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58" r:id="rId3"/>
    <p:sldId id="260" r:id="rId4"/>
    <p:sldId id="266" r:id="rId5"/>
  </p:sldIdLst>
  <p:sldSz cx="9144000" cy="6858000" type="screen4x3"/>
  <p:notesSz cx="6934200" cy="9232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C00"/>
    <a:srgbClr val="00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1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7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6450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86263"/>
            <a:ext cx="5546725" cy="415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9350"/>
            <a:ext cx="30051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69350"/>
            <a:ext cx="30051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246D9A1-B199-40DC-83A0-E5C625A717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3788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EE965D-9D8D-4CBE-8416-66A3243A575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03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B2FBE5-6D51-4A38-83E6-D2D66518607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710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21830-F763-45A4-AA17-E35A7A551857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783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84FA78-FE46-4DF5-8461-8A0346037B0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72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C342A-C729-4BAC-94ED-FA6FF5ADF9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13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A55B7-9EC2-46D6-9F10-76F30C83A7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8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CBFCA-98BD-40EF-81EB-D04119E067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620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38114-0B40-490F-954E-BEA9D6EEFB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96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26C1E-9C12-48F6-B7F8-503F6C55DA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49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61E36-143B-4CD4-978B-BE408F4A5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161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23ED3-8542-447A-9E93-267CB2D785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755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31C8F-16E1-4518-AAFE-A32014574B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54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FCB1C-E72E-47F7-B67B-51938D4BF9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2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70ABE-A1FB-40FE-9597-2297161A6E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3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155A9-70E2-4FAB-B5CE-5D46B5CB2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43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0DEF76-E28E-49FA-B781-7FDF1CAC0EC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9" name="Picture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175" y="-234950"/>
            <a:ext cx="12255500" cy="728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Line 9"/>
          <p:cNvSpPr>
            <a:spLocks noChangeShapeType="1"/>
          </p:cNvSpPr>
          <p:nvPr/>
        </p:nvSpPr>
        <p:spPr bwMode="auto">
          <a:xfrm flipH="1" flipV="1">
            <a:off x="6111875" y="3743325"/>
            <a:ext cx="715963" cy="468313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H="1">
            <a:off x="6124575" y="3641725"/>
            <a:ext cx="763588" cy="508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1074738" y="2493963"/>
            <a:ext cx="706437" cy="284162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55600" y="2192338"/>
            <a:ext cx="148272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Cypress North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907213" y="3511550"/>
            <a:ext cx="1319212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P&amp;A 1</a:t>
            </a:r>
            <a:r>
              <a:rPr lang="en-US" altLang="en-US" sz="1600" baseline="30000"/>
              <a:t>st</a:t>
            </a:r>
            <a:r>
              <a:rPr lang="en-US" altLang="en-US" sz="1600"/>
              <a:t> floor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6831013" y="4108450"/>
            <a:ext cx="1560512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P&amp;A Basement</a:t>
            </a: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 flipH="1" flipV="1">
            <a:off x="1879600" y="3859213"/>
            <a:ext cx="325438" cy="831850"/>
          </a:xfrm>
          <a:prstGeom prst="line">
            <a:avLst/>
          </a:prstGeom>
          <a:noFill/>
          <a:ln w="44450">
            <a:solidFill>
              <a:srgbClr val="99CC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1830388" y="4691063"/>
            <a:ext cx="871537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Parking</a:t>
            </a:r>
          </a:p>
          <a:p>
            <a:r>
              <a:rPr lang="en-US" altLang="en-US" sz="1600"/>
              <a:t>PS 2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8081963" y="503238"/>
            <a:ext cx="87153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Parking</a:t>
            </a:r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8464550" y="904875"/>
            <a:ext cx="15875" cy="741363"/>
          </a:xfrm>
          <a:prstGeom prst="line">
            <a:avLst/>
          </a:prstGeom>
          <a:noFill/>
          <a:ln w="44450">
            <a:solidFill>
              <a:srgbClr val="99CC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3" name="Freeform 29"/>
          <p:cNvSpPr>
            <a:spLocks/>
          </p:cNvSpPr>
          <p:nvPr/>
        </p:nvSpPr>
        <p:spPr bwMode="auto">
          <a:xfrm>
            <a:off x="3163888" y="2574925"/>
            <a:ext cx="2789237" cy="1096963"/>
          </a:xfrm>
          <a:custGeom>
            <a:avLst/>
            <a:gdLst>
              <a:gd name="T0" fmla="*/ 0 w 1832"/>
              <a:gd name="T1" fmla="*/ 328 h 736"/>
              <a:gd name="T2" fmla="*/ 56 w 1832"/>
              <a:gd name="T3" fmla="*/ 88 h 736"/>
              <a:gd name="T4" fmla="*/ 200 w 1832"/>
              <a:gd name="T5" fmla="*/ 0 h 736"/>
              <a:gd name="T6" fmla="*/ 896 w 1832"/>
              <a:gd name="T7" fmla="*/ 192 h 736"/>
              <a:gd name="T8" fmla="*/ 992 w 1832"/>
              <a:gd name="T9" fmla="*/ 168 h 736"/>
              <a:gd name="T10" fmla="*/ 1488 w 1832"/>
              <a:gd name="T11" fmla="*/ 304 h 736"/>
              <a:gd name="T12" fmla="*/ 1416 w 1832"/>
              <a:gd name="T13" fmla="*/ 544 h 736"/>
              <a:gd name="T14" fmla="*/ 1608 w 1832"/>
              <a:gd name="T15" fmla="*/ 584 h 736"/>
              <a:gd name="T16" fmla="*/ 1560 w 1832"/>
              <a:gd name="T17" fmla="*/ 680 h 736"/>
              <a:gd name="T18" fmla="*/ 1832 w 1832"/>
              <a:gd name="T19" fmla="*/ 736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2" h="736">
                <a:moveTo>
                  <a:pt x="0" y="328"/>
                </a:moveTo>
                <a:lnTo>
                  <a:pt x="56" y="88"/>
                </a:lnTo>
                <a:lnTo>
                  <a:pt x="200" y="0"/>
                </a:lnTo>
                <a:lnTo>
                  <a:pt x="896" y="192"/>
                </a:lnTo>
                <a:lnTo>
                  <a:pt x="992" y="168"/>
                </a:lnTo>
                <a:lnTo>
                  <a:pt x="1488" y="304"/>
                </a:lnTo>
                <a:lnTo>
                  <a:pt x="1416" y="544"/>
                </a:lnTo>
                <a:lnTo>
                  <a:pt x="1608" y="584"/>
                </a:lnTo>
                <a:lnTo>
                  <a:pt x="1560" y="680"/>
                </a:lnTo>
                <a:lnTo>
                  <a:pt x="1832" y="736"/>
                </a:ln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 rot="6311715">
            <a:off x="4606132" y="2874169"/>
            <a:ext cx="136048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301" name="Freeform 37"/>
          <p:cNvSpPr>
            <a:spLocks/>
          </p:cNvSpPr>
          <p:nvPr/>
        </p:nvSpPr>
        <p:spPr bwMode="auto">
          <a:xfrm>
            <a:off x="2128838" y="2849563"/>
            <a:ext cx="4135437" cy="1001712"/>
          </a:xfrm>
          <a:custGeom>
            <a:avLst/>
            <a:gdLst>
              <a:gd name="T0" fmla="*/ 2716 w 2716"/>
              <a:gd name="T1" fmla="*/ 600 h 672"/>
              <a:gd name="T2" fmla="*/ 2472 w 2716"/>
              <a:gd name="T3" fmla="*/ 540 h 672"/>
              <a:gd name="T4" fmla="*/ 2444 w 2716"/>
              <a:gd name="T5" fmla="*/ 672 h 672"/>
              <a:gd name="T6" fmla="*/ 1260 w 2716"/>
              <a:gd name="T7" fmla="*/ 368 h 672"/>
              <a:gd name="T8" fmla="*/ 908 w 2716"/>
              <a:gd name="T9" fmla="*/ 412 h 672"/>
              <a:gd name="T10" fmla="*/ 596 w 2716"/>
              <a:gd name="T11" fmla="*/ 316 h 672"/>
              <a:gd name="T12" fmla="*/ 584 w 2716"/>
              <a:gd name="T13" fmla="*/ 272 h 672"/>
              <a:gd name="T14" fmla="*/ 300 w 2716"/>
              <a:gd name="T15" fmla="*/ 196 h 672"/>
              <a:gd name="T16" fmla="*/ 164 w 2716"/>
              <a:gd name="T17" fmla="*/ 312 h 672"/>
              <a:gd name="T18" fmla="*/ 0 w 2716"/>
              <a:gd name="T19" fmla="*/ 260 h 672"/>
              <a:gd name="T20" fmla="*/ 68 w 2716"/>
              <a:gd name="T21" fmla="*/ 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16" h="672">
                <a:moveTo>
                  <a:pt x="2716" y="600"/>
                </a:moveTo>
                <a:lnTo>
                  <a:pt x="2472" y="540"/>
                </a:lnTo>
                <a:lnTo>
                  <a:pt x="2444" y="672"/>
                </a:lnTo>
                <a:lnTo>
                  <a:pt x="1260" y="368"/>
                </a:lnTo>
                <a:lnTo>
                  <a:pt x="908" y="412"/>
                </a:lnTo>
                <a:lnTo>
                  <a:pt x="596" y="316"/>
                </a:lnTo>
                <a:lnTo>
                  <a:pt x="584" y="272"/>
                </a:lnTo>
                <a:lnTo>
                  <a:pt x="300" y="196"/>
                </a:lnTo>
                <a:lnTo>
                  <a:pt x="164" y="312"/>
                </a:lnTo>
                <a:lnTo>
                  <a:pt x="0" y="260"/>
                </a:lnTo>
                <a:lnTo>
                  <a:pt x="68" y="0"/>
                </a:lnTo>
              </a:path>
            </a:pathLst>
          </a:custGeom>
          <a:noFill/>
          <a:ln w="25400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3" name="Freeform 39"/>
          <p:cNvSpPr>
            <a:spLocks/>
          </p:cNvSpPr>
          <p:nvPr/>
        </p:nvSpPr>
        <p:spPr bwMode="auto">
          <a:xfrm>
            <a:off x="136525" y="-180975"/>
            <a:ext cx="4629150" cy="4510088"/>
          </a:xfrm>
          <a:custGeom>
            <a:avLst/>
            <a:gdLst>
              <a:gd name="T0" fmla="*/ 3040 w 3040"/>
              <a:gd name="T1" fmla="*/ 0 h 3024"/>
              <a:gd name="T2" fmla="*/ 2928 w 3040"/>
              <a:gd name="T3" fmla="*/ 368 h 3024"/>
              <a:gd name="T4" fmla="*/ 2800 w 3040"/>
              <a:gd name="T5" fmla="*/ 488 h 3024"/>
              <a:gd name="T6" fmla="*/ 2664 w 3040"/>
              <a:gd name="T7" fmla="*/ 576 h 3024"/>
              <a:gd name="T8" fmla="*/ 2528 w 3040"/>
              <a:gd name="T9" fmla="*/ 640 h 3024"/>
              <a:gd name="T10" fmla="*/ 2352 w 3040"/>
              <a:gd name="T11" fmla="*/ 640 h 3024"/>
              <a:gd name="T12" fmla="*/ 2160 w 3040"/>
              <a:gd name="T13" fmla="*/ 600 h 3024"/>
              <a:gd name="T14" fmla="*/ 1952 w 3040"/>
              <a:gd name="T15" fmla="*/ 560 h 3024"/>
              <a:gd name="T16" fmla="*/ 776 w 3040"/>
              <a:gd name="T17" fmla="*/ 320 h 3024"/>
              <a:gd name="T18" fmla="*/ 0 w 3040"/>
              <a:gd name="T19" fmla="*/ 112 h 3024"/>
              <a:gd name="T20" fmla="*/ 16 w 3040"/>
              <a:gd name="T21" fmla="*/ 648 h 3024"/>
              <a:gd name="T22" fmla="*/ 0 w 3040"/>
              <a:gd name="T23" fmla="*/ 1592 h 3024"/>
              <a:gd name="T24" fmla="*/ 16 w 3040"/>
              <a:gd name="T25" fmla="*/ 1888 h 3024"/>
              <a:gd name="T26" fmla="*/ 112 w 3040"/>
              <a:gd name="T27" fmla="*/ 2184 h 3024"/>
              <a:gd name="T28" fmla="*/ 224 w 3040"/>
              <a:gd name="T29" fmla="*/ 2432 h 3024"/>
              <a:gd name="T30" fmla="*/ 384 w 3040"/>
              <a:gd name="T31" fmla="*/ 2664 h 3024"/>
              <a:gd name="T32" fmla="*/ 712 w 3040"/>
              <a:gd name="T33" fmla="*/ 2880 h 3024"/>
              <a:gd name="T34" fmla="*/ 1096 w 3040"/>
              <a:gd name="T35" fmla="*/ 2992 h 3024"/>
              <a:gd name="T36" fmla="*/ 1232 w 3040"/>
              <a:gd name="T37" fmla="*/ 3024 h 3024"/>
              <a:gd name="T38" fmla="*/ 1280 w 3040"/>
              <a:gd name="T39" fmla="*/ 2864 h 3024"/>
              <a:gd name="T40" fmla="*/ 1320 w 3040"/>
              <a:gd name="T41" fmla="*/ 2744 h 3024"/>
              <a:gd name="T42" fmla="*/ 1224 w 3040"/>
              <a:gd name="T43" fmla="*/ 2720 h 3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40" h="3024">
                <a:moveTo>
                  <a:pt x="3040" y="0"/>
                </a:moveTo>
                <a:lnTo>
                  <a:pt x="2928" y="368"/>
                </a:lnTo>
                <a:lnTo>
                  <a:pt x="2800" y="488"/>
                </a:lnTo>
                <a:lnTo>
                  <a:pt x="2664" y="576"/>
                </a:lnTo>
                <a:lnTo>
                  <a:pt x="2528" y="640"/>
                </a:lnTo>
                <a:lnTo>
                  <a:pt x="2352" y="640"/>
                </a:lnTo>
                <a:lnTo>
                  <a:pt x="2160" y="600"/>
                </a:lnTo>
                <a:lnTo>
                  <a:pt x="1952" y="560"/>
                </a:lnTo>
                <a:lnTo>
                  <a:pt x="776" y="320"/>
                </a:lnTo>
                <a:lnTo>
                  <a:pt x="0" y="112"/>
                </a:lnTo>
                <a:lnTo>
                  <a:pt x="16" y="648"/>
                </a:lnTo>
                <a:lnTo>
                  <a:pt x="0" y="1592"/>
                </a:lnTo>
                <a:lnTo>
                  <a:pt x="16" y="1888"/>
                </a:lnTo>
                <a:lnTo>
                  <a:pt x="112" y="2184"/>
                </a:lnTo>
                <a:lnTo>
                  <a:pt x="224" y="2432"/>
                </a:lnTo>
                <a:lnTo>
                  <a:pt x="384" y="2664"/>
                </a:lnTo>
                <a:lnTo>
                  <a:pt x="712" y="2880"/>
                </a:lnTo>
                <a:lnTo>
                  <a:pt x="1096" y="2992"/>
                </a:lnTo>
                <a:lnTo>
                  <a:pt x="1232" y="3024"/>
                </a:lnTo>
                <a:lnTo>
                  <a:pt x="1280" y="2864"/>
                </a:lnTo>
                <a:lnTo>
                  <a:pt x="1320" y="2744"/>
                </a:lnTo>
                <a:lnTo>
                  <a:pt x="1224" y="2720"/>
                </a:lnTo>
              </a:path>
            </a:pathLst>
          </a:custGeom>
          <a:noFill/>
          <a:ln w="15875" cap="flat" cmpd="sng">
            <a:solidFill>
              <a:srgbClr val="00FF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776288" y="-331788"/>
            <a:ext cx="11045826" cy="6732588"/>
            <a:chOff x="1799" y="1604"/>
            <a:chExt cx="2162" cy="1323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1604"/>
              <a:ext cx="2162" cy="1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2544"/>
              <a:ext cx="1065" cy="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702050" y="5878513"/>
            <a:ext cx="3790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Cypress North - annotations added.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533650" y="341313"/>
            <a:ext cx="337355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/>
              <a:t>11 offices</a:t>
            </a:r>
            <a:endParaRPr lang="en-US" altLang="en-US" dirty="0"/>
          </a:p>
          <a:p>
            <a:r>
              <a:rPr lang="en-US" altLang="en-US" dirty="0"/>
              <a:t>1 </a:t>
            </a:r>
            <a:r>
              <a:rPr lang="en-US" altLang="en-US" dirty="0" err="1"/>
              <a:t>conf</a:t>
            </a:r>
            <a:r>
              <a:rPr lang="en-US" altLang="en-US" dirty="0"/>
              <a:t> room</a:t>
            </a:r>
          </a:p>
          <a:p>
            <a:r>
              <a:rPr lang="en-US" altLang="en-US" dirty="0"/>
              <a:t>1 Library, 1 entry/common area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397125" y="3060700"/>
            <a:ext cx="0" cy="10795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3435350" y="3425825"/>
            <a:ext cx="0" cy="7493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536950" y="3160713"/>
            <a:ext cx="882650" cy="73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400"/>
              <a:t>CNmid</a:t>
            </a:r>
          </a:p>
          <a:p>
            <a:r>
              <a:rPr lang="en-US" altLang="en-US" sz="1400"/>
              <a:t>Printer</a:t>
            </a:r>
          </a:p>
          <a:p>
            <a:r>
              <a:rPr lang="en-US" altLang="en-US" sz="1400"/>
              <a:t>Etc.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6051550" y="1509713"/>
            <a:ext cx="159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CN conf room</a:t>
            </a:r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>
            <a:off x="4289425" y="5600700"/>
            <a:ext cx="147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>
            <a:off x="4289425" y="5765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3462338" y="3392488"/>
            <a:ext cx="88900" cy="490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2841625" y="3082925"/>
            <a:ext cx="163513" cy="1057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3321050" y="3379788"/>
            <a:ext cx="88900" cy="490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2519363" y="3300413"/>
            <a:ext cx="11017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Small Conf/</a:t>
            </a:r>
          </a:p>
          <a:p>
            <a:r>
              <a:rPr lang="en-US" altLang="en-US" sz="1400"/>
              <a:t>library</a:t>
            </a: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924300" y="2624138"/>
            <a:ext cx="1190625" cy="40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 rot="-5400000">
            <a:off x="-317500" y="18129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12’4”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 rot="-5400000">
            <a:off x="-317500" y="33496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12’6”</a:t>
            </a: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266108" y="17240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11’9”</a:t>
            </a: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 rot="-21600000">
            <a:off x="5956300" y="30956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11’?”</a:t>
            </a: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 rot="-21600000">
            <a:off x="4838700" y="30194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11’?”</a:t>
            </a: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 rot="-21600000">
            <a:off x="3619500" y="3022600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11’6”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 rot="-21600000">
            <a:off x="2654300" y="3062288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11’7”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 rot="-21600000">
            <a:off x="1447800" y="30702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11’9”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 rot="-21600000">
            <a:off x="381000" y="31210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11’9”</a:t>
            </a:r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 rot="-21600000">
            <a:off x="1498600" y="15081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11’9”</a:t>
            </a:r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 rot="-21600000">
            <a:off x="2641600" y="15081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11’7”</a:t>
            </a:r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 rot="-21600000">
            <a:off x="3683000" y="14827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11’2”</a:t>
            </a:r>
          </a:p>
        </p:txBody>
      </p:sp>
      <p:sp>
        <p:nvSpPr>
          <p:cNvPr id="4130" name="Text Box 34"/>
          <p:cNvSpPr txBox="1">
            <a:spLocks noChangeArrowheads="1"/>
          </p:cNvSpPr>
          <p:nvPr/>
        </p:nvSpPr>
        <p:spPr bwMode="auto">
          <a:xfrm rot="-21600000">
            <a:off x="4800600" y="14827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11’?”</a:t>
            </a: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 rot="-21600000">
            <a:off x="8191500" y="30448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11’?”</a:t>
            </a:r>
          </a:p>
        </p:txBody>
      </p:sp>
      <p:sp>
        <p:nvSpPr>
          <p:cNvPr id="4132" name="Text Box 36"/>
          <p:cNvSpPr txBox="1">
            <a:spLocks noChangeArrowheads="1"/>
          </p:cNvSpPr>
          <p:nvPr/>
        </p:nvSpPr>
        <p:spPr bwMode="auto">
          <a:xfrm rot="-21600000">
            <a:off x="7073900" y="30575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11’?”</a:t>
            </a: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 rot="-21600000">
            <a:off x="6426200" y="2219325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23’?”</a:t>
            </a:r>
          </a:p>
        </p:txBody>
      </p:sp>
      <p:sp>
        <p:nvSpPr>
          <p:cNvPr id="4134" name="Text Box 38"/>
          <p:cNvSpPr txBox="1">
            <a:spLocks noChangeArrowheads="1"/>
          </p:cNvSpPr>
          <p:nvPr/>
        </p:nvSpPr>
        <p:spPr bwMode="auto">
          <a:xfrm>
            <a:off x="178032" y="2082130"/>
            <a:ext cx="885627" cy="83099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Visiting</a:t>
            </a:r>
          </a:p>
          <a:p>
            <a:r>
              <a:rPr lang="en-US" altLang="en-US" sz="1200" b="1" dirty="0" smtClean="0"/>
              <a:t>Scholars</a:t>
            </a:r>
          </a:p>
          <a:p>
            <a:r>
              <a:rPr lang="en-US" altLang="en-US" sz="1200" b="1" dirty="0" smtClean="0"/>
              <a:t>Wei Liu &amp;</a:t>
            </a:r>
          </a:p>
          <a:p>
            <a:r>
              <a:rPr lang="en-US" altLang="en-US" sz="1200" b="1" dirty="0" smtClean="0"/>
              <a:t>Sasha K.</a:t>
            </a:r>
            <a:endParaRPr lang="en-US" altLang="en-US" sz="1200" b="1" dirty="0"/>
          </a:p>
        </p:txBody>
      </p:sp>
      <p:sp>
        <p:nvSpPr>
          <p:cNvPr id="4135" name="Text Box 39"/>
          <p:cNvSpPr txBox="1">
            <a:spLocks noChangeArrowheads="1"/>
          </p:cNvSpPr>
          <p:nvPr/>
        </p:nvSpPr>
        <p:spPr bwMode="auto">
          <a:xfrm>
            <a:off x="8031946" y="3772291"/>
            <a:ext cx="890693" cy="830997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Visiting</a:t>
            </a:r>
          </a:p>
          <a:p>
            <a:r>
              <a:rPr lang="en-US" altLang="en-US" sz="1200" b="1" dirty="0" smtClean="0"/>
              <a:t>Scholar</a:t>
            </a:r>
          </a:p>
          <a:p>
            <a:r>
              <a:rPr lang="en-US" altLang="en-US" sz="1200" b="1" dirty="0" err="1" smtClean="0"/>
              <a:t>Rui</a:t>
            </a:r>
            <a:r>
              <a:rPr lang="en-US" altLang="en-US" sz="1200" b="1" dirty="0" smtClean="0"/>
              <a:t> Wang</a:t>
            </a:r>
          </a:p>
          <a:p>
            <a:r>
              <a:rPr lang="en-US" altLang="en-US" sz="1200" b="1" dirty="0" smtClean="0"/>
              <a:t>Feb 2017-</a:t>
            </a:r>
            <a:endParaRPr lang="en-US" altLang="en-US" sz="1200" b="1" dirty="0"/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6868939" y="3772291"/>
            <a:ext cx="987771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Leif S. &amp;</a:t>
            </a:r>
          </a:p>
          <a:p>
            <a:r>
              <a:rPr lang="en-US" altLang="en-US" sz="1200" b="1" dirty="0" smtClean="0"/>
              <a:t>Rock Bush</a:t>
            </a:r>
            <a:endParaRPr lang="en-US" altLang="en-US" sz="1200" b="1" dirty="0"/>
          </a:p>
        </p:txBody>
      </p:sp>
      <p:sp>
        <p:nvSpPr>
          <p:cNvPr id="4137" name="Text Box 41"/>
          <p:cNvSpPr txBox="1">
            <a:spLocks noChangeArrowheads="1"/>
          </p:cNvSpPr>
          <p:nvPr/>
        </p:nvSpPr>
        <p:spPr bwMode="auto">
          <a:xfrm rot="5400000">
            <a:off x="6284119" y="3288506"/>
            <a:ext cx="641350" cy="274638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/>
              <a:t>visitor</a:t>
            </a: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4713288" y="3732213"/>
            <a:ext cx="760144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err="1" smtClean="0"/>
              <a:t>Xudong</a:t>
            </a:r>
            <a:endParaRPr lang="en-US" altLang="en-US" sz="1200" b="1" dirty="0" smtClean="0"/>
          </a:p>
          <a:p>
            <a:r>
              <a:rPr lang="en-US" altLang="en-US" sz="1200" b="1" dirty="0" smtClean="0"/>
              <a:t>Sun</a:t>
            </a:r>
            <a:endParaRPr lang="en-US" altLang="en-US" sz="1200" b="1" dirty="0"/>
          </a:p>
        </p:txBody>
      </p:sp>
      <p:sp>
        <p:nvSpPr>
          <p:cNvPr id="4139" name="Text Box 43"/>
          <p:cNvSpPr txBox="1">
            <a:spLocks noChangeArrowheads="1"/>
          </p:cNvSpPr>
          <p:nvPr/>
        </p:nvSpPr>
        <p:spPr bwMode="auto">
          <a:xfrm>
            <a:off x="1352561" y="3550893"/>
            <a:ext cx="950901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Todd</a:t>
            </a:r>
          </a:p>
          <a:p>
            <a:r>
              <a:rPr lang="en-US" altLang="en-US" sz="1200" b="1" dirty="0" smtClean="0"/>
              <a:t>Hoeksema</a:t>
            </a:r>
            <a:endParaRPr lang="en-US" altLang="en-US" sz="1200" b="1" dirty="0"/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240774" y="3752703"/>
            <a:ext cx="760144" cy="646331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Visiting</a:t>
            </a:r>
          </a:p>
          <a:p>
            <a:r>
              <a:rPr lang="en-US" altLang="en-US" sz="1200" b="1" dirty="0" smtClean="0"/>
              <a:t>Scholar</a:t>
            </a:r>
          </a:p>
          <a:p>
            <a:r>
              <a:rPr lang="en-US" altLang="en-US" sz="1200" b="1" dirty="0" smtClean="0"/>
              <a:t>Gang Li</a:t>
            </a:r>
            <a:endParaRPr lang="en-US" altLang="en-US" sz="1200" b="1" dirty="0"/>
          </a:p>
        </p:txBody>
      </p:sp>
      <p:sp>
        <p:nvSpPr>
          <p:cNvPr id="4142" name="Text Box 46"/>
          <p:cNvSpPr txBox="1">
            <a:spLocks noChangeArrowheads="1"/>
          </p:cNvSpPr>
          <p:nvPr/>
        </p:nvSpPr>
        <p:spPr bwMode="auto">
          <a:xfrm>
            <a:off x="1431239" y="2140892"/>
            <a:ext cx="552908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Yang</a:t>
            </a:r>
          </a:p>
          <a:p>
            <a:r>
              <a:rPr lang="en-US" altLang="en-US" sz="1200" b="1" dirty="0" smtClean="0"/>
              <a:t>Liu</a:t>
            </a:r>
            <a:endParaRPr lang="en-US" altLang="en-US" sz="1200" b="1" dirty="0"/>
          </a:p>
        </p:txBody>
      </p:sp>
      <p:sp>
        <p:nvSpPr>
          <p:cNvPr id="4143" name="Text Box 47"/>
          <p:cNvSpPr txBox="1">
            <a:spLocks noChangeArrowheads="1"/>
          </p:cNvSpPr>
          <p:nvPr/>
        </p:nvSpPr>
        <p:spPr bwMode="auto">
          <a:xfrm>
            <a:off x="2506663" y="2174875"/>
            <a:ext cx="800219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err="1" smtClean="0"/>
              <a:t>Haruko</a:t>
            </a:r>
            <a:endParaRPr lang="en-US" altLang="en-US" sz="1200" b="1" dirty="0" smtClean="0"/>
          </a:p>
          <a:p>
            <a:r>
              <a:rPr lang="en-US" altLang="en-US" sz="1200" b="1" dirty="0" err="1" smtClean="0"/>
              <a:t>Makitani</a:t>
            </a:r>
            <a:endParaRPr lang="en-US" altLang="en-US" sz="1200" b="1" dirty="0"/>
          </a:p>
        </p:txBody>
      </p:sp>
      <p:sp>
        <p:nvSpPr>
          <p:cNvPr id="4144" name="Text Box 48"/>
          <p:cNvSpPr txBox="1">
            <a:spLocks noChangeArrowheads="1"/>
          </p:cNvSpPr>
          <p:nvPr/>
        </p:nvSpPr>
        <p:spPr bwMode="auto">
          <a:xfrm>
            <a:off x="3556000" y="2205038"/>
            <a:ext cx="707245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Junwei</a:t>
            </a:r>
          </a:p>
          <a:p>
            <a:r>
              <a:rPr lang="en-US" altLang="en-US" sz="1200" b="1" dirty="0" smtClean="0"/>
              <a:t>Zhao</a:t>
            </a:r>
            <a:endParaRPr lang="en-US" altLang="en-US" sz="1200" b="1" dirty="0"/>
          </a:p>
        </p:txBody>
      </p:sp>
      <p:sp>
        <p:nvSpPr>
          <p:cNvPr id="4145" name="Text Box 49"/>
          <p:cNvSpPr txBox="1">
            <a:spLocks noChangeArrowheads="1"/>
          </p:cNvSpPr>
          <p:nvPr/>
        </p:nvSpPr>
        <p:spPr bwMode="auto">
          <a:xfrm>
            <a:off x="4687888" y="2168525"/>
            <a:ext cx="699230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Ruizhu</a:t>
            </a:r>
          </a:p>
          <a:p>
            <a:r>
              <a:rPr lang="en-US" altLang="en-US" sz="1200" b="1" dirty="0" smtClean="0"/>
              <a:t>Chen</a:t>
            </a:r>
            <a:endParaRPr lang="en-US" altLang="en-US" sz="1200" b="1" dirty="0"/>
          </a:p>
        </p:txBody>
      </p:sp>
      <p:sp>
        <p:nvSpPr>
          <p:cNvPr id="4327" name="Text Box 231"/>
          <p:cNvSpPr txBox="1">
            <a:spLocks noChangeArrowheads="1"/>
          </p:cNvSpPr>
          <p:nvPr/>
        </p:nvSpPr>
        <p:spPr bwMode="auto">
          <a:xfrm>
            <a:off x="5729288" y="3778250"/>
            <a:ext cx="715260" cy="46166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Monica</a:t>
            </a:r>
          </a:p>
          <a:p>
            <a:r>
              <a:rPr lang="en-US" altLang="en-US" sz="1200" b="1" dirty="0" err="1" smtClean="0"/>
              <a:t>Bobra</a:t>
            </a:r>
            <a:endParaRPr lang="en-US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52413"/>
            <a:ext cx="8559800" cy="660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5207000" y="812800"/>
            <a:ext cx="1403350" cy="1054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556500" y="1616632"/>
            <a:ext cx="2287806" cy="1200329"/>
          </a:xfrm>
          <a:prstGeom prst="rect">
            <a:avLst/>
          </a:prstGeom>
          <a:solidFill>
            <a:schemeClr val="bg1"/>
          </a:solidFill>
          <a:ln w="15875">
            <a:solidFill>
              <a:srgbClr val="00B0F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/>
              <a:t>9 </a:t>
            </a:r>
            <a:r>
              <a:rPr lang="en-US" altLang="en-US" dirty="0"/>
              <a:t>offices with</a:t>
            </a:r>
          </a:p>
          <a:p>
            <a:r>
              <a:rPr lang="en-US" altLang="en-US" dirty="0"/>
              <a:t>    </a:t>
            </a:r>
            <a:r>
              <a:rPr lang="en-US" altLang="en-US" dirty="0" smtClean="0"/>
              <a:t>1 </a:t>
            </a:r>
            <a:r>
              <a:rPr lang="en-US" altLang="en-US" dirty="0"/>
              <a:t>across </a:t>
            </a:r>
            <a:r>
              <a:rPr lang="en-US" altLang="en-US" dirty="0" smtClean="0"/>
              <a:t>hall and</a:t>
            </a:r>
            <a:endParaRPr lang="en-US" altLang="en-US" dirty="0"/>
          </a:p>
          <a:p>
            <a:r>
              <a:rPr lang="en-US" altLang="en-US" dirty="0" smtClean="0"/>
              <a:t>    2 in </a:t>
            </a:r>
            <a:r>
              <a:rPr lang="en-US" altLang="en-US" dirty="0"/>
              <a:t>cubicles</a:t>
            </a:r>
          </a:p>
          <a:p>
            <a:r>
              <a:rPr lang="en-US" altLang="en-US" dirty="0"/>
              <a:t>1 </a:t>
            </a:r>
            <a:r>
              <a:rPr lang="en-US" altLang="en-US" dirty="0" err="1"/>
              <a:t>conf</a:t>
            </a:r>
            <a:r>
              <a:rPr lang="en-US" altLang="en-US" dirty="0"/>
              <a:t> </a:t>
            </a:r>
            <a:r>
              <a:rPr lang="en-US" altLang="en-US" dirty="0" smtClean="0"/>
              <a:t>&amp; visitor room</a:t>
            </a:r>
            <a:endParaRPr lang="en-US" altLang="en-US" dirty="0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5181600" y="762000"/>
            <a:ext cx="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6553200" y="2286000"/>
            <a:ext cx="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413375" y="1096963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PAconf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953000" y="2667000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PAc1, PAc2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660525" y="3465513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Alipa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419600" y="1066800"/>
            <a:ext cx="666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A6-1</a:t>
            </a:r>
          </a:p>
          <a:p>
            <a:r>
              <a:rPr lang="en-US" altLang="en-US"/>
              <a:t>A6-2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4445000" y="806450"/>
            <a:ext cx="7112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4791075" y="3871913"/>
            <a:ext cx="696913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13’10”</a:t>
            </a:r>
          </a:p>
          <a:p>
            <a:r>
              <a:rPr lang="en-US" altLang="en-US" sz="1400"/>
              <a:t>X13’8”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5724525" y="3808413"/>
            <a:ext cx="647700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9’2” X</a:t>
            </a:r>
          </a:p>
          <a:p>
            <a:r>
              <a:rPr lang="en-US" altLang="en-US" sz="1400"/>
              <a:t>14’8”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4537075" y="1020763"/>
            <a:ext cx="554038" cy="425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sz="1400"/>
              <a:t>8’0” X</a:t>
            </a:r>
          </a:p>
          <a:p>
            <a:r>
              <a:rPr lang="en-US" altLang="en-US" sz="1400"/>
              <a:t>12’10”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6670675" y="1427163"/>
            <a:ext cx="696913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7’6”</a:t>
            </a:r>
          </a:p>
          <a:p>
            <a:r>
              <a:rPr lang="en-US" altLang="en-US" sz="1400"/>
              <a:t>X17’0”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6575425" y="2513013"/>
            <a:ext cx="696913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7’9”</a:t>
            </a:r>
          </a:p>
          <a:p>
            <a:r>
              <a:rPr lang="en-US" altLang="en-US" sz="1400"/>
              <a:t>X12’0”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6664325" y="3852863"/>
            <a:ext cx="696913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8’10”</a:t>
            </a:r>
          </a:p>
          <a:p>
            <a:r>
              <a:rPr lang="en-US" altLang="en-US" sz="1400"/>
              <a:t>X14’8”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1844675" y="4100513"/>
            <a:ext cx="133826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400"/>
              <a:t>10’8” X 23’7”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1692275" y="3522663"/>
            <a:ext cx="585788" cy="425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sz="1400"/>
              <a:t>6’11” X</a:t>
            </a:r>
          </a:p>
          <a:p>
            <a:r>
              <a:rPr lang="en-US" altLang="en-US" sz="1400"/>
              <a:t>11’5”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3444875" y="811213"/>
            <a:ext cx="554038" cy="425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en-US" sz="1400"/>
              <a:t>9’8” X</a:t>
            </a:r>
          </a:p>
          <a:p>
            <a:r>
              <a:rPr lang="en-US" altLang="en-US" sz="1400"/>
              <a:t>6’7”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5251450" y="871452"/>
            <a:ext cx="1279517" cy="276999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err="1"/>
              <a:t>Conf</a:t>
            </a:r>
            <a:r>
              <a:rPr lang="en-US" altLang="en-US" sz="1200" b="1" dirty="0"/>
              <a:t> &amp; </a:t>
            </a:r>
            <a:r>
              <a:rPr lang="en-US" altLang="en-US" sz="1200" b="1" dirty="0" smtClean="0"/>
              <a:t>visitors</a:t>
            </a:r>
            <a:endParaRPr lang="en-US" altLang="en-US" sz="1200" b="1" dirty="0"/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6652584" y="2681134"/>
            <a:ext cx="756938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Charles</a:t>
            </a:r>
          </a:p>
          <a:p>
            <a:r>
              <a:rPr lang="en-US" altLang="en-US" sz="1200" b="1" dirty="0" smtClean="0"/>
              <a:t>Baldner</a:t>
            </a:r>
            <a:endParaRPr lang="en-US" altLang="en-US" sz="1200" b="1" dirty="0"/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4642395" y="2717432"/>
            <a:ext cx="857927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Art</a:t>
            </a:r>
          </a:p>
          <a:p>
            <a:r>
              <a:rPr lang="en-US" altLang="en-US" sz="1200" b="1" dirty="0" smtClean="0"/>
              <a:t>Amezcua</a:t>
            </a:r>
            <a:endParaRPr lang="en-US" altLang="en-US" sz="1200" b="1" dirty="0"/>
          </a:p>
        </p:txBody>
      </p: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1460500" y="3235325"/>
            <a:ext cx="502061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Hao</a:t>
            </a:r>
          </a:p>
          <a:p>
            <a:r>
              <a:rPr lang="en-US" altLang="en-US" sz="1200" b="1" dirty="0" smtClean="0"/>
              <a:t>Thai</a:t>
            </a:r>
            <a:endParaRPr lang="en-US" altLang="en-US" sz="1200" b="1" dirty="0"/>
          </a:p>
        </p:txBody>
      </p:sp>
      <p:sp>
        <p:nvSpPr>
          <p:cNvPr id="6178" name="Text Box 34"/>
          <p:cNvSpPr txBox="1">
            <a:spLocks noChangeArrowheads="1"/>
          </p:cNvSpPr>
          <p:nvPr/>
        </p:nvSpPr>
        <p:spPr bwMode="auto">
          <a:xfrm>
            <a:off x="4651350" y="4125416"/>
            <a:ext cx="814647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Phil</a:t>
            </a:r>
          </a:p>
          <a:p>
            <a:r>
              <a:rPr lang="en-US" altLang="en-US" sz="1200" b="1" dirty="0" smtClean="0"/>
              <a:t>Scherrer</a:t>
            </a:r>
            <a:endParaRPr lang="en-US" altLang="en-US" sz="1200" b="1" dirty="0"/>
          </a:p>
        </p:txBody>
      </p:sp>
      <p:sp>
        <p:nvSpPr>
          <p:cNvPr id="6179" name="Text Box 35"/>
          <p:cNvSpPr txBox="1">
            <a:spLocks noChangeArrowheads="1"/>
          </p:cNvSpPr>
          <p:nvPr/>
        </p:nvSpPr>
        <p:spPr bwMode="auto">
          <a:xfrm>
            <a:off x="6616700" y="4174326"/>
            <a:ext cx="883575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err="1" smtClean="0"/>
              <a:t>Jeneen</a:t>
            </a:r>
            <a:endParaRPr lang="en-US" altLang="en-US" sz="1200" b="1" dirty="0" smtClean="0"/>
          </a:p>
          <a:p>
            <a:r>
              <a:rPr lang="en-US" altLang="en-US" sz="1200" b="1" dirty="0" smtClean="0"/>
              <a:t>Sommers</a:t>
            </a:r>
            <a:endParaRPr lang="en-US" altLang="en-US" sz="1200" b="1" dirty="0"/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5775222" y="4245272"/>
            <a:ext cx="679994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Rick</a:t>
            </a:r>
          </a:p>
          <a:p>
            <a:r>
              <a:rPr lang="en-US" altLang="en-US" sz="1200" b="1" dirty="0" smtClean="0"/>
              <a:t>Bogart</a:t>
            </a:r>
            <a:endParaRPr lang="en-US" altLang="en-US" sz="1200" b="1" dirty="0"/>
          </a:p>
        </p:txBody>
      </p:sp>
      <p:sp>
        <p:nvSpPr>
          <p:cNvPr id="6181" name="Text Box 37"/>
          <p:cNvSpPr txBox="1">
            <a:spLocks noChangeArrowheads="1"/>
          </p:cNvSpPr>
          <p:nvPr/>
        </p:nvSpPr>
        <p:spPr bwMode="auto">
          <a:xfrm>
            <a:off x="6616700" y="1189038"/>
            <a:ext cx="689612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Aimee</a:t>
            </a:r>
          </a:p>
          <a:p>
            <a:r>
              <a:rPr lang="en-US" altLang="en-US" sz="1200" b="1" dirty="0" smtClean="0"/>
              <a:t>Norton</a:t>
            </a:r>
            <a:endParaRPr lang="en-US" altLang="en-US" sz="1200" b="1" dirty="0"/>
          </a:p>
        </p:txBody>
      </p:sp>
      <p:sp>
        <p:nvSpPr>
          <p:cNvPr id="6182" name="Text Box 38"/>
          <p:cNvSpPr txBox="1">
            <a:spLocks noChangeArrowheads="1"/>
          </p:cNvSpPr>
          <p:nvPr/>
        </p:nvSpPr>
        <p:spPr bwMode="auto">
          <a:xfrm>
            <a:off x="4140321" y="1017955"/>
            <a:ext cx="1005403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err="1" smtClean="0"/>
              <a:t>Keh</a:t>
            </a:r>
            <a:r>
              <a:rPr lang="en-US" altLang="en-US" sz="1200" b="1" dirty="0" smtClean="0"/>
              <a:t>-Cheng</a:t>
            </a:r>
          </a:p>
          <a:p>
            <a:r>
              <a:rPr lang="en-US" altLang="en-US" sz="1200" b="1" dirty="0" smtClean="0"/>
              <a:t>Chu</a:t>
            </a:r>
            <a:endParaRPr lang="en-US" altLang="en-US" sz="1200" b="1" dirty="0"/>
          </a:p>
        </p:txBody>
      </p:sp>
      <p:sp>
        <p:nvSpPr>
          <p:cNvPr id="6184" name="Text Box 40"/>
          <p:cNvSpPr txBox="1">
            <a:spLocks noChangeArrowheads="1"/>
          </p:cNvSpPr>
          <p:nvPr/>
        </p:nvSpPr>
        <p:spPr bwMode="auto">
          <a:xfrm>
            <a:off x="5566437" y="2355296"/>
            <a:ext cx="697627" cy="46166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 smtClean="0"/>
              <a:t>Tim</a:t>
            </a:r>
          </a:p>
          <a:p>
            <a:r>
              <a:rPr lang="en-US" altLang="en-US" sz="1200" b="1" dirty="0" smtClean="0"/>
              <a:t>Larson</a:t>
            </a:r>
            <a:endParaRPr lang="en-US" altLang="en-US" sz="1200" b="1" dirty="0"/>
          </a:p>
        </p:txBody>
      </p:sp>
      <p:sp>
        <p:nvSpPr>
          <p:cNvPr id="6187" name="Text Box 43"/>
          <p:cNvSpPr txBox="1">
            <a:spLocks noChangeArrowheads="1"/>
          </p:cNvSpPr>
          <p:nvPr/>
        </p:nvSpPr>
        <p:spPr bwMode="auto">
          <a:xfrm>
            <a:off x="4895850" y="3430588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PA127</a:t>
            </a:r>
          </a:p>
        </p:txBody>
      </p:sp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5740400" y="3400425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PA128</a:t>
            </a:r>
          </a:p>
        </p:txBody>
      </p:sp>
      <p:sp>
        <p:nvSpPr>
          <p:cNvPr id="6189" name="Text Box 45"/>
          <p:cNvSpPr txBox="1">
            <a:spLocks noChangeArrowheads="1"/>
          </p:cNvSpPr>
          <p:nvPr/>
        </p:nvSpPr>
        <p:spPr bwMode="auto">
          <a:xfrm>
            <a:off x="6481763" y="194786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PA134</a:t>
            </a:r>
          </a:p>
        </p:txBody>
      </p:sp>
      <p:sp>
        <p:nvSpPr>
          <p:cNvPr id="6190" name="Text Box 46"/>
          <p:cNvSpPr txBox="1">
            <a:spLocks noChangeArrowheads="1"/>
          </p:cNvSpPr>
          <p:nvPr/>
        </p:nvSpPr>
        <p:spPr bwMode="auto">
          <a:xfrm>
            <a:off x="5618163" y="1735138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PA133</a:t>
            </a:r>
          </a:p>
        </p:txBody>
      </p:sp>
      <p:sp>
        <p:nvSpPr>
          <p:cNvPr id="6191" name="Text Box 47"/>
          <p:cNvSpPr txBox="1">
            <a:spLocks noChangeArrowheads="1"/>
          </p:cNvSpPr>
          <p:nvPr/>
        </p:nvSpPr>
        <p:spPr bwMode="auto">
          <a:xfrm>
            <a:off x="4389438" y="181610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PA132</a:t>
            </a:r>
          </a:p>
        </p:txBody>
      </p:sp>
      <p:sp>
        <p:nvSpPr>
          <p:cNvPr id="6192" name="Text Box 48"/>
          <p:cNvSpPr txBox="1">
            <a:spLocks noChangeArrowheads="1"/>
          </p:cNvSpPr>
          <p:nvPr/>
        </p:nvSpPr>
        <p:spPr bwMode="auto">
          <a:xfrm>
            <a:off x="6450013" y="3206750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PA129</a:t>
            </a:r>
          </a:p>
        </p:txBody>
      </p:sp>
      <p:sp>
        <p:nvSpPr>
          <p:cNvPr id="6193" name="Text Box 49"/>
          <p:cNvSpPr txBox="1">
            <a:spLocks noChangeArrowheads="1"/>
          </p:cNvSpPr>
          <p:nvPr/>
        </p:nvSpPr>
        <p:spPr bwMode="auto">
          <a:xfrm>
            <a:off x="6675438" y="362426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PA130</a:t>
            </a:r>
          </a:p>
        </p:txBody>
      </p:sp>
      <p:sp>
        <p:nvSpPr>
          <p:cNvPr id="6194" name="Text Box 50"/>
          <p:cNvSpPr txBox="1">
            <a:spLocks noChangeArrowheads="1"/>
          </p:cNvSpPr>
          <p:nvPr/>
        </p:nvSpPr>
        <p:spPr bwMode="auto">
          <a:xfrm>
            <a:off x="2243138" y="333851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PA125</a:t>
            </a:r>
          </a:p>
        </p:txBody>
      </p:sp>
      <p:sp>
        <p:nvSpPr>
          <p:cNvPr id="6195" name="Text Box 51"/>
          <p:cNvSpPr txBox="1">
            <a:spLocks noChangeArrowheads="1"/>
          </p:cNvSpPr>
          <p:nvPr/>
        </p:nvSpPr>
        <p:spPr bwMode="auto">
          <a:xfrm>
            <a:off x="2995613" y="3684588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PA126</a:t>
            </a:r>
          </a:p>
        </p:txBody>
      </p:sp>
      <p:sp>
        <p:nvSpPr>
          <p:cNvPr id="6196" name="Text Box 52"/>
          <p:cNvSpPr txBox="1">
            <a:spLocks noChangeArrowheads="1"/>
          </p:cNvSpPr>
          <p:nvPr/>
        </p:nvSpPr>
        <p:spPr bwMode="auto">
          <a:xfrm>
            <a:off x="5048250" y="3063875"/>
            <a:ext cx="963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PA131a,b</a:t>
            </a:r>
          </a:p>
        </p:txBody>
      </p:sp>
      <p:sp>
        <p:nvSpPr>
          <p:cNvPr id="6197" name="Text Box 53"/>
          <p:cNvSpPr txBox="1">
            <a:spLocks noChangeArrowheads="1"/>
          </p:cNvSpPr>
          <p:nvPr/>
        </p:nvSpPr>
        <p:spPr bwMode="auto">
          <a:xfrm>
            <a:off x="4098925" y="161925"/>
            <a:ext cx="40195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Physics &amp; Astrophysics, HEPL/KIPAC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919163"/>
            <a:ext cx="8215312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679575" y="436563"/>
            <a:ext cx="544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Solar Computer Room, Phys &amp; Astro basement B10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3884</TotalTime>
  <Words>224</Words>
  <Application>Microsoft Office PowerPoint</Application>
  <PresentationFormat>On-screen Show (4:3)</PresentationFormat>
  <Paragraphs>121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Philip Scherrer</dc:creator>
  <cp:lastModifiedBy>Phil Scherrer</cp:lastModifiedBy>
  <cp:revision>51</cp:revision>
  <dcterms:created xsi:type="dcterms:W3CDTF">2007-03-13T17:59:49Z</dcterms:created>
  <dcterms:modified xsi:type="dcterms:W3CDTF">2016-10-31T22:50:13Z</dcterms:modified>
</cp:coreProperties>
</file>