
<file path=[Content_Types].xml><?xml version="1.0" encoding="utf-8"?>
<Types xmlns="http://schemas.openxmlformats.org/package/2006/content-types">
  <Default Extension="png" ContentType="image/png"/>
  <Default Extension="mpg" ContentType="video/mpeg"/>
  <Default Extension="emf" ContentType="image/x-emf"/>
  <Default Extension="rels" ContentType="application/vnd.openxmlformats-package.relationships+xml"/>
  <Default Extension="xml" ContentType="application/xml"/>
  <Default Extension="avi" ContentType="video/avi"/>
  <Default Extension="mp4" ContentType="video/unknown"/>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17"/>
  </p:notesMasterIdLst>
  <p:handoutMasterIdLst>
    <p:handoutMasterId r:id="rId18"/>
  </p:handoutMasterIdLst>
  <p:sldIdLst>
    <p:sldId id="268" r:id="rId5"/>
    <p:sldId id="273" r:id="rId6"/>
    <p:sldId id="279" r:id="rId7"/>
    <p:sldId id="272" r:id="rId8"/>
    <p:sldId id="280" r:id="rId9"/>
    <p:sldId id="274" r:id="rId10"/>
    <p:sldId id="275" r:id="rId11"/>
    <p:sldId id="263" r:id="rId12"/>
    <p:sldId id="276" r:id="rId13"/>
    <p:sldId id="259" r:id="rId14"/>
    <p:sldId id="277" r:id="rId15"/>
    <p:sldId id="281" r:id="rId1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700">
          <p15:clr>
            <a:srgbClr val="A4A3A4"/>
          </p15:clr>
        </p15:guide>
        <p15:guide id="2" pos="272">
          <p15:clr>
            <a:srgbClr val="A4A3A4"/>
          </p15:clr>
        </p15:guide>
        <p15:guide id="3" orient="horz" pos="2615">
          <p15:clr>
            <a:srgbClr val="A4A3A4"/>
          </p15:clr>
        </p15:guide>
        <p15:guide id="4" orient="horz" pos="2820">
          <p15:clr>
            <a:srgbClr val="A4A3A4"/>
          </p15:clr>
        </p15:guide>
        <p15:guide id="5" orient="horz" pos="2855">
          <p15:clr>
            <a:srgbClr val="A4A3A4"/>
          </p15:clr>
        </p15:guide>
        <p15:guide id="6" orient="horz" pos="3064">
          <p15:clr>
            <a:srgbClr val="A4A3A4"/>
          </p15:clr>
        </p15:guide>
        <p15:guide id="7" pos="3691">
          <p15:clr>
            <a:srgbClr val="A4A3A4"/>
          </p15:clr>
        </p15:guide>
        <p15:guide id="8" pos="5291">
          <p15:clr>
            <a:srgbClr val="A4A3A4"/>
          </p15:clr>
        </p15:guide>
        <p15:guide id="9" pos="2074">
          <p15:clr>
            <a:srgbClr val="A4A3A4"/>
          </p15:clr>
        </p15:guide>
        <p15:guide id="10" pos="47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6770"/>
    <a:srgbClr val="00A3AD"/>
    <a:srgbClr val="448FDE"/>
    <a:srgbClr val="A3C7D2"/>
    <a:srgbClr val="7F9C90"/>
    <a:srgbClr val="009CDE"/>
    <a:srgbClr val="D1412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03" autoAdjust="0"/>
    <p:restoredTop sz="94655"/>
  </p:normalViewPr>
  <p:slideViewPr>
    <p:cSldViewPr snapToGrid="0" snapToObjects="1">
      <p:cViewPr varScale="1">
        <p:scale>
          <a:sx n="115" d="100"/>
          <a:sy n="115" d="100"/>
        </p:scale>
        <p:origin x="-894" y="-108"/>
      </p:cViewPr>
      <p:guideLst>
        <p:guide orient="horz" pos="2700"/>
        <p:guide orient="horz" pos="2615"/>
        <p:guide orient="horz" pos="2820"/>
        <p:guide orient="horz" pos="2855"/>
        <p:guide orient="horz" pos="3064"/>
        <p:guide pos="272"/>
        <p:guide pos="3691"/>
        <p:guide pos="5291"/>
        <p:guide pos="2074"/>
        <p:guide pos="47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6A9CA1-3C9C-CB42-B60F-8D41BC35268D}" type="datetimeFigureOut">
              <a:rPr lang="en-US" smtClean="0"/>
              <a:t>6/8/2019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0653DA0-DB80-6645-B1C0-BCDF66846389}" type="slidenum">
              <a:rPr lang="en-US" smtClean="0"/>
              <a:t>‹#›</a:t>
            </a:fld>
            <a:endParaRPr lang="en-US"/>
          </a:p>
        </p:txBody>
      </p:sp>
    </p:spTree>
    <p:extLst>
      <p:ext uri="{BB962C8B-B14F-4D97-AF65-F5344CB8AC3E}">
        <p14:creationId xmlns:p14="http://schemas.microsoft.com/office/powerpoint/2010/main" val="1810367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E844D-E34E-164B-A946-864E9DB2715A}" type="datetimeFigureOut">
              <a:rPr lang="en-US" smtClean="0"/>
              <a:pPr/>
              <a:t>6/8/2019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0F6EEE-3252-914F-9601-2CB781C76096}" type="slidenum">
              <a:rPr lang="en-US" smtClean="0"/>
              <a:pPr/>
              <a:t>‹#›</a:t>
            </a:fld>
            <a:endParaRPr lang="en-US"/>
          </a:p>
        </p:txBody>
      </p:sp>
    </p:spTree>
    <p:extLst>
      <p:ext uri="{BB962C8B-B14F-4D97-AF65-F5344CB8AC3E}">
        <p14:creationId xmlns:p14="http://schemas.microsoft.com/office/powerpoint/2010/main" val="22976185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0F6EEE-3252-914F-9601-2CB781C76096}" type="slidenum">
              <a:rPr lang="en-US" smtClean="0"/>
              <a:pPr/>
              <a:t>4</a:t>
            </a:fld>
            <a:endParaRPr lang="en-US"/>
          </a:p>
        </p:txBody>
      </p:sp>
    </p:spTree>
    <p:extLst>
      <p:ext uri="{BB962C8B-B14F-4D97-AF65-F5344CB8AC3E}">
        <p14:creationId xmlns:p14="http://schemas.microsoft.com/office/powerpoint/2010/main" val="935059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0F6EEE-3252-914F-9601-2CB781C76096}" type="slidenum">
              <a:rPr lang="en-US" smtClean="0"/>
              <a:pPr/>
              <a:t>10</a:t>
            </a:fld>
            <a:endParaRPr lang="en-US"/>
          </a:p>
        </p:txBody>
      </p:sp>
    </p:spTree>
    <p:extLst>
      <p:ext uri="{BB962C8B-B14F-4D97-AF65-F5344CB8AC3E}">
        <p14:creationId xmlns:p14="http://schemas.microsoft.com/office/powerpoint/2010/main" val="3214904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essio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39763" y="2525221"/>
            <a:ext cx="6622141" cy="556381"/>
          </a:xfrm>
          <a:prstGeom prst="rect">
            <a:avLst/>
          </a:prstGeom>
        </p:spPr>
        <p:txBody>
          <a:bodyPr anchor="t">
            <a:noAutofit/>
          </a:bodyPr>
          <a:lstStyle>
            <a:lvl1pPr marL="0" indent="0" algn="ctr">
              <a:buNone/>
              <a:defRPr sz="1800" b="1" i="0">
                <a:solidFill>
                  <a:schemeClr val="bg1"/>
                </a:solidFill>
                <a:latin typeface="Myriad Pro"/>
                <a:cs typeface="Myriad Pro"/>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 Here</a:t>
            </a:r>
          </a:p>
        </p:txBody>
      </p:sp>
      <p:sp>
        <p:nvSpPr>
          <p:cNvPr id="4" name="Title 3"/>
          <p:cNvSpPr>
            <a:spLocks noGrp="1"/>
          </p:cNvSpPr>
          <p:nvPr>
            <p:ph type="title" hasCustomPrompt="1"/>
          </p:nvPr>
        </p:nvSpPr>
        <p:spPr>
          <a:xfrm>
            <a:off x="628650" y="1374211"/>
            <a:ext cx="7886700" cy="993775"/>
          </a:xfrm>
          <a:prstGeom prst="rect">
            <a:avLst/>
          </a:prstGeom>
        </p:spPr>
        <p:txBody>
          <a:bodyPr/>
          <a:lstStyle>
            <a:lvl1pPr>
              <a:defRPr sz="3600" b="1" i="0">
                <a:solidFill>
                  <a:schemeClr val="bg1"/>
                </a:solidFill>
                <a:latin typeface="Myriad Pro"/>
                <a:cs typeface="Myriad Pro"/>
              </a:defRPr>
            </a:lvl1pPr>
          </a:lstStyle>
          <a:p>
            <a:r>
              <a:rPr lang="en-US" dirty="0"/>
              <a:t>TITLE HERE</a:t>
            </a:r>
          </a:p>
        </p:txBody>
      </p:sp>
      <p:pic>
        <p:nvPicPr>
          <p:cNvPr id="5" name="Picture 4" descr="CEN_FM_logo_hori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363" y="4072128"/>
            <a:ext cx="2737104" cy="560832"/>
          </a:xfrm>
          <a:prstGeom prst="rect">
            <a:avLst/>
          </a:prstGeom>
        </p:spPr>
      </p:pic>
      <p:pic>
        <p:nvPicPr>
          <p:cNvPr id="6" name="Picture 5" descr="360_AGU_Fall-Meeting-2018-Logo_2_K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68064" y="3931300"/>
            <a:ext cx="1251552" cy="832670"/>
          </a:xfrm>
          <a:prstGeom prst="rect">
            <a:avLst/>
          </a:prstGeom>
        </p:spPr>
      </p:pic>
    </p:spTree>
    <p:extLst>
      <p:ext uri="{BB962C8B-B14F-4D97-AF65-F5344CB8AC3E}">
        <p14:creationId xmlns:p14="http://schemas.microsoft.com/office/powerpoint/2010/main" val="1122394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Title Slide">
    <p:spTree>
      <p:nvGrpSpPr>
        <p:cNvPr id="1" name=""/>
        <p:cNvGrpSpPr/>
        <p:nvPr/>
      </p:nvGrpSpPr>
      <p:grpSpPr>
        <a:xfrm>
          <a:off x="0" y="0"/>
          <a:ext cx="0" cy="0"/>
          <a:chOff x="0" y="0"/>
          <a:chExt cx="0" cy="0"/>
        </a:xfrm>
      </p:grpSpPr>
      <p:sp>
        <p:nvSpPr>
          <p:cNvPr id="6" name="Text Placeholder 2"/>
          <p:cNvSpPr>
            <a:spLocks noGrp="1"/>
          </p:cNvSpPr>
          <p:nvPr>
            <p:ph type="body" idx="1" hasCustomPrompt="1"/>
          </p:nvPr>
        </p:nvSpPr>
        <p:spPr>
          <a:xfrm>
            <a:off x="1239763" y="2525221"/>
            <a:ext cx="6622141" cy="556381"/>
          </a:xfrm>
          <a:prstGeom prst="rect">
            <a:avLst/>
          </a:prstGeom>
        </p:spPr>
        <p:txBody>
          <a:bodyPr anchor="t">
            <a:noAutofit/>
          </a:bodyPr>
          <a:lstStyle>
            <a:lvl1pPr marL="0" indent="0" algn="ctr">
              <a:buNone/>
              <a:defRPr sz="1800" b="1" i="0">
                <a:solidFill>
                  <a:schemeClr val="bg1"/>
                </a:solidFill>
                <a:latin typeface="Myriad Pro"/>
                <a:cs typeface="Myriad Pro"/>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 Here</a:t>
            </a:r>
          </a:p>
        </p:txBody>
      </p:sp>
      <p:sp>
        <p:nvSpPr>
          <p:cNvPr id="7" name="Title 3"/>
          <p:cNvSpPr>
            <a:spLocks noGrp="1"/>
          </p:cNvSpPr>
          <p:nvPr>
            <p:ph type="title" hasCustomPrompt="1"/>
          </p:nvPr>
        </p:nvSpPr>
        <p:spPr>
          <a:xfrm>
            <a:off x="628650" y="1374211"/>
            <a:ext cx="7886700" cy="993775"/>
          </a:xfrm>
          <a:prstGeom prst="rect">
            <a:avLst/>
          </a:prstGeom>
        </p:spPr>
        <p:txBody>
          <a:bodyPr/>
          <a:lstStyle>
            <a:lvl1pPr>
              <a:defRPr sz="3600" b="1" i="0">
                <a:solidFill>
                  <a:schemeClr val="bg1"/>
                </a:solidFill>
                <a:latin typeface="Myriad Pro"/>
                <a:cs typeface="Myriad Pro"/>
              </a:defRPr>
            </a:lvl1pPr>
          </a:lstStyle>
          <a:p>
            <a:r>
              <a:rPr lang="en-US" dirty="0"/>
              <a:t>TITLE HERE</a:t>
            </a:r>
          </a:p>
        </p:txBody>
      </p:sp>
      <p:pic>
        <p:nvPicPr>
          <p:cNvPr id="8" name="Picture 7" descr="CEN_FM_logo_hori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363" y="4072128"/>
            <a:ext cx="2737104" cy="560832"/>
          </a:xfrm>
          <a:prstGeom prst="rect">
            <a:avLst/>
          </a:prstGeom>
        </p:spPr>
      </p:pic>
      <p:pic>
        <p:nvPicPr>
          <p:cNvPr id="9" name="Picture 8" descr="360_AGU_Fall-Meeting-2018-Logo_2_K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68064" y="3931300"/>
            <a:ext cx="1251552" cy="832670"/>
          </a:xfrm>
          <a:prstGeom prst="rect">
            <a:avLst/>
          </a:prstGeom>
        </p:spPr>
      </p:pic>
    </p:spTree>
    <p:extLst>
      <p:ext uri="{BB962C8B-B14F-4D97-AF65-F5344CB8AC3E}">
        <p14:creationId xmlns:p14="http://schemas.microsoft.com/office/powerpoint/2010/main" val="13373513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ection Title Slide">
    <p:spTree>
      <p:nvGrpSpPr>
        <p:cNvPr id="1" name=""/>
        <p:cNvGrpSpPr/>
        <p:nvPr/>
      </p:nvGrpSpPr>
      <p:grpSpPr>
        <a:xfrm>
          <a:off x="0" y="0"/>
          <a:ext cx="0" cy="0"/>
          <a:chOff x="0" y="0"/>
          <a:chExt cx="0" cy="0"/>
        </a:xfrm>
      </p:grpSpPr>
      <p:sp>
        <p:nvSpPr>
          <p:cNvPr id="6" name="Text Placeholder 2"/>
          <p:cNvSpPr>
            <a:spLocks noGrp="1"/>
          </p:cNvSpPr>
          <p:nvPr>
            <p:ph type="body" idx="1" hasCustomPrompt="1"/>
          </p:nvPr>
        </p:nvSpPr>
        <p:spPr>
          <a:xfrm>
            <a:off x="1239763" y="2525221"/>
            <a:ext cx="6622141" cy="556381"/>
          </a:xfrm>
          <a:prstGeom prst="rect">
            <a:avLst/>
          </a:prstGeom>
        </p:spPr>
        <p:txBody>
          <a:bodyPr anchor="t">
            <a:noAutofit/>
          </a:bodyPr>
          <a:lstStyle>
            <a:lvl1pPr marL="0" indent="0" algn="ctr">
              <a:buNone/>
              <a:defRPr sz="1800" b="1" i="0">
                <a:solidFill>
                  <a:schemeClr val="bg1"/>
                </a:solidFill>
                <a:latin typeface="Myriad Pro"/>
                <a:cs typeface="Myriad Pro"/>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 Here</a:t>
            </a:r>
          </a:p>
        </p:txBody>
      </p:sp>
      <p:sp>
        <p:nvSpPr>
          <p:cNvPr id="7" name="Title 3"/>
          <p:cNvSpPr>
            <a:spLocks noGrp="1"/>
          </p:cNvSpPr>
          <p:nvPr>
            <p:ph type="title" hasCustomPrompt="1"/>
          </p:nvPr>
        </p:nvSpPr>
        <p:spPr>
          <a:xfrm>
            <a:off x="628650" y="1374211"/>
            <a:ext cx="7886700" cy="993775"/>
          </a:xfrm>
          <a:prstGeom prst="rect">
            <a:avLst/>
          </a:prstGeom>
        </p:spPr>
        <p:txBody>
          <a:bodyPr/>
          <a:lstStyle>
            <a:lvl1pPr>
              <a:defRPr sz="3600" b="1" i="0">
                <a:solidFill>
                  <a:schemeClr val="bg1"/>
                </a:solidFill>
                <a:latin typeface="Myriad Pro"/>
                <a:cs typeface="Myriad Pro"/>
              </a:defRPr>
            </a:lvl1pPr>
          </a:lstStyle>
          <a:p>
            <a:r>
              <a:rPr lang="en-US" dirty="0"/>
              <a:t>TITLE HERE</a:t>
            </a:r>
          </a:p>
        </p:txBody>
      </p:sp>
      <p:pic>
        <p:nvPicPr>
          <p:cNvPr id="8" name="Picture 7" descr="CEN_FM_logo_hori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3363" y="4072128"/>
            <a:ext cx="2737104" cy="560832"/>
          </a:xfrm>
          <a:prstGeom prst="rect">
            <a:avLst/>
          </a:prstGeom>
        </p:spPr>
      </p:pic>
      <p:pic>
        <p:nvPicPr>
          <p:cNvPr id="9" name="Picture 8" descr="360_AGU_Fall-Meeting-2018-Logo_2_K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68064" y="3931300"/>
            <a:ext cx="1251552" cy="832670"/>
          </a:xfrm>
          <a:prstGeom prst="rect">
            <a:avLst/>
          </a:prstGeom>
        </p:spPr>
      </p:pic>
    </p:spTree>
    <p:extLst>
      <p:ext uri="{BB962C8B-B14F-4D97-AF65-F5344CB8AC3E}">
        <p14:creationId xmlns:p14="http://schemas.microsoft.com/office/powerpoint/2010/main" val="983735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Title Slide">
    <p:spTree>
      <p:nvGrpSpPr>
        <p:cNvPr id="1" name=""/>
        <p:cNvGrpSpPr/>
        <p:nvPr/>
      </p:nvGrpSpPr>
      <p:grpSpPr>
        <a:xfrm>
          <a:off x="0" y="0"/>
          <a:ext cx="0" cy="0"/>
          <a:chOff x="0" y="0"/>
          <a:chExt cx="0" cy="0"/>
        </a:xfrm>
      </p:grpSpPr>
      <p:pic>
        <p:nvPicPr>
          <p:cNvPr id="8" name="Picture 7"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267" y="4074160"/>
            <a:ext cx="2743200" cy="558800"/>
          </a:xfrm>
          <a:prstGeom prst="rect">
            <a:avLst/>
          </a:prstGeom>
        </p:spPr>
      </p:pic>
      <p:sp>
        <p:nvSpPr>
          <p:cNvPr id="6" name="Text Placeholder 2"/>
          <p:cNvSpPr>
            <a:spLocks noGrp="1"/>
          </p:cNvSpPr>
          <p:nvPr>
            <p:ph type="body" idx="1" hasCustomPrompt="1"/>
          </p:nvPr>
        </p:nvSpPr>
        <p:spPr>
          <a:xfrm>
            <a:off x="1239763" y="2525221"/>
            <a:ext cx="6622141" cy="556381"/>
          </a:xfrm>
          <a:prstGeom prst="rect">
            <a:avLst/>
          </a:prstGeom>
        </p:spPr>
        <p:txBody>
          <a:bodyPr anchor="t">
            <a:noAutofit/>
          </a:bodyPr>
          <a:lstStyle>
            <a:lvl1pPr marL="0" indent="0" algn="ctr">
              <a:buNone/>
              <a:defRPr sz="1800" b="1" i="0">
                <a:solidFill>
                  <a:schemeClr val="accent5"/>
                </a:solidFill>
                <a:latin typeface="Myriad Pro"/>
                <a:cs typeface="Myriad Pro"/>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Date Here</a:t>
            </a:r>
          </a:p>
        </p:txBody>
      </p:sp>
      <p:sp>
        <p:nvSpPr>
          <p:cNvPr id="7" name="Title 3"/>
          <p:cNvSpPr>
            <a:spLocks noGrp="1"/>
          </p:cNvSpPr>
          <p:nvPr>
            <p:ph type="title" hasCustomPrompt="1"/>
          </p:nvPr>
        </p:nvSpPr>
        <p:spPr>
          <a:xfrm>
            <a:off x="628650" y="1374211"/>
            <a:ext cx="7886700" cy="993775"/>
          </a:xfrm>
          <a:prstGeom prst="rect">
            <a:avLst/>
          </a:prstGeom>
        </p:spPr>
        <p:txBody>
          <a:bodyPr/>
          <a:lstStyle>
            <a:lvl1pPr>
              <a:defRPr sz="3600" b="1" i="0">
                <a:solidFill>
                  <a:schemeClr val="tx1"/>
                </a:solidFill>
                <a:latin typeface="Myriad Pro"/>
                <a:cs typeface="Myriad Pro"/>
              </a:defRPr>
            </a:lvl1pPr>
          </a:lstStyle>
          <a:p>
            <a:r>
              <a:rPr lang="en-US" dirty="0"/>
              <a:t>TITLE HERE</a:t>
            </a:r>
          </a:p>
        </p:txBody>
      </p:sp>
      <p:pic>
        <p:nvPicPr>
          <p:cNvPr id="9" name="Picture 8" descr="360_AGU_Fall-Meeting-2018-Logo_2_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62147" y="3928226"/>
            <a:ext cx="1253207" cy="833771"/>
          </a:xfrm>
          <a:prstGeom prst="rect">
            <a:avLst/>
          </a:prstGeom>
        </p:spPr>
      </p:pic>
    </p:spTree>
    <p:extLst>
      <p:ext uri="{BB962C8B-B14F-4D97-AF65-F5344CB8AC3E}">
        <p14:creationId xmlns:p14="http://schemas.microsoft.com/office/powerpoint/2010/main" val="4090415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Section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100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ividual Speaker">
    <p:spTree>
      <p:nvGrpSpPr>
        <p:cNvPr id="1" name=""/>
        <p:cNvGrpSpPr/>
        <p:nvPr/>
      </p:nvGrpSpPr>
      <p:grpSpPr>
        <a:xfrm>
          <a:off x="0" y="0"/>
          <a:ext cx="0" cy="0"/>
          <a:chOff x="0" y="0"/>
          <a:chExt cx="0" cy="0"/>
        </a:xfrm>
      </p:grpSpPr>
      <p:sp>
        <p:nvSpPr>
          <p:cNvPr id="6" name="Picture Placeholder 5"/>
          <p:cNvSpPr>
            <a:spLocks noGrp="1"/>
          </p:cNvSpPr>
          <p:nvPr>
            <p:ph type="pic" sz="quarter" idx="14" hasCustomPrompt="1"/>
          </p:nvPr>
        </p:nvSpPr>
        <p:spPr>
          <a:xfrm>
            <a:off x="5486400" y="2"/>
            <a:ext cx="3657600" cy="5140325"/>
          </a:xfrm>
          <a:prstGeom prst="rect">
            <a:avLst/>
          </a:prstGeom>
        </p:spPr>
        <p:txBody>
          <a:bodyPr anchor="ctr"/>
          <a:lstStyle>
            <a:lvl1pPr marL="0" indent="0" algn="ctr">
              <a:buFontTx/>
              <a:buNone/>
              <a:defRPr sz="1400" baseline="0">
                <a:solidFill>
                  <a:schemeClr val="bg1">
                    <a:lumMod val="75000"/>
                  </a:schemeClr>
                </a:solidFill>
              </a:defRPr>
            </a:lvl1pPr>
          </a:lstStyle>
          <a:p>
            <a:pPr lvl="0"/>
            <a:r>
              <a:rPr lang="en-US" dirty="0"/>
              <a:t>[Speaker Photo Here]</a:t>
            </a:r>
          </a:p>
        </p:txBody>
      </p:sp>
      <p:sp>
        <p:nvSpPr>
          <p:cNvPr id="14" name="Rectangle 13"/>
          <p:cNvSpPr/>
          <p:nvPr userDrawn="1"/>
        </p:nvSpPr>
        <p:spPr>
          <a:xfrm>
            <a:off x="0" y="1"/>
            <a:ext cx="5486400" cy="422116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 Placeholder 35"/>
          <p:cNvSpPr>
            <a:spLocks noGrp="1"/>
          </p:cNvSpPr>
          <p:nvPr>
            <p:ph type="body" sz="quarter" idx="11" hasCustomPrompt="1"/>
          </p:nvPr>
        </p:nvSpPr>
        <p:spPr>
          <a:xfrm>
            <a:off x="314792" y="388725"/>
            <a:ext cx="4362450" cy="1351747"/>
          </a:xfrm>
          <a:prstGeom prst="rect">
            <a:avLst/>
          </a:prstGeom>
        </p:spPr>
        <p:txBody>
          <a:bodyPr anchor="b">
            <a:normAutofit/>
          </a:bodyPr>
          <a:lstStyle>
            <a:lvl1pPr marL="0" indent="0">
              <a:lnSpc>
                <a:spcPct val="70000"/>
              </a:lnSpc>
              <a:buNone/>
              <a:defRPr sz="3600" b="1" cap="all" baseline="0">
                <a:solidFill>
                  <a:schemeClr val="tx1"/>
                </a:solidFill>
                <a:latin typeface="Myriad Pro"/>
                <a:cs typeface="Myriad Pro"/>
              </a:defRPr>
            </a:lvl1pPr>
          </a:lstStyle>
          <a:p>
            <a:pPr lvl="0"/>
            <a:r>
              <a:rPr lang="en-US" dirty="0"/>
              <a:t>SPEAKER NAME</a:t>
            </a:r>
          </a:p>
        </p:txBody>
      </p:sp>
      <p:sp>
        <p:nvSpPr>
          <p:cNvPr id="38" name="Text Placeholder 37"/>
          <p:cNvSpPr>
            <a:spLocks noGrp="1"/>
          </p:cNvSpPr>
          <p:nvPr>
            <p:ph type="body" sz="quarter" idx="12" hasCustomPrompt="1"/>
          </p:nvPr>
        </p:nvSpPr>
        <p:spPr>
          <a:xfrm>
            <a:off x="326552" y="1752032"/>
            <a:ext cx="4350691" cy="1040801"/>
          </a:xfrm>
          <a:prstGeom prst="rect">
            <a:avLst/>
          </a:prstGeom>
        </p:spPr>
        <p:txBody>
          <a:bodyPr anchor="t">
            <a:normAutofit/>
          </a:bodyPr>
          <a:lstStyle>
            <a:lvl1pPr marL="0" indent="0">
              <a:buNone/>
              <a:defRPr sz="2000" b="1" i="0">
                <a:solidFill>
                  <a:srgbClr val="000000"/>
                </a:solidFill>
                <a:latin typeface="Myriad Pro"/>
                <a:cs typeface="Myriad Pro"/>
              </a:defRPr>
            </a:lvl1pPr>
          </a:lstStyle>
          <a:p>
            <a:pPr lvl="0"/>
            <a:r>
              <a:rPr lang="en-US" dirty="0"/>
              <a:t>Job Title</a:t>
            </a:r>
          </a:p>
        </p:txBody>
      </p:sp>
      <p:cxnSp>
        <p:nvCxnSpPr>
          <p:cNvPr id="7" name="Straight Connector 6"/>
          <p:cNvCxnSpPr/>
          <p:nvPr userDrawn="1"/>
        </p:nvCxnSpPr>
        <p:spPr>
          <a:xfrm flipV="1">
            <a:off x="443562" y="1740471"/>
            <a:ext cx="4233681" cy="11560"/>
          </a:xfrm>
          <a:prstGeom prst="line">
            <a:avLst/>
          </a:prstGeom>
          <a:ln w="12700">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15" hasCustomPrompt="1"/>
          </p:nvPr>
        </p:nvSpPr>
        <p:spPr>
          <a:xfrm>
            <a:off x="451592" y="2952329"/>
            <a:ext cx="2230437" cy="1144587"/>
          </a:xfrm>
          <a:prstGeom prst="rect">
            <a:avLst/>
          </a:prstGeom>
        </p:spPr>
        <p:txBody>
          <a:bodyPr anchor="ctr"/>
          <a:lstStyle>
            <a:lvl1pPr marL="519113" indent="-519113" algn="ctr">
              <a:buFont typeface="+mj-lt"/>
              <a:buNone/>
              <a:tabLst/>
              <a:defRPr sz="1400">
                <a:solidFill>
                  <a:schemeClr val="bg1">
                    <a:lumMod val="75000"/>
                  </a:schemeClr>
                </a:solidFill>
              </a:defRPr>
            </a:lvl1pPr>
          </a:lstStyle>
          <a:p>
            <a:pPr marL="342900" marR="0" lvl="0" indent="-342900" algn="l" defTabSz="457200" rtl="0" eaLnBrk="1" fontAlgn="auto" latinLnBrk="0" hangingPunct="1">
              <a:lnSpc>
                <a:spcPct val="100000"/>
              </a:lnSpc>
              <a:spcBef>
                <a:spcPct val="20000"/>
              </a:spcBef>
              <a:spcAft>
                <a:spcPts val="0"/>
              </a:spcAft>
              <a:buClrTx/>
              <a:buSzTx/>
              <a:tabLst/>
              <a:defRPr/>
            </a:pPr>
            <a:r>
              <a:rPr lang="en-US" dirty="0"/>
              <a:t>[Company Logo Here]</a:t>
            </a:r>
          </a:p>
        </p:txBody>
      </p:sp>
      <p:pic>
        <p:nvPicPr>
          <p:cNvPr id="8" name="Picture 7"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030" y="4399282"/>
            <a:ext cx="2743200" cy="558800"/>
          </a:xfrm>
          <a:prstGeom prst="rect">
            <a:avLst/>
          </a:prstGeom>
        </p:spPr>
      </p:pic>
      <p:pic>
        <p:nvPicPr>
          <p:cNvPr id="10" name="Picture 9" descr="360_AGU_Fall-Meeting-2018-Logo_2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5561" y="4251171"/>
            <a:ext cx="1257532" cy="836650"/>
          </a:xfrm>
          <a:prstGeom prst="rect">
            <a:avLst/>
          </a:prstGeom>
        </p:spPr>
      </p:pic>
    </p:spTree>
    <p:extLst>
      <p:ext uri="{BB962C8B-B14F-4D97-AF65-F5344CB8AC3E}">
        <p14:creationId xmlns:p14="http://schemas.microsoft.com/office/powerpoint/2010/main" val="1511998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ple Speakers">
    <p:spTree>
      <p:nvGrpSpPr>
        <p:cNvPr id="1" name=""/>
        <p:cNvGrpSpPr/>
        <p:nvPr/>
      </p:nvGrpSpPr>
      <p:grpSpPr>
        <a:xfrm>
          <a:off x="0" y="0"/>
          <a:ext cx="0" cy="0"/>
          <a:chOff x="0" y="0"/>
          <a:chExt cx="0" cy="0"/>
        </a:xfrm>
      </p:grpSpPr>
      <p:sp>
        <p:nvSpPr>
          <p:cNvPr id="2" name="Rectangle 1"/>
          <p:cNvSpPr/>
          <p:nvPr userDrawn="1"/>
        </p:nvSpPr>
        <p:spPr>
          <a:xfrm>
            <a:off x="0" y="2286002"/>
            <a:ext cx="9144000" cy="194733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 Placeholder 35"/>
          <p:cNvSpPr>
            <a:spLocks noGrp="1"/>
          </p:cNvSpPr>
          <p:nvPr>
            <p:ph type="body" sz="quarter" idx="11" hasCustomPrompt="1"/>
          </p:nvPr>
        </p:nvSpPr>
        <p:spPr>
          <a:xfrm>
            <a:off x="224974" y="2609605"/>
            <a:ext cx="2059032" cy="369206"/>
          </a:xfrm>
          <a:prstGeom prst="rect">
            <a:avLst/>
          </a:prstGeom>
        </p:spPr>
        <p:txBody>
          <a:bodyPr anchor="b">
            <a:normAutofit/>
          </a:bodyPr>
          <a:lstStyle>
            <a:lvl1pPr marL="0" indent="0" algn="ctr">
              <a:spcAft>
                <a:spcPts val="0"/>
              </a:spcAft>
              <a:buNone/>
              <a:defRPr sz="1500" b="1" i="0" cap="all" baseline="0">
                <a:solidFill>
                  <a:srgbClr val="300692"/>
                </a:solidFill>
                <a:latin typeface="Myriad Pro"/>
                <a:cs typeface="Myriad Pro"/>
              </a:defRPr>
            </a:lvl1pPr>
          </a:lstStyle>
          <a:p>
            <a:pPr lvl="0"/>
            <a:r>
              <a:rPr lang="en-US" dirty="0"/>
              <a:t>SPEAKER NAME</a:t>
            </a:r>
          </a:p>
        </p:txBody>
      </p:sp>
      <p:sp>
        <p:nvSpPr>
          <p:cNvPr id="48" name="Text Placeholder 37"/>
          <p:cNvSpPr>
            <a:spLocks noGrp="1"/>
          </p:cNvSpPr>
          <p:nvPr>
            <p:ph type="body" sz="quarter" idx="12" hasCustomPrompt="1"/>
          </p:nvPr>
        </p:nvSpPr>
        <p:spPr>
          <a:xfrm>
            <a:off x="506451" y="2937443"/>
            <a:ext cx="1496076" cy="499395"/>
          </a:xfrm>
          <a:prstGeom prst="rect">
            <a:avLst/>
          </a:prstGeom>
        </p:spPr>
        <p:txBody>
          <a:bodyPr anchor="t">
            <a:normAutofit/>
          </a:bodyPr>
          <a:lstStyle>
            <a:lvl1pPr marL="0" indent="0" algn="ctr">
              <a:spcAft>
                <a:spcPts val="0"/>
              </a:spcAft>
              <a:buNone/>
              <a:defRPr sz="1200" b="1" i="0">
                <a:solidFill>
                  <a:schemeClr val="tx2"/>
                </a:solidFill>
                <a:latin typeface="Myriad Pro"/>
                <a:cs typeface="Myriad Pro"/>
              </a:defRPr>
            </a:lvl1pPr>
          </a:lstStyle>
          <a:p>
            <a:pPr lvl="0"/>
            <a:r>
              <a:rPr lang="en-US" dirty="0"/>
              <a:t>Job Title</a:t>
            </a:r>
          </a:p>
        </p:txBody>
      </p:sp>
      <p:sp>
        <p:nvSpPr>
          <p:cNvPr id="50" name="Picture Placeholder 33"/>
          <p:cNvSpPr>
            <a:spLocks noGrp="1"/>
          </p:cNvSpPr>
          <p:nvPr>
            <p:ph type="pic" sz="quarter" idx="28" hasCustomPrompt="1"/>
          </p:nvPr>
        </p:nvSpPr>
        <p:spPr>
          <a:xfrm>
            <a:off x="-1" y="0"/>
            <a:ext cx="2286000" cy="2286000"/>
          </a:xfrm>
          <a:prstGeom prst="rect">
            <a:avLst/>
          </a:prstGeom>
          <a:ln w="12700">
            <a:noFill/>
          </a:ln>
        </p:spPr>
        <p:txBody>
          <a:bodyPr anchor="ctr">
            <a:normAutofit/>
          </a:bodyPr>
          <a:lstStyle>
            <a:lvl1pPr marL="0" indent="0" algn="ctr">
              <a:buFontTx/>
              <a:buNone/>
              <a:defRPr sz="1600">
                <a:solidFill>
                  <a:srgbClr val="BFBFBF"/>
                </a:solidFill>
              </a:defRPr>
            </a:lvl1pPr>
          </a:lstStyle>
          <a:p>
            <a:r>
              <a:rPr lang="en-US" dirty="0"/>
              <a:t>[Insert Photo Here]</a:t>
            </a:r>
          </a:p>
        </p:txBody>
      </p:sp>
      <p:sp>
        <p:nvSpPr>
          <p:cNvPr id="52" name="Text Placeholder 35"/>
          <p:cNvSpPr>
            <a:spLocks noGrp="1"/>
          </p:cNvSpPr>
          <p:nvPr>
            <p:ph type="body" sz="quarter" idx="29" hasCustomPrompt="1"/>
          </p:nvPr>
        </p:nvSpPr>
        <p:spPr>
          <a:xfrm>
            <a:off x="2398817" y="2609605"/>
            <a:ext cx="2103780" cy="369206"/>
          </a:xfrm>
          <a:prstGeom prst="rect">
            <a:avLst/>
          </a:prstGeom>
        </p:spPr>
        <p:txBody>
          <a:bodyPr anchor="b">
            <a:normAutofit/>
          </a:bodyPr>
          <a:lstStyle>
            <a:lvl1pPr marL="0" indent="0" algn="ctr">
              <a:spcAft>
                <a:spcPts val="0"/>
              </a:spcAft>
              <a:buNone/>
              <a:defRPr sz="1500" b="1" cap="all" baseline="0">
                <a:solidFill>
                  <a:srgbClr val="300692"/>
                </a:solidFill>
                <a:latin typeface="Myriad Pro"/>
                <a:cs typeface="Myriad Pro"/>
              </a:defRPr>
            </a:lvl1pPr>
          </a:lstStyle>
          <a:p>
            <a:pPr lvl="0"/>
            <a:r>
              <a:rPr lang="en-US" dirty="0"/>
              <a:t>SPEAKER NAME</a:t>
            </a:r>
          </a:p>
        </p:txBody>
      </p:sp>
      <p:sp>
        <p:nvSpPr>
          <p:cNvPr id="57" name="Text Placeholder 35"/>
          <p:cNvSpPr>
            <a:spLocks noGrp="1"/>
          </p:cNvSpPr>
          <p:nvPr>
            <p:ph type="body" sz="quarter" idx="33" hasCustomPrompt="1"/>
          </p:nvPr>
        </p:nvSpPr>
        <p:spPr>
          <a:xfrm>
            <a:off x="4639733" y="2609605"/>
            <a:ext cx="2054902" cy="369206"/>
          </a:xfrm>
          <a:prstGeom prst="rect">
            <a:avLst/>
          </a:prstGeom>
        </p:spPr>
        <p:txBody>
          <a:bodyPr anchor="b">
            <a:normAutofit/>
          </a:bodyPr>
          <a:lstStyle>
            <a:lvl1pPr marL="0" indent="0" algn="ctr">
              <a:spcAft>
                <a:spcPts val="0"/>
              </a:spcAft>
              <a:buNone/>
              <a:defRPr sz="1500" b="1" cap="all" baseline="0">
                <a:solidFill>
                  <a:srgbClr val="300692"/>
                </a:solidFill>
                <a:latin typeface="Myriad Pro"/>
                <a:cs typeface="Myriad Pro"/>
              </a:defRPr>
            </a:lvl1pPr>
          </a:lstStyle>
          <a:p>
            <a:pPr lvl="0"/>
            <a:r>
              <a:rPr lang="en-US" dirty="0"/>
              <a:t>SPEAKER NAME</a:t>
            </a:r>
          </a:p>
        </p:txBody>
      </p:sp>
      <p:sp>
        <p:nvSpPr>
          <p:cNvPr id="62" name="Text Placeholder 35"/>
          <p:cNvSpPr>
            <a:spLocks noGrp="1"/>
          </p:cNvSpPr>
          <p:nvPr>
            <p:ph type="body" sz="quarter" idx="37" hasCustomPrompt="1"/>
          </p:nvPr>
        </p:nvSpPr>
        <p:spPr>
          <a:xfrm>
            <a:off x="6854694" y="2609605"/>
            <a:ext cx="2087386" cy="369206"/>
          </a:xfrm>
          <a:prstGeom prst="rect">
            <a:avLst/>
          </a:prstGeom>
        </p:spPr>
        <p:txBody>
          <a:bodyPr anchor="b">
            <a:normAutofit/>
          </a:bodyPr>
          <a:lstStyle>
            <a:lvl1pPr marL="0" indent="0" algn="ctr">
              <a:spcAft>
                <a:spcPts val="0"/>
              </a:spcAft>
              <a:buNone/>
              <a:defRPr sz="1500" b="1" cap="all" baseline="0">
                <a:solidFill>
                  <a:srgbClr val="300692"/>
                </a:solidFill>
                <a:latin typeface="Myriad Pro"/>
                <a:cs typeface="Myriad Pro"/>
              </a:defRPr>
            </a:lvl1pPr>
          </a:lstStyle>
          <a:p>
            <a:pPr lvl="0"/>
            <a:r>
              <a:rPr lang="en-US" dirty="0"/>
              <a:t>SPEAKER NAME</a:t>
            </a:r>
          </a:p>
        </p:txBody>
      </p:sp>
      <p:sp>
        <p:nvSpPr>
          <p:cNvPr id="24" name="Picture Placeholder 33"/>
          <p:cNvSpPr>
            <a:spLocks noGrp="1"/>
          </p:cNvSpPr>
          <p:nvPr>
            <p:ph type="pic" sz="quarter" idx="40" hasCustomPrompt="1"/>
          </p:nvPr>
        </p:nvSpPr>
        <p:spPr>
          <a:xfrm>
            <a:off x="2284005" y="0"/>
            <a:ext cx="2286000" cy="2286000"/>
          </a:xfrm>
          <a:prstGeom prst="rect">
            <a:avLst/>
          </a:prstGeom>
          <a:ln w="12700">
            <a:noFill/>
          </a:ln>
        </p:spPr>
        <p:txBody>
          <a:bodyPr anchor="ctr">
            <a:normAutofit/>
          </a:bodyPr>
          <a:lstStyle>
            <a:lvl1pPr marL="0" indent="0" algn="ctr">
              <a:buFontTx/>
              <a:buNone/>
              <a:defRPr sz="1600">
                <a:solidFill>
                  <a:srgbClr val="BFBFBF"/>
                </a:solidFill>
              </a:defRPr>
            </a:lvl1pPr>
          </a:lstStyle>
          <a:p>
            <a:r>
              <a:rPr lang="en-US" dirty="0"/>
              <a:t>[Insert Photo Here]</a:t>
            </a:r>
          </a:p>
        </p:txBody>
      </p:sp>
      <p:sp>
        <p:nvSpPr>
          <p:cNvPr id="26" name="Picture Placeholder 33"/>
          <p:cNvSpPr>
            <a:spLocks noGrp="1"/>
          </p:cNvSpPr>
          <p:nvPr>
            <p:ph type="pic" sz="quarter" idx="41" hasCustomPrompt="1"/>
          </p:nvPr>
        </p:nvSpPr>
        <p:spPr>
          <a:xfrm>
            <a:off x="4571170" y="0"/>
            <a:ext cx="2286000" cy="2286000"/>
          </a:xfrm>
          <a:prstGeom prst="rect">
            <a:avLst/>
          </a:prstGeom>
          <a:ln w="12700">
            <a:noFill/>
          </a:ln>
        </p:spPr>
        <p:txBody>
          <a:bodyPr anchor="ctr">
            <a:normAutofit/>
          </a:bodyPr>
          <a:lstStyle>
            <a:lvl1pPr marL="0" indent="0" algn="ctr">
              <a:buFontTx/>
              <a:buNone/>
              <a:defRPr sz="1600">
                <a:solidFill>
                  <a:srgbClr val="BFBFBF"/>
                </a:solidFill>
              </a:defRPr>
            </a:lvl1pPr>
          </a:lstStyle>
          <a:p>
            <a:r>
              <a:rPr lang="en-US" dirty="0"/>
              <a:t>[Insert Photo Here]</a:t>
            </a:r>
          </a:p>
        </p:txBody>
      </p:sp>
      <p:sp>
        <p:nvSpPr>
          <p:cNvPr id="27" name="Picture Placeholder 33"/>
          <p:cNvSpPr>
            <a:spLocks noGrp="1"/>
          </p:cNvSpPr>
          <p:nvPr>
            <p:ph type="pic" sz="quarter" idx="42" hasCustomPrompt="1"/>
          </p:nvPr>
        </p:nvSpPr>
        <p:spPr>
          <a:xfrm>
            <a:off x="6854693" y="0"/>
            <a:ext cx="2286000" cy="2286000"/>
          </a:xfrm>
          <a:prstGeom prst="rect">
            <a:avLst/>
          </a:prstGeom>
          <a:ln w="12700">
            <a:noFill/>
          </a:ln>
        </p:spPr>
        <p:txBody>
          <a:bodyPr anchor="ctr">
            <a:normAutofit/>
          </a:bodyPr>
          <a:lstStyle>
            <a:lvl1pPr marL="0" indent="0" algn="ctr">
              <a:buFontTx/>
              <a:buNone/>
              <a:defRPr sz="1600">
                <a:solidFill>
                  <a:srgbClr val="BFBFBF"/>
                </a:solidFill>
              </a:defRPr>
            </a:lvl1pPr>
          </a:lstStyle>
          <a:p>
            <a:r>
              <a:rPr lang="en-US" dirty="0"/>
              <a:t>[Insert Photo Here]</a:t>
            </a:r>
          </a:p>
        </p:txBody>
      </p:sp>
      <p:sp>
        <p:nvSpPr>
          <p:cNvPr id="29" name="Text Placeholder 37"/>
          <p:cNvSpPr>
            <a:spLocks noGrp="1"/>
          </p:cNvSpPr>
          <p:nvPr>
            <p:ph type="body" sz="quarter" idx="43" hasCustomPrompt="1"/>
          </p:nvPr>
        </p:nvSpPr>
        <p:spPr>
          <a:xfrm>
            <a:off x="2702667" y="2937443"/>
            <a:ext cx="1496076" cy="499395"/>
          </a:xfrm>
          <a:prstGeom prst="rect">
            <a:avLst/>
          </a:prstGeom>
        </p:spPr>
        <p:txBody>
          <a:bodyPr anchor="t">
            <a:normAutofit/>
          </a:bodyPr>
          <a:lstStyle>
            <a:lvl1pPr marL="0" indent="0" algn="ctr">
              <a:spcAft>
                <a:spcPts val="0"/>
              </a:spcAft>
              <a:buNone/>
              <a:defRPr sz="1200" b="1" i="0">
                <a:solidFill>
                  <a:srgbClr val="54585A"/>
                </a:solidFill>
                <a:latin typeface="Myriad Pro"/>
                <a:cs typeface="Myriad Pro"/>
              </a:defRPr>
            </a:lvl1pPr>
          </a:lstStyle>
          <a:p>
            <a:pPr lvl="0"/>
            <a:r>
              <a:rPr lang="en-US" dirty="0"/>
              <a:t>Job Title</a:t>
            </a:r>
          </a:p>
        </p:txBody>
      </p:sp>
      <p:sp>
        <p:nvSpPr>
          <p:cNvPr id="33" name="Text Placeholder 37"/>
          <p:cNvSpPr>
            <a:spLocks noGrp="1"/>
          </p:cNvSpPr>
          <p:nvPr>
            <p:ph type="body" sz="quarter" idx="44" hasCustomPrompt="1"/>
          </p:nvPr>
        </p:nvSpPr>
        <p:spPr>
          <a:xfrm>
            <a:off x="4919144" y="2937443"/>
            <a:ext cx="1496076" cy="499395"/>
          </a:xfrm>
          <a:prstGeom prst="rect">
            <a:avLst/>
          </a:prstGeom>
        </p:spPr>
        <p:txBody>
          <a:bodyPr anchor="t">
            <a:normAutofit/>
          </a:bodyPr>
          <a:lstStyle>
            <a:lvl1pPr marL="0" indent="0" algn="ctr">
              <a:spcAft>
                <a:spcPts val="0"/>
              </a:spcAft>
              <a:buNone/>
              <a:defRPr sz="1200" b="1" i="0">
                <a:solidFill>
                  <a:srgbClr val="54585A"/>
                </a:solidFill>
                <a:latin typeface="Myriad Pro"/>
                <a:cs typeface="Myriad Pro"/>
              </a:defRPr>
            </a:lvl1pPr>
          </a:lstStyle>
          <a:p>
            <a:pPr lvl="0"/>
            <a:r>
              <a:rPr lang="en-US" dirty="0"/>
              <a:t>Job Title</a:t>
            </a:r>
          </a:p>
        </p:txBody>
      </p:sp>
      <p:sp>
        <p:nvSpPr>
          <p:cNvPr id="34" name="Text Placeholder 37"/>
          <p:cNvSpPr>
            <a:spLocks noGrp="1"/>
          </p:cNvSpPr>
          <p:nvPr>
            <p:ph type="body" sz="quarter" idx="45" hasCustomPrompt="1"/>
          </p:nvPr>
        </p:nvSpPr>
        <p:spPr>
          <a:xfrm>
            <a:off x="7150348" y="2937443"/>
            <a:ext cx="1496076" cy="499395"/>
          </a:xfrm>
          <a:prstGeom prst="rect">
            <a:avLst/>
          </a:prstGeom>
        </p:spPr>
        <p:txBody>
          <a:bodyPr anchor="t">
            <a:normAutofit/>
          </a:bodyPr>
          <a:lstStyle>
            <a:lvl1pPr marL="0" indent="0" algn="ctr">
              <a:spcAft>
                <a:spcPts val="0"/>
              </a:spcAft>
              <a:buNone/>
              <a:defRPr sz="1200" b="1" i="0">
                <a:solidFill>
                  <a:srgbClr val="54585A"/>
                </a:solidFill>
                <a:latin typeface="Myriad Pro"/>
                <a:cs typeface="Myriad Pro"/>
              </a:defRPr>
            </a:lvl1pPr>
          </a:lstStyle>
          <a:p>
            <a:pPr lvl="0"/>
            <a:r>
              <a:rPr lang="en-US" dirty="0"/>
              <a:t>Job Title</a:t>
            </a:r>
          </a:p>
        </p:txBody>
      </p:sp>
      <p:sp>
        <p:nvSpPr>
          <p:cNvPr id="4" name="Content Placeholder 3"/>
          <p:cNvSpPr>
            <a:spLocks noGrp="1"/>
          </p:cNvSpPr>
          <p:nvPr>
            <p:ph sz="quarter" idx="46" hasCustomPrompt="1"/>
          </p:nvPr>
        </p:nvSpPr>
        <p:spPr>
          <a:xfrm>
            <a:off x="506451" y="3436838"/>
            <a:ext cx="1495425" cy="587375"/>
          </a:xfrm>
          <a:prstGeom prst="rect">
            <a:avLst/>
          </a:prstGeom>
        </p:spPr>
        <p:txBody>
          <a:bodyPr anchor="ctr"/>
          <a:lstStyle>
            <a:lvl1pPr marL="0" indent="0" algn="ctr">
              <a:buNone/>
              <a:defRPr sz="1000">
                <a:solidFill>
                  <a:schemeClr val="bg1">
                    <a:lumMod val="75000"/>
                  </a:schemeClr>
                </a:solidFill>
              </a:defRPr>
            </a:lvl1pPr>
          </a:lstStyle>
          <a:p>
            <a:pPr lvl="0"/>
            <a:r>
              <a:rPr lang="en-US" dirty="0"/>
              <a:t>[Company Logo Here]</a:t>
            </a:r>
          </a:p>
        </p:txBody>
      </p:sp>
      <p:sp>
        <p:nvSpPr>
          <p:cNvPr id="23" name="Content Placeholder 3"/>
          <p:cNvSpPr>
            <a:spLocks noGrp="1"/>
          </p:cNvSpPr>
          <p:nvPr>
            <p:ph sz="quarter" idx="47" hasCustomPrompt="1"/>
          </p:nvPr>
        </p:nvSpPr>
        <p:spPr>
          <a:xfrm>
            <a:off x="2702996" y="3436838"/>
            <a:ext cx="1495425" cy="587375"/>
          </a:xfrm>
          <a:prstGeom prst="rect">
            <a:avLst/>
          </a:prstGeom>
        </p:spPr>
        <p:txBody>
          <a:bodyPr anchor="ctr"/>
          <a:lstStyle>
            <a:lvl1pPr marL="0" indent="0" algn="ctr">
              <a:buNone/>
              <a:defRPr sz="1000">
                <a:solidFill>
                  <a:schemeClr val="bg1">
                    <a:lumMod val="75000"/>
                  </a:schemeClr>
                </a:solidFill>
              </a:defRPr>
            </a:lvl1pPr>
          </a:lstStyle>
          <a:p>
            <a:pPr lvl="0"/>
            <a:r>
              <a:rPr lang="en-US" dirty="0"/>
              <a:t>[Company Logo Here]</a:t>
            </a:r>
          </a:p>
        </p:txBody>
      </p:sp>
      <p:sp>
        <p:nvSpPr>
          <p:cNvPr id="28" name="Content Placeholder 3"/>
          <p:cNvSpPr>
            <a:spLocks noGrp="1"/>
          </p:cNvSpPr>
          <p:nvPr>
            <p:ph sz="quarter" idx="48" hasCustomPrompt="1"/>
          </p:nvPr>
        </p:nvSpPr>
        <p:spPr>
          <a:xfrm>
            <a:off x="4919148" y="3436838"/>
            <a:ext cx="1495425" cy="587375"/>
          </a:xfrm>
          <a:prstGeom prst="rect">
            <a:avLst/>
          </a:prstGeom>
        </p:spPr>
        <p:txBody>
          <a:bodyPr anchor="ctr"/>
          <a:lstStyle>
            <a:lvl1pPr marL="0" indent="0" algn="ctr">
              <a:buNone/>
              <a:defRPr sz="1000">
                <a:solidFill>
                  <a:schemeClr val="bg1">
                    <a:lumMod val="75000"/>
                  </a:schemeClr>
                </a:solidFill>
              </a:defRPr>
            </a:lvl1pPr>
          </a:lstStyle>
          <a:p>
            <a:pPr lvl="0"/>
            <a:r>
              <a:rPr lang="en-US" dirty="0"/>
              <a:t>[Company Logo Here]</a:t>
            </a:r>
          </a:p>
        </p:txBody>
      </p:sp>
      <p:sp>
        <p:nvSpPr>
          <p:cNvPr id="30" name="Content Placeholder 3"/>
          <p:cNvSpPr>
            <a:spLocks noGrp="1"/>
          </p:cNvSpPr>
          <p:nvPr>
            <p:ph sz="quarter" idx="49" hasCustomPrompt="1"/>
          </p:nvPr>
        </p:nvSpPr>
        <p:spPr>
          <a:xfrm>
            <a:off x="7153804" y="3436838"/>
            <a:ext cx="1495425" cy="587375"/>
          </a:xfrm>
          <a:prstGeom prst="rect">
            <a:avLst/>
          </a:prstGeom>
        </p:spPr>
        <p:txBody>
          <a:bodyPr anchor="ctr"/>
          <a:lstStyle>
            <a:lvl1pPr marL="0" indent="0" algn="ctr">
              <a:buNone/>
              <a:defRPr sz="1000">
                <a:solidFill>
                  <a:schemeClr val="bg1">
                    <a:lumMod val="75000"/>
                  </a:schemeClr>
                </a:solidFill>
              </a:defRPr>
            </a:lvl1pPr>
          </a:lstStyle>
          <a:p>
            <a:pPr lvl="0"/>
            <a:r>
              <a:rPr lang="en-US" dirty="0"/>
              <a:t>[Company Logo Here]</a:t>
            </a:r>
          </a:p>
        </p:txBody>
      </p:sp>
      <p:pic>
        <p:nvPicPr>
          <p:cNvPr id="21" name="Picture 20"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030" y="4399282"/>
            <a:ext cx="2743200" cy="558800"/>
          </a:xfrm>
          <a:prstGeom prst="rect">
            <a:avLst/>
          </a:prstGeom>
        </p:spPr>
      </p:pic>
      <p:pic>
        <p:nvPicPr>
          <p:cNvPr id="25" name="Picture 24" descr="360_AGU_Fall-Meeting-2018-Logo_2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97333" y="4251171"/>
            <a:ext cx="1257532" cy="836650"/>
          </a:xfrm>
          <a:prstGeom prst="rect">
            <a:avLst/>
          </a:prstGeom>
        </p:spPr>
      </p:pic>
    </p:spTree>
    <p:extLst>
      <p:ext uri="{BB962C8B-B14F-4D97-AF65-F5344CB8AC3E}">
        <p14:creationId xmlns:p14="http://schemas.microsoft.com/office/powerpoint/2010/main" val="2108040416"/>
      </p:ext>
    </p:extLst>
  </p:cSld>
  <p:clrMapOvr>
    <a:masterClrMapping/>
  </p:clrMapOvr>
  <p:extLst mod="1">
    <p:ext uri="{DCECCB84-F9BA-43D5-87BE-67443E8EF086}">
      <p15:sldGuideLst xmlns="" xmlns:p15="http://schemas.microsoft.com/office/powerpoint/2012/main">
        <p15:guide id="1" orient="horz" pos="306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ctr">
            <a:normAutofit/>
          </a:bodyPr>
          <a:lstStyle>
            <a:lvl1pPr marL="0" marR="0" indent="0" algn="l" defTabSz="457200" rtl="0" eaLnBrk="1" fontAlgn="auto" latinLnBrk="0" hangingPunct="1">
              <a:lnSpc>
                <a:spcPct val="100000"/>
              </a:lnSpc>
              <a:spcBef>
                <a:spcPct val="0"/>
              </a:spcBef>
              <a:spcAft>
                <a:spcPts val="0"/>
              </a:spcAft>
              <a:buClrTx/>
              <a:buSzTx/>
              <a:buFontTx/>
              <a:buNone/>
              <a:tabLst/>
              <a:defRPr sz="3600" b="1" i="0" cap="all" baseline="0">
                <a:solidFill>
                  <a:schemeClr val="tx1"/>
                </a:solidFill>
                <a:latin typeface="Myriad Pro"/>
                <a:cs typeface="Myriad Pro"/>
              </a:defRPr>
            </a:lvl1pPr>
          </a:lstStyle>
          <a:p>
            <a:r>
              <a:rPr lang="en-US" dirty="0"/>
              <a:t>TITLE HERE</a:t>
            </a:r>
          </a:p>
        </p:txBody>
      </p:sp>
      <p:sp>
        <p:nvSpPr>
          <p:cNvPr id="3" name="Content Placeholder 2"/>
          <p:cNvSpPr>
            <a:spLocks noGrp="1"/>
          </p:cNvSpPr>
          <p:nvPr>
            <p:ph idx="1"/>
          </p:nvPr>
        </p:nvSpPr>
        <p:spPr>
          <a:xfrm>
            <a:off x="457200" y="1200152"/>
            <a:ext cx="8229600" cy="2984706"/>
          </a:xfrm>
          <a:prstGeom prst="rect">
            <a:avLst/>
          </a:prstGeom>
          <a:noFill/>
        </p:spPr>
        <p:txBody>
          <a:bodyPr/>
          <a:lstStyle>
            <a:lvl1pPr marL="0" indent="0">
              <a:buClr>
                <a:schemeClr val="accent1"/>
              </a:buClr>
              <a:buSzPct val="80000"/>
              <a:buFontTx/>
              <a:buNone/>
              <a:defRPr sz="2000" b="0" i="0">
                <a:solidFill>
                  <a:srgbClr val="003057"/>
                </a:solidFill>
                <a:latin typeface="Myriad Pro"/>
                <a:cs typeface="Myriad Pro"/>
              </a:defRPr>
            </a:lvl1pPr>
            <a:lvl2pPr marL="742950" indent="-285750">
              <a:buClr>
                <a:schemeClr val="tx1"/>
              </a:buClr>
              <a:buSzPct val="100000"/>
              <a:buFont typeface="Arial" charset="0"/>
              <a:buChar char="•"/>
              <a:defRPr sz="1800" b="0" i="0">
                <a:solidFill>
                  <a:srgbClr val="003057"/>
                </a:solidFill>
                <a:latin typeface="Myriad Pro"/>
                <a:cs typeface="Myriad Pro"/>
              </a:defRPr>
            </a:lvl2pPr>
            <a:lvl3pPr marL="1143000" indent="-228600">
              <a:buClr>
                <a:schemeClr val="accent1"/>
              </a:buClr>
              <a:buFont typeface=".AppleSystemUIFont" charset="-120"/>
              <a:buChar char="–"/>
              <a:defRPr sz="1600" b="0" i="0">
                <a:solidFill>
                  <a:srgbClr val="003057"/>
                </a:solidFill>
                <a:latin typeface="Myriad Pro"/>
                <a:cs typeface="Myriad Pro"/>
              </a:defRPr>
            </a:lvl3pPr>
            <a:lvl4pPr marL="1600200" indent="-228600">
              <a:buClr>
                <a:schemeClr val="accent2"/>
              </a:buClr>
              <a:buFont typeface="Arial" charset="0"/>
              <a:buChar char="•"/>
              <a:defRPr sz="1600" b="0" i="0">
                <a:solidFill>
                  <a:srgbClr val="003057"/>
                </a:solidFill>
                <a:latin typeface="Myriad Pro"/>
                <a:cs typeface="Myriad Pro"/>
              </a:defRPr>
            </a:lvl4pPr>
            <a:lvl5pPr>
              <a:buClr>
                <a:schemeClr val="tx2"/>
              </a:buClr>
              <a:defRPr sz="1600" b="0" i="0">
                <a:solidFill>
                  <a:srgbClr val="003057"/>
                </a:solidFill>
                <a:latin typeface="Myriad Pro"/>
                <a:cs typeface="Myriad Pro"/>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030" y="4399282"/>
            <a:ext cx="2743200" cy="558800"/>
          </a:xfrm>
          <a:prstGeom prst="rect">
            <a:avLst/>
          </a:prstGeom>
        </p:spPr>
      </p:pic>
      <p:pic>
        <p:nvPicPr>
          <p:cNvPr id="8" name="Picture 7" descr="360_AGU_Fall-Meeting-2018-Logo_2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97333" y="4251171"/>
            <a:ext cx="1257532" cy="836650"/>
          </a:xfrm>
          <a:prstGeom prst="rect">
            <a:avLst/>
          </a:prstGeom>
        </p:spPr>
      </p:pic>
    </p:spTree>
    <p:extLst>
      <p:ext uri="{BB962C8B-B14F-4D97-AF65-F5344CB8AC3E}">
        <p14:creationId xmlns:p14="http://schemas.microsoft.com/office/powerpoint/2010/main" val="3220382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Content - Blue">
    <p:spTree>
      <p:nvGrpSpPr>
        <p:cNvPr id="1" name=""/>
        <p:cNvGrpSpPr/>
        <p:nvPr/>
      </p:nvGrpSpPr>
      <p:grpSpPr>
        <a:xfrm>
          <a:off x="0" y="0"/>
          <a:ext cx="0" cy="0"/>
          <a:chOff x="0" y="0"/>
          <a:chExt cx="0" cy="0"/>
        </a:xfrm>
      </p:grpSpPr>
      <p:pic>
        <p:nvPicPr>
          <p:cNvPr id="4" name="Picture 3" descr="CEN_FM_logo_hori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3126" y="4397248"/>
            <a:ext cx="2737104" cy="560832"/>
          </a:xfrm>
          <a:prstGeom prst="rect">
            <a:avLst/>
          </a:prstGeom>
        </p:spPr>
      </p:pic>
      <p:sp>
        <p:nvSpPr>
          <p:cNvPr id="2" name="Title 1"/>
          <p:cNvSpPr>
            <a:spLocks noGrp="1"/>
          </p:cNvSpPr>
          <p:nvPr>
            <p:ph type="title" hasCustomPrompt="1"/>
          </p:nvPr>
        </p:nvSpPr>
        <p:spPr>
          <a:xfrm>
            <a:off x="457200" y="205979"/>
            <a:ext cx="8229600" cy="857250"/>
          </a:xfrm>
          <a:prstGeom prst="rect">
            <a:avLst/>
          </a:prstGeom>
        </p:spPr>
        <p:txBody>
          <a:bodyPr anchor="ctr">
            <a:normAutofit/>
          </a:bodyPr>
          <a:lstStyle>
            <a:lvl1pPr marL="0" marR="0" indent="0" algn="l" defTabSz="457200" rtl="0" eaLnBrk="1" fontAlgn="auto" latinLnBrk="0" hangingPunct="1">
              <a:lnSpc>
                <a:spcPct val="100000"/>
              </a:lnSpc>
              <a:spcBef>
                <a:spcPct val="0"/>
              </a:spcBef>
              <a:spcAft>
                <a:spcPts val="0"/>
              </a:spcAft>
              <a:buClrTx/>
              <a:buSzTx/>
              <a:buFontTx/>
              <a:buNone/>
              <a:tabLst/>
              <a:defRPr sz="3600" b="1" i="0" cap="all" baseline="0">
                <a:solidFill>
                  <a:schemeClr val="bg1"/>
                </a:solidFill>
                <a:latin typeface="Myriad Pro"/>
                <a:cs typeface="Myriad Pro"/>
              </a:defRPr>
            </a:lvl1pPr>
          </a:lstStyle>
          <a:p>
            <a:r>
              <a:rPr lang="en-US" dirty="0"/>
              <a:t>TITLE HERE</a:t>
            </a:r>
          </a:p>
        </p:txBody>
      </p:sp>
      <p:sp>
        <p:nvSpPr>
          <p:cNvPr id="3" name="Content Placeholder 2"/>
          <p:cNvSpPr>
            <a:spLocks noGrp="1"/>
          </p:cNvSpPr>
          <p:nvPr>
            <p:ph idx="1"/>
          </p:nvPr>
        </p:nvSpPr>
        <p:spPr>
          <a:xfrm>
            <a:off x="457200" y="1200152"/>
            <a:ext cx="8229600" cy="2984706"/>
          </a:xfrm>
          <a:prstGeom prst="rect">
            <a:avLst/>
          </a:prstGeom>
          <a:noFill/>
        </p:spPr>
        <p:txBody>
          <a:bodyPr/>
          <a:lstStyle>
            <a:lvl1pPr marL="0" indent="0">
              <a:buClr>
                <a:schemeClr val="accent1"/>
              </a:buClr>
              <a:buSzPct val="80000"/>
              <a:buFontTx/>
              <a:buNone/>
              <a:defRPr sz="2000" b="0" i="0">
                <a:solidFill>
                  <a:srgbClr val="FFFFFF"/>
                </a:solidFill>
                <a:latin typeface="Myriad Pro"/>
                <a:cs typeface="Myriad Pro"/>
              </a:defRPr>
            </a:lvl1pPr>
            <a:lvl2pPr marL="742950" indent="-285750">
              <a:buClr>
                <a:schemeClr val="accent3"/>
              </a:buClr>
              <a:buSzPct val="100000"/>
              <a:buFont typeface="Arial" charset="0"/>
              <a:buChar char="•"/>
              <a:defRPr sz="1800" b="0" i="0">
                <a:solidFill>
                  <a:srgbClr val="FFFFFF"/>
                </a:solidFill>
                <a:latin typeface="Myriad Pro"/>
                <a:cs typeface="Myriad Pro"/>
              </a:defRPr>
            </a:lvl2pPr>
            <a:lvl3pPr marL="1143000" indent="-228600">
              <a:buClr>
                <a:schemeClr val="accent4"/>
              </a:buClr>
              <a:buFont typeface=".AppleSystemUIFont" charset="-120"/>
              <a:buChar char="–"/>
              <a:defRPr sz="1600" b="0" i="0">
                <a:solidFill>
                  <a:srgbClr val="FFFFFF"/>
                </a:solidFill>
                <a:latin typeface="Myriad Pro"/>
                <a:cs typeface="Myriad Pro"/>
              </a:defRPr>
            </a:lvl3pPr>
            <a:lvl4pPr marL="1600200" indent="-228600">
              <a:buClr>
                <a:schemeClr val="accent1">
                  <a:lumMod val="40000"/>
                  <a:lumOff val="60000"/>
                </a:schemeClr>
              </a:buClr>
              <a:buFont typeface="Arial" charset="0"/>
              <a:buChar char="•"/>
              <a:defRPr sz="1600" b="0" i="0">
                <a:solidFill>
                  <a:srgbClr val="FFFFFF"/>
                </a:solidFill>
                <a:latin typeface="Myriad Pro"/>
                <a:cs typeface="Myriad Pro"/>
              </a:defRPr>
            </a:lvl4pPr>
            <a:lvl5pPr>
              <a:buClr>
                <a:schemeClr val="bg1"/>
              </a:buClr>
              <a:defRPr sz="1600" b="0" i="0">
                <a:solidFill>
                  <a:srgbClr val="FFFFFF"/>
                </a:solidFill>
                <a:latin typeface="Myriad Pro"/>
                <a:cs typeface="Myriad Pro"/>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360_AGU_Fall-Meeting-2018-Logo_2_K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03313" y="4255150"/>
            <a:ext cx="1251552" cy="832670"/>
          </a:xfrm>
          <a:prstGeom prst="rect">
            <a:avLst/>
          </a:prstGeom>
        </p:spPr>
      </p:pic>
    </p:spTree>
    <p:extLst>
      <p:ext uri="{BB962C8B-B14F-4D97-AF65-F5344CB8AC3E}">
        <p14:creationId xmlns:p14="http://schemas.microsoft.com/office/powerpoint/2010/main" val="3929074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030" y="4399282"/>
            <a:ext cx="2743200" cy="558800"/>
          </a:xfrm>
          <a:prstGeom prst="rect">
            <a:avLst/>
          </a:prstGeom>
        </p:spPr>
      </p:pic>
      <p:pic>
        <p:nvPicPr>
          <p:cNvPr id="6" name="Picture 5" descr="360_AGU_Fall-Meeting-2018-Logo_2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97333" y="4251171"/>
            <a:ext cx="1257532" cy="836650"/>
          </a:xfrm>
          <a:prstGeom prst="rect">
            <a:avLst/>
          </a:prstGeom>
        </p:spPr>
      </p:pic>
    </p:spTree>
    <p:extLst>
      <p:ext uri="{BB962C8B-B14F-4D97-AF65-F5344CB8AC3E}">
        <p14:creationId xmlns:p14="http://schemas.microsoft.com/office/powerpoint/2010/main" val="726030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Blue">
    <p:spTree>
      <p:nvGrpSpPr>
        <p:cNvPr id="1" name=""/>
        <p:cNvGrpSpPr/>
        <p:nvPr/>
      </p:nvGrpSpPr>
      <p:grpSpPr>
        <a:xfrm>
          <a:off x="0" y="0"/>
          <a:ext cx="0" cy="0"/>
          <a:chOff x="0" y="0"/>
          <a:chExt cx="0" cy="0"/>
        </a:xfrm>
      </p:grpSpPr>
      <p:pic>
        <p:nvPicPr>
          <p:cNvPr id="3" name="Picture 2" descr="CEN_FM_logo_hori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3126" y="4397248"/>
            <a:ext cx="2737104" cy="560832"/>
          </a:xfrm>
          <a:prstGeom prst="rect">
            <a:avLst/>
          </a:prstGeom>
        </p:spPr>
      </p:pic>
      <p:pic>
        <p:nvPicPr>
          <p:cNvPr id="4" name="Picture 3" descr="360_AGU_Fall-Meeting-2018-Logo_2_K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03313" y="4255150"/>
            <a:ext cx="1251552" cy="832670"/>
          </a:xfrm>
          <a:prstGeom prst="rect">
            <a:avLst/>
          </a:prstGeom>
        </p:spPr>
      </p:pic>
    </p:spTree>
    <p:extLst>
      <p:ext uri="{BB962C8B-B14F-4D97-AF65-F5344CB8AC3E}">
        <p14:creationId xmlns:p14="http://schemas.microsoft.com/office/powerpoint/2010/main" val="2005510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ponsor">
    <p:spTree>
      <p:nvGrpSpPr>
        <p:cNvPr id="1" name=""/>
        <p:cNvGrpSpPr/>
        <p:nvPr/>
      </p:nvGrpSpPr>
      <p:grpSpPr>
        <a:xfrm>
          <a:off x="0" y="0"/>
          <a:ext cx="0" cy="0"/>
          <a:chOff x="0" y="0"/>
          <a:chExt cx="0" cy="0"/>
        </a:xfrm>
      </p:grpSpPr>
      <p:sp>
        <p:nvSpPr>
          <p:cNvPr id="2" name="TextBox 1"/>
          <p:cNvSpPr txBox="1"/>
          <p:nvPr userDrawn="1"/>
        </p:nvSpPr>
        <p:spPr>
          <a:xfrm>
            <a:off x="487680" y="922055"/>
            <a:ext cx="8229600" cy="369332"/>
          </a:xfrm>
          <a:prstGeom prst="rect">
            <a:avLst/>
          </a:prstGeom>
          <a:noFill/>
        </p:spPr>
        <p:txBody>
          <a:bodyPr wrap="square" rtlCol="0">
            <a:spAutoFit/>
          </a:bodyPr>
          <a:lstStyle/>
          <a:p>
            <a:pPr algn="ctr"/>
            <a:r>
              <a:rPr lang="en-US" sz="1800" b="0" i="0" spc="300" dirty="0">
                <a:solidFill>
                  <a:schemeClr val="tx2"/>
                </a:solidFill>
                <a:latin typeface="Myriad Pro"/>
                <a:cs typeface="Myriad Pro"/>
              </a:rPr>
              <a:t>TO OUR SPONSOR!</a:t>
            </a:r>
          </a:p>
        </p:txBody>
      </p:sp>
      <p:sp>
        <p:nvSpPr>
          <p:cNvPr id="3" name="TextBox 2"/>
          <p:cNvSpPr txBox="1"/>
          <p:nvPr userDrawn="1"/>
        </p:nvSpPr>
        <p:spPr>
          <a:xfrm>
            <a:off x="457200" y="322063"/>
            <a:ext cx="8229600" cy="646331"/>
          </a:xfrm>
          <a:prstGeom prst="rect">
            <a:avLst/>
          </a:prstGeom>
          <a:noFill/>
        </p:spPr>
        <p:txBody>
          <a:bodyPr wrap="square" rtlCol="0">
            <a:spAutoFit/>
          </a:bodyPr>
          <a:lstStyle/>
          <a:p>
            <a:pPr algn="ctr"/>
            <a:r>
              <a:rPr lang="en-US" sz="3600" b="1" i="0" cap="all" baseline="0" dirty="0">
                <a:solidFill>
                  <a:srgbClr val="300692"/>
                </a:solidFill>
                <a:latin typeface="Myriad Pro"/>
                <a:cs typeface="Myriad Pro"/>
              </a:rPr>
              <a:t>Thank you</a:t>
            </a:r>
          </a:p>
        </p:txBody>
      </p:sp>
      <p:sp>
        <p:nvSpPr>
          <p:cNvPr id="5" name="Content Placeholder 4"/>
          <p:cNvSpPr>
            <a:spLocks noGrp="1"/>
          </p:cNvSpPr>
          <p:nvPr>
            <p:ph sz="quarter" idx="14" hasCustomPrompt="1"/>
          </p:nvPr>
        </p:nvSpPr>
        <p:spPr>
          <a:xfrm>
            <a:off x="3033716" y="1835115"/>
            <a:ext cx="3076575" cy="1123950"/>
          </a:xfrm>
          <a:prstGeom prst="rect">
            <a:avLst/>
          </a:prstGeom>
        </p:spPr>
        <p:txBody>
          <a:bodyPr anchor="ctr"/>
          <a:lstStyle>
            <a:lvl1pPr marL="0" indent="0" algn="ctr">
              <a:buNone/>
              <a:defRPr sz="1400" baseline="0">
                <a:solidFill>
                  <a:schemeClr val="bg1">
                    <a:lumMod val="75000"/>
                  </a:schemeClr>
                </a:solidFill>
              </a:defRPr>
            </a:lvl1pPr>
          </a:lstStyle>
          <a:p>
            <a:pPr lvl="0"/>
            <a:r>
              <a:rPr lang="en-US" dirty="0"/>
              <a:t>[Company Logo Here]</a:t>
            </a:r>
          </a:p>
        </p:txBody>
      </p:sp>
      <p:pic>
        <p:nvPicPr>
          <p:cNvPr id="7" name="Picture 6" descr="CEN_FM_logo_horizontal.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7030" y="4399282"/>
            <a:ext cx="2743200" cy="558800"/>
          </a:xfrm>
          <a:prstGeom prst="rect">
            <a:avLst/>
          </a:prstGeom>
        </p:spPr>
      </p:pic>
      <p:pic>
        <p:nvPicPr>
          <p:cNvPr id="9" name="Picture 8" descr="360_AGU_Fall-Meeting-2018-Logo_2_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97336" y="4254051"/>
            <a:ext cx="1253207" cy="833771"/>
          </a:xfrm>
          <a:prstGeom prst="rect">
            <a:avLst/>
          </a:prstGeom>
        </p:spPr>
      </p:pic>
    </p:spTree>
    <p:extLst>
      <p:ext uri="{BB962C8B-B14F-4D97-AF65-F5344CB8AC3E}">
        <p14:creationId xmlns:p14="http://schemas.microsoft.com/office/powerpoint/2010/main" val="2066918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4767264"/>
            <a:ext cx="2133600" cy="273844"/>
          </a:xfrm>
          <a:prstGeom prst="rect">
            <a:avLst/>
          </a:prstGeom>
        </p:spPr>
        <p:txBody>
          <a:bodyPr/>
          <a:lstStyle/>
          <a:p>
            <a:fld id="{245DBFC4-53C4-4AE0-A692-4F39EB566052}" type="datetimeFigureOut">
              <a:rPr lang="en-US" smtClean="0"/>
              <a:t>6/8/2019</a:t>
            </a:fld>
            <a:endParaRPr lang="en-US"/>
          </a:p>
        </p:txBody>
      </p:sp>
      <p:sp>
        <p:nvSpPr>
          <p:cNvPr id="4" name="Footer Placeholder 3"/>
          <p:cNvSpPr>
            <a:spLocks noGrp="1"/>
          </p:cNvSpPr>
          <p:nvPr>
            <p:ph type="ftr" sz="quarter" idx="11"/>
          </p:nvPr>
        </p:nvSpPr>
        <p:spPr>
          <a:xfrm>
            <a:off x="3124200" y="4767264"/>
            <a:ext cx="28956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4767264"/>
            <a:ext cx="2133600" cy="273844"/>
          </a:xfrm>
          <a:prstGeom prst="rect">
            <a:avLst/>
          </a:prstGeom>
        </p:spPr>
        <p:txBody>
          <a:bodyPr/>
          <a:lstStyle/>
          <a:p>
            <a:fld id="{3882D81A-B5F1-4F93-BA77-E52EF7124F3B}" type="slidenum">
              <a:rPr lang="en-US" smtClean="0"/>
              <a:t>‹#›</a:t>
            </a:fld>
            <a:endParaRPr lang="en-US"/>
          </a:p>
        </p:txBody>
      </p:sp>
    </p:spTree>
    <p:extLst>
      <p:ext uri="{BB962C8B-B14F-4D97-AF65-F5344CB8AC3E}">
        <p14:creationId xmlns:p14="http://schemas.microsoft.com/office/powerpoint/2010/main" val="3950655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8" r:id="rId2"/>
    <p:sldLayoutId id="2147493473" r:id="rId3"/>
    <p:sldLayoutId id="2147493475" r:id="rId4"/>
    <p:sldLayoutId id="2147493477" r:id="rId5"/>
    <p:sldLayoutId id="2147493476" r:id="rId6"/>
    <p:sldLayoutId id="2147493467" r:id="rId7"/>
    <p:sldLayoutId id="2147493468" r:id="rId8"/>
    <p:sldLayoutId id="2147493457" r:id="rId9"/>
    <p:sldLayoutId id="2147493472" r:id="rId10"/>
    <p:sldLayoutId id="2147493470" r:id="rId11"/>
    <p:sldLayoutId id="2147493471" r:id="rId12"/>
    <p:sldLayoutId id="2147493469" r:id="rId13"/>
    <p:sldLayoutId id="2147493478" r:id="rId14"/>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g"/><Relationship Id="rId1" Type="http://schemas.microsoft.com/office/2007/relationships/media" Target="../media/media2.mp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avi"/><Relationship Id="rId1" Type="http://schemas.microsoft.com/office/2007/relationships/media" Target="../media/media3.avi"/><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239763" y="2633286"/>
            <a:ext cx="6622141" cy="556381"/>
          </a:xfrm>
        </p:spPr>
        <p:txBody>
          <a:bodyPr/>
          <a:lstStyle/>
          <a:p>
            <a:r>
              <a:rPr lang="en-US" dirty="0" smtClean="0">
                <a:solidFill>
                  <a:schemeClr val="tx1"/>
                </a:solidFill>
              </a:rPr>
              <a:t>Alexander Kosovichev (New Jersey Institute of Technology)</a:t>
            </a:r>
            <a:br>
              <a:rPr lang="en-US" dirty="0" smtClean="0">
                <a:solidFill>
                  <a:schemeClr val="tx1"/>
                </a:solidFill>
              </a:rPr>
            </a:br>
            <a:r>
              <a:rPr lang="en-US" dirty="0" smtClean="0">
                <a:solidFill>
                  <a:schemeClr val="tx1"/>
                </a:solidFill>
              </a:rPr>
              <a:t>Valery </a:t>
            </a:r>
            <a:r>
              <a:rPr lang="en-US" dirty="0" err="1" smtClean="0">
                <a:solidFill>
                  <a:schemeClr val="tx1"/>
                </a:solidFill>
              </a:rPr>
              <a:t>Pipin</a:t>
            </a:r>
            <a:r>
              <a:rPr lang="en-US" dirty="0" smtClean="0">
                <a:solidFill>
                  <a:schemeClr val="tx1"/>
                </a:solidFill>
              </a:rPr>
              <a:t> (Institute for Solar-Terrestrial Physics)</a:t>
            </a:r>
            <a:endParaRPr lang="en-US" dirty="0">
              <a:solidFill>
                <a:schemeClr val="tx1"/>
              </a:solidFill>
            </a:endParaRPr>
          </a:p>
        </p:txBody>
      </p:sp>
      <p:sp>
        <p:nvSpPr>
          <p:cNvPr id="3" name="Title 2"/>
          <p:cNvSpPr>
            <a:spLocks noGrp="1"/>
          </p:cNvSpPr>
          <p:nvPr>
            <p:ph type="title"/>
          </p:nvPr>
        </p:nvSpPr>
        <p:spPr>
          <a:xfrm>
            <a:off x="682438" y="916349"/>
            <a:ext cx="7886700" cy="993775"/>
          </a:xfrm>
        </p:spPr>
        <p:txBody>
          <a:bodyPr/>
          <a:lstStyle/>
          <a:p>
            <a:r>
              <a:rPr lang="en-US" dirty="0">
                <a:solidFill>
                  <a:schemeClr val="tx1"/>
                </a:solidFill>
              </a:rPr>
              <a:t>Detection of Dynamo Waves </a:t>
            </a:r>
            <a:r>
              <a:rPr lang="en-US" dirty="0" smtClean="0">
                <a:solidFill>
                  <a:schemeClr val="tx1"/>
                </a:solidFill>
              </a:rPr>
              <a:t>inside </a:t>
            </a:r>
            <a:r>
              <a:rPr lang="en-US" dirty="0">
                <a:solidFill>
                  <a:schemeClr val="tx1"/>
                </a:solidFill>
              </a:rPr>
              <a:t>the </a:t>
            </a:r>
            <a:r>
              <a:rPr lang="en-US" dirty="0" smtClean="0">
                <a:solidFill>
                  <a:schemeClr val="tx1"/>
                </a:solidFill>
              </a:rPr>
              <a:t>Sun</a:t>
            </a:r>
            <a:endParaRPr lang="en-US" dirty="0">
              <a:solidFill>
                <a:schemeClr val="tx1"/>
              </a:solidFill>
            </a:endParaRPr>
          </a:p>
        </p:txBody>
      </p:sp>
      <p:sp>
        <p:nvSpPr>
          <p:cNvPr id="4" name="TextBox 3"/>
          <p:cNvSpPr txBox="1"/>
          <p:nvPr/>
        </p:nvSpPr>
        <p:spPr>
          <a:xfrm>
            <a:off x="849065" y="4284970"/>
            <a:ext cx="6457822" cy="523220"/>
          </a:xfrm>
          <a:prstGeom prst="rect">
            <a:avLst/>
          </a:prstGeom>
          <a:noFill/>
        </p:spPr>
        <p:txBody>
          <a:bodyPr wrap="square" rtlCol="0">
            <a:spAutoFit/>
          </a:bodyPr>
          <a:lstStyle/>
          <a:p>
            <a:r>
              <a:rPr lang="en-US" sz="1400" b="1" dirty="0" smtClean="0"/>
              <a:t>Contact: alexander.g.kosovichev@njit.edu</a:t>
            </a:r>
            <a:r>
              <a:rPr lang="en-US" sz="1400" b="1" dirty="0"/>
              <a:t>, phone: </a:t>
            </a:r>
            <a:r>
              <a:rPr lang="en-US" sz="1400" b="1" dirty="0" smtClean="0"/>
              <a:t>408-239-7984</a:t>
            </a:r>
            <a:endParaRPr lang="en-US" sz="1400" b="1" dirty="0"/>
          </a:p>
          <a:p>
            <a:r>
              <a:rPr lang="en-US" sz="1400" b="1" dirty="0" smtClean="0"/>
              <a:t>Project materials: http://sun.stanford.edu/~sasha/AAS2019</a:t>
            </a:r>
            <a:endParaRPr lang="en-US" sz="1400" b="1" dirty="0"/>
          </a:p>
        </p:txBody>
      </p:sp>
    </p:spTree>
    <p:extLst>
      <p:ext uri="{BB962C8B-B14F-4D97-AF65-F5344CB8AC3E}">
        <p14:creationId xmlns:p14="http://schemas.microsoft.com/office/powerpoint/2010/main" val="4135289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0359"/>
            <a:ext cx="8229600" cy="857250"/>
          </a:xfrm>
        </p:spPr>
        <p:txBody>
          <a:bodyPr/>
          <a:lstStyle/>
          <a:p>
            <a:r>
              <a:rPr lang="en-US" dirty="0" smtClean="0"/>
              <a:t>Sunspot cycles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9578" y="737556"/>
            <a:ext cx="6114489" cy="3196740"/>
          </a:xfrm>
          <a:prstGeom prst="rect">
            <a:avLst/>
          </a:prstGeom>
        </p:spPr>
      </p:pic>
      <p:sp>
        <p:nvSpPr>
          <p:cNvPr id="6" name="TextBox 5"/>
          <p:cNvSpPr txBox="1"/>
          <p:nvPr/>
        </p:nvSpPr>
        <p:spPr>
          <a:xfrm>
            <a:off x="323681" y="944237"/>
            <a:ext cx="2285864" cy="2554545"/>
          </a:xfrm>
          <a:prstGeom prst="rect">
            <a:avLst/>
          </a:prstGeom>
          <a:noFill/>
        </p:spPr>
        <p:txBody>
          <a:bodyPr wrap="square" rtlCol="0">
            <a:spAutoFit/>
          </a:bodyPr>
          <a:lstStyle/>
          <a:p>
            <a:r>
              <a:rPr lang="en-US" sz="1600" dirty="0" smtClean="0"/>
              <a:t>The 11-year sunspot cycles form the ‘butterfly’ diagram: at the beginning of each cycle sunspots emerge at mid latitudes, and then the sunspot formation zone migrates towards the equator.</a:t>
            </a:r>
            <a:endParaRPr lang="en-US" sz="1600" dirty="0"/>
          </a:p>
        </p:txBody>
      </p:sp>
      <p:sp>
        <p:nvSpPr>
          <p:cNvPr id="8" name="TextBox 7"/>
          <p:cNvSpPr txBox="1"/>
          <p:nvPr/>
        </p:nvSpPr>
        <p:spPr>
          <a:xfrm>
            <a:off x="323682" y="3934298"/>
            <a:ext cx="8650385" cy="1200329"/>
          </a:xfrm>
          <a:prstGeom prst="rect">
            <a:avLst/>
          </a:prstGeom>
          <a:noFill/>
        </p:spPr>
        <p:txBody>
          <a:bodyPr wrap="square" rtlCol="0">
            <a:spAutoFit/>
          </a:bodyPr>
          <a:lstStyle/>
          <a:p>
            <a:r>
              <a:rPr lang="en-US" dirty="0" smtClean="0">
                <a:solidFill>
                  <a:srgbClr val="FF0000"/>
                </a:solidFill>
              </a:rPr>
              <a:t>In 1955, Eugene Parker postulated that the butterfly diagram is caused by dynamo waves. </a:t>
            </a:r>
            <a:r>
              <a:rPr lang="en-US" dirty="0">
                <a:solidFill>
                  <a:srgbClr val="FF0000"/>
                </a:solidFill>
              </a:rPr>
              <a:t>D</a:t>
            </a:r>
            <a:r>
              <a:rPr lang="en-US" dirty="0" smtClean="0">
                <a:solidFill>
                  <a:srgbClr val="FF0000"/>
                </a:solidFill>
              </a:rPr>
              <a:t>ynamo is a process of magnetic field generation inside the Sun. Magnetic field is generated in the deep interior and transported to the surface in the form of dynamo waves. Our results provide first observational evidence of such waves.</a:t>
            </a:r>
            <a:endParaRPr lang="en-US" dirty="0"/>
          </a:p>
        </p:txBody>
      </p:sp>
    </p:spTree>
    <p:extLst>
      <p:ext uri="{BB962C8B-B14F-4D97-AF65-F5344CB8AC3E}">
        <p14:creationId xmlns:p14="http://schemas.microsoft.com/office/powerpoint/2010/main" val="8192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Solar magnetic cycles  </a:t>
            </a:r>
            <a:endParaRPr lang="en-US" dirty="0"/>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9618" y="1916411"/>
            <a:ext cx="8307182" cy="2594371"/>
          </a:xfrm>
        </p:spPr>
      </p:pic>
      <p:sp>
        <p:nvSpPr>
          <p:cNvPr id="5" name="TextBox 4"/>
          <p:cNvSpPr txBox="1"/>
          <p:nvPr/>
        </p:nvSpPr>
        <p:spPr>
          <a:xfrm>
            <a:off x="400930" y="906937"/>
            <a:ext cx="6331644" cy="923330"/>
          </a:xfrm>
          <a:prstGeom prst="rect">
            <a:avLst/>
          </a:prstGeom>
          <a:noFill/>
        </p:spPr>
        <p:txBody>
          <a:bodyPr wrap="square" rtlCol="0">
            <a:spAutoFit/>
          </a:bodyPr>
          <a:lstStyle/>
          <a:p>
            <a:r>
              <a:rPr lang="en-US" dirty="0" smtClean="0"/>
              <a:t>Previously, it was found that the strength of polar magnetic field measured at a solar minimum predicts the next solar maximum.  </a:t>
            </a:r>
            <a:endParaRPr lang="en-US" dirty="0"/>
          </a:p>
        </p:txBody>
      </p:sp>
      <p:cxnSp>
        <p:nvCxnSpPr>
          <p:cNvPr id="7" name="Straight Arrow Connector 6"/>
          <p:cNvCxnSpPr/>
          <p:nvPr/>
        </p:nvCxnSpPr>
        <p:spPr>
          <a:xfrm>
            <a:off x="3516923" y="1537489"/>
            <a:ext cx="429066" cy="77186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1472754" y="1830268"/>
            <a:ext cx="3366537" cy="1200447"/>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910602" y="629938"/>
            <a:ext cx="2047285" cy="1477328"/>
          </a:xfrm>
          <a:prstGeom prst="rect">
            <a:avLst/>
          </a:prstGeom>
          <a:noFill/>
        </p:spPr>
        <p:txBody>
          <a:bodyPr wrap="square" rtlCol="0">
            <a:spAutoFit/>
          </a:bodyPr>
          <a:lstStyle/>
          <a:p>
            <a:r>
              <a:rPr lang="en-US" dirty="0" smtClean="0">
                <a:solidFill>
                  <a:srgbClr val="FF0000"/>
                </a:solidFill>
              </a:rPr>
              <a:t>Our analysis explains why, and provides a new way to predict solar cycles.</a:t>
            </a:r>
            <a:endParaRPr lang="en-US" dirty="0">
              <a:solidFill>
                <a:srgbClr val="FF0000"/>
              </a:solidFill>
            </a:endParaRPr>
          </a:p>
        </p:txBody>
      </p:sp>
      <p:sp>
        <p:nvSpPr>
          <p:cNvPr id="21" name="TextBox 20"/>
          <p:cNvSpPr txBox="1"/>
          <p:nvPr/>
        </p:nvSpPr>
        <p:spPr>
          <a:xfrm>
            <a:off x="6330462" y="4761040"/>
            <a:ext cx="1744394" cy="369332"/>
          </a:xfrm>
          <a:prstGeom prst="rect">
            <a:avLst/>
          </a:prstGeom>
          <a:noFill/>
        </p:spPr>
        <p:txBody>
          <a:bodyPr wrap="square" rtlCol="0">
            <a:spAutoFit/>
          </a:bodyPr>
          <a:lstStyle/>
          <a:p>
            <a:r>
              <a:rPr lang="en-US" dirty="0"/>
              <a:t> </a:t>
            </a:r>
            <a:r>
              <a:rPr lang="en-US" dirty="0" smtClean="0"/>
              <a:t>  Cycle 24</a:t>
            </a:r>
            <a:endParaRPr lang="en-US" dirty="0"/>
          </a:p>
        </p:txBody>
      </p:sp>
      <p:sp>
        <p:nvSpPr>
          <p:cNvPr id="24" name="Right Brace 23"/>
          <p:cNvSpPr/>
          <p:nvPr/>
        </p:nvSpPr>
        <p:spPr>
          <a:xfrm rot="5400000">
            <a:off x="6640092" y="3920355"/>
            <a:ext cx="369278" cy="131209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Right Brace 27"/>
          <p:cNvSpPr/>
          <p:nvPr/>
        </p:nvSpPr>
        <p:spPr>
          <a:xfrm rot="5400000">
            <a:off x="4977753" y="3920355"/>
            <a:ext cx="369278" cy="131209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TextBox 28"/>
          <p:cNvSpPr txBox="1"/>
          <p:nvPr/>
        </p:nvSpPr>
        <p:spPr>
          <a:xfrm>
            <a:off x="4351607" y="4793862"/>
            <a:ext cx="1744394" cy="369332"/>
          </a:xfrm>
          <a:prstGeom prst="rect">
            <a:avLst/>
          </a:prstGeom>
          <a:noFill/>
        </p:spPr>
        <p:txBody>
          <a:bodyPr wrap="square" rtlCol="0">
            <a:spAutoFit/>
          </a:bodyPr>
          <a:lstStyle/>
          <a:p>
            <a:r>
              <a:rPr lang="en-US" dirty="0"/>
              <a:t> </a:t>
            </a:r>
            <a:r>
              <a:rPr lang="en-US" dirty="0" smtClean="0"/>
              <a:t>  Cycle 23</a:t>
            </a:r>
            <a:endParaRPr lang="en-US" dirty="0"/>
          </a:p>
        </p:txBody>
      </p:sp>
    </p:spTree>
    <p:extLst>
      <p:ext uri="{BB962C8B-B14F-4D97-AF65-F5344CB8AC3E}">
        <p14:creationId xmlns:p14="http://schemas.microsoft.com/office/powerpoint/2010/main" val="196885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OUR results</a:t>
            </a:r>
            <a:endParaRPr lang="en-US" dirty="0"/>
          </a:p>
        </p:txBody>
      </p:sp>
      <p:sp>
        <p:nvSpPr>
          <p:cNvPr id="5" name="Content Placeholder 4"/>
          <p:cNvSpPr>
            <a:spLocks noGrp="1"/>
          </p:cNvSpPr>
          <p:nvPr>
            <p:ph idx="1"/>
          </p:nvPr>
        </p:nvSpPr>
        <p:spPr>
          <a:xfrm>
            <a:off x="79582" y="921435"/>
            <a:ext cx="4176303" cy="3982339"/>
          </a:xfrm>
        </p:spPr>
        <p:txBody>
          <a:bodyPr/>
          <a:lstStyle/>
          <a:p>
            <a:pPr marL="342900" indent="-342900">
              <a:buFont typeface="Wingdings" pitchFamily="2" charset="2"/>
              <a:buChar char="Ø"/>
            </a:pPr>
            <a:r>
              <a:rPr lang="en-US" sz="1800" b="1" dirty="0" smtClean="0">
                <a:solidFill>
                  <a:srgbClr val="FF0000"/>
                </a:solidFill>
              </a:rPr>
              <a:t>By tracking migration of subsurface stream jets (called “torsional oscillations”) in the solar interior we reveal patterns of dynamo waves that control the sunspot cycles.</a:t>
            </a:r>
            <a:endParaRPr lang="en-US" sz="1800" b="1" dirty="0">
              <a:solidFill>
                <a:srgbClr val="FF0000"/>
              </a:solidFill>
            </a:endParaRPr>
          </a:p>
          <a:p>
            <a:pPr marL="342900" indent="-342900">
              <a:buFont typeface="Wingdings" pitchFamily="2" charset="2"/>
              <a:buChar char="Ø"/>
            </a:pPr>
            <a:r>
              <a:rPr lang="en-US" sz="1800" b="1" dirty="0" smtClean="0">
                <a:solidFill>
                  <a:srgbClr val="5B6770"/>
                </a:solidFill>
              </a:rPr>
              <a:t>The helioseismology analysis of the Sun’s torsional oscillations for 22 years allowed us to pin down the location where  the solar cycles originate: at the bottom of the solar convection zone, 120,000 miles below the surface, and about 60 degrees latitude.</a:t>
            </a:r>
            <a:endParaRPr lang="en-US" sz="1800" b="1" dirty="0">
              <a:solidFill>
                <a:srgbClr val="5B6770"/>
              </a:solidFill>
            </a:endParaRPr>
          </a:p>
        </p:txBody>
      </p:sp>
      <p:pic>
        <p:nvPicPr>
          <p:cNvPr id="2" name="v02.lt.flyi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763" r="10674"/>
          <a:stretch/>
        </p:blipFill>
        <p:spPr>
          <a:xfrm>
            <a:off x="4289137" y="1029979"/>
            <a:ext cx="4846320" cy="3078115"/>
          </a:xfrm>
          <a:prstGeom prst="rect">
            <a:avLst/>
          </a:prstGeom>
        </p:spPr>
      </p:pic>
      <p:sp>
        <p:nvSpPr>
          <p:cNvPr id="3" name="TextBox 2"/>
          <p:cNvSpPr txBox="1"/>
          <p:nvPr/>
        </p:nvSpPr>
        <p:spPr>
          <a:xfrm>
            <a:off x="4754880" y="4719106"/>
            <a:ext cx="4281054" cy="369332"/>
          </a:xfrm>
          <a:prstGeom prst="rect">
            <a:avLst/>
          </a:prstGeom>
          <a:noFill/>
        </p:spPr>
        <p:txBody>
          <a:bodyPr wrap="square" rtlCol="0">
            <a:spAutoFit/>
          </a:bodyPr>
          <a:lstStyle/>
          <a:p>
            <a:r>
              <a:rPr lang="en-US" dirty="0" smtClean="0"/>
              <a:t>Measurements of zonal acceleration.</a:t>
            </a:r>
            <a:endParaRPr lang="en-US" dirty="0"/>
          </a:p>
        </p:txBody>
      </p:sp>
    </p:spTree>
    <p:extLst>
      <p:ext uri="{BB962C8B-B14F-4D97-AF65-F5344CB8AC3E}">
        <p14:creationId xmlns:p14="http://schemas.microsoft.com/office/powerpoint/2010/main" val="1507986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repeatCount="indefinite"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Studying the Interior of the Sun with Sound Waves</a:t>
            </a:r>
          </a:p>
        </p:txBody>
      </p:sp>
      <p:sp>
        <p:nvSpPr>
          <p:cNvPr id="5" name="Content Placeholder 4"/>
          <p:cNvSpPr>
            <a:spLocks noGrp="1"/>
          </p:cNvSpPr>
          <p:nvPr>
            <p:ph idx="1"/>
          </p:nvPr>
        </p:nvSpPr>
        <p:spPr>
          <a:xfrm>
            <a:off x="274319" y="1083415"/>
            <a:ext cx="4499985" cy="3982339"/>
          </a:xfrm>
        </p:spPr>
        <p:txBody>
          <a:bodyPr/>
          <a:lstStyle/>
          <a:p>
            <a:pPr marL="342900" indent="-342900">
              <a:buFont typeface="Wingdings" pitchFamily="2" charset="2"/>
              <a:buChar char="Ø"/>
            </a:pPr>
            <a:r>
              <a:rPr lang="en-US" sz="1800" dirty="0"/>
              <a:t>By measuring resonant frequencies of the Sun we infer the interior structures and flows.</a:t>
            </a:r>
          </a:p>
          <a:p>
            <a:pPr marL="342900" indent="-342900">
              <a:buFont typeface="Wingdings" pitchFamily="2" charset="2"/>
              <a:buChar char="Ø"/>
            </a:pPr>
            <a:endParaRPr lang="en-US" sz="1800" dirty="0" smtClean="0"/>
          </a:p>
        </p:txBody>
      </p:sp>
      <p:pic>
        <p:nvPicPr>
          <p:cNvPr id="7" name="movie2_l.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5342137" y="1391831"/>
            <a:ext cx="3474134" cy="3474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solarmode"/>
          <p:cNvPicPr>
            <a:picLocks noChangeAspect="1" noChangeArrowheads="1"/>
          </p:cNvPicPr>
          <p:nvPr/>
        </p:nvPicPr>
        <p:blipFill rotWithShape="1">
          <a:blip r:embed="rId5">
            <a:extLst>
              <a:ext uri="{28A0092B-C50C-407E-A947-70E740481C1C}">
                <a14:useLocalDpi xmlns:a14="http://schemas.microsoft.com/office/drawing/2010/main" val="0"/>
              </a:ext>
            </a:extLst>
          </a:blip>
          <a:srcRect l="8305" t="9806" r="6766" b="8958"/>
          <a:stretch/>
        </p:blipFill>
        <p:spPr bwMode="auto">
          <a:xfrm>
            <a:off x="1363804" y="2449682"/>
            <a:ext cx="2636089" cy="252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092609" y="995320"/>
            <a:ext cx="3973190" cy="369332"/>
          </a:xfrm>
          <a:prstGeom prst="rect">
            <a:avLst/>
          </a:prstGeom>
          <a:noFill/>
        </p:spPr>
        <p:txBody>
          <a:bodyPr wrap="square" rtlCol="0">
            <a:spAutoFit/>
          </a:bodyPr>
          <a:lstStyle/>
          <a:p>
            <a:r>
              <a:rPr lang="en-US" dirty="0" smtClean="0"/>
              <a:t>Solar oscillations observed by SoHO</a:t>
            </a:r>
            <a:endParaRPr lang="en-US" dirty="0"/>
          </a:p>
        </p:txBody>
      </p:sp>
      <p:sp>
        <p:nvSpPr>
          <p:cNvPr id="9" name="TextBox 8"/>
          <p:cNvSpPr txBox="1"/>
          <p:nvPr/>
        </p:nvSpPr>
        <p:spPr>
          <a:xfrm>
            <a:off x="922494" y="2071561"/>
            <a:ext cx="3528127" cy="338554"/>
          </a:xfrm>
          <a:prstGeom prst="rect">
            <a:avLst/>
          </a:prstGeom>
          <a:noFill/>
        </p:spPr>
        <p:txBody>
          <a:bodyPr wrap="square" rtlCol="0">
            <a:spAutoFit/>
          </a:bodyPr>
          <a:lstStyle/>
          <a:p>
            <a:r>
              <a:rPr lang="en-US" sz="1600" dirty="0" smtClean="0"/>
              <a:t>Resonant mode of solar oscillations</a:t>
            </a:r>
            <a:endParaRPr lang="en-US" sz="1600" dirty="0"/>
          </a:p>
        </p:txBody>
      </p:sp>
    </p:spTree>
    <p:extLst>
      <p:ext uri="{BB962C8B-B14F-4D97-AF65-F5344CB8AC3E}">
        <p14:creationId xmlns:p14="http://schemas.microsoft.com/office/powerpoint/2010/main" val="353691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3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Patterns of Dynamo waves</a:t>
            </a:r>
            <a:endParaRPr lang="en-US" dirty="0"/>
          </a:p>
        </p:txBody>
      </p:sp>
      <p:pic>
        <p:nvPicPr>
          <p:cNvPr id="4" name="zonal_acceleration.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733352" y="946851"/>
            <a:ext cx="4227768" cy="3735058"/>
          </a:xfrm>
        </p:spPr>
      </p:pic>
      <p:sp>
        <p:nvSpPr>
          <p:cNvPr id="6" name="TextBox 5"/>
          <p:cNvSpPr txBox="1"/>
          <p:nvPr/>
        </p:nvSpPr>
        <p:spPr>
          <a:xfrm>
            <a:off x="520505" y="1157919"/>
            <a:ext cx="4100732" cy="4247317"/>
          </a:xfrm>
          <a:prstGeom prst="rect">
            <a:avLst/>
          </a:prstGeom>
          <a:noFill/>
        </p:spPr>
        <p:txBody>
          <a:bodyPr wrap="square" rtlCol="0">
            <a:spAutoFit/>
          </a:bodyPr>
          <a:lstStyle/>
          <a:p>
            <a:r>
              <a:rPr lang="en-US" dirty="0" smtClean="0"/>
              <a:t>Measurements of the zonal acceleration revealed zones of deceleration of torsional oscillations, caused by internal magnetic fields (blue regions in the movie).</a:t>
            </a:r>
          </a:p>
          <a:p>
            <a:endParaRPr lang="en-US" dirty="0"/>
          </a:p>
          <a:p>
            <a:r>
              <a:rPr lang="en-US" dirty="0" smtClean="0"/>
              <a:t>The flow deceleration originates at the base of the solar convection zone, 120,000 miles beneath the solar surface, at about 60 degrees latitude.</a:t>
            </a:r>
          </a:p>
          <a:p>
            <a:endParaRPr lang="en-US" dirty="0" smtClean="0"/>
          </a:p>
          <a:p>
            <a:r>
              <a:rPr lang="en-US" dirty="0">
                <a:solidFill>
                  <a:srgbClr val="FF0000"/>
                </a:solidFill>
              </a:rPr>
              <a:t>This is the primary seat of the solar dynamo. </a:t>
            </a:r>
          </a:p>
          <a:p>
            <a:endParaRPr lang="en-US" dirty="0" smtClean="0"/>
          </a:p>
          <a:p>
            <a:endParaRPr lang="en-US" dirty="0"/>
          </a:p>
        </p:txBody>
      </p:sp>
      <p:cxnSp>
        <p:nvCxnSpPr>
          <p:cNvPr id="8" name="Straight Arrow Connector 7"/>
          <p:cNvCxnSpPr/>
          <p:nvPr/>
        </p:nvCxnSpPr>
        <p:spPr>
          <a:xfrm flipV="1">
            <a:off x="4364182" y="2310939"/>
            <a:ext cx="1920240" cy="198674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354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Migration of dynamo waves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31645" y="1343464"/>
            <a:ext cx="3537106" cy="3215423"/>
          </a:xfrm>
        </p:spPr>
      </p:pic>
      <p:cxnSp>
        <p:nvCxnSpPr>
          <p:cNvPr id="5" name="Straight Arrow Connector 4"/>
          <p:cNvCxnSpPr/>
          <p:nvPr/>
        </p:nvCxnSpPr>
        <p:spPr>
          <a:xfrm flipV="1">
            <a:off x="4726749" y="2370406"/>
            <a:ext cx="1575581" cy="1856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15090" y="1033750"/>
            <a:ext cx="3947416" cy="3693319"/>
          </a:xfrm>
          <a:prstGeom prst="rect">
            <a:avLst/>
          </a:prstGeom>
          <a:noFill/>
        </p:spPr>
        <p:txBody>
          <a:bodyPr wrap="square" rtlCol="0">
            <a:spAutoFit/>
          </a:bodyPr>
          <a:lstStyle/>
          <a:p>
            <a:r>
              <a:rPr lang="en-US" dirty="0" smtClean="0"/>
              <a:t>The dynamo waves originate at the base of the convection zone (in the “solar tachocline”) and migrate towards the poles and the equator with a speed of 2-4 miles per hour.</a:t>
            </a:r>
          </a:p>
          <a:p>
            <a:endParaRPr lang="en-US" dirty="0"/>
          </a:p>
          <a:p>
            <a:r>
              <a:rPr lang="en-US" dirty="0" smtClean="0"/>
              <a:t>The waves reach quickly, </a:t>
            </a:r>
            <a:r>
              <a:rPr lang="en-US" dirty="0"/>
              <a:t>in 1-2 </a:t>
            </a:r>
            <a:r>
              <a:rPr lang="en-US" dirty="0" smtClean="0"/>
              <a:t>years, the </a:t>
            </a:r>
            <a:r>
              <a:rPr lang="en-US" dirty="0"/>
              <a:t>polar </a:t>
            </a:r>
            <a:r>
              <a:rPr lang="en-US" dirty="0" smtClean="0"/>
              <a:t>regions, but it takes them about 10 years to get to the surface at low latitudes and form sunspots. This explains why the polar magnetic field predicts the next sunspot maximum.</a:t>
            </a:r>
            <a:endParaRPr lang="en-US" dirty="0"/>
          </a:p>
        </p:txBody>
      </p:sp>
      <p:sp>
        <p:nvSpPr>
          <p:cNvPr id="7" name="TextBox 6"/>
          <p:cNvSpPr txBox="1"/>
          <p:nvPr/>
        </p:nvSpPr>
        <p:spPr>
          <a:xfrm>
            <a:off x="4262506" y="4234371"/>
            <a:ext cx="1491176" cy="923330"/>
          </a:xfrm>
          <a:prstGeom prst="rect">
            <a:avLst/>
          </a:prstGeom>
          <a:noFill/>
        </p:spPr>
        <p:txBody>
          <a:bodyPr wrap="square" rtlCol="0">
            <a:spAutoFit/>
          </a:bodyPr>
          <a:lstStyle/>
          <a:p>
            <a:r>
              <a:rPr lang="en-US" dirty="0" smtClean="0"/>
              <a:t>Start of Cycle 24 in the interior</a:t>
            </a:r>
            <a:endParaRPr lang="en-US" dirty="0"/>
          </a:p>
        </p:txBody>
      </p:sp>
      <p:sp>
        <p:nvSpPr>
          <p:cNvPr id="8" name="TextBox 7"/>
          <p:cNvSpPr txBox="1"/>
          <p:nvPr/>
        </p:nvSpPr>
        <p:spPr>
          <a:xfrm>
            <a:off x="7237828" y="4516685"/>
            <a:ext cx="1561514" cy="646331"/>
          </a:xfrm>
          <a:prstGeom prst="rect">
            <a:avLst/>
          </a:prstGeom>
          <a:noFill/>
        </p:spPr>
        <p:txBody>
          <a:bodyPr wrap="square" rtlCol="0">
            <a:spAutoFit/>
          </a:bodyPr>
          <a:lstStyle/>
          <a:p>
            <a:r>
              <a:rPr lang="en-US" dirty="0" smtClean="0"/>
              <a:t>Cycle 23 at the surface</a:t>
            </a:r>
            <a:endParaRPr lang="en-US" dirty="0"/>
          </a:p>
        </p:txBody>
      </p:sp>
      <p:cxnSp>
        <p:nvCxnSpPr>
          <p:cNvPr id="10" name="Straight Arrow Connector 9"/>
          <p:cNvCxnSpPr/>
          <p:nvPr/>
        </p:nvCxnSpPr>
        <p:spPr>
          <a:xfrm flipH="1" flipV="1">
            <a:off x="7730197" y="3235570"/>
            <a:ext cx="14068" cy="12660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42764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Sunspot cycles  </a:t>
            </a:r>
            <a:endParaRPr lang="en-US" dirty="0"/>
          </a:p>
        </p:txBody>
      </p:sp>
      <p:pic>
        <p:nvPicPr>
          <p:cNvPr id="14" name="Content Placeholder 1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4694" y="2096868"/>
            <a:ext cx="6129528" cy="2499360"/>
          </a:xfrm>
        </p:spPr>
      </p:pic>
      <p:sp>
        <p:nvSpPr>
          <p:cNvPr id="16" name="TextBox 15"/>
          <p:cNvSpPr txBox="1"/>
          <p:nvPr/>
        </p:nvSpPr>
        <p:spPr>
          <a:xfrm>
            <a:off x="1062111" y="984738"/>
            <a:ext cx="7413674" cy="923330"/>
          </a:xfrm>
          <a:prstGeom prst="rect">
            <a:avLst/>
          </a:prstGeom>
          <a:noFill/>
        </p:spPr>
        <p:txBody>
          <a:bodyPr wrap="square" rtlCol="0">
            <a:spAutoFit/>
          </a:bodyPr>
          <a:lstStyle/>
          <a:p>
            <a:r>
              <a:rPr lang="en-US" dirty="0" smtClean="0"/>
              <a:t>The number of sunspots changes with 11-year period.</a:t>
            </a:r>
            <a:br>
              <a:rPr lang="en-US" dirty="0" smtClean="0"/>
            </a:br>
            <a:r>
              <a:rPr lang="en-US" dirty="0" smtClean="0"/>
              <a:t>What process inside the Sun controls the strength of the cycles?</a:t>
            </a:r>
          </a:p>
          <a:p>
            <a:r>
              <a:rPr lang="en-US" dirty="0" smtClean="0"/>
              <a:t>How can we predict future sunspot maxima?</a:t>
            </a:r>
            <a:endParaRPr lang="en-US" dirty="0"/>
          </a:p>
        </p:txBody>
      </p:sp>
      <p:sp>
        <p:nvSpPr>
          <p:cNvPr id="3" name="TextBox 2"/>
          <p:cNvSpPr txBox="1"/>
          <p:nvPr/>
        </p:nvSpPr>
        <p:spPr>
          <a:xfrm>
            <a:off x="4214556" y="2335876"/>
            <a:ext cx="971741" cy="523220"/>
          </a:xfrm>
          <a:prstGeom prst="rect">
            <a:avLst/>
          </a:prstGeom>
          <a:noFill/>
        </p:spPr>
        <p:txBody>
          <a:bodyPr wrap="none" rtlCol="0">
            <a:spAutoFit/>
          </a:bodyPr>
          <a:lstStyle/>
          <a:p>
            <a:r>
              <a:rPr lang="en-US" sz="1400" b="1" dirty="0" smtClean="0"/>
              <a:t>Dalton</a:t>
            </a:r>
            <a:br>
              <a:rPr lang="en-US" sz="1400" b="1" dirty="0" smtClean="0"/>
            </a:br>
            <a:r>
              <a:rPr lang="en-US" sz="1400" b="1" dirty="0" smtClean="0"/>
              <a:t>Minimum</a:t>
            </a:r>
            <a:endParaRPr lang="en-US" sz="1400" b="1" dirty="0"/>
          </a:p>
        </p:txBody>
      </p:sp>
      <p:sp>
        <p:nvSpPr>
          <p:cNvPr id="4" name="TextBox 3"/>
          <p:cNvSpPr txBox="1"/>
          <p:nvPr/>
        </p:nvSpPr>
        <p:spPr>
          <a:xfrm>
            <a:off x="6774875" y="2440026"/>
            <a:ext cx="1080745" cy="523220"/>
          </a:xfrm>
          <a:prstGeom prst="rect">
            <a:avLst/>
          </a:prstGeom>
          <a:noFill/>
        </p:spPr>
        <p:txBody>
          <a:bodyPr wrap="none" rtlCol="0">
            <a:spAutoFit/>
          </a:bodyPr>
          <a:lstStyle/>
          <a:p>
            <a:r>
              <a:rPr lang="en-US" sz="1400" b="1" dirty="0" smtClean="0"/>
              <a:t>Modern </a:t>
            </a:r>
          </a:p>
          <a:p>
            <a:r>
              <a:rPr lang="en-US" sz="1400" b="1" dirty="0" smtClean="0"/>
              <a:t>Minimum?</a:t>
            </a:r>
            <a:endParaRPr lang="en-US" sz="1400" b="1" dirty="0"/>
          </a:p>
        </p:txBody>
      </p:sp>
    </p:spTree>
    <p:extLst>
      <p:ext uri="{BB962C8B-B14F-4D97-AF65-F5344CB8AC3E}">
        <p14:creationId xmlns:p14="http://schemas.microsoft.com/office/powerpoint/2010/main" val="30957496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solar cycle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20801" y="605584"/>
            <a:ext cx="4241800" cy="195093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0249" y="2711266"/>
            <a:ext cx="3690197" cy="2292446"/>
          </a:xfrm>
          <a:prstGeom prst="rect">
            <a:avLst/>
          </a:prstGeom>
        </p:spPr>
      </p:pic>
      <p:cxnSp>
        <p:nvCxnSpPr>
          <p:cNvPr id="7" name="Straight Arrow Connector 6"/>
          <p:cNvCxnSpPr/>
          <p:nvPr/>
        </p:nvCxnSpPr>
        <p:spPr>
          <a:xfrm flipV="1">
            <a:off x="6224954" y="928470"/>
            <a:ext cx="337624" cy="117113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7875567" y="924951"/>
            <a:ext cx="241495" cy="117465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rot="17298475">
            <a:off x="5578706" y="1311574"/>
            <a:ext cx="1082348" cy="369332"/>
          </a:xfrm>
          <a:prstGeom prst="rect">
            <a:avLst/>
          </a:prstGeom>
          <a:noFill/>
        </p:spPr>
        <p:txBody>
          <a:bodyPr wrap="none" rtlCol="0">
            <a:spAutoFit/>
          </a:bodyPr>
          <a:lstStyle/>
          <a:p>
            <a:r>
              <a:rPr lang="en-US" dirty="0" smtClean="0"/>
              <a:t>Cycle 24</a:t>
            </a:r>
            <a:endParaRPr lang="en-US" dirty="0"/>
          </a:p>
        </p:txBody>
      </p:sp>
      <p:sp>
        <p:nvSpPr>
          <p:cNvPr id="13" name="TextBox 12"/>
          <p:cNvSpPr txBox="1"/>
          <p:nvPr/>
        </p:nvSpPr>
        <p:spPr>
          <a:xfrm rot="17034812">
            <a:off x="7166096" y="1343148"/>
            <a:ext cx="1082348" cy="369332"/>
          </a:xfrm>
          <a:prstGeom prst="rect">
            <a:avLst/>
          </a:prstGeom>
          <a:noFill/>
        </p:spPr>
        <p:txBody>
          <a:bodyPr wrap="none" rtlCol="0">
            <a:spAutoFit/>
          </a:bodyPr>
          <a:lstStyle/>
          <a:p>
            <a:r>
              <a:rPr lang="en-US" dirty="0" smtClean="0"/>
              <a:t>Cycle 25</a:t>
            </a:r>
            <a:endParaRPr lang="en-US" dirty="0"/>
          </a:p>
        </p:txBody>
      </p:sp>
      <p:sp>
        <p:nvSpPr>
          <p:cNvPr id="14" name="TextBox 13"/>
          <p:cNvSpPr txBox="1"/>
          <p:nvPr/>
        </p:nvSpPr>
        <p:spPr>
          <a:xfrm>
            <a:off x="457203" y="1402361"/>
            <a:ext cx="3826413" cy="3139321"/>
          </a:xfrm>
          <a:prstGeom prst="rect">
            <a:avLst/>
          </a:prstGeom>
          <a:noFill/>
        </p:spPr>
        <p:txBody>
          <a:bodyPr wrap="square" rtlCol="0">
            <a:spAutoFit/>
          </a:bodyPr>
          <a:lstStyle/>
          <a:p>
            <a:r>
              <a:rPr lang="en-US" b="1" dirty="0" smtClean="0"/>
              <a:t>In the solar interior we already see the signal associated with the next sunspot cycle (Cycle 25).</a:t>
            </a:r>
          </a:p>
          <a:p>
            <a:endParaRPr lang="en-US" b="1" dirty="0"/>
          </a:p>
          <a:p>
            <a:r>
              <a:rPr lang="en-US" b="1" dirty="0" smtClean="0"/>
              <a:t>It appears that it will be even weaker than the current cycle, indicating on continuing long-term decrease of solar activity.</a:t>
            </a:r>
          </a:p>
          <a:p>
            <a:endParaRPr lang="en-US" b="1" dirty="0"/>
          </a:p>
          <a:p>
            <a:endParaRPr lang="en-US" b="1" dirty="0"/>
          </a:p>
        </p:txBody>
      </p:sp>
      <p:sp>
        <p:nvSpPr>
          <p:cNvPr id="11" name="TextBox 10"/>
          <p:cNvSpPr txBox="1"/>
          <p:nvPr/>
        </p:nvSpPr>
        <p:spPr>
          <a:xfrm>
            <a:off x="185992" y="4454994"/>
            <a:ext cx="5332776" cy="369332"/>
          </a:xfrm>
          <a:prstGeom prst="rect">
            <a:avLst/>
          </a:prstGeom>
          <a:noFill/>
        </p:spPr>
        <p:txBody>
          <a:bodyPr wrap="square" rtlCol="0">
            <a:spAutoFit/>
          </a:bodyPr>
          <a:lstStyle/>
          <a:p>
            <a:r>
              <a:rPr lang="en-US" sz="900" dirty="0" smtClean="0"/>
              <a:t>Publication: Dynamo </a:t>
            </a:r>
            <a:r>
              <a:rPr lang="en-US" sz="900" dirty="0"/>
              <a:t>Wave Patterns Inside the Sun Revealed by Torsional Oscillations </a:t>
            </a:r>
          </a:p>
          <a:p>
            <a:r>
              <a:rPr lang="en-US" sz="900" dirty="0"/>
              <a:t>Authors: Alexander G. Kosovichev, Valery V. </a:t>
            </a:r>
            <a:r>
              <a:rPr lang="en-US" sz="900" dirty="0" err="1" smtClean="0"/>
              <a:t>Pipin</a:t>
            </a:r>
            <a:r>
              <a:rPr lang="en-US" sz="900" dirty="0" smtClean="0"/>
              <a:t>, </a:t>
            </a:r>
            <a:r>
              <a:rPr lang="en-US" sz="900" dirty="0" err="1" smtClean="0"/>
              <a:t>Astrophys</a:t>
            </a:r>
            <a:r>
              <a:rPr lang="en-US" sz="900" dirty="0" smtClean="0"/>
              <a:t>. J. Letters, v.871, L20, 2019</a:t>
            </a:r>
            <a:endParaRPr lang="en-US" sz="900" dirty="0"/>
          </a:p>
        </p:txBody>
      </p:sp>
    </p:spTree>
    <p:extLst>
      <p:ext uri="{BB962C8B-B14F-4D97-AF65-F5344CB8AC3E}">
        <p14:creationId xmlns:p14="http://schemas.microsoft.com/office/powerpoint/2010/main" val="30066841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81891" y="629927"/>
            <a:ext cx="8229600" cy="857250"/>
          </a:xfrm>
        </p:spPr>
        <p:txBody>
          <a:bodyPr/>
          <a:lstStyle/>
          <a:p>
            <a:r>
              <a:rPr lang="en-US" dirty="0" smtClean="0"/>
              <a:t>Thank you!</a:t>
            </a:r>
            <a:br>
              <a:rPr lang="en-US" dirty="0" smtClean="0"/>
            </a:br>
            <a:r>
              <a:rPr lang="en-US" dirty="0" smtClean="0"/>
              <a:t/>
            </a:r>
            <a:br>
              <a:rPr lang="en-US" dirty="0" smtClean="0"/>
            </a:br>
            <a:r>
              <a:rPr lang="en-US" sz="2400" dirty="0" smtClean="0">
                <a:solidFill>
                  <a:srgbClr val="92D050"/>
                </a:solidFill>
              </a:rPr>
              <a:t>to our sponsor</a:t>
            </a:r>
            <a:endParaRPr lang="en-US" sz="2400" dirty="0">
              <a:solidFill>
                <a:srgbClr val="92D050"/>
              </a:solidFill>
            </a:endParaRPr>
          </a:p>
        </p:txBody>
      </p:sp>
      <p:pic>
        <p:nvPicPr>
          <p:cNvPr id="3" name="Content Placeholder 2"/>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3882044" y="2583296"/>
            <a:ext cx="1343025" cy="1123950"/>
          </a:xfrm>
          <a:prstGeom prst="rect">
            <a:avLst/>
          </a:prstGeom>
        </p:spPr>
      </p:pic>
    </p:spTree>
    <p:extLst>
      <p:ext uri="{BB962C8B-B14F-4D97-AF65-F5344CB8AC3E}">
        <p14:creationId xmlns:p14="http://schemas.microsoft.com/office/powerpoint/2010/main" val="22574383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Helioseismic measurements</a:t>
            </a:r>
            <a:endParaRPr lang="en-US" dirty="0"/>
          </a:p>
        </p:txBody>
      </p:sp>
      <p:sp>
        <p:nvSpPr>
          <p:cNvPr id="3" name="Content Placeholder 2"/>
          <p:cNvSpPr>
            <a:spLocks noGrp="1"/>
          </p:cNvSpPr>
          <p:nvPr>
            <p:ph idx="1"/>
          </p:nvPr>
        </p:nvSpPr>
        <p:spPr>
          <a:xfrm>
            <a:off x="63283" y="960241"/>
            <a:ext cx="3560620" cy="2656901"/>
          </a:xfrm>
        </p:spPr>
        <p:txBody>
          <a:bodyPr/>
          <a:lstStyle/>
          <a:p>
            <a:pPr marL="285750" indent="-285750">
              <a:buFont typeface="Wingdings" pitchFamily="2" charset="2"/>
              <a:buChar char="Ø"/>
            </a:pPr>
            <a:r>
              <a:rPr lang="en-US" sz="1800" dirty="0" smtClean="0"/>
              <a:t>The helioseismic measurement are performed using data from two NASA space missions: Solar and Heliospheric Observatory (1996-2010) and Solar Dynamics Observatory (2010-current).</a:t>
            </a:r>
            <a:endParaRPr lang="en-US" sz="1800" dirty="0"/>
          </a:p>
          <a:p>
            <a:pPr marL="285750" indent="-285750">
              <a:buFont typeface="Wingdings" pitchFamily="2" charset="2"/>
              <a:buChar char="Ø"/>
            </a:pPr>
            <a:r>
              <a:rPr lang="en-US" sz="1800" dirty="0" smtClean="0"/>
              <a:t>It will be important to continue monitoring of the evolution of subsurface flows on the Sun</a:t>
            </a:r>
            <a:r>
              <a:rPr lang="en-US" dirty="0" smtClean="0"/>
              <a:t>. </a:t>
            </a:r>
            <a:endParaRPr lang="en-US" dirty="0"/>
          </a:p>
        </p:txBody>
      </p:sp>
      <p:sp>
        <p:nvSpPr>
          <p:cNvPr id="6" name="TextBox 5"/>
          <p:cNvSpPr txBox="1"/>
          <p:nvPr/>
        </p:nvSpPr>
        <p:spPr>
          <a:xfrm>
            <a:off x="5999875" y="4201080"/>
            <a:ext cx="3144129" cy="461665"/>
          </a:xfrm>
          <a:prstGeom prst="rect">
            <a:avLst/>
          </a:prstGeom>
          <a:noFill/>
        </p:spPr>
        <p:txBody>
          <a:bodyPr wrap="square" rtlCol="0">
            <a:spAutoFit/>
          </a:bodyPr>
          <a:lstStyle/>
          <a:p>
            <a:r>
              <a:rPr lang="en-US" sz="1200" dirty="0" smtClean="0"/>
              <a:t>Visualization by Tim </a:t>
            </a:r>
            <a:r>
              <a:rPr lang="en-US" sz="1200" dirty="0" err="1" smtClean="0"/>
              <a:t>Sandstrom</a:t>
            </a:r>
            <a:r>
              <a:rPr lang="en-US" sz="1200" dirty="0" smtClean="0"/>
              <a:t> </a:t>
            </a:r>
            <a:br>
              <a:rPr lang="en-US" sz="1200" dirty="0" smtClean="0"/>
            </a:br>
            <a:r>
              <a:rPr lang="en-US" sz="1200" dirty="0" smtClean="0"/>
              <a:t>(NASA Ames Research Center)</a:t>
            </a:r>
            <a:endParaRPr lang="en-US" sz="1200" dirty="0"/>
          </a:p>
        </p:txBody>
      </p:sp>
      <p:pic>
        <p:nvPicPr>
          <p:cNvPr id="4" name="v03.l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47600" y="1063230"/>
            <a:ext cx="5292359" cy="2976952"/>
          </a:xfrm>
          <a:prstGeom prst="rect">
            <a:avLst/>
          </a:prstGeom>
        </p:spPr>
      </p:pic>
    </p:spTree>
    <p:extLst>
      <p:ext uri="{BB962C8B-B14F-4D97-AF65-F5344CB8AC3E}">
        <p14:creationId xmlns:p14="http://schemas.microsoft.com/office/powerpoint/2010/main" val="155378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7477" y="231329"/>
            <a:ext cx="7151077" cy="517353"/>
          </a:xfrm>
        </p:spPr>
        <p:txBody>
          <a:bodyPr/>
          <a:lstStyle/>
          <a:p>
            <a:pPr algn="l"/>
            <a:r>
              <a:rPr lang="en-US" sz="2800" dirty="0" smtClean="0"/>
              <a:t>New approach: zonal acceleration </a:t>
            </a:r>
            <a:endParaRPr lang="en-US" sz="28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48352" r="699" b="318"/>
          <a:stretch/>
        </p:blipFill>
        <p:spPr>
          <a:xfrm>
            <a:off x="3985150" y="725521"/>
            <a:ext cx="4887183" cy="4399758"/>
          </a:xfrm>
          <a:prstGeom prst="rect">
            <a:avLst/>
          </a:prstGeom>
        </p:spPr>
      </p:pic>
      <p:sp>
        <p:nvSpPr>
          <p:cNvPr id="6" name="TextBox 5"/>
          <p:cNvSpPr txBox="1"/>
          <p:nvPr/>
        </p:nvSpPr>
        <p:spPr>
          <a:xfrm>
            <a:off x="81888" y="933091"/>
            <a:ext cx="3589361" cy="4247317"/>
          </a:xfrm>
          <a:prstGeom prst="rect">
            <a:avLst/>
          </a:prstGeom>
          <a:noFill/>
        </p:spPr>
        <p:txBody>
          <a:bodyPr wrap="square" rtlCol="0">
            <a:spAutoFit/>
          </a:bodyPr>
          <a:lstStyle/>
          <a:p>
            <a:pPr marL="285750" indent="-285750">
              <a:buFont typeface="Arial" pitchFamily="34" charset="0"/>
              <a:buChar char="•"/>
            </a:pPr>
            <a:r>
              <a:rPr lang="en-US" dirty="0"/>
              <a:t>The zonal flow acceleration calculated after applying  Gaussian spatial and temporal filters to smooth noise and small-scale variations and reveal large-scale </a:t>
            </a:r>
            <a:r>
              <a:rPr lang="en-US" dirty="0" smtClean="0"/>
              <a:t>patterns </a:t>
            </a:r>
          </a:p>
          <a:p>
            <a:pPr marL="285750" indent="-285750">
              <a:buFont typeface="Arial" pitchFamily="34" charset="0"/>
              <a:buChar char="•"/>
            </a:pPr>
            <a:r>
              <a:rPr lang="en-US" dirty="0" smtClean="0"/>
              <a:t>Overlay </a:t>
            </a:r>
            <a:r>
              <a:rPr lang="en-US" dirty="0"/>
              <a:t>of the zonal acceleration (color image) and the radial magnetic field (gray-scale) reveals that the regions of magnetic field emergence at mid and low latitudes coincide with the zones of flow deceleration.</a:t>
            </a:r>
          </a:p>
          <a:p>
            <a:pPr marL="285750" indent="-285750">
              <a:buFont typeface="Arial" pitchFamily="34" charset="0"/>
              <a:buChar char="•"/>
            </a:pPr>
            <a:endParaRPr lang="en-US" dirty="0"/>
          </a:p>
        </p:txBody>
      </p:sp>
      <p:sp>
        <p:nvSpPr>
          <p:cNvPr id="3" name="Rectangle 2"/>
          <p:cNvSpPr/>
          <p:nvPr/>
        </p:nvSpPr>
        <p:spPr>
          <a:xfrm>
            <a:off x="3985147" y="2577548"/>
            <a:ext cx="341688" cy="371061"/>
          </a:xfrm>
          <a:prstGeom prst="rect">
            <a:avLst/>
          </a:prstGeom>
          <a:solidFill>
            <a:schemeClr val="bg1"/>
          </a:solidFill>
          <a:ln cap="sq">
            <a:solidFill>
              <a:schemeClr val="bg1"/>
            </a:solid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985147" y="4772441"/>
            <a:ext cx="341688" cy="371061"/>
          </a:xfrm>
          <a:prstGeom prst="rect">
            <a:avLst/>
          </a:prstGeom>
          <a:solidFill>
            <a:schemeClr val="bg1"/>
          </a:solidFill>
          <a:ln cap="sq">
            <a:solidFill>
              <a:schemeClr val="bg1"/>
            </a:solid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05273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rgbClr val="300692"/>
      </a:dk1>
      <a:lt1>
        <a:srgbClr val="FFFFFF"/>
      </a:lt1>
      <a:dk2>
        <a:srgbClr val="2BC892"/>
      </a:dk2>
      <a:lt2>
        <a:srgbClr val="FFFFFF"/>
      </a:lt2>
      <a:accent1>
        <a:srgbClr val="105DA5"/>
      </a:accent1>
      <a:accent2>
        <a:srgbClr val="DF0042"/>
      </a:accent2>
      <a:accent3>
        <a:srgbClr val="FE9F14"/>
      </a:accent3>
      <a:accent4>
        <a:srgbClr val="2BC892"/>
      </a:accent4>
      <a:accent5>
        <a:srgbClr val="000000"/>
      </a:accent5>
      <a:accent6>
        <a:srgbClr val="C6D0D5"/>
      </a:accent6>
      <a:hlink>
        <a:srgbClr val="2BC892"/>
      </a:hlink>
      <a:folHlink>
        <a:srgbClr val="D5003F"/>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purl.org/dc/dcmitype/"/>
    <ds:schemaRef ds:uri="http://schemas.microsoft.com/sharepoint/v3/fields"/>
    <ds:schemaRef ds:uri="http://purl.org/dc/elements/1.1/"/>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15566</TotalTime>
  <Words>666</Words>
  <Application>Microsoft Office PowerPoint</Application>
  <PresentationFormat>On-screen Show (16:9)</PresentationFormat>
  <Paragraphs>56</Paragraphs>
  <Slides>12</Slides>
  <Notes>2</Notes>
  <HiddenSlides>0</HiddenSlides>
  <MMClips>4</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Detection of Dynamo Waves inside the Sun</vt:lpstr>
      <vt:lpstr>Sunspot cycles</vt:lpstr>
      <vt:lpstr>Solar magnetic cycles  </vt:lpstr>
      <vt:lpstr>OUR results</vt:lpstr>
      <vt:lpstr>Studying the Interior of the Sun with Sound Waves</vt:lpstr>
      <vt:lpstr>Patterns of Dynamo waves</vt:lpstr>
      <vt:lpstr>Migration of dynamo waves</vt:lpstr>
      <vt:lpstr>Sunspot cycles  </vt:lpstr>
      <vt:lpstr>next solar cycle</vt:lpstr>
      <vt:lpstr>Thank you!  to our sponsor</vt:lpstr>
      <vt:lpstr>Helioseismic measurements</vt:lpstr>
      <vt:lpstr>New approach: zonal acceleration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sasha</cp:lastModifiedBy>
  <cp:revision>269</cp:revision>
  <cp:lastPrinted>2016-11-16T20:08:55Z</cp:lastPrinted>
  <dcterms:created xsi:type="dcterms:W3CDTF">2016-09-26T20:39:35Z</dcterms:created>
  <dcterms:modified xsi:type="dcterms:W3CDTF">2019-06-09T04:15:41Z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