
<file path=[Content_Types].xml><?xml version="1.0" encoding="utf-8"?>
<Types xmlns="http://schemas.openxmlformats.org/package/2006/content-types">
  <Default Extension="png" ContentType="image/png"/>
  <Default Extension="mpg" ContentType="video/mpeg"/>
  <Default Extension="emf" ContentType="image/x-emf"/>
  <Default Extension="rels" ContentType="application/vnd.openxmlformats-package.relationships+xml"/>
  <Default Extension="xml" ContentType="application/xml"/>
  <Default Extension="avi" ContentType="video/avi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16"/>
  </p:notesMasterIdLst>
  <p:handoutMasterIdLst>
    <p:handoutMasterId r:id="rId17"/>
  </p:handoutMasterIdLst>
  <p:sldIdLst>
    <p:sldId id="268" r:id="rId5"/>
    <p:sldId id="273" r:id="rId6"/>
    <p:sldId id="272" r:id="rId7"/>
    <p:sldId id="279" r:id="rId8"/>
    <p:sldId id="280" r:id="rId9"/>
    <p:sldId id="274" r:id="rId10"/>
    <p:sldId id="275" r:id="rId11"/>
    <p:sldId id="263" r:id="rId12"/>
    <p:sldId id="276" r:id="rId13"/>
    <p:sldId id="277" r:id="rId14"/>
    <p:sldId id="259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700">
          <p15:clr>
            <a:srgbClr val="A4A3A4"/>
          </p15:clr>
        </p15:guide>
        <p15:guide id="2" pos="272">
          <p15:clr>
            <a:srgbClr val="A4A3A4"/>
          </p15:clr>
        </p15:guide>
        <p15:guide id="3" orient="horz" pos="2615">
          <p15:clr>
            <a:srgbClr val="A4A3A4"/>
          </p15:clr>
        </p15:guide>
        <p15:guide id="4" orient="horz" pos="2820">
          <p15:clr>
            <a:srgbClr val="A4A3A4"/>
          </p15:clr>
        </p15:guide>
        <p15:guide id="5" orient="horz" pos="2855">
          <p15:clr>
            <a:srgbClr val="A4A3A4"/>
          </p15:clr>
        </p15:guide>
        <p15:guide id="6" orient="horz" pos="3064">
          <p15:clr>
            <a:srgbClr val="A4A3A4"/>
          </p15:clr>
        </p15:guide>
        <p15:guide id="7" pos="3691">
          <p15:clr>
            <a:srgbClr val="A4A3A4"/>
          </p15:clr>
        </p15:guide>
        <p15:guide id="8" pos="5291">
          <p15:clr>
            <a:srgbClr val="A4A3A4"/>
          </p15:clr>
        </p15:guide>
        <p15:guide id="9" pos="2074">
          <p15:clr>
            <a:srgbClr val="A4A3A4"/>
          </p15:clr>
        </p15:guide>
        <p15:guide id="10" pos="47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6770"/>
    <a:srgbClr val="00A3AD"/>
    <a:srgbClr val="448FDE"/>
    <a:srgbClr val="A3C7D2"/>
    <a:srgbClr val="7F9C90"/>
    <a:srgbClr val="009CDE"/>
    <a:srgbClr val="D141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03" autoAdjust="0"/>
    <p:restoredTop sz="94655"/>
  </p:normalViewPr>
  <p:slideViewPr>
    <p:cSldViewPr snapToGrid="0" snapToObjects="1">
      <p:cViewPr varScale="1">
        <p:scale>
          <a:sx n="115" d="100"/>
          <a:sy n="115" d="100"/>
        </p:scale>
        <p:origin x="-894" y="-108"/>
      </p:cViewPr>
      <p:guideLst>
        <p:guide orient="horz" pos="2700"/>
        <p:guide orient="horz" pos="2615"/>
        <p:guide orient="horz" pos="2820"/>
        <p:guide orient="horz" pos="2855"/>
        <p:guide orient="horz" pos="3064"/>
        <p:guide pos="272"/>
        <p:guide pos="3691"/>
        <p:guide pos="5291"/>
        <p:guide pos="2074"/>
        <p:guide pos="4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A9CA1-3C9C-CB42-B60F-8D41BC35268D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653DA0-DB80-6645-B1C0-BCDF6684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6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E844D-E34E-164B-A946-864E9DB2715A}" type="datetimeFigureOut">
              <a:rPr lang="en-US" smtClean="0"/>
              <a:pPr/>
              <a:t>12/9/2018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F6EEE-3252-914F-9601-2CB781C76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18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F6EEE-3252-914F-9601-2CB781C7609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0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e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39763" y="2525219"/>
            <a:ext cx="6622141" cy="55638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Myriad Pro"/>
                <a:cs typeface="Myriad Pro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28650" y="1374209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bg1"/>
                </a:solidFill>
                <a:latin typeface="Myriad Pro"/>
                <a:cs typeface="Myriad Pro"/>
              </a:defRPr>
            </a:lvl1pPr>
          </a:lstStyle>
          <a:p>
            <a:r>
              <a:rPr lang="en-US" dirty="0"/>
              <a:t>TITLE HERE</a:t>
            </a:r>
          </a:p>
        </p:txBody>
      </p:sp>
      <p:pic>
        <p:nvPicPr>
          <p:cNvPr id="5" name="Picture 4" descr="CEN_FM_logo_horizont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63" y="4072128"/>
            <a:ext cx="2737104" cy="560832"/>
          </a:xfrm>
          <a:prstGeom prst="rect">
            <a:avLst/>
          </a:prstGeom>
        </p:spPr>
      </p:pic>
      <p:pic>
        <p:nvPicPr>
          <p:cNvPr id="6" name="Picture 5" descr="360_AGU_Fall-Meeting-2018-Logo_2_K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064" y="3931300"/>
            <a:ext cx="1251552" cy="83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39763" y="2525219"/>
            <a:ext cx="6622141" cy="55638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Myriad Pro"/>
                <a:cs typeface="Myriad Pro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 hasCustomPrompt="1"/>
          </p:nvPr>
        </p:nvSpPr>
        <p:spPr>
          <a:xfrm>
            <a:off x="628650" y="1374209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bg1"/>
                </a:solidFill>
                <a:latin typeface="Myriad Pro"/>
                <a:cs typeface="Myriad Pro"/>
              </a:defRPr>
            </a:lvl1pPr>
          </a:lstStyle>
          <a:p>
            <a:r>
              <a:rPr lang="en-US" dirty="0"/>
              <a:t>TITLE HERE</a:t>
            </a:r>
          </a:p>
        </p:txBody>
      </p:sp>
      <p:pic>
        <p:nvPicPr>
          <p:cNvPr id="8" name="Picture 7" descr="CEN_FM_logo_horizont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63" y="4072128"/>
            <a:ext cx="2737104" cy="560832"/>
          </a:xfrm>
          <a:prstGeom prst="rect">
            <a:avLst/>
          </a:prstGeom>
        </p:spPr>
      </p:pic>
      <p:pic>
        <p:nvPicPr>
          <p:cNvPr id="9" name="Picture 8" descr="360_AGU_Fall-Meeting-2018-Logo_2_K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064" y="3931300"/>
            <a:ext cx="1251552" cy="83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351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39763" y="2525219"/>
            <a:ext cx="6622141" cy="55638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Myriad Pro"/>
                <a:cs typeface="Myriad Pro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 hasCustomPrompt="1"/>
          </p:nvPr>
        </p:nvSpPr>
        <p:spPr>
          <a:xfrm>
            <a:off x="628650" y="1374209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bg1"/>
                </a:solidFill>
                <a:latin typeface="Myriad Pro"/>
                <a:cs typeface="Myriad Pro"/>
              </a:defRPr>
            </a:lvl1pPr>
          </a:lstStyle>
          <a:p>
            <a:r>
              <a:rPr lang="en-US" dirty="0"/>
              <a:t>TITLE HERE</a:t>
            </a:r>
          </a:p>
        </p:txBody>
      </p:sp>
      <p:pic>
        <p:nvPicPr>
          <p:cNvPr id="8" name="Picture 7" descr="CEN_FM_logo_horizont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63" y="4072128"/>
            <a:ext cx="2737104" cy="560832"/>
          </a:xfrm>
          <a:prstGeom prst="rect">
            <a:avLst/>
          </a:prstGeom>
        </p:spPr>
      </p:pic>
      <p:pic>
        <p:nvPicPr>
          <p:cNvPr id="9" name="Picture 8" descr="360_AGU_Fall-Meeting-2018-Logo_2_K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064" y="3931300"/>
            <a:ext cx="1251552" cy="83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35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N_FM_logo_horizontal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67" y="4074160"/>
            <a:ext cx="2743200" cy="558800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39763" y="2525219"/>
            <a:ext cx="6622141" cy="55638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1800" b="1" i="0">
                <a:solidFill>
                  <a:schemeClr val="accent5"/>
                </a:solidFill>
                <a:latin typeface="Myriad Pro"/>
                <a:cs typeface="Myriad Pro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 hasCustomPrompt="1"/>
          </p:nvPr>
        </p:nvSpPr>
        <p:spPr>
          <a:xfrm>
            <a:off x="628650" y="1374209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1"/>
                </a:solidFill>
                <a:latin typeface="Myriad Pro"/>
                <a:cs typeface="Myriad Pro"/>
              </a:defRPr>
            </a:lvl1pPr>
          </a:lstStyle>
          <a:p>
            <a:r>
              <a:rPr lang="en-US" dirty="0"/>
              <a:t>TITLE HERE</a:t>
            </a:r>
          </a:p>
        </p:txBody>
      </p:sp>
      <p:pic>
        <p:nvPicPr>
          <p:cNvPr id="9" name="Picture 8" descr="360_AGU_Fall-Meeting-2018-Logo_2_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143" y="3928224"/>
            <a:ext cx="1253207" cy="83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15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100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5486400" y="0"/>
            <a:ext cx="3657600" cy="514032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[Speaker Photo Here]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-1"/>
            <a:ext cx="5486400" cy="42211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314792" y="388723"/>
            <a:ext cx="4362450" cy="135174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70000"/>
              </a:lnSpc>
              <a:buNone/>
              <a:defRPr sz="3600" b="1" cap="all" baseline="0">
                <a:solidFill>
                  <a:schemeClr val="tx1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12" hasCustomPrompt="1"/>
          </p:nvPr>
        </p:nvSpPr>
        <p:spPr>
          <a:xfrm>
            <a:off x="326550" y="1752030"/>
            <a:ext cx="4350691" cy="104080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1" i="0">
                <a:solidFill>
                  <a:srgbClr val="000000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43560" y="1740470"/>
            <a:ext cx="4233681" cy="11560"/>
          </a:xfrm>
          <a:prstGeom prst="line">
            <a:avLst/>
          </a:prstGeom>
          <a:ln w="12700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51592" y="2952327"/>
            <a:ext cx="2230437" cy="1144587"/>
          </a:xfrm>
          <a:prstGeom prst="rect">
            <a:avLst/>
          </a:prstGeom>
        </p:spPr>
        <p:txBody>
          <a:bodyPr anchor="ctr"/>
          <a:lstStyle>
            <a:lvl1pPr marL="519113" indent="-519113" algn="ctr">
              <a:buFont typeface="+mj-lt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[Company Logo Here]</a:t>
            </a:r>
          </a:p>
        </p:txBody>
      </p:sp>
      <p:pic>
        <p:nvPicPr>
          <p:cNvPr id="8" name="Picture 7" descr="CEN_FM_logo_horizontal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0" y="4399280"/>
            <a:ext cx="2743200" cy="558800"/>
          </a:xfrm>
          <a:prstGeom prst="rect">
            <a:avLst/>
          </a:prstGeom>
        </p:spPr>
      </p:pic>
      <p:pic>
        <p:nvPicPr>
          <p:cNvPr id="10" name="Picture 9" descr="360_AGU_Fall-Meeting-2018-Logo_2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561" y="4251170"/>
            <a:ext cx="1257532" cy="8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98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286000"/>
            <a:ext cx="9144000" cy="1947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224974" y="2609604"/>
            <a:ext cx="2059032" cy="36920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1500" b="1" i="0" cap="all" baseline="0">
                <a:solidFill>
                  <a:srgbClr val="300692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48" name="Text Placeholder 37"/>
          <p:cNvSpPr>
            <a:spLocks noGrp="1"/>
          </p:cNvSpPr>
          <p:nvPr>
            <p:ph type="body" sz="quarter" idx="12" hasCustomPrompt="1"/>
          </p:nvPr>
        </p:nvSpPr>
        <p:spPr>
          <a:xfrm>
            <a:off x="506451" y="2937441"/>
            <a:ext cx="1496076" cy="49939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200" b="1" i="0">
                <a:solidFill>
                  <a:schemeClr val="tx2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50" name="Picture Placeholder 33"/>
          <p:cNvSpPr>
            <a:spLocks noGrp="1"/>
          </p:cNvSpPr>
          <p:nvPr>
            <p:ph type="pic" sz="quarter" idx="28" hasCustomPrompt="1"/>
          </p:nvPr>
        </p:nvSpPr>
        <p:spPr>
          <a:xfrm>
            <a:off x="-1" y="0"/>
            <a:ext cx="2286000" cy="2286000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600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52" name="Text Placeholder 35"/>
          <p:cNvSpPr>
            <a:spLocks noGrp="1"/>
          </p:cNvSpPr>
          <p:nvPr>
            <p:ph type="body" sz="quarter" idx="29" hasCustomPrompt="1"/>
          </p:nvPr>
        </p:nvSpPr>
        <p:spPr>
          <a:xfrm>
            <a:off x="2398817" y="2609604"/>
            <a:ext cx="2103780" cy="36920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1500" b="1" cap="all" baseline="0">
                <a:solidFill>
                  <a:srgbClr val="300692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57" name="Text Placeholder 35"/>
          <p:cNvSpPr>
            <a:spLocks noGrp="1"/>
          </p:cNvSpPr>
          <p:nvPr>
            <p:ph type="body" sz="quarter" idx="33" hasCustomPrompt="1"/>
          </p:nvPr>
        </p:nvSpPr>
        <p:spPr>
          <a:xfrm>
            <a:off x="4639733" y="2609604"/>
            <a:ext cx="2054902" cy="36920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1500" b="1" cap="all" baseline="0">
                <a:solidFill>
                  <a:srgbClr val="300692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62" name="Text Placeholder 35"/>
          <p:cNvSpPr>
            <a:spLocks noGrp="1"/>
          </p:cNvSpPr>
          <p:nvPr>
            <p:ph type="body" sz="quarter" idx="37" hasCustomPrompt="1"/>
          </p:nvPr>
        </p:nvSpPr>
        <p:spPr>
          <a:xfrm>
            <a:off x="6854694" y="2609604"/>
            <a:ext cx="2087386" cy="36920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1500" b="1" cap="all" baseline="0">
                <a:solidFill>
                  <a:srgbClr val="300692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4" name="Picture Placeholder 33"/>
          <p:cNvSpPr>
            <a:spLocks noGrp="1"/>
          </p:cNvSpPr>
          <p:nvPr>
            <p:ph type="pic" sz="quarter" idx="40" hasCustomPrompt="1"/>
          </p:nvPr>
        </p:nvSpPr>
        <p:spPr>
          <a:xfrm>
            <a:off x="2284005" y="0"/>
            <a:ext cx="2286000" cy="2286000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600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26" name="Picture Placeholder 33"/>
          <p:cNvSpPr>
            <a:spLocks noGrp="1"/>
          </p:cNvSpPr>
          <p:nvPr>
            <p:ph type="pic" sz="quarter" idx="41" hasCustomPrompt="1"/>
          </p:nvPr>
        </p:nvSpPr>
        <p:spPr>
          <a:xfrm>
            <a:off x="4571170" y="0"/>
            <a:ext cx="2286000" cy="2286000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600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27" name="Picture Placeholder 33"/>
          <p:cNvSpPr>
            <a:spLocks noGrp="1"/>
          </p:cNvSpPr>
          <p:nvPr>
            <p:ph type="pic" sz="quarter" idx="42" hasCustomPrompt="1"/>
          </p:nvPr>
        </p:nvSpPr>
        <p:spPr>
          <a:xfrm>
            <a:off x="6854693" y="0"/>
            <a:ext cx="2286000" cy="2286000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600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29" name="Text Placeholder 37"/>
          <p:cNvSpPr>
            <a:spLocks noGrp="1"/>
          </p:cNvSpPr>
          <p:nvPr>
            <p:ph type="body" sz="quarter" idx="43" hasCustomPrompt="1"/>
          </p:nvPr>
        </p:nvSpPr>
        <p:spPr>
          <a:xfrm>
            <a:off x="2702667" y="2937441"/>
            <a:ext cx="1496076" cy="49939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200" b="1" i="0">
                <a:solidFill>
                  <a:srgbClr val="54585A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33" name="Text Placeholder 37"/>
          <p:cNvSpPr>
            <a:spLocks noGrp="1"/>
          </p:cNvSpPr>
          <p:nvPr>
            <p:ph type="body" sz="quarter" idx="44" hasCustomPrompt="1"/>
          </p:nvPr>
        </p:nvSpPr>
        <p:spPr>
          <a:xfrm>
            <a:off x="4919144" y="2937441"/>
            <a:ext cx="1496076" cy="49939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200" b="1" i="0">
                <a:solidFill>
                  <a:srgbClr val="54585A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34" name="Text Placeholder 37"/>
          <p:cNvSpPr>
            <a:spLocks noGrp="1"/>
          </p:cNvSpPr>
          <p:nvPr>
            <p:ph type="body" sz="quarter" idx="45" hasCustomPrompt="1"/>
          </p:nvPr>
        </p:nvSpPr>
        <p:spPr>
          <a:xfrm>
            <a:off x="7150348" y="2937441"/>
            <a:ext cx="1496076" cy="49939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200" b="1" i="0">
                <a:solidFill>
                  <a:srgbClr val="54585A"/>
                </a:solidFill>
                <a:latin typeface="Myriad Pro"/>
                <a:cs typeface="Myriad Pro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6" hasCustomPrompt="1"/>
          </p:nvPr>
        </p:nvSpPr>
        <p:spPr>
          <a:xfrm>
            <a:off x="506451" y="3436836"/>
            <a:ext cx="1495425" cy="5873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quarter" idx="47" hasCustomPrompt="1"/>
          </p:nvPr>
        </p:nvSpPr>
        <p:spPr>
          <a:xfrm>
            <a:off x="2702992" y="3436836"/>
            <a:ext cx="1495425" cy="5873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28" name="Content Placeholder 3"/>
          <p:cNvSpPr>
            <a:spLocks noGrp="1"/>
          </p:cNvSpPr>
          <p:nvPr>
            <p:ph sz="quarter" idx="48" hasCustomPrompt="1"/>
          </p:nvPr>
        </p:nvSpPr>
        <p:spPr>
          <a:xfrm>
            <a:off x="4919144" y="3436836"/>
            <a:ext cx="1495425" cy="5873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30" name="Content Placeholder 3"/>
          <p:cNvSpPr>
            <a:spLocks noGrp="1"/>
          </p:cNvSpPr>
          <p:nvPr>
            <p:ph sz="quarter" idx="49" hasCustomPrompt="1"/>
          </p:nvPr>
        </p:nvSpPr>
        <p:spPr>
          <a:xfrm>
            <a:off x="7153800" y="3436836"/>
            <a:ext cx="1495425" cy="5873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pic>
        <p:nvPicPr>
          <p:cNvPr id="21" name="Picture 20" descr="CEN_FM_logo_horizontal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0" y="4399280"/>
            <a:ext cx="2743200" cy="558800"/>
          </a:xfrm>
          <a:prstGeom prst="rect">
            <a:avLst/>
          </a:prstGeom>
        </p:spPr>
      </p:pic>
      <p:pic>
        <p:nvPicPr>
          <p:cNvPr id="25" name="Picture 24" descr="360_AGU_Fall-Meeting-2018-Logo_2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333" y="4251170"/>
            <a:ext cx="1257532" cy="8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4041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30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cap="all" baseline="0">
                <a:solidFill>
                  <a:schemeClr val="tx1"/>
                </a:solidFill>
                <a:latin typeface="Myriad Pro"/>
                <a:cs typeface="Myriad Pro"/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2"/>
            <a:ext cx="8229600" cy="2984706"/>
          </a:xfrm>
          <a:prstGeom prst="rect">
            <a:avLst/>
          </a:prstGeom>
          <a:noFill/>
        </p:spPr>
        <p:txBody>
          <a:bodyPr/>
          <a:lstStyle>
            <a:lvl1pPr marL="0" indent="0">
              <a:buClr>
                <a:schemeClr val="accent1"/>
              </a:buClr>
              <a:buSzPct val="80000"/>
              <a:buFontTx/>
              <a:buNone/>
              <a:defRPr sz="2000" b="0" i="0">
                <a:solidFill>
                  <a:srgbClr val="003057"/>
                </a:solidFill>
                <a:latin typeface="Myriad Pro"/>
                <a:cs typeface="Myriad Pro"/>
              </a:defRPr>
            </a:lvl1pPr>
            <a:lvl2pPr marL="742950" indent="-285750">
              <a:buClr>
                <a:schemeClr val="tx1"/>
              </a:buClr>
              <a:buSzPct val="100000"/>
              <a:buFont typeface="Arial" charset="0"/>
              <a:buChar char="•"/>
              <a:defRPr sz="1800" b="0" i="0">
                <a:solidFill>
                  <a:srgbClr val="003057"/>
                </a:solidFill>
                <a:latin typeface="Myriad Pro"/>
                <a:cs typeface="Myriad Pro"/>
              </a:defRPr>
            </a:lvl2pPr>
            <a:lvl3pPr marL="1143000" indent="-228600">
              <a:buClr>
                <a:schemeClr val="accent1"/>
              </a:buClr>
              <a:buFont typeface=".AppleSystemUIFont" charset="-120"/>
              <a:buChar char="–"/>
              <a:defRPr sz="1600" b="0" i="0">
                <a:solidFill>
                  <a:srgbClr val="003057"/>
                </a:solidFill>
                <a:latin typeface="Myriad Pro"/>
                <a:cs typeface="Myriad Pro"/>
              </a:defRPr>
            </a:lvl3pPr>
            <a:lvl4pPr marL="1600200" indent="-228600">
              <a:buClr>
                <a:schemeClr val="accent2"/>
              </a:buClr>
              <a:buFont typeface="Arial" charset="0"/>
              <a:buChar char="•"/>
              <a:defRPr sz="1600" b="0" i="0">
                <a:solidFill>
                  <a:srgbClr val="003057"/>
                </a:solidFill>
                <a:latin typeface="Myriad Pro"/>
                <a:cs typeface="Myriad Pro"/>
              </a:defRPr>
            </a:lvl4pPr>
            <a:lvl5pPr>
              <a:buClr>
                <a:schemeClr val="tx2"/>
              </a:buClr>
              <a:defRPr sz="1600" b="0" i="0">
                <a:solidFill>
                  <a:srgbClr val="003057"/>
                </a:solidFill>
                <a:latin typeface="Myriad Pro"/>
                <a:cs typeface="Myriad Pro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CEN_FM_logo_horizontal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0" y="4399280"/>
            <a:ext cx="2743200" cy="558800"/>
          </a:xfrm>
          <a:prstGeom prst="rect">
            <a:avLst/>
          </a:prstGeom>
        </p:spPr>
      </p:pic>
      <p:pic>
        <p:nvPicPr>
          <p:cNvPr id="8" name="Picture 7" descr="360_AGU_Fall-Meeting-2018-Logo_2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333" y="4251170"/>
            <a:ext cx="1257532" cy="8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EN_FM_logo_horizont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26" y="4397248"/>
            <a:ext cx="2737104" cy="560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cap="all" baseline="0">
                <a:solidFill>
                  <a:schemeClr val="bg1"/>
                </a:solidFill>
                <a:latin typeface="Myriad Pro"/>
                <a:cs typeface="Myriad Pro"/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2"/>
            <a:ext cx="8229600" cy="2984706"/>
          </a:xfrm>
          <a:prstGeom prst="rect">
            <a:avLst/>
          </a:prstGeom>
          <a:noFill/>
        </p:spPr>
        <p:txBody>
          <a:bodyPr/>
          <a:lstStyle>
            <a:lvl1pPr marL="0" indent="0">
              <a:buClr>
                <a:schemeClr val="accent1"/>
              </a:buClr>
              <a:buSzPct val="80000"/>
              <a:buFontTx/>
              <a:buNone/>
              <a:defRPr sz="2000" b="0" i="0">
                <a:solidFill>
                  <a:srgbClr val="FFFFFF"/>
                </a:solidFill>
                <a:latin typeface="Myriad Pro"/>
                <a:cs typeface="Myriad Pro"/>
              </a:defRPr>
            </a:lvl1pPr>
            <a:lvl2pPr marL="742950" indent="-285750">
              <a:buClr>
                <a:schemeClr val="accent3"/>
              </a:buClr>
              <a:buSzPct val="100000"/>
              <a:buFont typeface="Arial" charset="0"/>
              <a:buChar char="•"/>
              <a:defRPr sz="1800" b="0" i="0">
                <a:solidFill>
                  <a:srgbClr val="FFFFFF"/>
                </a:solidFill>
                <a:latin typeface="Myriad Pro"/>
                <a:cs typeface="Myriad Pro"/>
              </a:defRPr>
            </a:lvl2pPr>
            <a:lvl3pPr marL="1143000" indent="-228600">
              <a:buClr>
                <a:schemeClr val="accent4"/>
              </a:buClr>
              <a:buFont typeface=".AppleSystemUIFont" charset="-120"/>
              <a:buChar char="–"/>
              <a:defRPr sz="1600" b="0" i="0">
                <a:solidFill>
                  <a:srgbClr val="FFFFFF"/>
                </a:solidFill>
                <a:latin typeface="Myriad Pro"/>
                <a:cs typeface="Myriad Pro"/>
              </a:defRPr>
            </a:lvl3pPr>
            <a:lvl4pPr marL="1600200" indent="-228600">
              <a:buClr>
                <a:schemeClr val="accent1">
                  <a:lumMod val="40000"/>
                  <a:lumOff val="60000"/>
                </a:schemeClr>
              </a:buClr>
              <a:buFont typeface="Arial" charset="0"/>
              <a:buChar char="•"/>
              <a:defRPr sz="1600" b="0" i="0">
                <a:solidFill>
                  <a:srgbClr val="FFFFFF"/>
                </a:solidFill>
                <a:latin typeface="Myriad Pro"/>
                <a:cs typeface="Myriad Pro"/>
              </a:defRPr>
            </a:lvl4pPr>
            <a:lvl5pPr>
              <a:buClr>
                <a:schemeClr val="bg1"/>
              </a:buClr>
              <a:defRPr sz="1600" b="0" i="0">
                <a:solidFill>
                  <a:srgbClr val="FFFFFF"/>
                </a:solidFill>
                <a:latin typeface="Myriad Pro"/>
                <a:cs typeface="Myriad Pro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360_AGU_Fall-Meeting-2018-Logo_2_K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313" y="4255150"/>
            <a:ext cx="1251552" cy="83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74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EN_FM_logo_horizontal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0" y="4399280"/>
            <a:ext cx="2743200" cy="558800"/>
          </a:xfrm>
          <a:prstGeom prst="rect">
            <a:avLst/>
          </a:prstGeom>
        </p:spPr>
      </p:pic>
      <p:pic>
        <p:nvPicPr>
          <p:cNvPr id="6" name="Picture 5" descr="360_AGU_Fall-Meeting-2018-Logo_2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333" y="4251170"/>
            <a:ext cx="1257532" cy="8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30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EN_FM_logo_horizont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26" y="4397248"/>
            <a:ext cx="2737104" cy="560832"/>
          </a:xfrm>
          <a:prstGeom prst="rect">
            <a:avLst/>
          </a:prstGeom>
        </p:spPr>
      </p:pic>
      <p:pic>
        <p:nvPicPr>
          <p:cNvPr id="4" name="Picture 3" descr="360_AGU_Fall-Meeting-2018-Logo_2_K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313" y="4255150"/>
            <a:ext cx="1251552" cy="83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10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87680" y="922055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i="0" spc="300" dirty="0">
                <a:solidFill>
                  <a:schemeClr val="tx2"/>
                </a:solidFill>
                <a:latin typeface="Myriad Pro"/>
                <a:cs typeface="Myriad Pro"/>
              </a:rPr>
              <a:t>TO OUR SPONSOR!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457200" y="322061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0" cap="all" baseline="0" dirty="0">
                <a:solidFill>
                  <a:srgbClr val="300692"/>
                </a:solidFill>
                <a:latin typeface="Myriad Pro"/>
                <a:cs typeface="Myriad Pro"/>
              </a:rPr>
              <a:t>Thank you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 hasCustomPrompt="1"/>
          </p:nvPr>
        </p:nvSpPr>
        <p:spPr>
          <a:xfrm>
            <a:off x="3033713" y="1835115"/>
            <a:ext cx="3076575" cy="11239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pic>
        <p:nvPicPr>
          <p:cNvPr id="7" name="Picture 6" descr="CEN_FM_logo_horizontal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0" y="4399280"/>
            <a:ext cx="2743200" cy="558800"/>
          </a:xfrm>
          <a:prstGeom prst="rect">
            <a:avLst/>
          </a:prstGeom>
        </p:spPr>
      </p:pic>
      <p:pic>
        <p:nvPicPr>
          <p:cNvPr id="9" name="Picture 8" descr="360_AGU_Fall-Meeting-2018-Logo_2_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332" y="4254049"/>
            <a:ext cx="1253207" cy="83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18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8" r:id="rId2"/>
    <p:sldLayoutId id="2147493473" r:id="rId3"/>
    <p:sldLayoutId id="2147493475" r:id="rId4"/>
    <p:sldLayoutId id="2147493477" r:id="rId5"/>
    <p:sldLayoutId id="2147493476" r:id="rId6"/>
    <p:sldLayoutId id="2147493467" r:id="rId7"/>
    <p:sldLayoutId id="2147493468" r:id="rId8"/>
    <p:sldLayoutId id="2147493457" r:id="rId9"/>
    <p:sldLayoutId id="2147493472" r:id="rId10"/>
    <p:sldLayoutId id="2147493470" r:id="rId11"/>
    <p:sldLayoutId id="2147493471" r:id="rId12"/>
    <p:sldLayoutId id="2147493469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sun.stanford.edu/~sasha/AGU2018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2.mpg"/><Relationship Id="rId1" Type="http://schemas.microsoft.com/office/2007/relationships/media" Target="../media/media2.m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6.png"/><Relationship Id="rId5" Type="http://schemas.openxmlformats.org/officeDocument/2006/relationships/hyperlink" Target="http://sun.stanford.edu/~sasha/AGU2018" TargetMode="External"/><Relationship Id="rId4" Type="http://schemas.openxmlformats.org/officeDocument/2006/relationships/hyperlink" Target="https://arxiv.org/abs/1809.1077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239763" y="2633284"/>
            <a:ext cx="6622141" cy="556381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Alexander Kosovichev (New Jersey Institute of Technology)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413235"/>
            <a:ext cx="7886700" cy="99377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Tracking </a:t>
            </a:r>
            <a:r>
              <a:rPr lang="en-US" dirty="0" smtClean="0">
                <a:solidFill>
                  <a:schemeClr val="tx1"/>
                </a:solidFill>
              </a:rPr>
              <a:t>Dynamo </a:t>
            </a:r>
            <a:r>
              <a:rPr lang="en-US" dirty="0">
                <a:solidFill>
                  <a:schemeClr val="tx1"/>
                </a:solidFill>
              </a:rPr>
              <a:t>Waves Inside the Sun to Fathom the Solar Cycle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9763" y="4023360"/>
            <a:ext cx="6457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Contact</a:t>
            </a:r>
            <a:r>
              <a:rPr lang="en-US" sz="1400" dirty="0" smtClean="0"/>
              <a:t>: alexander.g.kosovichev@njit.edu</a:t>
            </a:r>
            <a:r>
              <a:rPr lang="en-US" sz="1400" dirty="0"/>
              <a:t>, phone: </a:t>
            </a:r>
            <a:r>
              <a:rPr lang="en-US" sz="1400" dirty="0" smtClean="0"/>
              <a:t>408-239-7984</a:t>
            </a:r>
            <a:endParaRPr lang="en-US" sz="1400" dirty="0"/>
          </a:p>
          <a:p>
            <a:r>
              <a:rPr lang="en-US" sz="1400" dirty="0" smtClean="0"/>
              <a:t>Project materials: </a:t>
            </a:r>
            <a:r>
              <a:rPr lang="en-US" sz="1400" dirty="0" smtClean="0">
                <a:hlinkClick r:id="rId2"/>
              </a:rPr>
              <a:t>http://sun.stanford.edu/~sasha/AGU2018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3528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3611"/>
            <a:ext cx="8229600" cy="857250"/>
          </a:xfrm>
        </p:spPr>
        <p:txBody>
          <a:bodyPr/>
          <a:lstStyle/>
          <a:p>
            <a:r>
              <a:rPr lang="en-US" dirty="0" smtClean="0"/>
              <a:t>Sunspot cycles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77" y="737556"/>
            <a:ext cx="6114489" cy="31967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681" y="944236"/>
            <a:ext cx="22858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The 11-year sunspot cycles form the ‘butterfly’ diagram: at the beginning of each cycle sunspots emerge at mid latitudes, and then the sunspot formation zone migrates towards the equator.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23681" y="3934296"/>
            <a:ext cx="8650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 1955, Eugene Parker postulated that the butterfly diagram is caused by dynamo waves.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ynamo is </a:t>
            </a:r>
            <a:r>
              <a:rPr lang="en-US" dirty="0" smtClean="0">
                <a:solidFill>
                  <a:srgbClr val="FF0000"/>
                </a:solidFill>
              </a:rPr>
              <a:t>a process of magnetic </a:t>
            </a:r>
            <a:r>
              <a:rPr lang="en-US" dirty="0" smtClean="0">
                <a:solidFill>
                  <a:srgbClr val="FF0000"/>
                </a:solidFill>
              </a:rPr>
              <a:t>field generation inside </a:t>
            </a:r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dirty="0" smtClean="0">
                <a:solidFill>
                  <a:srgbClr val="FF0000"/>
                </a:solidFill>
              </a:rPr>
              <a:t>Sun. Magnetic field is generated in the deep interior and transported to the surface in the form of dynamo waves. Our results provide first observational evidence of such waves.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results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9582" y="921433"/>
            <a:ext cx="4176303" cy="3982339"/>
          </a:xfrm>
        </p:spPr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1800" b="1" dirty="0" smtClean="0">
                <a:solidFill>
                  <a:srgbClr val="FF0000"/>
                </a:solidFill>
              </a:rPr>
              <a:t>By tracking migration of subsurface stream jets (called “torsional oscillations”) in the solar interior we reveal patterns of dynamo waves that control the sunspot cycles.</a:t>
            </a:r>
            <a:endParaRPr lang="en-US" sz="1800" b="1" dirty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1800" b="1" dirty="0" smtClean="0">
                <a:solidFill>
                  <a:srgbClr val="5B6770"/>
                </a:solidFill>
              </a:rPr>
              <a:t>The helioseismology analysis of the Sun’s torsional oscillations for 22 years allowed us to pin down the location where  the solar cycles originate: at the bottom of the solar convection zone, 120,000 miles below the surface, and about 60 degrees latitude.</a:t>
            </a:r>
            <a:endParaRPr lang="en-US" sz="1800" b="1" dirty="0">
              <a:solidFill>
                <a:srgbClr val="5B6770"/>
              </a:solidFill>
            </a:endParaRPr>
          </a:p>
        </p:txBody>
      </p:sp>
      <p:pic>
        <p:nvPicPr>
          <p:cNvPr id="2" name="v02.lt.flyi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763" r="10674"/>
          <a:stretch/>
        </p:blipFill>
        <p:spPr>
          <a:xfrm>
            <a:off x="4289137" y="1029977"/>
            <a:ext cx="4846320" cy="30781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54880" y="4719106"/>
            <a:ext cx="4281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Measurements of zonal acceleration.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9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Solar magnetic cycles  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8" y="1916409"/>
            <a:ext cx="8307182" cy="2594371"/>
          </a:xfrm>
        </p:spPr>
      </p:pic>
      <p:sp>
        <p:nvSpPr>
          <p:cNvPr id="5" name="TextBox 4"/>
          <p:cNvSpPr txBox="1"/>
          <p:nvPr/>
        </p:nvSpPr>
        <p:spPr>
          <a:xfrm>
            <a:off x="400930" y="906937"/>
            <a:ext cx="6331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Previously, it was found that the strength of polar magnetic field measured at a solar minimum predicts the next solar maximum.  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516923" y="1537487"/>
            <a:ext cx="429066" cy="7718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472750" y="1830267"/>
            <a:ext cx="3366537" cy="12004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910598" y="629938"/>
            <a:ext cx="20472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Our analysis explains why, and provides a new way to predict solar cycles.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30462" y="4761040"/>
            <a:ext cx="174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Cycle 24</a:t>
            </a:r>
            <a:endParaRPr lang="en-US" dirty="0"/>
          </a:p>
        </p:txBody>
      </p:sp>
      <p:sp>
        <p:nvSpPr>
          <p:cNvPr id="24" name="Right Brace 23"/>
          <p:cNvSpPr/>
          <p:nvPr/>
        </p:nvSpPr>
        <p:spPr>
          <a:xfrm rot="5400000">
            <a:off x="6640090" y="3920355"/>
            <a:ext cx="369278" cy="131209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Brace 27"/>
          <p:cNvSpPr/>
          <p:nvPr/>
        </p:nvSpPr>
        <p:spPr>
          <a:xfrm rot="5400000">
            <a:off x="4977751" y="3920355"/>
            <a:ext cx="369278" cy="131209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351607" y="4793862"/>
            <a:ext cx="174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Cycle 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85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Studying the Interior of the Sun with Sound Waves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4315" y="1083413"/>
            <a:ext cx="4499985" cy="3982339"/>
          </a:xfrm>
        </p:spPr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1800" dirty="0"/>
              <a:t>By measuring resonant frequencies of the Sun we infer the interior structures and flows.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1800" dirty="0" smtClean="0"/>
          </a:p>
        </p:txBody>
      </p:sp>
      <p:pic>
        <p:nvPicPr>
          <p:cNvPr id="7" name="movie2_l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137" y="1391829"/>
            <a:ext cx="3474134" cy="347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solarmod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5" t="9806" r="6766" b="8958"/>
          <a:stretch/>
        </p:blipFill>
        <p:spPr bwMode="auto">
          <a:xfrm>
            <a:off x="1363802" y="2449682"/>
            <a:ext cx="2636089" cy="252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92609" y="995320"/>
            <a:ext cx="3973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Solar oscillations observed by SoHO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22492" y="2071561"/>
            <a:ext cx="3528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Resonant mode of solar oscillations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369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 of Dynamo waves</a:t>
            </a:r>
            <a:endParaRPr lang="en-US" dirty="0"/>
          </a:p>
        </p:txBody>
      </p:sp>
      <p:pic>
        <p:nvPicPr>
          <p:cNvPr id="4" name="zonal_acceleration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33352" y="946851"/>
            <a:ext cx="4227768" cy="3735058"/>
          </a:xfrm>
        </p:spPr>
      </p:pic>
      <p:sp>
        <p:nvSpPr>
          <p:cNvPr id="6" name="TextBox 5"/>
          <p:cNvSpPr txBox="1"/>
          <p:nvPr/>
        </p:nvSpPr>
        <p:spPr>
          <a:xfrm>
            <a:off x="520505" y="1157917"/>
            <a:ext cx="41007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Measurements of the zonal acceleration revealed zones of deceleration of torsional oscillations, caused by internal magnetic fields (blue regions in the movie).</a:t>
            </a:r>
          </a:p>
          <a:p>
            <a:endParaRPr lang="en-US" dirty="0"/>
          </a:p>
          <a:p>
            <a:r>
              <a:rPr lang="en-US" dirty="0" smtClean="0"/>
              <a:t>The flow deceleration originates at the base of the solar convection zone, 120,000 miles beneath the solar surface, at about 60 degrees latitude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This is the primary seat of the solar dynamo. </a:t>
            </a:r>
          </a:p>
          <a:p>
            <a:endParaRPr lang="en-US" dirty="0" smtClean="0"/>
          </a:p>
          <a:p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364182" y="2310938"/>
            <a:ext cx="1920240" cy="19867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54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 of dynamo waves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645" y="1343464"/>
            <a:ext cx="3537106" cy="3215423"/>
          </a:xfrm>
        </p:spPr>
      </p:pic>
      <p:cxnSp>
        <p:nvCxnSpPr>
          <p:cNvPr id="5" name="Straight Arrow Connector 4"/>
          <p:cNvCxnSpPr/>
          <p:nvPr/>
        </p:nvCxnSpPr>
        <p:spPr>
          <a:xfrm flipV="1">
            <a:off x="4726745" y="2370406"/>
            <a:ext cx="1575581" cy="1856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5090" y="1033747"/>
            <a:ext cx="39474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dynamo waves originate at the base of the convection zone (in the “solar tachocline”) and migrate towards the poles and the equator with a speed of 2-4 miles per hour.</a:t>
            </a:r>
          </a:p>
          <a:p>
            <a:endParaRPr lang="en-US" dirty="0"/>
          </a:p>
          <a:p>
            <a:r>
              <a:rPr lang="en-US" dirty="0" smtClean="0"/>
              <a:t>The waves reach quickly, </a:t>
            </a:r>
            <a:r>
              <a:rPr lang="en-US" dirty="0"/>
              <a:t>in 1-2 </a:t>
            </a:r>
            <a:r>
              <a:rPr lang="en-US" dirty="0" smtClean="0"/>
              <a:t>years, the </a:t>
            </a:r>
            <a:r>
              <a:rPr lang="en-US" dirty="0"/>
              <a:t>polar </a:t>
            </a:r>
            <a:r>
              <a:rPr lang="en-US" dirty="0" smtClean="0"/>
              <a:t>regions, but it takes them about 10 years to get to the surface at low latitudes and form sunspots. This explains why the polar magnetic field predicts the next sunspot maximum.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62506" y="4234371"/>
            <a:ext cx="1491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 of Cycle 24 in the interior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237828" y="4516683"/>
            <a:ext cx="1561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Cycle 23 at the surface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7730197" y="3235570"/>
            <a:ext cx="14068" cy="12660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27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Sunspot cycles  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694" y="2096868"/>
            <a:ext cx="6129528" cy="2499360"/>
          </a:xfrm>
        </p:spPr>
      </p:pic>
      <p:sp>
        <p:nvSpPr>
          <p:cNvPr id="16" name="TextBox 15"/>
          <p:cNvSpPr txBox="1"/>
          <p:nvPr/>
        </p:nvSpPr>
        <p:spPr>
          <a:xfrm>
            <a:off x="1062111" y="984738"/>
            <a:ext cx="7413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number of sunspots changes with 11-year period.</a:t>
            </a:r>
            <a:br>
              <a:rPr lang="en-US" dirty="0" smtClean="0"/>
            </a:br>
            <a:r>
              <a:rPr lang="en-US" dirty="0" smtClean="0"/>
              <a:t>What process inside the Sun controls the strength of the cycles?</a:t>
            </a:r>
          </a:p>
          <a:p>
            <a:r>
              <a:rPr lang="en-US" dirty="0" smtClean="0"/>
              <a:t>How can we predict future sunspot maxima?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74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solar cycle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801" y="605583"/>
            <a:ext cx="4241800" cy="19509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245" y="2711265"/>
            <a:ext cx="3690197" cy="2292446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6224954" y="928468"/>
            <a:ext cx="337624" cy="11711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7875563" y="924951"/>
            <a:ext cx="241495" cy="11746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7298475">
            <a:off x="5578704" y="1311574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Cycle 24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7034812">
            <a:off x="7166094" y="1343148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Cycle 25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" y="1402359"/>
            <a:ext cx="38264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 the solar interior we already </a:t>
            </a:r>
            <a:r>
              <a:rPr lang="en-US" b="1" dirty="0" smtClean="0"/>
              <a:t>see the </a:t>
            </a:r>
            <a:r>
              <a:rPr lang="en-US" b="1" dirty="0" smtClean="0"/>
              <a:t>signal associated with the next sunspot cycle (Cycle 25).</a:t>
            </a:r>
          </a:p>
          <a:p>
            <a:endParaRPr lang="en-US" b="1" dirty="0"/>
          </a:p>
          <a:p>
            <a:r>
              <a:rPr lang="en-US" b="1" dirty="0" smtClean="0"/>
              <a:t>It appears that it will be even weaker than the current cycle, indicating on continuing long-term decrease of solar activity.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0668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Helioseismic measurements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83" y="960239"/>
            <a:ext cx="3560620" cy="2656901"/>
          </a:xfrm>
        </p:spPr>
        <p:txBody>
          <a:bodyPr/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800" dirty="0" smtClean="0"/>
              <a:t>The helioseismic measurement are performed using data from two NASA space missions: Solar and Heliospheric Observatory (1996-2010) and Solar Dynamics Observatory (2010-current).</a:t>
            </a:r>
            <a:endParaRPr lang="en-US" sz="18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800" dirty="0" smtClean="0"/>
              <a:t>It will be important to continue monitoring of the evolution of subsurface flows on the Sun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5992" y="4454994"/>
            <a:ext cx="53327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Publication: Dynamo </a:t>
            </a:r>
            <a:r>
              <a:rPr lang="en-US" sz="1050" dirty="0"/>
              <a:t>Wave Patterns Inside the Sun Revealed by Torsional Oscillations </a:t>
            </a:r>
          </a:p>
          <a:p>
            <a:r>
              <a:rPr lang="en-US" sz="1050" dirty="0"/>
              <a:t>Authors: Alexander G. Kosovichev, Valery V. </a:t>
            </a:r>
            <a:r>
              <a:rPr lang="en-US" sz="1050" dirty="0" err="1" smtClean="0"/>
              <a:t>Pipin</a:t>
            </a:r>
            <a:r>
              <a:rPr lang="en-US" sz="1050" dirty="0" smtClean="0"/>
              <a:t>, </a:t>
            </a:r>
            <a:r>
              <a:rPr lang="en-US" sz="1050" dirty="0" smtClean="0">
                <a:hlinkClick r:id="rId4"/>
              </a:rPr>
              <a:t>arXiv:1809.10776</a:t>
            </a:r>
            <a:r>
              <a:rPr lang="en-US" sz="1050" dirty="0" smtClean="0"/>
              <a:t> , 2018 </a:t>
            </a:r>
            <a:endParaRPr lang="en-US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5999871" y="4201078"/>
            <a:ext cx="3144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Visualization by Tim </a:t>
            </a:r>
            <a:r>
              <a:rPr lang="en-US" sz="1200" dirty="0" err="1" smtClean="0"/>
              <a:t>Sandstrom</a:t>
            </a:r>
            <a:r>
              <a:rPr lang="en-US" sz="1200" dirty="0" smtClean="0"/>
              <a:t> </a:t>
            </a:r>
            <a:br>
              <a:rPr lang="en-US" sz="1200" dirty="0" smtClean="0"/>
            </a:br>
            <a:r>
              <a:rPr lang="en-US" sz="1200" dirty="0" smtClean="0"/>
              <a:t>(NASA Ames Research Center)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50852" y="3809348"/>
            <a:ext cx="2977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Project website: </a:t>
            </a:r>
            <a:r>
              <a:rPr lang="en-US" sz="1200" dirty="0" smtClean="0">
                <a:hlinkClick r:id="rId5"/>
              </a:rPr>
              <a:t>http://sun.stanford.edu/~sasha/AGU2018</a:t>
            </a:r>
            <a:endParaRPr lang="en-US" sz="1200" dirty="0"/>
          </a:p>
        </p:txBody>
      </p:sp>
      <p:pic>
        <p:nvPicPr>
          <p:cNvPr id="4" name="v03.l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47600" y="1063229"/>
            <a:ext cx="5292359" cy="297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8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183" y="1835150"/>
            <a:ext cx="1343634" cy="1123950"/>
          </a:xfrm>
        </p:spPr>
      </p:pic>
    </p:spTree>
    <p:extLst>
      <p:ext uri="{BB962C8B-B14F-4D97-AF65-F5344CB8AC3E}">
        <p14:creationId xmlns:p14="http://schemas.microsoft.com/office/powerpoint/2010/main" val="225743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rgbClr val="300692"/>
      </a:dk1>
      <a:lt1>
        <a:srgbClr val="FFFFFF"/>
      </a:lt1>
      <a:dk2>
        <a:srgbClr val="2BC892"/>
      </a:dk2>
      <a:lt2>
        <a:srgbClr val="FFFFFF"/>
      </a:lt2>
      <a:accent1>
        <a:srgbClr val="105DA5"/>
      </a:accent1>
      <a:accent2>
        <a:srgbClr val="DF0042"/>
      </a:accent2>
      <a:accent3>
        <a:srgbClr val="FE9F14"/>
      </a:accent3>
      <a:accent4>
        <a:srgbClr val="2BC892"/>
      </a:accent4>
      <a:accent5>
        <a:srgbClr val="000000"/>
      </a:accent5>
      <a:accent6>
        <a:srgbClr val="C6D0D5"/>
      </a:accent6>
      <a:hlink>
        <a:srgbClr val="2BC892"/>
      </a:hlink>
      <a:folHlink>
        <a:srgbClr val="D5003F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sharepoint/v3/field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13785</TotalTime>
  <Words>597</Words>
  <Application>Microsoft Office PowerPoint</Application>
  <PresentationFormat>On-screen Show (16:9)</PresentationFormat>
  <Paragraphs>49</Paragraphs>
  <Slides>11</Slides>
  <Notes>1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Tracking Dynamo Waves Inside the Sun to Fathom the Solar Cycle</vt:lpstr>
      <vt:lpstr>Sunspot cycles</vt:lpstr>
      <vt:lpstr>OUR results</vt:lpstr>
      <vt:lpstr>Solar magnetic cycles  </vt:lpstr>
      <vt:lpstr>Studying the Interior of the Sun with Sound Waves</vt:lpstr>
      <vt:lpstr>Patterns of Dynamo waves</vt:lpstr>
      <vt:lpstr>Migration of dynamo waves</vt:lpstr>
      <vt:lpstr>Sunspot cycles  </vt:lpstr>
      <vt:lpstr>next solar cycle</vt:lpstr>
      <vt:lpstr>Helioseismic measurements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sasha</cp:lastModifiedBy>
  <cp:revision>260</cp:revision>
  <cp:lastPrinted>2016-11-16T20:08:55Z</cp:lastPrinted>
  <dcterms:created xsi:type="dcterms:W3CDTF">2016-09-26T20:39:35Z</dcterms:created>
  <dcterms:modified xsi:type="dcterms:W3CDTF">2018-12-11T17:18:09Z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