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20"/>
  </p:notesMasterIdLst>
  <p:handoutMasterIdLst>
    <p:handoutMasterId r:id="rId21"/>
  </p:handoutMasterIdLst>
  <p:sldIdLst>
    <p:sldId id="268" r:id="rId5"/>
    <p:sldId id="273" r:id="rId6"/>
    <p:sldId id="279" r:id="rId7"/>
    <p:sldId id="280" r:id="rId8"/>
    <p:sldId id="281" r:id="rId9"/>
    <p:sldId id="282" r:id="rId10"/>
    <p:sldId id="283" r:id="rId11"/>
    <p:sldId id="274" r:id="rId12"/>
    <p:sldId id="284" r:id="rId13"/>
    <p:sldId id="275" r:id="rId14"/>
    <p:sldId id="285" r:id="rId15"/>
    <p:sldId id="276" r:id="rId16"/>
    <p:sldId id="272" r:id="rId17"/>
    <p:sldId id="259" r:id="rId18"/>
    <p:sldId id="264" r:id="rId19"/>
  </p:sldIdLst>
  <p:sldSz cx="9144000" cy="5143500" type="screen16x9"/>
  <p:notesSz cx="9296400" cy="688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700">
          <p15:clr>
            <a:srgbClr val="A4A3A4"/>
          </p15:clr>
        </p15:guide>
        <p15:guide id="2" pos="272">
          <p15:clr>
            <a:srgbClr val="A4A3A4"/>
          </p15:clr>
        </p15:guide>
        <p15:guide id="3" orient="horz" pos="2615">
          <p15:clr>
            <a:srgbClr val="A4A3A4"/>
          </p15:clr>
        </p15:guide>
        <p15:guide id="4" orient="horz" pos="2820">
          <p15:clr>
            <a:srgbClr val="A4A3A4"/>
          </p15:clr>
        </p15:guide>
        <p15:guide id="5" orient="horz" pos="2855">
          <p15:clr>
            <a:srgbClr val="A4A3A4"/>
          </p15:clr>
        </p15:guide>
        <p15:guide id="6" orient="horz" pos="3064">
          <p15:clr>
            <a:srgbClr val="A4A3A4"/>
          </p15:clr>
        </p15:guide>
        <p15:guide id="7" pos="3691">
          <p15:clr>
            <a:srgbClr val="A4A3A4"/>
          </p15:clr>
        </p15:guide>
        <p15:guide id="8" pos="5291">
          <p15:clr>
            <a:srgbClr val="A4A3A4"/>
          </p15:clr>
        </p15:guide>
        <p15:guide id="9" pos="2074">
          <p15:clr>
            <a:srgbClr val="A4A3A4"/>
          </p15:clr>
        </p15:guide>
        <p15:guide id="10" pos="4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4124"/>
    <a:srgbClr val="00A3AD"/>
    <a:srgbClr val="448FDE"/>
    <a:srgbClr val="5B6770"/>
    <a:srgbClr val="A3C7D2"/>
    <a:srgbClr val="7F9C90"/>
    <a:srgbClr val="009CD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03" autoAdjust="0"/>
    <p:restoredTop sz="94655"/>
  </p:normalViewPr>
  <p:slideViewPr>
    <p:cSldViewPr snapToGrid="0" snapToObjects="1">
      <p:cViewPr varScale="1">
        <p:scale>
          <a:sx n="118" d="100"/>
          <a:sy n="118" d="100"/>
        </p:scale>
        <p:origin x="-846" y="-90"/>
      </p:cViewPr>
      <p:guideLst>
        <p:guide orient="horz" pos="2700"/>
        <p:guide orient="horz" pos="2615"/>
        <p:guide orient="horz" pos="2820"/>
        <p:guide orient="horz" pos="2855"/>
        <p:guide orient="horz" pos="3064"/>
        <p:guide pos="272"/>
        <p:guide pos="3691"/>
        <p:guide pos="5291"/>
        <p:guide pos="2074"/>
        <p:guide pos="4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45285"/>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5265810" y="0"/>
            <a:ext cx="4028440" cy="345285"/>
          </a:xfrm>
          <a:prstGeom prst="rect">
            <a:avLst/>
          </a:prstGeom>
        </p:spPr>
        <p:txBody>
          <a:bodyPr vert="horz" lIns="92446" tIns="46223" rIns="92446" bIns="46223" rtlCol="0"/>
          <a:lstStyle>
            <a:lvl1pPr algn="r">
              <a:defRPr sz="1200"/>
            </a:lvl1pPr>
          </a:lstStyle>
          <a:p>
            <a:fld id="{A66A9CA1-3C9C-CB42-B60F-8D41BC35268D}" type="datetimeFigureOut">
              <a:rPr lang="en-US" smtClean="0"/>
              <a:t>12/10/2018</a:t>
            </a:fld>
            <a:endParaRPr lang="en-US"/>
          </a:p>
        </p:txBody>
      </p:sp>
      <p:sp>
        <p:nvSpPr>
          <p:cNvPr id="4" name="Footer Placeholder 3"/>
          <p:cNvSpPr>
            <a:spLocks noGrp="1"/>
          </p:cNvSpPr>
          <p:nvPr>
            <p:ph type="ftr" sz="quarter" idx="2"/>
          </p:nvPr>
        </p:nvSpPr>
        <p:spPr>
          <a:xfrm>
            <a:off x="1" y="6536529"/>
            <a:ext cx="4028440" cy="345285"/>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5265810" y="6536529"/>
            <a:ext cx="4028440" cy="345285"/>
          </a:xfrm>
          <a:prstGeom prst="rect">
            <a:avLst/>
          </a:prstGeom>
        </p:spPr>
        <p:txBody>
          <a:bodyPr vert="horz" lIns="92446" tIns="46223" rIns="92446" bIns="46223" rtlCol="0" anchor="b"/>
          <a:lstStyle>
            <a:lvl1pPr algn="r">
              <a:defRPr sz="1200"/>
            </a:lvl1pPr>
          </a:lstStyle>
          <a:p>
            <a:fld id="{10653DA0-DB80-6645-B1C0-BCDF66846389}" type="slidenum">
              <a:rPr lang="en-US" smtClean="0"/>
              <a:t>‹#›</a:t>
            </a:fld>
            <a:endParaRPr lang="en-US"/>
          </a:p>
        </p:txBody>
      </p:sp>
    </p:spTree>
    <p:extLst>
      <p:ext uri="{BB962C8B-B14F-4D97-AF65-F5344CB8AC3E}">
        <p14:creationId xmlns:p14="http://schemas.microsoft.com/office/powerpoint/2010/main" val="181036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44091"/>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5265810" y="0"/>
            <a:ext cx="4028440" cy="344091"/>
          </a:xfrm>
          <a:prstGeom prst="rect">
            <a:avLst/>
          </a:prstGeom>
        </p:spPr>
        <p:txBody>
          <a:bodyPr vert="horz" lIns="92446" tIns="46223" rIns="92446" bIns="46223" rtlCol="0"/>
          <a:lstStyle>
            <a:lvl1pPr algn="r">
              <a:defRPr sz="1200"/>
            </a:lvl1pPr>
          </a:lstStyle>
          <a:p>
            <a:fld id="{F5EE844D-E34E-164B-A946-864E9DB2715A}" type="datetimeFigureOut">
              <a:rPr lang="en-US" smtClean="0"/>
              <a:pPr/>
              <a:t>12/10/2018</a:t>
            </a:fld>
            <a:endParaRPr lang="en-US"/>
          </a:p>
        </p:txBody>
      </p:sp>
      <p:sp>
        <p:nvSpPr>
          <p:cNvPr id="4" name="Slide Image Placeholder 3"/>
          <p:cNvSpPr>
            <a:spLocks noGrp="1" noRot="1" noChangeAspect="1"/>
          </p:cNvSpPr>
          <p:nvPr>
            <p:ph type="sldImg" idx="2"/>
          </p:nvPr>
        </p:nvSpPr>
        <p:spPr>
          <a:xfrm>
            <a:off x="2354263" y="515938"/>
            <a:ext cx="4587875" cy="2581275"/>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929641" y="3268861"/>
            <a:ext cx="7437119" cy="3096816"/>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536528"/>
            <a:ext cx="4028440" cy="344091"/>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5265810" y="6536528"/>
            <a:ext cx="4028440" cy="344091"/>
          </a:xfrm>
          <a:prstGeom prst="rect">
            <a:avLst/>
          </a:prstGeom>
        </p:spPr>
        <p:txBody>
          <a:bodyPr vert="horz" lIns="92446" tIns="46223" rIns="92446" bIns="46223" rtlCol="0" anchor="b"/>
          <a:lstStyle>
            <a:lvl1pPr algn="r">
              <a:defRPr sz="1200"/>
            </a:lvl1pPr>
          </a:lstStyle>
          <a:p>
            <a:fld id="{EC0F6EEE-3252-914F-9601-2CB781C76096}" type="slidenum">
              <a:rPr lang="en-US" smtClean="0"/>
              <a:pPr/>
              <a:t>‹#›</a:t>
            </a:fld>
            <a:endParaRPr lang="en-US"/>
          </a:p>
        </p:txBody>
      </p:sp>
    </p:spTree>
    <p:extLst>
      <p:ext uri="{BB962C8B-B14F-4D97-AF65-F5344CB8AC3E}">
        <p14:creationId xmlns:p14="http://schemas.microsoft.com/office/powerpoint/2010/main" val="22976185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0F6EEE-3252-914F-9601-2CB781C76096}" type="slidenum">
              <a:rPr lang="en-US" smtClean="0"/>
              <a:pPr/>
              <a:t>14</a:t>
            </a:fld>
            <a:endParaRPr lang="en-US"/>
          </a:p>
        </p:txBody>
      </p:sp>
    </p:spTree>
    <p:extLst>
      <p:ext uri="{BB962C8B-B14F-4D97-AF65-F5344CB8AC3E}">
        <p14:creationId xmlns:p14="http://schemas.microsoft.com/office/powerpoint/2010/main" val="3214904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essi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39763" y="2525219"/>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4" name="Title 3"/>
          <p:cNvSpPr>
            <a:spLocks noGrp="1"/>
          </p:cNvSpPr>
          <p:nvPr>
            <p:ph type="title" hasCustomPrompt="1"/>
          </p:nvPr>
        </p:nvSpPr>
        <p:spPr>
          <a:xfrm>
            <a:off x="628650" y="1374209"/>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5" name="Picture 4"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6" name="Picture 5"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112239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Title Slide">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1239763" y="2525219"/>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09"/>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8" name="Picture 7"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9" name="Picture 8"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13373513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Title Slide">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1239763" y="2525219"/>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09"/>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8" name="Picture 7"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9" name="Picture 8"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98373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Title Slide">
    <p:spTree>
      <p:nvGrpSpPr>
        <p:cNvPr id="1" name=""/>
        <p:cNvGrpSpPr/>
        <p:nvPr/>
      </p:nvGrpSpPr>
      <p:grpSpPr>
        <a:xfrm>
          <a:off x="0" y="0"/>
          <a:ext cx="0" cy="0"/>
          <a:chOff x="0" y="0"/>
          <a:chExt cx="0" cy="0"/>
        </a:xfrm>
      </p:grpSpPr>
      <p:pic>
        <p:nvPicPr>
          <p:cNvPr id="8" name="Picture 7"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267" y="4074160"/>
            <a:ext cx="2743200" cy="558800"/>
          </a:xfrm>
          <a:prstGeom prst="rect">
            <a:avLst/>
          </a:prstGeom>
        </p:spPr>
      </p:pic>
      <p:sp>
        <p:nvSpPr>
          <p:cNvPr id="6" name="Text Placeholder 2"/>
          <p:cNvSpPr>
            <a:spLocks noGrp="1"/>
          </p:cNvSpPr>
          <p:nvPr>
            <p:ph type="body" idx="1" hasCustomPrompt="1"/>
          </p:nvPr>
        </p:nvSpPr>
        <p:spPr>
          <a:xfrm>
            <a:off x="1239763" y="2525219"/>
            <a:ext cx="6622141" cy="556381"/>
          </a:xfrm>
          <a:prstGeom prst="rect">
            <a:avLst/>
          </a:prstGeom>
        </p:spPr>
        <p:txBody>
          <a:bodyPr anchor="t">
            <a:noAutofit/>
          </a:bodyPr>
          <a:lstStyle>
            <a:lvl1pPr marL="0" indent="0" algn="ctr">
              <a:buNone/>
              <a:defRPr sz="1800" b="1" i="0">
                <a:solidFill>
                  <a:schemeClr val="accent5"/>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09"/>
            <a:ext cx="7886700" cy="993775"/>
          </a:xfrm>
          <a:prstGeom prst="rect">
            <a:avLst/>
          </a:prstGeom>
        </p:spPr>
        <p:txBody>
          <a:bodyPr/>
          <a:lstStyle>
            <a:lvl1pPr>
              <a:defRPr sz="3600" b="1" i="0">
                <a:solidFill>
                  <a:schemeClr val="tx1"/>
                </a:solidFill>
                <a:latin typeface="Myriad Pro"/>
                <a:cs typeface="Myriad Pro"/>
              </a:defRPr>
            </a:lvl1pPr>
          </a:lstStyle>
          <a:p>
            <a:r>
              <a:rPr lang="en-US" dirty="0"/>
              <a:t>TITLE HERE</a:t>
            </a:r>
          </a:p>
        </p:txBody>
      </p:sp>
      <p:pic>
        <p:nvPicPr>
          <p:cNvPr id="9" name="Picture 8" descr="360_AGU_Fall-Meeting-2018-Logo_2_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2143" y="3928224"/>
            <a:ext cx="1253207" cy="833771"/>
          </a:xfrm>
          <a:prstGeom prst="rect">
            <a:avLst/>
          </a:prstGeom>
        </p:spPr>
      </p:pic>
    </p:spTree>
    <p:extLst>
      <p:ext uri="{BB962C8B-B14F-4D97-AF65-F5344CB8AC3E}">
        <p14:creationId xmlns:p14="http://schemas.microsoft.com/office/powerpoint/2010/main" val="409041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00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Speaker">
    <p:spTree>
      <p:nvGrpSpPr>
        <p:cNvPr id="1" name=""/>
        <p:cNvGrpSpPr/>
        <p:nvPr/>
      </p:nvGrpSpPr>
      <p:grpSpPr>
        <a:xfrm>
          <a:off x="0" y="0"/>
          <a:ext cx="0" cy="0"/>
          <a:chOff x="0" y="0"/>
          <a:chExt cx="0" cy="0"/>
        </a:xfrm>
      </p:grpSpPr>
      <p:sp>
        <p:nvSpPr>
          <p:cNvPr id="6" name="Picture Placeholder 5"/>
          <p:cNvSpPr>
            <a:spLocks noGrp="1"/>
          </p:cNvSpPr>
          <p:nvPr>
            <p:ph type="pic" sz="quarter" idx="14" hasCustomPrompt="1"/>
          </p:nvPr>
        </p:nvSpPr>
        <p:spPr>
          <a:xfrm>
            <a:off x="5486400" y="0"/>
            <a:ext cx="3657600" cy="5140325"/>
          </a:xfrm>
          <a:prstGeom prst="rect">
            <a:avLst/>
          </a:prstGeom>
        </p:spPr>
        <p:txBody>
          <a:bodyPr anchor="ctr"/>
          <a:lstStyle>
            <a:lvl1pPr marL="0" indent="0" algn="ctr">
              <a:buFontTx/>
              <a:buNone/>
              <a:defRPr sz="1400" baseline="0">
                <a:solidFill>
                  <a:schemeClr val="bg1">
                    <a:lumMod val="75000"/>
                  </a:schemeClr>
                </a:solidFill>
              </a:defRPr>
            </a:lvl1pPr>
          </a:lstStyle>
          <a:p>
            <a:pPr lvl="0"/>
            <a:r>
              <a:rPr lang="en-US" dirty="0"/>
              <a:t>[Speaker Photo Here]</a:t>
            </a:r>
          </a:p>
        </p:txBody>
      </p:sp>
      <p:sp>
        <p:nvSpPr>
          <p:cNvPr id="14" name="Rectangle 13"/>
          <p:cNvSpPr/>
          <p:nvPr userDrawn="1"/>
        </p:nvSpPr>
        <p:spPr>
          <a:xfrm>
            <a:off x="0" y="-1"/>
            <a:ext cx="5486400" cy="422116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 Placeholder 35"/>
          <p:cNvSpPr>
            <a:spLocks noGrp="1"/>
          </p:cNvSpPr>
          <p:nvPr>
            <p:ph type="body" sz="quarter" idx="11" hasCustomPrompt="1"/>
          </p:nvPr>
        </p:nvSpPr>
        <p:spPr>
          <a:xfrm>
            <a:off x="314792" y="388723"/>
            <a:ext cx="4362450" cy="1351747"/>
          </a:xfrm>
          <a:prstGeom prst="rect">
            <a:avLst/>
          </a:prstGeom>
        </p:spPr>
        <p:txBody>
          <a:bodyPr anchor="b">
            <a:normAutofit/>
          </a:bodyPr>
          <a:lstStyle>
            <a:lvl1pPr marL="0" indent="0">
              <a:lnSpc>
                <a:spcPct val="70000"/>
              </a:lnSpc>
              <a:buNone/>
              <a:defRPr sz="3600" b="1" cap="all" baseline="0">
                <a:solidFill>
                  <a:schemeClr val="tx1"/>
                </a:solidFill>
                <a:latin typeface="Myriad Pro"/>
                <a:cs typeface="Myriad Pro"/>
              </a:defRPr>
            </a:lvl1pPr>
          </a:lstStyle>
          <a:p>
            <a:pPr lvl="0"/>
            <a:r>
              <a:rPr lang="en-US" dirty="0"/>
              <a:t>SPEAKER NAME</a:t>
            </a:r>
          </a:p>
        </p:txBody>
      </p:sp>
      <p:sp>
        <p:nvSpPr>
          <p:cNvPr id="38" name="Text Placeholder 37"/>
          <p:cNvSpPr>
            <a:spLocks noGrp="1"/>
          </p:cNvSpPr>
          <p:nvPr>
            <p:ph type="body" sz="quarter" idx="12" hasCustomPrompt="1"/>
          </p:nvPr>
        </p:nvSpPr>
        <p:spPr>
          <a:xfrm>
            <a:off x="326550" y="1752030"/>
            <a:ext cx="4350691" cy="1040801"/>
          </a:xfrm>
          <a:prstGeom prst="rect">
            <a:avLst/>
          </a:prstGeom>
        </p:spPr>
        <p:txBody>
          <a:bodyPr anchor="t">
            <a:normAutofit/>
          </a:bodyPr>
          <a:lstStyle>
            <a:lvl1pPr marL="0" indent="0">
              <a:buNone/>
              <a:defRPr sz="2000" b="1" i="0">
                <a:solidFill>
                  <a:srgbClr val="000000"/>
                </a:solidFill>
                <a:latin typeface="Myriad Pro"/>
                <a:cs typeface="Myriad Pro"/>
              </a:defRPr>
            </a:lvl1pPr>
          </a:lstStyle>
          <a:p>
            <a:pPr lvl="0"/>
            <a:r>
              <a:rPr lang="en-US" dirty="0"/>
              <a:t>Job Title</a:t>
            </a:r>
          </a:p>
        </p:txBody>
      </p:sp>
      <p:cxnSp>
        <p:nvCxnSpPr>
          <p:cNvPr id="7" name="Straight Connector 6"/>
          <p:cNvCxnSpPr/>
          <p:nvPr userDrawn="1"/>
        </p:nvCxnSpPr>
        <p:spPr>
          <a:xfrm flipV="1">
            <a:off x="443560" y="1740470"/>
            <a:ext cx="4233681" cy="11560"/>
          </a:xfrm>
          <a:prstGeom prst="line">
            <a:avLst/>
          </a:prstGeom>
          <a:ln w="12700">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15" hasCustomPrompt="1"/>
          </p:nvPr>
        </p:nvSpPr>
        <p:spPr>
          <a:xfrm>
            <a:off x="451592" y="2952327"/>
            <a:ext cx="2230437" cy="1144587"/>
          </a:xfrm>
          <a:prstGeom prst="rect">
            <a:avLst/>
          </a:prstGeom>
        </p:spPr>
        <p:txBody>
          <a:bodyPr anchor="ctr"/>
          <a:lstStyle>
            <a:lvl1pPr marL="519113" indent="-519113" algn="ctr">
              <a:buFont typeface="+mj-lt"/>
              <a:buNone/>
              <a:tabLst/>
              <a:defRPr sz="1400">
                <a:solidFill>
                  <a:schemeClr val="bg1">
                    <a:lumMod val="75000"/>
                  </a:schemeClr>
                </a:solidFill>
              </a:defRPr>
            </a:lvl1pPr>
          </a:lstStyle>
          <a:p>
            <a:pPr marL="342900" marR="0" lvl="0" indent="-342900" algn="l" defTabSz="457200" rtl="0" eaLnBrk="1" fontAlgn="auto" latinLnBrk="0" hangingPunct="1">
              <a:lnSpc>
                <a:spcPct val="100000"/>
              </a:lnSpc>
              <a:spcBef>
                <a:spcPct val="20000"/>
              </a:spcBef>
              <a:spcAft>
                <a:spcPts val="0"/>
              </a:spcAft>
              <a:buClrTx/>
              <a:buSzTx/>
              <a:tabLst/>
              <a:defRPr/>
            </a:pPr>
            <a:r>
              <a:rPr lang="en-US" dirty="0"/>
              <a:t>[Company Logo Here]</a:t>
            </a:r>
          </a:p>
        </p:txBody>
      </p:sp>
      <p:pic>
        <p:nvPicPr>
          <p:cNvPr id="8" name="Picture 7"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0"/>
            <a:ext cx="2743200" cy="558800"/>
          </a:xfrm>
          <a:prstGeom prst="rect">
            <a:avLst/>
          </a:prstGeom>
        </p:spPr>
      </p:pic>
      <p:pic>
        <p:nvPicPr>
          <p:cNvPr id="10" name="Picture 9"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5561" y="4251170"/>
            <a:ext cx="1257532" cy="836650"/>
          </a:xfrm>
          <a:prstGeom prst="rect">
            <a:avLst/>
          </a:prstGeom>
        </p:spPr>
      </p:pic>
    </p:spTree>
    <p:extLst>
      <p:ext uri="{BB962C8B-B14F-4D97-AF65-F5344CB8AC3E}">
        <p14:creationId xmlns:p14="http://schemas.microsoft.com/office/powerpoint/2010/main" val="1511998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Speakers">
    <p:spTree>
      <p:nvGrpSpPr>
        <p:cNvPr id="1" name=""/>
        <p:cNvGrpSpPr/>
        <p:nvPr/>
      </p:nvGrpSpPr>
      <p:grpSpPr>
        <a:xfrm>
          <a:off x="0" y="0"/>
          <a:ext cx="0" cy="0"/>
          <a:chOff x="0" y="0"/>
          <a:chExt cx="0" cy="0"/>
        </a:xfrm>
      </p:grpSpPr>
      <p:sp>
        <p:nvSpPr>
          <p:cNvPr id="2" name="Rectangle 1"/>
          <p:cNvSpPr/>
          <p:nvPr userDrawn="1"/>
        </p:nvSpPr>
        <p:spPr>
          <a:xfrm>
            <a:off x="0" y="2286000"/>
            <a:ext cx="9144000" cy="1947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 Placeholder 35"/>
          <p:cNvSpPr>
            <a:spLocks noGrp="1"/>
          </p:cNvSpPr>
          <p:nvPr>
            <p:ph type="body" sz="quarter" idx="11" hasCustomPrompt="1"/>
          </p:nvPr>
        </p:nvSpPr>
        <p:spPr>
          <a:xfrm>
            <a:off x="224974" y="2609604"/>
            <a:ext cx="2059032" cy="369206"/>
          </a:xfrm>
          <a:prstGeom prst="rect">
            <a:avLst/>
          </a:prstGeom>
        </p:spPr>
        <p:txBody>
          <a:bodyPr anchor="b">
            <a:normAutofit/>
          </a:bodyPr>
          <a:lstStyle>
            <a:lvl1pPr marL="0" indent="0" algn="ctr">
              <a:spcAft>
                <a:spcPts val="0"/>
              </a:spcAft>
              <a:buNone/>
              <a:defRPr sz="1500" b="1" i="0" cap="all" baseline="0">
                <a:solidFill>
                  <a:srgbClr val="300692"/>
                </a:solidFill>
                <a:latin typeface="Myriad Pro"/>
                <a:cs typeface="Myriad Pro"/>
              </a:defRPr>
            </a:lvl1pPr>
          </a:lstStyle>
          <a:p>
            <a:pPr lvl="0"/>
            <a:r>
              <a:rPr lang="en-US" dirty="0"/>
              <a:t>SPEAKER NAME</a:t>
            </a:r>
          </a:p>
        </p:txBody>
      </p:sp>
      <p:sp>
        <p:nvSpPr>
          <p:cNvPr id="48" name="Text Placeholder 37"/>
          <p:cNvSpPr>
            <a:spLocks noGrp="1"/>
          </p:cNvSpPr>
          <p:nvPr>
            <p:ph type="body" sz="quarter" idx="12" hasCustomPrompt="1"/>
          </p:nvPr>
        </p:nvSpPr>
        <p:spPr>
          <a:xfrm>
            <a:off x="506451" y="2937441"/>
            <a:ext cx="1496076" cy="499395"/>
          </a:xfrm>
          <a:prstGeom prst="rect">
            <a:avLst/>
          </a:prstGeom>
        </p:spPr>
        <p:txBody>
          <a:bodyPr anchor="t">
            <a:normAutofit/>
          </a:bodyPr>
          <a:lstStyle>
            <a:lvl1pPr marL="0" indent="0" algn="ctr">
              <a:spcAft>
                <a:spcPts val="0"/>
              </a:spcAft>
              <a:buNone/>
              <a:defRPr sz="1200" b="1" i="0">
                <a:solidFill>
                  <a:schemeClr val="tx2"/>
                </a:solidFill>
                <a:latin typeface="Myriad Pro"/>
                <a:cs typeface="Myriad Pro"/>
              </a:defRPr>
            </a:lvl1pPr>
          </a:lstStyle>
          <a:p>
            <a:pPr lvl="0"/>
            <a:r>
              <a:rPr lang="en-US" dirty="0"/>
              <a:t>Job Title</a:t>
            </a:r>
          </a:p>
        </p:txBody>
      </p:sp>
      <p:sp>
        <p:nvSpPr>
          <p:cNvPr id="50" name="Picture Placeholder 33"/>
          <p:cNvSpPr>
            <a:spLocks noGrp="1"/>
          </p:cNvSpPr>
          <p:nvPr>
            <p:ph type="pic" sz="quarter" idx="28" hasCustomPrompt="1"/>
          </p:nvPr>
        </p:nvSpPr>
        <p:spPr>
          <a:xfrm>
            <a:off x="-1"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52" name="Text Placeholder 35"/>
          <p:cNvSpPr>
            <a:spLocks noGrp="1"/>
          </p:cNvSpPr>
          <p:nvPr>
            <p:ph type="body" sz="quarter" idx="29" hasCustomPrompt="1"/>
          </p:nvPr>
        </p:nvSpPr>
        <p:spPr>
          <a:xfrm>
            <a:off x="2398817" y="2609604"/>
            <a:ext cx="2103780"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57" name="Text Placeholder 35"/>
          <p:cNvSpPr>
            <a:spLocks noGrp="1"/>
          </p:cNvSpPr>
          <p:nvPr>
            <p:ph type="body" sz="quarter" idx="33" hasCustomPrompt="1"/>
          </p:nvPr>
        </p:nvSpPr>
        <p:spPr>
          <a:xfrm>
            <a:off x="4639733" y="2609604"/>
            <a:ext cx="2054902"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62" name="Text Placeholder 35"/>
          <p:cNvSpPr>
            <a:spLocks noGrp="1"/>
          </p:cNvSpPr>
          <p:nvPr>
            <p:ph type="body" sz="quarter" idx="37" hasCustomPrompt="1"/>
          </p:nvPr>
        </p:nvSpPr>
        <p:spPr>
          <a:xfrm>
            <a:off x="6854694" y="2609604"/>
            <a:ext cx="2087386"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24" name="Picture Placeholder 33"/>
          <p:cNvSpPr>
            <a:spLocks noGrp="1"/>
          </p:cNvSpPr>
          <p:nvPr>
            <p:ph type="pic" sz="quarter" idx="40" hasCustomPrompt="1"/>
          </p:nvPr>
        </p:nvSpPr>
        <p:spPr>
          <a:xfrm>
            <a:off x="2284005"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6" name="Picture Placeholder 33"/>
          <p:cNvSpPr>
            <a:spLocks noGrp="1"/>
          </p:cNvSpPr>
          <p:nvPr>
            <p:ph type="pic" sz="quarter" idx="41" hasCustomPrompt="1"/>
          </p:nvPr>
        </p:nvSpPr>
        <p:spPr>
          <a:xfrm>
            <a:off x="4571170"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7" name="Picture Placeholder 33"/>
          <p:cNvSpPr>
            <a:spLocks noGrp="1"/>
          </p:cNvSpPr>
          <p:nvPr>
            <p:ph type="pic" sz="quarter" idx="42" hasCustomPrompt="1"/>
          </p:nvPr>
        </p:nvSpPr>
        <p:spPr>
          <a:xfrm>
            <a:off x="6854693"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9" name="Text Placeholder 37"/>
          <p:cNvSpPr>
            <a:spLocks noGrp="1"/>
          </p:cNvSpPr>
          <p:nvPr>
            <p:ph type="body" sz="quarter" idx="43" hasCustomPrompt="1"/>
          </p:nvPr>
        </p:nvSpPr>
        <p:spPr>
          <a:xfrm>
            <a:off x="2702667" y="2937441"/>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33" name="Text Placeholder 37"/>
          <p:cNvSpPr>
            <a:spLocks noGrp="1"/>
          </p:cNvSpPr>
          <p:nvPr>
            <p:ph type="body" sz="quarter" idx="44" hasCustomPrompt="1"/>
          </p:nvPr>
        </p:nvSpPr>
        <p:spPr>
          <a:xfrm>
            <a:off x="4919144" y="2937441"/>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34" name="Text Placeholder 37"/>
          <p:cNvSpPr>
            <a:spLocks noGrp="1"/>
          </p:cNvSpPr>
          <p:nvPr>
            <p:ph type="body" sz="quarter" idx="45" hasCustomPrompt="1"/>
          </p:nvPr>
        </p:nvSpPr>
        <p:spPr>
          <a:xfrm>
            <a:off x="7150348" y="2937441"/>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4" name="Content Placeholder 3"/>
          <p:cNvSpPr>
            <a:spLocks noGrp="1"/>
          </p:cNvSpPr>
          <p:nvPr>
            <p:ph sz="quarter" idx="46" hasCustomPrompt="1"/>
          </p:nvPr>
        </p:nvSpPr>
        <p:spPr>
          <a:xfrm>
            <a:off x="506451" y="3436836"/>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23" name="Content Placeholder 3"/>
          <p:cNvSpPr>
            <a:spLocks noGrp="1"/>
          </p:cNvSpPr>
          <p:nvPr>
            <p:ph sz="quarter" idx="47" hasCustomPrompt="1"/>
          </p:nvPr>
        </p:nvSpPr>
        <p:spPr>
          <a:xfrm>
            <a:off x="2702992" y="3436836"/>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28" name="Content Placeholder 3"/>
          <p:cNvSpPr>
            <a:spLocks noGrp="1"/>
          </p:cNvSpPr>
          <p:nvPr>
            <p:ph sz="quarter" idx="48" hasCustomPrompt="1"/>
          </p:nvPr>
        </p:nvSpPr>
        <p:spPr>
          <a:xfrm>
            <a:off x="4919144" y="3436836"/>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30" name="Content Placeholder 3"/>
          <p:cNvSpPr>
            <a:spLocks noGrp="1"/>
          </p:cNvSpPr>
          <p:nvPr>
            <p:ph sz="quarter" idx="49" hasCustomPrompt="1"/>
          </p:nvPr>
        </p:nvSpPr>
        <p:spPr>
          <a:xfrm>
            <a:off x="7153800" y="3436836"/>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pic>
        <p:nvPicPr>
          <p:cNvPr id="21" name="Picture 20"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0"/>
            <a:ext cx="2743200" cy="558800"/>
          </a:xfrm>
          <a:prstGeom prst="rect">
            <a:avLst/>
          </a:prstGeom>
        </p:spPr>
      </p:pic>
      <p:pic>
        <p:nvPicPr>
          <p:cNvPr id="25" name="Picture 24"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0"/>
            <a:ext cx="1257532" cy="836650"/>
          </a:xfrm>
          <a:prstGeom prst="rect">
            <a:avLst/>
          </a:prstGeom>
        </p:spPr>
      </p:pic>
    </p:spTree>
    <p:extLst>
      <p:ext uri="{BB962C8B-B14F-4D97-AF65-F5344CB8AC3E}">
        <p14:creationId xmlns:p14="http://schemas.microsoft.com/office/powerpoint/2010/main" val="2108040416"/>
      </p:ext>
    </p:extLst>
  </p:cSld>
  <p:clrMapOvr>
    <a:masterClrMapping/>
  </p:clrMapOvr>
  <p:extLst mod="1">
    <p:ext uri="{DCECCB84-F9BA-43D5-87BE-67443E8EF086}">
      <p15:sldGuideLst xmlns:p15="http://schemas.microsoft.com/office/powerpoint/2012/main" xmlns="">
        <p15:guide id="1" orient="horz" pos="30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ctr">
            <a:normAutofit/>
          </a:bodyPr>
          <a:lstStyle>
            <a:lvl1pPr marL="0" marR="0" indent="0" algn="l" defTabSz="457200" rtl="0" eaLnBrk="1" fontAlgn="auto" latinLnBrk="0" hangingPunct="1">
              <a:lnSpc>
                <a:spcPct val="100000"/>
              </a:lnSpc>
              <a:spcBef>
                <a:spcPct val="0"/>
              </a:spcBef>
              <a:spcAft>
                <a:spcPts val="0"/>
              </a:spcAft>
              <a:buClrTx/>
              <a:buSzTx/>
              <a:buFontTx/>
              <a:buNone/>
              <a:tabLst/>
              <a:defRPr sz="3600" b="1" i="0" cap="all" baseline="0">
                <a:solidFill>
                  <a:schemeClr val="tx1"/>
                </a:solidFill>
                <a:latin typeface="Myriad Pro"/>
                <a:cs typeface="Myriad Pro"/>
              </a:defRPr>
            </a:lvl1pPr>
          </a:lstStyle>
          <a:p>
            <a:r>
              <a:rPr lang="en-US" dirty="0"/>
              <a:t>TITLE HERE</a:t>
            </a:r>
          </a:p>
        </p:txBody>
      </p:sp>
      <p:sp>
        <p:nvSpPr>
          <p:cNvPr id="3" name="Content Placeholder 2"/>
          <p:cNvSpPr>
            <a:spLocks noGrp="1"/>
          </p:cNvSpPr>
          <p:nvPr>
            <p:ph idx="1"/>
          </p:nvPr>
        </p:nvSpPr>
        <p:spPr>
          <a:xfrm>
            <a:off x="457200" y="1200152"/>
            <a:ext cx="8229600" cy="2984706"/>
          </a:xfrm>
          <a:prstGeom prst="rect">
            <a:avLst/>
          </a:prstGeom>
          <a:noFill/>
        </p:spPr>
        <p:txBody>
          <a:bodyPr/>
          <a:lstStyle>
            <a:lvl1pPr marL="0" indent="0">
              <a:buClr>
                <a:schemeClr val="accent1"/>
              </a:buClr>
              <a:buSzPct val="80000"/>
              <a:buFontTx/>
              <a:buNone/>
              <a:defRPr sz="2000" b="0" i="0">
                <a:solidFill>
                  <a:srgbClr val="003057"/>
                </a:solidFill>
                <a:latin typeface="Myriad Pro"/>
                <a:cs typeface="Myriad Pro"/>
              </a:defRPr>
            </a:lvl1pPr>
            <a:lvl2pPr marL="742950" indent="-285750">
              <a:buClr>
                <a:schemeClr val="tx1"/>
              </a:buClr>
              <a:buSzPct val="100000"/>
              <a:buFont typeface="Arial" charset="0"/>
              <a:buChar char="•"/>
              <a:defRPr sz="1800" b="0" i="0">
                <a:solidFill>
                  <a:srgbClr val="003057"/>
                </a:solidFill>
                <a:latin typeface="Myriad Pro"/>
                <a:cs typeface="Myriad Pro"/>
              </a:defRPr>
            </a:lvl2pPr>
            <a:lvl3pPr marL="1143000" indent="-228600">
              <a:buClr>
                <a:schemeClr val="accent1"/>
              </a:buClr>
              <a:buFont typeface=".AppleSystemUIFont" charset="-120"/>
              <a:buChar char="–"/>
              <a:defRPr sz="1600" b="0" i="0">
                <a:solidFill>
                  <a:srgbClr val="003057"/>
                </a:solidFill>
                <a:latin typeface="Myriad Pro"/>
                <a:cs typeface="Myriad Pro"/>
              </a:defRPr>
            </a:lvl3pPr>
            <a:lvl4pPr marL="1600200" indent="-228600">
              <a:buClr>
                <a:schemeClr val="accent2"/>
              </a:buClr>
              <a:buFont typeface="Arial" charset="0"/>
              <a:buChar char="•"/>
              <a:defRPr sz="1600" b="0" i="0">
                <a:solidFill>
                  <a:srgbClr val="003057"/>
                </a:solidFill>
                <a:latin typeface="Myriad Pro"/>
                <a:cs typeface="Myriad Pro"/>
              </a:defRPr>
            </a:lvl4pPr>
            <a:lvl5pPr>
              <a:buClr>
                <a:schemeClr val="tx2"/>
              </a:buClr>
              <a:defRPr sz="1600" b="0" i="0">
                <a:solidFill>
                  <a:srgbClr val="003057"/>
                </a:solidFill>
                <a:latin typeface="Myriad Pro"/>
                <a:cs typeface="Myriad P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0"/>
            <a:ext cx="2743200" cy="558800"/>
          </a:xfrm>
          <a:prstGeom prst="rect">
            <a:avLst/>
          </a:prstGeom>
        </p:spPr>
      </p:pic>
      <p:pic>
        <p:nvPicPr>
          <p:cNvPr id="8" name="Picture 7"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0"/>
            <a:ext cx="1257532" cy="836650"/>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Content - Blue">
    <p:spTree>
      <p:nvGrpSpPr>
        <p:cNvPr id="1" name=""/>
        <p:cNvGrpSpPr/>
        <p:nvPr/>
      </p:nvGrpSpPr>
      <p:grpSpPr>
        <a:xfrm>
          <a:off x="0" y="0"/>
          <a:ext cx="0" cy="0"/>
          <a:chOff x="0" y="0"/>
          <a:chExt cx="0" cy="0"/>
        </a:xfrm>
      </p:grpSpPr>
      <p:pic>
        <p:nvPicPr>
          <p:cNvPr id="4" name="Picture 3"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126" y="4397248"/>
            <a:ext cx="2737104" cy="560832"/>
          </a:xfrm>
          <a:prstGeom prst="rect">
            <a:avLst/>
          </a:prstGeom>
        </p:spPr>
      </p:pic>
      <p:sp>
        <p:nvSpPr>
          <p:cNvPr id="2" name="Title 1"/>
          <p:cNvSpPr>
            <a:spLocks noGrp="1"/>
          </p:cNvSpPr>
          <p:nvPr>
            <p:ph type="title" hasCustomPrompt="1"/>
          </p:nvPr>
        </p:nvSpPr>
        <p:spPr>
          <a:xfrm>
            <a:off x="457200" y="205979"/>
            <a:ext cx="8229600" cy="857250"/>
          </a:xfrm>
          <a:prstGeom prst="rect">
            <a:avLst/>
          </a:prstGeom>
        </p:spPr>
        <p:txBody>
          <a:bodyPr anchor="ctr">
            <a:normAutofit/>
          </a:bodyPr>
          <a:lstStyle>
            <a:lvl1pPr marL="0" marR="0" indent="0" algn="l" defTabSz="457200" rtl="0" eaLnBrk="1" fontAlgn="auto" latinLnBrk="0" hangingPunct="1">
              <a:lnSpc>
                <a:spcPct val="100000"/>
              </a:lnSpc>
              <a:spcBef>
                <a:spcPct val="0"/>
              </a:spcBef>
              <a:spcAft>
                <a:spcPts val="0"/>
              </a:spcAft>
              <a:buClrTx/>
              <a:buSzTx/>
              <a:buFontTx/>
              <a:buNone/>
              <a:tabLst/>
              <a:defRPr sz="3600" b="1" i="0" cap="all" baseline="0">
                <a:solidFill>
                  <a:schemeClr val="bg1"/>
                </a:solidFill>
                <a:latin typeface="Myriad Pro"/>
                <a:cs typeface="Myriad Pro"/>
              </a:defRPr>
            </a:lvl1pPr>
          </a:lstStyle>
          <a:p>
            <a:r>
              <a:rPr lang="en-US" dirty="0"/>
              <a:t>TITLE HERE</a:t>
            </a:r>
          </a:p>
        </p:txBody>
      </p:sp>
      <p:sp>
        <p:nvSpPr>
          <p:cNvPr id="3" name="Content Placeholder 2"/>
          <p:cNvSpPr>
            <a:spLocks noGrp="1"/>
          </p:cNvSpPr>
          <p:nvPr>
            <p:ph idx="1"/>
          </p:nvPr>
        </p:nvSpPr>
        <p:spPr>
          <a:xfrm>
            <a:off x="457200" y="1200152"/>
            <a:ext cx="8229600" cy="2984706"/>
          </a:xfrm>
          <a:prstGeom prst="rect">
            <a:avLst/>
          </a:prstGeom>
          <a:noFill/>
        </p:spPr>
        <p:txBody>
          <a:bodyPr/>
          <a:lstStyle>
            <a:lvl1pPr marL="0" indent="0">
              <a:buClr>
                <a:schemeClr val="accent1"/>
              </a:buClr>
              <a:buSzPct val="80000"/>
              <a:buFontTx/>
              <a:buNone/>
              <a:defRPr sz="2000" b="0" i="0">
                <a:solidFill>
                  <a:srgbClr val="FFFFFF"/>
                </a:solidFill>
                <a:latin typeface="Myriad Pro"/>
                <a:cs typeface="Myriad Pro"/>
              </a:defRPr>
            </a:lvl1pPr>
            <a:lvl2pPr marL="742950" indent="-285750">
              <a:buClr>
                <a:schemeClr val="accent3"/>
              </a:buClr>
              <a:buSzPct val="100000"/>
              <a:buFont typeface="Arial" charset="0"/>
              <a:buChar char="•"/>
              <a:defRPr sz="1800" b="0" i="0">
                <a:solidFill>
                  <a:srgbClr val="FFFFFF"/>
                </a:solidFill>
                <a:latin typeface="Myriad Pro"/>
                <a:cs typeface="Myriad Pro"/>
              </a:defRPr>
            </a:lvl2pPr>
            <a:lvl3pPr marL="1143000" indent="-228600">
              <a:buClr>
                <a:schemeClr val="accent4"/>
              </a:buClr>
              <a:buFont typeface=".AppleSystemUIFont" charset="-120"/>
              <a:buChar char="–"/>
              <a:defRPr sz="1600" b="0" i="0">
                <a:solidFill>
                  <a:srgbClr val="FFFFFF"/>
                </a:solidFill>
                <a:latin typeface="Myriad Pro"/>
                <a:cs typeface="Myriad Pro"/>
              </a:defRPr>
            </a:lvl3pPr>
            <a:lvl4pPr marL="1600200" indent="-228600">
              <a:buClr>
                <a:schemeClr val="accent1">
                  <a:lumMod val="40000"/>
                  <a:lumOff val="60000"/>
                </a:schemeClr>
              </a:buClr>
              <a:buFont typeface="Arial" charset="0"/>
              <a:buChar char="•"/>
              <a:defRPr sz="1600" b="0" i="0">
                <a:solidFill>
                  <a:srgbClr val="FFFFFF"/>
                </a:solidFill>
                <a:latin typeface="Myriad Pro"/>
                <a:cs typeface="Myriad Pro"/>
              </a:defRPr>
            </a:lvl4pPr>
            <a:lvl5pPr>
              <a:buClr>
                <a:schemeClr val="bg1"/>
              </a:buClr>
              <a:defRPr sz="1600" b="0" i="0">
                <a:solidFill>
                  <a:srgbClr val="FFFFFF"/>
                </a:solidFill>
                <a:latin typeface="Myriad Pro"/>
                <a:cs typeface="Myriad P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313" y="4255150"/>
            <a:ext cx="1251552" cy="832670"/>
          </a:xfrm>
          <a:prstGeom prst="rect">
            <a:avLst/>
          </a:prstGeom>
        </p:spPr>
      </p:pic>
    </p:spTree>
    <p:extLst>
      <p:ext uri="{BB962C8B-B14F-4D97-AF65-F5344CB8AC3E}">
        <p14:creationId xmlns:p14="http://schemas.microsoft.com/office/powerpoint/2010/main" val="3929074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0"/>
            <a:ext cx="2743200" cy="558800"/>
          </a:xfrm>
          <a:prstGeom prst="rect">
            <a:avLst/>
          </a:prstGeom>
        </p:spPr>
      </p:pic>
      <p:pic>
        <p:nvPicPr>
          <p:cNvPr id="6" name="Picture 5"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0"/>
            <a:ext cx="1257532" cy="836650"/>
          </a:xfrm>
          <a:prstGeom prst="rect">
            <a:avLst/>
          </a:prstGeom>
        </p:spPr>
      </p:pic>
    </p:spTree>
    <p:extLst>
      <p:ext uri="{BB962C8B-B14F-4D97-AF65-F5344CB8AC3E}">
        <p14:creationId xmlns:p14="http://schemas.microsoft.com/office/powerpoint/2010/main" val="726030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Blue">
    <p:spTree>
      <p:nvGrpSpPr>
        <p:cNvPr id="1" name=""/>
        <p:cNvGrpSpPr/>
        <p:nvPr/>
      </p:nvGrpSpPr>
      <p:grpSpPr>
        <a:xfrm>
          <a:off x="0" y="0"/>
          <a:ext cx="0" cy="0"/>
          <a:chOff x="0" y="0"/>
          <a:chExt cx="0" cy="0"/>
        </a:xfrm>
      </p:grpSpPr>
      <p:pic>
        <p:nvPicPr>
          <p:cNvPr id="3" name="Picture 2"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126" y="4397248"/>
            <a:ext cx="2737104" cy="560832"/>
          </a:xfrm>
          <a:prstGeom prst="rect">
            <a:avLst/>
          </a:prstGeom>
        </p:spPr>
      </p:pic>
      <p:pic>
        <p:nvPicPr>
          <p:cNvPr id="4" name="Picture 3"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313" y="4255150"/>
            <a:ext cx="1251552" cy="832670"/>
          </a:xfrm>
          <a:prstGeom prst="rect">
            <a:avLst/>
          </a:prstGeom>
        </p:spPr>
      </p:pic>
    </p:spTree>
    <p:extLst>
      <p:ext uri="{BB962C8B-B14F-4D97-AF65-F5344CB8AC3E}">
        <p14:creationId xmlns:p14="http://schemas.microsoft.com/office/powerpoint/2010/main" val="2005510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onsor">
    <p:spTree>
      <p:nvGrpSpPr>
        <p:cNvPr id="1" name=""/>
        <p:cNvGrpSpPr/>
        <p:nvPr/>
      </p:nvGrpSpPr>
      <p:grpSpPr>
        <a:xfrm>
          <a:off x="0" y="0"/>
          <a:ext cx="0" cy="0"/>
          <a:chOff x="0" y="0"/>
          <a:chExt cx="0" cy="0"/>
        </a:xfrm>
      </p:grpSpPr>
      <p:sp>
        <p:nvSpPr>
          <p:cNvPr id="2" name="TextBox 1"/>
          <p:cNvSpPr txBox="1"/>
          <p:nvPr userDrawn="1"/>
        </p:nvSpPr>
        <p:spPr>
          <a:xfrm>
            <a:off x="487680" y="922055"/>
            <a:ext cx="8229600" cy="369332"/>
          </a:xfrm>
          <a:prstGeom prst="rect">
            <a:avLst/>
          </a:prstGeom>
          <a:noFill/>
        </p:spPr>
        <p:txBody>
          <a:bodyPr wrap="square" rtlCol="0">
            <a:spAutoFit/>
          </a:bodyPr>
          <a:lstStyle/>
          <a:p>
            <a:pPr algn="ctr"/>
            <a:r>
              <a:rPr lang="en-US" sz="1800" b="0" i="0" spc="300" dirty="0">
                <a:solidFill>
                  <a:schemeClr val="tx2"/>
                </a:solidFill>
                <a:latin typeface="Myriad Pro"/>
                <a:cs typeface="Myriad Pro"/>
              </a:rPr>
              <a:t>TO OUR SPONSOR!</a:t>
            </a:r>
          </a:p>
        </p:txBody>
      </p:sp>
      <p:sp>
        <p:nvSpPr>
          <p:cNvPr id="3" name="TextBox 2"/>
          <p:cNvSpPr txBox="1"/>
          <p:nvPr userDrawn="1"/>
        </p:nvSpPr>
        <p:spPr>
          <a:xfrm>
            <a:off x="457200" y="322061"/>
            <a:ext cx="8229600" cy="646331"/>
          </a:xfrm>
          <a:prstGeom prst="rect">
            <a:avLst/>
          </a:prstGeom>
          <a:noFill/>
        </p:spPr>
        <p:txBody>
          <a:bodyPr wrap="square" rtlCol="0">
            <a:spAutoFit/>
          </a:bodyPr>
          <a:lstStyle/>
          <a:p>
            <a:pPr algn="ctr"/>
            <a:r>
              <a:rPr lang="en-US" sz="3600" b="1" i="0" cap="all" baseline="0" dirty="0">
                <a:solidFill>
                  <a:srgbClr val="300692"/>
                </a:solidFill>
                <a:latin typeface="Myriad Pro"/>
                <a:cs typeface="Myriad Pro"/>
              </a:rPr>
              <a:t>Thank you</a:t>
            </a:r>
          </a:p>
        </p:txBody>
      </p:sp>
      <p:sp>
        <p:nvSpPr>
          <p:cNvPr id="5" name="Content Placeholder 4"/>
          <p:cNvSpPr>
            <a:spLocks noGrp="1"/>
          </p:cNvSpPr>
          <p:nvPr>
            <p:ph sz="quarter" idx="14" hasCustomPrompt="1"/>
          </p:nvPr>
        </p:nvSpPr>
        <p:spPr>
          <a:xfrm>
            <a:off x="3033713" y="1835115"/>
            <a:ext cx="3076575" cy="1123950"/>
          </a:xfrm>
          <a:prstGeom prst="rect">
            <a:avLst/>
          </a:prstGeom>
        </p:spPr>
        <p:txBody>
          <a:bodyPr anchor="ctr"/>
          <a:lstStyle>
            <a:lvl1pPr marL="0" indent="0" algn="ctr">
              <a:buNone/>
              <a:defRPr sz="1400" baseline="0">
                <a:solidFill>
                  <a:schemeClr val="bg1">
                    <a:lumMod val="75000"/>
                  </a:schemeClr>
                </a:solidFill>
              </a:defRPr>
            </a:lvl1pPr>
          </a:lstStyle>
          <a:p>
            <a:pPr lvl="0"/>
            <a:r>
              <a:rPr lang="en-US" dirty="0"/>
              <a:t>[Company Logo Here]</a:t>
            </a:r>
          </a:p>
        </p:txBody>
      </p:sp>
      <p:pic>
        <p:nvPicPr>
          <p:cNvPr id="7" name="Picture 6"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0"/>
            <a:ext cx="2743200" cy="558800"/>
          </a:xfrm>
          <a:prstGeom prst="rect">
            <a:avLst/>
          </a:prstGeom>
        </p:spPr>
      </p:pic>
      <p:pic>
        <p:nvPicPr>
          <p:cNvPr id="9" name="Picture 8" descr="360_AGU_Fall-Meeting-2018-Logo_2_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2" y="4254049"/>
            <a:ext cx="1253207" cy="833771"/>
          </a:xfrm>
          <a:prstGeom prst="rect">
            <a:avLst/>
          </a:prstGeom>
        </p:spPr>
      </p:pic>
    </p:spTree>
    <p:extLst>
      <p:ext uri="{BB962C8B-B14F-4D97-AF65-F5344CB8AC3E}">
        <p14:creationId xmlns:p14="http://schemas.microsoft.com/office/powerpoint/2010/main" val="2066918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245DBFC4-53C4-4AE0-A692-4F39EB566052}" type="datetimeFigureOut">
              <a:rPr lang="en-US" smtClean="0"/>
              <a:t>12/10/2018</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3882D81A-B5F1-4F93-BA77-E52EF7124F3B}" type="slidenum">
              <a:rPr lang="en-US" smtClean="0"/>
              <a:t>‹#›</a:t>
            </a:fld>
            <a:endParaRPr lang="en-US"/>
          </a:p>
        </p:txBody>
      </p:sp>
    </p:spTree>
    <p:extLst>
      <p:ext uri="{BB962C8B-B14F-4D97-AF65-F5344CB8AC3E}">
        <p14:creationId xmlns:p14="http://schemas.microsoft.com/office/powerpoint/2010/main" val="568132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245DBFC4-53C4-4AE0-A692-4F39EB566052}" type="datetimeFigureOut">
              <a:rPr lang="en-US" smtClean="0"/>
              <a:t>12/10/2018</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3882D81A-B5F1-4F93-BA77-E52EF7124F3B}" type="slidenum">
              <a:rPr lang="en-US" smtClean="0"/>
              <a:t>‹#›</a:t>
            </a:fld>
            <a:endParaRPr lang="en-US"/>
          </a:p>
        </p:txBody>
      </p:sp>
    </p:spTree>
    <p:extLst>
      <p:ext uri="{BB962C8B-B14F-4D97-AF65-F5344CB8AC3E}">
        <p14:creationId xmlns:p14="http://schemas.microsoft.com/office/powerpoint/2010/main" val="47106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8" r:id="rId2"/>
    <p:sldLayoutId id="2147493473" r:id="rId3"/>
    <p:sldLayoutId id="2147493475" r:id="rId4"/>
    <p:sldLayoutId id="2147493477" r:id="rId5"/>
    <p:sldLayoutId id="2147493476" r:id="rId6"/>
    <p:sldLayoutId id="2147493467" r:id="rId7"/>
    <p:sldLayoutId id="2147493468" r:id="rId8"/>
    <p:sldLayoutId id="2147493457" r:id="rId9"/>
    <p:sldLayoutId id="2147493472" r:id="rId10"/>
    <p:sldLayoutId id="2147493470" r:id="rId11"/>
    <p:sldLayoutId id="2147493471" r:id="rId12"/>
    <p:sldLayoutId id="2147493469" r:id="rId13"/>
    <p:sldLayoutId id="2147493478" r:id="rId14"/>
    <p:sldLayoutId id="2147493479" r:id="rId1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arxiv.org/abs/1809.10776" TargetMode="External"/><Relationship Id="rId5" Type="http://schemas.openxmlformats.org/officeDocument/2006/relationships/hyperlink" Target="https://arxiv.org/search/?searchtype=author&amp;query=Pipin,+V+V" TargetMode="External"/><Relationship Id="rId4" Type="http://schemas.openxmlformats.org/officeDocument/2006/relationships/hyperlink" Target="https://arxiv.org/search/?searchtype=author&amp;query=Kosovichev,+A+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tr.04.1000_2000.half.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lum bright="24000" contrast="-35000"/>
          </a:blip>
          <a:stretch>
            <a:fillRect/>
          </a:stretch>
        </p:blipFill>
        <p:spPr>
          <a:xfrm>
            <a:off x="-1" y="0"/>
            <a:ext cx="9069185" cy="5101418"/>
          </a:xfrm>
          <a:prstGeom prst="rect">
            <a:avLst/>
          </a:prstGeom>
        </p:spPr>
      </p:pic>
      <p:sp>
        <p:nvSpPr>
          <p:cNvPr id="2" name="Text Placeholder 1"/>
          <p:cNvSpPr>
            <a:spLocks noGrp="1"/>
          </p:cNvSpPr>
          <p:nvPr>
            <p:ph type="body" idx="1"/>
          </p:nvPr>
        </p:nvSpPr>
        <p:spPr>
          <a:xfrm>
            <a:off x="1260929" y="3185812"/>
            <a:ext cx="6622141" cy="556381"/>
          </a:xfrm>
        </p:spPr>
        <p:txBody>
          <a:bodyPr/>
          <a:lstStyle/>
          <a:p>
            <a:r>
              <a:rPr lang="en-US" dirty="0" smtClean="0">
                <a:solidFill>
                  <a:schemeClr val="tx1"/>
                </a:solidFill>
              </a:rPr>
              <a:t>Alexander Kosovichev (New Jersey Institute of Technology)</a:t>
            </a:r>
            <a:endParaRPr lang="en-US" dirty="0">
              <a:solidFill>
                <a:schemeClr val="tx1"/>
              </a:solidFill>
            </a:endParaRPr>
          </a:p>
        </p:txBody>
      </p:sp>
      <p:sp>
        <p:nvSpPr>
          <p:cNvPr id="3" name="Title 2"/>
          <p:cNvSpPr>
            <a:spLocks noGrp="1"/>
          </p:cNvSpPr>
          <p:nvPr>
            <p:ph type="title"/>
          </p:nvPr>
        </p:nvSpPr>
        <p:spPr>
          <a:xfrm>
            <a:off x="628650" y="1075182"/>
            <a:ext cx="7886700" cy="993775"/>
          </a:xfrm>
        </p:spPr>
        <p:txBody>
          <a:bodyPr/>
          <a:lstStyle/>
          <a:p>
            <a:r>
              <a:rPr lang="en-US" dirty="0">
                <a:solidFill>
                  <a:schemeClr val="tx1"/>
                </a:solidFill>
              </a:rPr>
              <a:t>SH14B-01:  Helioseismic Evidence for Dynamo Waves Inside the Sun</a:t>
            </a:r>
          </a:p>
        </p:txBody>
      </p:sp>
    </p:spTree>
    <p:extLst>
      <p:ext uri="{BB962C8B-B14F-4D97-AF65-F5344CB8AC3E}">
        <p14:creationId xmlns:p14="http://schemas.microsoft.com/office/powerpoint/2010/main" val="413528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Solar magnetic cycles  </a:t>
            </a:r>
            <a:endParaRPr lang="en-US" dirty="0"/>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618" y="1438981"/>
            <a:ext cx="8307182" cy="2594371"/>
          </a:xfrm>
        </p:spPr>
      </p:pic>
      <p:sp>
        <p:nvSpPr>
          <p:cNvPr id="5" name="TextBox 4"/>
          <p:cNvSpPr txBox="1"/>
          <p:nvPr/>
        </p:nvSpPr>
        <p:spPr>
          <a:xfrm>
            <a:off x="400930" y="841885"/>
            <a:ext cx="6682153" cy="646331"/>
          </a:xfrm>
          <a:prstGeom prst="rect">
            <a:avLst/>
          </a:prstGeom>
          <a:noFill/>
        </p:spPr>
        <p:txBody>
          <a:bodyPr wrap="square" rtlCol="0">
            <a:spAutoFit/>
          </a:bodyPr>
          <a:lstStyle/>
          <a:p>
            <a:r>
              <a:rPr lang="en-US" dirty="0" smtClean="0"/>
              <a:t>Previously, it was found that the strength of polar magnetic field </a:t>
            </a:r>
          </a:p>
          <a:p>
            <a:r>
              <a:rPr lang="en-US" dirty="0"/>
              <a:t>m</a:t>
            </a:r>
            <a:r>
              <a:rPr lang="en-US" dirty="0" smtClean="0"/>
              <a:t>easured at a solar minimum predicts the next solar maximum.  </a:t>
            </a:r>
            <a:endParaRPr lang="en-US" dirty="0"/>
          </a:p>
        </p:txBody>
      </p:sp>
      <p:cxnSp>
        <p:nvCxnSpPr>
          <p:cNvPr id="7" name="Straight Arrow Connector 6"/>
          <p:cNvCxnSpPr/>
          <p:nvPr/>
        </p:nvCxnSpPr>
        <p:spPr>
          <a:xfrm>
            <a:off x="3087858" y="1460082"/>
            <a:ext cx="858131" cy="37184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839287" y="1488216"/>
            <a:ext cx="1434624" cy="106507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202659" y="773725"/>
            <a:ext cx="1554480" cy="646331"/>
          </a:xfrm>
          <a:prstGeom prst="rect">
            <a:avLst/>
          </a:prstGeom>
          <a:noFill/>
        </p:spPr>
        <p:txBody>
          <a:bodyPr wrap="square" rtlCol="0">
            <a:spAutoFit/>
          </a:bodyPr>
          <a:lstStyle/>
          <a:p>
            <a:r>
              <a:rPr lang="en-US" dirty="0" smtClean="0"/>
              <a:t>Our analysis explains why.</a:t>
            </a:r>
            <a:endParaRPr lang="en-US" dirty="0"/>
          </a:p>
        </p:txBody>
      </p:sp>
      <p:sp>
        <p:nvSpPr>
          <p:cNvPr id="21" name="TextBox 20"/>
          <p:cNvSpPr txBox="1"/>
          <p:nvPr/>
        </p:nvSpPr>
        <p:spPr>
          <a:xfrm>
            <a:off x="6330462" y="4283612"/>
            <a:ext cx="1744394" cy="369332"/>
          </a:xfrm>
          <a:prstGeom prst="rect">
            <a:avLst/>
          </a:prstGeom>
          <a:noFill/>
        </p:spPr>
        <p:txBody>
          <a:bodyPr wrap="square" rtlCol="0">
            <a:spAutoFit/>
          </a:bodyPr>
          <a:lstStyle/>
          <a:p>
            <a:r>
              <a:rPr lang="en-US" dirty="0"/>
              <a:t> </a:t>
            </a:r>
            <a:r>
              <a:rPr lang="en-US" dirty="0" smtClean="0"/>
              <a:t>  Cycle 24</a:t>
            </a:r>
            <a:endParaRPr lang="en-US" dirty="0"/>
          </a:p>
        </p:txBody>
      </p:sp>
      <p:sp>
        <p:nvSpPr>
          <p:cNvPr id="24" name="Right Brace 23"/>
          <p:cNvSpPr/>
          <p:nvPr/>
        </p:nvSpPr>
        <p:spPr>
          <a:xfrm rot="5400000">
            <a:off x="6663422" y="3346912"/>
            <a:ext cx="369278" cy="150412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Right Brace 27"/>
          <p:cNvSpPr/>
          <p:nvPr/>
        </p:nvSpPr>
        <p:spPr>
          <a:xfrm rot="5400000">
            <a:off x="4815110" y="3280285"/>
            <a:ext cx="369278" cy="16373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4351607" y="4316434"/>
            <a:ext cx="1744394" cy="369332"/>
          </a:xfrm>
          <a:prstGeom prst="rect">
            <a:avLst/>
          </a:prstGeom>
          <a:noFill/>
        </p:spPr>
        <p:txBody>
          <a:bodyPr wrap="square" rtlCol="0">
            <a:spAutoFit/>
          </a:bodyPr>
          <a:lstStyle/>
          <a:p>
            <a:r>
              <a:rPr lang="en-US" dirty="0"/>
              <a:t> </a:t>
            </a:r>
            <a:r>
              <a:rPr lang="en-US" dirty="0" smtClean="0"/>
              <a:t>  Cycle 23</a:t>
            </a:r>
            <a:endParaRPr lang="en-US" dirty="0"/>
          </a:p>
        </p:txBody>
      </p:sp>
    </p:spTree>
    <p:extLst>
      <p:ext uri="{BB962C8B-B14F-4D97-AF65-F5344CB8AC3E}">
        <p14:creationId xmlns:p14="http://schemas.microsoft.com/office/powerpoint/2010/main" val="8192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91678"/>
            <a:ext cx="8229600" cy="422672"/>
          </a:xfrm>
        </p:spPr>
        <p:txBody>
          <a:bodyPr>
            <a:noAutofit/>
          </a:bodyPr>
          <a:lstStyle/>
          <a:p>
            <a:r>
              <a:rPr lang="en-US" sz="3200" b="1" dirty="0" smtClean="0"/>
              <a:t>Two paradigms in solar dynamo</a:t>
            </a:r>
          </a:p>
        </p:txBody>
      </p:sp>
      <p:sp>
        <p:nvSpPr>
          <p:cNvPr id="33795" name="Text Placeholder 2"/>
          <p:cNvSpPr>
            <a:spLocks noGrp="1"/>
          </p:cNvSpPr>
          <p:nvPr>
            <p:ph type="body" idx="1"/>
          </p:nvPr>
        </p:nvSpPr>
        <p:spPr>
          <a:xfrm>
            <a:off x="457200" y="628650"/>
            <a:ext cx="4040188" cy="342900"/>
          </a:xfrm>
        </p:spPr>
        <p:txBody>
          <a:bodyPr>
            <a:normAutofit fontScale="85000" lnSpcReduction="20000"/>
          </a:bodyPr>
          <a:lstStyle/>
          <a:p>
            <a:r>
              <a:rPr lang="en-US" dirty="0" smtClean="0"/>
              <a:t>Flux-transport theory</a:t>
            </a:r>
          </a:p>
        </p:txBody>
      </p:sp>
      <p:sp>
        <p:nvSpPr>
          <p:cNvPr id="33796" name="Content Placeholder 3"/>
          <p:cNvSpPr>
            <a:spLocks noGrp="1"/>
          </p:cNvSpPr>
          <p:nvPr>
            <p:ph sz="half" idx="2"/>
          </p:nvPr>
        </p:nvSpPr>
        <p:spPr>
          <a:xfrm>
            <a:off x="304800" y="990600"/>
            <a:ext cx="4040188" cy="1428750"/>
          </a:xfrm>
        </p:spPr>
        <p:txBody>
          <a:bodyPr>
            <a:normAutofit fontScale="85000" lnSpcReduction="20000"/>
          </a:bodyPr>
          <a:lstStyle/>
          <a:p>
            <a:r>
              <a:rPr lang="en-US" sz="2000" dirty="0" smtClean="0"/>
              <a:t>The dynamo process is controlled by meridional circulation.</a:t>
            </a:r>
          </a:p>
          <a:p>
            <a:r>
              <a:rPr lang="en-US" sz="2000" dirty="0" err="1" smtClean="0"/>
              <a:t>Toroidal</a:t>
            </a:r>
            <a:r>
              <a:rPr lang="en-US" sz="2000" dirty="0" smtClean="0"/>
              <a:t> magnetic field is generated and stored in the tachocline region. Meridional flow in the tachocline produces the butterfly diagram.</a:t>
            </a:r>
            <a:endParaRPr lang="en-US" dirty="0" smtClean="0"/>
          </a:p>
        </p:txBody>
      </p:sp>
      <p:sp>
        <p:nvSpPr>
          <p:cNvPr id="33797" name="Text Placeholder 4"/>
          <p:cNvSpPr>
            <a:spLocks noGrp="1"/>
          </p:cNvSpPr>
          <p:nvPr>
            <p:ph type="body" sz="quarter" idx="3"/>
          </p:nvPr>
        </p:nvSpPr>
        <p:spPr>
          <a:xfrm>
            <a:off x="4645026" y="685800"/>
            <a:ext cx="4041775" cy="285750"/>
          </a:xfrm>
        </p:spPr>
        <p:txBody>
          <a:bodyPr>
            <a:noAutofit/>
          </a:bodyPr>
          <a:lstStyle/>
          <a:p>
            <a:r>
              <a:rPr lang="en-US" sz="2000" dirty="0" smtClean="0"/>
              <a:t>Dynamo-wave theory</a:t>
            </a:r>
          </a:p>
        </p:txBody>
      </p:sp>
      <p:sp>
        <p:nvSpPr>
          <p:cNvPr id="33798" name="Content Placeholder 5"/>
          <p:cNvSpPr>
            <a:spLocks noGrp="1"/>
          </p:cNvSpPr>
          <p:nvPr>
            <p:ph sz="quarter" idx="4"/>
          </p:nvPr>
        </p:nvSpPr>
        <p:spPr>
          <a:xfrm>
            <a:off x="4648200" y="952500"/>
            <a:ext cx="4419600" cy="857250"/>
          </a:xfrm>
        </p:spPr>
        <p:txBody>
          <a:bodyPr>
            <a:noAutofit/>
          </a:bodyPr>
          <a:lstStyle/>
          <a:p>
            <a:pPr>
              <a:spcBef>
                <a:spcPts val="0"/>
              </a:spcBef>
            </a:pPr>
            <a:r>
              <a:rPr lang="en-US" sz="1600" dirty="0" smtClean="0"/>
              <a:t>The butterfly diagram is produced by dynamo waves.</a:t>
            </a:r>
          </a:p>
          <a:p>
            <a:pPr>
              <a:spcBef>
                <a:spcPts val="0"/>
              </a:spcBef>
            </a:pPr>
            <a:r>
              <a:rPr lang="en-US" sz="1600" dirty="0" smtClean="0"/>
              <a:t>Theoretical argument: “Dynamo waves propagate along </a:t>
            </a:r>
            <a:r>
              <a:rPr lang="en-US" sz="1600" dirty="0" err="1" smtClean="0"/>
              <a:t>isorotation</a:t>
            </a:r>
            <a:r>
              <a:rPr lang="en-US" sz="1600" dirty="0" smtClean="0"/>
              <a:t> surfaces” (Parker, 1955; Yoshimura, 1975). </a:t>
            </a:r>
          </a:p>
        </p:txBody>
      </p:sp>
      <p:sp>
        <p:nvSpPr>
          <p:cNvPr id="12" name="TextBox 11"/>
          <p:cNvSpPr txBox="1"/>
          <p:nvPr/>
        </p:nvSpPr>
        <p:spPr>
          <a:xfrm>
            <a:off x="7320606" y="2743796"/>
            <a:ext cx="1850065" cy="1938992"/>
          </a:xfrm>
          <a:prstGeom prst="rect">
            <a:avLst/>
          </a:prstGeom>
          <a:noFill/>
        </p:spPr>
        <p:txBody>
          <a:bodyPr wrap="square">
            <a:spAutoFit/>
          </a:bodyPr>
          <a:lstStyle/>
          <a:p>
            <a:pPr>
              <a:defRPr/>
            </a:pPr>
            <a:r>
              <a:rPr lang="en-US" sz="1400" b="1" dirty="0" smtClean="0"/>
              <a:t>Because of </a:t>
            </a:r>
            <a:r>
              <a:rPr lang="en-US" sz="1400" b="1" dirty="0"/>
              <a:t>the subsurface shear layer the dynamo wave can propagate towards the </a:t>
            </a:r>
            <a:r>
              <a:rPr lang="en-US" sz="1400" b="1" dirty="0" smtClean="0"/>
              <a:t>equator</a:t>
            </a:r>
            <a:br>
              <a:rPr lang="en-US" sz="1400" b="1" dirty="0" smtClean="0"/>
            </a:br>
            <a:r>
              <a:rPr lang="en-US" sz="1200" dirty="0" smtClean="0"/>
              <a:t>(Brandenburg 2005; </a:t>
            </a:r>
            <a:r>
              <a:rPr lang="en-US" sz="1200" dirty="0" err="1" smtClean="0"/>
              <a:t>Pipin</a:t>
            </a:r>
            <a:r>
              <a:rPr lang="en-US" sz="1200" dirty="0" smtClean="0"/>
              <a:t> &amp; Kosovichev, 2011).</a:t>
            </a:r>
            <a:endParaRPr lang="en-US" sz="1200" dirty="0"/>
          </a:p>
        </p:txBody>
      </p:sp>
      <p:pic>
        <p:nvPicPr>
          <p:cNvPr id="33804" name="Picture 13" descr="ve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48" y="2457450"/>
            <a:ext cx="2268538" cy="202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5" name="Text Box 15"/>
          <p:cNvSpPr txBox="1">
            <a:spLocks noChangeArrowheads="1"/>
          </p:cNvSpPr>
          <p:nvPr/>
        </p:nvSpPr>
        <p:spPr bwMode="auto">
          <a:xfrm>
            <a:off x="175848" y="3732035"/>
            <a:ext cx="14303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dirty="0">
                <a:solidFill>
                  <a:srgbClr val="CC3399"/>
                </a:solidFill>
                <a:latin typeface="Arial Black" pitchFamily="34" charset="0"/>
              </a:rPr>
              <a:t>Meridional</a:t>
            </a:r>
          </a:p>
          <a:p>
            <a:pPr algn="ctr"/>
            <a:r>
              <a:rPr lang="en-US" sz="1600" dirty="0">
                <a:solidFill>
                  <a:srgbClr val="CC3399"/>
                </a:solidFill>
                <a:latin typeface="Arial Black" pitchFamily="34" charset="0"/>
              </a:rPr>
              <a:t>circulation</a:t>
            </a:r>
          </a:p>
        </p:txBody>
      </p:sp>
      <p:sp>
        <p:nvSpPr>
          <p:cNvPr id="33806" name="Text Box 17"/>
          <p:cNvSpPr txBox="1">
            <a:spLocks noChangeArrowheads="1"/>
          </p:cNvSpPr>
          <p:nvPr/>
        </p:nvSpPr>
        <p:spPr bwMode="auto">
          <a:xfrm>
            <a:off x="2786063" y="4485085"/>
            <a:ext cx="4889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200">
                <a:latin typeface="Arial Narrow" pitchFamily="34" charset="0"/>
              </a:rPr>
              <a:t>0.7R</a:t>
            </a:r>
          </a:p>
        </p:txBody>
      </p:sp>
      <p:sp>
        <p:nvSpPr>
          <p:cNvPr id="33807" name="Text Box 18"/>
          <p:cNvSpPr txBox="1">
            <a:spLocks noChangeArrowheads="1"/>
          </p:cNvSpPr>
          <p:nvPr/>
        </p:nvSpPr>
        <p:spPr bwMode="auto">
          <a:xfrm>
            <a:off x="2328863" y="4506516"/>
            <a:ext cx="4889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200">
                <a:latin typeface="Arial Narrow" pitchFamily="34" charset="0"/>
              </a:rPr>
              <a:t>0.6R</a:t>
            </a:r>
          </a:p>
        </p:txBody>
      </p:sp>
      <p:sp>
        <p:nvSpPr>
          <p:cNvPr id="33808" name="Text Box 21"/>
          <p:cNvSpPr txBox="1">
            <a:spLocks noChangeArrowheads="1"/>
          </p:cNvSpPr>
          <p:nvPr/>
        </p:nvSpPr>
        <p:spPr bwMode="auto">
          <a:xfrm>
            <a:off x="2614246" y="2436019"/>
            <a:ext cx="1255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dirty="0" err="1"/>
              <a:t>Tachocline</a:t>
            </a:r>
            <a:endParaRPr lang="en-US" sz="1400" b="1" dirty="0"/>
          </a:p>
        </p:txBody>
      </p:sp>
      <p:sp>
        <p:nvSpPr>
          <p:cNvPr id="33809" name="Line 22"/>
          <p:cNvSpPr>
            <a:spLocks noChangeShapeType="1"/>
          </p:cNvSpPr>
          <p:nvPr/>
        </p:nvSpPr>
        <p:spPr bwMode="auto">
          <a:xfrm flipH="1">
            <a:off x="2215662" y="2713434"/>
            <a:ext cx="799001" cy="838657"/>
          </a:xfrm>
          <a:prstGeom prst="line">
            <a:avLst/>
          </a:prstGeom>
          <a:noFill/>
          <a:ln w="1905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6065" y="2506266"/>
            <a:ext cx="3078382" cy="2677133"/>
          </a:xfrm>
          <a:prstGeom prst="rect">
            <a:avLst/>
          </a:prstGeom>
        </p:spPr>
      </p:pic>
      <p:cxnSp>
        <p:nvCxnSpPr>
          <p:cNvPr id="4" name="Straight Arrow Connector 3"/>
          <p:cNvCxnSpPr/>
          <p:nvPr/>
        </p:nvCxnSpPr>
        <p:spPr>
          <a:xfrm flipH="1">
            <a:off x="6201508" y="3132762"/>
            <a:ext cx="1119098" cy="4193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2065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857250"/>
          </a:xfrm>
        </p:spPr>
        <p:txBody>
          <a:bodyPr>
            <a:noAutofit/>
          </a:bodyPr>
          <a:lstStyle/>
          <a:p>
            <a:r>
              <a:rPr lang="en-US" sz="2800" b="1" dirty="0"/>
              <a:t>Helioseismology measurements of large-scale flows in the solar </a:t>
            </a:r>
            <a:r>
              <a:rPr lang="en-US" sz="2800" b="1" dirty="0" smtClean="0"/>
              <a:t>interior</a:t>
            </a:r>
            <a:endParaRPr lang="en-US" sz="2800" dirty="0"/>
          </a:p>
        </p:txBody>
      </p:sp>
      <p:sp>
        <p:nvSpPr>
          <p:cNvPr id="4" name="CustomShape 8"/>
          <p:cNvSpPr>
            <a:spLocks/>
          </p:cNvSpPr>
          <p:nvPr/>
        </p:nvSpPr>
        <p:spPr>
          <a:xfrm>
            <a:off x="591241" y="1047750"/>
            <a:ext cx="6614072" cy="588168"/>
          </a:xfrm>
          <a:prstGeom prst="rect">
            <a:avLst/>
          </a:prstGeom>
          <a:noFill/>
          <a:ln>
            <a:noFill/>
          </a:ln>
        </p:spPr>
        <p:txBody>
          <a:bodyPr lIns="0" tIns="0" rIns="0" bIns="0" anchor="ctr"/>
          <a:lstStyle/>
          <a:p>
            <a:r>
              <a:rPr lang="en-US" sz="2400" dirty="0">
                <a:solidFill>
                  <a:srgbClr val="FF0000"/>
                </a:solidFill>
                <a:latin typeface="Arial"/>
              </a:rPr>
              <a:t>Meridional Circulation</a:t>
            </a:r>
            <a:endParaRPr sz="1100" dirty="0"/>
          </a:p>
        </p:txBody>
      </p:sp>
      <p:pic>
        <p:nvPicPr>
          <p:cNvPr id="5" name="Picture 4"/>
          <p:cNvPicPr>
            <a:picLocks/>
          </p:cNvPicPr>
          <p:nvPr/>
        </p:nvPicPr>
        <p:blipFill>
          <a:blip r:embed="rId2"/>
          <a:stretch>
            <a:fillRect/>
          </a:stretch>
        </p:blipFill>
        <p:spPr>
          <a:xfrm>
            <a:off x="222398" y="1894643"/>
            <a:ext cx="2990806" cy="1973972"/>
          </a:xfrm>
          <a:prstGeom prst="rect">
            <a:avLst/>
          </a:prstGeom>
          <a:ln>
            <a:noFill/>
          </a:ln>
        </p:spPr>
      </p:pic>
      <p:pic>
        <p:nvPicPr>
          <p:cNvPr id="6" name="Picture 5"/>
          <p:cNvPicPr>
            <a:picLocks/>
          </p:cNvPicPr>
          <p:nvPr/>
        </p:nvPicPr>
        <p:blipFill>
          <a:blip r:embed="rId3"/>
          <a:stretch>
            <a:fillRect/>
          </a:stretch>
        </p:blipFill>
        <p:spPr>
          <a:xfrm>
            <a:off x="3458308" y="1726553"/>
            <a:ext cx="2726696" cy="2616847"/>
          </a:xfrm>
          <a:prstGeom prst="rect">
            <a:avLst/>
          </a:prstGeom>
          <a:ln>
            <a:noFill/>
          </a:ln>
        </p:spPr>
      </p:pic>
      <p:sp>
        <p:nvSpPr>
          <p:cNvPr id="7" name="CustomShape 16"/>
          <p:cNvSpPr>
            <a:spLocks/>
          </p:cNvSpPr>
          <p:nvPr/>
        </p:nvSpPr>
        <p:spPr>
          <a:xfrm>
            <a:off x="6645349" y="3409950"/>
            <a:ext cx="2133600" cy="1070891"/>
          </a:xfrm>
          <a:prstGeom prst="rect">
            <a:avLst/>
          </a:prstGeom>
          <a:noFill/>
          <a:ln>
            <a:noFill/>
          </a:ln>
        </p:spPr>
        <p:txBody>
          <a:bodyPr lIns="90000" tIns="45000" rIns="90000" bIns="45000"/>
          <a:lstStyle/>
          <a:p>
            <a:r>
              <a:rPr lang="en-US" sz="1050" dirty="0" err="1" smtClean="0">
                <a:latin typeface="Arial"/>
              </a:rPr>
              <a:t>Mitra-Kraev</a:t>
            </a:r>
            <a:r>
              <a:rPr lang="en-US" sz="1050" dirty="0" smtClean="0">
                <a:latin typeface="Arial"/>
              </a:rPr>
              <a:t> &amp; Thompson (2007)</a:t>
            </a:r>
            <a:br>
              <a:rPr lang="en-US" sz="1050" dirty="0" smtClean="0">
                <a:latin typeface="Arial"/>
              </a:rPr>
            </a:br>
            <a:r>
              <a:rPr lang="en-US" sz="1050" dirty="0" smtClean="0">
                <a:latin typeface="Arial"/>
              </a:rPr>
              <a:t>Zhao et al. </a:t>
            </a:r>
            <a:r>
              <a:rPr lang="en-US" sz="1050" dirty="0">
                <a:latin typeface="Arial"/>
              </a:rPr>
              <a:t>(</a:t>
            </a:r>
            <a:r>
              <a:rPr lang="en-US" sz="1050" dirty="0" smtClean="0">
                <a:latin typeface="Arial"/>
              </a:rPr>
              <a:t>2013</a:t>
            </a:r>
            <a:r>
              <a:rPr lang="en-US" sz="1050" dirty="0">
                <a:latin typeface="Arial"/>
              </a:rPr>
              <a:t>)</a:t>
            </a:r>
            <a:endParaRPr sz="1100" dirty="0"/>
          </a:p>
          <a:p>
            <a:r>
              <a:rPr lang="en-US" sz="1050" dirty="0" err="1" smtClean="0">
                <a:latin typeface="Arial"/>
              </a:rPr>
              <a:t>Schad</a:t>
            </a:r>
            <a:r>
              <a:rPr lang="en-US" sz="1050" dirty="0" smtClean="0">
                <a:latin typeface="Arial"/>
              </a:rPr>
              <a:t> et al.(2013)</a:t>
            </a:r>
            <a:br>
              <a:rPr lang="en-US" sz="1050" dirty="0" smtClean="0">
                <a:latin typeface="Arial"/>
              </a:rPr>
            </a:br>
            <a:r>
              <a:rPr lang="en-US" sz="1050" dirty="0" err="1" smtClean="0">
                <a:latin typeface="Arial"/>
              </a:rPr>
              <a:t>Kholikov</a:t>
            </a:r>
            <a:r>
              <a:rPr lang="en-US" sz="1050" dirty="0" smtClean="0">
                <a:latin typeface="Arial"/>
              </a:rPr>
              <a:t> et al (2014)</a:t>
            </a:r>
            <a:br>
              <a:rPr lang="en-US" sz="1050" dirty="0" smtClean="0">
                <a:latin typeface="Arial"/>
              </a:rPr>
            </a:br>
            <a:r>
              <a:rPr lang="en-US" sz="1050" dirty="0" err="1" smtClean="0">
                <a:latin typeface="Arial"/>
              </a:rPr>
              <a:t>Rajaguru</a:t>
            </a:r>
            <a:r>
              <a:rPr lang="en-US" sz="1050" dirty="0" smtClean="0">
                <a:latin typeface="Arial"/>
              </a:rPr>
              <a:t> &amp; </a:t>
            </a:r>
            <a:r>
              <a:rPr lang="en-US" sz="1050" dirty="0" err="1" smtClean="0">
                <a:latin typeface="Arial"/>
              </a:rPr>
              <a:t>Antia</a:t>
            </a:r>
            <a:r>
              <a:rPr lang="en-US" sz="1050" dirty="0" smtClean="0">
                <a:latin typeface="Arial"/>
              </a:rPr>
              <a:t> (2015)</a:t>
            </a:r>
            <a:br>
              <a:rPr lang="en-US" sz="1050" dirty="0" smtClean="0">
                <a:latin typeface="Arial"/>
              </a:rPr>
            </a:br>
            <a:r>
              <a:rPr lang="en-US" sz="1050" dirty="0" smtClean="0">
                <a:latin typeface="Arial"/>
              </a:rPr>
              <a:t>Boning et al (2017)</a:t>
            </a:r>
            <a:r>
              <a:rPr lang="en-US" sz="1400" dirty="0" smtClean="0">
                <a:latin typeface="Arial"/>
              </a:rPr>
              <a:t/>
            </a:r>
            <a:br>
              <a:rPr lang="en-US" sz="1400" dirty="0" smtClean="0">
                <a:latin typeface="Arial"/>
              </a:rPr>
            </a:br>
            <a:r>
              <a:rPr lang="en-US" sz="1500" dirty="0" smtClean="0">
                <a:latin typeface="Arial"/>
              </a:rPr>
              <a:t/>
            </a:r>
            <a:br>
              <a:rPr lang="en-US" sz="1500" dirty="0" smtClean="0">
                <a:latin typeface="Arial"/>
              </a:rPr>
            </a:br>
            <a:endParaRPr lang="en-US" sz="1500" dirty="0" smtClean="0">
              <a:latin typeface="Arial"/>
            </a:endParaRPr>
          </a:p>
          <a:p>
            <a:endParaRPr dirty="0"/>
          </a:p>
        </p:txBody>
      </p:sp>
      <p:sp>
        <p:nvSpPr>
          <p:cNvPr id="8" name="CustomShape 12"/>
          <p:cNvSpPr>
            <a:spLocks/>
          </p:cNvSpPr>
          <p:nvPr/>
        </p:nvSpPr>
        <p:spPr>
          <a:xfrm>
            <a:off x="5943601" y="1069100"/>
            <a:ext cx="2998623" cy="256095"/>
          </a:xfrm>
          <a:prstGeom prst="rect">
            <a:avLst/>
          </a:prstGeom>
          <a:noFill/>
          <a:ln>
            <a:noFill/>
          </a:ln>
        </p:spPr>
        <p:txBody>
          <a:bodyPr lIns="90000" tIns="45000" rIns="90000" bIns="45000"/>
          <a:lstStyle/>
          <a:p>
            <a:r>
              <a:rPr lang="en-US" sz="1600" dirty="0">
                <a:solidFill>
                  <a:srgbClr val="0066CC"/>
                </a:solidFill>
                <a:latin typeface="Arial"/>
              </a:rPr>
              <a:t>old </a:t>
            </a:r>
            <a:r>
              <a:rPr lang="en-US" sz="1600" dirty="0" smtClean="0">
                <a:solidFill>
                  <a:srgbClr val="0066CC"/>
                </a:solidFill>
                <a:latin typeface="Arial"/>
              </a:rPr>
              <a:t>beliefs: return flow is at the bottom of the convection zone</a:t>
            </a:r>
            <a:endParaRPr sz="1100" dirty="0"/>
          </a:p>
        </p:txBody>
      </p:sp>
      <p:sp>
        <p:nvSpPr>
          <p:cNvPr id="9" name="CustomShape 14"/>
          <p:cNvSpPr>
            <a:spLocks/>
          </p:cNvSpPr>
          <p:nvPr/>
        </p:nvSpPr>
        <p:spPr>
          <a:xfrm>
            <a:off x="3836259" y="1138385"/>
            <a:ext cx="2064577" cy="697496"/>
          </a:xfrm>
          <a:prstGeom prst="rect">
            <a:avLst/>
          </a:prstGeom>
          <a:noFill/>
          <a:ln>
            <a:noFill/>
          </a:ln>
        </p:spPr>
        <p:txBody>
          <a:bodyPr lIns="90000" tIns="45000" rIns="90000" bIns="45000"/>
          <a:lstStyle/>
          <a:p>
            <a:r>
              <a:rPr lang="en-US" sz="1600" dirty="0">
                <a:solidFill>
                  <a:srgbClr val="0066CC"/>
                </a:solidFill>
                <a:latin typeface="Arial"/>
              </a:rPr>
              <a:t>New </a:t>
            </a:r>
            <a:r>
              <a:rPr lang="en-US" sz="1600" dirty="0" smtClean="0">
                <a:solidFill>
                  <a:srgbClr val="0066CC"/>
                </a:solidFill>
                <a:latin typeface="Arial"/>
              </a:rPr>
              <a:t>findings: return flow is shallow</a:t>
            </a:r>
            <a:endParaRPr sz="1100" dirty="0"/>
          </a:p>
        </p:txBody>
      </p:sp>
      <p:sp>
        <p:nvSpPr>
          <p:cNvPr id="10" name="Line 15"/>
          <p:cNvSpPr>
            <a:spLocks/>
          </p:cNvSpPr>
          <p:nvPr/>
        </p:nvSpPr>
        <p:spPr>
          <a:xfrm>
            <a:off x="4921302" y="2014658"/>
            <a:ext cx="320040" cy="240030"/>
          </a:xfrm>
          <a:prstGeom prst="line">
            <a:avLst/>
          </a:prstGeom>
          <a:ln w="54720">
            <a:solidFill>
              <a:srgbClr val="0066CC"/>
            </a:solidFill>
            <a:round/>
            <a:tailEnd type="triangle" w="med" len="med"/>
          </a:ln>
        </p:spPr>
        <p:txBody>
          <a:bodyPr lIns="117360" tIns="72360" rIns="117360" bIns="72360" anchor="ctr" anchorCtr="1"/>
          <a:lstStyle/>
          <a:p>
            <a:pPr algn="ctr">
              <a:lnSpc>
                <a:spcPct val="100000"/>
              </a:lnSpc>
            </a:pPr>
            <a:r>
              <a:rPr lang="en-US">
                <a:latin typeface="Arial"/>
              </a:rPr>
              <a:t> </a:t>
            </a:r>
            <a:endParaRPr/>
          </a:p>
        </p:txBody>
      </p:sp>
      <p:sp>
        <p:nvSpPr>
          <p:cNvPr id="11" name="TextBox 10"/>
          <p:cNvSpPr txBox="1">
            <a:spLocks/>
          </p:cNvSpPr>
          <p:nvPr/>
        </p:nvSpPr>
        <p:spPr>
          <a:xfrm>
            <a:off x="429571" y="4343400"/>
            <a:ext cx="7952429" cy="655292"/>
          </a:xfrm>
          <a:prstGeom prst="rect">
            <a:avLst/>
          </a:prstGeom>
          <a:noFill/>
        </p:spPr>
        <p:txBody>
          <a:bodyPr wrap="square" rtlCol="0">
            <a:noAutofit/>
          </a:bodyPr>
          <a:lstStyle/>
          <a:p>
            <a:pPr algn="just"/>
            <a:r>
              <a:rPr lang="en-US" sz="2200" dirty="0" smtClean="0">
                <a:solidFill>
                  <a:srgbClr val="FF0000"/>
                </a:solidFill>
                <a:latin typeface="Times New Roman" panose="02020603050405020304" pitchFamily="18" charset="0"/>
                <a:cs typeface="Times New Roman" panose="02020603050405020304" pitchFamily="18" charset="0"/>
              </a:rPr>
              <a:t>Helioseismology measurements reveal a multi-cell structure of the meridional circulation, and rule out the flux-transport theory. </a:t>
            </a:r>
            <a:endParaRPr lang="en-US" sz="2200" dirty="0">
              <a:solidFill>
                <a:srgbClr val="FF0000"/>
              </a:solidFill>
              <a:latin typeface="Times New Roman" panose="02020603050405020304" pitchFamily="18" charset="0"/>
              <a:cs typeface="Times New Roman" panose="02020603050405020304" pitchFamily="18" charset="0"/>
            </a:endParaRPr>
          </a:p>
        </p:txBody>
      </p:sp>
      <p:pic>
        <p:nvPicPr>
          <p:cNvPr id="12" name="Picture 1"/>
          <p:cNvPicPr>
            <a:picLocks noChangeAspect="1" noChangeArrowheads="1"/>
          </p:cNvPicPr>
          <p:nvPr/>
        </p:nvPicPr>
        <p:blipFill rotWithShape="1">
          <a:blip r:embed="rId4">
            <a:extLst>
              <a:ext uri="{28A0092B-C50C-407E-A947-70E740481C1C}">
                <a14:useLocalDpi xmlns:a14="http://schemas.microsoft.com/office/drawing/2010/main" val="0"/>
              </a:ext>
            </a:extLst>
          </a:blip>
          <a:srcRect l="2986" t="9321" r="59717" b="16760"/>
          <a:stretch/>
        </p:blipFill>
        <p:spPr bwMode="auto">
          <a:xfrm>
            <a:off x="6629400" y="1635918"/>
            <a:ext cx="1905001" cy="1608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28568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7614"/>
            <a:ext cx="8229600" cy="594122"/>
          </a:xfrm>
        </p:spPr>
        <p:txBody>
          <a:bodyPr>
            <a:noAutofit/>
          </a:bodyPr>
          <a:lstStyle/>
          <a:p>
            <a:r>
              <a:rPr lang="en-US" sz="2800" b="1" dirty="0" smtClean="0"/>
              <a:t>Variations of the differential rotation (“torsional oscillations”) provide insight in the dynamo mechanism</a:t>
            </a:r>
            <a:endParaRPr lang="en-US" sz="28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401417"/>
            <a:ext cx="8991600" cy="2835238"/>
          </a:xfrm>
          <a:prstGeom prst="rect">
            <a:avLst/>
          </a:prstGeom>
        </p:spPr>
      </p:pic>
      <p:sp>
        <p:nvSpPr>
          <p:cNvPr id="8" name="TextBox 7"/>
          <p:cNvSpPr txBox="1"/>
          <p:nvPr/>
        </p:nvSpPr>
        <p:spPr>
          <a:xfrm>
            <a:off x="228601" y="4569757"/>
            <a:ext cx="8839200" cy="514350"/>
          </a:xfrm>
          <a:prstGeom prst="rect">
            <a:avLst/>
          </a:prstGeom>
          <a:noFill/>
        </p:spPr>
        <p:txBody>
          <a:bodyPr wrap="square" rtlCol="0">
            <a:normAutofit fontScale="92500" lnSpcReduction="20000"/>
          </a:bodyPr>
          <a:lstStyle/>
          <a:p>
            <a:r>
              <a:rPr lang="en-US" dirty="0">
                <a:latin typeface="Times New Roman" panose="02020603050405020304" pitchFamily="18" charset="0"/>
                <a:cs typeface="Times New Roman" panose="02020603050405020304" pitchFamily="18" charset="0"/>
              </a:rPr>
              <a:t> Torsional </a:t>
            </a:r>
            <a:r>
              <a:rPr lang="en-US" dirty="0" smtClean="0">
                <a:latin typeface="Times New Roman" panose="02020603050405020304" pitchFamily="18" charset="0"/>
                <a:cs typeface="Times New Roman" panose="02020603050405020304" pitchFamily="18" charset="0"/>
              </a:rPr>
              <a:t>Oscillations were </a:t>
            </a:r>
            <a:r>
              <a:rPr lang="en-US" dirty="0">
                <a:latin typeface="Times New Roman" panose="02020603050405020304" pitchFamily="18" charset="0"/>
                <a:cs typeface="Times New Roman" panose="02020603050405020304" pitchFamily="18" charset="0"/>
              </a:rPr>
              <a:t>discovered by Carnegie astronomers </a:t>
            </a:r>
            <a:r>
              <a:rPr lang="en-US" dirty="0" smtClean="0">
                <a:latin typeface="Times New Roman" panose="02020603050405020304" pitchFamily="18" charset="0"/>
                <a:cs typeface="Times New Roman" panose="02020603050405020304" pitchFamily="18" charset="0"/>
              </a:rPr>
              <a:t>Robert </a:t>
            </a:r>
            <a:r>
              <a:rPr lang="en-US" dirty="0">
                <a:latin typeface="Times New Roman" panose="02020603050405020304" pitchFamily="18" charset="0"/>
                <a:cs typeface="Times New Roman" panose="02020603050405020304" pitchFamily="18" charset="0"/>
              </a:rPr>
              <a:t>Howard and Barry </a:t>
            </a:r>
            <a:r>
              <a:rPr lang="en-US" dirty="0" err="1" smtClean="0">
                <a:latin typeface="Times New Roman" panose="02020603050405020304" pitchFamily="18" charset="0"/>
                <a:cs typeface="Times New Roman" panose="02020603050405020304" pitchFamily="18" charset="0"/>
              </a:rPr>
              <a:t>LaBonte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using 150-Foot solar telescope data in 1980.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105275" y="4305326"/>
            <a:ext cx="5038725" cy="264319"/>
          </a:xfrm>
          <a:prstGeom prst="rect">
            <a:avLst/>
          </a:prstGeom>
          <a:noFill/>
        </p:spPr>
        <p:txBody>
          <a:bodyPr wrap="square" rtlCol="0">
            <a:noAutofit/>
          </a:bodyPr>
          <a:lstStyle/>
          <a:p>
            <a:r>
              <a:rPr lang="en-US" sz="1400" dirty="0" smtClean="0">
                <a:latin typeface="Times New Roman" panose="02020603050405020304" pitchFamily="18" charset="0"/>
                <a:cs typeface="Times New Roman" panose="02020603050405020304" pitchFamily="18" charset="0"/>
              </a:rPr>
              <a:t>Courtesy of Roger </a:t>
            </a:r>
            <a:r>
              <a:rPr lang="en-US" sz="1400" dirty="0">
                <a:latin typeface="Times New Roman" panose="02020603050405020304" pitchFamily="18" charset="0"/>
                <a:cs typeface="Times New Roman" panose="02020603050405020304" pitchFamily="18" charset="0"/>
              </a:rPr>
              <a:t>Ulrich </a:t>
            </a:r>
            <a:r>
              <a:rPr lang="en-US" sz="1400" dirty="0" smtClean="0">
                <a:latin typeface="Times New Roman" panose="02020603050405020304" pitchFamily="18" charset="0"/>
                <a:cs typeface="Times New Roman" panose="02020603050405020304" pitchFamily="18" charset="0"/>
              </a:rPr>
              <a:t>(http</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obs.astro.ucla.edu/torsional.html) </a:t>
            </a:r>
            <a:endParaRPr lang="en-US" sz="14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5874026" y="1498290"/>
            <a:ext cx="3084445" cy="400110"/>
          </a:xfrm>
          <a:prstGeom prst="rect">
            <a:avLst/>
          </a:prstGeom>
          <a:noFill/>
        </p:spPr>
        <p:txBody>
          <a:bodyPr wrap="square" rtlCol="0">
            <a:spAutoFit/>
          </a:bodyPr>
          <a:lstStyle/>
          <a:p>
            <a:r>
              <a:rPr lang="en-US" sz="2000" b="1" dirty="0" smtClean="0"/>
              <a:t>Extended solar cycle 23</a:t>
            </a:r>
            <a:endParaRPr lang="en-US" sz="2000" b="1" dirty="0"/>
          </a:p>
        </p:txBody>
      </p:sp>
      <p:cxnSp>
        <p:nvCxnSpPr>
          <p:cNvPr id="6" name="Straight Arrow Connector 5"/>
          <p:cNvCxnSpPr/>
          <p:nvPr/>
        </p:nvCxnSpPr>
        <p:spPr>
          <a:xfrm flipH="1">
            <a:off x="2295939" y="1898400"/>
            <a:ext cx="4787249" cy="1608574"/>
          </a:xfrm>
          <a:prstGeom prst="straightConnector1">
            <a:avLst/>
          </a:prstGeom>
          <a:ln w="50800">
            <a:solidFill>
              <a:schemeClr val="accent5"/>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469311" y="4015703"/>
            <a:ext cx="697627" cy="369332"/>
          </a:xfrm>
          <a:prstGeom prst="rect">
            <a:avLst/>
          </a:prstGeom>
          <a:noFill/>
        </p:spPr>
        <p:txBody>
          <a:bodyPr wrap="none" rtlCol="0">
            <a:spAutoFit/>
          </a:bodyPr>
          <a:lstStyle/>
          <a:p>
            <a:r>
              <a:rPr lang="en-US" dirty="0" smtClean="0"/>
              <a:t>1989</a:t>
            </a:r>
            <a:endParaRPr lang="en-US" dirty="0"/>
          </a:p>
        </p:txBody>
      </p:sp>
      <p:sp>
        <p:nvSpPr>
          <p:cNvPr id="12" name="TextBox 11"/>
          <p:cNvSpPr txBox="1"/>
          <p:nvPr/>
        </p:nvSpPr>
        <p:spPr>
          <a:xfrm>
            <a:off x="8446373" y="3956694"/>
            <a:ext cx="697627" cy="369332"/>
          </a:xfrm>
          <a:prstGeom prst="rect">
            <a:avLst/>
          </a:prstGeom>
          <a:noFill/>
        </p:spPr>
        <p:txBody>
          <a:bodyPr wrap="none" rtlCol="0">
            <a:spAutoFit/>
          </a:bodyPr>
          <a:lstStyle/>
          <a:p>
            <a:r>
              <a:rPr lang="en-US" dirty="0" smtClean="0"/>
              <a:t>2008</a:t>
            </a:r>
            <a:endParaRPr lang="en-US" dirty="0"/>
          </a:p>
        </p:txBody>
      </p:sp>
    </p:spTree>
    <p:extLst>
      <p:ext uri="{BB962C8B-B14F-4D97-AF65-F5344CB8AC3E}">
        <p14:creationId xmlns:p14="http://schemas.microsoft.com/office/powerpoint/2010/main" val="299481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7" y="320278"/>
            <a:ext cx="5158409" cy="1394222"/>
          </a:xfrm>
        </p:spPr>
        <p:txBody>
          <a:bodyPr>
            <a:noAutofit/>
          </a:bodyPr>
          <a:lstStyle/>
          <a:p>
            <a:r>
              <a:rPr lang="en-US" sz="2400" b="1" dirty="0" smtClean="0"/>
              <a:t>Torsional oscillations at different depth are measured by helioseismology </a:t>
            </a:r>
            <a:endParaRPr lang="en-US" sz="24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149563"/>
            <a:ext cx="3352800" cy="4825563"/>
          </a:xfrm>
          <a:prstGeom prst="rect">
            <a:avLst/>
          </a:prstGeom>
        </p:spPr>
      </p:pic>
      <p:sp>
        <p:nvSpPr>
          <p:cNvPr id="4" name="TextBox 3"/>
          <p:cNvSpPr txBox="1"/>
          <p:nvPr/>
        </p:nvSpPr>
        <p:spPr>
          <a:xfrm>
            <a:off x="228600" y="1615109"/>
            <a:ext cx="5029200" cy="3143250"/>
          </a:xfrm>
          <a:prstGeom prst="rect">
            <a:avLst/>
          </a:prstGeom>
          <a:noFill/>
        </p:spPr>
        <p:txBody>
          <a:bodyPr wrap="square" rtlCol="0">
            <a:normAutofit fontScale="92500" lnSpcReduction="10000"/>
          </a:bodyPr>
          <a:lstStyle/>
          <a:p>
            <a:pPr marL="285750" indent="-285750">
              <a:buFont typeface="Arial" pitchFamily="34" charset="0"/>
              <a:buChar char="•"/>
            </a:pPr>
            <a:r>
              <a:rPr lang="en-US" dirty="0">
                <a:latin typeface="Times New Roman" panose="02020603050405020304" pitchFamily="18" charset="0"/>
                <a:cs typeface="Times New Roman" panose="02020603050405020304" pitchFamily="18" charset="0"/>
              </a:rPr>
              <a:t>Comparison of the magnetic butterfly diagram with the corresponding </a:t>
            </a:r>
            <a:r>
              <a:rPr lang="en-US" dirty="0" smtClean="0">
                <a:latin typeface="Times New Roman" panose="02020603050405020304" pitchFamily="18" charset="0"/>
                <a:cs typeface="Times New Roman" panose="02020603050405020304" pitchFamily="18" charset="0"/>
              </a:rPr>
              <a:t>maps </a:t>
            </a:r>
            <a:r>
              <a:rPr lang="en-US" dirty="0">
                <a:latin typeface="Times New Roman" panose="02020603050405020304" pitchFamily="18" charset="0"/>
                <a:cs typeface="Times New Roman" panose="02020603050405020304" pitchFamily="18" charset="0"/>
              </a:rPr>
              <a:t>of the zonal flows (torsional oscillations) at five different depth in the convection zone during Cycles 23 and 24</a:t>
            </a:r>
            <a:r>
              <a:rPr lang="en-US" dirty="0" smtClean="0">
                <a:latin typeface="Times New Roman" panose="02020603050405020304" pitchFamily="18" charset="0"/>
                <a:cs typeface="Times New Roman" panose="02020603050405020304" pitchFamily="18" charset="0"/>
              </a:rPr>
              <a:t>.</a:t>
            </a:r>
          </a:p>
          <a:p>
            <a:pPr marL="285750" indent="-285750">
              <a:buFont typeface="Arial" pitchFamily="34" charset="0"/>
              <a:buChar char="•"/>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Inclined dashed lines illustrate an apparent migration of the flow pattern with radius. They are drawn through the points where the accelerated equatorial branch crosses the equator (around the solar maxima). </a:t>
            </a:r>
            <a:endParaRPr lang="en-US" dirty="0" smtClean="0">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polar branch (red structure at high latitudes) that was very prominent at the surface in Cycle 23 is missing in Cycle </a:t>
            </a:r>
            <a:r>
              <a:rPr lang="en-US" dirty="0" smtClean="0">
                <a:latin typeface="Times New Roman" panose="02020603050405020304" pitchFamily="18" charset="0"/>
                <a:cs typeface="Times New Roman" panose="02020603050405020304" pitchFamily="18" charset="0"/>
              </a:rPr>
              <a:t>24. </a:t>
            </a:r>
            <a:r>
              <a:rPr lang="en-US" dirty="0">
                <a:latin typeface="Times New Roman" panose="02020603050405020304" pitchFamily="18" charset="0"/>
                <a:cs typeface="Times New Roman" panose="02020603050405020304" pitchFamily="18" charset="0"/>
              </a:rPr>
              <a:t>However, it is detected beneath the surface at </a:t>
            </a:r>
            <a:r>
              <a:rPr lang="en-US" dirty="0" smtClean="0">
                <a:latin typeface="Times New Roman" panose="02020603050405020304" pitchFamily="18" charset="0"/>
                <a:cs typeface="Times New Roman" panose="02020603050405020304" pitchFamily="18" charset="0"/>
              </a:rPr>
              <a:t>0.9R (Howe et al, 2018).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5367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477" y="231328"/>
            <a:ext cx="7151077" cy="517353"/>
          </a:xfrm>
        </p:spPr>
        <p:txBody>
          <a:bodyPr/>
          <a:lstStyle/>
          <a:p>
            <a:pPr algn="l"/>
            <a:r>
              <a:rPr lang="en-US" sz="2800" dirty="0" smtClean="0"/>
              <a:t>New approach: zonal acceleration </a:t>
            </a:r>
            <a:endParaRPr lang="en-US" sz="28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48352" r="699" b="318"/>
          <a:stretch/>
        </p:blipFill>
        <p:spPr>
          <a:xfrm>
            <a:off x="3985147" y="725521"/>
            <a:ext cx="4887183" cy="4399758"/>
          </a:xfrm>
          <a:prstGeom prst="rect">
            <a:avLst/>
          </a:prstGeom>
        </p:spPr>
      </p:pic>
      <p:sp>
        <p:nvSpPr>
          <p:cNvPr id="6" name="TextBox 5"/>
          <p:cNvSpPr txBox="1"/>
          <p:nvPr/>
        </p:nvSpPr>
        <p:spPr>
          <a:xfrm>
            <a:off x="81888" y="933089"/>
            <a:ext cx="3589361" cy="4247317"/>
          </a:xfrm>
          <a:prstGeom prst="rect">
            <a:avLst/>
          </a:prstGeom>
          <a:noFill/>
        </p:spPr>
        <p:txBody>
          <a:bodyPr wrap="square" rtlCol="0">
            <a:spAutoFit/>
          </a:bodyPr>
          <a:lstStyle/>
          <a:p>
            <a:pPr marL="285750" indent="-285750">
              <a:buFont typeface="Arial" pitchFamily="34" charset="0"/>
              <a:buChar char="•"/>
            </a:pPr>
            <a:r>
              <a:rPr lang="en-US" dirty="0"/>
              <a:t>The zonal flow acceleration calculated after applying  Gaussian spatial and temporal filters to smooth noise and small-scale variations and reveal large-scale </a:t>
            </a:r>
            <a:r>
              <a:rPr lang="en-US" dirty="0" smtClean="0"/>
              <a:t>patterns </a:t>
            </a:r>
          </a:p>
          <a:p>
            <a:pPr marL="285750" indent="-285750">
              <a:buFont typeface="Arial" pitchFamily="34" charset="0"/>
              <a:buChar char="•"/>
            </a:pPr>
            <a:r>
              <a:rPr lang="en-US" dirty="0" smtClean="0"/>
              <a:t>Overlay </a:t>
            </a:r>
            <a:r>
              <a:rPr lang="en-US" dirty="0"/>
              <a:t>of the zonal acceleration (color image) and the radial magnetic field (gray-scale) reveals that the regions of magnetic field emergence at mid and low latitudes coincide with the zones of flow deceleration.</a:t>
            </a:r>
          </a:p>
          <a:p>
            <a:pPr marL="285750" indent="-285750">
              <a:buFont typeface="Arial" pitchFamily="34" charset="0"/>
              <a:buChar char="•"/>
            </a:pPr>
            <a:endParaRPr lang="en-US" dirty="0"/>
          </a:p>
        </p:txBody>
      </p:sp>
      <p:sp>
        <p:nvSpPr>
          <p:cNvPr id="3" name="Rectangle 2"/>
          <p:cNvSpPr/>
          <p:nvPr/>
        </p:nvSpPr>
        <p:spPr>
          <a:xfrm>
            <a:off x="3985147" y="2577548"/>
            <a:ext cx="341688" cy="371061"/>
          </a:xfrm>
          <a:prstGeom prst="rect">
            <a:avLst/>
          </a:prstGeom>
          <a:solidFill>
            <a:schemeClr val="bg1"/>
          </a:solidFill>
          <a:ln cap="sq">
            <a:solidFill>
              <a:schemeClr val="bg1"/>
            </a:solid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985147" y="4772439"/>
            <a:ext cx="341688" cy="371061"/>
          </a:xfrm>
          <a:prstGeom prst="rect">
            <a:avLst/>
          </a:prstGeom>
          <a:solidFill>
            <a:schemeClr val="bg1"/>
          </a:solidFill>
          <a:ln cap="sq">
            <a:solidFill>
              <a:schemeClr val="bg1"/>
            </a:solid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0607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Patterns of Dynamo waves</a:t>
            </a:r>
            <a:endParaRPr lang="en-US" dirty="0"/>
          </a:p>
        </p:txBody>
      </p:sp>
      <p:pic>
        <p:nvPicPr>
          <p:cNvPr id="4" name="zonal_acceleration.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666619" y="854958"/>
            <a:ext cx="4477382" cy="3955581"/>
          </a:xfrm>
        </p:spPr>
      </p:pic>
      <p:sp>
        <p:nvSpPr>
          <p:cNvPr id="6" name="TextBox 5"/>
          <p:cNvSpPr txBox="1"/>
          <p:nvPr/>
        </p:nvSpPr>
        <p:spPr>
          <a:xfrm>
            <a:off x="520505" y="1132449"/>
            <a:ext cx="4100732" cy="3139321"/>
          </a:xfrm>
          <a:prstGeom prst="rect">
            <a:avLst/>
          </a:prstGeom>
          <a:noFill/>
        </p:spPr>
        <p:txBody>
          <a:bodyPr wrap="square" rtlCol="0">
            <a:spAutoFit/>
          </a:bodyPr>
          <a:lstStyle/>
          <a:p>
            <a:r>
              <a:rPr lang="en-US" dirty="0" smtClean="0"/>
              <a:t>Measurements of the zonal acceleration revealed zones of deceleration, caused by internal magnetic fields (blue areas in the movie).</a:t>
            </a:r>
          </a:p>
          <a:p>
            <a:endParaRPr lang="en-US" dirty="0"/>
          </a:p>
          <a:p>
            <a:r>
              <a:rPr lang="en-US" dirty="0" smtClean="0"/>
              <a:t>The flow deceleration originates at the base of the solar convection zone, </a:t>
            </a:r>
          </a:p>
          <a:p>
            <a:r>
              <a:rPr lang="en-US" dirty="0" smtClean="0"/>
              <a:t>200 Mm beneath the solar surface, at about 60 degrees latitude.</a:t>
            </a:r>
          </a:p>
          <a:p>
            <a:endParaRPr lang="en-US" dirty="0"/>
          </a:p>
        </p:txBody>
      </p:sp>
      <p:cxnSp>
        <p:nvCxnSpPr>
          <p:cNvPr id="8" name="Straight Arrow Connector 7"/>
          <p:cNvCxnSpPr/>
          <p:nvPr/>
        </p:nvCxnSpPr>
        <p:spPr>
          <a:xfrm flipV="1">
            <a:off x="3472969" y="2259496"/>
            <a:ext cx="2934457" cy="224226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912650" y="4367530"/>
            <a:ext cx="2762483" cy="646331"/>
          </a:xfrm>
          <a:prstGeom prst="rect">
            <a:avLst/>
          </a:prstGeom>
          <a:noFill/>
        </p:spPr>
        <p:txBody>
          <a:bodyPr wrap="square" rtlCol="0">
            <a:spAutoFit/>
          </a:bodyPr>
          <a:lstStyle/>
          <a:p>
            <a:r>
              <a:rPr lang="en-US" dirty="0">
                <a:solidFill>
                  <a:srgbClr val="FF0000"/>
                </a:solidFill>
              </a:rPr>
              <a:t>This is the primary seat of the solar dynamo. </a:t>
            </a:r>
          </a:p>
        </p:txBody>
      </p:sp>
    </p:spTree>
    <p:extLst>
      <p:ext uri="{BB962C8B-B14F-4D97-AF65-F5344CB8AC3E}">
        <p14:creationId xmlns:p14="http://schemas.microsoft.com/office/powerpoint/2010/main" val="419354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1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0054" y="955343"/>
            <a:ext cx="5650174" cy="3911068"/>
          </a:xfrm>
          <a:prstGeom prst="rect">
            <a:avLst/>
          </a:prstGeom>
        </p:spPr>
      </p:pic>
      <p:sp>
        <p:nvSpPr>
          <p:cNvPr id="3" name="Title 2"/>
          <p:cNvSpPr>
            <a:spLocks noGrp="1"/>
          </p:cNvSpPr>
          <p:nvPr>
            <p:ph type="title"/>
          </p:nvPr>
        </p:nvSpPr>
        <p:spPr/>
        <p:txBody>
          <a:bodyPr>
            <a:noAutofit/>
          </a:bodyPr>
          <a:lstStyle/>
          <a:p>
            <a:r>
              <a:rPr lang="en-US" sz="3200" b="1" dirty="0"/>
              <a:t>Principal component analysis (PCA) </a:t>
            </a:r>
            <a:endParaRPr lang="en-US" sz="2000" dirty="0"/>
          </a:p>
        </p:txBody>
      </p:sp>
      <p:sp>
        <p:nvSpPr>
          <p:cNvPr id="4" name="TextBox 3"/>
          <p:cNvSpPr txBox="1"/>
          <p:nvPr/>
        </p:nvSpPr>
        <p:spPr>
          <a:xfrm>
            <a:off x="354809" y="1071953"/>
            <a:ext cx="2809493" cy="2862322"/>
          </a:xfrm>
          <a:prstGeom prst="rect">
            <a:avLst/>
          </a:prstGeom>
          <a:noFill/>
        </p:spPr>
        <p:txBody>
          <a:bodyPr wrap="square" rtlCol="0">
            <a:spAutoFit/>
          </a:bodyPr>
          <a:lstStyle/>
          <a:p>
            <a:r>
              <a:rPr lang="en-US" b="1" dirty="0" smtClean="0"/>
              <a:t>PCA</a:t>
            </a:r>
            <a:r>
              <a:rPr lang="en-US" dirty="0" smtClean="0"/>
              <a:t> converts </a:t>
            </a:r>
            <a:r>
              <a:rPr lang="en-US" dirty="0"/>
              <a:t>observational data into a set of linearly uncorrelated orthogonal components called principal components, which are ordered so that the first few </a:t>
            </a:r>
            <a:r>
              <a:rPr lang="en-US" b="1" dirty="0"/>
              <a:t>retain most of the variation present in the original data</a:t>
            </a:r>
          </a:p>
        </p:txBody>
      </p:sp>
    </p:spTree>
    <p:extLst>
      <p:ext uri="{BB962C8B-B14F-4D97-AF65-F5344CB8AC3E}">
        <p14:creationId xmlns:p14="http://schemas.microsoft.com/office/powerpoint/2010/main" val="1072593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of dynamo waves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5827" y="1217398"/>
            <a:ext cx="3828853" cy="3480637"/>
          </a:xfrm>
        </p:spPr>
      </p:pic>
      <p:cxnSp>
        <p:nvCxnSpPr>
          <p:cNvPr id="5" name="Straight Arrow Connector 4"/>
          <p:cNvCxnSpPr/>
          <p:nvPr/>
        </p:nvCxnSpPr>
        <p:spPr>
          <a:xfrm flipV="1">
            <a:off x="4726745" y="2126974"/>
            <a:ext cx="1575581" cy="21003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79826" y="1019904"/>
            <a:ext cx="3875649" cy="3970318"/>
          </a:xfrm>
          <a:prstGeom prst="rect">
            <a:avLst/>
          </a:prstGeom>
          <a:noFill/>
        </p:spPr>
        <p:txBody>
          <a:bodyPr wrap="square" rtlCol="0">
            <a:spAutoFit/>
          </a:bodyPr>
          <a:lstStyle/>
          <a:p>
            <a:r>
              <a:rPr lang="en-US" dirty="0" smtClean="0"/>
              <a:t>The dynamo waves originate at the base of the convection zone (in the “solar tachocline”) and migrate towards the poles and the equator with a speed of 1-2 m/s.</a:t>
            </a:r>
          </a:p>
          <a:p>
            <a:endParaRPr lang="en-US" dirty="0"/>
          </a:p>
          <a:p>
            <a:r>
              <a:rPr lang="en-US" dirty="0" smtClean="0"/>
              <a:t>It reaches the surface near the poles in 1-2 years, but it takes about 10 years to reach the surface at low latitudes where it forms sunspots.</a:t>
            </a:r>
          </a:p>
          <a:p>
            <a:endParaRPr lang="en-US" dirty="0"/>
          </a:p>
          <a:p>
            <a:r>
              <a:rPr lang="en-US" dirty="0" smtClean="0"/>
              <a:t>This explains why the polar magnetic field predicts the next sunspot maximum.</a:t>
            </a:r>
            <a:endParaRPr lang="en-US" dirty="0"/>
          </a:p>
        </p:txBody>
      </p:sp>
      <p:sp>
        <p:nvSpPr>
          <p:cNvPr id="7" name="TextBox 6"/>
          <p:cNvSpPr txBox="1"/>
          <p:nvPr/>
        </p:nvSpPr>
        <p:spPr>
          <a:xfrm>
            <a:off x="4262506" y="4234371"/>
            <a:ext cx="1491176" cy="923330"/>
          </a:xfrm>
          <a:prstGeom prst="rect">
            <a:avLst/>
          </a:prstGeom>
          <a:noFill/>
        </p:spPr>
        <p:txBody>
          <a:bodyPr wrap="square" rtlCol="0">
            <a:spAutoFit/>
          </a:bodyPr>
          <a:lstStyle/>
          <a:p>
            <a:r>
              <a:rPr lang="en-US" dirty="0" smtClean="0"/>
              <a:t>Start of Cycle 24 in the interior</a:t>
            </a:r>
            <a:endParaRPr lang="en-US" dirty="0"/>
          </a:p>
        </p:txBody>
      </p:sp>
      <p:sp>
        <p:nvSpPr>
          <p:cNvPr id="8" name="TextBox 7"/>
          <p:cNvSpPr txBox="1"/>
          <p:nvPr/>
        </p:nvSpPr>
        <p:spPr>
          <a:xfrm>
            <a:off x="7237828" y="4516683"/>
            <a:ext cx="1561514" cy="646331"/>
          </a:xfrm>
          <a:prstGeom prst="rect">
            <a:avLst/>
          </a:prstGeom>
          <a:noFill/>
        </p:spPr>
        <p:txBody>
          <a:bodyPr wrap="square" rtlCol="0">
            <a:spAutoFit/>
          </a:bodyPr>
          <a:lstStyle/>
          <a:p>
            <a:r>
              <a:rPr lang="en-US" dirty="0" smtClean="0"/>
              <a:t>Cycle 23 at the surface</a:t>
            </a:r>
            <a:endParaRPr lang="en-US" dirty="0"/>
          </a:p>
        </p:txBody>
      </p:sp>
      <p:cxnSp>
        <p:nvCxnSpPr>
          <p:cNvPr id="10" name="Straight Arrow Connector 9"/>
          <p:cNvCxnSpPr/>
          <p:nvPr/>
        </p:nvCxnSpPr>
        <p:spPr>
          <a:xfrm flipV="1">
            <a:off x="7744265" y="3134139"/>
            <a:ext cx="180535" cy="13675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68152" y="957139"/>
            <a:ext cx="2749471" cy="369332"/>
          </a:xfrm>
          <a:prstGeom prst="rect">
            <a:avLst/>
          </a:prstGeom>
          <a:noFill/>
        </p:spPr>
        <p:txBody>
          <a:bodyPr wrap="none" rtlCol="0">
            <a:spAutoFit/>
          </a:bodyPr>
          <a:lstStyle/>
          <a:p>
            <a:r>
              <a:rPr lang="en-US" dirty="0" smtClean="0"/>
              <a:t>Local correlation tracking</a:t>
            </a:r>
            <a:endParaRPr lang="en-US" dirty="0"/>
          </a:p>
        </p:txBody>
      </p:sp>
    </p:spTree>
    <p:extLst>
      <p:ext uri="{BB962C8B-B14F-4D97-AF65-F5344CB8AC3E}">
        <p14:creationId xmlns:p14="http://schemas.microsoft.com/office/powerpoint/2010/main" val="464276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2046" y="114300"/>
            <a:ext cx="8229600" cy="857250"/>
          </a:xfrm>
        </p:spPr>
        <p:txBody>
          <a:bodyPr>
            <a:noAutofit/>
          </a:bodyPr>
          <a:lstStyle/>
          <a:p>
            <a:r>
              <a:rPr lang="en-US" sz="2800" b="1" dirty="0" smtClean="0"/>
              <a:t>Tracking the zonal acceleration through the convection zone</a:t>
            </a:r>
            <a:endParaRPr lang="en-US" sz="2800" b="1" dirty="0"/>
          </a:p>
        </p:txBody>
      </p:sp>
      <p:sp>
        <p:nvSpPr>
          <p:cNvPr id="4" name="TextBox 3"/>
          <p:cNvSpPr txBox="1"/>
          <p:nvPr/>
        </p:nvSpPr>
        <p:spPr>
          <a:xfrm>
            <a:off x="1177480" y="4304363"/>
            <a:ext cx="1082348" cy="369332"/>
          </a:xfrm>
          <a:prstGeom prst="rect">
            <a:avLst/>
          </a:prstGeom>
          <a:noFill/>
        </p:spPr>
        <p:txBody>
          <a:bodyPr wrap="none" rtlCol="0">
            <a:spAutoFit/>
          </a:bodyPr>
          <a:lstStyle/>
          <a:p>
            <a:r>
              <a:rPr lang="en-US" dirty="0" smtClean="0"/>
              <a:t>Cycle 23</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382" y="981939"/>
            <a:ext cx="4552995" cy="4161561"/>
          </a:xfrm>
          <a:prstGeom prst="rect">
            <a:avLst/>
          </a:prstGeom>
        </p:spPr>
      </p:pic>
      <p:cxnSp>
        <p:nvCxnSpPr>
          <p:cNvPr id="8" name="Straight Arrow Connector 7"/>
          <p:cNvCxnSpPr>
            <a:stCxn id="4" idx="3"/>
          </p:cNvCxnSpPr>
          <p:nvPr/>
        </p:nvCxnSpPr>
        <p:spPr>
          <a:xfrm flipV="1">
            <a:off x="2259828" y="4224130"/>
            <a:ext cx="1338137" cy="2648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2501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solar cycle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440" y="2923950"/>
            <a:ext cx="3572855" cy="2219550"/>
          </a:xfrm>
          <a:prstGeom prst="rect">
            <a:avLst/>
          </a:prstGeom>
        </p:spPr>
      </p:pic>
      <p:sp>
        <p:nvSpPr>
          <p:cNvPr id="14" name="TextBox 13"/>
          <p:cNvSpPr txBox="1"/>
          <p:nvPr/>
        </p:nvSpPr>
        <p:spPr>
          <a:xfrm>
            <a:off x="250519" y="921713"/>
            <a:ext cx="4369870" cy="2031325"/>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In the solar interior we already see the signal associated with the next sunspot cycle (Cycle 25).</a:t>
            </a:r>
            <a:endParaRPr lang="en-US" dirty="0"/>
          </a:p>
          <a:p>
            <a:pPr marL="285750" indent="-285750">
              <a:buFont typeface="Wingdings" panose="05000000000000000000" pitchFamily="2" charset="2"/>
              <a:buChar char="Ø"/>
            </a:pPr>
            <a:r>
              <a:rPr lang="en-US" dirty="0" smtClean="0"/>
              <a:t>It appears that it will be even weaker than the current cycle, indicating on continuing long-term decrease of solar activity.</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0359" r="-2439"/>
          <a:stretch/>
        </p:blipFill>
        <p:spPr>
          <a:xfrm>
            <a:off x="4663440" y="921713"/>
            <a:ext cx="4480560" cy="3435928"/>
          </a:xfrm>
          <a:prstGeom prst="rect">
            <a:avLst/>
          </a:prstGeom>
        </p:spPr>
      </p:pic>
    </p:spTree>
    <p:extLst>
      <p:ext uri="{BB962C8B-B14F-4D97-AF65-F5344CB8AC3E}">
        <p14:creationId xmlns:p14="http://schemas.microsoft.com/office/powerpoint/2010/main" val="3006684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2203"/>
            <a:ext cx="8229600" cy="857250"/>
          </a:xfrm>
        </p:spPr>
        <p:txBody>
          <a:bodyPr/>
          <a:lstStyle/>
          <a:p>
            <a:r>
              <a:rPr lang="en-US" dirty="0" smtClean="0"/>
              <a:t>Main results</a:t>
            </a:r>
            <a:endParaRPr lang="en-US" dirty="0"/>
          </a:p>
        </p:txBody>
      </p:sp>
      <p:sp>
        <p:nvSpPr>
          <p:cNvPr id="5" name="Content Placeholder 4"/>
          <p:cNvSpPr>
            <a:spLocks noGrp="1"/>
          </p:cNvSpPr>
          <p:nvPr>
            <p:ph idx="1"/>
          </p:nvPr>
        </p:nvSpPr>
        <p:spPr>
          <a:xfrm>
            <a:off x="-40944" y="776621"/>
            <a:ext cx="4107976" cy="3267822"/>
          </a:xfrm>
        </p:spPr>
        <p:txBody>
          <a:bodyPr/>
          <a:lstStyle/>
          <a:p>
            <a:pPr marL="342900" indent="-342900">
              <a:buFont typeface="Wingdings" pitchFamily="2" charset="2"/>
              <a:buChar char="Ø"/>
            </a:pPr>
            <a:r>
              <a:rPr lang="en-US" sz="1800" b="1" dirty="0" smtClean="0">
                <a:solidFill>
                  <a:srgbClr val="0070C0"/>
                </a:solidFill>
              </a:rPr>
              <a:t>By tracking migration of stream jets (called “torsional oscillations”) in the solar interior we reveal patterns of dynamo waves that control the sunspot cycles.</a:t>
            </a:r>
            <a:endParaRPr lang="en-US" sz="1800" b="1" dirty="0">
              <a:solidFill>
                <a:srgbClr val="0070C0"/>
              </a:solidFill>
            </a:endParaRPr>
          </a:p>
          <a:p>
            <a:pPr marL="342900" indent="-342900">
              <a:buFont typeface="Wingdings" pitchFamily="2" charset="2"/>
              <a:buChar char="Ø"/>
            </a:pPr>
            <a:r>
              <a:rPr lang="en-US" sz="1800" b="1" dirty="0" smtClean="0">
                <a:solidFill>
                  <a:srgbClr val="D14124"/>
                </a:solidFill>
              </a:rPr>
              <a:t>The helioseismology measurements of the Sun’s torsional oscillations for 22 years allow us to pin down the location where  the solar cycles originate: the tachocline, 60 degrees latitude.</a:t>
            </a:r>
          </a:p>
          <a:p>
            <a:pPr marL="342900" indent="-342900">
              <a:buFont typeface="Wingdings" pitchFamily="2" charset="2"/>
              <a:buChar char="Ø"/>
            </a:pPr>
            <a:r>
              <a:rPr lang="en-US" sz="1800" b="1" dirty="0">
                <a:solidFill>
                  <a:srgbClr val="FFC000"/>
                </a:solidFill>
              </a:rPr>
              <a:t>It appears that </a:t>
            </a:r>
            <a:r>
              <a:rPr lang="en-US" sz="1800" b="1" dirty="0" smtClean="0">
                <a:solidFill>
                  <a:srgbClr val="FFC000"/>
                </a:solidFill>
              </a:rPr>
              <a:t>Cycle 25 </a:t>
            </a:r>
            <a:r>
              <a:rPr lang="en-US" sz="1800" b="1" dirty="0">
                <a:solidFill>
                  <a:srgbClr val="FFC000"/>
                </a:solidFill>
              </a:rPr>
              <a:t>will be even weaker than the current </a:t>
            </a:r>
            <a:r>
              <a:rPr lang="en-US" sz="1800" b="1" dirty="0" smtClean="0">
                <a:solidFill>
                  <a:srgbClr val="FFC000"/>
                </a:solidFill>
              </a:rPr>
              <a:t>cycle.</a:t>
            </a:r>
            <a:endParaRPr lang="en-US" sz="1800" b="1" dirty="0">
              <a:solidFill>
                <a:srgbClr val="FFC000"/>
              </a:solidFill>
            </a:endParaRPr>
          </a:p>
        </p:txBody>
      </p:sp>
      <p:sp>
        <p:nvSpPr>
          <p:cNvPr id="7" name="TextBox 6"/>
          <p:cNvSpPr txBox="1"/>
          <p:nvPr/>
        </p:nvSpPr>
        <p:spPr>
          <a:xfrm>
            <a:off x="357088" y="4637899"/>
            <a:ext cx="5308216" cy="569387"/>
          </a:xfrm>
          <a:prstGeom prst="rect">
            <a:avLst/>
          </a:prstGeom>
          <a:noFill/>
        </p:spPr>
        <p:txBody>
          <a:bodyPr wrap="square" rtlCol="0">
            <a:spAutoFit/>
          </a:bodyPr>
          <a:lstStyle/>
          <a:p>
            <a:r>
              <a:rPr lang="en-US" sz="1050" dirty="0" smtClean="0"/>
              <a:t>Publication: Dynamo </a:t>
            </a:r>
            <a:r>
              <a:rPr lang="en-US" sz="1050" dirty="0"/>
              <a:t>Wave Patterns Inside the Sun Revealed by Torsional Oscillations </a:t>
            </a:r>
          </a:p>
          <a:p>
            <a:r>
              <a:rPr lang="en-US" sz="1050" dirty="0"/>
              <a:t>Authors: </a:t>
            </a:r>
            <a:r>
              <a:rPr lang="en-US" sz="1050" dirty="0">
                <a:hlinkClick r:id="rId4"/>
              </a:rPr>
              <a:t>Alexander G. Kosovichev</a:t>
            </a:r>
            <a:r>
              <a:rPr lang="en-US" sz="1050" dirty="0"/>
              <a:t>, </a:t>
            </a:r>
            <a:r>
              <a:rPr lang="en-US" sz="1050" dirty="0">
                <a:hlinkClick r:id="rId5"/>
              </a:rPr>
              <a:t>Valery V. </a:t>
            </a:r>
            <a:r>
              <a:rPr lang="en-US" sz="1050" dirty="0" err="1" smtClean="0">
                <a:hlinkClick r:id="rId5"/>
              </a:rPr>
              <a:t>Pipin</a:t>
            </a:r>
            <a:r>
              <a:rPr lang="en-US" sz="1050" dirty="0"/>
              <a:t> </a:t>
            </a:r>
            <a:r>
              <a:rPr lang="en-US" sz="1050" dirty="0" smtClean="0">
                <a:hlinkClick r:id="rId6"/>
              </a:rPr>
              <a:t>arXiv:1809.10776</a:t>
            </a:r>
            <a:r>
              <a:rPr lang="en-US" sz="1050" dirty="0" smtClean="0"/>
              <a:t> , 2018 </a:t>
            </a:r>
            <a:endParaRPr lang="en-US" sz="1050" dirty="0"/>
          </a:p>
          <a:p>
            <a:endParaRPr lang="en-US" sz="1000" dirty="0"/>
          </a:p>
        </p:txBody>
      </p:sp>
      <p:sp>
        <p:nvSpPr>
          <p:cNvPr id="8" name="TextBox 7"/>
          <p:cNvSpPr txBox="1"/>
          <p:nvPr/>
        </p:nvSpPr>
        <p:spPr>
          <a:xfrm>
            <a:off x="6704368" y="4182498"/>
            <a:ext cx="2588719" cy="461665"/>
          </a:xfrm>
          <a:prstGeom prst="rect">
            <a:avLst/>
          </a:prstGeom>
          <a:noFill/>
        </p:spPr>
        <p:txBody>
          <a:bodyPr wrap="square" rtlCol="0">
            <a:spAutoFit/>
          </a:bodyPr>
          <a:lstStyle/>
          <a:p>
            <a:r>
              <a:rPr lang="en-US" sz="1200" dirty="0" smtClean="0"/>
              <a:t>Visualization by Tim </a:t>
            </a:r>
            <a:r>
              <a:rPr lang="en-US" sz="1200" dirty="0" err="1" smtClean="0"/>
              <a:t>Sandstrom</a:t>
            </a:r>
            <a:r>
              <a:rPr lang="en-US" sz="1200" dirty="0" smtClean="0"/>
              <a:t> </a:t>
            </a:r>
            <a:br>
              <a:rPr lang="en-US" sz="1200" dirty="0" smtClean="0"/>
            </a:br>
            <a:r>
              <a:rPr lang="en-US" sz="1200" dirty="0" smtClean="0"/>
              <a:t>(NASA Ames Research Center)</a:t>
            </a:r>
            <a:endParaRPr lang="en-US" sz="1200" dirty="0"/>
          </a:p>
        </p:txBody>
      </p:sp>
      <p:pic>
        <p:nvPicPr>
          <p:cNvPr id="3" name="v02.lt.flyin.half.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271" r="12884"/>
          <a:stretch/>
        </p:blipFill>
        <p:spPr>
          <a:xfrm>
            <a:off x="3952915" y="545910"/>
            <a:ext cx="5204733" cy="3350293"/>
          </a:xfrm>
          <a:prstGeom prst="rect">
            <a:avLst/>
          </a:prstGeom>
        </p:spPr>
      </p:pic>
    </p:spTree>
    <p:extLst>
      <p:ext uri="{BB962C8B-B14F-4D97-AF65-F5344CB8AC3E}">
        <p14:creationId xmlns:p14="http://schemas.microsoft.com/office/powerpoint/2010/main" val="1507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3811876" y="1616785"/>
            <a:ext cx="1868670" cy="1563143"/>
          </a:xfrm>
        </p:spPr>
      </p:pic>
    </p:spTree>
    <p:extLst>
      <p:ext uri="{BB962C8B-B14F-4D97-AF65-F5344CB8AC3E}">
        <p14:creationId xmlns:p14="http://schemas.microsoft.com/office/powerpoint/2010/main" val="2257438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59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300692"/>
      </a:dk1>
      <a:lt1>
        <a:srgbClr val="FFFFFF"/>
      </a:lt1>
      <a:dk2>
        <a:srgbClr val="2BC892"/>
      </a:dk2>
      <a:lt2>
        <a:srgbClr val="FFFFFF"/>
      </a:lt2>
      <a:accent1>
        <a:srgbClr val="105DA5"/>
      </a:accent1>
      <a:accent2>
        <a:srgbClr val="DF0042"/>
      </a:accent2>
      <a:accent3>
        <a:srgbClr val="FE9F14"/>
      </a:accent3>
      <a:accent4>
        <a:srgbClr val="2BC892"/>
      </a:accent4>
      <a:accent5>
        <a:srgbClr val="000000"/>
      </a:accent5>
      <a:accent6>
        <a:srgbClr val="C6D0D5"/>
      </a:accent6>
      <a:hlink>
        <a:srgbClr val="2BC892"/>
      </a:hlink>
      <a:folHlink>
        <a:srgbClr val="D5003F"/>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Elemental</Template>
  <TotalTime>11889</TotalTime>
  <Words>791</Words>
  <Application>Microsoft Office PowerPoint</Application>
  <PresentationFormat>On-screen Show (16:9)</PresentationFormat>
  <Paragraphs>73</Paragraphs>
  <Slides>15</Slides>
  <Notes>1</Notes>
  <HiddenSlides>0</HiddenSlides>
  <MMClips>3</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SH14B-01:  Helioseismic Evidence for Dynamo Waves Inside the Sun</vt:lpstr>
      <vt:lpstr>Solar magnetic cycles  </vt:lpstr>
      <vt:lpstr>Two paradigms in solar dynamo</vt:lpstr>
      <vt:lpstr>Helioseismology measurements of large-scale flows in the solar interior</vt:lpstr>
      <vt:lpstr>Variations of the differential rotation (“torsional oscillations”) provide insight in the dynamo mechanism</vt:lpstr>
      <vt:lpstr>Torsional oscillations at different depth are measured by helioseismology </vt:lpstr>
      <vt:lpstr>New approach: zonal acceleration </vt:lpstr>
      <vt:lpstr>Patterns of Dynamo waves</vt:lpstr>
      <vt:lpstr>Principal component analysis (PCA) </vt:lpstr>
      <vt:lpstr>Migration of dynamo waves</vt:lpstr>
      <vt:lpstr>Tracking the zonal acceleration through the convection zone</vt:lpstr>
      <vt:lpstr>next solar cycle</vt:lpstr>
      <vt:lpstr>Main results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sasha</cp:lastModifiedBy>
  <cp:revision>272</cp:revision>
  <cp:lastPrinted>2018-12-10T16:36:18Z</cp:lastPrinted>
  <dcterms:created xsi:type="dcterms:W3CDTF">2016-09-26T20:39:35Z</dcterms:created>
  <dcterms:modified xsi:type="dcterms:W3CDTF">2018-12-10T20:30:23Z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