
<file path=[Content_Types].xml><?xml version="1.0" encoding="utf-8"?>
<Types xmlns="http://schemas.openxmlformats.org/package/2006/content-types">
  <Default Extension="png" ContentType="image/png"/>
  <Default Extension="mpg" ContentType="video/mpeg"/>
  <Default Extension="mpeg" ContentType="video/mpe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gif" ContentType="image/gif"/>
  <Default Extension="wmv" ContentType="video/x-ms-wmv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4"/>
  </p:handoutMasterIdLst>
  <p:sldIdLst>
    <p:sldId id="256" r:id="rId2"/>
    <p:sldId id="258" r:id="rId3"/>
    <p:sldId id="328" r:id="rId4"/>
    <p:sldId id="329" r:id="rId5"/>
    <p:sldId id="330" r:id="rId6"/>
    <p:sldId id="261" r:id="rId7"/>
    <p:sldId id="333" r:id="rId8"/>
    <p:sldId id="332" r:id="rId9"/>
    <p:sldId id="331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55" r:id="rId32"/>
    <p:sldId id="290" r:id="rId33"/>
    <p:sldId id="291" r:id="rId34"/>
    <p:sldId id="292" r:id="rId35"/>
    <p:sldId id="293" r:id="rId36"/>
    <p:sldId id="356" r:id="rId37"/>
    <p:sldId id="294" r:id="rId38"/>
    <p:sldId id="298" r:id="rId39"/>
    <p:sldId id="295" r:id="rId40"/>
    <p:sldId id="296" r:id="rId41"/>
    <p:sldId id="299" r:id="rId42"/>
    <p:sldId id="300" r:id="rId43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CC33"/>
    <a:srgbClr val="0000FF"/>
    <a:srgbClr val="FDFD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17" autoAdjust="0"/>
    <p:restoredTop sz="94660"/>
  </p:normalViewPr>
  <p:slideViewPr>
    <p:cSldViewPr>
      <p:cViewPr varScale="1">
        <p:scale>
          <a:sx n="117" d="100"/>
          <a:sy n="117" d="100"/>
        </p:scale>
        <p:origin x="-3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8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431E235-A09C-4B9A-BA73-E3EB0C2212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57117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66304-1678-4B91-9750-F5E6EDB544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AF326-4F01-40D9-9389-676DD07C37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103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5CA88-9422-47DB-858D-8E11A2E0D9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949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99593-7451-481D-BCDB-D0A8BF6928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4860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F86473-4499-4D58-8BED-96CAF99047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5227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960976-BD38-4C74-B266-213394CAEB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442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2894ED-E0D2-4086-B40A-9546DB5B8E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651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874B7-A30C-49F3-A367-A65FB90103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032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EA59C-E6F3-45B5-A90C-B1202F8561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0243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B28D1-FBD8-41CD-AD38-C955FEB2E9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750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F40F8-D596-4091-8C33-D2CD4D0284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487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2C8E8EC-BE7A-4739-8AA0-1FB8F4BE30C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jit.webex.com/join/sasha" TargetMode="External"/><Relationship Id="rId2" Type="http://schemas.openxmlformats.org/officeDocument/2006/relationships/hyperlink" Target="http://sun.stanford.edu/~sasha/PHYS363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g"/><Relationship Id="rId1" Type="http://schemas.microsoft.com/office/2007/relationships/media" Target="../media/media3.mp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8.mov"/><Relationship Id="rId1" Type="http://schemas.microsoft.com/office/2007/relationships/media" Target="../media/media8.mov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9.wmv"/><Relationship Id="rId1" Type="http://schemas.microsoft.com/office/2007/relationships/media" Target="../media/media9.wmv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0.mpeg"/><Relationship Id="rId1" Type="http://schemas.microsoft.com/office/2007/relationships/media" Target="../media/media10.mpe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2.mpeg"/><Relationship Id="rId1" Type="http://schemas.microsoft.com/office/2007/relationships/media" Target="../media/media12.mpe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527175" y="14319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685800" y="554251"/>
            <a:ext cx="7772400" cy="580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2800" b="1" dirty="0" smtClean="0"/>
              <a:t>PHYS780: Solar </a:t>
            </a:r>
            <a:r>
              <a:rPr lang="en-US" altLang="en-US" sz="2800" b="1" dirty="0"/>
              <a:t>and Solar-Terrestrial </a:t>
            </a:r>
            <a:r>
              <a:rPr lang="en-US" altLang="en-US" sz="2800" b="1" dirty="0" smtClean="0"/>
              <a:t>Physics</a:t>
            </a:r>
          </a:p>
          <a:p>
            <a:pPr algn="ctr"/>
            <a:endParaRPr lang="en-US" altLang="en-US" dirty="0"/>
          </a:p>
          <a:p>
            <a:pPr algn="ctr">
              <a:lnSpc>
                <a:spcPct val="150000"/>
              </a:lnSpc>
            </a:pPr>
            <a:r>
              <a:rPr lang="en-US" altLang="en-US" b="1" dirty="0"/>
              <a:t>Time: </a:t>
            </a:r>
            <a:r>
              <a:rPr lang="en-US" altLang="en-US" b="1" dirty="0" smtClean="0"/>
              <a:t>1:00 pm - 2:25 pm, Monday, Tuesday </a:t>
            </a:r>
            <a:endParaRPr lang="en-US" altLang="en-US" b="1" dirty="0"/>
          </a:p>
          <a:p>
            <a:pPr algn="ctr">
              <a:lnSpc>
                <a:spcPct val="150000"/>
              </a:lnSpc>
            </a:pPr>
            <a:r>
              <a:rPr lang="en-US" altLang="en-US" b="1" dirty="0"/>
              <a:t>Place: </a:t>
            </a:r>
            <a:r>
              <a:rPr lang="en-US" altLang="en-US" b="1" dirty="0" smtClean="0"/>
              <a:t>GITC, </a:t>
            </a:r>
            <a:r>
              <a:rPr lang="en-US" altLang="en-US" b="1" dirty="0"/>
              <a:t>room </a:t>
            </a:r>
            <a:r>
              <a:rPr lang="en-US" altLang="en-US" b="1" dirty="0" smtClean="0"/>
              <a:t>1403</a:t>
            </a:r>
            <a:endParaRPr lang="en-US" altLang="en-US" b="1" dirty="0"/>
          </a:p>
          <a:p>
            <a:pPr algn="ctr">
              <a:lnSpc>
                <a:spcPct val="150000"/>
              </a:lnSpc>
            </a:pPr>
            <a:r>
              <a:rPr lang="en-US" altLang="en-US" b="1" dirty="0"/>
              <a:t>Instructor: Alexander Kosovichev </a:t>
            </a:r>
          </a:p>
          <a:p>
            <a:pPr lvl="1" algn="ctr">
              <a:lnSpc>
                <a:spcPct val="150000"/>
              </a:lnSpc>
            </a:pPr>
            <a:r>
              <a:rPr lang="en-US" altLang="en-US" b="1" dirty="0"/>
              <a:t>e-mail: </a:t>
            </a:r>
            <a:r>
              <a:rPr lang="en-US" altLang="en-US" b="1" dirty="0" smtClean="0"/>
              <a:t>alexander.g.kosovichev@njit.edu</a:t>
            </a:r>
            <a:endParaRPr lang="en-US" altLang="en-US" b="1" dirty="0"/>
          </a:p>
          <a:p>
            <a:pPr lvl="1" algn="ctr">
              <a:lnSpc>
                <a:spcPct val="150000"/>
              </a:lnSpc>
            </a:pPr>
            <a:r>
              <a:rPr lang="en-US" altLang="en-US" b="1" dirty="0"/>
              <a:t>Phone: </a:t>
            </a:r>
            <a:r>
              <a:rPr lang="en-US" altLang="en-US" b="1" dirty="0" smtClean="0"/>
              <a:t>408-239-6874</a:t>
            </a:r>
            <a:endParaRPr lang="en-US" altLang="en-US" b="1" dirty="0"/>
          </a:p>
          <a:p>
            <a:pPr lvl="1" algn="ctr">
              <a:lnSpc>
                <a:spcPct val="150000"/>
              </a:lnSpc>
            </a:pPr>
            <a:r>
              <a:rPr lang="en-US" altLang="en-US" b="1" dirty="0"/>
              <a:t>Office: </a:t>
            </a:r>
            <a:r>
              <a:rPr lang="en-US" altLang="en-US" b="1" dirty="0" err="1" smtClean="0"/>
              <a:t>Cullimore</a:t>
            </a:r>
            <a:r>
              <a:rPr lang="en-US" altLang="en-US" b="1" dirty="0" smtClean="0"/>
              <a:t> 105F</a:t>
            </a:r>
          </a:p>
          <a:p>
            <a:pPr lvl="1" algn="ctr">
              <a:lnSpc>
                <a:spcPct val="150000"/>
              </a:lnSpc>
            </a:pPr>
            <a:r>
              <a:rPr lang="en-US" altLang="en-US" b="1" dirty="0" smtClean="0"/>
              <a:t>Office hours: by appointment</a:t>
            </a:r>
            <a:endParaRPr lang="en-US" altLang="en-US" b="1" dirty="0"/>
          </a:p>
          <a:p>
            <a:pPr lvl="1" algn="ctr">
              <a:lnSpc>
                <a:spcPct val="150000"/>
              </a:lnSpc>
            </a:pPr>
            <a:r>
              <a:rPr lang="en-US" altLang="en-US" b="1" dirty="0"/>
              <a:t>URL: </a:t>
            </a:r>
            <a:r>
              <a:rPr lang="en-US" altLang="en-US" b="1" dirty="0">
                <a:hlinkClick r:id="rId2"/>
              </a:rPr>
              <a:t>http://sun.stanford.edu/~</a:t>
            </a:r>
            <a:r>
              <a:rPr lang="en-US" altLang="en-US" b="1" dirty="0" smtClean="0">
                <a:hlinkClick r:id="rId2"/>
              </a:rPr>
              <a:t>sasha/PHYS780/SOLAR_PHYSICS</a:t>
            </a:r>
          </a:p>
          <a:p>
            <a:pPr lvl="1" algn="ctr">
              <a:lnSpc>
                <a:spcPct val="150000"/>
              </a:lnSpc>
            </a:pPr>
            <a:r>
              <a:rPr lang="en-US" b="1" dirty="0"/>
              <a:t>NJIT </a:t>
            </a:r>
            <a:r>
              <a:rPr lang="en-US" b="1" dirty="0" err="1"/>
              <a:t>Webex</a:t>
            </a:r>
            <a:r>
              <a:rPr lang="en-US" b="1" dirty="0"/>
              <a:t>: </a:t>
            </a:r>
            <a:r>
              <a:rPr lang="en-US" b="1" u="sng" dirty="0">
                <a:hlinkClick r:id="rId3"/>
              </a:rPr>
              <a:t>https://</a:t>
            </a:r>
            <a:r>
              <a:rPr lang="en-US" b="1" u="sng" dirty="0" smtClean="0">
                <a:hlinkClick r:id="rId3"/>
              </a:rPr>
              <a:t>njit.webex.com/join/sasha</a:t>
            </a:r>
            <a:endParaRPr lang="en-US" altLang="en-US" b="1" dirty="0"/>
          </a:p>
          <a:p>
            <a:pPr algn="ctr">
              <a:lnSpc>
                <a:spcPct val="150000"/>
              </a:lnSpc>
            </a:pPr>
            <a:r>
              <a:rPr lang="en-US" altLang="en-US" b="1" dirty="0"/>
              <a:t>Grades: </a:t>
            </a:r>
            <a:r>
              <a:rPr lang="en-US" altLang="en-US" b="1" dirty="0" smtClean="0"/>
              <a:t>homework (40%), class quizzes (20%), final presentation/essay (40%)</a:t>
            </a:r>
            <a:endParaRPr lang="en-US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Tools for solar observations I.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Solar </a:t>
            </a:r>
            <a:r>
              <a:rPr lang="en-US" dirty="0" smtClean="0"/>
              <a:t>telescopes</a:t>
            </a:r>
          </a:p>
          <a:p>
            <a:r>
              <a:rPr lang="en-US" dirty="0" smtClean="0"/>
              <a:t> </a:t>
            </a:r>
            <a:r>
              <a:rPr lang="en-US" dirty="0"/>
              <a:t>Resolution, </a:t>
            </a:r>
            <a:r>
              <a:rPr lang="en-US" dirty="0" smtClean="0"/>
              <a:t>MTF (Modulation Transfer Function), </a:t>
            </a:r>
            <a:r>
              <a:rPr lang="en-US" dirty="0"/>
              <a:t>seeing. </a:t>
            </a:r>
            <a:endParaRPr lang="en-US" dirty="0" smtClean="0"/>
          </a:p>
          <a:p>
            <a:r>
              <a:rPr lang="en-US" dirty="0" smtClean="0"/>
              <a:t>High </a:t>
            </a:r>
            <a:r>
              <a:rPr lang="en-US" dirty="0"/>
              <a:t>resolution </a:t>
            </a:r>
            <a:r>
              <a:rPr lang="en-US" dirty="0" smtClean="0"/>
              <a:t>telescopes.</a:t>
            </a:r>
          </a:p>
          <a:p>
            <a:r>
              <a:rPr lang="en-US" dirty="0" smtClean="0"/>
              <a:t>Spectrographs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346868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35864" y="1263134"/>
            <a:ext cx="3360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1.6m Solar Telescope at BBSO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15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Tools for solar observations II.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Spectroscopy</a:t>
            </a:r>
          </a:p>
          <a:p>
            <a:r>
              <a:rPr lang="en-US" dirty="0" smtClean="0"/>
              <a:t>Measurements </a:t>
            </a:r>
            <a:r>
              <a:rPr lang="en-US" dirty="0"/>
              <a:t>of the line shift. </a:t>
            </a:r>
            <a:endParaRPr lang="en-US" dirty="0" smtClean="0"/>
          </a:p>
          <a:p>
            <a:r>
              <a:rPr lang="en-US" dirty="0" smtClean="0"/>
              <a:t>Zeeman effect.</a:t>
            </a:r>
          </a:p>
          <a:p>
            <a:r>
              <a:rPr lang="en-US" dirty="0" smtClean="0"/>
              <a:t>Magnetic </a:t>
            </a:r>
            <a:r>
              <a:rPr lang="en-US" dirty="0"/>
              <a:t>fields and </a:t>
            </a:r>
            <a:r>
              <a:rPr lang="en-US" dirty="0" err="1"/>
              <a:t>polarimetry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600200"/>
            <a:ext cx="5029200" cy="5029200"/>
          </a:xfrm>
        </p:spPr>
      </p:pic>
    </p:spTree>
    <p:extLst>
      <p:ext uri="{BB962C8B-B14F-4D97-AF65-F5344CB8AC3E}">
        <p14:creationId xmlns:p14="http://schemas.microsoft.com/office/powerpoint/2010/main" val="262190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Tools for solar observations III.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27918"/>
            <a:ext cx="4038600" cy="4906963"/>
          </a:xfrm>
        </p:spPr>
        <p:txBody>
          <a:bodyPr/>
          <a:lstStyle/>
          <a:p>
            <a:r>
              <a:rPr lang="en-US" dirty="0"/>
              <a:t>Solar space missions: SOHO, TRACE, STEREO, Hinode, RHESSI, SDO, IRIS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Neutrino telescopes.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71600"/>
            <a:ext cx="4038600" cy="4525963"/>
          </a:xfrm>
        </p:spPr>
        <p:txBody>
          <a:bodyPr/>
          <a:lstStyle/>
          <a:p>
            <a:r>
              <a:rPr lang="en-US" dirty="0"/>
              <a:t>Interface Region Imaging Spectrograph (IRIS) explorer</a:t>
            </a:r>
          </a:p>
        </p:txBody>
      </p:sp>
      <p:pic>
        <p:nvPicPr>
          <p:cNvPr id="77826" name="Picture 2" descr="IRIS logo should be her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680" y="3048000"/>
            <a:ext cx="4191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28" name="Picture 4" descr="http://www.soap.com.au/underground/sadbury_s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570922"/>
            <a:ext cx="2733675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3733800"/>
            <a:ext cx="1676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Sudbury Neutrino </a:t>
            </a:r>
            <a:r>
              <a:rPr lang="en-US" b="1" dirty="0" smtClean="0"/>
              <a:t>Observatory</a:t>
            </a:r>
          </a:p>
          <a:p>
            <a:r>
              <a:rPr lang="en-US" b="1" dirty="0" smtClean="0"/>
              <a:t>detects </a:t>
            </a:r>
            <a:r>
              <a:rPr lang="en-US" b="1" dirty="0"/>
              <a:t>solar neutrinos through their interactions with a large tank of heavy water.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15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Internal structure I.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19200"/>
            <a:ext cx="8382000" cy="1524000"/>
          </a:xfrm>
        </p:spPr>
        <p:txBody>
          <a:bodyPr/>
          <a:lstStyle/>
          <a:p>
            <a:r>
              <a:rPr lang="en-US" dirty="0"/>
              <a:t>Stellar Scaling Laws. Standard model. Evolution. Nuclear reactions. Equation of state. Radiative transfer.</a:t>
            </a:r>
          </a:p>
        </p:txBody>
      </p:sp>
      <p:pic>
        <p:nvPicPr>
          <p:cNvPr id="5" name="Picture 2" descr="reactions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0" y="2590800"/>
            <a:ext cx="7071360" cy="412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36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Internal structure II.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Convective instability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Convective </a:t>
            </a:r>
            <a:r>
              <a:rPr lang="en-US" dirty="0"/>
              <a:t>energy transfer. </a:t>
            </a:r>
            <a:endParaRPr lang="en-US" dirty="0" smtClean="0"/>
          </a:p>
          <a:p>
            <a:r>
              <a:rPr lang="en-US" dirty="0" smtClean="0"/>
              <a:t>Non-standard solar models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Solar </a:t>
            </a:r>
            <a:r>
              <a:rPr lang="en-US" dirty="0"/>
              <a:t>neutrinos, neutrino transitions, MSW effect.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7"/>
            <a:ext cx="4038600" cy="4525963"/>
          </a:xfrm>
        </p:spPr>
        <p:txBody>
          <a:bodyPr/>
          <a:lstStyle/>
          <a:p>
            <a:r>
              <a:rPr lang="en-US" sz="2400" dirty="0" smtClean="0"/>
              <a:t>Variations of the sound speed detected by helioseismology </a:t>
            </a:r>
            <a:endParaRPr lang="en-US" sz="2400" dirty="0"/>
          </a:p>
        </p:txBody>
      </p:sp>
      <p:pic>
        <p:nvPicPr>
          <p:cNvPr id="79874" name="Picture 2" descr="http://soi.stanford.edu/results/structure_cut_me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90800"/>
            <a:ext cx="42672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15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Solar oscillations.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Observations. </a:t>
            </a:r>
            <a:endParaRPr lang="en-US" dirty="0" smtClean="0"/>
          </a:p>
          <a:p>
            <a:r>
              <a:rPr lang="en-US" dirty="0" smtClean="0"/>
              <a:t>Theory </a:t>
            </a:r>
            <a:r>
              <a:rPr lang="en-US" dirty="0"/>
              <a:t>of p-, g-, and r-modes. </a:t>
            </a:r>
            <a:endParaRPr lang="en-US" dirty="0" smtClean="0"/>
          </a:p>
          <a:p>
            <a:r>
              <a:rPr lang="en-US" dirty="0" smtClean="0"/>
              <a:t>Excitation mechanisms.</a:t>
            </a:r>
          </a:p>
          <a:p>
            <a:r>
              <a:rPr lang="en-US" dirty="0" smtClean="0"/>
              <a:t>Oscillations of solar-type stars.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22" name="Picture 2" descr="http://soi.stanford.edu/results/fig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756" y="1447800"/>
            <a:ext cx="4427913" cy="573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47800" y="6019800"/>
            <a:ext cx="3826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Oscillation power spectrum from</a:t>
            </a:r>
          </a:p>
          <a:p>
            <a:r>
              <a:rPr lang="en-US" dirty="0" smtClean="0"/>
              <a:t>Solar and </a:t>
            </a:r>
            <a:r>
              <a:rPr lang="en-US" dirty="0" err="1" smtClean="0"/>
              <a:t>Heliospheric</a:t>
            </a:r>
            <a:r>
              <a:rPr lang="en-US" dirty="0" smtClean="0"/>
              <a:t> Observatory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22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/>
          <a:lstStyle/>
          <a:p>
            <a:r>
              <a:rPr lang="en-US" b="1" dirty="0"/>
              <a:t>Principles of Helioseismology I.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Variational</a:t>
            </a:r>
            <a:r>
              <a:rPr lang="en-US" dirty="0"/>
              <a:t> </a:t>
            </a:r>
            <a:r>
              <a:rPr lang="en-US" dirty="0" smtClean="0"/>
              <a:t>principle</a:t>
            </a:r>
          </a:p>
          <a:p>
            <a:r>
              <a:rPr lang="en-US" dirty="0"/>
              <a:t>P</a:t>
            </a:r>
            <a:r>
              <a:rPr lang="en-US" dirty="0" smtClean="0"/>
              <a:t>erturbation </a:t>
            </a:r>
            <a:r>
              <a:rPr lang="en-US" dirty="0"/>
              <a:t>theory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Inversions, sound speed and rotation inferences.</a:t>
            </a:r>
          </a:p>
        </p:txBody>
      </p:sp>
      <p:pic>
        <p:nvPicPr>
          <p:cNvPr id="5" name="srot.mpg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91000" y="1676400"/>
            <a:ext cx="4800600" cy="4800600"/>
          </a:xfrm>
        </p:spPr>
      </p:pic>
    </p:spTree>
    <p:extLst>
      <p:ext uri="{BB962C8B-B14F-4D97-AF65-F5344CB8AC3E}">
        <p14:creationId xmlns:p14="http://schemas.microsoft.com/office/powerpoint/2010/main" val="48394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Principles of Helioseismology II.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981200"/>
            <a:ext cx="3352800" cy="4525963"/>
          </a:xfrm>
        </p:spPr>
        <p:txBody>
          <a:bodyPr/>
          <a:lstStyle/>
          <a:p>
            <a:r>
              <a:rPr lang="en-US" dirty="0"/>
              <a:t>Local-area </a:t>
            </a:r>
            <a:r>
              <a:rPr lang="en-US" dirty="0" smtClean="0"/>
              <a:t>helioseismology</a:t>
            </a:r>
          </a:p>
          <a:p>
            <a:r>
              <a:rPr lang="en-US" dirty="0" smtClean="0"/>
              <a:t>Ring-diagrams</a:t>
            </a:r>
          </a:p>
          <a:p>
            <a:r>
              <a:rPr lang="en-US" dirty="0"/>
              <a:t>A</a:t>
            </a:r>
            <a:r>
              <a:rPr lang="en-US" dirty="0" smtClean="0"/>
              <a:t>coustic imaging</a:t>
            </a:r>
          </a:p>
          <a:p>
            <a:r>
              <a:rPr lang="en-US" dirty="0" smtClean="0"/>
              <a:t>Time-distance </a:t>
            </a:r>
            <a:r>
              <a:rPr lang="en-US" dirty="0"/>
              <a:t>tomography.</a:t>
            </a:r>
          </a:p>
        </p:txBody>
      </p:sp>
      <p:pic>
        <p:nvPicPr>
          <p:cNvPr id="5" name="sunssu.mpeg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75789" y="2362200"/>
            <a:ext cx="5668211" cy="3810000"/>
          </a:xfrm>
        </p:spPr>
      </p:pic>
      <p:sp>
        <p:nvSpPr>
          <p:cNvPr id="6" name="TextBox 5"/>
          <p:cNvSpPr txBox="1"/>
          <p:nvPr/>
        </p:nvSpPr>
        <p:spPr>
          <a:xfrm>
            <a:off x="4358640" y="1981200"/>
            <a:ext cx="3506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Subsurface structure of sunspot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0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Subsurface structure and dynamics.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525963"/>
          </a:xfrm>
        </p:spPr>
        <p:txBody>
          <a:bodyPr/>
          <a:lstStyle/>
          <a:p>
            <a:r>
              <a:rPr lang="en-US" dirty="0"/>
              <a:t>Current helioseismology results. </a:t>
            </a:r>
            <a:endParaRPr lang="en-US" dirty="0" smtClean="0"/>
          </a:p>
          <a:p>
            <a:r>
              <a:rPr lang="en-US" dirty="0" smtClean="0"/>
              <a:t>Far-side </a:t>
            </a:r>
            <a:r>
              <a:rPr lang="en-US" dirty="0"/>
              <a:t>imaging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Meridional circulation. </a:t>
            </a:r>
            <a:endParaRPr lang="en-US" dirty="0" smtClean="0"/>
          </a:p>
          <a:p>
            <a:r>
              <a:rPr lang="en-US" dirty="0" smtClean="0"/>
              <a:t>Emerging </a:t>
            </a:r>
            <a:r>
              <a:rPr lang="en-US" dirty="0"/>
              <a:t>magnetic flux. </a:t>
            </a:r>
            <a:endParaRPr lang="en-US" dirty="0" smtClean="0"/>
          </a:p>
          <a:p>
            <a:r>
              <a:rPr lang="en-US" dirty="0" smtClean="0"/>
              <a:t>Active </a:t>
            </a:r>
            <a:r>
              <a:rPr lang="en-US" dirty="0"/>
              <a:t>region dynamics.</a:t>
            </a:r>
          </a:p>
        </p:txBody>
      </p:sp>
      <p:pic>
        <p:nvPicPr>
          <p:cNvPr id="5" name="movie1.mpg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02445" y="1969532"/>
            <a:ext cx="3824287" cy="4525963"/>
          </a:xfrm>
        </p:spPr>
      </p:pic>
      <p:sp>
        <p:nvSpPr>
          <p:cNvPr id="6" name="TextBox 5"/>
          <p:cNvSpPr txBox="1"/>
          <p:nvPr/>
        </p:nvSpPr>
        <p:spPr>
          <a:xfrm>
            <a:off x="4201621" y="1600200"/>
            <a:ext cx="4942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Illustration of far-side imaging of active regions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83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Convection.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Granulation, supergranulation, giant cells. </a:t>
            </a:r>
            <a:endParaRPr lang="en-US" dirty="0" smtClean="0"/>
          </a:p>
          <a:p>
            <a:r>
              <a:rPr lang="en-US" dirty="0" smtClean="0"/>
              <a:t>Convective blue shift.</a:t>
            </a:r>
          </a:p>
          <a:p>
            <a:r>
              <a:rPr lang="en-US" dirty="0" smtClean="0"/>
              <a:t>Energy balance.</a:t>
            </a:r>
          </a:p>
          <a:p>
            <a:r>
              <a:rPr lang="en-US" dirty="0" err="1" smtClean="0"/>
              <a:t>Superadiabatic</a:t>
            </a:r>
            <a:r>
              <a:rPr lang="en-US" dirty="0" smtClean="0"/>
              <a:t> layer.</a:t>
            </a:r>
          </a:p>
          <a:p>
            <a:r>
              <a:rPr lang="en-US" dirty="0" smtClean="0"/>
              <a:t>Rotational </a:t>
            </a:r>
            <a:r>
              <a:rPr lang="en-US" dirty="0"/>
              <a:t>and magnetic </a:t>
            </a:r>
            <a:r>
              <a:rPr lang="en-US" dirty="0" smtClean="0"/>
              <a:t>effects.</a:t>
            </a:r>
          </a:p>
          <a:p>
            <a:r>
              <a:rPr lang="en-US" dirty="0" smtClean="0"/>
              <a:t>Numerical </a:t>
            </a:r>
            <a:r>
              <a:rPr lang="en-US" dirty="0"/>
              <a:t>simulations.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0600" y="1505634"/>
            <a:ext cx="3647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3D numerical simulations of solar </a:t>
            </a:r>
          </a:p>
          <a:p>
            <a:r>
              <a:rPr lang="en-US" dirty="0" smtClean="0"/>
              <a:t>granulation</a:t>
            </a:r>
            <a:endParaRPr lang="en-US" dirty="0"/>
          </a:p>
        </p:txBody>
      </p:sp>
      <p:pic>
        <p:nvPicPr>
          <p:cNvPr id="7" name="conv3d001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00600" y="2433810"/>
            <a:ext cx="4124325" cy="329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9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333375"/>
            <a:ext cx="5472113" cy="346075"/>
          </a:xfrm>
        </p:spPr>
        <p:txBody>
          <a:bodyPr/>
          <a:lstStyle/>
          <a:p>
            <a:r>
              <a:rPr lang="en-US" altLang="en-US" sz="2800"/>
              <a:t>Lecture Plan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078313"/>
          </a:xfrm>
          <a:noFill/>
        </p:spPr>
        <p:txBody>
          <a:bodyPr>
            <a:spAutoFit/>
          </a:bodyPr>
          <a:lstStyle/>
          <a:p>
            <a:pPr>
              <a:buFontTx/>
              <a:buAutoNum type="arabicPeriod"/>
            </a:pPr>
            <a:r>
              <a:rPr lang="en-US" altLang="en-US" sz="1800" b="1" u="sng" dirty="0" smtClean="0">
                <a:solidFill>
                  <a:srgbClr val="0000FF"/>
                </a:solidFill>
              </a:rPr>
              <a:t>September </a:t>
            </a:r>
            <a:r>
              <a:rPr lang="en-US" altLang="en-US" sz="1800" b="1" u="sng" dirty="0">
                <a:solidFill>
                  <a:srgbClr val="0000FF"/>
                </a:solidFill>
              </a:rPr>
              <a:t>4</a:t>
            </a:r>
            <a:r>
              <a:rPr lang="en-US" altLang="en-US" sz="1800" b="1" u="sng" dirty="0" smtClean="0">
                <a:solidFill>
                  <a:srgbClr val="0000FF"/>
                </a:solidFill>
              </a:rPr>
              <a:t>, Tuesday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altLang="en-US" sz="1800" b="1" dirty="0">
                <a:solidFill>
                  <a:srgbClr val="FF0000"/>
                </a:solidFill>
              </a:rPr>
              <a:t>Introduction. Course overview</a:t>
            </a:r>
            <a:r>
              <a:rPr lang="en-US" altLang="en-US" sz="1800" b="1" dirty="0">
                <a:solidFill>
                  <a:srgbClr val="0000FF"/>
                </a:solidFill>
              </a:rPr>
              <a:t>. </a:t>
            </a:r>
            <a:r>
              <a:rPr lang="en-US" altLang="en-US" sz="1800" b="1" dirty="0"/>
              <a:t>"Big problems of heliophysics": solar neutrinos, rotation, dynamo, magnetic energy release, coronal heating, solar wind.</a:t>
            </a:r>
          </a:p>
          <a:p>
            <a:pPr>
              <a:buFontTx/>
              <a:buAutoNum type="arabicPeriod"/>
            </a:pPr>
            <a:r>
              <a:rPr lang="en-US" altLang="en-US" sz="1800" b="1" u="sng" dirty="0" smtClean="0">
                <a:solidFill>
                  <a:srgbClr val="0000FF"/>
                </a:solidFill>
              </a:rPr>
              <a:t>September 10 Monday.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>
                <a:solidFill>
                  <a:srgbClr val="FF0000"/>
                </a:solidFill>
              </a:rPr>
              <a:t>The Sun as a star. </a:t>
            </a:r>
            <a:r>
              <a:rPr lang="en-US" altLang="en-US" sz="1800" b="1" dirty="0"/>
              <a:t>General properties, place in the </a:t>
            </a:r>
            <a:r>
              <a:rPr lang="en-US" altLang="en-US" sz="1800" b="1" dirty="0" err="1"/>
              <a:t>Hertzsprung</a:t>
            </a:r>
            <a:r>
              <a:rPr lang="en-US" altLang="en-US" sz="1800" b="1" dirty="0"/>
              <a:t>-Russell diagram. Distance, mass, radius, luminosity, composition, age, evolution, spectral energy distribution.</a:t>
            </a:r>
          </a:p>
          <a:p>
            <a:pPr>
              <a:buFontTx/>
              <a:buAutoNum type="arabicPeriod"/>
            </a:pPr>
            <a:r>
              <a:rPr lang="en-US" altLang="en-US" sz="1800" b="1" u="sng" dirty="0" smtClean="0">
                <a:solidFill>
                  <a:srgbClr val="0000FF"/>
                </a:solidFill>
              </a:rPr>
              <a:t>September 11, Tuesday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altLang="en-US" sz="1800" b="1" dirty="0">
                <a:solidFill>
                  <a:srgbClr val="FF0000"/>
                </a:solidFill>
              </a:rPr>
              <a:t>Tools for solar observations I. </a:t>
            </a:r>
            <a:r>
              <a:rPr lang="en-US" altLang="en-US" sz="1800" b="1" dirty="0"/>
              <a:t>Solar telescopes. Resolution, MTF, seeing. High resolution telescopes. Spectrographs. </a:t>
            </a:r>
          </a:p>
          <a:p>
            <a:pPr>
              <a:buFontTx/>
              <a:buAutoNum type="arabicPeriod"/>
            </a:pPr>
            <a:r>
              <a:rPr lang="en-US" altLang="en-US" sz="1800" b="1" u="sng" dirty="0" smtClean="0">
                <a:solidFill>
                  <a:srgbClr val="0000FF"/>
                </a:solidFill>
              </a:rPr>
              <a:t>September 17, </a:t>
            </a:r>
            <a:r>
              <a:rPr lang="en-US" altLang="en-US" sz="1800" b="1" u="sng" dirty="0">
                <a:solidFill>
                  <a:srgbClr val="0000FF"/>
                </a:solidFill>
              </a:rPr>
              <a:t>Monday. </a:t>
            </a:r>
            <a:r>
              <a:rPr lang="en-US" altLang="en-US" sz="1800" b="1" dirty="0">
                <a:solidFill>
                  <a:srgbClr val="FF0000"/>
                </a:solidFill>
              </a:rPr>
              <a:t>Tools for solar observations II. </a:t>
            </a:r>
            <a:r>
              <a:rPr lang="en-US" altLang="en-US" sz="1800" b="1" dirty="0"/>
              <a:t>Measurements of the line shift. Zeeman effect. Magnetic fields and </a:t>
            </a:r>
            <a:r>
              <a:rPr lang="en-US" altLang="en-US" sz="1800" b="1" dirty="0" err="1"/>
              <a:t>polarimetry</a:t>
            </a:r>
            <a:r>
              <a:rPr lang="en-US" altLang="en-US" sz="1800" b="1" dirty="0"/>
              <a:t>.</a:t>
            </a:r>
          </a:p>
          <a:p>
            <a:pPr>
              <a:buFontTx/>
              <a:buAutoNum type="arabicPeriod"/>
            </a:pPr>
            <a:r>
              <a:rPr lang="en-US" altLang="en-US" sz="1800" b="1" u="sng" dirty="0" smtClean="0">
                <a:solidFill>
                  <a:srgbClr val="0000FF"/>
                </a:solidFill>
              </a:rPr>
              <a:t>September 18, Tuesday. </a:t>
            </a:r>
            <a:r>
              <a:rPr lang="en-US" altLang="en-US" sz="1800" b="1" dirty="0">
                <a:solidFill>
                  <a:srgbClr val="FF0000"/>
                </a:solidFill>
              </a:rPr>
              <a:t>Tools for solar observations III. </a:t>
            </a:r>
            <a:r>
              <a:rPr lang="en-US" altLang="en-US" sz="1800" b="1" dirty="0"/>
              <a:t>Solar space missions: SOHO, TRACE, STEREO, Hinode, RHESSI, SDO, IRIS. Neutrino telescopes.</a:t>
            </a:r>
            <a:r>
              <a:rPr lang="en-US" altLang="en-US" sz="1800" b="1" dirty="0">
                <a:solidFill>
                  <a:srgbClr val="0000FF"/>
                </a:solidFill>
              </a:rPr>
              <a:t> </a:t>
            </a:r>
            <a:r>
              <a:rPr lang="en-US" altLang="en-US" sz="1800" b="1" dirty="0">
                <a:solidFill>
                  <a:srgbClr val="00B050"/>
                </a:solidFill>
              </a:rPr>
              <a:t>Quiz #1</a:t>
            </a:r>
          </a:p>
          <a:p>
            <a:pPr>
              <a:buFontTx/>
              <a:buAutoNum type="arabicPeriod"/>
            </a:pPr>
            <a:r>
              <a:rPr lang="en-US" altLang="en-US" sz="1800" b="1" u="sng" dirty="0" smtClean="0">
                <a:solidFill>
                  <a:srgbClr val="0000FF"/>
                </a:solidFill>
              </a:rPr>
              <a:t>September 24, </a:t>
            </a:r>
            <a:r>
              <a:rPr lang="en-US" altLang="en-US" sz="1800" b="1" u="sng" dirty="0">
                <a:solidFill>
                  <a:srgbClr val="0000FF"/>
                </a:solidFill>
              </a:rPr>
              <a:t>Monday. </a:t>
            </a:r>
            <a:r>
              <a:rPr lang="en-US" altLang="en-US" sz="1800" b="1" dirty="0">
                <a:solidFill>
                  <a:srgbClr val="FF0000"/>
                </a:solidFill>
              </a:rPr>
              <a:t>Internal structure I. </a:t>
            </a:r>
            <a:r>
              <a:rPr lang="en-US" altLang="en-US" sz="1800" b="1" dirty="0"/>
              <a:t>Stellar Scaling Laws. Standard model. Evolution. Nuclear reactions. Equation of state. Radiative transfer.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Differential rotation.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488922"/>
            <a:ext cx="4648200" cy="4525963"/>
          </a:xfrm>
        </p:spPr>
        <p:txBody>
          <a:bodyPr/>
          <a:lstStyle/>
          <a:p>
            <a:r>
              <a:rPr lang="en-US" dirty="0"/>
              <a:t>Observations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Heliographic coordinates.</a:t>
            </a:r>
          </a:p>
          <a:p>
            <a:r>
              <a:rPr lang="en-US" dirty="0" err="1" smtClean="0"/>
              <a:t>Oblateness</a:t>
            </a:r>
            <a:r>
              <a:rPr lang="en-US" dirty="0" smtClean="0"/>
              <a:t>, quadrupole </a:t>
            </a:r>
            <a:r>
              <a:rPr lang="en-US" dirty="0"/>
              <a:t>moment, test of the general relativity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Rotational </a:t>
            </a:r>
            <a:r>
              <a:rPr lang="en-US" dirty="0" smtClean="0"/>
              <a:t>history.</a:t>
            </a:r>
          </a:p>
          <a:p>
            <a:r>
              <a:rPr lang="en-US" dirty="0" smtClean="0"/>
              <a:t>Models </a:t>
            </a:r>
            <a:r>
              <a:rPr lang="en-US" dirty="0"/>
              <a:t>of differential rotation. </a:t>
            </a:r>
            <a:endParaRPr lang="en-US" dirty="0" smtClean="0"/>
          </a:p>
          <a:p>
            <a:r>
              <a:rPr lang="en-US" dirty="0" smtClean="0"/>
              <a:t>Rotation of solar-type stars.</a:t>
            </a:r>
            <a:endParaRPr lang="en-US" dirty="0"/>
          </a:p>
        </p:txBody>
      </p:sp>
      <p:sp>
        <p:nvSpPr>
          <p:cNvPr id="85620" name="TextBox 85619"/>
          <p:cNvSpPr txBox="1"/>
          <p:nvPr/>
        </p:nvSpPr>
        <p:spPr>
          <a:xfrm>
            <a:off x="5441793" y="1295400"/>
            <a:ext cx="3352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Rotation rate inside the Sun</a:t>
            </a:r>
          </a:p>
          <a:p>
            <a:r>
              <a:rPr lang="en-US" dirty="0"/>
              <a:t>d</a:t>
            </a:r>
            <a:r>
              <a:rPr lang="en-US" dirty="0" smtClean="0"/>
              <a:t>etermined by helioseismology</a:t>
            </a:r>
            <a:endParaRPr lang="en-US" dirty="0"/>
          </a:p>
        </p:txBody>
      </p:sp>
      <p:pic>
        <p:nvPicPr>
          <p:cNvPr id="85621" name="Picture 856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939980"/>
            <a:ext cx="3705130" cy="491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3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Solar MHD.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524000"/>
            <a:ext cx="4038600" cy="4525963"/>
          </a:xfrm>
        </p:spPr>
        <p:txBody>
          <a:bodyPr/>
          <a:lstStyle/>
          <a:p>
            <a:pPr lvl="0"/>
            <a:r>
              <a:rPr lang="en-US" dirty="0"/>
              <a:t>MHD </a:t>
            </a:r>
            <a:r>
              <a:rPr lang="en-US" dirty="0" smtClean="0"/>
              <a:t>(magneto-hydrodynamics) equations</a:t>
            </a:r>
          </a:p>
          <a:p>
            <a:pPr lvl="0"/>
            <a:r>
              <a:rPr lang="en-US" dirty="0" smtClean="0"/>
              <a:t>Alfven </a:t>
            </a:r>
            <a:r>
              <a:rPr lang="en-US" dirty="0"/>
              <a:t>and magneto-acoustic waves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Instabilities</a:t>
            </a:r>
            <a:r>
              <a:rPr lang="en-US" dirty="0"/>
              <a:t>. </a:t>
            </a:r>
            <a:endParaRPr lang="en-US" dirty="0" smtClean="0"/>
          </a:p>
          <a:p>
            <a:pPr lvl="0"/>
            <a:r>
              <a:rPr lang="en-US" dirty="0" smtClean="0"/>
              <a:t>Shocks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19600" y="1219200"/>
            <a:ext cx="4134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Excitation of MHD waves by solar flare</a:t>
            </a:r>
            <a:endParaRPr lang="en-US" dirty="0"/>
          </a:p>
        </p:txBody>
      </p:sp>
      <p:pic>
        <p:nvPicPr>
          <p:cNvPr id="22" name="trace_coronal_loop_oscillations_T171_981123_0601-1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77867" y="2209800"/>
            <a:ext cx="533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3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Solar </a:t>
            </a:r>
            <a:r>
              <a:rPr lang="en-US" b="1" dirty="0" smtClean="0"/>
              <a:t>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Global magnetism. "Magnetic carpet".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 smtClean="0"/>
              <a:t>Sunspot cycles for the whole history of solar observations</a:t>
            </a:r>
            <a:endParaRPr lang="en-US" sz="2400" dirty="0"/>
          </a:p>
        </p:txBody>
      </p:sp>
      <p:pic>
        <p:nvPicPr>
          <p:cNvPr id="84994" name="Picture 2" descr="http://solarscience.msfc.nasa.gov/images/ssn_year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9144000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63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Dynamo theory.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0"/>
            <a:ext cx="3657600" cy="4068763"/>
          </a:xfrm>
        </p:spPr>
        <p:txBody>
          <a:bodyPr/>
          <a:lstStyle/>
          <a:p>
            <a:r>
              <a:rPr lang="en-US" dirty="0"/>
              <a:t>Mean-field </a:t>
            </a:r>
            <a:r>
              <a:rPr lang="en-US" dirty="0" smtClean="0"/>
              <a:t>electrodynamics.</a:t>
            </a:r>
          </a:p>
          <a:p>
            <a:r>
              <a:rPr lang="en-US" dirty="0" smtClean="0"/>
              <a:t>Alpha- and Omega-effects.</a:t>
            </a:r>
          </a:p>
          <a:p>
            <a:r>
              <a:rPr lang="en-US" dirty="0"/>
              <a:t>D</a:t>
            </a:r>
            <a:r>
              <a:rPr lang="en-US" dirty="0" smtClean="0"/>
              <a:t>ynamo models.</a:t>
            </a:r>
          </a:p>
          <a:p>
            <a:r>
              <a:rPr lang="en-US" dirty="0" smtClean="0"/>
              <a:t>3D </a:t>
            </a:r>
            <a:r>
              <a:rPr lang="en-US" dirty="0"/>
              <a:t>MHD simulations.</a:t>
            </a:r>
          </a:p>
        </p:txBody>
      </p:sp>
      <p:pic>
        <p:nvPicPr>
          <p:cNvPr id="5" name="dynamo2Ca.avi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38600" y="2579132"/>
            <a:ext cx="4892357" cy="3669268"/>
          </a:xfrm>
        </p:spPr>
      </p:pic>
      <p:sp>
        <p:nvSpPr>
          <p:cNvPr id="6" name="TextBox 5"/>
          <p:cNvSpPr txBox="1"/>
          <p:nvPr/>
        </p:nvSpPr>
        <p:spPr>
          <a:xfrm>
            <a:off x="4648200" y="2209800"/>
            <a:ext cx="330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Animation of the solar dynamo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53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Magnetic energy release.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752600"/>
            <a:ext cx="4343400" cy="4525963"/>
          </a:xfrm>
        </p:spPr>
        <p:txBody>
          <a:bodyPr/>
          <a:lstStyle/>
          <a:p>
            <a:pPr lvl="0"/>
            <a:r>
              <a:rPr lang="en-US" dirty="0" smtClean="0"/>
              <a:t>Magnetic reconnection</a:t>
            </a:r>
            <a:r>
              <a:rPr lang="en-US" dirty="0"/>
              <a:t>. </a:t>
            </a:r>
            <a:endParaRPr lang="en-US" dirty="0" smtClean="0"/>
          </a:p>
          <a:p>
            <a:pPr lvl="0"/>
            <a:r>
              <a:rPr lang="en-US" dirty="0" smtClean="0"/>
              <a:t>Particle acceleration.</a:t>
            </a:r>
          </a:p>
          <a:p>
            <a:pPr lvl="0"/>
            <a:r>
              <a:rPr lang="en-US" dirty="0" smtClean="0"/>
              <a:t>Observational evidence. </a:t>
            </a:r>
          </a:p>
          <a:p>
            <a:pPr lvl="0"/>
            <a:r>
              <a:rPr lang="en-US" dirty="0" smtClean="0"/>
              <a:t>Theories </a:t>
            </a:r>
            <a:r>
              <a:rPr lang="en-US" dirty="0"/>
              <a:t>of reconnection, current sheets, MHD and plasma instabilities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 </a:t>
            </a:r>
            <a:r>
              <a:rPr lang="en-US" dirty="0"/>
              <a:t>Acceleration mechanisms. </a:t>
            </a:r>
          </a:p>
          <a:p>
            <a:endParaRPr lang="en-US" dirty="0"/>
          </a:p>
        </p:txBody>
      </p:sp>
      <p:pic>
        <p:nvPicPr>
          <p:cNvPr id="5" name="reconnectionAng_512kb.mp4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72450" y="3200400"/>
            <a:ext cx="5171550" cy="2913062"/>
          </a:xfrm>
        </p:spPr>
      </p:pic>
      <p:sp>
        <p:nvSpPr>
          <p:cNvPr id="6" name="TextBox 5"/>
          <p:cNvSpPr txBox="1"/>
          <p:nvPr/>
        </p:nvSpPr>
        <p:spPr>
          <a:xfrm>
            <a:off x="4419600" y="2057400"/>
            <a:ext cx="44678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Animation of magnetic reconnection </a:t>
            </a:r>
          </a:p>
          <a:p>
            <a:r>
              <a:rPr lang="en-US" dirty="0" smtClean="0"/>
              <a:t>in the magnetosphere initiated by  coronal</a:t>
            </a:r>
          </a:p>
          <a:p>
            <a:r>
              <a:rPr lang="en-US" dirty="0"/>
              <a:t>m</a:t>
            </a:r>
            <a:r>
              <a:rPr lang="en-US" dirty="0" smtClean="0"/>
              <a:t>ass ejection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13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Solar atmosphere.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76200" y="1646237"/>
            <a:ext cx="4267200" cy="4525963"/>
          </a:xfrm>
        </p:spPr>
        <p:txBody>
          <a:bodyPr/>
          <a:lstStyle/>
          <a:p>
            <a:pPr lvl="0"/>
            <a:r>
              <a:rPr lang="en-US" dirty="0"/>
              <a:t>The structure of the solar </a:t>
            </a:r>
            <a:r>
              <a:rPr lang="en-US" dirty="0" smtClean="0"/>
              <a:t>atmosphere.</a:t>
            </a:r>
          </a:p>
          <a:p>
            <a:pPr lvl="0"/>
            <a:r>
              <a:rPr lang="en-US" dirty="0" smtClean="0"/>
              <a:t> </a:t>
            </a:r>
            <a:r>
              <a:rPr lang="en-US" dirty="0"/>
              <a:t>P</a:t>
            </a:r>
            <a:r>
              <a:rPr lang="en-US" dirty="0" smtClean="0"/>
              <a:t>hotosphere</a:t>
            </a:r>
            <a:r>
              <a:rPr lang="en-US" dirty="0"/>
              <a:t>, chromosphere, corona. </a:t>
            </a:r>
            <a:endParaRPr lang="en-US" dirty="0" smtClean="0"/>
          </a:p>
          <a:p>
            <a:pPr lvl="0"/>
            <a:r>
              <a:rPr lang="en-US" dirty="0" smtClean="0"/>
              <a:t>Chromosphere-corona </a:t>
            </a:r>
            <a:r>
              <a:rPr lang="en-US" dirty="0"/>
              <a:t>t</a:t>
            </a:r>
            <a:r>
              <a:rPr lang="en-US" dirty="0" smtClean="0"/>
              <a:t>ransition region.</a:t>
            </a:r>
          </a:p>
          <a:p>
            <a:pPr lvl="0"/>
            <a:r>
              <a:rPr lang="en-US" dirty="0" smtClean="0"/>
              <a:t>Chromospheric </a:t>
            </a:r>
            <a:r>
              <a:rPr lang="en-US" dirty="0"/>
              <a:t>network, filaments, prominences, spicules. </a:t>
            </a:r>
          </a:p>
          <a:p>
            <a:endParaRPr lang="en-US" dirty="0"/>
          </a:p>
        </p:txBody>
      </p:sp>
      <p:pic>
        <p:nvPicPr>
          <p:cNvPr id="5" name="S3.mov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91000" y="2514600"/>
            <a:ext cx="4732867" cy="3549650"/>
          </a:xfrm>
        </p:spPr>
      </p:pic>
      <p:sp>
        <p:nvSpPr>
          <p:cNvPr id="6" name="TextBox 5"/>
          <p:cNvSpPr txBox="1"/>
          <p:nvPr/>
        </p:nvSpPr>
        <p:spPr>
          <a:xfrm>
            <a:off x="3957965" y="1644134"/>
            <a:ext cx="5186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Spectroscopic observations of the chromosphere</a:t>
            </a:r>
          </a:p>
          <a:p>
            <a:r>
              <a:rPr lang="en-US" dirty="0"/>
              <a:t>a</a:t>
            </a:r>
            <a:r>
              <a:rPr lang="en-US" dirty="0" smtClean="0"/>
              <a:t>nd transition regions from IRIS (T=15,000 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39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Sunspots.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19200"/>
            <a:ext cx="4191000" cy="4525963"/>
          </a:xfrm>
        </p:spPr>
        <p:txBody>
          <a:bodyPr/>
          <a:lstStyle/>
          <a:p>
            <a:pPr lvl="0"/>
            <a:r>
              <a:rPr lang="en-US" dirty="0"/>
              <a:t>Active </a:t>
            </a:r>
            <a:r>
              <a:rPr lang="en-US" dirty="0" smtClean="0"/>
              <a:t>regions and sunspots. </a:t>
            </a:r>
          </a:p>
          <a:p>
            <a:pPr lvl="0"/>
            <a:r>
              <a:rPr lang="en-US" dirty="0" smtClean="0"/>
              <a:t>Magnetic flux </a:t>
            </a:r>
            <a:r>
              <a:rPr lang="en-US" dirty="0"/>
              <a:t>tubes. Observations. Static models. </a:t>
            </a:r>
            <a:endParaRPr lang="en-US" dirty="0" smtClean="0"/>
          </a:p>
          <a:p>
            <a:pPr lvl="0"/>
            <a:r>
              <a:rPr lang="en-US" dirty="0" smtClean="0"/>
              <a:t>Sunspot flows</a:t>
            </a:r>
            <a:r>
              <a:rPr lang="en-US" dirty="0"/>
              <a:t>, </a:t>
            </a:r>
            <a:r>
              <a:rPr lang="en-US" dirty="0" err="1"/>
              <a:t>Evershed</a:t>
            </a:r>
            <a:r>
              <a:rPr lang="en-US" dirty="0"/>
              <a:t> effect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 </a:t>
            </a:r>
            <a:r>
              <a:rPr lang="en-US" dirty="0"/>
              <a:t>Formation and decay of sunspots. </a:t>
            </a:r>
            <a:endParaRPr lang="en-US" dirty="0" smtClean="0"/>
          </a:p>
          <a:p>
            <a:pPr lvl="0"/>
            <a:r>
              <a:rPr lang="en-US" dirty="0" smtClean="0"/>
              <a:t>Theories </a:t>
            </a:r>
            <a:r>
              <a:rPr lang="en-US" dirty="0"/>
              <a:t>of emerging flux tubes, magnetic buoyancy. </a:t>
            </a:r>
          </a:p>
          <a:p>
            <a:endParaRPr lang="en-US" dirty="0"/>
          </a:p>
        </p:txBody>
      </p:sp>
      <p:pic>
        <p:nvPicPr>
          <p:cNvPr id="5" name="nst_spot_20130522.avi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1618100"/>
            <a:ext cx="4724400" cy="5270380"/>
          </a:xfrm>
        </p:spPr>
      </p:pic>
      <p:sp>
        <p:nvSpPr>
          <p:cNvPr id="6" name="TextBox 5"/>
          <p:cNvSpPr txBox="1"/>
          <p:nvPr/>
        </p:nvSpPr>
        <p:spPr>
          <a:xfrm>
            <a:off x="4538023" y="1143000"/>
            <a:ext cx="4493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High-resolution observations of a sunspot </a:t>
            </a:r>
          </a:p>
          <a:p>
            <a:r>
              <a:rPr lang="en-US" dirty="0" smtClean="0"/>
              <a:t>from BBSO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87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Flares.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648200" cy="4678363"/>
          </a:xfrm>
        </p:spPr>
        <p:txBody>
          <a:bodyPr/>
          <a:lstStyle/>
          <a:p>
            <a:pPr lvl="0"/>
            <a:r>
              <a:rPr lang="en-US" dirty="0"/>
              <a:t>Observations. </a:t>
            </a:r>
            <a:endParaRPr lang="en-US" dirty="0" smtClean="0"/>
          </a:p>
          <a:p>
            <a:pPr lvl="0"/>
            <a:r>
              <a:rPr lang="en-US" dirty="0" smtClean="0"/>
              <a:t>Radiation</a:t>
            </a:r>
            <a:r>
              <a:rPr lang="en-US" dirty="0"/>
              <a:t>, radio-, X-, and </a:t>
            </a:r>
            <a:r>
              <a:rPr lang="en-US" dirty="0" smtClean="0"/>
              <a:t>gamma-rays.</a:t>
            </a:r>
          </a:p>
          <a:p>
            <a:pPr lvl="0"/>
            <a:r>
              <a:rPr lang="en-US" dirty="0" smtClean="0"/>
              <a:t>Energetic particles.</a:t>
            </a:r>
          </a:p>
          <a:p>
            <a:pPr lvl="0"/>
            <a:r>
              <a:rPr lang="en-US" dirty="0" smtClean="0"/>
              <a:t>Thin- </a:t>
            </a:r>
            <a:r>
              <a:rPr lang="en-US" dirty="0"/>
              <a:t>and thick-target models, </a:t>
            </a:r>
            <a:r>
              <a:rPr lang="en-US" dirty="0" smtClean="0"/>
              <a:t>chromospheric evaporation</a:t>
            </a:r>
            <a:r>
              <a:rPr lang="en-US" dirty="0"/>
              <a:t>, heat conduction. </a:t>
            </a:r>
            <a:endParaRPr lang="en-US" dirty="0" smtClean="0"/>
          </a:p>
          <a:p>
            <a:pPr lvl="0"/>
            <a:r>
              <a:rPr lang="en-US" dirty="0" smtClean="0"/>
              <a:t>Radiative </a:t>
            </a:r>
            <a:r>
              <a:rPr lang="en-US" dirty="0"/>
              <a:t>and MHD shocks. </a:t>
            </a:r>
            <a:r>
              <a:rPr lang="en-US" dirty="0" err="1"/>
              <a:t>Moreton</a:t>
            </a:r>
            <a:r>
              <a:rPr lang="en-US" dirty="0"/>
              <a:t> waves, "sunquakes". </a:t>
            </a:r>
          </a:p>
          <a:p>
            <a:endParaRPr lang="en-US" dirty="0"/>
          </a:p>
        </p:txBody>
      </p:sp>
      <p:pic>
        <p:nvPicPr>
          <p:cNvPr id="5" name="flare.mpeg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2514600"/>
            <a:ext cx="4789408" cy="3831150"/>
          </a:xfrm>
        </p:spPr>
      </p:pic>
      <p:sp>
        <p:nvSpPr>
          <p:cNvPr id="6" name="TextBox 5"/>
          <p:cNvSpPr txBox="1"/>
          <p:nvPr/>
        </p:nvSpPr>
        <p:spPr>
          <a:xfrm>
            <a:off x="5486400" y="1868269"/>
            <a:ext cx="3570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Sunquakes – helioseismic waves</a:t>
            </a:r>
          </a:p>
          <a:p>
            <a:r>
              <a:rPr lang="en-US" dirty="0"/>
              <a:t>e</a:t>
            </a:r>
            <a:r>
              <a:rPr lang="en-US" dirty="0" smtClean="0"/>
              <a:t>xcited by solar flares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20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Corona.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95400"/>
            <a:ext cx="4495800" cy="4525963"/>
          </a:xfrm>
        </p:spPr>
        <p:txBody>
          <a:bodyPr/>
          <a:lstStyle/>
          <a:p>
            <a:r>
              <a:rPr lang="en-US" dirty="0" smtClean="0"/>
              <a:t>Coronal Mass Ejections (CME).</a:t>
            </a:r>
          </a:p>
          <a:p>
            <a:r>
              <a:rPr lang="en-US" dirty="0" smtClean="0"/>
              <a:t> </a:t>
            </a:r>
            <a:r>
              <a:rPr lang="en-US" dirty="0"/>
              <a:t>Observations, eclipses. </a:t>
            </a:r>
            <a:endParaRPr lang="en-US" dirty="0" smtClean="0"/>
          </a:p>
          <a:p>
            <a:r>
              <a:rPr lang="en-US" dirty="0" smtClean="0"/>
              <a:t>White </a:t>
            </a:r>
            <a:r>
              <a:rPr lang="en-US" dirty="0"/>
              <a:t>light corona, Thompson </a:t>
            </a:r>
            <a:r>
              <a:rPr lang="en-US" dirty="0" smtClean="0"/>
              <a:t>scattering.</a:t>
            </a:r>
          </a:p>
          <a:p>
            <a:r>
              <a:rPr lang="en-US" dirty="0" smtClean="0"/>
              <a:t>Coronal </a:t>
            </a:r>
            <a:r>
              <a:rPr lang="en-US" dirty="0"/>
              <a:t>heating, heat conduction. </a:t>
            </a:r>
            <a:endParaRPr lang="en-US" dirty="0" smtClean="0"/>
          </a:p>
          <a:p>
            <a:r>
              <a:rPr lang="en-US" dirty="0" smtClean="0"/>
              <a:t>Large-scale </a:t>
            </a:r>
            <a:r>
              <a:rPr lang="en-US" dirty="0"/>
              <a:t>structure, change with the solar cycle. Coronal mass ejections, shocks.</a:t>
            </a:r>
          </a:p>
        </p:txBody>
      </p:sp>
      <p:pic>
        <p:nvPicPr>
          <p:cNvPr id="6" name="current_c2-2018.mp4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1844675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95978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Solar wind.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dirty="0"/>
              <a:t>Observations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Coronal expansion.</a:t>
            </a:r>
          </a:p>
          <a:p>
            <a:pPr lvl="0"/>
            <a:r>
              <a:rPr lang="en-US" dirty="0" smtClean="0"/>
              <a:t>Parker’s model</a:t>
            </a:r>
          </a:p>
          <a:p>
            <a:pPr lvl="0"/>
            <a:r>
              <a:rPr lang="en-US" dirty="0"/>
              <a:t>H</a:t>
            </a:r>
            <a:r>
              <a:rPr lang="en-US" dirty="0" smtClean="0"/>
              <a:t>igh- </a:t>
            </a:r>
            <a:r>
              <a:rPr lang="en-US" dirty="0"/>
              <a:t>and low-speed wind. </a:t>
            </a:r>
            <a:endParaRPr lang="en-US" dirty="0" smtClean="0"/>
          </a:p>
          <a:p>
            <a:pPr lvl="0"/>
            <a:r>
              <a:rPr lang="en-US" dirty="0" smtClean="0"/>
              <a:t>Composition</a:t>
            </a:r>
            <a:r>
              <a:rPr lang="en-US" dirty="0"/>
              <a:t>, first-ionization potential effect. </a:t>
            </a:r>
            <a:endParaRPr lang="en-US" dirty="0" smtClean="0"/>
          </a:p>
          <a:p>
            <a:pPr lvl="0"/>
            <a:r>
              <a:rPr lang="en-US" dirty="0" smtClean="0"/>
              <a:t>Sector </a:t>
            </a:r>
            <a:r>
              <a:rPr lang="en-US" dirty="0"/>
              <a:t>structure, current sheet.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r>
              <a:rPr lang="en-US" sz="2000" dirty="0" smtClean="0"/>
              <a:t>Observations of the solar wind speed from Ulysses spacecraft</a:t>
            </a:r>
            <a:endParaRPr lang="en-US" sz="2000" dirty="0"/>
          </a:p>
        </p:txBody>
      </p:sp>
      <p:pic>
        <p:nvPicPr>
          <p:cNvPr id="5" name="Picture 2" descr="DialPl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541" y="2355850"/>
            <a:ext cx="4528917" cy="450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32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078313"/>
          </a:xfrm>
          <a:noFill/>
        </p:spPr>
        <p:txBody>
          <a:bodyPr>
            <a:spAutoFit/>
          </a:bodyPr>
          <a:lstStyle/>
          <a:p>
            <a:pPr>
              <a:buFont typeface="+mj-lt"/>
              <a:buAutoNum type="arabicPeriod" startAt="7"/>
            </a:pPr>
            <a:r>
              <a:rPr lang="en-US" altLang="en-US" sz="1800" b="1" u="sng" dirty="0" smtClean="0">
                <a:solidFill>
                  <a:srgbClr val="0000FF"/>
                </a:solidFill>
              </a:rPr>
              <a:t>September 25, Tuesday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altLang="en-US" sz="1800" b="1" dirty="0">
                <a:solidFill>
                  <a:srgbClr val="FF0000"/>
                </a:solidFill>
              </a:rPr>
              <a:t>Internal structure II.</a:t>
            </a:r>
            <a:r>
              <a:rPr lang="en-US" altLang="en-US" sz="1800" b="1" dirty="0">
                <a:solidFill>
                  <a:srgbClr val="0000FF"/>
                </a:solidFill>
              </a:rPr>
              <a:t> </a:t>
            </a:r>
            <a:r>
              <a:rPr lang="en-US" altLang="en-US" sz="1800" b="1" dirty="0"/>
              <a:t>Stability. Convective energy transfer. Non-standard models. Solar neutrinos, neutrino transitions, MSW effect. </a:t>
            </a:r>
          </a:p>
          <a:p>
            <a:pPr>
              <a:buFont typeface="+mj-lt"/>
              <a:buAutoNum type="arabicPeriod" startAt="7"/>
            </a:pPr>
            <a:r>
              <a:rPr lang="en-US" altLang="en-US" sz="1800" b="1" u="sng" dirty="0" smtClean="0">
                <a:solidFill>
                  <a:srgbClr val="0000FF"/>
                </a:solidFill>
              </a:rPr>
              <a:t>October 1, </a:t>
            </a:r>
            <a:r>
              <a:rPr lang="en-US" altLang="en-US" sz="1800" b="1" u="sng" dirty="0">
                <a:solidFill>
                  <a:srgbClr val="0000FF"/>
                </a:solidFill>
              </a:rPr>
              <a:t>Monday</a:t>
            </a:r>
            <a:r>
              <a:rPr lang="en-US" altLang="en-US" sz="1800" b="1" dirty="0">
                <a:solidFill>
                  <a:srgbClr val="0000FF"/>
                </a:solidFill>
              </a:rPr>
              <a:t>. </a:t>
            </a:r>
            <a:r>
              <a:rPr lang="en-US" altLang="en-US" sz="1800" b="1" dirty="0">
                <a:solidFill>
                  <a:srgbClr val="FF0000"/>
                </a:solidFill>
              </a:rPr>
              <a:t>Solar oscillations</a:t>
            </a:r>
            <a:r>
              <a:rPr lang="en-US" altLang="en-US" sz="1800" b="1" dirty="0">
                <a:solidFill>
                  <a:srgbClr val="0000FF"/>
                </a:solidFill>
              </a:rPr>
              <a:t>. </a:t>
            </a:r>
            <a:r>
              <a:rPr lang="en-US" altLang="en-US" sz="1800" b="1" dirty="0"/>
              <a:t>Observations. </a:t>
            </a:r>
            <a:r>
              <a:rPr lang="en-US" altLang="en-US" sz="1800" b="1" dirty="0" smtClean="0"/>
              <a:t>Excitation </a:t>
            </a:r>
            <a:r>
              <a:rPr lang="en-US" altLang="en-US" sz="1800" b="1" dirty="0"/>
              <a:t>mechanisms. </a:t>
            </a:r>
            <a:endParaRPr lang="en-US" altLang="en-US" sz="1800" b="1" dirty="0">
              <a:solidFill>
                <a:srgbClr val="33CC33"/>
              </a:solidFill>
            </a:endParaRPr>
          </a:p>
          <a:p>
            <a:pPr>
              <a:buFont typeface="+mj-lt"/>
              <a:buAutoNum type="arabicPeriod" startAt="7"/>
            </a:pPr>
            <a:r>
              <a:rPr lang="en-US" altLang="en-US" sz="1800" b="1" u="sng" dirty="0" smtClean="0">
                <a:solidFill>
                  <a:srgbClr val="0000FF"/>
                </a:solidFill>
              </a:rPr>
              <a:t>October </a:t>
            </a:r>
            <a:r>
              <a:rPr lang="en-US" altLang="en-US" sz="1800" b="1" u="sng" dirty="0">
                <a:solidFill>
                  <a:srgbClr val="0000FF"/>
                </a:solidFill>
              </a:rPr>
              <a:t>2</a:t>
            </a:r>
            <a:r>
              <a:rPr lang="en-US" altLang="en-US" sz="1800" b="1" u="sng" dirty="0" smtClean="0">
                <a:solidFill>
                  <a:srgbClr val="0000FF"/>
                </a:solidFill>
              </a:rPr>
              <a:t>, Tuesday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Theory of solar oscillations.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/>
              <a:t>Theory of p-, g-, and r-modes. </a:t>
            </a:r>
            <a:endParaRPr lang="en-US" altLang="en-US" sz="1800" b="1" dirty="0" smtClean="0">
              <a:solidFill>
                <a:srgbClr val="0000FF"/>
              </a:solidFill>
            </a:endParaRPr>
          </a:p>
          <a:p>
            <a:pPr>
              <a:buFont typeface="+mj-lt"/>
              <a:buAutoNum type="arabicPeriod" startAt="7"/>
            </a:pPr>
            <a:r>
              <a:rPr lang="en-US" altLang="en-US" sz="1800" b="1" u="sng" dirty="0" smtClean="0">
                <a:solidFill>
                  <a:srgbClr val="0000FF"/>
                </a:solidFill>
              </a:rPr>
              <a:t>October </a:t>
            </a:r>
            <a:r>
              <a:rPr lang="en-US" altLang="en-US" sz="1800" b="1" u="sng" dirty="0">
                <a:solidFill>
                  <a:srgbClr val="0000FF"/>
                </a:solidFill>
              </a:rPr>
              <a:t>9</a:t>
            </a:r>
            <a:r>
              <a:rPr lang="en-US" altLang="en-US" sz="1800" b="1" u="sng" dirty="0" smtClean="0">
                <a:solidFill>
                  <a:srgbClr val="0000FF"/>
                </a:solidFill>
              </a:rPr>
              <a:t>, Monday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altLang="en-US" sz="1800" b="1" dirty="0">
                <a:solidFill>
                  <a:srgbClr val="FF0000"/>
                </a:solidFill>
              </a:rPr>
              <a:t>Principles of 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helioseismology </a:t>
            </a:r>
            <a:r>
              <a:rPr lang="en-US" altLang="en-US" sz="1800" b="1" dirty="0">
                <a:solidFill>
                  <a:srgbClr val="FF0000"/>
                </a:solidFill>
              </a:rPr>
              <a:t>I. 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Global helioseismology. </a:t>
            </a:r>
            <a:r>
              <a:rPr lang="en-US" altLang="en-US" sz="1800" b="1" dirty="0" smtClean="0"/>
              <a:t>Asymptotic inversion. Variational </a:t>
            </a:r>
            <a:r>
              <a:rPr lang="en-US" altLang="en-US" sz="1800" b="1" dirty="0"/>
              <a:t>principle, perturbation theory. Inversions, sound speed and rotation inferences</a:t>
            </a:r>
            <a:r>
              <a:rPr lang="en-US" altLang="en-US" sz="1800" b="1" dirty="0" smtClean="0"/>
              <a:t>.</a:t>
            </a:r>
            <a:endParaRPr lang="en-US" altLang="en-US" sz="1800" b="1" dirty="0"/>
          </a:p>
          <a:p>
            <a:pPr>
              <a:buFont typeface="+mj-lt"/>
              <a:buAutoNum type="arabicPeriod" startAt="7"/>
            </a:pPr>
            <a:r>
              <a:rPr lang="en-US" altLang="en-US" sz="1800" b="1" u="sng" dirty="0" smtClean="0">
                <a:solidFill>
                  <a:srgbClr val="0000FF"/>
                </a:solidFill>
              </a:rPr>
              <a:t>October 10, Tuesday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altLang="en-US" sz="1800" b="1" dirty="0">
                <a:solidFill>
                  <a:srgbClr val="FF0000"/>
                </a:solidFill>
              </a:rPr>
              <a:t>Principles of Helioseismology II. Local-area 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helioseismology</a:t>
            </a:r>
            <a:r>
              <a:rPr lang="en-US" altLang="en-US" sz="1800" b="1" dirty="0" smtClean="0"/>
              <a:t>. Ring-diagrams</a:t>
            </a:r>
            <a:r>
              <a:rPr lang="en-US" altLang="en-US" sz="1800" b="1" dirty="0"/>
              <a:t>, acoustic imaging, time-distance </a:t>
            </a:r>
            <a:r>
              <a:rPr lang="en-US" altLang="en-US" sz="1800" b="1" dirty="0" smtClean="0"/>
              <a:t>tomography.</a:t>
            </a:r>
            <a:r>
              <a:rPr lang="en-US" altLang="en-US" sz="1800" b="1" dirty="0" smtClean="0"/>
              <a:t> </a:t>
            </a:r>
            <a:r>
              <a:rPr lang="en-US" altLang="en-US" sz="1800" b="1" dirty="0"/>
              <a:t>Far-side imaging. Meridional circulation. Emerging magnetic flux. Active region dynamics</a:t>
            </a:r>
            <a:r>
              <a:rPr lang="en-US" altLang="en-US" sz="1800" b="1" dirty="0" smtClean="0"/>
              <a:t>.</a:t>
            </a:r>
          </a:p>
          <a:p>
            <a:pPr lvl="0">
              <a:buFont typeface="+mj-lt"/>
              <a:buAutoNum type="arabicPeriod" startAt="7"/>
            </a:pPr>
            <a:r>
              <a:rPr lang="en-US" sz="1800" b="1" u="sng" dirty="0">
                <a:solidFill>
                  <a:srgbClr val="0000FF"/>
                </a:solidFill>
              </a:rPr>
              <a:t>October </a:t>
            </a:r>
            <a:r>
              <a:rPr lang="en-US" sz="1800" b="1" u="sng" dirty="0" smtClean="0">
                <a:solidFill>
                  <a:srgbClr val="0000FF"/>
                </a:solidFill>
              </a:rPr>
              <a:t>15, Monday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>
                <a:solidFill>
                  <a:srgbClr val="FF0000"/>
                </a:solidFill>
              </a:rPr>
              <a:t>Convection.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b="1" dirty="0"/>
              <a:t>Granulation, supergranulation, giant cells. Blue shift, models. Energy balance. </a:t>
            </a:r>
            <a:r>
              <a:rPr lang="en-US" sz="1800" b="1" dirty="0" err="1"/>
              <a:t>Superadiabatic</a:t>
            </a:r>
            <a:r>
              <a:rPr lang="en-US" sz="1800" b="1" dirty="0"/>
              <a:t> layer. Rotational and magnetic effects. Numerical simulations.  </a:t>
            </a:r>
            <a:r>
              <a:rPr lang="en-US" sz="1800" b="1" dirty="0">
                <a:solidFill>
                  <a:srgbClr val="33CC33"/>
                </a:solidFill>
              </a:rPr>
              <a:t>Quiz </a:t>
            </a:r>
            <a:r>
              <a:rPr lang="en-US" sz="1800" b="1" dirty="0" smtClean="0">
                <a:solidFill>
                  <a:srgbClr val="33CC33"/>
                </a:solidFill>
              </a:rPr>
              <a:t>#</a:t>
            </a:r>
            <a:r>
              <a:rPr lang="en-US" sz="1800" b="1" dirty="0">
                <a:solidFill>
                  <a:srgbClr val="33CC33"/>
                </a:solidFill>
              </a:rPr>
              <a:t>2</a:t>
            </a:r>
            <a:endParaRPr lang="en-US" sz="1800" b="1" dirty="0">
              <a:solidFill>
                <a:srgbClr val="33CC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08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Magnetosphere.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301557"/>
            <a:ext cx="4038600" cy="4525963"/>
          </a:xfrm>
        </p:spPr>
        <p:txBody>
          <a:bodyPr/>
          <a:lstStyle/>
          <a:p>
            <a:pPr lvl="0"/>
            <a:r>
              <a:rPr lang="en-US" dirty="0"/>
              <a:t>Interaction of solar wind with the Earth's magnetosphere and planets. </a:t>
            </a:r>
            <a:endParaRPr lang="en-US" dirty="0" smtClean="0"/>
          </a:p>
          <a:p>
            <a:pPr lvl="0"/>
            <a:r>
              <a:rPr lang="en-US" dirty="0" smtClean="0"/>
              <a:t>Geomagnetic </a:t>
            </a:r>
            <a:r>
              <a:rPr lang="en-US" dirty="0"/>
              <a:t>effects.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 smtClean="0"/>
              <a:t>Schematic structure of the magnetosphere</a:t>
            </a:r>
            <a:endParaRPr lang="en-US" sz="2000" dirty="0"/>
          </a:p>
        </p:txBody>
      </p:sp>
      <p:pic>
        <p:nvPicPr>
          <p:cNvPr id="86018" name="Picture 2" descr="https://www.nasa.gov/sites/default/files/images/517890main_Earth-Magnetosphe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362200"/>
            <a:ext cx="4937918" cy="390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79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Ionosphere.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Auroras, </a:t>
            </a:r>
            <a:r>
              <a:rPr lang="en-US" dirty="0" err="1"/>
              <a:t>substorms</a:t>
            </a:r>
            <a:r>
              <a:rPr lang="en-US" dirty="0"/>
              <a:t>. Space weather.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525963"/>
          </a:xfrm>
        </p:spPr>
        <p:txBody>
          <a:bodyPr/>
          <a:lstStyle/>
          <a:p>
            <a:r>
              <a:rPr lang="en-US" sz="2000" dirty="0" smtClean="0"/>
              <a:t>Propagation of radiowaves in the  ionosphere</a:t>
            </a:r>
            <a:endParaRPr lang="en-US" sz="2000" dirty="0"/>
          </a:p>
        </p:txBody>
      </p:sp>
      <p:pic>
        <p:nvPicPr>
          <p:cNvPr id="88066" name="Picture 2" descr="http://radiojove.gsfc.nasa.gov/education/educ/radio/tran-rec/exerc/images/propo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9" y="2743200"/>
            <a:ext cx="7058025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51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“Big” problems in solar physics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Solar neutrino problem</a:t>
            </a:r>
          </a:p>
          <a:p>
            <a:r>
              <a:rPr lang="en-US" altLang="en-US"/>
              <a:t>Solar cycle and dynamo</a:t>
            </a:r>
          </a:p>
          <a:p>
            <a:r>
              <a:rPr lang="en-US" altLang="en-US"/>
              <a:t>Magnetic energy storage and release</a:t>
            </a:r>
          </a:p>
          <a:p>
            <a:r>
              <a:rPr lang="en-US" altLang="en-US"/>
              <a:t>Particle acceleration</a:t>
            </a:r>
          </a:p>
          <a:p>
            <a:r>
              <a:rPr lang="en-US" altLang="en-US"/>
              <a:t>Coronal heating</a:t>
            </a:r>
          </a:p>
          <a:p>
            <a:r>
              <a:rPr lang="en-US" altLang="en-US"/>
              <a:t>Source of solar wind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Solar Neutrino Problem</a:t>
            </a:r>
          </a:p>
        </p:txBody>
      </p:sp>
      <p:pic>
        <p:nvPicPr>
          <p:cNvPr id="57347" name="Picture 3" descr="theoryvsexperi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8062913" cy="602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altLang="en-US" sz="4000"/>
              <a:t>Solar cycle and dynamo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5800" y="996776"/>
            <a:ext cx="10719163" cy="5702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ssn_predict_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2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Magnetic energy storage and release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0" y="1905000"/>
            <a:ext cx="2003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Sept 6, 2017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578" y="1391530"/>
            <a:ext cx="5466470" cy="5466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00" y="1524000"/>
            <a:ext cx="5105400" cy="5105400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sz="4000" smtClean="0"/>
              <a:t>Magnetic energy storage and release</a:t>
            </a:r>
            <a:endParaRPr lang="en-US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315913"/>
            <a:ext cx="8229600" cy="1143001"/>
          </a:xfrm>
        </p:spPr>
        <p:txBody>
          <a:bodyPr/>
          <a:lstStyle/>
          <a:p>
            <a:r>
              <a:rPr lang="en-US" altLang="en-US"/>
              <a:t>Particle acceleration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4787900" y="1268413"/>
            <a:ext cx="36893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RHESSI observations of</a:t>
            </a:r>
          </a:p>
          <a:p>
            <a:r>
              <a:rPr lang="en-US" altLang="en-US"/>
              <a:t>July 23, 2002, flare</a:t>
            </a:r>
          </a:p>
          <a:p>
            <a:r>
              <a:rPr lang="en-US" altLang="en-US"/>
              <a:t>00:20-00:40 UT (RED: 12-20 keV, </a:t>
            </a:r>
          </a:p>
          <a:p>
            <a:r>
              <a:rPr lang="en-US" altLang="en-US"/>
              <a:t>BLUE: 100-150 keV) </a:t>
            </a:r>
          </a:p>
        </p:txBody>
      </p:sp>
      <p:pic>
        <p:nvPicPr>
          <p:cNvPr id="2" name="july23_12kev_100keV.mpe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609600"/>
            <a:ext cx="3810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87711"/>
          </a:xfrm>
          <a:noFill/>
        </p:spPr>
        <p:txBody>
          <a:bodyPr>
            <a:spAutoFit/>
          </a:bodyPr>
          <a:lstStyle/>
          <a:p>
            <a:pPr lvl="0">
              <a:buFont typeface="+mj-lt"/>
              <a:buAutoNum type="arabicPeriod" startAt="13"/>
            </a:pPr>
            <a:r>
              <a:rPr lang="en-US" sz="1800" b="1" u="sng" dirty="0" smtClean="0">
                <a:solidFill>
                  <a:srgbClr val="0000FF"/>
                </a:solidFill>
              </a:rPr>
              <a:t>October 16, Tuesday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>
                <a:solidFill>
                  <a:srgbClr val="FF0000"/>
                </a:solidFill>
              </a:rPr>
              <a:t>Differential rotation. </a:t>
            </a:r>
            <a:r>
              <a:rPr lang="en-US" sz="1800" b="1" dirty="0"/>
              <a:t>Observations. Heliographic coordinates. </a:t>
            </a:r>
            <a:r>
              <a:rPr lang="en-US" sz="1800" b="1" dirty="0" err="1"/>
              <a:t>Oblateness</a:t>
            </a:r>
            <a:r>
              <a:rPr lang="en-US" sz="1800" b="1" dirty="0"/>
              <a:t>, quadrupole moment, test of the general relativity. Rotational history. Models of differential rotation. </a:t>
            </a:r>
          </a:p>
          <a:p>
            <a:pPr lvl="0">
              <a:buFont typeface="+mj-lt"/>
              <a:buAutoNum type="arabicPeriod" startAt="13"/>
            </a:pPr>
            <a:r>
              <a:rPr lang="en-US" sz="1800" b="1" u="sng" dirty="0">
                <a:solidFill>
                  <a:srgbClr val="0000FF"/>
                </a:solidFill>
              </a:rPr>
              <a:t>October </a:t>
            </a:r>
            <a:r>
              <a:rPr lang="en-US" sz="1800" b="1" u="sng" dirty="0" smtClean="0">
                <a:solidFill>
                  <a:srgbClr val="0000FF"/>
                </a:solidFill>
              </a:rPr>
              <a:t>22, Monday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>
                <a:solidFill>
                  <a:srgbClr val="FF0000"/>
                </a:solidFill>
              </a:rPr>
              <a:t>Solar MHD. </a:t>
            </a:r>
            <a:r>
              <a:rPr lang="en-US" sz="1800" b="1" dirty="0"/>
              <a:t>MHD equations, Alfven and magneto-acoustic waves. Instabilities. Shocks.</a:t>
            </a:r>
          </a:p>
          <a:p>
            <a:pPr lvl="0">
              <a:buFont typeface="+mj-lt"/>
              <a:buAutoNum type="arabicPeriod" startAt="13"/>
            </a:pPr>
            <a:r>
              <a:rPr lang="en-US" sz="1800" b="1" u="sng" dirty="0">
                <a:solidFill>
                  <a:srgbClr val="0000FF"/>
                </a:solidFill>
              </a:rPr>
              <a:t>October </a:t>
            </a:r>
            <a:r>
              <a:rPr lang="en-US" sz="1800" b="1" u="sng" dirty="0" smtClean="0">
                <a:solidFill>
                  <a:srgbClr val="0000FF"/>
                </a:solidFill>
              </a:rPr>
              <a:t>23, Tuesday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>
                <a:solidFill>
                  <a:srgbClr val="FF0000"/>
                </a:solidFill>
              </a:rPr>
              <a:t>The Solar </a:t>
            </a:r>
            <a:r>
              <a:rPr lang="en-US" sz="1800" b="1" dirty="0" smtClean="0">
                <a:solidFill>
                  <a:srgbClr val="FF0000"/>
                </a:solidFill>
              </a:rPr>
              <a:t>Cycle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/>
              <a:t>Global magnetism. "Magnetic carpet". </a:t>
            </a:r>
          </a:p>
          <a:p>
            <a:pPr lvl="0">
              <a:buFont typeface="+mj-lt"/>
              <a:buAutoNum type="arabicPeriod" startAt="13"/>
            </a:pPr>
            <a:r>
              <a:rPr lang="en-US" sz="1800" b="1" u="sng" dirty="0">
                <a:solidFill>
                  <a:srgbClr val="0000FF"/>
                </a:solidFill>
              </a:rPr>
              <a:t>October </a:t>
            </a:r>
            <a:r>
              <a:rPr lang="en-US" sz="1800" b="1" u="sng" dirty="0" smtClean="0">
                <a:solidFill>
                  <a:srgbClr val="0000FF"/>
                </a:solidFill>
              </a:rPr>
              <a:t>29, Monday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>
                <a:solidFill>
                  <a:srgbClr val="FF0000"/>
                </a:solidFill>
              </a:rPr>
              <a:t>Dynamo theory</a:t>
            </a:r>
            <a:r>
              <a:rPr lang="en-US" sz="1800" b="1" dirty="0">
                <a:solidFill>
                  <a:srgbClr val="0000FF"/>
                </a:solidFill>
              </a:rPr>
              <a:t>. </a:t>
            </a:r>
            <a:r>
              <a:rPr lang="en-US" sz="1800" b="1" dirty="0"/>
              <a:t>Mean-field electrodynamics, dynamo models, 3D MHD simulations.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>
                <a:solidFill>
                  <a:srgbClr val="33CC33"/>
                </a:solidFill>
              </a:rPr>
              <a:t>Quiz </a:t>
            </a:r>
            <a:r>
              <a:rPr lang="en-US" sz="1800" b="1" dirty="0" smtClean="0">
                <a:solidFill>
                  <a:srgbClr val="33CC33"/>
                </a:solidFill>
              </a:rPr>
              <a:t>#3</a:t>
            </a:r>
            <a:endParaRPr lang="en-US" sz="1800" b="1" dirty="0">
              <a:solidFill>
                <a:srgbClr val="33CC33"/>
              </a:solidFill>
            </a:endParaRPr>
          </a:p>
          <a:p>
            <a:pPr lvl="0">
              <a:buFont typeface="+mj-lt"/>
              <a:buAutoNum type="arabicPeriod" startAt="13"/>
            </a:pPr>
            <a:r>
              <a:rPr lang="en-US" sz="1800" b="1" u="sng" dirty="0" smtClean="0">
                <a:solidFill>
                  <a:srgbClr val="0000FF"/>
                </a:solidFill>
              </a:rPr>
              <a:t>October 30, Tuesday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>
                <a:solidFill>
                  <a:srgbClr val="FF0000"/>
                </a:solidFill>
              </a:rPr>
              <a:t>Magnetic energy release.</a:t>
            </a:r>
            <a:r>
              <a:rPr lang="en-US" sz="1800" b="1" dirty="0"/>
              <a:t> Reconnection. Particle acceleration. Observations. Theories of reconnection, current sheets, MHD and plasma instabilities. Acceleration mechanisms. </a:t>
            </a:r>
          </a:p>
          <a:p>
            <a:pPr lvl="0">
              <a:buFont typeface="+mj-lt"/>
              <a:buAutoNum type="arabicPeriod" startAt="13"/>
            </a:pPr>
            <a:r>
              <a:rPr lang="en-US" sz="1800" b="1" u="sng" dirty="0" smtClean="0">
                <a:solidFill>
                  <a:srgbClr val="0000FF"/>
                </a:solidFill>
              </a:rPr>
              <a:t>November 5, Monday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>
                <a:solidFill>
                  <a:srgbClr val="FF0000"/>
                </a:solidFill>
              </a:rPr>
              <a:t>Solar atmosphere. </a:t>
            </a:r>
            <a:r>
              <a:rPr lang="en-US" sz="1800" b="1" dirty="0"/>
              <a:t>The structure of the solar atmosphere, photosphere, chromosphere, corona. Transition region. Chromospheric network, filaments, prominences, spicules. </a:t>
            </a:r>
          </a:p>
          <a:p>
            <a:pPr lvl="0">
              <a:buFont typeface="+mj-lt"/>
              <a:buAutoNum type="arabicPeriod" startAt="13"/>
            </a:pPr>
            <a:r>
              <a:rPr lang="en-US" sz="1800" b="1" u="sng" dirty="0">
                <a:solidFill>
                  <a:srgbClr val="0000FF"/>
                </a:solidFill>
              </a:rPr>
              <a:t>November 6</a:t>
            </a:r>
            <a:r>
              <a:rPr lang="en-US" sz="1800" b="1" u="sng" dirty="0" smtClean="0">
                <a:solidFill>
                  <a:srgbClr val="0000FF"/>
                </a:solidFill>
              </a:rPr>
              <a:t>, Tuesday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>
                <a:solidFill>
                  <a:srgbClr val="FF0000"/>
                </a:solidFill>
              </a:rPr>
              <a:t>Sunspots. </a:t>
            </a:r>
            <a:r>
              <a:rPr lang="en-US" sz="1800" b="1" dirty="0"/>
              <a:t>Active regions. Flux tubes. Observations. Static models. Flows, </a:t>
            </a:r>
            <a:r>
              <a:rPr lang="en-US" sz="1800" b="1" dirty="0" err="1"/>
              <a:t>Evershed</a:t>
            </a:r>
            <a:r>
              <a:rPr lang="en-US" sz="1800" b="1" dirty="0"/>
              <a:t> effect. Formation and decay of sunspots. Theories of emerging flux tubes, magnetic buoyancy. </a:t>
            </a:r>
          </a:p>
        </p:txBody>
      </p:sp>
    </p:spTree>
    <p:extLst>
      <p:ext uri="{BB962C8B-B14F-4D97-AF65-F5344CB8AC3E}">
        <p14:creationId xmlns:p14="http://schemas.microsoft.com/office/powerpoint/2010/main" val="256074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Coronal heating</a:t>
            </a:r>
          </a:p>
        </p:txBody>
      </p:sp>
      <p:pic>
        <p:nvPicPr>
          <p:cNvPr id="63492" name="Picture 4" descr="coronaloop_trace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1154112"/>
            <a:ext cx="5703888" cy="570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 altLang="en-US"/>
              <a:t>Source of solar wind</a:t>
            </a:r>
          </a:p>
        </p:txBody>
      </p:sp>
      <p:pic>
        <p:nvPicPr>
          <p:cNvPr id="64515" name="Picture 3" descr="ulysses_hires_334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052513"/>
            <a:ext cx="6716713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ULYSCME_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8"/>
            <a:ext cx="9324975" cy="658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8229600" cy="5466112"/>
          </a:xfrm>
          <a:noFill/>
        </p:spPr>
        <p:txBody>
          <a:bodyPr>
            <a:spAutoFit/>
          </a:bodyPr>
          <a:lstStyle/>
          <a:p>
            <a:pPr lvl="0">
              <a:buFont typeface="+mj-lt"/>
              <a:buAutoNum type="arabicPeriod" startAt="20"/>
            </a:pPr>
            <a:r>
              <a:rPr lang="en-US" sz="1800" b="1" u="sng" dirty="0">
                <a:solidFill>
                  <a:srgbClr val="0000FF"/>
                </a:solidFill>
              </a:rPr>
              <a:t>November </a:t>
            </a:r>
            <a:r>
              <a:rPr lang="en-US" sz="1800" b="1" u="sng" dirty="0" smtClean="0">
                <a:solidFill>
                  <a:srgbClr val="0000FF"/>
                </a:solidFill>
              </a:rPr>
              <a:t>12, Monday</a:t>
            </a:r>
            <a:r>
              <a:rPr lang="en-US" sz="1800" b="1" dirty="0" smtClean="0">
                <a:solidFill>
                  <a:srgbClr val="0000FF"/>
                </a:solidFill>
              </a:rPr>
              <a:t>.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>
                <a:solidFill>
                  <a:srgbClr val="FF0000"/>
                </a:solidFill>
              </a:rPr>
              <a:t>Flares. </a:t>
            </a:r>
            <a:r>
              <a:rPr lang="en-US" sz="1800" b="1" dirty="0"/>
              <a:t>Observations. Radiation, radio-, X-, and gamma-rays. Energetic particles. Thin- and thick-target models, evaporation, heat conduction. Radiative and MHD shocks. </a:t>
            </a:r>
            <a:r>
              <a:rPr lang="en-US" sz="1800" b="1" dirty="0" err="1"/>
              <a:t>Moreton</a:t>
            </a:r>
            <a:r>
              <a:rPr lang="en-US" sz="1800" b="1" dirty="0"/>
              <a:t> waves, "sunquakes". </a:t>
            </a:r>
          </a:p>
          <a:p>
            <a:pPr lvl="0">
              <a:buFont typeface="+mj-lt"/>
              <a:buAutoNum type="arabicPeriod" startAt="20"/>
            </a:pPr>
            <a:r>
              <a:rPr lang="en-US" sz="1800" b="1" u="sng" dirty="0">
                <a:solidFill>
                  <a:srgbClr val="0000FF"/>
                </a:solidFill>
              </a:rPr>
              <a:t>November </a:t>
            </a:r>
            <a:r>
              <a:rPr lang="en-US" sz="1800" b="1" u="sng" dirty="0" smtClean="0">
                <a:solidFill>
                  <a:srgbClr val="0000FF"/>
                </a:solidFill>
              </a:rPr>
              <a:t>13, Tuesday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>
                <a:solidFill>
                  <a:srgbClr val="FF0000"/>
                </a:solidFill>
              </a:rPr>
              <a:t>Corona.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/>
              <a:t>CME. Observations, eclipses. White light corona, Thompson scattering. Coronal heating, heat conduction. Large-scale structure, change with the solar cycle. Coronal mass ejections, shocks. </a:t>
            </a:r>
            <a:r>
              <a:rPr lang="en-US" sz="1800" b="1" dirty="0">
                <a:solidFill>
                  <a:srgbClr val="33CC33"/>
                </a:solidFill>
              </a:rPr>
              <a:t>Quiz </a:t>
            </a:r>
            <a:r>
              <a:rPr lang="en-US" sz="1800" b="1" dirty="0" smtClean="0">
                <a:solidFill>
                  <a:srgbClr val="33CC33"/>
                </a:solidFill>
              </a:rPr>
              <a:t>#4</a:t>
            </a:r>
            <a:endParaRPr lang="en-US" sz="1800" b="1" dirty="0">
              <a:solidFill>
                <a:srgbClr val="33CC33"/>
              </a:solidFill>
            </a:endParaRPr>
          </a:p>
          <a:p>
            <a:pPr lvl="0">
              <a:buFont typeface="+mj-lt"/>
              <a:buAutoNum type="arabicPeriod" startAt="20"/>
            </a:pPr>
            <a:r>
              <a:rPr lang="en-US" sz="1800" b="1" u="sng" dirty="0">
                <a:solidFill>
                  <a:srgbClr val="0000FF"/>
                </a:solidFill>
              </a:rPr>
              <a:t>November </a:t>
            </a:r>
            <a:r>
              <a:rPr lang="en-US" sz="1800" b="1" u="sng" dirty="0" smtClean="0">
                <a:solidFill>
                  <a:srgbClr val="0000FF"/>
                </a:solidFill>
              </a:rPr>
              <a:t>19, Monday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>
                <a:solidFill>
                  <a:srgbClr val="FF0000"/>
                </a:solidFill>
              </a:rPr>
              <a:t>Solar wind. </a:t>
            </a:r>
            <a:r>
              <a:rPr lang="en-US" sz="1800" b="1" dirty="0"/>
              <a:t>Observations. Expansion, Parker’s model, high- and low-speed wind. Composition, first-ionization potential effect. Sector structure, current sheet. </a:t>
            </a:r>
          </a:p>
          <a:p>
            <a:pPr lvl="0">
              <a:buFont typeface="+mj-lt"/>
              <a:buAutoNum type="arabicPeriod" startAt="20"/>
            </a:pPr>
            <a:r>
              <a:rPr lang="en-US" sz="1800" b="1" u="sng" dirty="0">
                <a:solidFill>
                  <a:srgbClr val="0000FF"/>
                </a:solidFill>
              </a:rPr>
              <a:t>November </a:t>
            </a:r>
            <a:r>
              <a:rPr lang="en-US" sz="1800" b="1" u="sng" dirty="0" smtClean="0">
                <a:solidFill>
                  <a:srgbClr val="0000FF"/>
                </a:solidFill>
              </a:rPr>
              <a:t>26, </a:t>
            </a:r>
            <a:r>
              <a:rPr lang="en-US" sz="1800" b="1" u="sng" dirty="0">
                <a:solidFill>
                  <a:srgbClr val="0000FF"/>
                </a:solidFill>
              </a:rPr>
              <a:t>Monday</a:t>
            </a:r>
            <a:r>
              <a:rPr lang="en-US" sz="1800" b="1" dirty="0">
                <a:solidFill>
                  <a:srgbClr val="0000FF"/>
                </a:solidFill>
              </a:rPr>
              <a:t>. </a:t>
            </a:r>
            <a:r>
              <a:rPr lang="en-US" sz="1800" b="1" dirty="0">
                <a:solidFill>
                  <a:srgbClr val="FF0000"/>
                </a:solidFill>
              </a:rPr>
              <a:t>Magnetosphere.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/>
              <a:t>Interaction of solar wind with the Earth's magnetosphere and planets. Geomagnetic effects. </a:t>
            </a:r>
          </a:p>
          <a:p>
            <a:pPr lvl="0">
              <a:buFont typeface="+mj-lt"/>
              <a:buAutoNum type="arabicPeriod" startAt="20"/>
            </a:pPr>
            <a:r>
              <a:rPr lang="en-US" sz="1800" b="1" u="sng" dirty="0">
                <a:solidFill>
                  <a:srgbClr val="0000FF"/>
                </a:solidFill>
              </a:rPr>
              <a:t>November </a:t>
            </a:r>
            <a:r>
              <a:rPr lang="en-US" sz="1800" b="1" u="sng" dirty="0" smtClean="0">
                <a:solidFill>
                  <a:srgbClr val="0000FF"/>
                </a:solidFill>
              </a:rPr>
              <a:t>27, Tuesday.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>
                <a:solidFill>
                  <a:srgbClr val="FF0000"/>
                </a:solidFill>
              </a:rPr>
              <a:t>Ionosphere.</a:t>
            </a:r>
            <a:r>
              <a:rPr lang="en-US" sz="1800" b="1" dirty="0">
                <a:solidFill>
                  <a:srgbClr val="0000FF"/>
                </a:solidFill>
              </a:rPr>
              <a:t> </a:t>
            </a:r>
            <a:r>
              <a:rPr lang="en-US" sz="1800" b="1" dirty="0"/>
              <a:t>Auroras, </a:t>
            </a:r>
            <a:r>
              <a:rPr lang="en-US" sz="1800" b="1" dirty="0" err="1"/>
              <a:t>substorms</a:t>
            </a:r>
            <a:r>
              <a:rPr lang="en-US" sz="1800" b="1" dirty="0"/>
              <a:t>. Space weather. </a:t>
            </a:r>
            <a:endParaRPr lang="en-US" sz="1800" b="1" dirty="0">
              <a:solidFill>
                <a:srgbClr val="33CC33"/>
              </a:solidFill>
            </a:endParaRPr>
          </a:p>
          <a:p>
            <a:pPr lvl="0">
              <a:buFont typeface="+mj-lt"/>
              <a:buAutoNum type="arabicPeriod" startAt="20"/>
            </a:pPr>
            <a:r>
              <a:rPr lang="en-US" sz="1800" b="1" u="sng" dirty="0">
                <a:solidFill>
                  <a:srgbClr val="0000FF"/>
                </a:solidFill>
              </a:rPr>
              <a:t>December </a:t>
            </a:r>
            <a:r>
              <a:rPr lang="en-US" sz="1800" b="1" u="sng" dirty="0" smtClean="0">
                <a:solidFill>
                  <a:srgbClr val="0000FF"/>
                </a:solidFill>
              </a:rPr>
              <a:t>3, Monday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/>
              <a:t>Presentations</a:t>
            </a:r>
          </a:p>
          <a:p>
            <a:pPr lvl="0">
              <a:buFont typeface="+mj-lt"/>
              <a:buAutoNum type="arabicPeriod" startAt="20"/>
            </a:pPr>
            <a:r>
              <a:rPr lang="en-US" sz="1800" b="1" u="sng" dirty="0">
                <a:solidFill>
                  <a:srgbClr val="0000FF"/>
                </a:solidFill>
              </a:rPr>
              <a:t>December </a:t>
            </a:r>
            <a:r>
              <a:rPr lang="en-US" sz="1800" b="1" u="sng" dirty="0" smtClean="0">
                <a:solidFill>
                  <a:srgbClr val="0000FF"/>
                </a:solidFill>
              </a:rPr>
              <a:t>4, Tuesday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/>
              <a:t>Presentations</a:t>
            </a:r>
          </a:p>
          <a:p>
            <a:pPr lvl="0">
              <a:buFont typeface="+mj-lt"/>
              <a:buAutoNum type="arabicPeriod" startAt="20"/>
            </a:pPr>
            <a:r>
              <a:rPr lang="en-US" sz="1800" b="1" u="sng" dirty="0">
                <a:solidFill>
                  <a:srgbClr val="0000FF"/>
                </a:solidFill>
              </a:rPr>
              <a:t>December </a:t>
            </a:r>
            <a:r>
              <a:rPr lang="en-US" sz="1800" b="1" u="sng" dirty="0" smtClean="0">
                <a:solidFill>
                  <a:srgbClr val="0000FF"/>
                </a:solidFill>
              </a:rPr>
              <a:t>10, Monday</a:t>
            </a:r>
            <a:r>
              <a:rPr 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sz="1800" b="1" dirty="0" smtClean="0"/>
              <a:t>Presentations</a:t>
            </a:r>
          </a:p>
        </p:txBody>
      </p:sp>
    </p:spTree>
    <p:extLst>
      <p:ext uri="{BB962C8B-B14F-4D97-AF65-F5344CB8AC3E}">
        <p14:creationId xmlns:p14="http://schemas.microsoft.com/office/powerpoint/2010/main" val="233962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Textbooks</a:t>
            </a:r>
            <a:endParaRPr lang="en-US" alt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2400" b="1" dirty="0" err="1"/>
              <a:t>Stix</a:t>
            </a:r>
            <a:r>
              <a:rPr lang="en-US" altLang="en-US" sz="2400" b="1" dirty="0"/>
              <a:t>, M. 2002, </a:t>
            </a:r>
            <a:r>
              <a:rPr lang="en-US" altLang="en-US" sz="2400" b="1" dirty="0" smtClean="0"/>
              <a:t>“The </a:t>
            </a:r>
            <a:r>
              <a:rPr lang="en-US" altLang="en-US" sz="2400" b="1" dirty="0"/>
              <a:t>Sun: An </a:t>
            </a:r>
            <a:r>
              <a:rPr lang="en-US" altLang="en-US" sz="2400" b="1" dirty="0" smtClean="0"/>
              <a:t>Introduction”, </a:t>
            </a:r>
            <a:r>
              <a:rPr lang="en-US" altLang="en-US" sz="2400" b="1" dirty="0"/>
              <a:t>(Berlin: Springer) </a:t>
            </a:r>
            <a:endParaRPr lang="en-US" altLang="en-US" sz="2400" b="1" dirty="0" smtClean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sz="2400" b="1" dirty="0"/>
              <a:t>“Introduction to Space Physics”, ed. M.G. </a:t>
            </a:r>
            <a:r>
              <a:rPr lang="en-US" sz="2400" b="1" dirty="0" err="1"/>
              <a:t>Kivelson</a:t>
            </a:r>
            <a:r>
              <a:rPr lang="en-US" sz="2400" b="1" dirty="0"/>
              <a:t> &amp; C.T. Russell, Cambridge Univ. Press, 1995</a:t>
            </a:r>
            <a:br>
              <a:rPr lang="en-US" sz="2400" b="1" dirty="0"/>
            </a:br>
            <a:endParaRPr lang="en-US" altLang="en-US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000" dirty="0" smtClean="0"/>
              <a:t>Recommended books</a:t>
            </a:r>
            <a:endParaRPr lang="en-US" altLang="en-US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de-DE" altLang="en-US" sz="1800" dirty="0"/>
              <a:t>Priest, E.R. 2014, Magnetohydrodynamics of the Sun (Cambridge Univ. Press</a:t>
            </a:r>
            <a:r>
              <a:rPr lang="de-DE" altLang="en-US" sz="1800" dirty="0" smtClean="0"/>
              <a:t>)</a:t>
            </a:r>
            <a:r>
              <a:rPr lang="en-US" altLang="en-US" sz="1800" dirty="0"/>
              <a:t> </a:t>
            </a:r>
            <a:endParaRPr lang="en-US" altLang="en-US" sz="1800" dirty="0" smtClean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1800" dirty="0" err="1" smtClean="0"/>
              <a:t>Aschwanden</a:t>
            </a:r>
            <a:r>
              <a:rPr lang="en-US" altLang="en-US" sz="1800" dirty="0" smtClean="0"/>
              <a:t>, M</a:t>
            </a:r>
            <a:r>
              <a:rPr lang="en-US" altLang="en-US" sz="1800" dirty="0"/>
              <a:t>. J., 2006</a:t>
            </a:r>
            <a:r>
              <a:rPr lang="en-US" altLang="en-US" sz="1800" dirty="0" smtClean="0"/>
              <a:t>, Physics </a:t>
            </a:r>
            <a:r>
              <a:rPr lang="en-US" altLang="en-US" sz="1800" dirty="0"/>
              <a:t>of the Solar </a:t>
            </a:r>
            <a:r>
              <a:rPr lang="en-US" altLang="en-US" sz="1800" dirty="0" smtClean="0"/>
              <a:t>Corona (Springer)</a:t>
            </a:r>
            <a:r>
              <a:rPr lang="en-US" altLang="en-US" sz="1800" dirty="0"/>
              <a:t> </a:t>
            </a:r>
            <a:endParaRPr lang="en-US" altLang="en-US" sz="1800" dirty="0" smtClean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1800" dirty="0" err="1" smtClean="0"/>
              <a:t>Zirin</a:t>
            </a:r>
            <a:r>
              <a:rPr lang="en-US" altLang="en-US" sz="1800" dirty="0"/>
              <a:t>, H. 1988, Astrophysics of the Sun (Cambridge Univ. Press) </a:t>
            </a:r>
            <a:endParaRPr lang="de-DE" altLang="en-US" sz="1800" dirty="0" smtClean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1800" dirty="0" smtClean="0"/>
              <a:t>Cox</a:t>
            </a:r>
            <a:r>
              <a:rPr lang="en-US" altLang="en-US" sz="1800" dirty="0"/>
              <a:t>, A.N., </a:t>
            </a:r>
            <a:r>
              <a:rPr lang="en-US" altLang="en-US" sz="1800" dirty="0" err="1"/>
              <a:t>Lingston</a:t>
            </a:r>
            <a:r>
              <a:rPr lang="en-US" altLang="en-US" sz="1800" dirty="0"/>
              <a:t>, W.C., Matthews, M.S., 1991, Solar Interior and Atmosphere (Tucson, University of Arizona) 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1800" dirty="0" err="1" smtClean="0"/>
              <a:t>Bahcall</a:t>
            </a:r>
            <a:r>
              <a:rPr lang="en-US" altLang="en-US" sz="1800" dirty="0" smtClean="0"/>
              <a:t> </a:t>
            </a:r>
            <a:r>
              <a:rPr lang="en-US" altLang="en-US" sz="1800" dirty="0"/>
              <a:t>J.N. 1989, Neutrino Astrophysics (Cambridge Univ. Press) 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1800" dirty="0" err="1"/>
              <a:t>Foukal</a:t>
            </a:r>
            <a:r>
              <a:rPr lang="en-US" altLang="en-US" sz="1800" dirty="0"/>
              <a:t>, P. 1990, Solar Astrophysics (New York: Wiley) </a:t>
            </a:r>
            <a:endParaRPr lang="de-DE" altLang="en-US" sz="18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1800" dirty="0" err="1" smtClean="0"/>
              <a:t>Golub</a:t>
            </a:r>
            <a:r>
              <a:rPr lang="en-US" altLang="en-US" sz="1800" dirty="0"/>
              <a:t>, L., and </a:t>
            </a:r>
            <a:r>
              <a:rPr lang="en-US" altLang="en-US" sz="1800" dirty="0" err="1"/>
              <a:t>Pasachoff</a:t>
            </a:r>
            <a:r>
              <a:rPr lang="en-US" altLang="en-US" sz="1800" dirty="0"/>
              <a:t>, J.M. 1997, The Solar Corona (Cambridge Univ. Press) 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1800" dirty="0"/>
              <a:t>Sturrock, P. (ed.) 1986, Physics of the Sun, (Kluwer).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18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Presentations (essays)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r>
              <a:rPr lang="en-US" sz="2800" dirty="0" smtClean="0"/>
              <a:t>Presentation </a:t>
            </a:r>
            <a:r>
              <a:rPr lang="en-US" sz="2800" dirty="0"/>
              <a:t>(essay) topics can be on your research related to the course, or chosen from my list. Your suggestions are welcome.</a:t>
            </a:r>
          </a:p>
          <a:p>
            <a:r>
              <a:rPr lang="en-US" sz="2800" dirty="0" smtClean="0"/>
              <a:t>Requirements for 20 min presentations: </a:t>
            </a:r>
          </a:p>
          <a:p>
            <a:pPr lvl="1"/>
            <a:r>
              <a:rPr lang="en-US" sz="2400" dirty="0" smtClean="0"/>
              <a:t>Present observational facts</a:t>
            </a:r>
          </a:p>
          <a:p>
            <a:pPr lvl="1"/>
            <a:r>
              <a:rPr lang="en-US" sz="2400" dirty="0" smtClean="0"/>
              <a:t>Explain the basic physical processes</a:t>
            </a:r>
          </a:p>
          <a:p>
            <a:pPr lvl="1"/>
            <a:r>
              <a:rPr lang="en-US" sz="2400" dirty="0" smtClean="0"/>
              <a:t>Briefly review the current state of research</a:t>
            </a:r>
          </a:p>
          <a:p>
            <a:pPr lvl="1"/>
            <a:r>
              <a:rPr lang="en-US" sz="2400" dirty="0" smtClean="0"/>
              <a:t>Answer questions</a:t>
            </a:r>
          </a:p>
          <a:p>
            <a:r>
              <a:rPr lang="en-US" sz="2800" dirty="0" smtClean="0"/>
              <a:t>For each topic I will provide references and initial material.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81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33412"/>
          </a:xfrm>
        </p:spPr>
        <p:txBody>
          <a:bodyPr/>
          <a:lstStyle/>
          <a:p>
            <a:r>
              <a:rPr lang="en-US" altLang="en-US" sz="3200" b="1" dirty="0"/>
              <a:t>Essay Topics.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876925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Solar </a:t>
            </a:r>
            <a:r>
              <a:rPr lang="en-US" altLang="en-US" sz="2000" dirty="0"/>
              <a:t>diameter, </a:t>
            </a:r>
            <a:r>
              <a:rPr lang="en-US" altLang="en-US" sz="2000" dirty="0" err="1"/>
              <a:t>oblateness</a:t>
            </a:r>
            <a:r>
              <a:rPr lang="en-US" altLang="en-US" sz="2000" dirty="0"/>
              <a:t> and gravitational quadrupole </a:t>
            </a:r>
            <a:r>
              <a:rPr lang="en-US" altLang="en-US" sz="2000" dirty="0" smtClean="0"/>
              <a:t>moment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Solar </a:t>
            </a:r>
            <a:r>
              <a:rPr lang="en-US" altLang="en-US" sz="2000" dirty="0"/>
              <a:t>neutrino problem. </a:t>
            </a:r>
            <a:endParaRPr lang="en-US" altLang="en-US" sz="2000" dirty="0" smtClean="0"/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Predictions </a:t>
            </a:r>
            <a:r>
              <a:rPr lang="en-US" altLang="en-US" sz="2000" dirty="0"/>
              <a:t>of the solar cycle. 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Spectrum of solar oscillations</a:t>
            </a:r>
            <a:endParaRPr lang="en-US" altLang="en-US" sz="2000" dirty="0"/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Helioseismic </a:t>
            </a:r>
            <a:r>
              <a:rPr lang="en-US" altLang="en-US" sz="2000" dirty="0"/>
              <a:t>inverse problem for </a:t>
            </a:r>
            <a:r>
              <a:rPr lang="en-US" altLang="en-US" sz="2000" dirty="0" smtClean="0"/>
              <a:t>structure.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Helioseismic </a:t>
            </a:r>
            <a:r>
              <a:rPr lang="en-US" altLang="en-US" sz="2000" dirty="0"/>
              <a:t>inverse problem for rotation </a:t>
            </a:r>
            <a:endParaRPr lang="en-US" altLang="en-US" sz="2000" dirty="0" smtClean="0"/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Excitation </a:t>
            </a:r>
            <a:r>
              <a:rPr lang="en-US" altLang="en-US" sz="2000" dirty="0"/>
              <a:t>of solar oscillations. </a:t>
            </a:r>
            <a:endParaRPr lang="en-US" altLang="en-US" sz="2000" dirty="0" smtClean="0"/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Solar </a:t>
            </a:r>
            <a:r>
              <a:rPr lang="en-US" altLang="en-US" sz="2000" dirty="0"/>
              <a:t>convection and </a:t>
            </a:r>
            <a:r>
              <a:rPr lang="en-US" altLang="en-US" sz="2000" dirty="0" smtClean="0"/>
              <a:t>turbulence.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Mechanism </a:t>
            </a:r>
            <a:r>
              <a:rPr lang="en-US" altLang="en-US" sz="2000" dirty="0"/>
              <a:t>of differential </a:t>
            </a:r>
            <a:r>
              <a:rPr lang="en-US" altLang="en-US" sz="2000" dirty="0" smtClean="0"/>
              <a:t>rotation.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Solar </a:t>
            </a:r>
            <a:r>
              <a:rPr lang="en-US" altLang="en-US" sz="2000" dirty="0" err="1" smtClean="0"/>
              <a:t>tachocline</a:t>
            </a:r>
            <a:r>
              <a:rPr lang="en-US" altLang="en-US" sz="2000" dirty="0" smtClean="0"/>
              <a:t>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Magnetic </a:t>
            </a:r>
            <a:r>
              <a:rPr lang="en-US" altLang="en-US" sz="2000" dirty="0"/>
              <a:t>reconnection. </a:t>
            </a:r>
            <a:endParaRPr lang="en-US" altLang="en-US" sz="2000" dirty="0" smtClean="0"/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MHD </a:t>
            </a:r>
            <a:r>
              <a:rPr lang="en-US" altLang="en-US" sz="2000" dirty="0"/>
              <a:t>shocks and </a:t>
            </a:r>
            <a:r>
              <a:rPr lang="en-US" altLang="en-US" sz="2000" dirty="0" err="1"/>
              <a:t>Moreton</a:t>
            </a:r>
            <a:r>
              <a:rPr lang="en-US" altLang="en-US" sz="2000" dirty="0"/>
              <a:t> waves. </a:t>
            </a:r>
            <a:endParaRPr lang="en-US" altLang="en-US" sz="2000" dirty="0" smtClean="0"/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Dynamo </a:t>
            </a:r>
            <a:r>
              <a:rPr lang="en-US" altLang="en-US" sz="2000" dirty="0"/>
              <a:t>models. </a:t>
            </a:r>
            <a:endParaRPr lang="en-US" altLang="en-US" sz="2000" dirty="0" smtClean="0"/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Acceleration </a:t>
            </a:r>
            <a:r>
              <a:rPr lang="en-US" altLang="en-US" sz="2000" dirty="0"/>
              <a:t>mechanisms in solar </a:t>
            </a:r>
            <a:r>
              <a:rPr lang="en-US" altLang="en-US" sz="2000" dirty="0" smtClean="0"/>
              <a:t>flares.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Sunquakes</a:t>
            </a:r>
            <a:endParaRPr lang="en-US" altLang="en-US" sz="2000" dirty="0"/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Coronal </a:t>
            </a:r>
            <a:r>
              <a:rPr lang="en-US" altLang="en-US" sz="2000" dirty="0"/>
              <a:t>mass ejections. </a:t>
            </a:r>
            <a:endParaRPr lang="en-US" altLang="en-US" sz="2000" dirty="0" smtClean="0"/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Mechanisms </a:t>
            </a:r>
            <a:r>
              <a:rPr lang="en-US" altLang="en-US" sz="2000" dirty="0"/>
              <a:t>of coronal heating. </a:t>
            </a:r>
            <a:endParaRPr lang="en-US" altLang="en-US" sz="2000" dirty="0" smtClean="0"/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Coronal seismology.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Acceleration </a:t>
            </a:r>
            <a:r>
              <a:rPr lang="en-US" altLang="en-US" sz="2000" dirty="0"/>
              <a:t>of solar </a:t>
            </a:r>
            <a:r>
              <a:rPr lang="en-US" altLang="en-US" sz="2000" dirty="0" smtClean="0"/>
              <a:t>wind.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altLang="en-US" sz="2000" dirty="0" smtClean="0"/>
              <a:t>Waves </a:t>
            </a:r>
            <a:r>
              <a:rPr lang="en-US" altLang="en-US" sz="2000" dirty="0"/>
              <a:t>in magnetosphere</a:t>
            </a:r>
          </a:p>
        </p:txBody>
      </p:sp>
    </p:spTree>
    <p:extLst>
      <p:ext uri="{BB962C8B-B14F-4D97-AF65-F5344CB8AC3E}">
        <p14:creationId xmlns:p14="http://schemas.microsoft.com/office/powerpoint/2010/main" val="413568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b="1" dirty="0" smtClean="0"/>
              <a:t>The </a:t>
            </a:r>
            <a:r>
              <a:rPr lang="en-US" b="1" dirty="0"/>
              <a:t>Sun as a star.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98120" y="1371600"/>
            <a:ext cx="4343400" cy="4525963"/>
          </a:xfrm>
        </p:spPr>
        <p:txBody>
          <a:bodyPr/>
          <a:lstStyle/>
          <a:p>
            <a:r>
              <a:rPr lang="en-US" dirty="0"/>
              <a:t>General </a:t>
            </a:r>
            <a:r>
              <a:rPr lang="en-US" dirty="0" smtClean="0"/>
              <a:t>properties. </a:t>
            </a:r>
          </a:p>
          <a:p>
            <a:r>
              <a:rPr lang="en-US" dirty="0" smtClean="0"/>
              <a:t>Place </a:t>
            </a:r>
            <a:r>
              <a:rPr lang="en-US" dirty="0"/>
              <a:t>in the </a:t>
            </a:r>
            <a:r>
              <a:rPr lang="en-US" dirty="0" smtClean="0"/>
              <a:t>HR </a:t>
            </a:r>
            <a:r>
              <a:rPr lang="en-US" dirty="0"/>
              <a:t>diagram. </a:t>
            </a:r>
            <a:endParaRPr lang="en-US" dirty="0" smtClean="0"/>
          </a:p>
          <a:p>
            <a:r>
              <a:rPr lang="en-US" dirty="0" smtClean="0"/>
              <a:t>Distance</a:t>
            </a:r>
            <a:r>
              <a:rPr lang="en-US" dirty="0"/>
              <a:t>, mass, radius, luminosity, composition, age, evolution, spectral energy distribution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Irradiance spectrum</a:t>
            </a:r>
          </a:p>
          <a:p>
            <a:r>
              <a:rPr lang="en-US" dirty="0" smtClean="0"/>
              <a:t>Seismic radius</a:t>
            </a:r>
          </a:p>
          <a:p>
            <a:r>
              <a:rPr lang="en-US" dirty="0" smtClean="0"/>
              <a:t>Solar-type stars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83163"/>
          </a:xfrm>
        </p:spPr>
        <p:txBody>
          <a:bodyPr/>
          <a:lstStyle/>
          <a:p>
            <a:r>
              <a:rPr lang="en-US" b="1" dirty="0" err="1" smtClean="0"/>
              <a:t>Hertzsprung</a:t>
            </a:r>
            <a:r>
              <a:rPr lang="en-US" b="1" dirty="0"/>
              <a:t>-</a:t>
            </a:r>
            <a:r>
              <a:rPr lang="en-US" b="1" dirty="0" smtClean="0"/>
              <a:t>Russell (HR) Diagram </a:t>
            </a:r>
            <a:endParaRPr lang="en-US" dirty="0"/>
          </a:p>
        </p:txBody>
      </p:sp>
      <p:pic>
        <p:nvPicPr>
          <p:cNvPr id="76802" name="Picture 2" descr="http://www.wwu.edu/skywise/img/hrdiagram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042160"/>
            <a:ext cx="454152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92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2929</TotalTime>
  <Words>1784</Words>
  <Application>Microsoft Office PowerPoint</Application>
  <PresentationFormat>On-screen Show (4:3)</PresentationFormat>
  <Paragraphs>244</Paragraphs>
  <Slides>42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Default Design</vt:lpstr>
      <vt:lpstr>PowerPoint Presentation</vt:lpstr>
      <vt:lpstr>Lecture Plan</vt:lpstr>
      <vt:lpstr>PowerPoint Presentation</vt:lpstr>
      <vt:lpstr>PowerPoint Presentation</vt:lpstr>
      <vt:lpstr>PowerPoint Presentation</vt:lpstr>
      <vt:lpstr>Textbooks</vt:lpstr>
      <vt:lpstr>Presentations (essays)</vt:lpstr>
      <vt:lpstr>Essay Topics.</vt:lpstr>
      <vt:lpstr>The Sun as a star. </vt:lpstr>
      <vt:lpstr>Tools for solar observations I. </vt:lpstr>
      <vt:lpstr>Tools for solar observations II. </vt:lpstr>
      <vt:lpstr>Tools for solar observations III. </vt:lpstr>
      <vt:lpstr>Internal structure I. </vt:lpstr>
      <vt:lpstr>Internal structure II. </vt:lpstr>
      <vt:lpstr>Solar oscillations. </vt:lpstr>
      <vt:lpstr>Principles of Helioseismology I.</vt:lpstr>
      <vt:lpstr>Principles of Helioseismology II.</vt:lpstr>
      <vt:lpstr>Subsurface structure and dynamics.</vt:lpstr>
      <vt:lpstr>Convection.</vt:lpstr>
      <vt:lpstr>Differential rotation.</vt:lpstr>
      <vt:lpstr>Solar MHD.</vt:lpstr>
      <vt:lpstr>The Solar Cycle</vt:lpstr>
      <vt:lpstr>Dynamo theory.</vt:lpstr>
      <vt:lpstr>Magnetic energy release.</vt:lpstr>
      <vt:lpstr>Solar atmosphere.</vt:lpstr>
      <vt:lpstr>Sunspots.</vt:lpstr>
      <vt:lpstr>Flares.</vt:lpstr>
      <vt:lpstr>Corona.</vt:lpstr>
      <vt:lpstr>Solar wind.</vt:lpstr>
      <vt:lpstr>Magnetosphere.</vt:lpstr>
      <vt:lpstr>Ionosphere.</vt:lpstr>
      <vt:lpstr>“Big” problems in solar physics</vt:lpstr>
      <vt:lpstr>Solar Neutrino Problem</vt:lpstr>
      <vt:lpstr>Solar cycle and dynamo</vt:lpstr>
      <vt:lpstr>PowerPoint Presentation</vt:lpstr>
      <vt:lpstr>PowerPoint Presentation</vt:lpstr>
      <vt:lpstr>Magnetic energy storage and release</vt:lpstr>
      <vt:lpstr>PowerPoint Presentation</vt:lpstr>
      <vt:lpstr>Particle acceleration</vt:lpstr>
      <vt:lpstr>Coronal heating</vt:lpstr>
      <vt:lpstr>Source of solar wind</vt:lpstr>
      <vt:lpstr>PowerPoint Presentation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 Kosovichev</dc:creator>
  <cp:lastModifiedBy>sasha</cp:lastModifiedBy>
  <cp:revision>77</cp:revision>
  <dcterms:created xsi:type="dcterms:W3CDTF">2008-01-07T04:42:02Z</dcterms:created>
  <dcterms:modified xsi:type="dcterms:W3CDTF">2018-10-08T03:23:53Z</dcterms:modified>
</cp:coreProperties>
</file>