
<file path=[Content_Types].xml><?xml version="1.0" encoding="utf-8"?>
<Types xmlns="http://schemas.openxmlformats.org/package/2006/content-types">
  <Default Extension="mpg" ContentType="video/mpeg"/>
  <Default Extension="png" ContentType="image/png"/>
  <Default Extension="mpeg" ContentType="video/mpe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7" r:id="rId2"/>
    <p:sldId id="258" r:id="rId3"/>
    <p:sldId id="259" r:id="rId4"/>
    <p:sldId id="277" r:id="rId5"/>
    <p:sldId id="260" r:id="rId6"/>
    <p:sldId id="261" r:id="rId7"/>
    <p:sldId id="278" r:id="rId8"/>
    <p:sldId id="262" r:id="rId9"/>
    <p:sldId id="263" r:id="rId10"/>
    <p:sldId id="264" r:id="rId11"/>
    <p:sldId id="265" r:id="rId12"/>
    <p:sldId id="266" r:id="rId13"/>
    <p:sldId id="268" r:id="rId14"/>
    <p:sldId id="269" r:id="rId15"/>
    <p:sldId id="270" r:id="rId16"/>
    <p:sldId id="271" r:id="rId17"/>
    <p:sldId id="273" r:id="rId18"/>
    <p:sldId id="274" r:id="rId19"/>
    <p:sldId id="275" r:id="rId20"/>
    <p:sldId id="276" r:id="rId21"/>
    <p:sldId id="280" r:id="rId22"/>
    <p:sldId id="289" r:id="rId23"/>
    <p:sldId id="290" r:id="rId24"/>
    <p:sldId id="313" r:id="rId25"/>
    <p:sldId id="291" r:id="rId26"/>
    <p:sldId id="292" r:id="rId27"/>
    <p:sldId id="293" r:id="rId28"/>
    <p:sldId id="294" r:id="rId29"/>
    <p:sldId id="295" r:id="rId30"/>
    <p:sldId id="296" r:id="rId31"/>
    <p:sldId id="297" r:id="rId32"/>
    <p:sldId id="298" r:id="rId33"/>
    <p:sldId id="299" r:id="rId34"/>
    <p:sldId id="300" r:id="rId35"/>
    <p:sldId id="301" r:id="rId36"/>
    <p:sldId id="302" r:id="rId37"/>
    <p:sldId id="303" r:id="rId38"/>
    <p:sldId id="304" r:id="rId39"/>
    <p:sldId id="305" r:id="rId40"/>
    <p:sldId id="306" r:id="rId41"/>
    <p:sldId id="308" r:id="rId42"/>
    <p:sldId id="309" r:id="rId43"/>
    <p:sldId id="310" r:id="rId44"/>
    <p:sldId id="311" r:id="rId45"/>
    <p:sldId id="312"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4" d="100"/>
          <a:sy n="114" d="100"/>
        </p:scale>
        <p:origin x="-114" y="-522"/>
      </p:cViewPr>
      <p:guideLst>
        <p:guide orient="horz" pos="2160"/>
        <p:guide pos="2880"/>
      </p:guideLst>
    </p:cSldViewPr>
  </p:slideViewPr>
  <p:notesTextViewPr>
    <p:cViewPr>
      <p:scale>
        <a:sx n="1" d="1"/>
        <a:sy n="1" d="1"/>
      </p:scale>
      <p:origin x="0" y="0"/>
    </p:cViewPr>
  </p:notesTextViewPr>
  <p:sorterViewPr>
    <p:cViewPr>
      <p:scale>
        <a:sx n="46" d="100"/>
        <a:sy n="4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 Id="rId4" Type="http://schemas.openxmlformats.org/officeDocument/2006/relationships/image" Target="../media/image14.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16.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28.emf"/><Relationship Id="rId1" Type="http://schemas.openxmlformats.org/officeDocument/2006/relationships/image" Target="../media/image27.wmf"/><Relationship Id="rId4" Type="http://schemas.openxmlformats.org/officeDocument/2006/relationships/image" Target="../media/image3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image" Target="../media/image39.wmf"/><Relationship Id="rId1" Type="http://schemas.openxmlformats.org/officeDocument/2006/relationships/image" Target="../media/image38.wmf"/><Relationship Id="rId4" Type="http://schemas.openxmlformats.org/officeDocument/2006/relationships/image" Target="../media/image4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51C5C3-6840-408E-B704-E95095848193}" type="datetimeFigureOut">
              <a:rPr lang="en-US" smtClean="0"/>
              <a:t>10/8/2018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91A853-DD7C-4D0F-895D-C6A9361FE97E}" type="slidenum">
              <a:rPr lang="en-US" smtClean="0"/>
              <a:t>‹#›</a:t>
            </a:fld>
            <a:endParaRPr lang="en-US"/>
          </a:p>
        </p:txBody>
      </p:sp>
    </p:spTree>
    <p:extLst>
      <p:ext uri="{BB962C8B-B14F-4D97-AF65-F5344CB8AC3E}">
        <p14:creationId xmlns:p14="http://schemas.microsoft.com/office/powerpoint/2010/main" val="2317632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B39C0789-0293-4A61-B6E4-9662977CD94B}" type="slidenum">
              <a:rPr lang="en-US" altLang="en-US" smtClean="0">
                <a:latin typeface="Arial" pitchFamily="34" charset="0"/>
              </a:rPr>
              <a:pPr eaLnBrk="1" hangingPunct="1">
                <a:spcBef>
                  <a:spcPct val="0"/>
                </a:spcBef>
                <a:defRPr/>
              </a:pPr>
              <a:t>5</a:t>
            </a:fld>
            <a:endParaRPr lang="en-US" altLang="en-US" smtClean="0">
              <a:latin typeface="Arial" pitchFamily="34" charset="0"/>
            </a:endParaRPr>
          </a:p>
        </p:txBody>
      </p:sp>
      <p:sp>
        <p:nvSpPr>
          <p:cNvPr id="1208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8D5A1DD5-6519-4B64-B37B-864E7B8010A1}" type="slidenum">
              <a:rPr lang="en-US" altLang="en-US" smtClean="0">
                <a:latin typeface="Arial" pitchFamily="34" charset="0"/>
              </a:rPr>
              <a:pPr eaLnBrk="1" hangingPunct="1">
                <a:spcBef>
                  <a:spcPct val="0"/>
                </a:spcBef>
                <a:defRPr/>
              </a:pPr>
              <a:t>14</a:t>
            </a:fld>
            <a:endParaRPr lang="en-US" altLang="en-US" smtClean="0">
              <a:latin typeface="Arial" pitchFamily="34" charset="0"/>
            </a:endParaRPr>
          </a:p>
        </p:txBody>
      </p:sp>
      <p:sp>
        <p:nvSpPr>
          <p:cNvPr id="1290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51FFC200-17EE-42DC-89DB-4CD40C145AAB}" type="slidenum">
              <a:rPr lang="en-US" altLang="en-US" smtClean="0">
                <a:solidFill>
                  <a:srgbClr val="000000"/>
                </a:solidFill>
                <a:latin typeface="Arial" pitchFamily="34" charset="0"/>
              </a:rPr>
              <a:pPr eaLnBrk="1" hangingPunct="1">
                <a:spcBef>
                  <a:spcPct val="0"/>
                </a:spcBef>
                <a:defRPr/>
              </a:pPr>
              <a:t>15</a:t>
            </a:fld>
            <a:endParaRPr lang="en-US" altLang="en-US" smtClean="0">
              <a:solidFill>
                <a:srgbClr val="000000"/>
              </a:solidFill>
              <a:latin typeface="Arial" pitchFamily="34" charset="0"/>
            </a:endParaRPr>
          </a:p>
        </p:txBody>
      </p:sp>
      <p:sp>
        <p:nvSpPr>
          <p:cNvPr id="1300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5D115913-8719-4FF4-BF4F-25F313AD98A6}" type="slidenum">
              <a:rPr lang="en-US" altLang="en-US" smtClean="0">
                <a:latin typeface="Arial" pitchFamily="34" charset="0"/>
              </a:rPr>
              <a:pPr eaLnBrk="1" hangingPunct="1">
                <a:spcBef>
                  <a:spcPct val="0"/>
                </a:spcBef>
                <a:defRPr/>
              </a:pPr>
              <a:t>16</a:t>
            </a:fld>
            <a:endParaRPr lang="en-US" altLang="en-US" smtClean="0">
              <a:latin typeface="Arial" pitchFamily="34" charset="0"/>
            </a:endParaRPr>
          </a:p>
        </p:txBody>
      </p:sp>
      <p:sp>
        <p:nvSpPr>
          <p:cNvPr id="1310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A6092D1B-1DEE-44C5-9CFF-8A7EFAAEDDE8}" type="slidenum">
              <a:rPr lang="en-US" altLang="en-US" smtClean="0">
                <a:latin typeface="Arial" pitchFamily="34" charset="0"/>
              </a:rPr>
              <a:pPr eaLnBrk="1" hangingPunct="1">
                <a:spcBef>
                  <a:spcPct val="0"/>
                </a:spcBef>
                <a:defRPr/>
              </a:pPr>
              <a:t>17</a:t>
            </a:fld>
            <a:endParaRPr lang="en-US" altLang="en-US" smtClean="0">
              <a:latin typeface="Arial" pitchFamily="34" charset="0"/>
            </a:endParaRPr>
          </a:p>
        </p:txBody>
      </p:sp>
      <p:sp>
        <p:nvSpPr>
          <p:cNvPr id="1331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DD96AA3B-7151-4625-889B-78EC55506C8F}" type="slidenum">
              <a:rPr lang="en-US" altLang="en-US" smtClean="0">
                <a:latin typeface="Arial" pitchFamily="34" charset="0"/>
              </a:rPr>
              <a:pPr eaLnBrk="1" hangingPunct="1">
                <a:spcBef>
                  <a:spcPct val="0"/>
                </a:spcBef>
                <a:defRPr/>
              </a:pPr>
              <a:t>18</a:t>
            </a:fld>
            <a:endParaRPr lang="en-US" altLang="en-US" smtClean="0">
              <a:latin typeface="Arial" pitchFamily="34" charset="0"/>
            </a:endParaRPr>
          </a:p>
        </p:txBody>
      </p:sp>
      <p:sp>
        <p:nvSpPr>
          <p:cNvPr id="1341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FAA357BD-0D1F-4A42-A67F-490529F55A73}" type="slidenum">
              <a:rPr lang="en-US" altLang="en-US" smtClean="0">
                <a:latin typeface="Arial" pitchFamily="34" charset="0"/>
              </a:rPr>
              <a:pPr eaLnBrk="1" hangingPunct="1">
                <a:spcBef>
                  <a:spcPct val="0"/>
                </a:spcBef>
                <a:defRPr/>
              </a:pPr>
              <a:t>19</a:t>
            </a:fld>
            <a:endParaRPr lang="en-US" altLang="en-US" smtClean="0">
              <a:latin typeface="Arial" pitchFamily="34" charset="0"/>
            </a:endParaRPr>
          </a:p>
        </p:txBody>
      </p:sp>
      <p:sp>
        <p:nvSpPr>
          <p:cNvPr id="1351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737C578B-F17C-4C55-927A-0BC82B16E2C6}" type="slidenum">
              <a:rPr lang="en-US" altLang="en-US" smtClean="0">
                <a:latin typeface="Arial" pitchFamily="34" charset="0"/>
              </a:rPr>
              <a:pPr eaLnBrk="1" hangingPunct="1">
                <a:spcBef>
                  <a:spcPct val="0"/>
                </a:spcBef>
                <a:defRPr/>
              </a:pPr>
              <a:t>20</a:t>
            </a:fld>
            <a:endParaRPr lang="en-US" altLang="en-US" smtClean="0">
              <a:latin typeface="Arial" pitchFamily="34" charset="0"/>
            </a:endParaRPr>
          </a:p>
        </p:txBody>
      </p:sp>
      <p:sp>
        <p:nvSpPr>
          <p:cNvPr id="1361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8A336E-37B9-458E-BFAA-9A646F878176}" type="slidenum">
              <a:rPr lang="en-US" altLang="en-US"/>
              <a:pPr/>
              <a:t>22</a:t>
            </a:fld>
            <a:endParaRPr lang="en-US" altLang="en-US"/>
          </a:p>
        </p:txBody>
      </p:sp>
      <p:sp>
        <p:nvSpPr>
          <p:cNvPr id="279554" name="Rectangle 2"/>
          <p:cNvSpPr>
            <a:spLocks noGrp="1" noRot="1" noChangeAspect="1" noChangeArrowheads="1" noTextEdit="1"/>
          </p:cNvSpPr>
          <p:nvPr>
            <p:ph type="sldImg"/>
          </p:nvPr>
        </p:nvSpPr>
        <p:spPr>
          <a:ln/>
        </p:spPr>
      </p:sp>
      <p:sp>
        <p:nvSpPr>
          <p:cNvPr id="27955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1A165E77-FE73-40A9-88AF-215D1D4F44D1}" type="slidenum">
              <a:rPr lang="en-US" altLang="en-US" smtClean="0">
                <a:latin typeface="Arial" pitchFamily="34" charset="0"/>
              </a:rPr>
              <a:pPr eaLnBrk="1" hangingPunct="1">
                <a:spcBef>
                  <a:spcPct val="0"/>
                </a:spcBef>
                <a:defRPr/>
              </a:pPr>
              <a:t>25</a:t>
            </a:fld>
            <a:endParaRPr lang="en-US" altLang="en-US" smtClean="0">
              <a:latin typeface="Arial" pitchFamily="34" charset="0"/>
            </a:endParaRPr>
          </a:p>
        </p:txBody>
      </p:sp>
      <p:sp>
        <p:nvSpPr>
          <p:cNvPr id="1402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92D72B24-0CEF-4458-9E15-4353B2056365}" type="slidenum">
              <a:rPr lang="en-US" altLang="en-US" smtClean="0">
                <a:latin typeface="Arial" pitchFamily="34" charset="0"/>
              </a:rPr>
              <a:pPr eaLnBrk="1" hangingPunct="1">
                <a:spcBef>
                  <a:spcPct val="0"/>
                </a:spcBef>
                <a:defRPr/>
              </a:pPr>
              <a:t>26</a:t>
            </a:fld>
            <a:endParaRPr lang="en-US" altLang="en-US" smtClean="0">
              <a:latin typeface="Arial" pitchFamily="34" charset="0"/>
            </a:endParaRPr>
          </a:p>
        </p:txBody>
      </p:sp>
      <p:sp>
        <p:nvSpPr>
          <p:cNvPr id="1413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B6223DF2-3470-427B-8A80-7D130C98BA92}" type="slidenum">
              <a:rPr lang="en-US" altLang="en-US" smtClean="0">
                <a:latin typeface="Arial" pitchFamily="34" charset="0"/>
              </a:rPr>
              <a:pPr eaLnBrk="1" hangingPunct="1">
                <a:spcBef>
                  <a:spcPct val="0"/>
                </a:spcBef>
                <a:defRPr/>
              </a:pPr>
              <a:t>6</a:t>
            </a:fld>
            <a:endParaRPr lang="en-US" altLang="en-US" smtClean="0">
              <a:latin typeface="Arial" pitchFamily="34" charset="0"/>
            </a:endParaRPr>
          </a:p>
        </p:txBody>
      </p:sp>
      <p:sp>
        <p:nvSpPr>
          <p:cNvPr id="1218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DCD08B4D-2974-4BD6-A42D-B11672D4E157}" type="slidenum">
              <a:rPr lang="en-US" altLang="en-US" smtClean="0">
                <a:latin typeface="Arial" pitchFamily="34" charset="0"/>
              </a:rPr>
              <a:pPr eaLnBrk="1" hangingPunct="1">
                <a:spcBef>
                  <a:spcPct val="0"/>
                </a:spcBef>
                <a:defRPr/>
              </a:pPr>
              <a:t>27</a:t>
            </a:fld>
            <a:endParaRPr lang="en-US" altLang="en-US" smtClean="0">
              <a:latin typeface="Arial" pitchFamily="34" charset="0"/>
            </a:endParaRPr>
          </a:p>
        </p:txBody>
      </p:sp>
      <p:sp>
        <p:nvSpPr>
          <p:cNvPr id="1423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900F5443-3888-4E25-8BBE-AE992EF4AB8A}" type="slidenum">
              <a:rPr lang="en-US" altLang="en-US" smtClean="0">
                <a:latin typeface="Arial" pitchFamily="34" charset="0"/>
              </a:rPr>
              <a:pPr eaLnBrk="1" hangingPunct="1">
                <a:spcBef>
                  <a:spcPct val="0"/>
                </a:spcBef>
                <a:defRPr/>
              </a:pPr>
              <a:t>29</a:t>
            </a:fld>
            <a:endParaRPr lang="en-US" altLang="en-US" smtClean="0">
              <a:latin typeface="Arial" pitchFamily="34" charset="0"/>
            </a:endParaRPr>
          </a:p>
        </p:txBody>
      </p:sp>
      <p:sp>
        <p:nvSpPr>
          <p:cNvPr id="1433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F2E30DC5-3506-47A5-B742-08A686733A13}" type="slidenum">
              <a:rPr lang="en-US" altLang="en-US" smtClean="0">
                <a:latin typeface="Arial" pitchFamily="34" charset="0"/>
              </a:rPr>
              <a:pPr eaLnBrk="1" hangingPunct="1">
                <a:spcBef>
                  <a:spcPct val="0"/>
                </a:spcBef>
                <a:defRPr/>
              </a:pPr>
              <a:t>30</a:t>
            </a:fld>
            <a:endParaRPr lang="en-US" altLang="en-US" smtClean="0">
              <a:latin typeface="Arial" pitchFamily="34" charset="0"/>
            </a:endParaRPr>
          </a:p>
        </p:txBody>
      </p:sp>
      <p:sp>
        <p:nvSpPr>
          <p:cNvPr id="146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D0DE1B78-AAF6-4CB1-BF76-826DA7665D89}" type="slidenum">
              <a:rPr lang="en-US" altLang="en-US" smtClean="0">
                <a:latin typeface="Arial" pitchFamily="34" charset="0"/>
              </a:rPr>
              <a:pPr eaLnBrk="1" hangingPunct="1">
                <a:spcBef>
                  <a:spcPct val="0"/>
                </a:spcBef>
                <a:defRPr/>
              </a:pPr>
              <a:t>31</a:t>
            </a:fld>
            <a:endParaRPr lang="en-US" altLang="en-US" smtClean="0">
              <a:latin typeface="Arial" pitchFamily="34" charset="0"/>
            </a:endParaRPr>
          </a:p>
        </p:txBody>
      </p:sp>
      <p:sp>
        <p:nvSpPr>
          <p:cNvPr id="1474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05CA6A2E-6061-4189-928C-6AB9FB190891}" type="slidenum">
              <a:rPr lang="en-US" altLang="en-US" smtClean="0">
                <a:latin typeface="Arial" pitchFamily="34" charset="0"/>
              </a:rPr>
              <a:pPr eaLnBrk="1" hangingPunct="1">
                <a:spcBef>
                  <a:spcPct val="0"/>
                </a:spcBef>
                <a:defRPr/>
              </a:pPr>
              <a:t>32</a:t>
            </a:fld>
            <a:endParaRPr lang="en-US" altLang="en-US" smtClean="0">
              <a:latin typeface="Arial" pitchFamily="34" charset="0"/>
            </a:endParaRPr>
          </a:p>
        </p:txBody>
      </p:sp>
      <p:sp>
        <p:nvSpPr>
          <p:cNvPr id="1484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E778F62E-6563-4143-9843-91FAE0692B60}" type="slidenum">
              <a:rPr lang="en-US" altLang="en-US" smtClean="0">
                <a:latin typeface="Arial" pitchFamily="34" charset="0"/>
              </a:rPr>
              <a:pPr eaLnBrk="1" hangingPunct="1">
                <a:spcBef>
                  <a:spcPct val="0"/>
                </a:spcBef>
                <a:defRPr/>
              </a:pPr>
              <a:t>33</a:t>
            </a:fld>
            <a:endParaRPr lang="en-US" altLang="en-US" smtClean="0">
              <a:latin typeface="Arial" pitchFamily="34" charset="0"/>
            </a:endParaRPr>
          </a:p>
        </p:txBody>
      </p:sp>
      <p:sp>
        <p:nvSpPr>
          <p:cNvPr id="1495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AF80A85A-FBA8-41A2-83D9-C1B37E712538}" type="slidenum">
              <a:rPr lang="en-US" altLang="en-US" smtClean="0">
                <a:latin typeface="Arial" pitchFamily="34" charset="0"/>
              </a:rPr>
              <a:pPr eaLnBrk="1" hangingPunct="1">
                <a:spcBef>
                  <a:spcPct val="0"/>
                </a:spcBef>
                <a:defRPr/>
              </a:pPr>
              <a:t>34</a:t>
            </a:fld>
            <a:endParaRPr lang="en-US" altLang="en-US" smtClean="0">
              <a:latin typeface="Arial" pitchFamily="34" charset="0"/>
            </a:endParaRPr>
          </a:p>
        </p:txBody>
      </p:sp>
      <p:sp>
        <p:nvSpPr>
          <p:cNvPr id="1505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D07660E9-CBF5-441E-A5ED-ADCE7F315714}" type="slidenum">
              <a:rPr lang="en-US" altLang="en-US" smtClean="0">
                <a:latin typeface="Arial" pitchFamily="34" charset="0"/>
              </a:rPr>
              <a:pPr eaLnBrk="1" hangingPunct="1">
                <a:spcBef>
                  <a:spcPct val="0"/>
                </a:spcBef>
                <a:defRPr/>
              </a:pPr>
              <a:t>35</a:t>
            </a:fld>
            <a:endParaRPr lang="en-US" altLang="en-US" smtClean="0">
              <a:latin typeface="Arial" pitchFamily="34" charset="0"/>
            </a:endParaRPr>
          </a:p>
        </p:txBody>
      </p:sp>
      <p:sp>
        <p:nvSpPr>
          <p:cNvPr id="1515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3C6283DC-2BDF-485F-868B-415FBCFCAE16}" type="slidenum">
              <a:rPr lang="en-US" altLang="en-US" smtClean="0">
                <a:latin typeface="Arial" pitchFamily="34" charset="0"/>
              </a:rPr>
              <a:pPr eaLnBrk="1" hangingPunct="1">
                <a:spcBef>
                  <a:spcPct val="0"/>
                </a:spcBef>
                <a:defRPr/>
              </a:pPr>
              <a:t>36</a:t>
            </a:fld>
            <a:endParaRPr lang="en-US" altLang="en-US" smtClean="0">
              <a:latin typeface="Arial" pitchFamily="34" charset="0"/>
            </a:endParaRPr>
          </a:p>
        </p:txBody>
      </p:sp>
      <p:sp>
        <p:nvSpPr>
          <p:cNvPr id="1525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FBB6EDD4-365C-4FD4-A331-8684B7B255A3}" type="slidenum">
              <a:rPr lang="en-US" altLang="en-US" smtClean="0">
                <a:latin typeface="Arial" pitchFamily="34" charset="0"/>
              </a:rPr>
              <a:pPr eaLnBrk="1" hangingPunct="1">
                <a:spcBef>
                  <a:spcPct val="0"/>
                </a:spcBef>
                <a:defRPr/>
              </a:pPr>
              <a:t>37</a:t>
            </a:fld>
            <a:endParaRPr lang="en-US" altLang="en-US" smtClean="0">
              <a:latin typeface="Arial" pitchFamily="34" charset="0"/>
            </a:endParaRPr>
          </a:p>
        </p:txBody>
      </p:sp>
      <p:sp>
        <p:nvSpPr>
          <p:cNvPr id="1536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0E63FD0-CE97-448C-B403-53E52728FA3F}" type="slidenum">
              <a:rPr lang="en-US" altLang="en-US"/>
              <a:pPr/>
              <a:t>7</a:t>
            </a:fld>
            <a:endParaRPr lang="en-US" altLang="en-US"/>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014AD959-857E-4254-96EB-DE7E61A8A88A}" type="slidenum">
              <a:rPr lang="en-US" altLang="en-US" smtClean="0">
                <a:latin typeface="Arial" pitchFamily="34" charset="0"/>
              </a:rPr>
              <a:pPr eaLnBrk="1" hangingPunct="1">
                <a:spcBef>
                  <a:spcPct val="0"/>
                </a:spcBef>
                <a:defRPr/>
              </a:pPr>
              <a:t>38</a:t>
            </a:fld>
            <a:endParaRPr lang="en-US" altLang="en-US" smtClean="0">
              <a:latin typeface="Arial" pitchFamily="34" charset="0"/>
            </a:endParaRPr>
          </a:p>
        </p:txBody>
      </p:sp>
      <p:sp>
        <p:nvSpPr>
          <p:cNvPr id="1546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D3BCA38C-9BC9-4299-894E-70C2BBDA25FC}" type="slidenum">
              <a:rPr lang="en-US" altLang="en-US" smtClean="0">
                <a:latin typeface="Arial" pitchFamily="34" charset="0"/>
              </a:rPr>
              <a:pPr eaLnBrk="1" hangingPunct="1">
                <a:spcBef>
                  <a:spcPct val="0"/>
                </a:spcBef>
                <a:defRPr/>
              </a:pPr>
              <a:t>39</a:t>
            </a:fld>
            <a:endParaRPr lang="en-US" altLang="en-US" smtClean="0">
              <a:latin typeface="Arial" pitchFamily="34" charset="0"/>
            </a:endParaRPr>
          </a:p>
        </p:txBody>
      </p:sp>
      <p:sp>
        <p:nvSpPr>
          <p:cNvPr id="1556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B37771EA-AF5B-44B3-A254-AD3FB65E00B2}" type="slidenum">
              <a:rPr lang="en-US" altLang="en-US" smtClean="0">
                <a:latin typeface="Arial" pitchFamily="34" charset="0"/>
              </a:rPr>
              <a:pPr eaLnBrk="1" hangingPunct="1">
                <a:spcBef>
                  <a:spcPct val="0"/>
                </a:spcBef>
                <a:defRPr/>
              </a:pPr>
              <a:t>8</a:t>
            </a:fld>
            <a:endParaRPr lang="en-US" altLang="en-US" smtClean="0">
              <a:latin typeface="Arial" pitchFamily="34" charset="0"/>
            </a:endParaRPr>
          </a:p>
        </p:txBody>
      </p:sp>
      <p:sp>
        <p:nvSpPr>
          <p:cNvPr id="1228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6A10B734-DB3C-4775-B9A2-B39835F39FA7}" type="slidenum">
              <a:rPr lang="en-US" altLang="en-US" smtClean="0">
                <a:latin typeface="Arial" pitchFamily="34" charset="0"/>
              </a:rPr>
              <a:pPr eaLnBrk="1" hangingPunct="1">
                <a:spcBef>
                  <a:spcPct val="0"/>
                </a:spcBef>
                <a:defRPr/>
              </a:pPr>
              <a:t>9</a:t>
            </a:fld>
            <a:endParaRPr lang="en-US" altLang="en-US" smtClean="0">
              <a:latin typeface="Arial" pitchFamily="34" charset="0"/>
            </a:endParaRPr>
          </a:p>
        </p:txBody>
      </p:sp>
      <p:sp>
        <p:nvSpPr>
          <p:cNvPr id="1239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AFDB915E-5F3C-4E2B-9CED-0B0FAF236866}" type="slidenum">
              <a:rPr lang="en-US" altLang="en-US" smtClean="0">
                <a:latin typeface="Arial" pitchFamily="34" charset="0"/>
              </a:rPr>
              <a:pPr eaLnBrk="1" hangingPunct="1">
                <a:spcBef>
                  <a:spcPct val="0"/>
                </a:spcBef>
                <a:defRPr/>
              </a:pPr>
              <a:t>10</a:t>
            </a:fld>
            <a:endParaRPr lang="en-US" altLang="en-US" smtClean="0">
              <a:latin typeface="Arial" pitchFamily="34" charset="0"/>
            </a:endParaRPr>
          </a:p>
        </p:txBody>
      </p:sp>
      <p:sp>
        <p:nvSpPr>
          <p:cNvPr id="1249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2214D48A-6768-4095-A8D4-8752E2227377}" type="slidenum">
              <a:rPr lang="en-US" altLang="en-US" smtClean="0">
                <a:latin typeface="Arial" pitchFamily="34" charset="0"/>
              </a:rPr>
              <a:pPr eaLnBrk="1" hangingPunct="1">
                <a:spcBef>
                  <a:spcPct val="0"/>
                </a:spcBef>
                <a:defRPr/>
              </a:pPr>
              <a:t>11</a:t>
            </a:fld>
            <a:endParaRPr lang="en-US" altLang="en-US" smtClean="0">
              <a:latin typeface="Arial" pitchFamily="34" charset="0"/>
            </a:endParaRPr>
          </a:p>
        </p:txBody>
      </p:sp>
      <p:sp>
        <p:nvSpPr>
          <p:cNvPr id="1259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1F0CF9BC-B39F-431E-8D36-0354FFF40210}" type="slidenum">
              <a:rPr lang="en-US" altLang="en-US" smtClean="0">
                <a:latin typeface="Arial" pitchFamily="34" charset="0"/>
              </a:rPr>
              <a:pPr eaLnBrk="1" hangingPunct="1">
                <a:spcBef>
                  <a:spcPct val="0"/>
                </a:spcBef>
                <a:defRPr/>
              </a:pPr>
              <a:t>12</a:t>
            </a:fld>
            <a:endParaRPr lang="en-US" altLang="en-US" smtClean="0">
              <a:latin typeface="Arial" pitchFamily="34" charset="0"/>
            </a:endParaRPr>
          </a:p>
        </p:txBody>
      </p:sp>
      <p:sp>
        <p:nvSpPr>
          <p:cNvPr id="1269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A9FA0F83-6FA0-4828-BE1F-F77859478724}" type="slidenum">
              <a:rPr lang="en-US" altLang="en-US" smtClean="0">
                <a:latin typeface="Arial" pitchFamily="34" charset="0"/>
              </a:rPr>
              <a:pPr eaLnBrk="1" hangingPunct="1">
                <a:spcBef>
                  <a:spcPct val="0"/>
                </a:spcBef>
                <a:defRPr/>
              </a:pPr>
              <a:t>13</a:t>
            </a:fld>
            <a:endParaRPr lang="en-US" altLang="en-US" smtClean="0">
              <a:latin typeface="Arial" pitchFamily="34" charset="0"/>
            </a:endParaRPr>
          </a:p>
        </p:txBody>
      </p:sp>
      <p:sp>
        <p:nvSpPr>
          <p:cNvPr id="1280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45DBFC4-53C4-4AE0-A692-4F39EB566052}" type="datetimeFigureOut">
              <a:rPr lang="en-US" smtClean="0"/>
              <a:t>10/8/2018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82D81A-B5F1-4F93-BA77-E52EF7124F3B}" type="slidenum">
              <a:rPr lang="en-US" smtClean="0"/>
              <a:t>‹#›</a:t>
            </a:fld>
            <a:endParaRPr lang="en-US"/>
          </a:p>
        </p:txBody>
      </p:sp>
    </p:spTree>
    <p:extLst>
      <p:ext uri="{BB962C8B-B14F-4D97-AF65-F5344CB8AC3E}">
        <p14:creationId xmlns:p14="http://schemas.microsoft.com/office/powerpoint/2010/main" val="28152311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5DBFC4-53C4-4AE0-A692-4F39EB566052}" type="datetimeFigureOut">
              <a:rPr lang="en-US" smtClean="0"/>
              <a:t>10/8/2018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82D81A-B5F1-4F93-BA77-E52EF7124F3B}" type="slidenum">
              <a:rPr lang="en-US" smtClean="0"/>
              <a:t>‹#›</a:t>
            </a:fld>
            <a:endParaRPr lang="en-US"/>
          </a:p>
        </p:txBody>
      </p:sp>
    </p:spTree>
    <p:extLst>
      <p:ext uri="{BB962C8B-B14F-4D97-AF65-F5344CB8AC3E}">
        <p14:creationId xmlns:p14="http://schemas.microsoft.com/office/powerpoint/2010/main" val="2826437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5DBFC4-53C4-4AE0-A692-4F39EB566052}" type="datetimeFigureOut">
              <a:rPr lang="en-US" smtClean="0"/>
              <a:t>10/8/2018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82D81A-B5F1-4F93-BA77-E52EF7124F3B}" type="slidenum">
              <a:rPr lang="en-US" smtClean="0"/>
              <a:t>‹#›</a:t>
            </a:fld>
            <a:endParaRPr lang="en-US"/>
          </a:p>
        </p:txBody>
      </p:sp>
    </p:spTree>
    <p:extLst>
      <p:ext uri="{BB962C8B-B14F-4D97-AF65-F5344CB8AC3E}">
        <p14:creationId xmlns:p14="http://schemas.microsoft.com/office/powerpoint/2010/main" val="39540895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8229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959F5D8A-963A-439A-B2B4-6C78B246D579}" type="slidenum">
              <a:rPr lang="en-US" altLang="en-US"/>
              <a:pPr>
                <a:defRPr/>
              </a:pPr>
              <a:t>‹#›</a:t>
            </a:fld>
            <a:endParaRPr lang="en-US" altLang="en-US"/>
          </a:p>
        </p:txBody>
      </p:sp>
    </p:spTree>
    <p:extLst>
      <p:ext uri="{BB962C8B-B14F-4D97-AF65-F5344CB8AC3E}">
        <p14:creationId xmlns:p14="http://schemas.microsoft.com/office/powerpoint/2010/main" val="30749772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933AA393-F6E5-4D3F-8841-AFFA3B38AA96}" type="slidenum">
              <a:rPr lang="en-US" altLang="en-US"/>
              <a:pPr>
                <a:defRPr/>
              </a:pPr>
              <a:t>‹#›</a:t>
            </a:fld>
            <a:endParaRPr lang="en-US" altLang="en-US"/>
          </a:p>
        </p:txBody>
      </p:sp>
    </p:spTree>
    <p:extLst>
      <p:ext uri="{BB962C8B-B14F-4D97-AF65-F5344CB8AC3E}">
        <p14:creationId xmlns:p14="http://schemas.microsoft.com/office/powerpoint/2010/main" val="23917160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Media">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4648200" y="1600200"/>
            <a:ext cx="4038600" cy="4525963"/>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E7098700-7F95-4C3E-A932-351A138E2CB5}" type="slidenum">
              <a:rPr lang="en-US" altLang="en-US"/>
              <a:pPr>
                <a:defRPr/>
              </a:pPr>
              <a:t>‹#›</a:t>
            </a:fld>
            <a:endParaRPr lang="en-US" altLang="en-US"/>
          </a:p>
        </p:txBody>
      </p:sp>
    </p:spTree>
    <p:extLst>
      <p:ext uri="{BB962C8B-B14F-4D97-AF65-F5344CB8AC3E}">
        <p14:creationId xmlns:p14="http://schemas.microsoft.com/office/powerpoint/2010/main" val="12848074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9DF62D08-2100-4378-8E6A-5F44FBB85408}" type="slidenum">
              <a:rPr lang="en-US" altLang="en-US"/>
              <a:pPr>
                <a:defRPr/>
              </a:pPr>
              <a:t>‹#›</a:t>
            </a:fld>
            <a:endParaRPr lang="en-US" altLang="en-US"/>
          </a:p>
        </p:txBody>
      </p:sp>
    </p:spTree>
    <p:extLst>
      <p:ext uri="{BB962C8B-B14F-4D97-AF65-F5344CB8AC3E}">
        <p14:creationId xmlns:p14="http://schemas.microsoft.com/office/powerpoint/2010/main" val="1886111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6"/>
          <p:cNvSpPr>
            <a:spLocks noGrp="1" noChangeArrowheads="1"/>
          </p:cNvSpPr>
          <p:nvPr>
            <p:ph type="sldNum" sz="quarter" idx="12"/>
          </p:nvPr>
        </p:nvSpPr>
        <p:spPr>
          <a:ln/>
        </p:spPr>
        <p:txBody>
          <a:bodyPr/>
          <a:lstStyle>
            <a:lvl1pPr>
              <a:defRPr/>
            </a:lvl1pPr>
          </a:lstStyle>
          <a:p>
            <a:pPr>
              <a:defRPr/>
            </a:pPr>
            <a:fld id="{8F26B318-34D2-42CE-AB39-1BCB86954A4E}" type="slidenum">
              <a:rPr lang="en-US" altLang="en-US"/>
              <a:pPr>
                <a:defRPr/>
              </a:pPr>
              <a:t>‹#›</a:t>
            </a:fld>
            <a:endParaRPr lang="en-US" altLang="en-US"/>
          </a:p>
        </p:txBody>
      </p:sp>
    </p:spTree>
    <p:extLst>
      <p:ext uri="{BB962C8B-B14F-4D97-AF65-F5344CB8AC3E}">
        <p14:creationId xmlns:p14="http://schemas.microsoft.com/office/powerpoint/2010/main" val="25648491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829F63E2-3C6F-42C0-B4A9-DE0E71E45BCD}" type="slidenum">
              <a:rPr lang="en-US" altLang="en-US"/>
              <a:pPr>
                <a:defRPr/>
              </a:pPr>
              <a:t>‹#›</a:t>
            </a:fld>
            <a:endParaRPr lang="en-US" altLang="en-US"/>
          </a:p>
        </p:txBody>
      </p:sp>
    </p:spTree>
    <p:extLst>
      <p:ext uri="{BB962C8B-B14F-4D97-AF65-F5344CB8AC3E}">
        <p14:creationId xmlns:p14="http://schemas.microsoft.com/office/powerpoint/2010/main" val="38472675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6"/>
          <p:cNvSpPr>
            <a:spLocks noGrp="1" noChangeArrowheads="1"/>
          </p:cNvSpPr>
          <p:nvPr>
            <p:ph type="sldNum" sz="quarter" idx="12"/>
          </p:nvPr>
        </p:nvSpPr>
        <p:spPr>
          <a:ln/>
        </p:spPr>
        <p:txBody>
          <a:bodyPr/>
          <a:lstStyle>
            <a:lvl1pPr>
              <a:defRPr/>
            </a:lvl1pPr>
          </a:lstStyle>
          <a:p>
            <a:pPr>
              <a:defRPr/>
            </a:pPr>
            <a:fld id="{950C134B-8FF6-449F-8B74-C1CD2B2585F0}" type="slidenum">
              <a:rPr lang="en-US" altLang="en-US"/>
              <a:pPr>
                <a:defRPr/>
              </a:pPr>
              <a:t>‹#›</a:t>
            </a:fld>
            <a:endParaRPr lang="en-US" altLang="en-US"/>
          </a:p>
        </p:txBody>
      </p:sp>
    </p:spTree>
    <p:extLst>
      <p:ext uri="{BB962C8B-B14F-4D97-AF65-F5344CB8AC3E}">
        <p14:creationId xmlns:p14="http://schemas.microsoft.com/office/powerpoint/2010/main" val="135511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5DBFC4-53C4-4AE0-A692-4F39EB566052}" type="datetimeFigureOut">
              <a:rPr lang="en-US" smtClean="0"/>
              <a:t>10/8/2018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82D81A-B5F1-4F93-BA77-E52EF7124F3B}" type="slidenum">
              <a:rPr lang="en-US" smtClean="0"/>
              <a:t>‹#›</a:t>
            </a:fld>
            <a:endParaRPr lang="en-US"/>
          </a:p>
        </p:txBody>
      </p:sp>
    </p:spTree>
    <p:extLst>
      <p:ext uri="{BB962C8B-B14F-4D97-AF65-F5344CB8AC3E}">
        <p14:creationId xmlns:p14="http://schemas.microsoft.com/office/powerpoint/2010/main" val="395846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5DBFC4-53C4-4AE0-A692-4F39EB566052}" type="datetimeFigureOut">
              <a:rPr lang="en-US" smtClean="0"/>
              <a:t>10/8/2018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82D81A-B5F1-4F93-BA77-E52EF7124F3B}" type="slidenum">
              <a:rPr lang="en-US" smtClean="0"/>
              <a:t>‹#›</a:t>
            </a:fld>
            <a:endParaRPr lang="en-US"/>
          </a:p>
        </p:txBody>
      </p:sp>
    </p:spTree>
    <p:extLst>
      <p:ext uri="{BB962C8B-B14F-4D97-AF65-F5344CB8AC3E}">
        <p14:creationId xmlns:p14="http://schemas.microsoft.com/office/powerpoint/2010/main" val="2182064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45DBFC4-53C4-4AE0-A692-4F39EB566052}" type="datetimeFigureOut">
              <a:rPr lang="en-US" smtClean="0"/>
              <a:t>10/8/2018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82D81A-B5F1-4F93-BA77-E52EF7124F3B}" type="slidenum">
              <a:rPr lang="en-US" smtClean="0"/>
              <a:t>‹#›</a:t>
            </a:fld>
            <a:endParaRPr lang="en-US"/>
          </a:p>
        </p:txBody>
      </p:sp>
    </p:spTree>
    <p:extLst>
      <p:ext uri="{BB962C8B-B14F-4D97-AF65-F5344CB8AC3E}">
        <p14:creationId xmlns:p14="http://schemas.microsoft.com/office/powerpoint/2010/main" val="2709605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45DBFC4-53C4-4AE0-A692-4F39EB566052}" type="datetimeFigureOut">
              <a:rPr lang="en-US" smtClean="0"/>
              <a:t>10/8/2018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82D81A-B5F1-4F93-BA77-E52EF7124F3B}" type="slidenum">
              <a:rPr lang="en-US" smtClean="0"/>
              <a:t>‹#›</a:t>
            </a:fld>
            <a:endParaRPr lang="en-US"/>
          </a:p>
        </p:txBody>
      </p:sp>
    </p:spTree>
    <p:extLst>
      <p:ext uri="{BB962C8B-B14F-4D97-AF65-F5344CB8AC3E}">
        <p14:creationId xmlns:p14="http://schemas.microsoft.com/office/powerpoint/2010/main" val="943162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45DBFC4-53C4-4AE0-A692-4F39EB566052}" type="datetimeFigureOut">
              <a:rPr lang="en-US" smtClean="0"/>
              <a:t>10/8/2018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82D81A-B5F1-4F93-BA77-E52EF7124F3B}" type="slidenum">
              <a:rPr lang="en-US" smtClean="0"/>
              <a:t>‹#›</a:t>
            </a:fld>
            <a:endParaRPr lang="en-US"/>
          </a:p>
        </p:txBody>
      </p:sp>
    </p:spTree>
    <p:extLst>
      <p:ext uri="{BB962C8B-B14F-4D97-AF65-F5344CB8AC3E}">
        <p14:creationId xmlns:p14="http://schemas.microsoft.com/office/powerpoint/2010/main" val="3750744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5DBFC4-53C4-4AE0-A692-4F39EB566052}" type="datetimeFigureOut">
              <a:rPr lang="en-US" smtClean="0"/>
              <a:t>10/8/2018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82D81A-B5F1-4F93-BA77-E52EF7124F3B}" type="slidenum">
              <a:rPr lang="en-US" smtClean="0"/>
              <a:t>‹#›</a:t>
            </a:fld>
            <a:endParaRPr lang="en-US"/>
          </a:p>
        </p:txBody>
      </p:sp>
    </p:spTree>
    <p:extLst>
      <p:ext uri="{BB962C8B-B14F-4D97-AF65-F5344CB8AC3E}">
        <p14:creationId xmlns:p14="http://schemas.microsoft.com/office/powerpoint/2010/main" val="2991608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5DBFC4-53C4-4AE0-A692-4F39EB566052}" type="datetimeFigureOut">
              <a:rPr lang="en-US" smtClean="0"/>
              <a:t>10/8/2018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82D81A-B5F1-4F93-BA77-E52EF7124F3B}" type="slidenum">
              <a:rPr lang="en-US" smtClean="0"/>
              <a:t>‹#›</a:t>
            </a:fld>
            <a:endParaRPr lang="en-US"/>
          </a:p>
        </p:txBody>
      </p:sp>
    </p:spTree>
    <p:extLst>
      <p:ext uri="{BB962C8B-B14F-4D97-AF65-F5344CB8AC3E}">
        <p14:creationId xmlns:p14="http://schemas.microsoft.com/office/powerpoint/2010/main" val="1625985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5DBFC4-53C4-4AE0-A692-4F39EB566052}" type="datetimeFigureOut">
              <a:rPr lang="en-US" smtClean="0"/>
              <a:t>10/8/2018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82D81A-B5F1-4F93-BA77-E52EF7124F3B}" type="slidenum">
              <a:rPr lang="en-US" smtClean="0"/>
              <a:t>‹#›</a:t>
            </a:fld>
            <a:endParaRPr lang="en-US"/>
          </a:p>
        </p:txBody>
      </p:sp>
    </p:spTree>
    <p:extLst>
      <p:ext uri="{BB962C8B-B14F-4D97-AF65-F5344CB8AC3E}">
        <p14:creationId xmlns:p14="http://schemas.microsoft.com/office/powerpoint/2010/main" val="24264465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Times New Roman" panose="02020603050405020304" pitchFamily="18" charset="0"/>
                <a:cs typeface="Times New Roman" panose="02020603050405020304" pitchFamily="18" charset="0"/>
              </a:defRPr>
            </a:lvl1pPr>
          </a:lstStyle>
          <a:p>
            <a:fld id="{245DBFC4-53C4-4AE0-A692-4F39EB566052}" type="datetimeFigureOut">
              <a:rPr lang="en-US" smtClean="0"/>
              <a:pPr/>
              <a:t>10/8/2018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Times New Roman" panose="02020603050405020304" pitchFamily="18" charset="0"/>
                <a:cs typeface="Times New Roman" panose="02020603050405020304" pitchFamily="18" charset="0"/>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Times New Roman" panose="02020603050405020304" pitchFamily="18" charset="0"/>
                <a:cs typeface="Times New Roman" panose="02020603050405020304" pitchFamily="18" charset="0"/>
              </a:defRPr>
            </a:lvl1pPr>
          </a:lstStyle>
          <a:p>
            <a:fld id="{3882D81A-B5F1-4F93-BA77-E52EF7124F3B}" type="slidenum">
              <a:rPr lang="en-US" smtClean="0"/>
              <a:pPr/>
              <a:t>‹#›</a:t>
            </a:fld>
            <a:endParaRPr lang="en-US" dirty="0"/>
          </a:p>
        </p:txBody>
      </p:sp>
    </p:spTree>
    <p:extLst>
      <p:ext uri="{BB962C8B-B14F-4D97-AF65-F5344CB8AC3E}">
        <p14:creationId xmlns:p14="http://schemas.microsoft.com/office/powerpoint/2010/main" val="31046746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ctr" defTabSz="914400" rtl="0" eaLnBrk="1" latinLnBrk="0" hangingPunct="1">
        <a:spcBef>
          <a:spcPct val="0"/>
        </a:spcBef>
        <a:buNone/>
        <a:defRPr sz="4400" kern="1200">
          <a:solidFill>
            <a:schemeClr val="tx1"/>
          </a:solidFill>
          <a:latin typeface="Times New Roman" panose="02020603050405020304" pitchFamily="18" charset="0"/>
          <a:ea typeface="+mj-ea"/>
          <a:cs typeface="Times New Roman" panose="02020603050405020304" pitchFamily="18"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notesSlide" Target="../notesSlides/notesSlide7.xml"/><Relationship Id="rId7" Type="http://schemas.openxmlformats.org/officeDocument/2006/relationships/oleObject" Target="../embeddings/oleObject2.bin"/><Relationship Id="rId12" Type="http://schemas.openxmlformats.org/officeDocument/2006/relationships/image" Target="../media/image14.wmf"/><Relationship Id="rId2" Type="http://schemas.openxmlformats.org/officeDocument/2006/relationships/slideLayout" Target="../slideLayouts/slideLayout16.xml"/><Relationship Id="rId1" Type="http://schemas.openxmlformats.org/officeDocument/2006/relationships/vmlDrawing" Target="../drawings/vmlDrawing2.vml"/><Relationship Id="rId6" Type="http://schemas.openxmlformats.org/officeDocument/2006/relationships/image" Target="../media/image11.wmf"/><Relationship Id="rId11" Type="http://schemas.openxmlformats.org/officeDocument/2006/relationships/oleObject" Target="../embeddings/oleObject4.bin"/><Relationship Id="rId5" Type="http://schemas.openxmlformats.org/officeDocument/2006/relationships/oleObject" Target="../embeddings/oleObject1.bin"/><Relationship Id="rId10" Type="http://schemas.openxmlformats.org/officeDocument/2006/relationships/image" Target="../media/image13.wmf"/><Relationship Id="rId4" Type="http://schemas.openxmlformats.org/officeDocument/2006/relationships/image" Target="../media/image15.png"/><Relationship Id="rId9" Type="http://schemas.openxmlformats.org/officeDocument/2006/relationships/oleObject" Target="../embeddings/oleObject3.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7.wmf"/><Relationship Id="rId2" Type="http://schemas.openxmlformats.org/officeDocument/2006/relationships/slideLayout" Target="../slideLayouts/slideLayout14.xml"/><Relationship Id="rId1" Type="http://schemas.openxmlformats.org/officeDocument/2006/relationships/vmlDrawing" Target="../drawings/vmlDrawing3.vml"/><Relationship Id="rId6" Type="http://schemas.openxmlformats.org/officeDocument/2006/relationships/oleObject" Target="../embeddings/oleObject6.bin"/><Relationship Id="rId5" Type="http://schemas.openxmlformats.org/officeDocument/2006/relationships/image" Target="../media/image16.wmf"/><Relationship Id="rId4" Type="http://schemas.openxmlformats.org/officeDocument/2006/relationships/oleObject" Target="../embeddings/oleObject5.bin"/></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g"/><Relationship Id="rId1" Type="http://schemas.microsoft.com/office/2007/relationships/media" Target="../media/media4.mpg"/><Relationship Id="rId5" Type="http://schemas.openxmlformats.org/officeDocument/2006/relationships/image" Target="../media/image18.png"/><Relationship Id="rId4"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0.jpeg"/><Relationship Id="rId2" Type="http://schemas.openxmlformats.org/officeDocument/2006/relationships/tags" Target="../tags/tag1.xml"/><Relationship Id="rId1" Type="http://schemas.openxmlformats.org/officeDocument/2006/relationships/vmlDrawing" Target="../drawings/vmlDrawing4.vml"/><Relationship Id="rId6" Type="http://schemas.openxmlformats.org/officeDocument/2006/relationships/image" Target="../media/image19.wmf"/><Relationship Id="rId5" Type="http://schemas.openxmlformats.org/officeDocument/2006/relationships/oleObject" Target="../embeddings/oleObject7.bin"/><Relationship Id="rId4"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6.xml"/><Relationship Id="rId1" Type="http://schemas.openxmlformats.org/officeDocument/2006/relationships/vmlDrawing" Target="../drawings/vmlDrawing5.vml"/><Relationship Id="rId6" Type="http://schemas.openxmlformats.org/officeDocument/2006/relationships/image" Target="../media/image22.wmf"/><Relationship Id="rId5" Type="http://schemas.openxmlformats.org/officeDocument/2006/relationships/image" Target="../media/image21.wmf"/><Relationship Id="rId4" Type="http://schemas.openxmlformats.org/officeDocument/2006/relationships/oleObject" Target="../embeddings/oleObject8.bin"/></Relationships>
</file>

<file path=ppt/slides/_rels/slide16.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11.bin"/><Relationship Id="rId3" Type="http://schemas.openxmlformats.org/officeDocument/2006/relationships/notesSlide" Target="../notesSlides/notesSlide13.xml"/><Relationship Id="rId7" Type="http://schemas.openxmlformats.org/officeDocument/2006/relationships/image" Target="../media/image23.wmf"/><Relationship Id="rId2" Type="http://schemas.openxmlformats.org/officeDocument/2006/relationships/slideLayout" Target="../slideLayouts/slideLayout14.xml"/><Relationship Id="rId1" Type="http://schemas.openxmlformats.org/officeDocument/2006/relationships/vmlDrawing" Target="../drawings/vmlDrawing6.vml"/><Relationship Id="rId6" Type="http://schemas.openxmlformats.org/officeDocument/2006/relationships/oleObject" Target="../embeddings/oleObject10.bin"/><Relationship Id="rId11" Type="http://schemas.openxmlformats.org/officeDocument/2006/relationships/image" Target="../media/image26.png"/><Relationship Id="rId5" Type="http://schemas.openxmlformats.org/officeDocument/2006/relationships/image" Target="../media/image16.wmf"/><Relationship Id="rId10" Type="http://schemas.openxmlformats.org/officeDocument/2006/relationships/image" Target="../media/image25.png"/><Relationship Id="rId4" Type="http://schemas.openxmlformats.org/officeDocument/2006/relationships/oleObject" Target="../embeddings/oleObject9.bin"/><Relationship Id="rId9" Type="http://schemas.openxmlformats.org/officeDocument/2006/relationships/image" Target="../media/image24.wmf"/></Relationships>
</file>

<file path=ppt/slides/_rels/slide18.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notesSlide" Target="../notesSlides/notesSlide14.xml"/><Relationship Id="rId7" Type="http://schemas.openxmlformats.org/officeDocument/2006/relationships/oleObject" Target="../embeddings/oleObject13.bin"/><Relationship Id="rId12" Type="http://schemas.openxmlformats.org/officeDocument/2006/relationships/image" Target="../media/image30.wmf"/><Relationship Id="rId2" Type="http://schemas.openxmlformats.org/officeDocument/2006/relationships/slideLayout" Target="../slideLayouts/slideLayout17.xml"/><Relationship Id="rId1" Type="http://schemas.openxmlformats.org/officeDocument/2006/relationships/vmlDrawing" Target="../drawings/vmlDrawing7.vml"/><Relationship Id="rId6" Type="http://schemas.openxmlformats.org/officeDocument/2006/relationships/image" Target="../media/image27.wmf"/><Relationship Id="rId11" Type="http://schemas.openxmlformats.org/officeDocument/2006/relationships/oleObject" Target="../embeddings/oleObject15.bin"/><Relationship Id="rId5" Type="http://schemas.openxmlformats.org/officeDocument/2006/relationships/oleObject" Target="../embeddings/oleObject12.bin"/><Relationship Id="rId10" Type="http://schemas.openxmlformats.org/officeDocument/2006/relationships/image" Target="../media/image29.wmf"/><Relationship Id="rId4" Type="http://schemas.openxmlformats.org/officeDocument/2006/relationships/image" Target="../media/image31.png"/><Relationship Id="rId9" Type="http://schemas.openxmlformats.org/officeDocument/2006/relationships/oleObject" Target="../embeddings/oleObject14.bin"/></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media" Target="../media/media2.mpg"/><Relationship Id="rId7" Type="http://schemas.openxmlformats.org/officeDocument/2006/relationships/image" Target="../media/image2.png"/><Relationship Id="rId2" Type="http://schemas.openxmlformats.org/officeDocument/2006/relationships/video" Target="../media/media1.mpg"/><Relationship Id="rId1" Type="http://schemas.microsoft.com/office/2007/relationships/media" Target="../media/media1.mpg"/><Relationship Id="rId6" Type="http://schemas.openxmlformats.org/officeDocument/2006/relationships/image" Target="../media/image1.png"/><Relationship Id="rId5" Type="http://schemas.openxmlformats.org/officeDocument/2006/relationships/slideLayout" Target="../slideLayouts/slideLayout6.xml"/><Relationship Id="rId4" Type="http://schemas.openxmlformats.org/officeDocument/2006/relationships/video" Target="../media/media2.mpg"/></Relationships>
</file>

<file path=ppt/slides/_rels/slide20.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34.wmf"/></Relationships>
</file>

<file path=ppt/slides/_rels/slide21.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37.gif"/><Relationship Id="rId5" Type="http://schemas.openxmlformats.org/officeDocument/2006/relationships/image" Target="../media/image35.wmf"/><Relationship Id="rId4" Type="http://schemas.openxmlformats.org/officeDocument/2006/relationships/oleObject" Target="../embeddings/oleObject16.bin"/></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18.bin"/><Relationship Id="rId13" Type="http://schemas.openxmlformats.org/officeDocument/2006/relationships/image" Target="../media/image41.wmf"/><Relationship Id="rId3" Type="http://schemas.openxmlformats.org/officeDocument/2006/relationships/slideLayout" Target="../slideLayouts/slideLayout2.xml"/><Relationship Id="rId7" Type="http://schemas.openxmlformats.org/officeDocument/2006/relationships/image" Target="../media/image38.wmf"/><Relationship Id="rId12" Type="http://schemas.openxmlformats.org/officeDocument/2006/relationships/oleObject" Target="../embeddings/oleObject20.bin"/><Relationship Id="rId2" Type="http://schemas.openxmlformats.org/officeDocument/2006/relationships/video" Target="file:///C:\Documents%20and%20Settings\presentations\shine05\hhfar.avi" TargetMode="External"/><Relationship Id="rId1" Type="http://schemas.openxmlformats.org/officeDocument/2006/relationships/vmlDrawing" Target="../drawings/vmlDrawing9.vml"/><Relationship Id="rId6" Type="http://schemas.openxmlformats.org/officeDocument/2006/relationships/oleObject" Target="../embeddings/oleObject17.bin"/><Relationship Id="rId11" Type="http://schemas.openxmlformats.org/officeDocument/2006/relationships/image" Target="../media/image40.wmf"/><Relationship Id="rId5" Type="http://schemas.openxmlformats.org/officeDocument/2006/relationships/image" Target="../media/image42.png"/><Relationship Id="rId10" Type="http://schemas.openxmlformats.org/officeDocument/2006/relationships/oleObject" Target="../embeddings/oleObject19.bin"/><Relationship Id="rId4" Type="http://schemas.openxmlformats.org/officeDocument/2006/relationships/notesSlide" Target="../notesSlides/notesSlide17.xml"/><Relationship Id="rId9" Type="http://schemas.openxmlformats.org/officeDocument/2006/relationships/image" Target="../media/image39.wmf"/></Relationships>
</file>

<file path=ppt/slides/_rels/slide23.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hyperlink" Target="http://jsoc.stanford.edu/data/farside/" TargetMode="Externa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5.mpeg"/><Relationship Id="rId1" Type="http://schemas.microsoft.com/office/2007/relationships/media" Target="../media/media5.mpeg"/><Relationship Id="rId5" Type="http://schemas.openxmlformats.org/officeDocument/2006/relationships/image" Target="../media/image44.png"/><Relationship Id="rId4" Type="http://schemas.openxmlformats.org/officeDocument/2006/relationships/notesSlide" Target="../notesSlides/notesSlide18.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6.mpeg"/><Relationship Id="rId1" Type="http://schemas.microsoft.com/office/2007/relationships/media" Target="../media/media6.mpeg"/><Relationship Id="rId5" Type="http://schemas.openxmlformats.org/officeDocument/2006/relationships/image" Target="../media/image45.png"/><Relationship Id="rId4" Type="http://schemas.openxmlformats.org/officeDocument/2006/relationships/notesSlide" Target="../notesSlides/notesSlide19.xml"/></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47.w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3.mpeg"/><Relationship Id="rId1" Type="http://schemas.microsoft.com/office/2007/relationships/media" Target="../media/media3.mpe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7.mpg"/><Relationship Id="rId1" Type="http://schemas.microsoft.com/office/2007/relationships/media" Target="../media/media7.mpg"/><Relationship Id="rId5" Type="http://schemas.openxmlformats.org/officeDocument/2006/relationships/image" Target="../media/image51.png"/><Relationship Id="rId4" Type="http://schemas.openxmlformats.org/officeDocument/2006/relationships/notesSlide" Target="../notesSlides/notesSlide23.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1.gif"/><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png"/><Relationship Id="rId1" Type="http://schemas.openxmlformats.org/officeDocument/2006/relationships/slideLayout" Target="../slideLayouts/slideLayout6.xml"/><Relationship Id="rId5" Type="http://schemas.openxmlformats.org/officeDocument/2006/relationships/image" Target="../media/image67.wmf"/><Relationship Id="rId4" Type="http://schemas.openxmlformats.org/officeDocument/2006/relationships/image" Target="../media/image66.wmf"/></Relationships>
</file>

<file path=ppt/slides/_rels/slide45.xml.rels><?xml version="1.0" encoding="UTF-8" standalone="yes"?>
<Relationships xmlns="http://schemas.openxmlformats.org/package/2006/relationships"><Relationship Id="rId2" Type="http://schemas.openxmlformats.org/officeDocument/2006/relationships/image" Target="../media/image68.w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1.mpg"/><Relationship Id="rId1" Type="http://schemas.microsoft.com/office/2007/relationships/media" Target="../media/media1.mpg"/><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5.emf"/><Relationship Id="rId5" Type="http://schemas.openxmlformats.org/officeDocument/2006/relationships/oleObject" Target="../embeddings/Microsoft_Word_97_-_2003_Document1.doc"/><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130425"/>
            <a:ext cx="9144000" cy="1470025"/>
          </a:xfrm>
        </p:spPr>
        <p:txBody>
          <a:bodyPr>
            <a:normAutofit fontScale="90000"/>
          </a:bodyPr>
          <a:lstStyle/>
          <a:p>
            <a:pPr eaLnBrk="1" hangingPunct="1">
              <a:defRPr/>
            </a:pPr>
            <a:r>
              <a:rPr lang="en-US" sz="2700" b="1" u="sng" dirty="0" smtClean="0">
                <a:solidFill>
                  <a:srgbClr val="0000FF"/>
                </a:solidFill>
              </a:rPr>
              <a:t/>
            </a:r>
            <a:br>
              <a:rPr lang="en-US" sz="2700" b="1" u="sng" dirty="0" smtClean="0">
                <a:solidFill>
                  <a:srgbClr val="0000FF"/>
                </a:solidFill>
              </a:rPr>
            </a:br>
            <a:r>
              <a:rPr lang="en-US" sz="2700" b="1" u="sng">
                <a:solidFill>
                  <a:srgbClr val="0000FF"/>
                </a:solidFill>
              </a:rPr>
              <a:t/>
            </a:r>
            <a:br>
              <a:rPr lang="en-US" sz="2700" b="1" u="sng">
                <a:solidFill>
                  <a:srgbClr val="0000FF"/>
                </a:solidFill>
              </a:rPr>
            </a:br>
            <a:r>
              <a:rPr lang="en-US" sz="4900" b="1" u="sng" smtClean="0">
                <a:solidFill>
                  <a:srgbClr val="FF0000"/>
                </a:solidFill>
              </a:rPr>
              <a:t>11. </a:t>
            </a:r>
            <a:r>
              <a:rPr lang="en-US" sz="4900" b="1" u="sng" dirty="0" smtClean="0">
                <a:solidFill>
                  <a:srgbClr val="FF0000"/>
                </a:solidFill>
              </a:rPr>
              <a:t>Principles of helioseismology:</a:t>
            </a:r>
            <a:br>
              <a:rPr lang="en-US" sz="4900" b="1" u="sng" dirty="0" smtClean="0">
                <a:solidFill>
                  <a:srgbClr val="FF0000"/>
                </a:solidFill>
              </a:rPr>
            </a:br>
            <a:r>
              <a:rPr lang="en-US" sz="4900" b="1" u="sng" dirty="0" smtClean="0">
                <a:solidFill>
                  <a:srgbClr val="FF0000"/>
                </a:solidFill>
              </a:rPr>
              <a:t>Local helioseismology</a:t>
            </a:r>
            <a:endParaRPr lang="en-US" sz="3100" dirty="0"/>
          </a:p>
        </p:txBody>
      </p:sp>
    </p:spTree>
    <p:extLst>
      <p:ext uri="{BB962C8B-B14F-4D97-AF65-F5344CB8AC3E}">
        <p14:creationId xmlns:p14="http://schemas.microsoft.com/office/powerpoint/2010/main" val="41731078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normAutofit fontScale="90000"/>
          </a:bodyPr>
          <a:lstStyle/>
          <a:p>
            <a:r>
              <a:rPr lang="en-US" altLang="en-US" sz="4000" smtClean="0"/>
              <a:t>Flows cause displacement of rings (Doppler shift of solar waves)</a:t>
            </a:r>
          </a:p>
        </p:txBody>
      </p:sp>
      <p:pic>
        <p:nvPicPr>
          <p:cNvPr id="307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1600200"/>
            <a:ext cx="3533775" cy="353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1600200"/>
            <a:ext cx="3571875" cy="350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5" name="Text Box 5"/>
          <p:cNvSpPr txBox="1">
            <a:spLocks noChangeArrowheads="1"/>
          </p:cNvSpPr>
          <p:nvPr/>
        </p:nvSpPr>
        <p:spPr bwMode="auto">
          <a:xfrm>
            <a:off x="2209800" y="5181600"/>
            <a:ext cx="383951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3600" dirty="0"/>
              <a:t>(</a:t>
            </a:r>
            <a:r>
              <a:rPr lang="en-US" altLang="en-US" sz="3600" dirty="0" smtClean="0">
                <a:latin typeface="Symbol" pitchFamily="18" charset="2"/>
              </a:rPr>
              <a:t>w</a:t>
            </a:r>
            <a:r>
              <a:rPr lang="en-US" altLang="en-US" sz="3600" dirty="0" smtClean="0"/>
              <a:t>-</a:t>
            </a:r>
            <a:r>
              <a:rPr lang="en-US" altLang="en-US" sz="3600" dirty="0" err="1" smtClean="0"/>
              <a:t>k</a:t>
            </a:r>
            <a:r>
              <a:rPr lang="en-US" altLang="en-US" sz="3600" baseline="-25000" dirty="0" err="1" smtClean="0"/>
              <a:t>x</a:t>
            </a:r>
            <a:r>
              <a:rPr lang="en-US" altLang="en-US" sz="3600" dirty="0" err="1" smtClean="0"/>
              <a:t>U</a:t>
            </a:r>
            <a:r>
              <a:rPr lang="en-US" altLang="en-US" sz="3600" dirty="0" smtClean="0"/>
              <a:t>)</a:t>
            </a:r>
            <a:r>
              <a:rPr lang="en-US" altLang="en-US" sz="3600" baseline="30000" dirty="0" smtClean="0"/>
              <a:t>2</a:t>
            </a:r>
            <a:r>
              <a:rPr lang="en-US" altLang="en-US" sz="3600" dirty="0" smtClean="0"/>
              <a:t>=</a:t>
            </a:r>
            <a:r>
              <a:rPr lang="en-US" altLang="en-US" sz="3600" dirty="0" smtClean="0">
                <a:latin typeface="Symbol" panose="05050102010706020507" pitchFamily="18" charset="2"/>
              </a:rPr>
              <a:t>w</a:t>
            </a:r>
            <a:r>
              <a:rPr lang="en-US" altLang="en-US" sz="3600" baseline="-25000" dirty="0" smtClean="0"/>
              <a:t>c</a:t>
            </a:r>
            <a:r>
              <a:rPr lang="en-US" altLang="en-US" sz="3600" baseline="30000" dirty="0" smtClean="0"/>
              <a:t>2</a:t>
            </a:r>
            <a:r>
              <a:rPr lang="en-US" altLang="en-US" sz="3600" dirty="0" smtClean="0"/>
              <a:t>+c</a:t>
            </a:r>
            <a:r>
              <a:rPr lang="en-US" altLang="en-US" sz="3600" baseline="30000" dirty="0" smtClean="0"/>
              <a:t>2</a:t>
            </a:r>
            <a:r>
              <a:rPr lang="en-US" altLang="en-US" sz="3600" dirty="0" smtClean="0"/>
              <a:t>k</a:t>
            </a:r>
            <a:r>
              <a:rPr lang="en-US" altLang="en-US" sz="3600" baseline="30000" dirty="0" smtClean="0"/>
              <a:t>2</a:t>
            </a:r>
            <a:endParaRPr lang="en-US" altLang="en-US" sz="3600" baseline="30000" dirty="0"/>
          </a:p>
        </p:txBody>
      </p:sp>
      <p:sp>
        <p:nvSpPr>
          <p:cNvPr id="2" name="TextBox 1"/>
          <p:cNvSpPr txBox="1"/>
          <p:nvPr/>
        </p:nvSpPr>
        <p:spPr>
          <a:xfrm>
            <a:off x="2960914" y="5810697"/>
            <a:ext cx="6106886" cy="914400"/>
          </a:xfrm>
          <a:prstGeom prst="rect">
            <a:avLst/>
          </a:prstGeom>
          <a:noFill/>
        </p:spPr>
        <p:txBody>
          <a:bodyPr wrap="none" rtlCol="0">
            <a:normAutofit/>
          </a:bodyPr>
          <a:lstStyle/>
          <a:p>
            <a:r>
              <a:rPr lang="en-US" dirty="0" smtClean="0">
                <a:latin typeface="Times New Roman" panose="02020603050405020304" pitchFamily="18" charset="0"/>
                <a:cs typeface="Times New Roman" panose="02020603050405020304" pitchFamily="18" charset="0"/>
              </a:rPr>
              <a:t>Frequency shift caused by flow with velocity U along x-axis.</a:t>
            </a:r>
          </a:p>
          <a:p>
            <a:r>
              <a:rPr lang="en-US" dirty="0" smtClean="0">
                <a:latin typeface="Times New Roman" panose="02020603050405020304" pitchFamily="18" charset="0"/>
                <a:cs typeface="Times New Roman" panose="02020603050405020304" pitchFamily="18" charset="0"/>
              </a:rPr>
              <a:t>By measuring the shift for various modes one can determine the </a:t>
            </a:r>
          </a:p>
          <a:p>
            <a:r>
              <a:rPr lang="en-US" dirty="0" smtClean="0">
                <a:latin typeface="Times New Roman" panose="02020603050405020304" pitchFamily="18" charset="0"/>
                <a:cs typeface="Times New Roman" panose="02020603050405020304" pitchFamily="18" charset="0"/>
              </a:rPr>
              <a:t>depth dependence of U.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06463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0" name="Text Box 6"/>
          <p:cNvSpPr txBox="1">
            <a:spLocks noChangeArrowheads="1"/>
          </p:cNvSpPr>
          <p:nvPr/>
        </p:nvSpPr>
        <p:spPr bwMode="auto">
          <a:xfrm>
            <a:off x="533400" y="4222750"/>
            <a:ext cx="541020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defRPr/>
            </a:pPr>
            <a:r>
              <a:rPr lang="en-US" altLang="en-US" dirty="0">
                <a:effectLst>
                  <a:outerShdw blurRad="38100" dist="38100" dir="2700000" algn="tl">
                    <a:srgbClr val="C0C0C0"/>
                  </a:outerShdw>
                </a:effectLst>
                <a:latin typeface="Tahoma" pitchFamily="34" charset="0"/>
                <a:cs typeface="+mn-cs"/>
              </a:rPr>
              <a:t>     </a:t>
            </a:r>
            <a:r>
              <a:rPr lang="en-US" altLang="en-US" dirty="0">
                <a:latin typeface="Tahoma" pitchFamily="34" charset="0"/>
                <a:cs typeface="+mn-cs"/>
              </a:rPr>
              <a:t>is the horizontal component of flow</a:t>
            </a:r>
          </a:p>
          <a:p>
            <a:pPr eaLnBrk="0" hangingPunct="0">
              <a:defRPr/>
            </a:pPr>
            <a:r>
              <a:rPr lang="en-US" altLang="en-US" dirty="0">
                <a:latin typeface="Tahoma" pitchFamily="34" charset="0"/>
                <a:cs typeface="+mn-cs"/>
              </a:rPr>
              <a:t>velocity,              and             are</a:t>
            </a:r>
          </a:p>
          <a:p>
            <a:pPr eaLnBrk="0" hangingPunct="0">
              <a:defRPr/>
            </a:pPr>
            <a:r>
              <a:rPr lang="en-US" altLang="en-US" dirty="0">
                <a:latin typeface="Tahoma" pitchFamily="34" charset="0"/>
                <a:cs typeface="+mn-cs"/>
              </a:rPr>
              <a:t>perturbations to the local sound speed </a:t>
            </a:r>
          </a:p>
          <a:p>
            <a:pPr eaLnBrk="0" hangingPunct="0">
              <a:defRPr/>
            </a:pPr>
            <a:r>
              <a:rPr lang="en-US" altLang="en-US" dirty="0">
                <a:latin typeface="Tahoma" pitchFamily="34" charset="0"/>
                <a:cs typeface="+mn-cs"/>
              </a:rPr>
              <a:t>and adiabatic </a:t>
            </a:r>
            <a:r>
              <a:rPr lang="en-US" altLang="en-US" dirty="0" smtClean="0">
                <a:latin typeface="Tahoma" pitchFamily="34" charset="0"/>
                <a:cs typeface="+mn-cs"/>
              </a:rPr>
              <a:t>exponent; B(z), F(z), and G(z) are the sensitivity functions that are similar to the global helioseismology Using </a:t>
            </a:r>
            <a:r>
              <a:rPr lang="en-US" altLang="en-US" dirty="0">
                <a:latin typeface="Tahoma" pitchFamily="34" charset="0"/>
                <a:cs typeface="+mn-cs"/>
              </a:rPr>
              <a:t>this equation </a:t>
            </a:r>
            <a:r>
              <a:rPr lang="en-US" altLang="en-US" dirty="0" smtClean="0">
                <a:latin typeface="Tahoma" pitchFamily="34" charset="0"/>
                <a:cs typeface="+mn-cs"/>
              </a:rPr>
              <a:t>one </a:t>
            </a:r>
            <a:r>
              <a:rPr lang="en-US" altLang="en-US" dirty="0">
                <a:latin typeface="Tahoma" pitchFamily="34" charset="0"/>
                <a:cs typeface="+mn-cs"/>
              </a:rPr>
              <a:t>can infer the horizontal flow  velocity </a:t>
            </a:r>
            <a:r>
              <a:rPr lang="en-US" altLang="en-US" dirty="0" smtClean="0">
                <a:latin typeface="Tahoma" pitchFamily="34" charset="0"/>
                <a:cs typeface="+mn-cs"/>
              </a:rPr>
              <a:t> and </a:t>
            </a:r>
            <a:r>
              <a:rPr lang="en-US" altLang="en-US" dirty="0">
                <a:latin typeface="Tahoma" pitchFamily="34" charset="0"/>
                <a:cs typeface="+mn-cs"/>
              </a:rPr>
              <a:t>sound-speed perturbations averaged </a:t>
            </a:r>
            <a:r>
              <a:rPr lang="en-US" altLang="en-US" dirty="0" smtClean="0">
                <a:latin typeface="Tahoma" pitchFamily="34" charset="0"/>
                <a:cs typeface="+mn-cs"/>
              </a:rPr>
              <a:t>over </a:t>
            </a:r>
            <a:r>
              <a:rPr lang="en-US" altLang="en-US" dirty="0">
                <a:latin typeface="Tahoma" pitchFamily="34" charset="0"/>
                <a:cs typeface="+mn-cs"/>
              </a:rPr>
              <a:t>some areas (15</a:t>
            </a:r>
            <a:r>
              <a:rPr lang="en-US" altLang="en-US" baseline="30000" dirty="0">
                <a:latin typeface="Tahoma" pitchFamily="34" charset="0"/>
                <a:cs typeface="+mn-cs"/>
              </a:rPr>
              <a:t>o</a:t>
            </a:r>
            <a:r>
              <a:rPr lang="en-US" altLang="en-US" dirty="0">
                <a:latin typeface="Tahoma" pitchFamily="34" charset="0"/>
                <a:cs typeface="+mn-cs"/>
              </a:rPr>
              <a:t>x15</a:t>
            </a:r>
            <a:r>
              <a:rPr lang="en-US" altLang="en-US" baseline="30000" dirty="0">
                <a:latin typeface="Tahoma" pitchFamily="34" charset="0"/>
                <a:cs typeface="+mn-cs"/>
              </a:rPr>
              <a:t>o</a:t>
            </a:r>
            <a:r>
              <a:rPr lang="en-US" altLang="en-US" dirty="0">
                <a:latin typeface="Tahoma" pitchFamily="34" charset="0"/>
                <a:cs typeface="+mn-cs"/>
              </a:rPr>
              <a:t>) as a function of </a:t>
            </a:r>
            <a:r>
              <a:rPr lang="en-US" altLang="en-US" dirty="0" smtClean="0">
                <a:latin typeface="Tahoma" pitchFamily="34" charset="0"/>
                <a:cs typeface="+mn-cs"/>
              </a:rPr>
              <a:t>depth z.</a:t>
            </a:r>
            <a:endParaRPr lang="en-US" altLang="en-US" dirty="0">
              <a:latin typeface="Tahoma" pitchFamily="34" charset="0"/>
              <a:cs typeface="+mn-cs"/>
            </a:endParaRPr>
          </a:p>
          <a:p>
            <a:pPr algn="ctr" eaLnBrk="0" hangingPunct="0">
              <a:defRPr/>
            </a:pPr>
            <a:endParaRPr lang="en-US" altLang="en-US" dirty="0">
              <a:latin typeface="Tahoma" pitchFamily="34" charset="0"/>
              <a:cs typeface="+mn-cs"/>
            </a:endParaRPr>
          </a:p>
        </p:txBody>
      </p:sp>
      <p:sp>
        <p:nvSpPr>
          <p:cNvPr id="31746" name="Rectangle 2"/>
          <p:cNvSpPr>
            <a:spLocks noGrp="1" noChangeArrowheads="1"/>
          </p:cNvSpPr>
          <p:nvPr>
            <p:ph type="title"/>
          </p:nvPr>
        </p:nvSpPr>
        <p:spPr>
          <a:xfrm>
            <a:off x="533400" y="228600"/>
            <a:ext cx="8229600" cy="990600"/>
          </a:xfrm>
        </p:spPr>
        <p:txBody>
          <a:bodyPr/>
          <a:lstStyle/>
          <a:p>
            <a:r>
              <a:rPr lang="en-US" altLang="en-US" smtClean="0"/>
              <a:t>Ring-Diagram Analysis</a:t>
            </a:r>
          </a:p>
        </p:txBody>
      </p:sp>
      <p:sp>
        <p:nvSpPr>
          <p:cNvPr id="31747" name="Rectangle 3"/>
          <p:cNvSpPr>
            <a:spLocks noGrp="1" noChangeArrowheads="1"/>
          </p:cNvSpPr>
          <p:nvPr>
            <p:ph type="body" sz="half" idx="1"/>
          </p:nvPr>
        </p:nvSpPr>
        <p:spPr>
          <a:xfrm>
            <a:off x="533400" y="1143000"/>
            <a:ext cx="4724400" cy="2438400"/>
          </a:xfrm>
        </p:spPr>
        <p:txBody>
          <a:bodyPr/>
          <a:lstStyle/>
          <a:p>
            <a:pPr>
              <a:buFontTx/>
              <a:buNone/>
            </a:pPr>
            <a:r>
              <a:rPr lang="en-US" altLang="en-US" sz="2000" dirty="0" smtClean="0"/>
              <a:t>The ring-diagram method is based on inversion of the local dispersion relation (3D power spectrum) for acoustic waves. </a:t>
            </a:r>
          </a:p>
          <a:p>
            <a:pPr>
              <a:buFontTx/>
              <a:buNone/>
            </a:pPr>
            <a:r>
              <a:rPr lang="en-US" altLang="en-US" sz="2000" dirty="0" smtClean="0"/>
              <a:t>Perturbation to the local variation in frequency of the component of the wave pattern whose local horizontal wave number is </a:t>
            </a:r>
            <a:r>
              <a:rPr lang="en-US" altLang="en-US" sz="2000" i="1" dirty="0" smtClean="0"/>
              <a:t>k </a:t>
            </a:r>
            <a:r>
              <a:rPr lang="en-US" altLang="en-US" sz="2000" dirty="0" smtClean="0"/>
              <a:t>is given by</a:t>
            </a:r>
          </a:p>
          <a:p>
            <a:pPr>
              <a:buFontTx/>
              <a:buNone/>
            </a:pPr>
            <a:endParaRPr lang="en-US" altLang="en-US" sz="2000" dirty="0"/>
          </a:p>
          <a:p>
            <a:pPr>
              <a:buFontTx/>
              <a:buNone/>
            </a:pPr>
            <a:endParaRPr lang="en-US" altLang="en-US" sz="2000" dirty="0" smtClean="0"/>
          </a:p>
          <a:p>
            <a:pPr>
              <a:buFontTx/>
              <a:buNone/>
            </a:pPr>
            <a:endParaRPr lang="en-US" altLang="en-US" sz="1800" dirty="0" smtClean="0"/>
          </a:p>
        </p:txBody>
      </p:sp>
      <p:pic>
        <p:nvPicPr>
          <p:cNvPr id="31748" name="Picture 4" descr="rickps4"/>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5402263" y="1371600"/>
            <a:ext cx="3513137" cy="32400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31749" name="Object 5"/>
          <p:cNvGraphicFramePr>
            <a:graphicFrameLocks noChangeAspect="1"/>
          </p:cNvGraphicFramePr>
          <p:nvPr>
            <p:extLst>
              <p:ext uri="{D42A27DB-BD31-4B8C-83A1-F6EECF244321}">
                <p14:modId xmlns:p14="http://schemas.microsoft.com/office/powerpoint/2010/main" val="2465631407"/>
              </p:ext>
            </p:extLst>
          </p:nvPr>
        </p:nvGraphicFramePr>
        <p:xfrm>
          <a:off x="544513" y="3429000"/>
          <a:ext cx="4321175" cy="808037"/>
        </p:xfrm>
        <a:graphic>
          <a:graphicData uri="http://schemas.openxmlformats.org/presentationml/2006/ole">
            <mc:AlternateContent xmlns:mc="http://schemas.openxmlformats.org/markup-compatibility/2006">
              <mc:Choice xmlns:v="urn:schemas-microsoft-com:vml" Requires="v">
                <p:oleObj spid="_x0000_s1110" name="Equation" r:id="rId5" imgW="2438400" imgH="457200" progId="Equation.DSMT4">
                  <p:embed/>
                </p:oleObj>
              </mc:Choice>
              <mc:Fallback>
                <p:oleObj name="Equation" r:id="rId5" imgW="2438400" imgH="4572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4513" y="3429000"/>
                        <a:ext cx="4321175" cy="808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751" name="Object 7"/>
          <p:cNvGraphicFramePr>
            <a:graphicFrameLocks noChangeAspect="1"/>
          </p:cNvGraphicFramePr>
          <p:nvPr>
            <p:extLst>
              <p:ext uri="{D42A27DB-BD31-4B8C-83A1-F6EECF244321}">
                <p14:modId xmlns:p14="http://schemas.microsoft.com/office/powerpoint/2010/main" val="3095779392"/>
              </p:ext>
            </p:extLst>
          </p:nvPr>
        </p:nvGraphicFramePr>
        <p:xfrm>
          <a:off x="669924" y="4191000"/>
          <a:ext cx="320676" cy="369447"/>
        </p:xfrm>
        <a:graphic>
          <a:graphicData uri="http://schemas.openxmlformats.org/presentationml/2006/ole">
            <mc:AlternateContent xmlns:mc="http://schemas.openxmlformats.org/markup-compatibility/2006">
              <mc:Choice xmlns:v="urn:schemas-microsoft-com:vml" Requires="v">
                <p:oleObj spid="_x0000_s1111" name="Equation" r:id="rId7" imgW="164880" imgH="215640" progId="Equation.DSMT4">
                  <p:embed/>
                </p:oleObj>
              </mc:Choice>
              <mc:Fallback>
                <p:oleObj name="Equation" r:id="rId7" imgW="164880" imgH="215640" progId="Equation.DSMT4">
                  <p:embed/>
                  <p:pic>
                    <p:nvPicPr>
                      <p:cNvPr id="0" name=""/>
                      <p:cNvPicPr>
                        <a:picLocks noChangeAspect="1" noChangeArrowheads="1"/>
                      </p:cNvPicPr>
                      <p:nvPr/>
                    </p:nvPicPr>
                    <p:blipFill>
                      <a:blip r:embed="rId8"/>
                      <a:srcRect/>
                      <a:stretch>
                        <a:fillRect/>
                      </a:stretch>
                    </p:blipFill>
                    <p:spPr bwMode="auto">
                      <a:xfrm>
                        <a:off x="669924" y="4191000"/>
                        <a:ext cx="320676" cy="369447"/>
                      </a:xfrm>
                      <a:prstGeom prst="rect">
                        <a:avLst/>
                      </a:prstGeom>
                      <a:noFill/>
                      <a:ln>
                        <a:noFill/>
                      </a:ln>
                      <a:effectLst/>
                      <a:extLst/>
                    </p:spPr>
                  </p:pic>
                </p:oleObj>
              </mc:Fallback>
            </mc:AlternateContent>
          </a:graphicData>
        </a:graphic>
      </p:graphicFrame>
      <p:graphicFrame>
        <p:nvGraphicFramePr>
          <p:cNvPr id="31752" name="Object 8"/>
          <p:cNvGraphicFramePr>
            <a:graphicFrameLocks noChangeAspect="1"/>
          </p:cNvGraphicFramePr>
          <p:nvPr>
            <p:extLst>
              <p:ext uri="{D42A27DB-BD31-4B8C-83A1-F6EECF244321}">
                <p14:modId xmlns:p14="http://schemas.microsoft.com/office/powerpoint/2010/main" val="992741464"/>
              </p:ext>
            </p:extLst>
          </p:nvPr>
        </p:nvGraphicFramePr>
        <p:xfrm>
          <a:off x="1598613" y="4495800"/>
          <a:ext cx="839787" cy="352425"/>
        </p:xfrm>
        <a:graphic>
          <a:graphicData uri="http://schemas.openxmlformats.org/presentationml/2006/ole">
            <mc:AlternateContent xmlns:mc="http://schemas.openxmlformats.org/markup-compatibility/2006">
              <mc:Choice xmlns:v="urn:schemas-microsoft-com:vml" Requires="v">
                <p:oleObj spid="_x0000_s1112" name="Equation" r:id="rId9" imgW="482391" imgH="203112" progId="Equation.DSMT4">
                  <p:embed/>
                </p:oleObj>
              </mc:Choice>
              <mc:Fallback>
                <p:oleObj name="Equation" r:id="rId9" imgW="482391" imgH="203112"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98613" y="4495800"/>
                        <a:ext cx="839787" cy="352425"/>
                      </a:xfrm>
                      <a:prstGeom prst="rect">
                        <a:avLst/>
                      </a:prstGeom>
                      <a:noFill/>
                      <a:ln>
                        <a:noFill/>
                      </a:ln>
                      <a:effectLst/>
                      <a:extLst/>
                    </p:spPr>
                  </p:pic>
                </p:oleObj>
              </mc:Fallback>
            </mc:AlternateContent>
          </a:graphicData>
        </a:graphic>
      </p:graphicFrame>
      <p:graphicFrame>
        <p:nvGraphicFramePr>
          <p:cNvPr id="31753" name="Object 9"/>
          <p:cNvGraphicFramePr>
            <a:graphicFrameLocks noChangeAspect="1"/>
          </p:cNvGraphicFramePr>
          <p:nvPr>
            <p:extLst>
              <p:ext uri="{D42A27DB-BD31-4B8C-83A1-F6EECF244321}">
                <p14:modId xmlns:p14="http://schemas.microsoft.com/office/powerpoint/2010/main" val="2934828041"/>
              </p:ext>
            </p:extLst>
          </p:nvPr>
        </p:nvGraphicFramePr>
        <p:xfrm>
          <a:off x="2895600" y="4495800"/>
          <a:ext cx="762000" cy="406400"/>
        </p:xfrm>
        <a:graphic>
          <a:graphicData uri="http://schemas.openxmlformats.org/presentationml/2006/ole">
            <mc:AlternateContent xmlns:mc="http://schemas.openxmlformats.org/markup-compatibility/2006">
              <mc:Choice xmlns:v="urn:schemas-microsoft-com:vml" Requires="v">
                <p:oleObj spid="_x0000_s1113" name="Equation" r:id="rId11" imgW="380835" imgH="203112" progId="Equation.DSMT4">
                  <p:embed/>
                </p:oleObj>
              </mc:Choice>
              <mc:Fallback>
                <p:oleObj name="Equation" r:id="rId11" imgW="380835" imgH="203112"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895600" y="4495800"/>
                        <a:ext cx="7620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754" name="Text Box 10"/>
          <p:cNvSpPr txBox="1">
            <a:spLocks noChangeArrowheads="1"/>
          </p:cNvSpPr>
          <p:nvPr/>
        </p:nvSpPr>
        <p:spPr bwMode="auto">
          <a:xfrm>
            <a:off x="746125" y="551815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endParaRPr lang="en-US" altLang="en-US" sz="1800">
              <a:latin typeface="Tahoma" pitchFamily="34" charset="0"/>
            </a:endParaRPr>
          </a:p>
        </p:txBody>
      </p:sp>
      <p:sp>
        <p:nvSpPr>
          <p:cNvPr id="31755" name="Text Box 11"/>
          <p:cNvSpPr txBox="1">
            <a:spLocks noChangeArrowheads="1"/>
          </p:cNvSpPr>
          <p:nvPr/>
        </p:nvSpPr>
        <p:spPr bwMode="auto">
          <a:xfrm>
            <a:off x="5943600" y="4648200"/>
            <a:ext cx="32766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pPr>
            <a:r>
              <a:rPr lang="en-US" altLang="en-US" sz="1800" dirty="0">
                <a:latin typeface="Tahoma" pitchFamily="34" charset="0"/>
              </a:rPr>
              <a:t>Local </a:t>
            </a:r>
            <a:r>
              <a:rPr lang="en-US" altLang="en-US" sz="1800" dirty="0" smtClean="0">
                <a:latin typeface="Tahoma" pitchFamily="34" charset="0"/>
              </a:rPr>
              <a:t>3D power </a:t>
            </a:r>
            <a:r>
              <a:rPr lang="en-US" altLang="en-US" sz="1800" dirty="0">
                <a:latin typeface="Tahoma" pitchFamily="34" charset="0"/>
              </a:rPr>
              <a:t>spectrum of </a:t>
            </a:r>
            <a:r>
              <a:rPr lang="en-US" altLang="en-US" sz="1800" dirty="0" smtClean="0">
                <a:latin typeface="Tahoma" pitchFamily="34" charset="0"/>
              </a:rPr>
              <a:t>acoustic </a:t>
            </a:r>
            <a:r>
              <a:rPr lang="en-US" altLang="en-US" sz="1800" dirty="0">
                <a:latin typeface="Tahoma" pitchFamily="34" charset="0"/>
              </a:rPr>
              <a:t>waves as a function </a:t>
            </a:r>
            <a:r>
              <a:rPr lang="en-US" altLang="en-US" sz="1800" dirty="0" smtClean="0">
                <a:latin typeface="Tahoma" pitchFamily="34" charset="0"/>
              </a:rPr>
              <a:t>of horizontal </a:t>
            </a:r>
            <a:r>
              <a:rPr lang="en-US" altLang="en-US" sz="1800" dirty="0">
                <a:latin typeface="Tahoma" pitchFamily="34" charset="0"/>
              </a:rPr>
              <a:t>wave numbers</a:t>
            </a:r>
            <a:r>
              <a:rPr lang="en-US" altLang="en-US" sz="1800" i="1" dirty="0">
                <a:latin typeface="Tahoma" pitchFamily="34" charset="0"/>
              </a:rPr>
              <a:t> </a:t>
            </a:r>
          </a:p>
          <a:p>
            <a:pPr>
              <a:spcBef>
                <a:spcPct val="0"/>
              </a:spcBef>
              <a:buFontTx/>
              <a:buNone/>
            </a:pPr>
            <a:r>
              <a:rPr lang="en-US" altLang="en-US" sz="1800" i="1" dirty="0" err="1">
                <a:latin typeface="Tahoma" pitchFamily="34" charset="0"/>
              </a:rPr>
              <a:t>k</a:t>
            </a:r>
            <a:r>
              <a:rPr lang="en-US" altLang="en-US" sz="1800" i="1" baseline="-25000" dirty="0" err="1">
                <a:latin typeface="Tahoma" pitchFamily="34" charset="0"/>
              </a:rPr>
              <a:t>x</a:t>
            </a:r>
            <a:r>
              <a:rPr lang="en-US" altLang="en-US" sz="1800" i="1" dirty="0">
                <a:latin typeface="Tahoma" pitchFamily="34" charset="0"/>
              </a:rPr>
              <a:t>, </a:t>
            </a:r>
            <a:r>
              <a:rPr lang="en-US" altLang="en-US" sz="1800" i="1" dirty="0" err="1">
                <a:latin typeface="Tahoma" pitchFamily="34" charset="0"/>
              </a:rPr>
              <a:t>k</a:t>
            </a:r>
            <a:r>
              <a:rPr lang="en-US" altLang="en-US" sz="1800" i="1" baseline="-25000" dirty="0" err="1">
                <a:latin typeface="Tahoma" pitchFamily="34" charset="0"/>
              </a:rPr>
              <a:t>y</a:t>
            </a:r>
            <a:r>
              <a:rPr lang="en-US" altLang="en-US" sz="1800" baseline="-25000" dirty="0">
                <a:latin typeface="Tahoma" pitchFamily="34" charset="0"/>
              </a:rPr>
              <a:t> </a:t>
            </a:r>
            <a:r>
              <a:rPr lang="en-US" altLang="en-US" sz="1800" dirty="0">
                <a:latin typeface="Tahoma" pitchFamily="34" charset="0"/>
              </a:rPr>
              <a:t>(horizontal axes) and </a:t>
            </a:r>
          </a:p>
          <a:p>
            <a:pPr>
              <a:spcBef>
                <a:spcPct val="0"/>
              </a:spcBef>
              <a:buFontTx/>
              <a:buNone/>
            </a:pPr>
            <a:r>
              <a:rPr lang="en-US" altLang="en-US" sz="1800" dirty="0">
                <a:latin typeface="Tahoma" pitchFamily="34" charset="0"/>
              </a:rPr>
              <a:t>frequency</a:t>
            </a:r>
            <a:r>
              <a:rPr lang="en-US" altLang="en-US" sz="2400" dirty="0">
                <a:latin typeface="Tahoma" pitchFamily="34" charset="0"/>
              </a:rPr>
              <a:t> </a:t>
            </a:r>
            <a:r>
              <a:rPr lang="en-US" altLang="en-US" sz="1800" dirty="0">
                <a:latin typeface="Symbol" pitchFamily="18" charset="2"/>
              </a:rPr>
              <a:t>w (</a:t>
            </a:r>
            <a:r>
              <a:rPr lang="en-US" altLang="en-US" sz="1800" dirty="0">
                <a:latin typeface="Tahoma" pitchFamily="34" charset="0"/>
              </a:rPr>
              <a:t>vertical axis).</a:t>
            </a:r>
          </a:p>
        </p:txBody>
      </p:sp>
    </p:spTree>
    <p:extLst>
      <p:ext uri="{BB962C8B-B14F-4D97-AF65-F5344CB8AC3E}">
        <p14:creationId xmlns:p14="http://schemas.microsoft.com/office/powerpoint/2010/main" val="14987638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altLang="en-US" sz="4000" dirty="0" smtClean="0"/>
              <a:t>Time-distance helioseismology</a:t>
            </a:r>
            <a:endParaRPr lang="en-US" altLang="en-US" sz="3600" dirty="0" smtClean="0"/>
          </a:p>
        </p:txBody>
      </p:sp>
      <p:sp>
        <p:nvSpPr>
          <p:cNvPr id="32771" name="Rectangle 3"/>
          <p:cNvSpPr>
            <a:spLocks noGrp="1" noChangeArrowheads="1"/>
          </p:cNvSpPr>
          <p:nvPr>
            <p:ph type="body" sz="half" idx="1"/>
          </p:nvPr>
        </p:nvSpPr>
        <p:spPr>
          <a:xfrm>
            <a:off x="457200" y="990600"/>
            <a:ext cx="4038600" cy="4525963"/>
          </a:xfrm>
        </p:spPr>
        <p:txBody>
          <a:bodyPr>
            <a:normAutofit/>
          </a:bodyPr>
          <a:lstStyle/>
          <a:p>
            <a:pPr>
              <a:buFontTx/>
              <a:buNone/>
            </a:pPr>
            <a:r>
              <a:rPr lang="en-US" altLang="en-US" sz="2400" dirty="0" smtClean="0"/>
              <a:t>Measures travel times of acoustic or surface gravity waves propagating  between different surface points through the interior. The travel times </a:t>
            </a:r>
            <a:r>
              <a:rPr lang="en-US" altLang="en-US" sz="2400" dirty="0" smtClean="0">
                <a:latin typeface="Symbol" panose="05050102010706020507" pitchFamily="18" charset="2"/>
              </a:rPr>
              <a:t>t</a:t>
            </a:r>
            <a:r>
              <a:rPr lang="en-US" altLang="en-US" sz="2400" dirty="0" smtClean="0"/>
              <a:t> depend on conditions, flow velocity </a:t>
            </a:r>
            <a:r>
              <a:rPr lang="en-US" altLang="en-US" sz="2400" i="1" dirty="0" smtClean="0"/>
              <a:t>U</a:t>
            </a:r>
            <a:r>
              <a:rPr lang="en-US" altLang="en-US" sz="2400" dirty="0" smtClean="0"/>
              <a:t> and sound speed variations </a:t>
            </a:r>
            <a:r>
              <a:rPr lang="en-US" altLang="en-US" sz="2400" i="1" dirty="0" smtClean="0"/>
              <a:t>c </a:t>
            </a:r>
            <a:r>
              <a:rPr lang="en-US" altLang="en-US" sz="2400" dirty="0" smtClean="0"/>
              <a:t>along the ray path </a:t>
            </a:r>
            <a:r>
              <a:rPr lang="en-US" altLang="en-US" sz="2400" dirty="0" smtClean="0">
                <a:latin typeface="Symbol" panose="05050102010706020507" pitchFamily="18" charset="2"/>
              </a:rPr>
              <a:t>G</a:t>
            </a:r>
            <a:r>
              <a:rPr lang="en-US" altLang="en-US" sz="2400" dirty="0" smtClean="0"/>
              <a:t>.</a:t>
            </a:r>
          </a:p>
          <a:p>
            <a:pPr>
              <a:buFontTx/>
              <a:buNone/>
            </a:pPr>
            <a:r>
              <a:rPr lang="en-US" altLang="en-US" sz="2400" dirty="0" smtClean="0"/>
              <a:t>In practice, travel-time variations are measured: </a:t>
            </a:r>
          </a:p>
          <a:p>
            <a:pPr>
              <a:buFontTx/>
              <a:buNone/>
            </a:pPr>
            <a:endParaRPr lang="en-US" altLang="en-US" sz="2400" dirty="0" smtClean="0"/>
          </a:p>
        </p:txBody>
      </p:sp>
      <p:graphicFrame>
        <p:nvGraphicFramePr>
          <p:cNvPr id="32772" name="Object 5"/>
          <p:cNvGraphicFramePr>
            <a:graphicFrameLocks noChangeAspect="1"/>
          </p:cNvGraphicFramePr>
          <p:nvPr>
            <p:extLst>
              <p:ext uri="{D42A27DB-BD31-4B8C-83A1-F6EECF244321}">
                <p14:modId xmlns:p14="http://schemas.microsoft.com/office/powerpoint/2010/main" val="1430088911"/>
              </p:ext>
            </p:extLst>
          </p:nvPr>
        </p:nvGraphicFramePr>
        <p:xfrm>
          <a:off x="609600" y="5189538"/>
          <a:ext cx="4067175" cy="1211262"/>
        </p:xfrm>
        <a:graphic>
          <a:graphicData uri="http://schemas.openxmlformats.org/presentationml/2006/ole">
            <mc:AlternateContent xmlns:mc="http://schemas.openxmlformats.org/markup-compatibility/2006">
              <mc:Choice xmlns:v="urn:schemas-microsoft-com:vml" Requires="v">
                <p:oleObj spid="_x0000_s2091" name="Equation" r:id="rId4" imgW="1790700" imgH="533400" progId="Equation.DSMT4">
                  <p:embed/>
                </p:oleObj>
              </mc:Choice>
              <mc:Fallback>
                <p:oleObj name="Equation" r:id="rId4" imgW="1790700" imgH="5334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5189538"/>
                        <a:ext cx="4067175" cy="1211262"/>
                      </a:xfrm>
                      <a:prstGeom prst="rect">
                        <a:avLst/>
                      </a:prstGeom>
                      <a:noFill/>
                      <a:ln>
                        <a:noFill/>
                      </a:ln>
                      <a:effectLst/>
                      <a:extLst/>
                    </p:spPr>
                  </p:pic>
                </p:oleObj>
              </mc:Fallback>
            </mc:AlternateContent>
          </a:graphicData>
        </a:graphic>
      </p:graphicFrame>
      <p:sp>
        <p:nvSpPr>
          <p:cNvPr id="4" name="TextBox 3"/>
          <p:cNvSpPr txBox="1"/>
          <p:nvPr/>
        </p:nvSpPr>
        <p:spPr>
          <a:xfrm>
            <a:off x="5638800" y="5867400"/>
            <a:ext cx="2895600" cy="533400"/>
          </a:xfrm>
          <a:prstGeom prst="rect">
            <a:avLst/>
          </a:prstGeom>
          <a:noFill/>
        </p:spPr>
        <p:txBody>
          <a:bodyPr wrap="square" rtlCol="0">
            <a:normAutofit/>
          </a:bodyPr>
          <a:lstStyle/>
          <a:p>
            <a:endParaRPr lang="en-US" dirty="0">
              <a:latin typeface="Times New Roman" panose="02020603050405020304" pitchFamily="18" charset="0"/>
              <a:cs typeface="Times New Roman" panose="02020603050405020304"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2530818075"/>
              </p:ext>
            </p:extLst>
          </p:nvPr>
        </p:nvGraphicFramePr>
        <p:xfrm>
          <a:off x="4876800" y="6096000"/>
          <a:ext cx="4167187" cy="381000"/>
        </p:xfrm>
        <a:graphic>
          <a:graphicData uri="http://schemas.openxmlformats.org/presentationml/2006/ole">
            <mc:AlternateContent xmlns:mc="http://schemas.openxmlformats.org/markup-compatibility/2006">
              <mc:Choice xmlns:v="urn:schemas-microsoft-com:vml" Requires="v">
                <p:oleObj spid="_x0000_s2092" name="Equation" r:id="rId6" imgW="2222280" imgH="203040" progId="Equation.DSMT4">
                  <p:embed/>
                </p:oleObj>
              </mc:Choice>
              <mc:Fallback>
                <p:oleObj name="Equation" r:id="rId6" imgW="2222280" imgH="203040" progId="Equation.DSMT4">
                  <p:embed/>
                  <p:pic>
                    <p:nvPicPr>
                      <p:cNvPr id="0" name=""/>
                      <p:cNvPicPr/>
                      <p:nvPr/>
                    </p:nvPicPr>
                    <p:blipFill>
                      <a:blip r:embed="rId7"/>
                      <a:stretch>
                        <a:fillRect/>
                      </a:stretch>
                    </p:blipFill>
                    <p:spPr>
                      <a:xfrm>
                        <a:off x="4876800" y="6096000"/>
                        <a:ext cx="4167187" cy="381000"/>
                      </a:xfrm>
                      <a:prstGeom prst="rect">
                        <a:avLst/>
                      </a:prstGeom>
                    </p:spPr>
                  </p:pic>
                </p:oleObj>
              </mc:Fallback>
            </mc:AlternateContent>
          </a:graphicData>
        </a:graphic>
      </p:graphicFrame>
      <p:sp>
        <p:nvSpPr>
          <p:cNvPr id="6" name="TextBox 5"/>
          <p:cNvSpPr txBox="1"/>
          <p:nvPr/>
        </p:nvSpPr>
        <p:spPr>
          <a:xfrm>
            <a:off x="5105400" y="5638800"/>
            <a:ext cx="3124200" cy="914400"/>
          </a:xfrm>
          <a:prstGeom prst="rect">
            <a:avLst/>
          </a:prstGeom>
          <a:noFill/>
        </p:spPr>
        <p:txBody>
          <a:bodyPr wrap="none" rtlCol="0">
            <a:normAutofit/>
          </a:bodyPr>
          <a:lstStyle/>
          <a:p>
            <a:r>
              <a:rPr lang="en-US" sz="2400" dirty="0" smtClean="0">
                <a:latin typeface="Symbol" panose="05050102010706020507" pitchFamily="18" charset="2"/>
                <a:cs typeface="Times New Roman" panose="02020603050405020304" pitchFamily="18" charset="0"/>
              </a:rPr>
              <a:t>w</a:t>
            </a:r>
            <a:r>
              <a:rPr lang="en-US" sz="2400" dirty="0" smtClean="0">
                <a:latin typeface="Times New Roman" panose="02020603050405020304" pitchFamily="18" charset="0"/>
                <a:cs typeface="Times New Roman" panose="02020603050405020304" pitchFamily="18" charset="0"/>
              </a:rPr>
              <a:t>/k is the wave phase speed</a:t>
            </a:r>
            <a:endParaRPr lang="en-US" sz="2400" dirty="0">
              <a:latin typeface="Times New Roman" panose="02020603050405020304" pitchFamily="18" charset="0"/>
              <a:cs typeface="Times New Roman" panose="02020603050405020304" pitchFamily="18" charset="0"/>
            </a:endParaRPr>
          </a:p>
        </p:txBody>
      </p:sp>
      <p:grpSp>
        <p:nvGrpSpPr>
          <p:cNvPr id="2565" name="Group 2564"/>
          <p:cNvGrpSpPr/>
          <p:nvPr/>
        </p:nvGrpSpPr>
        <p:grpSpPr>
          <a:xfrm>
            <a:off x="5533799" y="1752600"/>
            <a:ext cx="2982458" cy="3095625"/>
            <a:chOff x="5930900" y="357188"/>
            <a:chExt cx="2593974" cy="2692400"/>
          </a:xfrm>
        </p:grpSpPr>
        <p:grpSp>
          <p:nvGrpSpPr>
            <p:cNvPr id="2566" name="Group 525"/>
            <p:cNvGrpSpPr>
              <a:grpSpLocks/>
            </p:cNvGrpSpPr>
            <p:nvPr/>
          </p:nvGrpSpPr>
          <p:grpSpPr bwMode="auto">
            <a:xfrm>
              <a:off x="5994399" y="479426"/>
              <a:ext cx="2530475" cy="2530475"/>
              <a:chOff x="3776" y="302"/>
              <a:chExt cx="1594" cy="1594"/>
            </a:xfrm>
          </p:grpSpPr>
          <p:sp>
            <p:nvSpPr>
              <p:cNvPr id="4921" name="Freeform 326"/>
              <p:cNvSpPr>
                <a:spLocks/>
              </p:cNvSpPr>
              <p:nvPr/>
            </p:nvSpPr>
            <p:spPr bwMode="auto">
              <a:xfrm>
                <a:off x="3776" y="302"/>
                <a:ext cx="1594" cy="1594"/>
              </a:xfrm>
              <a:custGeom>
                <a:avLst/>
                <a:gdLst>
                  <a:gd name="T0" fmla="*/ 1592 w 1594"/>
                  <a:gd name="T1" fmla="*/ 747 h 1594"/>
                  <a:gd name="T2" fmla="*/ 1580 w 1594"/>
                  <a:gd name="T3" fmla="*/ 647 h 1594"/>
                  <a:gd name="T4" fmla="*/ 1555 w 1594"/>
                  <a:gd name="T5" fmla="*/ 551 h 1594"/>
                  <a:gd name="T6" fmla="*/ 1519 w 1594"/>
                  <a:gd name="T7" fmla="*/ 458 h 1594"/>
                  <a:gd name="T8" fmla="*/ 1470 w 1594"/>
                  <a:gd name="T9" fmla="*/ 370 h 1594"/>
                  <a:gd name="T10" fmla="*/ 1411 w 1594"/>
                  <a:gd name="T11" fmla="*/ 289 h 1594"/>
                  <a:gd name="T12" fmla="*/ 1342 w 1594"/>
                  <a:gd name="T13" fmla="*/ 216 h 1594"/>
                  <a:gd name="T14" fmla="*/ 1266 w 1594"/>
                  <a:gd name="T15" fmla="*/ 152 h 1594"/>
                  <a:gd name="T16" fmla="*/ 1181 w 1594"/>
                  <a:gd name="T17" fmla="*/ 98 h 1594"/>
                  <a:gd name="T18" fmla="*/ 1091 w 1594"/>
                  <a:gd name="T19" fmla="*/ 56 h 1594"/>
                  <a:gd name="T20" fmla="*/ 995 w 1594"/>
                  <a:gd name="T21" fmla="*/ 25 h 1594"/>
                  <a:gd name="T22" fmla="*/ 897 w 1594"/>
                  <a:gd name="T23" fmla="*/ 6 h 1594"/>
                  <a:gd name="T24" fmla="*/ 797 w 1594"/>
                  <a:gd name="T25" fmla="*/ 0 h 1594"/>
                  <a:gd name="T26" fmla="*/ 697 w 1594"/>
                  <a:gd name="T27" fmla="*/ 6 h 1594"/>
                  <a:gd name="T28" fmla="*/ 599 w 1594"/>
                  <a:gd name="T29" fmla="*/ 25 h 1594"/>
                  <a:gd name="T30" fmla="*/ 503 w 1594"/>
                  <a:gd name="T31" fmla="*/ 56 h 1594"/>
                  <a:gd name="T32" fmla="*/ 413 w 1594"/>
                  <a:gd name="T33" fmla="*/ 98 h 1594"/>
                  <a:gd name="T34" fmla="*/ 328 w 1594"/>
                  <a:gd name="T35" fmla="*/ 152 h 1594"/>
                  <a:gd name="T36" fmla="*/ 252 w 1594"/>
                  <a:gd name="T37" fmla="*/ 216 h 1594"/>
                  <a:gd name="T38" fmla="*/ 183 w 1594"/>
                  <a:gd name="T39" fmla="*/ 289 h 1594"/>
                  <a:gd name="T40" fmla="*/ 124 w 1594"/>
                  <a:gd name="T41" fmla="*/ 370 h 1594"/>
                  <a:gd name="T42" fmla="*/ 76 w 1594"/>
                  <a:gd name="T43" fmla="*/ 458 h 1594"/>
                  <a:gd name="T44" fmla="*/ 39 w 1594"/>
                  <a:gd name="T45" fmla="*/ 551 h 1594"/>
                  <a:gd name="T46" fmla="*/ 14 w 1594"/>
                  <a:gd name="T47" fmla="*/ 647 h 1594"/>
                  <a:gd name="T48" fmla="*/ 1 w 1594"/>
                  <a:gd name="T49" fmla="*/ 747 h 1594"/>
                  <a:gd name="T50" fmla="*/ 1 w 1594"/>
                  <a:gd name="T51" fmla="*/ 847 h 1594"/>
                  <a:gd name="T52" fmla="*/ 14 w 1594"/>
                  <a:gd name="T53" fmla="*/ 947 h 1594"/>
                  <a:gd name="T54" fmla="*/ 39 w 1594"/>
                  <a:gd name="T55" fmla="*/ 1043 h 1594"/>
                  <a:gd name="T56" fmla="*/ 76 w 1594"/>
                  <a:gd name="T57" fmla="*/ 1136 h 1594"/>
                  <a:gd name="T58" fmla="*/ 124 w 1594"/>
                  <a:gd name="T59" fmla="*/ 1224 h 1594"/>
                  <a:gd name="T60" fmla="*/ 183 w 1594"/>
                  <a:gd name="T61" fmla="*/ 1305 h 1594"/>
                  <a:gd name="T62" fmla="*/ 252 w 1594"/>
                  <a:gd name="T63" fmla="*/ 1379 h 1594"/>
                  <a:gd name="T64" fmla="*/ 328 w 1594"/>
                  <a:gd name="T65" fmla="*/ 1442 h 1594"/>
                  <a:gd name="T66" fmla="*/ 413 w 1594"/>
                  <a:gd name="T67" fmla="*/ 1496 h 1594"/>
                  <a:gd name="T68" fmla="*/ 503 w 1594"/>
                  <a:gd name="T69" fmla="*/ 1538 h 1594"/>
                  <a:gd name="T70" fmla="*/ 599 w 1594"/>
                  <a:gd name="T71" fmla="*/ 1569 h 1594"/>
                  <a:gd name="T72" fmla="*/ 697 w 1594"/>
                  <a:gd name="T73" fmla="*/ 1588 h 1594"/>
                  <a:gd name="T74" fmla="*/ 797 w 1594"/>
                  <a:gd name="T75" fmla="*/ 1594 h 1594"/>
                  <a:gd name="T76" fmla="*/ 897 w 1594"/>
                  <a:gd name="T77" fmla="*/ 1588 h 1594"/>
                  <a:gd name="T78" fmla="*/ 995 w 1594"/>
                  <a:gd name="T79" fmla="*/ 1569 h 1594"/>
                  <a:gd name="T80" fmla="*/ 1091 w 1594"/>
                  <a:gd name="T81" fmla="*/ 1538 h 1594"/>
                  <a:gd name="T82" fmla="*/ 1181 w 1594"/>
                  <a:gd name="T83" fmla="*/ 1496 h 1594"/>
                  <a:gd name="T84" fmla="*/ 1266 w 1594"/>
                  <a:gd name="T85" fmla="*/ 1442 h 1594"/>
                  <a:gd name="T86" fmla="*/ 1342 w 1594"/>
                  <a:gd name="T87" fmla="*/ 1379 h 1594"/>
                  <a:gd name="T88" fmla="*/ 1411 w 1594"/>
                  <a:gd name="T89" fmla="*/ 1305 h 1594"/>
                  <a:gd name="T90" fmla="*/ 1470 w 1594"/>
                  <a:gd name="T91" fmla="*/ 1224 h 1594"/>
                  <a:gd name="T92" fmla="*/ 1519 w 1594"/>
                  <a:gd name="T93" fmla="*/ 1136 h 1594"/>
                  <a:gd name="T94" fmla="*/ 1555 w 1594"/>
                  <a:gd name="T95" fmla="*/ 1043 h 1594"/>
                  <a:gd name="T96" fmla="*/ 1580 w 1594"/>
                  <a:gd name="T97" fmla="*/ 947 h 1594"/>
                  <a:gd name="T98" fmla="*/ 1592 w 1594"/>
                  <a:gd name="T99" fmla="*/ 847 h 1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94" h="1594">
                    <a:moveTo>
                      <a:pt x="1594" y="798"/>
                    </a:moveTo>
                    <a:lnTo>
                      <a:pt x="1592" y="747"/>
                    </a:lnTo>
                    <a:lnTo>
                      <a:pt x="1588" y="697"/>
                    </a:lnTo>
                    <a:lnTo>
                      <a:pt x="1580" y="647"/>
                    </a:lnTo>
                    <a:lnTo>
                      <a:pt x="1569" y="599"/>
                    </a:lnTo>
                    <a:lnTo>
                      <a:pt x="1555" y="551"/>
                    </a:lnTo>
                    <a:lnTo>
                      <a:pt x="1538" y="503"/>
                    </a:lnTo>
                    <a:lnTo>
                      <a:pt x="1519" y="458"/>
                    </a:lnTo>
                    <a:lnTo>
                      <a:pt x="1496" y="413"/>
                    </a:lnTo>
                    <a:lnTo>
                      <a:pt x="1470" y="370"/>
                    </a:lnTo>
                    <a:lnTo>
                      <a:pt x="1442" y="328"/>
                    </a:lnTo>
                    <a:lnTo>
                      <a:pt x="1411" y="289"/>
                    </a:lnTo>
                    <a:lnTo>
                      <a:pt x="1378" y="252"/>
                    </a:lnTo>
                    <a:lnTo>
                      <a:pt x="1342" y="216"/>
                    </a:lnTo>
                    <a:lnTo>
                      <a:pt x="1305" y="183"/>
                    </a:lnTo>
                    <a:lnTo>
                      <a:pt x="1266" y="152"/>
                    </a:lnTo>
                    <a:lnTo>
                      <a:pt x="1224" y="124"/>
                    </a:lnTo>
                    <a:lnTo>
                      <a:pt x="1181" y="98"/>
                    </a:lnTo>
                    <a:lnTo>
                      <a:pt x="1136" y="75"/>
                    </a:lnTo>
                    <a:lnTo>
                      <a:pt x="1091" y="56"/>
                    </a:lnTo>
                    <a:lnTo>
                      <a:pt x="1043" y="39"/>
                    </a:lnTo>
                    <a:lnTo>
                      <a:pt x="995" y="25"/>
                    </a:lnTo>
                    <a:lnTo>
                      <a:pt x="947" y="14"/>
                    </a:lnTo>
                    <a:lnTo>
                      <a:pt x="897" y="6"/>
                    </a:lnTo>
                    <a:lnTo>
                      <a:pt x="847" y="2"/>
                    </a:lnTo>
                    <a:lnTo>
                      <a:pt x="797" y="0"/>
                    </a:lnTo>
                    <a:lnTo>
                      <a:pt x="747" y="2"/>
                    </a:lnTo>
                    <a:lnTo>
                      <a:pt x="697" y="6"/>
                    </a:lnTo>
                    <a:lnTo>
                      <a:pt x="647" y="14"/>
                    </a:lnTo>
                    <a:lnTo>
                      <a:pt x="599" y="25"/>
                    </a:lnTo>
                    <a:lnTo>
                      <a:pt x="551" y="39"/>
                    </a:lnTo>
                    <a:lnTo>
                      <a:pt x="503" y="56"/>
                    </a:lnTo>
                    <a:lnTo>
                      <a:pt x="458" y="75"/>
                    </a:lnTo>
                    <a:lnTo>
                      <a:pt x="413" y="98"/>
                    </a:lnTo>
                    <a:lnTo>
                      <a:pt x="370" y="124"/>
                    </a:lnTo>
                    <a:lnTo>
                      <a:pt x="328" y="152"/>
                    </a:lnTo>
                    <a:lnTo>
                      <a:pt x="289" y="183"/>
                    </a:lnTo>
                    <a:lnTo>
                      <a:pt x="252" y="216"/>
                    </a:lnTo>
                    <a:lnTo>
                      <a:pt x="215" y="252"/>
                    </a:lnTo>
                    <a:lnTo>
                      <a:pt x="183" y="289"/>
                    </a:lnTo>
                    <a:lnTo>
                      <a:pt x="152" y="328"/>
                    </a:lnTo>
                    <a:lnTo>
                      <a:pt x="124" y="370"/>
                    </a:lnTo>
                    <a:lnTo>
                      <a:pt x="98" y="413"/>
                    </a:lnTo>
                    <a:lnTo>
                      <a:pt x="76" y="458"/>
                    </a:lnTo>
                    <a:lnTo>
                      <a:pt x="56" y="503"/>
                    </a:lnTo>
                    <a:lnTo>
                      <a:pt x="39" y="551"/>
                    </a:lnTo>
                    <a:lnTo>
                      <a:pt x="25" y="599"/>
                    </a:lnTo>
                    <a:lnTo>
                      <a:pt x="14" y="647"/>
                    </a:lnTo>
                    <a:lnTo>
                      <a:pt x="6" y="697"/>
                    </a:lnTo>
                    <a:lnTo>
                      <a:pt x="1" y="747"/>
                    </a:lnTo>
                    <a:lnTo>
                      <a:pt x="0" y="798"/>
                    </a:lnTo>
                    <a:lnTo>
                      <a:pt x="1" y="847"/>
                    </a:lnTo>
                    <a:lnTo>
                      <a:pt x="6" y="897"/>
                    </a:lnTo>
                    <a:lnTo>
                      <a:pt x="14" y="947"/>
                    </a:lnTo>
                    <a:lnTo>
                      <a:pt x="25" y="995"/>
                    </a:lnTo>
                    <a:lnTo>
                      <a:pt x="39" y="1043"/>
                    </a:lnTo>
                    <a:lnTo>
                      <a:pt x="56" y="1091"/>
                    </a:lnTo>
                    <a:lnTo>
                      <a:pt x="76" y="1136"/>
                    </a:lnTo>
                    <a:lnTo>
                      <a:pt x="98" y="1181"/>
                    </a:lnTo>
                    <a:lnTo>
                      <a:pt x="124" y="1224"/>
                    </a:lnTo>
                    <a:lnTo>
                      <a:pt x="152" y="1266"/>
                    </a:lnTo>
                    <a:lnTo>
                      <a:pt x="183" y="1305"/>
                    </a:lnTo>
                    <a:lnTo>
                      <a:pt x="215" y="1342"/>
                    </a:lnTo>
                    <a:lnTo>
                      <a:pt x="252" y="1379"/>
                    </a:lnTo>
                    <a:lnTo>
                      <a:pt x="289" y="1411"/>
                    </a:lnTo>
                    <a:lnTo>
                      <a:pt x="328" y="1442"/>
                    </a:lnTo>
                    <a:lnTo>
                      <a:pt x="370" y="1470"/>
                    </a:lnTo>
                    <a:lnTo>
                      <a:pt x="413" y="1496"/>
                    </a:lnTo>
                    <a:lnTo>
                      <a:pt x="458" y="1518"/>
                    </a:lnTo>
                    <a:lnTo>
                      <a:pt x="503" y="1538"/>
                    </a:lnTo>
                    <a:lnTo>
                      <a:pt x="551" y="1555"/>
                    </a:lnTo>
                    <a:lnTo>
                      <a:pt x="599" y="1569"/>
                    </a:lnTo>
                    <a:lnTo>
                      <a:pt x="647" y="1580"/>
                    </a:lnTo>
                    <a:lnTo>
                      <a:pt x="697" y="1588"/>
                    </a:lnTo>
                    <a:lnTo>
                      <a:pt x="747" y="1593"/>
                    </a:lnTo>
                    <a:lnTo>
                      <a:pt x="797" y="1594"/>
                    </a:lnTo>
                    <a:lnTo>
                      <a:pt x="847" y="1593"/>
                    </a:lnTo>
                    <a:lnTo>
                      <a:pt x="897" y="1588"/>
                    </a:lnTo>
                    <a:lnTo>
                      <a:pt x="947" y="1580"/>
                    </a:lnTo>
                    <a:lnTo>
                      <a:pt x="995" y="1569"/>
                    </a:lnTo>
                    <a:lnTo>
                      <a:pt x="1043" y="1555"/>
                    </a:lnTo>
                    <a:lnTo>
                      <a:pt x="1091" y="1538"/>
                    </a:lnTo>
                    <a:lnTo>
                      <a:pt x="1136" y="1518"/>
                    </a:lnTo>
                    <a:lnTo>
                      <a:pt x="1181" y="1496"/>
                    </a:lnTo>
                    <a:lnTo>
                      <a:pt x="1224" y="1470"/>
                    </a:lnTo>
                    <a:lnTo>
                      <a:pt x="1266" y="1442"/>
                    </a:lnTo>
                    <a:lnTo>
                      <a:pt x="1305" y="1411"/>
                    </a:lnTo>
                    <a:lnTo>
                      <a:pt x="1342" y="1379"/>
                    </a:lnTo>
                    <a:lnTo>
                      <a:pt x="1378" y="1342"/>
                    </a:lnTo>
                    <a:lnTo>
                      <a:pt x="1411" y="1305"/>
                    </a:lnTo>
                    <a:lnTo>
                      <a:pt x="1442" y="1266"/>
                    </a:lnTo>
                    <a:lnTo>
                      <a:pt x="1470" y="1224"/>
                    </a:lnTo>
                    <a:lnTo>
                      <a:pt x="1496" y="1181"/>
                    </a:lnTo>
                    <a:lnTo>
                      <a:pt x="1519" y="1136"/>
                    </a:lnTo>
                    <a:lnTo>
                      <a:pt x="1538" y="1091"/>
                    </a:lnTo>
                    <a:lnTo>
                      <a:pt x="1555" y="1043"/>
                    </a:lnTo>
                    <a:lnTo>
                      <a:pt x="1569" y="995"/>
                    </a:lnTo>
                    <a:lnTo>
                      <a:pt x="1580" y="947"/>
                    </a:lnTo>
                    <a:lnTo>
                      <a:pt x="1588" y="897"/>
                    </a:lnTo>
                    <a:lnTo>
                      <a:pt x="1592" y="847"/>
                    </a:lnTo>
                    <a:lnTo>
                      <a:pt x="1594" y="798"/>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22" name="Freeform 327"/>
              <p:cNvSpPr>
                <a:spLocks/>
              </p:cNvSpPr>
              <p:nvPr/>
            </p:nvSpPr>
            <p:spPr bwMode="auto">
              <a:xfrm>
                <a:off x="3776" y="302"/>
                <a:ext cx="1594" cy="1594"/>
              </a:xfrm>
              <a:custGeom>
                <a:avLst/>
                <a:gdLst>
                  <a:gd name="T0" fmla="*/ 1592 w 1594"/>
                  <a:gd name="T1" fmla="*/ 747 h 1594"/>
                  <a:gd name="T2" fmla="*/ 1580 w 1594"/>
                  <a:gd name="T3" fmla="*/ 647 h 1594"/>
                  <a:gd name="T4" fmla="*/ 1555 w 1594"/>
                  <a:gd name="T5" fmla="*/ 551 h 1594"/>
                  <a:gd name="T6" fmla="*/ 1519 w 1594"/>
                  <a:gd name="T7" fmla="*/ 458 h 1594"/>
                  <a:gd name="T8" fmla="*/ 1470 w 1594"/>
                  <a:gd name="T9" fmla="*/ 370 h 1594"/>
                  <a:gd name="T10" fmla="*/ 1411 w 1594"/>
                  <a:gd name="T11" fmla="*/ 289 h 1594"/>
                  <a:gd name="T12" fmla="*/ 1342 w 1594"/>
                  <a:gd name="T13" fmla="*/ 216 h 1594"/>
                  <a:gd name="T14" fmla="*/ 1266 w 1594"/>
                  <a:gd name="T15" fmla="*/ 152 h 1594"/>
                  <a:gd name="T16" fmla="*/ 1181 w 1594"/>
                  <a:gd name="T17" fmla="*/ 98 h 1594"/>
                  <a:gd name="T18" fmla="*/ 1091 w 1594"/>
                  <a:gd name="T19" fmla="*/ 56 h 1594"/>
                  <a:gd name="T20" fmla="*/ 995 w 1594"/>
                  <a:gd name="T21" fmla="*/ 25 h 1594"/>
                  <a:gd name="T22" fmla="*/ 897 w 1594"/>
                  <a:gd name="T23" fmla="*/ 6 h 1594"/>
                  <a:gd name="T24" fmla="*/ 797 w 1594"/>
                  <a:gd name="T25" fmla="*/ 0 h 1594"/>
                  <a:gd name="T26" fmla="*/ 697 w 1594"/>
                  <a:gd name="T27" fmla="*/ 6 h 1594"/>
                  <a:gd name="T28" fmla="*/ 599 w 1594"/>
                  <a:gd name="T29" fmla="*/ 25 h 1594"/>
                  <a:gd name="T30" fmla="*/ 503 w 1594"/>
                  <a:gd name="T31" fmla="*/ 56 h 1594"/>
                  <a:gd name="T32" fmla="*/ 413 w 1594"/>
                  <a:gd name="T33" fmla="*/ 98 h 1594"/>
                  <a:gd name="T34" fmla="*/ 328 w 1594"/>
                  <a:gd name="T35" fmla="*/ 152 h 1594"/>
                  <a:gd name="T36" fmla="*/ 252 w 1594"/>
                  <a:gd name="T37" fmla="*/ 216 h 1594"/>
                  <a:gd name="T38" fmla="*/ 183 w 1594"/>
                  <a:gd name="T39" fmla="*/ 289 h 1594"/>
                  <a:gd name="T40" fmla="*/ 124 w 1594"/>
                  <a:gd name="T41" fmla="*/ 370 h 1594"/>
                  <a:gd name="T42" fmla="*/ 76 w 1594"/>
                  <a:gd name="T43" fmla="*/ 458 h 1594"/>
                  <a:gd name="T44" fmla="*/ 39 w 1594"/>
                  <a:gd name="T45" fmla="*/ 551 h 1594"/>
                  <a:gd name="T46" fmla="*/ 14 w 1594"/>
                  <a:gd name="T47" fmla="*/ 647 h 1594"/>
                  <a:gd name="T48" fmla="*/ 1 w 1594"/>
                  <a:gd name="T49" fmla="*/ 747 h 1594"/>
                  <a:gd name="T50" fmla="*/ 1 w 1594"/>
                  <a:gd name="T51" fmla="*/ 847 h 1594"/>
                  <a:gd name="T52" fmla="*/ 14 w 1594"/>
                  <a:gd name="T53" fmla="*/ 947 h 1594"/>
                  <a:gd name="T54" fmla="*/ 39 w 1594"/>
                  <a:gd name="T55" fmla="*/ 1043 h 1594"/>
                  <a:gd name="T56" fmla="*/ 76 w 1594"/>
                  <a:gd name="T57" fmla="*/ 1136 h 1594"/>
                  <a:gd name="T58" fmla="*/ 124 w 1594"/>
                  <a:gd name="T59" fmla="*/ 1224 h 1594"/>
                  <a:gd name="T60" fmla="*/ 183 w 1594"/>
                  <a:gd name="T61" fmla="*/ 1305 h 1594"/>
                  <a:gd name="T62" fmla="*/ 252 w 1594"/>
                  <a:gd name="T63" fmla="*/ 1379 h 1594"/>
                  <a:gd name="T64" fmla="*/ 328 w 1594"/>
                  <a:gd name="T65" fmla="*/ 1442 h 1594"/>
                  <a:gd name="T66" fmla="*/ 413 w 1594"/>
                  <a:gd name="T67" fmla="*/ 1496 h 1594"/>
                  <a:gd name="T68" fmla="*/ 503 w 1594"/>
                  <a:gd name="T69" fmla="*/ 1538 h 1594"/>
                  <a:gd name="T70" fmla="*/ 599 w 1594"/>
                  <a:gd name="T71" fmla="*/ 1569 h 1594"/>
                  <a:gd name="T72" fmla="*/ 697 w 1594"/>
                  <a:gd name="T73" fmla="*/ 1588 h 1594"/>
                  <a:gd name="T74" fmla="*/ 797 w 1594"/>
                  <a:gd name="T75" fmla="*/ 1594 h 1594"/>
                  <a:gd name="T76" fmla="*/ 897 w 1594"/>
                  <a:gd name="T77" fmla="*/ 1588 h 1594"/>
                  <a:gd name="T78" fmla="*/ 995 w 1594"/>
                  <a:gd name="T79" fmla="*/ 1569 h 1594"/>
                  <a:gd name="T80" fmla="*/ 1091 w 1594"/>
                  <a:gd name="T81" fmla="*/ 1538 h 1594"/>
                  <a:gd name="T82" fmla="*/ 1181 w 1594"/>
                  <a:gd name="T83" fmla="*/ 1496 h 1594"/>
                  <a:gd name="T84" fmla="*/ 1266 w 1594"/>
                  <a:gd name="T85" fmla="*/ 1442 h 1594"/>
                  <a:gd name="T86" fmla="*/ 1342 w 1594"/>
                  <a:gd name="T87" fmla="*/ 1379 h 1594"/>
                  <a:gd name="T88" fmla="*/ 1411 w 1594"/>
                  <a:gd name="T89" fmla="*/ 1305 h 1594"/>
                  <a:gd name="T90" fmla="*/ 1470 w 1594"/>
                  <a:gd name="T91" fmla="*/ 1224 h 1594"/>
                  <a:gd name="T92" fmla="*/ 1519 w 1594"/>
                  <a:gd name="T93" fmla="*/ 1136 h 1594"/>
                  <a:gd name="T94" fmla="*/ 1555 w 1594"/>
                  <a:gd name="T95" fmla="*/ 1043 h 1594"/>
                  <a:gd name="T96" fmla="*/ 1580 w 1594"/>
                  <a:gd name="T97" fmla="*/ 947 h 1594"/>
                  <a:gd name="T98" fmla="*/ 1592 w 1594"/>
                  <a:gd name="T99" fmla="*/ 847 h 1594"/>
                  <a:gd name="T100" fmla="*/ 1594 w 1594"/>
                  <a:gd name="T101" fmla="*/ 798 h 1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94" h="1594">
                    <a:moveTo>
                      <a:pt x="1594" y="798"/>
                    </a:moveTo>
                    <a:lnTo>
                      <a:pt x="1592" y="747"/>
                    </a:lnTo>
                    <a:lnTo>
                      <a:pt x="1588" y="697"/>
                    </a:lnTo>
                    <a:lnTo>
                      <a:pt x="1580" y="647"/>
                    </a:lnTo>
                    <a:lnTo>
                      <a:pt x="1569" y="599"/>
                    </a:lnTo>
                    <a:lnTo>
                      <a:pt x="1555" y="551"/>
                    </a:lnTo>
                    <a:lnTo>
                      <a:pt x="1538" y="503"/>
                    </a:lnTo>
                    <a:lnTo>
                      <a:pt x="1519" y="458"/>
                    </a:lnTo>
                    <a:lnTo>
                      <a:pt x="1496" y="413"/>
                    </a:lnTo>
                    <a:lnTo>
                      <a:pt x="1470" y="370"/>
                    </a:lnTo>
                    <a:lnTo>
                      <a:pt x="1442" y="328"/>
                    </a:lnTo>
                    <a:lnTo>
                      <a:pt x="1411" y="289"/>
                    </a:lnTo>
                    <a:lnTo>
                      <a:pt x="1378" y="252"/>
                    </a:lnTo>
                    <a:lnTo>
                      <a:pt x="1342" y="216"/>
                    </a:lnTo>
                    <a:lnTo>
                      <a:pt x="1305" y="183"/>
                    </a:lnTo>
                    <a:lnTo>
                      <a:pt x="1266" y="152"/>
                    </a:lnTo>
                    <a:lnTo>
                      <a:pt x="1224" y="124"/>
                    </a:lnTo>
                    <a:lnTo>
                      <a:pt x="1181" y="98"/>
                    </a:lnTo>
                    <a:lnTo>
                      <a:pt x="1136" y="75"/>
                    </a:lnTo>
                    <a:lnTo>
                      <a:pt x="1091" y="56"/>
                    </a:lnTo>
                    <a:lnTo>
                      <a:pt x="1043" y="39"/>
                    </a:lnTo>
                    <a:lnTo>
                      <a:pt x="995" y="25"/>
                    </a:lnTo>
                    <a:lnTo>
                      <a:pt x="947" y="14"/>
                    </a:lnTo>
                    <a:lnTo>
                      <a:pt x="897" y="6"/>
                    </a:lnTo>
                    <a:lnTo>
                      <a:pt x="847" y="2"/>
                    </a:lnTo>
                    <a:lnTo>
                      <a:pt x="797" y="0"/>
                    </a:lnTo>
                    <a:lnTo>
                      <a:pt x="747" y="2"/>
                    </a:lnTo>
                    <a:lnTo>
                      <a:pt x="697" y="6"/>
                    </a:lnTo>
                    <a:lnTo>
                      <a:pt x="647" y="14"/>
                    </a:lnTo>
                    <a:lnTo>
                      <a:pt x="599" y="25"/>
                    </a:lnTo>
                    <a:lnTo>
                      <a:pt x="551" y="39"/>
                    </a:lnTo>
                    <a:lnTo>
                      <a:pt x="503" y="56"/>
                    </a:lnTo>
                    <a:lnTo>
                      <a:pt x="458" y="75"/>
                    </a:lnTo>
                    <a:lnTo>
                      <a:pt x="413" y="98"/>
                    </a:lnTo>
                    <a:lnTo>
                      <a:pt x="370" y="124"/>
                    </a:lnTo>
                    <a:lnTo>
                      <a:pt x="328" y="152"/>
                    </a:lnTo>
                    <a:lnTo>
                      <a:pt x="289" y="183"/>
                    </a:lnTo>
                    <a:lnTo>
                      <a:pt x="252" y="216"/>
                    </a:lnTo>
                    <a:lnTo>
                      <a:pt x="215" y="252"/>
                    </a:lnTo>
                    <a:lnTo>
                      <a:pt x="183" y="289"/>
                    </a:lnTo>
                    <a:lnTo>
                      <a:pt x="152" y="328"/>
                    </a:lnTo>
                    <a:lnTo>
                      <a:pt x="124" y="370"/>
                    </a:lnTo>
                    <a:lnTo>
                      <a:pt x="98" y="413"/>
                    </a:lnTo>
                    <a:lnTo>
                      <a:pt x="76" y="458"/>
                    </a:lnTo>
                    <a:lnTo>
                      <a:pt x="56" y="503"/>
                    </a:lnTo>
                    <a:lnTo>
                      <a:pt x="39" y="551"/>
                    </a:lnTo>
                    <a:lnTo>
                      <a:pt x="25" y="599"/>
                    </a:lnTo>
                    <a:lnTo>
                      <a:pt x="14" y="647"/>
                    </a:lnTo>
                    <a:lnTo>
                      <a:pt x="6" y="697"/>
                    </a:lnTo>
                    <a:lnTo>
                      <a:pt x="1" y="747"/>
                    </a:lnTo>
                    <a:lnTo>
                      <a:pt x="0" y="798"/>
                    </a:lnTo>
                    <a:lnTo>
                      <a:pt x="1" y="847"/>
                    </a:lnTo>
                    <a:lnTo>
                      <a:pt x="6" y="897"/>
                    </a:lnTo>
                    <a:lnTo>
                      <a:pt x="14" y="947"/>
                    </a:lnTo>
                    <a:lnTo>
                      <a:pt x="25" y="995"/>
                    </a:lnTo>
                    <a:lnTo>
                      <a:pt x="39" y="1043"/>
                    </a:lnTo>
                    <a:lnTo>
                      <a:pt x="56" y="1091"/>
                    </a:lnTo>
                    <a:lnTo>
                      <a:pt x="76" y="1136"/>
                    </a:lnTo>
                    <a:lnTo>
                      <a:pt x="98" y="1181"/>
                    </a:lnTo>
                    <a:lnTo>
                      <a:pt x="124" y="1224"/>
                    </a:lnTo>
                    <a:lnTo>
                      <a:pt x="152" y="1266"/>
                    </a:lnTo>
                    <a:lnTo>
                      <a:pt x="183" y="1305"/>
                    </a:lnTo>
                    <a:lnTo>
                      <a:pt x="215" y="1342"/>
                    </a:lnTo>
                    <a:lnTo>
                      <a:pt x="252" y="1379"/>
                    </a:lnTo>
                    <a:lnTo>
                      <a:pt x="289" y="1411"/>
                    </a:lnTo>
                    <a:lnTo>
                      <a:pt x="328" y="1442"/>
                    </a:lnTo>
                    <a:lnTo>
                      <a:pt x="370" y="1470"/>
                    </a:lnTo>
                    <a:lnTo>
                      <a:pt x="413" y="1496"/>
                    </a:lnTo>
                    <a:lnTo>
                      <a:pt x="458" y="1518"/>
                    </a:lnTo>
                    <a:lnTo>
                      <a:pt x="503" y="1538"/>
                    </a:lnTo>
                    <a:lnTo>
                      <a:pt x="551" y="1555"/>
                    </a:lnTo>
                    <a:lnTo>
                      <a:pt x="599" y="1569"/>
                    </a:lnTo>
                    <a:lnTo>
                      <a:pt x="647" y="1580"/>
                    </a:lnTo>
                    <a:lnTo>
                      <a:pt x="697" y="1588"/>
                    </a:lnTo>
                    <a:lnTo>
                      <a:pt x="747" y="1593"/>
                    </a:lnTo>
                    <a:lnTo>
                      <a:pt x="797" y="1594"/>
                    </a:lnTo>
                    <a:lnTo>
                      <a:pt x="847" y="1593"/>
                    </a:lnTo>
                    <a:lnTo>
                      <a:pt x="897" y="1588"/>
                    </a:lnTo>
                    <a:lnTo>
                      <a:pt x="947" y="1580"/>
                    </a:lnTo>
                    <a:lnTo>
                      <a:pt x="995" y="1569"/>
                    </a:lnTo>
                    <a:lnTo>
                      <a:pt x="1043" y="1555"/>
                    </a:lnTo>
                    <a:lnTo>
                      <a:pt x="1091" y="1538"/>
                    </a:lnTo>
                    <a:lnTo>
                      <a:pt x="1136" y="1518"/>
                    </a:lnTo>
                    <a:lnTo>
                      <a:pt x="1181" y="1496"/>
                    </a:lnTo>
                    <a:lnTo>
                      <a:pt x="1224" y="1470"/>
                    </a:lnTo>
                    <a:lnTo>
                      <a:pt x="1266" y="1442"/>
                    </a:lnTo>
                    <a:lnTo>
                      <a:pt x="1305" y="1411"/>
                    </a:lnTo>
                    <a:lnTo>
                      <a:pt x="1342" y="1379"/>
                    </a:lnTo>
                    <a:lnTo>
                      <a:pt x="1378" y="1342"/>
                    </a:lnTo>
                    <a:lnTo>
                      <a:pt x="1411" y="1305"/>
                    </a:lnTo>
                    <a:lnTo>
                      <a:pt x="1442" y="1266"/>
                    </a:lnTo>
                    <a:lnTo>
                      <a:pt x="1470" y="1224"/>
                    </a:lnTo>
                    <a:lnTo>
                      <a:pt x="1496" y="1181"/>
                    </a:lnTo>
                    <a:lnTo>
                      <a:pt x="1519" y="1136"/>
                    </a:lnTo>
                    <a:lnTo>
                      <a:pt x="1538" y="1091"/>
                    </a:lnTo>
                    <a:lnTo>
                      <a:pt x="1555" y="1043"/>
                    </a:lnTo>
                    <a:lnTo>
                      <a:pt x="1569" y="995"/>
                    </a:lnTo>
                    <a:lnTo>
                      <a:pt x="1580" y="947"/>
                    </a:lnTo>
                    <a:lnTo>
                      <a:pt x="1588" y="897"/>
                    </a:lnTo>
                    <a:lnTo>
                      <a:pt x="1592" y="847"/>
                    </a:lnTo>
                    <a:lnTo>
                      <a:pt x="1594" y="798"/>
                    </a:lnTo>
                    <a:lnTo>
                      <a:pt x="1594" y="798"/>
                    </a:lnTo>
                    <a:close/>
                  </a:path>
                </a:pathLst>
              </a:custGeom>
              <a:solidFill>
                <a:srgbClr val="FFFF00"/>
              </a:solidFill>
              <a:ln w="0">
                <a:solidFill>
                  <a:srgbClr val="FFFF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923" name="Freeform 328"/>
              <p:cNvSpPr>
                <a:spLocks/>
              </p:cNvSpPr>
              <p:nvPr/>
            </p:nvSpPr>
            <p:spPr bwMode="auto">
              <a:xfrm>
                <a:off x="3776" y="302"/>
                <a:ext cx="1594" cy="1594"/>
              </a:xfrm>
              <a:custGeom>
                <a:avLst/>
                <a:gdLst>
                  <a:gd name="T0" fmla="*/ 1592 w 1594"/>
                  <a:gd name="T1" fmla="*/ 747 h 1594"/>
                  <a:gd name="T2" fmla="*/ 1580 w 1594"/>
                  <a:gd name="T3" fmla="*/ 647 h 1594"/>
                  <a:gd name="T4" fmla="*/ 1555 w 1594"/>
                  <a:gd name="T5" fmla="*/ 551 h 1594"/>
                  <a:gd name="T6" fmla="*/ 1519 w 1594"/>
                  <a:gd name="T7" fmla="*/ 458 h 1594"/>
                  <a:gd name="T8" fmla="*/ 1470 w 1594"/>
                  <a:gd name="T9" fmla="*/ 370 h 1594"/>
                  <a:gd name="T10" fmla="*/ 1411 w 1594"/>
                  <a:gd name="T11" fmla="*/ 289 h 1594"/>
                  <a:gd name="T12" fmla="*/ 1342 w 1594"/>
                  <a:gd name="T13" fmla="*/ 216 h 1594"/>
                  <a:gd name="T14" fmla="*/ 1266 w 1594"/>
                  <a:gd name="T15" fmla="*/ 152 h 1594"/>
                  <a:gd name="T16" fmla="*/ 1181 w 1594"/>
                  <a:gd name="T17" fmla="*/ 98 h 1594"/>
                  <a:gd name="T18" fmla="*/ 1091 w 1594"/>
                  <a:gd name="T19" fmla="*/ 56 h 1594"/>
                  <a:gd name="T20" fmla="*/ 995 w 1594"/>
                  <a:gd name="T21" fmla="*/ 25 h 1594"/>
                  <a:gd name="T22" fmla="*/ 897 w 1594"/>
                  <a:gd name="T23" fmla="*/ 6 h 1594"/>
                  <a:gd name="T24" fmla="*/ 797 w 1594"/>
                  <a:gd name="T25" fmla="*/ 0 h 1594"/>
                  <a:gd name="T26" fmla="*/ 697 w 1594"/>
                  <a:gd name="T27" fmla="*/ 6 h 1594"/>
                  <a:gd name="T28" fmla="*/ 599 w 1594"/>
                  <a:gd name="T29" fmla="*/ 25 h 1594"/>
                  <a:gd name="T30" fmla="*/ 503 w 1594"/>
                  <a:gd name="T31" fmla="*/ 56 h 1594"/>
                  <a:gd name="T32" fmla="*/ 413 w 1594"/>
                  <a:gd name="T33" fmla="*/ 98 h 1594"/>
                  <a:gd name="T34" fmla="*/ 328 w 1594"/>
                  <a:gd name="T35" fmla="*/ 152 h 1594"/>
                  <a:gd name="T36" fmla="*/ 252 w 1594"/>
                  <a:gd name="T37" fmla="*/ 216 h 1594"/>
                  <a:gd name="T38" fmla="*/ 183 w 1594"/>
                  <a:gd name="T39" fmla="*/ 289 h 1594"/>
                  <a:gd name="T40" fmla="*/ 124 w 1594"/>
                  <a:gd name="T41" fmla="*/ 370 h 1594"/>
                  <a:gd name="T42" fmla="*/ 76 w 1594"/>
                  <a:gd name="T43" fmla="*/ 458 h 1594"/>
                  <a:gd name="T44" fmla="*/ 39 w 1594"/>
                  <a:gd name="T45" fmla="*/ 551 h 1594"/>
                  <a:gd name="T46" fmla="*/ 14 w 1594"/>
                  <a:gd name="T47" fmla="*/ 647 h 1594"/>
                  <a:gd name="T48" fmla="*/ 1 w 1594"/>
                  <a:gd name="T49" fmla="*/ 747 h 1594"/>
                  <a:gd name="T50" fmla="*/ 1 w 1594"/>
                  <a:gd name="T51" fmla="*/ 847 h 1594"/>
                  <a:gd name="T52" fmla="*/ 14 w 1594"/>
                  <a:gd name="T53" fmla="*/ 947 h 1594"/>
                  <a:gd name="T54" fmla="*/ 39 w 1594"/>
                  <a:gd name="T55" fmla="*/ 1043 h 1594"/>
                  <a:gd name="T56" fmla="*/ 76 w 1594"/>
                  <a:gd name="T57" fmla="*/ 1136 h 1594"/>
                  <a:gd name="T58" fmla="*/ 124 w 1594"/>
                  <a:gd name="T59" fmla="*/ 1224 h 1594"/>
                  <a:gd name="T60" fmla="*/ 183 w 1594"/>
                  <a:gd name="T61" fmla="*/ 1305 h 1594"/>
                  <a:gd name="T62" fmla="*/ 252 w 1594"/>
                  <a:gd name="T63" fmla="*/ 1379 h 1594"/>
                  <a:gd name="T64" fmla="*/ 328 w 1594"/>
                  <a:gd name="T65" fmla="*/ 1442 h 1594"/>
                  <a:gd name="T66" fmla="*/ 413 w 1594"/>
                  <a:gd name="T67" fmla="*/ 1496 h 1594"/>
                  <a:gd name="T68" fmla="*/ 503 w 1594"/>
                  <a:gd name="T69" fmla="*/ 1538 h 1594"/>
                  <a:gd name="T70" fmla="*/ 599 w 1594"/>
                  <a:gd name="T71" fmla="*/ 1569 h 1594"/>
                  <a:gd name="T72" fmla="*/ 697 w 1594"/>
                  <a:gd name="T73" fmla="*/ 1588 h 1594"/>
                  <a:gd name="T74" fmla="*/ 797 w 1594"/>
                  <a:gd name="T75" fmla="*/ 1594 h 1594"/>
                  <a:gd name="T76" fmla="*/ 897 w 1594"/>
                  <a:gd name="T77" fmla="*/ 1588 h 1594"/>
                  <a:gd name="T78" fmla="*/ 995 w 1594"/>
                  <a:gd name="T79" fmla="*/ 1569 h 1594"/>
                  <a:gd name="T80" fmla="*/ 1091 w 1594"/>
                  <a:gd name="T81" fmla="*/ 1538 h 1594"/>
                  <a:gd name="T82" fmla="*/ 1181 w 1594"/>
                  <a:gd name="T83" fmla="*/ 1496 h 1594"/>
                  <a:gd name="T84" fmla="*/ 1266 w 1594"/>
                  <a:gd name="T85" fmla="*/ 1442 h 1594"/>
                  <a:gd name="T86" fmla="*/ 1342 w 1594"/>
                  <a:gd name="T87" fmla="*/ 1379 h 1594"/>
                  <a:gd name="T88" fmla="*/ 1411 w 1594"/>
                  <a:gd name="T89" fmla="*/ 1305 h 1594"/>
                  <a:gd name="T90" fmla="*/ 1470 w 1594"/>
                  <a:gd name="T91" fmla="*/ 1224 h 1594"/>
                  <a:gd name="T92" fmla="*/ 1519 w 1594"/>
                  <a:gd name="T93" fmla="*/ 1136 h 1594"/>
                  <a:gd name="T94" fmla="*/ 1555 w 1594"/>
                  <a:gd name="T95" fmla="*/ 1043 h 1594"/>
                  <a:gd name="T96" fmla="*/ 1580 w 1594"/>
                  <a:gd name="T97" fmla="*/ 947 h 1594"/>
                  <a:gd name="T98" fmla="*/ 1592 w 1594"/>
                  <a:gd name="T99" fmla="*/ 847 h 1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94" h="1594">
                    <a:moveTo>
                      <a:pt x="1594" y="798"/>
                    </a:moveTo>
                    <a:lnTo>
                      <a:pt x="1592" y="747"/>
                    </a:lnTo>
                    <a:lnTo>
                      <a:pt x="1588" y="697"/>
                    </a:lnTo>
                    <a:lnTo>
                      <a:pt x="1580" y="647"/>
                    </a:lnTo>
                    <a:lnTo>
                      <a:pt x="1569" y="599"/>
                    </a:lnTo>
                    <a:lnTo>
                      <a:pt x="1555" y="551"/>
                    </a:lnTo>
                    <a:lnTo>
                      <a:pt x="1538" y="503"/>
                    </a:lnTo>
                    <a:lnTo>
                      <a:pt x="1519" y="458"/>
                    </a:lnTo>
                    <a:lnTo>
                      <a:pt x="1496" y="413"/>
                    </a:lnTo>
                    <a:lnTo>
                      <a:pt x="1470" y="370"/>
                    </a:lnTo>
                    <a:lnTo>
                      <a:pt x="1442" y="328"/>
                    </a:lnTo>
                    <a:lnTo>
                      <a:pt x="1411" y="289"/>
                    </a:lnTo>
                    <a:lnTo>
                      <a:pt x="1378" y="252"/>
                    </a:lnTo>
                    <a:lnTo>
                      <a:pt x="1342" y="216"/>
                    </a:lnTo>
                    <a:lnTo>
                      <a:pt x="1305" y="183"/>
                    </a:lnTo>
                    <a:lnTo>
                      <a:pt x="1266" y="152"/>
                    </a:lnTo>
                    <a:lnTo>
                      <a:pt x="1224" y="124"/>
                    </a:lnTo>
                    <a:lnTo>
                      <a:pt x="1181" y="98"/>
                    </a:lnTo>
                    <a:lnTo>
                      <a:pt x="1136" y="75"/>
                    </a:lnTo>
                    <a:lnTo>
                      <a:pt x="1091" y="56"/>
                    </a:lnTo>
                    <a:lnTo>
                      <a:pt x="1043" y="39"/>
                    </a:lnTo>
                    <a:lnTo>
                      <a:pt x="995" y="25"/>
                    </a:lnTo>
                    <a:lnTo>
                      <a:pt x="947" y="14"/>
                    </a:lnTo>
                    <a:lnTo>
                      <a:pt x="897" y="6"/>
                    </a:lnTo>
                    <a:lnTo>
                      <a:pt x="847" y="2"/>
                    </a:lnTo>
                    <a:lnTo>
                      <a:pt x="797" y="0"/>
                    </a:lnTo>
                    <a:lnTo>
                      <a:pt x="747" y="2"/>
                    </a:lnTo>
                    <a:lnTo>
                      <a:pt x="697" y="6"/>
                    </a:lnTo>
                    <a:lnTo>
                      <a:pt x="647" y="14"/>
                    </a:lnTo>
                    <a:lnTo>
                      <a:pt x="599" y="25"/>
                    </a:lnTo>
                    <a:lnTo>
                      <a:pt x="551" y="39"/>
                    </a:lnTo>
                    <a:lnTo>
                      <a:pt x="503" y="56"/>
                    </a:lnTo>
                    <a:lnTo>
                      <a:pt x="458" y="75"/>
                    </a:lnTo>
                    <a:lnTo>
                      <a:pt x="413" y="98"/>
                    </a:lnTo>
                    <a:lnTo>
                      <a:pt x="370" y="124"/>
                    </a:lnTo>
                    <a:lnTo>
                      <a:pt x="328" y="152"/>
                    </a:lnTo>
                    <a:lnTo>
                      <a:pt x="289" y="183"/>
                    </a:lnTo>
                    <a:lnTo>
                      <a:pt x="252" y="216"/>
                    </a:lnTo>
                    <a:lnTo>
                      <a:pt x="215" y="252"/>
                    </a:lnTo>
                    <a:lnTo>
                      <a:pt x="183" y="289"/>
                    </a:lnTo>
                    <a:lnTo>
                      <a:pt x="152" y="328"/>
                    </a:lnTo>
                    <a:lnTo>
                      <a:pt x="124" y="370"/>
                    </a:lnTo>
                    <a:lnTo>
                      <a:pt x="98" y="413"/>
                    </a:lnTo>
                    <a:lnTo>
                      <a:pt x="76" y="458"/>
                    </a:lnTo>
                    <a:lnTo>
                      <a:pt x="56" y="503"/>
                    </a:lnTo>
                    <a:lnTo>
                      <a:pt x="39" y="551"/>
                    </a:lnTo>
                    <a:lnTo>
                      <a:pt x="25" y="599"/>
                    </a:lnTo>
                    <a:lnTo>
                      <a:pt x="14" y="647"/>
                    </a:lnTo>
                    <a:lnTo>
                      <a:pt x="6" y="697"/>
                    </a:lnTo>
                    <a:lnTo>
                      <a:pt x="1" y="747"/>
                    </a:lnTo>
                    <a:lnTo>
                      <a:pt x="0" y="798"/>
                    </a:lnTo>
                    <a:lnTo>
                      <a:pt x="1" y="847"/>
                    </a:lnTo>
                    <a:lnTo>
                      <a:pt x="6" y="897"/>
                    </a:lnTo>
                    <a:lnTo>
                      <a:pt x="14" y="947"/>
                    </a:lnTo>
                    <a:lnTo>
                      <a:pt x="25" y="995"/>
                    </a:lnTo>
                    <a:lnTo>
                      <a:pt x="39" y="1043"/>
                    </a:lnTo>
                    <a:lnTo>
                      <a:pt x="56" y="1091"/>
                    </a:lnTo>
                    <a:lnTo>
                      <a:pt x="76" y="1136"/>
                    </a:lnTo>
                    <a:lnTo>
                      <a:pt x="98" y="1181"/>
                    </a:lnTo>
                    <a:lnTo>
                      <a:pt x="124" y="1224"/>
                    </a:lnTo>
                    <a:lnTo>
                      <a:pt x="152" y="1266"/>
                    </a:lnTo>
                    <a:lnTo>
                      <a:pt x="183" y="1305"/>
                    </a:lnTo>
                    <a:lnTo>
                      <a:pt x="215" y="1342"/>
                    </a:lnTo>
                    <a:lnTo>
                      <a:pt x="252" y="1379"/>
                    </a:lnTo>
                    <a:lnTo>
                      <a:pt x="289" y="1411"/>
                    </a:lnTo>
                    <a:lnTo>
                      <a:pt x="328" y="1442"/>
                    </a:lnTo>
                    <a:lnTo>
                      <a:pt x="370" y="1470"/>
                    </a:lnTo>
                    <a:lnTo>
                      <a:pt x="413" y="1496"/>
                    </a:lnTo>
                    <a:lnTo>
                      <a:pt x="458" y="1518"/>
                    </a:lnTo>
                    <a:lnTo>
                      <a:pt x="503" y="1538"/>
                    </a:lnTo>
                    <a:lnTo>
                      <a:pt x="551" y="1555"/>
                    </a:lnTo>
                    <a:lnTo>
                      <a:pt x="599" y="1569"/>
                    </a:lnTo>
                    <a:lnTo>
                      <a:pt x="647" y="1580"/>
                    </a:lnTo>
                    <a:lnTo>
                      <a:pt x="697" y="1588"/>
                    </a:lnTo>
                    <a:lnTo>
                      <a:pt x="747" y="1593"/>
                    </a:lnTo>
                    <a:lnTo>
                      <a:pt x="797" y="1594"/>
                    </a:lnTo>
                    <a:lnTo>
                      <a:pt x="847" y="1593"/>
                    </a:lnTo>
                    <a:lnTo>
                      <a:pt x="897" y="1588"/>
                    </a:lnTo>
                    <a:lnTo>
                      <a:pt x="947" y="1580"/>
                    </a:lnTo>
                    <a:lnTo>
                      <a:pt x="995" y="1569"/>
                    </a:lnTo>
                    <a:lnTo>
                      <a:pt x="1043" y="1555"/>
                    </a:lnTo>
                    <a:lnTo>
                      <a:pt x="1091" y="1538"/>
                    </a:lnTo>
                    <a:lnTo>
                      <a:pt x="1136" y="1518"/>
                    </a:lnTo>
                    <a:lnTo>
                      <a:pt x="1181" y="1496"/>
                    </a:lnTo>
                    <a:lnTo>
                      <a:pt x="1224" y="1470"/>
                    </a:lnTo>
                    <a:lnTo>
                      <a:pt x="1266" y="1442"/>
                    </a:lnTo>
                    <a:lnTo>
                      <a:pt x="1305" y="1411"/>
                    </a:lnTo>
                    <a:lnTo>
                      <a:pt x="1342" y="1379"/>
                    </a:lnTo>
                    <a:lnTo>
                      <a:pt x="1378" y="1342"/>
                    </a:lnTo>
                    <a:lnTo>
                      <a:pt x="1411" y="1305"/>
                    </a:lnTo>
                    <a:lnTo>
                      <a:pt x="1442" y="1266"/>
                    </a:lnTo>
                    <a:lnTo>
                      <a:pt x="1470" y="1224"/>
                    </a:lnTo>
                    <a:lnTo>
                      <a:pt x="1496" y="1181"/>
                    </a:lnTo>
                    <a:lnTo>
                      <a:pt x="1519" y="1136"/>
                    </a:lnTo>
                    <a:lnTo>
                      <a:pt x="1538" y="1091"/>
                    </a:lnTo>
                    <a:lnTo>
                      <a:pt x="1555" y="1043"/>
                    </a:lnTo>
                    <a:lnTo>
                      <a:pt x="1569" y="995"/>
                    </a:lnTo>
                    <a:lnTo>
                      <a:pt x="1580" y="947"/>
                    </a:lnTo>
                    <a:lnTo>
                      <a:pt x="1588" y="897"/>
                    </a:lnTo>
                    <a:lnTo>
                      <a:pt x="1592" y="847"/>
                    </a:lnTo>
                    <a:lnTo>
                      <a:pt x="1594" y="798"/>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24" name="Freeform 329"/>
              <p:cNvSpPr>
                <a:spLocks/>
              </p:cNvSpPr>
              <p:nvPr/>
            </p:nvSpPr>
            <p:spPr bwMode="auto">
              <a:xfrm>
                <a:off x="4573" y="302"/>
                <a:ext cx="0" cy="789"/>
              </a:xfrm>
              <a:custGeom>
                <a:avLst/>
                <a:gdLst>
                  <a:gd name="T0" fmla="*/ 3 h 789"/>
                  <a:gd name="T1" fmla="*/ 10 h 789"/>
                  <a:gd name="T2" fmla="*/ 24 h 789"/>
                  <a:gd name="T3" fmla="*/ 44 h 789"/>
                  <a:gd name="T4" fmla="*/ 74 h 789"/>
                  <a:gd name="T5" fmla="*/ 114 h 789"/>
                  <a:gd name="T6" fmla="*/ 164 h 789"/>
                  <a:gd name="T7" fmla="*/ 225 h 789"/>
                  <a:gd name="T8" fmla="*/ 299 h 789"/>
                  <a:gd name="T9" fmla="*/ 383 h 789"/>
                  <a:gd name="T10" fmla="*/ 481 h 789"/>
                  <a:gd name="T11" fmla="*/ 596 h 789"/>
                  <a:gd name="T12" fmla="*/ 741 h 789"/>
                  <a:gd name="T13" fmla="*/ 687 h 789"/>
                  <a:gd name="T14" fmla="*/ 553 h 789"/>
                  <a:gd name="T15" fmla="*/ 445 h 789"/>
                  <a:gd name="T16" fmla="*/ 353 h 789"/>
                  <a:gd name="T17" fmla="*/ 272 h 789"/>
                  <a:gd name="T18" fmla="*/ 202 h 789"/>
                  <a:gd name="T19" fmla="*/ 145 h 789"/>
                  <a:gd name="T20" fmla="*/ 99 h 789"/>
                  <a:gd name="T21" fmla="*/ 63 h 789"/>
                  <a:gd name="T22" fmla="*/ 36 h 789"/>
                  <a:gd name="T23" fmla="*/ 17 h 789"/>
                  <a:gd name="T24" fmla="*/ 7 h 789"/>
                  <a:gd name="T25" fmla="*/ 2 h 789"/>
                  <a:gd name="T26" fmla="*/ 2 h 789"/>
                  <a:gd name="T27" fmla="*/ 6 h 789"/>
                  <a:gd name="T28" fmla="*/ 16 h 789"/>
                  <a:gd name="T29" fmla="*/ 34 h 789"/>
                  <a:gd name="T30" fmla="*/ 61 h 789"/>
                  <a:gd name="T31" fmla="*/ 95 h 789"/>
                  <a:gd name="T32" fmla="*/ 141 h 789"/>
                  <a:gd name="T33" fmla="*/ 197 h 789"/>
                  <a:gd name="T34" fmla="*/ 265 h 789"/>
                  <a:gd name="T35" fmla="*/ 346 h 789"/>
                  <a:gd name="T36" fmla="*/ 437 h 789"/>
                  <a:gd name="T37" fmla="*/ 543 h 789"/>
                  <a:gd name="T38" fmla="*/ 674 h 789"/>
                  <a:gd name="T39" fmla="*/ 754 h 789"/>
                  <a:gd name="T40" fmla="*/ 607 h 789"/>
                  <a:gd name="T41" fmla="*/ 490 h 789"/>
                  <a:gd name="T42" fmla="*/ 391 h 789"/>
                  <a:gd name="T43" fmla="*/ 305 h 789"/>
                  <a:gd name="T44" fmla="*/ 231 h 789"/>
                  <a:gd name="T45" fmla="*/ 169 h 789"/>
                  <a:gd name="T46" fmla="*/ 118 h 789"/>
                  <a:gd name="T47" fmla="*/ 78 h 789"/>
                  <a:gd name="T48" fmla="*/ 46 h 789"/>
                  <a:gd name="T49" fmla="*/ 25 h 789"/>
                  <a:gd name="T50" fmla="*/ 11 h 789"/>
                  <a:gd name="T51" fmla="*/ 4 h 789"/>
                  <a:gd name="T52" fmla="*/ 0 h 789"/>
                  <a:gd name="T53" fmla="*/ 4 h 789"/>
                  <a:gd name="T54" fmla="*/ 11 h 789"/>
                  <a:gd name="T55" fmla="*/ 26 h 789"/>
                  <a:gd name="T56" fmla="*/ 49 h 789"/>
                  <a:gd name="T57" fmla="*/ 80 h 789"/>
                  <a:gd name="T58" fmla="*/ 120 h 789"/>
                  <a:gd name="T59" fmla="*/ 171 h 789"/>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 ang="0">
                    <a:pos x="0" y="T19"/>
                  </a:cxn>
                  <a:cxn ang="0">
                    <a:pos x="0" y="T20"/>
                  </a:cxn>
                  <a:cxn ang="0">
                    <a:pos x="0" y="T21"/>
                  </a:cxn>
                  <a:cxn ang="0">
                    <a:pos x="0" y="T22"/>
                  </a:cxn>
                  <a:cxn ang="0">
                    <a:pos x="0" y="T23"/>
                  </a:cxn>
                  <a:cxn ang="0">
                    <a:pos x="0" y="T24"/>
                  </a:cxn>
                  <a:cxn ang="0">
                    <a:pos x="0" y="T25"/>
                  </a:cxn>
                  <a:cxn ang="0">
                    <a:pos x="0" y="T26"/>
                  </a:cxn>
                  <a:cxn ang="0">
                    <a:pos x="0" y="T27"/>
                  </a:cxn>
                  <a:cxn ang="0">
                    <a:pos x="0" y="T28"/>
                  </a:cxn>
                  <a:cxn ang="0">
                    <a:pos x="0" y="T29"/>
                  </a:cxn>
                  <a:cxn ang="0">
                    <a:pos x="0" y="T30"/>
                  </a:cxn>
                  <a:cxn ang="0">
                    <a:pos x="0" y="T31"/>
                  </a:cxn>
                  <a:cxn ang="0">
                    <a:pos x="0" y="T32"/>
                  </a:cxn>
                  <a:cxn ang="0">
                    <a:pos x="0" y="T33"/>
                  </a:cxn>
                  <a:cxn ang="0">
                    <a:pos x="0" y="T34"/>
                  </a:cxn>
                  <a:cxn ang="0">
                    <a:pos x="0" y="T35"/>
                  </a:cxn>
                  <a:cxn ang="0">
                    <a:pos x="0" y="T36"/>
                  </a:cxn>
                  <a:cxn ang="0">
                    <a:pos x="0" y="T37"/>
                  </a:cxn>
                  <a:cxn ang="0">
                    <a:pos x="0" y="T38"/>
                  </a:cxn>
                  <a:cxn ang="0">
                    <a:pos x="0" y="T39"/>
                  </a:cxn>
                  <a:cxn ang="0">
                    <a:pos x="0" y="T40"/>
                  </a:cxn>
                  <a:cxn ang="0">
                    <a:pos x="0" y="T41"/>
                  </a:cxn>
                  <a:cxn ang="0">
                    <a:pos x="0" y="T42"/>
                  </a:cxn>
                  <a:cxn ang="0">
                    <a:pos x="0" y="T43"/>
                  </a:cxn>
                  <a:cxn ang="0">
                    <a:pos x="0" y="T44"/>
                  </a:cxn>
                  <a:cxn ang="0">
                    <a:pos x="0" y="T45"/>
                  </a:cxn>
                  <a:cxn ang="0">
                    <a:pos x="0" y="T46"/>
                  </a:cxn>
                  <a:cxn ang="0">
                    <a:pos x="0" y="T47"/>
                  </a:cxn>
                  <a:cxn ang="0">
                    <a:pos x="0" y="T48"/>
                  </a:cxn>
                  <a:cxn ang="0">
                    <a:pos x="0" y="T49"/>
                  </a:cxn>
                  <a:cxn ang="0">
                    <a:pos x="0" y="T50"/>
                  </a:cxn>
                  <a:cxn ang="0">
                    <a:pos x="0" y="T51"/>
                  </a:cxn>
                  <a:cxn ang="0">
                    <a:pos x="0" y="T52"/>
                  </a:cxn>
                  <a:cxn ang="0">
                    <a:pos x="0" y="T53"/>
                  </a:cxn>
                  <a:cxn ang="0">
                    <a:pos x="0" y="T54"/>
                  </a:cxn>
                  <a:cxn ang="0">
                    <a:pos x="0" y="T55"/>
                  </a:cxn>
                  <a:cxn ang="0">
                    <a:pos x="0" y="T56"/>
                  </a:cxn>
                  <a:cxn ang="0">
                    <a:pos x="0" y="T57"/>
                  </a:cxn>
                  <a:cxn ang="0">
                    <a:pos x="0" y="T58"/>
                  </a:cxn>
                  <a:cxn ang="0">
                    <a:pos x="0" y="T59"/>
                  </a:cxn>
                </a:cxnLst>
                <a:rect l="0" t="0" r="r" b="b"/>
                <a:pathLst>
                  <a:path h="789">
                    <a:moveTo>
                      <a:pt x="0" y="0"/>
                    </a:moveTo>
                    <a:lnTo>
                      <a:pt x="0" y="1"/>
                    </a:lnTo>
                    <a:lnTo>
                      <a:pt x="0" y="1"/>
                    </a:lnTo>
                    <a:lnTo>
                      <a:pt x="0" y="1"/>
                    </a:lnTo>
                    <a:lnTo>
                      <a:pt x="0" y="2"/>
                    </a:lnTo>
                    <a:lnTo>
                      <a:pt x="0" y="2"/>
                    </a:lnTo>
                    <a:lnTo>
                      <a:pt x="0" y="2"/>
                    </a:lnTo>
                    <a:lnTo>
                      <a:pt x="0" y="3"/>
                    </a:lnTo>
                    <a:lnTo>
                      <a:pt x="0" y="3"/>
                    </a:lnTo>
                    <a:lnTo>
                      <a:pt x="0" y="4"/>
                    </a:lnTo>
                    <a:lnTo>
                      <a:pt x="0" y="4"/>
                    </a:lnTo>
                    <a:lnTo>
                      <a:pt x="0" y="5"/>
                    </a:lnTo>
                    <a:lnTo>
                      <a:pt x="0" y="5"/>
                    </a:lnTo>
                    <a:lnTo>
                      <a:pt x="0" y="6"/>
                    </a:lnTo>
                    <a:lnTo>
                      <a:pt x="0" y="7"/>
                    </a:lnTo>
                    <a:lnTo>
                      <a:pt x="0" y="8"/>
                    </a:lnTo>
                    <a:lnTo>
                      <a:pt x="0" y="9"/>
                    </a:lnTo>
                    <a:lnTo>
                      <a:pt x="0" y="10"/>
                    </a:lnTo>
                    <a:lnTo>
                      <a:pt x="0" y="11"/>
                    </a:lnTo>
                    <a:lnTo>
                      <a:pt x="0" y="12"/>
                    </a:lnTo>
                    <a:lnTo>
                      <a:pt x="0" y="13"/>
                    </a:lnTo>
                    <a:lnTo>
                      <a:pt x="0" y="15"/>
                    </a:lnTo>
                    <a:lnTo>
                      <a:pt x="0" y="16"/>
                    </a:lnTo>
                    <a:lnTo>
                      <a:pt x="0" y="19"/>
                    </a:lnTo>
                    <a:lnTo>
                      <a:pt x="0" y="20"/>
                    </a:lnTo>
                    <a:lnTo>
                      <a:pt x="0" y="22"/>
                    </a:lnTo>
                    <a:lnTo>
                      <a:pt x="0" y="24"/>
                    </a:lnTo>
                    <a:lnTo>
                      <a:pt x="0" y="26"/>
                    </a:lnTo>
                    <a:lnTo>
                      <a:pt x="0" y="28"/>
                    </a:lnTo>
                    <a:lnTo>
                      <a:pt x="0" y="30"/>
                    </a:lnTo>
                    <a:lnTo>
                      <a:pt x="0" y="32"/>
                    </a:lnTo>
                    <a:lnTo>
                      <a:pt x="0" y="34"/>
                    </a:lnTo>
                    <a:lnTo>
                      <a:pt x="0" y="37"/>
                    </a:lnTo>
                    <a:lnTo>
                      <a:pt x="0" y="39"/>
                    </a:lnTo>
                    <a:lnTo>
                      <a:pt x="0" y="42"/>
                    </a:lnTo>
                    <a:lnTo>
                      <a:pt x="0" y="44"/>
                    </a:lnTo>
                    <a:lnTo>
                      <a:pt x="0" y="48"/>
                    </a:lnTo>
                    <a:lnTo>
                      <a:pt x="0" y="51"/>
                    </a:lnTo>
                    <a:lnTo>
                      <a:pt x="0" y="54"/>
                    </a:lnTo>
                    <a:lnTo>
                      <a:pt x="0" y="57"/>
                    </a:lnTo>
                    <a:lnTo>
                      <a:pt x="0" y="60"/>
                    </a:lnTo>
                    <a:lnTo>
                      <a:pt x="0" y="64"/>
                    </a:lnTo>
                    <a:lnTo>
                      <a:pt x="0" y="67"/>
                    </a:lnTo>
                    <a:lnTo>
                      <a:pt x="0" y="71"/>
                    </a:lnTo>
                    <a:lnTo>
                      <a:pt x="0" y="74"/>
                    </a:lnTo>
                    <a:lnTo>
                      <a:pt x="0" y="79"/>
                    </a:lnTo>
                    <a:lnTo>
                      <a:pt x="0" y="83"/>
                    </a:lnTo>
                    <a:lnTo>
                      <a:pt x="0" y="87"/>
                    </a:lnTo>
                    <a:lnTo>
                      <a:pt x="0" y="91"/>
                    </a:lnTo>
                    <a:lnTo>
                      <a:pt x="0" y="95"/>
                    </a:lnTo>
                    <a:lnTo>
                      <a:pt x="0" y="99"/>
                    </a:lnTo>
                    <a:lnTo>
                      <a:pt x="0" y="104"/>
                    </a:lnTo>
                    <a:lnTo>
                      <a:pt x="0" y="109"/>
                    </a:lnTo>
                    <a:lnTo>
                      <a:pt x="0" y="114"/>
                    </a:lnTo>
                    <a:lnTo>
                      <a:pt x="0" y="119"/>
                    </a:lnTo>
                    <a:lnTo>
                      <a:pt x="0" y="124"/>
                    </a:lnTo>
                    <a:lnTo>
                      <a:pt x="0" y="129"/>
                    </a:lnTo>
                    <a:lnTo>
                      <a:pt x="0" y="135"/>
                    </a:lnTo>
                    <a:lnTo>
                      <a:pt x="0" y="140"/>
                    </a:lnTo>
                    <a:lnTo>
                      <a:pt x="0" y="146"/>
                    </a:lnTo>
                    <a:lnTo>
                      <a:pt x="0" y="151"/>
                    </a:lnTo>
                    <a:lnTo>
                      <a:pt x="0" y="157"/>
                    </a:lnTo>
                    <a:lnTo>
                      <a:pt x="0" y="164"/>
                    </a:lnTo>
                    <a:lnTo>
                      <a:pt x="0" y="170"/>
                    </a:lnTo>
                    <a:lnTo>
                      <a:pt x="0" y="176"/>
                    </a:lnTo>
                    <a:lnTo>
                      <a:pt x="0" y="182"/>
                    </a:lnTo>
                    <a:lnTo>
                      <a:pt x="0" y="189"/>
                    </a:lnTo>
                    <a:lnTo>
                      <a:pt x="0" y="196"/>
                    </a:lnTo>
                    <a:lnTo>
                      <a:pt x="0" y="203"/>
                    </a:lnTo>
                    <a:lnTo>
                      <a:pt x="0" y="210"/>
                    </a:lnTo>
                    <a:lnTo>
                      <a:pt x="0" y="217"/>
                    </a:lnTo>
                    <a:lnTo>
                      <a:pt x="0" y="225"/>
                    </a:lnTo>
                    <a:lnTo>
                      <a:pt x="0" y="233"/>
                    </a:lnTo>
                    <a:lnTo>
                      <a:pt x="0" y="240"/>
                    </a:lnTo>
                    <a:lnTo>
                      <a:pt x="0" y="248"/>
                    </a:lnTo>
                    <a:lnTo>
                      <a:pt x="0" y="257"/>
                    </a:lnTo>
                    <a:lnTo>
                      <a:pt x="0" y="265"/>
                    </a:lnTo>
                    <a:lnTo>
                      <a:pt x="0" y="273"/>
                    </a:lnTo>
                    <a:lnTo>
                      <a:pt x="0" y="282"/>
                    </a:lnTo>
                    <a:lnTo>
                      <a:pt x="0" y="290"/>
                    </a:lnTo>
                    <a:lnTo>
                      <a:pt x="0" y="299"/>
                    </a:lnTo>
                    <a:lnTo>
                      <a:pt x="0" y="308"/>
                    </a:lnTo>
                    <a:lnTo>
                      <a:pt x="0" y="317"/>
                    </a:lnTo>
                    <a:lnTo>
                      <a:pt x="0" y="326"/>
                    </a:lnTo>
                    <a:lnTo>
                      <a:pt x="0" y="335"/>
                    </a:lnTo>
                    <a:lnTo>
                      <a:pt x="0" y="345"/>
                    </a:lnTo>
                    <a:lnTo>
                      <a:pt x="0" y="354"/>
                    </a:lnTo>
                    <a:lnTo>
                      <a:pt x="0" y="363"/>
                    </a:lnTo>
                    <a:lnTo>
                      <a:pt x="0" y="374"/>
                    </a:lnTo>
                    <a:lnTo>
                      <a:pt x="0" y="383"/>
                    </a:lnTo>
                    <a:lnTo>
                      <a:pt x="0" y="394"/>
                    </a:lnTo>
                    <a:lnTo>
                      <a:pt x="0" y="404"/>
                    </a:lnTo>
                    <a:lnTo>
                      <a:pt x="0" y="414"/>
                    </a:lnTo>
                    <a:lnTo>
                      <a:pt x="0" y="425"/>
                    </a:lnTo>
                    <a:lnTo>
                      <a:pt x="0" y="435"/>
                    </a:lnTo>
                    <a:lnTo>
                      <a:pt x="0" y="446"/>
                    </a:lnTo>
                    <a:lnTo>
                      <a:pt x="0" y="458"/>
                    </a:lnTo>
                    <a:lnTo>
                      <a:pt x="0" y="469"/>
                    </a:lnTo>
                    <a:lnTo>
                      <a:pt x="0" y="481"/>
                    </a:lnTo>
                    <a:lnTo>
                      <a:pt x="0" y="492"/>
                    </a:lnTo>
                    <a:lnTo>
                      <a:pt x="0" y="504"/>
                    </a:lnTo>
                    <a:lnTo>
                      <a:pt x="0" y="516"/>
                    </a:lnTo>
                    <a:lnTo>
                      <a:pt x="0" y="529"/>
                    </a:lnTo>
                    <a:lnTo>
                      <a:pt x="0" y="542"/>
                    </a:lnTo>
                    <a:lnTo>
                      <a:pt x="0" y="554"/>
                    </a:lnTo>
                    <a:lnTo>
                      <a:pt x="0" y="568"/>
                    </a:lnTo>
                    <a:lnTo>
                      <a:pt x="0" y="581"/>
                    </a:lnTo>
                    <a:lnTo>
                      <a:pt x="0" y="596"/>
                    </a:lnTo>
                    <a:lnTo>
                      <a:pt x="0" y="610"/>
                    </a:lnTo>
                    <a:lnTo>
                      <a:pt x="0" y="625"/>
                    </a:lnTo>
                    <a:lnTo>
                      <a:pt x="0" y="640"/>
                    </a:lnTo>
                    <a:lnTo>
                      <a:pt x="0" y="656"/>
                    </a:lnTo>
                    <a:lnTo>
                      <a:pt x="0" y="672"/>
                    </a:lnTo>
                    <a:lnTo>
                      <a:pt x="0" y="689"/>
                    </a:lnTo>
                    <a:lnTo>
                      <a:pt x="0" y="705"/>
                    </a:lnTo>
                    <a:lnTo>
                      <a:pt x="0" y="723"/>
                    </a:lnTo>
                    <a:lnTo>
                      <a:pt x="0" y="741"/>
                    </a:lnTo>
                    <a:lnTo>
                      <a:pt x="0" y="757"/>
                    </a:lnTo>
                    <a:lnTo>
                      <a:pt x="0" y="775"/>
                    </a:lnTo>
                    <a:lnTo>
                      <a:pt x="0" y="789"/>
                    </a:lnTo>
                    <a:lnTo>
                      <a:pt x="0" y="773"/>
                    </a:lnTo>
                    <a:lnTo>
                      <a:pt x="0" y="756"/>
                    </a:lnTo>
                    <a:lnTo>
                      <a:pt x="0" y="738"/>
                    </a:lnTo>
                    <a:lnTo>
                      <a:pt x="0" y="721"/>
                    </a:lnTo>
                    <a:lnTo>
                      <a:pt x="0" y="704"/>
                    </a:lnTo>
                    <a:lnTo>
                      <a:pt x="0" y="687"/>
                    </a:lnTo>
                    <a:lnTo>
                      <a:pt x="0" y="670"/>
                    </a:lnTo>
                    <a:lnTo>
                      <a:pt x="0" y="655"/>
                    </a:lnTo>
                    <a:lnTo>
                      <a:pt x="0" y="639"/>
                    </a:lnTo>
                    <a:lnTo>
                      <a:pt x="0" y="623"/>
                    </a:lnTo>
                    <a:lnTo>
                      <a:pt x="0" y="609"/>
                    </a:lnTo>
                    <a:lnTo>
                      <a:pt x="0" y="594"/>
                    </a:lnTo>
                    <a:lnTo>
                      <a:pt x="0" y="580"/>
                    </a:lnTo>
                    <a:lnTo>
                      <a:pt x="0" y="566"/>
                    </a:lnTo>
                    <a:lnTo>
                      <a:pt x="0" y="553"/>
                    </a:lnTo>
                    <a:lnTo>
                      <a:pt x="0" y="541"/>
                    </a:lnTo>
                    <a:lnTo>
                      <a:pt x="0" y="527"/>
                    </a:lnTo>
                    <a:lnTo>
                      <a:pt x="0" y="515"/>
                    </a:lnTo>
                    <a:lnTo>
                      <a:pt x="0" y="502"/>
                    </a:lnTo>
                    <a:lnTo>
                      <a:pt x="0" y="491"/>
                    </a:lnTo>
                    <a:lnTo>
                      <a:pt x="0" y="479"/>
                    </a:lnTo>
                    <a:lnTo>
                      <a:pt x="0" y="467"/>
                    </a:lnTo>
                    <a:lnTo>
                      <a:pt x="0" y="457"/>
                    </a:lnTo>
                    <a:lnTo>
                      <a:pt x="0" y="445"/>
                    </a:lnTo>
                    <a:lnTo>
                      <a:pt x="0" y="434"/>
                    </a:lnTo>
                    <a:lnTo>
                      <a:pt x="0" y="424"/>
                    </a:lnTo>
                    <a:lnTo>
                      <a:pt x="0" y="413"/>
                    </a:lnTo>
                    <a:lnTo>
                      <a:pt x="0" y="403"/>
                    </a:lnTo>
                    <a:lnTo>
                      <a:pt x="0" y="392"/>
                    </a:lnTo>
                    <a:lnTo>
                      <a:pt x="0" y="382"/>
                    </a:lnTo>
                    <a:lnTo>
                      <a:pt x="0" y="373"/>
                    </a:lnTo>
                    <a:lnTo>
                      <a:pt x="0" y="362"/>
                    </a:lnTo>
                    <a:lnTo>
                      <a:pt x="0" y="353"/>
                    </a:lnTo>
                    <a:lnTo>
                      <a:pt x="0" y="344"/>
                    </a:lnTo>
                    <a:lnTo>
                      <a:pt x="0" y="334"/>
                    </a:lnTo>
                    <a:lnTo>
                      <a:pt x="0" y="325"/>
                    </a:lnTo>
                    <a:lnTo>
                      <a:pt x="0" y="316"/>
                    </a:lnTo>
                    <a:lnTo>
                      <a:pt x="0" y="306"/>
                    </a:lnTo>
                    <a:lnTo>
                      <a:pt x="0" y="298"/>
                    </a:lnTo>
                    <a:lnTo>
                      <a:pt x="0" y="289"/>
                    </a:lnTo>
                    <a:lnTo>
                      <a:pt x="0" y="281"/>
                    </a:lnTo>
                    <a:lnTo>
                      <a:pt x="0" y="272"/>
                    </a:lnTo>
                    <a:lnTo>
                      <a:pt x="0" y="264"/>
                    </a:lnTo>
                    <a:lnTo>
                      <a:pt x="0" y="256"/>
                    </a:lnTo>
                    <a:lnTo>
                      <a:pt x="0" y="247"/>
                    </a:lnTo>
                    <a:lnTo>
                      <a:pt x="0" y="239"/>
                    </a:lnTo>
                    <a:lnTo>
                      <a:pt x="0" y="232"/>
                    </a:lnTo>
                    <a:lnTo>
                      <a:pt x="0" y="224"/>
                    </a:lnTo>
                    <a:lnTo>
                      <a:pt x="0" y="216"/>
                    </a:lnTo>
                    <a:lnTo>
                      <a:pt x="0" y="209"/>
                    </a:lnTo>
                    <a:lnTo>
                      <a:pt x="0" y="202"/>
                    </a:lnTo>
                    <a:lnTo>
                      <a:pt x="0" y="195"/>
                    </a:lnTo>
                    <a:lnTo>
                      <a:pt x="0" y="188"/>
                    </a:lnTo>
                    <a:lnTo>
                      <a:pt x="0" y="182"/>
                    </a:lnTo>
                    <a:lnTo>
                      <a:pt x="0" y="175"/>
                    </a:lnTo>
                    <a:lnTo>
                      <a:pt x="0" y="169"/>
                    </a:lnTo>
                    <a:lnTo>
                      <a:pt x="0" y="163"/>
                    </a:lnTo>
                    <a:lnTo>
                      <a:pt x="0" y="156"/>
                    </a:lnTo>
                    <a:lnTo>
                      <a:pt x="0" y="151"/>
                    </a:lnTo>
                    <a:lnTo>
                      <a:pt x="0" y="145"/>
                    </a:lnTo>
                    <a:lnTo>
                      <a:pt x="0" y="140"/>
                    </a:lnTo>
                    <a:lnTo>
                      <a:pt x="0" y="133"/>
                    </a:lnTo>
                    <a:lnTo>
                      <a:pt x="0" y="128"/>
                    </a:lnTo>
                    <a:lnTo>
                      <a:pt x="0" y="123"/>
                    </a:lnTo>
                    <a:lnTo>
                      <a:pt x="0" y="118"/>
                    </a:lnTo>
                    <a:lnTo>
                      <a:pt x="0" y="113"/>
                    </a:lnTo>
                    <a:lnTo>
                      <a:pt x="0" y="109"/>
                    </a:lnTo>
                    <a:lnTo>
                      <a:pt x="0" y="103"/>
                    </a:lnTo>
                    <a:lnTo>
                      <a:pt x="0" y="99"/>
                    </a:lnTo>
                    <a:lnTo>
                      <a:pt x="0" y="95"/>
                    </a:lnTo>
                    <a:lnTo>
                      <a:pt x="0" y="90"/>
                    </a:lnTo>
                    <a:lnTo>
                      <a:pt x="0" y="86"/>
                    </a:lnTo>
                    <a:lnTo>
                      <a:pt x="0" y="82"/>
                    </a:lnTo>
                    <a:lnTo>
                      <a:pt x="0" y="78"/>
                    </a:lnTo>
                    <a:lnTo>
                      <a:pt x="0" y="74"/>
                    </a:lnTo>
                    <a:lnTo>
                      <a:pt x="0" y="70"/>
                    </a:lnTo>
                    <a:lnTo>
                      <a:pt x="0" y="67"/>
                    </a:lnTo>
                    <a:lnTo>
                      <a:pt x="0" y="63"/>
                    </a:lnTo>
                    <a:lnTo>
                      <a:pt x="0" y="60"/>
                    </a:lnTo>
                    <a:lnTo>
                      <a:pt x="0" y="57"/>
                    </a:lnTo>
                    <a:lnTo>
                      <a:pt x="0" y="54"/>
                    </a:lnTo>
                    <a:lnTo>
                      <a:pt x="0" y="51"/>
                    </a:lnTo>
                    <a:lnTo>
                      <a:pt x="0" y="48"/>
                    </a:lnTo>
                    <a:lnTo>
                      <a:pt x="0" y="44"/>
                    </a:lnTo>
                    <a:lnTo>
                      <a:pt x="0" y="41"/>
                    </a:lnTo>
                    <a:lnTo>
                      <a:pt x="0" y="39"/>
                    </a:lnTo>
                    <a:lnTo>
                      <a:pt x="0" y="36"/>
                    </a:lnTo>
                    <a:lnTo>
                      <a:pt x="0" y="34"/>
                    </a:lnTo>
                    <a:lnTo>
                      <a:pt x="0" y="32"/>
                    </a:lnTo>
                    <a:lnTo>
                      <a:pt x="0" y="29"/>
                    </a:lnTo>
                    <a:lnTo>
                      <a:pt x="0" y="27"/>
                    </a:lnTo>
                    <a:lnTo>
                      <a:pt x="0" y="25"/>
                    </a:lnTo>
                    <a:lnTo>
                      <a:pt x="0" y="23"/>
                    </a:lnTo>
                    <a:lnTo>
                      <a:pt x="0" y="22"/>
                    </a:lnTo>
                    <a:lnTo>
                      <a:pt x="0" y="20"/>
                    </a:lnTo>
                    <a:lnTo>
                      <a:pt x="0" y="17"/>
                    </a:lnTo>
                    <a:lnTo>
                      <a:pt x="0" y="16"/>
                    </a:lnTo>
                    <a:lnTo>
                      <a:pt x="0" y="14"/>
                    </a:lnTo>
                    <a:lnTo>
                      <a:pt x="0" y="13"/>
                    </a:lnTo>
                    <a:lnTo>
                      <a:pt x="0" y="12"/>
                    </a:lnTo>
                    <a:lnTo>
                      <a:pt x="0" y="11"/>
                    </a:lnTo>
                    <a:lnTo>
                      <a:pt x="0" y="10"/>
                    </a:lnTo>
                    <a:lnTo>
                      <a:pt x="0" y="9"/>
                    </a:lnTo>
                    <a:lnTo>
                      <a:pt x="0" y="8"/>
                    </a:lnTo>
                    <a:lnTo>
                      <a:pt x="0" y="7"/>
                    </a:lnTo>
                    <a:lnTo>
                      <a:pt x="0" y="6"/>
                    </a:lnTo>
                    <a:lnTo>
                      <a:pt x="0" y="5"/>
                    </a:lnTo>
                    <a:lnTo>
                      <a:pt x="0" y="5"/>
                    </a:lnTo>
                    <a:lnTo>
                      <a:pt x="0" y="4"/>
                    </a:lnTo>
                    <a:lnTo>
                      <a:pt x="0" y="4"/>
                    </a:lnTo>
                    <a:lnTo>
                      <a:pt x="0" y="3"/>
                    </a:lnTo>
                    <a:lnTo>
                      <a:pt x="0" y="3"/>
                    </a:lnTo>
                    <a:lnTo>
                      <a:pt x="0" y="2"/>
                    </a:lnTo>
                    <a:lnTo>
                      <a:pt x="0" y="2"/>
                    </a:lnTo>
                    <a:lnTo>
                      <a:pt x="0" y="2"/>
                    </a:lnTo>
                    <a:lnTo>
                      <a:pt x="0" y="1"/>
                    </a:lnTo>
                    <a:lnTo>
                      <a:pt x="0" y="1"/>
                    </a:lnTo>
                    <a:lnTo>
                      <a:pt x="0" y="1"/>
                    </a:lnTo>
                    <a:lnTo>
                      <a:pt x="0" y="0"/>
                    </a:lnTo>
                    <a:lnTo>
                      <a:pt x="0" y="1"/>
                    </a:lnTo>
                    <a:lnTo>
                      <a:pt x="0" y="1"/>
                    </a:lnTo>
                    <a:lnTo>
                      <a:pt x="0" y="1"/>
                    </a:lnTo>
                    <a:lnTo>
                      <a:pt x="0" y="2"/>
                    </a:lnTo>
                    <a:lnTo>
                      <a:pt x="0" y="2"/>
                    </a:lnTo>
                    <a:lnTo>
                      <a:pt x="0" y="2"/>
                    </a:lnTo>
                    <a:lnTo>
                      <a:pt x="0" y="3"/>
                    </a:lnTo>
                    <a:lnTo>
                      <a:pt x="0" y="3"/>
                    </a:lnTo>
                    <a:lnTo>
                      <a:pt x="0" y="4"/>
                    </a:lnTo>
                    <a:lnTo>
                      <a:pt x="0" y="4"/>
                    </a:lnTo>
                    <a:lnTo>
                      <a:pt x="0" y="5"/>
                    </a:lnTo>
                    <a:lnTo>
                      <a:pt x="0" y="5"/>
                    </a:lnTo>
                    <a:lnTo>
                      <a:pt x="0" y="6"/>
                    </a:lnTo>
                    <a:lnTo>
                      <a:pt x="0" y="7"/>
                    </a:lnTo>
                    <a:lnTo>
                      <a:pt x="0" y="8"/>
                    </a:lnTo>
                    <a:lnTo>
                      <a:pt x="0" y="9"/>
                    </a:lnTo>
                    <a:lnTo>
                      <a:pt x="0" y="10"/>
                    </a:lnTo>
                    <a:lnTo>
                      <a:pt x="0" y="11"/>
                    </a:lnTo>
                    <a:lnTo>
                      <a:pt x="0" y="12"/>
                    </a:lnTo>
                    <a:lnTo>
                      <a:pt x="0" y="13"/>
                    </a:lnTo>
                    <a:lnTo>
                      <a:pt x="0" y="15"/>
                    </a:lnTo>
                    <a:lnTo>
                      <a:pt x="0" y="16"/>
                    </a:lnTo>
                    <a:lnTo>
                      <a:pt x="0" y="19"/>
                    </a:lnTo>
                    <a:lnTo>
                      <a:pt x="0" y="20"/>
                    </a:lnTo>
                    <a:lnTo>
                      <a:pt x="0" y="22"/>
                    </a:lnTo>
                    <a:lnTo>
                      <a:pt x="0" y="24"/>
                    </a:lnTo>
                    <a:lnTo>
                      <a:pt x="0" y="26"/>
                    </a:lnTo>
                    <a:lnTo>
                      <a:pt x="0" y="28"/>
                    </a:lnTo>
                    <a:lnTo>
                      <a:pt x="0" y="30"/>
                    </a:lnTo>
                    <a:lnTo>
                      <a:pt x="0" y="32"/>
                    </a:lnTo>
                    <a:lnTo>
                      <a:pt x="0" y="34"/>
                    </a:lnTo>
                    <a:lnTo>
                      <a:pt x="0" y="37"/>
                    </a:lnTo>
                    <a:lnTo>
                      <a:pt x="0" y="39"/>
                    </a:lnTo>
                    <a:lnTo>
                      <a:pt x="0" y="42"/>
                    </a:lnTo>
                    <a:lnTo>
                      <a:pt x="0" y="45"/>
                    </a:lnTo>
                    <a:lnTo>
                      <a:pt x="0" y="48"/>
                    </a:lnTo>
                    <a:lnTo>
                      <a:pt x="0" y="51"/>
                    </a:lnTo>
                    <a:lnTo>
                      <a:pt x="0" y="54"/>
                    </a:lnTo>
                    <a:lnTo>
                      <a:pt x="0" y="57"/>
                    </a:lnTo>
                    <a:lnTo>
                      <a:pt x="0" y="61"/>
                    </a:lnTo>
                    <a:lnTo>
                      <a:pt x="0" y="64"/>
                    </a:lnTo>
                    <a:lnTo>
                      <a:pt x="0" y="67"/>
                    </a:lnTo>
                    <a:lnTo>
                      <a:pt x="0" y="71"/>
                    </a:lnTo>
                    <a:lnTo>
                      <a:pt x="0" y="74"/>
                    </a:lnTo>
                    <a:lnTo>
                      <a:pt x="0" y="79"/>
                    </a:lnTo>
                    <a:lnTo>
                      <a:pt x="0" y="83"/>
                    </a:lnTo>
                    <a:lnTo>
                      <a:pt x="0" y="87"/>
                    </a:lnTo>
                    <a:lnTo>
                      <a:pt x="0" y="91"/>
                    </a:lnTo>
                    <a:lnTo>
                      <a:pt x="0" y="95"/>
                    </a:lnTo>
                    <a:lnTo>
                      <a:pt x="0" y="100"/>
                    </a:lnTo>
                    <a:lnTo>
                      <a:pt x="0" y="104"/>
                    </a:lnTo>
                    <a:lnTo>
                      <a:pt x="0" y="110"/>
                    </a:lnTo>
                    <a:lnTo>
                      <a:pt x="0" y="114"/>
                    </a:lnTo>
                    <a:lnTo>
                      <a:pt x="0" y="119"/>
                    </a:lnTo>
                    <a:lnTo>
                      <a:pt x="0" y="124"/>
                    </a:lnTo>
                    <a:lnTo>
                      <a:pt x="0" y="129"/>
                    </a:lnTo>
                    <a:lnTo>
                      <a:pt x="0" y="135"/>
                    </a:lnTo>
                    <a:lnTo>
                      <a:pt x="0" y="141"/>
                    </a:lnTo>
                    <a:lnTo>
                      <a:pt x="0" y="146"/>
                    </a:lnTo>
                    <a:lnTo>
                      <a:pt x="0" y="152"/>
                    </a:lnTo>
                    <a:lnTo>
                      <a:pt x="0" y="158"/>
                    </a:lnTo>
                    <a:lnTo>
                      <a:pt x="0" y="164"/>
                    </a:lnTo>
                    <a:lnTo>
                      <a:pt x="0" y="170"/>
                    </a:lnTo>
                    <a:lnTo>
                      <a:pt x="0" y="177"/>
                    </a:lnTo>
                    <a:lnTo>
                      <a:pt x="0" y="183"/>
                    </a:lnTo>
                    <a:lnTo>
                      <a:pt x="0" y="189"/>
                    </a:lnTo>
                    <a:lnTo>
                      <a:pt x="0" y="197"/>
                    </a:lnTo>
                    <a:lnTo>
                      <a:pt x="0" y="204"/>
                    </a:lnTo>
                    <a:lnTo>
                      <a:pt x="0" y="211"/>
                    </a:lnTo>
                    <a:lnTo>
                      <a:pt x="0" y="218"/>
                    </a:lnTo>
                    <a:lnTo>
                      <a:pt x="0" y="226"/>
                    </a:lnTo>
                    <a:lnTo>
                      <a:pt x="0" y="233"/>
                    </a:lnTo>
                    <a:lnTo>
                      <a:pt x="0" y="241"/>
                    </a:lnTo>
                    <a:lnTo>
                      <a:pt x="0" y="250"/>
                    </a:lnTo>
                    <a:lnTo>
                      <a:pt x="0" y="257"/>
                    </a:lnTo>
                    <a:lnTo>
                      <a:pt x="0" y="265"/>
                    </a:lnTo>
                    <a:lnTo>
                      <a:pt x="0" y="274"/>
                    </a:lnTo>
                    <a:lnTo>
                      <a:pt x="0" y="283"/>
                    </a:lnTo>
                    <a:lnTo>
                      <a:pt x="0" y="291"/>
                    </a:lnTo>
                    <a:lnTo>
                      <a:pt x="0" y="300"/>
                    </a:lnTo>
                    <a:lnTo>
                      <a:pt x="0" y="309"/>
                    </a:lnTo>
                    <a:lnTo>
                      <a:pt x="0" y="318"/>
                    </a:lnTo>
                    <a:lnTo>
                      <a:pt x="0" y="327"/>
                    </a:lnTo>
                    <a:lnTo>
                      <a:pt x="0" y="337"/>
                    </a:lnTo>
                    <a:lnTo>
                      <a:pt x="0" y="346"/>
                    </a:lnTo>
                    <a:lnTo>
                      <a:pt x="0" y="355"/>
                    </a:lnTo>
                    <a:lnTo>
                      <a:pt x="0" y="365"/>
                    </a:lnTo>
                    <a:lnTo>
                      <a:pt x="0" y="375"/>
                    </a:lnTo>
                    <a:lnTo>
                      <a:pt x="0" y="384"/>
                    </a:lnTo>
                    <a:lnTo>
                      <a:pt x="0" y="395"/>
                    </a:lnTo>
                    <a:lnTo>
                      <a:pt x="0" y="405"/>
                    </a:lnTo>
                    <a:lnTo>
                      <a:pt x="0" y="415"/>
                    </a:lnTo>
                    <a:lnTo>
                      <a:pt x="0" y="426"/>
                    </a:lnTo>
                    <a:lnTo>
                      <a:pt x="0" y="437"/>
                    </a:lnTo>
                    <a:lnTo>
                      <a:pt x="0" y="447"/>
                    </a:lnTo>
                    <a:lnTo>
                      <a:pt x="0" y="459"/>
                    </a:lnTo>
                    <a:lnTo>
                      <a:pt x="0" y="470"/>
                    </a:lnTo>
                    <a:lnTo>
                      <a:pt x="0" y="482"/>
                    </a:lnTo>
                    <a:lnTo>
                      <a:pt x="0" y="493"/>
                    </a:lnTo>
                    <a:lnTo>
                      <a:pt x="0" y="505"/>
                    </a:lnTo>
                    <a:lnTo>
                      <a:pt x="0" y="518"/>
                    </a:lnTo>
                    <a:lnTo>
                      <a:pt x="0" y="530"/>
                    </a:lnTo>
                    <a:lnTo>
                      <a:pt x="0" y="543"/>
                    </a:lnTo>
                    <a:lnTo>
                      <a:pt x="0" y="556"/>
                    </a:lnTo>
                    <a:lnTo>
                      <a:pt x="0" y="570"/>
                    </a:lnTo>
                    <a:lnTo>
                      <a:pt x="0" y="583"/>
                    </a:lnTo>
                    <a:lnTo>
                      <a:pt x="0" y="597"/>
                    </a:lnTo>
                    <a:lnTo>
                      <a:pt x="0" y="611"/>
                    </a:lnTo>
                    <a:lnTo>
                      <a:pt x="0" y="627"/>
                    </a:lnTo>
                    <a:lnTo>
                      <a:pt x="0" y="642"/>
                    </a:lnTo>
                    <a:lnTo>
                      <a:pt x="0" y="658"/>
                    </a:lnTo>
                    <a:lnTo>
                      <a:pt x="0" y="674"/>
                    </a:lnTo>
                    <a:lnTo>
                      <a:pt x="0" y="691"/>
                    </a:lnTo>
                    <a:lnTo>
                      <a:pt x="0" y="707"/>
                    </a:lnTo>
                    <a:lnTo>
                      <a:pt x="0" y="725"/>
                    </a:lnTo>
                    <a:lnTo>
                      <a:pt x="0" y="742"/>
                    </a:lnTo>
                    <a:lnTo>
                      <a:pt x="0" y="759"/>
                    </a:lnTo>
                    <a:lnTo>
                      <a:pt x="0" y="777"/>
                    </a:lnTo>
                    <a:lnTo>
                      <a:pt x="0" y="788"/>
                    </a:lnTo>
                    <a:lnTo>
                      <a:pt x="0" y="771"/>
                    </a:lnTo>
                    <a:lnTo>
                      <a:pt x="0" y="754"/>
                    </a:lnTo>
                    <a:lnTo>
                      <a:pt x="0" y="736"/>
                    </a:lnTo>
                    <a:lnTo>
                      <a:pt x="0" y="720"/>
                    </a:lnTo>
                    <a:lnTo>
                      <a:pt x="0" y="702"/>
                    </a:lnTo>
                    <a:lnTo>
                      <a:pt x="0" y="686"/>
                    </a:lnTo>
                    <a:lnTo>
                      <a:pt x="0" y="669"/>
                    </a:lnTo>
                    <a:lnTo>
                      <a:pt x="0" y="652"/>
                    </a:lnTo>
                    <a:lnTo>
                      <a:pt x="0" y="637"/>
                    </a:lnTo>
                    <a:lnTo>
                      <a:pt x="0" y="621"/>
                    </a:lnTo>
                    <a:lnTo>
                      <a:pt x="0" y="607"/>
                    </a:lnTo>
                    <a:lnTo>
                      <a:pt x="0" y="592"/>
                    </a:lnTo>
                    <a:lnTo>
                      <a:pt x="0" y="579"/>
                    </a:lnTo>
                    <a:lnTo>
                      <a:pt x="0" y="565"/>
                    </a:lnTo>
                    <a:lnTo>
                      <a:pt x="0" y="552"/>
                    </a:lnTo>
                    <a:lnTo>
                      <a:pt x="0" y="539"/>
                    </a:lnTo>
                    <a:lnTo>
                      <a:pt x="0" y="526"/>
                    </a:lnTo>
                    <a:lnTo>
                      <a:pt x="0" y="514"/>
                    </a:lnTo>
                    <a:lnTo>
                      <a:pt x="0" y="501"/>
                    </a:lnTo>
                    <a:lnTo>
                      <a:pt x="0" y="490"/>
                    </a:lnTo>
                    <a:lnTo>
                      <a:pt x="0" y="477"/>
                    </a:lnTo>
                    <a:lnTo>
                      <a:pt x="0" y="466"/>
                    </a:lnTo>
                    <a:lnTo>
                      <a:pt x="0" y="455"/>
                    </a:lnTo>
                    <a:lnTo>
                      <a:pt x="0" y="444"/>
                    </a:lnTo>
                    <a:lnTo>
                      <a:pt x="0" y="433"/>
                    </a:lnTo>
                    <a:lnTo>
                      <a:pt x="0" y="423"/>
                    </a:lnTo>
                    <a:lnTo>
                      <a:pt x="0" y="412"/>
                    </a:lnTo>
                    <a:lnTo>
                      <a:pt x="0" y="402"/>
                    </a:lnTo>
                    <a:lnTo>
                      <a:pt x="0" y="391"/>
                    </a:lnTo>
                    <a:lnTo>
                      <a:pt x="0" y="381"/>
                    </a:lnTo>
                    <a:lnTo>
                      <a:pt x="0" y="372"/>
                    </a:lnTo>
                    <a:lnTo>
                      <a:pt x="0" y="361"/>
                    </a:lnTo>
                    <a:lnTo>
                      <a:pt x="0" y="352"/>
                    </a:lnTo>
                    <a:lnTo>
                      <a:pt x="0" y="343"/>
                    </a:lnTo>
                    <a:lnTo>
                      <a:pt x="0" y="333"/>
                    </a:lnTo>
                    <a:lnTo>
                      <a:pt x="0" y="324"/>
                    </a:lnTo>
                    <a:lnTo>
                      <a:pt x="0" y="315"/>
                    </a:lnTo>
                    <a:lnTo>
                      <a:pt x="0" y="305"/>
                    </a:lnTo>
                    <a:lnTo>
                      <a:pt x="0" y="297"/>
                    </a:lnTo>
                    <a:lnTo>
                      <a:pt x="0" y="288"/>
                    </a:lnTo>
                    <a:lnTo>
                      <a:pt x="0" y="280"/>
                    </a:lnTo>
                    <a:lnTo>
                      <a:pt x="0" y="271"/>
                    </a:lnTo>
                    <a:lnTo>
                      <a:pt x="0" y="263"/>
                    </a:lnTo>
                    <a:lnTo>
                      <a:pt x="0" y="255"/>
                    </a:lnTo>
                    <a:lnTo>
                      <a:pt x="0" y="246"/>
                    </a:lnTo>
                    <a:lnTo>
                      <a:pt x="0" y="239"/>
                    </a:lnTo>
                    <a:lnTo>
                      <a:pt x="0" y="231"/>
                    </a:lnTo>
                    <a:lnTo>
                      <a:pt x="0" y="224"/>
                    </a:lnTo>
                    <a:lnTo>
                      <a:pt x="0" y="215"/>
                    </a:lnTo>
                    <a:lnTo>
                      <a:pt x="0" y="208"/>
                    </a:lnTo>
                    <a:lnTo>
                      <a:pt x="0" y="202"/>
                    </a:lnTo>
                    <a:lnTo>
                      <a:pt x="0" y="195"/>
                    </a:lnTo>
                    <a:lnTo>
                      <a:pt x="0" y="187"/>
                    </a:lnTo>
                    <a:lnTo>
                      <a:pt x="0" y="181"/>
                    </a:lnTo>
                    <a:lnTo>
                      <a:pt x="0" y="175"/>
                    </a:lnTo>
                    <a:lnTo>
                      <a:pt x="0" y="169"/>
                    </a:lnTo>
                    <a:lnTo>
                      <a:pt x="0" y="163"/>
                    </a:lnTo>
                    <a:lnTo>
                      <a:pt x="0" y="156"/>
                    </a:lnTo>
                    <a:lnTo>
                      <a:pt x="0" y="150"/>
                    </a:lnTo>
                    <a:lnTo>
                      <a:pt x="0" y="145"/>
                    </a:lnTo>
                    <a:lnTo>
                      <a:pt x="0" y="139"/>
                    </a:lnTo>
                    <a:lnTo>
                      <a:pt x="0" y="133"/>
                    </a:lnTo>
                    <a:lnTo>
                      <a:pt x="0" y="128"/>
                    </a:lnTo>
                    <a:lnTo>
                      <a:pt x="0" y="123"/>
                    </a:lnTo>
                    <a:lnTo>
                      <a:pt x="0" y="118"/>
                    </a:lnTo>
                    <a:lnTo>
                      <a:pt x="0" y="113"/>
                    </a:lnTo>
                    <a:lnTo>
                      <a:pt x="0" y="108"/>
                    </a:lnTo>
                    <a:lnTo>
                      <a:pt x="0" y="103"/>
                    </a:lnTo>
                    <a:lnTo>
                      <a:pt x="0" y="98"/>
                    </a:lnTo>
                    <a:lnTo>
                      <a:pt x="0" y="94"/>
                    </a:lnTo>
                    <a:lnTo>
                      <a:pt x="0" y="90"/>
                    </a:lnTo>
                    <a:lnTo>
                      <a:pt x="0" y="86"/>
                    </a:lnTo>
                    <a:lnTo>
                      <a:pt x="0" y="82"/>
                    </a:lnTo>
                    <a:lnTo>
                      <a:pt x="0" y="78"/>
                    </a:lnTo>
                    <a:lnTo>
                      <a:pt x="0" y="73"/>
                    </a:lnTo>
                    <a:lnTo>
                      <a:pt x="0" y="70"/>
                    </a:lnTo>
                    <a:lnTo>
                      <a:pt x="0" y="66"/>
                    </a:lnTo>
                    <a:lnTo>
                      <a:pt x="0" y="63"/>
                    </a:lnTo>
                    <a:lnTo>
                      <a:pt x="0" y="60"/>
                    </a:lnTo>
                    <a:lnTo>
                      <a:pt x="0" y="56"/>
                    </a:lnTo>
                    <a:lnTo>
                      <a:pt x="0" y="53"/>
                    </a:lnTo>
                    <a:lnTo>
                      <a:pt x="0" y="50"/>
                    </a:lnTo>
                    <a:lnTo>
                      <a:pt x="0" y="46"/>
                    </a:lnTo>
                    <a:lnTo>
                      <a:pt x="0" y="44"/>
                    </a:lnTo>
                    <a:lnTo>
                      <a:pt x="0" y="41"/>
                    </a:lnTo>
                    <a:lnTo>
                      <a:pt x="0" y="38"/>
                    </a:lnTo>
                    <a:lnTo>
                      <a:pt x="0" y="36"/>
                    </a:lnTo>
                    <a:lnTo>
                      <a:pt x="0" y="34"/>
                    </a:lnTo>
                    <a:lnTo>
                      <a:pt x="0" y="31"/>
                    </a:lnTo>
                    <a:lnTo>
                      <a:pt x="0" y="29"/>
                    </a:lnTo>
                    <a:lnTo>
                      <a:pt x="0" y="27"/>
                    </a:lnTo>
                    <a:lnTo>
                      <a:pt x="0" y="25"/>
                    </a:lnTo>
                    <a:lnTo>
                      <a:pt x="0" y="23"/>
                    </a:lnTo>
                    <a:lnTo>
                      <a:pt x="0" y="22"/>
                    </a:lnTo>
                    <a:lnTo>
                      <a:pt x="0" y="20"/>
                    </a:lnTo>
                    <a:lnTo>
                      <a:pt x="0" y="17"/>
                    </a:lnTo>
                    <a:lnTo>
                      <a:pt x="0" y="16"/>
                    </a:lnTo>
                    <a:lnTo>
                      <a:pt x="0" y="14"/>
                    </a:lnTo>
                    <a:lnTo>
                      <a:pt x="0" y="13"/>
                    </a:lnTo>
                    <a:lnTo>
                      <a:pt x="0" y="12"/>
                    </a:lnTo>
                    <a:lnTo>
                      <a:pt x="0" y="11"/>
                    </a:lnTo>
                    <a:lnTo>
                      <a:pt x="0" y="9"/>
                    </a:lnTo>
                    <a:lnTo>
                      <a:pt x="0" y="9"/>
                    </a:lnTo>
                    <a:lnTo>
                      <a:pt x="0" y="8"/>
                    </a:lnTo>
                    <a:lnTo>
                      <a:pt x="0" y="7"/>
                    </a:lnTo>
                    <a:lnTo>
                      <a:pt x="0" y="6"/>
                    </a:lnTo>
                    <a:lnTo>
                      <a:pt x="0" y="5"/>
                    </a:lnTo>
                    <a:lnTo>
                      <a:pt x="0" y="5"/>
                    </a:lnTo>
                    <a:lnTo>
                      <a:pt x="0" y="4"/>
                    </a:lnTo>
                    <a:lnTo>
                      <a:pt x="0" y="4"/>
                    </a:lnTo>
                    <a:lnTo>
                      <a:pt x="0" y="3"/>
                    </a:lnTo>
                    <a:lnTo>
                      <a:pt x="0" y="3"/>
                    </a:lnTo>
                    <a:lnTo>
                      <a:pt x="0" y="2"/>
                    </a:lnTo>
                    <a:lnTo>
                      <a:pt x="0" y="2"/>
                    </a:lnTo>
                    <a:lnTo>
                      <a:pt x="0" y="1"/>
                    </a:lnTo>
                    <a:lnTo>
                      <a:pt x="0" y="1"/>
                    </a:lnTo>
                    <a:lnTo>
                      <a:pt x="0" y="1"/>
                    </a:lnTo>
                    <a:lnTo>
                      <a:pt x="0" y="0"/>
                    </a:lnTo>
                    <a:lnTo>
                      <a:pt x="0" y="0"/>
                    </a:lnTo>
                    <a:lnTo>
                      <a:pt x="0" y="1"/>
                    </a:lnTo>
                    <a:lnTo>
                      <a:pt x="0" y="1"/>
                    </a:lnTo>
                    <a:lnTo>
                      <a:pt x="0" y="1"/>
                    </a:lnTo>
                    <a:lnTo>
                      <a:pt x="0" y="2"/>
                    </a:lnTo>
                    <a:lnTo>
                      <a:pt x="0" y="2"/>
                    </a:lnTo>
                    <a:lnTo>
                      <a:pt x="0" y="2"/>
                    </a:lnTo>
                    <a:lnTo>
                      <a:pt x="0" y="3"/>
                    </a:lnTo>
                    <a:lnTo>
                      <a:pt x="0" y="3"/>
                    </a:lnTo>
                    <a:lnTo>
                      <a:pt x="0" y="4"/>
                    </a:lnTo>
                    <a:lnTo>
                      <a:pt x="0" y="4"/>
                    </a:lnTo>
                    <a:lnTo>
                      <a:pt x="0" y="5"/>
                    </a:lnTo>
                    <a:lnTo>
                      <a:pt x="0" y="6"/>
                    </a:lnTo>
                    <a:lnTo>
                      <a:pt x="0" y="6"/>
                    </a:lnTo>
                    <a:lnTo>
                      <a:pt x="0" y="7"/>
                    </a:lnTo>
                    <a:lnTo>
                      <a:pt x="0" y="8"/>
                    </a:lnTo>
                    <a:lnTo>
                      <a:pt x="0" y="9"/>
                    </a:lnTo>
                    <a:lnTo>
                      <a:pt x="0" y="10"/>
                    </a:lnTo>
                    <a:lnTo>
                      <a:pt x="0" y="11"/>
                    </a:lnTo>
                    <a:lnTo>
                      <a:pt x="0" y="12"/>
                    </a:lnTo>
                    <a:lnTo>
                      <a:pt x="0" y="14"/>
                    </a:lnTo>
                    <a:lnTo>
                      <a:pt x="0" y="15"/>
                    </a:lnTo>
                    <a:lnTo>
                      <a:pt x="0" y="16"/>
                    </a:lnTo>
                    <a:lnTo>
                      <a:pt x="0" y="19"/>
                    </a:lnTo>
                    <a:lnTo>
                      <a:pt x="0" y="21"/>
                    </a:lnTo>
                    <a:lnTo>
                      <a:pt x="0" y="22"/>
                    </a:lnTo>
                    <a:lnTo>
                      <a:pt x="0" y="24"/>
                    </a:lnTo>
                    <a:lnTo>
                      <a:pt x="0" y="26"/>
                    </a:lnTo>
                    <a:lnTo>
                      <a:pt x="0" y="28"/>
                    </a:lnTo>
                    <a:lnTo>
                      <a:pt x="0" y="30"/>
                    </a:lnTo>
                    <a:lnTo>
                      <a:pt x="0" y="32"/>
                    </a:lnTo>
                    <a:lnTo>
                      <a:pt x="0" y="35"/>
                    </a:lnTo>
                    <a:lnTo>
                      <a:pt x="0" y="37"/>
                    </a:lnTo>
                    <a:lnTo>
                      <a:pt x="0" y="39"/>
                    </a:lnTo>
                    <a:lnTo>
                      <a:pt x="0" y="42"/>
                    </a:lnTo>
                    <a:lnTo>
                      <a:pt x="0" y="45"/>
                    </a:lnTo>
                    <a:lnTo>
                      <a:pt x="0" y="49"/>
                    </a:lnTo>
                    <a:lnTo>
                      <a:pt x="0" y="52"/>
                    </a:lnTo>
                    <a:lnTo>
                      <a:pt x="0" y="55"/>
                    </a:lnTo>
                    <a:lnTo>
                      <a:pt x="0" y="58"/>
                    </a:lnTo>
                    <a:lnTo>
                      <a:pt x="0" y="61"/>
                    </a:lnTo>
                    <a:lnTo>
                      <a:pt x="0" y="64"/>
                    </a:lnTo>
                    <a:lnTo>
                      <a:pt x="0" y="68"/>
                    </a:lnTo>
                    <a:lnTo>
                      <a:pt x="0" y="71"/>
                    </a:lnTo>
                    <a:lnTo>
                      <a:pt x="0" y="75"/>
                    </a:lnTo>
                    <a:lnTo>
                      <a:pt x="0" y="80"/>
                    </a:lnTo>
                    <a:lnTo>
                      <a:pt x="0" y="84"/>
                    </a:lnTo>
                    <a:lnTo>
                      <a:pt x="0" y="88"/>
                    </a:lnTo>
                    <a:lnTo>
                      <a:pt x="0" y="92"/>
                    </a:lnTo>
                    <a:lnTo>
                      <a:pt x="0" y="96"/>
                    </a:lnTo>
                    <a:lnTo>
                      <a:pt x="0" y="100"/>
                    </a:lnTo>
                    <a:lnTo>
                      <a:pt x="0" y="106"/>
                    </a:lnTo>
                    <a:lnTo>
                      <a:pt x="0" y="110"/>
                    </a:lnTo>
                    <a:lnTo>
                      <a:pt x="0" y="115"/>
                    </a:lnTo>
                    <a:lnTo>
                      <a:pt x="0" y="120"/>
                    </a:lnTo>
                    <a:lnTo>
                      <a:pt x="0" y="125"/>
                    </a:lnTo>
                    <a:lnTo>
                      <a:pt x="0" y="130"/>
                    </a:lnTo>
                    <a:lnTo>
                      <a:pt x="0" y="136"/>
                    </a:lnTo>
                    <a:lnTo>
                      <a:pt x="0" y="141"/>
                    </a:lnTo>
                    <a:lnTo>
                      <a:pt x="0" y="147"/>
                    </a:lnTo>
                    <a:lnTo>
                      <a:pt x="0" y="152"/>
                    </a:lnTo>
                    <a:lnTo>
                      <a:pt x="0" y="158"/>
                    </a:lnTo>
                    <a:lnTo>
                      <a:pt x="0" y="165"/>
                    </a:lnTo>
                    <a:lnTo>
                      <a:pt x="0" y="171"/>
                    </a:lnTo>
                    <a:lnTo>
                      <a:pt x="0" y="177"/>
                    </a:lnTo>
                  </a:path>
                </a:pathLst>
              </a:custGeom>
              <a:noFill/>
              <a:ln w="1111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25" name="Freeform 330"/>
              <p:cNvSpPr>
                <a:spLocks/>
              </p:cNvSpPr>
              <p:nvPr/>
            </p:nvSpPr>
            <p:spPr bwMode="auto">
              <a:xfrm>
                <a:off x="4573" y="1100"/>
                <a:ext cx="0" cy="789"/>
              </a:xfrm>
              <a:custGeom>
                <a:avLst/>
                <a:gdLst>
                  <a:gd name="T0" fmla="*/ 3 h 789"/>
                  <a:gd name="T1" fmla="*/ 9 h 789"/>
                  <a:gd name="T2" fmla="*/ 22 h 789"/>
                  <a:gd name="T3" fmla="*/ 44 h 789"/>
                  <a:gd name="T4" fmla="*/ 73 h 789"/>
                  <a:gd name="T5" fmla="*/ 112 h 789"/>
                  <a:gd name="T6" fmla="*/ 162 h 789"/>
                  <a:gd name="T7" fmla="*/ 224 h 789"/>
                  <a:gd name="T8" fmla="*/ 298 h 789"/>
                  <a:gd name="T9" fmla="*/ 383 h 789"/>
                  <a:gd name="T10" fmla="*/ 479 h 789"/>
                  <a:gd name="T11" fmla="*/ 594 h 789"/>
                  <a:gd name="T12" fmla="*/ 739 h 789"/>
                  <a:gd name="T13" fmla="*/ 686 h 789"/>
                  <a:gd name="T14" fmla="*/ 552 h 789"/>
                  <a:gd name="T15" fmla="*/ 444 h 789"/>
                  <a:gd name="T16" fmla="*/ 352 h 789"/>
                  <a:gd name="T17" fmla="*/ 271 h 789"/>
                  <a:gd name="T18" fmla="*/ 201 h 789"/>
                  <a:gd name="T19" fmla="*/ 143 h 789"/>
                  <a:gd name="T20" fmla="*/ 98 h 789"/>
                  <a:gd name="T21" fmla="*/ 62 h 789"/>
                  <a:gd name="T22" fmla="*/ 36 h 789"/>
                  <a:gd name="T23" fmla="*/ 17 h 789"/>
                  <a:gd name="T24" fmla="*/ 6 h 789"/>
                  <a:gd name="T25" fmla="*/ 1 h 789"/>
                  <a:gd name="T26" fmla="*/ 1 h 789"/>
                  <a:gd name="T27" fmla="*/ 6 h 789"/>
                  <a:gd name="T28" fmla="*/ 16 h 789"/>
                  <a:gd name="T29" fmla="*/ 34 h 789"/>
                  <a:gd name="T30" fmla="*/ 60 h 789"/>
                  <a:gd name="T31" fmla="*/ 95 h 789"/>
                  <a:gd name="T32" fmla="*/ 139 h 789"/>
                  <a:gd name="T33" fmla="*/ 195 h 789"/>
                  <a:gd name="T34" fmla="*/ 265 h 789"/>
                  <a:gd name="T35" fmla="*/ 344 h 789"/>
                  <a:gd name="T36" fmla="*/ 436 h 789"/>
                  <a:gd name="T37" fmla="*/ 541 h 789"/>
                  <a:gd name="T38" fmla="*/ 673 h 789"/>
                  <a:gd name="T39" fmla="*/ 753 h 789"/>
                  <a:gd name="T40" fmla="*/ 605 h 789"/>
                  <a:gd name="T41" fmla="*/ 488 h 789"/>
                  <a:gd name="T42" fmla="*/ 390 h 789"/>
                  <a:gd name="T43" fmla="*/ 305 h 789"/>
                  <a:gd name="T44" fmla="*/ 229 h 789"/>
                  <a:gd name="T45" fmla="*/ 167 h 789"/>
                  <a:gd name="T46" fmla="*/ 117 h 789"/>
                  <a:gd name="T47" fmla="*/ 76 h 789"/>
                  <a:gd name="T48" fmla="*/ 46 h 789"/>
                  <a:gd name="T49" fmla="*/ 24 h 789"/>
                  <a:gd name="T50" fmla="*/ 10 h 789"/>
                  <a:gd name="T51" fmla="*/ 3 h 789"/>
                  <a:gd name="T52" fmla="*/ 0 h 789"/>
                  <a:gd name="T53" fmla="*/ 3 h 789"/>
                  <a:gd name="T54" fmla="*/ 10 h 789"/>
                  <a:gd name="T55" fmla="*/ 24 h 789"/>
                  <a:gd name="T56" fmla="*/ 47 h 789"/>
                  <a:gd name="T57" fmla="*/ 78 h 789"/>
                  <a:gd name="T58" fmla="*/ 119 h 789"/>
                  <a:gd name="T59" fmla="*/ 169 h 789"/>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 ang="0">
                    <a:pos x="0" y="T19"/>
                  </a:cxn>
                  <a:cxn ang="0">
                    <a:pos x="0" y="T20"/>
                  </a:cxn>
                  <a:cxn ang="0">
                    <a:pos x="0" y="T21"/>
                  </a:cxn>
                  <a:cxn ang="0">
                    <a:pos x="0" y="T22"/>
                  </a:cxn>
                  <a:cxn ang="0">
                    <a:pos x="0" y="T23"/>
                  </a:cxn>
                  <a:cxn ang="0">
                    <a:pos x="0" y="T24"/>
                  </a:cxn>
                  <a:cxn ang="0">
                    <a:pos x="0" y="T25"/>
                  </a:cxn>
                  <a:cxn ang="0">
                    <a:pos x="0" y="T26"/>
                  </a:cxn>
                  <a:cxn ang="0">
                    <a:pos x="0" y="T27"/>
                  </a:cxn>
                  <a:cxn ang="0">
                    <a:pos x="0" y="T28"/>
                  </a:cxn>
                  <a:cxn ang="0">
                    <a:pos x="0" y="T29"/>
                  </a:cxn>
                  <a:cxn ang="0">
                    <a:pos x="0" y="T30"/>
                  </a:cxn>
                  <a:cxn ang="0">
                    <a:pos x="0" y="T31"/>
                  </a:cxn>
                  <a:cxn ang="0">
                    <a:pos x="0" y="T32"/>
                  </a:cxn>
                  <a:cxn ang="0">
                    <a:pos x="0" y="T33"/>
                  </a:cxn>
                  <a:cxn ang="0">
                    <a:pos x="0" y="T34"/>
                  </a:cxn>
                  <a:cxn ang="0">
                    <a:pos x="0" y="T35"/>
                  </a:cxn>
                  <a:cxn ang="0">
                    <a:pos x="0" y="T36"/>
                  </a:cxn>
                  <a:cxn ang="0">
                    <a:pos x="0" y="T37"/>
                  </a:cxn>
                  <a:cxn ang="0">
                    <a:pos x="0" y="T38"/>
                  </a:cxn>
                  <a:cxn ang="0">
                    <a:pos x="0" y="T39"/>
                  </a:cxn>
                  <a:cxn ang="0">
                    <a:pos x="0" y="T40"/>
                  </a:cxn>
                  <a:cxn ang="0">
                    <a:pos x="0" y="T41"/>
                  </a:cxn>
                  <a:cxn ang="0">
                    <a:pos x="0" y="T42"/>
                  </a:cxn>
                  <a:cxn ang="0">
                    <a:pos x="0" y="T43"/>
                  </a:cxn>
                  <a:cxn ang="0">
                    <a:pos x="0" y="T44"/>
                  </a:cxn>
                  <a:cxn ang="0">
                    <a:pos x="0" y="T45"/>
                  </a:cxn>
                  <a:cxn ang="0">
                    <a:pos x="0" y="T46"/>
                  </a:cxn>
                  <a:cxn ang="0">
                    <a:pos x="0" y="T47"/>
                  </a:cxn>
                  <a:cxn ang="0">
                    <a:pos x="0" y="T48"/>
                  </a:cxn>
                  <a:cxn ang="0">
                    <a:pos x="0" y="T49"/>
                  </a:cxn>
                  <a:cxn ang="0">
                    <a:pos x="0" y="T50"/>
                  </a:cxn>
                  <a:cxn ang="0">
                    <a:pos x="0" y="T51"/>
                  </a:cxn>
                  <a:cxn ang="0">
                    <a:pos x="0" y="T52"/>
                  </a:cxn>
                  <a:cxn ang="0">
                    <a:pos x="0" y="T53"/>
                  </a:cxn>
                  <a:cxn ang="0">
                    <a:pos x="0" y="T54"/>
                  </a:cxn>
                  <a:cxn ang="0">
                    <a:pos x="0" y="T55"/>
                  </a:cxn>
                  <a:cxn ang="0">
                    <a:pos x="0" y="T56"/>
                  </a:cxn>
                  <a:cxn ang="0">
                    <a:pos x="0" y="T57"/>
                  </a:cxn>
                  <a:cxn ang="0">
                    <a:pos x="0" y="T58"/>
                  </a:cxn>
                  <a:cxn ang="0">
                    <a:pos x="0" y="T59"/>
                  </a:cxn>
                </a:cxnLst>
                <a:rect l="0" t="0" r="r" b="b"/>
                <a:pathLst>
                  <a:path h="789">
                    <a:moveTo>
                      <a:pt x="0" y="0"/>
                    </a:moveTo>
                    <a:lnTo>
                      <a:pt x="0" y="0"/>
                    </a:lnTo>
                    <a:lnTo>
                      <a:pt x="0" y="0"/>
                    </a:lnTo>
                    <a:lnTo>
                      <a:pt x="0" y="1"/>
                    </a:lnTo>
                    <a:lnTo>
                      <a:pt x="0" y="1"/>
                    </a:lnTo>
                    <a:lnTo>
                      <a:pt x="0" y="1"/>
                    </a:lnTo>
                    <a:lnTo>
                      <a:pt x="0" y="2"/>
                    </a:lnTo>
                    <a:lnTo>
                      <a:pt x="0" y="2"/>
                    </a:lnTo>
                    <a:lnTo>
                      <a:pt x="0" y="3"/>
                    </a:lnTo>
                    <a:lnTo>
                      <a:pt x="0" y="3"/>
                    </a:lnTo>
                    <a:lnTo>
                      <a:pt x="0" y="4"/>
                    </a:lnTo>
                    <a:lnTo>
                      <a:pt x="0" y="4"/>
                    </a:lnTo>
                    <a:lnTo>
                      <a:pt x="0" y="5"/>
                    </a:lnTo>
                    <a:lnTo>
                      <a:pt x="0" y="6"/>
                    </a:lnTo>
                    <a:lnTo>
                      <a:pt x="0" y="6"/>
                    </a:lnTo>
                    <a:lnTo>
                      <a:pt x="0" y="7"/>
                    </a:lnTo>
                    <a:lnTo>
                      <a:pt x="0" y="8"/>
                    </a:lnTo>
                    <a:lnTo>
                      <a:pt x="0" y="9"/>
                    </a:lnTo>
                    <a:lnTo>
                      <a:pt x="0" y="10"/>
                    </a:lnTo>
                    <a:lnTo>
                      <a:pt x="0" y="11"/>
                    </a:lnTo>
                    <a:lnTo>
                      <a:pt x="0" y="13"/>
                    </a:lnTo>
                    <a:lnTo>
                      <a:pt x="0" y="14"/>
                    </a:lnTo>
                    <a:lnTo>
                      <a:pt x="0" y="15"/>
                    </a:lnTo>
                    <a:lnTo>
                      <a:pt x="0" y="17"/>
                    </a:lnTo>
                    <a:lnTo>
                      <a:pt x="0" y="19"/>
                    </a:lnTo>
                    <a:lnTo>
                      <a:pt x="0" y="20"/>
                    </a:lnTo>
                    <a:lnTo>
                      <a:pt x="0" y="22"/>
                    </a:lnTo>
                    <a:lnTo>
                      <a:pt x="0" y="24"/>
                    </a:lnTo>
                    <a:lnTo>
                      <a:pt x="0" y="26"/>
                    </a:lnTo>
                    <a:lnTo>
                      <a:pt x="0" y="29"/>
                    </a:lnTo>
                    <a:lnTo>
                      <a:pt x="0" y="31"/>
                    </a:lnTo>
                    <a:lnTo>
                      <a:pt x="0" y="33"/>
                    </a:lnTo>
                    <a:lnTo>
                      <a:pt x="0" y="36"/>
                    </a:lnTo>
                    <a:lnTo>
                      <a:pt x="0" y="38"/>
                    </a:lnTo>
                    <a:lnTo>
                      <a:pt x="0" y="41"/>
                    </a:lnTo>
                    <a:lnTo>
                      <a:pt x="0" y="44"/>
                    </a:lnTo>
                    <a:lnTo>
                      <a:pt x="0" y="46"/>
                    </a:lnTo>
                    <a:lnTo>
                      <a:pt x="0" y="49"/>
                    </a:lnTo>
                    <a:lnTo>
                      <a:pt x="0" y="52"/>
                    </a:lnTo>
                    <a:lnTo>
                      <a:pt x="0" y="55"/>
                    </a:lnTo>
                    <a:lnTo>
                      <a:pt x="0" y="60"/>
                    </a:lnTo>
                    <a:lnTo>
                      <a:pt x="0" y="63"/>
                    </a:lnTo>
                    <a:lnTo>
                      <a:pt x="0" y="66"/>
                    </a:lnTo>
                    <a:lnTo>
                      <a:pt x="0" y="70"/>
                    </a:lnTo>
                    <a:lnTo>
                      <a:pt x="0" y="73"/>
                    </a:lnTo>
                    <a:lnTo>
                      <a:pt x="0" y="77"/>
                    </a:lnTo>
                    <a:lnTo>
                      <a:pt x="0" y="81"/>
                    </a:lnTo>
                    <a:lnTo>
                      <a:pt x="0" y="85"/>
                    </a:lnTo>
                    <a:lnTo>
                      <a:pt x="0" y="90"/>
                    </a:lnTo>
                    <a:lnTo>
                      <a:pt x="0" y="94"/>
                    </a:lnTo>
                    <a:lnTo>
                      <a:pt x="0" y="99"/>
                    </a:lnTo>
                    <a:lnTo>
                      <a:pt x="0" y="103"/>
                    </a:lnTo>
                    <a:lnTo>
                      <a:pt x="0" y="108"/>
                    </a:lnTo>
                    <a:lnTo>
                      <a:pt x="0" y="112"/>
                    </a:lnTo>
                    <a:lnTo>
                      <a:pt x="0" y="118"/>
                    </a:lnTo>
                    <a:lnTo>
                      <a:pt x="0" y="123"/>
                    </a:lnTo>
                    <a:lnTo>
                      <a:pt x="0" y="128"/>
                    </a:lnTo>
                    <a:lnTo>
                      <a:pt x="0" y="133"/>
                    </a:lnTo>
                    <a:lnTo>
                      <a:pt x="0" y="139"/>
                    </a:lnTo>
                    <a:lnTo>
                      <a:pt x="0" y="145"/>
                    </a:lnTo>
                    <a:lnTo>
                      <a:pt x="0" y="151"/>
                    </a:lnTo>
                    <a:lnTo>
                      <a:pt x="0" y="156"/>
                    </a:lnTo>
                    <a:lnTo>
                      <a:pt x="0" y="162"/>
                    </a:lnTo>
                    <a:lnTo>
                      <a:pt x="0" y="168"/>
                    </a:lnTo>
                    <a:lnTo>
                      <a:pt x="0" y="175"/>
                    </a:lnTo>
                    <a:lnTo>
                      <a:pt x="0" y="182"/>
                    </a:lnTo>
                    <a:lnTo>
                      <a:pt x="0" y="188"/>
                    </a:lnTo>
                    <a:lnTo>
                      <a:pt x="0" y="195"/>
                    </a:lnTo>
                    <a:lnTo>
                      <a:pt x="0" y="201"/>
                    </a:lnTo>
                    <a:lnTo>
                      <a:pt x="0" y="209"/>
                    </a:lnTo>
                    <a:lnTo>
                      <a:pt x="0" y="216"/>
                    </a:lnTo>
                    <a:lnTo>
                      <a:pt x="0" y="224"/>
                    </a:lnTo>
                    <a:lnTo>
                      <a:pt x="0" y="232"/>
                    </a:lnTo>
                    <a:lnTo>
                      <a:pt x="0" y="239"/>
                    </a:lnTo>
                    <a:lnTo>
                      <a:pt x="0" y="247"/>
                    </a:lnTo>
                    <a:lnTo>
                      <a:pt x="0" y="255"/>
                    </a:lnTo>
                    <a:lnTo>
                      <a:pt x="0" y="264"/>
                    </a:lnTo>
                    <a:lnTo>
                      <a:pt x="0" y="272"/>
                    </a:lnTo>
                    <a:lnTo>
                      <a:pt x="0" y="280"/>
                    </a:lnTo>
                    <a:lnTo>
                      <a:pt x="0" y="290"/>
                    </a:lnTo>
                    <a:lnTo>
                      <a:pt x="0" y="298"/>
                    </a:lnTo>
                    <a:lnTo>
                      <a:pt x="0" y="307"/>
                    </a:lnTo>
                    <a:lnTo>
                      <a:pt x="0" y="315"/>
                    </a:lnTo>
                    <a:lnTo>
                      <a:pt x="0" y="325"/>
                    </a:lnTo>
                    <a:lnTo>
                      <a:pt x="0" y="334"/>
                    </a:lnTo>
                    <a:lnTo>
                      <a:pt x="0" y="343"/>
                    </a:lnTo>
                    <a:lnTo>
                      <a:pt x="0" y="353"/>
                    </a:lnTo>
                    <a:lnTo>
                      <a:pt x="0" y="363"/>
                    </a:lnTo>
                    <a:lnTo>
                      <a:pt x="0" y="372"/>
                    </a:lnTo>
                    <a:lnTo>
                      <a:pt x="0" y="383"/>
                    </a:lnTo>
                    <a:lnTo>
                      <a:pt x="0" y="392"/>
                    </a:lnTo>
                    <a:lnTo>
                      <a:pt x="0" y="402"/>
                    </a:lnTo>
                    <a:lnTo>
                      <a:pt x="0" y="413"/>
                    </a:lnTo>
                    <a:lnTo>
                      <a:pt x="0" y="423"/>
                    </a:lnTo>
                    <a:lnTo>
                      <a:pt x="0" y="435"/>
                    </a:lnTo>
                    <a:lnTo>
                      <a:pt x="0" y="445"/>
                    </a:lnTo>
                    <a:lnTo>
                      <a:pt x="0" y="456"/>
                    </a:lnTo>
                    <a:lnTo>
                      <a:pt x="0" y="468"/>
                    </a:lnTo>
                    <a:lnTo>
                      <a:pt x="0" y="479"/>
                    </a:lnTo>
                    <a:lnTo>
                      <a:pt x="0" y="491"/>
                    </a:lnTo>
                    <a:lnTo>
                      <a:pt x="0" y="503"/>
                    </a:lnTo>
                    <a:lnTo>
                      <a:pt x="0" y="515"/>
                    </a:lnTo>
                    <a:lnTo>
                      <a:pt x="0" y="528"/>
                    </a:lnTo>
                    <a:lnTo>
                      <a:pt x="0" y="540"/>
                    </a:lnTo>
                    <a:lnTo>
                      <a:pt x="0" y="554"/>
                    </a:lnTo>
                    <a:lnTo>
                      <a:pt x="0" y="567"/>
                    </a:lnTo>
                    <a:lnTo>
                      <a:pt x="0" y="581"/>
                    </a:lnTo>
                    <a:lnTo>
                      <a:pt x="0" y="594"/>
                    </a:lnTo>
                    <a:lnTo>
                      <a:pt x="0" y="609"/>
                    </a:lnTo>
                    <a:lnTo>
                      <a:pt x="0" y="624"/>
                    </a:lnTo>
                    <a:lnTo>
                      <a:pt x="0" y="639"/>
                    </a:lnTo>
                    <a:lnTo>
                      <a:pt x="0" y="655"/>
                    </a:lnTo>
                    <a:lnTo>
                      <a:pt x="0" y="671"/>
                    </a:lnTo>
                    <a:lnTo>
                      <a:pt x="0" y="687"/>
                    </a:lnTo>
                    <a:lnTo>
                      <a:pt x="0" y="705"/>
                    </a:lnTo>
                    <a:lnTo>
                      <a:pt x="0" y="722"/>
                    </a:lnTo>
                    <a:lnTo>
                      <a:pt x="0" y="739"/>
                    </a:lnTo>
                    <a:lnTo>
                      <a:pt x="0" y="757"/>
                    </a:lnTo>
                    <a:lnTo>
                      <a:pt x="0" y="773"/>
                    </a:lnTo>
                    <a:lnTo>
                      <a:pt x="0" y="789"/>
                    </a:lnTo>
                    <a:lnTo>
                      <a:pt x="0" y="771"/>
                    </a:lnTo>
                    <a:lnTo>
                      <a:pt x="0" y="755"/>
                    </a:lnTo>
                    <a:lnTo>
                      <a:pt x="0" y="737"/>
                    </a:lnTo>
                    <a:lnTo>
                      <a:pt x="0" y="720"/>
                    </a:lnTo>
                    <a:lnTo>
                      <a:pt x="0" y="703"/>
                    </a:lnTo>
                    <a:lnTo>
                      <a:pt x="0" y="686"/>
                    </a:lnTo>
                    <a:lnTo>
                      <a:pt x="0" y="670"/>
                    </a:lnTo>
                    <a:lnTo>
                      <a:pt x="0" y="653"/>
                    </a:lnTo>
                    <a:lnTo>
                      <a:pt x="0" y="638"/>
                    </a:lnTo>
                    <a:lnTo>
                      <a:pt x="0" y="622"/>
                    </a:lnTo>
                    <a:lnTo>
                      <a:pt x="0" y="608"/>
                    </a:lnTo>
                    <a:lnTo>
                      <a:pt x="0" y="593"/>
                    </a:lnTo>
                    <a:lnTo>
                      <a:pt x="0" y="579"/>
                    </a:lnTo>
                    <a:lnTo>
                      <a:pt x="0" y="565"/>
                    </a:lnTo>
                    <a:lnTo>
                      <a:pt x="0" y="552"/>
                    </a:lnTo>
                    <a:lnTo>
                      <a:pt x="0" y="539"/>
                    </a:lnTo>
                    <a:lnTo>
                      <a:pt x="0" y="526"/>
                    </a:lnTo>
                    <a:lnTo>
                      <a:pt x="0" y="513"/>
                    </a:lnTo>
                    <a:lnTo>
                      <a:pt x="0" y="502"/>
                    </a:lnTo>
                    <a:lnTo>
                      <a:pt x="0" y="489"/>
                    </a:lnTo>
                    <a:lnTo>
                      <a:pt x="0" y="478"/>
                    </a:lnTo>
                    <a:lnTo>
                      <a:pt x="0" y="467"/>
                    </a:lnTo>
                    <a:lnTo>
                      <a:pt x="0" y="455"/>
                    </a:lnTo>
                    <a:lnTo>
                      <a:pt x="0" y="444"/>
                    </a:lnTo>
                    <a:lnTo>
                      <a:pt x="0" y="434"/>
                    </a:lnTo>
                    <a:lnTo>
                      <a:pt x="0" y="422"/>
                    </a:lnTo>
                    <a:lnTo>
                      <a:pt x="0" y="412"/>
                    </a:lnTo>
                    <a:lnTo>
                      <a:pt x="0" y="401"/>
                    </a:lnTo>
                    <a:lnTo>
                      <a:pt x="0" y="391"/>
                    </a:lnTo>
                    <a:lnTo>
                      <a:pt x="0" y="382"/>
                    </a:lnTo>
                    <a:lnTo>
                      <a:pt x="0" y="371"/>
                    </a:lnTo>
                    <a:lnTo>
                      <a:pt x="0" y="362"/>
                    </a:lnTo>
                    <a:lnTo>
                      <a:pt x="0" y="352"/>
                    </a:lnTo>
                    <a:lnTo>
                      <a:pt x="0" y="342"/>
                    </a:lnTo>
                    <a:lnTo>
                      <a:pt x="0" y="333"/>
                    </a:lnTo>
                    <a:lnTo>
                      <a:pt x="0" y="324"/>
                    </a:lnTo>
                    <a:lnTo>
                      <a:pt x="0" y="314"/>
                    </a:lnTo>
                    <a:lnTo>
                      <a:pt x="0" y="306"/>
                    </a:lnTo>
                    <a:lnTo>
                      <a:pt x="0" y="297"/>
                    </a:lnTo>
                    <a:lnTo>
                      <a:pt x="0" y="289"/>
                    </a:lnTo>
                    <a:lnTo>
                      <a:pt x="0" y="279"/>
                    </a:lnTo>
                    <a:lnTo>
                      <a:pt x="0" y="271"/>
                    </a:lnTo>
                    <a:lnTo>
                      <a:pt x="0" y="263"/>
                    </a:lnTo>
                    <a:lnTo>
                      <a:pt x="0" y="254"/>
                    </a:lnTo>
                    <a:lnTo>
                      <a:pt x="0" y="246"/>
                    </a:lnTo>
                    <a:lnTo>
                      <a:pt x="0" y="239"/>
                    </a:lnTo>
                    <a:lnTo>
                      <a:pt x="0" y="231"/>
                    </a:lnTo>
                    <a:lnTo>
                      <a:pt x="0" y="223"/>
                    </a:lnTo>
                    <a:lnTo>
                      <a:pt x="0" y="215"/>
                    </a:lnTo>
                    <a:lnTo>
                      <a:pt x="0" y="208"/>
                    </a:lnTo>
                    <a:lnTo>
                      <a:pt x="0" y="201"/>
                    </a:lnTo>
                    <a:lnTo>
                      <a:pt x="0" y="194"/>
                    </a:lnTo>
                    <a:lnTo>
                      <a:pt x="0" y="187"/>
                    </a:lnTo>
                    <a:lnTo>
                      <a:pt x="0" y="181"/>
                    </a:lnTo>
                    <a:lnTo>
                      <a:pt x="0" y="175"/>
                    </a:lnTo>
                    <a:lnTo>
                      <a:pt x="0" y="168"/>
                    </a:lnTo>
                    <a:lnTo>
                      <a:pt x="0" y="162"/>
                    </a:lnTo>
                    <a:lnTo>
                      <a:pt x="0" y="156"/>
                    </a:lnTo>
                    <a:lnTo>
                      <a:pt x="0" y="150"/>
                    </a:lnTo>
                    <a:lnTo>
                      <a:pt x="0" y="143"/>
                    </a:lnTo>
                    <a:lnTo>
                      <a:pt x="0" y="138"/>
                    </a:lnTo>
                    <a:lnTo>
                      <a:pt x="0" y="133"/>
                    </a:lnTo>
                    <a:lnTo>
                      <a:pt x="0" y="128"/>
                    </a:lnTo>
                    <a:lnTo>
                      <a:pt x="0" y="123"/>
                    </a:lnTo>
                    <a:lnTo>
                      <a:pt x="0" y="118"/>
                    </a:lnTo>
                    <a:lnTo>
                      <a:pt x="0" y="112"/>
                    </a:lnTo>
                    <a:lnTo>
                      <a:pt x="0" y="107"/>
                    </a:lnTo>
                    <a:lnTo>
                      <a:pt x="0" y="103"/>
                    </a:lnTo>
                    <a:lnTo>
                      <a:pt x="0" y="98"/>
                    </a:lnTo>
                    <a:lnTo>
                      <a:pt x="0" y="94"/>
                    </a:lnTo>
                    <a:lnTo>
                      <a:pt x="0" y="90"/>
                    </a:lnTo>
                    <a:lnTo>
                      <a:pt x="0" y="85"/>
                    </a:lnTo>
                    <a:lnTo>
                      <a:pt x="0" y="81"/>
                    </a:lnTo>
                    <a:lnTo>
                      <a:pt x="0" y="77"/>
                    </a:lnTo>
                    <a:lnTo>
                      <a:pt x="0" y="73"/>
                    </a:lnTo>
                    <a:lnTo>
                      <a:pt x="0" y="70"/>
                    </a:lnTo>
                    <a:lnTo>
                      <a:pt x="0" y="66"/>
                    </a:lnTo>
                    <a:lnTo>
                      <a:pt x="0" y="62"/>
                    </a:lnTo>
                    <a:lnTo>
                      <a:pt x="0" y="59"/>
                    </a:lnTo>
                    <a:lnTo>
                      <a:pt x="0" y="55"/>
                    </a:lnTo>
                    <a:lnTo>
                      <a:pt x="0" y="52"/>
                    </a:lnTo>
                    <a:lnTo>
                      <a:pt x="0" y="49"/>
                    </a:lnTo>
                    <a:lnTo>
                      <a:pt x="0" y="46"/>
                    </a:lnTo>
                    <a:lnTo>
                      <a:pt x="0" y="43"/>
                    </a:lnTo>
                    <a:lnTo>
                      <a:pt x="0" y="41"/>
                    </a:lnTo>
                    <a:lnTo>
                      <a:pt x="0" y="38"/>
                    </a:lnTo>
                    <a:lnTo>
                      <a:pt x="0" y="36"/>
                    </a:lnTo>
                    <a:lnTo>
                      <a:pt x="0" y="33"/>
                    </a:lnTo>
                    <a:lnTo>
                      <a:pt x="0" y="31"/>
                    </a:lnTo>
                    <a:lnTo>
                      <a:pt x="0" y="29"/>
                    </a:lnTo>
                    <a:lnTo>
                      <a:pt x="0" y="26"/>
                    </a:lnTo>
                    <a:lnTo>
                      <a:pt x="0" y="24"/>
                    </a:lnTo>
                    <a:lnTo>
                      <a:pt x="0" y="22"/>
                    </a:lnTo>
                    <a:lnTo>
                      <a:pt x="0" y="20"/>
                    </a:lnTo>
                    <a:lnTo>
                      <a:pt x="0" y="18"/>
                    </a:lnTo>
                    <a:lnTo>
                      <a:pt x="0" y="17"/>
                    </a:lnTo>
                    <a:lnTo>
                      <a:pt x="0" y="15"/>
                    </a:lnTo>
                    <a:lnTo>
                      <a:pt x="0" y="14"/>
                    </a:lnTo>
                    <a:lnTo>
                      <a:pt x="0" y="13"/>
                    </a:lnTo>
                    <a:lnTo>
                      <a:pt x="0" y="11"/>
                    </a:lnTo>
                    <a:lnTo>
                      <a:pt x="0" y="10"/>
                    </a:lnTo>
                    <a:lnTo>
                      <a:pt x="0" y="9"/>
                    </a:lnTo>
                    <a:lnTo>
                      <a:pt x="0" y="8"/>
                    </a:lnTo>
                    <a:lnTo>
                      <a:pt x="0" y="7"/>
                    </a:lnTo>
                    <a:lnTo>
                      <a:pt x="0" y="6"/>
                    </a:lnTo>
                    <a:lnTo>
                      <a:pt x="0" y="5"/>
                    </a:lnTo>
                    <a:lnTo>
                      <a:pt x="0" y="5"/>
                    </a:lnTo>
                    <a:lnTo>
                      <a:pt x="0" y="4"/>
                    </a:lnTo>
                    <a:lnTo>
                      <a:pt x="0" y="3"/>
                    </a:lnTo>
                    <a:lnTo>
                      <a:pt x="0" y="3"/>
                    </a:lnTo>
                    <a:lnTo>
                      <a:pt x="0" y="2"/>
                    </a:lnTo>
                    <a:lnTo>
                      <a:pt x="0" y="2"/>
                    </a:lnTo>
                    <a:lnTo>
                      <a:pt x="0" y="2"/>
                    </a:lnTo>
                    <a:lnTo>
                      <a:pt x="0" y="1"/>
                    </a:lnTo>
                    <a:lnTo>
                      <a:pt x="0" y="1"/>
                    </a:lnTo>
                    <a:lnTo>
                      <a:pt x="0" y="1"/>
                    </a:lnTo>
                    <a:lnTo>
                      <a:pt x="0" y="0"/>
                    </a:lnTo>
                    <a:lnTo>
                      <a:pt x="0" y="0"/>
                    </a:lnTo>
                    <a:lnTo>
                      <a:pt x="0" y="0"/>
                    </a:lnTo>
                    <a:lnTo>
                      <a:pt x="0" y="0"/>
                    </a:lnTo>
                    <a:lnTo>
                      <a:pt x="0" y="0"/>
                    </a:lnTo>
                    <a:lnTo>
                      <a:pt x="0" y="1"/>
                    </a:lnTo>
                    <a:lnTo>
                      <a:pt x="0" y="1"/>
                    </a:lnTo>
                    <a:lnTo>
                      <a:pt x="0" y="1"/>
                    </a:lnTo>
                    <a:lnTo>
                      <a:pt x="0" y="2"/>
                    </a:lnTo>
                    <a:lnTo>
                      <a:pt x="0" y="2"/>
                    </a:lnTo>
                    <a:lnTo>
                      <a:pt x="0" y="3"/>
                    </a:lnTo>
                    <a:lnTo>
                      <a:pt x="0" y="3"/>
                    </a:lnTo>
                    <a:lnTo>
                      <a:pt x="0" y="4"/>
                    </a:lnTo>
                    <a:lnTo>
                      <a:pt x="0" y="4"/>
                    </a:lnTo>
                    <a:lnTo>
                      <a:pt x="0" y="5"/>
                    </a:lnTo>
                    <a:lnTo>
                      <a:pt x="0" y="6"/>
                    </a:lnTo>
                    <a:lnTo>
                      <a:pt x="0" y="6"/>
                    </a:lnTo>
                    <a:lnTo>
                      <a:pt x="0" y="7"/>
                    </a:lnTo>
                    <a:lnTo>
                      <a:pt x="0" y="8"/>
                    </a:lnTo>
                    <a:lnTo>
                      <a:pt x="0" y="9"/>
                    </a:lnTo>
                    <a:lnTo>
                      <a:pt x="0" y="10"/>
                    </a:lnTo>
                    <a:lnTo>
                      <a:pt x="0" y="12"/>
                    </a:lnTo>
                    <a:lnTo>
                      <a:pt x="0" y="13"/>
                    </a:lnTo>
                    <a:lnTo>
                      <a:pt x="0" y="14"/>
                    </a:lnTo>
                    <a:lnTo>
                      <a:pt x="0" y="16"/>
                    </a:lnTo>
                    <a:lnTo>
                      <a:pt x="0" y="17"/>
                    </a:lnTo>
                    <a:lnTo>
                      <a:pt x="0" y="19"/>
                    </a:lnTo>
                    <a:lnTo>
                      <a:pt x="0" y="20"/>
                    </a:lnTo>
                    <a:lnTo>
                      <a:pt x="0" y="22"/>
                    </a:lnTo>
                    <a:lnTo>
                      <a:pt x="0" y="24"/>
                    </a:lnTo>
                    <a:lnTo>
                      <a:pt x="0" y="26"/>
                    </a:lnTo>
                    <a:lnTo>
                      <a:pt x="0" y="29"/>
                    </a:lnTo>
                    <a:lnTo>
                      <a:pt x="0" y="31"/>
                    </a:lnTo>
                    <a:lnTo>
                      <a:pt x="0" y="34"/>
                    </a:lnTo>
                    <a:lnTo>
                      <a:pt x="0" y="36"/>
                    </a:lnTo>
                    <a:lnTo>
                      <a:pt x="0" y="39"/>
                    </a:lnTo>
                    <a:lnTo>
                      <a:pt x="0" y="41"/>
                    </a:lnTo>
                    <a:lnTo>
                      <a:pt x="0" y="44"/>
                    </a:lnTo>
                    <a:lnTo>
                      <a:pt x="0" y="47"/>
                    </a:lnTo>
                    <a:lnTo>
                      <a:pt x="0" y="50"/>
                    </a:lnTo>
                    <a:lnTo>
                      <a:pt x="0" y="53"/>
                    </a:lnTo>
                    <a:lnTo>
                      <a:pt x="0" y="56"/>
                    </a:lnTo>
                    <a:lnTo>
                      <a:pt x="0" y="60"/>
                    </a:lnTo>
                    <a:lnTo>
                      <a:pt x="0" y="63"/>
                    </a:lnTo>
                    <a:lnTo>
                      <a:pt x="0" y="67"/>
                    </a:lnTo>
                    <a:lnTo>
                      <a:pt x="0" y="70"/>
                    </a:lnTo>
                    <a:lnTo>
                      <a:pt x="0" y="74"/>
                    </a:lnTo>
                    <a:lnTo>
                      <a:pt x="0" y="78"/>
                    </a:lnTo>
                    <a:lnTo>
                      <a:pt x="0" y="82"/>
                    </a:lnTo>
                    <a:lnTo>
                      <a:pt x="0" y="87"/>
                    </a:lnTo>
                    <a:lnTo>
                      <a:pt x="0" y="91"/>
                    </a:lnTo>
                    <a:lnTo>
                      <a:pt x="0" y="95"/>
                    </a:lnTo>
                    <a:lnTo>
                      <a:pt x="0" y="99"/>
                    </a:lnTo>
                    <a:lnTo>
                      <a:pt x="0" y="104"/>
                    </a:lnTo>
                    <a:lnTo>
                      <a:pt x="0" y="108"/>
                    </a:lnTo>
                    <a:lnTo>
                      <a:pt x="0" y="113"/>
                    </a:lnTo>
                    <a:lnTo>
                      <a:pt x="0" y="119"/>
                    </a:lnTo>
                    <a:lnTo>
                      <a:pt x="0" y="124"/>
                    </a:lnTo>
                    <a:lnTo>
                      <a:pt x="0" y="129"/>
                    </a:lnTo>
                    <a:lnTo>
                      <a:pt x="0" y="134"/>
                    </a:lnTo>
                    <a:lnTo>
                      <a:pt x="0" y="139"/>
                    </a:lnTo>
                    <a:lnTo>
                      <a:pt x="0" y="146"/>
                    </a:lnTo>
                    <a:lnTo>
                      <a:pt x="0" y="151"/>
                    </a:lnTo>
                    <a:lnTo>
                      <a:pt x="0" y="157"/>
                    </a:lnTo>
                    <a:lnTo>
                      <a:pt x="0" y="163"/>
                    </a:lnTo>
                    <a:lnTo>
                      <a:pt x="0" y="169"/>
                    </a:lnTo>
                    <a:lnTo>
                      <a:pt x="0" y="176"/>
                    </a:lnTo>
                    <a:lnTo>
                      <a:pt x="0" y="182"/>
                    </a:lnTo>
                    <a:lnTo>
                      <a:pt x="0" y="189"/>
                    </a:lnTo>
                    <a:lnTo>
                      <a:pt x="0" y="195"/>
                    </a:lnTo>
                    <a:lnTo>
                      <a:pt x="0" y="203"/>
                    </a:lnTo>
                    <a:lnTo>
                      <a:pt x="0" y="210"/>
                    </a:lnTo>
                    <a:lnTo>
                      <a:pt x="0" y="217"/>
                    </a:lnTo>
                    <a:lnTo>
                      <a:pt x="0" y="224"/>
                    </a:lnTo>
                    <a:lnTo>
                      <a:pt x="0" y="233"/>
                    </a:lnTo>
                    <a:lnTo>
                      <a:pt x="0" y="240"/>
                    </a:lnTo>
                    <a:lnTo>
                      <a:pt x="0" y="248"/>
                    </a:lnTo>
                    <a:lnTo>
                      <a:pt x="0" y="256"/>
                    </a:lnTo>
                    <a:lnTo>
                      <a:pt x="0" y="265"/>
                    </a:lnTo>
                    <a:lnTo>
                      <a:pt x="0" y="273"/>
                    </a:lnTo>
                    <a:lnTo>
                      <a:pt x="0" y="281"/>
                    </a:lnTo>
                    <a:lnTo>
                      <a:pt x="0" y="290"/>
                    </a:lnTo>
                    <a:lnTo>
                      <a:pt x="0" y="299"/>
                    </a:lnTo>
                    <a:lnTo>
                      <a:pt x="0" y="307"/>
                    </a:lnTo>
                    <a:lnTo>
                      <a:pt x="0" y="316"/>
                    </a:lnTo>
                    <a:lnTo>
                      <a:pt x="0" y="326"/>
                    </a:lnTo>
                    <a:lnTo>
                      <a:pt x="0" y="335"/>
                    </a:lnTo>
                    <a:lnTo>
                      <a:pt x="0" y="344"/>
                    </a:lnTo>
                    <a:lnTo>
                      <a:pt x="0" y="354"/>
                    </a:lnTo>
                    <a:lnTo>
                      <a:pt x="0" y="364"/>
                    </a:lnTo>
                    <a:lnTo>
                      <a:pt x="0" y="373"/>
                    </a:lnTo>
                    <a:lnTo>
                      <a:pt x="0" y="384"/>
                    </a:lnTo>
                    <a:lnTo>
                      <a:pt x="0" y="393"/>
                    </a:lnTo>
                    <a:lnTo>
                      <a:pt x="0" y="403"/>
                    </a:lnTo>
                    <a:lnTo>
                      <a:pt x="0" y="414"/>
                    </a:lnTo>
                    <a:lnTo>
                      <a:pt x="0" y="425"/>
                    </a:lnTo>
                    <a:lnTo>
                      <a:pt x="0" y="436"/>
                    </a:lnTo>
                    <a:lnTo>
                      <a:pt x="0" y="446"/>
                    </a:lnTo>
                    <a:lnTo>
                      <a:pt x="0" y="457"/>
                    </a:lnTo>
                    <a:lnTo>
                      <a:pt x="0" y="469"/>
                    </a:lnTo>
                    <a:lnTo>
                      <a:pt x="0" y="480"/>
                    </a:lnTo>
                    <a:lnTo>
                      <a:pt x="0" y="493"/>
                    </a:lnTo>
                    <a:lnTo>
                      <a:pt x="0" y="504"/>
                    </a:lnTo>
                    <a:lnTo>
                      <a:pt x="0" y="516"/>
                    </a:lnTo>
                    <a:lnTo>
                      <a:pt x="0" y="529"/>
                    </a:lnTo>
                    <a:lnTo>
                      <a:pt x="0" y="541"/>
                    </a:lnTo>
                    <a:lnTo>
                      <a:pt x="0" y="555"/>
                    </a:lnTo>
                    <a:lnTo>
                      <a:pt x="0" y="568"/>
                    </a:lnTo>
                    <a:lnTo>
                      <a:pt x="0" y="582"/>
                    </a:lnTo>
                    <a:lnTo>
                      <a:pt x="0" y="596"/>
                    </a:lnTo>
                    <a:lnTo>
                      <a:pt x="0" y="611"/>
                    </a:lnTo>
                    <a:lnTo>
                      <a:pt x="0" y="625"/>
                    </a:lnTo>
                    <a:lnTo>
                      <a:pt x="0" y="641"/>
                    </a:lnTo>
                    <a:lnTo>
                      <a:pt x="0" y="656"/>
                    </a:lnTo>
                    <a:lnTo>
                      <a:pt x="0" y="673"/>
                    </a:lnTo>
                    <a:lnTo>
                      <a:pt x="0" y="689"/>
                    </a:lnTo>
                    <a:lnTo>
                      <a:pt x="0" y="707"/>
                    </a:lnTo>
                    <a:lnTo>
                      <a:pt x="0" y="724"/>
                    </a:lnTo>
                    <a:lnTo>
                      <a:pt x="0" y="741"/>
                    </a:lnTo>
                    <a:lnTo>
                      <a:pt x="0" y="758"/>
                    </a:lnTo>
                    <a:lnTo>
                      <a:pt x="0" y="775"/>
                    </a:lnTo>
                    <a:lnTo>
                      <a:pt x="0" y="787"/>
                    </a:lnTo>
                    <a:lnTo>
                      <a:pt x="0" y="770"/>
                    </a:lnTo>
                    <a:lnTo>
                      <a:pt x="0" y="753"/>
                    </a:lnTo>
                    <a:lnTo>
                      <a:pt x="0" y="736"/>
                    </a:lnTo>
                    <a:lnTo>
                      <a:pt x="0" y="718"/>
                    </a:lnTo>
                    <a:lnTo>
                      <a:pt x="0" y="701"/>
                    </a:lnTo>
                    <a:lnTo>
                      <a:pt x="0" y="684"/>
                    </a:lnTo>
                    <a:lnTo>
                      <a:pt x="0" y="668"/>
                    </a:lnTo>
                    <a:lnTo>
                      <a:pt x="0" y="651"/>
                    </a:lnTo>
                    <a:lnTo>
                      <a:pt x="0" y="636"/>
                    </a:lnTo>
                    <a:lnTo>
                      <a:pt x="0" y="621"/>
                    </a:lnTo>
                    <a:lnTo>
                      <a:pt x="0" y="605"/>
                    </a:lnTo>
                    <a:lnTo>
                      <a:pt x="0" y="592"/>
                    </a:lnTo>
                    <a:lnTo>
                      <a:pt x="0" y="578"/>
                    </a:lnTo>
                    <a:lnTo>
                      <a:pt x="0" y="564"/>
                    </a:lnTo>
                    <a:lnTo>
                      <a:pt x="0" y="551"/>
                    </a:lnTo>
                    <a:lnTo>
                      <a:pt x="0" y="537"/>
                    </a:lnTo>
                    <a:lnTo>
                      <a:pt x="0" y="525"/>
                    </a:lnTo>
                    <a:lnTo>
                      <a:pt x="0" y="512"/>
                    </a:lnTo>
                    <a:lnTo>
                      <a:pt x="0" y="501"/>
                    </a:lnTo>
                    <a:lnTo>
                      <a:pt x="0" y="488"/>
                    </a:lnTo>
                    <a:lnTo>
                      <a:pt x="0" y="477"/>
                    </a:lnTo>
                    <a:lnTo>
                      <a:pt x="0" y="466"/>
                    </a:lnTo>
                    <a:lnTo>
                      <a:pt x="0" y="454"/>
                    </a:lnTo>
                    <a:lnTo>
                      <a:pt x="0" y="443"/>
                    </a:lnTo>
                    <a:lnTo>
                      <a:pt x="0" y="432"/>
                    </a:lnTo>
                    <a:lnTo>
                      <a:pt x="0" y="421"/>
                    </a:lnTo>
                    <a:lnTo>
                      <a:pt x="0" y="411"/>
                    </a:lnTo>
                    <a:lnTo>
                      <a:pt x="0" y="400"/>
                    </a:lnTo>
                    <a:lnTo>
                      <a:pt x="0" y="390"/>
                    </a:lnTo>
                    <a:lnTo>
                      <a:pt x="0" y="381"/>
                    </a:lnTo>
                    <a:lnTo>
                      <a:pt x="0" y="370"/>
                    </a:lnTo>
                    <a:lnTo>
                      <a:pt x="0" y="361"/>
                    </a:lnTo>
                    <a:lnTo>
                      <a:pt x="0" y="351"/>
                    </a:lnTo>
                    <a:lnTo>
                      <a:pt x="0" y="341"/>
                    </a:lnTo>
                    <a:lnTo>
                      <a:pt x="0" y="332"/>
                    </a:lnTo>
                    <a:lnTo>
                      <a:pt x="0" y="323"/>
                    </a:lnTo>
                    <a:lnTo>
                      <a:pt x="0" y="313"/>
                    </a:lnTo>
                    <a:lnTo>
                      <a:pt x="0" y="305"/>
                    </a:lnTo>
                    <a:lnTo>
                      <a:pt x="0" y="296"/>
                    </a:lnTo>
                    <a:lnTo>
                      <a:pt x="0" y="287"/>
                    </a:lnTo>
                    <a:lnTo>
                      <a:pt x="0" y="278"/>
                    </a:lnTo>
                    <a:lnTo>
                      <a:pt x="0" y="270"/>
                    </a:lnTo>
                    <a:lnTo>
                      <a:pt x="0" y="262"/>
                    </a:lnTo>
                    <a:lnTo>
                      <a:pt x="0" y="253"/>
                    </a:lnTo>
                    <a:lnTo>
                      <a:pt x="0" y="245"/>
                    </a:lnTo>
                    <a:lnTo>
                      <a:pt x="0" y="238"/>
                    </a:lnTo>
                    <a:lnTo>
                      <a:pt x="0" y="229"/>
                    </a:lnTo>
                    <a:lnTo>
                      <a:pt x="0" y="222"/>
                    </a:lnTo>
                    <a:lnTo>
                      <a:pt x="0" y="215"/>
                    </a:lnTo>
                    <a:lnTo>
                      <a:pt x="0" y="208"/>
                    </a:lnTo>
                    <a:lnTo>
                      <a:pt x="0" y="200"/>
                    </a:lnTo>
                    <a:lnTo>
                      <a:pt x="0" y="193"/>
                    </a:lnTo>
                    <a:lnTo>
                      <a:pt x="0" y="187"/>
                    </a:lnTo>
                    <a:lnTo>
                      <a:pt x="0" y="180"/>
                    </a:lnTo>
                    <a:lnTo>
                      <a:pt x="0" y="174"/>
                    </a:lnTo>
                    <a:lnTo>
                      <a:pt x="0" y="167"/>
                    </a:lnTo>
                    <a:lnTo>
                      <a:pt x="0" y="161"/>
                    </a:lnTo>
                    <a:lnTo>
                      <a:pt x="0" y="155"/>
                    </a:lnTo>
                    <a:lnTo>
                      <a:pt x="0" y="149"/>
                    </a:lnTo>
                    <a:lnTo>
                      <a:pt x="0" y="143"/>
                    </a:lnTo>
                    <a:lnTo>
                      <a:pt x="0" y="137"/>
                    </a:lnTo>
                    <a:lnTo>
                      <a:pt x="0" y="132"/>
                    </a:lnTo>
                    <a:lnTo>
                      <a:pt x="0" y="127"/>
                    </a:lnTo>
                    <a:lnTo>
                      <a:pt x="0" y="122"/>
                    </a:lnTo>
                    <a:lnTo>
                      <a:pt x="0" y="117"/>
                    </a:lnTo>
                    <a:lnTo>
                      <a:pt x="0" y="111"/>
                    </a:lnTo>
                    <a:lnTo>
                      <a:pt x="0" y="107"/>
                    </a:lnTo>
                    <a:lnTo>
                      <a:pt x="0" y="102"/>
                    </a:lnTo>
                    <a:lnTo>
                      <a:pt x="0" y="98"/>
                    </a:lnTo>
                    <a:lnTo>
                      <a:pt x="0" y="93"/>
                    </a:lnTo>
                    <a:lnTo>
                      <a:pt x="0" y="89"/>
                    </a:lnTo>
                    <a:lnTo>
                      <a:pt x="0" y="84"/>
                    </a:lnTo>
                    <a:lnTo>
                      <a:pt x="0" y="80"/>
                    </a:lnTo>
                    <a:lnTo>
                      <a:pt x="0" y="76"/>
                    </a:lnTo>
                    <a:lnTo>
                      <a:pt x="0" y="73"/>
                    </a:lnTo>
                    <a:lnTo>
                      <a:pt x="0" y="69"/>
                    </a:lnTo>
                    <a:lnTo>
                      <a:pt x="0" y="66"/>
                    </a:lnTo>
                    <a:lnTo>
                      <a:pt x="0" y="62"/>
                    </a:lnTo>
                    <a:lnTo>
                      <a:pt x="0" y="59"/>
                    </a:lnTo>
                    <a:lnTo>
                      <a:pt x="0" y="55"/>
                    </a:lnTo>
                    <a:lnTo>
                      <a:pt x="0" y="52"/>
                    </a:lnTo>
                    <a:lnTo>
                      <a:pt x="0" y="49"/>
                    </a:lnTo>
                    <a:lnTo>
                      <a:pt x="0" y="46"/>
                    </a:lnTo>
                    <a:lnTo>
                      <a:pt x="0" y="43"/>
                    </a:lnTo>
                    <a:lnTo>
                      <a:pt x="0" y="40"/>
                    </a:lnTo>
                    <a:lnTo>
                      <a:pt x="0" y="38"/>
                    </a:lnTo>
                    <a:lnTo>
                      <a:pt x="0" y="35"/>
                    </a:lnTo>
                    <a:lnTo>
                      <a:pt x="0" y="33"/>
                    </a:lnTo>
                    <a:lnTo>
                      <a:pt x="0" y="31"/>
                    </a:lnTo>
                    <a:lnTo>
                      <a:pt x="0" y="29"/>
                    </a:lnTo>
                    <a:lnTo>
                      <a:pt x="0" y="25"/>
                    </a:lnTo>
                    <a:lnTo>
                      <a:pt x="0" y="24"/>
                    </a:lnTo>
                    <a:lnTo>
                      <a:pt x="0" y="22"/>
                    </a:lnTo>
                    <a:lnTo>
                      <a:pt x="0" y="20"/>
                    </a:lnTo>
                    <a:lnTo>
                      <a:pt x="0" y="18"/>
                    </a:lnTo>
                    <a:lnTo>
                      <a:pt x="0" y="17"/>
                    </a:lnTo>
                    <a:lnTo>
                      <a:pt x="0" y="15"/>
                    </a:lnTo>
                    <a:lnTo>
                      <a:pt x="0" y="14"/>
                    </a:lnTo>
                    <a:lnTo>
                      <a:pt x="0" y="12"/>
                    </a:lnTo>
                    <a:lnTo>
                      <a:pt x="0" y="11"/>
                    </a:lnTo>
                    <a:lnTo>
                      <a:pt x="0" y="10"/>
                    </a:lnTo>
                    <a:lnTo>
                      <a:pt x="0" y="9"/>
                    </a:lnTo>
                    <a:lnTo>
                      <a:pt x="0" y="8"/>
                    </a:lnTo>
                    <a:lnTo>
                      <a:pt x="0" y="7"/>
                    </a:lnTo>
                    <a:lnTo>
                      <a:pt x="0" y="6"/>
                    </a:lnTo>
                    <a:lnTo>
                      <a:pt x="0" y="5"/>
                    </a:lnTo>
                    <a:lnTo>
                      <a:pt x="0" y="5"/>
                    </a:lnTo>
                    <a:lnTo>
                      <a:pt x="0" y="4"/>
                    </a:lnTo>
                    <a:lnTo>
                      <a:pt x="0" y="3"/>
                    </a:lnTo>
                    <a:lnTo>
                      <a:pt x="0" y="3"/>
                    </a:lnTo>
                    <a:lnTo>
                      <a:pt x="0" y="2"/>
                    </a:lnTo>
                    <a:lnTo>
                      <a:pt x="0" y="2"/>
                    </a:lnTo>
                    <a:lnTo>
                      <a:pt x="0" y="2"/>
                    </a:lnTo>
                    <a:lnTo>
                      <a:pt x="0" y="1"/>
                    </a:lnTo>
                    <a:lnTo>
                      <a:pt x="0" y="1"/>
                    </a:lnTo>
                    <a:lnTo>
                      <a:pt x="0" y="1"/>
                    </a:lnTo>
                    <a:lnTo>
                      <a:pt x="0" y="0"/>
                    </a:lnTo>
                    <a:lnTo>
                      <a:pt x="0" y="0"/>
                    </a:lnTo>
                    <a:lnTo>
                      <a:pt x="0" y="0"/>
                    </a:lnTo>
                    <a:lnTo>
                      <a:pt x="0" y="0"/>
                    </a:lnTo>
                    <a:lnTo>
                      <a:pt x="0" y="0"/>
                    </a:lnTo>
                    <a:lnTo>
                      <a:pt x="0" y="1"/>
                    </a:lnTo>
                    <a:lnTo>
                      <a:pt x="0" y="1"/>
                    </a:lnTo>
                    <a:lnTo>
                      <a:pt x="0" y="1"/>
                    </a:lnTo>
                    <a:lnTo>
                      <a:pt x="0" y="2"/>
                    </a:lnTo>
                    <a:lnTo>
                      <a:pt x="0" y="2"/>
                    </a:lnTo>
                    <a:lnTo>
                      <a:pt x="0" y="3"/>
                    </a:lnTo>
                    <a:lnTo>
                      <a:pt x="0" y="3"/>
                    </a:lnTo>
                    <a:lnTo>
                      <a:pt x="0" y="4"/>
                    </a:lnTo>
                    <a:lnTo>
                      <a:pt x="0" y="4"/>
                    </a:lnTo>
                    <a:lnTo>
                      <a:pt x="0" y="5"/>
                    </a:lnTo>
                    <a:lnTo>
                      <a:pt x="0" y="6"/>
                    </a:lnTo>
                    <a:lnTo>
                      <a:pt x="0" y="6"/>
                    </a:lnTo>
                    <a:lnTo>
                      <a:pt x="0" y="7"/>
                    </a:lnTo>
                    <a:lnTo>
                      <a:pt x="0" y="8"/>
                    </a:lnTo>
                    <a:lnTo>
                      <a:pt x="0" y="9"/>
                    </a:lnTo>
                    <a:lnTo>
                      <a:pt x="0" y="10"/>
                    </a:lnTo>
                    <a:lnTo>
                      <a:pt x="0" y="12"/>
                    </a:lnTo>
                    <a:lnTo>
                      <a:pt x="0" y="13"/>
                    </a:lnTo>
                    <a:lnTo>
                      <a:pt x="0" y="14"/>
                    </a:lnTo>
                    <a:lnTo>
                      <a:pt x="0" y="16"/>
                    </a:lnTo>
                    <a:lnTo>
                      <a:pt x="0" y="17"/>
                    </a:lnTo>
                    <a:lnTo>
                      <a:pt x="0" y="19"/>
                    </a:lnTo>
                    <a:lnTo>
                      <a:pt x="0" y="21"/>
                    </a:lnTo>
                    <a:lnTo>
                      <a:pt x="0" y="22"/>
                    </a:lnTo>
                    <a:lnTo>
                      <a:pt x="0" y="24"/>
                    </a:lnTo>
                    <a:lnTo>
                      <a:pt x="0" y="26"/>
                    </a:lnTo>
                    <a:lnTo>
                      <a:pt x="0" y="29"/>
                    </a:lnTo>
                    <a:lnTo>
                      <a:pt x="0" y="32"/>
                    </a:lnTo>
                    <a:lnTo>
                      <a:pt x="0" y="34"/>
                    </a:lnTo>
                    <a:lnTo>
                      <a:pt x="0" y="36"/>
                    </a:lnTo>
                    <a:lnTo>
                      <a:pt x="0" y="39"/>
                    </a:lnTo>
                    <a:lnTo>
                      <a:pt x="0" y="41"/>
                    </a:lnTo>
                    <a:lnTo>
                      <a:pt x="0" y="44"/>
                    </a:lnTo>
                    <a:lnTo>
                      <a:pt x="0" y="47"/>
                    </a:lnTo>
                    <a:lnTo>
                      <a:pt x="0" y="50"/>
                    </a:lnTo>
                    <a:lnTo>
                      <a:pt x="0" y="53"/>
                    </a:lnTo>
                    <a:lnTo>
                      <a:pt x="0" y="56"/>
                    </a:lnTo>
                    <a:lnTo>
                      <a:pt x="0" y="60"/>
                    </a:lnTo>
                    <a:lnTo>
                      <a:pt x="0" y="64"/>
                    </a:lnTo>
                    <a:lnTo>
                      <a:pt x="0" y="67"/>
                    </a:lnTo>
                    <a:lnTo>
                      <a:pt x="0" y="71"/>
                    </a:lnTo>
                    <a:lnTo>
                      <a:pt x="0" y="74"/>
                    </a:lnTo>
                    <a:lnTo>
                      <a:pt x="0" y="78"/>
                    </a:lnTo>
                    <a:lnTo>
                      <a:pt x="0" y="82"/>
                    </a:lnTo>
                    <a:lnTo>
                      <a:pt x="0" y="87"/>
                    </a:lnTo>
                    <a:lnTo>
                      <a:pt x="0" y="91"/>
                    </a:lnTo>
                    <a:lnTo>
                      <a:pt x="0" y="95"/>
                    </a:lnTo>
                    <a:lnTo>
                      <a:pt x="0" y="100"/>
                    </a:lnTo>
                    <a:lnTo>
                      <a:pt x="0" y="104"/>
                    </a:lnTo>
                    <a:lnTo>
                      <a:pt x="0" y="109"/>
                    </a:lnTo>
                    <a:lnTo>
                      <a:pt x="0" y="113"/>
                    </a:lnTo>
                    <a:lnTo>
                      <a:pt x="0" y="119"/>
                    </a:lnTo>
                    <a:lnTo>
                      <a:pt x="0" y="124"/>
                    </a:lnTo>
                    <a:lnTo>
                      <a:pt x="0" y="129"/>
                    </a:lnTo>
                    <a:lnTo>
                      <a:pt x="0" y="134"/>
                    </a:lnTo>
                    <a:lnTo>
                      <a:pt x="0" y="140"/>
                    </a:lnTo>
                    <a:lnTo>
                      <a:pt x="0" y="146"/>
                    </a:lnTo>
                    <a:lnTo>
                      <a:pt x="0" y="152"/>
                    </a:lnTo>
                    <a:lnTo>
                      <a:pt x="0" y="158"/>
                    </a:lnTo>
                    <a:lnTo>
                      <a:pt x="0" y="163"/>
                    </a:lnTo>
                    <a:lnTo>
                      <a:pt x="0" y="169"/>
                    </a:lnTo>
                    <a:lnTo>
                      <a:pt x="0" y="177"/>
                    </a:lnTo>
                  </a:path>
                </a:pathLst>
              </a:custGeom>
              <a:noFill/>
              <a:ln w="1111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26" name="Freeform 331"/>
              <p:cNvSpPr>
                <a:spLocks/>
              </p:cNvSpPr>
              <p:nvPr/>
            </p:nvSpPr>
            <p:spPr bwMode="auto">
              <a:xfrm>
                <a:off x="3785" y="302"/>
                <a:ext cx="1024" cy="1559"/>
              </a:xfrm>
              <a:custGeom>
                <a:avLst/>
                <a:gdLst>
                  <a:gd name="T0" fmla="*/ 788 w 1024"/>
                  <a:gd name="T1" fmla="*/ 3 h 1559"/>
                  <a:gd name="T2" fmla="*/ 788 w 1024"/>
                  <a:gd name="T3" fmla="*/ 10 h 1559"/>
                  <a:gd name="T4" fmla="*/ 788 w 1024"/>
                  <a:gd name="T5" fmla="*/ 24 h 1559"/>
                  <a:gd name="T6" fmla="*/ 785 w 1024"/>
                  <a:gd name="T7" fmla="*/ 44 h 1559"/>
                  <a:gd name="T8" fmla="*/ 782 w 1024"/>
                  <a:gd name="T9" fmla="*/ 74 h 1559"/>
                  <a:gd name="T10" fmla="*/ 778 w 1024"/>
                  <a:gd name="T11" fmla="*/ 113 h 1559"/>
                  <a:gd name="T12" fmla="*/ 770 w 1024"/>
                  <a:gd name="T13" fmla="*/ 161 h 1559"/>
                  <a:gd name="T14" fmla="*/ 757 w 1024"/>
                  <a:gd name="T15" fmla="*/ 222 h 1559"/>
                  <a:gd name="T16" fmla="*/ 739 w 1024"/>
                  <a:gd name="T17" fmla="*/ 292 h 1559"/>
                  <a:gd name="T18" fmla="*/ 713 w 1024"/>
                  <a:gd name="T19" fmla="*/ 371 h 1559"/>
                  <a:gd name="T20" fmla="*/ 679 w 1024"/>
                  <a:gd name="T21" fmla="*/ 457 h 1559"/>
                  <a:gd name="T22" fmla="*/ 630 w 1024"/>
                  <a:gd name="T23" fmla="*/ 549 h 1559"/>
                  <a:gd name="T24" fmla="*/ 563 w 1024"/>
                  <a:gd name="T25" fmla="*/ 637 h 1559"/>
                  <a:gd name="T26" fmla="*/ 481 w 1024"/>
                  <a:gd name="T27" fmla="*/ 708 h 1559"/>
                  <a:gd name="T28" fmla="*/ 398 w 1024"/>
                  <a:gd name="T29" fmla="*/ 762 h 1559"/>
                  <a:gd name="T30" fmla="*/ 320 w 1024"/>
                  <a:gd name="T31" fmla="*/ 805 h 1559"/>
                  <a:gd name="T32" fmla="*/ 250 w 1024"/>
                  <a:gd name="T33" fmla="*/ 838 h 1559"/>
                  <a:gd name="T34" fmla="*/ 187 w 1024"/>
                  <a:gd name="T35" fmla="*/ 864 h 1559"/>
                  <a:gd name="T36" fmla="*/ 135 w 1024"/>
                  <a:gd name="T37" fmla="*/ 881 h 1559"/>
                  <a:gd name="T38" fmla="*/ 91 w 1024"/>
                  <a:gd name="T39" fmla="*/ 895 h 1559"/>
                  <a:gd name="T40" fmla="*/ 58 w 1024"/>
                  <a:gd name="T41" fmla="*/ 904 h 1559"/>
                  <a:gd name="T42" fmla="*/ 33 w 1024"/>
                  <a:gd name="T43" fmla="*/ 909 h 1559"/>
                  <a:gd name="T44" fmla="*/ 16 w 1024"/>
                  <a:gd name="T45" fmla="*/ 914 h 1559"/>
                  <a:gd name="T46" fmla="*/ 5 w 1024"/>
                  <a:gd name="T47" fmla="*/ 916 h 1559"/>
                  <a:gd name="T48" fmla="*/ 1 w 1024"/>
                  <a:gd name="T49" fmla="*/ 917 h 1559"/>
                  <a:gd name="T50" fmla="*/ 1 w 1024"/>
                  <a:gd name="T51" fmla="*/ 916 h 1559"/>
                  <a:gd name="T52" fmla="*/ 6 w 1024"/>
                  <a:gd name="T53" fmla="*/ 916 h 1559"/>
                  <a:gd name="T54" fmla="*/ 18 w 1024"/>
                  <a:gd name="T55" fmla="*/ 915 h 1559"/>
                  <a:gd name="T56" fmla="*/ 36 w 1024"/>
                  <a:gd name="T57" fmla="*/ 912 h 1559"/>
                  <a:gd name="T58" fmla="*/ 63 w 1024"/>
                  <a:gd name="T59" fmla="*/ 910 h 1559"/>
                  <a:gd name="T60" fmla="*/ 100 w 1024"/>
                  <a:gd name="T61" fmla="*/ 909 h 1559"/>
                  <a:gd name="T62" fmla="*/ 145 w 1024"/>
                  <a:gd name="T63" fmla="*/ 909 h 1559"/>
                  <a:gd name="T64" fmla="*/ 202 w 1024"/>
                  <a:gd name="T65" fmla="*/ 911 h 1559"/>
                  <a:gd name="T66" fmla="*/ 271 w 1024"/>
                  <a:gd name="T67" fmla="*/ 919 h 1559"/>
                  <a:gd name="T68" fmla="*/ 350 w 1024"/>
                  <a:gd name="T69" fmla="*/ 930 h 1559"/>
                  <a:gd name="T70" fmla="*/ 437 w 1024"/>
                  <a:gd name="T71" fmla="*/ 948 h 1559"/>
                  <a:gd name="T72" fmla="*/ 534 w 1024"/>
                  <a:gd name="T73" fmla="*/ 977 h 1559"/>
                  <a:gd name="T74" fmla="*/ 632 w 1024"/>
                  <a:gd name="T75" fmla="*/ 1024 h 1559"/>
                  <a:gd name="T76" fmla="*/ 721 w 1024"/>
                  <a:gd name="T77" fmla="*/ 1091 h 1559"/>
                  <a:gd name="T78" fmla="*/ 793 w 1024"/>
                  <a:gd name="T79" fmla="*/ 1164 h 1559"/>
                  <a:gd name="T80" fmla="*/ 850 w 1024"/>
                  <a:gd name="T81" fmla="*/ 1236 h 1559"/>
                  <a:gd name="T82" fmla="*/ 895 w 1024"/>
                  <a:gd name="T83" fmla="*/ 1303 h 1559"/>
                  <a:gd name="T84" fmla="*/ 934 w 1024"/>
                  <a:gd name="T85" fmla="*/ 1364 h 1559"/>
                  <a:gd name="T86" fmla="*/ 962 w 1024"/>
                  <a:gd name="T87" fmla="*/ 1416 h 1559"/>
                  <a:gd name="T88" fmla="*/ 983 w 1024"/>
                  <a:gd name="T89" fmla="*/ 1458 h 1559"/>
                  <a:gd name="T90" fmla="*/ 999 w 1024"/>
                  <a:gd name="T91" fmla="*/ 1494 h 1559"/>
                  <a:gd name="T92" fmla="*/ 1009 w 1024"/>
                  <a:gd name="T93" fmla="*/ 1520 h 1559"/>
                  <a:gd name="T94" fmla="*/ 1016 w 1024"/>
                  <a:gd name="T95" fmla="*/ 1538 h 1559"/>
                  <a:gd name="T96" fmla="*/ 1021 w 1024"/>
                  <a:gd name="T97" fmla="*/ 1551 h 1559"/>
                  <a:gd name="T98" fmla="*/ 1023 w 1024"/>
                  <a:gd name="T99" fmla="*/ 1556 h 1559"/>
                  <a:gd name="T100" fmla="*/ 1024 w 1024"/>
                  <a:gd name="T101" fmla="*/ 1558 h 1559"/>
                  <a:gd name="T102" fmla="*/ 1023 w 1024"/>
                  <a:gd name="T103" fmla="*/ 1554 h 1559"/>
                  <a:gd name="T104" fmla="*/ 1020 w 1024"/>
                  <a:gd name="T105" fmla="*/ 1545 h 1559"/>
                  <a:gd name="T106" fmla="*/ 1015 w 1024"/>
                  <a:gd name="T107" fmla="*/ 1530 h 1559"/>
                  <a:gd name="T108" fmla="*/ 1010 w 1024"/>
                  <a:gd name="T109" fmla="*/ 1506 h 1559"/>
                  <a:gd name="T110" fmla="*/ 1004 w 1024"/>
                  <a:gd name="T111" fmla="*/ 1474 h 1559"/>
                  <a:gd name="T112" fmla="*/ 998 w 1024"/>
                  <a:gd name="T113" fmla="*/ 1431 h 1559"/>
                  <a:gd name="T114" fmla="*/ 991 w 1024"/>
                  <a:gd name="T115" fmla="*/ 1379 h 1559"/>
                  <a:gd name="T116" fmla="*/ 986 w 1024"/>
                  <a:gd name="T117" fmla="*/ 1313 h 1559"/>
                  <a:gd name="T118" fmla="*/ 984 w 1024"/>
                  <a:gd name="T119" fmla="*/ 1237 h 1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24" h="1559">
                    <a:moveTo>
                      <a:pt x="788" y="0"/>
                    </a:moveTo>
                    <a:lnTo>
                      <a:pt x="788" y="1"/>
                    </a:lnTo>
                    <a:lnTo>
                      <a:pt x="788" y="1"/>
                    </a:lnTo>
                    <a:lnTo>
                      <a:pt x="788" y="1"/>
                    </a:lnTo>
                    <a:lnTo>
                      <a:pt x="788" y="2"/>
                    </a:lnTo>
                    <a:lnTo>
                      <a:pt x="788" y="2"/>
                    </a:lnTo>
                    <a:lnTo>
                      <a:pt x="788" y="2"/>
                    </a:lnTo>
                    <a:lnTo>
                      <a:pt x="788" y="3"/>
                    </a:lnTo>
                    <a:lnTo>
                      <a:pt x="788" y="3"/>
                    </a:lnTo>
                    <a:lnTo>
                      <a:pt x="788" y="4"/>
                    </a:lnTo>
                    <a:lnTo>
                      <a:pt x="788" y="4"/>
                    </a:lnTo>
                    <a:lnTo>
                      <a:pt x="788" y="5"/>
                    </a:lnTo>
                    <a:lnTo>
                      <a:pt x="788" y="5"/>
                    </a:lnTo>
                    <a:lnTo>
                      <a:pt x="788" y="6"/>
                    </a:lnTo>
                    <a:lnTo>
                      <a:pt x="788" y="7"/>
                    </a:lnTo>
                    <a:lnTo>
                      <a:pt x="788" y="8"/>
                    </a:lnTo>
                    <a:lnTo>
                      <a:pt x="788" y="9"/>
                    </a:lnTo>
                    <a:lnTo>
                      <a:pt x="788" y="10"/>
                    </a:lnTo>
                    <a:lnTo>
                      <a:pt x="788" y="11"/>
                    </a:lnTo>
                    <a:lnTo>
                      <a:pt x="788" y="12"/>
                    </a:lnTo>
                    <a:lnTo>
                      <a:pt x="788" y="13"/>
                    </a:lnTo>
                    <a:lnTo>
                      <a:pt x="788" y="15"/>
                    </a:lnTo>
                    <a:lnTo>
                      <a:pt x="788" y="16"/>
                    </a:lnTo>
                    <a:lnTo>
                      <a:pt x="788" y="19"/>
                    </a:lnTo>
                    <a:lnTo>
                      <a:pt x="788" y="20"/>
                    </a:lnTo>
                    <a:lnTo>
                      <a:pt x="788" y="22"/>
                    </a:lnTo>
                    <a:lnTo>
                      <a:pt x="788" y="24"/>
                    </a:lnTo>
                    <a:lnTo>
                      <a:pt x="786" y="26"/>
                    </a:lnTo>
                    <a:lnTo>
                      <a:pt x="786" y="28"/>
                    </a:lnTo>
                    <a:lnTo>
                      <a:pt x="786" y="30"/>
                    </a:lnTo>
                    <a:lnTo>
                      <a:pt x="786" y="32"/>
                    </a:lnTo>
                    <a:lnTo>
                      <a:pt x="786" y="34"/>
                    </a:lnTo>
                    <a:lnTo>
                      <a:pt x="786" y="36"/>
                    </a:lnTo>
                    <a:lnTo>
                      <a:pt x="786" y="39"/>
                    </a:lnTo>
                    <a:lnTo>
                      <a:pt x="785" y="42"/>
                    </a:lnTo>
                    <a:lnTo>
                      <a:pt x="785" y="44"/>
                    </a:lnTo>
                    <a:lnTo>
                      <a:pt x="785" y="48"/>
                    </a:lnTo>
                    <a:lnTo>
                      <a:pt x="785" y="51"/>
                    </a:lnTo>
                    <a:lnTo>
                      <a:pt x="784" y="54"/>
                    </a:lnTo>
                    <a:lnTo>
                      <a:pt x="784" y="57"/>
                    </a:lnTo>
                    <a:lnTo>
                      <a:pt x="784" y="60"/>
                    </a:lnTo>
                    <a:lnTo>
                      <a:pt x="784" y="63"/>
                    </a:lnTo>
                    <a:lnTo>
                      <a:pt x="783" y="67"/>
                    </a:lnTo>
                    <a:lnTo>
                      <a:pt x="783" y="70"/>
                    </a:lnTo>
                    <a:lnTo>
                      <a:pt x="782" y="74"/>
                    </a:lnTo>
                    <a:lnTo>
                      <a:pt x="782" y="79"/>
                    </a:lnTo>
                    <a:lnTo>
                      <a:pt x="782" y="82"/>
                    </a:lnTo>
                    <a:lnTo>
                      <a:pt x="781" y="86"/>
                    </a:lnTo>
                    <a:lnTo>
                      <a:pt x="781" y="90"/>
                    </a:lnTo>
                    <a:lnTo>
                      <a:pt x="780" y="95"/>
                    </a:lnTo>
                    <a:lnTo>
                      <a:pt x="780" y="99"/>
                    </a:lnTo>
                    <a:lnTo>
                      <a:pt x="779" y="103"/>
                    </a:lnTo>
                    <a:lnTo>
                      <a:pt x="778" y="109"/>
                    </a:lnTo>
                    <a:lnTo>
                      <a:pt x="778" y="113"/>
                    </a:lnTo>
                    <a:lnTo>
                      <a:pt x="777" y="118"/>
                    </a:lnTo>
                    <a:lnTo>
                      <a:pt x="776" y="123"/>
                    </a:lnTo>
                    <a:lnTo>
                      <a:pt x="775" y="128"/>
                    </a:lnTo>
                    <a:lnTo>
                      <a:pt x="775" y="133"/>
                    </a:lnTo>
                    <a:lnTo>
                      <a:pt x="774" y="139"/>
                    </a:lnTo>
                    <a:lnTo>
                      <a:pt x="773" y="144"/>
                    </a:lnTo>
                    <a:lnTo>
                      <a:pt x="772" y="150"/>
                    </a:lnTo>
                    <a:lnTo>
                      <a:pt x="771" y="156"/>
                    </a:lnTo>
                    <a:lnTo>
                      <a:pt x="770" y="161"/>
                    </a:lnTo>
                    <a:lnTo>
                      <a:pt x="769" y="168"/>
                    </a:lnTo>
                    <a:lnTo>
                      <a:pt x="768" y="174"/>
                    </a:lnTo>
                    <a:lnTo>
                      <a:pt x="767" y="180"/>
                    </a:lnTo>
                    <a:lnTo>
                      <a:pt x="765" y="186"/>
                    </a:lnTo>
                    <a:lnTo>
                      <a:pt x="764" y="194"/>
                    </a:lnTo>
                    <a:lnTo>
                      <a:pt x="762" y="200"/>
                    </a:lnTo>
                    <a:lnTo>
                      <a:pt x="761" y="207"/>
                    </a:lnTo>
                    <a:lnTo>
                      <a:pt x="758" y="214"/>
                    </a:lnTo>
                    <a:lnTo>
                      <a:pt x="757" y="222"/>
                    </a:lnTo>
                    <a:lnTo>
                      <a:pt x="755" y="229"/>
                    </a:lnTo>
                    <a:lnTo>
                      <a:pt x="753" y="236"/>
                    </a:lnTo>
                    <a:lnTo>
                      <a:pt x="751" y="243"/>
                    </a:lnTo>
                    <a:lnTo>
                      <a:pt x="749" y="252"/>
                    </a:lnTo>
                    <a:lnTo>
                      <a:pt x="747" y="259"/>
                    </a:lnTo>
                    <a:lnTo>
                      <a:pt x="745" y="267"/>
                    </a:lnTo>
                    <a:lnTo>
                      <a:pt x="743" y="275"/>
                    </a:lnTo>
                    <a:lnTo>
                      <a:pt x="741" y="284"/>
                    </a:lnTo>
                    <a:lnTo>
                      <a:pt x="739" y="292"/>
                    </a:lnTo>
                    <a:lnTo>
                      <a:pt x="736" y="300"/>
                    </a:lnTo>
                    <a:lnTo>
                      <a:pt x="734" y="309"/>
                    </a:lnTo>
                    <a:lnTo>
                      <a:pt x="731" y="317"/>
                    </a:lnTo>
                    <a:lnTo>
                      <a:pt x="727" y="326"/>
                    </a:lnTo>
                    <a:lnTo>
                      <a:pt x="725" y="334"/>
                    </a:lnTo>
                    <a:lnTo>
                      <a:pt x="722" y="344"/>
                    </a:lnTo>
                    <a:lnTo>
                      <a:pt x="719" y="352"/>
                    </a:lnTo>
                    <a:lnTo>
                      <a:pt x="716" y="361"/>
                    </a:lnTo>
                    <a:lnTo>
                      <a:pt x="713" y="371"/>
                    </a:lnTo>
                    <a:lnTo>
                      <a:pt x="710" y="380"/>
                    </a:lnTo>
                    <a:lnTo>
                      <a:pt x="706" y="389"/>
                    </a:lnTo>
                    <a:lnTo>
                      <a:pt x="703" y="399"/>
                    </a:lnTo>
                    <a:lnTo>
                      <a:pt x="699" y="408"/>
                    </a:lnTo>
                    <a:lnTo>
                      <a:pt x="695" y="417"/>
                    </a:lnTo>
                    <a:lnTo>
                      <a:pt x="691" y="428"/>
                    </a:lnTo>
                    <a:lnTo>
                      <a:pt x="687" y="437"/>
                    </a:lnTo>
                    <a:lnTo>
                      <a:pt x="683" y="446"/>
                    </a:lnTo>
                    <a:lnTo>
                      <a:pt x="679" y="457"/>
                    </a:lnTo>
                    <a:lnTo>
                      <a:pt x="675" y="467"/>
                    </a:lnTo>
                    <a:lnTo>
                      <a:pt x="669" y="476"/>
                    </a:lnTo>
                    <a:lnTo>
                      <a:pt x="664" y="487"/>
                    </a:lnTo>
                    <a:lnTo>
                      <a:pt x="659" y="497"/>
                    </a:lnTo>
                    <a:lnTo>
                      <a:pt x="654" y="507"/>
                    </a:lnTo>
                    <a:lnTo>
                      <a:pt x="649" y="518"/>
                    </a:lnTo>
                    <a:lnTo>
                      <a:pt x="642" y="528"/>
                    </a:lnTo>
                    <a:lnTo>
                      <a:pt x="636" y="539"/>
                    </a:lnTo>
                    <a:lnTo>
                      <a:pt x="630" y="549"/>
                    </a:lnTo>
                    <a:lnTo>
                      <a:pt x="624" y="558"/>
                    </a:lnTo>
                    <a:lnTo>
                      <a:pt x="617" y="569"/>
                    </a:lnTo>
                    <a:lnTo>
                      <a:pt x="610" y="579"/>
                    </a:lnTo>
                    <a:lnTo>
                      <a:pt x="602" y="589"/>
                    </a:lnTo>
                    <a:lnTo>
                      <a:pt x="595" y="599"/>
                    </a:lnTo>
                    <a:lnTo>
                      <a:pt x="588" y="609"/>
                    </a:lnTo>
                    <a:lnTo>
                      <a:pt x="579" y="618"/>
                    </a:lnTo>
                    <a:lnTo>
                      <a:pt x="571" y="628"/>
                    </a:lnTo>
                    <a:lnTo>
                      <a:pt x="563" y="637"/>
                    </a:lnTo>
                    <a:lnTo>
                      <a:pt x="553" y="646"/>
                    </a:lnTo>
                    <a:lnTo>
                      <a:pt x="545" y="655"/>
                    </a:lnTo>
                    <a:lnTo>
                      <a:pt x="536" y="663"/>
                    </a:lnTo>
                    <a:lnTo>
                      <a:pt x="526" y="671"/>
                    </a:lnTo>
                    <a:lnTo>
                      <a:pt x="517" y="679"/>
                    </a:lnTo>
                    <a:lnTo>
                      <a:pt x="509" y="687"/>
                    </a:lnTo>
                    <a:lnTo>
                      <a:pt x="500" y="695"/>
                    </a:lnTo>
                    <a:lnTo>
                      <a:pt x="490" y="702"/>
                    </a:lnTo>
                    <a:lnTo>
                      <a:pt x="481" y="708"/>
                    </a:lnTo>
                    <a:lnTo>
                      <a:pt x="472" y="716"/>
                    </a:lnTo>
                    <a:lnTo>
                      <a:pt x="462" y="722"/>
                    </a:lnTo>
                    <a:lnTo>
                      <a:pt x="453" y="728"/>
                    </a:lnTo>
                    <a:lnTo>
                      <a:pt x="444" y="734"/>
                    </a:lnTo>
                    <a:lnTo>
                      <a:pt x="434" y="741"/>
                    </a:lnTo>
                    <a:lnTo>
                      <a:pt x="425" y="747"/>
                    </a:lnTo>
                    <a:lnTo>
                      <a:pt x="416" y="752"/>
                    </a:lnTo>
                    <a:lnTo>
                      <a:pt x="407" y="757"/>
                    </a:lnTo>
                    <a:lnTo>
                      <a:pt x="398" y="762"/>
                    </a:lnTo>
                    <a:lnTo>
                      <a:pt x="389" y="767"/>
                    </a:lnTo>
                    <a:lnTo>
                      <a:pt x="380" y="773"/>
                    </a:lnTo>
                    <a:lnTo>
                      <a:pt x="371" y="778"/>
                    </a:lnTo>
                    <a:lnTo>
                      <a:pt x="363" y="783"/>
                    </a:lnTo>
                    <a:lnTo>
                      <a:pt x="355" y="787"/>
                    </a:lnTo>
                    <a:lnTo>
                      <a:pt x="345" y="791"/>
                    </a:lnTo>
                    <a:lnTo>
                      <a:pt x="337" y="796"/>
                    </a:lnTo>
                    <a:lnTo>
                      <a:pt x="329" y="801"/>
                    </a:lnTo>
                    <a:lnTo>
                      <a:pt x="320" y="805"/>
                    </a:lnTo>
                    <a:lnTo>
                      <a:pt x="312" y="809"/>
                    </a:lnTo>
                    <a:lnTo>
                      <a:pt x="304" y="813"/>
                    </a:lnTo>
                    <a:lnTo>
                      <a:pt x="296" y="816"/>
                    </a:lnTo>
                    <a:lnTo>
                      <a:pt x="288" y="820"/>
                    </a:lnTo>
                    <a:lnTo>
                      <a:pt x="280" y="824"/>
                    </a:lnTo>
                    <a:lnTo>
                      <a:pt x="273" y="828"/>
                    </a:lnTo>
                    <a:lnTo>
                      <a:pt x="264" y="831"/>
                    </a:lnTo>
                    <a:lnTo>
                      <a:pt x="257" y="835"/>
                    </a:lnTo>
                    <a:lnTo>
                      <a:pt x="250" y="838"/>
                    </a:lnTo>
                    <a:lnTo>
                      <a:pt x="242" y="841"/>
                    </a:lnTo>
                    <a:lnTo>
                      <a:pt x="234" y="844"/>
                    </a:lnTo>
                    <a:lnTo>
                      <a:pt x="227" y="847"/>
                    </a:lnTo>
                    <a:lnTo>
                      <a:pt x="220" y="850"/>
                    </a:lnTo>
                    <a:lnTo>
                      <a:pt x="214" y="853"/>
                    </a:lnTo>
                    <a:lnTo>
                      <a:pt x="206" y="856"/>
                    </a:lnTo>
                    <a:lnTo>
                      <a:pt x="199" y="859"/>
                    </a:lnTo>
                    <a:lnTo>
                      <a:pt x="193" y="861"/>
                    </a:lnTo>
                    <a:lnTo>
                      <a:pt x="187" y="864"/>
                    </a:lnTo>
                    <a:lnTo>
                      <a:pt x="180" y="866"/>
                    </a:lnTo>
                    <a:lnTo>
                      <a:pt x="174" y="868"/>
                    </a:lnTo>
                    <a:lnTo>
                      <a:pt x="168" y="870"/>
                    </a:lnTo>
                    <a:lnTo>
                      <a:pt x="162" y="872"/>
                    </a:lnTo>
                    <a:lnTo>
                      <a:pt x="157" y="874"/>
                    </a:lnTo>
                    <a:lnTo>
                      <a:pt x="150" y="876"/>
                    </a:lnTo>
                    <a:lnTo>
                      <a:pt x="145" y="878"/>
                    </a:lnTo>
                    <a:lnTo>
                      <a:pt x="140" y="880"/>
                    </a:lnTo>
                    <a:lnTo>
                      <a:pt x="135" y="881"/>
                    </a:lnTo>
                    <a:lnTo>
                      <a:pt x="130" y="883"/>
                    </a:lnTo>
                    <a:lnTo>
                      <a:pt x="125" y="886"/>
                    </a:lnTo>
                    <a:lnTo>
                      <a:pt x="119" y="887"/>
                    </a:lnTo>
                    <a:lnTo>
                      <a:pt x="114" y="889"/>
                    </a:lnTo>
                    <a:lnTo>
                      <a:pt x="110" y="890"/>
                    </a:lnTo>
                    <a:lnTo>
                      <a:pt x="105" y="891"/>
                    </a:lnTo>
                    <a:lnTo>
                      <a:pt x="101" y="893"/>
                    </a:lnTo>
                    <a:lnTo>
                      <a:pt x="97" y="894"/>
                    </a:lnTo>
                    <a:lnTo>
                      <a:pt x="91" y="895"/>
                    </a:lnTo>
                    <a:lnTo>
                      <a:pt x="87" y="896"/>
                    </a:lnTo>
                    <a:lnTo>
                      <a:pt x="84" y="897"/>
                    </a:lnTo>
                    <a:lnTo>
                      <a:pt x="80" y="898"/>
                    </a:lnTo>
                    <a:lnTo>
                      <a:pt x="76" y="899"/>
                    </a:lnTo>
                    <a:lnTo>
                      <a:pt x="72" y="900"/>
                    </a:lnTo>
                    <a:lnTo>
                      <a:pt x="69" y="901"/>
                    </a:lnTo>
                    <a:lnTo>
                      <a:pt x="65" y="902"/>
                    </a:lnTo>
                    <a:lnTo>
                      <a:pt x="61" y="903"/>
                    </a:lnTo>
                    <a:lnTo>
                      <a:pt x="58" y="904"/>
                    </a:lnTo>
                    <a:lnTo>
                      <a:pt x="55" y="904"/>
                    </a:lnTo>
                    <a:lnTo>
                      <a:pt x="52" y="905"/>
                    </a:lnTo>
                    <a:lnTo>
                      <a:pt x="49" y="906"/>
                    </a:lnTo>
                    <a:lnTo>
                      <a:pt x="46" y="907"/>
                    </a:lnTo>
                    <a:lnTo>
                      <a:pt x="44" y="907"/>
                    </a:lnTo>
                    <a:lnTo>
                      <a:pt x="41" y="908"/>
                    </a:lnTo>
                    <a:lnTo>
                      <a:pt x="38" y="908"/>
                    </a:lnTo>
                    <a:lnTo>
                      <a:pt x="35" y="909"/>
                    </a:lnTo>
                    <a:lnTo>
                      <a:pt x="33" y="909"/>
                    </a:lnTo>
                    <a:lnTo>
                      <a:pt x="30" y="910"/>
                    </a:lnTo>
                    <a:lnTo>
                      <a:pt x="28" y="910"/>
                    </a:lnTo>
                    <a:lnTo>
                      <a:pt x="26" y="911"/>
                    </a:lnTo>
                    <a:lnTo>
                      <a:pt x="24" y="911"/>
                    </a:lnTo>
                    <a:lnTo>
                      <a:pt x="22" y="912"/>
                    </a:lnTo>
                    <a:lnTo>
                      <a:pt x="21" y="912"/>
                    </a:lnTo>
                    <a:lnTo>
                      <a:pt x="19" y="912"/>
                    </a:lnTo>
                    <a:lnTo>
                      <a:pt x="18" y="914"/>
                    </a:lnTo>
                    <a:lnTo>
                      <a:pt x="16" y="914"/>
                    </a:lnTo>
                    <a:lnTo>
                      <a:pt x="15" y="914"/>
                    </a:lnTo>
                    <a:lnTo>
                      <a:pt x="13" y="914"/>
                    </a:lnTo>
                    <a:lnTo>
                      <a:pt x="12" y="915"/>
                    </a:lnTo>
                    <a:lnTo>
                      <a:pt x="11" y="915"/>
                    </a:lnTo>
                    <a:lnTo>
                      <a:pt x="10" y="915"/>
                    </a:lnTo>
                    <a:lnTo>
                      <a:pt x="9" y="915"/>
                    </a:lnTo>
                    <a:lnTo>
                      <a:pt x="7" y="915"/>
                    </a:lnTo>
                    <a:lnTo>
                      <a:pt x="6" y="916"/>
                    </a:lnTo>
                    <a:lnTo>
                      <a:pt x="5" y="916"/>
                    </a:lnTo>
                    <a:lnTo>
                      <a:pt x="5" y="916"/>
                    </a:lnTo>
                    <a:lnTo>
                      <a:pt x="4" y="916"/>
                    </a:lnTo>
                    <a:lnTo>
                      <a:pt x="3" y="916"/>
                    </a:lnTo>
                    <a:lnTo>
                      <a:pt x="3" y="916"/>
                    </a:lnTo>
                    <a:lnTo>
                      <a:pt x="2" y="916"/>
                    </a:lnTo>
                    <a:lnTo>
                      <a:pt x="2" y="916"/>
                    </a:lnTo>
                    <a:lnTo>
                      <a:pt x="2" y="916"/>
                    </a:lnTo>
                    <a:lnTo>
                      <a:pt x="1" y="916"/>
                    </a:lnTo>
                    <a:lnTo>
                      <a:pt x="1" y="917"/>
                    </a:lnTo>
                    <a:lnTo>
                      <a:pt x="0" y="917"/>
                    </a:lnTo>
                    <a:lnTo>
                      <a:pt x="0" y="917"/>
                    </a:lnTo>
                    <a:lnTo>
                      <a:pt x="0" y="917"/>
                    </a:lnTo>
                    <a:lnTo>
                      <a:pt x="0" y="917"/>
                    </a:lnTo>
                    <a:lnTo>
                      <a:pt x="0" y="917"/>
                    </a:lnTo>
                    <a:lnTo>
                      <a:pt x="0" y="917"/>
                    </a:lnTo>
                    <a:lnTo>
                      <a:pt x="1" y="917"/>
                    </a:lnTo>
                    <a:lnTo>
                      <a:pt x="1" y="916"/>
                    </a:lnTo>
                    <a:lnTo>
                      <a:pt x="1" y="916"/>
                    </a:lnTo>
                    <a:lnTo>
                      <a:pt x="2" y="916"/>
                    </a:lnTo>
                    <a:lnTo>
                      <a:pt x="2" y="916"/>
                    </a:lnTo>
                    <a:lnTo>
                      <a:pt x="3" y="916"/>
                    </a:lnTo>
                    <a:lnTo>
                      <a:pt x="3" y="916"/>
                    </a:lnTo>
                    <a:lnTo>
                      <a:pt x="4" y="916"/>
                    </a:lnTo>
                    <a:lnTo>
                      <a:pt x="4" y="916"/>
                    </a:lnTo>
                    <a:lnTo>
                      <a:pt x="5" y="916"/>
                    </a:lnTo>
                    <a:lnTo>
                      <a:pt x="6" y="916"/>
                    </a:lnTo>
                    <a:lnTo>
                      <a:pt x="6" y="916"/>
                    </a:lnTo>
                    <a:lnTo>
                      <a:pt x="7" y="916"/>
                    </a:lnTo>
                    <a:lnTo>
                      <a:pt x="9" y="916"/>
                    </a:lnTo>
                    <a:lnTo>
                      <a:pt x="10" y="916"/>
                    </a:lnTo>
                    <a:lnTo>
                      <a:pt x="11" y="915"/>
                    </a:lnTo>
                    <a:lnTo>
                      <a:pt x="12" y="915"/>
                    </a:lnTo>
                    <a:lnTo>
                      <a:pt x="14" y="915"/>
                    </a:lnTo>
                    <a:lnTo>
                      <a:pt x="15" y="915"/>
                    </a:lnTo>
                    <a:lnTo>
                      <a:pt x="16" y="915"/>
                    </a:lnTo>
                    <a:lnTo>
                      <a:pt x="18" y="915"/>
                    </a:lnTo>
                    <a:lnTo>
                      <a:pt x="20" y="914"/>
                    </a:lnTo>
                    <a:lnTo>
                      <a:pt x="21" y="914"/>
                    </a:lnTo>
                    <a:lnTo>
                      <a:pt x="23" y="914"/>
                    </a:lnTo>
                    <a:lnTo>
                      <a:pt x="25" y="914"/>
                    </a:lnTo>
                    <a:lnTo>
                      <a:pt x="27" y="914"/>
                    </a:lnTo>
                    <a:lnTo>
                      <a:pt x="29" y="914"/>
                    </a:lnTo>
                    <a:lnTo>
                      <a:pt x="31" y="912"/>
                    </a:lnTo>
                    <a:lnTo>
                      <a:pt x="33" y="912"/>
                    </a:lnTo>
                    <a:lnTo>
                      <a:pt x="36" y="912"/>
                    </a:lnTo>
                    <a:lnTo>
                      <a:pt x="39" y="912"/>
                    </a:lnTo>
                    <a:lnTo>
                      <a:pt x="42" y="912"/>
                    </a:lnTo>
                    <a:lnTo>
                      <a:pt x="45" y="911"/>
                    </a:lnTo>
                    <a:lnTo>
                      <a:pt x="47" y="911"/>
                    </a:lnTo>
                    <a:lnTo>
                      <a:pt x="50" y="911"/>
                    </a:lnTo>
                    <a:lnTo>
                      <a:pt x="53" y="911"/>
                    </a:lnTo>
                    <a:lnTo>
                      <a:pt x="56" y="911"/>
                    </a:lnTo>
                    <a:lnTo>
                      <a:pt x="60" y="911"/>
                    </a:lnTo>
                    <a:lnTo>
                      <a:pt x="63" y="910"/>
                    </a:lnTo>
                    <a:lnTo>
                      <a:pt x="67" y="910"/>
                    </a:lnTo>
                    <a:lnTo>
                      <a:pt x="71" y="910"/>
                    </a:lnTo>
                    <a:lnTo>
                      <a:pt x="74" y="910"/>
                    </a:lnTo>
                    <a:lnTo>
                      <a:pt x="78" y="910"/>
                    </a:lnTo>
                    <a:lnTo>
                      <a:pt x="82" y="910"/>
                    </a:lnTo>
                    <a:lnTo>
                      <a:pt x="86" y="909"/>
                    </a:lnTo>
                    <a:lnTo>
                      <a:pt x="90" y="909"/>
                    </a:lnTo>
                    <a:lnTo>
                      <a:pt x="94" y="909"/>
                    </a:lnTo>
                    <a:lnTo>
                      <a:pt x="100" y="909"/>
                    </a:lnTo>
                    <a:lnTo>
                      <a:pt x="104" y="909"/>
                    </a:lnTo>
                    <a:lnTo>
                      <a:pt x="109" y="909"/>
                    </a:lnTo>
                    <a:lnTo>
                      <a:pt x="113" y="909"/>
                    </a:lnTo>
                    <a:lnTo>
                      <a:pt x="118" y="909"/>
                    </a:lnTo>
                    <a:lnTo>
                      <a:pt x="123" y="909"/>
                    </a:lnTo>
                    <a:lnTo>
                      <a:pt x="129" y="909"/>
                    </a:lnTo>
                    <a:lnTo>
                      <a:pt x="134" y="909"/>
                    </a:lnTo>
                    <a:lnTo>
                      <a:pt x="140" y="909"/>
                    </a:lnTo>
                    <a:lnTo>
                      <a:pt x="145" y="909"/>
                    </a:lnTo>
                    <a:lnTo>
                      <a:pt x="150" y="909"/>
                    </a:lnTo>
                    <a:lnTo>
                      <a:pt x="157" y="909"/>
                    </a:lnTo>
                    <a:lnTo>
                      <a:pt x="163" y="910"/>
                    </a:lnTo>
                    <a:lnTo>
                      <a:pt x="169" y="910"/>
                    </a:lnTo>
                    <a:lnTo>
                      <a:pt x="175" y="910"/>
                    </a:lnTo>
                    <a:lnTo>
                      <a:pt x="182" y="910"/>
                    </a:lnTo>
                    <a:lnTo>
                      <a:pt x="189" y="911"/>
                    </a:lnTo>
                    <a:lnTo>
                      <a:pt x="195" y="911"/>
                    </a:lnTo>
                    <a:lnTo>
                      <a:pt x="202" y="911"/>
                    </a:lnTo>
                    <a:lnTo>
                      <a:pt x="209" y="912"/>
                    </a:lnTo>
                    <a:lnTo>
                      <a:pt x="217" y="914"/>
                    </a:lnTo>
                    <a:lnTo>
                      <a:pt x="224" y="914"/>
                    </a:lnTo>
                    <a:lnTo>
                      <a:pt x="231" y="915"/>
                    </a:lnTo>
                    <a:lnTo>
                      <a:pt x="238" y="915"/>
                    </a:lnTo>
                    <a:lnTo>
                      <a:pt x="247" y="916"/>
                    </a:lnTo>
                    <a:lnTo>
                      <a:pt x="255" y="917"/>
                    </a:lnTo>
                    <a:lnTo>
                      <a:pt x="262" y="918"/>
                    </a:lnTo>
                    <a:lnTo>
                      <a:pt x="271" y="919"/>
                    </a:lnTo>
                    <a:lnTo>
                      <a:pt x="279" y="920"/>
                    </a:lnTo>
                    <a:lnTo>
                      <a:pt x="288" y="921"/>
                    </a:lnTo>
                    <a:lnTo>
                      <a:pt x="296" y="922"/>
                    </a:lnTo>
                    <a:lnTo>
                      <a:pt x="305" y="923"/>
                    </a:lnTo>
                    <a:lnTo>
                      <a:pt x="314" y="924"/>
                    </a:lnTo>
                    <a:lnTo>
                      <a:pt x="322" y="926"/>
                    </a:lnTo>
                    <a:lnTo>
                      <a:pt x="332" y="927"/>
                    </a:lnTo>
                    <a:lnTo>
                      <a:pt x="341" y="928"/>
                    </a:lnTo>
                    <a:lnTo>
                      <a:pt x="350" y="930"/>
                    </a:lnTo>
                    <a:lnTo>
                      <a:pt x="360" y="932"/>
                    </a:lnTo>
                    <a:lnTo>
                      <a:pt x="369" y="933"/>
                    </a:lnTo>
                    <a:lnTo>
                      <a:pt x="378" y="935"/>
                    </a:lnTo>
                    <a:lnTo>
                      <a:pt x="388" y="937"/>
                    </a:lnTo>
                    <a:lnTo>
                      <a:pt x="398" y="939"/>
                    </a:lnTo>
                    <a:lnTo>
                      <a:pt x="407" y="941"/>
                    </a:lnTo>
                    <a:lnTo>
                      <a:pt x="418" y="944"/>
                    </a:lnTo>
                    <a:lnTo>
                      <a:pt x="427" y="946"/>
                    </a:lnTo>
                    <a:lnTo>
                      <a:pt x="437" y="948"/>
                    </a:lnTo>
                    <a:lnTo>
                      <a:pt x="448" y="951"/>
                    </a:lnTo>
                    <a:lnTo>
                      <a:pt x="458" y="954"/>
                    </a:lnTo>
                    <a:lnTo>
                      <a:pt x="468" y="956"/>
                    </a:lnTo>
                    <a:lnTo>
                      <a:pt x="479" y="959"/>
                    </a:lnTo>
                    <a:lnTo>
                      <a:pt x="490" y="962"/>
                    </a:lnTo>
                    <a:lnTo>
                      <a:pt x="501" y="966"/>
                    </a:lnTo>
                    <a:lnTo>
                      <a:pt x="511" y="969"/>
                    </a:lnTo>
                    <a:lnTo>
                      <a:pt x="522" y="974"/>
                    </a:lnTo>
                    <a:lnTo>
                      <a:pt x="534" y="977"/>
                    </a:lnTo>
                    <a:lnTo>
                      <a:pt x="544" y="982"/>
                    </a:lnTo>
                    <a:lnTo>
                      <a:pt x="555" y="986"/>
                    </a:lnTo>
                    <a:lnTo>
                      <a:pt x="567" y="990"/>
                    </a:lnTo>
                    <a:lnTo>
                      <a:pt x="577" y="995"/>
                    </a:lnTo>
                    <a:lnTo>
                      <a:pt x="589" y="1001"/>
                    </a:lnTo>
                    <a:lnTo>
                      <a:pt x="600" y="1007"/>
                    </a:lnTo>
                    <a:lnTo>
                      <a:pt x="610" y="1012"/>
                    </a:lnTo>
                    <a:lnTo>
                      <a:pt x="622" y="1018"/>
                    </a:lnTo>
                    <a:lnTo>
                      <a:pt x="632" y="1024"/>
                    </a:lnTo>
                    <a:lnTo>
                      <a:pt x="644" y="1031"/>
                    </a:lnTo>
                    <a:lnTo>
                      <a:pt x="654" y="1038"/>
                    </a:lnTo>
                    <a:lnTo>
                      <a:pt x="664" y="1045"/>
                    </a:lnTo>
                    <a:lnTo>
                      <a:pt x="675" y="1052"/>
                    </a:lnTo>
                    <a:lnTo>
                      <a:pt x="684" y="1060"/>
                    </a:lnTo>
                    <a:lnTo>
                      <a:pt x="694" y="1067"/>
                    </a:lnTo>
                    <a:lnTo>
                      <a:pt x="704" y="1075"/>
                    </a:lnTo>
                    <a:lnTo>
                      <a:pt x="713" y="1082"/>
                    </a:lnTo>
                    <a:lnTo>
                      <a:pt x="721" y="1091"/>
                    </a:lnTo>
                    <a:lnTo>
                      <a:pt x="731" y="1099"/>
                    </a:lnTo>
                    <a:lnTo>
                      <a:pt x="739" y="1107"/>
                    </a:lnTo>
                    <a:lnTo>
                      <a:pt x="747" y="1116"/>
                    </a:lnTo>
                    <a:lnTo>
                      <a:pt x="755" y="1123"/>
                    </a:lnTo>
                    <a:lnTo>
                      <a:pt x="763" y="1131"/>
                    </a:lnTo>
                    <a:lnTo>
                      <a:pt x="771" y="1139"/>
                    </a:lnTo>
                    <a:lnTo>
                      <a:pt x="778" y="1148"/>
                    </a:lnTo>
                    <a:lnTo>
                      <a:pt x="785" y="1156"/>
                    </a:lnTo>
                    <a:lnTo>
                      <a:pt x="793" y="1164"/>
                    </a:lnTo>
                    <a:lnTo>
                      <a:pt x="800" y="1172"/>
                    </a:lnTo>
                    <a:lnTo>
                      <a:pt x="806" y="1181"/>
                    </a:lnTo>
                    <a:lnTo>
                      <a:pt x="812" y="1189"/>
                    </a:lnTo>
                    <a:lnTo>
                      <a:pt x="820" y="1196"/>
                    </a:lnTo>
                    <a:lnTo>
                      <a:pt x="826" y="1205"/>
                    </a:lnTo>
                    <a:lnTo>
                      <a:pt x="832" y="1213"/>
                    </a:lnTo>
                    <a:lnTo>
                      <a:pt x="837" y="1220"/>
                    </a:lnTo>
                    <a:lnTo>
                      <a:pt x="843" y="1228"/>
                    </a:lnTo>
                    <a:lnTo>
                      <a:pt x="850" y="1236"/>
                    </a:lnTo>
                    <a:lnTo>
                      <a:pt x="855" y="1244"/>
                    </a:lnTo>
                    <a:lnTo>
                      <a:pt x="860" y="1251"/>
                    </a:lnTo>
                    <a:lnTo>
                      <a:pt x="865" y="1258"/>
                    </a:lnTo>
                    <a:lnTo>
                      <a:pt x="870" y="1267"/>
                    </a:lnTo>
                    <a:lnTo>
                      <a:pt x="876" y="1274"/>
                    </a:lnTo>
                    <a:lnTo>
                      <a:pt x="881" y="1281"/>
                    </a:lnTo>
                    <a:lnTo>
                      <a:pt x="886" y="1289"/>
                    </a:lnTo>
                    <a:lnTo>
                      <a:pt x="891" y="1296"/>
                    </a:lnTo>
                    <a:lnTo>
                      <a:pt x="895" y="1303"/>
                    </a:lnTo>
                    <a:lnTo>
                      <a:pt x="900" y="1310"/>
                    </a:lnTo>
                    <a:lnTo>
                      <a:pt x="905" y="1318"/>
                    </a:lnTo>
                    <a:lnTo>
                      <a:pt x="909" y="1324"/>
                    </a:lnTo>
                    <a:lnTo>
                      <a:pt x="914" y="1331"/>
                    </a:lnTo>
                    <a:lnTo>
                      <a:pt x="918" y="1338"/>
                    </a:lnTo>
                    <a:lnTo>
                      <a:pt x="922" y="1344"/>
                    </a:lnTo>
                    <a:lnTo>
                      <a:pt x="926" y="1351"/>
                    </a:lnTo>
                    <a:lnTo>
                      <a:pt x="929" y="1358"/>
                    </a:lnTo>
                    <a:lnTo>
                      <a:pt x="934" y="1364"/>
                    </a:lnTo>
                    <a:lnTo>
                      <a:pt x="937" y="1370"/>
                    </a:lnTo>
                    <a:lnTo>
                      <a:pt x="941" y="1377"/>
                    </a:lnTo>
                    <a:lnTo>
                      <a:pt x="944" y="1382"/>
                    </a:lnTo>
                    <a:lnTo>
                      <a:pt x="947" y="1388"/>
                    </a:lnTo>
                    <a:lnTo>
                      <a:pt x="950" y="1394"/>
                    </a:lnTo>
                    <a:lnTo>
                      <a:pt x="953" y="1399"/>
                    </a:lnTo>
                    <a:lnTo>
                      <a:pt x="956" y="1405"/>
                    </a:lnTo>
                    <a:lnTo>
                      <a:pt x="959" y="1411"/>
                    </a:lnTo>
                    <a:lnTo>
                      <a:pt x="962" y="1416"/>
                    </a:lnTo>
                    <a:lnTo>
                      <a:pt x="965" y="1421"/>
                    </a:lnTo>
                    <a:lnTo>
                      <a:pt x="967" y="1426"/>
                    </a:lnTo>
                    <a:lnTo>
                      <a:pt x="970" y="1431"/>
                    </a:lnTo>
                    <a:lnTo>
                      <a:pt x="972" y="1436"/>
                    </a:lnTo>
                    <a:lnTo>
                      <a:pt x="974" y="1441"/>
                    </a:lnTo>
                    <a:lnTo>
                      <a:pt x="977" y="1445"/>
                    </a:lnTo>
                    <a:lnTo>
                      <a:pt x="979" y="1450"/>
                    </a:lnTo>
                    <a:lnTo>
                      <a:pt x="981" y="1454"/>
                    </a:lnTo>
                    <a:lnTo>
                      <a:pt x="983" y="1458"/>
                    </a:lnTo>
                    <a:lnTo>
                      <a:pt x="985" y="1463"/>
                    </a:lnTo>
                    <a:lnTo>
                      <a:pt x="986" y="1467"/>
                    </a:lnTo>
                    <a:lnTo>
                      <a:pt x="988" y="1471"/>
                    </a:lnTo>
                    <a:lnTo>
                      <a:pt x="991" y="1475"/>
                    </a:lnTo>
                    <a:lnTo>
                      <a:pt x="993" y="1479"/>
                    </a:lnTo>
                    <a:lnTo>
                      <a:pt x="994" y="1482"/>
                    </a:lnTo>
                    <a:lnTo>
                      <a:pt x="996" y="1486"/>
                    </a:lnTo>
                    <a:lnTo>
                      <a:pt x="997" y="1489"/>
                    </a:lnTo>
                    <a:lnTo>
                      <a:pt x="999" y="1494"/>
                    </a:lnTo>
                    <a:lnTo>
                      <a:pt x="1000" y="1497"/>
                    </a:lnTo>
                    <a:lnTo>
                      <a:pt x="1001" y="1500"/>
                    </a:lnTo>
                    <a:lnTo>
                      <a:pt x="1003" y="1503"/>
                    </a:lnTo>
                    <a:lnTo>
                      <a:pt x="1004" y="1506"/>
                    </a:lnTo>
                    <a:lnTo>
                      <a:pt x="1005" y="1509"/>
                    </a:lnTo>
                    <a:lnTo>
                      <a:pt x="1006" y="1511"/>
                    </a:lnTo>
                    <a:lnTo>
                      <a:pt x="1007" y="1514"/>
                    </a:lnTo>
                    <a:lnTo>
                      <a:pt x="1008" y="1517"/>
                    </a:lnTo>
                    <a:lnTo>
                      <a:pt x="1009" y="1520"/>
                    </a:lnTo>
                    <a:lnTo>
                      <a:pt x="1010" y="1523"/>
                    </a:lnTo>
                    <a:lnTo>
                      <a:pt x="1011" y="1525"/>
                    </a:lnTo>
                    <a:lnTo>
                      <a:pt x="1012" y="1527"/>
                    </a:lnTo>
                    <a:lnTo>
                      <a:pt x="1013" y="1529"/>
                    </a:lnTo>
                    <a:lnTo>
                      <a:pt x="1014" y="1531"/>
                    </a:lnTo>
                    <a:lnTo>
                      <a:pt x="1014" y="1533"/>
                    </a:lnTo>
                    <a:lnTo>
                      <a:pt x="1015" y="1535"/>
                    </a:lnTo>
                    <a:lnTo>
                      <a:pt x="1016" y="1537"/>
                    </a:lnTo>
                    <a:lnTo>
                      <a:pt x="1016" y="1538"/>
                    </a:lnTo>
                    <a:lnTo>
                      <a:pt x="1017" y="1540"/>
                    </a:lnTo>
                    <a:lnTo>
                      <a:pt x="1017" y="1541"/>
                    </a:lnTo>
                    <a:lnTo>
                      <a:pt x="1019" y="1543"/>
                    </a:lnTo>
                    <a:lnTo>
                      <a:pt x="1019" y="1544"/>
                    </a:lnTo>
                    <a:lnTo>
                      <a:pt x="1020" y="1545"/>
                    </a:lnTo>
                    <a:lnTo>
                      <a:pt x="1020" y="1547"/>
                    </a:lnTo>
                    <a:lnTo>
                      <a:pt x="1021" y="1549"/>
                    </a:lnTo>
                    <a:lnTo>
                      <a:pt x="1021" y="1550"/>
                    </a:lnTo>
                    <a:lnTo>
                      <a:pt x="1021" y="1551"/>
                    </a:lnTo>
                    <a:lnTo>
                      <a:pt x="1022" y="1552"/>
                    </a:lnTo>
                    <a:lnTo>
                      <a:pt x="1022" y="1552"/>
                    </a:lnTo>
                    <a:lnTo>
                      <a:pt x="1022" y="1553"/>
                    </a:lnTo>
                    <a:lnTo>
                      <a:pt x="1022" y="1554"/>
                    </a:lnTo>
                    <a:lnTo>
                      <a:pt x="1023" y="1554"/>
                    </a:lnTo>
                    <a:lnTo>
                      <a:pt x="1023" y="1555"/>
                    </a:lnTo>
                    <a:lnTo>
                      <a:pt x="1023" y="1556"/>
                    </a:lnTo>
                    <a:lnTo>
                      <a:pt x="1023" y="1556"/>
                    </a:lnTo>
                    <a:lnTo>
                      <a:pt x="1023" y="1556"/>
                    </a:lnTo>
                    <a:lnTo>
                      <a:pt x="1023" y="1557"/>
                    </a:lnTo>
                    <a:lnTo>
                      <a:pt x="1023" y="1557"/>
                    </a:lnTo>
                    <a:lnTo>
                      <a:pt x="1024" y="1557"/>
                    </a:lnTo>
                    <a:lnTo>
                      <a:pt x="1024" y="1558"/>
                    </a:lnTo>
                    <a:lnTo>
                      <a:pt x="1024" y="1558"/>
                    </a:lnTo>
                    <a:lnTo>
                      <a:pt x="1024" y="1558"/>
                    </a:lnTo>
                    <a:lnTo>
                      <a:pt x="1024" y="1559"/>
                    </a:lnTo>
                    <a:lnTo>
                      <a:pt x="1024" y="1558"/>
                    </a:lnTo>
                    <a:lnTo>
                      <a:pt x="1024" y="1558"/>
                    </a:lnTo>
                    <a:lnTo>
                      <a:pt x="1024" y="1558"/>
                    </a:lnTo>
                    <a:lnTo>
                      <a:pt x="1024" y="1557"/>
                    </a:lnTo>
                    <a:lnTo>
                      <a:pt x="1023" y="1557"/>
                    </a:lnTo>
                    <a:lnTo>
                      <a:pt x="1023" y="1557"/>
                    </a:lnTo>
                    <a:lnTo>
                      <a:pt x="1023" y="1556"/>
                    </a:lnTo>
                    <a:lnTo>
                      <a:pt x="1023" y="1556"/>
                    </a:lnTo>
                    <a:lnTo>
                      <a:pt x="1023" y="1555"/>
                    </a:lnTo>
                    <a:lnTo>
                      <a:pt x="1023" y="1555"/>
                    </a:lnTo>
                    <a:lnTo>
                      <a:pt x="1023" y="1554"/>
                    </a:lnTo>
                    <a:lnTo>
                      <a:pt x="1022" y="1553"/>
                    </a:lnTo>
                    <a:lnTo>
                      <a:pt x="1022" y="1553"/>
                    </a:lnTo>
                    <a:lnTo>
                      <a:pt x="1022" y="1552"/>
                    </a:lnTo>
                    <a:lnTo>
                      <a:pt x="1022" y="1551"/>
                    </a:lnTo>
                    <a:lnTo>
                      <a:pt x="1022" y="1550"/>
                    </a:lnTo>
                    <a:lnTo>
                      <a:pt x="1021" y="1549"/>
                    </a:lnTo>
                    <a:lnTo>
                      <a:pt x="1021" y="1547"/>
                    </a:lnTo>
                    <a:lnTo>
                      <a:pt x="1021" y="1546"/>
                    </a:lnTo>
                    <a:lnTo>
                      <a:pt x="1020" y="1545"/>
                    </a:lnTo>
                    <a:lnTo>
                      <a:pt x="1020" y="1544"/>
                    </a:lnTo>
                    <a:lnTo>
                      <a:pt x="1020" y="1542"/>
                    </a:lnTo>
                    <a:lnTo>
                      <a:pt x="1019" y="1541"/>
                    </a:lnTo>
                    <a:lnTo>
                      <a:pt x="1019" y="1539"/>
                    </a:lnTo>
                    <a:lnTo>
                      <a:pt x="1017" y="1537"/>
                    </a:lnTo>
                    <a:lnTo>
                      <a:pt x="1017" y="1536"/>
                    </a:lnTo>
                    <a:lnTo>
                      <a:pt x="1016" y="1534"/>
                    </a:lnTo>
                    <a:lnTo>
                      <a:pt x="1016" y="1532"/>
                    </a:lnTo>
                    <a:lnTo>
                      <a:pt x="1015" y="1530"/>
                    </a:lnTo>
                    <a:lnTo>
                      <a:pt x="1015" y="1528"/>
                    </a:lnTo>
                    <a:lnTo>
                      <a:pt x="1014" y="1525"/>
                    </a:lnTo>
                    <a:lnTo>
                      <a:pt x="1014" y="1523"/>
                    </a:lnTo>
                    <a:lnTo>
                      <a:pt x="1013" y="1521"/>
                    </a:lnTo>
                    <a:lnTo>
                      <a:pt x="1013" y="1517"/>
                    </a:lnTo>
                    <a:lnTo>
                      <a:pt x="1012" y="1515"/>
                    </a:lnTo>
                    <a:lnTo>
                      <a:pt x="1012" y="1512"/>
                    </a:lnTo>
                    <a:lnTo>
                      <a:pt x="1011" y="1509"/>
                    </a:lnTo>
                    <a:lnTo>
                      <a:pt x="1010" y="1506"/>
                    </a:lnTo>
                    <a:lnTo>
                      <a:pt x="1010" y="1503"/>
                    </a:lnTo>
                    <a:lnTo>
                      <a:pt x="1009" y="1500"/>
                    </a:lnTo>
                    <a:lnTo>
                      <a:pt x="1008" y="1496"/>
                    </a:lnTo>
                    <a:lnTo>
                      <a:pt x="1008" y="1493"/>
                    </a:lnTo>
                    <a:lnTo>
                      <a:pt x="1007" y="1489"/>
                    </a:lnTo>
                    <a:lnTo>
                      <a:pt x="1006" y="1485"/>
                    </a:lnTo>
                    <a:lnTo>
                      <a:pt x="1006" y="1481"/>
                    </a:lnTo>
                    <a:lnTo>
                      <a:pt x="1005" y="1478"/>
                    </a:lnTo>
                    <a:lnTo>
                      <a:pt x="1004" y="1474"/>
                    </a:lnTo>
                    <a:lnTo>
                      <a:pt x="1003" y="1470"/>
                    </a:lnTo>
                    <a:lnTo>
                      <a:pt x="1003" y="1466"/>
                    </a:lnTo>
                    <a:lnTo>
                      <a:pt x="1002" y="1460"/>
                    </a:lnTo>
                    <a:lnTo>
                      <a:pt x="1001" y="1456"/>
                    </a:lnTo>
                    <a:lnTo>
                      <a:pt x="1001" y="1451"/>
                    </a:lnTo>
                    <a:lnTo>
                      <a:pt x="1000" y="1447"/>
                    </a:lnTo>
                    <a:lnTo>
                      <a:pt x="999" y="1442"/>
                    </a:lnTo>
                    <a:lnTo>
                      <a:pt x="998" y="1437"/>
                    </a:lnTo>
                    <a:lnTo>
                      <a:pt x="998" y="1431"/>
                    </a:lnTo>
                    <a:lnTo>
                      <a:pt x="997" y="1426"/>
                    </a:lnTo>
                    <a:lnTo>
                      <a:pt x="996" y="1421"/>
                    </a:lnTo>
                    <a:lnTo>
                      <a:pt x="995" y="1415"/>
                    </a:lnTo>
                    <a:lnTo>
                      <a:pt x="995" y="1410"/>
                    </a:lnTo>
                    <a:lnTo>
                      <a:pt x="994" y="1403"/>
                    </a:lnTo>
                    <a:lnTo>
                      <a:pt x="993" y="1397"/>
                    </a:lnTo>
                    <a:lnTo>
                      <a:pt x="993" y="1392"/>
                    </a:lnTo>
                    <a:lnTo>
                      <a:pt x="992" y="1385"/>
                    </a:lnTo>
                    <a:lnTo>
                      <a:pt x="991" y="1379"/>
                    </a:lnTo>
                    <a:lnTo>
                      <a:pt x="991" y="1372"/>
                    </a:lnTo>
                    <a:lnTo>
                      <a:pt x="989" y="1365"/>
                    </a:lnTo>
                    <a:lnTo>
                      <a:pt x="989" y="1359"/>
                    </a:lnTo>
                    <a:lnTo>
                      <a:pt x="988" y="1352"/>
                    </a:lnTo>
                    <a:lnTo>
                      <a:pt x="987" y="1344"/>
                    </a:lnTo>
                    <a:lnTo>
                      <a:pt x="987" y="1337"/>
                    </a:lnTo>
                    <a:lnTo>
                      <a:pt x="986" y="1329"/>
                    </a:lnTo>
                    <a:lnTo>
                      <a:pt x="986" y="1322"/>
                    </a:lnTo>
                    <a:lnTo>
                      <a:pt x="986" y="1313"/>
                    </a:lnTo>
                    <a:lnTo>
                      <a:pt x="985" y="1306"/>
                    </a:lnTo>
                    <a:lnTo>
                      <a:pt x="985" y="1298"/>
                    </a:lnTo>
                    <a:lnTo>
                      <a:pt x="985" y="1290"/>
                    </a:lnTo>
                    <a:lnTo>
                      <a:pt x="985" y="1281"/>
                    </a:lnTo>
                    <a:lnTo>
                      <a:pt x="984" y="1272"/>
                    </a:lnTo>
                    <a:lnTo>
                      <a:pt x="984" y="1264"/>
                    </a:lnTo>
                    <a:lnTo>
                      <a:pt x="984" y="1255"/>
                    </a:lnTo>
                    <a:lnTo>
                      <a:pt x="984" y="1246"/>
                    </a:lnTo>
                    <a:lnTo>
                      <a:pt x="984" y="1237"/>
                    </a:lnTo>
                    <a:lnTo>
                      <a:pt x="984" y="1228"/>
                    </a:lnTo>
                  </a:path>
                </a:pathLst>
              </a:custGeom>
              <a:noFill/>
              <a:ln w="11113">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27" name="Freeform 332"/>
              <p:cNvSpPr>
                <a:spLocks/>
              </p:cNvSpPr>
              <p:nvPr/>
            </p:nvSpPr>
            <p:spPr bwMode="auto">
              <a:xfrm>
                <a:off x="3816" y="302"/>
                <a:ext cx="757" cy="560"/>
              </a:xfrm>
              <a:custGeom>
                <a:avLst/>
                <a:gdLst>
                  <a:gd name="T0" fmla="*/ 757 w 757"/>
                  <a:gd name="T1" fmla="*/ 1 h 560"/>
                  <a:gd name="T2" fmla="*/ 757 w 757"/>
                  <a:gd name="T3" fmla="*/ 3 h 560"/>
                  <a:gd name="T4" fmla="*/ 757 w 757"/>
                  <a:gd name="T5" fmla="*/ 5 h 560"/>
                  <a:gd name="T6" fmla="*/ 757 w 757"/>
                  <a:gd name="T7" fmla="*/ 8 h 560"/>
                  <a:gd name="T8" fmla="*/ 757 w 757"/>
                  <a:gd name="T9" fmla="*/ 12 h 560"/>
                  <a:gd name="T10" fmla="*/ 755 w 757"/>
                  <a:gd name="T11" fmla="*/ 19 h 560"/>
                  <a:gd name="T12" fmla="*/ 754 w 757"/>
                  <a:gd name="T13" fmla="*/ 25 h 560"/>
                  <a:gd name="T14" fmla="*/ 753 w 757"/>
                  <a:gd name="T15" fmla="*/ 34 h 560"/>
                  <a:gd name="T16" fmla="*/ 752 w 757"/>
                  <a:gd name="T17" fmla="*/ 44 h 560"/>
                  <a:gd name="T18" fmla="*/ 750 w 757"/>
                  <a:gd name="T19" fmla="*/ 56 h 560"/>
                  <a:gd name="T20" fmla="*/ 747 w 757"/>
                  <a:gd name="T21" fmla="*/ 69 h 560"/>
                  <a:gd name="T22" fmla="*/ 743 w 757"/>
                  <a:gd name="T23" fmla="*/ 85 h 560"/>
                  <a:gd name="T24" fmla="*/ 739 w 757"/>
                  <a:gd name="T25" fmla="*/ 101 h 560"/>
                  <a:gd name="T26" fmla="*/ 733 w 757"/>
                  <a:gd name="T27" fmla="*/ 120 h 560"/>
                  <a:gd name="T28" fmla="*/ 725 w 757"/>
                  <a:gd name="T29" fmla="*/ 140 h 560"/>
                  <a:gd name="T30" fmla="*/ 717 w 757"/>
                  <a:gd name="T31" fmla="*/ 161 h 560"/>
                  <a:gd name="T32" fmla="*/ 707 w 757"/>
                  <a:gd name="T33" fmla="*/ 184 h 560"/>
                  <a:gd name="T34" fmla="*/ 694 w 757"/>
                  <a:gd name="T35" fmla="*/ 209 h 560"/>
                  <a:gd name="T36" fmla="*/ 679 w 757"/>
                  <a:gd name="T37" fmla="*/ 234 h 560"/>
                  <a:gd name="T38" fmla="*/ 662 w 757"/>
                  <a:gd name="T39" fmla="*/ 261 h 560"/>
                  <a:gd name="T40" fmla="*/ 643 w 757"/>
                  <a:gd name="T41" fmla="*/ 288 h 560"/>
                  <a:gd name="T42" fmla="*/ 621 w 757"/>
                  <a:gd name="T43" fmla="*/ 315 h 560"/>
                  <a:gd name="T44" fmla="*/ 597 w 757"/>
                  <a:gd name="T45" fmla="*/ 342 h 560"/>
                  <a:gd name="T46" fmla="*/ 572 w 757"/>
                  <a:gd name="T47" fmla="*/ 368 h 560"/>
                  <a:gd name="T48" fmla="*/ 544 w 757"/>
                  <a:gd name="T49" fmla="*/ 394 h 560"/>
                  <a:gd name="T50" fmla="*/ 515 w 757"/>
                  <a:gd name="T51" fmla="*/ 417 h 560"/>
                  <a:gd name="T52" fmla="*/ 485 w 757"/>
                  <a:gd name="T53" fmla="*/ 440 h 560"/>
                  <a:gd name="T54" fmla="*/ 453 w 757"/>
                  <a:gd name="T55" fmla="*/ 461 h 560"/>
                  <a:gd name="T56" fmla="*/ 421 w 757"/>
                  <a:gd name="T57" fmla="*/ 479 h 560"/>
                  <a:gd name="T58" fmla="*/ 388 w 757"/>
                  <a:gd name="T59" fmla="*/ 496 h 560"/>
                  <a:gd name="T60" fmla="*/ 355 w 757"/>
                  <a:gd name="T61" fmla="*/ 511 h 560"/>
                  <a:gd name="T62" fmla="*/ 321 w 757"/>
                  <a:gd name="T63" fmla="*/ 524 h 560"/>
                  <a:gd name="T64" fmla="*/ 290 w 757"/>
                  <a:gd name="T65" fmla="*/ 534 h 560"/>
                  <a:gd name="T66" fmla="*/ 259 w 757"/>
                  <a:gd name="T67" fmla="*/ 543 h 560"/>
                  <a:gd name="T68" fmla="*/ 229 w 757"/>
                  <a:gd name="T69" fmla="*/ 550 h 560"/>
                  <a:gd name="T70" fmla="*/ 201 w 757"/>
                  <a:gd name="T71" fmla="*/ 555 h 560"/>
                  <a:gd name="T72" fmla="*/ 175 w 757"/>
                  <a:gd name="T73" fmla="*/ 558 h 560"/>
                  <a:gd name="T74" fmla="*/ 152 w 757"/>
                  <a:gd name="T75" fmla="*/ 559 h 560"/>
                  <a:gd name="T76" fmla="*/ 130 w 757"/>
                  <a:gd name="T77" fmla="*/ 560 h 560"/>
                  <a:gd name="T78" fmla="*/ 110 w 757"/>
                  <a:gd name="T79" fmla="*/ 560 h 560"/>
                  <a:gd name="T80" fmla="*/ 91 w 757"/>
                  <a:gd name="T81" fmla="*/ 560 h 560"/>
                  <a:gd name="T82" fmla="*/ 76 w 757"/>
                  <a:gd name="T83" fmla="*/ 559 h 560"/>
                  <a:gd name="T84" fmla="*/ 61 w 757"/>
                  <a:gd name="T85" fmla="*/ 557 h 560"/>
                  <a:gd name="T86" fmla="*/ 48 w 757"/>
                  <a:gd name="T87" fmla="*/ 556 h 560"/>
                  <a:gd name="T88" fmla="*/ 38 w 757"/>
                  <a:gd name="T89" fmla="*/ 554 h 560"/>
                  <a:gd name="T90" fmla="*/ 28 w 757"/>
                  <a:gd name="T91" fmla="*/ 553 h 560"/>
                  <a:gd name="T92" fmla="*/ 20 w 757"/>
                  <a:gd name="T93" fmla="*/ 551 h 560"/>
                  <a:gd name="T94" fmla="*/ 14 w 757"/>
                  <a:gd name="T95" fmla="*/ 550 h 560"/>
                  <a:gd name="T96" fmla="*/ 10 w 757"/>
                  <a:gd name="T97" fmla="*/ 548 h 560"/>
                  <a:gd name="T98" fmla="*/ 7 w 757"/>
                  <a:gd name="T99" fmla="*/ 548 h 560"/>
                  <a:gd name="T100" fmla="*/ 3 w 757"/>
                  <a:gd name="T101" fmla="*/ 547 h 560"/>
                  <a:gd name="T102" fmla="*/ 2 w 757"/>
                  <a:gd name="T103" fmla="*/ 547 h 560"/>
                  <a:gd name="T104" fmla="*/ 0 w 757"/>
                  <a:gd name="T105" fmla="*/ 546 h 560"/>
                  <a:gd name="T106" fmla="*/ 2 w 757"/>
                  <a:gd name="T107" fmla="*/ 547 h 560"/>
                  <a:gd name="T108" fmla="*/ 3 w 757"/>
                  <a:gd name="T109" fmla="*/ 547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57" h="560">
                    <a:moveTo>
                      <a:pt x="757" y="0"/>
                    </a:moveTo>
                    <a:lnTo>
                      <a:pt x="757" y="1"/>
                    </a:lnTo>
                    <a:lnTo>
                      <a:pt x="757" y="1"/>
                    </a:lnTo>
                    <a:lnTo>
                      <a:pt x="757" y="1"/>
                    </a:lnTo>
                    <a:lnTo>
                      <a:pt x="757" y="2"/>
                    </a:lnTo>
                    <a:lnTo>
                      <a:pt x="757" y="2"/>
                    </a:lnTo>
                    <a:lnTo>
                      <a:pt x="757" y="2"/>
                    </a:lnTo>
                    <a:lnTo>
                      <a:pt x="757" y="3"/>
                    </a:lnTo>
                    <a:lnTo>
                      <a:pt x="757" y="3"/>
                    </a:lnTo>
                    <a:lnTo>
                      <a:pt x="757" y="4"/>
                    </a:lnTo>
                    <a:lnTo>
                      <a:pt x="757" y="4"/>
                    </a:lnTo>
                    <a:lnTo>
                      <a:pt x="757" y="5"/>
                    </a:lnTo>
                    <a:lnTo>
                      <a:pt x="757" y="5"/>
                    </a:lnTo>
                    <a:lnTo>
                      <a:pt x="757" y="6"/>
                    </a:lnTo>
                    <a:lnTo>
                      <a:pt x="757" y="7"/>
                    </a:lnTo>
                    <a:lnTo>
                      <a:pt x="757" y="8"/>
                    </a:lnTo>
                    <a:lnTo>
                      <a:pt x="757" y="9"/>
                    </a:lnTo>
                    <a:lnTo>
                      <a:pt x="757" y="10"/>
                    </a:lnTo>
                    <a:lnTo>
                      <a:pt x="757" y="11"/>
                    </a:lnTo>
                    <a:lnTo>
                      <a:pt x="757" y="12"/>
                    </a:lnTo>
                    <a:lnTo>
                      <a:pt x="757" y="13"/>
                    </a:lnTo>
                    <a:lnTo>
                      <a:pt x="755" y="15"/>
                    </a:lnTo>
                    <a:lnTo>
                      <a:pt x="755" y="16"/>
                    </a:lnTo>
                    <a:lnTo>
                      <a:pt x="755" y="19"/>
                    </a:lnTo>
                    <a:lnTo>
                      <a:pt x="755" y="20"/>
                    </a:lnTo>
                    <a:lnTo>
                      <a:pt x="755" y="22"/>
                    </a:lnTo>
                    <a:lnTo>
                      <a:pt x="755" y="24"/>
                    </a:lnTo>
                    <a:lnTo>
                      <a:pt x="754" y="25"/>
                    </a:lnTo>
                    <a:lnTo>
                      <a:pt x="754" y="27"/>
                    </a:lnTo>
                    <a:lnTo>
                      <a:pt x="754" y="30"/>
                    </a:lnTo>
                    <a:lnTo>
                      <a:pt x="754" y="32"/>
                    </a:lnTo>
                    <a:lnTo>
                      <a:pt x="753" y="34"/>
                    </a:lnTo>
                    <a:lnTo>
                      <a:pt x="753" y="36"/>
                    </a:lnTo>
                    <a:lnTo>
                      <a:pt x="753" y="39"/>
                    </a:lnTo>
                    <a:lnTo>
                      <a:pt x="752" y="41"/>
                    </a:lnTo>
                    <a:lnTo>
                      <a:pt x="752" y="44"/>
                    </a:lnTo>
                    <a:lnTo>
                      <a:pt x="751" y="48"/>
                    </a:lnTo>
                    <a:lnTo>
                      <a:pt x="751" y="50"/>
                    </a:lnTo>
                    <a:lnTo>
                      <a:pt x="750" y="53"/>
                    </a:lnTo>
                    <a:lnTo>
                      <a:pt x="750" y="56"/>
                    </a:lnTo>
                    <a:lnTo>
                      <a:pt x="749" y="59"/>
                    </a:lnTo>
                    <a:lnTo>
                      <a:pt x="748" y="63"/>
                    </a:lnTo>
                    <a:lnTo>
                      <a:pt x="747" y="66"/>
                    </a:lnTo>
                    <a:lnTo>
                      <a:pt x="747" y="69"/>
                    </a:lnTo>
                    <a:lnTo>
                      <a:pt x="746" y="73"/>
                    </a:lnTo>
                    <a:lnTo>
                      <a:pt x="745" y="77"/>
                    </a:lnTo>
                    <a:lnTo>
                      <a:pt x="744" y="81"/>
                    </a:lnTo>
                    <a:lnTo>
                      <a:pt x="743" y="85"/>
                    </a:lnTo>
                    <a:lnTo>
                      <a:pt x="742" y="89"/>
                    </a:lnTo>
                    <a:lnTo>
                      <a:pt x="741" y="93"/>
                    </a:lnTo>
                    <a:lnTo>
                      <a:pt x="740" y="97"/>
                    </a:lnTo>
                    <a:lnTo>
                      <a:pt x="739" y="101"/>
                    </a:lnTo>
                    <a:lnTo>
                      <a:pt x="737" y="106"/>
                    </a:lnTo>
                    <a:lnTo>
                      <a:pt x="736" y="111"/>
                    </a:lnTo>
                    <a:lnTo>
                      <a:pt x="734" y="115"/>
                    </a:lnTo>
                    <a:lnTo>
                      <a:pt x="733" y="120"/>
                    </a:lnTo>
                    <a:lnTo>
                      <a:pt x="731" y="124"/>
                    </a:lnTo>
                    <a:lnTo>
                      <a:pt x="730" y="129"/>
                    </a:lnTo>
                    <a:lnTo>
                      <a:pt x="727" y="135"/>
                    </a:lnTo>
                    <a:lnTo>
                      <a:pt x="725" y="140"/>
                    </a:lnTo>
                    <a:lnTo>
                      <a:pt x="723" y="145"/>
                    </a:lnTo>
                    <a:lnTo>
                      <a:pt x="721" y="150"/>
                    </a:lnTo>
                    <a:lnTo>
                      <a:pt x="719" y="156"/>
                    </a:lnTo>
                    <a:lnTo>
                      <a:pt x="717" y="161"/>
                    </a:lnTo>
                    <a:lnTo>
                      <a:pt x="714" y="167"/>
                    </a:lnTo>
                    <a:lnTo>
                      <a:pt x="712" y="173"/>
                    </a:lnTo>
                    <a:lnTo>
                      <a:pt x="709" y="178"/>
                    </a:lnTo>
                    <a:lnTo>
                      <a:pt x="707" y="184"/>
                    </a:lnTo>
                    <a:lnTo>
                      <a:pt x="704" y="190"/>
                    </a:lnTo>
                    <a:lnTo>
                      <a:pt x="701" y="197"/>
                    </a:lnTo>
                    <a:lnTo>
                      <a:pt x="697" y="203"/>
                    </a:lnTo>
                    <a:lnTo>
                      <a:pt x="694" y="209"/>
                    </a:lnTo>
                    <a:lnTo>
                      <a:pt x="690" y="215"/>
                    </a:lnTo>
                    <a:lnTo>
                      <a:pt x="687" y="222"/>
                    </a:lnTo>
                    <a:lnTo>
                      <a:pt x="683" y="228"/>
                    </a:lnTo>
                    <a:lnTo>
                      <a:pt x="679" y="234"/>
                    </a:lnTo>
                    <a:lnTo>
                      <a:pt x="675" y="241"/>
                    </a:lnTo>
                    <a:lnTo>
                      <a:pt x="671" y="247"/>
                    </a:lnTo>
                    <a:lnTo>
                      <a:pt x="666" y="254"/>
                    </a:lnTo>
                    <a:lnTo>
                      <a:pt x="662" y="261"/>
                    </a:lnTo>
                    <a:lnTo>
                      <a:pt x="657" y="267"/>
                    </a:lnTo>
                    <a:lnTo>
                      <a:pt x="652" y="274"/>
                    </a:lnTo>
                    <a:lnTo>
                      <a:pt x="648" y="281"/>
                    </a:lnTo>
                    <a:lnTo>
                      <a:pt x="643" y="288"/>
                    </a:lnTo>
                    <a:lnTo>
                      <a:pt x="637" y="294"/>
                    </a:lnTo>
                    <a:lnTo>
                      <a:pt x="632" y="301"/>
                    </a:lnTo>
                    <a:lnTo>
                      <a:pt x="626" y="308"/>
                    </a:lnTo>
                    <a:lnTo>
                      <a:pt x="621" y="315"/>
                    </a:lnTo>
                    <a:lnTo>
                      <a:pt x="616" y="322"/>
                    </a:lnTo>
                    <a:lnTo>
                      <a:pt x="609" y="328"/>
                    </a:lnTo>
                    <a:lnTo>
                      <a:pt x="603" y="334"/>
                    </a:lnTo>
                    <a:lnTo>
                      <a:pt x="597" y="342"/>
                    </a:lnTo>
                    <a:lnTo>
                      <a:pt x="591" y="348"/>
                    </a:lnTo>
                    <a:lnTo>
                      <a:pt x="585" y="355"/>
                    </a:lnTo>
                    <a:lnTo>
                      <a:pt x="578" y="361"/>
                    </a:lnTo>
                    <a:lnTo>
                      <a:pt x="572" y="368"/>
                    </a:lnTo>
                    <a:lnTo>
                      <a:pt x="565" y="374"/>
                    </a:lnTo>
                    <a:lnTo>
                      <a:pt x="559" y="381"/>
                    </a:lnTo>
                    <a:lnTo>
                      <a:pt x="551" y="387"/>
                    </a:lnTo>
                    <a:lnTo>
                      <a:pt x="544" y="394"/>
                    </a:lnTo>
                    <a:lnTo>
                      <a:pt x="537" y="400"/>
                    </a:lnTo>
                    <a:lnTo>
                      <a:pt x="530" y="406"/>
                    </a:lnTo>
                    <a:lnTo>
                      <a:pt x="522" y="411"/>
                    </a:lnTo>
                    <a:lnTo>
                      <a:pt x="515" y="417"/>
                    </a:lnTo>
                    <a:lnTo>
                      <a:pt x="508" y="424"/>
                    </a:lnTo>
                    <a:lnTo>
                      <a:pt x="501" y="429"/>
                    </a:lnTo>
                    <a:lnTo>
                      <a:pt x="492" y="435"/>
                    </a:lnTo>
                    <a:lnTo>
                      <a:pt x="485" y="440"/>
                    </a:lnTo>
                    <a:lnTo>
                      <a:pt x="477" y="445"/>
                    </a:lnTo>
                    <a:lnTo>
                      <a:pt x="469" y="450"/>
                    </a:lnTo>
                    <a:lnTo>
                      <a:pt x="461" y="456"/>
                    </a:lnTo>
                    <a:lnTo>
                      <a:pt x="453" y="461"/>
                    </a:lnTo>
                    <a:lnTo>
                      <a:pt x="445" y="466"/>
                    </a:lnTo>
                    <a:lnTo>
                      <a:pt x="436" y="470"/>
                    </a:lnTo>
                    <a:lnTo>
                      <a:pt x="428" y="475"/>
                    </a:lnTo>
                    <a:lnTo>
                      <a:pt x="421" y="479"/>
                    </a:lnTo>
                    <a:lnTo>
                      <a:pt x="413" y="484"/>
                    </a:lnTo>
                    <a:lnTo>
                      <a:pt x="404" y="488"/>
                    </a:lnTo>
                    <a:lnTo>
                      <a:pt x="396" y="492"/>
                    </a:lnTo>
                    <a:lnTo>
                      <a:pt x="388" y="496"/>
                    </a:lnTo>
                    <a:lnTo>
                      <a:pt x="379" y="500"/>
                    </a:lnTo>
                    <a:lnTo>
                      <a:pt x="371" y="504"/>
                    </a:lnTo>
                    <a:lnTo>
                      <a:pt x="363" y="507"/>
                    </a:lnTo>
                    <a:lnTo>
                      <a:pt x="355" y="511"/>
                    </a:lnTo>
                    <a:lnTo>
                      <a:pt x="346" y="515"/>
                    </a:lnTo>
                    <a:lnTo>
                      <a:pt x="338" y="518"/>
                    </a:lnTo>
                    <a:lnTo>
                      <a:pt x="330" y="521"/>
                    </a:lnTo>
                    <a:lnTo>
                      <a:pt x="321" y="524"/>
                    </a:lnTo>
                    <a:lnTo>
                      <a:pt x="314" y="526"/>
                    </a:lnTo>
                    <a:lnTo>
                      <a:pt x="306" y="529"/>
                    </a:lnTo>
                    <a:lnTo>
                      <a:pt x="298" y="531"/>
                    </a:lnTo>
                    <a:lnTo>
                      <a:pt x="290" y="534"/>
                    </a:lnTo>
                    <a:lnTo>
                      <a:pt x="282" y="536"/>
                    </a:lnTo>
                    <a:lnTo>
                      <a:pt x="274" y="539"/>
                    </a:lnTo>
                    <a:lnTo>
                      <a:pt x="267" y="541"/>
                    </a:lnTo>
                    <a:lnTo>
                      <a:pt x="259" y="543"/>
                    </a:lnTo>
                    <a:lnTo>
                      <a:pt x="251" y="545"/>
                    </a:lnTo>
                    <a:lnTo>
                      <a:pt x="244" y="547"/>
                    </a:lnTo>
                    <a:lnTo>
                      <a:pt x="236" y="548"/>
                    </a:lnTo>
                    <a:lnTo>
                      <a:pt x="229" y="550"/>
                    </a:lnTo>
                    <a:lnTo>
                      <a:pt x="222" y="551"/>
                    </a:lnTo>
                    <a:lnTo>
                      <a:pt x="215" y="552"/>
                    </a:lnTo>
                    <a:lnTo>
                      <a:pt x="209" y="554"/>
                    </a:lnTo>
                    <a:lnTo>
                      <a:pt x="201" y="555"/>
                    </a:lnTo>
                    <a:lnTo>
                      <a:pt x="195" y="555"/>
                    </a:lnTo>
                    <a:lnTo>
                      <a:pt x="188" y="556"/>
                    </a:lnTo>
                    <a:lnTo>
                      <a:pt x="182" y="557"/>
                    </a:lnTo>
                    <a:lnTo>
                      <a:pt x="175" y="558"/>
                    </a:lnTo>
                    <a:lnTo>
                      <a:pt x="169" y="558"/>
                    </a:lnTo>
                    <a:lnTo>
                      <a:pt x="163" y="559"/>
                    </a:lnTo>
                    <a:lnTo>
                      <a:pt x="158" y="559"/>
                    </a:lnTo>
                    <a:lnTo>
                      <a:pt x="152" y="559"/>
                    </a:lnTo>
                    <a:lnTo>
                      <a:pt x="146" y="560"/>
                    </a:lnTo>
                    <a:lnTo>
                      <a:pt x="140" y="560"/>
                    </a:lnTo>
                    <a:lnTo>
                      <a:pt x="135" y="560"/>
                    </a:lnTo>
                    <a:lnTo>
                      <a:pt x="130" y="560"/>
                    </a:lnTo>
                    <a:lnTo>
                      <a:pt x="125" y="560"/>
                    </a:lnTo>
                    <a:lnTo>
                      <a:pt x="119" y="560"/>
                    </a:lnTo>
                    <a:lnTo>
                      <a:pt x="114" y="560"/>
                    </a:lnTo>
                    <a:lnTo>
                      <a:pt x="110" y="560"/>
                    </a:lnTo>
                    <a:lnTo>
                      <a:pt x="105" y="560"/>
                    </a:lnTo>
                    <a:lnTo>
                      <a:pt x="101" y="560"/>
                    </a:lnTo>
                    <a:lnTo>
                      <a:pt x="96" y="560"/>
                    </a:lnTo>
                    <a:lnTo>
                      <a:pt x="91" y="560"/>
                    </a:lnTo>
                    <a:lnTo>
                      <a:pt x="87" y="559"/>
                    </a:lnTo>
                    <a:lnTo>
                      <a:pt x="83" y="559"/>
                    </a:lnTo>
                    <a:lnTo>
                      <a:pt x="79" y="559"/>
                    </a:lnTo>
                    <a:lnTo>
                      <a:pt x="76" y="559"/>
                    </a:lnTo>
                    <a:lnTo>
                      <a:pt x="72" y="558"/>
                    </a:lnTo>
                    <a:lnTo>
                      <a:pt x="68" y="558"/>
                    </a:lnTo>
                    <a:lnTo>
                      <a:pt x="65" y="558"/>
                    </a:lnTo>
                    <a:lnTo>
                      <a:pt x="61" y="557"/>
                    </a:lnTo>
                    <a:lnTo>
                      <a:pt x="57" y="557"/>
                    </a:lnTo>
                    <a:lnTo>
                      <a:pt x="54" y="556"/>
                    </a:lnTo>
                    <a:lnTo>
                      <a:pt x="51" y="556"/>
                    </a:lnTo>
                    <a:lnTo>
                      <a:pt x="48" y="556"/>
                    </a:lnTo>
                    <a:lnTo>
                      <a:pt x="46" y="555"/>
                    </a:lnTo>
                    <a:lnTo>
                      <a:pt x="43" y="555"/>
                    </a:lnTo>
                    <a:lnTo>
                      <a:pt x="40" y="555"/>
                    </a:lnTo>
                    <a:lnTo>
                      <a:pt x="38" y="554"/>
                    </a:lnTo>
                    <a:lnTo>
                      <a:pt x="34" y="554"/>
                    </a:lnTo>
                    <a:lnTo>
                      <a:pt x="32" y="553"/>
                    </a:lnTo>
                    <a:lnTo>
                      <a:pt x="30" y="553"/>
                    </a:lnTo>
                    <a:lnTo>
                      <a:pt x="28" y="553"/>
                    </a:lnTo>
                    <a:lnTo>
                      <a:pt x="26" y="552"/>
                    </a:lnTo>
                    <a:lnTo>
                      <a:pt x="24" y="552"/>
                    </a:lnTo>
                    <a:lnTo>
                      <a:pt x="22" y="551"/>
                    </a:lnTo>
                    <a:lnTo>
                      <a:pt x="20" y="551"/>
                    </a:lnTo>
                    <a:lnTo>
                      <a:pt x="19" y="551"/>
                    </a:lnTo>
                    <a:lnTo>
                      <a:pt x="17" y="550"/>
                    </a:lnTo>
                    <a:lnTo>
                      <a:pt x="16" y="550"/>
                    </a:lnTo>
                    <a:lnTo>
                      <a:pt x="14" y="550"/>
                    </a:lnTo>
                    <a:lnTo>
                      <a:pt x="13" y="549"/>
                    </a:lnTo>
                    <a:lnTo>
                      <a:pt x="12" y="549"/>
                    </a:lnTo>
                    <a:lnTo>
                      <a:pt x="11" y="549"/>
                    </a:lnTo>
                    <a:lnTo>
                      <a:pt x="10" y="548"/>
                    </a:lnTo>
                    <a:lnTo>
                      <a:pt x="9" y="548"/>
                    </a:lnTo>
                    <a:lnTo>
                      <a:pt x="8" y="548"/>
                    </a:lnTo>
                    <a:lnTo>
                      <a:pt x="7" y="548"/>
                    </a:lnTo>
                    <a:lnTo>
                      <a:pt x="7" y="548"/>
                    </a:lnTo>
                    <a:lnTo>
                      <a:pt x="5" y="547"/>
                    </a:lnTo>
                    <a:lnTo>
                      <a:pt x="4" y="547"/>
                    </a:lnTo>
                    <a:lnTo>
                      <a:pt x="4" y="547"/>
                    </a:lnTo>
                    <a:lnTo>
                      <a:pt x="3" y="547"/>
                    </a:lnTo>
                    <a:lnTo>
                      <a:pt x="3" y="547"/>
                    </a:lnTo>
                    <a:lnTo>
                      <a:pt x="2" y="547"/>
                    </a:lnTo>
                    <a:lnTo>
                      <a:pt x="2" y="547"/>
                    </a:lnTo>
                    <a:lnTo>
                      <a:pt x="2" y="547"/>
                    </a:lnTo>
                    <a:lnTo>
                      <a:pt x="1" y="546"/>
                    </a:lnTo>
                    <a:lnTo>
                      <a:pt x="1" y="546"/>
                    </a:lnTo>
                    <a:lnTo>
                      <a:pt x="1" y="546"/>
                    </a:lnTo>
                    <a:lnTo>
                      <a:pt x="0" y="546"/>
                    </a:lnTo>
                    <a:lnTo>
                      <a:pt x="1" y="546"/>
                    </a:lnTo>
                    <a:lnTo>
                      <a:pt x="1" y="546"/>
                    </a:lnTo>
                    <a:lnTo>
                      <a:pt x="1" y="546"/>
                    </a:lnTo>
                    <a:lnTo>
                      <a:pt x="2" y="547"/>
                    </a:lnTo>
                    <a:lnTo>
                      <a:pt x="2" y="547"/>
                    </a:lnTo>
                    <a:lnTo>
                      <a:pt x="2" y="547"/>
                    </a:lnTo>
                    <a:lnTo>
                      <a:pt x="3" y="547"/>
                    </a:lnTo>
                    <a:lnTo>
                      <a:pt x="3" y="547"/>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28" name="Line 333"/>
              <p:cNvSpPr>
                <a:spLocks noChangeShapeType="1"/>
              </p:cNvSpPr>
              <p:nvPr/>
            </p:nvSpPr>
            <p:spPr bwMode="auto">
              <a:xfrm>
                <a:off x="4573" y="302"/>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29" name="Line 334"/>
              <p:cNvSpPr>
                <a:spLocks noChangeShapeType="1"/>
              </p:cNvSpPr>
              <p:nvPr/>
            </p:nvSpPr>
            <p:spPr bwMode="auto">
              <a:xfrm>
                <a:off x="4573" y="303"/>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30" name="Line 335"/>
              <p:cNvSpPr>
                <a:spLocks noChangeShapeType="1"/>
              </p:cNvSpPr>
              <p:nvPr/>
            </p:nvSpPr>
            <p:spPr bwMode="auto">
              <a:xfrm>
                <a:off x="4573" y="303"/>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31" name="Line 336"/>
              <p:cNvSpPr>
                <a:spLocks noChangeShapeType="1"/>
              </p:cNvSpPr>
              <p:nvPr/>
            </p:nvSpPr>
            <p:spPr bwMode="auto">
              <a:xfrm>
                <a:off x="4573" y="303"/>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32" name="Line 337"/>
              <p:cNvSpPr>
                <a:spLocks noChangeShapeType="1"/>
              </p:cNvSpPr>
              <p:nvPr/>
            </p:nvSpPr>
            <p:spPr bwMode="auto">
              <a:xfrm>
                <a:off x="4573" y="304"/>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33" name="Line 338"/>
              <p:cNvSpPr>
                <a:spLocks noChangeShapeType="1"/>
              </p:cNvSpPr>
              <p:nvPr/>
            </p:nvSpPr>
            <p:spPr bwMode="auto">
              <a:xfrm>
                <a:off x="4573" y="304"/>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34" name="Line 339"/>
              <p:cNvSpPr>
                <a:spLocks noChangeShapeType="1"/>
              </p:cNvSpPr>
              <p:nvPr/>
            </p:nvSpPr>
            <p:spPr bwMode="auto">
              <a:xfrm>
                <a:off x="4573" y="304"/>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35" name="Line 340"/>
              <p:cNvSpPr>
                <a:spLocks noChangeShapeType="1"/>
              </p:cNvSpPr>
              <p:nvPr/>
            </p:nvSpPr>
            <p:spPr bwMode="auto">
              <a:xfrm>
                <a:off x="4573" y="305"/>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36" name="Line 341"/>
              <p:cNvSpPr>
                <a:spLocks noChangeShapeType="1"/>
              </p:cNvSpPr>
              <p:nvPr/>
            </p:nvSpPr>
            <p:spPr bwMode="auto">
              <a:xfrm>
                <a:off x="4573" y="305"/>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37" name="Line 342"/>
              <p:cNvSpPr>
                <a:spLocks noChangeShapeType="1"/>
              </p:cNvSpPr>
              <p:nvPr/>
            </p:nvSpPr>
            <p:spPr bwMode="auto">
              <a:xfrm>
                <a:off x="4573" y="306"/>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38" name="Line 343"/>
              <p:cNvSpPr>
                <a:spLocks noChangeShapeType="1"/>
              </p:cNvSpPr>
              <p:nvPr/>
            </p:nvSpPr>
            <p:spPr bwMode="auto">
              <a:xfrm>
                <a:off x="4573" y="306"/>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39" name="Line 344"/>
              <p:cNvSpPr>
                <a:spLocks noChangeShapeType="1"/>
              </p:cNvSpPr>
              <p:nvPr/>
            </p:nvSpPr>
            <p:spPr bwMode="auto">
              <a:xfrm>
                <a:off x="4573" y="307"/>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40" name="Line 345"/>
              <p:cNvSpPr>
                <a:spLocks noChangeShapeType="1"/>
              </p:cNvSpPr>
              <p:nvPr/>
            </p:nvSpPr>
            <p:spPr bwMode="auto">
              <a:xfrm>
                <a:off x="4573" y="307"/>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41" name="Line 346"/>
              <p:cNvSpPr>
                <a:spLocks noChangeShapeType="1"/>
              </p:cNvSpPr>
              <p:nvPr/>
            </p:nvSpPr>
            <p:spPr bwMode="auto">
              <a:xfrm>
                <a:off x="4573" y="308"/>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42" name="Line 347"/>
              <p:cNvSpPr>
                <a:spLocks noChangeShapeType="1"/>
              </p:cNvSpPr>
              <p:nvPr/>
            </p:nvSpPr>
            <p:spPr bwMode="auto">
              <a:xfrm>
                <a:off x="4573" y="309"/>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43" name="Line 348"/>
              <p:cNvSpPr>
                <a:spLocks noChangeShapeType="1"/>
              </p:cNvSpPr>
              <p:nvPr/>
            </p:nvSpPr>
            <p:spPr bwMode="auto">
              <a:xfrm>
                <a:off x="4573" y="310"/>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44" name="Line 349"/>
              <p:cNvSpPr>
                <a:spLocks noChangeShapeType="1"/>
              </p:cNvSpPr>
              <p:nvPr/>
            </p:nvSpPr>
            <p:spPr bwMode="auto">
              <a:xfrm flipH="1">
                <a:off x="4571" y="311"/>
                <a:ext cx="2"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45" name="Line 350"/>
              <p:cNvSpPr>
                <a:spLocks noChangeShapeType="1"/>
              </p:cNvSpPr>
              <p:nvPr/>
            </p:nvSpPr>
            <p:spPr bwMode="auto">
              <a:xfrm>
                <a:off x="4571" y="312"/>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46" name="Line 351"/>
              <p:cNvSpPr>
                <a:spLocks noChangeShapeType="1"/>
              </p:cNvSpPr>
              <p:nvPr/>
            </p:nvSpPr>
            <p:spPr bwMode="auto">
              <a:xfrm>
                <a:off x="4571" y="313"/>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47" name="Line 352"/>
              <p:cNvSpPr>
                <a:spLocks noChangeShapeType="1"/>
              </p:cNvSpPr>
              <p:nvPr/>
            </p:nvSpPr>
            <p:spPr bwMode="auto">
              <a:xfrm>
                <a:off x="4571" y="314"/>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48" name="Line 353"/>
              <p:cNvSpPr>
                <a:spLocks noChangeShapeType="1"/>
              </p:cNvSpPr>
              <p:nvPr/>
            </p:nvSpPr>
            <p:spPr bwMode="auto">
              <a:xfrm>
                <a:off x="4571" y="315"/>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49" name="Line 354"/>
              <p:cNvSpPr>
                <a:spLocks noChangeShapeType="1"/>
              </p:cNvSpPr>
              <p:nvPr/>
            </p:nvSpPr>
            <p:spPr bwMode="auto">
              <a:xfrm flipH="1">
                <a:off x="4570" y="316"/>
                <a:ext cx="1"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50" name="Line 355"/>
              <p:cNvSpPr>
                <a:spLocks noChangeShapeType="1"/>
              </p:cNvSpPr>
              <p:nvPr/>
            </p:nvSpPr>
            <p:spPr bwMode="auto">
              <a:xfrm>
                <a:off x="4570" y="318"/>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51" name="Line 356"/>
              <p:cNvSpPr>
                <a:spLocks noChangeShapeType="1"/>
              </p:cNvSpPr>
              <p:nvPr/>
            </p:nvSpPr>
            <p:spPr bwMode="auto">
              <a:xfrm>
                <a:off x="4570" y="319"/>
                <a:ext cx="0"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52" name="Line 357"/>
              <p:cNvSpPr>
                <a:spLocks noChangeShapeType="1"/>
              </p:cNvSpPr>
              <p:nvPr/>
            </p:nvSpPr>
            <p:spPr bwMode="auto">
              <a:xfrm>
                <a:off x="4570" y="322"/>
                <a:ext cx="0"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53" name="Freeform 358"/>
              <p:cNvSpPr>
                <a:spLocks/>
              </p:cNvSpPr>
              <p:nvPr/>
            </p:nvSpPr>
            <p:spPr bwMode="auto">
              <a:xfrm>
                <a:off x="4569" y="324"/>
                <a:ext cx="1" cy="2"/>
              </a:xfrm>
              <a:custGeom>
                <a:avLst/>
                <a:gdLst>
                  <a:gd name="T0" fmla="*/ 1 w 1"/>
                  <a:gd name="T1" fmla="*/ 0 h 2"/>
                  <a:gd name="T2" fmla="*/ 0 w 1"/>
                  <a:gd name="T3" fmla="*/ 1 h 2"/>
                  <a:gd name="T4" fmla="*/ 0 w 1"/>
                  <a:gd name="T5" fmla="*/ 2 h 2"/>
                </a:gdLst>
                <a:ahLst/>
                <a:cxnLst>
                  <a:cxn ang="0">
                    <a:pos x="T0" y="T1"/>
                  </a:cxn>
                  <a:cxn ang="0">
                    <a:pos x="T2" y="T3"/>
                  </a:cxn>
                  <a:cxn ang="0">
                    <a:pos x="T4" y="T5"/>
                  </a:cxn>
                </a:cxnLst>
                <a:rect l="0" t="0" r="r" b="b"/>
                <a:pathLst>
                  <a:path w="1" h="2">
                    <a:moveTo>
                      <a:pt x="1" y="0"/>
                    </a:moveTo>
                    <a:lnTo>
                      <a:pt x="0" y="1"/>
                    </a:lnTo>
                    <a:lnTo>
                      <a:pt x="0"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54" name="Line 359"/>
              <p:cNvSpPr>
                <a:spLocks noChangeShapeType="1"/>
              </p:cNvSpPr>
              <p:nvPr/>
            </p:nvSpPr>
            <p:spPr bwMode="auto">
              <a:xfrm flipH="1">
                <a:off x="4562" y="347"/>
                <a:ext cx="1" cy="4"/>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55" name="Line 360"/>
              <p:cNvSpPr>
                <a:spLocks noChangeShapeType="1"/>
              </p:cNvSpPr>
              <p:nvPr/>
            </p:nvSpPr>
            <p:spPr bwMode="auto">
              <a:xfrm flipH="1">
                <a:off x="4560" y="351"/>
                <a:ext cx="2"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56" name="Line 361"/>
              <p:cNvSpPr>
                <a:spLocks noChangeShapeType="1"/>
              </p:cNvSpPr>
              <p:nvPr/>
            </p:nvSpPr>
            <p:spPr bwMode="auto">
              <a:xfrm flipH="1">
                <a:off x="4559" y="354"/>
                <a:ext cx="1"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57" name="Line 362"/>
              <p:cNvSpPr>
                <a:spLocks noChangeShapeType="1"/>
              </p:cNvSpPr>
              <p:nvPr/>
            </p:nvSpPr>
            <p:spPr bwMode="auto">
              <a:xfrm flipH="1">
                <a:off x="4558" y="356"/>
                <a:ext cx="1"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58" name="Line 363"/>
              <p:cNvSpPr>
                <a:spLocks noChangeShapeType="1"/>
              </p:cNvSpPr>
              <p:nvPr/>
            </p:nvSpPr>
            <p:spPr bwMode="auto">
              <a:xfrm flipH="1">
                <a:off x="4557" y="359"/>
                <a:ext cx="1"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59" name="Line 364"/>
              <p:cNvSpPr>
                <a:spLocks noChangeShapeType="1"/>
              </p:cNvSpPr>
              <p:nvPr/>
            </p:nvSpPr>
            <p:spPr bwMode="auto">
              <a:xfrm flipH="1">
                <a:off x="4556" y="362"/>
                <a:ext cx="1"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60" name="Freeform 365"/>
              <p:cNvSpPr>
                <a:spLocks/>
              </p:cNvSpPr>
              <p:nvPr/>
            </p:nvSpPr>
            <p:spPr bwMode="auto">
              <a:xfrm>
                <a:off x="4554" y="365"/>
                <a:ext cx="2" cy="4"/>
              </a:xfrm>
              <a:custGeom>
                <a:avLst/>
                <a:gdLst>
                  <a:gd name="T0" fmla="*/ 2 w 2"/>
                  <a:gd name="T1" fmla="*/ 0 h 4"/>
                  <a:gd name="T2" fmla="*/ 0 w 2"/>
                  <a:gd name="T3" fmla="*/ 3 h 4"/>
                  <a:gd name="T4" fmla="*/ 0 w 2"/>
                  <a:gd name="T5" fmla="*/ 4 h 4"/>
                </a:gdLst>
                <a:ahLst/>
                <a:cxnLst>
                  <a:cxn ang="0">
                    <a:pos x="T0" y="T1"/>
                  </a:cxn>
                  <a:cxn ang="0">
                    <a:pos x="T2" y="T3"/>
                  </a:cxn>
                  <a:cxn ang="0">
                    <a:pos x="T4" y="T5"/>
                  </a:cxn>
                </a:cxnLst>
                <a:rect l="0" t="0" r="r" b="b"/>
                <a:pathLst>
                  <a:path w="2" h="4">
                    <a:moveTo>
                      <a:pt x="2" y="0"/>
                    </a:moveTo>
                    <a:lnTo>
                      <a:pt x="0" y="3"/>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61" name="Line 366"/>
              <p:cNvSpPr>
                <a:spLocks noChangeShapeType="1"/>
              </p:cNvSpPr>
              <p:nvPr/>
            </p:nvSpPr>
            <p:spPr bwMode="auto">
              <a:xfrm flipH="1">
                <a:off x="4540" y="390"/>
                <a:ext cx="2"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62" name="Line 367"/>
              <p:cNvSpPr>
                <a:spLocks noChangeShapeType="1"/>
              </p:cNvSpPr>
              <p:nvPr/>
            </p:nvSpPr>
            <p:spPr bwMode="auto">
              <a:xfrm flipH="1">
                <a:off x="4538" y="393"/>
                <a:ext cx="2"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63" name="Line 368"/>
              <p:cNvSpPr>
                <a:spLocks noChangeShapeType="1"/>
              </p:cNvSpPr>
              <p:nvPr/>
            </p:nvSpPr>
            <p:spPr bwMode="auto">
              <a:xfrm flipH="1">
                <a:off x="4536" y="396"/>
                <a:ext cx="2" cy="4"/>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64" name="Line 369"/>
              <p:cNvSpPr>
                <a:spLocks noChangeShapeType="1"/>
              </p:cNvSpPr>
              <p:nvPr/>
            </p:nvSpPr>
            <p:spPr bwMode="auto">
              <a:xfrm flipH="1">
                <a:off x="4534" y="400"/>
                <a:ext cx="2"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65" name="Freeform 370"/>
              <p:cNvSpPr>
                <a:spLocks/>
              </p:cNvSpPr>
              <p:nvPr/>
            </p:nvSpPr>
            <p:spPr bwMode="auto">
              <a:xfrm>
                <a:off x="4530" y="403"/>
                <a:ext cx="4" cy="7"/>
              </a:xfrm>
              <a:custGeom>
                <a:avLst/>
                <a:gdLst>
                  <a:gd name="T0" fmla="*/ 4 w 4"/>
                  <a:gd name="T1" fmla="*/ 0 h 7"/>
                  <a:gd name="T2" fmla="*/ 1 w 4"/>
                  <a:gd name="T3" fmla="*/ 5 h 7"/>
                  <a:gd name="T4" fmla="*/ 0 w 4"/>
                  <a:gd name="T5" fmla="*/ 7 h 7"/>
                </a:gdLst>
                <a:ahLst/>
                <a:cxnLst>
                  <a:cxn ang="0">
                    <a:pos x="T0" y="T1"/>
                  </a:cxn>
                  <a:cxn ang="0">
                    <a:pos x="T2" y="T3"/>
                  </a:cxn>
                  <a:cxn ang="0">
                    <a:pos x="T4" y="T5"/>
                  </a:cxn>
                </a:cxnLst>
                <a:rect l="0" t="0" r="r" b="b"/>
                <a:pathLst>
                  <a:path w="4" h="7">
                    <a:moveTo>
                      <a:pt x="4" y="0"/>
                    </a:moveTo>
                    <a:lnTo>
                      <a:pt x="1" y="5"/>
                    </a:lnTo>
                    <a:lnTo>
                      <a:pt x="0" y="7"/>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66" name="Line 371"/>
              <p:cNvSpPr>
                <a:spLocks noChangeShapeType="1"/>
              </p:cNvSpPr>
              <p:nvPr/>
            </p:nvSpPr>
            <p:spPr bwMode="auto">
              <a:xfrm flipH="1">
                <a:off x="4512" y="428"/>
                <a:ext cx="4"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67" name="Line 372"/>
              <p:cNvSpPr>
                <a:spLocks noChangeShapeType="1"/>
              </p:cNvSpPr>
              <p:nvPr/>
            </p:nvSpPr>
            <p:spPr bwMode="auto">
              <a:xfrm flipH="1">
                <a:off x="4509" y="431"/>
                <a:ext cx="3"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68" name="Line 373"/>
              <p:cNvSpPr>
                <a:spLocks noChangeShapeType="1"/>
              </p:cNvSpPr>
              <p:nvPr/>
            </p:nvSpPr>
            <p:spPr bwMode="auto">
              <a:xfrm flipH="1">
                <a:off x="4506" y="434"/>
                <a:ext cx="3" cy="5"/>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69" name="Freeform 374"/>
              <p:cNvSpPr>
                <a:spLocks/>
              </p:cNvSpPr>
              <p:nvPr/>
            </p:nvSpPr>
            <p:spPr bwMode="auto">
              <a:xfrm>
                <a:off x="4499" y="439"/>
                <a:ext cx="7" cy="7"/>
              </a:xfrm>
              <a:custGeom>
                <a:avLst/>
                <a:gdLst>
                  <a:gd name="T0" fmla="*/ 7 w 7"/>
                  <a:gd name="T1" fmla="*/ 0 h 7"/>
                  <a:gd name="T2" fmla="*/ 3 w 7"/>
                  <a:gd name="T3" fmla="*/ 4 h 7"/>
                  <a:gd name="T4" fmla="*/ 0 w 7"/>
                  <a:gd name="T5" fmla="*/ 7 h 7"/>
                </a:gdLst>
                <a:ahLst/>
                <a:cxnLst>
                  <a:cxn ang="0">
                    <a:pos x="T0" y="T1"/>
                  </a:cxn>
                  <a:cxn ang="0">
                    <a:pos x="T2" y="T3"/>
                  </a:cxn>
                  <a:cxn ang="0">
                    <a:pos x="T4" y="T5"/>
                  </a:cxn>
                </a:cxnLst>
                <a:rect l="0" t="0" r="r" b="b"/>
                <a:pathLst>
                  <a:path w="7" h="7">
                    <a:moveTo>
                      <a:pt x="7" y="0"/>
                    </a:moveTo>
                    <a:lnTo>
                      <a:pt x="3" y="4"/>
                    </a:lnTo>
                    <a:lnTo>
                      <a:pt x="0" y="7"/>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70" name="Line 375"/>
              <p:cNvSpPr>
                <a:spLocks noChangeShapeType="1"/>
              </p:cNvSpPr>
              <p:nvPr/>
            </p:nvSpPr>
            <p:spPr bwMode="auto">
              <a:xfrm flipH="1">
                <a:off x="4481" y="461"/>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71" name="Line 376"/>
              <p:cNvSpPr>
                <a:spLocks noChangeShapeType="1"/>
              </p:cNvSpPr>
              <p:nvPr/>
            </p:nvSpPr>
            <p:spPr bwMode="auto">
              <a:xfrm flipH="1">
                <a:off x="4476" y="462"/>
                <a:ext cx="5" cy="4"/>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72" name="Line 377"/>
              <p:cNvSpPr>
                <a:spLocks noChangeShapeType="1"/>
              </p:cNvSpPr>
              <p:nvPr/>
            </p:nvSpPr>
            <p:spPr bwMode="auto">
              <a:xfrm flipH="1">
                <a:off x="4472" y="466"/>
                <a:ext cx="4" cy="4"/>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73" name="Freeform 378"/>
              <p:cNvSpPr>
                <a:spLocks/>
              </p:cNvSpPr>
              <p:nvPr/>
            </p:nvSpPr>
            <p:spPr bwMode="auto">
              <a:xfrm>
                <a:off x="4464" y="470"/>
                <a:ext cx="8" cy="6"/>
              </a:xfrm>
              <a:custGeom>
                <a:avLst/>
                <a:gdLst>
                  <a:gd name="T0" fmla="*/ 8 w 8"/>
                  <a:gd name="T1" fmla="*/ 0 h 6"/>
                  <a:gd name="T2" fmla="*/ 3 w 8"/>
                  <a:gd name="T3" fmla="*/ 3 h 6"/>
                  <a:gd name="T4" fmla="*/ 0 w 8"/>
                  <a:gd name="T5" fmla="*/ 6 h 6"/>
                </a:gdLst>
                <a:ahLst/>
                <a:cxnLst>
                  <a:cxn ang="0">
                    <a:pos x="T0" y="T1"/>
                  </a:cxn>
                  <a:cxn ang="0">
                    <a:pos x="T2" y="T3"/>
                  </a:cxn>
                  <a:cxn ang="0">
                    <a:pos x="T4" y="T5"/>
                  </a:cxn>
                </a:cxnLst>
                <a:rect l="0" t="0" r="r" b="b"/>
                <a:pathLst>
                  <a:path w="8" h="6">
                    <a:moveTo>
                      <a:pt x="8" y="0"/>
                    </a:moveTo>
                    <a:lnTo>
                      <a:pt x="3" y="3"/>
                    </a:lnTo>
                    <a:lnTo>
                      <a:pt x="0" y="6"/>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74" name="Line 379"/>
              <p:cNvSpPr>
                <a:spLocks noChangeShapeType="1"/>
              </p:cNvSpPr>
              <p:nvPr/>
            </p:nvSpPr>
            <p:spPr bwMode="auto">
              <a:xfrm flipH="1">
                <a:off x="4441" y="489"/>
                <a:ext cx="3"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75" name="Line 380"/>
              <p:cNvSpPr>
                <a:spLocks noChangeShapeType="1"/>
              </p:cNvSpPr>
              <p:nvPr/>
            </p:nvSpPr>
            <p:spPr bwMode="auto">
              <a:xfrm flipH="1">
                <a:off x="4436" y="490"/>
                <a:ext cx="5" cy="4"/>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76" name="Line 381"/>
              <p:cNvSpPr>
                <a:spLocks noChangeShapeType="1"/>
              </p:cNvSpPr>
              <p:nvPr/>
            </p:nvSpPr>
            <p:spPr bwMode="auto">
              <a:xfrm flipH="1">
                <a:off x="4430" y="494"/>
                <a:ext cx="6"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77" name="Freeform 382"/>
              <p:cNvSpPr>
                <a:spLocks/>
              </p:cNvSpPr>
              <p:nvPr/>
            </p:nvSpPr>
            <p:spPr bwMode="auto">
              <a:xfrm>
                <a:off x="4423" y="497"/>
                <a:ext cx="7" cy="3"/>
              </a:xfrm>
              <a:custGeom>
                <a:avLst/>
                <a:gdLst>
                  <a:gd name="T0" fmla="*/ 7 w 7"/>
                  <a:gd name="T1" fmla="*/ 0 h 3"/>
                  <a:gd name="T2" fmla="*/ 1 w 7"/>
                  <a:gd name="T3" fmla="*/ 3 h 3"/>
                  <a:gd name="T4" fmla="*/ 0 w 7"/>
                  <a:gd name="T5" fmla="*/ 3 h 3"/>
                </a:gdLst>
                <a:ahLst/>
                <a:cxnLst>
                  <a:cxn ang="0">
                    <a:pos x="T0" y="T1"/>
                  </a:cxn>
                  <a:cxn ang="0">
                    <a:pos x="T2" y="T3"/>
                  </a:cxn>
                  <a:cxn ang="0">
                    <a:pos x="T4" y="T5"/>
                  </a:cxn>
                </a:cxnLst>
                <a:rect l="0" t="0" r="r" b="b"/>
                <a:pathLst>
                  <a:path w="7" h="3">
                    <a:moveTo>
                      <a:pt x="7" y="0"/>
                    </a:moveTo>
                    <a:lnTo>
                      <a:pt x="1" y="3"/>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78" name="Line 383"/>
              <p:cNvSpPr>
                <a:spLocks noChangeShapeType="1"/>
              </p:cNvSpPr>
              <p:nvPr/>
            </p:nvSpPr>
            <p:spPr bwMode="auto">
              <a:xfrm flipH="1">
                <a:off x="4400" y="510"/>
                <a:ext cx="2"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79" name="Line 384"/>
              <p:cNvSpPr>
                <a:spLocks noChangeShapeType="1"/>
              </p:cNvSpPr>
              <p:nvPr/>
            </p:nvSpPr>
            <p:spPr bwMode="auto">
              <a:xfrm flipH="1">
                <a:off x="4393" y="510"/>
                <a:ext cx="7"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80" name="Line 385"/>
              <p:cNvSpPr>
                <a:spLocks noChangeShapeType="1"/>
              </p:cNvSpPr>
              <p:nvPr/>
            </p:nvSpPr>
            <p:spPr bwMode="auto">
              <a:xfrm flipH="1">
                <a:off x="4387" y="513"/>
                <a:ext cx="6"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81" name="Freeform 386"/>
              <p:cNvSpPr>
                <a:spLocks/>
              </p:cNvSpPr>
              <p:nvPr/>
            </p:nvSpPr>
            <p:spPr bwMode="auto">
              <a:xfrm>
                <a:off x="4380" y="515"/>
                <a:ext cx="7" cy="2"/>
              </a:xfrm>
              <a:custGeom>
                <a:avLst/>
                <a:gdLst>
                  <a:gd name="T0" fmla="*/ 7 w 7"/>
                  <a:gd name="T1" fmla="*/ 0 h 2"/>
                  <a:gd name="T2" fmla="*/ 1 w 7"/>
                  <a:gd name="T3" fmla="*/ 2 h 2"/>
                  <a:gd name="T4" fmla="*/ 0 w 7"/>
                  <a:gd name="T5" fmla="*/ 2 h 2"/>
                </a:gdLst>
                <a:ahLst/>
                <a:cxnLst>
                  <a:cxn ang="0">
                    <a:pos x="T0" y="T1"/>
                  </a:cxn>
                  <a:cxn ang="0">
                    <a:pos x="T2" y="T3"/>
                  </a:cxn>
                  <a:cxn ang="0">
                    <a:pos x="T4" y="T5"/>
                  </a:cxn>
                </a:cxnLst>
                <a:rect l="0" t="0" r="r" b="b"/>
                <a:pathLst>
                  <a:path w="7" h="2">
                    <a:moveTo>
                      <a:pt x="7" y="0"/>
                    </a:moveTo>
                    <a:lnTo>
                      <a:pt x="1" y="2"/>
                    </a:lnTo>
                    <a:lnTo>
                      <a:pt x="0"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82" name="Line 387"/>
              <p:cNvSpPr>
                <a:spLocks noChangeShapeType="1"/>
              </p:cNvSpPr>
              <p:nvPr/>
            </p:nvSpPr>
            <p:spPr bwMode="auto">
              <a:xfrm flipH="1">
                <a:off x="4356" y="524"/>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83" name="Line 388"/>
              <p:cNvSpPr>
                <a:spLocks noChangeShapeType="1"/>
              </p:cNvSpPr>
              <p:nvPr/>
            </p:nvSpPr>
            <p:spPr bwMode="auto">
              <a:xfrm flipH="1">
                <a:off x="4349" y="524"/>
                <a:ext cx="7"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84" name="Line 389"/>
              <p:cNvSpPr>
                <a:spLocks noChangeShapeType="1"/>
              </p:cNvSpPr>
              <p:nvPr/>
            </p:nvSpPr>
            <p:spPr bwMode="auto">
              <a:xfrm flipH="1">
                <a:off x="4343" y="525"/>
                <a:ext cx="6"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85" name="Freeform 390"/>
              <p:cNvSpPr>
                <a:spLocks/>
              </p:cNvSpPr>
              <p:nvPr/>
            </p:nvSpPr>
            <p:spPr bwMode="auto">
              <a:xfrm>
                <a:off x="4333" y="526"/>
                <a:ext cx="10" cy="2"/>
              </a:xfrm>
              <a:custGeom>
                <a:avLst/>
                <a:gdLst>
                  <a:gd name="T0" fmla="*/ 10 w 10"/>
                  <a:gd name="T1" fmla="*/ 0 h 2"/>
                  <a:gd name="T2" fmla="*/ 3 w 10"/>
                  <a:gd name="T3" fmla="*/ 1 h 2"/>
                  <a:gd name="T4" fmla="*/ 0 w 10"/>
                  <a:gd name="T5" fmla="*/ 2 h 2"/>
                </a:gdLst>
                <a:ahLst/>
                <a:cxnLst>
                  <a:cxn ang="0">
                    <a:pos x="T0" y="T1"/>
                  </a:cxn>
                  <a:cxn ang="0">
                    <a:pos x="T2" y="T3"/>
                  </a:cxn>
                  <a:cxn ang="0">
                    <a:pos x="T4" y="T5"/>
                  </a:cxn>
                </a:cxnLst>
                <a:rect l="0" t="0" r="r" b="b"/>
                <a:pathLst>
                  <a:path w="10" h="2">
                    <a:moveTo>
                      <a:pt x="10" y="0"/>
                    </a:moveTo>
                    <a:lnTo>
                      <a:pt x="3" y="1"/>
                    </a:lnTo>
                    <a:lnTo>
                      <a:pt x="0"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86" name="Line 391"/>
              <p:cNvSpPr>
                <a:spLocks noChangeShapeType="1"/>
              </p:cNvSpPr>
              <p:nvPr/>
            </p:nvSpPr>
            <p:spPr bwMode="auto">
              <a:xfrm flipH="1">
                <a:off x="4304" y="529"/>
                <a:ext cx="6"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87" name="Line 392"/>
              <p:cNvSpPr>
                <a:spLocks noChangeShapeType="1"/>
              </p:cNvSpPr>
              <p:nvPr/>
            </p:nvSpPr>
            <p:spPr bwMode="auto">
              <a:xfrm flipH="1">
                <a:off x="4298" y="530"/>
                <a:ext cx="6"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88" name="Freeform 393"/>
              <p:cNvSpPr>
                <a:spLocks/>
              </p:cNvSpPr>
              <p:nvPr/>
            </p:nvSpPr>
            <p:spPr bwMode="auto">
              <a:xfrm>
                <a:off x="4287" y="530"/>
                <a:ext cx="11" cy="0"/>
              </a:xfrm>
              <a:custGeom>
                <a:avLst/>
                <a:gdLst>
                  <a:gd name="T0" fmla="*/ 11 w 11"/>
                  <a:gd name="T1" fmla="*/ 6 w 11"/>
                  <a:gd name="T2" fmla="*/ 0 w 11"/>
                </a:gdLst>
                <a:ahLst/>
                <a:cxnLst>
                  <a:cxn ang="0">
                    <a:pos x="T0" y="0"/>
                  </a:cxn>
                  <a:cxn ang="0">
                    <a:pos x="T1" y="0"/>
                  </a:cxn>
                  <a:cxn ang="0">
                    <a:pos x="T2" y="0"/>
                  </a:cxn>
                </a:cxnLst>
                <a:rect l="0" t="0" r="r" b="b"/>
                <a:pathLst>
                  <a:path w="11">
                    <a:moveTo>
                      <a:pt x="11" y="0"/>
                    </a:moveTo>
                    <a:lnTo>
                      <a:pt x="6"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89" name="Line 394"/>
              <p:cNvSpPr>
                <a:spLocks noChangeShapeType="1"/>
              </p:cNvSpPr>
              <p:nvPr/>
            </p:nvSpPr>
            <p:spPr bwMode="auto">
              <a:xfrm flipH="1">
                <a:off x="4263" y="528"/>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90" name="Line 395"/>
              <p:cNvSpPr>
                <a:spLocks noChangeShapeType="1"/>
              </p:cNvSpPr>
              <p:nvPr/>
            </p:nvSpPr>
            <p:spPr bwMode="auto">
              <a:xfrm flipH="1" flipV="1">
                <a:off x="4258" y="527"/>
                <a:ext cx="5"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91" name="Line 396"/>
              <p:cNvSpPr>
                <a:spLocks noChangeShapeType="1"/>
              </p:cNvSpPr>
              <p:nvPr/>
            </p:nvSpPr>
            <p:spPr bwMode="auto">
              <a:xfrm flipH="1" flipV="1">
                <a:off x="4251" y="526"/>
                <a:ext cx="7"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92" name="Line 397"/>
              <p:cNvSpPr>
                <a:spLocks noChangeShapeType="1"/>
              </p:cNvSpPr>
              <p:nvPr/>
            </p:nvSpPr>
            <p:spPr bwMode="auto">
              <a:xfrm flipH="1" flipV="1">
                <a:off x="4246" y="525"/>
                <a:ext cx="5"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93" name="Freeform 398"/>
              <p:cNvSpPr>
                <a:spLocks/>
              </p:cNvSpPr>
              <p:nvPr/>
            </p:nvSpPr>
            <p:spPr bwMode="auto">
              <a:xfrm>
                <a:off x="4240" y="524"/>
                <a:ext cx="6" cy="1"/>
              </a:xfrm>
              <a:custGeom>
                <a:avLst/>
                <a:gdLst>
                  <a:gd name="T0" fmla="*/ 6 w 6"/>
                  <a:gd name="T1" fmla="*/ 1 h 1"/>
                  <a:gd name="T2" fmla="*/ 1 w 6"/>
                  <a:gd name="T3" fmla="*/ 0 h 1"/>
                  <a:gd name="T4" fmla="*/ 0 w 6"/>
                  <a:gd name="T5" fmla="*/ 0 h 1"/>
                </a:gdLst>
                <a:ahLst/>
                <a:cxnLst>
                  <a:cxn ang="0">
                    <a:pos x="T0" y="T1"/>
                  </a:cxn>
                  <a:cxn ang="0">
                    <a:pos x="T2" y="T3"/>
                  </a:cxn>
                  <a:cxn ang="0">
                    <a:pos x="T4" y="T5"/>
                  </a:cxn>
                </a:cxnLst>
                <a:rect l="0" t="0" r="r" b="b"/>
                <a:pathLst>
                  <a:path w="6" h="1">
                    <a:moveTo>
                      <a:pt x="6" y="1"/>
                    </a:moveTo>
                    <a:lnTo>
                      <a:pt x="1"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94" name="Line 399"/>
              <p:cNvSpPr>
                <a:spLocks noChangeShapeType="1"/>
              </p:cNvSpPr>
              <p:nvPr/>
            </p:nvSpPr>
            <p:spPr bwMode="auto">
              <a:xfrm flipH="1" flipV="1">
                <a:off x="4216" y="517"/>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95" name="Line 400"/>
              <p:cNvSpPr>
                <a:spLocks noChangeShapeType="1"/>
              </p:cNvSpPr>
              <p:nvPr/>
            </p:nvSpPr>
            <p:spPr bwMode="auto">
              <a:xfrm flipH="1" flipV="1">
                <a:off x="4211" y="516"/>
                <a:ext cx="5"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96" name="Line 401"/>
              <p:cNvSpPr>
                <a:spLocks noChangeShapeType="1"/>
              </p:cNvSpPr>
              <p:nvPr/>
            </p:nvSpPr>
            <p:spPr bwMode="auto">
              <a:xfrm flipH="1" flipV="1">
                <a:off x="4207" y="515"/>
                <a:ext cx="4"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97" name="Line 402"/>
              <p:cNvSpPr>
                <a:spLocks noChangeShapeType="1"/>
              </p:cNvSpPr>
              <p:nvPr/>
            </p:nvSpPr>
            <p:spPr bwMode="auto">
              <a:xfrm flipH="1" flipV="1">
                <a:off x="4202" y="513"/>
                <a:ext cx="5"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98" name="Freeform 403"/>
              <p:cNvSpPr>
                <a:spLocks/>
              </p:cNvSpPr>
              <p:nvPr/>
            </p:nvSpPr>
            <p:spPr bwMode="auto">
              <a:xfrm>
                <a:off x="4195" y="511"/>
                <a:ext cx="7" cy="2"/>
              </a:xfrm>
              <a:custGeom>
                <a:avLst/>
                <a:gdLst>
                  <a:gd name="T0" fmla="*/ 7 w 7"/>
                  <a:gd name="T1" fmla="*/ 2 h 2"/>
                  <a:gd name="T2" fmla="*/ 3 w 7"/>
                  <a:gd name="T3" fmla="*/ 1 h 2"/>
                  <a:gd name="T4" fmla="*/ 0 w 7"/>
                  <a:gd name="T5" fmla="*/ 0 h 2"/>
                </a:gdLst>
                <a:ahLst/>
                <a:cxnLst>
                  <a:cxn ang="0">
                    <a:pos x="T0" y="T1"/>
                  </a:cxn>
                  <a:cxn ang="0">
                    <a:pos x="T2" y="T3"/>
                  </a:cxn>
                  <a:cxn ang="0">
                    <a:pos x="T4" y="T5"/>
                  </a:cxn>
                </a:cxnLst>
                <a:rect l="0" t="0" r="r" b="b"/>
                <a:pathLst>
                  <a:path w="7" h="2">
                    <a:moveTo>
                      <a:pt x="7" y="2"/>
                    </a:moveTo>
                    <a:lnTo>
                      <a:pt x="3" y="1"/>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99" name="Line 404"/>
              <p:cNvSpPr>
                <a:spLocks noChangeShapeType="1"/>
              </p:cNvSpPr>
              <p:nvPr/>
            </p:nvSpPr>
            <p:spPr bwMode="auto">
              <a:xfrm flipH="1" flipV="1">
                <a:off x="4171" y="500"/>
                <a:ext cx="3"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00" name="Line 405"/>
              <p:cNvSpPr>
                <a:spLocks noChangeShapeType="1"/>
              </p:cNvSpPr>
              <p:nvPr/>
            </p:nvSpPr>
            <p:spPr bwMode="auto">
              <a:xfrm flipH="1" flipV="1">
                <a:off x="4167" y="499"/>
                <a:ext cx="4"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01" name="Line 406"/>
              <p:cNvSpPr>
                <a:spLocks noChangeShapeType="1"/>
              </p:cNvSpPr>
              <p:nvPr/>
            </p:nvSpPr>
            <p:spPr bwMode="auto">
              <a:xfrm flipH="1" flipV="1">
                <a:off x="4164" y="497"/>
                <a:ext cx="3"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02" name="Line 407"/>
              <p:cNvSpPr>
                <a:spLocks noChangeShapeType="1"/>
              </p:cNvSpPr>
              <p:nvPr/>
            </p:nvSpPr>
            <p:spPr bwMode="auto">
              <a:xfrm flipH="1" flipV="1">
                <a:off x="4161" y="496"/>
                <a:ext cx="3"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03" name="Line 408"/>
              <p:cNvSpPr>
                <a:spLocks noChangeShapeType="1"/>
              </p:cNvSpPr>
              <p:nvPr/>
            </p:nvSpPr>
            <p:spPr bwMode="auto">
              <a:xfrm flipH="1" flipV="1">
                <a:off x="4158" y="494"/>
                <a:ext cx="3"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04" name="Freeform 409"/>
              <p:cNvSpPr>
                <a:spLocks/>
              </p:cNvSpPr>
              <p:nvPr/>
            </p:nvSpPr>
            <p:spPr bwMode="auto">
              <a:xfrm>
                <a:off x="4153" y="490"/>
                <a:ext cx="5" cy="4"/>
              </a:xfrm>
              <a:custGeom>
                <a:avLst/>
                <a:gdLst>
                  <a:gd name="T0" fmla="*/ 5 w 5"/>
                  <a:gd name="T1" fmla="*/ 4 h 4"/>
                  <a:gd name="T2" fmla="*/ 2 w 5"/>
                  <a:gd name="T3" fmla="*/ 1 h 4"/>
                  <a:gd name="T4" fmla="*/ 0 w 5"/>
                  <a:gd name="T5" fmla="*/ 0 h 4"/>
                </a:gdLst>
                <a:ahLst/>
                <a:cxnLst>
                  <a:cxn ang="0">
                    <a:pos x="T0" y="T1"/>
                  </a:cxn>
                  <a:cxn ang="0">
                    <a:pos x="T2" y="T3"/>
                  </a:cxn>
                  <a:cxn ang="0">
                    <a:pos x="T4" y="T5"/>
                  </a:cxn>
                </a:cxnLst>
                <a:rect l="0" t="0" r="r" b="b"/>
                <a:pathLst>
                  <a:path w="5" h="4">
                    <a:moveTo>
                      <a:pt x="5" y="4"/>
                    </a:moveTo>
                    <a:lnTo>
                      <a:pt x="2" y="1"/>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05" name="Line 410"/>
              <p:cNvSpPr>
                <a:spLocks noChangeShapeType="1"/>
              </p:cNvSpPr>
              <p:nvPr/>
            </p:nvSpPr>
            <p:spPr bwMode="auto">
              <a:xfrm>
                <a:off x="4133" y="477"/>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06" name="Line 411"/>
              <p:cNvSpPr>
                <a:spLocks noChangeShapeType="1"/>
              </p:cNvSpPr>
              <p:nvPr/>
            </p:nvSpPr>
            <p:spPr bwMode="auto">
              <a:xfrm flipH="1" flipV="1">
                <a:off x="4131" y="476"/>
                <a:ext cx="2"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07" name="Line 412"/>
              <p:cNvSpPr>
                <a:spLocks noChangeShapeType="1"/>
              </p:cNvSpPr>
              <p:nvPr/>
            </p:nvSpPr>
            <p:spPr bwMode="auto">
              <a:xfrm flipH="1" flipV="1">
                <a:off x="4129" y="474"/>
                <a:ext cx="2"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08" name="Line 413"/>
              <p:cNvSpPr>
                <a:spLocks noChangeShapeType="1"/>
              </p:cNvSpPr>
              <p:nvPr/>
            </p:nvSpPr>
            <p:spPr bwMode="auto">
              <a:xfrm flipH="1" flipV="1">
                <a:off x="4127" y="473"/>
                <a:ext cx="2"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09" name="Line 414"/>
              <p:cNvSpPr>
                <a:spLocks noChangeShapeType="1"/>
              </p:cNvSpPr>
              <p:nvPr/>
            </p:nvSpPr>
            <p:spPr bwMode="auto">
              <a:xfrm flipH="1" flipV="1">
                <a:off x="4126" y="472"/>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10" name="Line 415"/>
              <p:cNvSpPr>
                <a:spLocks noChangeShapeType="1"/>
              </p:cNvSpPr>
              <p:nvPr/>
            </p:nvSpPr>
            <p:spPr bwMode="auto">
              <a:xfrm flipH="1" flipV="1">
                <a:off x="4124" y="471"/>
                <a:ext cx="2"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11" name="Line 416"/>
              <p:cNvSpPr>
                <a:spLocks noChangeShapeType="1"/>
              </p:cNvSpPr>
              <p:nvPr/>
            </p:nvSpPr>
            <p:spPr bwMode="auto">
              <a:xfrm flipH="1" flipV="1">
                <a:off x="4123" y="469"/>
                <a:ext cx="1"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12" name="Line 417"/>
              <p:cNvSpPr>
                <a:spLocks noChangeShapeType="1"/>
              </p:cNvSpPr>
              <p:nvPr/>
            </p:nvSpPr>
            <p:spPr bwMode="auto">
              <a:xfrm flipH="1" flipV="1">
                <a:off x="4122" y="468"/>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13" name="Line 418"/>
              <p:cNvSpPr>
                <a:spLocks noChangeShapeType="1"/>
              </p:cNvSpPr>
              <p:nvPr/>
            </p:nvSpPr>
            <p:spPr bwMode="auto">
              <a:xfrm flipH="1" flipV="1">
                <a:off x="4120" y="467"/>
                <a:ext cx="2"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14" name="Line 419"/>
              <p:cNvSpPr>
                <a:spLocks noChangeShapeType="1"/>
              </p:cNvSpPr>
              <p:nvPr/>
            </p:nvSpPr>
            <p:spPr bwMode="auto">
              <a:xfrm flipH="1" flipV="1">
                <a:off x="4119" y="466"/>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15" name="Line 420"/>
              <p:cNvSpPr>
                <a:spLocks noChangeShapeType="1"/>
              </p:cNvSpPr>
              <p:nvPr/>
            </p:nvSpPr>
            <p:spPr bwMode="auto">
              <a:xfrm flipH="1" flipV="1">
                <a:off x="4118" y="465"/>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16" name="Line 421"/>
              <p:cNvSpPr>
                <a:spLocks noChangeShapeType="1"/>
              </p:cNvSpPr>
              <p:nvPr/>
            </p:nvSpPr>
            <p:spPr bwMode="auto">
              <a:xfrm flipH="1" flipV="1">
                <a:off x="4117" y="463"/>
                <a:ext cx="1"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17" name="Freeform 422"/>
              <p:cNvSpPr>
                <a:spLocks/>
              </p:cNvSpPr>
              <p:nvPr/>
            </p:nvSpPr>
            <p:spPr bwMode="auto">
              <a:xfrm>
                <a:off x="4116" y="462"/>
                <a:ext cx="1" cy="1"/>
              </a:xfrm>
              <a:custGeom>
                <a:avLst/>
                <a:gdLst>
                  <a:gd name="T0" fmla="*/ 1 w 1"/>
                  <a:gd name="T1" fmla="*/ 1 h 1"/>
                  <a:gd name="T2" fmla="*/ 0 w 1"/>
                  <a:gd name="T3" fmla="*/ 0 h 1"/>
                  <a:gd name="T4" fmla="*/ 0 w 1"/>
                  <a:gd name="T5" fmla="*/ 0 h 1"/>
                </a:gdLst>
                <a:ahLst/>
                <a:cxnLst>
                  <a:cxn ang="0">
                    <a:pos x="T0" y="T1"/>
                  </a:cxn>
                  <a:cxn ang="0">
                    <a:pos x="T2" y="T3"/>
                  </a:cxn>
                  <a:cxn ang="0">
                    <a:pos x="T4" y="T5"/>
                  </a:cxn>
                </a:cxnLst>
                <a:rect l="0" t="0" r="r" b="b"/>
                <a:pathLst>
                  <a:path w="1" h="1">
                    <a:moveTo>
                      <a:pt x="1" y="1"/>
                    </a:moveTo>
                    <a:lnTo>
                      <a:pt x="0"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18" name="Line 423"/>
              <p:cNvSpPr>
                <a:spLocks noChangeShapeType="1"/>
              </p:cNvSpPr>
              <p:nvPr/>
            </p:nvSpPr>
            <p:spPr bwMode="auto">
              <a:xfrm>
                <a:off x="4113" y="461"/>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19" name="Line 424"/>
              <p:cNvSpPr>
                <a:spLocks noChangeShapeType="1"/>
              </p:cNvSpPr>
              <p:nvPr/>
            </p:nvSpPr>
            <p:spPr bwMode="auto">
              <a:xfrm>
                <a:off x="4113" y="462"/>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20" name="Line 425"/>
              <p:cNvSpPr>
                <a:spLocks noChangeShapeType="1"/>
              </p:cNvSpPr>
              <p:nvPr/>
            </p:nvSpPr>
            <p:spPr bwMode="auto">
              <a:xfrm>
                <a:off x="4113" y="463"/>
                <a:ext cx="1"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21" name="Line 426"/>
              <p:cNvSpPr>
                <a:spLocks noChangeShapeType="1"/>
              </p:cNvSpPr>
              <p:nvPr/>
            </p:nvSpPr>
            <p:spPr bwMode="auto">
              <a:xfrm>
                <a:off x="4114" y="465"/>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22" name="Line 427"/>
              <p:cNvSpPr>
                <a:spLocks noChangeShapeType="1"/>
              </p:cNvSpPr>
              <p:nvPr/>
            </p:nvSpPr>
            <p:spPr bwMode="auto">
              <a:xfrm>
                <a:off x="4115" y="466"/>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23" name="Line 428"/>
              <p:cNvSpPr>
                <a:spLocks noChangeShapeType="1"/>
              </p:cNvSpPr>
              <p:nvPr/>
            </p:nvSpPr>
            <p:spPr bwMode="auto">
              <a:xfrm>
                <a:off x="4115" y="467"/>
                <a:ext cx="1"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24" name="Line 429"/>
              <p:cNvSpPr>
                <a:spLocks noChangeShapeType="1"/>
              </p:cNvSpPr>
              <p:nvPr/>
            </p:nvSpPr>
            <p:spPr bwMode="auto">
              <a:xfrm>
                <a:off x="4116" y="469"/>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25" name="Line 430"/>
              <p:cNvSpPr>
                <a:spLocks noChangeShapeType="1"/>
              </p:cNvSpPr>
              <p:nvPr/>
            </p:nvSpPr>
            <p:spPr bwMode="auto">
              <a:xfrm>
                <a:off x="4117" y="470"/>
                <a:ext cx="0"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26" name="Line 431"/>
              <p:cNvSpPr>
                <a:spLocks noChangeShapeType="1"/>
              </p:cNvSpPr>
              <p:nvPr/>
            </p:nvSpPr>
            <p:spPr bwMode="auto">
              <a:xfrm>
                <a:off x="4117" y="472"/>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27" name="Line 432"/>
              <p:cNvSpPr>
                <a:spLocks noChangeShapeType="1"/>
              </p:cNvSpPr>
              <p:nvPr/>
            </p:nvSpPr>
            <p:spPr bwMode="auto">
              <a:xfrm>
                <a:off x="4118" y="473"/>
                <a:ext cx="1"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28" name="Line 433"/>
              <p:cNvSpPr>
                <a:spLocks noChangeShapeType="1"/>
              </p:cNvSpPr>
              <p:nvPr/>
            </p:nvSpPr>
            <p:spPr bwMode="auto">
              <a:xfrm>
                <a:off x="4119" y="475"/>
                <a:ext cx="0"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29" name="Line 434"/>
              <p:cNvSpPr>
                <a:spLocks noChangeShapeType="1"/>
              </p:cNvSpPr>
              <p:nvPr/>
            </p:nvSpPr>
            <p:spPr bwMode="auto">
              <a:xfrm>
                <a:off x="4119" y="477"/>
                <a:ext cx="1"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30" name="Line 435"/>
              <p:cNvSpPr>
                <a:spLocks noChangeShapeType="1"/>
              </p:cNvSpPr>
              <p:nvPr/>
            </p:nvSpPr>
            <p:spPr bwMode="auto">
              <a:xfrm>
                <a:off x="4120" y="479"/>
                <a:ext cx="1"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31" name="Freeform 436"/>
              <p:cNvSpPr>
                <a:spLocks/>
              </p:cNvSpPr>
              <p:nvPr/>
            </p:nvSpPr>
            <p:spPr bwMode="auto">
              <a:xfrm>
                <a:off x="4121" y="481"/>
                <a:ext cx="1" cy="2"/>
              </a:xfrm>
              <a:custGeom>
                <a:avLst/>
                <a:gdLst>
                  <a:gd name="T0" fmla="*/ 0 w 1"/>
                  <a:gd name="T1" fmla="*/ 0 h 2"/>
                  <a:gd name="T2" fmla="*/ 1 w 1"/>
                  <a:gd name="T3" fmla="*/ 2 h 2"/>
                  <a:gd name="T4" fmla="*/ 1 w 1"/>
                  <a:gd name="T5" fmla="*/ 2 h 2"/>
                </a:gdLst>
                <a:ahLst/>
                <a:cxnLst>
                  <a:cxn ang="0">
                    <a:pos x="T0" y="T1"/>
                  </a:cxn>
                  <a:cxn ang="0">
                    <a:pos x="T2" y="T3"/>
                  </a:cxn>
                  <a:cxn ang="0">
                    <a:pos x="T4" y="T5"/>
                  </a:cxn>
                </a:cxnLst>
                <a:rect l="0" t="0" r="r" b="b"/>
                <a:pathLst>
                  <a:path w="1" h="2">
                    <a:moveTo>
                      <a:pt x="0" y="0"/>
                    </a:moveTo>
                    <a:lnTo>
                      <a:pt x="1" y="2"/>
                    </a:lnTo>
                    <a:lnTo>
                      <a:pt x="1"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32" name="Line 437"/>
              <p:cNvSpPr>
                <a:spLocks noChangeShapeType="1"/>
              </p:cNvSpPr>
              <p:nvPr/>
            </p:nvSpPr>
            <p:spPr bwMode="auto">
              <a:xfrm>
                <a:off x="4128" y="506"/>
                <a:ext cx="0"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33" name="Line 438"/>
              <p:cNvSpPr>
                <a:spLocks noChangeShapeType="1"/>
              </p:cNvSpPr>
              <p:nvPr/>
            </p:nvSpPr>
            <p:spPr bwMode="auto">
              <a:xfrm>
                <a:off x="4128" y="508"/>
                <a:ext cx="1"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34" name="Line 439"/>
              <p:cNvSpPr>
                <a:spLocks noChangeShapeType="1"/>
              </p:cNvSpPr>
              <p:nvPr/>
            </p:nvSpPr>
            <p:spPr bwMode="auto">
              <a:xfrm>
                <a:off x="4129" y="511"/>
                <a:ext cx="1"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35" name="Line 440"/>
              <p:cNvSpPr>
                <a:spLocks noChangeShapeType="1"/>
              </p:cNvSpPr>
              <p:nvPr/>
            </p:nvSpPr>
            <p:spPr bwMode="auto">
              <a:xfrm>
                <a:off x="4130" y="514"/>
                <a:ext cx="0"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36" name="Line 441"/>
              <p:cNvSpPr>
                <a:spLocks noChangeShapeType="1"/>
              </p:cNvSpPr>
              <p:nvPr/>
            </p:nvSpPr>
            <p:spPr bwMode="auto">
              <a:xfrm>
                <a:off x="4130" y="517"/>
                <a:ext cx="1" cy="4"/>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37" name="Line 442"/>
              <p:cNvSpPr>
                <a:spLocks noChangeShapeType="1"/>
              </p:cNvSpPr>
              <p:nvPr/>
            </p:nvSpPr>
            <p:spPr bwMode="auto">
              <a:xfrm>
                <a:off x="4131" y="521"/>
                <a:ext cx="0" cy="4"/>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38" name="Freeform 443"/>
              <p:cNvSpPr>
                <a:spLocks/>
              </p:cNvSpPr>
              <p:nvPr/>
            </p:nvSpPr>
            <p:spPr bwMode="auto">
              <a:xfrm>
                <a:off x="4131" y="525"/>
                <a:ext cx="1" cy="4"/>
              </a:xfrm>
              <a:custGeom>
                <a:avLst/>
                <a:gdLst>
                  <a:gd name="T0" fmla="*/ 0 w 1"/>
                  <a:gd name="T1" fmla="*/ 0 h 4"/>
                  <a:gd name="T2" fmla="*/ 1 w 1"/>
                  <a:gd name="T3" fmla="*/ 4 h 4"/>
                  <a:gd name="T4" fmla="*/ 1 w 1"/>
                  <a:gd name="T5" fmla="*/ 4 h 4"/>
                </a:gdLst>
                <a:ahLst/>
                <a:cxnLst>
                  <a:cxn ang="0">
                    <a:pos x="T0" y="T1"/>
                  </a:cxn>
                  <a:cxn ang="0">
                    <a:pos x="T2" y="T3"/>
                  </a:cxn>
                  <a:cxn ang="0">
                    <a:pos x="T4" y="T5"/>
                  </a:cxn>
                </a:cxnLst>
                <a:rect l="0" t="0" r="r" b="b"/>
                <a:pathLst>
                  <a:path w="1" h="4">
                    <a:moveTo>
                      <a:pt x="0" y="0"/>
                    </a:moveTo>
                    <a:lnTo>
                      <a:pt x="1" y="4"/>
                    </a:lnTo>
                    <a:lnTo>
                      <a:pt x="1"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39" name="Line 444"/>
              <p:cNvSpPr>
                <a:spLocks noChangeShapeType="1"/>
              </p:cNvSpPr>
              <p:nvPr/>
            </p:nvSpPr>
            <p:spPr bwMode="auto">
              <a:xfrm>
                <a:off x="4134" y="553"/>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40" name="Line 445"/>
              <p:cNvSpPr>
                <a:spLocks noChangeShapeType="1"/>
              </p:cNvSpPr>
              <p:nvPr/>
            </p:nvSpPr>
            <p:spPr bwMode="auto">
              <a:xfrm>
                <a:off x="4134" y="554"/>
                <a:ext cx="0" cy="4"/>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41" name="Line 446"/>
              <p:cNvSpPr>
                <a:spLocks noChangeShapeType="1"/>
              </p:cNvSpPr>
              <p:nvPr/>
            </p:nvSpPr>
            <p:spPr bwMode="auto">
              <a:xfrm>
                <a:off x="4134" y="558"/>
                <a:ext cx="0" cy="5"/>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42" name="Line 447"/>
              <p:cNvSpPr>
                <a:spLocks noChangeShapeType="1"/>
              </p:cNvSpPr>
              <p:nvPr/>
            </p:nvSpPr>
            <p:spPr bwMode="auto">
              <a:xfrm>
                <a:off x="4134" y="563"/>
                <a:ext cx="0" cy="5"/>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43" name="Freeform 448"/>
              <p:cNvSpPr>
                <a:spLocks/>
              </p:cNvSpPr>
              <p:nvPr/>
            </p:nvSpPr>
            <p:spPr bwMode="auto">
              <a:xfrm>
                <a:off x="4134" y="568"/>
                <a:ext cx="0" cy="7"/>
              </a:xfrm>
              <a:custGeom>
                <a:avLst/>
                <a:gdLst>
                  <a:gd name="T0" fmla="*/ 0 h 7"/>
                  <a:gd name="T1" fmla="*/ 4 h 7"/>
                  <a:gd name="T2" fmla="*/ 7 h 7"/>
                </a:gdLst>
                <a:ahLst/>
                <a:cxnLst>
                  <a:cxn ang="0">
                    <a:pos x="0" y="T0"/>
                  </a:cxn>
                  <a:cxn ang="0">
                    <a:pos x="0" y="T1"/>
                  </a:cxn>
                  <a:cxn ang="0">
                    <a:pos x="0" y="T2"/>
                  </a:cxn>
                </a:cxnLst>
                <a:rect l="0" t="0" r="r" b="b"/>
                <a:pathLst>
                  <a:path h="7">
                    <a:moveTo>
                      <a:pt x="0" y="0"/>
                    </a:moveTo>
                    <a:lnTo>
                      <a:pt x="0" y="4"/>
                    </a:lnTo>
                    <a:lnTo>
                      <a:pt x="0" y="7"/>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44" name="Line 449"/>
              <p:cNvSpPr>
                <a:spLocks noChangeShapeType="1"/>
              </p:cNvSpPr>
              <p:nvPr/>
            </p:nvSpPr>
            <p:spPr bwMode="auto">
              <a:xfrm>
                <a:off x="4132" y="599"/>
                <a:ext cx="0" cy="4"/>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45" name="Line 450"/>
              <p:cNvSpPr>
                <a:spLocks noChangeShapeType="1"/>
              </p:cNvSpPr>
              <p:nvPr/>
            </p:nvSpPr>
            <p:spPr bwMode="auto">
              <a:xfrm flipH="1">
                <a:off x="4131" y="603"/>
                <a:ext cx="1" cy="5"/>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46" name="Line 451"/>
              <p:cNvSpPr>
                <a:spLocks noChangeShapeType="1"/>
              </p:cNvSpPr>
              <p:nvPr/>
            </p:nvSpPr>
            <p:spPr bwMode="auto">
              <a:xfrm flipH="1">
                <a:off x="4130" y="608"/>
                <a:ext cx="1" cy="6"/>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47" name="Freeform 452"/>
              <p:cNvSpPr>
                <a:spLocks/>
              </p:cNvSpPr>
              <p:nvPr/>
            </p:nvSpPr>
            <p:spPr bwMode="auto">
              <a:xfrm>
                <a:off x="4129" y="614"/>
                <a:ext cx="1" cy="8"/>
              </a:xfrm>
              <a:custGeom>
                <a:avLst/>
                <a:gdLst>
                  <a:gd name="T0" fmla="*/ 1 w 1"/>
                  <a:gd name="T1" fmla="*/ 0 h 8"/>
                  <a:gd name="T2" fmla="*/ 0 w 1"/>
                  <a:gd name="T3" fmla="*/ 6 h 8"/>
                  <a:gd name="T4" fmla="*/ 0 w 1"/>
                  <a:gd name="T5" fmla="*/ 8 h 8"/>
                </a:gdLst>
                <a:ahLst/>
                <a:cxnLst>
                  <a:cxn ang="0">
                    <a:pos x="T0" y="T1"/>
                  </a:cxn>
                  <a:cxn ang="0">
                    <a:pos x="T2" y="T3"/>
                  </a:cxn>
                  <a:cxn ang="0">
                    <a:pos x="T4" y="T5"/>
                  </a:cxn>
                </a:cxnLst>
                <a:rect l="0" t="0" r="r" b="b"/>
                <a:pathLst>
                  <a:path w="1" h="8">
                    <a:moveTo>
                      <a:pt x="1" y="0"/>
                    </a:moveTo>
                    <a:lnTo>
                      <a:pt x="0" y="6"/>
                    </a:lnTo>
                    <a:lnTo>
                      <a:pt x="0" y="8"/>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48" name="Line 453"/>
              <p:cNvSpPr>
                <a:spLocks noChangeShapeType="1"/>
              </p:cNvSpPr>
              <p:nvPr/>
            </p:nvSpPr>
            <p:spPr bwMode="auto">
              <a:xfrm flipH="1">
                <a:off x="4123" y="645"/>
                <a:ext cx="1"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49" name="Line 454"/>
              <p:cNvSpPr>
                <a:spLocks noChangeShapeType="1"/>
              </p:cNvSpPr>
              <p:nvPr/>
            </p:nvSpPr>
            <p:spPr bwMode="auto">
              <a:xfrm flipH="1">
                <a:off x="4121" y="648"/>
                <a:ext cx="2" cy="6"/>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50" name="Line 455"/>
              <p:cNvSpPr>
                <a:spLocks noChangeShapeType="1"/>
              </p:cNvSpPr>
              <p:nvPr/>
            </p:nvSpPr>
            <p:spPr bwMode="auto">
              <a:xfrm flipH="1">
                <a:off x="4119" y="654"/>
                <a:ext cx="2" cy="5"/>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51" name="Freeform 456"/>
              <p:cNvSpPr>
                <a:spLocks/>
              </p:cNvSpPr>
              <p:nvPr/>
            </p:nvSpPr>
            <p:spPr bwMode="auto">
              <a:xfrm>
                <a:off x="4116" y="659"/>
                <a:ext cx="3" cy="9"/>
              </a:xfrm>
              <a:custGeom>
                <a:avLst/>
                <a:gdLst>
                  <a:gd name="T0" fmla="*/ 3 w 3"/>
                  <a:gd name="T1" fmla="*/ 0 h 9"/>
                  <a:gd name="T2" fmla="*/ 1 w 3"/>
                  <a:gd name="T3" fmla="*/ 6 h 9"/>
                  <a:gd name="T4" fmla="*/ 0 w 3"/>
                  <a:gd name="T5" fmla="*/ 9 h 9"/>
                </a:gdLst>
                <a:ahLst/>
                <a:cxnLst>
                  <a:cxn ang="0">
                    <a:pos x="T0" y="T1"/>
                  </a:cxn>
                  <a:cxn ang="0">
                    <a:pos x="T2" y="T3"/>
                  </a:cxn>
                  <a:cxn ang="0">
                    <a:pos x="T4" y="T5"/>
                  </a:cxn>
                </a:cxnLst>
                <a:rect l="0" t="0" r="r" b="b"/>
                <a:pathLst>
                  <a:path w="3" h="9">
                    <a:moveTo>
                      <a:pt x="3" y="0"/>
                    </a:moveTo>
                    <a:lnTo>
                      <a:pt x="1" y="6"/>
                    </a:lnTo>
                    <a:lnTo>
                      <a:pt x="0" y="9"/>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52" name="Line 457"/>
              <p:cNvSpPr>
                <a:spLocks noChangeShapeType="1"/>
              </p:cNvSpPr>
              <p:nvPr/>
            </p:nvSpPr>
            <p:spPr bwMode="auto">
              <a:xfrm flipH="1">
                <a:off x="4104" y="689"/>
                <a:ext cx="3" cy="5"/>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53" name="Line 458"/>
              <p:cNvSpPr>
                <a:spLocks noChangeShapeType="1"/>
              </p:cNvSpPr>
              <p:nvPr/>
            </p:nvSpPr>
            <p:spPr bwMode="auto">
              <a:xfrm flipH="1">
                <a:off x="4101" y="694"/>
                <a:ext cx="3" cy="7"/>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54" name="Freeform 459"/>
              <p:cNvSpPr>
                <a:spLocks/>
              </p:cNvSpPr>
              <p:nvPr/>
            </p:nvSpPr>
            <p:spPr bwMode="auto">
              <a:xfrm>
                <a:off x="4096" y="701"/>
                <a:ext cx="5" cy="9"/>
              </a:xfrm>
              <a:custGeom>
                <a:avLst/>
                <a:gdLst>
                  <a:gd name="T0" fmla="*/ 5 w 5"/>
                  <a:gd name="T1" fmla="*/ 0 h 9"/>
                  <a:gd name="T2" fmla="*/ 2 w 5"/>
                  <a:gd name="T3" fmla="*/ 5 h 9"/>
                  <a:gd name="T4" fmla="*/ 0 w 5"/>
                  <a:gd name="T5" fmla="*/ 9 h 9"/>
                </a:gdLst>
                <a:ahLst/>
                <a:cxnLst>
                  <a:cxn ang="0">
                    <a:pos x="T0" y="T1"/>
                  </a:cxn>
                  <a:cxn ang="0">
                    <a:pos x="T2" y="T3"/>
                  </a:cxn>
                  <a:cxn ang="0">
                    <a:pos x="T4" y="T5"/>
                  </a:cxn>
                </a:cxnLst>
                <a:rect l="0" t="0" r="r" b="b"/>
                <a:pathLst>
                  <a:path w="5" h="9">
                    <a:moveTo>
                      <a:pt x="5" y="0"/>
                    </a:moveTo>
                    <a:lnTo>
                      <a:pt x="2" y="5"/>
                    </a:lnTo>
                    <a:lnTo>
                      <a:pt x="0" y="9"/>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55" name="Line 460"/>
              <p:cNvSpPr>
                <a:spLocks noChangeShapeType="1"/>
              </p:cNvSpPr>
              <p:nvPr/>
            </p:nvSpPr>
            <p:spPr bwMode="auto">
              <a:xfrm flipH="1">
                <a:off x="4080" y="730"/>
                <a:ext cx="4" cy="4"/>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56" name="Line 461"/>
              <p:cNvSpPr>
                <a:spLocks noChangeShapeType="1"/>
              </p:cNvSpPr>
              <p:nvPr/>
            </p:nvSpPr>
            <p:spPr bwMode="auto">
              <a:xfrm flipH="1">
                <a:off x="4076" y="734"/>
                <a:ext cx="4" cy="5"/>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57" name="Freeform 462"/>
              <p:cNvSpPr>
                <a:spLocks/>
              </p:cNvSpPr>
              <p:nvPr/>
            </p:nvSpPr>
            <p:spPr bwMode="auto">
              <a:xfrm>
                <a:off x="4069" y="739"/>
                <a:ext cx="7" cy="9"/>
              </a:xfrm>
              <a:custGeom>
                <a:avLst/>
                <a:gdLst>
                  <a:gd name="T0" fmla="*/ 7 w 7"/>
                  <a:gd name="T1" fmla="*/ 0 h 9"/>
                  <a:gd name="T2" fmla="*/ 3 w 7"/>
                  <a:gd name="T3" fmla="*/ 5 h 9"/>
                  <a:gd name="T4" fmla="*/ 0 w 7"/>
                  <a:gd name="T5" fmla="*/ 9 h 9"/>
                </a:gdLst>
                <a:ahLst/>
                <a:cxnLst>
                  <a:cxn ang="0">
                    <a:pos x="T0" y="T1"/>
                  </a:cxn>
                  <a:cxn ang="0">
                    <a:pos x="T2" y="T3"/>
                  </a:cxn>
                  <a:cxn ang="0">
                    <a:pos x="T4" y="T5"/>
                  </a:cxn>
                </a:cxnLst>
                <a:rect l="0" t="0" r="r" b="b"/>
                <a:pathLst>
                  <a:path w="7" h="9">
                    <a:moveTo>
                      <a:pt x="7" y="0"/>
                    </a:moveTo>
                    <a:lnTo>
                      <a:pt x="3" y="5"/>
                    </a:lnTo>
                    <a:lnTo>
                      <a:pt x="0" y="9"/>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58" name="Line 463"/>
              <p:cNvSpPr>
                <a:spLocks noChangeShapeType="1"/>
              </p:cNvSpPr>
              <p:nvPr/>
            </p:nvSpPr>
            <p:spPr bwMode="auto">
              <a:xfrm flipH="1">
                <a:off x="4050" y="766"/>
                <a:ext cx="4"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59" name="Line 464"/>
              <p:cNvSpPr>
                <a:spLocks noChangeShapeType="1"/>
              </p:cNvSpPr>
              <p:nvPr/>
            </p:nvSpPr>
            <p:spPr bwMode="auto">
              <a:xfrm flipH="1">
                <a:off x="4046" y="769"/>
                <a:ext cx="4" cy="4"/>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60" name="Freeform 465"/>
              <p:cNvSpPr>
                <a:spLocks/>
              </p:cNvSpPr>
              <p:nvPr/>
            </p:nvSpPr>
            <p:spPr bwMode="auto">
              <a:xfrm>
                <a:off x="4037" y="773"/>
                <a:ext cx="9" cy="10"/>
              </a:xfrm>
              <a:custGeom>
                <a:avLst/>
                <a:gdLst>
                  <a:gd name="T0" fmla="*/ 9 w 9"/>
                  <a:gd name="T1" fmla="*/ 0 h 10"/>
                  <a:gd name="T2" fmla="*/ 4 w 9"/>
                  <a:gd name="T3" fmla="*/ 5 h 10"/>
                  <a:gd name="T4" fmla="*/ 0 w 9"/>
                  <a:gd name="T5" fmla="*/ 10 h 10"/>
                </a:gdLst>
                <a:ahLst/>
                <a:cxnLst>
                  <a:cxn ang="0">
                    <a:pos x="T0" y="T1"/>
                  </a:cxn>
                  <a:cxn ang="0">
                    <a:pos x="T2" y="T3"/>
                  </a:cxn>
                  <a:cxn ang="0">
                    <a:pos x="T4" y="T5"/>
                  </a:cxn>
                </a:cxnLst>
                <a:rect l="0" t="0" r="r" b="b"/>
                <a:pathLst>
                  <a:path w="9" h="10">
                    <a:moveTo>
                      <a:pt x="9" y="0"/>
                    </a:moveTo>
                    <a:lnTo>
                      <a:pt x="4" y="5"/>
                    </a:lnTo>
                    <a:lnTo>
                      <a:pt x="0" y="1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61" name="Line 466"/>
              <p:cNvSpPr>
                <a:spLocks noChangeShapeType="1"/>
              </p:cNvSpPr>
              <p:nvPr/>
            </p:nvSpPr>
            <p:spPr bwMode="auto">
              <a:xfrm flipH="1">
                <a:off x="4017" y="797"/>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62" name="Line 467"/>
              <p:cNvSpPr>
                <a:spLocks noChangeShapeType="1"/>
              </p:cNvSpPr>
              <p:nvPr/>
            </p:nvSpPr>
            <p:spPr bwMode="auto">
              <a:xfrm flipH="1">
                <a:off x="4012" y="798"/>
                <a:ext cx="5"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63" name="Line 468"/>
              <p:cNvSpPr>
                <a:spLocks noChangeShapeType="1"/>
              </p:cNvSpPr>
              <p:nvPr/>
            </p:nvSpPr>
            <p:spPr bwMode="auto">
              <a:xfrm flipH="1">
                <a:off x="4007" y="801"/>
                <a:ext cx="5"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64" name="Freeform 469"/>
              <p:cNvSpPr>
                <a:spLocks/>
              </p:cNvSpPr>
              <p:nvPr/>
            </p:nvSpPr>
            <p:spPr bwMode="auto">
              <a:xfrm>
                <a:off x="3999" y="804"/>
                <a:ext cx="8" cy="5"/>
              </a:xfrm>
              <a:custGeom>
                <a:avLst/>
                <a:gdLst>
                  <a:gd name="T0" fmla="*/ 8 w 8"/>
                  <a:gd name="T1" fmla="*/ 0 h 5"/>
                  <a:gd name="T2" fmla="*/ 3 w 8"/>
                  <a:gd name="T3" fmla="*/ 4 h 5"/>
                  <a:gd name="T4" fmla="*/ 0 w 8"/>
                  <a:gd name="T5" fmla="*/ 5 h 5"/>
                </a:gdLst>
                <a:ahLst/>
                <a:cxnLst>
                  <a:cxn ang="0">
                    <a:pos x="T0" y="T1"/>
                  </a:cxn>
                  <a:cxn ang="0">
                    <a:pos x="T2" y="T3"/>
                  </a:cxn>
                  <a:cxn ang="0">
                    <a:pos x="T4" y="T5"/>
                  </a:cxn>
                </a:cxnLst>
                <a:rect l="0" t="0" r="r" b="b"/>
                <a:pathLst>
                  <a:path w="8" h="5">
                    <a:moveTo>
                      <a:pt x="8" y="0"/>
                    </a:moveTo>
                    <a:lnTo>
                      <a:pt x="3" y="4"/>
                    </a:lnTo>
                    <a:lnTo>
                      <a:pt x="0" y="5"/>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65" name="Line 470"/>
              <p:cNvSpPr>
                <a:spLocks noChangeShapeType="1"/>
              </p:cNvSpPr>
              <p:nvPr/>
            </p:nvSpPr>
            <p:spPr bwMode="auto">
              <a:xfrm flipH="1">
                <a:off x="3977" y="821"/>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66" name="Line 471"/>
              <p:cNvSpPr>
                <a:spLocks noChangeShapeType="1"/>
              </p:cNvSpPr>
              <p:nvPr/>
            </p:nvSpPr>
            <p:spPr bwMode="auto">
              <a:xfrm flipH="1">
                <a:off x="3972" y="822"/>
                <a:ext cx="5"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67" name="Line 472"/>
              <p:cNvSpPr>
                <a:spLocks noChangeShapeType="1"/>
              </p:cNvSpPr>
              <p:nvPr/>
            </p:nvSpPr>
            <p:spPr bwMode="auto">
              <a:xfrm flipH="1">
                <a:off x="3967" y="824"/>
                <a:ext cx="5"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68" name="Line 473"/>
              <p:cNvSpPr>
                <a:spLocks noChangeShapeType="1"/>
              </p:cNvSpPr>
              <p:nvPr/>
            </p:nvSpPr>
            <p:spPr bwMode="auto">
              <a:xfrm flipH="1">
                <a:off x="3962" y="827"/>
                <a:ext cx="5"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69" name="Freeform 474"/>
              <p:cNvSpPr>
                <a:spLocks/>
              </p:cNvSpPr>
              <p:nvPr/>
            </p:nvSpPr>
            <p:spPr bwMode="auto">
              <a:xfrm>
                <a:off x="3957" y="829"/>
                <a:ext cx="5" cy="2"/>
              </a:xfrm>
              <a:custGeom>
                <a:avLst/>
                <a:gdLst>
                  <a:gd name="T0" fmla="*/ 5 w 5"/>
                  <a:gd name="T1" fmla="*/ 0 h 2"/>
                  <a:gd name="T2" fmla="*/ 0 w 5"/>
                  <a:gd name="T3" fmla="*/ 2 h 2"/>
                  <a:gd name="T4" fmla="*/ 0 w 5"/>
                  <a:gd name="T5" fmla="*/ 2 h 2"/>
                </a:gdLst>
                <a:ahLst/>
                <a:cxnLst>
                  <a:cxn ang="0">
                    <a:pos x="T0" y="T1"/>
                  </a:cxn>
                  <a:cxn ang="0">
                    <a:pos x="T2" y="T3"/>
                  </a:cxn>
                  <a:cxn ang="0">
                    <a:pos x="T4" y="T5"/>
                  </a:cxn>
                </a:cxnLst>
                <a:rect l="0" t="0" r="r" b="b"/>
                <a:pathLst>
                  <a:path w="5" h="2">
                    <a:moveTo>
                      <a:pt x="5" y="0"/>
                    </a:moveTo>
                    <a:lnTo>
                      <a:pt x="0" y="2"/>
                    </a:lnTo>
                    <a:lnTo>
                      <a:pt x="0"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70" name="Line 475"/>
              <p:cNvSpPr>
                <a:spLocks noChangeShapeType="1"/>
              </p:cNvSpPr>
              <p:nvPr/>
            </p:nvSpPr>
            <p:spPr bwMode="auto">
              <a:xfrm flipH="1">
                <a:off x="3933" y="839"/>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71" name="Line 476"/>
              <p:cNvSpPr>
                <a:spLocks noChangeShapeType="1"/>
              </p:cNvSpPr>
              <p:nvPr/>
            </p:nvSpPr>
            <p:spPr bwMode="auto">
              <a:xfrm flipH="1">
                <a:off x="3929" y="839"/>
                <a:ext cx="4"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72" name="Line 477"/>
              <p:cNvSpPr>
                <a:spLocks noChangeShapeType="1"/>
              </p:cNvSpPr>
              <p:nvPr/>
            </p:nvSpPr>
            <p:spPr bwMode="auto">
              <a:xfrm flipH="1">
                <a:off x="3925" y="841"/>
                <a:ext cx="4"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73" name="Line 478"/>
              <p:cNvSpPr>
                <a:spLocks noChangeShapeType="1"/>
              </p:cNvSpPr>
              <p:nvPr/>
            </p:nvSpPr>
            <p:spPr bwMode="auto">
              <a:xfrm flipH="1">
                <a:off x="3921" y="842"/>
                <a:ext cx="4"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74" name="Freeform 479"/>
              <p:cNvSpPr>
                <a:spLocks/>
              </p:cNvSpPr>
              <p:nvPr/>
            </p:nvSpPr>
            <p:spPr bwMode="auto">
              <a:xfrm>
                <a:off x="3913" y="844"/>
                <a:ext cx="8" cy="2"/>
              </a:xfrm>
              <a:custGeom>
                <a:avLst/>
                <a:gdLst>
                  <a:gd name="T0" fmla="*/ 8 w 8"/>
                  <a:gd name="T1" fmla="*/ 0 h 2"/>
                  <a:gd name="T2" fmla="*/ 3 w 8"/>
                  <a:gd name="T3" fmla="*/ 1 h 2"/>
                  <a:gd name="T4" fmla="*/ 0 w 8"/>
                  <a:gd name="T5" fmla="*/ 2 h 2"/>
                </a:gdLst>
                <a:ahLst/>
                <a:cxnLst>
                  <a:cxn ang="0">
                    <a:pos x="T0" y="T1"/>
                  </a:cxn>
                  <a:cxn ang="0">
                    <a:pos x="T2" y="T3"/>
                  </a:cxn>
                  <a:cxn ang="0">
                    <a:pos x="T4" y="T5"/>
                  </a:cxn>
                </a:cxnLst>
                <a:rect l="0" t="0" r="r" b="b"/>
                <a:pathLst>
                  <a:path w="8" h="2">
                    <a:moveTo>
                      <a:pt x="8" y="0"/>
                    </a:moveTo>
                    <a:lnTo>
                      <a:pt x="3" y="1"/>
                    </a:lnTo>
                    <a:lnTo>
                      <a:pt x="0"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75" name="Line 480"/>
              <p:cNvSpPr>
                <a:spLocks noChangeShapeType="1"/>
              </p:cNvSpPr>
              <p:nvPr/>
            </p:nvSpPr>
            <p:spPr bwMode="auto">
              <a:xfrm>
                <a:off x="3889" y="850"/>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76" name="Line 481"/>
              <p:cNvSpPr>
                <a:spLocks noChangeShapeType="1"/>
              </p:cNvSpPr>
              <p:nvPr/>
            </p:nvSpPr>
            <p:spPr bwMode="auto">
              <a:xfrm flipH="1">
                <a:off x="3885" y="850"/>
                <a:ext cx="4"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77" name="Line 482"/>
              <p:cNvSpPr>
                <a:spLocks noChangeShapeType="1"/>
              </p:cNvSpPr>
              <p:nvPr/>
            </p:nvSpPr>
            <p:spPr bwMode="auto">
              <a:xfrm flipH="1">
                <a:off x="3882" y="850"/>
                <a:ext cx="3"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78" name="Line 483"/>
              <p:cNvSpPr>
                <a:spLocks noChangeShapeType="1"/>
              </p:cNvSpPr>
              <p:nvPr/>
            </p:nvSpPr>
            <p:spPr bwMode="auto">
              <a:xfrm flipH="1">
                <a:off x="3878" y="850"/>
                <a:ext cx="4"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79" name="Line 484"/>
              <p:cNvSpPr>
                <a:spLocks noChangeShapeType="1"/>
              </p:cNvSpPr>
              <p:nvPr/>
            </p:nvSpPr>
            <p:spPr bwMode="auto">
              <a:xfrm flipH="1">
                <a:off x="3875" y="851"/>
                <a:ext cx="3"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80" name="Line 485"/>
              <p:cNvSpPr>
                <a:spLocks noChangeShapeType="1"/>
              </p:cNvSpPr>
              <p:nvPr/>
            </p:nvSpPr>
            <p:spPr bwMode="auto">
              <a:xfrm flipH="1">
                <a:off x="3872" y="851"/>
                <a:ext cx="3"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81" name="Line 486"/>
              <p:cNvSpPr>
                <a:spLocks noChangeShapeType="1"/>
              </p:cNvSpPr>
              <p:nvPr/>
            </p:nvSpPr>
            <p:spPr bwMode="auto">
              <a:xfrm flipH="1">
                <a:off x="3869" y="851"/>
                <a:ext cx="3"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82" name="Freeform 487"/>
              <p:cNvSpPr>
                <a:spLocks/>
              </p:cNvSpPr>
              <p:nvPr/>
            </p:nvSpPr>
            <p:spPr bwMode="auto">
              <a:xfrm>
                <a:off x="3866" y="851"/>
                <a:ext cx="3" cy="1"/>
              </a:xfrm>
              <a:custGeom>
                <a:avLst/>
                <a:gdLst>
                  <a:gd name="T0" fmla="*/ 3 w 3"/>
                  <a:gd name="T1" fmla="*/ 0 h 1"/>
                  <a:gd name="T2" fmla="*/ 0 w 3"/>
                  <a:gd name="T3" fmla="*/ 1 h 1"/>
                  <a:gd name="T4" fmla="*/ 0 w 3"/>
                  <a:gd name="T5" fmla="*/ 1 h 1"/>
                </a:gdLst>
                <a:ahLst/>
                <a:cxnLst>
                  <a:cxn ang="0">
                    <a:pos x="T0" y="T1"/>
                  </a:cxn>
                  <a:cxn ang="0">
                    <a:pos x="T2" y="T3"/>
                  </a:cxn>
                  <a:cxn ang="0">
                    <a:pos x="T4" y="T5"/>
                  </a:cxn>
                </a:cxnLst>
                <a:rect l="0" t="0" r="r" b="b"/>
                <a:pathLst>
                  <a:path w="3" h="1">
                    <a:moveTo>
                      <a:pt x="3" y="0"/>
                    </a:moveTo>
                    <a:lnTo>
                      <a:pt x="0" y="1"/>
                    </a:lnTo>
                    <a:lnTo>
                      <a:pt x="0" y="1"/>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83" name="Line 488"/>
              <p:cNvSpPr>
                <a:spLocks noChangeShapeType="1"/>
              </p:cNvSpPr>
              <p:nvPr/>
            </p:nvSpPr>
            <p:spPr bwMode="auto">
              <a:xfrm flipH="1">
                <a:off x="3841" y="851"/>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84" name="Line 489"/>
              <p:cNvSpPr>
                <a:spLocks noChangeShapeType="1"/>
              </p:cNvSpPr>
              <p:nvPr/>
            </p:nvSpPr>
            <p:spPr bwMode="auto">
              <a:xfrm flipH="1">
                <a:off x="3839" y="851"/>
                <a:ext cx="2"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85" name="Line 490"/>
              <p:cNvSpPr>
                <a:spLocks noChangeShapeType="1"/>
              </p:cNvSpPr>
              <p:nvPr/>
            </p:nvSpPr>
            <p:spPr bwMode="auto">
              <a:xfrm flipH="1">
                <a:off x="3837" y="851"/>
                <a:ext cx="2"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86" name="Line 491"/>
              <p:cNvSpPr>
                <a:spLocks noChangeShapeType="1"/>
              </p:cNvSpPr>
              <p:nvPr/>
            </p:nvSpPr>
            <p:spPr bwMode="auto">
              <a:xfrm flipH="1">
                <a:off x="3836" y="851"/>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87" name="Line 492"/>
              <p:cNvSpPr>
                <a:spLocks noChangeShapeType="1"/>
              </p:cNvSpPr>
              <p:nvPr/>
            </p:nvSpPr>
            <p:spPr bwMode="auto">
              <a:xfrm flipH="1" flipV="1">
                <a:off x="3834" y="850"/>
                <a:ext cx="2"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88" name="Line 493"/>
              <p:cNvSpPr>
                <a:spLocks noChangeShapeType="1"/>
              </p:cNvSpPr>
              <p:nvPr/>
            </p:nvSpPr>
            <p:spPr bwMode="auto">
              <a:xfrm flipH="1">
                <a:off x="3833" y="850"/>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89" name="Line 494"/>
              <p:cNvSpPr>
                <a:spLocks noChangeShapeType="1"/>
              </p:cNvSpPr>
              <p:nvPr/>
            </p:nvSpPr>
            <p:spPr bwMode="auto">
              <a:xfrm flipH="1">
                <a:off x="3831" y="850"/>
                <a:ext cx="2"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90" name="Line 495"/>
              <p:cNvSpPr>
                <a:spLocks noChangeShapeType="1"/>
              </p:cNvSpPr>
              <p:nvPr/>
            </p:nvSpPr>
            <p:spPr bwMode="auto">
              <a:xfrm flipH="1">
                <a:off x="3830" y="850"/>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91" name="Line 496"/>
              <p:cNvSpPr>
                <a:spLocks noChangeShapeType="1"/>
              </p:cNvSpPr>
              <p:nvPr/>
            </p:nvSpPr>
            <p:spPr bwMode="auto">
              <a:xfrm flipH="1">
                <a:off x="3829" y="850"/>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92" name="Line 497"/>
              <p:cNvSpPr>
                <a:spLocks noChangeShapeType="1"/>
              </p:cNvSpPr>
              <p:nvPr/>
            </p:nvSpPr>
            <p:spPr bwMode="auto">
              <a:xfrm flipH="1" flipV="1">
                <a:off x="3828" y="849"/>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93" name="Line 498"/>
              <p:cNvSpPr>
                <a:spLocks noChangeShapeType="1"/>
              </p:cNvSpPr>
              <p:nvPr/>
            </p:nvSpPr>
            <p:spPr bwMode="auto">
              <a:xfrm flipH="1">
                <a:off x="3826" y="849"/>
                <a:ext cx="2"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94" name="Line 499"/>
              <p:cNvSpPr>
                <a:spLocks noChangeShapeType="1"/>
              </p:cNvSpPr>
              <p:nvPr/>
            </p:nvSpPr>
            <p:spPr bwMode="auto">
              <a:xfrm>
                <a:off x="3826" y="849"/>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95" name="Line 500"/>
              <p:cNvSpPr>
                <a:spLocks noChangeShapeType="1"/>
              </p:cNvSpPr>
              <p:nvPr/>
            </p:nvSpPr>
            <p:spPr bwMode="auto">
              <a:xfrm flipH="1">
                <a:off x="3825" y="849"/>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96" name="Line 501"/>
              <p:cNvSpPr>
                <a:spLocks noChangeShapeType="1"/>
              </p:cNvSpPr>
              <p:nvPr/>
            </p:nvSpPr>
            <p:spPr bwMode="auto">
              <a:xfrm flipH="1">
                <a:off x="3824" y="849"/>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97" name="Line 502"/>
              <p:cNvSpPr>
                <a:spLocks noChangeShapeType="1"/>
              </p:cNvSpPr>
              <p:nvPr/>
            </p:nvSpPr>
            <p:spPr bwMode="auto">
              <a:xfrm flipH="1">
                <a:off x="3823" y="849"/>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98" name="Line 503"/>
              <p:cNvSpPr>
                <a:spLocks noChangeShapeType="1"/>
              </p:cNvSpPr>
              <p:nvPr/>
            </p:nvSpPr>
            <p:spPr bwMode="auto">
              <a:xfrm flipH="1" flipV="1">
                <a:off x="3821" y="848"/>
                <a:ext cx="2"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99" name="Line 504"/>
              <p:cNvSpPr>
                <a:spLocks noChangeShapeType="1"/>
              </p:cNvSpPr>
              <p:nvPr/>
            </p:nvSpPr>
            <p:spPr bwMode="auto">
              <a:xfrm>
                <a:off x="3821" y="848"/>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00" name="Line 505"/>
              <p:cNvSpPr>
                <a:spLocks noChangeShapeType="1"/>
              </p:cNvSpPr>
              <p:nvPr/>
            </p:nvSpPr>
            <p:spPr bwMode="auto">
              <a:xfrm flipH="1">
                <a:off x="3820" y="848"/>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01" name="Line 506"/>
              <p:cNvSpPr>
                <a:spLocks noChangeShapeType="1"/>
              </p:cNvSpPr>
              <p:nvPr/>
            </p:nvSpPr>
            <p:spPr bwMode="auto">
              <a:xfrm>
                <a:off x="3820" y="848"/>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02" name="Line 507"/>
              <p:cNvSpPr>
                <a:spLocks noChangeShapeType="1"/>
              </p:cNvSpPr>
              <p:nvPr/>
            </p:nvSpPr>
            <p:spPr bwMode="auto">
              <a:xfrm flipH="1">
                <a:off x="3819" y="848"/>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03" name="Freeform 508"/>
              <p:cNvSpPr>
                <a:spLocks/>
              </p:cNvSpPr>
              <p:nvPr/>
            </p:nvSpPr>
            <p:spPr bwMode="auto">
              <a:xfrm>
                <a:off x="3819" y="848"/>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04" name="Line 509"/>
              <p:cNvSpPr>
                <a:spLocks noChangeShapeType="1"/>
              </p:cNvSpPr>
              <p:nvPr/>
            </p:nvSpPr>
            <p:spPr bwMode="auto">
              <a:xfrm>
                <a:off x="4573" y="302"/>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05" name="Line 510"/>
              <p:cNvSpPr>
                <a:spLocks noChangeShapeType="1"/>
              </p:cNvSpPr>
              <p:nvPr/>
            </p:nvSpPr>
            <p:spPr bwMode="auto">
              <a:xfrm>
                <a:off x="4573" y="303"/>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06" name="Line 511"/>
              <p:cNvSpPr>
                <a:spLocks noChangeShapeType="1"/>
              </p:cNvSpPr>
              <p:nvPr/>
            </p:nvSpPr>
            <p:spPr bwMode="auto">
              <a:xfrm>
                <a:off x="4573" y="303"/>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07" name="Line 512"/>
              <p:cNvSpPr>
                <a:spLocks noChangeShapeType="1"/>
              </p:cNvSpPr>
              <p:nvPr/>
            </p:nvSpPr>
            <p:spPr bwMode="auto">
              <a:xfrm>
                <a:off x="4573" y="303"/>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08" name="Line 513"/>
              <p:cNvSpPr>
                <a:spLocks noChangeShapeType="1"/>
              </p:cNvSpPr>
              <p:nvPr/>
            </p:nvSpPr>
            <p:spPr bwMode="auto">
              <a:xfrm>
                <a:off x="4573" y="304"/>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09" name="Line 514"/>
              <p:cNvSpPr>
                <a:spLocks noChangeShapeType="1"/>
              </p:cNvSpPr>
              <p:nvPr/>
            </p:nvSpPr>
            <p:spPr bwMode="auto">
              <a:xfrm>
                <a:off x="4573" y="304"/>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10" name="Line 515"/>
              <p:cNvSpPr>
                <a:spLocks noChangeShapeType="1"/>
              </p:cNvSpPr>
              <p:nvPr/>
            </p:nvSpPr>
            <p:spPr bwMode="auto">
              <a:xfrm>
                <a:off x="4573" y="304"/>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11" name="Line 516"/>
              <p:cNvSpPr>
                <a:spLocks noChangeShapeType="1"/>
              </p:cNvSpPr>
              <p:nvPr/>
            </p:nvSpPr>
            <p:spPr bwMode="auto">
              <a:xfrm>
                <a:off x="4573" y="305"/>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12" name="Line 517"/>
              <p:cNvSpPr>
                <a:spLocks noChangeShapeType="1"/>
              </p:cNvSpPr>
              <p:nvPr/>
            </p:nvSpPr>
            <p:spPr bwMode="auto">
              <a:xfrm>
                <a:off x="4573" y="305"/>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13" name="Freeform 518"/>
              <p:cNvSpPr>
                <a:spLocks/>
              </p:cNvSpPr>
              <p:nvPr/>
            </p:nvSpPr>
            <p:spPr bwMode="auto">
              <a:xfrm>
                <a:off x="4573" y="306"/>
                <a:ext cx="0" cy="1"/>
              </a:xfrm>
              <a:custGeom>
                <a:avLst/>
                <a:gdLst>
                  <a:gd name="T0" fmla="*/ 0 h 1"/>
                  <a:gd name="T1" fmla="*/ 0 h 1"/>
                  <a:gd name="T2" fmla="*/ 1 h 1"/>
                </a:gdLst>
                <a:ahLst/>
                <a:cxnLst>
                  <a:cxn ang="0">
                    <a:pos x="0" y="T0"/>
                  </a:cxn>
                  <a:cxn ang="0">
                    <a:pos x="0" y="T1"/>
                  </a:cxn>
                  <a:cxn ang="0">
                    <a:pos x="0" y="T2"/>
                  </a:cxn>
                </a:cxnLst>
                <a:rect l="0" t="0" r="r" b="b"/>
                <a:pathLst>
                  <a:path h="1">
                    <a:moveTo>
                      <a:pt x="0" y="0"/>
                    </a:moveTo>
                    <a:lnTo>
                      <a:pt x="0" y="0"/>
                    </a:lnTo>
                    <a:lnTo>
                      <a:pt x="0" y="1"/>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14" name="Line 519"/>
              <p:cNvSpPr>
                <a:spLocks noChangeShapeType="1"/>
              </p:cNvSpPr>
              <p:nvPr/>
            </p:nvSpPr>
            <p:spPr bwMode="auto">
              <a:xfrm flipH="1">
                <a:off x="4569" y="318"/>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15" name="Freeform 520"/>
              <p:cNvSpPr>
                <a:spLocks/>
              </p:cNvSpPr>
              <p:nvPr/>
            </p:nvSpPr>
            <p:spPr bwMode="auto">
              <a:xfrm>
                <a:off x="4568" y="319"/>
                <a:ext cx="1" cy="4"/>
              </a:xfrm>
              <a:custGeom>
                <a:avLst/>
                <a:gdLst>
                  <a:gd name="T0" fmla="*/ 1 w 1"/>
                  <a:gd name="T1" fmla="*/ 0 h 4"/>
                  <a:gd name="T2" fmla="*/ 1 w 1"/>
                  <a:gd name="T3" fmla="*/ 3 h 4"/>
                  <a:gd name="T4" fmla="*/ 0 w 1"/>
                  <a:gd name="T5" fmla="*/ 4 h 4"/>
                </a:gdLst>
                <a:ahLst/>
                <a:cxnLst>
                  <a:cxn ang="0">
                    <a:pos x="T0" y="T1"/>
                  </a:cxn>
                  <a:cxn ang="0">
                    <a:pos x="T2" y="T3"/>
                  </a:cxn>
                  <a:cxn ang="0">
                    <a:pos x="T4" y="T5"/>
                  </a:cxn>
                </a:cxnLst>
                <a:rect l="0" t="0" r="r" b="b"/>
                <a:pathLst>
                  <a:path w="1" h="4">
                    <a:moveTo>
                      <a:pt x="1" y="0"/>
                    </a:moveTo>
                    <a:lnTo>
                      <a:pt x="1" y="3"/>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16" name="Line 521"/>
              <p:cNvSpPr>
                <a:spLocks noChangeShapeType="1"/>
              </p:cNvSpPr>
              <p:nvPr/>
            </p:nvSpPr>
            <p:spPr bwMode="auto">
              <a:xfrm>
                <a:off x="4564" y="334"/>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17" name="Freeform 522"/>
              <p:cNvSpPr>
                <a:spLocks/>
              </p:cNvSpPr>
              <p:nvPr/>
            </p:nvSpPr>
            <p:spPr bwMode="auto">
              <a:xfrm>
                <a:off x="4562" y="334"/>
                <a:ext cx="2" cy="4"/>
              </a:xfrm>
              <a:custGeom>
                <a:avLst/>
                <a:gdLst>
                  <a:gd name="T0" fmla="*/ 2 w 2"/>
                  <a:gd name="T1" fmla="*/ 0 h 4"/>
                  <a:gd name="T2" fmla="*/ 1 w 2"/>
                  <a:gd name="T3" fmla="*/ 2 h 4"/>
                  <a:gd name="T4" fmla="*/ 0 w 2"/>
                  <a:gd name="T5" fmla="*/ 4 h 4"/>
                </a:gdLst>
                <a:ahLst/>
                <a:cxnLst>
                  <a:cxn ang="0">
                    <a:pos x="T0" y="T1"/>
                  </a:cxn>
                  <a:cxn ang="0">
                    <a:pos x="T2" y="T3"/>
                  </a:cxn>
                  <a:cxn ang="0">
                    <a:pos x="T4" y="T5"/>
                  </a:cxn>
                </a:cxnLst>
                <a:rect l="0" t="0" r="r" b="b"/>
                <a:pathLst>
                  <a:path w="2" h="4">
                    <a:moveTo>
                      <a:pt x="2" y="0"/>
                    </a:moveTo>
                    <a:lnTo>
                      <a:pt x="1" y="2"/>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18" name="Freeform 523"/>
              <p:cNvSpPr>
                <a:spLocks/>
              </p:cNvSpPr>
              <p:nvPr/>
            </p:nvSpPr>
            <p:spPr bwMode="auto">
              <a:xfrm>
                <a:off x="4555" y="348"/>
                <a:ext cx="2" cy="5"/>
              </a:xfrm>
              <a:custGeom>
                <a:avLst/>
                <a:gdLst>
                  <a:gd name="T0" fmla="*/ 2 w 2"/>
                  <a:gd name="T1" fmla="*/ 0 h 5"/>
                  <a:gd name="T2" fmla="*/ 1 w 2"/>
                  <a:gd name="T3" fmla="*/ 3 h 5"/>
                  <a:gd name="T4" fmla="*/ 0 w 2"/>
                  <a:gd name="T5" fmla="*/ 5 h 5"/>
                </a:gdLst>
                <a:ahLst/>
                <a:cxnLst>
                  <a:cxn ang="0">
                    <a:pos x="T0" y="T1"/>
                  </a:cxn>
                  <a:cxn ang="0">
                    <a:pos x="T2" y="T3"/>
                  </a:cxn>
                  <a:cxn ang="0">
                    <a:pos x="T4" y="T5"/>
                  </a:cxn>
                </a:cxnLst>
                <a:rect l="0" t="0" r="r" b="b"/>
                <a:pathLst>
                  <a:path w="2" h="5">
                    <a:moveTo>
                      <a:pt x="2" y="0"/>
                    </a:moveTo>
                    <a:lnTo>
                      <a:pt x="1" y="3"/>
                    </a:lnTo>
                    <a:lnTo>
                      <a:pt x="0" y="5"/>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19" name="Freeform 524"/>
              <p:cNvSpPr>
                <a:spLocks/>
              </p:cNvSpPr>
              <p:nvPr/>
            </p:nvSpPr>
            <p:spPr bwMode="auto">
              <a:xfrm>
                <a:off x="4546" y="362"/>
                <a:ext cx="2" cy="4"/>
              </a:xfrm>
              <a:custGeom>
                <a:avLst/>
                <a:gdLst>
                  <a:gd name="T0" fmla="*/ 2 w 2"/>
                  <a:gd name="T1" fmla="*/ 0 h 4"/>
                  <a:gd name="T2" fmla="*/ 1 w 2"/>
                  <a:gd name="T3" fmla="*/ 2 h 4"/>
                  <a:gd name="T4" fmla="*/ 0 w 2"/>
                  <a:gd name="T5" fmla="*/ 4 h 4"/>
                </a:gdLst>
                <a:ahLst/>
                <a:cxnLst>
                  <a:cxn ang="0">
                    <a:pos x="T0" y="T1"/>
                  </a:cxn>
                  <a:cxn ang="0">
                    <a:pos x="T2" y="T3"/>
                  </a:cxn>
                  <a:cxn ang="0">
                    <a:pos x="T4" y="T5"/>
                  </a:cxn>
                </a:cxnLst>
                <a:rect l="0" t="0" r="r" b="b"/>
                <a:pathLst>
                  <a:path w="2" h="4">
                    <a:moveTo>
                      <a:pt x="2" y="0"/>
                    </a:moveTo>
                    <a:lnTo>
                      <a:pt x="1" y="2"/>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567" name="Group 726"/>
            <p:cNvGrpSpPr>
              <a:grpSpLocks/>
            </p:cNvGrpSpPr>
            <p:nvPr/>
          </p:nvGrpSpPr>
          <p:grpSpPr bwMode="auto">
            <a:xfrm>
              <a:off x="6070600" y="357188"/>
              <a:ext cx="1222375" cy="1389062"/>
              <a:chOff x="3824" y="225"/>
              <a:chExt cx="770" cy="875"/>
            </a:xfrm>
          </p:grpSpPr>
          <p:sp>
            <p:nvSpPr>
              <p:cNvPr id="4721" name="Line 526"/>
              <p:cNvSpPr>
                <a:spLocks noChangeShapeType="1"/>
              </p:cNvSpPr>
              <p:nvPr/>
            </p:nvSpPr>
            <p:spPr bwMode="auto">
              <a:xfrm>
                <a:off x="4537" y="374"/>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22" name="Freeform 527"/>
              <p:cNvSpPr>
                <a:spLocks/>
              </p:cNvSpPr>
              <p:nvPr/>
            </p:nvSpPr>
            <p:spPr bwMode="auto">
              <a:xfrm>
                <a:off x="4534" y="375"/>
                <a:ext cx="3" cy="4"/>
              </a:xfrm>
              <a:custGeom>
                <a:avLst/>
                <a:gdLst>
                  <a:gd name="T0" fmla="*/ 3 w 3"/>
                  <a:gd name="T1" fmla="*/ 0 h 4"/>
                  <a:gd name="T2" fmla="*/ 1 w 3"/>
                  <a:gd name="T3" fmla="*/ 2 h 4"/>
                  <a:gd name="T4" fmla="*/ 0 w 3"/>
                  <a:gd name="T5" fmla="*/ 4 h 4"/>
                </a:gdLst>
                <a:ahLst/>
                <a:cxnLst>
                  <a:cxn ang="0">
                    <a:pos x="T0" y="T1"/>
                  </a:cxn>
                  <a:cxn ang="0">
                    <a:pos x="T2" y="T3"/>
                  </a:cxn>
                  <a:cxn ang="0">
                    <a:pos x="T4" y="T5"/>
                  </a:cxn>
                </a:cxnLst>
                <a:rect l="0" t="0" r="r" b="b"/>
                <a:pathLst>
                  <a:path w="3" h="4">
                    <a:moveTo>
                      <a:pt x="3" y="0"/>
                    </a:moveTo>
                    <a:lnTo>
                      <a:pt x="1" y="2"/>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23" name="Freeform 528"/>
              <p:cNvSpPr>
                <a:spLocks/>
              </p:cNvSpPr>
              <p:nvPr/>
            </p:nvSpPr>
            <p:spPr bwMode="auto">
              <a:xfrm>
                <a:off x="4523" y="387"/>
                <a:ext cx="3" cy="3"/>
              </a:xfrm>
              <a:custGeom>
                <a:avLst/>
                <a:gdLst>
                  <a:gd name="T0" fmla="*/ 3 w 3"/>
                  <a:gd name="T1" fmla="*/ 0 h 3"/>
                  <a:gd name="T2" fmla="*/ 1 w 3"/>
                  <a:gd name="T3" fmla="*/ 2 h 3"/>
                  <a:gd name="T4" fmla="*/ 0 w 3"/>
                  <a:gd name="T5" fmla="*/ 3 h 3"/>
                </a:gdLst>
                <a:ahLst/>
                <a:cxnLst>
                  <a:cxn ang="0">
                    <a:pos x="T0" y="T1"/>
                  </a:cxn>
                  <a:cxn ang="0">
                    <a:pos x="T2" y="T3"/>
                  </a:cxn>
                  <a:cxn ang="0">
                    <a:pos x="T4" y="T5"/>
                  </a:cxn>
                </a:cxnLst>
                <a:rect l="0" t="0" r="r" b="b"/>
                <a:pathLst>
                  <a:path w="3" h="3">
                    <a:moveTo>
                      <a:pt x="3" y="0"/>
                    </a:moveTo>
                    <a:lnTo>
                      <a:pt x="1" y="2"/>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24" name="Freeform 529"/>
              <p:cNvSpPr>
                <a:spLocks/>
              </p:cNvSpPr>
              <p:nvPr/>
            </p:nvSpPr>
            <p:spPr bwMode="auto">
              <a:xfrm>
                <a:off x="4510" y="397"/>
                <a:ext cx="3" cy="3"/>
              </a:xfrm>
              <a:custGeom>
                <a:avLst/>
                <a:gdLst>
                  <a:gd name="T0" fmla="*/ 3 w 3"/>
                  <a:gd name="T1" fmla="*/ 0 h 3"/>
                  <a:gd name="T2" fmla="*/ 0 w 3"/>
                  <a:gd name="T3" fmla="*/ 3 h 3"/>
                  <a:gd name="T4" fmla="*/ 0 w 3"/>
                  <a:gd name="T5" fmla="*/ 3 h 3"/>
                </a:gdLst>
                <a:ahLst/>
                <a:cxnLst>
                  <a:cxn ang="0">
                    <a:pos x="T0" y="T1"/>
                  </a:cxn>
                  <a:cxn ang="0">
                    <a:pos x="T2" y="T3"/>
                  </a:cxn>
                  <a:cxn ang="0">
                    <a:pos x="T4" y="T5"/>
                  </a:cxn>
                </a:cxnLst>
                <a:rect l="0" t="0" r="r" b="b"/>
                <a:pathLst>
                  <a:path w="3" h="3">
                    <a:moveTo>
                      <a:pt x="3" y="0"/>
                    </a:moveTo>
                    <a:lnTo>
                      <a:pt x="0" y="3"/>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25" name="Freeform 530"/>
              <p:cNvSpPr>
                <a:spLocks/>
              </p:cNvSpPr>
              <p:nvPr/>
            </p:nvSpPr>
            <p:spPr bwMode="auto">
              <a:xfrm>
                <a:off x="4496" y="406"/>
                <a:ext cx="4" cy="4"/>
              </a:xfrm>
              <a:custGeom>
                <a:avLst/>
                <a:gdLst>
                  <a:gd name="T0" fmla="*/ 4 w 4"/>
                  <a:gd name="T1" fmla="*/ 0 h 4"/>
                  <a:gd name="T2" fmla="*/ 3 w 4"/>
                  <a:gd name="T3" fmla="*/ 2 h 4"/>
                  <a:gd name="T4" fmla="*/ 0 w 4"/>
                  <a:gd name="T5" fmla="*/ 4 h 4"/>
                </a:gdLst>
                <a:ahLst/>
                <a:cxnLst>
                  <a:cxn ang="0">
                    <a:pos x="T0" y="T1"/>
                  </a:cxn>
                  <a:cxn ang="0">
                    <a:pos x="T2" y="T3"/>
                  </a:cxn>
                  <a:cxn ang="0">
                    <a:pos x="T4" y="T5"/>
                  </a:cxn>
                </a:cxnLst>
                <a:rect l="0" t="0" r="r" b="b"/>
                <a:pathLst>
                  <a:path w="4" h="4">
                    <a:moveTo>
                      <a:pt x="4" y="0"/>
                    </a:moveTo>
                    <a:lnTo>
                      <a:pt x="3" y="2"/>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26" name="Freeform 531"/>
              <p:cNvSpPr>
                <a:spLocks/>
              </p:cNvSpPr>
              <p:nvPr/>
            </p:nvSpPr>
            <p:spPr bwMode="auto">
              <a:xfrm>
                <a:off x="4482" y="415"/>
                <a:ext cx="5" cy="3"/>
              </a:xfrm>
              <a:custGeom>
                <a:avLst/>
                <a:gdLst>
                  <a:gd name="T0" fmla="*/ 5 w 5"/>
                  <a:gd name="T1" fmla="*/ 0 h 3"/>
                  <a:gd name="T2" fmla="*/ 1 w 5"/>
                  <a:gd name="T3" fmla="*/ 2 h 3"/>
                  <a:gd name="T4" fmla="*/ 0 w 5"/>
                  <a:gd name="T5" fmla="*/ 3 h 3"/>
                </a:gdLst>
                <a:ahLst/>
                <a:cxnLst>
                  <a:cxn ang="0">
                    <a:pos x="T0" y="T1"/>
                  </a:cxn>
                  <a:cxn ang="0">
                    <a:pos x="T2" y="T3"/>
                  </a:cxn>
                  <a:cxn ang="0">
                    <a:pos x="T4" y="T5"/>
                  </a:cxn>
                </a:cxnLst>
                <a:rect l="0" t="0" r="r" b="b"/>
                <a:pathLst>
                  <a:path w="5" h="3">
                    <a:moveTo>
                      <a:pt x="5" y="0"/>
                    </a:moveTo>
                    <a:lnTo>
                      <a:pt x="1" y="2"/>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27" name="Freeform 532"/>
              <p:cNvSpPr>
                <a:spLocks/>
              </p:cNvSpPr>
              <p:nvPr/>
            </p:nvSpPr>
            <p:spPr bwMode="auto">
              <a:xfrm>
                <a:off x="4467" y="422"/>
                <a:ext cx="4" cy="2"/>
              </a:xfrm>
              <a:custGeom>
                <a:avLst/>
                <a:gdLst>
                  <a:gd name="T0" fmla="*/ 4 w 4"/>
                  <a:gd name="T1" fmla="*/ 0 h 2"/>
                  <a:gd name="T2" fmla="*/ 3 w 4"/>
                  <a:gd name="T3" fmla="*/ 1 h 2"/>
                  <a:gd name="T4" fmla="*/ 0 w 4"/>
                  <a:gd name="T5" fmla="*/ 2 h 2"/>
                </a:gdLst>
                <a:ahLst/>
                <a:cxnLst>
                  <a:cxn ang="0">
                    <a:pos x="T0" y="T1"/>
                  </a:cxn>
                  <a:cxn ang="0">
                    <a:pos x="T2" y="T3"/>
                  </a:cxn>
                  <a:cxn ang="0">
                    <a:pos x="T4" y="T5"/>
                  </a:cxn>
                </a:cxnLst>
                <a:rect l="0" t="0" r="r" b="b"/>
                <a:pathLst>
                  <a:path w="4" h="2">
                    <a:moveTo>
                      <a:pt x="4" y="0"/>
                    </a:moveTo>
                    <a:lnTo>
                      <a:pt x="3" y="1"/>
                    </a:lnTo>
                    <a:lnTo>
                      <a:pt x="0"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28" name="Line 533"/>
              <p:cNvSpPr>
                <a:spLocks noChangeShapeType="1"/>
              </p:cNvSpPr>
              <p:nvPr/>
            </p:nvSpPr>
            <p:spPr bwMode="auto">
              <a:xfrm flipH="1">
                <a:off x="4451" y="428"/>
                <a:ext cx="5"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29" name="Freeform 534"/>
              <p:cNvSpPr>
                <a:spLocks/>
              </p:cNvSpPr>
              <p:nvPr/>
            </p:nvSpPr>
            <p:spPr bwMode="auto">
              <a:xfrm>
                <a:off x="4436" y="433"/>
                <a:ext cx="4" cy="1"/>
              </a:xfrm>
              <a:custGeom>
                <a:avLst/>
                <a:gdLst>
                  <a:gd name="T0" fmla="*/ 4 w 4"/>
                  <a:gd name="T1" fmla="*/ 0 h 1"/>
                  <a:gd name="T2" fmla="*/ 1 w 4"/>
                  <a:gd name="T3" fmla="*/ 0 h 1"/>
                  <a:gd name="T4" fmla="*/ 0 w 4"/>
                  <a:gd name="T5" fmla="*/ 1 h 1"/>
                </a:gdLst>
                <a:ahLst/>
                <a:cxnLst>
                  <a:cxn ang="0">
                    <a:pos x="T0" y="T1"/>
                  </a:cxn>
                  <a:cxn ang="0">
                    <a:pos x="T2" y="T3"/>
                  </a:cxn>
                  <a:cxn ang="0">
                    <a:pos x="T4" y="T5"/>
                  </a:cxn>
                </a:cxnLst>
                <a:rect l="0" t="0" r="r" b="b"/>
                <a:pathLst>
                  <a:path w="4" h="1">
                    <a:moveTo>
                      <a:pt x="4" y="0"/>
                    </a:moveTo>
                    <a:lnTo>
                      <a:pt x="1" y="0"/>
                    </a:lnTo>
                    <a:lnTo>
                      <a:pt x="0" y="1"/>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30" name="Freeform 535"/>
              <p:cNvSpPr>
                <a:spLocks/>
              </p:cNvSpPr>
              <p:nvPr/>
            </p:nvSpPr>
            <p:spPr bwMode="auto">
              <a:xfrm>
                <a:off x="4419" y="437"/>
                <a:ext cx="5" cy="0"/>
              </a:xfrm>
              <a:custGeom>
                <a:avLst/>
                <a:gdLst>
                  <a:gd name="T0" fmla="*/ 5 w 5"/>
                  <a:gd name="T1" fmla="*/ 3 w 5"/>
                  <a:gd name="T2" fmla="*/ 0 w 5"/>
                </a:gdLst>
                <a:ahLst/>
                <a:cxnLst>
                  <a:cxn ang="0">
                    <a:pos x="T0" y="0"/>
                  </a:cxn>
                  <a:cxn ang="0">
                    <a:pos x="T1" y="0"/>
                  </a:cxn>
                  <a:cxn ang="0">
                    <a:pos x="T2" y="0"/>
                  </a:cxn>
                </a:cxnLst>
                <a:rect l="0" t="0" r="r" b="b"/>
                <a:pathLst>
                  <a:path w="5">
                    <a:moveTo>
                      <a:pt x="5" y="0"/>
                    </a:moveTo>
                    <a:lnTo>
                      <a:pt x="3"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31" name="Freeform 536"/>
              <p:cNvSpPr>
                <a:spLocks/>
              </p:cNvSpPr>
              <p:nvPr/>
            </p:nvSpPr>
            <p:spPr bwMode="auto">
              <a:xfrm>
                <a:off x="4404" y="439"/>
                <a:ext cx="4" cy="0"/>
              </a:xfrm>
              <a:custGeom>
                <a:avLst/>
                <a:gdLst>
                  <a:gd name="T0" fmla="*/ 4 w 4"/>
                  <a:gd name="T1" fmla="*/ 3 w 4"/>
                  <a:gd name="T2" fmla="*/ 0 w 4"/>
                </a:gdLst>
                <a:ahLst/>
                <a:cxnLst>
                  <a:cxn ang="0">
                    <a:pos x="T0" y="0"/>
                  </a:cxn>
                  <a:cxn ang="0">
                    <a:pos x="T1" y="0"/>
                  </a:cxn>
                  <a:cxn ang="0">
                    <a:pos x="T2" y="0"/>
                  </a:cxn>
                </a:cxnLst>
                <a:rect l="0" t="0" r="r" b="b"/>
                <a:pathLst>
                  <a:path w="4">
                    <a:moveTo>
                      <a:pt x="4" y="0"/>
                    </a:moveTo>
                    <a:lnTo>
                      <a:pt x="3"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32" name="Freeform 537"/>
              <p:cNvSpPr>
                <a:spLocks/>
              </p:cNvSpPr>
              <p:nvPr/>
            </p:nvSpPr>
            <p:spPr bwMode="auto">
              <a:xfrm>
                <a:off x="4387" y="439"/>
                <a:ext cx="4" cy="0"/>
              </a:xfrm>
              <a:custGeom>
                <a:avLst/>
                <a:gdLst>
                  <a:gd name="T0" fmla="*/ 4 w 4"/>
                  <a:gd name="T1" fmla="*/ 0 w 4"/>
                  <a:gd name="T2" fmla="*/ 0 w 4"/>
                </a:gdLst>
                <a:ahLst/>
                <a:cxnLst>
                  <a:cxn ang="0">
                    <a:pos x="T0" y="0"/>
                  </a:cxn>
                  <a:cxn ang="0">
                    <a:pos x="T1" y="0"/>
                  </a:cxn>
                  <a:cxn ang="0">
                    <a:pos x="T2" y="0"/>
                  </a:cxn>
                </a:cxnLst>
                <a:rect l="0" t="0" r="r" b="b"/>
                <a:pathLst>
                  <a:path w="4">
                    <a:moveTo>
                      <a:pt x="4" y="0"/>
                    </a:moveTo>
                    <a:lnTo>
                      <a:pt x="0"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33" name="Freeform 538"/>
              <p:cNvSpPr>
                <a:spLocks/>
              </p:cNvSpPr>
              <p:nvPr/>
            </p:nvSpPr>
            <p:spPr bwMode="auto">
              <a:xfrm>
                <a:off x="4371" y="438"/>
                <a:ext cx="4" cy="0"/>
              </a:xfrm>
              <a:custGeom>
                <a:avLst/>
                <a:gdLst>
                  <a:gd name="T0" fmla="*/ 4 w 4"/>
                  <a:gd name="T1" fmla="*/ 3 w 4"/>
                  <a:gd name="T2" fmla="*/ 0 w 4"/>
                </a:gdLst>
                <a:ahLst/>
                <a:cxnLst>
                  <a:cxn ang="0">
                    <a:pos x="T0" y="0"/>
                  </a:cxn>
                  <a:cxn ang="0">
                    <a:pos x="T1" y="0"/>
                  </a:cxn>
                  <a:cxn ang="0">
                    <a:pos x="T2" y="0"/>
                  </a:cxn>
                </a:cxnLst>
                <a:rect l="0" t="0" r="r" b="b"/>
                <a:pathLst>
                  <a:path w="4">
                    <a:moveTo>
                      <a:pt x="4" y="0"/>
                    </a:moveTo>
                    <a:lnTo>
                      <a:pt x="3"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34" name="Freeform 539"/>
              <p:cNvSpPr>
                <a:spLocks/>
              </p:cNvSpPr>
              <p:nvPr/>
            </p:nvSpPr>
            <p:spPr bwMode="auto">
              <a:xfrm>
                <a:off x="4354" y="435"/>
                <a:ext cx="5" cy="0"/>
              </a:xfrm>
              <a:custGeom>
                <a:avLst/>
                <a:gdLst>
                  <a:gd name="T0" fmla="*/ 5 w 5"/>
                  <a:gd name="T1" fmla="*/ 1 w 5"/>
                  <a:gd name="T2" fmla="*/ 0 w 5"/>
                </a:gdLst>
                <a:ahLst/>
                <a:cxnLst>
                  <a:cxn ang="0">
                    <a:pos x="T0" y="0"/>
                  </a:cxn>
                  <a:cxn ang="0">
                    <a:pos x="T1" y="0"/>
                  </a:cxn>
                  <a:cxn ang="0">
                    <a:pos x="T2" y="0"/>
                  </a:cxn>
                </a:cxnLst>
                <a:rect l="0" t="0" r="r" b="b"/>
                <a:pathLst>
                  <a:path w="5">
                    <a:moveTo>
                      <a:pt x="5" y="0"/>
                    </a:moveTo>
                    <a:lnTo>
                      <a:pt x="1"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35" name="Freeform 540"/>
              <p:cNvSpPr>
                <a:spLocks/>
              </p:cNvSpPr>
              <p:nvPr/>
            </p:nvSpPr>
            <p:spPr bwMode="auto">
              <a:xfrm>
                <a:off x="4338" y="431"/>
                <a:ext cx="5" cy="1"/>
              </a:xfrm>
              <a:custGeom>
                <a:avLst/>
                <a:gdLst>
                  <a:gd name="T0" fmla="*/ 5 w 5"/>
                  <a:gd name="T1" fmla="*/ 1 h 1"/>
                  <a:gd name="T2" fmla="*/ 5 w 5"/>
                  <a:gd name="T3" fmla="*/ 1 h 1"/>
                  <a:gd name="T4" fmla="*/ 0 w 5"/>
                  <a:gd name="T5" fmla="*/ 0 h 1"/>
                </a:gdLst>
                <a:ahLst/>
                <a:cxnLst>
                  <a:cxn ang="0">
                    <a:pos x="T0" y="T1"/>
                  </a:cxn>
                  <a:cxn ang="0">
                    <a:pos x="T2" y="T3"/>
                  </a:cxn>
                  <a:cxn ang="0">
                    <a:pos x="T4" y="T5"/>
                  </a:cxn>
                </a:cxnLst>
                <a:rect l="0" t="0" r="r" b="b"/>
                <a:pathLst>
                  <a:path w="5" h="1">
                    <a:moveTo>
                      <a:pt x="5" y="1"/>
                    </a:moveTo>
                    <a:lnTo>
                      <a:pt x="5" y="1"/>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36" name="Line 541"/>
              <p:cNvSpPr>
                <a:spLocks noChangeShapeType="1"/>
              </p:cNvSpPr>
              <p:nvPr/>
            </p:nvSpPr>
            <p:spPr bwMode="auto">
              <a:xfrm flipH="1">
                <a:off x="4326" y="427"/>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37" name="Freeform 542"/>
              <p:cNvSpPr>
                <a:spLocks/>
              </p:cNvSpPr>
              <p:nvPr/>
            </p:nvSpPr>
            <p:spPr bwMode="auto">
              <a:xfrm>
                <a:off x="4323" y="426"/>
                <a:ext cx="3" cy="1"/>
              </a:xfrm>
              <a:custGeom>
                <a:avLst/>
                <a:gdLst>
                  <a:gd name="T0" fmla="*/ 3 w 3"/>
                  <a:gd name="T1" fmla="*/ 1 h 1"/>
                  <a:gd name="T2" fmla="*/ 0 w 3"/>
                  <a:gd name="T3" fmla="*/ 0 h 1"/>
                  <a:gd name="T4" fmla="*/ 0 w 3"/>
                  <a:gd name="T5" fmla="*/ 0 h 1"/>
                </a:gdLst>
                <a:ahLst/>
                <a:cxnLst>
                  <a:cxn ang="0">
                    <a:pos x="T0" y="T1"/>
                  </a:cxn>
                  <a:cxn ang="0">
                    <a:pos x="T2" y="T3"/>
                  </a:cxn>
                  <a:cxn ang="0">
                    <a:pos x="T4" y="T5"/>
                  </a:cxn>
                </a:cxnLst>
                <a:rect l="0" t="0" r="r" b="b"/>
                <a:pathLst>
                  <a:path w="3" h="1">
                    <a:moveTo>
                      <a:pt x="3" y="1"/>
                    </a:moveTo>
                    <a:lnTo>
                      <a:pt x="0"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38" name="Freeform 543"/>
              <p:cNvSpPr>
                <a:spLocks/>
              </p:cNvSpPr>
              <p:nvPr/>
            </p:nvSpPr>
            <p:spPr bwMode="auto">
              <a:xfrm>
                <a:off x="4307" y="419"/>
                <a:ext cx="4" cy="2"/>
              </a:xfrm>
              <a:custGeom>
                <a:avLst/>
                <a:gdLst>
                  <a:gd name="T0" fmla="*/ 4 w 4"/>
                  <a:gd name="T1" fmla="*/ 2 h 2"/>
                  <a:gd name="T2" fmla="*/ 1 w 4"/>
                  <a:gd name="T3" fmla="*/ 1 h 2"/>
                  <a:gd name="T4" fmla="*/ 0 w 4"/>
                  <a:gd name="T5" fmla="*/ 0 h 2"/>
                </a:gdLst>
                <a:ahLst/>
                <a:cxnLst>
                  <a:cxn ang="0">
                    <a:pos x="T0" y="T1"/>
                  </a:cxn>
                  <a:cxn ang="0">
                    <a:pos x="T2" y="T3"/>
                  </a:cxn>
                  <a:cxn ang="0">
                    <a:pos x="T4" y="T5"/>
                  </a:cxn>
                </a:cxnLst>
                <a:rect l="0" t="0" r="r" b="b"/>
                <a:pathLst>
                  <a:path w="4" h="2">
                    <a:moveTo>
                      <a:pt x="4" y="2"/>
                    </a:moveTo>
                    <a:lnTo>
                      <a:pt x="1" y="1"/>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39" name="Line 544"/>
              <p:cNvSpPr>
                <a:spLocks noChangeShapeType="1"/>
              </p:cNvSpPr>
              <p:nvPr/>
            </p:nvSpPr>
            <p:spPr bwMode="auto">
              <a:xfrm flipV="1">
                <a:off x="4297" y="413"/>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40" name="Freeform 545"/>
              <p:cNvSpPr>
                <a:spLocks/>
              </p:cNvSpPr>
              <p:nvPr/>
            </p:nvSpPr>
            <p:spPr bwMode="auto">
              <a:xfrm>
                <a:off x="4293" y="411"/>
                <a:ext cx="4" cy="2"/>
              </a:xfrm>
              <a:custGeom>
                <a:avLst/>
                <a:gdLst>
                  <a:gd name="T0" fmla="*/ 4 w 4"/>
                  <a:gd name="T1" fmla="*/ 2 h 2"/>
                  <a:gd name="T2" fmla="*/ 1 w 4"/>
                  <a:gd name="T3" fmla="*/ 1 h 2"/>
                  <a:gd name="T4" fmla="*/ 0 w 4"/>
                  <a:gd name="T5" fmla="*/ 0 h 2"/>
                </a:gdLst>
                <a:ahLst/>
                <a:cxnLst>
                  <a:cxn ang="0">
                    <a:pos x="T0" y="T1"/>
                  </a:cxn>
                  <a:cxn ang="0">
                    <a:pos x="T2" y="T3"/>
                  </a:cxn>
                  <a:cxn ang="0">
                    <a:pos x="T4" y="T5"/>
                  </a:cxn>
                </a:cxnLst>
                <a:rect l="0" t="0" r="r" b="b"/>
                <a:pathLst>
                  <a:path w="4" h="2">
                    <a:moveTo>
                      <a:pt x="4" y="2"/>
                    </a:moveTo>
                    <a:lnTo>
                      <a:pt x="1" y="1"/>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41" name="Freeform 546"/>
              <p:cNvSpPr>
                <a:spLocks/>
              </p:cNvSpPr>
              <p:nvPr/>
            </p:nvSpPr>
            <p:spPr bwMode="auto">
              <a:xfrm>
                <a:off x="4279" y="401"/>
                <a:ext cx="4" cy="3"/>
              </a:xfrm>
              <a:custGeom>
                <a:avLst/>
                <a:gdLst>
                  <a:gd name="T0" fmla="*/ 4 w 4"/>
                  <a:gd name="T1" fmla="*/ 3 h 3"/>
                  <a:gd name="T2" fmla="*/ 2 w 4"/>
                  <a:gd name="T3" fmla="*/ 1 h 3"/>
                  <a:gd name="T4" fmla="*/ 0 w 4"/>
                  <a:gd name="T5" fmla="*/ 0 h 3"/>
                </a:gdLst>
                <a:ahLst/>
                <a:cxnLst>
                  <a:cxn ang="0">
                    <a:pos x="T0" y="T1"/>
                  </a:cxn>
                  <a:cxn ang="0">
                    <a:pos x="T2" y="T3"/>
                  </a:cxn>
                  <a:cxn ang="0">
                    <a:pos x="T4" y="T5"/>
                  </a:cxn>
                </a:cxnLst>
                <a:rect l="0" t="0" r="r" b="b"/>
                <a:pathLst>
                  <a:path w="4" h="3">
                    <a:moveTo>
                      <a:pt x="4" y="3"/>
                    </a:moveTo>
                    <a:lnTo>
                      <a:pt x="2" y="1"/>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42" name="Line 547"/>
              <p:cNvSpPr>
                <a:spLocks noChangeShapeType="1"/>
              </p:cNvSpPr>
              <p:nvPr/>
            </p:nvSpPr>
            <p:spPr bwMode="auto">
              <a:xfrm flipH="1" flipV="1">
                <a:off x="4270" y="393"/>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43" name="Freeform 548"/>
              <p:cNvSpPr>
                <a:spLocks/>
              </p:cNvSpPr>
              <p:nvPr/>
            </p:nvSpPr>
            <p:spPr bwMode="auto">
              <a:xfrm>
                <a:off x="4268" y="391"/>
                <a:ext cx="2" cy="2"/>
              </a:xfrm>
              <a:custGeom>
                <a:avLst/>
                <a:gdLst>
                  <a:gd name="T0" fmla="*/ 2 w 2"/>
                  <a:gd name="T1" fmla="*/ 2 h 2"/>
                  <a:gd name="T2" fmla="*/ 1 w 2"/>
                  <a:gd name="T3" fmla="*/ 1 h 2"/>
                  <a:gd name="T4" fmla="*/ 0 w 2"/>
                  <a:gd name="T5" fmla="*/ 0 h 2"/>
                </a:gdLst>
                <a:ahLst/>
                <a:cxnLst>
                  <a:cxn ang="0">
                    <a:pos x="T0" y="T1"/>
                  </a:cxn>
                  <a:cxn ang="0">
                    <a:pos x="T2" y="T3"/>
                  </a:cxn>
                  <a:cxn ang="0">
                    <a:pos x="T4" y="T5"/>
                  </a:cxn>
                </a:cxnLst>
                <a:rect l="0" t="0" r="r" b="b"/>
                <a:pathLst>
                  <a:path w="2" h="2">
                    <a:moveTo>
                      <a:pt x="2" y="2"/>
                    </a:moveTo>
                    <a:lnTo>
                      <a:pt x="1" y="1"/>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44" name="Line 549"/>
              <p:cNvSpPr>
                <a:spLocks noChangeShapeType="1"/>
              </p:cNvSpPr>
              <p:nvPr/>
            </p:nvSpPr>
            <p:spPr bwMode="auto">
              <a:xfrm>
                <a:off x="4260" y="382"/>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45" name="Line 550"/>
              <p:cNvSpPr>
                <a:spLocks noChangeShapeType="1"/>
              </p:cNvSpPr>
              <p:nvPr/>
            </p:nvSpPr>
            <p:spPr bwMode="auto">
              <a:xfrm flipH="1" flipV="1">
                <a:off x="4259" y="381"/>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46" name="Line 551"/>
              <p:cNvSpPr>
                <a:spLocks noChangeShapeType="1"/>
              </p:cNvSpPr>
              <p:nvPr/>
            </p:nvSpPr>
            <p:spPr bwMode="auto">
              <a:xfrm flipV="1">
                <a:off x="4259" y="380"/>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47" name="Freeform 552"/>
              <p:cNvSpPr>
                <a:spLocks/>
              </p:cNvSpPr>
              <p:nvPr/>
            </p:nvSpPr>
            <p:spPr bwMode="auto">
              <a:xfrm>
                <a:off x="4258" y="377"/>
                <a:ext cx="1" cy="3"/>
              </a:xfrm>
              <a:custGeom>
                <a:avLst/>
                <a:gdLst>
                  <a:gd name="T0" fmla="*/ 1 w 1"/>
                  <a:gd name="T1" fmla="*/ 3 h 3"/>
                  <a:gd name="T2" fmla="*/ 0 w 1"/>
                  <a:gd name="T3" fmla="*/ 2 h 3"/>
                  <a:gd name="T4" fmla="*/ 0 w 1"/>
                  <a:gd name="T5" fmla="*/ 0 h 3"/>
                </a:gdLst>
                <a:ahLst/>
                <a:cxnLst>
                  <a:cxn ang="0">
                    <a:pos x="T0" y="T1"/>
                  </a:cxn>
                  <a:cxn ang="0">
                    <a:pos x="T2" y="T3"/>
                  </a:cxn>
                  <a:cxn ang="0">
                    <a:pos x="T4" y="T5"/>
                  </a:cxn>
                </a:cxnLst>
                <a:rect l="0" t="0" r="r" b="b"/>
                <a:pathLst>
                  <a:path w="1" h="3">
                    <a:moveTo>
                      <a:pt x="1" y="3"/>
                    </a:moveTo>
                    <a:lnTo>
                      <a:pt x="0" y="2"/>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48" name="Line 553"/>
              <p:cNvSpPr>
                <a:spLocks noChangeShapeType="1"/>
              </p:cNvSpPr>
              <p:nvPr/>
            </p:nvSpPr>
            <p:spPr bwMode="auto">
              <a:xfrm>
                <a:off x="4252" y="371"/>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49" name="Line 554"/>
              <p:cNvSpPr>
                <a:spLocks noChangeShapeType="1"/>
              </p:cNvSpPr>
              <p:nvPr/>
            </p:nvSpPr>
            <p:spPr bwMode="auto">
              <a:xfrm>
                <a:off x="4252" y="371"/>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50" name="Line 555"/>
              <p:cNvSpPr>
                <a:spLocks noChangeShapeType="1"/>
              </p:cNvSpPr>
              <p:nvPr/>
            </p:nvSpPr>
            <p:spPr bwMode="auto">
              <a:xfrm>
                <a:off x="4253" y="372"/>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51" name="Line 556"/>
              <p:cNvSpPr>
                <a:spLocks noChangeShapeType="1"/>
              </p:cNvSpPr>
              <p:nvPr/>
            </p:nvSpPr>
            <p:spPr bwMode="auto">
              <a:xfrm>
                <a:off x="4253" y="372"/>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52" name="Line 557"/>
              <p:cNvSpPr>
                <a:spLocks noChangeShapeType="1"/>
              </p:cNvSpPr>
              <p:nvPr/>
            </p:nvSpPr>
            <p:spPr bwMode="auto">
              <a:xfrm>
                <a:off x="4253" y="373"/>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53" name="Line 558"/>
              <p:cNvSpPr>
                <a:spLocks noChangeShapeType="1"/>
              </p:cNvSpPr>
              <p:nvPr/>
            </p:nvSpPr>
            <p:spPr bwMode="auto">
              <a:xfrm>
                <a:off x="4253" y="373"/>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54" name="Line 559"/>
              <p:cNvSpPr>
                <a:spLocks noChangeShapeType="1"/>
              </p:cNvSpPr>
              <p:nvPr/>
            </p:nvSpPr>
            <p:spPr bwMode="auto">
              <a:xfrm>
                <a:off x="4253" y="374"/>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55" name="Freeform 560"/>
              <p:cNvSpPr>
                <a:spLocks/>
              </p:cNvSpPr>
              <p:nvPr/>
            </p:nvSpPr>
            <p:spPr bwMode="auto">
              <a:xfrm>
                <a:off x="4253" y="375"/>
                <a:ext cx="1" cy="1"/>
              </a:xfrm>
              <a:custGeom>
                <a:avLst/>
                <a:gdLst>
                  <a:gd name="T0" fmla="*/ 0 w 1"/>
                  <a:gd name="T1" fmla="*/ 0 h 1"/>
                  <a:gd name="T2" fmla="*/ 1 w 1"/>
                  <a:gd name="T3" fmla="*/ 0 h 1"/>
                  <a:gd name="T4" fmla="*/ 1 w 1"/>
                  <a:gd name="T5" fmla="*/ 1 h 1"/>
                </a:gdLst>
                <a:ahLst/>
                <a:cxnLst>
                  <a:cxn ang="0">
                    <a:pos x="T0" y="T1"/>
                  </a:cxn>
                  <a:cxn ang="0">
                    <a:pos x="T2" y="T3"/>
                  </a:cxn>
                  <a:cxn ang="0">
                    <a:pos x="T4" y="T5"/>
                  </a:cxn>
                </a:cxnLst>
                <a:rect l="0" t="0" r="r" b="b"/>
                <a:pathLst>
                  <a:path w="1" h="1">
                    <a:moveTo>
                      <a:pt x="0" y="0"/>
                    </a:moveTo>
                    <a:lnTo>
                      <a:pt x="1" y="0"/>
                    </a:lnTo>
                    <a:lnTo>
                      <a:pt x="1" y="1"/>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56" name="Line 561"/>
              <p:cNvSpPr>
                <a:spLocks noChangeShapeType="1"/>
              </p:cNvSpPr>
              <p:nvPr/>
            </p:nvSpPr>
            <p:spPr bwMode="auto">
              <a:xfrm>
                <a:off x="4257" y="388"/>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57" name="Freeform 562"/>
              <p:cNvSpPr>
                <a:spLocks/>
              </p:cNvSpPr>
              <p:nvPr/>
            </p:nvSpPr>
            <p:spPr bwMode="auto">
              <a:xfrm>
                <a:off x="4257" y="389"/>
                <a:ext cx="0" cy="3"/>
              </a:xfrm>
              <a:custGeom>
                <a:avLst/>
                <a:gdLst>
                  <a:gd name="T0" fmla="*/ 0 h 3"/>
                  <a:gd name="T1" fmla="*/ 2 h 3"/>
                  <a:gd name="T2" fmla="*/ 3 h 3"/>
                </a:gdLst>
                <a:ahLst/>
                <a:cxnLst>
                  <a:cxn ang="0">
                    <a:pos x="0" y="T0"/>
                  </a:cxn>
                  <a:cxn ang="0">
                    <a:pos x="0" y="T1"/>
                  </a:cxn>
                  <a:cxn ang="0">
                    <a:pos x="0" y="T2"/>
                  </a:cxn>
                </a:cxnLst>
                <a:rect l="0" t="0" r="r" b="b"/>
                <a:pathLst>
                  <a:path h="3">
                    <a:moveTo>
                      <a:pt x="0" y="0"/>
                    </a:moveTo>
                    <a:lnTo>
                      <a:pt x="0" y="2"/>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58" name="Line 563"/>
              <p:cNvSpPr>
                <a:spLocks noChangeShapeType="1"/>
              </p:cNvSpPr>
              <p:nvPr/>
            </p:nvSpPr>
            <p:spPr bwMode="auto">
              <a:xfrm>
                <a:off x="4258" y="404"/>
                <a:ext cx="0"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59" name="Freeform 564"/>
              <p:cNvSpPr>
                <a:spLocks/>
              </p:cNvSpPr>
              <p:nvPr/>
            </p:nvSpPr>
            <p:spPr bwMode="auto">
              <a:xfrm>
                <a:off x="4257" y="406"/>
                <a:ext cx="1" cy="3"/>
              </a:xfrm>
              <a:custGeom>
                <a:avLst/>
                <a:gdLst>
                  <a:gd name="T0" fmla="*/ 1 w 1"/>
                  <a:gd name="T1" fmla="*/ 0 h 3"/>
                  <a:gd name="T2" fmla="*/ 0 w 1"/>
                  <a:gd name="T3" fmla="*/ 3 h 3"/>
                  <a:gd name="T4" fmla="*/ 0 w 1"/>
                  <a:gd name="T5" fmla="*/ 3 h 3"/>
                </a:gdLst>
                <a:ahLst/>
                <a:cxnLst>
                  <a:cxn ang="0">
                    <a:pos x="T0" y="T1"/>
                  </a:cxn>
                  <a:cxn ang="0">
                    <a:pos x="T2" y="T3"/>
                  </a:cxn>
                  <a:cxn ang="0">
                    <a:pos x="T4" y="T5"/>
                  </a:cxn>
                </a:cxnLst>
                <a:rect l="0" t="0" r="r" b="b"/>
                <a:pathLst>
                  <a:path w="1" h="3">
                    <a:moveTo>
                      <a:pt x="1" y="0"/>
                    </a:moveTo>
                    <a:lnTo>
                      <a:pt x="0" y="3"/>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60" name="Freeform 565"/>
              <p:cNvSpPr>
                <a:spLocks/>
              </p:cNvSpPr>
              <p:nvPr/>
            </p:nvSpPr>
            <p:spPr bwMode="auto">
              <a:xfrm>
                <a:off x="4256" y="421"/>
                <a:ext cx="0" cy="4"/>
              </a:xfrm>
              <a:custGeom>
                <a:avLst/>
                <a:gdLst>
                  <a:gd name="T0" fmla="*/ 0 h 4"/>
                  <a:gd name="T1" fmla="*/ 1 h 4"/>
                  <a:gd name="T2" fmla="*/ 4 h 4"/>
                </a:gdLst>
                <a:ahLst/>
                <a:cxnLst>
                  <a:cxn ang="0">
                    <a:pos x="0" y="T0"/>
                  </a:cxn>
                  <a:cxn ang="0">
                    <a:pos x="0" y="T1"/>
                  </a:cxn>
                  <a:cxn ang="0">
                    <a:pos x="0" y="T2"/>
                  </a:cxn>
                </a:cxnLst>
                <a:rect l="0" t="0" r="r" b="b"/>
                <a:pathLst>
                  <a:path h="4">
                    <a:moveTo>
                      <a:pt x="0" y="0"/>
                    </a:moveTo>
                    <a:lnTo>
                      <a:pt x="0" y="1"/>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61" name="Freeform 566"/>
              <p:cNvSpPr>
                <a:spLocks/>
              </p:cNvSpPr>
              <p:nvPr/>
            </p:nvSpPr>
            <p:spPr bwMode="auto">
              <a:xfrm>
                <a:off x="4251" y="437"/>
                <a:ext cx="1" cy="5"/>
              </a:xfrm>
              <a:custGeom>
                <a:avLst/>
                <a:gdLst>
                  <a:gd name="T0" fmla="*/ 1 w 1"/>
                  <a:gd name="T1" fmla="*/ 0 h 5"/>
                  <a:gd name="T2" fmla="*/ 1 w 1"/>
                  <a:gd name="T3" fmla="*/ 2 h 5"/>
                  <a:gd name="T4" fmla="*/ 0 w 1"/>
                  <a:gd name="T5" fmla="*/ 5 h 5"/>
                </a:gdLst>
                <a:ahLst/>
                <a:cxnLst>
                  <a:cxn ang="0">
                    <a:pos x="T0" y="T1"/>
                  </a:cxn>
                  <a:cxn ang="0">
                    <a:pos x="T2" y="T3"/>
                  </a:cxn>
                  <a:cxn ang="0">
                    <a:pos x="T4" y="T5"/>
                  </a:cxn>
                </a:cxnLst>
                <a:rect l="0" t="0" r="r" b="b"/>
                <a:pathLst>
                  <a:path w="1" h="5">
                    <a:moveTo>
                      <a:pt x="1" y="0"/>
                    </a:moveTo>
                    <a:lnTo>
                      <a:pt x="1" y="2"/>
                    </a:lnTo>
                    <a:lnTo>
                      <a:pt x="0" y="5"/>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62" name="Freeform 567"/>
              <p:cNvSpPr>
                <a:spLocks/>
              </p:cNvSpPr>
              <p:nvPr/>
            </p:nvSpPr>
            <p:spPr bwMode="auto">
              <a:xfrm>
                <a:off x="4247" y="452"/>
                <a:ext cx="1" cy="5"/>
              </a:xfrm>
              <a:custGeom>
                <a:avLst/>
                <a:gdLst>
                  <a:gd name="T0" fmla="*/ 1 w 1"/>
                  <a:gd name="T1" fmla="*/ 0 h 5"/>
                  <a:gd name="T2" fmla="*/ 0 w 1"/>
                  <a:gd name="T3" fmla="*/ 4 h 5"/>
                  <a:gd name="T4" fmla="*/ 0 w 1"/>
                  <a:gd name="T5" fmla="*/ 5 h 5"/>
                </a:gdLst>
                <a:ahLst/>
                <a:cxnLst>
                  <a:cxn ang="0">
                    <a:pos x="T0" y="T1"/>
                  </a:cxn>
                  <a:cxn ang="0">
                    <a:pos x="T2" y="T3"/>
                  </a:cxn>
                  <a:cxn ang="0">
                    <a:pos x="T4" y="T5"/>
                  </a:cxn>
                </a:cxnLst>
                <a:rect l="0" t="0" r="r" b="b"/>
                <a:pathLst>
                  <a:path w="1" h="5">
                    <a:moveTo>
                      <a:pt x="1" y="0"/>
                    </a:moveTo>
                    <a:lnTo>
                      <a:pt x="0" y="4"/>
                    </a:lnTo>
                    <a:lnTo>
                      <a:pt x="0" y="5"/>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63" name="Freeform 568"/>
              <p:cNvSpPr>
                <a:spLocks/>
              </p:cNvSpPr>
              <p:nvPr/>
            </p:nvSpPr>
            <p:spPr bwMode="auto">
              <a:xfrm>
                <a:off x="4240" y="468"/>
                <a:ext cx="2" cy="4"/>
              </a:xfrm>
              <a:custGeom>
                <a:avLst/>
                <a:gdLst>
                  <a:gd name="T0" fmla="*/ 2 w 2"/>
                  <a:gd name="T1" fmla="*/ 0 h 4"/>
                  <a:gd name="T2" fmla="*/ 1 w 2"/>
                  <a:gd name="T3" fmla="*/ 3 h 4"/>
                  <a:gd name="T4" fmla="*/ 0 w 2"/>
                  <a:gd name="T5" fmla="*/ 4 h 4"/>
                </a:gdLst>
                <a:ahLst/>
                <a:cxnLst>
                  <a:cxn ang="0">
                    <a:pos x="T0" y="T1"/>
                  </a:cxn>
                  <a:cxn ang="0">
                    <a:pos x="T2" y="T3"/>
                  </a:cxn>
                  <a:cxn ang="0">
                    <a:pos x="T4" y="T5"/>
                  </a:cxn>
                </a:cxnLst>
                <a:rect l="0" t="0" r="r" b="b"/>
                <a:pathLst>
                  <a:path w="2" h="4">
                    <a:moveTo>
                      <a:pt x="2" y="0"/>
                    </a:moveTo>
                    <a:lnTo>
                      <a:pt x="1" y="3"/>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64" name="Freeform 569"/>
              <p:cNvSpPr>
                <a:spLocks/>
              </p:cNvSpPr>
              <p:nvPr/>
            </p:nvSpPr>
            <p:spPr bwMode="auto">
              <a:xfrm>
                <a:off x="4233" y="482"/>
                <a:ext cx="2" cy="4"/>
              </a:xfrm>
              <a:custGeom>
                <a:avLst/>
                <a:gdLst>
                  <a:gd name="T0" fmla="*/ 2 w 2"/>
                  <a:gd name="T1" fmla="*/ 0 h 4"/>
                  <a:gd name="T2" fmla="*/ 0 w 2"/>
                  <a:gd name="T3" fmla="*/ 4 h 4"/>
                  <a:gd name="T4" fmla="*/ 0 w 2"/>
                  <a:gd name="T5" fmla="*/ 4 h 4"/>
                </a:gdLst>
                <a:ahLst/>
                <a:cxnLst>
                  <a:cxn ang="0">
                    <a:pos x="T0" y="T1"/>
                  </a:cxn>
                  <a:cxn ang="0">
                    <a:pos x="T2" y="T3"/>
                  </a:cxn>
                  <a:cxn ang="0">
                    <a:pos x="T4" y="T5"/>
                  </a:cxn>
                </a:cxnLst>
                <a:rect l="0" t="0" r="r" b="b"/>
                <a:pathLst>
                  <a:path w="2" h="4">
                    <a:moveTo>
                      <a:pt x="2" y="0"/>
                    </a:moveTo>
                    <a:lnTo>
                      <a:pt x="0" y="4"/>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65" name="Freeform 570"/>
              <p:cNvSpPr>
                <a:spLocks/>
              </p:cNvSpPr>
              <p:nvPr/>
            </p:nvSpPr>
            <p:spPr bwMode="auto">
              <a:xfrm>
                <a:off x="4223" y="497"/>
                <a:ext cx="4" cy="4"/>
              </a:xfrm>
              <a:custGeom>
                <a:avLst/>
                <a:gdLst>
                  <a:gd name="T0" fmla="*/ 4 w 4"/>
                  <a:gd name="T1" fmla="*/ 0 h 4"/>
                  <a:gd name="T2" fmla="*/ 2 w 4"/>
                  <a:gd name="T3" fmla="*/ 1 h 4"/>
                  <a:gd name="T4" fmla="*/ 0 w 4"/>
                  <a:gd name="T5" fmla="*/ 4 h 4"/>
                </a:gdLst>
                <a:ahLst/>
                <a:cxnLst>
                  <a:cxn ang="0">
                    <a:pos x="T0" y="T1"/>
                  </a:cxn>
                  <a:cxn ang="0">
                    <a:pos x="T2" y="T3"/>
                  </a:cxn>
                  <a:cxn ang="0">
                    <a:pos x="T4" y="T5"/>
                  </a:cxn>
                </a:cxnLst>
                <a:rect l="0" t="0" r="r" b="b"/>
                <a:pathLst>
                  <a:path w="4" h="4">
                    <a:moveTo>
                      <a:pt x="4" y="0"/>
                    </a:moveTo>
                    <a:lnTo>
                      <a:pt x="2" y="1"/>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66" name="Freeform 571"/>
              <p:cNvSpPr>
                <a:spLocks/>
              </p:cNvSpPr>
              <p:nvPr/>
            </p:nvSpPr>
            <p:spPr bwMode="auto">
              <a:xfrm>
                <a:off x="4214" y="510"/>
                <a:ext cx="3" cy="3"/>
              </a:xfrm>
              <a:custGeom>
                <a:avLst/>
                <a:gdLst>
                  <a:gd name="T0" fmla="*/ 3 w 3"/>
                  <a:gd name="T1" fmla="*/ 0 h 3"/>
                  <a:gd name="T2" fmla="*/ 0 w 3"/>
                  <a:gd name="T3" fmla="*/ 3 h 3"/>
                  <a:gd name="T4" fmla="*/ 0 w 3"/>
                  <a:gd name="T5" fmla="*/ 3 h 3"/>
                </a:gdLst>
                <a:ahLst/>
                <a:cxnLst>
                  <a:cxn ang="0">
                    <a:pos x="T0" y="T1"/>
                  </a:cxn>
                  <a:cxn ang="0">
                    <a:pos x="T2" y="T3"/>
                  </a:cxn>
                  <a:cxn ang="0">
                    <a:pos x="T4" y="T5"/>
                  </a:cxn>
                </a:cxnLst>
                <a:rect l="0" t="0" r="r" b="b"/>
                <a:pathLst>
                  <a:path w="3" h="3">
                    <a:moveTo>
                      <a:pt x="3" y="0"/>
                    </a:moveTo>
                    <a:lnTo>
                      <a:pt x="0" y="3"/>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67" name="Freeform 572"/>
              <p:cNvSpPr>
                <a:spLocks/>
              </p:cNvSpPr>
              <p:nvPr/>
            </p:nvSpPr>
            <p:spPr bwMode="auto">
              <a:xfrm>
                <a:off x="4203" y="523"/>
                <a:ext cx="3" cy="3"/>
              </a:xfrm>
              <a:custGeom>
                <a:avLst/>
                <a:gdLst>
                  <a:gd name="T0" fmla="*/ 3 w 3"/>
                  <a:gd name="T1" fmla="*/ 0 h 3"/>
                  <a:gd name="T2" fmla="*/ 2 w 3"/>
                  <a:gd name="T3" fmla="*/ 1 h 3"/>
                  <a:gd name="T4" fmla="*/ 0 w 3"/>
                  <a:gd name="T5" fmla="*/ 3 h 3"/>
                </a:gdLst>
                <a:ahLst/>
                <a:cxnLst>
                  <a:cxn ang="0">
                    <a:pos x="T0" y="T1"/>
                  </a:cxn>
                  <a:cxn ang="0">
                    <a:pos x="T2" y="T3"/>
                  </a:cxn>
                  <a:cxn ang="0">
                    <a:pos x="T4" y="T5"/>
                  </a:cxn>
                </a:cxnLst>
                <a:rect l="0" t="0" r="r" b="b"/>
                <a:pathLst>
                  <a:path w="3" h="3">
                    <a:moveTo>
                      <a:pt x="3" y="0"/>
                    </a:moveTo>
                    <a:lnTo>
                      <a:pt x="2" y="1"/>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68" name="Freeform 573"/>
              <p:cNvSpPr>
                <a:spLocks/>
              </p:cNvSpPr>
              <p:nvPr/>
            </p:nvSpPr>
            <p:spPr bwMode="auto">
              <a:xfrm>
                <a:off x="4190" y="534"/>
                <a:ext cx="4" cy="3"/>
              </a:xfrm>
              <a:custGeom>
                <a:avLst/>
                <a:gdLst>
                  <a:gd name="T0" fmla="*/ 4 w 4"/>
                  <a:gd name="T1" fmla="*/ 0 h 3"/>
                  <a:gd name="T2" fmla="*/ 4 w 4"/>
                  <a:gd name="T3" fmla="*/ 0 h 3"/>
                  <a:gd name="T4" fmla="*/ 0 w 4"/>
                  <a:gd name="T5" fmla="*/ 3 h 3"/>
                </a:gdLst>
                <a:ahLst/>
                <a:cxnLst>
                  <a:cxn ang="0">
                    <a:pos x="T0" y="T1"/>
                  </a:cxn>
                  <a:cxn ang="0">
                    <a:pos x="T2" y="T3"/>
                  </a:cxn>
                  <a:cxn ang="0">
                    <a:pos x="T4" y="T5"/>
                  </a:cxn>
                </a:cxnLst>
                <a:rect l="0" t="0" r="r" b="b"/>
                <a:pathLst>
                  <a:path w="4" h="3">
                    <a:moveTo>
                      <a:pt x="4" y="0"/>
                    </a:moveTo>
                    <a:lnTo>
                      <a:pt x="4" y="0"/>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69" name="Freeform 574"/>
              <p:cNvSpPr>
                <a:spLocks/>
              </p:cNvSpPr>
              <p:nvPr/>
            </p:nvSpPr>
            <p:spPr bwMode="auto">
              <a:xfrm>
                <a:off x="4178" y="544"/>
                <a:ext cx="4" cy="3"/>
              </a:xfrm>
              <a:custGeom>
                <a:avLst/>
                <a:gdLst>
                  <a:gd name="T0" fmla="*/ 4 w 4"/>
                  <a:gd name="T1" fmla="*/ 0 h 3"/>
                  <a:gd name="T2" fmla="*/ 1 w 4"/>
                  <a:gd name="T3" fmla="*/ 2 h 3"/>
                  <a:gd name="T4" fmla="*/ 0 w 4"/>
                  <a:gd name="T5" fmla="*/ 3 h 3"/>
                </a:gdLst>
                <a:ahLst/>
                <a:cxnLst>
                  <a:cxn ang="0">
                    <a:pos x="T0" y="T1"/>
                  </a:cxn>
                  <a:cxn ang="0">
                    <a:pos x="T2" y="T3"/>
                  </a:cxn>
                  <a:cxn ang="0">
                    <a:pos x="T4" y="T5"/>
                  </a:cxn>
                </a:cxnLst>
                <a:rect l="0" t="0" r="r" b="b"/>
                <a:pathLst>
                  <a:path w="4" h="3">
                    <a:moveTo>
                      <a:pt x="4" y="0"/>
                    </a:moveTo>
                    <a:lnTo>
                      <a:pt x="1" y="2"/>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70" name="Freeform 575"/>
              <p:cNvSpPr>
                <a:spLocks/>
              </p:cNvSpPr>
              <p:nvPr/>
            </p:nvSpPr>
            <p:spPr bwMode="auto">
              <a:xfrm>
                <a:off x="4164" y="554"/>
                <a:ext cx="5" cy="2"/>
              </a:xfrm>
              <a:custGeom>
                <a:avLst/>
                <a:gdLst>
                  <a:gd name="T0" fmla="*/ 5 w 5"/>
                  <a:gd name="T1" fmla="*/ 0 h 2"/>
                  <a:gd name="T2" fmla="*/ 2 w 5"/>
                  <a:gd name="T3" fmla="*/ 1 h 2"/>
                  <a:gd name="T4" fmla="*/ 0 w 5"/>
                  <a:gd name="T5" fmla="*/ 2 h 2"/>
                </a:gdLst>
                <a:ahLst/>
                <a:cxnLst>
                  <a:cxn ang="0">
                    <a:pos x="T0" y="T1"/>
                  </a:cxn>
                  <a:cxn ang="0">
                    <a:pos x="T2" y="T3"/>
                  </a:cxn>
                  <a:cxn ang="0">
                    <a:pos x="T4" y="T5"/>
                  </a:cxn>
                </a:cxnLst>
                <a:rect l="0" t="0" r="r" b="b"/>
                <a:pathLst>
                  <a:path w="5" h="2">
                    <a:moveTo>
                      <a:pt x="5" y="0"/>
                    </a:moveTo>
                    <a:lnTo>
                      <a:pt x="2" y="1"/>
                    </a:lnTo>
                    <a:lnTo>
                      <a:pt x="0"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71" name="Freeform 576"/>
              <p:cNvSpPr>
                <a:spLocks/>
              </p:cNvSpPr>
              <p:nvPr/>
            </p:nvSpPr>
            <p:spPr bwMode="auto">
              <a:xfrm>
                <a:off x="4150" y="562"/>
                <a:ext cx="4" cy="2"/>
              </a:xfrm>
              <a:custGeom>
                <a:avLst/>
                <a:gdLst>
                  <a:gd name="T0" fmla="*/ 4 w 4"/>
                  <a:gd name="T1" fmla="*/ 0 h 2"/>
                  <a:gd name="T2" fmla="*/ 3 w 4"/>
                  <a:gd name="T3" fmla="*/ 0 h 2"/>
                  <a:gd name="T4" fmla="*/ 0 w 4"/>
                  <a:gd name="T5" fmla="*/ 2 h 2"/>
                </a:gdLst>
                <a:ahLst/>
                <a:cxnLst>
                  <a:cxn ang="0">
                    <a:pos x="T0" y="T1"/>
                  </a:cxn>
                  <a:cxn ang="0">
                    <a:pos x="T2" y="T3"/>
                  </a:cxn>
                  <a:cxn ang="0">
                    <a:pos x="T4" y="T5"/>
                  </a:cxn>
                </a:cxnLst>
                <a:rect l="0" t="0" r="r" b="b"/>
                <a:pathLst>
                  <a:path w="4" h="2">
                    <a:moveTo>
                      <a:pt x="4" y="0"/>
                    </a:moveTo>
                    <a:lnTo>
                      <a:pt x="3" y="0"/>
                    </a:lnTo>
                    <a:lnTo>
                      <a:pt x="0"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72" name="Freeform 577"/>
              <p:cNvSpPr>
                <a:spLocks/>
              </p:cNvSpPr>
              <p:nvPr/>
            </p:nvSpPr>
            <p:spPr bwMode="auto">
              <a:xfrm>
                <a:off x="4134" y="569"/>
                <a:ext cx="4" cy="1"/>
              </a:xfrm>
              <a:custGeom>
                <a:avLst/>
                <a:gdLst>
                  <a:gd name="T0" fmla="*/ 4 w 4"/>
                  <a:gd name="T1" fmla="*/ 0 h 1"/>
                  <a:gd name="T2" fmla="*/ 1 w 4"/>
                  <a:gd name="T3" fmla="*/ 1 h 1"/>
                  <a:gd name="T4" fmla="*/ 0 w 4"/>
                  <a:gd name="T5" fmla="*/ 1 h 1"/>
                </a:gdLst>
                <a:ahLst/>
                <a:cxnLst>
                  <a:cxn ang="0">
                    <a:pos x="T0" y="T1"/>
                  </a:cxn>
                  <a:cxn ang="0">
                    <a:pos x="T2" y="T3"/>
                  </a:cxn>
                  <a:cxn ang="0">
                    <a:pos x="T4" y="T5"/>
                  </a:cxn>
                </a:cxnLst>
                <a:rect l="0" t="0" r="r" b="b"/>
                <a:pathLst>
                  <a:path w="4" h="1">
                    <a:moveTo>
                      <a:pt x="4" y="0"/>
                    </a:moveTo>
                    <a:lnTo>
                      <a:pt x="1" y="1"/>
                    </a:lnTo>
                    <a:lnTo>
                      <a:pt x="0" y="1"/>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73" name="Freeform 578"/>
              <p:cNvSpPr>
                <a:spLocks/>
              </p:cNvSpPr>
              <p:nvPr/>
            </p:nvSpPr>
            <p:spPr bwMode="auto">
              <a:xfrm>
                <a:off x="4119" y="574"/>
                <a:ext cx="5" cy="1"/>
              </a:xfrm>
              <a:custGeom>
                <a:avLst/>
                <a:gdLst>
                  <a:gd name="T0" fmla="*/ 5 w 5"/>
                  <a:gd name="T1" fmla="*/ 0 h 1"/>
                  <a:gd name="T2" fmla="*/ 3 w 5"/>
                  <a:gd name="T3" fmla="*/ 1 h 1"/>
                  <a:gd name="T4" fmla="*/ 0 w 5"/>
                  <a:gd name="T5" fmla="*/ 1 h 1"/>
                </a:gdLst>
                <a:ahLst/>
                <a:cxnLst>
                  <a:cxn ang="0">
                    <a:pos x="T0" y="T1"/>
                  </a:cxn>
                  <a:cxn ang="0">
                    <a:pos x="T2" y="T3"/>
                  </a:cxn>
                  <a:cxn ang="0">
                    <a:pos x="T4" y="T5"/>
                  </a:cxn>
                </a:cxnLst>
                <a:rect l="0" t="0" r="r" b="b"/>
                <a:pathLst>
                  <a:path w="5" h="1">
                    <a:moveTo>
                      <a:pt x="5" y="0"/>
                    </a:moveTo>
                    <a:lnTo>
                      <a:pt x="3" y="1"/>
                    </a:lnTo>
                    <a:lnTo>
                      <a:pt x="0" y="1"/>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74" name="Freeform 579"/>
              <p:cNvSpPr>
                <a:spLocks/>
              </p:cNvSpPr>
              <p:nvPr/>
            </p:nvSpPr>
            <p:spPr bwMode="auto">
              <a:xfrm>
                <a:off x="4103" y="578"/>
                <a:ext cx="4" cy="1"/>
              </a:xfrm>
              <a:custGeom>
                <a:avLst/>
                <a:gdLst>
                  <a:gd name="T0" fmla="*/ 4 w 4"/>
                  <a:gd name="T1" fmla="*/ 0 h 1"/>
                  <a:gd name="T2" fmla="*/ 1 w 4"/>
                  <a:gd name="T3" fmla="*/ 1 h 1"/>
                  <a:gd name="T4" fmla="*/ 0 w 4"/>
                  <a:gd name="T5" fmla="*/ 1 h 1"/>
                </a:gdLst>
                <a:ahLst/>
                <a:cxnLst>
                  <a:cxn ang="0">
                    <a:pos x="T0" y="T1"/>
                  </a:cxn>
                  <a:cxn ang="0">
                    <a:pos x="T2" y="T3"/>
                  </a:cxn>
                  <a:cxn ang="0">
                    <a:pos x="T4" y="T5"/>
                  </a:cxn>
                </a:cxnLst>
                <a:rect l="0" t="0" r="r" b="b"/>
                <a:pathLst>
                  <a:path w="4" h="1">
                    <a:moveTo>
                      <a:pt x="4" y="0"/>
                    </a:moveTo>
                    <a:lnTo>
                      <a:pt x="1" y="1"/>
                    </a:lnTo>
                    <a:lnTo>
                      <a:pt x="0" y="1"/>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75" name="Freeform 580"/>
              <p:cNvSpPr>
                <a:spLocks/>
              </p:cNvSpPr>
              <p:nvPr/>
            </p:nvSpPr>
            <p:spPr bwMode="auto">
              <a:xfrm>
                <a:off x="4087" y="582"/>
                <a:ext cx="5" cy="1"/>
              </a:xfrm>
              <a:custGeom>
                <a:avLst/>
                <a:gdLst>
                  <a:gd name="T0" fmla="*/ 5 w 5"/>
                  <a:gd name="T1" fmla="*/ 0 h 1"/>
                  <a:gd name="T2" fmla="*/ 4 w 5"/>
                  <a:gd name="T3" fmla="*/ 0 h 1"/>
                  <a:gd name="T4" fmla="*/ 0 w 5"/>
                  <a:gd name="T5" fmla="*/ 1 h 1"/>
                </a:gdLst>
                <a:ahLst/>
                <a:cxnLst>
                  <a:cxn ang="0">
                    <a:pos x="T0" y="T1"/>
                  </a:cxn>
                  <a:cxn ang="0">
                    <a:pos x="T2" y="T3"/>
                  </a:cxn>
                  <a:cxn ang="0">
                    <a:pos x="T4" y="T5"/>
                  </a:cxn>
                </a:cxnLst>
                <a:rect l="0" t="0" r="r" b="b"/>
                <a:pathLst>
                  <a:path w="5" h="1">
                    <a:moveTo>
                      <a:pt x="5" y="0"/>
                    </a:moveTo>
                    <a:lnTo>
                      <a:pt x="4" y="0"/>
                    </a:lnTo>
                    <a:lnTo>
                      <a:pt x="0" y="1"/>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76" name="Line 581"/>
              <p:cNvSpPr>
                <a:spLocks noChangeShapeType="1"/>
              </p:cNvSpPr>
              <p:nvPr/>
            </p:nvSpPr>
            <p:spPr bwMode="auto">
              <a:xfrm flipH="1">
                <a:off x="4074" y="584"/>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77" name="Freeform 582"/>
              <p:cNvSpPr>
                <a:spLocks/>
              </p:cNvSpPr>
              <p:nvPr/>
            </p:nvSpPr>
            <p:spPr bwMode="auto">
              <a:xfrm>
                <a:off x="4070" y="584"/>
                <a:ext cx="4" cy="0"/>
              </a:xfrm>
              <a:custGeom>
                <a:avLst/>
                <a:gdLst>
                  <a:gd name="T0" fmla="*/ 4 w 4"/>
                  <a:gd name="T1" fmla="*/ 0 w 4"/>
                  <a:gd name="T2" fmla="*/ 0 w 4"/>
                </a:gdLst>
                <a:ahLst/>
                <a:cxnLst>
                  <a:cxn ang="0">
                    <a:pos x="T0" y="0"/>
                  </a:cxn>
                  <a:cxn ang="0">
                    <a:pos x="T1" y="0"/>
                  </a:cxn>
                  <a:cxn ang="0">
                    <a:pos x="T2" y="0"/>
                  </a:cxn>
                </a:cxnLst>
                <a:rect l="0" t="0" r="r" b="b"/>
                <a:pathLst>
                  <a:path w="4">
                    <a:moveTo>
                      <a:pt x="4" y="0"/>
                    </a:moveTo>
                    <a:lnTo>
                      <a:pt x="0"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78" name="Freeform 583"/>
              <p:cNvSpPr>
                <a:spLocks/>
              </p:cNvSpPr>
              <p:nvPr/>
            </p:nvSpPr>
            <p:spPr bwMode="auto">
              <a:xfrm>
                <a:off x="4054" y="583"/>
                <a:ext cx="5" cy="1"/>
              </a:xfrm>
              <a:custGeom>
                <a:avLst/>
                <a:gdLst>
                  <a:gd name="T0" fmla="*/ 5 w 5"/>
                  <a:gd name="T1" fmla="*/ 1 h 1"/>
                  <a:gd name="T2" fmla="*/ 2 w 5"/>
                  <a:gd name="T3" fmla="*/ 1 h 1"/>
                  <a:gd name="T4" fmla="*/ 0 w 5"/>
                  <a:gd name="T5" fmla="*/ 0 h 1"/>
                </a:gdLst>
                <a:ahLst/>
                <a:cxnLst>
                  <a:cxn ang="0">
                    <a:pos x="T0" y="T1"/>
                  </a:cxn>
                  <a:cxn ang="0">
                    <a:pos x="T2" y="T3"/>
                  </a:cxn>
                  <a:cxn ang="0">
                    <a:pos x="T4" y="T5"/>
                  </a:cxn>
                </a:cxnLst>
                <a:rect l="0" t="0" r="r" b="b"/>
                <a:pathLst>
                  <a:path w="5" h="1">
                    <a:moveTo>
                      <a:pt x="5" y="1"/>
                    </a:moveTo>
                    <a:lnTo>
                      <a:pt x="2" y="1"/>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79" name="Line 584"/>
              <p:cNvSpPr>
                <a:spLocks noChangeShapeType="1"/>
              </p:cNvSpPr>
              <p:nvPr/>
            </p:nvSpPr>
            <p:spPr bwMode="auto">
              <a:xfrm>
                <a:off x="4042" y="582"/>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80" name="Freeform 585"/>
              <p:cNvSpPr>
                <a:spLocks/>
              </p:cNvSpPr>
              <p:nvPr/>
            </p:nvSpPr>
            <p:spPr bwMode="auto">
              <a:xfrm>
                <a:off x="4038" y="582"/>
                <a:ext cx="4" cy="0"/>
              </a:xfrm>
              <a:custGeom>
                <a:avLst/>
                <a:gdLst>
                  <a:gd name="T0" fmla="*/ 4 w 4"/>
                  <a:gd name="T1" fmla="*/ 1 w 4"/>
                  <a:gd name="T2" fmla="*/ 0 w 4"/>
                </a:gdLst>
                <a:ahLst/>
                <a:cxnLst>
                  <a:cxn ang="0">
                    <a:pos x="T0" y="0"/>
                  </a:cxn>
                  <a:cxn ang="0">
                    <a:pos x="T1" y="0"/>
                  </a:cxn>
                  <a:cxn ang="0">
                    <a:pos x="T2" y="0"/>
                  </a:cxn>
                </a:cxnLst>
                <a:rect l="0" t="0" r="r" b="b"/>
                <a:pathLst>
                  <a:path w="4">
                    <a:moveTo>
                      <a:pt x="4" y="0"/>
                    </a:moveTo>
                    <a:lnTo>
                      <a:pt x="1"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81" name="Line 586"/>
              <p:cNvSpPr>
                <a:spLocks noChangeShapeType="1"/>
              </p:cNvSpPr>
              <p:nvPr/>
            </p:nvSpPr>
            <p:spPr bwMode="auto">
              <a:xfrm flipH="1">
                <a:off x="4025" y="578"/>
                <a:ext cx="2"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82" name="Freeform 587"/>
              <p:cNvSpPr>
                <a:spLocks/>
              </p:cNvSpPr>
              <p:nvPr/>
            </p:nvSpPr>
            <p:spPr bwMode="auto">
              <a:xfrm>
                <a:off x="4021" y="577"/>
                <a:ext cx="4" cy="1"/>
              </a:xfrm>
              <a:custGeom>
                <a:avLst/>
                <a:gdLst>
                  <a:gd name="T0" fmla="*/ 4 w 4"/>
                  <a:gd name="T1" fmla="*/ 1 h 1"/>
                  <a:gd name="T2" fmla="*/ 1 w 4"/>
                  <a:gd name="T3" fmla="*/ 0 h 1"/>
                  <a:gd name="T4" fmla="*/ 0 w 4"/>
                  <a:gd name="T5" fmla="*/ 0 h 1"/>
                </a:gdLst>
                <a:ahLst/>
                <a:cxnLst>
                  <a:cxn ang="0">
                    <a:pos x="T0" y="T1"/>
                  </a:cxn>
                  <a:cxn ang="0">
                    <a:pos x="T2" y="T3"/>
                  </a:cxn>
                  <a:cxn ang="0">
                    <a:pos x="T4" y="T5"/>
                  </a:cxn>
                </a:cxnLst>
                <a:rect l="0" t="0" r="r" b="b"/>
                <a:pathLst>
                  <a:path w="4" h="1">
                    <a:moveTo>
                      <a:pt x="4" y="1"/>
                    </a:moveTo>
                    <a:lnTo>
                      <a:pt x="1"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83" name="Line 588"/>
              <p:cNvSpPr>
                <a:spLocks noChangeShapeType="1"/>
              </p:cNvSpPr>
              <p:nvPr/>
            </p:nvSpPr>
            <p:spPr bwMode="auto">
              <a:xfrm flipH="1" flipV="1">
                <a:off x="4009" y="573"/>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84" name="Freeform 589"/>
              <p:cNvSpPr>
                <a:spLocks/>
              </p:cNvSpPr>
              <p:nvPr/>
            </p:nvSpPr>
            <p:spPr bwMode="auto">
              <a:xfrm>
                <a:off x="4006" y="572"/>
                <a:ext cx="3" cy="1"/>
              </a:xfrm>
              <a:custGeom>
                <a:avLst/>
                <a:gdLst>
                  <a:gd name="T0" fmla="*/ 3 w 3"/>
                  <a:gd name="T1" fmla="*/ 1 h 1"/>
                  <a:gd name="T2" fmla="*/ 1 w 3"/>
                  <a:gd name="T3" fmla="*/ 1 h 1"/>
                  <a:gd name="T4" fmla="*/ 0 w 3"/>
                  <a:gd name="T5" fmla="*/ 0 h 1"/>
                </a:gdLst>
                <a:ahLst/>
                <a:cxnLst>
                  <a:cxn ang="0">
                    <a:pos x="T0" y="T1"/>
                  </a:cxn>
                  <a:cxn ang="0">
                    <a:pos x="T2" y="T3"/>
                  </a:cxn>
                  <a:cxn ang="0">
                    <a:pos x="T4" y="T5"/>
                  </a:cxn>
                </a:cxnLst>
                <a:rect l="0" t="0" r="r" b="b"/>
                <a:pathLst>
                  <a:path w="3" h="1">
                    <a:moveTo>
                      <a:pt x="3" y="1"/>
                    </a:moveTo>
                    <a:lnTo>
                      <a:pt x="1" y="1"/>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85" name="Line 590"/>
              <p:cNvSpPr>
                <a:spLocks noChangeShapeType="1"/>
              </p:cNvSpPr>
              <p:nvPr/>
            </p:nvSpPr>
            <p:spPr bwMode="auto">
              <a:xfrm>
                <a:off x="3996" y="567"/>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86" name="Line 591"/>
              <p:cNvSpPr>
                <a:spLocks noChangeShapeType="1"/>
              </p:cNvSpPr>
              <p:nvPr/>
            </p:nvSpPr>
            <p:spPr bwMode="auto">
              <a:xfrm flipH="1">
                <a:off x="3994" y="567"/>
                <a:ext cx="2"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87" name="Line 592"/>
              <p:cNvSpPr>
                <a:spLocks noChangeShapeType="1"/>
              </p:cNvSpPr>
              <p:nvPr/>
            </p:nvSpPr>
            <p:spPr bwMode="auto">
              <a:xfrm flipH="1" flipV="1">
                <a:off x="3993" y="566"/>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88" name="Line 593"/>
              <p:cNvSpPr>
                <a:spLocks noChangeShapeType="1"/>
              </p:cNvSpPr>
              <p:nvPr/>
            </p:nvSpPr>
            <p:spPr bwMode="auto">
              <a:xfrm flipH="1" flipV="1">
                <a:off x="3992" y="565"/>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89" name="Freeform 594"/>
              <p:cNvSpPr>
                <a:spLocks/>
              </p:cNvSpPr>
              <p:nvPr/>
            </p:nvSpPr>
            <p:spPr bwMode="auto">
              <a:xfrm>
                <a:off x="3991" y="565"/>
                <a:ext cx="1" cy="0"/>
              </a:xfrm>
              <a:custGeom>
                <a:avLst/>
                <a:gdLst>
                  <a:gd name="T0" fmla="*/ 1 w 1"/>
                  <a:gd name="T1" fmla="*/ 0 w 1"/>
                  <a:gd name="T2" fmla="*/ 0 w 1"/>
                </a:gdLst>
                <a:ahLst/>
                <a:cxnLst>
                  <a:cxn ang="0">
                    <a:pos x="T0" y="0"/>
                  </a:cxn>
                  <a:cxn ang="0">
                    <a:pos x="T1" y="0"/>
                  </a:cxn>
                  <a:cxn ang="0">
                    <a:pos x="T2" y="0"/>
                  </a:cxn>
                </a:cxnLst>
                <a:rect l="0" t="0" r="r" b="b"/>
                <a:pathLst>
                  <a:path w="1">
                    <a:moveTo>
                      <a:pt x="1" y="0"/>
                    </a:moveTo>
                    <a:lnTo>
                      <a:pt x="0"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90" name="Line 595"/>
              <p:cNvSpPr>
                <a:spLocks noChangeShapeType="1"/>
              </p:cNvSpPr>
              <p:nvPr/>
            </p:nvSpPr>
            <p:spPr bwMode="auto">
              <a:xfrm>
                <a:off x="3988" y="564"/>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91" name="Line 596"/>
              <p:cNvSpPr>
                <a:spLocks noChangeShapeType="1"/>
              </p:cNvSpPr>
              <p:nvPr/>
            </p:nvSpPr>
            <p:spPr bwMode="auto">
              <a:xfrm>
                <a:off x="3988" y="564"/>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92" name="Line 597"/>
              <p:cNvSpPr>
                <a:spLocks noChangeShapeType="1"/>
              </p:cNvSpPr>
              <p:nvPr/>
            </p:nvSpPr>
            <p:spPr bwMode="auto">
              <a:xfrm>
                <a:off x="3989" y="564"/>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93" name="Line 598"/>
              <p:cNvSpPr>
                <a:spLocks noChangeShapeType="1"/>
              </p:cNvSpPr>
              <p:nvPr/>
            </p:nvSpPr>
            <p:spPr bwMode="auto">
              <a:xfrm>
                <a:off x="3989" y="565"/>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94" name="Line 599"/>
              <p:cNvSpPr>
                <a:spLocks noChangeShapeType="1"/>
              </p:cNvSpPr>
              <p:nvPr/>
            </p:nvSpPr>
            <p:spPr bwMode="auto">
              <a:xfrm>
                <a:off x="3990" y="566"/>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95" name="Freeform 600"/>
              <p:cNvSpPr>
                <a:spLocks/>
              </p:cNvSpPr>
              <p:nvPr/>
            </p:nvSpPr>
            <p:spPr bwMode="auto">
              <a:xfrm>
                <a:off x="3990" y="566"/>
                <a:ext cx="1" cy="1"/>
              </a:xfrm>
              <a:custGeom>
                <a:avLst/>
                <a:gdLst>
                  <a:gd name="T0" fmla="*/ 0 w 1"/>
                  <a:gd name="T1" fmla="*/ 0 h 1"/>
                  <a:gd name="T2" fmla="*/ 1 w 1"/>
                  <a:gd name="T3" fmla="*/ 1 h 1"/>
                  <a:gd name="T4" fmla="*/ 1 w 1"/>
                  <a:gd name="T5" fmla="*/ 1 h 1"/>
                </a:gdLst>
                <a:ahLst/>
                <a:cxnLst>
                  <a:cxn ang="0">
                    <a:pos x="T0" y="T1"/>
                  </a:cxn>
                  <a:cxn ang="0">
                    <a:pos x="T2" y="T3"/>
                  </a:cxn>
                  <a:cxn ang="0">
                    <a:pos x="T4" y="T5"/>
                  </a:cxn>
                </a:cxnLst>
                <a:rect l="0" t="0" r="r" b="b"/>
                <a:pathLst>
                  <a:path w="1" h="1">
                    <a:moveTo>
                      <a:pt x="0" y="0"/>
                    </a:moveTo>
                    <a:lnTo>
                      <a:pt x="1" y="1"/>
                    </a:lnTo>
                    <a:lnTo>
                      <a:pt x="1" y="1"/>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96" name="Line 601"/>
              <p:cNvSpPr>
                <a:spLocks noChangeShapeType="1"/>
              </p:cNvSpPr>
              <p:nvPr/>
            </p:nvSpPr>
            <p:spPr bwMode="auto">
              <a:xfrm>
                <a:off x="3998" y="577"/>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97" name="Line 602"/>
              <p:cNvSpPr>
                <a:spLocks noChangeShapeType="1"/>
              </p:cNvSpPr>
              <p:nvPr/>
            </p:nvSpPr>
            <p:spPr bwMode="auto">
              <a:xfrm>
                <a:off x="3998" y="577"/>
                <a:ext cx="1"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98" name="Freeform 603"/>
              <p:cNvSpPr>
                <a:spLocks/>
              </p:cNvSpPr>
              <p:nvPr/>
            </p:nvSpPr>
            <p:spPr bwMode="auto">
              <a:xfrm>
                <a:off x="3999" y="579"/>
                <a:ext cx="1" cy="3"/>
              </a:xfrm>
              <a:custGeom>
                <a:avLst/>
                <a:gdLst>
                  <a:gd name="T0" fmla="*/ 0 w 1"/>
                  <a:gd name="T1" fmla="*/ 0 h 3"/>
                  <a:gd name="T2" fmla="*/ 1 w 1"/>
                  <a:gd name="T3" fmla="*/ 2 h 3"/>
                  <a:gd name="T4" fmla="*/ 1 w 1"/>
                  <a:gd name="T5" fmla="*/ 3 h 3"/>
                </a:gdLst>
                <a:ahLst/>
                <a:cxnLst>
                  <a:cxn ang="0">
                    <a:pos x="T0" y="T1"/>
                  </a:cxn>
                  <a:cxn ang="0">
                    <a:pos x="T2" y="T3"/>
                  </a:cxn>
                  <a:cxn ang="0">
                    <a:pos x="T4" y="T5"/>
                  </a:cxn>
                </a:cxnLst>
                <a:rect l="0" t="0" r="r" b="b"/>
                <a:pathLst>
                  <a:path w="1" h="3">
                    <a:moveTo>
                      <a:pt x="0" y="0"/>
                    </a:moveTo>
                    <a:lnTo>
                      <a:pt x="1" y="2"/>
                    </a:lnTo>
                    <a:lnTo>
                      <a:pt x="1"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99" name="Line 604"/>
              <p:cNvSpPr>
                <a:spLocks noChangeShapeType="1"/>
              </p:cNvSpPr>
              <p:nvPr/>
            </p:nvSpPr>
            <p:spPr bwMode="auto">
              <a:xfrm>
                <a:off x="4005" y="592"/>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00" name="Freeform 605"/>
              <p:cNvSpPr>
                <a:spLocks/>
              </p:cNvSpPr>
              <p:nvPr/>
            </p:nvSpPr>
            <p:spPr bwMode="auto">
              <a:xfrm>
                <a:off x="4005" y="593"/>
                <a:ext cx="2" cy="3"/>
              </a:xfrm>
              <a:custGeom>
                <a:avLst/>
                <a:gdLst>
                  <a:gd name="T0" fmla="*/ 0 w 2"/>
                  <a:gd name="T1" fmla="*/ 0 h 3"/>
                  <a:gd name="T2" fmla="*/ 1 w 2"/>
                  <a:gd name="T3" fmla="*/ 3 h 3"/>
                  <a:gd name="T4" fmla="*/ 2 w 2"/>
                  <a:gd name="T5" fmla="*/ 3 h 3"/>
                </a:gdLst>
                <a:ahLst/>
                <a:cxnLst>
                  <a:cxn ang="0">
                    <a:pos x="T0" y="T1"/>
                  </a:cxn>
                  <a:cxn ang="0">
                    <a:pos x="T2" y="T3"/>
                  </a:cxn>
                  <a:cxn ang="0">
                    <a:pos x="T4" y="T5"/>
                  </a:cxn>
                </a:cxnLst>
                <a:rect l="0" t="0" r="r" b="b"/>
                <a:pathLst>
                  <a:path w="2" h="3">
                    <a:moveTo>
                      <a:pt x="0" y="0"/>
                    </a:moveTo>
                    <a:lnTo>
                      <a:pt x="1" y="3"/>
                    </a:lnTo>
                    <a:lnTo>
                      <a:pt x="2"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01" name="Line 606"/>
              <p:cNvSpPr>
                <a:spLocks noChangeShapeType="1"/>
              </p:cNvSpPr>
              <p:nvPr/>
            </p:nvSpPr>
            <p:spPr bwMode="auto">
              <a:xfrm>
                <a:off x="4010" y="607"/>
                <a:ext cx="0"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02" name="Freeform 607"/>
              <p:cNvSpPr>
                <a:spLocks/>
              </p:cNvSpPr>
              <p:nvPr/>
            </p:nvSpPr>
            <p:spPr bwMode="auto">
              <a:xfrm>
                <a:off x="4010" y="610"/>
                <a:ext cx="1" cy="3"/>
              </a:xfrm>
              <a:custGeom>
                <a:avLst/>
                <a:gdLst>
                  <a:gd name="T0" fmla="*/ 0 w 1"/>
                  <a:gd name="T1" fmla="*/ 0 h 3"/>
                  <a:gd name="T2" fmla="*/ 1 w 1"/>
                  <a:gd name="T3" fmla="*/ 2 h 3"/>
                  <a:gd name="T4" fmla="*/ 1 w 1"/>
                  <a:gd name="T5" fmla="*/ 3 h 3"/>
                </a:gdLst>
                <a:ahLst/>
                <a:cxnLst>
                  <a:cxn ang="0">
                    <a:pos x="T0" y="T1"/>
                  </a:cxn>
                  <a:cxn ang="0">
                    <a:pos x="T2" y="T3"/>
                  </a:cxn>
                  <a:cxn ang="0">
                    <a:pos x="T4" y="T5"/>
                  </a:cxn>
                </a:cxnLst>
                <a:rect l="0" t="0" r="r" b="b"/>
                <a:pathLst>
                  <a:path w="1" h="3">
                    <a:moveTo>
                      <a:pt x="0" y="0"/>
                    </a:moveTo>
                    <a:lnTo>
                      <a:pt x="1" y="2"/>
                    </a:lnTo>
                    <a:lnTo>
                      <a:pt x="1"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03" name="Freeform 608"/>
              <p:cNvSpPr>
                <a:spLocks/>
              </p:cNvSpPr>
              <p:nvPr/>
            </p:nvSpPr>
            <p:spPr bwMode="auto">
              <a:xfrm>
                <a:off x="4014" y="624"/>
                <a:ext cx="0" cy="4"/>
              </a:xfrm>
              <a:custGeom>
                <a:avLst/>
                <a:gdLst>
                  <a:gd name="T0" fmla="*/ 0 h 4"/>
                  <a:gd name="T1" fmla="*/ 1 h 4"/>
                  <a:gd name="T2" fmla="*/ 4 h 4"/>
                </a:gdLst>
                <a:ahLst/>
                <a:cxnLst>
                  <a:cxn ang="0">
                    <a:pos x="0" y="T0"/>
                  </a:cxn>
                  <a:cxn ang="0">
                    <a:pos x="0" y="T1"/>
                  </a:cxn>
                  <a:cxn ang="0">
                    <a:pos x="0" y="T2"/>
                  </a:cxn>
                </a:cxnLst>
                <a:rect l="0" t="0" r="r" b="b"/>
                <a:pathLst>
                  <a:path h="4">
                    <a:moveTo>
                      <a:pt x="0" y="0"/>
                    </a:moveTo>
                    <a:lnTo>
                      <a:pt x="0" y="1"/>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04" name="Freeform 609"/>
              <p:cNvSpPr>
                <a:spLocks/>
              </p:cNvSpPr>
              <p:nvPr/>
            </p:nvSpPr>
            <p:spPr bwMode="auto">
              <a:xfrm>
                <a:off x="4015" y="640"/>
                <a:ext cx="1" cy="5"/>
              </a:xfrm>
              <a:custGeom>
                <a:avLst/>
                <a:gdLst>
                  <a:gd name="T0" fmla="*/ 0 w 1"/>
                  <a:gd name="T1" fmla="*/ 0 h 5"/>
                  <a:gd name="T2" fmla="*/ 1 w 1"/>
                  <a:gd name="T3" fmla="*/ 4 h 5"/>
                  <a:gd name="T4" fmla="*/ 1 w 1"/>
                  <a:gd name="T5" fmla="*/ 5 h 5"/>
                </a:gdLst>
                <a:ahLst/>
                <a:cxnLst>
                  <a:cxn ang="0">
                    <a:pos x="T0" y="T1"/>
                  </a:cxn>
                  <a:cxn ang="0">
                    <a:pos x="T2" y="T3"/>
                  </a:cxn>
                  <a:cxn ang="0">
                    <a:pos x="T4" y="T5"/>
                  </a:cxn>
                </a:cxnLst>
                <a:rect l="0" t="0" r="r" b="b"/>
                <a:pathLst>
                  <a:path w="1" h="5">
                    <a:moveTo>
                      <a:pt x="0" y="0"/>
                    </a:moveTo>
                    <a:lnTo>
                      <a:pt x="1" y="4"/>
                    </a:lnTo>
                    <a:lnTo>
                      <a:pt x="1" y="5"/>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05" name="Freeform 610"/>
              <p:cNvSpPr>
                <a:spLocks/>
              </p:cNvSpPr>
              <p:nvPr/>
            </p:nvSpPr>
            <p:spPr bwMode="auto">
              <a:xfrm>
                <a:off x="4016" y="656"/>
                <a:ext cx="0" cy="5"/>
              </a:xfrm>
              <a:custGeom>
                <a:avLst/>
                <a:gdLst>
                  <a:gd name="T0" fmla="*/ 0 h 5"/>
                  <a:gd name="T1" fmla="*/ 4 h 5"/>
                  <a:gd name="T2" fmla="*/ 5 h 5"/>
                </a:gdLst>
                <a:ahLst/>
                <a:cxnLst>
                  <a:cxn ang="0">
                    <a:pos x="0" y="T0"/>
                  </a:cxn>
                  <a:cxn ang="0">
                    <a:pos x="0" y="T1"/>
                  </a:cxn>
                  <a:cxn ang="0">
                    <a:pos x="0" y="T2"/>
                  </a:cxn>
                </a:cxnLst>
                <a:rect l="0" t="0" r="r" b="b"/>
                <a:pathLst>
                  <a:path h="5">
                    <a:moveTo>
                      <a:pt x="0" y="0"/>
                    </a:moveTo>
                    <a:lnTo>
                      <a:pt x="0" y="4"/>
                    </a:lnTo>
                    <a:lnTo>
                      <a:pt x="0" y="5"/>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06" name="Freeform 611"/>
              <p:cNvSpPr>
                <a:spLocks/>
              </p:cNvSpPr>
              <p:nvPr/>
            </p:nvSpPr>
            <p:spPr bwMode="auto">
              <a:xfrm>
                <a:off x="4015" y="673"/>
                <a:ext cx="0" cy="5"/>
              </a:xfrm>
              <a:custGeom>
                <a:avLst/>
                <a:gdLst>
                  <a:gd name="T0" fmla="*/ 0 h 5"/>
                  <a:gd name="T1" fmla="*/ 4 h 5"/>
                  <a:gd name="T2" fmla="*/ 5 h 5"/>
                </a:gdLst>
                <a:ahLst/>
                <a:cxnLst>
                  <a:cxn ang="0">
                    <a:pos x="0" y="T0"/>
                  </a:cxn>
                  <a:cxn ang="0">
                    <a:pos x="0" y="T1"/>
                  </a:cxn>
                  <a:cxn ang="0">
                    <a:pos x="0" y="T2"/>
                  </a:cxn>
                </a:cxnLst>
                <a:rect l="0" t="0" r="r" b="b"/>
                <a:pathLst>
                  <a:path h="5">
                    <a:moveTo>
                      <a:pt x="0" y="0"/>
                    </a:moveTo>
                    <a:lnTo>
                      <a:pt x="0" y="4"/>
                    </a:lnTo>
                    <a:lnTo>
                      <a:pt x="0" y="5"/>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07" name="Freeform 612"/>
              <p:cNvSpPr>
                <a:spLocks/>
              </p:cNvSpPr>
              <p:nvPr/>
            </p:nvSpPr>
            <p:spPr bwMode="auto">
              <a:xfrm>
                <a:off x="4012" y="689"/>
                <a:ext cx="1" cy="4"/>
              </a:xfrm>
              <a:custGeom>
                <a:avLst/>
                <a:gdLst>
                  <a:gd name="T0" fmla="*/ 1 w 1"/>
                  <a:gd name="T1" fmla="*/ 0 h 4"/>
                  <a:gd name="T2" fmla="*/ 0 w 1"/>
                  <a:gd name="T3" fmla="*/ 1 h 4"/>
                  <a:gd name="T4" fmla="*/ 0 w 1"/>
                  <a:gd name="T5" fmla="*/ 4 h 4"/>
                </a:gdLst>
                <a:ahLst/>
                <a:cxnLst>
                  <a:cxn ang="0">
                    <a:pos x="T0" y="T1"/>
                  </a:cxn>
                  <a:cxn ang="0">
                    <a:pos x="T2" y="T3"/>
                  </a:cxn>
                  <a:cxn ang="0">
                    <a:pos x="T4" y="T5"/>
                  </a:cxn>
                </a:cxnLst>
                <a:rect l="0" t="0" r="r" b="b"/>
                <a:pathLst>
                  <a:path w="1" h="4">
                    <a:moveTo>
                      <a:pt x="1" y="0"/>
                    </a:moveTo>
                    <a:lnTo>
                      <a:pt x="0" y="1"/>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08" name="Freeform 613"/>
              <p:cNvSpPr>
                <a:spLocks/>
              </p:cNvSpPr>
              <p:nvPr/>
            </p:nvSpPr>
            <p:spPr bwMode="auto">
              <a:xfrm>
                <a:off x="4008" y="705"/>
                <a:ext cx="1" cy="5"/>
              </a:xfrm>
              <a:custGeom>
                <a:avLst/>
                <a:gdLst>
                  <a:gd name="T0" fmla="*/ 1 w 1"/>
                  <a:gd name="T1" fmla="*/ 0 h 5"/>
                  <a:gd name="T2" fmla="*/ 0 w 1"/>
                  <a:gd name="T3" fmla="*/ 4 h 5"/>
                  <a:gd name="T4" fmla="*/ 0 w 1"/>
                  <a:gd name="T5" fmla="*/ 5 h 5"/>
                </a:gdLst>
                <a:ahLst/>
                <a:cxnLst>
                  <a:cxn ang="0">
                    <a:pos x="T0" y="T1"/>
                  </a:cxn>
                  <a:cxn ang="0">
                    <a:pos x="T2" y="T3"/>
                  </a:cxn>
                  <a:cxn ang="0">
                    <a:pos x="T4" y="T5"/>
                  </a:cxn>
                </a:cxnLst>
                <a:rect l="0" t="0" r="r" b="b"/>
                <a:pathLst>
                  <a:path w="1" h="5">
                    <a:moveTo>
                      <a:pt x="1" y="0"/>
                    </a:moveTo>
                    <a:lnTo>
                      <a:pt x="0" y="4"/>
                    </a:lnTo>
                    <a:lnTo>
                      <a:pt x="0" y="5"/>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09" name="Freeform 614"/>
              <p:cNvSpPr>
                <a:spLocks/>
              </p:cNvSpPr>
              <p:nvPr/>
            </p:nvSpPr>
            <p:spPr bwMode="auto">
              <a:xfrm>
                <a:off x="4003" y="720"/>
                <a:ext cx="1" cy="6"/>
              </a:xfrm>
              <a:custGeom>
                <a:avLst/>
                <a:gdLst>
                  <a:gd name="T0" fmla="*/ 1 w 1"/>
                  <a:gd name="T1" fmla="*/ 0 h 6"/>
                  <a:gd name="T2" fmla="*/ 0 w 1"/>
                  <a:gd name="T3" fmla="*/ 2 h 6"/>
                  <a:gd name="T4" fmla="*/ 0 w 1"/>
                  <a:gd name="T5" fmla="*/ 6 h 6"/>
                </a:gdLst>
                <a:ahLst/>
                <a:cxnLst>
                  <a:cxn ang="0">
                    <a:pos x="T0" y="T1"/>
                  </a:cxn>
                  <a:cxn ang="0">
                    <a:pos x="T2" y="T3"/>
                  </a:cxn>
                  <a:cxn ang="0">
                    <a:pos x="T4" y="T5"/>
                  </a:cxn>
                </a:cxnLst>
                <a:rect l="0" t="0" r="r" b="b"/>
                <a:pathLst>
                  <a:path w="1" h="6">
                    <a:moveTo>
                      <a:pt x="1" y="0"/>
                    </a:moveTo>
                    <a:lnTo>
                      <a:pt x="0" y="2"/>
                    </a:lnTo>
                    <a:lnTo>
                      <a:pt x="0" y="6"/>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10" name="Freeform 615"/>
              <p:cNvSpPr>
                <a:spLocks/>
              </p:cNvSpPr>
              <p:nvPr/>
            </p:nvSpPr>
            <p:spPr bwMode="auto">
              <a:xfrm>
                <a:off x="3996" y="736"/>
                <a:ext cx="2" cy="4"/>
              </a:xfrm>
              <a:custGeom>
                <a:avLst/>
                <a:gdLst>
                  <a:gd name="T0" fmla="*/ 2 w 2"/>
                  <a:gd name="T1" fmla="*/ 0 h 4"/>
                  <a:gd name="T2" fmla="*/ 2 w 2"/>
                  <a:gd name="T3" fmla="*/ 1 h 4"/>
                  <a:gd name="T4" fmla="*/ 0 w 2"/>
                  <a:gd name="T5" fmla="*/ 4 h 4"/>
                </a:gdLst>
                <a:ahLst/>
                <a:cxnLst>
                  <a:cxn ang="0">
                    <a:pos x="T0" y="T1"/>
                  </a:cxn>
                  <a:cxn ang="0">
                    <a:pos x="T2" y="T3"/>
                  </a:cxn>
                  <a:cxn ang="0">
                    <a:pos x="T4" y="T5"/>
                  </a:cxn>
                </a:cxnLst>
                <a:rect l="0" t="0" r="r" b="b"/>
                <a:pathLst>
                  <a:path w="2" h="4">
                    <a:moveTo>
                      <a:pt x="2" y="0"/>
                    </a:moveTo>
                    <a:lnTo>
                      <a:pt x="2" y="1"/>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11" name="Freeform 616"/>
              <p:cNvSpPr>
                <a:spLocks/>
              </p:cNvSpPr>
              <p:nvPr/>
            </p:nvSpPr>
            <p:spPr bwMode="auto">
              <a:xfrm>
                <a:off x="3988" y="750"/>
                <a:ext cx="2" cy="5"/>
              </a:xfrm>
              <a:custGeom>
                <a:avLst/>
                <a:gdLst>
                  <a:gd name="T0" fmla="*/ 2 w 2"/>
                  <a:gd name="T1" fmla="*/ 0 h 5"/>
                  <a:gd name="T2" fmla="*/ 0 w 2"/>
                  <a:gd name="T3" fmla="*/ 5 h 5"/>
                  <a:gd name="T4" fmla="*/ 0 w 2"/>
                  <a:gd name="T5" fmla="*/ 5 h 5"/>
                </a:gdLst>
                <a:ahLst/>
                <a:cxnLst>
                  <a:cxn ang="0">
                    <a:pos x="T0" y="T1"/>
                  </a:cxn>
                  <a:cxn ang="0">
                    <a:pos x="T2" y="T3"/>
                  </a:cxn>
                  <a:cxn ang="0">
                    <a:pos x="T4" y="T5"/>
                  </a:cxn>
                </a:cxnLst>
                <a:rect l="0" t="0" r="r" b="b"/>
                <a:pathLst>
                  <a:path w="2" h="5">
                    <a:moveTo>
                      <a:pt x="2" y="0"/>
                    </a:moveTo>
                    <a:lnTo>
                      <a:pt x="0" y="5"/>
                    </a:lnTo>
                    <a:lnTo>
                      <a:pt x="0" y="5"/>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12" name="Freeform 617"/>
              <p:cNvSpPr>
                <a:spLocks/>
              </p:cNvSpPr>
              <p:nvPr/>
            </p:nvSpPr>
            <p:spPr bwMode="auto">
              <a:xfrm>
                <a:off x="3979" y="765"/>
                <a:ext cx="2" cy="3"/>
              </a:xfrm>
              <a:custGeom>
                <a:avLst/>
                <a:gdLst>
                  <a:gd name="T0" fmla="*/ 2 w 2"/>
                  <a:gd name="T1" fmla="*/ 0 h 3"/>
                  <a:gd name="T2" fmla="*/ 1 w 2"/>
                  <a:gd name="T3" fmla="*/ 2 h 3"/>
                  <a:gd name="T4" fmla="*/ 0 w 2"/>
                  <a:gd name="T5" fmla="*/ 3 h 3"/>
                </a:gdLst>
                <a:ahLst/>
                <a:cxnLst>
                  <a:cxn ang="0">
                    <a:pos x="T0" y="T1"/>
                  </a:cxn>
                  <a:cxn ang="0">
                    <a:pos x="T2" y="T3"/>
                  </a:cxn>
                  <a:cxn ang="0">
                    <a:pos x="T4" y="T5"/>
                  </a:cxn>
                </a:cxnLst>
                <a:rect l="0" t="0" r="r" b="b"/>
                <a:pathLst>
                  <a:path w="2" h="3">
                    <a:moveTo>
                      <a:pt x="2" y="0"/>
                    </a:moveTo>
                    <a:lnTo>
                      <a:pt x="1" y="2"/>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13" name="Freeform 618"/>
              <p:cNvSpPr>
                <a:spLocks/>
              </p:cNvSpPr>
              <p:nvPr/>
            </p:nvSpPr>
            <p:spPr bwMode="auto">
              <a:xfrm>
                <a:off x="3969" y="777"/>
                <a:ext cx="3" cy="4"/>
              </a:xfrm>
              <a:custGeom>
                <a:avLst/>
                <a:gdLst>
                  <a:gd name="T0" fmla="*/ 3 w 3"/>
                  <a:gd name="T1" fmla="*/ 0 h 4"/>
                  <a:gd name="T2" fmla="*/ 2 w 3"/>
                  <a:gd name="T3" fmla="*/ 1 h 4"/>
                  <a:gd name="T4" fmla="*/ 0 w 3"/>
                  <a:gd name="T5" fmla="*/ 4 h 4"/>
                </a:gdLst>
                <a:ahLst/>
                <a:cxnLst>
                  <a:cxn ang="0">
                    <a:pos x="T0" y="T1"/>
                  </a:cxn>
                  <a:cxn ang="0">
                    <a:pos x="T2" y="T3"/>
                  </a:cxn>
                  <a:cxn ang="0">
                    <a:pos x="T4" y="T5"/>
                  </a:cxn>
                </a:cxnLst>
                <a:rect l="0" t="0" r="r" b="b"/>
                <a:pathLst>
                  <a:path w="3" h="4">
                    <a:moveTo>
                      <a:pt x="3" y="0"/>
                    </a:moveTo>
                    <a:lnTo>
                      <a:pt x="2" y="1"/>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14" name="Freeform 619"/>
              <p:cNvSpPr>
                <a:spLocks/>
              </p:cNvSpPr>
              <p:nvPr/>
            </p:nvSpPr>
            <p:spPr bwMode="auto">
              <a:xfrm>
                <a:off x="3957" y="790"/>
                <a:ext cx="3" cy="3"/>
              </a:xfrm>
              <a:custGeom>
                <a:avLst/>
                <a:gdLst>
                  <a:gd name="T0" fmla="*/ 3 w 3"/>
                  <a:gd name="T1" fmla="*/ 0 h 3"/>
                  <a:gd name="T2" fmla="*/ 0 w 3"/>
                  <a:gd name="T3" fmla="*/ 3 h 3"/>
                  <a:gd name="T4" fmla="*/ 0 w 3"/>
                  <a:gd name="T5" fmla="*/ 3 h 3"/>
                </a:gdLst>
                <a:ahLst/>
                <a:cxnLst>
                  <a:cxn ang="0">
                    <a:pos x="T0" y="T1"/>
                  </a:cxn>
                  <a:cxn ang="0">
                    <a:pos x="T2" y="T3"/>
                  </a:cxn>
                  <a:cxn ang="0">
                    <a:pos x="T4" y="T5"/>
                  </a:cxn>
                </a:cxnLst>
                <a:rect l="0" t="0" r="r" b="b"/>
                <a:pathLst>
                  <a:path w="3" h="3">
                    <a:moveTo>
                      <a:pt x="3" y="0"/>
                    </a:moveTo>
                    <a:lnTo>
                      <a:pt x="0" y="3"/>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15" name="Freeform 620"/>
              <p:cNvSpPr>
                <a:spLocks/>
              </p:cNvSpPr>
              <p:nvPr/>
            </p:nvSpPr>
            <p:spPr bwMode="auto">
              <a:xfrm>
                <a:off x="3945" y="801"/>
                <a:ext cx="4" cy="3"/>
              </a:xfrm>
              <a:custGeom>
                <a:avLst/>
                <a:gdLst>
                  <a:gd name="T0" fmla="*/ 4 w 4"/>
                  <a:gd name="T1" fmla="*/ 0 h 3"/>
                  <a:gd name="T2" fmla="*/ 2 w 4"/>
                  <a:gd name="T3" fmla="*/ 1 h 3"/>
                  <a:gd name="T4" fmla="*/ 0 w 4"/>
                  <a:gd name="T5" fmla="*/ 3 h 3"/>
                </a:gdLst>
                <a:ahLst/>
                <a:cxnLst>
                  <a:cxn ang="0">
                    <a:pos x="T0" y="T1"/>
                  </a:cxn>
                  <a:cxn ang="0">
                    <a:pos x="T2" y="T3"/>
                  </a:cxn>
                  <a:cxn ang="0">
                    <a:pos x="T4" y="T5"/>
                  </a:cxn>
                </a:cxnLst>
                <a:rect l="0" t="0" r="r" b="b"/>
                <a:pathLst>
                  <a:path w="4" h="3">
                    <a:moveTo>
                      <a:pt x="4" y="0"/>
                    </a:moveTo>
                    <a:lnTo>
                      <a:pt x="2" y="1"/>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16" name="Freeform 621"/>
              <p:cNvSpPr>
                <a:spLocks/>
              </p:cNvSpPr>
              <p:nvPr/>
            </p:nvSpPr>
            <p:spPr bwMode="auto">
              <a:xfrm>
                <a:off x="3932" y="812"/>
                <a:ext cx="3" cy="2"/>
              </a:xfrm>
              <a:custGeom>
                <a:avLst/>
                <a:gdLst>
                  <a:gd name="T0" fmla="*/ 3 w 3"/>
                  <a:gd name="T1" fmla="*/ 0 h 2"/>
                  <a:gd name="T2" fmla="*/ 0 w 3"/>
                  <a:gd name="T3" fmla="*/ 2 h 2"/>
                  <a:gd name="T4" fmla="*/ 0 w 3"/>
                  <a:gd name="T5" fmla="*/ 2 h 2"/>
                </a:gdLst>
                <a:ahLst/>
                <a:cxnLst>
                  <a:cxn ang="0">
                    <a:pos x="T0" y="T1"/>
                  </a:cxn>
                  <a:cxn ang="0">
                    <a:pos x="T2" y="T3"/>
                  </a:cxn>
                  <a:cxn ang="0">
                    <a:pos x="T4" y="T5"/>
                  </a:cxn>
                </a:cxnLst>
                <a:rect l="0" t="0" r="r" b="b"/>
                <a:pathLst>
                  <a:path w="3" h="2">
                    <a:moveTo>
                      <a:pt x="3" y="0"/>
                    </a:moveTo>
                    <a:lnTo>
                      <a:pt x="0" y="2"/>
                    </a:lnTo>
                    <a:lnTo>
                      <a:pt x="0"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17" name="Line 622"/>
              <p:cNvSpPr>
                <a:spLocks noChangeShapeType="1"/>
              </p:cNvSpPr>
              <p:nvPr/>
            </p:nvSpPr>
            <p:spPr bwMode="auto">
              <a:xfrm>
                <a:off x="3922" y="821"/>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18" name="Freeform 623"/>
              <p:cNvSpPr>
                <a:spLocks/>
              </p:cNvSpPr>
              <p:nvPr/>
            </p:nvSpPr>
            <p:spPr bwMode="auto">
              <a:xfrm>
                <a:off x="3918" y="821"/>
                <a:ext cx="4" cy="2"/>
              </a:xfrm>
              <a:custGeom>
                <a:avLst/>
                <a:gdLst>
                  <a:gd name="T0" fmla="*/ 4 w 4"/>
                  <a:gd name="T1" fmla="*/ 0 h 2"/>
                  <a:gd name="T2" fmla="*/ 0 w 4"/>
                  <a:gd name="T3" fmla="*/ 2 h 2"/>
                  <a:gd name="T4" fmla="*/ 0 w 4"/>
                  <a:gd name="T5" fmla="*/ 2 h 2"/>
                </a:gdLst>
                <a:ahLst/>
                <a:cxnLst>
                  <a:cxn ang="0">
                    <a:pos x="T0" y="T1"/>
                  </a:cxn>
                  <a:cxn ang="0">
                    <a:pos x="T2" y="T3"/>
                  </a:cxn>
                  <a:cxn ang="0">
                    <a:pos x="T4" y="T5"/>
                  </a:cxn>
                </a:cxnLst>
                <a:rect l="0" t="0" r="r" b="b"/>
                <a:pathLst>
                  <a:path w="4" h="2">
                    <a:moveTo>
                      <a:pt x="4" y="0"/>
                    </a:moveTo>
                    <a:lnTo>
                      <a:pt x="0" y="2"/>
                    </a:lnTo>
                    <a:lnTo>
                      <a:pt x="0"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19" name="Line 624"/>
              <p:cNvSpPr>
                <a:spLocks noChangeShapeType="1"/>
              </p:cNvSpPr>
              <p:nvPr/>
            </p:nvSpPr>
            <p:spPr bwMode="auto">
              <a:xfrm>
                <a:off x="3907" y="828"/>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20" name="Freeform 625"/>
              <p:cNvSpPr>
                <a:spLocks/>
              </p:cNvSpPr>
              <p:nvPr/>
            </p:nvSpPr>
            <p:spPr bwMode="auto">
              <a:xfrm>
                <a:off x="3903" y="828"/>
                <a:ext cx="4" cy="2"/>
              </a:xfrm>
              <a:custGeom>
                <a:avLst/>
                <a:gdLst>
                  <a:gd name="T0" fmla="*/ 4 w 4"/>
                  <a:gd name="T1" fmla="*/ 0 h 2"/>
                  <a:gd name="T2" fmla="*/ 0 w 4"/>
                  <a:gd name="T3" fmla="*/ 2 h 2"/>
                  <a:gd name="T4" fmla="*/ 0 w 4"/>
                  <a:gd name="T5" fmla="*/ 2 h 2"/>
                </a:gdLst>
                <a:ahLst/>
                <a:cxnLst>
                  <a:cxn ang="0">
                    <a:pos x="T0" y="T1"/>
                  </a:cxn>
                  <a:cxn ang="0">
                    <a:pos x="T2" y="T3"/>
                  </a:cxn>
                  <a:cxn ang="0">
                    <a:pos x="T4" y="T5"/>
                  </a:cxn>
                </a:cxnLst>
                <a:rect l="0" t="0" r="r" b="b"/>
                <a:pathLst>
                  <a:path w="4" h="2">
                    <a:moveTo>
                      <a:pt x="4" y="0"/>
                    </a:moveTo>
                    <a:lnTo>
                      <a:pt x="0" y="2"/>
                    </a:lnTo>
                    <a:lnTo>
                      <a:pt x="0"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21" name="Freeform 626"/>
              <p:cNvSpPr>
                <a:spLocks/>
              </p:cNvSpPr>
              <p:nvPr/>
            </p:nvSpPr>
            <p:spPr bwMode="auto">
              <a:xfrm>
                <a:off x="3888" y="834"/>
                <a:ext cx="5" cy="2"/>
              </a:xfrm>
              <a:custGeom>
                <a:avLst/>
                <a:gdLst>
                  <a:gd name="T0" fmla="*/ 5 w 5"/>
                  <a:gd name="T1" fmla="*/ 0 h 2"/>
                  <a:gd name="T2" fmla="*/ 2 w 5"/>
                  <a:gd name="T3" fmla="*/ 1 h 2"/>
                  <a:gd name="T4" fmla="*/ 0 w 5"/>
                  <a:gd name="T5" fmla="*/ 2 h 2"/>
                </a:gdLst>
                <a:ahLst/>
                <a:cxnLst>
                  <a:cxn ang="0">
                    <a:pos x="T0" y="T1"/>
                  </a:cxn>
                  <a:cxn ang="0">
                    <a:pos x="T2" y="T3"/>
                  </a:cxn>
                  <a:cxn ang="0">
                    <a:pos x="T4" y="T5"/>
                  </a:cxn>
                </a:cxnLst>
                <a:rect l="0" t="0" r="r" b="b"/>
                <a:pathLst>
                  <a:path w="5" h="2">
                    <a:moveTo>
                      <a:pt x="5" y="0"/>
                    </a:moveTo>
                    <a:lnTo>
                      <a:pt x="2" y="1"/>
                    </a:lnTo>
                    <a:lnTo>
                      <a:pt x="0"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22" name="Freeform 627"/>
              <p:cNvSpPr>
                <a:spLocks/>
              </p:cNvSpPr>
              <p:nvPr/>
            </p:nvSpPr>
            <p:spPr bwMode="auto">
              <a:xfrm>
                <a:off x="3872" y="839"/>
                <a:ext cx="4" cy="3"/>
              </a:xfrm>
              <a:custGeom>
                <a:avLst/>
                <a:gdLst>
                  <a:gd name="T0" fmla="*/ 4 w 4"/>
                  <a:gd name="T1" fmla="*/ 0 h 3"/>
                  <a:gd name="T2" fmla="*/ 2 w 4"/>
                  <a:gd name="T3" fmla="*/ 2 h 3"/>
                  <a:gd name="T4" fmla="*/ 0 w 4"/>
                  <a:gd name="T5" fmla="*/ 3 h 3"/>
                </a:gdLst>
                <a:ahLst/>
                <a:cxnLst>
                  <a:cxn ang="0">
                    <a:pos x="T0" y="T1"/>
                  </a:cxn>
                  <a:cxn ang="0">
                    <a:pos x="T2" y="T3"/>
                  </a:cxn>
                  <a:cxn ang="0">
                    <a:pos x="T4" y="T5"/>
                  </a:cxn>
                </a:cxnLst>
                <a:rect l="0" t="0" r="r" b="b"/>
                <a:pathLst>
                  <a:path w="4" h="3">
                    <a:moveTo>
                      <a:pt x="4" y="0"/>
                    </a:moveTo>
                    <a:lnTo>
                      <a:pt x="2" y="2"/>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23" name="Line 628"/>
              <p:cNvSpPr>
                <a:spLocks noChangeShapeType="1"/>
              </p:cNvSpPr>
              <p:nvPr/>
            </p:nvSpPr>
            <p:spPr bwMode="auto">
              <a:xfrm flipH="1">
                <a:off x="3860" y="844"/>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24" name="Freeform 629"/>
              <p:cNvSpPr>
                <a:spLocks/>
              </p:cNvSpPr>
              <p:nvPr/>
            </p:nvSpPr>
            <p:spPr bwMode="auto">
              <a:xfrm>
                <a:off x="3856" y="844"/>
                <a:ext cx="4" cy="0"/>
              </a:xfrm>
              <a:custGeom>
                <a:avLst/>
                <a:gdLst>
                  <a:gd name="T0" fmla="*/ 4 w 4"/>
                  <a:gd name="T1" fmla="*/ 2 w 4"/>
                  <a:gd name="T2" fmla="*/ 0 w 4"/>
                </a:gdLst>
                <a:ahLst/>
                <a:cxnLst>
                  <a:cxn ang="0">
                    <a:pos x="T0" y="0"/>
                  </a:cxn>
                  <a:cxn ang="0">
                    <a:pos x="T1" y="0"/>
                  </a:cxn>
                  <a:cxn ang="0">
                    <a:pos x="T2" y="0"/>
                  </a:cxn>
                </a:cxnLst>
                <a:rect l="0" t="0" r="r" b="b"/>
                <a:pathLst>
                  <a:path w="4">
                    <a:moveTo>
                      <a:pt x="4" y="0"/>
                    </a:moveTo>
                    <a:lnTo>
                      <a:pt x="2"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25" name="Line 630"/>
              <p:cNvSpPr>
                <a:spLocks noChangeShapeType="1"/>
              </p:cNvSpPr>
              <p:nvPr/>
            </p:nvSpPr>
            <p:spPr bwMode="auto">
              <a:xfrm>
                <a:off x="3844" y="845"/>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26" name="Line 631"/>
              <p:cNvSpPr>
                <a:spLocks noChangeShapeType="1"/>
              </p:cNvSpPr>
              <p:nvPr/>
            </p:nvSpPr>
            <p:spPr bwMode="auto">
              <a:xfrm flipH="1">
                <a:off x="3842" y="845"/>
                <a:ext cx="2"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27" name="Freeform 632"/>
              <p:cNvSpPr>
                <a:spLocks/>
              </p:cNvSpPr>
              <p:nvPr/>
            </p:nvSpPr>
            <p:spPr bwMode="auto">
              <a:xfrm>
                <a:off x="3840" y="845"/>
                <a:ext cx="2" cy="0"/>
              </a:xfrm>
              <a:custGeom>
                <a:avLst/>
                <a:gdLst>
                  <a:gd name="T0" fmla="*/ 2 w 2"/>
                  <a:gd name="T1" fmla="*/ 0 w 2"/>
                  <a:gd name="T2" fmla="*/ 0 w 2"/>
                </a:gdLst>
                <a:ahLst/>
                <a:cxnLst>
                  <a:cxn ang="0">
                    <a:pos x="T0" y="0"/>
                  </a:cxn>
                  <a:cxn ang="0">
                    <a:pos x="T1" y="0"/>
                  </a:cxn>
                  <a:cxn ang="0">
                    <a:pos x="T2" y="0"/>
                  </a:cxn>
                </a:cxnLst>
                <a:rect l="0" t="0" r="r" b="b"/>
                <a:pathLst>
                  <a:path w="2">
                    <a:moveTo>
                      <a:pt x="2" y="0"/>
                    </a:moveTo>
                    <a:lnTo>
                      <a:pt x="0"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28" name="Line 633"/>
              <p:cNvSpPr>
                <a:spLocks noChangeShapeType="1"/>
              </p:cNvSpPr>
              <p:nvPr/>
            </p:nvSpPr>
            <p:spPr bwMode="auto">
              <a:xfrm>
                <a:off x="3828" y="845"/>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29" name="Line 634"/>
              <p:cNvSpPr>
                <a:spLocks noChangeShapeType="1"/>
              </p:cNvSpPr>
              <p:nvPr/>
            </p:nvSpPr>
            <p:spPr bwMode="auto">
              <a:xfrm flipH="1" flipV="1">
                <a:off x="3827" y="844"/>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30" name="Line 635"/>
              <p:cNvSpPr>
                <a:spLocks noChangeShapeType="1"/>
              </p:cNvSpPr>
              <p:nvPr/>
            </p:nvSpPr>
            <p:spPr bwMode="auto">
              <a:xfrm flipH="1">
                <a:off x="3826" y="844"/>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31" name="Line 636"/>
              <p:cNvSpPr>
                <a:spLocks noChangeShapeType="1"/>
              </p:cNvSpPr>
              <p:nvPr/>
            </p:nvSpPr>
            <p:spPr bwMode="auto">
              <a:xfrm flipH="1">
                <a:off x="3825" y="844"/>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32" name="Freeform 637"/>
              <p:cNvSpPr>
                <a:spLocks/>
              </p:cNvSpPr>
              <p:nvPr/>
            </p:nvSpPr>
            <p:spPr bwMode="auto">
              <a:xfrm>
                <a:off x="3824" y="844"/>
                <a:ext cx="1" cy="0"/>
              </a:xfrm>
              <a:custGeom>
                <a:avLst/>
                <a:gdLst>
                  <a:gd name="T0" fmla="*/ 1 w 1"/>
                  <a:gd name="T1" fmla="*/ 0 w 1"/>
                  <a:gd name="T2" fmla="*/ 0 w 1"/>
                </a:gdLst>
                <a:ahLst/>
                <a:cxnLst>
                  <a:cxn ang="0">
                    <a:pos x="T0" y="0"/>
                  </a:cxn>
                  <a:cxn ang="0">
                    <a:pos x="T1" y="0"/>
                  </a:cxn>
                  <a:cxn ang="0">
                    <a:pos x="T2" y="0"/>
                  </a:cxn>
                </a:cxnLst>
                <a:rect l="0" t="0" r="r" b="b"/>
                <a:pathLst>
                  <a:path w="1">
                    <a:moveTo>
                      <a:pt x="1" y="0"/>
                    </a:moveTo>
                    <a:lnTo>
                      <a:pt x="0"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33" name="Freeform 638"/>
              <p:cNvSpPr>
                <a:spLocks/>
              </p:cNvSpPr>
              <p:nvPr/>
            </p:nvSpPr>
            <p:spPr bwMode="auto">
              <a:xfrm>
                <a:off x="4573" y="310"/>
                <a:ext cx="0" cy="790"/>
              </a:xfrm>
              <a:custGeom>
                <a:avLst/>
                <a:gdLst>
                  <a:gd name="T0" fmla="*/ 786 h 790"/>
                  <a:gd name="T1" fmla="*/ 779 h 790"/>
                  <a:gd name="T2" fmla="*/ 766 h 790"/>
                  <a:gd name="T3" fmla="*/ 745 h 790"/>
                  <a:gd name="T4" fmla="*/ 715 h 790"/>
                  <a:gd name="T5" fmla="*/ 676 h 790"/>
                  <a:gd name="T6" fmla="*/ 626 h 790"/>
                  <a:gd name="T7" fmla="*/ 565 h 790"/>
                  <a:gd name="T8" fmla="*/ 490 h 790"/>
                  <a:gd name="T9" fmla="*/ 406 h 790"/>
                  <a:gd name="T10" fmla="*/ 309 h 790"/>
                  <a:gd name="T11" fmla="*/ 194 h 790"/>
                  <a:gd name="T12" fmla="*/ 49 h 790"/>
                  <a:gd name="T13" fmla="*/ 103 h 790"/>
                  <a:gd name="T14" fmla="*/ 236 h 790"/>
                  <a:gd name="T15" fmla="*/ 344 h 790"/>
                  <a:gd name="T16" fmla="*/ 436 h 790"/>
                  <a:gd name="T17" fmla="*/ 517 h 790"/>
                  <a:gd name="T18" fmla="*/ 588 h 790"/>
                  <a:gd name="T19" fmla="*/ 644 h 790"/>
                  <a:gd name="T20" fmla="*/ 690 h 790"/>
                  <a:gd name="T21" fmla="*/ 726 h 790"/>
                  <a:gd name="T22" fmla="*/ 753 h 790"/>
                  <a:gd name="T23" fmla="*/ 771 h 790"/>
                  <a:gd name="T24" fmla="*/ 782 h 790"/>
                  <a:gd name="T25" fmla="*/ 787 h 790"/>
                  <a:gd name="T26" fmla="*/ 787 h 790"/>
                  <a:gd name="T27" fmla="*/ 783 h 790"/>
                  <a:gd name="T28" fmla="*/ 773 h 790"/>
                  <a:gd name="T29" fmla="*/ 755 h 790"/>
                  <a:gd name="T30" fmla="*/ 728 h 790"/>
                  <a:gd name="T31" fmla="*/ 694 h 790"/>
                  <a:gd name="T32" fmla="*/ 649 h 790"/>
                  <a:gd name="T33" fmla="*/ 593 h 790"/>
                  <a:gd name="T34" fmla="*/ 523 h 790"/>
                  <a:gd name="T35" fmla="*/ 444 h 790"/>
                  <a:gd name="T36" fmla="*/ 352 h 790"/>
                  <a:gd name="T37" fmla="*/ 247 h 790"/>
                  <a:gd name="T38" fmla="*/ 115 h 790"/>
                  <a:gd name="T39" fmla="*/ 35 h 790"/>
                  <a:gd name="T40" fmla="*/ 182 h 790"/>
                  <a:gd name="T41" fmla="*/ 300 h 790"/>
                  <a:gd name="T42" fmla="*/ 398 h 790"/>
                  <a:gd name="T43" fmla="*/ 484 h 790"/>
                  <a:gd name="T44" fmla="*/ 558 h 790"/>
                  <a:gd name="T45" fmla="*/ 621 h 790"/>
                  <a:gd name="T46" fmla="*/ 671 h 790"/>
                  <a:gd name="T47" fmla="*/ 712 h 790"/>
                  <a:gd name="T48" fmla="*/ 742 h 790"/>
                  <a:gd name="T49" fmla="*/ 765 h 790"/>
                  <a:gd name="T50" fmla="*/ 778 h 790"/>
                  <a:gd name="T51" fmla="*/ 785 h 790"/>
                  <a:gd name="T52" fmla="*/ 790 h 790"/>
                  <a:gd name="T53" fmla="*/ 785 h 790"/>
                  <a:gd name="T54" fmla="*/ 778 h 790"/>
                  <a:gd name="T55" fmla="*/ 764 h 790"/>
                  <a:gd name="T56" fmla="*/ 741 h 790"/>
                  <a:gd name="T57" fmla="*/ 710 h 790"/>
                  <a:gd name="T58" fmla="*/ 669 h 790"/>
                  <a:gd name="T59" fmla="*/ 619 h 790"/>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 ang="0">
                    <a:pos x="0" y="T19"/>
                  </a:cxn>
                  <a:cxn ang="0">
                    <a:pos x="0" y="T20"/>
                  </a:cxn>
                  <a:cxn ang="0">
                    <a:pos x="0" y="T21"/>
                  </a:cxn>
                  <a:cxn ang="0">
                    <a:pos x="0" y="T22"/>
                  </a:cxn>
                  <a:cxn ang="0">
                    <a:pos x="0" y="T23"/>
                  </a:cxn>
                  <a:cxn ang="0">
                    <a:pos x="0" y="T24"/>
                  </a:cxn>
                  <a:cxn ang="0">
                    <a:pos x="0" y="T25"/>
                  </a:cxn>
                  <a:cxn ang="0">
                    <a:pos x="0" y="T26"/>
                  </a:cxn>
                  <a:cxn ang="0">
                    <a:pos x="0" y="T27"/>
                  </a:cxn>
                  <a:cxn ang="0">
                    <a:pos x="0" y="T28"/>
                  </a:cxn>
                  <a:cxn ang="0">
                    <a:pos x="0" y="T29"/>
                  </a:cxn>
                  <a:cxn ang="0">
                    <a:pos x="0" y="T30"/>
                  </a:cxn>
                  <a:cxn ang="0">
                    <a:pos x="0" y="T31"/>
                  </a:cxn>
                  <a:cxn ang="0">
                    <a:pos x="0" y="T32"/>
                  </a:cxn>
                  <a:cxn ang="0">
                    <a:pos x="0" y="T33"/>
                  </a:cxn>
                  <a:cxn ang="0">
                    <a:pos x="0" y="T34"/>
                  </a:cxn>
                  <a:cxn ang="0">
                    <a:pos x="0" y="T35"/>
                  </a:cxn>
                  <a:cxn ang="0">
                    <a:pos x="0" y="T36"/>
                  </a:cxn>
                  <a:cxn ang="0">
                    <a:pos x="0" y="T37"/>
                  </a:cxn>
                  <a:cxn ang="0">
                    <a:pos x="0" y="T38"/>
                  </a:cxn>
                  <a:cxn ang="0">
                    <a:pos x="0" y="T39"/>
                  </a:cxn>
                  <a:cxn ang="0">
                    <a:pos x="0" y="T40"/>
                  </a:cxn>
                  <a:cxn ang="0">
                    <a:pos x="0" y="T41"/>
                  </a:cxn>
                  <a:cxn ang="0">
                    <a:pos x="0" y="T42"/>
                  </a:cxn>
                  <a:cxn ang="0">
                    <a:pos x="0" y="T43"/>
                  </a:cxn>
                  <a:cxn ang="0">
                    <a:pos x="0" y="T44"/>
                  </a:cxn>
                  <a:cxn ang="0">
                    <a:pos x="0" y="T45"/>
                  </a:cxn>
                  <a:cxn ang="0">
                    <a:pos x="0" y="T46"/>
                  </a:cxn>
                  <a:cxn ang="0">
                    <a:pos x="0" y="T47"/>
                  </a:cxn>
                  <a:cxn ang="0">
                    <a:pos x="0" y="T48"/>
                  </a:cxn>
                  <a:cxn ang="0">
                    <a:pos x="0" y="T49"/>
                  </a:cxn>
                  <a:cxn ang="0">
                    <a:pos x="0" y="T50"/>
                  </a:cxn>
                  <a:cxn ang="0">
                    <a:pos x="0" y="T51"/>
                  </a:cxn>
                  <a:cxn ang="0">
                    <a:pos x="0" y="T52"/>
                  </a:cxn>
                  <a:cxn ang="0">
                    <a:pos x="0" y="T53"/>
                  </a:cxn>
                  <a:cxn ang="0">
                    <a:pos x="0" y="T54"/>
                  </a:cxn>
                  <a:cxn ang="0">
                    <a:pos x="0" y="T55"/>
                  </a:cxn>
                  <a:cxn ang="0">
                    <a:pos x="0" y="T56"/>
                  </a:cxn>
                  <a:cxn ang="0">
                    <a:pos x="0" y="T57"/>
                  </a:cxn>
                  <a:cxn ang="0">
                    <a:pos x="0" y="T58"/>
                  </a:cxn>
                  <a:cxn ang="0">
                    <a:pos x="0" y="T59"/>
                  </a:cxn>
                </a:cxnLst>
                <a:rect l="0" t="0" r="r" b="b"/>
                <a:pathLst>
                  <a:path h="790">
                    <a:moveTo>
                      <a:pt x="0" y="790"/>
                    </a:moveTo>
                    <a:lnTo>
                      <a:pt x="0" y="788"/>
                    </a:lnTo>
                    <a:lnTo>
                      <a:pt x="0" y="788"/>
                    </a:lnTo>
                    <a:lnTo>
                      <a:pt x="0" y="788"/>
                    </a:lnTo>
                    <a:lnTo>
                      <a:pt x="0" y="787"/>
                    </a:lnTo>
                    <a:lnTo>
                      <a:pt x="0" y="787"/>
                    </a:lnTo>
                    <a:lnTo>
                      <a:pt x="0" y="787"/>
                    </a:lnTo>
                    <a:lnTo>
                      <a:pt x="0" y="786"/>
                    </a:lnTo>
                    <a:lnTo>
                      <a:pt x="0" y="786"/>
                    </a:lnTo>
                    <a:lnTo>
                      <a:pt x="0" y="785"/>
                    </a:lnTo>
                    <a:lnTo>
                      <a:pt x="0" y="785"/>
                    </a:lnTo>
                    <a:lnTo>
                      <a:pt x="0" y="784"/>
                    </a:lnTo>
                    <a:lnTo>
                      <a:pt x="0" y="784"/>
                    </a:lnTo>
                    <a:lnTo>
                      <a:pt x="0" y="783"/>
                    </a:lnTo>
                    <a:lnTo>
                      <a:pt x="0" y="782"/>
                    </a:lnTo>
                    <a:lnTo>
                      <a:pt x="0" y="781"/>
                    </a:lnTo>
                    <a:lnTo>
                      <a:pt x="0" y="780"/>
                    </a:lnTo>
                    <a:lnTo>
                      <a:pt x="0" y="779"/>
                    </a:lnTo>
                    <a:lnTo>
                      <a:pt x="0" y="778"/>
                    </a:lnTo>
                    <a:lnTo>
                      <a:pt x="0" y="777"/>
                    </a:lnTo>
                    <a:lnTo>
                      <a:pt x="0" y="776"/>
                    </a:lnTo>
                    <a:lnTo>
                      <a:pt x="0" y="774"/>
                    </a:lnTo>
                    <a:lnTo>
                      <a:pt x="0" y="773"/>
                    </a:lnTo>
                    <a:lnTo>
                      <a:pt x="0" y="771"/>
                    </a:lnTo>
                    <a:lnTo>
                      <a:pt x="0" y="770"/>
                    </a:lnTo>
                    <a:lnTo>
                      <a:pt x="0" y="768"/>
                    </a:lnTo>
                    <a:lnTo>
                      <a:pt x="0" y="766"/>
                    </a:lnTo>
                    <a:lnTo>
                      <a:pt x="0" y="764"/>
                    </a:lnTo>
                    <a:lnTo>
                      <a:pt x="0" y="762"/>
                    </a:lnTo>
                    <a:lnTo>
                      <a:pt x="0" y="759"/>
                    </a:lnTo>
                    <a:lnTo>
                      <a:pt x="0" y="757"/>
                    </a:lnTo>
                    <a:lnTo>
                      <a:pt x="0" y="755"/>
                    </a:lnTo>
                    <a:lnTo>
                      <a:pt x="0" y="752"/>
                    </a:lnTo>
                    <a:lnTo>
                      <a:pt x="0" y="750"/>
                    </a:lnTo>
                    <a:lnTo>
                      <a:pt x="0" y="747"/>
                    </a:lnTo>
                    <a:lnTo>
                      <a:pt x="0" y="745"/>
                    </a:lnTo>
                    <a:lnTo>
                      <a:pt x="0" y="742"/>
                    </a:lnTo>
                    <a:lnTo>
                      <a:pt x="0" y="739"/>
                    </a:lnTo>
                    <a:lnTo>
                      <a:pt x="0" y="736"/>
                    </a:lnTo>
                    <a:lnTo>
                      <a:pt x="0" y="733"/>
                    </a:lnTo>
                    <a:lnTo>
                      <a:pt x="0" y="729"/>
                    </a:lnTo>
                    <a:lnTo>
                      <a:pt x="0" y="725"/>
                    </a:lnTo>
                    <a:lnTo>
                      <a:pt x="0" y="722"/>
                    </a:lnTo>
                    <a:lnTo>
                      <a:pt x="0" y="718"/>
                    </a:lnTo>
                    <a:lnTo>
                      <a:pt x="0" y="715"/>
                    </a:lnTo>
                    <a:lnTo>
                      <a:pt x="0" y="711"/>
                    </a:lnTo>
                    <a:lnTo>
                      <a:pt x="0" y="707"/>
                    </a:lnTo>
                    <a:lnTo>
                      <a:pt x="0" y="702"/>
                    </a:lnTo>
                    <a:lnTo>
                      <a:pt x="0" y="698"/>
                    </a:lnTo>
                    <a:lnTo>
                      <a:pt x="0" y="694"/>
                    </a:lnTo>
                    <a:lnTo>
                      <a:pt x="0" y="690"/>
                    </a:lnTo>
                    <a:lnTo>
                      <a:pt x="0" y="685"/>
                    </a:lnTo>
                    <a:lnTo>
                      <a:pt x="0" y="681"/>
                    </a:lnTo>
                    <a:lnTo>
                      <a:pt x="0" y="676"/>
                    </a:lnTo>
                    <a:lnTo>
                      <a:pt x="0" y="670"/>
                    </a:lnTo>
                    <a:lnTo>
                      <a:pt x="0" y="665"/>
                    </a:lnTo>
                    <a:lnTo>
                      <a:pt x="0" y="660"/>
                    </a:lnTo>
                    <a:lnTo>
                      <a:pt x="0" y="655"/>
                    </a:lnTo>
                    <a:lnTo>
                      <a:pt x="0" y="650"/>
                    </a:lnTo>
                    <a:lnTo>
                      <a:pt x="0" y="643"/>
                    </a:lnTo>
                    <a:lnTo>
                      <a:pt x="0" y="638"/>
                    </a:lnTo>
                    <a:lnTo>
                      <a:pt x="0" y="632"/>
                    </a:lnTo>
                    <a:lnTo>
                      <a:pt x="0" y="626"/>
                    </a:lnTo>
                    <a:lnTo>
                      <a:pt x="0" y="620"/>
                    </a:lnTo>
                    <a:lnTo>
                      <a:pt x="0" y="613"/>
                    </a:lnTo>
                    <a:lnTo>
                      <a:pt x="0" y="607"/>
                    </a:lnTo>
                    <a:lnTo>
                      <a:pt x="0" y="600"/>
                    </a:lnTo>
                    <a:lnTo>
                      <a:pt x="0" y="594"/>
                    </a:lnTo>
                    <a:lnTo>
                      <a:pt x="0" y="586"/>
                    </a:lnTo>
                    <a:lnTo>
                      <a:pt x="0" y="579"/>
                    </a:lnTo>
                    <a:lnTo>
                      <a:pt x="0" y="572"/>
                    </a:lnTo>
                    <a:lnTo>
                      <a:pt x="0" y="565"/>
                    </a:lnTo>
                    <a:lnTo>
                      <a:pt x="0" y="556"/>
                    </a:lnTo>
                    <a:lnTo>
                      <a:pt x="0" y="549"/>
                    </a:lnTo>
                    <a:lnTo>
                      <a:pt x="0" y="541"/>
                    </a:lnTo>
                    <a:lnTo>
                      <a:pt x="0" y="533"/>
                    </a:lnTo>
                    <a:lnTo>
                      <a:pt x="0" y="524"/>
                    </a:lnTo>
                    <a:lnTo>
                      <a:pt x="0" y="516"/>
                    </a:lnTo>
                    <a:lnTo>
                      <a:pt x="0" y="508"/>
                    </a:lnTo>
                    <a:lnTo>
                      <a:pt x="0" y="499"/>
                    </a:lnTo>
                    <a:lnTo>
                      <a:pt x="0" y="490"/>
                    </a:lnTo>
                    <a:lnTo>
                      <a:pt x="0" y="482"/>
                    </a:lnTo>
                    <a:lnTo>
                      <a:pt x="0" y="473"/>
                    </a:lnTo>
                    <a:lnTo>
                      <a:pt x="0" y="463"/>
                    </a:lnTo>
                    <a:lnTo>
                      <a:pt x="0" y="454"/>
                    </a:lnTo>
                    <a:lnTo>
                      <a:pt x="0" y="445"/>
                    </a:lnTo>
                    <a:lnTo>
                      <a:pt x="0" y="435"/>
                    </a:lnTo>
                    <a:lnTo>
                      <a:pt x="0" y="426"/>
                    </a:lnTo>
                    <a:lnTo>
                      <a:pt x="0" y="416"/>
                    </a:lnTo>
                    <a:lnTo>
                      <a:pt x="0" y="406"/>
                    </a:lnTo>
                    <a:lnTo>
                      <a:pt x="0" y="396"/>
                    </a:lnTo>
                    <a:lnTo>
                      <a:pt x="0" y="386"/>
                    </a:lnTo>
                    <a:lnTo>
                      <a:pt x="0" y="375"/>
                    </a:lnTo>
                    <a:lnTo>
                      <a:pt x="0" y="365"/>
                    </a:lnTo>
                    <a:lnTo>
                      <a:pt x="0" y="354"/>
                    </a:lnTo>
                    <a:lnTo>
                      <a:pt x="0" y="343"/>
                    </a:lnTo>
                    <a:lnTo>
                      <a:pt x="0" y="332"/>
                    </a:lnTo>
                    <a:lnTo>
                      <a:pt x="0" y="320"/>
                    </a:lnTo>
                    <a:lnTo>
                      <a:pt x="0" y="309"/>
                    </a:lnTo>
                    <a:lnTo>
                      <a:pt x="0" y="297"/>
                    </a:lnTo>
                    <a:lnTo>
                      <a:pt x="0" y="285"/>
                    </a:lnTo>
                    <a:lnTo>
                      <a:pt x="0" y="273"/>
                    </a:lnTo>
                    <a:lnTo>
                      <a:pt x="0" y="260"/>
                    </a:lnTo>
                    <a:lnTo>
                      <a:pt x="0" y="248"/>
                    </a:lnTo>
                    <a:lnTo>
                      <a:pt x="0" y="235"/>
                    </a:lnTo>
                    <a:lnTo>
                      <a:pt x="0" y="222"/>
                    </a:lnTo>
                    <a:lnTo>
                      <a:pt x="0" y="207"/>
                    </a:lnTo>
                    <a:lnTo>
                      <a:pt x="0" y="194"/>
                    </a:lnTo>
                    <a:lnTo>
                      <a:pt x="0" y="179"/>
                    </a:lnTo>
                    <a:lnTo>
                      <a:pt x="0" y="165"/>
                    </a:lnTo>
                    <a:lnTo>
                      <a:pt x="0" y="149"/>
                    </a:lnTo>
                    <a:lnTo>
                      <a:pt x="0" y="134"/>
                    </a:lnTo>
                    <a:lnTo>
                      <a:pt x="0" y="117"/>
                    </a:lnTo>
                    <a:lnTo>
                      <a:pt x="0" y="101"/>
                    </a:lnTo>
                    <a:lnTo>
                      <a:pt x="0" y="84"/>
                    </a:lnTo>
                    <a:lnTo>
                      <a:pt x="0" y="66"/>
                    </a:lnTo>
                    <a:lnTo>
                      <a:pt x="0" y="49"/>
                    </a:lnTo>
                    <a:lnTo>
                      <a:pt x="0" y="32"/>
                    </a:lnTo>
                    <a:lnTo>
                      <a:pt x="0" y="15"/>
                    </a:lnTo>
                    <a:lnTo>
                      <a:pt x="0" y="0"/>
                    </a:lnTo>
                    <a:lnTo>
                      <a:pt x="0" y="17"/>
                    </a:lnTo>
                    <a:lnTo>
                      <a:pt x="0" y="33"/>
                    </a:lnTo>
                    <a:lnTo>
                      <a:pt x="0" y="51"/>
                    </a:lnTo>
                    <a:lnTo>
                      <a:pt x="0" y="69"/>
                    </a:lnTo>
                    <a:lnTo>
                      <a:pt x="0" y="85"/>
                    </a:lnTo>
                    <a:lnTo>
                      <a:pt x="0" y="103"/>
                    </a:lnTo>
                    <a:lnTo>
                      <a:pt x="0" y="119"/>
                    </a:lnTo>
                    <a:lnTo>
                      <a:pt x="0" y="135"/>
                    </a:lnTo>
                    <a:lnTo>
                      <a:pt x="0" y="150"/>
                    </a:lnTo>
                    <a:lnTo>
                      <a:pt x="0" y="166"/>
                    </a:lnTo>
                    <a:lnTo>
                      <a:pt x="0" y="180"/>
                    </a:lnTo>
                    <a:lnTo>
                      <a:pt x="0" y="195"/>
                    </a:lnTo>
                    <a:lnTo>
                      <a:pt x="0" y="209"/>
                    </a:lnTo>
                    <a:lnTo>
                      <a:pt x="0" y="223"/>
                    </a:lnTo>
                    <a:lnTo>
                      <a:pt x="0" y="236"/>
                    </a:lnTo>
                    <a:lnTo>
                      <a:pt x="0" y="249"/>
                    </a:lnTo>
                    <a:lnTo>
                      <a:pt x="0" y="262"/>
                    </a:lnTo>
                    <a:lnTo>
                      <a:pt x="0" y="275"/>
                    </a:lnTo>
                    <a:lnTo>
                      <a:pt x="0" y="287"/>
                    </a:lnTo>
                    <a:lnTo>
                      <a:pt x="0" y="298"/>
                    </a:lnTo>
                    <a:lnTo>
                      <a:pt x="0" y="310"/>
                    </a:lnTo>
                    <a:lnTo>
                      <a:pt x="0" y="321"/>
                    </a:lnTo>
                    <a:lnTo>
                      <a:pt x="0" y="333"/>
                    </a:lnTo>
                    <a:lnTo>
                      <a:pt x="0" y="344"/>
                    </a:lnTo>
                    <a:lnTo>
                      <a:pt x="0" y="355"/>
                    </a:lnTo>
                    <a:lnTo>
                      <a:pt x="0" y="366"/>
                    </a:lnTo>
                    <a:lnTo>
                      <a:pt x="0" y="376"/>
                    </a:lnTo>
                    <a:lnTo>
                      <a:pt x="0" y="387"/>
                    </a:lnTo>
                    <a:lnTo>
                      <a:pt x="0" y="397"/>
                    </a:lnTo>
                    <a:lnTo>
                      <a:pt x="0" y="407"/>
                    </a:lnTo>
                    <a:lnTo>
                      <a:pt x="0" y="417"/>
                    </a:lnTo>
                    <a:lnTo>
                      <a:pt x="0" y="427"/>
                    </a:lnTo>
                    <a:lnTo>
                      <a:pt x="0" y="436"/>
                    </a:lnTo>
                    <a:lnTo>
                      <a:pt x="0" y="446"/>
                    </a:lnTo>
                    <a:lnTo>
                      <a:pt x="0" y="455"/>
                    </a:lnTo>
                    <a:lnTo>
                      <a:pt x="0" y="464"/>
                    </a:lnTo>
                    <a:lnTo>
                      <a:pt x="0" y="474"/>
                    </a:lnTo>
                    <a:lnTo>
                      <a:pt x="0" y="483"/>
                    </a:lnTo>
                    <a:lnTo>
                      <a:pt x="0" y="491"/>
                    </a:lnTo>
                    <a:lnTo>
                      <a:pt x="0" y="500"/>
                    </a:lnTo>
                    <a:lnTo>
                      <a:pt x="0" y="509"/>
                    </a:lnTo>
                    <a:lnTo>
                      <a:pt x="0" y="517"/>
                    </a:lnTo>
                    <a:lnTo>
                      <a:pt x="0" y="525"/>
                    </a:lnTo>
                    <a:lnTo>
                      <a:pt x="0" y="534"/>
                    </a:lnTo>
                    <a:lnTo>
                      <a:pt x="0" y="542"/>
                    </a:lnTo>
                    <a:lnTo>
                      <a:pt x="0" y="550"/>
                    </a:lnTo>
                    <a:lnTo>
                      <a:pt x="0" y="557"/>
                    </a:lnTo>
                    <a:lnTo>
                      <a:pt x="0" y="566"/>
                    </a:lnTo>
                    <a:lnTo>
                      <a:pt x="0" y="573"/>
                    </a:lnTo>
                    <a:lnTo>
                      <a:pt x="0" y="580"/>
                    </a:lnTo>
                    <a:lnTo>
                      <a:pt x="0" y="588"/>
                    </a:lnTo>
                    <a:lnTo>
                      <a:pt x="0" y="594"/>
                    </a:lnTo>
                    <a:lnTo>
                      <a:pt x="0" y="601"/>
                    </a:lnTo>
                    <a:lnTo>
                      <a:pt x="0" y="607"/>
                    </a:lnTo>
                    <a:lnTo>
                      <a:pt x="0" y="614"/>
                    </a:lnTo>
                    <a:lnTo>
                      <a:pt x="0" y="621"/>
                    </a:lnTo>
                    <a:lnTo>
                      <a:pt x="0" y="627"/>
                    </a:lnTo>
                    <a:lnTo>
                      <a:pt x="0" y="633"/>
                    </a:lnTo>
                    <a:lnTo>
                      <a:pt x="0" y="638"/>
                    </a:lnTo>
                    <a:lnTo>
                      <a:pt x="0" y="644"/>
                    </a:lnTo>
                    <a:lnTo>
                      <a:pt x="0" y="650"/>
                    </a:lnTo>
                    <a:lnTo>
                      <a:pt x="0" y="656"/>
                    </a:lnTo>
                    <a:lnTo>
                      <a:pt x="0" y="661"/>
                    </a:lnTo>
                    <a:lnTo>
                      <a:pt x="0" y="666"/>
                    </a:lnTo>
                    <a:lnTo>
                      <a:pt x="0" y="671"/>
                    </a:lnTo>
                    <a:lnTo>
                      <a:pt x="0" y="677"/>
                    </a:lnTo>
                    <a:lnTo>
                      <a:pt x="0" y="681"/>
                    </a:lnTo>
                    <a:lnTo>
                      <a:pt x="0" y="686"/>
                    </a:lnTo>
                    <a:lnTo>
                      <a:pt x="0" y="690"/>
                    </a:lnTo>
                    <a:lnTo>
                      <a:pt x="0" y="694"/>
                    </a:lnTo>
                    <a:lnTo>
                      <a:pt x="0" y="699"/>
                    </a:lnTo>
                    <a:lnTo>
                      <a:pt x="0" y="704"/>
                    </a:lnTo>
                    <a:lnTo>
                      <a:pt x="0" y="708"/>
                    </a:lnTo>
                    <a:lnTo>
                      <a:pt x="0" y="711"/>
                    </a:lnTo>
                    <a:lnTo>
                      <a:pt x="0" y="715"/>
                    </a:lnTo>
                    <a:lnTo>
                      <a:pt x="0" y="719"/>
                    </a:lnTo>
                    <a:lnTo>
                      <a:pt x="0" y="722"/>
                    </a:lnTo>
                    <a:lnTo>
                      <a:pt x="0" y="726"/>
                    </a:lnTo>
                    <a:lnTo>
                      <a:pt x="0" y="729"/>
                    </a:lnTo>
                    <a:lnTo>
                      <a:pt x="0" y="733"/>
                    </a:lnTo>
                    <a:lnTo>
                      <a:pt x="0" y="736"/>
                    </a:lnTo>
                    <a:lnTo>
                      <a:pt x="0" y="739"/>
                    </a:lnTo>
                    <a:lnTo>
                      <a:pt x="0" y="742"/>
                    </a:lnTo>
                    <a:lnTo>
                      <a:pt x="0" y="745"/>
                    </a:lnTo>
                    <a:lnTo>
                      <a:pt x="0" y="748"/>
                    </a:lnTo>
                    <a:lnTo>
                      <a:pt x="0" y="750"/>
                    </a:lnTo>
                    <a:lnTo>
                      <a:pt x="0" y="753"/>
                    </a:lnTo>
                    <a:lnTo>
                      <a:pt x="0" y="755"/>
                    </a:lnTo>
                    <a:lnTo>
                      <a:pt x="0" y="757"/>
                    </a:lnTo>
                    <a:lnTo>
                      <a:pt x="0" y="759"/>
                    </a:lnTo>
                    <a:lnTo>
                      <a:pt x="0" y="763"/>
                    </a:lnTo>
                    <a:lnTo>
                      <a:pt x="0" y="765"/>
                    </a:lnTo>
                    <a:lnTo>
                      <a:pt x="0" y="766"/>
                    </a:lnTo>
                    <a:lnTo>
                      <a:pt x="0" y="768"/>
                    </a:lnTo>
                    <a:lnTo>
                      <a:pt x="0" y="770"/>
                    </a:lnTo>
                    <a:lnTo>
                      <a:pt x="0" y="771"/>
                    </a:lnTo>
                    <a:lnTo>
                      <a:pt x="0" y="773"/>
                    </a:lnTo>
                    <a:lnTo>
                      <a:pt x="0" y="774"/>
                    </a:lnTo>
                    <a:lnTo>
                      <a:pt x="0" y="776"/>
                    </a:lnTo>
                    <a:lnTo>
                      <a:pt x="0" y="777"/>
                    </a:lnTo>
                    <a:lnTo>
                      <a:pt x="0" y="778"/>
                    </a:lnTo>
                    <a:lnTo>
                      <a:pt x="0" y="779"/>
                    </a:lnTo>
                    <a:lnTo>
                      <a:pt x="0" y="780"/>
                    </a:lnTo>
                    <a:lnTo>
                      <a:pt x="0" y="781"/>
                    </a:lnTo>
                    <a:lnTo>
                      <a:pt x="0" y="782"/>
                    </a:lnTo>
                    <a:lnTo>
                      <a:pt x="0" y="783"/>
                    </a:lnTo>
                    <a:lnTo>
                      <a:pt x="0" y="784"/>
                    </a:lnTo>
                    <a:lnTo>
                      <a:pt x="0" y="784"/>
                    </a:lnTo>
                    <a:lnTo>
                      <a:pt x="0" y="785"/>
                    </a:lnTo>
                    <a:lnTo>
                      <a:pt x="0" y="785"/>
                    </a:lnTo>
                    <a:lnTo>
                      <a:pt x="0" y="786"/>
                    </a:lnTo>
                    <a:lnTo>
                      <a:pt x="0" y="786"/>
                    </a:lnTo>
                    <a:lnTo>
                      <a:pt x="0" y="787"/>
                    </a:lnTo>
                    <a:lnTo>
                      <a:pt x="0" y="787"/>
                    </a:lnTo>
                    <a:lnTo>
                      <a:pt x="0" y="787"/>
                    </a:lnTo>
                    <a:lnTo>
                      <a:pt x="0" y="788"/>
                    </a:lnTo>
                    <a:lnTo>
                      <a:pt x="0" y="788"/>
                    </a:lnTo>
                    <a:lnTo>
                      <a:pt x="0" y="788"/>
                    </a:lnTo>
                    <a:lnTo>
                      <a:pt x="0" y="790"/>
                    </a:lnTo>
                    <a:lnTo>
                      <a:pt x="0" y="788"/>
                    </a:lnTo>
                    <a:lnTo>
                      <a:pt x="0" y="788"/>
                    </a:lnTo>
                    <a:lnTo>
                      <a:pt x="0" y="788"/>
                    </a:lnTo>
                    <a:lnTo>
                      <a:pt x="0" y="787"/>
                    </a:lnTo>
                    <a:lnTo>
                      <a:pt x="0" y="787"/>
                    </a:lnTo>
                    <a:lnTo>
                      <a:pt x="0" y="787"/>
                    </a:lnTo>
                    <a:lnTo>
                      <a:pt x="0" y="786"/>
                    </a:lnTo>
                    <a:lnTo>
                      <a:pt x="0" y="786"/>
                    </a:lnTo>
                    <a:lnTo>
                      <a:pt x="0" y="785"/>
                    </a:lnTo>
                    <a:lnTo>
                      <a:pt x="0" y="785"/>
                    </a:lnTo>
                    <a:lnTo>
                      <a:pt x="0" y="784"/>
                    </a:lnTo>
                    <a:lnTo>
                      <a:pt x="0" y="783"/>
                    </a:lnTo>
                    <a:lnTo>
                      <a:pt x="0" y="783"/>
                    </a:lnTo>
                    <a:lnTo>
                      <a:pt x="0" y="782"/>
                    </a:lnTo>
                    <a:lnTo>
                      <a:pt x="0" y="781"/>
                    </a:lnTo>
                    <a:lnTo>
                      <a:pt x="0" y="780"/>
                    </a:lnTo>
                    <a:lnTo>
                      <a:pt x="0" y="779"/>
                    </a:lnTo>
                    <a:lnTo>
                      <a:pt x="0" y="778"/>
                    </a:lnTo>
                    <a:lnTo>
                      <a:pt x="0" y="777"/>
                    </a:lnTo>
                    <a:lnTo>
                      <a:pt x="0" y="776"/>
                    </a:lnTo>
                    <a:lnTo>
                      <a:pt x="0" y="774"/>
                    </a:lnTo>
                    <a:lnTo>
                      <a:pt x="0" y="773"/>
                    </a:lnTo>
                    <a:lnTo>
                      <a:pt x="0" y="771"/>
                    </a:lnTo>
                    <a:lnTo>
                      <a:pt x="0" y="770"/>
                    </a:lnTo>
                    <a:lnTo>
                      <a:pt x="0" y="768"/>
                    </a:lnTo>
                    <a:lnTo>
                      <a:pt x="0" y="766"/>
                    </a:lnTo>
                    <a:lnTo>
                      <a:pt x="0" y="764"/>
                    </a:lnTo>
                    <a:lnTo>
                      <a:pt x="0" y="762"/>
                    </a:lnTo>
                    <a:lnTo>
                      <a:pt x="0" y="759"/>
                    </a:lnTo>
                    <a:lnTo>
                      <a:pt x="0" y="757"/>
                    </a:lnTo>
                    <a:lnTo>
                      <a:pt x="0" y="755"/>
                    </a:lnTo>
                    <a:lnTo>
                      <a:pt x="0" y="752"/>
                    </a:lnTo>
                    <a:lnTo>
                      <a:pt x="0" y="750"/>
                    </a:lnTo>
                    <a:lnTo>
                      <a:pt x="0" y="747"/>
                    </a:lnTo>
                    <a:lnTo>
                      <a:pt x="0" y="744"/>
                    </a:lnTo>
                    <a:lnTo>
                      <a:pt x="0" y="742"/>
                    </a:lnTo>
                    <a:lnTo>
                      <a:pt x="0" y="739"/>
                    </a:lnTo>
                    <a:lnTo>
                      <a:pt x="0" y="736"/>
                    </a:lnTo>
                    <a:lnTo>
                      <a:pt x="0" y="733"/>
                    </a:lnTo>
                    <a:lnTo>
                      <a:pt x="0" y="728"/>
                    </a:lnTo>
                    <a:lnTo>
                      <a:pt x="0" y="725"/>
                    </a:lnTo>
                    <a:lnTo>
                      <a:pt x="0" y="722"/>
                    </a:lnTo>
                    <a:lnTo>
                      <a:pt x="0" y="718"/>
                    </a:lnTo>
                    <a:lnTo>
                      <a:pt x="0" y="714"/>
                    </a:lnTo>
                    <a:lnTo>
                      <a:pt x="0" y="711"/>
                    </a:lnTo>
                    <a:lnTo>
                      <a:pt x="0" y="707"/>
                    </a:lnTo>
                    <a:lnTo>
                      <a:pt x="0" y="702"/>
                    </a:lnTo>
                    <a:lnTo>
                      <a:pt x="0" y="698"/>
                    </a:lnTo>
                    <a:lnTo>
                      <a:pt x="0" y="694"/>
                    </a:lnTo>
                    <a:lnTo>
                      <a:pt x="0" y="689"/>
                    </a:lnTo>
                    <a:lnTo>
                      <a:pt x="0" y="685"/>
                    </a:lnTo>
                    <a:lnTo>
                      <a:pt x="0" y="680"/>
                    </a:lnTo>
                    <a:lnTo>
                      <a:pt x="0" y="676"/>
                    </a:lnTo>
                    <a:lnTo>
                      <a:pt x="0" y="670"/>
                    </a:lnTo>
                    <a:lnTo>
                      <a:pt x="0" y="665"/>
                    </a:lnTo>
                    <a:lnTo>
                      <a:pt x="0" y="660"/>
                    </a:lnTo>
                    <a:lnTo>
                      <a:pt x="0" y="654"/>
                    </a:lnTo>
                    <a:lnTo>
                      <a:pt x="0" y="649"/>
                    </a:lnTo>
                    <a:lnTo>
                      <a:pt x="0" y="643"/>
                    </a:lnTo>
                    <a:lnTo>
                      <a:pt x="0" y="637"/>
                    </a:lnTo>
                    <a:lnTo>
                      <a:pt x="0" y="631"/>
                    </a:lnTo>
                    <a:lnTo>
                      <a:pt x="0" y="626"/>
                    </a:lnTo>
                    <a:lnTo>
                      <a:pt x="0" y="620"/>
                    </a:lnTo>
                    <a:lnTo>
                      <a:pt x="0" y="612"/>
                    </a:lnTo>
                    <a:lnTo>
                      <a:pt x="0" y="606"/>
                    </a:lnTo>
                    <a:lnTo>
                      <a:pt x="0" y="600"/>
                    </a:lnTo>
                    <a:lnTo>
                      <a:pt x="0" y="593"/>
                    </a:lnTo>
                    <a:lnTo>
                      <a:pt x="0" y="585"/>
                    </a:lnTo>
                    <a:lnTo>
                      <a:pt x="0" y="578"/>
                    </a:lnTo>
                    <a:lnTo>
                      <a:pt x="0" y="571"/>
                    </a:lnTo>
                    <a:lnTo>
                      <a:pt x="0" y="564"/>
                    </a:lnTo>
                    <a:lnTo>
                      <a:pt x="0" y="556"/>
                    </a:lnTo>
                    <a:lnTo>
                      <a:pt x="0" y="548"/>
                    </a:lnTo>
                    <a:lnTo>
                      <a:pt x="0" y="540"/>
                    </a:lnTo>
                    <a:lnTo>
                      <a:pt x="0" y="533"/>
                    </a:lnTo>
                    <a:lnTo>
                      <a:pt x="0" y="523"/>
                    </a:lnTo>
                    <a:lnTo>
                      <a:pt x="0" y="515"/>
                    </a:lnTo>
                    <a:lnTo>
                      <a:pt x="0" y="507"/>
                    </a:lnTo>
                    <a:lnTo>
                      <a:pt x="0" y="498"/>
                    </a:lnTo>
                    <a:lnTo>
                      <a:pt x="0" y="489"/>
                    </a:lnTo>
                    <a:lnTo>
                      <a:pt x="0" y="481"/>
                    </a:lnTo>
                    <a:lnTo>
                      <a:pt x="0" y="471"/>
                    </a:lnTo>
                    <a:lnTo>
                      <a:pt x="0" y="462"/>
                    </a:lnTo>
                    <a:lnTo>
                      <a:pt x="0" y="453"/>
                    </a:lnTo>
                    <a:lnTo>
                      <a:pt x="0" y="444"/>
                    </a:lnTo>
                    <a:lnTo>
                      <a:pt x="0" y="434"/>
                    </a:lnTo>
                    <a:lnTo>
                      <a:pt x="0" y="425"/>
                    </a:lnTo>
                    <a:lnTo>
                      <a:pt x="0" y="415"/>
                    </a:lnTo>
                    <a:lnTo>
                      <a:pt x="0" y="405"/>
                    </a:lnTo>
                    <a:lnTo>
                      <a:pt x="0" y="395"/>
                    </a:lnTo>
                    <a:lnTo>
                      <a:pt x="0" y="384"/>
                    </a:lnTo>
                    <a:lnTo>
                      <a:pt x="0" y="374"/>
                    </a:lnTo>
                    <a:lnTo>
                      <a:pt x="0" y="364"/>
                    </a:lnTo>
                    <a:lnTo>
                      <a:pt x="0" y="352"/>
                    </a:lnTo>
                    <a:lnTo>
                      <a:pt x="0" y="342"/>
                    </a:lnTo>
                    <a:lnTo>
                      <a:pt x="0" y="331"/>
                    </a:lnTo>
                    <a:lnTo>
                      <a:pt x="0" y="319"/>
                    </a:lnTo>
                    <a:lnTo>
                      <a:pt x="0" y="308"/>
                    </a:lnTo>
                    <a:lnTo>
                      <a:pt x="0" y="296"/>
                    </a:lnTo>
                    <a:lnTo>
                      <a:pt x="0" y="284"/>
                    </a:lnTo>
                    <a:lnTo>
                      <a:pt x="0" y="272"/>
                    </a:lnTo>
                    <a:lnTo>
                      <a:pt x="0" y="259"/>
                    </a:lnTo>
                    <a:lnTo>
                      <a:pt x="0" y="247"/>
                    </a:lnTo>
                    <a:lnTo>
                      <a:pt x="0" y="233"/>
                    </a:lnTo>
                    <a:lnTo>
                      <a:pt x="0" y="220"/>
                    </a:lnTo>
                    <a:lnTo>
                      <a:pt x="0" y="206"/>
                    </a:lnTo>
                    <a:lnTo>
                      <a:pt x="0" y="192"/>
                    </a:lnTo>
                    <a:lnTo>
                      <a:pt x="0" y="177"/>
                    </a:lnTo>
                    <a:lnTo>
                      <a:pt x="0" y="163"/>
                    </a:lnTo>
                    <a:lnTo>
                      <a:pt x="0" y="147"/>
                    </a:lnTo>
                    <a:lnTo>
                      <a:pt x="0" y="132"/>
                    </a:lnTo>
                    <a:lnTo>
                      <a:pt x="0" y="115"/>
                    </a:lnTo>
                    <a:lnTo>
                      <a:pt x="0" y="99"/>
                    </a:lnTo>
                    <a:lnTo>
                      <a:pt x="0" y="82"/>
                    </a:lnTo>
                    <a:lnTo>
                      <a:pt x="0" y="64"/>
                    </a:lnTo>
                    <a:lnTo>
                      <a:pt x="0" y="47"/>
                    </a:lnTo>
                    <a:lnTo>
                      <a:pt x="0" y="30"/>
                    </a:lnTo>
                    <a:lnTo>
                      <a:pt x="0" y="13"/>
                    </a:lnTo>
                    <a:lnTo>
                      <a:pt x="0" y="1"/>
                    </a:lnTo>
                    <a:lnTo>
                      <a:pt x="0" y="19"/>
                    </a:lnTo>
                    <a:lnTo>
                      <a:pt x="0" y="35"/>
                    </a:lnTo>
                    <a:lnTo>
                      <a:pt x="0" y="53"/>
                    </a:lnTo>
                    <a:lnTo>
                      <a:pt x="0" y="70"/>
                    </a:lnTo>
                    <a:lnTo>
                      <a:pt x="0" y="87"/>
                    </a:lnTo>
                    <a:lnTo>
                      <a:pt x="0" y="104"/>
                    </a:lnTo>
                    <a:lnTo>
                      <a:pt x="0" y="120"/>
                    </a:lnTo>
                    <a:lnTo>
                      <a:pt x="0" y="137"/>
                    </a:lnTo>
                    <a:lnTo>
                      <a:pt x="0" y="152"/>
                    </a:lnTo>
                    <a:lnTo>
                      <a:pt x="0" y="168"/>
                    </a:lnTo>
                    <a:lnTo>
                      <a:pt x="0" y="182"/>
                    </a:lnTo>
                    <a:lnTo>
                      <a:pt x="0" y="197"/>
                    </a:lnTo>
                    <a:lnTo>
                      <a:pt x="0" y="210"/>
                    </a:lnTo>
                    <a:lnTo>
                      <a:pt x="0" y="224"/>
                    </a:lnTo>
                    <a:lnTo>
                      <a:pt x="0" y="237"/>
                    </a:lnTo>
                    <a:lnTo>
                      <a:pt x="0" y="251"/>
                    </a:lnTo>
                    <a:lnTo>
                      <a:pt x="0" y="263"/>
                    </a:lnTo>
                    <a:lnTo>
                      <a:pt x="0" y="276"/>
                    </a:lnTo>
                    <a:lnTo>
                      <a:pt x="0" y="288"/>
                    </a:lnTo>
                    <a:lnTo>
                      <a:pt x="0" y="300"/>
                    </a:lnTo>
                    <a:lnTo>
                      <a:pt x="0" y="312"/>
                    </a:lnTo>
                    <a:lnTo>
                      <a:pt x="0" y="323"/>
                    </a:lnTo>
                    <a:lnTo>
                      <a:pt x="0" y="334"/>
                    </a:lnTo>
                    <a:lnTo>
                      <a:pt x="0" y="345"/>
                    </a:lnTo>
                    <a:lnTo>
                      <a:pt x="0" y="357"/>
                    </a:lnTo>
                    <a:lnTo>
                      <a:pt x="0" y="367"/>
                    </a:lnTo>
                    <a:lnTo>
                      <a:pt x="0" y="377"/>
                    </a:lnTo>
                    <a:lnTo>
                      <a:pt x="0" y="388"/>
                    </a:lnTo>
                    <a:lnTo>
                      <a:pt x="0" y="398"/>
                    </a:lnTo>
                    <a:lnTo>
                      <a:pt x="0" y="408"/>
                    </a:lnTo>
                    <a:lnTo>
                      <a:pt x="0" y="418"/>
                    </a:lnTo>
                    <a:lnTo>
                      <a:pt x="0" y="428"/>
                    </a:lnTo>
                    <a:lnTo>
                      <a:pt x="0" y="437"/>
                    </a:lnTo>
                    <a:lnTo>
                      <a:pt x="0" y="447"/>
                    </a:lnTo>
                    <a:lnTo>
                      <a:pt x="0" y="456"/>
                    </a:lnTo>
                    <a:lnTo>
                      <a:pt x="0" y="465"/>
                    </a:lnTo>
                    <a:lnTo>
                      <a:pt x="0" y="475"/>
                    </a:lnTo>
                    <a:lnTo>
                      <a:pt x="0" y="484"/>
                    </a:lnTo>
                    <a:lnTo>
                      <a:pt x="0" y="492"/>
                    </a:lnTo>
                    <a:lnTo>
                      <a:pt x="0" y="500"/>
                    </a:lnTo>
                    <a:lnTo>
                      <a:pt x="0" y="510"/>
                    </a:lnTo>
                    <a:lnTo>
                      <a:pt x="0" y="518"/>
                    </a:lnTo>
                    <a:lnTo>
                      <a:pt x="0" y="526"/>
                    </a:lnTo>
                    <a:lnTo>
                      <a:pt x="0" y="535"/>
                    </a:lnTo>
                    <a:lnTo>
                      <a:pt x="0" y="543"/>
                    </a:lnTo>
                    <a:lnTo>
                      <a:pt x="0" y="550"/>
                    </a:lnTo>
                    <a:lnTo>
                      <a:pt x="0" y="558"/>
                    </a:lnTo>
                    <a:lnTo>
                      <a:pt x="0" y="566"/>
                    </a:lnTo>
                    <a:lnTo>
                      <a:pt x="0" y="574"/>
                    </a:lnTo>
                    <a:lnTo>
                      <a:pt x="0" y="581"/>
                    </a:lnTo>
                    <a:lnTo>
                      <a:pt x="0" y="588"/>
                    </a:lnTo>
                    <a:lnTo>
                      <a:pt x="0" y="595"/>
                    </a:lnTo>
                    <a:lnTo>
                      <a:pt x="0" y="602"/>
                    </a:lnTo>
                    <a:lnTo>
                      <a:pt x="0" y="608"/>
                    </a:lnTo>
                    <a:lnTo>
                      <a:pt x="0" y="614"/>
                    </a:lnTo>
                    <a:lnTo>
                      <a:pt x="0" y="621"/>
                    </a:lnTo>
                    <a:lnTo>
                      <a:pt x="0" y="627"/>
                    </a:lnTo>
                    <a:lnTo>
                      <a:pt x="0" y="633"/>
                    </a:lnTo>
                    <a:lnTo>
                      <a:pt x="0" y="639"/>
                    </a:lnTo>
                    <a:lnTo>
                      <a:pt x="0" y="644"/>
                    </a:lnTo>
                    <a:lnTo>
                      <a:pt x="0" y="651"/>
                    </a:lnTo>
                    <a:lnTo>
                      <a:pt x="0" y="656"/>
                    </a:lnTo>
                    <a:lnTo>
                      <a:pt x="0" y="661"/>
                    </a:lnTo>
                    <a:lnTo>
                      <a:pt x="0" y="666"/>
                    </a:lnTo>
                    <a:lnTo>
                      <a:pt x="0" y="671"/>
                    </a:lnTo>
                    <a:lnTo>
                      <a:pt x="0" y="677"/>
                    </a:lnTo>
                    <a:lnTo>
                      <a:pt x="0" y="682"/>
                    </a:lnTo>
                    <a:lnTo>
                      <a:pt x="0" y="686"/>
                    </a:lnTo>
                    <a:lnTo>
                      <a:pt x="0" y="691"/>
                    </a:lnTo>
                    <a:lnTo>
                      <a:pt x="0" y="695"/>
                    </a:lnTo>
                    <a:lnTo>
                      <a:pt x="0" y="699"/>
                    </a:lnTo>
                    <a:lnTo>
                      <a:pt x="0" y="704"/>
                    </a:lnTo>
                    <a:lnTo>
                      <a:pt x="0" y="708"/>
                    </a:lnTo>
                    <a:lnTo>
                      <a:pt x="0" y="712"/>
                    </a:lnTo>
                    <a:lnTo>
                      <a:pt x="0" y="716"/>
                    </a:lnTo>
                    <a:lnTo>
                      <a:pt x="0" y="719"/>
                    </a:lnTo>
                    <a:lnTo>
                      <a:pt x="0" y="723"/>
                    </a:lnTo>
                    <a:lnTo>
                      <a:pt x="0" y="726"/>
                    </a:lnTo>
                    <a:lnTo>
                      <a:pt x="0" y="729"/>
                    </a:lnTo>
                    <a:lnTo>
                      <a:pt x="0" y="734"/>
                    </a:lnTo>
                    <a:lnTo>
                      <a:pt x="0" y="737"/>
                    </a:lnTo>
                    <a:lnTo>
                      <a:pt x="0" y="740"/>
                    </a:lnTo>
                    <a:lnTo>
                      <a:pt x="0" y="742"/>
                    </a:lnTo>
                    <a:lnTo>
                      <a:pt x="0" y="745"/>
                    </a:lnTo>
                    <a:lnTo>
                      <a:pt x="0" y="748"/>
                    </a:lnTo>
                    <a:lnTo>
                      <a:pt x="0" y="751"/>
                    </a:lnTo>
                    <a:lnTo>
                      <a:pt x="0" y="753"/>
                    </a:lnTo>
                    <a:lnTo>
                      <a:pt x="0" y="755"/>
                    </a:lnTo>
                    <a:lnTo>
                      <a:pt x="0" y="758"/>
                    </a:lnTo>
                    <a:lnTo>
                      <a:pt x="0" y="760"/>
                    </a:lnTo>
                    <a:lnTo>
                      <a:pt x="0" y="763"/>
                    </a:lnTo>
                    <a:lnTo>
                      <a:pt x="0" y="765"/>
                    </a:lnTo>
                    <a:lnTo>
                      <a:pt x="0" y="767"/>
                    </a:lnTo>
                    <a:lnTo>
                      <a:pt x="0" y="768"/>
                    </a:lnTo>
                    <a:lnTo>
                      <a:pt x="0" y="770"/>
                    </a:lnTo>
                    <a:lnTo>
                      <a:pt x="0" y="772"/>
                    </a:lnTo>
                    <a:lnTo>
                      <a:pt x="0" y="773"/>
                    </a:lnTo>
                    <a:lnTo>
                      <a:pt x="0" y="775"/>
                    </a:lnTo>
                    <a:lnTo>
                      <a:pt x="0" y="776"/>
                    </a:lnTo>
                    <a:lnTo>
                      <a:pt x="0" y="777"/>
                    </a:lnTo>
                    <a:lnTo>
                      <a:pt x="0" y="778"/>
                    </a:lnTo>
                    <a:lnTo>
                      <a:pt x="0" y="779"/>
                    </a:lnTo>
                    <a:lnTo>
                      <a:pt x="0" y="780"/>
                    </a:lnTo>
                    <a:lnTo>
                      <a:pt x="0" y="781"/>
                    </a:lnTo>
                    <a:lnTo>
                      <a:pt x="0" y="782"/>
                    </a:lnTo>
                    <a:lnTo>
                      <a:pt x="0" y="783"/>
                    </a:lnTo>
                    <a:lnTo>
                      <a:pt x="0" y="784"/>
                    </a:lnTo>
                    <a:lnTo>
                      <a:pt x="0" y="784"/>
                    </a:lnTo>
                    <a:lnTo>
                      <a:pt x="0" y="785"/>
                    </a:lnTo>
                    <a:lnTo>
                      <a:pt x="0" y="785"/>
                    </a:lnTo>
                    <a:lnTo>
                      <a:pt x="0" y="786"/>
                    </a:lnTo>
                    <a:lnTo>
                      <a:pt x="0" y="786"/>
                    </a:lnTo>
                    <a:lnTo>
                      <a:pt x="0" y="787"/>
                    </a:lnTo>
                    <a:lnTo>
                      <a:pt x="0" y="787"/>
                    </a:lnTo>
                    <a:lnTo>
                      <a:pt x="0" y="787"/>
                    </a:lnTo>
                    <a:lnTo>
                      <a:pt x="0" y="788"/>
                    </a:lnTo>
                    <a:lnTo>
                      <a:pt x="0" y="788"/>
                    </a:lnTo>
                    <a:lnTo>
                      <a:pt x="0" y="788"/>
                    </a:lnTo>
                    <a:lnTo>
                      <a:pt x="0" y="790"/>
                    </a:lnTo>
                    <a:lnTo>
                      <a:pt x="0" y="788"/>
                    </a:lnTo>
                    <a:lnTo>
                      <a:pt x="0" y="788"/>
                    </a:lnTo>
                    <a:lnTo>
                      <a:pt x="0" y="788"/>
                    </a:lnTo>
                    <a:lnTo>
                      <a:pt x="0" y="787"/>
                    </a:lnTo>
                    <a:lnTo>
                      <a:pt x="0" y="787"/>
                    </a:lnTo>
                    <a:lnTo>
                      <a:pt x="0" y="787"/>
                    </a:lnTo>
                    <a:lnTo>
                      <a:pt x="0" y="786"/>
                    </a:lnTo>
                    <a:lnTo>
                      <a:pt x="0" y="786"/>
                    </a:lnTo>
                    <a:lnTo>
                      <a:pt x="0" y="785"/>
                    </a:lnTo>
                    <a:lnTo>
                      <a:pt x="0" y="785"/>
                    </a:lnTo>
                    <a:lnTo>
                      <a:pt x="0" y="784"/>
                    </a:lnTo>
                    <a:lnTo>
                      <a:pt x="0" y="783"/>
                    </a:lnTo>
                    <a:lnTo>
                      <a:pt x="0" y="783"/>
                    </a:lnTo>
                    <a:lnTo>
                      <a:pt x="0" y="782"/>
                    </a:lnTo>
                    <a:lnTo>
                      <a:pt x="0" y="781"/>
                    </a:lnTo>
                    <a:lnTo>
                      <a:pt x="0" y="780"/>
                    </a:lnTo>
                    <a:lnTo>
                      <a:pt x="0" y="779"/>
                    </a:lnTo>
                    <a:lnTo>
                      <a:pt x="0" y="778"/>
                    </a:lnTo>
                    <a:lnTo>
                      <a:pt x="0" y="777"/>
                    </a:lnTo>
                    <a:lnTo>
                      <a:pt x="0" y="775"/>
                    </a:lnTo>
                    <a:lnTo>
                      <a:pt x="0" y="774"/>
                    </a:lnTo>
                    <a:lnTo>
                      <a:pt x="0" y="773"/>
                    </a:lnTo>
                    <a:lnTo>
                      <a:pt x="0" y="771"/>
                    </a:lnTo>
                    <a:lnTo>
                      <a:pt x="0" y="769"/>
                    </a:lnTo>
                    <a:lnTo>
                      <a:pt x="0" y="768"/>
                    </a:lnTo>
                    <a:lnTo>
                      <a:pt x="0" y="766"/>
                    </a:lnTo>
                    <a:lnTo>
                      <a:pt x="0" y="764"/>
                    </a:lnTo>
                    <a:lnTo>
                      <a:pt x="0" y="762"/>
                    </a:lnTo>
                    <a:lnTo>
                      <a:pt x="0" y="759"/>
                    </a:lnTo>
                    <a:lnTo>
                      <a:pt x="0" y="757"/>
                    </a:lnTo>
                    <a:lnTo>
                      <a:pt x="0" y="754"/>
                    </a:lnTo>
                    <a:lnTo>
                      <a:pt x="0" y="752"/>
                    </a:lnTo>
                    <a:lnTo>
                      <a:pt x="0" y="749"/>
                    </a:lnTo>
                    <a:lnTo>
                      <a:pt x="0" y="747"/>
                    </a:lnTo>
                    <a:lnTo>
                      <a:pt x="0" y="744"/>
                    </a:lnTo>
                    <a:lnTo>
                      <a:pt x="0" y="741"/>
                    </a:lnTo>
                    <a:lnTo>
                      <a:pt x="0" y="738"/>
                    </a:lnTo>
                    <a:lnTo>
                      <a:pt x="0" y="735"/>
                    </a:lnTo>
                    <a:lnTo>
                      <a:pt x="0" y="731"/>
                    </a:lnTo>
                    <a:lnTo>
                      <a:pt x="0" y="728"/>
                    </a:lnTo>
                    <a:lnTo>
                      <a:pt x="0" y="725"/>
                    </a:lnTo>
                    <a:lnTo>
                      <a:pt x="0" y="721"/>
                    </a:lnTo>
                    <a:lnTo>
                      <a:pt x="0" y="718"/>
                    </a:lnTo>
                    <a:lnTo>
                      <a:pt x="0" y="714"/>
                    </a:lnTo>
                    <a:lnTo>
                      <a:pt x="0" y="710"/>
                    </a:lnTo>
                    <a:lnTo>
                      <a:pt x="0" y="706"/>
                    </a:lnTo>
                    <a:lnTo>
                      <a:pt x="0" y="701"/>
                    </a:lnTo>
                    <a:lnTo>
                      <a:pt x="0" y="697"/>
                    </a:lnTo>
                    <a:lnTo>
                      <a:pt x="0" y="693"/>
                    </a:lnTo>
                    <a:lnTo>
                      <a:pt x="0" y="689"/>
                    </a:lnTo>
                    <a:lnTo>
                      <a:pt x="0" y="684"/>
                    </a:lnTo>
                    <a:lnTo>
                      <a:pt x="0" y="680"/>
                    </a:lnTo>
                    <a:lnTo>
                      <a:pt x="0" y="675"/>
                    </a:lnTo>
                    <a:lnTo>
                      <a:pt x="0" y="669"/>
                    </a:lnTo>
                    <a:lnTo>
                      <a:pt x="0" y="664"/>
                    </a:lnTo>
                    <a:lnTo>
                      <a:pt x="0" y="659"/>
                    </a:lnTo>
                    <a:lnTo>
                      <a:pt x="0" y="654"/>
                    </a:lnTo>
                    <a:lnTo>
                      <a:pt x="0" y="649"/>
                    </a:lnTo>
                    <a:lnTo>
                      <a:pt x="0" y="642"/>
                    </a:lnTo>
                    <a:lnTo>
                      <a:pt x="0" y="637"/>
                    </a:lnTo>
                    <a:lnTo>
                      <a:pt x="0" y="631"/>
                    </a:lnTo>
                    <a:lnTo>
                      <a:pt x="0" y="625"/>
                    </a:lnTo>
                    <a:lnTo>
                      <a:pt x="0" y="619"/>
                    </a:lnTo>
                    <a:lnTo>
                      <a:pt x="0" y="612"/>
                    </a:lnTo>
                  </a:path>
                </a:pathLst>
              </a:custGeom>
              <a:noFill/>
              <a:ln w="1111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34" name="Line 639"/>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35" name="Line 640"/>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36" name="Line 641"/>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37" name="Line 642"/>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38" name="Line 643"/>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39" name="Line 644"/>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40" name="Line 645"/>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41" name="Line 646"/>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42" name="Line 647"/>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43" name="Line 648"/>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44" name="Line 649"/>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45" name="Line 650"/>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46" name="Line 651"/>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47" name="Line 652"/>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48" name="Line 653"/>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49" name="Line 654"/>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50" name="Line 655"/>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51" name="Line 656"/>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52" name="Line 657"/>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53" name="Line 658"/>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54" name="Line 659"/>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55" name="Line 660"/>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56" name="Line 661"/>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57" name="Line 662"/>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58" name="Line 663"/>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59" name="Line 664"/>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60" name="Line 665"/>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61" name="Line 666"/>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62" name="Line 667"/>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63" name="Line 668"/>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64" name="Line 669"/>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65" name="Line 670"/>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66" name="Line 671"/>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67" name="Line 672"/>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68" name="Line 673"/>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69" name="Line 674"/>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70" name="Line 675"/>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71" name="Line 676"/>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72" name="Line 677"/>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73" name="Line 678"/>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74" name="Line 679"/>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75" name="Line 680"/>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76" name="Line 681"/>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77" name="Line 682"/>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78" name="Line 683"/>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79" name="Line 684"/>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80" name="Line 685"/>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81" name="Line 686"/>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82" name="Line 687"/>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83" name="Line 688"/>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84" name="Line 689"/>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85" name="Line 690"/>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86" name="Line 691"/>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87" name="Line 692"/>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88" name="Line 693"/>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89" name="Line 694"/>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90" name="Line 695"/>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91" name="Line 696"/>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92" name="Line 697"/>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93" name="Line 698"/>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94" name="Line 699"/>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95" name="Line 700"/>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96" name="Line 701"/>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97" name="Line 702"/>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98" name="Line 703"/>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99" name="Line 704"/>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00" name="Line 705"/>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01" name="Line 706"/>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02" name="Line 707"/>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03" name="Line 708"/>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04" name="Line 709"/>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05" name="Line 710"/>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06" name="Line 711"/>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07" name="Line 712"/>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08" name="Line 713"/>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09" name="Line 714"/>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10" name="Line 715"/>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11" name="Line 716"/>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12" name="Line 717"/>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13" name="Line 718"/>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14" name="Line 719"/>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15" name="Line 720"/>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16" name="Line 721"/>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17" name="Line 722"/>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18" name="Line 723"/>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19" name="Line 724"/>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20" name="Line 725"/>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568" name="Group 927"/>
            <p:cNvGrpSpPr>
              <a:grpSpLocks/>
            </p:cNvGrpSpPr>
            <p:nvPr/>
          </p:nvGrpSpPr>
          <p:grpSpPr bwMode="auto">
            <a:xfrm>
              <a:off x="7231063" y="357188"/>
              <a:ext cx="61913" cy="74612"/>
              <a:chOff x="4555" y="225"/>
              <a:chExt cx="39" cy="47"/>
            </a:xfrm>
          </p:grpSpPr>
          <p:sp>
            <p:nvSpPr>
              <p:cNvPr id="4521" name="Line 727"/>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22" name="Line 728"/>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23" name="Line 729"/>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24" name="Line 730"/>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25" name="Line 731"/>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26" name="Line 732"/>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27" name="Line 733"/>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28" name="Line 734"/>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29" name="Line 735"/>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30" name="Line 736"/>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31" name="Line 737"/>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32" name="Line 738"/>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33" name="Line 739"/>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34" name="Line 740"/>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35" name="Line 741"/>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36" name="Line 742"/>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37" name="Line 743"/>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38" name="Line 744"/>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39" name="Line 745"/>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40" name="Line 746"/>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41" name="Line 747"/>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42" name="Line 748"/>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43" name="Line 749"/>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44" name="Line 750"/>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45" name="Line 751"/>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46" name="Line 752"/>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47" name="Line 753"/>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48" name="Line 754"/>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49" name="Line 755"/>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50" name="Line 756"/>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51" name="Line 757"/>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52" name="Line 758"/>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53" name="Line 759"/>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54" name="Line 760"/>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55" name="Line 761"/>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56" name="Line 762"/>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57" name="Line 763"/>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58" name="Line 764"/>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59" name="Line 765"/>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60" name="Line 766"/>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61" name="Line 767"/>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62" name="Line 768"/>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63" name="Line 769"/>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64" name="Line 770"/>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65" name="Line 771"/>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66" name="Line 772"/>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67" name="Line 773"/>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68" name="Line 774"/>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69" name="Line 775"/>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70" name="Line 776"/>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71" name="Line 777"/>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72" name="Line 778"/>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73" name="Line 779"/>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74" name="Line 780"/>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75" name="Line 781"/>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76" name="Line 782"/>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77" name="Line 783"/>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78" name="Line 784"/>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79" name="Line 785"/>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80" name="Line 786"/>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81" name="Line 787"/>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82" name="Line 788"/>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83" name="Line 789"/>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84" name="Line 790"/>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85" name="Line 791"/>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86" name="Line 792"/>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87" name="Line 793"/>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88" name="Line 794"/>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89" name="Line 795"/>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90" name="Line 796"/>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91" name="Line 797"/>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92" name="Line 798"/>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93" name="Line 799"/>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94" name="Line 800"/>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95" name="Line 801"/>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96" name="Line 802"/>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97" name="Line 803"/>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98" name="Line 804"/>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99" name="Line 805"/>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00" name="Line 806"/>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01" name="Line 807"/>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02" name="Line 808"/>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03" name="Line 809"/>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04" name="Line 810"/>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05" name="Line 811"/>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06" name="Line 812"/>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07" name="Line 813"/>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08" name="Line 814"/>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09" name="Line 815"/>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10" name="Line 816"/>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11" name="Line 817"/>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12" name="Line 818"/>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13" name="Line 819"/>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14" name="Line 820"/>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15" name="Line 821"/>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16" name="Line 822"/>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17" name="Line 823"/>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18" name="Line 824"/>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19" name="Line 825"/>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20" name="Line 826"/>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21" name="Line 827"/>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22" name="Line 828"/>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23" name="Line 829"/>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24" name="Line 830"/>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25" name="Line 831"/>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26" name="Line 832"/>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27" name="Line 833"/>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28" name="Line 834"/>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29" name="Line 835"/>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30" name="Line 836"/>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31" name="Line 837"/>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32" name="Line 838"/>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33" name="Line 839"/>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34" name="Line 840"/>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35" name="Line 841"/>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36" name="Line 842"/>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37" name="Line 843"/>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38" name="Line 844"/>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39" name="Line 845"/>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40" name="Line 846"/>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41" name="Line 847"/>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42" name="Line 848"/>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43" name="Line 849"/>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44" name="Line 850"/>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45" name="Line 851"/>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46" name="Line 852"/>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47" name="Line 853"/>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48" name="Line 854"/>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49" name="Line 855"/>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50" name="Line 856"/>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51" name="Line 857"/>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52" name="Line 858"/>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53" name="Line 859"/>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54" name="Line 860"/>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55" name="Line 861"/>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56" name="Line 862"/>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57" name="Line 863"/>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58" name="Line 864"/>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59" name="Line 865"/>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60" name="Line 866"/>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61" name="Line 867"/>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62" name="Line 868"/>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63" name="Line 869"/>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64" name="Line 870"/>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65" name="Line 871"/>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66" name="Line 872"/>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67" name="Line 873"/>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68" name="Line 874"/>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69" name="Line 875"/>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70" name="Line 876"/>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71" name="Line 877"/>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72" name="Line 878"/>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73" name="Line 879"/>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74" name="Line 880"/>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75" name="Line 881"/>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76" name="Line 882"/>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77" name="Line 883"/>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78" name="Line 884"/>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79" name="Line 885"/>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80" name="Line 886"/>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81" name="Line 887"/>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82" name="Line 888"/>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83" name="Line 889"/>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84" name="Line 890"/>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85" name="Line 891"/>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86" name="Line 892"/>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87" name="Line 893"/>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88" name="Line 894"/>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89" name="Line 895"/>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90" name="Line 896"/>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91" name="Line 897"/>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92" name="Line 898"/>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93" name="Line 899"/>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94" name="Line 900"/>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95" name="Line 901"/>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96" name="Line 902"/>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97" name="Line 903"/>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98" name="Line 904"/>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99" name="Line 905"/>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00" name="Line 906"/>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01" name="Line 907"/>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02" name="Line 908"/>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03" name="Line 909"/>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04" name="Line 910"/>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05" name="Line 911"/>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06" name="Line 912"/>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07" name="Line 913"/>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08" name="Line 914"/>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09" name="Line 915"/>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10" name="Line 916"/>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11" name="Line 917"/>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12" name="Line 918"/>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13" name="Line 919"/>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14" name="Line 920"/>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15" name="Line 921"/>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16" name="Line 922"/>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17" name="Line 923"/>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18" name="Line 924"/>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19" name="Line 925"/>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20" name="Line 926"/>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569" name="Group 1128"/>
            <p:cNvGrpSpPr>
              <a:grpSpLocks/>
            </p:cNvGrpSpPr>
            <p:nvPr/>
          </p:nvGrpSpPr>
          <p:grpSpPr bwMode="auto">
            <a:xfrm>
              <a:off x="7231063" y="357188"/>
              <a:ext cx="61913" cy="74612"/>
              <a:chOff x="4555" y="225"/>
              <a:chExt cx="39" cy="47"/>
            </a:xfrm>
          </p:grpSpPr>
          <p:sp>
            <p:nvSpPr>
              <p:cNvPr id="4321" name="Line 928"/>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22" name="Line 929"/>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23" name="Line 930"/>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24" name="Line 931"/>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25" name="Line 932"/>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26" name="Line 933"/>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27" name="Line 934"/>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28" name="Line 935"/>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29" name="Line 936"/>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30" name="Line 937"/>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31" name="Line 938"/>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32" name="Line 939"/>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33" name="Line 940"/>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34" name="Line 941"/>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35" name="Line 942"/>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36" name="Line 943"/>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37" name="Line 944"/>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38" name="Line 945"/>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39" name="Line 946"/>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40" name="Line 947"/>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41" name="Line 948"/>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42" name="Line 949"/>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43" name="Line 950"/>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44" name="Line 951"/>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45" name="Line 952"/>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46" name="Line 953"/>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47" name="Line 954"/>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48" name="Line 955"/>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49" name="Line 956"/>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50" name="Line 957"/>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51" name="Line 958"/>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52" name="Line 959"/>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53" name="Line 960"/>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54" name="Line 961"/>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55" name="Line 962"/>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56" name="Line 963"/>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57" name="Line 964"/>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58" name="Line 965"/>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59" name="Line 966"/>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60" name="Line 967"/>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61" name="Line 968"/>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62" name="Line 969"/>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63" name="Line 970"/>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64" name="Line 971"/>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65" name="Line 972"/>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66" name="Line 973"/>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67" name="Line 974"/>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68" name="Line 975"/>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69" name="Line 976"/>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70" name="Line 977"/>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71" name="Line 978"/>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72" name="Line 979"/>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73" name="Line 980"/>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74" name="Line 981"/>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75" name="Line 982"/>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76" name="Line 983"/>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77" name="Line 984"/>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78" name="Line 985"/>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79" name="Line 986"/>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80" name="Line 987"/>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81" name="Line 988"/>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82" name="Line 989"/>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83" name="Line 990"/>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84" name="Line 991"/>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85" name="Line 992"/>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86" name="Line 993"/>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87" name="Line 994"/>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88" name="Line 995"/>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89" name="Line 996"/>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90" name="Line 997"/>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91" name="Line 998"/>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92" name="Line 999"/>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93" name="Line 1000"/>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94" name="Line 1001"/>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95" name="Line 1002"/>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96" name="Line 1003"/>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97" name="Line 1004"/>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98" name="Line 1005"/>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99" name="Line 1006"/>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00" name="Line 1007"/>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01" name="Line 1008"/>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02" name="Line 1009"/>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03" name="Line 1010"/>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04" name="Line 1011"/>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05" name="Line 1012"/>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06" name="Line 1013"/>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07" name="Line 1014"/>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08" name="Line 1015"/>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09" name="Line 1016"/>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10" name="Line 1017"/>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11" name="Line 1018"/>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12" name="Line 1019"/>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13" name="Line 1020"/>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14" name="Line 1021"/>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15" name="Line 1022"/>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16" name="Line 1023"/>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17" name="Line 1024"/>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18" name="Line 1025"/>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19" name="Line 1026"/>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20" name="Line 1027"/>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21" name="Line 1028"/>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22" name="Line 1029"/>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23" name="Line 1030"/>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24" name="Line 1031"/>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25" name="Line 1032"/>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26" name="Line 1033"/>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27" name="Line 1034"/>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28" name="Line 1035"/>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29" name="Line 1036"/>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30" name="Line 1037"/>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31" name="Line 1038"/>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32" name="Line 1039"/>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33" name="Line 1040"/>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34" name="Line 1041"/>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35" name="Line 1042"/>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36" name="Line 1043"/>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37" name="Line 1044"/>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38" name="Line 1045"/>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39" name="Line 1046"/>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40" name="Line 1047"/>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41" name="Line 1048"/>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42" name="Line 1049"/>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43" name="Line 1050"/>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44" name="Line 1051"/>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45" name="Line 1052"/>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46" name="Line 1053"/>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47" name="Line 1054"/>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48" name="Line 1055"/>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49" name="Line 1056"/>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50" name="Line 1057"/>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51" name="Line 1058"/>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52" name="Line 1059"/>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53" name="Line 1060"/>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54" name="Line 1061"/>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55" name="Line 1062"/>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56" name="Line 1063"/>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57" name="Line 1064"/>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58" name="Line 1065"/>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59" name="Line 1066"/>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60" name="Line 1067"/>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61" name="Line 1068"/>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62" name="Line 1069"/>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63" name="Line 1070"/>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64" name="Line 1071"/>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65" name="Line 1072"/>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66" name="Line 1073"/>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67" name="Line 1074"/>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68" name="Line 1075"/>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69" name="Line 1076"/>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70" name="Line 1077"/>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71" name="Line 1078"/>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72" name="Line 1079"/>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73" name="Line 1080"/>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74" name="Line 1081"/>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75" name="Line 1082"/>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76" name="Line 1083"/>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77" name="Line 1084"/>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78" name="Line 1085"/>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79" name="Line 1086"/>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80" name="Line 1087"/>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81" name="Line 1088"/>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82" name="Line 1089"/>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83" name="Line 1090"/>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84" name="Line 1091"/>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85" name="Line 1092"/>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86" name="Line 1093"/>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87" name="Line 1094"/>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88" name="Line 1095"/>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89" name="Line 1096"/>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90" name="Line 1097"/>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91" name="Line 1098"/>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92" name="Line 1099"/>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93" name="Line 1100"/>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94" name="Line 1101"/>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95" name="Line 1102"/>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96" name="Line 1103"/>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97" name="Line 1104"/>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98" name="Line 1105"/>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99" name="Line 1106"/>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00" name="Line 1107"/>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01" name="Line 1108"/>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02" name="Line 1109"/>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03" name="Line 1110"/>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04" name="Line 1111"/>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05" name="Line 1112"/>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06" name="Line 1113"/>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07" name="Line 1114"/>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08" name="Line 1115"/>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09" name="Line 1116"/>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10" name="Line 1117"/>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11" name="Line 1118"/>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12" name="Line 1119"/>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13" name="Line 1120"/>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14" name="Line 1121"/>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15" name="Line 1122"/>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16" name="Line 1123"/>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17" name="Line 1124"/>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18" name="Line 1125"/>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19" name="Line 1126"/>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20" name="Line 1127"/>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570" name="Group 1329"/>
            <p:cNvGrpSpPr>
              <a:grpSpLocks/>
            </p:cNvGrpSpPr>
            <p:nvPr/>
          </p:nvGrpSpPr>
          <p:grpSpPr bwMode="auto">
            <a:xfrm>
              <a:off x="5967413" y="357188"/>
              <a:ext cx="1325563" cy="1017587"/>
              <a:chOff x="3759" y="225"/>
              <a:chExt cx="835" cy="641"/>
            </a:xfrm>
          </p:grpSpPr>
          <p:sp>
            <p:nvSpPr>
              <p:cNvPr id="4121" name="Line 1129"/>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22" name="Line 1130"/>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23" name="Line 1131"/>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24" name="Line 1132"/>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25" name="Line 1133"/>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26" name="Line 1134"/>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27" name="Line 1135"/>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28" name="Line 1136"/>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29" name="Line 1137"/>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30" name="Line 1138"/>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31" name="Line 1139"/>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32" name="Line 1140"/>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33" name="Line 1141"/>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34" name="Line 1142"/>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35" name="Line 1143"/>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36" name="Line 1144"/>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37" name="Line 1145"/>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38" name="Line 1146"/>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39" name="Line 1147"/>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40" name="Line 1148"/>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41" name="Line 1149"/>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42" name="Line 1150"/>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43" name="Line 1151"/>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44" name="Line 1152"/>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45" name="Line 1153"/>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46" name="Line 1154"/>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47" name="Line 1155"/>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48" name="Line 1156"/>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49" name="Line 1157"/>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50" name="Line 1158"/>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51" name="Line 1159"/>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52" name="Line 1160"/>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53" name="Line 1161"/>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54" name="Line 1162"/>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55" name="Line 1163"/>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56" name="Line 1164"/>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57" name="Line 1165"/>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58" name="Line 1166"/>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59" name="Line 1167"/>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60" name="Line 1168"/>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61" name="Line 1169"/>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62" name="Line 1170"/>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63" name="Line 1171"/>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64" name="Line 1172"/>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65" name="Line 1173"/>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66" name="Line 1174"/>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67" name="Line 1175"/>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68" name="Line 1176"/>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69" name="Line 1177"/>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70" name="Line 1178"/>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71" name="Line 1179"/>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72" name="Line 1180"/>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73" name="Line 1181"/>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74" name="Line 1182"/>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75" name="Line 1183"/>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76" name="Line 1184"/>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77" name="Line 1185"/>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78" name="Line 1186"/>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79" name="Line 1187"/>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80" name="Line 1188"/>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81" name="Line 1189"/>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82" name="Line 1190"/>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83" name="Line 1191"/>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84" name="Line 1192"/>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85" name="Line 1193"/>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86" name="Line 1194"/>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87" name="Line 1195"/>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88" name="Line 1196"/>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89" name="Line 1197"/>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90" name="Line 1198"/>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91" name="Line 1199"/>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92" name="Line 1200"/>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93" name="Line 1201"/>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94" name="Line 1202"/>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95" name="Line 1203"/>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96" name="Line 1204"/>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97" name="Line 1205"/>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98" name="Line 1206"/>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99" name="Line 1207"/>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00" name="Line 1208"/>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01" name="Line 1209"/>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02" name="Line 1210"/>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03" name="Line 1211"/>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04" name="Line 1212"/>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05" name="Line 1213"/>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06" name="Line 1214"/>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07" name="Line 1215"/>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08" name="Line 1216"/>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09" name="Line 1217"/>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10" name="Line 1218"/>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11" name="Line 1219"/>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12" name="Line 1220"/>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13" name="Line 1221"/>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14" name="Line 1222"/>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15" name="Line 1223"/>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16" name="Line 1224"/>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17" name="Line 1225"/>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18" name="Line 1226"/>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19" name="Line 1227"/>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20" name="Line 1228"/>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21" name="Line 1229"/>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22" name="Line 1230"/>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23" name="Line 1231"/>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24" name="Line 1232"/>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25" name="Line 1233"/>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26" name="Line 1234"/>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27" name="Line 1235"/>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28" name="Line 1236"/>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29" name="Line 1237"/>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30" name="Line 1238"/>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31" name="Line 1239"/>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32" name="Line 1240"/>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33" name="Line 1241"/>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34" name="Line 1242"/>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35" name="Line 1243"/>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36" name="Line 1244"/>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37" name="Line 1245"/>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38" name="Line 1246"/>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39" name="Line 1247"/>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40" name="Line 1248"/>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41" name="Line 1249"/>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42" name="Freeform 1250"/>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43" name="Freeform 1251"/>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44" name="Freeform 1252"/>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45" name="Freeform 1253"/>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46" name="Line 1254"/>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47" name="Line 1255"/>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48" name="Freeform 1256"/>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49" name="Freeform 1257"/>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50" name="Freeform 1258"/>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51" name="Freeform 1259"/>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52" name="Line 1260"/>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53" name="Line 1261"/>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54" name="Freeform 1262"/>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55" name="Freeform 1263"/>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56" name="Freeform 1264"/>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57" name="Freeform 1265"/>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58" name="Line 1266"/>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59" name="Line 1267"/>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60" name="Freeform 1268"/>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61" name="Freeform 1269"/>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62" name="Freeform 1270"/>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63" name="Freeform 1271"/>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64" name="Line 1272"/>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65" name="Line 1273"/>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66" name="Freeform 1274"/>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67" name="Freeform 1275"/>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68" name="Freeform 1276"/>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69" name="Freeform 1277"/>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70" name="Line 1278"/>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71" name="Line 1279"/>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72" name="Freeform 1280"/>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73" name="Freeform 1281"/>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74" name="Freeform 1282"/>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75" name="Freeform 1283"/>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76" name="Line 1284"/>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77" name="Line 1285"/>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78" name="Freeform 1286"/>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79" name="Freeform 1287"/>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80" name="Freeform 1288"/>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81" name="Freeform 1289"/>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82" name="Line 1290"/>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83" name="Line 1291"/>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84" name="Freeform 1292"/>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85" name="Freeform 1293"/>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86" name="Freeform 1294"/>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87" name="Freeform 1295"/>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88" name="Line 1296"/>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89" name="Line 1297"/>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90" name="Freeform 1298"/>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91" name="Freeform 1299"/>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92" name="Freeform 1300"/>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93" name="Freeform 1301"/>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94" name="Line 1302"/>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95" name="Line 1303"/>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96" name="Freeform 1304"/>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97" name="Freeform 1305"/>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98" name="Freeform 1306"/>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99" name="Freeform 1307"/>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00" name="Line 1308"/>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01" name="Line 1309"/>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02" name="Freeform 1310"/>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03" name="Freeform 1311"/>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04" name="Freeform 1312"/>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05" name="Freeform 1313"/>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06" name="Line 1314"/>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07" name="Line 1315"/>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08" name="Freeform 1316"/>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09" name="Freeform 1317"/>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10" name="Freeform 1318"/>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11" name="Freeform 1319"/>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12" name="Line 1320"/>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13" name="Line 1321"/>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14" name="Freeform 1322"/>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15" name="Freeform 1323"/>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16" name="Freeform 1324"/>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17" name="Freeform 1325"/>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18" name="Line 1326"/>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19" name="Line 1327"/>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20" name="Freeform 1328"/>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571" name="Group 1530"/>
            <p:cNvGrpSpPr>
              <a:grpSpLocks/>
            </p:cNvGrpSpPr>
            <p:nvPr/>
          </p:nvGrpSpPr>
          <p:grpSpPr bwMode="auto">
            <a:xfrm>
              <a:off x="5967413" y="1301750"/>
              <a:ext cx="60325" cy="73025"/>
              <a:chOff x="3759" y="820"/>
              <a:chExt cx="38" cy="46"/>
            </a:xfrm>
          </p:grpSpPr>
          <p:sp>
            <p:nvSpPr>
              <p:cNvPr id="3921" name="Freeform 1330"/>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2" name="Freeform 1331"/>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3" name="Freeform 1332"/>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4" name="Line 1333"/>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5" name="Line 1334"/>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6" name="Freeform 1335"/>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7" name="Freeform 1336"/>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8" name="Freeform 1337"/>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9" name="Freeform 1338"/>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0" name="Line 1339"/>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1" name="Line 1340"/>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2" name="Freeform 1341"/>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3" name="Freeform 1342"/>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4" name="Freeform 1343"/>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5" name="Freeform 1344"/>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6" name="Line 1345"/>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7" name="Line 1346"/>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8" name="Freeform 1347"/>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9" name="Freeform 1348"/>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0" name="Freeform 1349"/>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1" name="Freeform 1350"/>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2" name="Line 1351"/>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3" name="Line 1352"/>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4" name="Freeform 1353"/>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5" name="Freeform 1354"/>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6" name="Freeform 1355"/>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7" name="Freeform 1356"/>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8" name="Line 1357"/>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9" name="Line 1358"/>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0" name="Freeform 1359"/>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1" name="Freeform 1360"/>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2" name="Freeform 1361"/>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3" name="Freeform 1362"/>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4" name="Line 1363"/>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5" name="Line 1364"/>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6" name="Freeform 1365"/>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7" name="Freeform 1366"/>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8" name="Freeform 1367"/>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9" name="Freeform 1368"/>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0" name="Line 1369"/>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1" name="Line 1370"/>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2" name="Freeform 1371"/>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3" name="Freeform 1372"/>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4" name="Freeform 1373"/>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5" name="Freeform 1374"/>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6" name="Line 1375"/>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7" name="Line 1376"/>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8" name="Freeform 1377"/>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9" name="Freeform 1378"/>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0" name="Freeform 1379"/>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1" name="Freeform 1380"/>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2" name="Line 1381"/>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3" name="Line 1382"/>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4" name="Freeform 1383"/>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5" name="Freeform 1384"/>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6" name="Freeform 1385"/>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7" name="Freeform 1386"/>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8" name="Line 1387"/>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9" name="Line 1388"/>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0" name="Freeform 1389"/>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1" name="Freeform 1390"/>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2" name="Freeform 1391"/>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3" name="Freeform 1392"/>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4" name="Line 1393"/>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5" name="Line 1394"/>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6" name="Freeform 1395"/>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7" name="Freeform 1396"/>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8" name="Freeform 1397"/>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9" name="Freeform 1398"/>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0" name="Line 1399"/>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1" name="Line 1400"/>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2" name="Freeform 1401"/>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3" name="Freeform 1402"/>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4" name="Freeform 1403"/>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5" name="Freeform 1404"/>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6" name="Line 1405"/>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7" name="Line 1406"/>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8" name="Freeform 1407"/>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9" name="Freeform 1408"/>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0" name="Freeform 1409"/>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1" name="Freeform 1410"/>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2" name="Line 1411"/>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3" name="Line 1412"/>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4" name="Freeform 1413"/>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5" name="Freeform 1414"/>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6" name="Freeform 1415"/>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7" name="Freeform 1416"/>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8" name="Line 1417"/>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9" name="Line 1418"/>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0" name="Freeform 1419"/>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1" name="Freeform 1420"/>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2" name="Freeform 1421"/>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3" name="Freeform 1422"/>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4" name="Line 1423"/>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5" name="Line 1424"/>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6" name="Freeform 1425"/>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7" name="Freeform 1426"/>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8" name="Freeform 1427"/>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9" name="Freeform 1428"/>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0" name="Line 1429"/>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1" name="Line 1430"/>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2" name="Freeform 1431"/>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3" name="Freeform 1432"/>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4" name="Freeform 1433"/>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5" name="Freeform 1434"/>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6" name="Line 1435"/>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7" name="Line 1436"/>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8" name="Freeform 1437"/>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9" name="Freeform 1438"/>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0" name="Freeform 1439"/>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1" name="Freeform 1440"/>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2" name="Line 1441"/>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3" name="Line 1442"/>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4" name="Freeform 1443"/>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5" name="Freeform 1444"/>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6" name="Freeform 1445"/>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7" name="Freeform 1446"/>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8" name="Line 1447"/>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9" name="Line 1448"/>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0" name="Freeform 1449"/>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1" name="Freeform 1450"/>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2" name="Freeform 1451"/>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3" name="Freeform 1452"/>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4" name="Line 1453"/>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5" name="Line 1454"/>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6" name="Freeform 1455"/>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7" name="Freeform 1456"/>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8" name="Freeform 1457"/>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9" name="Freeform 1458"/>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50" name="Line 1459"/>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51" name="Line 1460"/>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52" name="Freeform 1461"/>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53" name="Freeform 1462"/>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54" name="Freeform 1463"/>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55" name="Freeform 1464"/>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56" name="Line 1465"/>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57" name="Line 1466"/>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58" name="Freeform 1467"/>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59" name="Freeform 1468"/>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60" name="Freeform 1469"/>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61" name="Freeform 1470"/>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62" name="Line 1471"/>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63" name="Line 1472"/>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64" name="Freeform 1473"/>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65" name="Freeform 1474"/>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66" name="Freeform 1475"/>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67" name="Freeform 1476"/>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68" name="Line 1477"/>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69" name="Line 1478"/>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70" name="Freeform 1479"/>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71" name="Freeform 1480"/>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72" name="Freeform 1481"/>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73" name="Freeform 1482"/>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74" name="Line 1483"/>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75" name="Line 1484"/>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76" name="Freeform 1485"/>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77" name="Freeform 1486"/>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78" name="Freeform 1487"/>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79" name="Freeform 1488"/>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80" name="Line 1489"/>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81" name="Line 1490"/>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82" name="Freeform 1491"/>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83" name="Freeform 1492"/>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84" name="Freeform 1493"/>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85" name="Freeform 1494"/>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86" name="Line 1495"/>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87" name="Line 1496"/>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88" name="Freeform 1497"/>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89" name="Freeform 1498"/>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90" name="Freeform 1499"/>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91" name="Freeform 1500"/>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92" name="Line 1501"/>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93" name="Line 1502"/>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94" name="Freeform 1503"/>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95" name="Freeform 1504"/>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96" name="Freeform 1505"/>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97" name="Freeform 1506"/>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98" name="Line 1507"/>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99" name="Line 1508"/>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00" name="Freeform 1509"/>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01" name="Freeform 1510"/>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02" name="Freeform 1511"/>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03" name="Freeform 1512"/>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04" name="Line 1513"/>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05" name="Line 1514"/>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06" name="Freeform 1515"/>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07" name="Freeform 1516"/>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08" name="Freeform 1517"/>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09" name="Freeform 1518"/>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10" name="Line 1519"/>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11" name="Line 1520"/>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12" name="Freeform 1521"/>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13" name="Freeform 1522"/>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14" name="Freeform 1523"/>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15" name="Freeform 1524"/>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16" name="Line 1525"/>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17" name="Line 1526"/>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18" name="Freeform 1527"/>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19" name="Freeform 1528"/>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20" name="Freeform 1529"/>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572" name="Group 1731"/>
            <p:cNvGrpSpPr>
              <a:grpSpLocks/>
            </p:cNvGrpSpPr>
            <p:nvPr/>
          </p:nvGrpSpPr>
          <p:grpSpPr bwMode="auto">
            <a:xfrm>
              <a:off x="5967413" y="1301750"/>
              <a:ext cx="60325" cy="73025"/>
              <a:chOff x="3759" y="820"/>
              <a:chExt cx="38" cy="46"/>
            </a:xfrm>
          </p:grpSpPr>
          <p:sp>
            <p:nvSpPr>
              <p:cNvPr id="3721" name="Freeform 1531"/>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2" name="Line 1532"/>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3" name="Line 1533"/>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4" name="Freeform 1534"/>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5" name="Freeform 1535"/>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6" name="Freeform 1536"/>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7" name="Freeform 1537"/>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8" name="Line 1538"/>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9" name="Line 1539"/>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0" name="Freeform 1540"/>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1" name="Freeform 1541"/>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2" name="Freeform 1542"/>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3" name="Freeform 1543"/>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4" name="Line 1544"/>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5" name="Line 1545"/>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6" name="Freeform 1546"/>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7" name="Freeform 1547"/>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8" name="Freeform 1548"/>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9" name="Freeform 1549"/>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0" name="Line 1550"/>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1" name="Line 1551"/>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2" name="Freeform 1552"/>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3" name="Freeform 1553"/>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4" name="Freeform 1554"/>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5" name="Freeform 1555"/>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6" name="Line 1556"/>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7" name="Line 1557"/>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8" name="Freeform 1558"/>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9" name="Freeform 1559"/>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0" name="Freeform 1560"/>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1" name="Freeform 1561"/>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2" name="Line 1562"/>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3" name="Line 1563"/>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4" name="Freeform 1564"/>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5" name="Freeform 1565"/>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6" name="Freeform 1566"/>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7" name="Freeform 1567"/>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8" name="Line 1568"/>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9" name="Line 1569"/>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0" name="Freeform 1570"/>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1" name="Freeform 1571"/>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2" name="Freeform 1572"/>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3" name="Freeform 1573"/>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4" name="Line 1574"/>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5" name="Line 1575"/>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6" name="Freeform 1576"/>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7" name="Freeform 1577"/>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8" name="Freeform 1578"/>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9" name="Freeform 1579"/>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0" name="Line 1580"/>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1" name="Line 1581"/>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2" name="Freeform 1582"/>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3" name="Freeform 1583"/>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4" name="Freeform 1584"/>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5" name="Freeform 1585"/>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6" name="Line 1586"/>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7" name="Line 1587"/>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8" name="Freeform 1588"/>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9" name="Freeform 1589"/>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0" name="Freeform 1590"/>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1" name="Freeform 1591"/>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2" name="Line 1592"/>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3" name="Line 1593"/>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4" name="Freeform 1594"/>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5" name="Freeform 1595"/>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6" name="Freeform 1596"/>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7" name="Freeform 1597"/>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8" name="Line 1598"/>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9" name="Line 1599"/>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0" name="Freeform 1600"/>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1" name="Freeform 1601"/>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2" name="Freeform 1602"/>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3" name="Freeform 1603"/>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4" name="Line 1604"/>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5" name="Line 1605"/>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6" name="Freeform 1606"/>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7" name="Freeform 1607"/>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8" name="Freeform 1608"/>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9" name="Freeform 1609"/>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0" name="Line 1610"/>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1" name="Line 1611"/>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2" name="Freeform 1612"/>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3" name="Freeform 1613"/>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4" name="Freeform 1614"/>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5" name="Freeform 1615"/>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6" name="Line 1616"/>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7" name="Line 1617"/>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8" name="Freeform 1618"/>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9" name="Freeform 1619"/>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0" name="Freeform 1620"/>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1" name="Freeform 1621"/>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2" name="Line 1622"/>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3" name="Line 1623"/>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4" name="Freeform 1624"/>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5" name="Freeform 1625"/>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6" name="Freeform 1626"/>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7" name="Freeform 1627"/>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8" name="Line 1628"/>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9" name="Line 1629"/>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0" name="Freeform 1630"/>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1" name="Freeform 1631"/>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2" name="Freeform 1632"/>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3" name="Freeform 1633"/>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4" name="Line 1634"/>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5" name="Line 1635"/>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6" name="Freeform 1636"/>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7" name="Freeform 1637"/>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8" name="Freeform 1638"/>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9" name="Freeform 1639"/>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0" name="Line 1640"/>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1" name="Line 1641"/>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2" name="Freeform 1642"/>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3" name="Freeform 1643"/>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4" name="Freeform 1644"/>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5" name="Freeform 1645"/>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6" name="Line 1646"/>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7" name="Line 1647"/>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8" name="Freeform 1648"/>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9" name="Freeform 1649"/>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0" name="Freeform 1650"/>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1" name="Freeform 1651"/>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2" name="Line 1652"/>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3" name="Line 1653"/>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4" name="Freeform 1654"/>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5" name="Freeform 1655"/>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6" name="Freeform 1656"/>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7" name="Freeform 1657"/>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8" name="Line 1658"/>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9" name="Line 1659"/>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0" name="Freeform 1660"/>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1" name="Freeform 1661"/>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2" name="Freeform 1662"/>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3" name="Freeform 1663"/>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4" name="Line 1664"/>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5" name="Line 1665"/>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6" name="Freeform 1666"/>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7" name="Freeform 1667"/>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8" name="Freeform 1668"/>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9" name="Freeform 1669"/>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0" name="Line 1670"/>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1" name="Line 1671"/>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2" name="Freeform 1672"/>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3" name="Freeform 1673"/>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4" name="Freeform 1674"/>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5" name="Freeform 1675"/>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6" name="Line 1676"/>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7" name="Line 1677"/>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8" name="Freeform 1678"/>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9" name="Freeform 1679"/>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0" name="Freeform 1680"/>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1" name="Freeform 1681"/>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2" name="Line 1682"/>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3" name="Line 1683"/>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4" name="Freeform 1684"/>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5" name="Freeform 1685"/>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6" name="Freeform 1686"/>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7" name="Freeform 1687"/>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8" name="Line 1688"/>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9" name="Line 1689"/>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0" name="Freeform 1690"/>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1" name="Freeform 1691"/>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2" name="Freeform 1692"/>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3" name="Freeform 1693"/>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4" name="Line 1694"/>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5" name="Line 1695"/>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6" name="Freeform 1696"/>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7" name="Freeform 1697"/>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8" name="Freeform 1698"/>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9" name="Freeform 1699"/>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0" name="Line 1700"/>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1" name="Line 1701"/>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2" name="Freeform 1702"/>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3" name="Freeform 1703"/>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4" name="Freeform 1704"/>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5" name="Freeform 1705"/>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6" name="Line 1706"/>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7" name="Line 1707"/>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8" name="Freeform 1708"/>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9" name="Freeform 1709"/>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0" name="Freeform 1710"/>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1" name="Freeform 1711"/>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2" name="Line 1712"/>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3" name="Line 1713"/>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4" name="Freeform 1714"/>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5" name="Freeform 1715"/>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6" name="Freeform 1716"/>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7" name="Freeform 1717"/>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8" name="Line 1718"/>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9" name="Line 1719"/>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0" name="Freeform 1720"/>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1" name="Freeform 1721"/>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2" name="Freeform 1722"/>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3" name="Freeform 1723"/>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4" name="Line 1724"/>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5" name="Line 1725"/>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6" name="Freeform 1726"/>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7" name="Freeform 1727"/>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8" name="Freeform 1728"/>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9" name="Freeform 1729"/>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0" name="Line 1730"/>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573" name="Group 1932"/>
            <p:cNvGrpSpPr>
              <a:grpSpLocks/>
            </p:cNvGrpSpPr>
            <p:nvPr/>
          </p:nvGrpSpPr>
          <p:grpSpPr bwMode="auto">
            <a:xfrm>
              <a:off x="5967413" y="601663"/>
              <a:ext cx="523875" cy="773112"/>
              <a:chOff x="3759" y="379"/>
              <a:chExt cx="330" cy="487"/>
            </a:xfrm>
          </p:grpSpPr>
          <p:sp>
            <p:nvSpPr>
              <p:cNvPr id="3521" name="Line 1732"/>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22" name="Freeform 1733"/>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23" name="Freeform 1734"/>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24" name="Freeform 1735"/>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25" name="Freeform 1736"/>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26" name="Line 1737"/>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27" name="Line 1738"/>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28" name="Freeform 1739"/>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29" name="Freeform 1740"/>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30" name="Freeform 1741"/>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31" name="Freeform 1742"/>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32" name="Line 1743"/>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33" name="Line 1744"/>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34" name="Freeform 1745"/>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35" name="Freeform 1746"/>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36" name="Freeform 1747"/>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37" name="Freeform 1748"/>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38" name="Line 1749"/>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39" name="Line 1750"/>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40" name="Freeform 1751"/>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41" name="Freeform 1752"/>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42" name="Freeform 1753"/>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43" name="Freeform 1754"/>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44" name="Line 1755"/>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45" name="Line 1756"/>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46" name="Freeform 1757"/>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47" name="Freeform 1758"/>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48" name="Freeform 1759"/>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49" name="Freeform 1760"/>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50" name="Line 1761"/>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51" name="Line 1762"/>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52" name="Freeform 1763"/>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53" name="Freeform 1764"/>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54" name="Freeform 1765"/>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55" name="Freeform 1766"/>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56" name="Line 1767"/>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57" name="Line 1768"/>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58" name="Freeform 1769"/>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59" name="Freeform 1770"/>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60" name="Freeform 1771"/>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61" name="Freeform 1772"/>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62" name="Line 1773"/>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63" name="Line 1774"/>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64" name="Freeform 1775"/>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65" name="Freeform 1776"/>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66" name="Freeform 1777"/>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67" name="Freeform 1778"/>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68" name="Line 1779"/>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69" name="Line 1780"/>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70" name="Freeform 1781"/>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71" name="Freeform 1782"/>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72" name="Freeform 1783"/>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73" name="Freeform 1784"/>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74" name="Line 1785"/>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75" name="Line 1786"/>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76" name="Freeform 1787"/>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77" name="Freeform 1788"/>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78" name="Freeform 1789"/>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79" name="Freeform 1790"/>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80" name="Line 1791"/>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81" name="Line 1792"/>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82" name="Freeform 1793"/>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83" name="Freeform 1794"/>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84" name="Freeform 1795"/>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85" name="Freeform 1796"/>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86" name="Line 1797"/>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87" name="Line 1798"/>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88" name="Freeform 1799"/>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89" name="Freeform 1800"/>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90" name="Freeform 1801"/>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91" name="Freeform 1802"/>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92" name="Line 1803"/>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93" name="Line 1804"/>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94" name="Freeform 1805"/>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95" name="Freeform 1806"/>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96" name="Freeform 1807"/>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97" name="Freeform 1808"/>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98" name="Line 1809"/>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99" name="Line 1810"/>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00" name="Freeform 1811"/>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01" name="Freeform 1812"/>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02" name="Freeform 1813"/>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03" name="Freeform 1814"/>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04" name="Line 1815"/>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05" name="Line 1816"/>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06" name="Freeform 1817"/>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07" name="Freeform 1818"/>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08" name="Freeform 1819"/>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09" name="Freeform 1820"/>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10" name="Line 1821"/>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11" name="Line 1822"/>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12" name="Freeform 1823"/>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13" name="Freeform 1824"/>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14" name="Freeform 1825"/>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15" name="Freeform 1826"/>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16" name="Line 1827"/>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17" name="Line 1828"/>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18" name="Freeform 1829"/>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19" name="Freeform 1830"/>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20" name="Freeform 1831"/>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21" name="Freeform 1832"/>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22" name="Line 1833"/>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23" name="Line 1834"/>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24" name="Freeform 1835"/>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25" name="Freeform 1836"/>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26" name="Freeform 1837"/>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27" name="Freeform 1838"/>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28" name="Line 1839"/>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29" name="Line 1840"/>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30" name="Freeform 1841"/>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31" name="Freeform 1842"/>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32" name="Freeform 1843"/>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33" name="Freeform 1844"/>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34" name="Line 1845"/>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35" name="Line 1846"/>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36" name="Freeform 1847"/>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37" name="Freeform 1848"/>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38" name="Freeform 1849"/>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39" name="Freeform 1850"/>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40" name="Line 1851"/>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41" name="Line 1852"/>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42" name="Freeform 1853"/>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43" name="Freeform 1854"/>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44" name="Freeform 1855"/>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45" name="Freeform 1856"/>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46" name="Freeform 1857"/>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47" name="Freeform 1858"/>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48" name="Freeform 1859"/>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49" name="Freeform 1860"/>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50" name="Freeform 1861"/>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51" name="Freeform 1862"/>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52" name="Freeform 1863"/>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53" name="Freeform 1864"/>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54" name="Freeform 1865"/>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55" name="Freeform 1866"/>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56" name="Freeform 1867"/>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57" name="Freeform 1868"/>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58" name="Freeform 1869"/>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59" name="Freeform 1870"/>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60" name="Freeform 1871"/>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61" name="Freeform 1872"/>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62" name="Freeform 1873"/>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63" name="Freeform 1874"/>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64" name="Freeform 1875"/>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65" name="Freeform 1876"/>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66" name="Freeform 1877"/>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67" name="Freeform 1878"/>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68" name="Freeform 1879"/>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69" name="Freeform 1880"/>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70" name="Freeform 1881"/>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71" name="Freeform 1882"/>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72" name="Freeform 1883"/>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73" name="Freeform 1884"/>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74" name="Freeform 1885"/>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75" name="Freeform 1886"/>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76" name="Freeform 1887"/>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77" name="Freeform 1888"/>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78" name="Freeform 1889"/>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79" name="Freeform 1890"/>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0" name="Freeform 1891"/>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1" name="Freeform 1892"/>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2" name="Freeform 1893"/>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3" name="Freeform 1894"/>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4" name="Freeform 1895"/>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5" name="Freeform 1896"/>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6" name="Freeform 1897"/>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7" name="Freeform 1898"/>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8" name="Freeform 1899"/>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9" name="Freeform 1900"/>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0" name="Freeform 1901"/>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1" name="Freeform 1902"/>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2" name="Freeform 1903"/>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3" name="Freeform 1904"/>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4" name="Freeform 1905"/>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5" name="Freeform 1906"/>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6" name="Freeform 1907"/>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7" name="Freeform 1908"/>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8" name="Freeform 1909"/>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9" name="Freeform 1910"/>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0" name="Freeform 1911"/>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1" name="Freeform 1912"/>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2" name="Freeform 1913"/>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3" name="Freeform 1914"/>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4" name="Freeform 1915"/>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5" name="Freeform 1916"/>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6" name="Freeform 1917"/>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7" name="Freeform 1918"/>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8" name="Freeform 1919"/>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9" name="Freeform 1920"/>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0" name="Freeform 1921"/>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1" name="Freeform 1922"/>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2" name="Freeform 1923"/>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3" name="Freeform 1924"/>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4" name="Freeform 1925"/>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5" name="Freeform 1926"/>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6" name="Freeform 1927"/>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7" name="Freeform 1928"/>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8" name="Freeform 1929"/>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9" name="Freeform 1930"/>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0" name="Freeform 1931"/>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574" name="Group 2133"/>
            <p:cNvGrpSpPr>
              <a:grpSpLocks/>
            </p:cNvGrpSpPr>
            <p:nvPr/>
          </p:nvGrpSpPr>
          <p:grpSpPr bwMode="auto">
            <a:xfrm>
              <a:off x="5930900" y="601663"/>
              <a:ext cx="560388" cy="1404937"/>
              <a:chOff x="3736" y="379"/>
              <a:chExt cx="353" cy="885"/>
            </a:xfrm>
          </p:grpSpPr>
          <p:sp>
            <p:nvSpPr>
              <p:cNvPr id="3321" name="Freeform 193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22" name="Freeform 193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23" name="Freeform 193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24" name="Freeform 193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25" name="Freeform 193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26" name="Freeform 193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27" name="Freeform 193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28" name="Freeform 1940"/>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29" name="Freeform 1941"/>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30" name="Freeform 1942"/>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31" name="Freeform 194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32" name="Freeform 194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33" name="Freeform 194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34" name="Freeform 194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35" name="Freeform 194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36" name="Freeform 194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37" name="Freeform 194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38" name="Freeform 1950"/>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39" name="Freeform 1951"/>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40" name="Freeform 1952"/>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41" name="Freeform 195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42" name="Freeform 195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43" name="Freeform 195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44" name="Freeform 195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45" name="Freeform 195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46" name="Freeform 195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47" name="Freeform 195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48" name="Freeform 1960"/>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49" name="Freeform 1961"/>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50" name="Freeform 1962"/>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51" name="Freeform 196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52" name="Freeform 196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53" name="Freeform 196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54" name="Freeform 196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55" name="Freeform 196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56" name="Freeform 196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57" name="Freeform 196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58" name="Freeform 1970"/>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59" name="Freeform 1971"/>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60" name="Freeform 1972"/>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61" name="Freeform 197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62" name="Freeform 197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63" name="Freeform 197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64" name="Freeform 197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65" name="Freeform 197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66" name="Freeform 197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67" name="Freeform 197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68" name="Freeform 1980"/>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69" name="Freeform 1981"/>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70" name="Freeform 1982"/>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71" name="Freeform 198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72" name="Freeform 198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73" name="Freeform 198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74" name="Freeform 198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75" name="Freeform 198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76" name="Freeform 198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77" name="Freeform 198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78" name="Freeform 1990"/>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79" name="Freeform 1991"/>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80" name="Freeform 1992"/>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81" name="Freeform 199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82" name="Freeform 199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83" name="Freeform 199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84" name="Freeform 199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85" name="Freeform 199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86" name="Freeform 199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87" name="Freeform 199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88" name="Freeform 2000"/>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89" name="Freeform 2001"/>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90" name="Freeform 2002"/>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91" name="Freeform 200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92" name="Freeform 200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93" name="Freeform 200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94" name="Freeform 200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95" name="Freeform 200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96" name="Freeform 200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97" name="Freeform 200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98" name="Freeform 2010"/>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99" name="Freeform 2011"/>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00" name="Freeform 2012"/>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01" name="Freeform 201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02" name="Freeform 201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03" name="Freeform 201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04" name="Freeform 201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05" name="Freeform 201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06" name="Freeform 201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07" name="Freeform 201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08" name="Freeform 2020"/>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09" name="Freeform 2021"/>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10" name="Freeform 2022"/>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11" name="Freeform 202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12" name="Freeform 202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13" name="Freeform 202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14" name="Freeform 202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15" name="Freeform 202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16" name="Freeform 202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17" name="Freeform 202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18" name="Freeform 2030"/>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19" name="Freeform 2031"/>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20" name="Freeform 2032"/>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21" name="Freeform 203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22" name="Freeform 203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23" name="Freeform 203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24" name="Freeform 203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25" name="Freeform 203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26" name="Freeform 203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27" name="Freeform 203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28" name="Freeform 2040"/>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29" name="Freeform 2041"/>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30" name="Freeform 2042"/>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31" name="Freeform 204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32" name="Freeform 204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33" name="Freeform 204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34" name="Freeform 204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35" name="Freeform 204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36" name="Freeform 204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37" name="Freeform 204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38" name="Freeform 2050"/>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39" name="Freeform 2051"/>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40" name="Freeform 2052"/>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41" name="Freeform 205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42" name="Freeform 205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43" name="Freeform 205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44" name="Freeform 205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45" name="Freeform 205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46" name="Freeform 205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47" name="Freeform 205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48" name="Line 2060"/>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49" name="Line 2061"/>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50" name="Freeform 2062"/>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51" name="Freeform 2063"/>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52" name="Line 2064"/>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53" name="Line 2065"/>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54" name="Freeform 2066"/>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55" name="Freeform 2067"/>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56" name="Line 2068"/>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57" name="Line 2069"/>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58" name="Freeform 2070"/>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59" name="Freeform 2071"/>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60" name="Line 2072"/>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61" name="Line 2073"/>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62" name="Freeform 2074"/>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63" name="Freeform 2075"/>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64" name="Line 2076"/>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65" name="Line 2077"/>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66" name="Freeform 2078"/>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67" name="Freeform 2079"/>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68" name="Line 2080"/>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69" name="Line 2081"/>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70" name="Freeform 2082"/>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71" name="Freeform 2083"/>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72" name="Line 2084"/>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73" name="Line 2085"/>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74" name="Freeform 2086"/>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75" name="Freeform 2087"/>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76" name="Line 2088"/>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77" name="Line 2089"/>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78" name="Freeform 2090"/>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79" name="Freeform 2091"/>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80" name="Line 2092"/>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81" name="Line 2093"/>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82" name="Freeform 2094"/>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83" name="Freeform 2095"/>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84" name="Line 2096"/>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85" name="Line 2097"/>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86" name="Freeform 2098"/>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87" name="Freeform 2099"/>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88" name="Line 2100"/>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89" name="Line 2101"/>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90" name="Freeform 2102"/>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91" name="Freeform 2103"/>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92" name="Line 2104"/>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93" name="Line 2105"/>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94" name="Freeform 2106"/>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95" name="Freeform 2107"/>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96" name="Line 2108"/>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97" name="Line 2109"/>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98" name="Freeform 2110"/>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99" name="Freeform 2111"/>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00" name="Line 2112"/>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01" name="Line 2113"/>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02" name="Freeform 2114"/>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03" name="Freeform 2115"/>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04" name="Line 2116"/>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05" name="Line 2117"/>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06" name="Freeform 2118"/>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07" name="Freeform 2119"/>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08" name="Line 2120"/>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09" name="Line 2121"/>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10" name="Freeform 2122"/>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11" name="Freeform 2123"/>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12" name="Line 2124"/>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13" name="Line 2125"/>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14" name="Freeform 2126"/>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15" name="Freeform 2127"/>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16" name="Line 2128"/>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17" name="Line 2129"/>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18" name="Freeform 2130"/>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19" name="Freeform 2131"/>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20" name="Line 2132"/>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575" name="Group 2334"/>
            <p:cNvGrpSpPr>
              <a:grpSpLocks/>
            </p:cNvGrpSpPr>
            <p:nvPr/>
          </p:nvGrpSpPr>
          <p:grpSpPr bwMode="auto">
            <a:xfrm>
              <a:off x="5930900" y="1935163"/>
              <a:ext cx="58738" cy="71437"/>
              <a:chOff x="3736" y="1219"/>
              <a:chExt cx="37" cy="45"/>
            </a:xfrm>
          </p:grpSpPr>
          <p:sp>
            <p:nvSpPr>
              <p:cNvPr id="3121" name="Line 2134"/>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22" name="Freeform 2135"/>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23" name="Freeform 2136"/>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24" name="Line 2137"/>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25" name="Line 2138"/>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26" name="Freeform 2139"/>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27" name="Freeform 2140"/>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28" name="Line 2141"/>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29" name="Line 2142"/>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30" name="Freeform 2143"/>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31" name="Freeform 2144"/>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32" name="Line 2145"/>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33" name="Line 2146"/>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34" name="Freeform 2147"/>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35" name="Freeform 2148"/>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36" name="Line 2149"/>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37" name="Line 2150"/>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38" name="Freeform 2151"/>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39" name="Freeform 2152"/>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40" name="Line 2153"/>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41" name="Line 2154"/>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42" name="Freeform 2155"/>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43" name="Freeform 2156"/>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44" name="Line 2157"/>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45" name="Line 2158"/>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46" name="Freeform 2159"/>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47" name="Freeform 2160"/>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48" name="Line 2161"/>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49" name="Line 2162"/>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50" name="Freeform 2163"/>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51" name="Freeform 2164"/>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52" name="Line 2165"/>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53" name="Line 2166"/>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54" name="Freeform 2167"/>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55" name="Freeform 2168"/>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56" name="Line 2169"/>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57" name="Line 2170"/>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58" name="Freeform 2171"/>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59" name="Freeform 2172"/>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60" name="Line 2173"/>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61" name="Line 2174"/>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62" name="Freeform 2175"/>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63" name="Freeform 2176"/>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64" name="Line 2177"/>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65" name="Line 2178"/>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66" name="Freeform 2179"/>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67" name="Freeform 2180"/>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68" name="Line 2181"/>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69" name="Line 2182"/>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70" name="Freeform 2183"/>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71" name="Freeform 2184"/>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72" name="Line 2185"/>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73" name="Line 2186"/>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74" name="Freeform 2187"/>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75" name="Freeform 2188"/>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76" name="Line 2189"/>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77" name="Line 2190"/>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78" name="Freeform 2191"/>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79" name="Freeform 2192"/>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80" name="Line 2193"/>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81" name="Line 2194"/>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82" name="Freeform 2195"/>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83" name="Freeform 2196"/>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84" name="Line 2197"/>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85" name="Line 2198"/>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86" name="Freeform 2199"/>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87" name="Freeform 2200"/>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88" name="Line 2201"/>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89" name="Line 2202"/>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90" name="Freeform 2203"/>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91" name="Freeform 2204"/>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92" name="Line 2205"/>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93" name="Line 2206"/>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94" name="Freeform 2207"/>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95" name="Freeform 2208"/>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96" name="Line 2209"/>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97" name="Line 2210"/>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98" name="Freeform 2211"/>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99" name="Freeform 2212"/>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00" name="Line 2213"/>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01" name="Line 2214"/>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02" name="Freeform 2215"/>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03" name="Freeform 2216"/>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04" name="Line 2217"/>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05" name="Line 2218"/>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06" name="Freeform 2219"/>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07" name="Freeform 2220"/>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08" name="Line 2221"/>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09" name="Line 2222"/>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10" name="Freeform 2223"/>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11" name="Freeform 2224"/>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12" name="Line 2225"/>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13" name="Line 2226"/>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14" name="Freeform 2227"/>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15" name="Freeform 2228"/>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16" name="Line 2229"/>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17" name="Line 2230"/>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18" name="Freeform 2231"/>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19" name="Freeform 2232"/>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0" name="Line 2233"/>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1" name="Line 2234"/>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2" name="Freeform 2235"/>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3" name="Freeform 2236"/>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4" name="Line 2237"/>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5" name="Line 2238"/>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6" name="Freeform 2239"/>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7" name="Freeform 2240"/>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8" name="Line 2241"/>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9" name="Line 2242"/>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0" name="Freeform 2243"/>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1" name="Freeform 2244"/>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2" name="Line 2245"/>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3" name="Line 2246"/>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4" name="Freeform 2247"/>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5" name="Freeform 2248"/>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6" name="Line 2249"/>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7" name="Line 2250"/>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8" name="Freeform 2251"/>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9" name="Freeform 2252"/>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40" name="Line 2253"/>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41" name="Line 2254"/>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42" name="Freeform 2255"/>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43" name="Freeform 2256"/>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44" name="Line 2257"/>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45" name="Line 2258"/>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46" name="Freeform 2259"/>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47" name="Freeform 2260"/>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48" name="Line 2261"/>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49" name="Line 2262"/>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50" name="Freeform 2263"/>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51" name="Freeform 2264"/>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52" name="Line 2265"/>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53" name="Line 2266"/>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54" name="Freeform 2267"/>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55" name="Freeform 2268"/>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56" name="Line 2269"/>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57" name="Line 2270"/>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58" name="Freeform 2271"/>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59" name="Freeform 2272"/>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60" name="Line 2273"/>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61" name="Line 2274"/>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62" name="Freeform 2275"/>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63" name="Freeform 2276"/>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64" name="Line 2277"/>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65" name="Line 2278"/>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66" name="Freeform 2279"/>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67" name="Freeform 2280"/>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68" name="Line 2281"/>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69" name="Line 2282"/>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70" name="Freeform 2283"/>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71" name="Freeform 2284"/>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72" name="Line 2285"/>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73" name="Line 2286"/>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74" name="Freeform 2287"/>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75" name="Freeform 2288"/>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76" name="Line 2289"/>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77" name="Line 2290"/>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78" name="Freeform 2291"/>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79" name="Freeform 2292"/>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80" name="Line 2293"/>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81" name="Line 2294"/>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82" name="Freeform 2295"/>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83" name="Freeform 2296"/>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84" name="Line 2297"/>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85" name="Line 2298"/>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86" name="Freeform 2299"/>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87" name="Freeform 2300"/>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88" name="Line 2301"/>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89" name="Line 2302"/>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90" name="Freeform 2303"/>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91" name="Freeform 2304"/>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92" name="Line 2305"/>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93" name="Line 2306"/>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94" name="Freeform 2307"/>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95" name="Freeform 2308"/>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96" name="Line 2309"/>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97" name="Line 2310"/>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98" name="Freeform 2311"/>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99" name="Freeform 2312"/>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00" name="Line 2313"/>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01" name="Line 2314"/>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02" name="Freeform 2315"/>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03" name="Freeform 2316"/>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04" name="Line 2317"/>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05" name="Line 2318"/>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06" name="Freeform 2319"/>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07" name="Freeform 2320"/>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08" name="Line 2321"/>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09" name="Line 2322"/>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10" name="Freeform 2323"/>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11" name="Freeform 2324"/>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12" name="Line 2325"/>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13" name="Line 2326"/>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14" name="Freeform 2327"/>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15" name="Freeform 2328"/>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16" name="Line 2329"/>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17" name="Line 2330"/>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18" name="Freeform 2331"/>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19" name="Freeform 2332"/>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20" name="Line 2333"/>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576" name="Group 3339"/>
            <p:cNvGrpSpPr>
              <a:grpSpLocks/>
            </p:cNvGrpSpPr>
            <p:nvPr/>
          </p:nvGrpSpPr>
          <p:grpSpPr bwMode="auto">
            <a:xfrm>
              <a:off x="7632700" y="2974975"/>
              <a:ext cx="55563" cy="74612"/>
              <a:chOff x="4808" y="1874"/>
              <a:chExt cx="35" cy="47"/>
            </a:xfrm>
          </p:grpSpPr>
          <p:sp>
            <p:nvSpPr>
              <p:cNvPr id="2921" name="Freeform 3139"/>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22" name="Line 3140"/>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23" name="Line 3141"/>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24" name="Line 3142"/>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25" name="Line 3143"/>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26" name="Line 3144"/>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27" name="Freeform 3145"/>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28" name="Line 3146"/>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29" name="Line 3147"/>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30" name="Line 3148"/>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31" name="Line 3149"/>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32" name="Line 3150"/>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33" name="Freeform 3151"/>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34" name="Line 3152"/>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35" name="Line 3153"/>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36" name="Line 3154"/>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37" name="Line 3155"/>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38" name="Line 3156"/>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39" name="Freeform 3157"/>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40" name="Line 3158"/>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41" name="Line 3159"/>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42" name="Line 3160"/>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43" name="Line 3161"/>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44" name="Line 3162"/>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45" name="Freeform 3163"/>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46" name="Line 3164"/>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47" name="Line 3165"/>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48" name="Line 3166"/>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49" name="Line 3167"/>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50" name="Line 3168"/>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51" name="Freeform 3169"/>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52" name="Line 3170"/>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53" name="Line 3171"/>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54" name="Line 3172"/>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55" name="Line 3173"/>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56" name="Line 3174"/>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57" name="Freeform 3175"/>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58" name="Line 3176"/>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59" name="Line 3177"/>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60" name="Line 3178"/>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61" name="Line 3179"/>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62" name="Line 3180"/>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63" name="Freeform 3181"/>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64" name="Line 3182"/>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65" name="Line 3183"/>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66" name="Line 3184"/>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67" name="Line 3185"/>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68" name="Line 3186"/>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69" name="Freeform 3187"/>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70" name="Line 3188"/>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71" name="Line 3189"/>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72" name="Line 3190"/>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73" name="Line 3191"/>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74" name="Line 3192"/>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75" name="Freeform 3193"/>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76" name="Line 3194"/>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77" name="Line 3195"/>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78" name="Line 3196"/>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79" name="Line 3197"/>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80" name="Line 3198"/>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81" name="Freeform 3199"/>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82" name="Line 3200"/>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83" name="Line 3201"/>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84" name="Line 3202"/>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85" name="Line 3203"/>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86" name="Line 3204"/>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87" name="Freeform 3205"/>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88" name="Line 3206"/>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89" name="Line 3207"/>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90" name="Line 3208"/>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91" name="Line 3209"/>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92" name="Line 3210"/>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93" name="Freeform 3211"/>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94" name="Line 3212"/>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95" name="Line 3213"/>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96" name="Line 3214"/>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97" name="Line 3215"/>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98" name="Line 3216"/>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99" name="Freeform 3217"/>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00" name="Line 3218"/>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01" name="Line 3219"/>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02" name="Line 3220"/>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03" name="Line 3221"/>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04" name="Line 3222"/>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05" name="Freeform 3223"/>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06" name="Line 3224"/>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07" name="Line 3225"/>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08" name="Line 3226"/>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09" name="Line 3227"/>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10" name="Line 3228"/>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11" name="Freeform 3229"/>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12" name="Line 3230"/>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13" name="Line 3231"/>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14" name="Line 3232"/>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15" name="Line 3233"/>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16" name="Line 3234"/>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17" name="Freeform 3235"/>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18" name="Line 3236"/>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19" name="Line 3237"/>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20" name="Line 3238"/>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21" name="Line 3239"/>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22" name="Line 3240"/>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23" name="Freeform 3241"/>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24" name="Line 3242"/>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25" name="Line 3243"/>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26" name="Line 3244"/>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27" name="Line 3245"/>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28" name="Line 3246"/>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29" name="Freeform 3247"/>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30" name="Line 3248"/>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31" name="Line 3249"/>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32" name="Line 3250"/>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33" name="Line 3251"/>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34" name="Line 3252"/>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35" name="Freeform 3253"/>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36" name="Line 3254"/>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37" name="Line 3255"/>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38" name="Line 3256"/>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39" name="Line 3257"/>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40" name="Line 3258"/>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41" name="Freeform 3259"/>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42" name="Line 3260"/>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43" name="Line 3261"/>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44" name="Line 3262"/>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45" name="Line 3263"/>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46" name="Line 3264"/>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47" name="Freeform 3265"/>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48" name="Line 3266"/>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49" name="Line 3267"/>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50" name="Line 3268"/>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51" name="Line 3269"/>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52" name="Line 3270"/>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53" name="Freeform 3271"/>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54" name="Line 3272"/>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55" name="Line 3273"/>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56" name="Line 3274"/>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57" name="Line 3275"/>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58" name="Line 3276"/>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59" name="Freeform 3277"/>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60" name="Line 3278"/>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61" name="Line 3279"/>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62" name="Line 3280"/>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63" name="Line 3281"/>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64" name="Line 3282"/>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65" name="Freeform 3283"/>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66" name="Line 3284"/>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67" name="Line 3285"/>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68" name="Line 3286"/>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69" name="Line 3287"/>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70" name="Line 3288"/>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71" name="Freeform 3289"/>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72" name="Line 3290"/>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73" name="Line 3291"/>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74" name="Line 3292"/>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75" name="Line 3293"/>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76" name="Line 3294"/>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77" name="Freeform 3295"/>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78" name="Line 3296"/>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79" name="Line 3297"/>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80" name="Line 3298"/>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81" name="Line 3299"/>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82" name="Line 3300"/>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83" name="Freeform 3301"/>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84" name="Line 3302"/>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85" name="Line 3303"/>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86" name="Line 3304"/>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87" name="Line 3305"/>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88" name="Line 3306"/>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89" name="Freeform 3307"/>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90" name="Line 3308"/>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91" name="Line 3309"/>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92" name="Line 3310"/>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93" name="Line 3311"/>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94" name="Line 3312"/>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95" name="Freeform 3313"/>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96" name="Line 3314"/>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97" name="Line 3315"/>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98" name="Line 3316"/>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99" name="Line 3317"/>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00" name="Line 3318"/>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01" name="Freeform 3319"/>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02" name="Line 3320"/>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03" name="Line 3321"/>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04" name="Line 3322"/>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05" name="Line 3323"/>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06" name="Line 3324"/>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07" name="Freeform 3325"/>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08" name="Line 3326"/>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09" name="Line 3327"/>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10" name="Line 3328"/>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11" name="Line 3329"/>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12" name="Line 3330"/>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13" name="Freeform 3331"/>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14" name="Line 3332"/>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15" name="Line 3333"/>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16" name="Line 3334"/>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17" name="Line 3335"/>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18" name="Line 3336"/>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19" name="Freeform 3337"/>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20" name="Line 3338"/>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577" name="Group 3540"/>
            <p:cNvGrpSpPr>
              <a:grpSpLocks/>
            </p:cNvGrpSpPr>
            <p:nvPr/>
          </p:nvGrpSpPr>
          <p:grpSpPr bwMode="auto">
            <a:xfrm>
              <a:off x="7632700" y="2974975"/>
              <a:ext cx="55563" cy="74612"/>
              <a:chOff x="4808" y="1874"/>
              <a:chExt cx="35" cy="47"/>
            </a:xfrm>
          </p:grpSpPr>
          <p:sp>
            <p:nvSpPr>
              <p:cNvPr id="2721" name="Line 3340"/>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22" name="Line 3341"/>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23" name="Line 3342"/>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24" name="Line 3343"/>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25" name="Freeform 3344"/>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26" name="Line 3345"/>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27" name="Line 3346"/>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28" name="Line 3347"/>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29" name="Line 3348"/>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30" name="Line 3349"/>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31" name="Freeform 3350"/>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32" name="Line 3351"/>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33" name="Line 3352"/>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34" name="Line 3353"/>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35" name="Line 3354"/>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36" name="Line 3355"/>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37" name="Freeform 3356"/>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38" name="Line 3357"/>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39" name="Line 3358"/>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40" name="Line 3359"/>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41" name="Line 3360"/>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42" name="Line 3361"/>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43" name="Freeform 3362"/>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44" name="Line 3363"/>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45" name="Line 3364"/>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46" name="Line 3365"/>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47" name="Line 3366"/>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48" name="Line 3367"/>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49" name="Freeform 3368"/>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50" name="Line 3369"/>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51" name="Line 3370"/>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52" name="Line 3371"/>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53" name="Line 3372"/>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54" name="Line 3373"/>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55" name="Freeform 3374"/>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56" name="Line 3375"/>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57" name="Line 3376"/>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58" name="Line 3377"/>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59" name="Line 3378"/>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60" name="Line 3379"/>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61" name="Freeform 3380"/>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62" name="Line 3381"/>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63" name="Line 3382"/>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64" name="Line 3383"/>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65" name="Line 3384"/>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66" name="Line 3385"/>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67" name="Freeform 3386"/>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68" name="Line 3387"/>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69" name="Line 3388"/>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70" name="Line 3389"/>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71" name="Line 3390"/>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72" name="Line 3391"/>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73" name="Freeform 3392"/>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74" name="Line 3393"/>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75" name="Line 3394"/>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76" name="Line 3395"/>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77" name="Line 3396"/>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78" name="Line 3397"/>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79" name="Freeform 3398"/>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80" name="Line 3399"/>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81" name="Line 3400"/>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82" name="Line 3401"/>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83" name="Line 3402"/>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84" name="Line 3403"/>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85" name="Freeform 3404"/>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86" name="Line 3405"/>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87" name="Line 3406"/>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88" name="Line 3407"/>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89" name="Line 3408"/>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90" name="Line 3409"/>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91" name="Freeform 3410"/>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92" name="Line 3411"/>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93" name="Line 3412"/>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94" name="Line 3413"/>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95" name="Line 3414"/>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96" name="Line 3415"/>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97" name="Freeform 3416"/>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98" name="Line 3417"/>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99" name="Line 3418"/>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00" name="Line 3419"/>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01" name="Line 3420"/>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02" name="Line 3421"/>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03" name="Freeform 3422"/>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04" name="Line 3423"/>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05" name="Line 3424"/>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06" name="Line 3425"/>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07" name="Line 3426"/>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08" name="Line 3427"/>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09" name="Freeform 3428"/>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10" name="Line 3429"/>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11" name="Line 3430"/>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12" name="Line 3431"/>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13" name="Line 3432"/>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14" name="Line 3433"/>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15" name="Freeform 3434"/>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16" name="Line 3435"/>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17" name="Line 3436"/>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18" name="Line 3437"/>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19" name="Line 3438"/>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20" name="Line 3439"/>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21" name="Freeform 3440"/>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22" name="Line 3441"/>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23" name="Line 3442"/>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24" name="Line 3443"/>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25" name="Line 3444"/>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26" name="Line 3445"/>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27" name="Freeform 3446"/>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28" name="Line 3447"/>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29" name="Line 3448"/>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30" name="Line 3449"/>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31" name="Line 3450"/>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32" name="Line 3451"/>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33" name="Freeform 3452"/>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34" name="Line 3453"/>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35" name="Line 3454"/>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36" name="Line 3455"/>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37" name="Line 3456"/>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38" name="Line 3457"/>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39" name="Freeform 3458"/>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40" name="Line 3459"/>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41" name="Line 3460"/>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42" name="Line 3461"/>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43" name="Line 3462"/>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44" name="Line 3463"/>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45" name="Freeform 3464"/>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46" name="Line 3465"/>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47" name="Line 3466"/>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48" name="Line 3467"/>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49" name="Line 3468"/>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50" name="Line 3469"/>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51" name="Freeform 3470"/>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52" name="Line 3471"/>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53" name="Line 3472"/>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54" name="Line 3473"/>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55" name="Line 3474"/>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56" name="Line 3475"/>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57" name="Freeform 3476"/>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58" name="Line 3477"/>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59" name="Line 3478"/>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60" name="Line 3479"/>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61" name="Line 3480"/>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62" name="Line 3481"/>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63" name="Freeform 3482"/>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64" name="Line 3483"/>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65" name="Line 3484"/>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66" name="Line 3485"/>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67" name="Line 3486"/>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68" name="Line 3487"/>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69" name="Freeform 3488"/>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70" name="Line 3489"/>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71" name="Line 3490"/>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72" name="Line 3491"/>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73" name="Line 3492"/>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74" name="Line 3493"/>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75" name="Freeform 3494"/>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76" name="Line 3495"/>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77" name="Line 3496"/>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78" name="Line 3497"/>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79" name="Line 3498"/>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80" name="Line 3499"/>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81" name="Freeform 3500"/>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82" name="Line 3501"/>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83" name="Line 3502"/>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84" name="Line 3503"/>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85" name="Line 3504"/>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86" name="Line 3505"/>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87" name="Freeform 3506"/>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88" name="Line 3507"/>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89" name="Line 3508"/>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90" name="Line 3509"/>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91" name="Line 3510"/>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92" name="Line 3511"/>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93" name="Freeform 3512"/>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94" name="Line 3513"/>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95" name="Line 3514"/>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96" name="Line 3515"/>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97" name="Line 3516"/>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98" name="Line 3517"/>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99" name="Freeform 3518"/>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00" name="Line 3519"/>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01" name="Line 3520"/>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02" name="Line 3521"/>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03" name="Line 3522"/>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04" name="Line 3523"/>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05" name="Freeform 3524"/>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06" name="Line 3525"/>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07" name="Line 3526"/>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08" name="Line 3527"/>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09" name="Line 3528"/>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10" name="Line 3529"/>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11" name="Freeform 3530"/>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12" name="Line 3531"/>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13" name="Line 3532"/>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14" name="Line 3533"/>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15" name="Line 3534"/>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16" name="Line 3535"/>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17" name="Freeform 3536"/>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18" name="Line 3537"/>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19" name="Line 3538"/>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20" name="Line 3539"/>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578" name="Line 3541"/>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79" name="Line 3542"/>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80" name="Freeform 3543"/>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81" name="Line 3544"/>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82" name="Line 3545"/>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83" name="Line 3546"/>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84" name="Line 3547"/>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85" name="Line 3548"/>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86" name="Freeform 3549"/>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87" name="Line 3550"/>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88" name="Line 3551"/>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89" name="Line 3552"/>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90" name="Line 3553"/>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91" name="Line 3554"/>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92" name="Freeform 3555"/>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93" name="Line 3556"/>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94" name="Line 3557"/>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95" name="Line 3558"/>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96" name="Line 3559"/>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97" name="Line 3560"/>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98" name="Freeform 3561"/>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99" name="Line 3562"/>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00" name="Line 3563"/>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01" name="Line 3564"/>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02" name="Line 3565"/>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03" name="Line 3566"/>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04" name="Freeform 3567"/>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05" name="Line 3568"/>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06" name="Line 3569"/>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07" name="Line 3570"/>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08" name="Line 3571"/>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09" name="Line 3572"/>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10" name="Freeform 3573"/>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11" name="Line 3574"/>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12" name="Line 3575"/>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13" name="Line 3576"/>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14" name="Line 3577"/>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15" name="Line 3578"/>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16" name="Freeform 3579"/>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17" name="Line 3580"/>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18" name="Line 3581"/>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19" name="Line 3582"/>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20" name="Line 3583"/>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21" name="Line 3584"/>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22" name="Freeform 3585"/>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23" name="Line 3586"/>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24" name="Line 3587"/>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25" name="Line 3588"/>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26" name="Line 3589"/>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27" name="Line 3590"/>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28" name="Freeform 3591"/>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29" name="Line 3592"/>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30" name="Line 3593"/>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31" name="Line 3594"/>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32" name="Line 3595"/>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33" name="Line 3596"/>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34" name="Freeform 3597"/>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35" name="Line 3598"/>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36" name="Line 3599"/>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37" name="Line 3600"/>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38" name="Line 3601"/>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39" name="Line 3602"/>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40" name="Freeform 3603"/>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41" name="Line 3604"/>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42" name="Line 3605"/>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43" name="Line 3606"/>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44" name="Line 3607"/>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45" name="Line 3608"/>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46" name="Freeform 3609"/>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47" name="Line 3610"/>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48" name="Line 3611"/>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49" name="Line 3612"/>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50" name="Line 3613"/>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51" name="Line 3614"/>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52" name="Freeform 3615"/>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53" name="Line 3616"/>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54" name="Line 3617"/>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55" name="Line 3618"/>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56" name="Line 3619"/>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57" name="Line 3620"/>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58" name="Freeform 3621"/>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59" name="Line 3622"/>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60" name="Line 3623"/>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61" name="Line 3624"/>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62" name="Line 3625"/>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63" name="Line 3626"/>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64" name="Freeform 3627"/>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65" name="Line 3628"/>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66" name="Line 3629"/>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67" name="Line 3630"/>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68" name="Line 3631"/>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69" name="Line 3632"/>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0" name="Freeform 3633"/>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1" name="Line 3634"/>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2" name="Line 3635"/>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3" name="Line 3636"/>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4" name="Line 3637"/>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5" name="Line 3638"/>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6" name="Freeform 3639"/>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7" name="Line 3640"/>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8" name="Line 3641"/>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9" name="Line 3642"/>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80" name="Line 3643"/>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81" name="Line 3644"/>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82" name="Freeform 3645"/>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83" name="Line 3646"/>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84" name="Line 3647"/>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85" name="Line 3648"/>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86" name="Line 3649"/>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87" name="Line 3650"/>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88" name="Freeform 3651"/>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89" name="Line 3652"/>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90" name="Line 3653"/>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91" name="Line 3654"/>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92" name="Line 3655"/>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93" name="Line 3656"/>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94" name="Freeform 3657"/>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95" name="Line 3658"/>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96" name="Line 3659"/>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97" name="Line 3660"/>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98" name="Line 3661"/>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99" name="Line 3662"/>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00" name="Freeform 3663"/>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01" name="Line 3664"/>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02" name="Line 3665"/>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03" name="Line 3666"/>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04" name="Line 3667"/>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05" name="Line 3668"/>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06" name="Freeform 3669"/>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07" name="Line 3670"/>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08" name="Line 3671"/>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09" name="Line 3672"/>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10" name="Line 3673"/>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11" name="Line 3674"/>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12" name="Freeform 3675"/>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13" name="Line 3676"/>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14" name="Line 3677"/>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15" name="Line 3678"/>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16" name="Line 3679"/>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17" name="Line 3680"/>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18" name="Freeform 3681"/>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19" name="Line 3682"/>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20" name="Line 3683"/>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9298416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altLang="en-US" smtClean="0"/>
              <a:t>Time-distance diagnostics</a:t>
            </a:r>
          </a:p>
        </p:txBody>
      </p:sp>
      <p:sp>
        <p:nvSpPr>
          <p:cNvPr id="34819" name="Rectangle 3"/>
          <p:cNvSpPr>
            <a:spLocks noGrp="1" noChangeArrowheads="1"/>
          </p:cNvSpPr>
          <p:nvPr>
            <p:ph type="body" idx="1"/>
          </p:nvPr>
        </p:nvSpPr>
        <p:spPr>
          <a:xfrm>
            <a:off x="381000" y="1566863"/>
            <a:ext cx="4267200" cy="4525962"/>
          </a:xfrm>
        </p:spPr>
        <p:txBody>
          <a:bodyPr/>
          <a:lstStyle/>
          <a:p>
            <a:pPr eaLnBrk="1" hangingPunct="1"/>
            <a:r>
              <a:rPr lang="en-US" altLang="en-US" sz="2400" smtClean="0"/>
              <a:t>Using the time-distance diagram one can measure the travel time of acoustic waves for various distances, and then infer the sound speed along the wave paths.</a:t>
            </a:r>
          </a:p>
          <a:p>
            <a:pPr eaLnBrk="1" hangingPunct="1"/>
            <a:r>
              <a:rPr lang="en-US" altLang="en-US" sz="2400" smtClean="0">
                <a:solidFill>
                  <a:srgbClr val="0000FF"/>
                </a:solidFill>
              </a:rPr>
              <a:t>Can we measure the travel times by using the stochastic wave field continuously generated by the turbulent convection? </a:t>
            </a:r>
          </a:p>
        </p:txBody>
      </p:sp>
      <p:pic>
        <p:nvPicPr>
          <p:cNvPr id="2" name="movie1_l.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bwMode="auto">
          <a:xfrm>
            <a:off x="4724400" y="1709738"/>
            <a:ext cx="41910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2416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99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2627313" y="274638"/>
            <a:ext cx="5689600" cy="1143000"/>
          </a:xfrm>
        </p:spPr>
        <p:txBody>
          <a:bodyPr>
            <a:normAutofit fontScale="90000"/>
          </a:bodyPr>
          <a:lstStyle/>
          <a:p>
            <a:pPr eaLnBrk="1" hangingPunct="1"/>
            <a:r>
              <a:rPr lang="en-US" altLang="en-US" smtClean="0"/>
              <a:t>Time-distance helioseismology</a:t>
            </a:r>
          </a:p>
        </p:txBody>
      </p:sp>
      <p:sp>
        <p:nvSpPr>
          <p:cNvPr id="35843" name="Rectangle 3"/>
          <p:cNvSpPr>
            <a:spLocks noGrp="1" noChangeArrowheads="1"/>
          </p:cNvSpPr>
          <p:nvPr>
            <p:ph type="body" idx="1"/>
          </p:nvPr>
        </p:nvSpPr>
        <p:spPr/>
        <p:txBody>
          <a:bodyPr/>
          <a:lstStyle/>
          <a:p>
            <a:pPr eaLnBrk="1" hangingPunct="1"/>
            <a:r>
              <a:rPr lang="en-US" altLang="en-US" smtClean="0"/>
              <a:t>              A remarkable discovery was made by </a:t>
            </a:r>
            <a:r>
              <a:rPr lang="en-US" altLang="en-US" smtClean="0">
                <a:solidFill>
                  <a:srgbClr val="FF0000"/>
                </a:solidFill>
              </a:rPr>
              <a:t>Tom Duvall</a:t>
            </a:r>
            <a:r>
              <a:rPr lang="en-US" altLang="en-US" smtClean="0"/>
              <a:t> in 1993 that the travel times of the solar waves can be measured by using a </a:t>
            </a:r>
            <a:r>
              <a:rPr lang="en-US" altLang="en-US" smtClean="0">
                <a:solidFill>
                  <a:srgbClr val="FF0000"/>
                </a:solidFill>
              </a:rPr>
              <a:t>cross-covariance function</a:t>
            </a:r>
            <a:r>
              <a:rPr lang="en-US" altLang="en-US" smtClean="0"/>
              <a:t> of the stochastic wave field:</a:t>
            </a:r>
          </a:p>
          <a:p>
            <a:pPr eaLnBrk="1" hangingPunct="1"/>
            <a:endParaRPr lang="en-US" altLang="en-US" smtClean="0"/>
          </a:p>
          <a:p>
            <a:pPr eaLnBrk="1" hangingPunct="1">
              <a:buFontTx/>
              <a:buNone/>
            </a:pPr>
            <a:r>
              <a:rPr lang="en-US" altLang="en-US" smtClean="0"/>
              <a:t> </a:t>
            </a:r>
          </a:p>
        </p:txBody>
      </p:sp>
      <p:grpSp>
        <p:nvGrpSpPr>
          <p:cNvPr id="51213" name="Group 13"/>
          <p:cNvGrpSpPr>
            <a:grpSpLocks/>
          </p:cNvGrpSpPr>
          <p:nvPr/>
        </p:nvGrpSpPr>
        <p:grpSpPr bwMode="auto">
          <a:xfrm>
            <a:off x="1187450" y="5084763"/>
            <a:ext cx="2533650" cy="1519237"/>
            <a:chOff x="748" y="3203"/>
            <a:chExt cx="1596" cy="957"/>
          </a:xfrm>
        </p:grpSpPr>
        <p:sp>
          <p:nvSpPr>
            <p:cNvPr id="35865" name="Text Box 5"/>
            <p:cNvSpPr txBox="1">
              <a:spLocks noChangeArrowheads="1"/>
            </p:cNvSpPr>
            <p:nvPr/>
          </p:nvSpPr>
          <p:spPr bwMode="auto">
            <a:xfrm>
              <a:off x="748" y="3929"/>
              <a:ext cx="159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Time               Distance</a:t>
              </a:r>
            </a:p>
          </p:txBody>
        </p:sp>
        <p:sp>
          <p:nvSpPr>
            <p:cNvPr id="35866" name="Line 6"/>
            <p:cNvSpPr>
              <a:spLocks noChangeShapeType="1"/>
            </p:cNvSpPr>
            <p:nvPr/>
          </p:nvSpPr>
          <p:spPr bwMode="auto">
            <a:xfrm flipV="1">
              <a:off x="975" y="3203"/>
              <a:ext cx="227" cy="77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7" name="Line 7"/>
            <p:cNvSpPr>
              <a:spLocks noChangeShapeType="1"/>
            </p:cNvSpPr>
            <p:nvPr/>
          </p:nvSpPr>
          <p:spPr bwMode="auto">
            <a:xfrm flipH="1" flipV="1">
              <a:off x="1565" y="3203"/>
              <a:ext cx="362" cy="72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1214" name="Group 14"/>
          <p:cNvGrpSpPr>
            <a:grpSpLocks/>
          </p:cNvGrpSpPr>
          <p:nvPr/>
        </p:nvGrpSpPr>
        <p:grpSpPr bwMode="auto">
          <a:xfrm>
            <a:off x="3779838" y="5229225"/>
            <a:ext cx="5400675" cy="1525588"/>
            <a:chOff x="2381" y="3294"/>
            <a:chExt cx="3402" cy="961"/>
          </a:xfrm>
        </p:grpSpPr>
        <p:sp>
          <p:nvSpPr>
            <p:cNvPr id="35862" name="Text Box 8"/>
            <p:cNvSpPr txBox="1">
              <a:spLocks noChangeArrowheads="1"/>
            </p:cNvSpPr>
            <p:nvPr/>
          </p:nvSpPr>
          <p:spPr bwMode="auto">
            <a:xfrm>
              <a:off x="2867" y="3851"/>
              <a:ext cx="2916"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Oscillation signal (Doppler velocity, intensity</a:t>
              </a:r>
            </a:p>
            <a:p>
              <a:pPr algn="ctr" eaLnBrk="1" hangingPunct="1">
                <a:spcBef>
                  <a:spcPct val="0"/>
                </a:spcBef>
                <a:buFontTx/>
                <a:buNone/>
              </a:pPr>
              <a:r>
                <a:rPr lang="en-US" altLang="en-US" sz="1800"/>
                <a:t>etc) at two points on the Sun’s surface</a:t>
              </a:r>
            </a:p>
          </p:txBody>
        </p:sp>
        <p:sp>
          <p:nvSpPr>
            <p:cNvPr id="35863" name="Line 9"/>
            <p:cNvSpPr>
              <a:spLocks noChangeShapeType="1"/>
            </p:cNvSpPr>
            <p:nvPr/>
          </p:nvSpPr>
          <p:spPr bwMode="auto">
            <a:xfrm flipH="1" flipV="1">
              <a:off x="2381" y="3294"/>
              <a:ext cx="726" cy="54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4" name="Line 10"/>
            <p:cNvSpPr>
              <a:spLocks noChangeShapeType="1"/>
            </p:cNvSpPr>
            <p:nvPr/>
          </p:nvSpPr>
          <p:spPr bwMode="auto">
            <a:xfrm flipH="1" flipV="1">
              <a:off x="3152" y="3294"/>
              <a:ext cx="136" cy="49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1215" name="Group 15"/>
          <p:cNvGrpSpPr>
            <a:grpSpLocks/>
          </p:cNvGrpSpPr>
          <p:nvPr/>
        </p:nvGrpSpPr>
        <p:grpSpPr bwMode="auto">
          <a:xfrm>
            <a:off x="3492500" y="4005263"/>
            <a:ext cx="3125788" cy="366712"/>
            <a:chOff x="2200" y="2523"/>
            <a:chExt cx="1969" cy="231"/>
          </a:xfrm>
        </p:grpSpPr>
        <p:sp>
          <p:nvSpPr>
            <p:cNvPr id="35860" name="Text Box 11"/>
            <p:cNvSpPr txBox="1">
              <a:spLocks noChangeArrowheads="1"/>
            </p:cNvSpPr>
            <p:nvPr/>
          </p:nvSpPr>
          <p:spPr bwMode="auto">
            <a:xfrm>
              <a:off x="3061" y="2523"/>
              <a:ext cx="110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Integration time</a:t>
              </a:r>
            </a:p>
          </p:txBody>
        </p:sp>
        <p:sp>
          <p:nvSpPr>
            <p:cNvPr id="35861" name="Line 12"/>
            <p:cNvSpPr>
              <a:spLocks noChangeShapeType="1"/>
            </p:cNvSpPr>
            <p:nvPr/>
          </p:nvSpPr>
          <p:spPr bwMode="auto">
            <a:xfrm flipH="1">
              <a:off x="2200" y="2659"/>
              <a:ext cx="680" cy="9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5847" name="Group 27"/>
          <p:cNvGrpSpPr>
            <a:grpSpLocks/>
          </p:cNvGrpSpPr>
          <p:nvPr/>
        </p:nvGrpSpPr>
        <p:grpSpPr bwMode="auto">
          <a:xfrm>
            <a:off x="158750" y="4149725"/>
            <a:ext cx="7961313" cy="1639888"/>
            <a:chOff x="100" y="2614"/>
            <a:chExt cx="5015" cy="1033"/>
          </a:xfrm>
        </p:grpSpPr>
        <p:graphicFrame>
          <p:nvGraphicFramePr>
            <p:cNvPr id="35849" name="Object 4"/>
            <p:cNvGraphicFramePr>
              <a:graphicFrameLocks noChangeAspect="1"/>
            </p:cNvGraphicFramePr>
            <p:nvPr/>
          </p:nvGraphicFramePr>
          <p:xfrm>
            <a:off x="773" y="2614"/>
            <a:ext cx="4342" cy="957"/>
          </p:xfrm>
          <a:graphic>
            <a:graphicData uri="http://schemas.openxmlformats.org/presentationml/2006/ole">
              <mc:AlternateContent xmlns:mc="http://schemas.openxmlformats.org/markup-compatibility/2006">
                <mc:Choice xmlns:v="urn:schemas-microsoft-com:vml" Requires="v">
                  <p:oleObj spid="_x0000_s4119" name="Equation" r:id="rId5" imgW="2133600" imgH="469900" progId="Equation.DSMT4">
                    <p:embed/>
                  </p:oleObj>
                </mc:Choice>
                <mc:Fallback>
                  <p:oleObj name="Equation" r:id="rId5" imgW="2133600" imgH="4699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 y="2614"/>
                          <a:ext cx="4342" cy="9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35850" name="Group 17"/>
            <p:cNvGrpSpPr>
              <a:grpSpLocks noChangeAspect="1"/>
            </p:cNvGrpSpPr>
            <p:nvPr>
              <p:custDataLst>
                <p:tags r:id="rId2"/>
              </p:custDataLst>
            </p:nvPr>
          </p:nvGrpSpPr>
          <p:grpSpPr bwMode="auto">
            <a:xfrm>
              <a:off x="100" y="3488"/>
              <a:ext cx="717" cy="159"/>
              <a:chOff x="1579" y="1237"/>
              <a:chExt cx="717" cy="159"/>
            </a:xfrm>
          </p:grpSpPr>
          <p:sp>
            <p:nvSpPr>
              <p:cNvPr id="35851" name="Text Box 18"/>
              <p:cNvSpPr txBox="1">
                <a:spLocks noChangeAspect="1" noChangeArrowheads="1"/>
              </p:cNvSpPr>
              <p:nvPr/>
            </p:nvSpPr>
            <p:spPr bwMode="auto">
              <a:xfrm>
                <a:off x="1579" y="1288"/>
                <a:ext cx="80" cy="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07950" rIns="0" bIns="0" anchor="b"/>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r>
                  <a:rPr lang="en-US" altLang="en-US" sz="2000">
                    <a:latin typeface="cmr10" pitchFamily="34" charset="0"/>
                  </a:rPr>
                  <a:t>o</a:t>
                </a:r>
              </a:p>
            </p:txBody>
          </p:sp>
          <p:sp>
            <p:nvSpPr>
              <p:cNvPr id="35852" name="Text Box 19"/>
              <p:cNvSpPr txBox="1">
                <a:spLocks noChangeAspect="1" noChangeArrowheads="1"/>
              </p:cNvSpPr>
              <p:nvPr/>
            </p:nvSpPr>
            <p:spPr bwMode="auto">
              <a:xfrm>
                <a:off x="1659" y="1288"/>
                <a:ext cx="62" cy="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07950" rIns="0" bIns="0" anchor="b"/>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r>
                  <a:rPr lang="en-US" altLang="en-US" sz="2000">
                    <a:latin typeface="cmr10" pitchFamily="34" charset="0"/>
                  </a:rPr>
                  <a:t>r</a:t>
                </a:r>
              </a:p>
            </p:txBody>
          </p:sp>
          <p:sp>
            <p:nvSpPr>
              <p:cNvPr id="35853" name="Text Box 20"/>
              <p:cNvSpPr txBox="1">
                <a:spLocks noChangeAspect="1" noChangeArrowheads="1"/>
              </p:cNvSpPr>
              <p:nvPr/>
            </p:nvSpPr>
            <p:spPr bwMode="auto">
              <a:xfrm>
                <a:off x="1775" y="1248"/>
                <a:ext cx="115"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71450" rIns="0" bIns="0" anchor="b"/>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r>
                  <a:rPr lang="en-US" altLang="en-US" sz="2000">
                    <a:latin typeface="cmr10" pitchFamily="34" charset="0"/>
                  </a:rPr>
                  <a:t>C</a:t>
                </a:r>
              </a:p>
            </p:txBody>
          </p:sp>
          <p:sp>
            <p:nvSpPr>
              <p:cNvPr id="35854" name="Text Box 21"/>
              <p:cNvSpPr txBox="1">
                <a:spLocks noChangeAspect="1" noChangeArrowheads="1"/>
              </p:cNvSpPr>
              <p:nvPr/>
            </p:nvSpPr>
            <p:spPr bwMode="auto">
              <a:xfrm>
                <a:off x="1890" y="1237"/>
                <a:ext cx="62" cy="1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88912" rIns="0" bIns="61912" anchor="b"/>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r>
                  <a:rPr lang="en-US" altLang="en-US" sz="2000">
                    <a:latin typeface="cmr10" pitchFamily="34" charset="0"/>
                  </a:rPr>
                  <a:t>(</a:t>
                </a:r>
              </a:p>
            </p:txBody>
          </p:sp>
          <p:sp>
            <p:nvSpPr>
              <p:cNvPr id="35855" name="Text Box 22"/>
              <p:cNvSpPr txBox="1">
                <a:spLocks noChangeAspect="1" noChangeArrowheads="1"/>
              </p:cNvSpPr>
              <p:nvPr/>
            </p:nvSpPr>
            <p:spPr bwMode="auto">
              <a:xfrm>
                <a:off x="1952" y="1288"/>
                <a:ext cx="70" cy="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07950" rIns="0" bIns="0" anchor="b"/>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r>
                  <a:rPr lang="en-US" altLang="en-US" sz="2000">
                    <a:latin typeface="cmmi10" pitchFamily="34" charset="0"/>
                  </a:rPr>
                  <a:t>¿</a:t>
                </a:r>
              </a:p>
            </p:txBody>
          </p:sp>
          <p:sp>
            <p:nvSpPr>
              <p:cNvPr id="35856" name="Text Box 23"/>
              <p:cNvSpPr txBox="1">
                <a:spLocks noChangeAspect="1" noChangeArrowheads="1"/>
              </p:cNvSpPr>
              <p:nvPr/>
            </p:nvSpPr>
            <p:spPr bwMode="auto">
              <a:xfrm>
                <a:off x="2031" y="1340"/>
                <a:ext cx="44" cy="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25400" rIns="0" bIns="47625" anchor="b"/>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r>
                  <a:rPr lang="en-US" altLang="en-US" sz="2000">
                    <a:latin typeface="cmmi10" pitchFamily="34" charset="0"/>
                  </a:rPr>
                  <a:t>;</a:t>
                </a:r>
              </a:p>
            </p:txBody>
          </p:sp>
          <p:sp>
            <p:nvSpPr>
              <p:cNvPr id="35857" name="Text Box 24"/>
              <p:cNvSpPr txBox="1">
                <a:spLocks noChangeAspect="1" noChangeArrowheads="1"/>
              </p:cNvSpPr>
              <p:nvPr/>
            </p:nvSpPr>
            <p:spPr bwMode="auto">
              <a:xfrm>
                <a:off x="2101" y="1248"/>
                <a:ext cx="13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71450" rIns="0" bIns="0" anchor="b"/>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r>
                  <a:rPr lang="en-US" altLang="en-US" sz="2000">
                    <a:latin typeface="cmr10" pitchFamily="34" charset="0"/>
                  </a:rPr>
                  <a:t>¢</a:t>
                </a:r>
              </a:p>
            </p:txBody>
          </p:sp>
          <p:sp>
            <p:nvSpPr>
              <p:cNvPr id="35858" name="Text Box 25"/>
              <p:cNvSpPr txBox="1">
                <a:spLocks noChangeAspect="1" noChangeArrowheads="1"/>
              </p:cNvSpPr>
              <p:nvPr/>
            </p:nvSpPr>
            <p:spPr bwMode="auto">
              <a:xfrm>
                <a:off x="2234" y="1237"/>
                <a:ext cx="62" cy="1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88912" rIns="0" bIns="61912" anchor="b"/>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r>
                  <a:rPr lang="en-US" altLang="en-US" sz="2000">
                    <a:latin typeface="cmr10" pitchFamily="34" charset="0"/>
                  </a:rPr>
                  <a:t>)</a:t>
                </a:r>
              </a:p>
            </p:txBody>
          </p:sp>
          <p:sp>
            <p:nvSpPr>
              <p:cNvPr id="35859" name="Rectangle 26"/>
              <p:cNvSpPr>
                <a:spLocks noChangeAspect="1" noChangeArrowheads="1"/>
              </p:cNvSpPr>
              <p:nvPr/>
            </p:nvSpPr>
            <p:spPr bwMode="auto">
              <a:xfrm>
                <a:off x="1579" y="1237"/>
                <a:ext cx="717" cy="159"/>
              </a:xfrm>
              <a:prstGeom prst="rect">
                <a:avLst/>
              </a:prstGeom>
              <a:solidFill>
                <a:srgbClr val="FFFFFF">
                  <a:alpha val="0"/>
                </a:srgbClr>
              </a:solidFill>
              <a:ln w="9525">
                <a:solidFill>
                  <a:schemeClr val="tx1">
                    <a:alpha val="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endParaRPr lang="en-US" altLang="en-US" sz="1800"/>
              </a:p>
            </p:txBody>
          </p:sp>
        </p:grpSp>
      </p:grpSp>
      <p:pic>
        <p:nvPicPr>
          <p:cNvPr id="35848" name="Picture 28" descr="duvall_s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8313" y="333375"/>
            <a:ext cx="1439862"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15220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12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12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12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4"/>
          <p:cNvSpPr>
            <a:spLocks noGrp="1" noChangeArrowheads="1"/>
          </p:cNvSpPr>
          <p:nvPr>
            <p:ph type="body" sz="half" idx="1"/>
          </p:nvPr>
        </p:nvSpPr>
        <p:spPr>
          <a:xfrm>
            <a:off x="583809" y="912056"/>
            <a:ext cx="4283762" cy="838200"/>
          </a:xfrm>
        </p:spPr>
        <p:txBody>
          <a:bodyPr>
            <a:normAutofit/>
          </a:bodyPr>
          <a:lstStyle/>
          <a:p>
            <a:pPr eaLnBrk="1" hangingPunct="1">
              <a:buFontTx/>
              <a:buNone/>
            </a:pPr>
            <a:r>
              <a:rPr lang="en-US" altLang="en-US" sz="2400" dirty="0" smtClean="0"/>
              <a:t>Travel times are determined from the cross-covariance function:</a:t>
            </a:r>
          </a:p>
        </p:txBody>
      </p:sp>
      <p:sp>
        <p:nvSpPr>
          <p:cNvPr id="36866" name="Rectangle 3"/>
          <p:cNvSpPr>
            <a:spLocks noGrp="1" noChangeArrowheads="1"/>
          </p:cNvSpPr>
          <p:nvPr>
            <p:ph type="title"/>
          </p:nvPr>
        </p:nvSpPr>
        <p:spPr>
          <a:xfrm>
            <a:off x="482039" y="152400"/>
            <a:ext cx="5334000" cy="889000"/>
          </a:xfrm>
        </p:spPr>
        <p:txBody>
          <a:bodyPr>
            <a:normAutofit fontScale="90000"/>
          </a:bodyPr>
          <a:lstStyle/>
          <a:p>
            <a:pPr eaLnBrk="1" hangingPunct="1"/>
            <a:r>
              <a:rPr lang="en-US" altLang="en-US" sz="3600" dirty="0" smtClean="0"/>
              <a:t>Time-distance measurements</a:t>
            </a:r>
          </a:p>
        </p:txBody>
      </p:sp>
      <p:graphicFrame>
        <p:nvGraphicFramePr>
          <p:cNvPr id="36868" name="Object 5"/>
          <p:cNvGraphicFramePr>
            <a:graphicFrameLocks noChangeAspect="1"/>
          </p:cNvGraphicFramePr>
          <p:nvPr>
            <p:extLst>
              <p:ext uri="{D42A27DB-BD31-4B8C-83A1-F6EECF244321}">
                <p14:modId xmlns:p14="http://schemas.microsoft.com/office/powerpoint/2010/main" val="1372451990"/>
              </p:ext>
            </p:extLst>
          </p:nvPr>
        </p:nvGraphicFramePr>
        <p:xfrm>
          <a:off x="457200" y="1745456"/>
          <a:ext cx="4005263" cy="882650"/>
        </p:xfrm>
        <a:graphic>
          <a:graphicData uri="http://schemas.openxmlformats.org/presentationml/2006/ole">
            <mc:AlternateContent xmlns:mc="http://schemas.openxmlformats.org/markup-compatibility/2006">
              <mc:Choice xmlns:v="urn:schemas-microsoft-com:vml" Requires="v">
                <p:oleObj spid="_x0000_s11895" name="Equation" r:id="rId4" imgW="2133600" imgH="469900" progId="Equation.DSMT4">
                  <p:embed/>
                </p:oleObj>
              </mc:Choice>
              <mc:Fallback>
                <p:oleObj name="Equation" r:id="rId4" imgW="2133600" imgH="4699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745456"/>
                        <a:ext cx="4005263" cy="882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36870" name="Picture 8" descr="india_fig_2a"/>
          <p:cNvPicPr>
            <a:picLocks noGrp="1" noChangeAspect="1" noChangeArrowheads="1"/>
          </p:cNvPicPr>
          <p:nvPr>
            <p:ph sz="quarter" idx="3"/>
          </p:nvPr>
        </p:nvPicPr>
        <p:blipFill>
          <a:blip r:embed="rId6">
            <a:extLst>
              <a:ext uri="{28A0092B-C50C-407E-A947-70E740481C1C}">
                <a14:useLocalDpi xmlns:a14="http://schemas.microsoft.com/office/drawing/2010/main" val="0"/>
              </a:ext>
            </a:extLst>
          </a:blip>
          <a:srcRect/>
          <a:stretch>
            <a:fillRect/>
          </a:stretch>
        </p:blipFill>
        <p:spPr>
          <a:xfrm>
            <a:off x="-198412" y="2691972"/>
            <a:ext cx="4205262" cy="415254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extBox 1"/>
          <p:cNvSpPr txBox="1"/>
          <p:nvPr/>
        </p:nvSpPr>
        <p:spPr>
          <a:xfrm>
            <a:off x="3810000" y="6096000"/>
            <a:ext cx="5576887" cy="838200"/>
          </a:xfrm>
          <a:prstGeom prst="rect">
            <a:avLst/>
          </a:prstGeom>
          <a:noFill/>
        </p:spPr>
        <p:txBody>
          <a:bodyPr wrap="square" rtlCol="0">
            <a:noAutofit/>
          </a:bodyPr>
          <a:lstStyle/>
          <a:p>
            <a:r>
              <a:rPr lang="en-US" dirty="0" smtClean="0">
                <a:latin typeface="Times New Roman" panose="02020603050405020304" pitchFamily="18" charset="0"/>
                <a:cs typeface="Times New Roman" panose="02020603050405020304" pitchFamily="18" charset="0"/>
              </a:rPr>
              <a:t>Cross-covariance function for a particular distance (30 degrees in this case) represents a series of wave packets.</a:t>
            </a:r>
            <a:endParaRPr lang="en-US" dirty="0">
              <a:latin typeface="Times New Roman" panose="02020603050405020304" pitchFamily="18" charset="0"/>
              <a:cs typeface="Times New Roman" panose="02020603050405020304" pitchFamily="18" charset="0"/>
            </a:endParaRPr>
          </a:p>
        </p:txBody>
      </p:sp>
      <p:grpSp>
        <p:nvGrpSpPr>
          <p:cNvPr id="37126" name="Group 37125"/>
          <p:cNvGrpSpPr/>
          <p:nvPr/>
        </p:nvGrpSpPr>
        <p:grpSpPr>
          <a:xfrm>
            <a:off x="4495800" y="3352800"/>
            <a:ext cx="4308475" cy="2747322"/>
            <a:chOff x="4195763" y="3552825"/>
            <a:chExt cx="4362450" cy="2303463"/>
          </a:xfrm>
        </p:grpSpPr>
        <p:sp>
          <p:nvSpPr>
            <p:cNvPr id="36927" name="Line 8"/>
            <p:cNvSpPr>
              <a:spLocks noChangeShapeType="1"/>
            </p:cNvSpPr>
            <p:nvPr/>
          </p:nvSpPr>
          <p:spPr bwMode="auto">
            <a:xfrm>
              <a:off x="4808538" y="5548313"/>
              <a:ext cx="36306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28" name="Line 9"/>
            <p:cNvSpPr>
              <a:spLocks noChangeShapeType="1"/>
            </p:cNvSpPr>
            <p:nvPr/>
          </p:nvSpPr>
          <p:spPr bwMode="auto">
            <a:xfrm flipV="1">
              <a:off x="4808538" y="5508625"/>
              <a:ext cx="0" cy="3968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29" name="Freeform 10"/>
            <p:cNvSpPr>
              <a:spLocks/>
            </p:cNvSpPr>
            <p:nvPr/>
          </p:nvSpPr>
          <p:spPr bwMode="auto">
            <a:xfrm>
              <a:off x="4773613" y="5630863"/>
              <a:ext cx="63500" cy="73025"/>
            </a:xfrm>
            <a:custGeom>
              <a:avLst/>
              <a:gdLst>
                <a:gd name="T0" fmla="*/ 16 w 40"/>
                <a:gd name="T1" fmla="*/ 0 h 46"/>
                <a:gd name="T2" fmla="*/ 8 w 40"/>
                <a:gd name="T3" fmla="*/ 2 h 46"/>
                <a:gd name="T4" fmla="*/ 2 w 40"/>
                <a:gd name="T5" fmla="*/ 9 h 46"/>
                <a:gd name="T6" fmla="*/ 0 w 40"/>
                <a:gd name="T7" fmla="*/ 20 h 46"/>
                <a:gd name="T8" fmla="*/ 0 w 40"/>
                <a:gd name="T9" fmla="*/ 26 h 46"/>
                <a:gd name="T10" fmla="*/ 2 w 40"/>
                <a:gd name="T11" fmla="*/ 38 h 46"/>
                <a:gd name="T12" fmla="*/ 8 w 40"/>
                <a:gd name="T13" fmla="*/ 44 h 46"/>
                <a:gd name="T14" fmla="*/ 16 w 40"/>
                <a:gd name="T15" fmla="*/ 46 h 46"/>
                <a:gd name="T16" fmla="*/ 22 w 40"/>
                <a:gd name="T17" fmla="*/ 46 h 46"/>
                <a:gd name="T18" fmla="*/ 30 w 40"/>
                <a:gd name="T19" fmla="*/ 44 h 46"/>
                <a:gd name="T20" fmla="*/ 36 w 40"/>
                <a:gd name="T21" fmla="*/ 38 h 46"/>
                <a:gd name="T22" fmla="*/ 40 w 40"/>
                <a:gd name="T23" fmla="*/ 26 h 46"/>
                <a:gd name="T24" fmla="*/ 40 w 40"/>
                <a:gd name="T25" fmla="*/ 20 h 46"/>
                <a:gd name="T26" fmla="*/ 36 w 40"/>
                <a:gd name="T27" fmla="*/ 9 h 46"/>
                <a:gd name="T28" fmla="*/ 30 w 40"/>
                <a:gd name="T29" fmla="*/ 2 h 46"/>
                <a:gd name="T30" fmla="*/ 22 w 40"/>
                <a:gd name="T31" fmla="*/ 0 h 46"/>
                <a:gd name="T32" fmla="*/ 16 w 40"/>
                <a:gd name="T33" fmla="*/ 0 h 46"/>
                <a:gd name="T34" fmla="*/ 10 w 40"/>
                <a:gd name="T35" fmla="*/ 2 h 46"/>
                <a:gd name="T36" fmla="*/ 8 w 40"/>
                <a:gd name="T37" fmla="*/ 5 h 46"/>
                <a:gd name="T38" fmla="*/ 5 w 40"/>
                <a:gd name="T39" fmla="*/ 9 h 46"/>
                <a:gd name="T40" fmla="*/ 2 w 40"/>
                <a:gd name="T41" fmla="*/ 20 h 46"/>
                <a:gd name="T42" fmla="*/ 2 w 40"/>
                <a:gd name="T43" fmla="*/ 26 h 46"/>
                <a:gd name="T44" fmla="*/ 5 w 40"/>
                <a:gd name="T45" fmla="*/ 38 h 46"/>
                <a:gd name="T46" fmla="*/ 8 w 40"/>
                <a:gd name="T47" fmla="*/ 42 h 46"/>
                <a:gd name="T48" fmla="*/ 10 w 40"/>
                <a:gd name="T49" fmla="*/ 44 h 46"/>
                <a:gd name="T50" fmla="*/ 16 w 40"/>
                <a:gd name="T5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 h="46">
                  <a:moveTo>
                    <a:pt x="16" y="0"/>
                  </a:moveTo>
                  <a:lnTo>
                    <a:pt x="8" y="2"/>
                  </a:lnTo>
                  <a:lnTo>
                    <a:pt x="2" y="9"/>
                  </a:lnTo>
                  <a:lnTo>
                    <a:pt x="0" y="20"/>
                  </a:lnTo>
                  <a:lnTo>
                    <a:pt x="0" y="26"/>
                  </a:lnTo>
                  <a:lnTo>
                    <a:pt x="2" y="38"/>
                  </a:lnTo>
                  <a:lnTo>
                    <a:pt x="8" y="44"/>
                  </a:lnTo>
                  <a:lnTo>
                    <a:pt x="16" y="46"/>
                  </a:lnTo>
                  <a:lnTo>
                    <a:pt x="22" y="46"/>
                  </a:lnTo>
                  <a:lnTo>
                    <a:pt x="30" y="44"/>
                  </a:lnTo>
                  <a:lnTo>
                    <a:pt x="36" y="38"/>
                  </a:lnTo>
                  <a:lnTo>
                    <a:pt x="40" y="26"/>
                  </a:lnTo>
                  <a:lnTo>
                    <a:pt x="40" y="20"/>
                  </a:lnTo>
                  <a:lnTo>
                    <a:pt x="36" y="9"/>
                  </a:lnTo>
                  <a:lnTo>
                    <a:pt x="30" y="2"/>
                  </a:lnTo>
                  <a:lnTo>
                    <a:pt x="22" y="0"/>
                  </a:lnTo>
                  <a:lnTo>
                    <a:pt x="16" y="0"/>
                  </a:lnTo>
                  <a:lnTo>
                    <a:pt x="10" y="2"/>
                  </a:lnTo>
                  <a:lnTo>
                    <a:pt x="8" y="5"/>
                  </a:lnTo>
                  <a:lnTo>
                    <a:pt x="5" y="9"/>
                  </a:lnTo>
                  <a:lnTo>
                    <a:pt x="2" y="20"/>
                  </a:lnTo>
                  <a:lnTo>
                    <a:pt x="2" y="26"/>
                  </a:lnTo>
                  <a:lnTo>
                    <a:pt x="5" y="38"/>
                  </a:lnTo>
                  <a:lnTo>
                    <a:pt x="8" y="42"/>
                  </a:lnTo>
                  <a:lnTo>
                    <a:pt x="10" y="44"/>
                  </a:lnTo>
                  <a:lnTo>
                    <a:pt x="16"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30" name="Freeform 11"/>
            <p:cNvSpPr>
              <a:spLocks/>
            </p:cNvSpPr>
            <p:nvPr/>
          </p:nvSpPr>
          <p:spPr bwMode="auto">
            <a:xfrm>
              <a:off x="4808538" y="5630863"/>
              <a:ext cx="22225" cy="73025"/>
            </a:xfrm>
            <a:custGeom>
              <a:avLst/>
              <a:gdLst>
                <a:gd name="T0" fmla="*/ 0 w 14"/>
                <a:gd name="T1" fmla="*/ 46 h 46"/>
                <a:gd name="T2" fmla="*/ 6 w 14"/>
                <a:gd name="T3" fmla="*/ 44 h 46"/>
                <a:gd name="T4" fmla="*/ 8 w 14"/>
                <a:gd name="T5" fmla="*/ 42 h 46"/>
                <a:gd name="T6" fmla="*/ 11 w 14"/>
                <a:gd name="T7" fmla="*/ 38 h 46"/>
                <a:gd name="T8" fmla="*/ 14 w 14"/>
                <a:gd name="T9" fmla="*/ 26 h 46"/>
                <a:gd name="T10" fmla="*/ 14 w 14"/>
                <a:gd name="T11" fmla="*/ 20 h 46"/>
                <a:gd name="T12" fmla="*/ 11 w 14"/>
                <a:gd name="T13" fmla="*/ 9 h 46"/>
                <a:gd name="T14" fmla="*/ 8 w 14"/>
                <a:gd name="T15" fmla="*/ 5 h 46"/>
                <a:gd name="T16" fmla="*/ 6 w 14"/>
                <a:gd name="T17" fmla="*/ 2 h 46"/>
                <a:gd name="T18" fmla="*/ 0 w 14"/>
                <a:gd name="T19"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6">
                  <a:moveTo>
                    <a:pt x="0" y="46"/>
                  </a:moveTo>
                  <a:lnTo>
                    <a:pt x="6" y="44"/>
                  </a:lnTo>
                  <a:lnTo>
                    <a:pt x="8" y="42"/>
                  </a:lnTo>
                  <a:lnTo>
                    <a:pt x="11" y="38"/>
                  </a:lnTo>
                  <a:lnTo>
                    <a:pt x="14" y="26"/>
                  </a:lnTo>
                  <a:lnTo>
                    <a:pt x="14" y="20"/>
                  </a:lnTo>
                  <a:lnTo>
                    <a:pt x="11" y="9"/>
                  </a:lnTo>
                  <a:lnTo>
                    <a:pt x="8" y="5"/>
                  </a:lnTo>
                  <a:lnTo>
                    <a:pt x="6" y="2"/>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31" name="Line 12"/>
            <p:cNvSpPr>
              <a:spLocks noChangeShapeType="1"/>
            </p:cNvSpPr>
            <p:nvPr/>
          </p:nvSpPr>
          <p:spPr bwMode="auto">
            <a:xfrm flipV="1">
              <a:off x="5715000" y="5508625"/>
              <a:ext cx="0" cy="3968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32" name="Freeform 13"/>
            <p:cNvSpPr>
              <a:spLocks/>
            </p:cNvSpPr>
            <p:nvPr/>
          </p:nvSpPr>
          <p:spPr bwMode="auto">
            <a:xfrm>
              <a:off x="5634038" y="5630863"/>
              <a:ext cx="63500" cy="73025"/>
            </a:xfrm>
            <a:custGeom>
              <a:avLst/>
              <a:gdLst>
                <a:gd name="T0" fmla="*/ 6 w 40"/>
                <a:gd name="T1" fmla="*/ 0 h 46"/>
                <a:gd name="T2" fmla="*/ 0 w 40"/>
                <a:gd name="T3" fmla="*/ 22 h 46"/>
                <a:gd name="T4" fmla="*/ 6 w 40"/>
                <a:gd name="T5" fmla="*/ 17 h 46"/>
                <a:gd name="T6" fmla="*/ 15 w 40"/>
                <a:gd name="T7" fmla="*/ 15 h 46"/>
                <a:gd name="T8" fmla="*/ 23 w 40"/>
                <a:gd name="T9" fmla="*/ 15 h 46"/>
                <a:gd name="T10" fmla="*/ 31 w 40"/>
                <a:gd name="T11" fmla="*/ 17 h 46"/>
                <a:gd name="T12" fmla="*/ 38 w 40"/>
                <a:gd name="T13" fmla="*/ 22 h 46"/>
                <a:gd name="T14" fmla="*/ 40 w 40"/>
                <a:gd name="T15" fmla="*/ 28 h 46"/>
                <a:gd name="T16" fmla="*/ 40 w 40"/>
                <a:gd name="T17" fmla="*/ 32 h 46"/>
                <a:gd name="T18" fmla="*/ 38 w 40"/>
                <a:gd name="T19" fmla="*/ 40 h 46"/>
                <a:gd name="T20" fmla="*/ 31 w 40"/>
                <a:gd name="T21" fmla="*/ 44 h 46"/>
                <a:gd name="T22" fmla="*/ 23 w 40"/>
                <a:gd name="T23" fmla="*/ 46 h 46"/>
                <a:gd name="T24" fmla="*/ 15 w 40"/>
                <a:gd name="T25" fmla="*/ 46 h 46"/>
                <a:gd name="T26" fmla="*/ 6 w 40"/>
                <a:gd name="T27" fmla="*/ 44 h 46"/>
                <a:gd name="T28" fmla="*/ 3 w 40"/>
                <a:gd name="T29" fmla="*/ 42 h 46"/>
                <a:gd name="T30" fmla="*/ 0 w 40"/>
                <a:gd name="T31" fmla="*/ 38 h 46"/>
                <a:gd name="T32" fmla="*/ 0 w 40"/>
                <a:gd name="T33" fmla="*/ 36 h 46"/>
                <a:gd name="T34" fmla="*/ 3 w 40"/>
                <a:gd name="T35" fmla="*/ 32 h 46"/>
                <a:gd name="T36" fmla="*/ 6 w 40"/>
                <a:gd name="T37" fmla="*/ 36 h 46"/>
                <a:gd name="T38" fmla="*/ 3 w 40"/>
                <a:gd name="T39" fmla="*/ 3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0" h="46">
                  <a:moveTo>
                    <a:pt x="6" y="0"/>
                  </a:moveTo>
                  <a:lnTo>
                    <a:pt x="0" y="22"/>
                  </a:lnTo>
                  <a:lnTo>
                    <a:pt x="6" y="17"/>
                  </a:lnTo>
                  <a:lnTo>
                    <a:pt x="15" y="15"/>
                  </a:lnTo>
                  <a:lnTo>
                    <a:pt x="23" y="15"/>
                  </a:lnTo>
                  <a:lnTo>
                    <a:pt x="31" y="17"/>
                  </a:lnTo>
                  <a:lnTo>
                    <a:pt x="38" y="22"/>
                  </a:lnTo>
                  <a:lnTo>
                    <a:pt x="40" y="28"/>
                  </a:lnTo>
                  <a:lnTo>
                    <a:pt x="40" y="32"/>
                  </a:lnTo>
                  <a:lnTo>
                    <a:pt x="38" y="40"/>
                  </a:lnTo>
                  <a:lnTo>
                    <a:pt x="31" y="44"/>
                  </a:lnTo>
                  <a:lnTo>
                    <a:pt x="23" y="46"/>
                  </a:lnTo>
                  <a:lnTo>
                    <a:pt x="15" y="46"/>
                  </a:lnTo>
                  <a:lnTo>
                    <a:pt x="6" y="44"/>
                  </a:lnTo>
                  <a:lnTo>
                    <a:pt x="3" y="42"/>
                  </a:lnTo>
                  <a:lnTo>
                    <a:pt x="0" y="38"/>
                  </a:lnTo>
                  <a:lnTo>
                    <a:pt x="0" y="36"/>
                  </a:lnTo>
                  <a:lnTo>
                    <a:pt x="3" y="32"/>
                  </a:lnTo>
                  <a:lnTo>
                    <a:pt x="6" y="36"/>
                  </a:lnTo>
                  <a:lnTo>
                    <a:pt x="3" y="38"/>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33" name="Freeform 14"/>
            <p:cNvSpPr>
              <a:spLocks/>
            </p:cNvSpPr>
            <p:nvPr/>
          </p:nvSpPr>
          <p:spPr bwMode="auto">
            <a:xfrm>
              <a:off x="5670550" y="5654675"/>
              <a:ext cx="23813" cy="49213"/>
            </a:xfrm>
            <a:custGeom>
              <a:avLst/>
              <a:gdLst>
                <a:gd name="T0" fmla="*/ 0 w 15"/>
                <a:gd name="T1" fmla="*/ 0 h 31"/>
                <a:gd name="T2" fmla="*/ 5 w 15"/>
                <a:gd name="T3" fmla="*/ 2 h 31"/>
                <a:gd name="T4" fmla="*/ 12 w 15"/>
                <a:gd name="T5" fmla="*/ 7 h 31"/>
                <a:gd name="T6" fmla="*/ 15 w 15"/>
                <a:gd name="T7" fmla="*/ 13 h 31"/>
                <a:gd name="T8" fmla="*/ 15 w 15"/>
                <a:gd name="T9" fmla="*/ 17 h 31"/>
                <a:gd name="T10" fmla="*/ 12 w 15"/>
                <a:gd name="T11" fmla="*/ 25 h 31"/>
                <a:gd name="T12" fmla="*/ 5 w 15"/>
                <a:gd name="T13" fmla="*/ 29 h 31"/>
                <a:gd name="T14" fmla="*/ 0 w 15"/>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31">
                  <a:moveTo>
                    <a:pt x="0" y="0"/>
                  </a:moveTo>
                  <a:lnTo>
                    <a:pt x="5" y="2"/>
                  </a:lnTo>
                  <a:lnTo>
                    <a:pt x="12" y="7"/>
                  </a:lnTo>
                  <a:lnTo>
                    <a:pt x="15" y="13"/>
                  </a:lnTo>
                  <a:lnTo>
                    <a:pt x="15" y="17"/>
                  </a:lnTo>
                  <a:lnTo>
                    <a:pt x="12" y="25"/>
                  </a:lnTo>
                  <a:lnTo>
                    <a:pt x="5" y="29"/>
                  </a:lnTo>
                  <a:lnTo>
                    <a:pt x="0" y="3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34" name="Line 15"/>
            <p:cNvSpPr>
              <a:spLocks noChangeShapeType="1"/>
            </p:cNvSpPr>
            <p:nvPr/>
          </p:nvSpPr>
          <p:spPr bwMode="auto">
            <a:xfrm>
              <a:off x="5643563" y="5630863"/>
              <a:ext cx="460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35" name="Freeform 16"/>
            <p:cNvSpPr>
              <a:spLocks/>
            </p:cNvSpPr>
            <p:nvPr/>
          </p:nvSpPr>
          <p:spPr bwMode="auto">
            <a:xfrm>
              <a:off x="5643563" y="5630863"/>
              <a:ext cx="46038" cy="3175"/>
            </a:xfrm>
            <a:custGeom>
              <a:avLst/>
              <a:gdLst>
                <a:gd name="T0" fmla="*/ 0 w 29"/>
                <a:gd name="T1" fmla="*/ 2 h 2"/>
                <a:gd name="T2" fmla="*/ 14 w 29"/>
                <a:gd name="T3" fmla="*/ 2 h 2"/>
                <a:gd name="T4" fmla="*/ 29 w 29"/>
                <a:gd name="T5" fmla="*/ 0 h 2"/>
              </a:gdLst>
              <a:ahLst/>
              <a:cxnLst>
                <a:cxn ang="0">
                  <a:pos x="T0" y="T1"/>
                </a:cxn>
                <a:cxn ang="0">
                  <a:pos x="T2" y="T3"/>
                </a:cxn>
                <a:cxn ang="0">
                  <a:pos x="T4" y="T5"/>
                </a:cxn>
              </a:cxnLst>
              <a:rect l="0" t="0" r="r" b="b"/>
              <a:pathLst>
                <a:path w="29" h="2">
                  <a:moveTo>
                    <a:pt x="0" y="2"/>
                  </a:moveTo>
                  <a:lnTo>
                    <a:pt x="14" y="2"/>
                  </a:lnTo>
                  <a:lnTo>
                    <a:pt x="29"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36" name="Freeform 17"/>
            <p:cNvSpPr>
              <a:spLocks/>
            </p:cNvSpPr>
            <p:nvPr/>
          </p:nvSpPr>
          <p:spPr bwMode="auto">
            <a:xfrm>
              <a:off x="5726113" y="5630863"/>
              <a:ext cx="63500" cy="73025"/>
            </a:xfrm>
            <a:custGeom>
              <a:avLst/>
              <a:gdLst>
                <a:gd name="T0" fmla="*/ 17 w 40"/>
                <a:gd name="T1" fmla="*/ 0 h 46"/>
                <a:gd name="T2" fmla="*/ 8 w 40"/>
                <a:gd name="T3" fmla="*/ 2 h 46"/>
                <a:gd name="T4" fmla="*/ 2 w 40"/>
                <a:gd name="T5" fmla="*/ 9 h 46"/>
                <a:gd name="T6" fmla="*/ 0 w 40"/>
                <a:gd name="T7" fmla="*/ 20 h 46"/>
                <a:gd name="T8" fmla="*/ 0 w 40"/>
                <a:gd name="T9" fmla="*/ 26 h 46"/>
                <a:gd name="T10" fmla="*/ 2 w 40"/>
                <a:gd name="T11" fmla="*/ 38 h 46"/>
                <a:gd name="T12" fmla="*/ 8 w 40"/>
                <a:gd name="T13" fmla="*/ 44 h 46"/>
                <a:gd name="T14" fmla="*/ 17 w 40"/>
                <a:gd name="T15" fmla="*/ 46 h 46"/>
                <a:gd name="T16" fmla="*/ 22 w 40"/>
                <a:gd name="T17" fmla="*/ 46 h 46"/>
                <a:gd name="T18" fmla="*/ 30 w 40"/>
                <a:gd name="T19" fmla="*/ 44 h 46"/>
                <a:gd name="T20" fmla="*/ 37 w 40"/>
                <a:gd name="T21" fmla="*/ 38 h 46"/>
                <a:gd name="T22" fmla="*/ 40 w 40"/>
                <a:gd name="T23" fmla="*/ 26 h 46"/>
                <a:gd name="T24" fmla="*/ 40 w 40"/>
                <a:gd name="T25" fmla="*/ 20 h 46"/>
                <a:gd name="T26" fmla="*/ 37 w 40"/>
                <a:gd name="T27" fmla="*/ 9 h 46"/>
                <a:gd name="T28" fmla="*/ 30 w 40"/>
                <a:gd name="T29" fmla="*/ 2 h 46"/>
                <a:gd name="T30" fmla="*/ 22 w 40"/>
                <a:gd name="T31" fmla="*/ 0 h 46"/>
                <a:gd name="T32" fmla="*/ 17 w 40"/>
                <a:gd name="T33" fmla="*/ 0 h 46"/>
                <a:gd name="T34" fmla="*/ 10 w 40"/>
                <a:gd name="T35" fmla="*/ 2 h 46"/>
                <a:gd name="T36" fmla="*/ 8 w 40"/>
                <a:gd name="T37" fmla="*/ 5 h 46"/>
                <a:gd name="T38" fmla="*/ 5 w 40"/>
                <a:gd name="T39" fmla="*/ 9 h 46"/>
                <a:gd name="T40" fmla="*/ 2 w 40"/>
                <a:gd name="T41" fmla="*/ 20 h 46"/>
                <a:gd name="T42" fmla="*/ 2 w 40"/>
                <a:gd name="T43" fmla="*/ 26 h 46"/>
                <a:gd name="T44" fmla="*/ 5 w 40"/>
                <a:gd name="T45" fmla="*/ 38 h 46"/>
                <a:gd name="T46" fmla="*/ 8 w 40"/>
                <a:gd name="T47" fmla="*/ 42 h 46"/>
                <a:gd name="T48" fmla="*/ 10 w 40"/>
                <a:gd name="T49" fmla="*/ 44 h 46"/>
                <a:gd name="T50" fmla="*/ 17 w 40"/>
                <a:gd name="T5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 h="46">
                  <a:moveTo>
                    <a:pt x="17" y="0"/>
                  </a:moveTo>
                  <a:lnTo>
                    <a:pt x="8" y="2"/>
                  </a:lnTo>
                  <a:lnTo>
                    <a:pt x="2" y="9"/>
                  </a:lnTo>
                  <a:lnTo>
                    <a:pt x="0" y="20"/>
                  </a:lnTo>
                  <a:lnTo>
                    <a:pt x="0" y="26"/>
                  </a:lnTo>
                  <a:lnTo>
                    <a:pt x="2" y="38"/>
                  </a:lnTo>
                  <a:lnTo>
                    <a:pt x="8" y="44"/>
                  </a:lnTo>
                  <a:lnTo>
                    <a:pt x="17" y="46"/>
                  </a:lnTo>
                  <a:lnTo>
                    <a:pt x="22" y="46"/>
                  </a:lnTo>
                  <a:lnTo>
                    <a:pt x="30" y="44"/>
                  </a:lnTo>
                  <a:lnTo>
                    <a:pt x="37" y="38"/>
                  </a:lnTo>
                  <a:lnTo>
                    <a:pt x="40" y="26"/>
                  </a:lnTo>
                  <a:lnTo>
                    <a:pt x="40" y="20"/>
                  </a:lnTo>
                  <a:lnTo>
                    <a:pt x="37" y="9"/>
                  </a:lnTo>
                  <a:lnTo>
                    <a:pt x="30" y="2"/>
                  </a:lnTo>
                  <a:lnTo>
                    <a:pt x="22" y="0"/>
                  </a:lnTo>
                  <a:lnTo>
                    <a:pt x="17" y="0"/>
                  </a:lnTo>
                  <a:lnTo>
                    <a:pt x="10" y="2"/>
                  </a:lnTo>
                  <a:lnTo>
                    <a:pt x="8" y="5"/>
                  </a:lnTo>
                  <a:lnTo>
                    <a:pt x="5" y="9"/>
                  </a:lnTo>
                  <a:lnTo>
                    <a:pt x="2" y="20"/>
                  </a:lnTo>
                  <a:lnTo>
                    <a:pt x="2" y="26"/>
                  </a:lnTo>
                  <a:lnTo>
                    <a:pt x="5" y="38"/>
                  </a:lnTo>
                  <a:lnTo>
                    <a:pt x="8" y="42"/>
                  </a:lnTo>
                  <a:lnTo>
                    <a:pt x="10" y="44"/>
                  </a:lnTo>
                  <a:lnTo>
                    <a:pt x="17"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37" name="Freeform 18"/>
            <p:cNvSpPr>
              <a:spLocks/>
            </p:cNvSpPr>
            <p:nvPr/>
          </p:nvSpPr>
          <p:spPr bwMode="auto">
            <a:xfrm>
              <a:off x="5761038" y="5630863"/>
              <a:ext cx="23813" cy="73025"/>
            </a:xfrm>
            <a:custGeom>
              <a:avLst/>
              <a:gdLst>
                <a:gd name="T0" fmla="*/ 0 w 15"/>
                <a:gd name="T1" fmla="*/ 46 h 46"/>
                <a:gd name="T2" fmla="*/ 6 w 15"/>
                <a:gd name="T3" fmla="*/ 44 h 46"/>
                <a:gd name="T4" fmla="*/ 8 w 15"/>
                <a:gd name="T5" fmla="*/ 42 h 46"/>
                <a:gd name="T6" fmla="*/ 11 w 15"/>
                <a:gd name="T7" fmla="*/ 38 h 46"/>
                <a:gd name="T8" fmla="*/ 15 w 15"/>
                <a:gd name="T9" fmla="*/ 26 h 46"/>
                <a:gd name="T10" fmla="*/ 15 w 15"/>
                <a:gd name="T11" fmla="*/ 20 h 46"/>
                <a:gd name="T12" fmla="*/ 11 w 15"/>
                <a:gd name="T13" fmla="*/ 9 h 46"/>
                <a:gd name="T14" fmla="*/ 8 w 15"/>
                <a:gd name="T15" fmla="*/ 5 h 46"/>
                <a:gd name="T16" fmla="*/ 6 w 15"/>
                <a:gd name="T17" fmla="*/ 2 h 46"/>
                <a:gd name="T18" fmla="*/ 0 w 15"/>
                <a:gd name="T19"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46">
                  <a:moveTo>
                    <a:pt x="0" y="46"/>
                  </a:moveTo>
                  <a:lnTo>
                    <a:pt x="6" y="44"/>
                  </a:lnTo>
                  <a:lnTo>
                    <a:pt x="8" y="42"/>
                  </a:lnTo>
                  <a:lnTo>
                    <a:pt x="11" y="38"/>
                  </a:lnTo>
                  <a:lnTo>
                    <a:pt x="15" y="26"/>
                  </a:lnTo>
                  <a:lnTo>
                    <a:pt x="15" y="20"/>
                  </a:lnTo>
                  <a:lnTo>
                    <a:pt x="11" y="9"/>
                  </a:lnTo>
                  <a:lnTo>
                    <a:pt x="8" y="5"/>
                  </a:lnTo>
                  <a:lnTo>
                    <a:pt x="6" y="2"/>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38" name="Line 19"/>
            <p:cNvSpPr>
              <a:spLocks noChangeShapeType="1"/>
            </p:cNvSpPr>
            <p:nvPr/>
          </p:nvSpPr>
          <p:spPr bwMode="auto">
            <a:xfrm flipV="1">
              <a:off x="6623050" y="5508625"/>
              <a:ext cx="0" cy="3968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39" name="Freeform 20"/>
            <p:cNvSpPr>
              <a:spLocks/>
            </p:cNvSpPr>
            <p:nvPr/>
          </p:nvSpPr>
          <p:spPr bwMode="auto">
            <a:xfrm>
              <a:off x="6510338" y="5630863"/>
              <a:ext cx="22225" cy="73025"/>
            </a:xfrm>
            <a:custGeom>
              <a:avLst/>
              <a:gdLst>
                <a:gd name="T0" fmla="*/ 0 w 14"/>
                <a:gd name="T1" fmla="*/ 9 h 46"/>
                <a:gd name="T2" fmla="*/ 6 w 14"/>
                <a:gd name="T3" fmla="*/ 7 h 46"/>
                <a:gd name="T4" fmla="*/ 14 w 14"/>
                <a:gd name="T5" fmla="*/ 0 h 46"/>
                <a:gd name="T6" fmla="*/ 14 w 14"/>
                <a:gd name="T7" fmla="*/ 46 h 46"/>
              </a:gdLst>
              <a:ahLst/>
              <a:cxnLst>
                <a:cxn ang="0">
                  <a:pos x="T0" y="T1"/>
                </a:cxn>
                <a:cxn ang="0">
                  <a:pos x="T2" y="T3"/>
                </a:cxn>
                <a:cxn ang="0">
                  <a:pos x="T4" y="T5"/>
                </a:cxn>
                <a:cxn ang="0">
                  <a:pos x="T6" y="T7"/>
                </a:cxn>
              </a:cxnLst>
              <a:rect l="0" t="0" r="r" b="b"/>
              <a:pathLst>
                <a:path w="14" h="46">
                  <a:moveTo>
                    <a:pt x="0" y="9"/>
                  </a:moveTo>
                  <a:lnTo>
                    <a:pt x="6" y="7"/>
                  </a:lnTo>
                  <a:lnTo>
                    <a:pt x="14" y="0"/>
                  </a:lnTo>
                  <a:lnTo>
                    <a:pt x="14"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40" name="Line 21"/>
            <p:cNvSpPr>
              <a:spLocks noChangeShapeType="1"/>
            </p:cNvSpPr>
            <p:nvPr/>
          </p:nvSpPr>
          <p:spPr bwMode="auto">
            <a:xfrm>
              <a:off x="6527800" y="5634038"/>
              <a:ext cx="0" cy="698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41" name="Line 22"/>
            <p:cNvSpPr>
              <a:spLocks noChangeShapeType="1"/>
            </p:cNvSpPr>
            <p:nvPr/>
          </p:nvSpPr>
          <p:spPr bwMode="auto">
            <a:xfrm>
              <a:off x="6510338" y="5703888"/>
              <a:ext cx="4127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42" name="Freeform 23"/>
            <p:cNvSpPr>
              <a:spLocks/>
            </p:cNvSpPr>
            <p:nvPr/>
          </p:nvSpPr>
          <p:spPr bwMode="auto">
            <a:xfrm>
              <a:off x="6586538" y="5630863"/>
              <a:ext cx="63500" cy="73025"/>
            </a:xfrm>
            <a:custGeom>
              <a:avLst/>
              <a:gdLst>
                <a:gd name="T0" fmla="*/ 18 w 40"/>
                <a:gd name="T1" fmla="*/ 0 h 46"/>
                <a:gd name="T2" fmla="*/ 8 w 40"/>
                <a:gd name="T3" fmla="*/ 2 h 46"/>
                <a:gd name="T4" fmla="*/ 3 w 40"/>
                <a:gd name="T5" fmla="*/ 9 h 46"/>
                <a:gd name="T6" fmla="*/ 0 w 40"/>
                <a:gd name="T7" fmla="*/ 20 h 46"/>
                <a:gd name="T8" fmla="*/ 0 w 40"/>
                <a:gd name="T9" fmla="*/ 26 h 46"/>
                <a:gd name="T10" fmla="*/ 3 w 40"/>
                <a:gd name="T11" fmla="*/ 38 h 46"/>
                <a:gd name="T12" fmla="*/ 8 w 40"/>
                <a:gd name="T13" fmla="*/ 44 h 46"/>
                <a:gd name="T14" fmla="*/ 18 w 40"/>
                <a:gd name="T15" fmla="*/ 46 h 46"/>
                <a:gd name="T16" fmla="*/ 23 w 40"/>
                <a:gd name="T17" fmla="*/ 46 h 46"/>
                <a:gd name="T18" fmla="*/ 32 w 40"/>
                <a:gd name="T19" fmla="*/ 44 h 46"/>
                <a:gd name="T20" fmla="*/ 38 w 40"/>
                <a:gd name="T21" fmla="*/ 38 h 46"/>
                <a:gd name="T22" fmla="*/ 40 w 40"/>
                <a:gd name="T23" fmla="*/ 26 h 46"/>
                <a:gd name="T24" fmla="*/ 40 w 40"/>
                <a:gd name="T25" fmla="*/ 20 h 46"/>
                <a:gd name="T26" fmla="*/ 38 w 40"/>
                <a:gd name="T27" fmla="*/ 9 h 46"/>
                <a:gd name="T28" fmla="*/ 32 w 40"/>
                <a:gd name="T29" fmla="*/ 2 h 46"/>
                <a:gd name="T30" fmla="*/ 23 w 40"/>
                <a:gd name="T31" fmla="*/ 0 h 46"/>
                <a:gd name="T32" fmla="*/ 18 w 40"/>
                <a:gd name="T33" fmla="*/ 0 h 46"/>
                <a:gd name="T34" fmla="*/ 12 w 40"/>
                <a:gd name="T35" fmla="*/ 2 h 46"/>
                <a:gd name="T36" fmla="*/ 8 w 40"/>
                <a:gd name="T37" fmla="*/ 5 h 46"/>
                <a:gd name="T38" fmla="*/ 6 w 40"/>
                <a:gd name="T39" fmla="*/ 9 h 46"/>
                <a:gd name="T40" fmla="*/ 3 w 40"/>
                <a:gd name="T41" fmla="*/ 20 h 46"/>
                <a:gd name="T42" fmla="*/ 3 w 40"/>
                <a:gd name="T43" fmla="*/ 26 h 46"/>
                <a:gd name="T44" fmla="*/ 6 w 40"/>
                <a:gd name="T45" fmla="*/ 38 h 46"/>
                <a:gd name="T46" fmla="*/ 8 w 40"/>
                <a:gd name="T47" fmla="*/ 42 h 46"/>
                <a:gd name="T48" fmla="*/ 12 w 40"/>
                <a:gd name="T49" fmla="*/ 44 h 46"/>
                <a:gd name="T50" fmla="*/ 18 w 40"/>
                <a:gd name="T5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 h="46">
                  <a:moveTo>
                    <a:pt x="18" y="0"/>
                  </a:moveTo>
                  <a:lnTo>
                    <a:pt x="8" y="2"/>
                  </a:lnTo>
                  <a:lnTo>
                    <a:pt x="3" y="9"/>
                  </a:lnTo>
                  <a:lnTo>
                    <a:pt x="0" y="20"/>
                  </a:lnTo>
                  <a:lnTo>
                    <a:pt x="0" y="26"/>
                  </a:lnTo>
                  <a:lnTo>
                    <a:pt x="3" y="38"/>
                  </a:lnTo>
                  <a:lnTo>
                    <a:pt x="8" y="44"/>
                  </a:lnTo>
                  <a:lnTo>
                    <a:pt x="18" y="46"/>
                  </a:lnTo>
                  <a:lnTo>
                    <a:pt x="23" y="46"/>
                  </a:lnTo>
                  <a:lnTo>
                    <a:pt x="32" y="44"/>
                  </a:lnTo>
                  <a:lnTo>
                    <a:pt x="38" y="38"/>
                  </a:lnTo>
                  <a:lnTo>
                    <a:pt x="40" y="26"/>
                  </a:lnTo>
                  <a:lnTo>
                    <a:pt x="40" y="20"/>
                  </a:lnTo>
                  <a:lnTo>
                    <a:pt x="38" y="9"/>
                  </a:lnTo>
                  <a:lnTo>
                    <a:pt x="32" y="2"/>
                  </a:lnTo>
                  <a:lnTo>
                    <a:pt x="23" y="0"/>
                  </a:lnTo>
                  <a:lnTo>
                    <a:pt x="18" y="0"/>
                  </a:lnTo>
                  <a:lnTo>
                    <a:pt x="12" y="2"/>
                  </a:lnTo>
                  <a:lnTo>
                    <a:pt x="8" y="5"/>
                  </a:lnTo>
                  <a:lnTo>
                    <a:pt x="6" y="9"/>
                  </a:lnTo>
                  <a:lnTo>
                    <a:pt x="3" y="20"/>
                  </a:lnTo>
                  <a:lnTo>
                    <a:pt x="3" y="26"/>
                  </a:lnTo>
                  <a:lnTo>
                    <a:pt x="6" y="38"/>
                  </a:lnTo>
                  <a:lnTo>
                    <a:pt x="8" y="42"/>
                  </a:lnTo>
                  <a:lnTo>
                    <a:pt x="12" y="44"/>
                  </a:lnTo>
                  <a:lnTo>
                    <a:pt x="18"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43" name="Freeform 24"/>
            <p:cNvSpPr>
              <a:spLocks/>
            </p:cNvSpPr>
            <p:nvPr/>
          </p:nvSpPr>
          <p:spPr bwMode="auto">
            <a:xfrm>
              <a:off x="6623050" y="5630863"/>
              <a:ext cx="23813" cy="73025"/>
            </a:xfrm>
            <a:custGeom>
              <a:avLst/>
              <a:gdLst>
                <a:gd name="T0" fmla="*/ 0 w 15"/>
                <a:gd name="T1" fmla="*/ 46 h 46"/>
                <a:gd name="T2" fmla="*/ 5 w 15"/>
                <a:gd name="T3" fmla="*/ 44 h 46"/>
                <a:gd name="T4" fmla="*/ 9 w 15"/>
                <a:gd name="T5" fmla="*/ 42 h 46"/>
                <a:gd name="T6" fmla="*/ 12 w 15"/>
                <a:gd name="T7" fmla="*/ 38 h 46"/>
                <a:gd name="T8" fmla="*/ 15 w 15"/>
                <a:gd name="T9" fmla="*/ 26 h 46"/>
                <a:gd name="T10" fmla="*/ 15 w 15"/>
                <a:gd name="T11" fmla="*/ 20 h 46"/>
                <a:gd name="T12" fmla="*/ 12 w 15"/>
                <a:gd name="T13" fmla="*/ 9 h 46"/>
                <a:gd name="T14" fmla="*/ 9 w 15"/>
                <a:gd name="T15" fmla="*/ 5 h 46"/>
                <a:gd name="T16" fmla="*/ 5 w 15"/>
                <a:gd name="T17" fmla="*/ 2 h 46"/>
                <a:gd name="T18" fmla="*/ 0 w 15"/>
                <a:gd name="T19"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46">
                  <a:moveTo>
                    <a:pt x="0" y="46"/>
                  </a:moveTo>
                  <a:lnTo>
                    <a:pt x="5" y="44"/>
                  </a:lnTo>
                  <a:lnTo>
                    <a:pt x="9" y="42"/>
                  </a:lnTo>
                  <a:lnTo>
                    <a:pt x="12" y="38"/>
                  </a:lnTo>
                  <a:lnTo>
                    <a:pt x="15" y="26"/>
                  </a:lnTo>
                  <a:lnTo>
                    <a:pt x="15" y="20"/>
                  </a:lnTo>
                  <a:lnTo>
                    <a:pt x="12" y="9"/>
                  </a:lnTo>
                  <a:lnTo>
                    <a:pt x="9" y="5"/>
                  </a:lnTo>
                  <a:lnTo>
                    <a:pt x="5" y="2"/>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44" name="Freeform 25"/>
            <p:cNvSpPr>
              <a:spLocks/>
            </p:cNvSpPr>
            <p:nvPr/>
          </p:nvSpPr>
          <p:spPr bwMode="auto">
            <a:xfrm>
              <a:off x="6678613" y="5630863"/>
              <a:ext cx="63500" cy="73025"/>
            </a:xfrm>
            <a:custGeom>
              <a:avLst/>
              <a:gdLst>
                <a:gd name="T0" fmla="*/ 17 w 40"/>
                <a:gd name="T1" fmla="*/ 0 h 46"/>
                <a:gd name="T2" fmla="*/ 8 w 40"/>
                <a:gd name="T3" fmla="*/ 2 h 46"/>
                <a:gd name="T4" fmla="*/ 2 w 40"/>
                <a:gd name="T5" fmla="*/ 9 h 46"/>
                <a:gd name="T6" fmla="*/ 0 w 40"/>
                <a:gd name="T7" fmla="*/ 20 h 46"/>
                <a:gd name="T8" fmla="*/ 0 w 40"/>
                <a:gd name="T9" fmla="*/ 26 h 46"/>
                <a:gd name="T10" fmla="*/ 2 w 40"/>
                <a:gd name="T11" fmla="*/ 38 h 46"/>
                <a:gd name="T12" fmla="*/ 8 w 40"/>
                <a:gd name="T13" fmla="*/ 44 h 46"/>
                <a:gd name="T14" fmla="*/ 17 w 40"/>
                <a:gd name="T15" fmla="*/ 46 h 46"/>
                <a:gd name="T16" fmla="*/ 22 w 40"/>
                <a:gd name="T17" fmla="*/ 46 h 46"/>
                <a:gd name="T18" fmla="*/ 32 w 40"/>
                <a:gd name="T19" fmla="*/ 44 h 46"/>
                <a:gd name="T20" fmla="*/ 37 w 40"/>
                <a:gd name="T21" fmla="*/ 38 h 46"/>
                <a:gd name="T22" fmla="*/ 40 w 40"/>
                <a:gd name="T23" fmla="*/ 26 h 46"/>
                <a:gd name="T24" fmla="*/ 40 w 40"/>
                <a:gd name="T25" fmla="*/ 20 h 46"/>
                <a:gd name="T26" fmla="*/ 37 w 40"/>
                <a:gd name="T27" fmla="*/ 9 h 46"/>
                <a:gd name="T28" fmla="*/ 32 w 40"/>
                <a:gd name="T29" fmla="*/ 2 h 46"/>
                <a:gd name="T30" fmla="*/ 22 w 40"/>
                <a:gd name="T31" fmla="*/ 0 h 46"/>
                <a:gd name="T32" fmla="*/ 17 w 40"/>
                <a:gd name="T33" fmla="*/ 0 h 46"/>
                <a:gd name="T34" fmla="*/ 12 w 40"/>
                <a:gd name="T35" fmla="*/ 2 h 46"/>
                <a:gd name="T36" fmla="*/ 8 w 40"/>
                <a:gd name="T37" fmla="*/ 5 h 46"/>
                <a:gd name="T38" fmla="*/ 5 w 40"/>
                <a:gd name="T39" fmla="*/ 9 h 46"/>
                <a:gd name="T40" fmla="*/ 2 w 40"/>
                <a:gd name="T41" fmla="*/ 20 h 46"/>
                <a:gd name="T42" fmla="*/ 2 w 40"/>
                <a:gd name="T43" fmla="*/ 26 h 46"/>
                <a:gd name="T44" fmla="*/ 5 w 40"/>
                <a:gd name="T45" fmla="*/ 38 h 46"/>
                <a:gd name="T46" fmla="*/ 8 w 40"/>
                <a:gd name="T47" fmla="*/ 42 h 46"/>
                <a:gd name="T48" fmla="*/ 12 w 40"/>
                <a:gd name="T49" fmla="*/ 44 h 46"/>
                <a:gd name="T50" fmla="*/ 17 w 40"/>
                <a:gd name="T5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 h="46">
                  <a:moveTo>
                    <a:pt x="17" y="0"/>
                  </a:moveTo>
                  <a:lnTo>
                    <a:pt x="8" y="2"/>
                  </a:lnTo>
                  <a:lnTo>
                    <a:pt x="2" y="9"/>
                  </a:lnTo>
                  <a:lnTo>
                    <a:pt x="0" y="20"/>
                  </a:lnTo>
                  <a:lnTo>
                    <a:pt x="0" y="26"/>
                  </a:lnTo>
                  <a:lnTo>
                    <a:pt x="2" y="38"/>
                  </a:lnTo>
                  <a:lnTo>
                    <a:pt x="8" y="44"/>
                  </a:lnTo>
                  <a:lnTo>
                    <a:pt x="17" y="46"/>
                  </a:lnTo>
                  <a:lnTo>
                    <a:pt x="22" y="46"/>
                  </a:lnTo>
                  <a:lnTo>
                    <a:pt x="32" y="44"/>
                  </a:lnTo>
                  <a:lnTo>
                    <a:pt x="37" y="38"/>
                  </a:lnTo>
                  <a:lnTo>
                    <a:pt x="40" y="26"/>
                  </a:lnTo>
                  <a:lnTo>
                    <a:pt x="40" y="20"/>
                  </a:lnTo>
                  <a:lnTo>
                    <a:pt x="37" y="9"/>
                  </a:lnTo>
                  <a:lnTo>
                    <a:pt x="32" y="2"/>
                  </a:lnTo>
                  <a:lnTo>
                    <a:pt x="22" y="0"/>
                  </a:lnTo>
                  <a:lnTo>
                    <a:pt x="17" y="0"/>
                  </a:lnTo>
                  <a:lnTo>
                    <a:pt x="12" y="2"/>
                  </a:lnTo>
                  <a:lnTo>
                    <a:pt x="8" y="5"/>
                  </a:lnTo>
                  <a:lnTo>
                    <a:pt x="5" y="9"/>
                  </a:lnTo>
                  <a:lnTo>
                    <a:pt x="2" y="20"/>
                  </a:lnTo>
                  <a:lnTo>
                    <a:pt x="2" y="26"/>
                  </a:lnTo>
                  <a:lnTo>
                    <a:pt x="5" y="38"/>
                  </a:lnTo>
                  <a:lnTo>
                    <a:pt x="8" y="42"/>
                  </a:lnTo>
                  <a:lnTo>
                    <a:pt x="12" y="44"/>
                  </a:lnTo>
                  <a:lnTo>
                    <a:pt x="17"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45" name="Freeform 26"/>
            <p:cNvSpPr>
              <a:spLocks/>
            </p:cNvSpPr>
            <p:nvPr/>
          </p:nvSpPr>
          <p:spPr bwMode="auto">
            <a:xfrm>
              <a:off x="6713538" y="5630863"/>
              <a:ext cx="23813" cy="73025"/>
            </a:xfrm>
            <a:custGeom>
              <a:avLst/>
              <a:gdLst>
                <a:gd name="T0" fmla="*/ 0 w 15"/>
                <a:gd name="T1" fmla="*/ 46 h 46"/>
                <a:gd name="T2" fmla="*/ 6 w 15"/>
                <a:gd name="T3" fmla="*/ 44 h 46"/>
                <a:gd name="T4" fmla="*/ 10 w 15"/>
                <a:gd name="T5" fmla="*/ 42 h 46"/>
                <a:gd name="T6" fmla="*/ 12 w 15"/>
                <a:gd name="T7" fmla="*/ 38 h 46"/>
                <a:gd name="T8" fmla="*/ 15 w 15"/>
                <a:gd name="T9" fmla="*/ 26 h 46"/>
                <a:gd name="T10" fmla="*/ 15 w 15"/>
                <a:gd name="T11" fmla="*/ 20 h 46"/>
                <a:gd name="T12" fmla="*/ 12 w 15"/>
                <a:gd name="T13" fmla="*/ 9 h 46"/>
                <a:gd name="T14" fmla="*/ 10 w 15"/>
                <a:gd name="T15" fmla="*/ 5 h 46"/>
                <a:gd name="T16" fmla="*/ 6 w 15"/>
                <a:gd name="T17" fmla="*/ 2 h 46"/>
                <a:gd name="T18" fmla="*/ 0 w 15"/>
                <a:gd name="T19"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46">
                  <a:moveTo>
                    <a:pt x="0" y="46"/>
                  </a:moveTo>
                  <a:lnTo>
                    <a:pt x="6" y="44"/>
                  </a:lnTo>
                  <a:lnTo>
                    <a:pt x="10" y="42"/>
                  </a:lnTo>
                  <a:lnTo>
                    <a:pt x="12" y="38"/>
                  </a:lnTo>
                  <a:lnTo>
                    <a:pt x="15" y="26"/>
                  </a:lnTo>
                  <a:lnTo>
                    <a:pt x="15" y="20"/>
                  </a:lnTo>
                  <a:lnTo>
                    <a:pt x="12" y="9"/>
                  </a:lnTo>
                  <a:lnTo>
                    <a:pt x="10" y="5"/>
                  </a:lnTo>
                  <a:lnTo>
                    <a:pt x="6" y="2"/>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46" name="Line 27"/>
            <p:cNvSpPr>
              <a:spLocks noChangeShapeType="1"/>
            </p:cNvSpPr>
            <p:nvPr/>
          </p:nvSpPr>
          <p:spPr bwMode="auto">
            <a:xfrm flipV="1">
              <a:off x="7531100" y="5508625"/>
              <a:ext cx="0" cy="3968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47" name="Freeform 28"/>
            <p:cNvSpPr>
              <a:spLocks/>
            </p:cNvSpPr>
            <p:nvPr/>
          </p:nvSpPr>
          <p:spPr bwMode="auto">
            <a:xfrm>
              <a:off x="7416800" y="5630863"/>
              <a:ext cx="23813" cy="73025"/>
            </a:xfrm>
            <a:custGeom>
              <a:avLst/>
              <a:gdLst>
                <a:gd name="T0" fmla="*/ 0 w 15"/>
                <a:gd name="T1" fmla="*/ 9 h 46"/>
                <a:gd name="T2" fmla="*/ 7 w 15"/>
                <a:gd name="T3" fmla="*/ 7 h 46"/>
                <a:gd name="T4" fmla="*/ 15 w 15"/>
                <a:gd name="T5" fmla="*/ 0 h 46"/>
                <a:gd name="T6" fmla="*/ 15 w 15"/>
                <a:gd name="T7" fmla="*/ 46 h 46"/>
              </a:gdLst>
              <a:ahLst/>
              <a:cxnLst>
                <a:cxn ang="0">
                  <a:pos x="T0" y="T1"/>
                </a:cxn>
                <a:cxn ang="0">
                  <a:pos x="T2" y="T3"/>
                </a:cxn>
                <a:cxn ang="0">
                  <a:pos x="T4" y="T5"/>
                </a:cxn>
                <a:cxn ang="0">
                  <a:pos x="T6" y="T7"/>
                </a:cxn>
              </a:cxnLst>
              <a:rect l="0" t="0" r="r" b="b"/>
              <a:pathLst>
                <a:path w="15" h="46">
                  <a:moveTo>
                    <a:pt x="0" y="9"/>
                  </a:moveTo>
                  <a:lnTo>
                    <a:pt x="7" y="7"/>
                  </a:lnTo>
                  <a:lnTo>
                    <a:pt x="15" y="0"/>
                  </a:lnTo>
                  <a:lnTo>
                    <a:pt x="15"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48" name="Line 29"/>
            <p:cNvSpPr>
              <a:spLocks noChangeShapeType="1"/>
            </p:cNvSpPr>
            <p:nvPr/>
          </p:nvSpPr>
          <p:spPr bwMode="auto">
            <a:xfrm>
              <a:off x="7435850" y="5634038"/>
              <a:ext cx="0" cy="698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49" name="Line 30"/>
            <p:cNvSpPr>
              <a:spLocks noChangeShapeType="1"/>
            </p:cNvSpPr>
            <p:nvPr/>
          </p:nvSpPr>
          <p:spPr bwMode="auto">
            <a:xfrm>
              <a:off x="7416800" y="5703888"/>
              <a:ext cx="4286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50" name="Freeform 31"/>
            <p:cNvSpPr>
              <a:spLocks/>
            </p:cNvSpPr>
            <p:nvPr/>
          </p:nvSpPr>
          <p:spPr bwMode="auto">
            <a:xfrm>
              <a:off x="7494588" y="5630863"/>
              <a:ext cx="63500" cy="73025"/>
            </a:xfrm>
            <a:custGeom>
              <a:avLst/>
              <a:gdLst>
                <a:gd name="T0" fmla="*/ 6 w 40"/>
                <a:gd name="T1" fmla="*/ 0 h 46"/>
                <a:gd name="T2" fmla="*/ 0 w 40"/>
                <a:gd name="T3" fmla="*/ 22 h 46"/>
                <a:gd name="T4" fmla="*/ 6 w 40"/>
                <a:gd name="T5" fmla="*/ 17 h 46"/>
                <a:gd name="T6" fmla="*/ 14 w 40"/>
                <a:gd name="T7" fmla="*/ 15 h 46"/>
                <a:gd name="T8" fmla="*/ 23 w 40"/>
                <a:gd name="T9" fmla="*/ 15 h 46"/>
                <a:gd name="T10" fmla="*/ 31 w 40"/>
                <a:gd name="T11" fmla="*/ 17 h 46"/>
                <a:gd name="T12" fmla="*/ 38 w 40"/>
                <a:gd name="T13" fmla="*/ 22 h 46"/>
                <a:gd name="T14" fmla="*/ 40 w 40"/>
                <a:gd name="T15" fmla="*/ 28 h 46"/>
                <a:gd name="T16" fmla="*/ 40 w 40"/>
                <a:gd name="T17" fmla="*/ 32 h 46"/>
                <a:gd name="T18" fmla="*/ 38 w 40"/>
                <a:gd name="T19" fmla="*/ 40 h 46"/>
                <a:gd name="T20" fmla="*/ 31 w 40"/>
                <a:gd name="T21" fmla="*/ 44 h 46"/>
                <a:gd name="T22" fmla="*/ 23 w 40"/>
                <a:gd name="T23" fmla="*/ 46 h 46"/>
                <a:gd name="T24" fmla="*/ 14 w 40"/>
                <a:gd name="T25" fmla="*/ 46 h 46"/>
                <a:gd name="T26" fmla="*/ 6 w 40"/>
                <a:gd name="T27" fmla="*/ 44 h 46"/>
                <a:gd name="T28" fmla="*/ 3 w 40"/>
                <a:gd name="T29" fmla="*/ 42 h 46"/>
                <a:gd name="T30" fmla="*/ 0 w 40"/>
                <a:gd name="T31" fmla="*/ 38 h 46"/>
                <a:gd name="T32" fmla="*/ 0 w 40"/>
                <a:gd name="T33" fmla="*/ 36 h 46"/>
                <a:gd name="T34" fmla="*/ 3 w 40"/>
                <a:gd name="T35" fmla="*/ 32 h 46"/>
                <a:gd name="T36" fmla="*/ 6 w 40"/>
                <a:gd name="T37" fmla="*/ 36 h 46"/>
                <a:gd name="T38" fmla="*/ 3 w 40"/>
                <a:gd name="T39" fmla="*/ 3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0" h="46">
                  <a:moveTo>
                    <a:pt x="6" y="0"/>
                  </a:moveTo>
                  <a:lnTo>
                    <a:pt x="0" y="22"/>
                  </a:lnTo>
                  <a:lnTo>
                    <a:pt x="6" y="17"/>
                  </a:lnTo>
                  <a:lnTo>
                    <a:pt x="14" y="15"/>
                  </a:lnTo>
                  <a:lnTo>
                    <a:pt x="23" y="15"/>
                  </a:lnTo>
                  <a:lnTo>
                    <a:pt x="31" y="17"/>
                  </a:lnTo>
                  <a:lnTo>
                    <a:pt x="38" y="22"/>
                  </a:lnTo>
                  <a:lnTo>
                    <a:pt x="40" y="28"/>
                  </a:lnTo>
                  <a:lnTo>
                    <a:pt x="40" y="32"/>
                  </a:lnTo>
                  <a:lnTo>
                    <a:pt x="38" y="40"/>
                  </a:lnTo>
                  <a:lnTo>
                    <a:pt x="31" y="44"/>
                  </a:lnTo>
                  <a:lnTo>
                    <a:pt x="23" y="46"/>
                  </a:lnTo>
                  <a:lnTo>
                    <a:pt x="14" y="46"/>
                  </a:lnTo>
                  <a:lnTo>
                    <a:pt x="6" y="44"/>
                  </a:lnTo>
                  <a:lnTo>
                    <a:pt x="3" y="42"/>
                  </a:lnTo>
                  <a:lnTo>
                    <a:pt x="0" y="38"/>
                  </a:lnTo>
                  <a:lnTo>
                    <a:pt x="0" y="36"/>
                  </a:lnTo>
                  <a:lnTo>
                    <a:pt x="3" y="32"/>
                  </a:lnTo>
                  <a:lnTo>
                    <a:pt x="6" y="36"/>
                  </a:lnTo>
                  <a:lnTo>
                    <a:pt x="3" y="38"/>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51" name="Freeform 32"/>
            <p:cNvSpPr>
              <a:spLocks/>
            </p:cNvSpPr>
            <p:nvPr/>
          </p:nvSpPr>
          <p:spPr bwMode="auto">
            <a:xfrm>
              <a:off x="7531100" y="5654675"/>
              <a:ext cx="23813" cy="49213"/>
            </a:xfrm>
            <a:custGeom>
              <a:avLst/>
              <a:gdLst>
                <a:gd name="T0" fmla="*/ 0 w 15"/>
                <a:gd name="T1" fmla="*/ 0 h 31"/>
                <a:gd name="T2" fmla="*/ 5 w 15"/>
                <a:gd name="T3" fmla="*/ 2 h 31"/>
                <a:gd name="T4" fmla="*/ 12 w 15"/>
                <a:gd name="T5" fmla="*/ 7 h 31"/>
                <a:gd name="T6" fmla="*/ 15 w 15"/>
                <a:gd name="T7" fmla="*/ 13 h 31"/>
                <a:gd name="T8" fmla="*/ 15 w 15"/>
                <a:gd name="T9" fmla="*/ 17 h 31"/>
                <a:gd name="T10" fmla="*/ 12 w 15"/>
                <a:gd name="T11" fmla="*/ 25 h 31"/>
                <a:gd name="T12" fmla="*/ 5 w 15"/>
                <a:gd name="T13" fmla="*/ 29 h 31"/>
                <a:gd name="T14" fmla="*/ 0 w 15"/>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31">
                  <a:moveTo>
                    <a:pt x="0" y="0"/>
                  </a:moveTo>
                  <a:lnTo>
                    <a:pt x="5" y="2"/>
                  </a:lnTo>
                  <a:lnTo>
                    <a:pt x="12" y="7"/>
                  </a:lnTo>
                  <a:lnTo>
                    <a:pt x="15" y="13"/>
                  </a:lnTo>
                  <a:lnTo>
                    <a:pt x="15" y="17"/>
                  </a:lnTo>
                  <a:lnTo>
                    <a:pt x="12" y="25"/>
                  </a:lnTo>
                  <a:lnTo>
                    <a:pt x="5" y="29"/>
                  </a:lnTo>
                  <a:lnTo>
                    <a:pt x="0" y="3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52" name="Line 33"/>
            <p:cNvSpPr>
              <a:spLocks noChangeShapeType="1"/>
            </p:cNvSpPr>
            <p:nvPr/>
          </p:nvSpPr>
          <p:spPr bwMode="auto">
            <a:xfrm>
              <a:off x="7504113" y="5630863"/>
              <a:ext cx="460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53" name="Freeform 34"/>
            <p:cNvSpPr>
              <a:spLocks/>
            </p:cNvSpPr>
            <p:nvPr/>
          </p:nvSpPr>
          <p:spPr bwMode="auto">
            <a:xfrm>
              <a:off x="7504113" y="5630863"/>
              <a:ext cx="46038" cy="3175"/>
            </a:xfrm>
            <a:custGeom>
              <a:avLst/>
              <a:gdLst>
                <a:gd name="T0" fmla="*/ 0 w 29"/>
                <a:gd name="T1" fmla="*/ 2 h 2"/>
                <a:gd name="T2" fmla="*/ 14 w 29"/>
                <a:gd name="T3" fmla="*/ 2 h 2"/>
                <a:gd name="T4" fmla="*/ 29 w 29"/>
                <a:gd name="T5" fmla="*/ 0 h 2"/>
              </a:gdLst>
              <a:ahLst/>
              <a:cxnLst>
                <a:cxn ang="0">
                  <a:pos x="T0" y="T1"/>
                </a:cxn>
                <a:cxn ang="0">
                  <a:pos x="T2" y="T3"/>
                </a:cxn>
                <a:cxn ang="0">
                  <a:pos x="T4" y="T5"/>
                </a:cxn>
              </a:cxnLst>
              <a:rect l="0" t="0" r="r" b="b"/>
              <a:pathLst>
                <a:path w="29" h="2">
                  <a:moveTo>
                    <a:pt x="0" y="2"/>
                  </a:moveTo>
                  <a:lnTo>
                    <a:pt x="14" y="2"/>
                  </a:lnTo>
                  <a:lnTo>
                    <a:pt x="29"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54" name="Freeform 35"/>
            <p:cNvSpPr>
              <a:spLocks/>
            </p:cNvSpPr>
            <p:nvPr/>
          </p:nvSpPr>
          <p:spPr bwMode="auto">
            <a:xfrm>
              <a:off x="7586663" y="5630863"/>
              <a:ext cx="63500" cy="73025"/>
            </a:xfrm>
            <a:custGeom>
              <a:avLst/>
              <a:gdLst>
                <a:gd name="T0" fmla="*/ 17 w 40"/>
                <a:gd name="T1" fmla="*/ 0 h 46"/>
                <a:gd name="T2" fmla="*/ 8 w 40"/>
                <a:gd name="T3" fmla="*/ 2 h 46"/>
                <a:gd name="T4" fmla="*/ 2 w 40"/>
                <a:gd name="T5" fmla="*/ 9 h 46"/>
                <a:gd name="T6" fmla="*/ 0 w 40"/>
                <a:gd name="T7" fmla="*/ 20 h 46"/>
                <a:gd name="T8" fmla="*/ 0 w 40"/>
                <a:gd name="T9" fmla="*/ 26 h 46"/>
                <a:gd name="T10" fmla="*/ 2 w 40"/>
                <a:gd name="T11" fmla="*/ 38 h 46"/>
                <a:gd name="T12" fmla="*/ 8 w 40"/>
                <a:gd name="T13" fmla="*/ 44 h 46"/>
                <a:gd name="T14" fmla="*/ 17 w 40"/>
                <a:gd name="T15" fmla="*/ 46 h 46"/>
                <a:gd name="T16" fmla="*/ 22 w 40"/>
                <a:gd name="T17" fmla="*/ 46 h 46"/>
                <a:gd name="T18" fmla="*/ 30 w 40"/>
                <a:gd name="T19" fmla="*/ 44 h 46"/>
                <a:gd name="T20" fmla="*/ 37 w 40"/>
                <a:gd name="T21" fmla="*/ 38 h 46"/>
                <a:gd name="T22" fmla="*/ 40 w 40"/>
                <a:gd name="T23" fmla="*/ 26 h 46"/>
                <a:gd name="T24" fmla="*/ 40 w 40"/>
                <a:gd name="T25" fmla="*/ 20 h 46"/>
                <a:gd name="T26" fmla="*/ 37 w 40"/>
                <a:gd name="T27" fmla="*/ 9 h 46"/>
                <a:gd name="T28" fmla="*/ 30 w 40"/>
                <a:gd name="T29" fmla="*/ 2 h 46"/>
                <a:gd name="T30" fmla="*/ 22 w 40"/>
                <a:gd name="T31" fmla="*/ 0 h 46"/>
                <a:gd name="T32" fmla="*/ 17 w 40"/>
                <a:gd name="T33" fmla="*/ 0 h 46"/>
                <a:gd name="T34" fmla="*/ 10 w 40"/>
                <a:gd name="T35" fmla="*/ 2 h 46"/>
                <a:gd name="T36" fmla="*/ 8 w 40"/>
                <a:gd name="T37" fmla="*/ 5 h 46"/>
                <a:gd name="T38" fmla="*/ 5 w 40"/>
                <a:gd name="T39" fmla="*/ 9 h 46"/>
                <a:gd name="T40" fmla="*/ 2 w 40"/>
                <a:gd name="T41" fmla="*/ 20 h 46"/>
                <a:gd name="T42" fmla="*/ 2 w 40"/>
                <a:gd name="T43" fmla="*/ 26 h 46"/>
                <a:gd name="T44" fmla="*/ 5 w 40"/>
                <a:gd name="T45" fmla="*/ 38 h 46"/>
                <a:gd name="T46" fmla="*/ 8 w 40"/>
                <a:gd name="T47" fmla="*/ 42 h 46"/>
                <a:gd name="T48" fmla="*/ 10 w 40"/>
                <a:gd name="T49" fmla="*/ 44 h 46"/>
                <a:gd name="T50" fmla="*/ 17 w 40"/>
                <a:gd name="T5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 h="46">
                  <a:moveTo>
                    <a:pt x="17" y="0"/>
                  </a:moveTo>
                  <a:lnTo>
                    <a:pt x="8" y="2"/>
                  </a:lnTo>
                  <a:lnTo>
                    <a:pt x="2" y="9"/>
                  </a:lnTo>
                  <a:lnTo>
                    <a:pt x="0" y="20"/>
                  </a:lnTo>
                  <a:lnTo>
                    <a:pt x="0" y="26"/>
                  </a:lnTo>
                  <a:lnTo>
                    <a:pt x="2" y="38"/>
                  </a:lnTo>
                  <a:lnTo>
                    <a:pt x="8" y="44"/>
                  </a:lnTo>
                  <a:lnTo>
                    <a:pt x="17" y="46"/>
                  </a:lnTo>
                  <a:lnTo>
                    <a:pt x="22" y="46"/>
                  </a:lnTo>
                  <a:lnTo>
                    <a:pt x="30" y="44"/>
                  </a:lnTo>
                  <a:lnTo>
                    <a:pt x="37" y="38"/>
                  </a:lnTo>
                  <a:lnTo>
                    <a:pt x="40" y="26"/>
                  </a:lnTo>
                  <a:lnTo>
                    <a:pt x="40" y="20"/>
                  </a:lnTo>
                  <a:lnTo>
                    <a:pt x="37" y="9"/>
                  </a:lnTo>
                  <a:lnTo>
                    <a:pt x="30" y="2"/>
                  </a:lnTo>
                  <a:lnTo>
                    <a:pt x="22" y="0"/>
                  </a:lnTo>
                  <a:lnTo>
                    <a:pt x="17" y="0"/>
                  </a:lnTo>
                  <a:lnTo>
                    <a:pt x="10" y="2"/>
                  </a:lnTo>
                  <a:lnTo>
                    <a:pt x="8" y="5"/>
                  </a:lnTo>
                  <a:lnTo>
                    <a:pt x="5" y="9"/>
                  </a:lnTo>
                  <a:lnTo>
                    <a:pt x="2" y="20"/>
                  </a:lnTo>
                  <a:lnTo>
                    <a:pt x="2" y="26"/>
                  </a:lnTo>
                  <a:lnTo>
                    <a:pt x="5" y="38"/>
                  </a:lnTo>
                  <a:lnTo>
                    <a:pt x="8" y="42"/>
                  </a:lnTo>
                  <a:lnTo>
                    <a:pt x="10" y="44"/>
                  </a:lnTo>
                  <a:lnTo>
                    <a:pt x="17"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55" name="Freeform 36"/>
            <p:cNvSpPr>
              <a:spLocks/>
            </p:cNvSpPr>
            <p:nvPr/>
          </p:nvSpPr>
          <p:spPr bwMode="auto">
            <a:xfrm>
              <a:off x="7621588" y="5630863"/>
              <a:ext cx="23813" cy="73025"/>
            </a:xfrm>
            <a:custGeom>
              <a:avLst/>
              <a:gdLst>
                <a:gd name="T0" fmla="*/ 0 w 15"/>
                <a:gd name="T1" fmla="*/ 46 h 46"/>
                <a:gd name="T2" fmla="*/ 6 w 15"/>
                <a:gd name="T3" fmla="*/ 44 h 46"/>
                <a:gd name="T4" fmla="*/ 8 w 15"/>
                <a:gd name="T5" fmla="*/ 42 h 46"/>
                <a:gd name="T6" fmla="*/ 11 w 15"/>
                <a:gd name="T7" fmla="*/ 38 h 46"/>
                <a:gd name="T8" fmla="*/ 15 w 15"/>
                <a:gd name="T9" fmla="*/ 26 h 46"/>
                <a:gd name="T10" fmla="*/ 15 w 15"/>
                <a:gd name="T11" fmla="*/ 20 h 46"/>
                <a:gd name="T12" fmla="*/ 11 w 15"/>
                <a:gd name="T13" fmla="*/ 9 h 46"/>
                <a:gd name="T14" fmla="*/ 8 w 15"/>
                <a:gd name="T15" fmla="*/ 5 h 46"/>
                <a:gd name="T16" fmla="*/ 6 w 15"/>
                <a:gd name="T17" fmla="*/ 2 h 46"/>
                <a:gd name="T18" fmla="*/ 0 w 15"/>
                <a:gd name="T19"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46">
                  <a:moveTo>
                    <a:pt x="0" y="46"/>
                  </a:moveTo>
                  <a:lnTo>
                    <a:pt x="6" y="44"/>
                  </a:lnTo>
                  <a:lnTo>
                    <a:pt x="8" y="42"/>
                  </a:lnTo>
                  <a:lnTo>
                    <a:pt x="11" y="38"/>
                  </a:lnTo>
                  <a:lnTo>
                    <a:pt x="15" y="26"/>
                  </a:lnTo>
                  <a:lnTo>
                    <a:pt x="15" y="20"/>
                  </a:lnTo>
                  <a:lnTo>
                    <a:pt x="11" y="9"/>
                  </a:lnTo>
                  <a:lnTo>
                    <a:pt x="8" y="5"/>
                  </a:lnTo>
                  <a:lnTo>
                    <a:pt x="6" y="2"/>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56" name="Line 37"/>
            <p:cNvSpPr>
              <a:spLocks noChangeShapeType="1"/>
            </p:cNvSpPr>
            <p:nvPr/>
          </p:nvSpPr>
          <p:spPr bwMode="auto">
            <a:xfrm flipV="1">
              <a:off x="8439150" y="5508625"/>
              <a:ext cx="0" cy="3968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57" name="Freeform 38"/>
            <p:cNvSpPr>
              <a:spLocks/>
            </p:cNvSpPr>
            <p:nvPr/>
          </p:nvSpPr>
          <p:spPr bwMode="auto">
            <a:xfrm>
              <a:off x="8312150" y="5630863"/>
              <a:ext cx="63500" cy="73025"/>
            </a:xfrm>
            <a:custGeom>
              <a:avLst/>
              <a:gdLst>
                <a:gd name="T0" fmla="*/ 3 w 40"/>
                <a:gd name="T1" fmla="*/ 9 h 46"/>
                <a:gd name="T2" fmla="*/ 5 w 40"/>
                <a:gd name="T3" fmla="*/ 11 h 46"/>
                <a:gd name="T4" fmla="*/ 3 w 40"/>
                <a:gd name="T5" fmla="*/ 13 h 46"/>
                <a:gd name="T6" fmla="*/ 0 w 40"/>
                <a:gd name="T7" fmla="*/ 11 h 46"/>
                <a:gd name="T8" fmla="*/ 0 w 40"/>
                <a:gd name="T9" fmla="*/ 9 h 46"/>
                <a:gd name="T10" fmla="*/ 3 w 40"/>
                <a:gd name="T11" fmla="*/ 5 h 46"/>
                <a:gd name="T12" fmla="*/ 5 w 40"/>
                <a:gd name="T13" fmla="*/ 2 h 46"/>
                <a:gd name="T14" fmla="*/ 13 w 40"/>
                <a:gd name="T15" fmla="*/ 0 h 46"/>
                <a:gd name="T16" fmla="*/ 25 w 40"/>
                <a:gd name="T17" fmla="*/ 0 h 46"/>
                <a:gd name="T18" fmla="*/ 33 w 40"/>
                <a:gd name="T19" fmla="*/ 2 h 46"/>
                <a:gd name="T20" fmla="*/ 36 w 40"/>
                <a:gd name="T21" fmla="*/ 5 h 46"/>
                <a:gd name="T22" fmla="*/ 40 w 40"/>
                <a:gd name="T23" fmla="*/ 9 h 46"/>
                <a:gd name="T24" fmla="*/ 40 w 40"/>
                <a:gd name="T25" fmla="*/ 13 h 46"/>
                <a:gd name="T26" fmla="*/ 36 w 40"/>
                <a:gd name="T27" fmla="*/ 17 h 46"/>
                <a:gd name="T28" fmla="*/ 28 w 40"/>
                <a:gd name="T29" fmla="*/ 22 h 46"/>
                <a:gd name="T30" fmla="*/ 13 w 40"/>
                <a:gd name="T31" fmla="*/ 26 h 46"/>
                <a:gd name="T32" fmla="*/ 8 w 40"/>
                <a:gd name="T33" fmla="*/ 28 h 46"/>
                <a:gd name="T34" fmla="*/ 3 w 40"/>
                <a:gd name="T35" fmla="*/ 32 h 46"/>
                <a:gd name="T36" fmla="*/ 0 w 40"/>
                <a:gd name="T37" fmla="*/ 40 h 46"/>
                <a:gd name="T38" fmla="*/ 0 w 40"/>
                <a:gd name="T3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0" h="46">
                  <a:moveTo>
                    <a:pt x="3" y="9"/>
                  </a:moveTo>
                  <a:lnTo>
                    <a:pt x="5" y="11"/>
                  </a:lnTo>
                  <a:lnTo>
                    <a:pt x="3" y="13"/>
                  </a:lnTo>
                  <a:lnTo>
                    <a:pt x="0" y="11"/>
                  </a:lnTo>
                  <a:lnTo>
                    <a:pt x="0" y="9"/>
                  </a:lnTo>
                  <a:lnTo>
                    <a:pt x="3" y="5"/>
                  </a:lnTo>
                  <a:lnTo>
                    <a:pt x="5" y="2"/>
                  </a:lnTo>
                  <a:lnTo>
                    <a:pt x="13" y="0"/>
                  </a:lnTo>
                  <a:lnTo>
                    <a:pt x="25" y="0"/>
                  </a:lnTo>
                  <a:lnTo>
                    <a:pt x="33" y="2"/>
                  </a:lnTo>
                  <a:lnTo>
                    <a:pt x="36" y="5"/>
                  </a:lnTo>
                  <a:lnTo>
                    <a:pt x="40" y="9"/>
                  </a:lnTo>
                  <a:lnTo>
                    <a:pt x="40" y="13"/>
                  </a:lnTo>
                  <a:lnTo>
                    <a:pt x="36" y="17"/>
                  </a:lnTo>
                  <a:lnTo>
                    <a:pt x="28" y="22"/>
                  </a:lnTo>
                  <a:lnTo>
                    <a:pt x="13" y="26"/>
                  </a:lnTo>
                  <a:lnTo>
                    <a:pt x="8" y="28"/>
                  </a:lnTo>
                  <a:lnTo>
                    <a:pt x="3" y="32"/>
                  </a:lnTo>
                  <a:lnTo>
                    <a:pt x="0" y="40"/>
                  </a:lnTo>
                  <a:lnTo>
                    <a:pt x="0"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58" name="Freeform 39"/>
            <p:cNvSpPr>
              <a:spLocks/>
            </p:cNvSpPr>
            <p:nvPr/>
          </p:nvSpPr>
          <p:spPr bwMode="auto">
            <a:xfrm>
              <a:off x="8332788" y="5630863"/>
              <a:ext cx="36513" cy="41275"/>
            </a:xfrm>
            <a:custGeom>
              <a:avLst/>
              <a:gdLst>
                <a:gd name="T0" fmla="*/ 12 w 23"/>
                <a:gd name="T1" fmla="*/ 0 h 26"/>
                <a:gd name="T2" fmla="*/ 18 w 23"/>
                <a:gd name="T3" fmla="*/ 2 h 26"/>
                <a:gd name="T4" fmla="*/ 20 w 23"/>
                <a:gd name="T5" fmla="*/ 5 h 26"/>
                <a:gd name="T6" fmla="*/ 23 w 23"/>
                <a:gd name="T7" fmla="*/ 9 h 26"/>
                <a:gd name="T8" fmla="*/ 23 w 23"/>
                <a:gd name="T9" fmla="*/ 13 h 26"/>
                <a:gd name="T10" fmla="*/ 20 w 23"/>
                <a:gd name="T11" fmla="*/ 17 h 26"/>
                <a:gd name="T12" fmla="*/ 12 w 23"/>
                <a:gd name="T13" fmla="*/ 22 h 26"/>
                <a:gd name="T14" fmla="*/ 0 w 23"/>
                <a:gd name="T15" fmla="*/ 26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6">
                  <a:moveTo>
                    <a:pt x="12" y="0"/>
                  </a:moveTo>
                  <a:lnTo>
                    <a:pt x="18" y="2"/>
                  </a:lnTo>
                  <a:lnTo>
                    <a:pt x="20" y="5"/>
                  </a:lnTo>
                  <a:lnTo>
                    <a:pt x="23" y="9"/>
                  </a:lnTo>
                  <a:lnTo>
                    <a:pt x="23" y="13"/>
                  </a:lnTo>
                  <a:lnTo>
                    <a:pt x="20" y="17"/>
                  </a:lnTo>
                  <a:lnTo>
                    <a:pt x="12" y="22"/>
                  </a:lnTo>
                  <a:lnTo>
                    <a:pt x="0" y="2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59" name="Freeform 40"/>
            <p:cNvSpPr>
              <a:spLocks/>
            </p:cNvSpPr>
            <p:nvPr/>
          </p:nvSpPr>
          <p:spPr bwMode="auto">
            <a:xfrm>
              <a:off x="8312150" y="5694363"/>
              <a:ext cx="63500" cy="6350"/>
            </a:xfrm>
            <a:custGeom>
              <a:avLst/>
              <a:gdLst>
                <a:gd name="T0" fmla="*/ 0 w 40"/>
                <a:gd name="T1" fmla="*/ 2 h 4"/>
                <a:gd name="T2" fmla="*/ 3 w 40"/>
                <a:gd name="T3" fmla="*/ 0 h 4"/>
                <a:gd name="T4" fmla="*/ 8 w 40"/>
                <a:gd name="T5" fmla="*/ 0 h 4"/>
                <a:gd name="T6" fmla="*/ 23 w 40"/>
                <a:gd name="T7" fmla="*/ 4 h 4"/>
                <a:gd name="T8" fmla="*/ 31 w 40"/>
                <a:gd name="T9" fmla="*/ 4 h 4"/>
                <a:gd name="T10" fmla="*/ 36 w 40"/>
                <a:gd name="T11" fmla="*/ 2 h 4"/>
                <a:gd name="T12" fmla="*/ 40 w 40"/>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0" h="4">
                  <a:moveTo>
                    <a:pt x="0" y="2"/>
                  </a:moveTo>
                  <a:lnTo>
                    <a:pt x="3" y="0"/>
                  </a:lnTo>
                  <a:lnTo>
                    <a:pt x="8" y="0"/>
                  </a:lnTo>
                  <a:lnTo>
                    <a:pt x="23" y="4"/>
                  </a:lnTo>
                  <a:lnTo>
                    <a:pt x="31" y="4"/>
                  </a:lnTo>
                  <a:lnTo>
                    <a:pt x="36" y="2"/>
                  </a:lnTo>
                  <a:lnTo>
                    <a:pt x="4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60" name="Freeform 41"/>
            <p:cNvSpPr>
              <a:spLocks/>
            </p:cNvSpPr>
            <p:nvPr/>
          </p:nvSpPr>
          <p:spPr bwMode="auto">
            <a:xfrm>
              <a:off x="8324850" y="5688013"/>
              <a:ext cx="50800" cy="15875"/>
            </a:xfrm>
            <a:custGeom>
              <a:avLst/>
              <a:gdLst>
                <a:gd name="T0" fmla="*/ 0 w 32"/>
                <a:gd name="T1" fmla="*/ 4 h 10"/>
                <a:gd name="T2" fmla="*/ 15 w 32"/>
                <a:gd name="T3" fmla="*/ 10 h 10"/>
                <a:gd name="T4" fmla="*/ 25 w 32"/>
                <a:gd name="T5" fmla="*/ 10 h 10"/>
                <a:gd name="T6" fmla="*/ 28 w 32"/>
                <a:gd name="T7" fmla="*/ 8 h 10"/>
                <a:gd name="T8" fmla="*/ 32 w 32"/>
                <a:gd name="T9" fmla="*/ 4 h 10"/>
                <a:gd name="T10" fmla="*/ 32 w 32"/>
                <a:gd name="T11" fmla="*/ 0 h 10"/>
              </a:gdLst>
              <a:ahLst/>
              <a:cxnLst>
                <a:cxn ang="0">
                  <a:pos x="T0" y="T1"/>
                </a:cxn>
                <a:cxn ang="0">
                  <a:pos x="T2" y="T3"/>
                </a:cxn>
                <a:cxn ang="0">
                  <a:pos x="T4" y="T5"/>
                </a:cxn>
                <a:cxn ang="0">
                  <a:pos x="T6" y="T7"/>
                </a:cxn>
                <a:cxn ang="0">
                  <a:pos x="T8" y="T9"/>
                </a:cxn>
                <a:cxn ang="0">
                  <a:pos x="T10" y="T11"/>
                </a:cxn>
              </a:cxnLst>
              <a:rect l="0" t="0" r="r" b="b"/>
              <a:pathLst>
                <a:path w="32" h="10">
                  <a:moveTo>
                    <a:pt x="0" y="4"/>
                  </a:moveTo>
                  <a:lnTo>
                    <a:pt x="15" y="10"/>
                  </a:lnTo>
                  <a:lnTo>
                    <a:pt x="25" y="10"/>
                  </a:lnTo>
                  <a:lnTo>
                    <a:pt x="28" y="8"/>
                  </a:lnTo>
                  <a:lnTo>
                    <a:pt x="32" y="4"/>
                  </a:lnTo>
                  <a:lnTo>
                    <a:pt x="32"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61" name="Freeform 42"/>
            <p:cNvSpPr>
              <a:spLocks/>
            </p:cNvSpPr>
            <p:nvPr/>
          </p:nvSpPr>
          <p:spPr bwMode="auto">
            <a:xfrm>
              <a:off x="8402638" y="5630863"/>
              <a:ext cx="63500" cy="73025"/>
            </a:xfrm>
            <a:custGeom>
              <a:avLst/>
              <a:gdLst>
                <a:gd name="T0" fmla="*/ 16 w 40"/>
                <a:gd name="T1" fmla="*/ 0 h 46"/>
                <a:gd name="T2" fmla="*/ 8 w 40"/>
                <a:gd name="T3" fmla="*/ 2 h 46"/>
                <a:gd name="T4" fmla="*/ 3 w 40"/>
                <a:gd name="T5" fmla="*/ 9 h 46"/>
                <a:gd name="T6" fmla="*/ 0 w 40"/>
                <a:gd name="T7" fmla="*/ 20 h 46"/>
                <a:gd name="T8" fmla="*/ 0 w 40"/>
                <a:gd name="T9" fmla="*/ 26 h 46"/>
                <a:gd name="T10" fmla="*/ 3 w 40"/>
                <a:gd name="T11" fmla="*/ 38 h 46"/>
                <a:gd name="T12" fmla="*/ 8 w 40"/>
                <a:gd name="T13" fmla="*/ 44 h 46"/>
                <a:gd name="T14" fmla="*/ 16 w 40"/>
                <a:gd name="T15" fmla="*/ 46 h 46"/>
                <a:gd name="T16" fmla="*/ 23 w 40"/>
                <a:gd name="T17" fmla="*/ 46 h 46"/>
                <a:gd name="T18" fmla="*/ 31 w 40"/>
                <a:gd name="T19" fmla="*/ 44 h 46"/>
                <a:gd name="T20" fmla="*/ 36 w 40"/>
                <a:gd name="T21" fmla="*/ 38 h 46"/>
                <a:gd name="T22" fmla="*/ 40 w 40"/>
                <a:gd name="T23" fmla="*/ 26 h 46"/>
                <a:gd name="T24" fmla="*/ 40 w 40"/>
                <a:gd name="T25" fmla="*/ 20 h 46"/>
                <a:gd name="T26" fmla="*/ 36 w 40"/>
                <a:gd name="T27" fmla="*/ 9 h 46"/>
                <a:gd name="T28" fmla="*/ 31 w 40"/>
                <a:gd name="T29" fmla="*/ 2 h 46"/>
                <a:gd name="T30" fmla="*/ 23 w 40"/>
                <a:gd name="T31" fmla="*/ 0 h 46"/>
                <a:gd name="T32" fmla="*/ 16 w 40"/>
                <a:gd name="T33" fmla="*/ 0 h 46"/>
                <a:gd name="T34" fmla="*/ 11 w 40"/>
                <a:gd name="T35" fmla="*/ 2 h 46"/>
                <a:gd name="T36" fmla="*/ 8 w 40"/>
                <a:gd name="T37" fmla="*/ 5 h 46"/>
                <a:gd name="T38" fmla="*/ 6 w 40"/>
                <a:gd name="T39" fmla="*/ 9 h 46"/>
                <a:gd name="T40" fmla="*/ 3 w 40"/>
                <a:gd name="T41" fmla="*/ 20 h 46"/>
                <a:gd name="T42" fmla="*/ 3 w 40"/>
                <a:gd name="T43" fmla="*/ 26 h 46"/>
                <a:gd name="T44" fmla="*/ 6 w 40"/>
                <a:gd name="T45" fmla="*/ 38 h 46"/>
                <a:gd name="T46" fmla="*/ 8 w 40"/>
                <a:gd name="T47" fmla="*/ 42 h 46"/>
                <a:gd name="T48" fmla="*/ 11 w 40"/>
                <a:gd name="T49" fmla="*/ 44 h 46"/>
                <a:gd name="T50" fmla="*/ 16 w 40"/>
                <a:gd name="T5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 h="46">
                  <a:moveTo>
                    <a:pt x="16" y="0"/>
                  </a:moveTo>
                  <a:lnTo>
                    <a:pt x="8" y="2"/>
                  </a:lnTo>
                  <a:lnTo>
                    <a:pt x="3" y="9"/>
                  </a:lnTo>
                  <a:lnTo>
                    <a:pt x="0" y="20"/>
                  </a:lnTo>
                  <a:lnTo>
                    <a:pt x="0" y="26"/>
                  </a:lnTo>
                  <a:lnTo>
                    <a:pt x="3" y="38"/>
                  </a:lnTo>
                  <a:lnTo>
                    <a:pt x="8" y="44"/>
                  </a:lnTo>
                  <a:lnTo>
                    <a:pt x="16" y="46"/>
                  </a:lnTo>
                  <a:lnTo>
                    <a:pt x="23" y="46"/>
                  </a:lnTo>
                  <a:lnTo>
                    <a:pt x="31" y="44"/>
                  </a:lnTo>
                  <a:lnTo>
                    <a:pt x="36" y="38"/>
                  </a:lnTo>
                  <a:lnTo>
                    <a:pt x="40" y="26"/>
                  </a:lnTo>
                  <a:lnTo>
                    <a:pt x="40" y="20"/>
                  </a:lnTo>
                  <a:lnTo>
                    <a:pt x="36" y="9"/>
                  </a:lnTo>
                  <a:lnTo>
                    <a:pt x="31" y="2"/>
                  </a:lnTo>
                  <a:lnTo>
                    <a:pt x="23" y="0"/>
                  </a:lnTo>
                  <a:lnTo>
                    <a:pt x="16" y="0"/>
                  </a:lnTo>
                  <a:lnTo>
                    <a:pt x="11" y="2"/>
                  </a:lnTo>
                  <a:lnTo>
                    <a:pt x="8" y="5"/>
                  </a:lnTo>
                  <a:lnTo>
                    <a:pt x="6" y="9"/>
                  </a:lnTo>
                  <a:lnTo>
                    <a:pt x="3" y="20"/>
                  </a:lnTo>
                  <a:lnTo>
                    <a:pt x="3" y="26"/>
                  </a:lnTo>
                  <a:lnTo>
                    <a:pt x="6" y="38"/>
                  </a:lnTo>
                  <a:lnTo>
                    <a:pt x="8" y="42"/>
                  </a:lnTo>
                  <a:lnTo>
                    <a:pt x="11" y="44"/>
                  </a:lnTo>
                  <a:lnTo>
                    <a:pt x="16"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62" name="Freeform 43"/>
            <p:cNvSpPr>
              <a:spLocks/>
            </p:cNvSpPr>
            <p:nvPr/>
          </p:nvSpPr>
          <p:spPr bwMode="auto">
            <a:xfrm>
              <a:off x="8439150" y="5630863"/>
              <a:ext cx="20638" cy="73025"/>
            </a:xfrm>
            <a:custGeom>
              <a:avLst/>
              <a:gdLst>
                <a:gd name="T0" fmla="*/ 0 w 13"/>
                <a:gd name="T1" fmla="*/ 46 h 46"/>
                <a:gd name="T2" fmla="*/ 5 w 13"/>
                <a:gd name="T3" fmla="*/ 44 h 46"/>
                <a:gd name="T4" fmla="*/ 8 w 13"/>
                <a:gd name="T5" fmla="*/ 42 h 46"/>
                <a:gd name="T6" fmla="*/ 11 w 13"/>
                <a:gd name="T7" fmla="*/ 38 h 46"/>
                <a:gd name="T8" fmla="*/ 13 w 13"/>
                <a:gd name="T9" fmla="*/ 26 h 46"/>
                <a:gd name="T10" fmla="*/ 13 w 13"/>
                <a:gd name="T11" fmla="*/ 20 h 46"/>
                <a:gd name="T12" fmla="*/ 11 w 13"/>
                <a:gd name="T13" fmla="*/ 9 h 46"/>
                <a:gd name="T14" fmla="*/ 8 w 13"/>
                <a:gd name="T15" fmla="*/ 5 h 46"/>
                <a:gd name="T16" fmla="*/ 5 w 13"/>
                <a:gd name="T17" fmla="*/ 2 h 46"/>
                <a:gd name="T18" fmla="*/ 0 w 13"/>
                <a:gd name="T19"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46">
                  <a:moveTo>
                    <a:pt x="0" y="46"/>
                  </a:moveTo>
                  <a:lnTo>
                    <a:pt x="5" y="44"/>
                  </a:lnTo>
                  <a:lnTo>
                    <a:pt x="8" y="42"/>
                  </a:lnTo>
                  <a:lnTo>
                    <a:pt x="11" y="38"/>
                  </a:lnTo>
                  <a:lnTo>
                    <a:pt x="13" y="26"/>
                  </a:lnTo>
                  <a:lnTo>
                    <a:pt x="13" y="20"/>
                  </a:lnTo>
                  <a:lnTo>
                    <a:pt x="11" y="9"/>
                  </a:lnTo>
                  <a:lnTo>
                    <a:pt x="8" y="5"/>
                  </a:lnTo>
                  <a:lnTo>
                    <a:pt x="5" y="2"/>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63" name="Freeform 44"/>
            <p:cNvSpPr>
              <a:spLocks/>
            </p:cNvSpPr>
            <p:nvPr/>
          </p:nvSpPr>
          <p:spPr bwMode="auto">
            <a:xfrm>
              <a:off x="8491538" y="5630863"/>
              <a:ext cx="66675" cy="73025"/>
            </a:xfrm>
            <a:custGeom>
              <a:avLst/>
              <a:gdLst>
                <a:gd name="T0" fmla="*/ 18 w 42"/>
                <a:gd name="T1" fmla="*/ 0 h 46"/>
                <a:gd name="T2" fmla="*/ 10 w 42"/>
                <a:gd name="T3" fmla="*/ 2 h 46"/>
                <a:gd name="T4" fmla="*/ 4 w 42"/>
                <a:gd name="T5" fmla="*/ 9 h 46"/>
                <a:gd name="T6" fmla="*/ 0 w 42"/>
                <a:gd name="T7" fmla="*/ 20 h 46"/>
                <a:gd name="T8" fmla="*/ 0 w 42"/>
                <a:gd name="T9" fmla="*/ 26 h 46"/>
                <a:gd name="T10" fmla="*/ 4 w 42"/>
                <a:gd name="T11" fmla="*/ 38 h 46"/>
                <a:gd name="T12" fmla="*/ 10 w 42"/>
                <a:gd name="T13" fmla="*/ 44 h 46"/>
                <a:gd name="T14" fmla="*/ 18 w 42"/>
                <a:gd name="T15" fmla="*/ 46 h 46"/>
                <a:gd name="T16" fmla="*/ 24 w 42"/>
                <a:gd name="T17" fmla="*/ 46 h 46"/>
                <a:gd name="T18" fmla="*/ 32 w 42"/>
                <a:gd name="T19" fmla="*/ 44 h 46"/>
                <a:gd name="T20" fmla="*/ 38 w 42"/>
                <a:gd name="T21" fmla="*/ 38 h 46"/>
                <a:gd name="T22" fmla="*/ 42 w 42"/>
                <a:gd name="T23" fmla="*/ 26 h 46"/>
                <a:gd name="T24" fmla="*/ 42 w 42"/>
                <a:gd name="T25" fmla="*/ 20 h 46"/>
                <a:gd name="T26" fmla="*/ 38 w 42"/>
                <a:gd name="T27" fmla="*/ 9 h 46"/>
                <a:gd name="T28" fmla="*/ 32 w 42"/>
                <a:gd name="T29" fmla="*/ 2 h 46"/>
                <a:gd name="T30" fmla="*/ 24 w 42"/>
                <a:gd name="T31" fmla="*/ 0 h 46"/>
                <a:gd name="T32" fmla="*/ 18 w 42"/>
                <a:gd name="T33" fmla="*/ 0 h 46"/>
                <a:gd name="T34" fmla="*/ 12 w 42"/>
                <a:gd name="T35" fmla="*/ 2 h 46"/>
                <a:gd name="T36" fmla="*/ 10 w 42"/>
                <a:gd name="T37" fmla="*/ 5 h 46"/>
                <a:gd name="T38" fmla="*/ 7 w 42"/>
                <a:gd name="T39" fmla="*/ 9 h 46"/>
                <a:gd name="T40" fmla="*/ 4 w 42"/>
                <a:gd name="T41" fmla="*/ 20 h 46"/>
                <a:gd name="T42" fmla="*/ 4 w 42"/>
                <a:gd name="T43" fmla="*/ 26 h 46"/>
                <a:gd name="T44" fmla="*/ 7 w 42"/>
                <a:gd name="T45" fmla="*/ 38 h 46"/>
                <a:gd name="T46" fmla="*/ 10 w 42"/>
                <a:gd name="T47" fmla="*/ 42 h 46"/>
                <a:gd name="T48" fmla="*/ 12 w 42"/>
                <a:gd name="T49" fmla="*/ 44 h 46"/>
                <a:gd name="T50" fmla="*/ 18 w 42"/>
                <a:gd name="T5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2" h="46">
                  <a:moveTo>
                    <a:pt x="18" y="0"/>
                  </a:moveTo>
                  <a:lnTo>
                    <a:pt x="10" y="2"/>
                  </a:lnTo>
                  <a:lnTo>
                    <a:pt x="4" y="9"/>
                  </a:lnTo>
                  <a:lnTo>
                    <a:pt x="0" y="20"/>
                  </a:lnTo>
                  <a:lnTo>
                    <a:pt x="0" y="26"/>
                  </a:lnTo>
                  <a:lnTo>
                    <a:pt x="4" y="38"/>
                  </a:lnTo>
                  <a:lnTo>
                    <a:pt x="10" y="44"/>
                  </a:lnTo>
                  <a:lnTo>
                    <a:pt x="18" y="46"/>
                  </a:lnTo>
                  <a:lnTo>
                    <a:pt x="24" y="46"/>
                  </a:lnTo>
                  <a:lnTo>
                    <a:pt x="32" y="44"/>
                  </a:lnTo>
                  <a:lnTo>
                    <a:pt x="38" y="38"/>
                  </a:lnTo>
                  <a:lnTo>
                    <a:pt x="42" y="26"/>
                  </a:lnTo>
                  <a:lnTo>
                    <a:pt x="42" y="20"/>
                  </a:lnTo>
                  <a:lnTo>
                    <a:pt x="38" y="9"/>
                  </a:lnTo>
                  <a:lnTo>
                    <a:pt x="32" y="2"/>
                  </a:lnTo>
                  <a:lnTo>
                    <a:pt x="24" y="0"/>
                  </a:lnTo>
                  <a:lnTo>
                    <a:pt x="18" y="0"/>
                  </a:lnTo>
                  <a:lnTo>
                    <a:pt x="12" y="2"/>
                  </a:lnTo>
                  <a:lnTo>
                    <a:pt x="10" y="5"/>
                  </a:lnTo>
                  <a:lnTo>
                    <a:pt x="7" y="9"/>
                  </a:lnTo>
                  <a:lnTo>
                    <a:pt x="4" y="20"/>
                  </a:lnTo>
                  <a:lnTo>
                    <a:pt x="4" y="26"/>
                  </a:lnTo>
                  <a:lnTo>
                    <a:pt x="7" y="38"/>
                  </a:lnTo>
                  <a:lnTo>
                    <a:pt x="10" y="42"/>
                  </a:lnTo>
                  <a:lnTo>
                    <a:pt x="12" y="44"/>
                  </a:lnTo>
                  <a:lnTo>
                    <a:pt x="18"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64" name="Freeform 45"/>
            <p:cNvSpPr>
              <a:spLocks/>
            </p:cNvSpPr>
            <p:nvPr/>
          </p:nvSpPr>
          <p:spPr bwMode="auto">
            <a:xfrm>
              <a:off x="8529638" y="5630863"/>
              <a:ext cx="22225" cy="73025"/>
            </a:xfrm>
            <a:custGeom>
              <a:avLst/>
              <a:gdLst>
                <a:gd name="T0" fmla="*/ 0 w 14"/>
                <a:gd name="T1" fmla="*/ 46 h 46"/>
                <a:gd name="T2" fmla="*/ 6 w 14"/>
                <a:gd name="T3" fmla="*/ 44 h 46"/>
                <a:gd name="T4" fmla="*/ 8 w 14"/>
                <a:gd name="T5" fmla="*/ 42 h 46"/>
                <a:gd name="T6" fmla="*/ 11 w 14"/>
                <a:gd name="T7" fmla="*/ 38 h 46"/>
                <a:gd name="T8" fmla="*/ 14 w 14"/>
                <a:gd name="T9" fmla="*/ 26 h 46"/>
                <a:gd name="T10" fmla="*/ 14 w 14"/>
                <a:gd name="T11" fmla="*/ 20 h 46"/>
                <a:gd name="T12" fmla="*/ 11 w 14"/>
                <a:gd name="T13" fmla="*/ 9 h 46"/>
                <a:gd name="T14" fmla="*/ 8 w 14"/>
                <a:gd name="T15" fmla="*/ 5 h 46"/>
                <a:gd name="T16" fmla="*/ 6 w 14"/>
                <a:gd name="T17" fmla="*/ 2 h 46"/>
                <a:gd name="T18" fmla="*/ 0 w 14"/>
                <a:gd name="T19"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6">
                  <a:moveTo>
                    <a:pt x="0" y="46"/>
                  </a:moveTo>
                  <a:lnTo>
                    <a:pt x="6" y="44"/>
                  </a:lnTo>
                  <a:lnTo>
                    <a:pt x="8" y="42"/>
                  </a:lnTo>
                  <a:lnTo>
                    <a:pt x="11" y="38"/>
                  </a:lnTo>
                  <a:lnTo>
                    <a:pt x="14" y="26"/>
                  </a:lnTo>
                  <a:lnTo>
                    <a:pt x="14" y="20"/>
                  </a:lnTo>
                  <a:lnTo>
                    <a:pt x="11" y="9"/>
                  </a:lnTo>
                  <a:lnTo>
                    <a:pt x="8" y="5"/>
                  </a:lnTo>
                  <a:lnTo>
                    <a:pt x="6" y="2"/>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65" name="Line 46"/>
            <p:cNvSpPr>
              <a:spLocks noChangeShapeType="1"/>
            </p:cNvSpPr>
            <p:nvPr/>
          </p:nvSpPr>
          <p:spPr bwMode="auto">
            <a:xfrm flipV="1">
              <a:off x="4991100" y="5529263"/>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66" name="Line 47"/>
            <p:cNvSpPr>
              <a:spLocks noChangeShapeType="1"/>
            </p:cNvSpPr>
            <p:nvPr/>
          </p:nvSpPr>
          <p:spPr bwMode="auto">
            <a:xfrm flipV="1">
              <a:off x="5170488" y="5529263"/>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67" name="Line 48"/>
            <p:cNvSpPr>
              <a:spLocks noChangeShapeType="1"/>
            </p:cNvSpPr>
            <p:nvPr/>
          </p:nvSpPr>
          <p:spPr bwMode="auto">
            <a:xfrm flipV="1">
              <a:off x="5353050" y="5529263"/>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68" name="Line 49"/>
            <p:cNvSpPr>
              <a:spLocks noChangeShapeType="1"/>
            </p:cNvSpPr>
            <p:nvPr/>
          </p:nvSpPr>
          <p:spPr bwMode="auto">
            <a:xfrm flipV="1">
              <a:off x="5535613" y="5529263"/>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69" name="Line 50"/>
            <p:cNvSpPr>
              <a:spLocks noChangeShapeType="1"/>
            </p:cNvSpPr>
            <p:nvPr/>
          </p:nvSpPr>
          <p:spPr bwMode="auto">
            <a:xfrm flipV="1">
              <a:off x="5897563" y="5529263"/>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70" name="Line 51"/>
            <p:cNvSpPr>
              <a:spLocks noChangeShapeType="1"/>
            </p:cNvSpPr>
            <p:nvPr/>
          </p:nvSpPr>
          <p:spPr bwMode="auto">
            <a:xfrm flipV="1">
              <a:off x="6078538" y="5529263"/>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71" name="Line 52"/>
            <p:cNvSpPr>
              <a:spLocks noChangeShapeType="1"/>
            </p:cNvSpPr>
            <p:nvPr/>
          </p:nvSpPr>
          <p:spPr bwMode="auto">
            <a:xfrm flipV="1">
              <a:off x="6261100" y="5529263"/>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72" name="Line 53"/>
            <p:cNvSpPr>
              <a:spLocks noChangeShapeType="1"/>
            </p:cNvSpPr>
            <p:nvPr/>
          </p:nvSpPr>
          <p:spPr bwMode="auto">
            <a:xfrm flipV="1">
              <a:off x="6440488" y="5529263"/>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73" name="Line 54"/>
            <p:cNvSpPr>
              <a:spLocks noChangeShapeType="1"/>
            </p:cNvSpPr>
            <p:nvPr/>
          </p:nvSpPr>
          <p:spPr bwMode="auto">
            <a:xfrm flipV="1">
              <a:off x="6805613" y="5529263"/>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74" name="Line 55"/>
            <p:cNvSpPr>
              <a:spLocks noChangeShapeType="1"/>
            </p:cNvSpPr>
            <p:nvPr/>
          </p:nvSpPr>
          <p:spPr bwMode="auto">
            <a:xfrm flipV="1">
              <a:off x="6986588" y="5529263"/>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75" name="Line 56"/>
            <p:cNvSpPr>
              <a:spLocks noChangeShapeType="1"/>
            </p:cNvSpPr>
            <p:nvPr/>
          </p:nvSpPr>
          <p:spPr bwMode="auto">
            <a:xfrm flipV="1">
              <a:off x="7167563" y="5529263"/>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76" name="Line 57"/>
            <p:cNvSpPr>
              <a:spLocks noChangeShapeType="1"/>
            </p:cNvSpPr>
            <p:nvPr/>
          </p:nvSpPr>
          <p:spPr bwMode="auto">
            <a:xfrm flipV="1">
              <a:off x="7348538" y="5529263"/>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77" name="Line 58"/>
            <p:cNvSpPr>
              <a:spLocks noChangeShapeType="1"/>
            </p:cNvSpPr>
            <p:nvPr/>
          </p:nvSpPr>
          <p:spPr bwMode="auto">
            <a:xfrm flipV="1">
              <a:off x="7713663" y="5529263"/>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78" name="Line 59"/>
            <p:cNvSpPr>
              <a:spLocks noChangeShapeType="1"/>
            </p:cNvSpPr>
            <p:nvPr/>
          </p:nvSpPr>
          <p:spPr bwMode="auto">
            <a:xfrm flipV="1">
              <a:off x="7893050" y="5529263"/>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79" name="Line 60"/>
            <p:cNvSpPr>
              <a:spLocks noChangeShapeType="1"/>
            </p:cNvSpPr>
            <p:nvPr/>
          </p:nvSpPr>
          <p:spPr bwMode="auto">
            <a:xfrm flipV="1">
              <a:off x="8075613" y="5529263"/>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80" name="Line 61"/>
            <p:cNvSpPr>
              <a:spLocks noChangeShapeType="1"/>
            </p:cNvSpPr>
            <p:nvPr/>
          </p:nvSpPr>
          <p:spPr bwMode="auto">
            <a:xfrm flipV="1">
              <a:off x="8256588" y="5529263"/>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81" name="Freeform 62"/>
            <p:cNvSpPr>
              <a:spLocks/>
            </p:cNvSpPr>
            <p:nvPr/>
          </p:nvSpPr>
          <p:spPr bwMode="auto">
            <a:xfrm>
              <a:off x="6254750" y="5765800"/>
              <a:ext cx="38100" cy="71438"/>
            </a:xfrm>
            <a:custGeom>
              <a:avLst/>
              <a:gdLst>
                <a:gd name="T0" fmla="*/ 0 w 24"/>
                <a:gd name="T1" fmla="*/ 0 h 45"/>
                <a:gd name="T2" fmla="*/ 0 w 24"/>
                <a:gd name="T3" fmla="*/ 37 h 45"/>
                <a:gd name="T4" fmla="*/ 4 w 24"/>
                <a:gd name="T5" fmla="*/ 43 h 45"/>
                <a:gd name="T6" fmla="*/ 9 w 24"/>
                <a:gd name="T7" fmla="*/ 45 h 45"/>
                <a:gd name="T8" fmla="*/ 15 w 24"/>
                <a:gd name="T9" fmla="*/ 45 h 45"/>
                <a:gd name="T10" fmla="*/ 20 w 24"/>
                <a:gd name="T11" fmla="*/ 43 h 45"/>
                <a:gd name="T12" fmla="*/ 24 w 24"/>
                <a:gd name="T13" fmla="*/ 39 h 45"/>
              </a:gdLst>
              <a:ahLst/>
              <a:cxnLst>
                <a:cxn ang="0">
                  <a:pos x="T0" y="T1"/>
                </a:cxn>
                <a:cxn ang="0">
                  <a:pos x="T2" y="T3"/>
                </a:cxn>
                <a:cxn ang="0">
                  <a:pos x="T4" y="T5"/>
                </a:cxn>
                <a:cxn ang="0">
                  <a:pos x="T6" y="T7"/>
                </a:cxn>
                <a:cxn ang="0">
                  <a:pos x="T8" y="T9"/>
                </a:cxn>
                <a:cxn ang="0">
                  <a:pos x="T10" y="T11"/>
                </a:cxn>
                <a:cxn ang="0">
                  <a:pos x="T12" y="T13"/>
                </a:cxn>
              </a:cxnLst>
              <a:rect l="0" t="0" r="r" b="b"/>
              <a:pathLst>
                <a:path w="24" h="45">
                  <a:moveTo>
                    <a:pt x="0" y="0"/>
                  </a:moveTo>
                  <a:lnTo>
                    <a:pt x="0" y="37"/>
                  </a:lnTo>
                  <a:lnTo>
                    <a:pt x="4" y="43"/>
                  </a:lnTo>
                  <a:lnTo>
                    <a:pt x="9" y="45"/>
                  </a:lnTo>
                  <a:lnTo>
                    <a:pt x="15" y="45"/>
                  </a:lnTo>
                  <a:lnTo>
                    <a:pt x="20" y="43"/>
                  </a:lnTo>
                  <a:lnTo>
                    <a:pt x="24" y="3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82" name="Freeform 63"/>
            <p:cNvSpPr>
              <a:spLocks/>
            </p:cNvSpPr>
            <p:nvPr/>
          </p:nvSpPr>
          <p:spPr bwMode="auto">
            <a:xfrm>
              <a:off x="6261100" y="5765800"/>
              <a:ext cx="7938" cy="71438"/>
            </a:xfrm>
            <a:custGeom>
              <a:avLst/>
              <a:gdLst>
                <a:gd name="T0" fmla="*/ 0 w 5"/>
                <a:gd name="T1" fmla="*/ 0 h 45"/>
                <a:gd name="T2" fmla="*/ 0 w 5"/>
                <a:gd name="T3" fmla="*/ 37 h 45"/>
                <a:gd name="T4" fmla="*/ 3 w 5"/>
                <a:gd name="T5" fmla="*/ 43 h 45"/>
                <a:gd name="T6" fmla="*/ 5 w 5"/>
                <a:gd name="T7" fmla="*/ 45 h 45"/>
              </a:gdLst>
              <a:ahLst/>
              <a:cxnLst>
                <a:cxn ang="0">
                  <a:pos x="T0" y="T1"/>
                </a:cxn>
                <a:cxn ang="0">
                  <a:pos x="T2" y="T3"/>
                </a:cxn>
                <a:cxn ang="0">
                  <a:pos x="T4" y="T5"/>
                </a:cxn>
                <a:cxn ang="0">
                  <a:pos x="T6" y="T7"/>
                </a:cxn>
              </a:cxnLst>
              <a:rect l="0" t="0" r="r" b="b"/>
              <a:pathLst>
                <a:path w="5" h="45">
                  <a:moveTo>
                    <a:pt x="0" y="0"/>
                  </a:moveTo>
                  <a:lnTo>
                    <a:pt x="0" y="37"/>
                  </a:lnTo>
                  <a:lnTo>
                    <a:pt x="3" y="43"/>
                  </a:lnTo>
                  <a:lnTo>
                    <a:pt x="5" y="45"/>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83" name="Line 64"/>
            <p:cNvSpPr>
              <a:spLocks noChangeShapeType="1"/>
            </p:cNvSpPr>
            <p:nvPr/>
          </p:nvSpPr>
          <p:spPr bwMode="auto">
            <a:xfrm>
              <a:off x="6242050" y="5789613"/>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84" name="Freeform 65"/>
            <p:cNvSpPr>
              <a:spLocks/>
            </p:cNvSpPr>
            <p:nvPr/>
          </p:nvSpPr>
          <p:spPr bwMode="auto">
            <a:xfrm>
              <a:off x="6318250" y="5765800"/>
              <a:ext cx="11113" cy="7938"/>
            </a:xfrm>
            <a:custGeom>
              <a:avLst/>
              <a:gdLst>
                <a:gd name="T0" fmla="*/ 4 w 7"/>
                <a:gd name="T1" fmla="*/ 0 h 5"/>
                <a:gd name="T2" fmla="*/ 0 w 7"/>
                <a:gd name="T3" fmla="*/ 2 h 5"/>
                <a:gd name="T4" fmla="*/ 4 w 7"/>
                <a:gd name="T5" fmla="*/ 5 h 5"/>
                <a:gd name="T6" fmla="*/ 7 w 7"/>
                <a:gd name="T7" fmla="*/ 2 h 5"/>
                <a:gd name="T8" fmla="*/ 4 w 7"/>
                <a:gd name="T9" fmla="*/ 0 h 5"/>
              </a:gdLst>
              <a:ahLst/>
              <a:cxnLst>
                <a:cxn ang="0">
                  <a:pos x="T0" y="T1"/>
                </a:cxn>
                <a:cxn ang="0">
                  <a:pos x="T2" y="T3"/>
                </a:cxn>
                <a:cxn ang="0">
                  <a:pos x="T4" y="T5"/>
                </a:cxn>
                <a:cxn ang="0">
                  <a:pos x="T6" y="T7"/>
                </a:cxn>
                <a:cxn ang="0">
                  <a:pos x="T8" y="T9"/>
                </a:cxn>
              </a:cxnLst>
              <a:rect l="0" t="0" r="r" b="b"/>
              <a:pathLst>
                <a:path w="7" h="5">
                  <a:moveTo>
                    <a:pt x="4" y="0"/>
                  </a:moveTo>
                  <a:lnTo>
                    <a:pt x="0" y="2"/>
                  </a:lnTo>
                  <a:lnTo>
                    <a:pt x="4" y="5"/>
                  </a:lnTo>
                  <a:lnTo>
                    <a:pt x="7" y="2"/>
                  </a:lnTo>
                  <a:lnTo>
                    <a:pt x="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85" name="Line 66"/>
            <p:cNvSpPr>
              <a:spLocks noChangeShapeType="1"/>
            </p:cNvSpPr>
            <p:nvPr/>
          </p:nvSpPr>
          <p:spPr bwMode="auto">
            <a:xfrm>
              <a:off x="6324600" y="5789613"/>
              <a:ext cx="0" cy="4762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86" name="Line 67"/>
            <p:cNvSpPr>
              <a:spLocks noChangeShapeType="1"/>
            </p:cNvSpPr>
            <p:nvPr/>
          </p:nvSpPr>
          <p:spPr bwMode="auto">
            <a:xfrm>
              <a:off x="6329363" y="5789613"/>
              <a:ext cx="0" cy="4762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87" name="Line 68"/>
            <p:cNvSpPr>
              <a:spLocks noChangeShapeType="1"/>
            </p:cNvSpPr>
            <p:nvPr/>
          </p:nvSpPr>
          <p:spPr bwMode="auto">
            <a:xfrm>
              <a:off x="6310313" y="5789613"/>
              <a:ext cx="1905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88" name="Line 69"/>
            <p:cNvSpPr>
              <a:spLocks noChangeShapeType="1"/>
            </p:cNvSpPr>
            <p:nvPr/>
          </p:nvSpPr>
          <p:spPr bwMode="auto">
            <a:xfrm>
              <a:off x="6310313" y="5837238"/>
              <a:ext cx="3175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89" name="Line 70"/>
            <p:cNvSpPr>
              <a:spLocks noChangeShapeType="1"/>
            </p:cNvSpPr>
            <p:nvPr/>
          </p:nvSpPr>
          <p:spPr bwMode="auto">
            <a:xfrm>
              <a:off x="6373813" y="5789613"/>
              <a:ext cx="0" cy="4762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90" name="Line 71"/>
            <p:cNvSpPr>
              <a:spLocks noChangeShapeType="1"/>
            </p:cNvSpPr>
            <p:nvPr/>
          </p:nvSpPr>
          <p:spPr bwMode="auto">
            <a:xfrm>
              <a:off x="6376988" y="5789613"/>
              <a:ext cx="0" cy="4762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91" name="Freeform 72"/>
            <p:cNvSpPr>
              <a:spLocks/>
            </p:cNvSpPr>
            <p:nvPr/>
          </p:nvSpPr>
          <p:spPr bwMode="auto">
            <a:xfrm>
              <a:off x="6376988" y="5789613"/>
              <a:ext cx="50800" cy="47625"/>
            </a:xfrm>
            <a:custGeom>
              <a:avLst/>
              <a:gdLst>
                <a:gd name="T0" fmla="*/ 0 w 32"/>
                <a:gd name="T1" fmla="*/ 7 h 30"/>
                <a:gd name="T2" fmla="*/ 7 w 32"/>
                <a:gd name="T3" fmla="*/ 3 h 30"/>
                <a:gd name="T4" fmla="*/ 15 w 32"/>
                <a:gd name="T5" fmla="*/ 0 h 30"/>
                <a:gd name="T6" fmla="*/ 20 w 32"/>
                <a:gd name="T7" fmla="*/ 0 h 30"/>
                <a:gd name="T8" fmla="*/ 30 w 32"/>
                <a:gd name="T9" fmla="*/ 3 h 30"/>
                <a:gd name="T10" fmla="*/ 32 w 32"/>
                <a:gd name="T11" fmla="*/ 7 h 30"/>
                <a:gd name="T12" fmla="*/ 32 w 32"/>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32" h="30">
                  <a:moveTo>
                    <a:pt x="0" y="7"/>
                  </a:moveTo>
                  <a:lnTo>
                    <a:pt x="7" y="3"/>
                  </a:lnTo>
                  <a:lnTo>
                    <a:pt x="15" y="0"/>
                  </a:lnTo>
                  <a:lnTo>
                    <a:pt x="20" y="0"/>
                  </a:lnTo>
                  <a:lnTo>
                    <a:pt x="30" y="3"/>
                  </a:lnTo>
                  <a:lnTo>
                    <a:pt x="32" y="7"/>
                  </a:lnTo>
                  <a:lnTo>
                    <a:pt x="32" y="3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92" name="Freeform 73"/>
            <p:cNvSpPr>
              <a:spLocks/>
            </p:cNvSpPr>
            <p:nvPr/>
          </p:nvSpPr>
          <p:spPr bwMode="auto">
            <a:xfrm>
              <a:off x="6408738" y="5789613"/>
              <a:ext cx="15875" cy="47625"/>
            </a:xfrm>
            <a:custGeom>
              <a:avLst/>
              <a:gdLst>
                <a:gd name="T0" fmla="*/ 0 w 10"/>
                <a:gd name="T1" fmla="*/ 0 h 30"/>
                <a:gd name="T2" fmla="*/ 7 w 10"/>
                <a:gd name="T3" fmla="*/ 3 h 30"/>
                <a:gd name="T4" fmla="*/ 10 w 10"/>
                <a:gd name="T5" fmla="*/ 7 h 30"/>
                <a:gd name="T6" fmla="*/ 10 w 10"/>
                <a:gd name="T7" fmla="*/ 30 h 30"/>
              </a:gdLst>
              <a:ahLst/>
              <a:cxnLst>
                <a:cxn ang="0">
                  <a:pos x="T0" y="T1"/>
                </a:cxn>
                <a:cxn ang="0">
                  <a:pos x="T2" y="T3"/>
                </a:cxn>
                <a:cxn ang="0">
                  <a:pos x="T4" y="T5"/>
                </a:cxn>
                <a:cxn ang="0">
                  <a:pos x="T6" y="T7"/>
                </a:cxn>
              </a:cxnLst>
              <a:rect l="0" t="0" r="r" b="b"/>
              <a:pathLst>
                <a:path w="10" h="30">
                  <a:moveTo>
                    <a:pt x="0" y="0"/>
                  </a:moveTo>
                  <a:lnTo>
                    <a:pt x="7" y="3"/>
                  </a:lnTo>
                  <a:lnTo>
                    <a:pt x="10" y="7"/>
                  </a:lnTo>
                  <a:lnTo>
                    <a:pt x="10" y="3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93" name="Freeform 74"/>
            <p:cNvSpPr>
              <a:spLocks/>
            </p:cNvSpPr>
            <p:nvPr/>
          </p:nvSpPr>
          <p:spPr bwMode="auto">
            <a:xfrm>
              <a:off x="6427788" y="5789613"/>
              <a:ext cx="50800" cy="47625"/>
            </a:xfrm>
            <a:custGeom>
              <a:avLst/>
              <a:gdLst>
                <a:gd name="T0" fmla="*/ 0 w 32"/>
                <a:gd name="T1" fmla="*/ 7 h 30"/>
                <a:gd name="T2" fmla="*/ 6 w 32"/>
                <a:gd name="T3" fmla="*/ 3 h 30"/>
                <a:gd name="T4" fmla="*/ 15 w 32"/>
                <a:gd name="T5" fmla="*/ 0 h 30"/>
                <a:gd name="T6" fmla="*/ 20 w 32"/>
                <a:gd name="T7" fmla="*/ 0 h 30"/>
                <a:gd name="T8" fmla="*/ 28 w 32"/>
                <a:gd name="T9" fmla="*/ 3 h 30"/>
                <a:gd name="T10" fmla="*/ 32 w 32"/>
                <a:gd name="T11" fmla="*/ 7 h 30"/>
                <a:gd name="T12" fmla="*/ 32 w 32"/>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32" h="30">
                  <a:moveTo>
                    <a:pt x="0" y="7"/>
                  </a:moveTo>
                  <a:lnTo>
                    <a:pt x="6" y="3"/>
                  </a:lnTo>
                  <a:lnTo>
                    <a:pt x="15" y="0"/>
                  </a:lnTo>
                  <a:lnTo>
                    <a:pt x="20" y="0"/>
                  </a:lnTo>
                  <a:lnTo>
                    <a:pt x="28" y="3"/>
                  </a:lnTo>
                  <a:lnTo>
                    <a:pt x="32" y="7"/>
                  </a:lnTo>
                  <a:lnTo>
                    <a:pt x="32" y="3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94" name="Freeform 75"/>
            <p:cNvSpPr>
              <a:spLocks/>
            </p:cNvSpPr>
            <p:nvPr/>
          </p:nvSpPr>
          <p:spPr bwMode="auto">
            <a:xfrm>
              <a:off x="6459538" y="5789613"/>
              <a:ext cx="12700" cy="47625"/>
            </a:xfrm>
            <a:custGeom>
              <a:avLst/>
              <a:gdLst>
                <a:gd name="T0" fmla="*/ 0 w 8"/>
                <a:gd name="T1" fmla="*/ 0 h 30"/>
                <a:gd name="T2" fmla="*/ 6 w 8"/>
                <a:gd name="T3" fmla="*/ 3 h 30"/>
                <a:gd name="T4" fmla="*/ 8 w 8"/>
                <a:gd name="T5" fmla="*/ 7 h 30"/>
                <a:gd name="T6" fmla="*/ 8 w 8"/>
                <a:gd name="T7" fmla="*/ 30 h 30"/>
              </a:gdLst>
              <a:ahLst/>
              <a:cxnLst>
                <a:cxn ang="0">
                  <a:pos x="T0" y="T1"/>
                </a:cxn>
                <a:cxn ang="0">
                  <a:pos x="T2" y="T3"/>
                </a:cxn>
                <a:cxn ang="0">
                  <a:pos x="T4" y="T5"/>
                </a:cxn>
                <a:cxn ang="0">
                  <a:pos x="T6" y="T7"/>
                </a:cxn>
              </a:cxnLst>
              <a:rect l="0" t="0" r="r" b="b"/>
              <a:pathLst>
                <a:path w="8" h="30">
                  <a:moveTo>
                    <a:pt x="0" y="0"/>
                  </a:moveTo>
                  <a:lnTo>
                    <a:pt x="6" y="3"/>
                  </a:lnTo>
                  <a:lnTo>
                    <a:pt x="8" y="7"/>
                  </a:lnTo>
                  <a:lnTo>
                    <a:pt x="8" y="3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95" name="Line 76"/>
            <p:cNvSpPr>
              <a:spLocks noChangeShapeType="1"/>
            </p:cNvSpPr>
            <p:nvPr/>
          </p:nvSpPr>
          <p:spPr bwMode="auto">
            <a:xfrm>
              <a:off x="6361113" y="5789613"/>
              <a:ext cx="1587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96" name="Line 77"/>
            <p:cNvSpPr>
              <a:spLocks noChangeShapeType="1"/>
            </p:cNvSpPr>
            <p:nvPr/>
          </p:nvSpPr>
          <p:spPr bwMode="auto">
            <a:xfrm>
              <a:off x="6361113" y="5837238"/>
              <a:ext cx="3175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97" name="Line 78"/>
            <p:cNvSpPr>
              <a:spLocks noChangeShapeType="1"/>
            </p:cNvSpPr>
            <p:nvPr/>
          </p:nvSpPr>
          <p:spPr bwMode="auto">
            <a:xfrm>
              <a:off x="6408738" y="5837238"/>
              <a:ext cx="3175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98" name="Line 79"/>
            <p:cNvSpPr>
              <a:spLocks noChangeShapeType="1"/>
            </p:cNvSpPr>
            <p:nvPr/>
          </p:nvSpPr>
          <p:spPr bwMode="auto">
            <a:xfrm>
              <a:off x="6459538" y="5837238"/>
              <a:ext cx="3175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99" name="Freeform 80"/>
            <p:cNvSpPr>
              <a:spLocks/>
            </p:cNvSpPr>
            <p:nvPr/>
          </p:nvSpPr>
          <p:spPr bwMode="auto">
            <a:xfrm>
              <a:off x="6515100" y="5789613"/>
              <a:ext cx="58738" cy="47625"/>
            </a:xfrm>
            <a:custGeom>
              <a:avLst/>
              <a:gdLst>
                <a:gd name="T0" fmla="*/ 3 w 37"/>
                <a:gd name="T1" fmla="*/ 13 h 30"/>
                <a:gd name="T2" fmla="*/ 37 w 37"/>
                <a:gd name="T3" fmla="*/ 13 h 30"/>
                <a:gd name="T4" fmla="*/ 37 w 37"/>
                <a:gd name="T5" fmla="*/ 9 h 30"/>
                <a:gd name="T6" fmla="*/ 33 w 37"/>
                <a:gd name="T7" fmla="*/ 5 h 30"/>
                <a:gd name="T8" fmla="*/ 31 w 37"/>
                <a:gd name="T9" fmla="*/ 3 h 30"/>
                <a:gd name="T10" fmla="*/ 25 w 37"/>
                <a:gd name="T11" fmla="*/ 0 h 30"/>
                <a:gd name="T12" fmla="*/ 17 w 37"/>
                <a:gd name="T13" fmla="*/ 0 h 30"/>
                <a:gd name="T14" fmla="*/ 8 w 37"/>
                <a:gd name="T15" fmla="*/ 3 h 30"/>
                <a:gd name="T16" fmla="*/ 3 w 37"/>
                <a:gd name="T17" fmla="*/ 7 h 30"/>
                <a:gd name="T18" fmla="*/ 0 w 37"/>
                <a:gd name="T19" fmla="*/ 13 h 30"/>
                <a:gd name="T20" fmla="*/ 0 w 37"/>
                <a:gd name="T21" fmla="*/ 18 h 30"/>
                <a:gd name="T22" fmla="*/ 3 w 37"/>
                <a:gd name="T23" fmla="*/ 24 h 30"/>
                <a:gd name="T24" fmla="*/ 8 w 37"/>
                <a:gd name="T25" fmla="*/ 28 h 30"/>
                <a:gd name="T26" fmla="*/ 17 w 37"/>
                <a:gd name="T27" fmla="*/ 30 h 30"/>
                <a:gd name="T28" fmla="*/ 23 w 37"/>
                <a:gd name="T29" fmla="*/ 30 h 30"/>
                <a:gd name="T30" fmla="*/ 31 w 37"/>
                <a:gd name="T31" fmla="*/ 28 h 30"/>
                <a:gd name="T32" fmla="*/ 37 w 37"/>
                <a:gd name="T33"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 h="30">
                  <a:moveTo>
                    <a:pt x="3" y="13"/>
                  </a:moveTo>
                  <a:lnTo>
                    <a:pt x="37" y="13"/>
                  </a:lnTo>
                  <a:lnTo>
                    <a:pt x="37" y="9"/>
                  </a:lnTo>
                  <a:lnTo>
                    <a:pt x="33" y="5"/>
                  </a:lnTo>
                  <a:lnTo>
                    <a:pt x="31" y="3"/>
                  </a:lnTo>
                  <a:lnTo>
                    <a:pt x="25" y="0"/>
                  </a:lnTo>
                  <a:lnTo>
                    <a:pt x="17" y="0"/>
                  </a:lnTo>
                  <a:lnTo>
                    <a:pt x="8" y="3"/>
                  </a:lnTo>
                  <a:lnTo>
                    <a:pt x="3" y="7"/>
                  </a:lnTo>
                  <a:lnTo>
                    <a:pt x="0" y="13"/>
                  </a:lnTo>
                  <a:lnTo>
                    <a:pt x="0" y="18"/>
                  </a:lnTo>
                  <a:lnTo>
                    <a:pt x="3" y="24"/>
                  </a:lnTo>
                  <a:lnTo>
                    <a:pt x="8" y="28"/>
                  </a:lnTo>
                  <a:lnTo>
                    <a:pt x="17" y="30"/>
                  </a:lnTo>
                  <a:lnTo>
                    <a:pt x="23" y="30"/>
                  </a:lnTo>
                  <a:lnTo>
                    <a:pt x="31" y="28"/>
                  </a:lnTo>
                  <a:lnTo>
                    <a:pt x="37" y="2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00" name="Freeform 81"/>
            <p:cNvSpPr>
              <a:spLocks/>
            </p:cNvSpPr>
            <p:nvPr/>
          </p:nvSpPr>
          <p:spPr bwMode="auto">
            <a:xfrm>
              <a:off x="6564313" y="5794375"/>
              <a:ext cx="3175" cy="15875"/>
            </a:xfrm>
            <a:custGeom>
              <a:avLst/>
              <a:gdLst>
                <a:gd name="T0" fmla="*/ 2 w 2"/>
                <a:gd name="T1" fmla="*/ 10 h 10"/>
                <a:gd name="T2" fmla="*/ 2 w 2"/>
                <a:gd name="T3" fmla="*/ 4 h 10"/>
                <a:gd name="T4" fmla="*/ 0 w 2"/>
                <a:gd name="T5" fmla="*/ 0 h 10"/>
              </a:gdLst>
              <a:ahLst/>
              <a:cxnLst>
                <a:cxn ang="0">
                  <a:pos x="T0" y="T1"/>
                </a:cxn>
                <a:cxn ang="0">
                  <a:pos x="T2" y="T3"/>
                </a:cxn>
                <a:cxn ang="0">
                  <a:pos x="T4" y="T5"/>
                </a:cxn>
              </a:cxnLst>
              <a:rect l="0" t="0" r="r" b="b"/>
              <a:pathLst>
                <a:path w="2" h="10">
                  <a:moveTo>
                    <a:pt x="2" y="10"/>
                  </a:moveTo>
                  <a:lnTo>
                    <a:pt x="2" y="4"/>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01" name="Freeform 82"/>
            <p:cNvSpPr>
              <a:spLocks/>
            </p:cNvSpPr>
            <p:nvPr/>
          </p:nvSpPr>
          <p:spPr bwMode="auto">
            <a:xfrm>
              <a:off x="6519863" y="5789613"/>
              <a:ext cx="22225" cy="47625"/>
            </a:xfrm>
            <a:custGeom>
              <a:avLst/>
              <a:gdLst>
                <a:gd name="T0" fmla="*/ 14 w 14"/>
                <a:gd name="T1" fmla="*/ 0 h 30"/>
                <a:gd name="T2" fmla="*/ 8 w 14"/>
                <a:gd name="T3" fmla="*/ 3 h 30"/>
                <a:gd name="T4" fmla="*/ 2 w 14"/>
                <a:gd name="T5" fmla="*/ 7 h 30"/>
                <a:gd name="T6" fmla="*/ 0 w 14"/>
                <a:gd name="T7" fmla="*/ 13 h 30"/>
                <a:gd name="T8" fmla="*/ 0 w 14"/>
                <a:gd name="T9" fmla="*/ 18 h 30"/>
                <a:gd name="T10" fmla="*/ 2 w 14"/>
                <a:gd name="T11" fmla="*/ 24 h 30"/>
                <a:gd name="T12" fmla="*/ 8 w 14"/>
                <a:gd name="T13" fmla="*/ 28 h 30"/>
                <a:gd name="T14" fmla="*/ 14 w 14"/>
                <a:gd name="T15" fmla="*/ 3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30">
                  <a:moveTo>
                    <a:pt x="14" y="0"/>
                  </a:moveTo>
                  <a:lnTo>
                    <a:pt x="8" y="3"/>
                  </a:lnTo>
                  <a:lnTo>
                    <a:pt x="2" y="7"/>
                  </a:lnTo>
                  <a:lnTo>
                    <a:pt x="0" y="13"/>
                  </a:lnTo>
                  <a:lnTo>
                    <a:pt x="0" y="18"/>
                  </a:lnTo>
                  <a:lnTo>
                    <a:pt x="2" y="24"/>
                  </a:lnTo>
                  <a:lnTo>
                    <a:pt x="8" y="28"/>
                  </a:lnTo>
                  <a:lnTo>
                    <a:pt x="14" y="3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02" name="Freeform 83"/>
            <p:cNvSpPr>
              <a:spLocks/>
            </p:cNvSpPr>
            <p:nvPr/>
          </p:nvSpPr>
          <p:spPr bwMode="auto">
            <a:xfrm>
              <a:off x="6605588" y="5830888"/>
              <a:ext cx="9525" cy="25400"/>
            </a:xfrm>
            <a:custGeom>
              <a:avLst/>
              <a:gdLst>
                <a:gd name="T0" fmla="*/ 3 w 6"/>
                <a:gd name="T1" fmla="*/ 4 h 16"/>
                <a:gd name="T2" fmla="*/ 0 w 6"/>
                <a:gd name="T3" fmla="*/ 2 h 16"/>
                <a:gd name="T4" fmla="*/ 3 w 6"/>
                <a:gd name="T5" fmla="*/ 0 h 16"/>
                <a:gd name="T6" fmla="*/ 6 w 6"/>
                <a:gd name="T7" fmla="*/ 2 h 16"/>
                <a:gd name="T8" fmla="*/ 6 w 6"/>
                <a:gd name="T9" fmla="*/ 10 h 16"/>
                <a:gd name="T10" fmla="*/ 3 w 6"/>
                <a:gd name="T11" fmla="*/ 14 h 16"/>
                <a:gd name="T12" fmla="*/ 0 w 6"/>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6" h="16">
                  <a:moveTo>
                    <a:pt x="3" y="4"/>
                  </a:moveTo>
                  <a:lnTo>
                    <a:pt x="0" y="2"/>
                  </a:lnTo>
                  <a:lnTo>
                    <a:pt x="3" y="0"/>
                  </a:lnTo>
                  <a:lnTo>
                    <a:pt x="6" y="2"/>
                  </a:lnTo>
                  <a:lnTo>
                    <a:pt x="6" y="10"/>
                  </a:lnTo>
                  <a:lnTo>
                    <a:pt x="3" y="14"/>
                  </a:lnTo>
                  <a:lnTo>
                    <a:pt x="0" y="1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03" name="Line 84"/>
            <p:cNvSpPr>
              <a:spLocks noChangeShapeType="1"/>
            </p:cNvSpPr>
            <p:nvPr/>
          </p:nvSpPr>
          <p:spPr bwMode="auto">
            <a:xfrm>
              <a:off x="6729413" y="5789613"/>
              <a:ext cx="0" cy="4762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04" name="Line 85"/>
            <p:cNvSpPr>
              <a:spLocks noChangeShapeType="1"/>
            </p:cNvSpPr>
            <p:nvPr/>
          </p:nvSpPr>
          <p:spPr bwMode="auto">
            <a:xfrm>
              <a:off x="6732588" y="5789613"/>
              <a:ext cx="0" cy="4762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05" name="Freeform 86"/>
            <p:cNvSpPr>
              <a:spLocks/>
            </p:cNvSpPr>
            <p:nvPr/>
          </p:nvSpPr>
          <p:spPr bwMode="auto">
            <a:xfrm>
              <a:off x="6732588" y="5789613"/>
              <a:ext cx="49213" cy="47625"/>
            </a:xfrm>
            <a:custGeom>
              <a:avLst/>
              <a:gdLst>
                <a:gd name="T0" fmla="*/ 0 w 31"/>
                <a:gd name="T1" fmla="*/ 7 h 30"/>
                <a:gd name="T2" fmla="*/ 6 w 31"/>
                <a:gd name="T3" fmla="*/ 3 h 30"/>
                <a:gd name="T4" fmla="*/ 14 w 31"/>
                <a:gd name="T5" fmla="*/ 0 h 30"/>
                <a:gd name="T6" fmla="*/ 20 w 31"/>
                <a:gd name="T7" fmla="*/ 0 h 30"/>
                <a:gd name="T8" fmla="*/ 28 w 31"/>
                <a:gd name="T9" fmla="*/ 3 h 30"/>
                <a:gd name="T10" fmla="*/ 31 w 31"/>
                <a:gd name="T11" fmla="*/ 7 h 30"/>
                <a:gd name="T12" fmla="*/ 31 w 31"/>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31" h="30">
                  <a:moveTo>
                    <a:pt x="0" y="7"/>
                  </a:moveTo>
                  <a:lnTo>
                    <a:pt x="6" y="3"/>
                  </a:lnTo>
                  <a:lnTo>
                    <a:pt x="14" y="0"/>
                  </a:lnTo>
                  <a:lnTo>
                    <a:pt x="20" y="0"/>
                  </a:lnTo>
                  <a:lnTo>
                    <a:pt x="28" y="3"/>
                  </a:lnTo>
                  <a:lnTo>
                    <a:pt x="31" y="7"/>
                  </a:lnTo>
                  <a:lnTo>
                    <a:pt x="31" y="3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06" name="Freeform 87"/>
            <p:cNvSpPr>
              <a:spLocks/>
            </p:cNvSpPr>
            <p:nvPr/>
          </p:nvSpPr>
          <p:spPr bwMode="auto">
            <a:xfrm>
              <a:off x="6764338" y="5789613"/>
              <a:ext cx="12700" cy="47625"/>
            </a:xfrm>
            <a:custGeom>
              <a:avLst/>
              <a:gdLst>
                <a:gd name="T0" fmla="*/ 0 w 8"/>
                <a:gd name="T1" fmla="*/ 0 h 30"/>
                <a:gd name="T2" fmla="*/ 6 w 8"/>
                <a:gd name="T3" fmla="*/ 3 h 30"/>
                <a:gd name="T4" fmla="*/ 8 w 8"/>
                <a:gd name="T5" fmla="*/ 7 h 30"/>
                <a:gd name="T6" fmla="*/ 8 w 8"/>
                <a:gd name="T7" fmla="*/ 30 h 30"/>
              </a:gdLst>
              <a:ahLst/>
              <a:cxnLst>
                <a:cxn ang="0">
                  <a:pos x="T0" y="T1"/>
                </a:cxn>
                <a:cxn ang="0">
                  <a:pos x="T2" y="T3"/>
                </a:cxn>
                <a:cxn ang="0">
                  <a:pos x="T4" y="T5"/>
                </a:cxn>
                <a:cxn ang="0">
                  <a:pos x="T6" y="T7"/>
                </a:cxn>
              </a:cxnLst>
              <a:rect l="0" t="0" r="r" b="b"/>
              <a:pathLst>
                <a:path w="8" h="30">
                  <a:moveTo>
                    <a:pt x="0" y="0"/>
                  </a:moveTo>
                  <a:lnTo>
                    <a:pt x="6" y="3"/>
                  </a:lnTo>
                  <a:lnTo>
                    <a:pt x="8" y="7"/>
                  </a:lnTo>
                  <a:lnTo>
                    <a:pt x="8" y="3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07" name="Freeform 88"/>
            <p:cNvSpPr>
              <a:spLocks/>
            </p:cNvSpPr>
            <p:nvPr/>
          </p:nvSpPr>
          <p:spPr bwMode="auto">
            <a:xfrm>
              <a:off x="6781800" y="5789613"/>
              <a:ext cx="50800" cy="47625"/>
            </a:xfrm>
            <a:custGeom>
              <a:avLst/>
              <a:gdLst>
                <a:gd name="T0" fmla="*/ 0 w 32"/>
                <a:gd name="T1" fmla="*/ 7 h 30"/>
                <a:gd name="T2" fmla="*/ 7 w 32"/>
                <a:gd name="T3" fmla="*/ 3 h 30"/>
                <a:gd name="T4" fmla="*/ 15 w 32"/>
                <a:gd name="T5" fmla="*/ 0 h 30"/>
                <a:gd name="T6" fmla="*/ 20 w 32"/>
                <a:gd name="T7" fmla="*/ 0 h 30"/>
                <a:gd name="T8" fmla="*/ 29 w 32"/>
                <a:gd name="T9" fmla="*/ 3 h 30"/>
                <a:gd name="T10" fmla="*/ 32 w 32"/>
                <a:gd name="T11" fmla="*/ 7 h 30"/>
                <a:gd name="T12" fmla="*/ 32 w 32"/>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32" h="30">
                  <a:moveTo>
                    <a:pt x="0" y="7"/>
                  </a:moveTo>
                  <a:lnTo>
                    <a:pt x="7" y="3"/>
                  </a:lnTo>
                  <a:lnTo>
                    <a:pt x="15" y="0"/>
                  </a:lnTo>
                  <a:lnTo>
                    <a:pt x="20" y="0"/>
                  </a:lnTo>
                  <a:lnTo>
                    <a:pt x="29" y="3"/>
                  </a:lnTo>
                  <a:lnTo>
                    <a:pt x="32" y="7"/>
                  </a:lnTo>
                  <a:lnTo>
                    <a:pt x="32" y="3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08" name="Freeform 89"/>
            <p:cNvSpPr>
              <a:spLocks/>
            </p:cNvSpPr>
            <p:nvPr/>
          </p:nvSpPr>
          <p:spPr bwMode="auto">
            <a:xfrm>
              <a:off x="6813550" y="5789613"/>
              <a:ext cx="14288" cy="47625"/>
            </a:xfrm>
            <a:custGeom>
              <a:avLst/>
              <a:gdLst>
                <a:gd name="T0" fmla="*/ 0 w 9"/>
                <a:gd name="T1" fmla="*/ 0 h 30"/>
                <a:gd name="T2" fmla="*/ 7 w 9"/>
                <a:gd name="T3" fmla="*/ 3 h 30"/>
                <a:gd name="T4" fmla="*/ 9 w 9"/>
                <a:gd name="T5" fmla="*/ 7 h 30"/>
                <a:gd name="T6" fmla="*/ 9 w 9"/>
                <a:gd name="T7" fmla="*/ 30 h 30"/>
              </a:gdLst>
              <a:ahLst/>
              <a:cxnLst>
                <a:cxn ang="0">
                  <a:pos x="T0" y="T1"/>
                </a:cxn>
                <a:cxn ang="0">
                  <a:pos x="T2" y="T3"/>
                </a:cxn>
                <a:cxn ang="0">
                  <a:pos x="T4" y="T5"/>
                </a:cxn>
                <a:cxn ang="0">
                  <a:pos x="T6" y="T7"/>
                </a:cxn>
              </a:cxnLst>
              <a:rect l="0" t="0" r="r" b="b"/>
              <a:pathLst>
                <a:path w="9" h="30">
                  <a:moveTo>
                    <a:pt x="0" y="0"/>
                  </a:moveTo>
                  <a:lnTo>
                    <a:pt x="7" y="3"/>
                  </a:lnTo>
                  <a:lnTo>
                    <a:pt x="9" y="7"/>
                  </a:lnTo>
                  <a:lnTo>
                    <a:pt x="9" y="3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09" name="Line 90"/>
            <p:cNvSpPr>
              <a:spLocks noChangeShapeType="1"/>
            </p:cNvSpPr>
            <p:nvPr/>
          </p:nvSpPr>
          <p:spPr bwMode="auto">
            <a:xfrm>
              <a:off x="6713538" y="5789613"/>
              <a:ext cx="1905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10" name="Line 91"/>
            <p:cNvSpPr>
              <a:spLocks noChangeShapeType="1"/>
            </p:cNvSpPr>
            <p:nvPr/>
          </p:nvSpPr>
          <p:spPr bwMode="auto">
            <a:xfrm>
              <a:off x="6713538" y="5837238"/>
              <a:ext cx="3175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11" name="Line 92"/>
            <p:cNvSpPr>
              <a:spLocks noChangeShapeType="1"/>
            </p:cNvSpPr>
            <p:nvPr/>
          </p:nvSpPr>
          <p:spPr bwMode="auto">
            <a:xfrm>
              <a:off x="6764338" y="5837238"/>
              <a:ext cx="3175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12" name="Line 93"/>
            <p:cNvSpPr>
              <a:spLocks noChangeShapeType="1"/>
            </p:cNvSpPr>
            <p:nvPr/>
          </p:nvSpPr>
          <p:spPr bwMode="auto">
            <a:xfrm>
              <a:off x="6813550" y="5837238"/>
              <a:ext cx="3175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13" name="Freeform 94"/>
            <p:cNvSpPr>
              <a:spLocks/>
            </p:cNvSpPr>
            <p:nvPr/>
          </p:nvSpPr>
          <p:spPr bwMode="auto">
            <a:xfrm>
              <a:off x="6872288" y="5765800"/>
              <a:ext cx="11113" cy="7938"/>
            </a:xfrm>
            <a:custGeom>
              <a:avLst/>
              <a:gdLst>
                <a:gd name="T0" fmla="*/ 3 w 7"/>
                <a:gd name="T1" fmla="*/ 0 h 5"/>
                <a:gd name="T2" fmla="*/ 0 w 7"/>
                <a:gd name="T3" fmla="*/ 2 h 5"/>
                <a:gd name="T4" fmla="*/ 3 w 7"/>
                <a:gd name="T5" fmla="*/ 5 h 5"/>
                <a:gd name="T6" fmla="*/ 7 w 7"/>
                <a:gd name="T7" fmla="*/ 2 h 5"/>
                <a:gd name="T8" fmla="*/ 3 w 7"/>
                <a:gd name="T9" fmla="*/ 0 h 5"/>
              </a:gdLst>
              <a:ahLst/>
              <a:cxnLst>
                <a:cxn ang="0">
                  <a:pos x="T0" y="T1"/>
                </a:cxn>
                <a:cxn ang="0">
                  <a:pos x="T2" y="T3"/>
                </a:cxn>
                <a:cxn ang="0">
                  <a:pos x="T4" y="T5"/>
                </a:cxn>
                <a:cxn ang="0">
                  <a:pos x="T6" y="T7"/>
                </a:cxn>
                <a:cxn ang="0">
                  <a:pos x="T8" y="T9"/>
                </a:cxn>
              </a:cxnLst>
              <a:rect l="0" t="0" r="r" b="b"/>
              <a:pathLst>
                <a:path w="7" h="5">
                  <a:moveTo>
                    <a:pt x="3" y="0"/>
                  </a:moveTo>
                  <a:lnTo>
                    <a:pt x="0" y="2"/>
                  </a:lnTo>
                  <a:lnTo>
                    <a:pt x="3" y="5"/>
                  </a:lnTo>
                  <a:lnTo>
                    <a:pt x="7" y="2"/>
                  </a:lnTo>
                  <a:lnTo>
                    <a:pt x="3"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14" name="Line 95"/>
            <p:cNvSpPr>
              <a:spLocks noChangeShapeType="1"/>
            </p:cNvSpPr>
            <p:nvPr/>
          </p:nvSpPr>
          <p:spPr bwMode="auto">
            <a:xfrm>
              <a:off x="6877050" y="5789613"/>
              <a:ext cx="0" cy="4762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15" name="Line 96"/>
            <p:cNvSpPr>
              <a:spLocks noChangeShapeType="1"/>
            </p:cNvSpPr>
            <p:nvPr/>
          </p:nvSpPr>
          <p:spPr bwMode="auto">
            <a:xfrm>
              <a:off x="6883400" y="5789613"/>
              <a:ext cx="0" cy="4762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16" name="Line 97"/>
            <p:cNvSpPr>
              <a:spLocks noChangeShapeType="1"/>
            </p:cNvSpPr>
            <p:nvPr/>
          </p:nvSpPr>
          <p:spPr bwMode="auto">
            <a:xfrm>
              <a:off x="6864350" y="5789613"/>
              <a:ext cx="1905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17" name="Line 98"/>
            <p:cNvSpPr>
              <a:spLocks noChangeShapeType="1"/>
            </p:cNvSpPr>
            <p:nvPr/>
          </p:nvSpPr>
          <p:spPr bwMode="auto">
            <a:xfrm>
              <a:off x="6864350" y="5837238"/>
              <a:ext cx="3175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18" name="Line 99"/>
            <p:cNvSpPr>
              <a:spLocks noChangeShapeType="1"/>
            </p:cNvSpPr>
            <p:nvPr/>
          </p:nvSpPr>
          <p:spPr bwMode="auto">
            <a:xfrm>
              <a:off x="6927850" y="5789613"/>
              <a:ext cx="0" cy="4762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19" name="Line 100"/>
            <p:cNvSpPr>
              <a:spLocks noChangeShapeType="1"/>
            </p:cNvSpPr>
            <p:nvPr/>
          </p:nvSpPr>
          <p:spPr bwMode="auto">
            <a:xfrm>
              <a:off x="6932613" y="5789613"/>
              <a:ext cx="0" cy="47625"/>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20" name="Freeform 101"/>
            <p:cNvSpPr>
              <a:spLocks/>
            </p:cNvSpPr>
            <p:nvPr/>
          </p:nvSpPr>
          <p:spPr bwMode="auto">
            <a:xfrm>
              <a:off x="6932613" y="5789613"/>
              <a:ext cx="50800" cy="47625"/>
            </a:xfrm>
            <a:custGeom>
              <a:avLst/>
              <a:gdLst>
                <a:gd name="T0" fmla="*/ 0 w 32"/>
                <a:gd name="T1" fmla="*/ 7 h 30"/>
                <a:gd name="T2" fmla="*/ 5 w 32"/>
                <a:gd name="T3" fmla="*/ 3 h 30"/>
                <a:gd name="T4" fmla="*/ 14 w 32"/>
                <a:gd name="T5" fmla="*/ 0 h 30"/>
                <a:gd name="T6" fmla="*/ 20 w 32"/>
                <a:gd name="T7" fmla="*/ 0 h 30"/>
                <a:gd name="T8" fmla="*/ 29 w 32"/>
                <a:gd name="T9" fmla="*/ 3 h 30"/>
                <a:gd name="T10" fmla="*/ 32 w 32"/>
                <a:gd name="T11" fmla="*/ 7 h 30"/>
                <a:gd name="T12" fmla="*/ 32 w 32"/>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32" h="30">
                  <a:moveTo>
                    <a:pt x="0" y="7"/>
                  </a:moveTo>
                  <a:lnTo>
                    <a:pt x="5" y="3"/>
                  </a:lnTo>
                  <a:lnTo>
                    <a:pt x="14" y="0"/>
                  </a:lnTo>
                  <a:lnTo>
                    <a:pt x="20" y="0"/>
                  </a:lnTo>
                  <a:lnTo>
                    <a:pt x="29" y="3"/>
                  </a:lnTo>
                  <a:lnTo>
                    <a:pt x="32" y="7"/>
                  </a:lnTo>
                  <a:lnTo>
                    <a:pt x="32" y="3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21" name="Freeform 102"/>
            <p:cNvSpPr>
              <a:spLocks/>
            </p:cNvSpPr>
            <p:nvPr/>
          </p:nvSpPr>
          <p:spPr bwMode="auto">
            <a:xfrm>
              <a:off x="6964363" y="5789613"/>
              <a:ext cx="14288" cy="47625"/>
            </a:xfrm>
            <a:custGeom>
              <a:avLst/>
              <a:gdLst>
                <a:gd name="T0" fmla="*/ 0 w 9"/>
                <a:gd name="T1" fmla="*/ 0 h 30"/>
                <a:gd name="T2" fmla="*/ 6 w 9"/>
                <a:gd name="T3" fmla="*/ 3 h 30"/>
                <a:gd name="T4" fmla="*/ 9 w 9"/>
                <a:gd name="T5" fmla="*/ 7 h 30"/>
                <a:gd name="T6" fmla="*/ 9 w 9"/>
                <a:gd name="T7" fmla="*/ 30 h 30"/>
              </a:gdLst>
              <a:ahLst/>
              <a:cxnLst>
                <a:cxn ang="0">
                  <a:pos x="T0" y="T1"/>
                </a:cxn>
                <a:cxn ang="0">
                  <a:pos x="T2" y="T3"/>
                </a:cxn>
                <a:cxn ang="0">
                  <a:pos x="T4" y="T5"/>
                </a:cxn>
                <a:cxn ang="0">
                  <a:pos x="T6" y="T7"/>
                </a:cxn>
              </a:cxnLst>
              <a:rect l="0" t="0" r="r" b="b"/>
              <a:pathLst>
                <a:path w="9" h="30">
                  <a:moveTo>
                    <a:pt x="0" y="0"/>
                  </a:moveTo>
                  <a:lnTo>
                    <a:pt x="6" y="3"/>
                  </a:lnTo>
                  <a:lnTo>
                    <a:pt x="9" y="7"/>
                  </a:lnTo>
                  <a:lnTo>
                    <a:pt x="9" y="3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22" name="Line 103"/>
            <p:cNvSpPr>
              <a:spLocks noChangeShapeType="1"/>
            </p:cNvSpPr>
            <p:nvPr/>
          </p:nvSpPr>
          <p:spPr bwMode="auto">
            <a:xfrm>
              <a:off x="6915150" y="5789613"/>
              <a:ext cx="1746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23" name="Line 104"/>
            <p:cNvSpPr>
              <a:spLocks noChangeShapeType="1"/>
            </p:cNvSpPr>
            <p:nvPr/>
          </p:nvSpPr>
          <p:spPr bwMode="auto">
            <a:xfrm>
              <a:off x="6915150" y="5837238"/>
              <a:ext cx="3175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24" name="Line 105"/>
            <p:cNvSpPr>
              <a:spLocks noChangeShapeType="1"/>
            </p:cNvSpPr>
            <p:nvPr/>
          </p:nvSpPr>
          <p:spPr bwMode="auto">
            <a:xfrm>
              <a:off x="6964363" y="5837238"/>
              <a:ext cx="3175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25" name="Line 106"/>
            <p:cNvSpPr>
              <a:spLocks noChangeShapeType="1"/>
            </p:cNvSpPr>
            <p:nvPr/>
          </p:nvSpPr>
          <p:spPr bwMode="auto">
            <a:xfrm>
              <a:off x="4808538" y="3552825"/>
              <a:ext cx="36306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26" name="Line 107"/>
            <p:cNvSpPr>
              <a:spLocks noChangeShapeType="1"/>
            </p:cNvSpPr>
            <p:nvPr/>
          </p:nvSpPr>
          <p:spPr bwMode="auto">
            <a:xfrm>
              <a:off x="4808538" y="3552825"/>
              <a:ext cx="0" cy="3968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27" name="Line 108"/>
            <p:cNvSpPr>
              <a:spLocks noChangeShapeType="1"/>
            </p:cNvSpPr>
            <p:nvPr/>
          </p:nvSpPr>
          <p:spPr bwMode="auto">
            <a:xfrm>
              <a:off x="5715000" y="3552825"/>
              <a:ext cx="0" cy="3968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28" name="Line 109"/>
            <p:cNvSpPr>
              <a:spLocks noChangeShapeType="1"/>
            </p:cNvSpPr>
            <p:nvPr/>
          </p:nvSpPr>
          <p:spPr bwMode="auto">
            <a:xfrm>
              <a:off x="6623050" y="3552825"/>
              <a:ext cx="0" cy="3968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29" name="Line 110"/>
            <p:cNvSpPr>
              <a:spLocks noChangeShapeType="1"/>
            </p:cNvSpPr>
            <p:nvPr/>
          </p:nvSpPr>
          <p:spPr bwMode="auto">
            <a:xfrm>
              <a:off x="7531100" y="3552825"/>
              <a:ext cx="0" cy="3968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30" name="Line 111"/>
            <p:cNvSpPr>
              <a:spLocks noChangeShapeType="1"/>
            </p:cNvSpPr>
            <p:nvPr/>
          </p:nvSpPr>
          <p:spPr bwMode="auto">
            <a:xfrm>
              <a:off x="8439150" y="3552825"/>
              <a:ext cx="0" cy="3968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31" name="Line 112"/>
            <p:cNvSpPr>
              <a:spLocks noChangeShapeType="1"/>
            </p:cNvSpPr>
            <p:nvPr/>
          </p:nvSpPr>
          <p:spPr bwMode="auto">
            <a:xfrm>
              <a:off x="4991100" y="3552825"/>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32" name="Line 113"/>
            <p:cNvSpPr>
              <a:spLocks noChangeShapeType="1"/>
            </p:cNvSpPr>
            <p:nvPr/>
          </p:nvSpPr>
          <p:spPr bwMode="auto">
            <a:xfrm>
              <a:off x="5170488" y="3552825"/>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33" name="Line 114"/>
            <p:cNvSpPr>
              <a:spLocks noChangeShapeType="1"/>
            </p:cNvSpPr>
            <p:nvPr/>
          </p:nvSpPr>
          <p:spPr bwMode="auto">
            <a:xfrm>
              <a:off x="5353050" y="3552825"/>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34" name="Line 115"/>
            <p:cNvSpPr>
              <a:spLocks noChangeShapeType="1"/>
            </p:cNvSpPr>
            <p:nvPr/>
          </p:nvSpPr>
          <p:spPr bwMode="auto">
            <a:xfrm>
              <a:off x="5535613" y="3552825"/>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35" name="Line 116"/>
            <p:cNvSpPr>
              <a:spLocks noChangeShapeType="1"/>
            </p:cNvSpPr>
            <p:nvPr/>
          </p:nvSpPr>
          <p:spPr bwMode="auto">
            <a:xfrm>
              <a:off x="5897563" y="3552825"/>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36" name="Line 117"/>
            <p:cNvSpPr>
              <a:spLocks noChangeShapeType="1"/>
            </p:cNvSpPr>
            <p:nvPr/>
          </p:nvSpPr>
          <p:spPr bwMode="auto">
            <a:xfrm>
              <a:off x="6078538" y="3552825"/>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37" name="Line 118"/>
            <p:cNvSpPr>
              <a:spLocks noChangeShapeType="1"/>
            </p:cNvSpPr>
            <p:nvPr/>
          </p:nvSpPr>
          <p:spPr bwMode="auto">
            <a:xfrm>
              <a:off x="6261100" y="3552825"/>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38" name="Line 119"/>
            <p:cNvSpPr>
              <a:spLocks noChangeShapeType="1"/>
            </p:cNvSpPr>
            <p:nvPr/>
          </p:nvSpPr>
          <p:spPr bwMode="auto">
            <a:xfrm>
              <a:off x="6440488" y="3552825"/>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39" name="Line 120"/>
            <p:cNvSpPr>
              <a:spLocks noChangeShapeType="1"/>
            </p:cNvSpPr>
            <p:nvPr/>
          </p:nvSpPr>
          <p:spPr bwMode="auto">
            <a:xfrm>
              <a:off x="6805613" y="3552825"/>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40" name="Line 121"/>
            <p:cNvSpPr>
              <a:spLocks noChangeShapeType="1"/>
            </p:cNvSpPr>
            <p:nvPr/>
          </p:nvSpPr>
          <p:spPr bwMode="auto">
            <a:xfrm>
              <a:off x="6986588" y="3552825"/>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41" name="Line 122"/>
            <p:cNvSpPr>
              <a:spLocks noChangeShapeType="1"/>
            </p:cNvSpPr>
            <p:nvPr/>
          </p:nvSpPr>
          <p:spPr bwMode="auto">
            <a:xfrm>
              <a:off x="7167563" y="3552825"/>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42" name="Line 123"/>
            <p:cNvSpPr>
              <a:spLocks noChangeShapeType="1"/>
            </p:cNvSpPr>
            <p:nvPr/>
          </p:nvSpPr>
          <p:spPr bwMode="auto">
            <a:xfrm>
              <a:off x="7348538" y="3552825"/>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43" name="Line 124"/>
            <p:cNvSpPr>
              <a:spLocks noChangeShapeType="1"/>
            </p:cNvSpPr>
            <p:nvPr/>
          </p:nvSpPr>
          <p:spPr bwMode="auto">
            <a:xfrm>
              <a:off x="7713663" y="3552825"/>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44" name="Line 125"/>
            <p:cNvSpPr>
              <a:spLocks noChangeShapeType="1"/>
            </p:cNvSpPr>
            <p:nvPr/>
          </p:nvSpPr>
          <p:spPr bwMode="auto">
            <a:xfrm>
              <a:off x="7893050" y="3552825"/>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45" name="Line 126"/>
            <p:cNvSpPr>
              <a:spLocks noChangeShapeType="1"/>
            </p:cNvSpPr>
            <p:nvPr/>
          </p:nvSpPr>
          <p:spPr bwMode="auto">
            <a:xfrm>
              <a:off x="8075613" y="3552825"/>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46" name="Line 127"/>
            <p:cNvSpPr>
              <a:spLocks noChangeShapeType="1"/>
            </p:cNvSpPr>
            <p:nvPr/>
          </p:nvSpPr>
          <p:spPr bwMode="auto">
            <a:xfrm>
              <a:off x="8256588" y="3552825"/>
              <a:ext cx="0" cy="190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47" name="Line 128"/>
            <p:cNvSpPr>
              <a:spLocks noChangeShapeType="1"/>
            </p:cNvSpPr>
            <p:nvPr/>
          </p:nvSpPr>
          <p:spPr bwMode="auto">
            <a:xfrm flipV="1">
              <a:off x="4808538" y="3552825"/>
              <a:ext cx="0" cy="199548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48" name="Line 129"/>
            <p:cNvSpPr>
              <a:spLocks noChangeShapeType="1"/>
            </p:cNvSpPr>
            <p:nvPr/>
          </p:nvSpPr>
          <p:spPr bwMode="auto">
            <a:xfrm>
              <a:off x="4808538" y="5548313"/>
              <a:ext cx="7302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49" name="Line 130"/>
            <p:cNvSpPr>
              <a:spLocks noChangeShapeType="1"/>
            </p:cNvSpPr>
            <p:nvPr/>
          </p:nvSpPr>
          <p:spPr bwMode="auto">
            <a:xfrm>
              <a:off x="4433888" y="5516563"/>
              <a:ext cx="8096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50" name="Freeform 131"/>
            <p:cNvSpPr>
              <a:spLocks/>
            </p:cNvSpPr>
            <p:nvPr/>
          </p:nvSpPr>
          <p:spPr bwMode="auto">
            <a:xfrm>
              <a:off x="4560888" y="5475288"/>
              <a:ext cx="23813" cy="73025"/>
            </a:xfrm>
            <a:custGeom>
              <a:avLst/>
              <a:gdLst>
                <a:gd name="T0" fmla="*/ 0 w 15"/>
                <a:gd name="T1" fmla="*/ 9 h 46"/>
                <a:gd name="T2" fmla="*/ 6 w 15"/>
                <a:gd name="T3" fmla="*/ 7 h 46"/>
                <a:gd name="T4" fmla="*/ 15 w 15"/>
                <a:gd name="T5" fmla="*/ 0 h 46"/>
                <a:gd name="T6" fmla="*/ 15 w 15"/>
                <a:gd name="T7" fmla="*/ 46 h 46"/>
              </a:gdLst>
              <a:ahLst/>
              <a:cxnLst>
                <a:cxn ang="0">
                  <a:pos x="T0" y="T1"/>
                </a:cxn>
                <a:cxn ang="0">
                  <a:pos x="T2" y="T3"/>
                </a:cxn>
                <a:cxn ang="0">
                  <a:pos x="T4" y="T5"/>
                </a:cxn>
                <a:cxn ang="0">
                  <a:pos x="T6" y="T7"/>
                </a:cxn>
              </a:cxnLst>
              <a:rect l="0" t="0" r="r" b="b"/>
              <a:pathLst>
                <a:path w="15" h="46">
                  <a:moveTo>
                    <a:pt x="0" y="9"/>
                  </a:moveTo>
                  <a:lnTo>
                    <a:pt x="6" y="7"/>
                  </a:lnTo>
                  <a:lnTo>
                    <a:pt x="15" y="0"/>
                  </a:lnTo>
                  <a:lnTo>
                    <a:pt x="15"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51" name="Line 132"/>
            <p:cNvSpPr>
              <a:spLocks noChangeShapeType="1"/>
            </p:cNvSpPr>
            <p:nvPr/>
          </p:nvSpPr>
          <p:spPr bwMode="auto">
            <a:xfrm>
              <a:off x="4578350" y="5478463"/>
              <a:ext cx="0" cy="698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52" name="Line 133"/>
            <p:cNvSpPr>
              <a:spLocks noChangeShapeType="1"/>
            </p:cNvSpPr>
            <p:nvPr/>
          </p:nvSpPr>
          <p:spPr bwMode="auto">
            <a:xfrm>
              <a:off x="4560888" y="5548313"/>
              <a:ext cx="4127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53" name="Freeform 134"/>
            <p:cNvSpPr>
              <a:spLocks/>
            </p:cNvSpPr>
            <p:nvPr/>
          </p:nvSpPr>
          <p:spPr bwMode="auto">
            <a:xfrm>
              <a:off x="4641850" y="5541963"/>
              <a:ext cx="11113" cy="6350"/>
            </a:xfrm>
            <a:custGeom>
              <a:avLst/>
              <a:gdLst>
                <a:gd name="T0" fmla="*/ 4 w 7"/>
                <a:gd name="T1" fmla="*/ 0 h 4"/>
                <a:gd name="T2" fmla="*/ 0 w 7"/>
                <a:gd name="T3" fmla="*/ 2 h 4"/>
                <a:gd name="T4" fmla="*/ 4 w 7"/>
                <a:gd name="T5" fmla="*/ 4 h 4"/>
                <a:gd name="T6" fmla="*/ 7 w 7"/>
                <a:gd name="T7" fmla="*/ 2 h 4"/>
                <a:gd name="T8" fmla="*/ 4 w 7"/>
                <a:gd name="T9" fmla="*/ 0 h 4"/>
              </a:gdLst>
              <a:ahLst/>
              <a:cxnLst>
                <a:cxn ang="0">
                  <a:pos x="T0" y="T1"/>
                </a:cxn>
                <a:cxn ang="0">
                  <a:pos x="T2" y="T3"/>
                </a:cxn>
                <a:cxn ang="0">
                  <a:pos x="T4" y="T5"/>
                </a:cxn>
                <a:cxn ang="0">
                  <a:pos x="T6" y="T7"/>
                </a:cxn>
                <a:cxn ang="0">
                  <a:pos x="T8" y="T9"/>
                </a:cxn>
              </a:cxnLst>
              <a:rect l="0" t="0" r="r" b="b"/>
              <a:pathLst>
                <a:path w="7" h="4">
                  <a:moveTo>
                    <a:pt x="4" y="0"/>
                  </a:moveTo>
                  <a:lnTo>
                    <a:pt x="0" y="2"/>
                  </a:lnTo>
                  <a:lnTo>
                    <a:pt x="4" y="4"/>
                  </a:lnTo>
                  <a:lnTo>
                    <a:pt x="7" y="2"/>
                  </a:lnTo>
                  <a:lnTo>
                    <a:pt x="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54" name="Freeform 135"/>
            <p:cNvSpPr>
              <a:spLocks/>
            </p:cNvSpPr>
            <p:nvPr/>
          </p:nvSpPr>
          <p:spPr bwMode="auto">
            <a:xfrm>
              <a:off x="4684713" y="5475288"/>
              <a:ext cx="63500" cy="73025"/>
            </a:xfrm>
            <a:custGeom>
              <a:avLst/>
              <a:gdLst>
                <a:gd name="T0" fmla="*/ 17 w 40"/>
                <a:gd name="T1" fmla="*/ 0 h 46"/>
                <a:gd name="T2" fmla="*/ 8 w 40"/>
                <a:gd name="T3" fmla="*/ 2 h 46"/>
                <a:gd name="T4" fmla="*/ 2 w 40"/>
                <a:gd name="T5" fmla="*/ 9 h 46"/>
                <a:gd name="T6" fmla="*/ 0 w 40"/>
                <a:gd name="T7" fmla="*/ 20 h 46"/>
                <a:gd name="T8" fmla="*/ 0 w 40"/>
                <a:gd name="T9" fmla="*/ 26 h 46"/>
                <a:gd name="T10" fmla="*/ 2 w 40"/>
                <a:gd name="T11" fmla="*/ 38 h 46"/>
                <a:gd name="T12" fmla="*/ 8 w 40"/>
                <a:gd name="T13" fmla="*/ 44 h 46"/>
                <a:gd name="T14" fmla="*/ 17 w 40"/>
                <a:gd name="T15" fmla="*/ 46 h 46"/>
                <a:gd name="T16" fmla="*/ 22 w 40"/>
                <a:gd name="T17" fmla="*/ 46 h 46"/>
                <a:gd name="T18" fmla="*/ 30 w 40"/>
                <a:gd name="T19" fmla="*/ 44 h 46"/>
                <a:gd name="T20" fmla="*/ 37 w 40"/>
                <a:gd name="T21" fmla="*/ 38 h 46"/>
                <a:gd name="T22" fmla="*/ 40 w 40"/>
                <a:gd name="T23" fmla="*/ 26 h 46"/>
                <a:gd name="T24" fmla="*/ 40 w 40"/>
                <a:gd name="T25" fmla="*/ 20 h 46"/>
                <a:gd name="T26" fmla="*/ 37 w 40"/>
                <a:gd name="T27" fmla="*/ 9 h 46"/>
                <a:gd name="T28" fmla="*/ 30 w 40"/>
                <a:gd name="T29" fmla="*/ 2 h 46"/>
                <a:gd name="T30" fmla="*/ 22 w 40"/>
                <a:gd name="T31" fmla="*/ 0 h 46"/>
                <a:gd name="T32" fmla="*/ 17 w 40"/>
                <a:gd name="T33" fmla="*/ 0 h 46"/>
                <a:gd name="T34" fmla="*/ 10 w 40"/>
                <a:gd name="T35" fmla="*/ 2 h 46"/>
                <a:gd name="T36" fmla="*/ 8 w 40"/>
                <a:gd name="T37" fmla="*/ 5 h 46"/>
                <a:gd name="T38" fmla="*/ 5 w 40"/>
                <a:gd name="T39" fmla="*/ 9 h 46"/>
                <a:gd name="T40" fmla="*/ 2 w 40"/>
                <a:gd name="T41" fmla="*/ 20 h 46"/>
                <a:gd name="T42" fmla="*/ 2 w 40"/>
                <a:gd name="T43" fmla="*/ 26 h 46"/>
                <a:gd name="T44" fmla="*/ 5 w 40"/>
                <a:gd name="T45" fmla="*/ 38 h 46"/>
                <a:gd name="T46" fmla="*/ 8 w 40"/>
                <a:gd name="T47" fmla="*/ 42 h 46"/>
                <a:gd name="T48" fmla="*/ 10 w 40"/>
                <a:gd name="T49" fmla="*/ 44 h 46"/>
                <a:gd name="T50" fmla="*/ 17 w 40"/>
                <a:gd name="T5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 h="46">
                  <a:moveTo>
                    <a:pt x="17" y="0"/>
                  </a:moveTo>
                  <a:lnTo>
                    <a:pt x="8" y="2"/>
                  </a:lnTo>
                  <a:lnTo>
                    <a:pt x="2" y="9"/>
                  </a:lnTo>
                  <a:lnTo>
                    <a:pt x="0" y="20"/>
                  </a:lnTo>
                  <a:lnTo>
                    <a:pt x="0" y="26"/>
                  </a:lnTo>
                  <a:lnTo>
                    <a:pt x="2" y="38"/>
                  </a:lnTo>
                  <a:lnTo>
                    <a:pt x="8" y="44"/>
                  </a:lnTo>
                  <a:lnTo>
                    <a:pt x="17" y="46"/>
                  </a:lnTo>
                  <a:lnTo>
                    <a:pt x="22" y="46"/>
                  </a:lnTo>
                  <a:lnTo>
                    <a:pt x="30" y="44"/>
                  </a:lnTo>
                  <a:lnTo>
                    <a:pt x="37" y="38"/>
                  </a:lnTo>
                  <a:lnTo>
                    <a:pt x="40" y="26"/>
                  </a:lnTo>
                  <a:lnTo>
                    <a:pt x="40" y="20"/>
                  </a:lnTo>
                  <a:lnTo>
                    <a:pt x="37" y="9"/>
                  </a:lnTo>
                  <a:lnTo>
                    <a:pt x="30" y="2"/>
                  </a:lnTo>
                  <a:lnTo>
                    <a:pt x="22" y="0"/>
                  </a:lnTo>
                  <a:lnTo>
                    <a:pt x="17" y="0"/>
                  </a:lnTo>
                  <a:lnTo>
                    <a:pt x="10" y="2"/>
                  </a:lnTo>
                  <a:lnTo>
                    <a:pt x="8" y="5"/>
                  </a:lnTo>
                  <a:lnTo>
                    <a:pt x="5" y="9"/>
                  </a:lnTo>
                  <a:lnTo>
                    <a:pt x="2" y="20"/>
                  </a:lnTo>
                  <a:lnTo>
                    <a:pt x="2" y="26"/>
                  </a:lnTo>
                  <a:lnTo>
                    <a:pt x="5" y="38"/>
                  </a:lnTo>
                  <a:lnTo>
                    <a:pt x="8" y="42"/>
                  </a:lnTo>
                  <a:lnTo>
                    <a:pt x="10" y="44"/>
                  </a:lnTo>
                  <a:lnTo>
                    <a:pt x="17"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55" name="Freeform 136"/>
            <p:cNvSpPr>
              <a:spLocks/>
            </p:cNvSpPr>
            <p:nvPr/>
          </p:nvSpPr>
          <p:spPr bwMode="auto">
            <a:xfrm>
              <a:off x="4719638" y="5475288"/>
              <a:ext cx="23813" cy="73025"/>
            </a:xfrm>
            <a:custGeom>
              <a:avLst/>
              <a:gdLst>
                <a:gd name="T0" fmla="*/ 0 w 15"/>
                <a:gd name="T1" fmla="*/ 46 h 46"/>
                <a:gd name="T2" fmla="*/ 6 w 15"/>
                <a:gd name="T3" fmla="*/ 44 h 46"/>
                <a:gd name="T4" fmla="*/ 8 w 15"/>
                <a:gd name="T5" fmla="*/ 42 h 46"/>
                <a:gd name="T6" fmla="*/ 12 w 15"/>
                <a:gd name="T7" fmla="*/ 38 h 46"/>
                <a:gd name="T8" fmla="*/ 15 w 15"/>
                <a:gd name="T9" fmla="*/ 26 h 46"/>
                <a:gd name="T10" fmla="*/ 15 w 15"/>
                <a:gd name="T11" fmla="*/ 20 h 46"/>
                <a:gd name="T12" fmla="*/ 12 w 15"/>
                <a:gd name="T13" fmla="*/ 9 h 46"/>
                <a:gd name="T14" fmla="*/ 8 w 15"/>
                <a:gd name="T15" fmla="*/ 5 h 46"/>
                <a:gd name="T16" fmla="*/ 6 w 15"/>
                <a:gd name="T17" fmla="*/ 2 h 46"/>
                <a:gd name="T18" fmla="*/ 0 w 15"/>
                <a:gd name="T19"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46">
                  <a:moveTo>
                    <a:pt x="0" y="46"/>
                  </a:moveTo>
                  <a:lnTo>
                    <a:pt x="6" y="44"/>
                  </a:lnTo>
                  <a:lnTo>
                    <a:pt x="8" y="42"/>
                  </a:lnTo>
                  <a:lnTo>
                    <a:pt x="12" y="38"/>
                  </a:lnTo>
                  <a:lnTo>
                    <a:pt x="15" y="26"/>
                  </a:lnTo>
                  <a:lnTo>
                    <a:pt x="15" y="20"/>
                  </a:lnTo>
                  <a:lnTo>
                    <a:pt x="12" y="9"/>
                  </a:lnTo>
                  <a:lnTo>
                    <a:pt x="8" y="5"/>
                  </a:lnTo>
                  <a:lnTo>
                    <a:pt x="6" y="2"/>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56" name="Line 137"/>
            <p:cNvSpPr>
              <a:spLocks noChangeShapeType="1"/>
            </p:cNvSpPr>
            <p:nvPr/>
          </p:nvSpPr>
          <p:spPr bwMode="auto">
            <a:xfrm>
              <a:off x="4808538" y="5048250"/>
              <a:ext cx="7302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57" name="Line 138"/>
            <p:cNvSpPr>
              <a:spLocks noChangeShapeType="1"/>
            </p:cNvSpPr>
            <p:nvPr/>
          </p:nvSpPr>
          <p:spPr bwMode="auto">
            <a:xfrm>
              <a:off x="4433888" y="5060950"/>
              <a:ext cx="8096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58" name="Freeform 139"/>
            <p:cNvSpPr>
              <a:spLocks/>
            </p:cNvSpPr>
            <p:nvPr/>
          </p:nvSpPr>
          <p:spPr bwMode="auto">
            <a:xfrm>
              <a:off x="4546600" y="5018088"/>
              <a:ext cx="63500" cy="73025"/>
            </a:xfrm>
            <a:custGeom>
              <a:avLst/>
              <a:gdLst>
                <a:gd name="T0" fmla="*/ 17 w 40"/>
                <a:gd name="T1" fmla="*/ 0 h 46"/>
                <a:gd name="T2" fmla="*/ 9 w 40"/>
                <a:gd name="T3" fmla="*/ 2 h 46"/>
                <a:gd name="T4" fmla="*/ 3 w 40"/>
                <a:gd name="T5" fmla="*/ 9 h 46"/>
                <a:gd name="T6" fmla="*/ 0 w 40"/>
                <a:gd name="T7" fmla="*/ 19 h 46"/>
                <a:gd name="T8" fmla="*/ 0 w 40"/>
                <a:gd name="T9" fmla="*/ 27 h 46"/>
                <a:gd name="T10" fmla="*/ 3 w 40"/>
                <a:gd name="T11" fmla="*/ 38 h 46"/>
                <a:gd name="T12" fmla="*/ 9 w 40"/>
                <a:gd name="T13" fmla="*/ 44 h 46"/>
                <a:gd name="T14" fmla="*/ 17 w 40"/>
                <a:gd name="T15" fmla="*/ 46 h 46"/>
                <a:gd name="T16" fmla="*/ 24 w 40"/>
                <a:gd name="T17" fmla="*/ 46 h 46"/>
                <a:gd name="T18" fmla="*/ 32 w 40"/>
                <a:gd name="T19" fmla="*/ 44 h 46"/>
                <a:gd name="T20" fmla="*/ 37 w 40"/>
                <a:gd name="T21" fmla="*/ 38 h 46"/>
                <a:gd name="T22" fmla="*/ 40 w 40"/>
                <a:gd name="T23" fmla="*/ 27 h 46"/>
                <a:gd name="T24" fmla="*/ 40 w 40"/>
                <a:gd name="T25" fmla="*/ 19 h 46"/>
                <a:gd name="T26" fmla="*/ 37 w 40"/>
                <a:gd name="T27" fmla="*/ 9 h 46"/>
                <a:gd name="T28" fmla="*/ 32 w 40"/>
                <a:gd name="T29" fmla="*/ 2 h 46"/>
                <a:gd name="T30" fmla="*/ 24 w 40"/>
                <a:gd name="T31" fmla="*/ 0 h 46"/>
                <a:gd name="T32" fmla="*/ 17 w 40"/>
                <a:gd name="T33" fmla="*/ 0 h 46"/>
                <a:gd name="T34" fmla="*/ 12 w 40"/>
                <a:gd name="T35" fmla="*/ 2 h 46"/>
                <a:gd name="T36" fmla="*/ 9 w 40"/>
                <a:gd name="T37" fmla="*/ 4 h 46"/>
                <a:gd name="T38" fmla="*/ 7 w 40"/>
                <a:gd name="T39" fmla="*/ 9 h 46"/>
                <a:gd name="T40" fmla="*/ 3 w 40"/>
                <a:gd name="T41" fmla="*/ 19 h 46"/>
                <a:gd name="T42" fmla="*/ 3 w 40"/>
                <a:gd name="T43" fmla="*/ 27 h 46"/>
                <a:gd name="T44" fmla="*/ 7 w 40"/>
                <a:gd name="T45" fmla="*/ 38 h 46"/>
                <a:gd name="T46" fmla="*/ 9 w 40"/>
                <a:gd name="T47" fmla="*/ 42 h 46"/>
                <a:gd name="T48" fmla="*/ 12 w 40"/>
                <a:gd name="T49" fmla="*/ 44 h 46"/>
                <a:gd name="T50" fmla="*/ 17 w 40"/>
                <a:gd name="T5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 h="46">
                  <a:moveTo>
                    <a:pt x="17" y="0"/>
                  </a:moveTo>
                  <a:lnTo>
                    <a:pt x="9" y="2"/>
                  </a:lnTo>
                  <a:lnTo>
                    <a:pt x="3" y="9"/>
                  </a:lnTo>
                  <a:lnTo>
                    <a:pt x="0" y="19"/>
                  </a:lnTo>
                  <a:lnTo>
                    <a:pt x="0" y="27"/>
                  </a:lnTo>
                  <a:lnTo>
                    <a:pt x="3" y="38"/>
                  </a:lnTo>
                  <a:lnTo>
                    <a:pt x="9" y="44"/>
                  </a:lnTo>
                  <a:lnTo>
                    <a:pt x="17" y="46"/>
                  </a:lnTo>
                  <a:lnTo>
                    <a:pt x="24" y="46"/>
                  </a:lnTo>
                  <a:lnTo>
                    <a:pt x="32" y="44"/>
                  </a:lnTo>
                  <a:lnTo>
                    <a:pt x="37" y="38"/>
                  </a:lnTo>
                  <a:lnTo>
                    <a:pt x="40" y="27"/>
                  </a:lnTo>
                  <a:lnTo>
                    <a:pt x="40" y="19"/>
                  </a:lnTo>
                  <a:lnTo>
                    <a:pt x="37" y="9"/>
                  </a:lnTo>
                  <a:lnTo>
                    <a:pt x="32" y="2"/>
                  </a:lnTo>
                  <a:lnTo>
                    <a:pt x="24" y="0"/>
                  </a:lnTo>
                  <a:lnTo>
                    <a:pt x="17" y="0"/>
                  </a:lnTo>
                  <a:lnTo>
                    <a:pt x="12" y="2"/>
                  </a:lnTo>
                  <a:lnTo>
                    <a:pt x="9" y="4"/>
                  </a:lnTo>
                  <a:lnTo>
                    <a:pt x="7" y="9"/>
                  </a:lnTo>
                  <a:lnTo>
                    <a:pt x="3" y="19"/>
                  </a:lnTo>
                  <a:lnTo>
                    <a:pt x="3" y="27"/>
                  </a:lnTo>
                  <a:lnTo>
                    <a:pt x="7" y="38"/>
                  </a:lnTo>
                  <a:lnTo>
                    <a:pt x="9" y="42"/>
                  </a:lnTo>
                  <a:lnTo>
                    <a:pt x="12" y="44"/>
                  </a:lnTo>
                  <a:lnTo>
                    <a:pt x="17"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59" name="Freeform 140"/>
            <p:cNvSpPr>
              <a:spLocks/>
            </p:cNvSpPr>
            <p:nvPr/>
          </p:nvSpPr>
          <p:spPr bwMode="auto">
            <a:xfrm>
              <a:off x="4584700" y="5018088"/>
              <a:ext cx="20638" cy="73025"/>
            </a:xfrm>
            <a:custGeom>
              <a:avLst/>
              <a:gdLst>
                <a:gd name="T0" fmla="*/ 0 w 13"/>
                <a:gd name="T1" fmla="*/ 46 h 46"/>
                <a:gd name="T2" fmla="*/ 5 w 13"/>
                <a:gd name="T3" fmla="*/ 44 h 46"/>
                <a:gd name="T4" fmla="*/ 8 w 13"/>
                <a:gd name="T5" fmla="*/ 42 h 46"/>
                <a:gd name="T6" fmla="*/ 11 w 13"/>
                <a:gd name="T7" fmla="*/ 38 h 46"/>
                <a:gd name="T8" fmla="*/ 13 w 13"/>
                <a:gd name="T9" fmla="*/ 27 h 46"/>
                <a:gd name="T10" fmla="*/ 13 w 13"/>
                <a:gd name="T11" fmla="*/ 19 h 46"/>
                <a:gd name="T12" fmla="*/ 11 w 13"/>
                <a:gd name="T13" fmla="*/ 9 h 46"/>
                <a:gd name="T14" fmla="*/ 8 w 13"/>
                <a:gd name="T15" fmla="*/ 4 h 46"/>
                <a:gd name="T16" fmla="*/ 5 w 13"/>
                <a:gd name="T17" fmla="*/ 2 h 46"/>
                <a:gd name="T18" fmla="*/ 0 w 13"/>
                <a:gd name="T19"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46">
                  <a:moveTo>
                    <a:pt x="0" y="46"/>
                  </a:moveTo>
                  <a:lnTo>
                    <a:pt x="5" y="44"/>
                  </a:lnTo>
                  <a:lnTo>
                    <a:pt x="8" y="42"/>
                  </a:lnTo>
                  <a:lnTo>
                    <a:pt x="11" y="38"/>
                  </a:lnTo>
                  <a:lnTo>
                    <a:pt x="13" y="27"/>
                  </a:lnTo>
                  <a:lnTo>
                    <a:pt x="13" y="19"/>
                  </a:lnTo>
                  <a:lnTo>
                    <a:pt x="11" y="9"/>
                  </a:lnTo>
                  <a:lnTo>
                    <a:pt x="8" y="4"/>
                  </a:lnTo>
                  <a:lnTo>
                    <a:pt x="5" y="2"/>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60" name="Freeform 141"/>
            <p:cNvSpPr>
              <a:spLocks/>
            </p:cNvSpPr>
            <p:nvPr/>
          </p:nvSpPr>
          <p:spPr bwMode="auto">
            <a:xfrm>
              <a:off x="4641850" y="5084763"/>
              <a:ext cx="11113" cy="6350"/>
            </a:xfrm>
            <a:custGeom>
              <a:avLst/>
              <a:gdLst>
                <a:gd name="T0" fmla="*/ 4 w 7"/>
                <a:gd name="T1" fmla="*/ 0 h 4"/>
                <a:gd name="T2" fmla="*/ 0 w 7"/>
                <a:gd name="T3" fmla="*/ 2 h 4"/>
                <a:gd name="T4" fmla="*/ 4 w 7"/>
                <a:gd name="T5" fmla="*/ 4 h 4"/>
                <a:gd name="T6" fmla="*/ 7 w 7"/>
                <a:gd name="T7" fmla="*/ 2 h 4"/>
                <a:gd name="T8" fmla="*/ 4 w 7"/>
                <a:gd name="T9" fmla="*/ 0 h 4"/>
              </a:gdLst>
              <a:ahLst/>
              <a:cxnLst>
                <a:cxn ang="0">
                  <a:pos x="T0" y="T1"/>
                </a:cxn>
                <a:cxn ang="0">
                  <a:pos x="T2" y="T3"/>
                </a:cxn>
                <a:cxn ang="0">
                  <a:pos x="T4" y="T5"/>
                </a:cxn>
                <a:cxn ang="0">
                  <a:pos x="T6" y="T7"/>
                </a:cxn>
                <a:cxn ang="0">
                  <a:pos x="T8" y="T9"/>
                </a:cxn>
              </a:cxnLst>
              <a:rect l="0" t="0" r="r" b="b"/>
              <a:pathLst>
                <a:path w="7" h="4">
                  <a:moveTo>
                    <a:pt x="4" y="0"/>
                  </a:moveTo>
                  <a:lnTo>
                    <a:pt x="0" y="2"/>
                  </a:lnTo>
                  <a:lnTo>
                    <a:pt x="4" y="4"/>
                  </a:lnTo>
                  <a:lnTo>
                    <a:pt x="7" y="2"/>
                  </a:lnTo>
                  <a:lnTo>
                    <a:pt x="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61" name="Freeform 142"/>
            <p:cNvSpPr>
              <a:spLocks/>
            </p:cNvSpPr>
            <p:nvPr/>
          </p:nvSpPr>
          <p:spPr bwMode="auto">
            <a:xfrm>
              <a:off x="4684713" y="5018088"/>
              <a:ext cx="63500" cy="73025"/>
            </a:xfrm>
            <a:custGeom>
              <a:avLst/>
              <a:gdLst>
                <a:gd name="T0" fmla="*/ 5 w 40"/>
                <a:gd name="T1" fmla="*/ 0 h 46"/>
                <a:gd name="T2" fmla="*/ 0 w 40"/>
                <a:gd name="T3" fmla="*/ 23 h 46"/>
                <a:gd name="T4" fmla="*/ 5 w 40"/>
                <a:gd name="T5" fmla="*/ 17 h 46"/>
                <a:gd name="T6" fmla="*/ 13 w 40"/>
                <a:gd name="T7" fmla="*/ 15 h 46"/>
                <a:gd name="T8" fmla="*/ 22 w 40"/>
                <a:gd name="T9" fmla="*/ 15 h 46"/>
                <a:gd name="T10" fmla="*/ 30 w 40"/>
                <a:gd name="T11" fmla="*/ 17 h 46"/>
                <a:gd name="T12" fmla="*/ 37 w 40"/>
                <a:gd name="T13" fmla="*/ 23 h 46"/>
                <a:gd name="T14" fmla="*/ 40 w 40"/>
                <a:gd name="T15" fmla="*/ 29 h 46"/>
                <a:gd name="T16" fmla="*/ 40 w 40"/>
                <a:gd name="T17" fmla="*/ 33 h 46"/>
                <a:gd name="T18" fmla="*/ 37 w 40"/>
                <a:gd name="T19" fmla="*/ 40 h 46"/>
                <a:gd name="T20" fmla="*/ 30 w 40"/>
                <a:gd name="T21" fmla="*/ 44 h 46"/>
                <a:gd name="T22" fmla="*/ 22 w 40"/>
                <a:gd name="T23" fmla="*/ 46 h 46"/>
                <a:gd name="T24" fmla="*/ 13 w 40"/>
                <a:gd name="T25" fmla="*/ 46 h 46"/>
                <a:gd name="T26" fmla="*/ 5 w 40"/>
                <a:gd name="T27" fmla="*/ 44 h 46"/>
                <a:gd name="T28" fmla="*/ 2 w 40"/>
                <a:gd name="T29" fmla="*/ 42 h 46"/>
                <a:gd name="T30" fmla="*/ 0 w 40"/>
                <a:gd name="T31" fmla="*/ 38 h 46"/>
                <a:gd name="T32" fmla="*/ 0 w 40"/>
                <a:gd name="T33" fmla="*/ 35 h 46"/>
                <a:gd name="T34" fmla="*/ 2 w 40"/>
                <a:gd name="T35" fmla="*/ 33 h 46"/>
                <a:gd name="T36" fmla="*/ 5 w 40"/>
                <a:gd name="T37" fmla="*/ 35 h 46"/>
                <a:gd name="T38" fmla="*/ 2 w 40"/>
                <a:gd name="T39" fmla="*/ 3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0" h="46">
                  <a:moveTo>
                    <a:pt x="5" y="0"/>
                  </a:moveTo>
                  <a:lnTo>
                    <a:pt x="0" y="23"/>
                  </a:lnTo>
                  <a:lnTo>
                    <a:pt x="5" y="17"/>
                  </a:lnTo>
                  <a:lnTo>
                    <a:pt x="13" y="15"/>
                  </a:lnTo>
                  <a:lnTo>
                    <a:pt x="22" y="15"/>
                  </a:lnTo>
                  <a:lnTo>
                    <a:pt x="30" y="17"/>
                  </a:lnTo>
                  <a:lnTo>
                    <a:pt x="37" y="23"/>
                  </a:lnTo>
                  <a:lnTo>
                    <a:pt x="40" y="29"/>
                  </a:lnTo>
                  <a:lnTo>
                    <a:pt x="40" y="33"/>
                  </a:lnTo>
                  <a:lnTo>
                    <a:pt x="37" y="40"/>
                  </a:lnTo>
                  <a:lnTo>
                    <a:pt x="30" y="44"/>
                  </a:lnTo>
                  <a:lnTo>
                    <a:pt x="22" y="46"/>
                  </a:lnTo>
                  <a:lnTo>
                    <a:pt x="13" y="46"/>
                  </a:lnTo>
                  <a:lnTo>
                    <a:pt x="5" y="44"/>
                  </a:lnTo>
                  <a:lnTo>
                    <a:pt x="2" y="42"/>
                  </a:lnTo>
                  <a:lnTo>
                    <a:pt x="0" y="38"/>
                  </a:lnTo>
                  <a:lnTo>
                    <a:pt x="0" y="35"/>
                  </a:lnTo>
                  <a:lnTo>
                    <a:pt x="2" y="33"/>
                  </a:lnTo>
                  <a:lnTo>
                    <a:pt x="5" y="35"/>
                  </a:lnTo>
                  <a:lnTo>
                    <a:pt x="2" y="38"/>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62" name="Freeform 143"/>
            <p:cNvSpPr>
              <a:spLocks/>
            </p:cNvSpPr>
            <p:nvPr/>
          </p:nvSpPr>
          <p:spPr bwMode="auto">
            <a:xfrm>
              <a:off x="4719638" y="5041900"/>
              <a:ext cx="23813" cy="49213"/>
            </a:xfrm>
            <a:custGeom>
              <a:avLst/>
              <a:gdLst>
                <a:gd name="T0" fmla="*/ 0 w 15"/>
                <a:gd name="T1" fmla="*/ 0 h 31"/>
                <a:gd name="T2" fmla="*/ 6 w 15"/>
                <a:gd name="T3" fmla="*/ 2 h 31"/>
                <a:gd name="T4" fmla="*/ 12 w 15"/>
                <a:gd name="T5" fmla="*/ 8 h 31"/>
                <a:gd name="T6" fmla="*/ 15 w 15"/>
                <a:gd name="T7" fmla="*/ 14 h 31"/>
                <a:gd name="T8" fmla="*/ 15 w 15"/>
                <a:gd name="T9" fmla="*/ 18 h 31"/>
                <a:gd name="T10" fmla="*/ 12 w 15"/>
                <a:gd name="T11" fmla="*/ 25 h 31"/>
                <a:gd name="T12" fmla="*/ 6 w 15"/>
                <a:gd name="T13" fmla="*/ 29 h 31"/>
                <a:gd name="T14" fmla="*/ 0 w 15"/>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31">
                  <a:moveTo>
                    <a:pt x="0" y="0"/>
                  </a:moveTo>
                  <a:lnTo>
                    <a:pt x="6" y="2"/>
                  </a:lnTo>
                  <a:lnTo>
                    <a:pt x="12" y="8"/>
                  </a:lnTo>
                  <a:lnTo>
                    <a:pt x="15" y="14"/>
                  </a:lnTo>
                  <a:lnTo>
                    <a:pt x="15" y="18"/>
                  </a:lnTo>
                  <a:lnTo>
                    <a:pt x="12" y="25"/>
                  </a:lnTo>
                  <a:lnTo>
                    <a:pt x="6" y="29"/>
                  </a:lnTo>
                  <a:lnTo>
                    <a:pt x="0" y="3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63" name="Line 144"/>
            <p:cNvSpPr>
              <a:spLocks noChangeShapeType="1"/>
            </p:cNvSpPr>
            <p:nvPr/>
          </p:nvSpPr>
          <p:spPr bwMode="auto">
            <a:xfrm>
              <a:off x="4692650" y="5018088"/>
              <a:ext cx="460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64" name="Freeform 145"/>
            <p:cNvSpPr>
              <a:spLocks/>
            </p:cNvSpPr>
            <p:nvPr/>
          </p:nvSpPr>
          <p:spPr bwMode="auto">
            <a:xfrm>
              <a:off x="4692650" y="5018088"/>
              <a:ext cx="46038" cy="3175"/>
            </a:xfrm>
            <a:custGeom>
              <a:avLst/>
              <a:gdLst>
                <a:gd name="T0" fmla="*/ 0 w 29"/>
                <a:gd name="T1" fmla="*/ 2 h 2"/>
                <a:gd name="T2" fmla="*/ 15 w 29"/>
                <a:gd name="T3" fmla="*/ 2 h 2"/>
                <a:gd name="T4" fmla="*/ 29 w 29"/>
                <a:gd name="T5" fmla="*/ 0 h 2"/>
              </a:gdLst>
              <a:ahLst/>
              <a:cxnLst>
                <a:cxn ang="0">
                  <a:pos x="T0" y="T1"/>
                </a:cxn>
                <a:cxn ang="0">
                  <a:pos x="T2" y="T3"/>
                </a:cxn>
                <a:cxn ang="0">
                  <a:pos x="T4" y="T5"/>
                </a:cxn>
              </a:cxnLst>
              <a:rect l="0" t="0" r="r" b="b"/>
              <a:pathLst>
                <a:path w="29" h="2">
                  <a:moveTo>
                    <a:pt x="0" y="2"/>
                  </a:moveTo>
                  <a:lnTo>
                    <a:pt x="15" y="2"/>
                  </a:lnTo>
                  <a:lnTo>
                    <a:pt x="29"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65" name="Line 146"/>
            <p:cNvSpPr>
              <a:spLocks noChangeShapeType="1"/>
            </p:cNvSpPr>
            <p:nvPr/>
          </p:nvSpPr>
          <p:spPr bwMode="auto">
            <a:xfrm>
              <a:off x="4808538" y="4549775"/>
              <a:ext cx="7302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66" name="Freeform 147"/>
            <p:cNvSpPr>
              <a:spLocks/>
            </p:cNvSpPr>
            <p:nvPr/>
          </p:nvSpPr>
          <p:spPr bwMode="auto">
            <a:xfrm>
              <a:off x="4546600" y="4519613"/>
              <a:ext cx="63500" cy="73025"/>
            </a:xfrm>
            <a:custGeom>
              <a:avLst/>
              <a:gdLst>
                <a:gd name="T0" fmla="*/ 17 w 40"/>
                <a:gd name="T1" fmla="*/ 0 h 46"/>
                <a:gd name="T2" fmla="*/ 9 w 40"/>
                <a:gd name="T3" fmla="*/ 2 h 46"/>
                <a:gd name="T4" fmla="*/ 3 w 40"/>
                <a:gd name="T5" fmla="*/ 8 h 46"/>
                <a:gd name="T6" fmla="*/ 0 w 40"/>
                <a:gd name="T7" fmla="*/ 19 h 46"/>
                <a:gd name="T8" fmla="*/ 0 w 40"/>
                <a:gd name="T9" fmla="*/ 26 h 46"/>
                <a:gd name="T10" fmla="*/ 3 w 40"/>
                <a:gd name="T11" fmla="*/ 37 h 46"/>
                <a:gd name="T12" fmla="*/ 9 w 40"/>
                <a:gd name="T13" fmla="*/ 44 h 46"/>
                <a:gd name="T14" fmla="*/ 17 w 40"/>
                <a:gd name="T15" fmla="*/ 46 h 46"/>
                <a:gd name="T16" fmla="*/ 24 w 40"/>
                <a:gd name="T17" fmla="*/ 46 h 46"/>
                <a:gd name="T18" fmla="*/ 32 w 40"/>
                <a:gd name="T19" fmla="*/ 44 h 46"/>
                <a:gd name="T20" fmla="*/ 37 w 40"/>
                <a:gd name="T21" fmla="*/ 37 h 46"/>
                <a:gd name="T22" fmla="*/ 40 w 40"/>
                <a:gd name="T23" fmla="*/ 26 h 46"/>
                <a:gd name="T24" fmla="*/ 40 w 40"/>
                <a:gd name="T25" fmla="*/ 19 h 46"/>
                <a:gd name="T26" fmla="*/ 37 w 40"/>
                <a:gd name="T27" fmla="*/ 8 h 46"/>
                <a:gd name="T28" fmla="*/ 32 w 40"/>
                <a:gd name="T29" fmla="*/ 2 h 46"/>
                <a:gd name="T30" fmla="*/ 24 w 40"/>
                <a:gd name="T31" fmla="*/ 0 h 46"/>
                <a:gd name="T32" fmla="*/ 17 w 40"/>
                <a:gd name="T33" fmla="*/ 0 h 46"/>
                <a:gd name="T34" fmla="*/ 12 w 40"/>
                <a:gd name="T35" fmla="*/ 2 h 46"/>
                <a:gd name="T36" fmla="*/ 9 w 40"/>
                <a:gd name="T37" fmla="*/ 4 h 46"/>
                <a:gd name="T38" fmla="*/ 7 w 40"/>
                <a:gd name="T39" fmla="*/ 8 h 46"/>
                <a:gd name="T40" fmla="*/ 3 w 40"/>
                <a:gd name="T41" fmla="*/ 19 h 46"/>
                <a:gd name="T42" fmla="*/ 3 w 40"/>
                <a:gd name="T43" fmla="*/ 26 h 46"/>
                <a:gd name="T44" fmla="*/ 7 w 40"/>
                <a:gd name="T45" fmla="*/ 37 h 46"/>
                <a:gd name="T46" fmla="*/ 9 w 40"/>
                <a:gd name="T47" fmla="*/ 42 h 46"/>
                <a:gd name="T48" fmla="*/ 12 w 40"/>
                <a:gd name="T49" fmla="*/ 44 h 46"/>
                <a:gd name="T50" fmla="*/ 17 w 40"/>
                <a:gd name="T5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 h="46">
                  <a:moveTo>
                    <a:pt x="17" y="0"/>
                  </a:moveTo>
                  <a:lnTo>
                    <a:pt x="9" y="2"/>
                  </a:lnTo>
                  <a:lnTo>
                    <a:pt x="3" y="8"/>
                  </a:lnTo>
                  <a:lnTo>
                    <a:pt x="0" y="19"/>
                  </a:lnTo>
                  <a:lnTo>
                    <a:pt x="0" y="26"/>
                  </a:lnTo>
                  <a:lnTo>
                    <a:pt x="3" y="37"/>
                  </a:lnTo>
                  <a:lnTo>
                    <a:pt x="9" y="44"/>
                  </a:lnTo>
                  <a:lnTo>
                    <a:pt x="17" y="46"/>
                  </a:lnTo>
                  <a:lnTo>
                    <a:pt x="24" y="46"/>
                  </a:lnTo>
                  <a:lnTo>
                    <a:pt x="32" y="44"/>
                  </a:lnTo>
                  <a:lnTo>
                    <a:pt x="37" y="37"/>
                  </a:lnTo>
                  <a:lnTo>
                    <a:pt x="40" y="26"/>
                  </a:lnTo>
                  <a:lnTo>
                    <a:pt x="40" y="19"/>
                  </a:lnTo>
                  <a:lnTo>
                    <a:pt x="37" y="8"/>
                  </a:lnTo>
                  <a:lnTo>
                    <a:pt x="32" y="2"/>
                  </a:lnTo>
                  <a:lnTo>
                    <a:pt x="24" y="0"/>
                  </a:lnTo>
                  <a:lnTo>
                    <a:pt x="17" y="0"/>
                  </a:lnTo>
                  <a:lnTo>
                    <a:pt x="12" y="2"/>
                  </a:lnTo>
                  <a:lnTo>
                    <a:pt x="9" y="4"/>
                  </a:lnTo>
                  <a:lnTo>
                    <a:pt x="7" y="8"/>
                  </a:lnTo>
                  <a:lnTo>
                    <a:pt x="3" y="19"/>
                  </a:lnTo>
                  <a:lnTo>
                    <a:pt x="3" y="26"/>
                  </a:lnTo>
                  <a:lnTo>
                    <a:pt x="7" y="37"/>
                  </a:lnTo>
                  <a:lnTo>
                    <a:pt x="9" y="42"/>
                  </a:lnTo>
                  <a:lnTo>
                    <a:pt x="12" y="44"/>
                  </a:lnTo>
                  <a:lnTo>
                    <a:pt x="17"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67" name="Freeform 148"/>
            <p:cNvSpPr>
              <a:spLocks/>
            </p:cNvSpPr>
            <p:nvPr/>
          </p:nvSpPr>
          <p:spPr bwMode="auto">
            <a:xfrm>
              <a:off x="4584700" y="4519613"/>
              <a:ext cx="20638" cy="73025"/>
            </a:xfrm>
            <a:custGeom>
              <a:avLst/>
              <a:gdLst>
                <a:gd name="T0" fmla="*/ 0 w 13"/>
                <a:gd name="T1" fmla="*/ 46 h 46"/>
                <a:gd name="T2" fmla="*/ 5 w 13"/>
                <a:gd name="T3" fmla="*/ 44 h 46"/>
                <a:gd name="T4" fmla="*/ 8 w 13"/>
                <a:gd name="T5" fmla="*/ 42 h 46"/>
                <a:gd name="T6" fmla="*/ 11 w 13"/>
                <a:gd name="T7" fmla="*/ 37 h 46"/>
                <a:gd name="T8" fmla="*/ 13 w 13"/>
                <a:gd name="T9" fmla="*/ 26 h 46"/>
                <a:gd name="T10" fmla="*/ 13 w 13"/>
                <a:gd name="T11" fmla="*/ 19 h 46"/>
                <a:gd name="T12" fmla="*/ 11 w 13"/>
                <a:gd name="T13" fmla="*/ 8 h 46"/>
                <a:gd name="T14" fmla="*/ 8 w 13"/>
                <a:gd name="T15" fmla="*/ 4 h 46"/>
                <a:gd name="T16" fmla="*/ 5 w 13"/>
                <a:gd name="T17" fmla="*/ 2 h 46"/>
                <a:gd name="T18" fmla="*/ 0 w 13"/>
                <a:gd name="T19"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46">
                  <a:moveTo>
                    <a:pt x="0" y="46"/>
                  </a:moveTo>
                  <a:lnTo>
                    <a:pt x="5" y="44"/>
                  </a:lnTo>
                  <a:lnTo>
                    <a:pt x="8" y="42"/>
                  </a:lnTo>
                  <a:lnTo>
                    <a:pt x="11" y="37"/>
                  </a:lnTo>
                  <a:lnTo>
                    <a:pt x="13" y="26"/>
                  </a:lnTo>
                  <a:lnTo>
                    <a:pt x="13" y="19"/>
                  </a:lnTo>
                  <a:lnTo>
                    <a:pt x="11" y="8"/>
                  </a:lnTo>
                  <a:lnTo>
                    <a:pt x="8" y="4"/>
                  </a:lnTo>
                  <a:lnTo>
                    <a:pt x="5" y="2"/>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68" name="Freeform 149"/>
            <p:cNvSpPr>
              <a:spLocks/>
            </p:cNvSpPr>
            <p:nvPr/>
          </p:nvSpPr>
          <p:spPr bwMode="auto">
            <a:xfrm>
              <a:off x="4641850" y="4586288"/>
              <a:ext cx="11113" cy="6350"/>
            </a:xfrm>
            <a:custGeom>
              <a:avLst/>
              <a:gdLst>
                <a:gd name="T0" fmla="*/ 4 w 7"/>
                <a:gd name="T1" fmla="*/ 0 h 4"/>
                <a:gd name="T2" fmla="*/ 0 w 7"/>
                <a:gd name="T3" fmla="*/ 2 h 4"/>
                <a:gd name="T4" fmla="*/ 4 w 7"/>
                <a:gd name="T5" fmla="*/ 4 h 4"/>
                <a:gd name="T6" fmla="*/ 7 w 7"/>
                <a:gd name="T7" fmla="*/ 2 h 4"/>
                <a:gd name="T8" fmla="*/ 4 w 7"/>
                <a:gd name="T9" fmla="*/ 0 h 4"/>
              </a:gdLst>
              <a:ahLst/>
              <a:cxnLst>
                <a:cxn ang="0">
                  <a:pos x="T0" y="T1"/>
                </a:cxn>
                <a:cxn ang="0">
                  <a:pos x="T2" y="T3"/>
                </a:cxn>
                <a:cxn ang="0">
                  <a:pos x="T4" y="T5"/>
                </a:cxn>
                <a:cxn ang="0">
                  <a:pos x="T6" y="T7"/>
                </a:cxn>
                <a:cxn ang="0">
                  <a:pos x="T8" y="T9"/>
                </a:cxn>
              </a:cxnLst>
              <a:rect l="0" t="0" r="r" b="b"/>
              <a:pathLst>
                <a:path w="7" h="4">
                  <a:moveTo>
                    <a:pt x="4" y="0"/>
                  </a:moveTo>
                  <a:lnTo>
                    <a:pt x="0" y="2"/>
                  </a:lnTo>
                  <a:lnTo>
                    <a:pt x="4" y="4"/>
                  </a:lnTo>
                  <a:lnTo>
                    <a:pt x="7" y="2"/>
                  </a:lnTo>
                  <a:lnTo>
                    <a:pt x="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69" name="Freeform 150"/>
            <p:cNvSpPr>
              <a:spLocks/>
            </p:cNvSpPr>
            <p:nvPr/>
          </p:nvSpPr>
          <p:spPr bwMode="auto">
            <a:xfrm>
              <a:off x="4684713" y="4519613"/>
              <a:ext cx="63500" cy="73025"/>
            </a:xfrm>
            <a:custGeom>
              <a:avLst/>
              <a:gdLst>
                <a:gd name="T0" fmla="*/ 17 w 40"/>
                <a:gd name="T1" fmla="*/ 0 h 46"/>
                <a:gd name="T2" fmla="*/ 8 w 40"/>
                <a:gd name="T3" fmla="*/ 2 h 46"/>
                <a:gd name="T4" fmla="*/ 2 w 40"/>
                <a:gd name="T5" fmla="*/ 8 h 46"/>
                <a:gd name="T6" fmla="*/ 0 w 40"/>
                <a:gd name="T7" fmla="*/ 19 h 46"/>
                <a:gd name="T8" fmla="*/ 0 w 40"/>
                <a:gd name="T9" fmla="*/ 26 h 46"/>
                <a:gd name="T10" fmla="*/ 2 w 40"/>
                <a:gd name="T11" fmla="*/ 37 h 46"/>
                <a:gd name="T12" fmla="*/ 8 w 40"/>
                <a:gd name="T13" fmla="*/ 44 h 46"/>
                <a:gd name="T14" fmla="*/ 17 w 40"/>
                <a:gd name="T15" fmla="*/ 46 h 46"/>
                <a:gd name="T16" fmla="*/ 22 w 40"/>
                <a:gd name="T17" fmla="*/ 46 h 46"/>
                <a:gd name="T18" fmla="*/ 30 w 40"/>
                <a:gd name="T19" fmla="*/ 44 h 46"/>
                <a:gd name="T20" fmla="*/ 37 w 40"/>
                <a:gd name="T21" fmla="*/ 37 h 46"/>
                <a:gd name="T22" fmla="*/ 40 w 40"/>
                <a:gd name="T23" fmla="*/ 26 h 46"/>
                <a:gd name="T24" fmla="*/ 40 w 40"/>
                <a:gd name="T25" fmla="*/ 19 h 46"/>
                <a:gd name="T26" fmla="*/ 37 w 40"/>
                <a:gd name="T27" fmla="*/ 8 h 46"/>
                <a:gd name="T28" fmla="*/ 30 w 40"/>
                <a:gd name="T29" fmla="*/ 2 h 46"/>
                <a:gd name="T30" fmla="*/ 22 w 40"/>
                <a:gd name="T31" fmla="*/ 0 h 46"/>
                <a:gd name="T32" fmla="*/ 17 w 40"/>
                <a:gd name="T33" fmla="*/ 0 h 46"/>
                <a:gd name="T34" fmla="*/ 10 w 40"/>
                <a:gd name="T35" fmla="*/ 2 h 46"/>
                <a:gd name="T36" fmla="*/ 8 w 40"/>
                <a:gd name="T37" fmla="*/ 4 h 46"/>
                <a:gd name="T38" fmla="*/ 5 w 40"/>
                <a:gd name="T39" fmla="*/ 8 h 46"/>
                <a:gd name="T40" fmla="*/ 2 w 40"/>
                <a:gd name="T41" fmla="*/ 19 h 46"/>
                <a:gd name="T42" fmla="*/ 2 w 40"/>
                <a:gd name="T43" fmla="*/ 26 h 46"/>
                <a:gd name="T44" fmla="*/ 5 w 40"/>
                <a:gd name="T45" fmla="*/ 37 h 46"/>
                <a:gd name="T46" fmla="*/ 8 w 40"/>
                <a:gd name="T47" fmla="*/ 42 h 46"/>
                <a:gd name="T48" fmla="*/ 10 w 40"/>
                <a:gd name="T49" fmla="*/ 44 h 46"/>
                <a:gd name="T50" fmla="*/ 17 w 40"/>
                <a:gd name="T5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 h="46">
                  <a:moveTo>
                    <a:pt x="17" y="0"/>
                  </a:moveTo>
                  <a:lnTo>
                    <a:pt x="8" y="2"/>
                  </a:lnTo>
                  <a:lnTo>
                    <a:pt x="2" y="8"/>
                  </a:lnTo>
                  <a:lnTo>
                    <a:pt x="0" y="19"/>
                  </a:lnTo>
                  <a:lnTo>
                    <a:pt x="0" y="26"/>
                  </a:lnTo>
                  <a:lnTo>
                    <a:pt x="2" y="37"/>
                  </a:lnTo>
                  <a:lnTo>
                    <a:pt x="8" y="44"/>
                  </a:lnTo>
                  <a:lnTo>
                    <a:pt x="17" y="46"/>
                  </a:lnTo>
                  <a:lnTo>
                    <a:pt x="22" y="46"/>
                  </a:lnTo>
                  <a:lnTo>
                    <a:pt x="30" y="44"/>
                  </a:lnTo>
                  <a:lnTo>
                    <a:pt x="37" y="37"/>
                  </a:lnTo>
                  <a:lnTo>
                    <a:pt x="40" y="26"/>
                  </a:lnTo>
                  <a:lnTo>
                    <a:pt x="40" y="19"/>
                  </a:lnTo>
                  <a:lnTo>
                    <a:pt x="37" y="8"/>
                  </a:lnTo>
                  <a:lnTo>
                    <a:pt x="30" y="2"/>
                  </a:lnTo>
                  <a:lnTo>
                    <a:pt x="22" y="0"/>
                  </a:lnTo>
                  <a:lnTo>
                    <a:pt x="17" y="0"/>
                  </a:lnTo>
                  <a:lnTo>
                    <a:pt x="10" y="2"/>
                  </a:lnTo>
                  <a:lnTo>
                    <a:pt x="8" y="4"/>
                  </a:lnTo>
                  <a:lnTo>
                    <a:pt x="5" y="8"/>
                  </a:lnTo>
                  <a:lnTo>
                    <a:pt x="2" y="19"/>
                  </a:lnTo>
                  <a:lnTo>
                    <a:pt x="2" y="26"/>
                  </a:lnTo>
                  <a:lnTo>
                    <a:pt x="5" y="37"/>
                  </a:lnTo>
                  <a:lnTo>
                    <a:pt x="8" y="42"/>
                  </a:lnTo>
                  <a:lnTo>
                    <a:pt x="10" y="44"/>
                  </a:lnTo>
                  <a:lnTo>
                    <a:pt x="17"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70" name="Freeform 151"/>
            <p:cNvSpPr>
              <a:spLocks/>
            </p:cNvSpPr>
            <p:nvPr/>
          </p:nvSpPr>
          <p:spPr bwMode="auto">
            <a:xfrm>
              <a:off x="4719638" y="4519613"/>
              <a:ext cx="23813" cy="73025"/>
            </a:xfrm>
            <a:custGeom>
              <a:avLst/>
              <a:gdLst>
                <a:gd name="T0" fmla="*/ 0 w 15"/>
                <a:gd name="T1" fmla="*/ 46 h 46"/>
                <a:gd name="T2" fmla="*/ 6 w 15"/>
                <a:gd name="T3" fmla="*/ 44 h 46"/>
                <a:gd name="T4" fmla="*/ 8 w 15"/>
                <a:gd name="T5" fmla="*/ 42 h 46"/>
                <a:gd name="T6" fmla="*/ 12 w 15"/>
                <a:gd name="T7" fmla="*/ 37 h 46"/>
                <a:gd name="T8" fmla="*/ 15 w 15"/>
                <a:gd name="T9" fmla="*/ 26 h 46"/>
                <a:gd name="T10" fmla="*/ 15 w 15"/>
                <a:gd name="T11" fmla="*/ 19 h 46"/>
                <a:gd name="T12" fmla="*/ 12 w 15"/>
                <a:gd name="T13" fmla="*/ 8 h 46"/>
                <a:gd name="T14" fmla="*/ 8 w 15"/>
                <a:gd name="T15" fmla="*/ 4 h 46"/>
                <a:gd name="T16" fmla="*/ 6 w 15"/>
                <a:gd name="T17" fmla="*/ 2 h 46"/>
                <a:gd name="T18" fmla="*/ 0 w 15"/>
                <a:gd name="T19"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46">
                  <a:moveTo>
                    <a:pt x="0" y="46"/>
                  </a:moveTo>
                  <a:lnTo>
                    <a:pt x="6" y="44"/>
                  </a:lnTo>
                  <a:lnTo>
                    <a:pt x="8" y="42"/>
                  </a:lnTo>
                  <a:lnTo>
                    <a:pt x="12" y="37"/>
                  </a:lnTo>
                  <a:lnTo>
                    <a:pt x="15" y="26"/>
                  </a:lnTo>
                  <a:lnTo>
                    <a:pt x="15" y="19"/>
                  </a:lnTo>
                  <a:lnTo>
                    <a:pt x="12" y="8"/>
                  </a:lnTo>
                  <a:lnTo>
                    <a:pt x="8" y="4"/>
                  </a:lnTo>
                  <a:lnTo>
                    <a:pt x="6" y="2"/>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71" name="Line 152"/>
            <p:cNvSpPr>
              <a:spLocks noChangeShapeType="1"/>
            </p:cNvSpPr>
            <p:nvPr/>
          </p:nvSpPr>
          <p:spPr bwMode="auto">
            <a:xfrm>
              <a:off x="4808538" y="4051300"/>
              <a:ext cx="7302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72" name="Freeform 153"/>
            <p:cNvSpPr>
              <a:spLocks/>
            </p:cNvSpPr>
            <p:nvPr/>
          </p:nvSpPr>
          <p:spPr bwMode="auto">
            <a:xfrm>
              <a:off x="4546600" y="4021138"/>
              <a:ext cx="63500" cy="71438"/>
            </a:xfrm>
            <a:custGeom>
              <a:avLst/>
              <a:gdLst>
                <a:gd name="T0" fmla="*/ 17 w 40"/>
                <a:gd name="T1" fmla="*/ 0 h 45"/>
                <a:gd name="T2" fmla="*/ 9 w 40"/>
                <a:gd name="T3" fmla="*/ 2 h 45"/>
                <a:gd name="T4" fmla="*/ 3 w 40"/>
                <a:gd name="T5" fmla="*/ 8 h 45"/>
                <a:gd name="T6" fmla="*/ 0 w 40"/>
                <a:gd name="T7" fmla="*/ 19 h 45"/>
                <a:gd name="T8" fmla="*/ 0 w 40"/>
                <a:gd name="T9" fmla="*/ 25 h 45"/>
                <a:gd name="T10" fmla="*/ 3 w 40"/>
                <a:gd name="T11" fmla="*/ 36 h 45"/>
                <a:gd name="T12" fmla="*/ 9 w 40"/>
                <a:gd name="T13" fmla="*/ 43 h 45"/>
                <a:gd name="T14" fmla="*/ 17 w 40"/>
                <a:gd name="T15" fmla="*/ 45 h 45"/>
                <a:gd name="T16" fmla="*/ 24 w 40"/>
                <a:gd name="T17" fmla="*/ 45 h 45"/>
                <a:gd name="T18" fmla="*/ 32 w 40"/>
                <a:gd name="T19" fmla="*/ 43 h 45"/>
                <a:gd name="T20" fmla="*/ 37 w 40"/>
                <a:gd name="T21" fmla="*/ 36 h 45"/>
                <a:gd name="T22" fmla="*/ 40 w 40"/>
                <a:gd name="T23" fmla="*/ 25 h 45"/>
                <a:gd name="T24" fmla="*/ 40 w 40"/>
                <a:gd name="T25" fmla="*/ 19 h 45"/>
                <a:gd name="T26" fmla="*/ 37 w 40"/>
                <a:gd name="T27" fmla="*/ 8 h 45"/>
                <a:gd name="T28" fmla="*/ 32 w 40"/>
                <a:gd name="T29" fmla="*/ 2 h 45"/>
                <a:gd name="T30" fmla="*/ 24 w 40"/>
                <a:gd name="T31" fmla="*/ 0 h 45"/>
                <a:gd name="T32" fmla="*/ 17 w 40"/>
                <a:gd name="T33" fmla="*/ 0 h 45"/>
                <a:gd name="T34" fmla="*/ 12 w 40"/>
                <a:gd name="T35" fmla="*/ 2 h 45"/>
                <a:gd name="T36" fmla="*/ 9 w 40"/>
                <a:gd name="T37" fmla="*/ 4 h 45"/>
                <a:gd name="T38" fmla="*/ 7 w 40"/>
                <a:gd name="T39" fmla="*/ 8 h 45"/>
                <a:gd name="T40" fmla="*/ 3 w 40"/>
                <a:gd name="T41" fmla="*/ 19 h 45"/>
                <a:gd name="T42" fmla="*/ 3 w 40"/>
                <a:gd name="T43" fmla="*/ 25 h 45"/>
                <a:gd name="T44" fmla="*/ 7 w 40"/>
                <a:gd name="T45" fmla="*/ 36 h 45"/>
                <a:gd name="T46" fmla="*/ 9 w 40"/>
                <a:gd name="T47" fmla="*/ 40 h 45"/>
                <a:gd name="T48" fmla="*/ 12 w 40"/>
                <a:gd name="T49" fmla="*/ 43 h 45"/>
                <a:gd name="T50" fmla="*/ 17 w 40"/>
                <a:gd name="T51"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 h="45">
                  <a:moveTo>
                    <a:pt x="17" y="0"/>
                  </a:moveTo>
                  <a:lnTo>
                    <a:pt x="9" y="2"/>
                  </a:lnTo>
                  <a:lnTo>
                    <a:pt x="3" y="8"/>
                  </a:lnTo>
                  <a:lnTo>
                    <a:pt x="0" y="19"/>
                  </a:lnTo>
                  <a:lnTo>
                    <a:pt x="0" y="25"/>
                  </a:lnTo>
                  <a:lnTo>
                    <a:pt x="3" y="36"/>
                  </a:lnTo>
                  <a:lnTo>
                    <a:pt x="9" y="43"/>
                  </a:lnTo>
                  <a:lnTo>
                    <a:pt x="17" y="45"/>
                  </a:lnTo>
                  <a:lnTo>
                    <a:pt x="24" y="45"/>
                  </a:lnTo>
                  <a:lnTo>
                    <a:pt x="32" y="43"/>
                  </a:lnTo>
                  <a:lnTo>
                    <a:pt x="37" y="36"/>
                  </a:lnTo>
                  <a:lnTo>
                    <a:pt x="40" y="25"/>
                  </a:lnTo>
                  <a:lnTo>
                    <a:pt x="40" y="19"/>
                  </a:lnTo>
                  <a:lnTo>
                    <a:pt x="37" y="8"/>
                  </a:lnTo>
                  <a:lnTo>
                    <a:pt x="32" y="2"/>
                  </a:lnTo>
                  <a:lnTo>
                    <a:pt x="24" y="0"/>
                  </a:lnTo>
                  <a:lnTo>
                    <a:pt x="17" y="0"/>
                  </a:lnTo>
                  <a:lnTo>
                    <a:pt x="12" y="2"/>
                  </a:lnTo>
                  <a:lnTo>
                    <a:pt x="9" y="4"/>
                  </a:lnTo>
                  <a:lnTo>
                    <a:pt x="7" y="8"/>
                  </a:lnTo>
                  <a:lnTo>
                    <a:pt x="3" y="19"/>
                  </a:lnTo>
                  <a:lnTo>
                    <a:pt x="3" y="25"/>
                  </a:lnTo>
                  <a:lnTo>
                    <a:pt x="7" y="36"/>
                  </a:lnTo>
                  <a:lnTo>
                    <a:pt x="9" y="40"/>
                  </a:lnTo>
                  <a:lnTo>
                    <a:pt x="12" y="43"/>
                  </a:lnTo>
                  <a:lnTo>
                    <a:pt x="17" y="45"/>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73" name="Freeform 154"/>
            <p:cNvSpPr>
              <a:spLocks/>
            </p:cNvSpPr>
            <p:nvPr/>
          </p:nvSpPr>
          <p:spPr bwMode="auto">
            <a:xfrm>
              <a:off x="4584700" y="4021138"/>
              <a:ext cx="20638" cy="71438"/>
            </a:xfrm>
            <a:custGeom>
              <a:avLst/>
              <a:gdLst>
                <a:gd name="T0" fmla="*/ 0 w 13"/>
                <a:gd name="T1" fmla="*/ 45 h 45"/>
                <a:gd name="T2" fmla="*/ 5 w 13"/>
                <a:gd name="T3" fmla="*/ 43 h 45"/>
                <a:gd name="T4" fmla="*/ 8 w 13"/>
                <a:gd name="T5" fmla="*/ 40 h 45"/>
                <a:gd name="T6" fmla="*/ 11 w 13"/>
                <a:gd name="T7" fmla="*/ 36 h 45"/>
                <a:gd name="T8" fmla="*/ 13 w 13"/>
                <a:gd name="T9" fmla="*/ 25 h 45"/>
                <a:gd name="T10" fmla="*/ 13 w 13"/>
                <a:gd name="T11" fmla="*/ 19 h 45"/>
                <a:gd name="T12" fmla="*/ 11 w 13"/>
                <a:gd name="T13" fmla="*/ 8 h 45"/>
                <a:gd name="T14" fmla="*/ 8 w 13"/>
                <a:gd name="T15" fmla="*/ 4 h 45"/>
                <a:gd name="T16" fmla="*/ 5 w 13"/>
                <a:gd name="T17" fmla="*/ 2 h 45"/>
                <a:gd name="T18" fmla="*/ 0 w 13"/>
                <a:gd name="T19"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45">
                  <a:moveTo>
                    <a:pt x="0" y="45"/>
                  </a:moveTo>
                  <a:lnTo>
                    <a:pt x="5" y="43"/>
                  </a:lnTo>
                  <a:lnTo>
                    <a:pt x="8" y="40"/>
                  </a:lnTo>
                  <a:lnTo>
                    <a:pt x="11" y="36"/>
                  </a:lnTo>
                  <a:lnTo>
                    <a:pt x="13" y="25"/>
                  </a:lnTo>
                  <a:lnTo>
                    <a:pt x="13" y="19"/>
                  </a:lnTo>
                  <a:lnTo>
                    <a:pt x="11" y="8"/>
                  </a:lnTo>
                  <a:lnTo>
                    <a:pt x="8" y="4"/>
                  </a:lnTo>
                  <a:lnTo>
                    <a:pt x="5" y="2"/>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74" name="Freeform 155"/>
            <p:cNvSpPr>
              <a:spLocks/>
            </p:cNvSpPr>
            <p:nvPr/>
          </p:nvSpPr>
          <p:spPr bwMode="auto">
            <a:xfrm>
              <a:off x="4641850" y="4084638"/>
              <a:ext cx="11113" cy="7938"/>
            </a:xfrm>
            <a:custGeom>
              <a:avLst/>
              <a:gdLst>
                <a:gd name="T0" fmla="*/ 4 w 7"/>
                <a:gd name="T1" fmla="*/ 0 h 5"/>
                <a:gd name="T2" fmla="*/ 0 w 7"/>
                <a:gd name="T3" fmla="*/ 3 h 5"/>
                <a:gd name="T4" fmla="*/ 4 w 7"/>
                <a:gd name="T5" fmla="*/ 5 h 5"/>
                <a:gd name="T6" fmla="*/ 7 w 7"/>
                <a:gd name="T7" fmla="*/ 3 h 5"/>
                <a:gd name="T8" fmla="*/ 4 w 7"/>
                <a:gd name="T9" fmla="*/ 0 h 5"/>
              </a:gdLst>
              <a:ahLst/>
              <a:cxnLst>
                <a:cxn ang="0">
                  <a:pos x="T0" y="T1"/>
                </a:cxn>
                <a:cxn ang="0">
                  <a:pos x="T2" y="T3"/>
                </a:cxn>
                <a:cxn ang="0">
                  <a:pos x="T4" y="T5"/>
                </a:cxn>
                <a:cxn ang="0">
                  <a:pos x="T6" y="T7"/>
                </a:cxn>
                <a:cxn ang="0">
                  <a:pos x="T8" y="T9"/>
                </a:cxn>
              </a:cxnLst>
              <a:rect l="0" t="0" r="r" b="b"/>
              <a:pathLst>
                <a:path w="7" h="5">
                  <a:moveTo>
                    <a:pt x="4" y="0"/>
                  </a:moveTo>
                  <a:lnTo>
                    <a:pt x="0" y="3"/>
                  </a:lnTo>
                  <a:lnTo>
                    <a:pt x="4" y="5"/>
                  </a:lnTo>
                  <a:lnTo>
                    <a:pt x="7" y="3"/>
                  </a:lnTo>
                  <a:lnTo>
                    <a:pt x="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75" name="Freeform 156"/>
            <p:cNvSpPr>
              <a:spLocks/>
            </p:cNvSpPr>
            <p:nvPr/>
          </p:nvSpPr>
          <p:spPr bwMode="auto">
            <a:xfrm>
              <a:off x="4684713" y="4021138"/>
              <a:ext cx="63500" cy="71438"/>
            </a:xfrm>
            <a:custGeom>
              <a:avLst/>
              <a:gdLst>
                <a:gd name="T0" fmla="*/ 5 w 40"/>
                <a:gd name="T1" fmla="*/ 0 h 45"/>
                <a:gd name="T2" fmla="*/ 0 w 40"/>
                <a:gd name="T3" fmla="*/ 21 h 45"/>
                <a:gd name="T4" fmla="*/ 5 w 40"/>
                <a:gd name="T5" fmla="*/ 17 h 45"/>
                <a:gd name="T6" fmla="*/ 13 w 40"/>
                <a:gd name="T7" fmla="*/ 15 h 45"/>
                <a:gd name="T8" fmla="*/ 22 w 40"/>
                <a:gd name="T9" fmla="*/ 15 h 45"/>
                <a:gd name="T10" fmla="*/ 30 w 40"/>
                <a:gd name="T11" fmla="*/ 17 h 45"/>
                <a:gd name="T12" fmla="*/ 37 w 40"/>
                <a:gd name="T13" fmla="*/ 21 h 45"/>
                <a:gd name="T14" fmla="*/ 40 w 40"/>
                <a:gd name="T15" fmla="*/ 27 h 45"/>
                <a:gd name="T16" fmla="*/ 40 w 40"/>
                <a:gd name="T17" fmla="*/ 32 h 45"/>
                <a:gd name="T18" fmla="*/ 37 w 40"/>
                <a:gd name="T19" fmla="*/ 38 h 45"/>
                <a:gd name="T20" fmla="*/ 30 w 40"/>
                <a:gd name="T21" fmla="*/ 43 h 45"/>
                <a:gd name="T22" fmla="*/ 22 w 40"/>
                <a:gd name="T23" fmla="*/ 45 h 45"/>
                <a:gd name="T24" fmla="*/ 13 w 40"/>
                <a:gd name="T25" fmla="*/ 45 h 45"/>
                <a:gd name="T26" fmla="*/ 5 w 40"/>
                <a:gd name="T27" fmla="*/ 43 h 45"/>
                <a:gd name="T28" fmla="*/ 2 w 40"/>
                <a:gd name="T29" fmla="*/ 40 h 45"/>
                <a:gd name="T30" fmla="*/ 0 w 40"/>
                <a:gd name="T31" fmla="*/ 36 h 45"/>
                <a:gd name="T32" fmla="*/ 0 w 40"/>
                <a:gd name="T33" fmla="*/ 34 h 45"/>
                <a:gd name="T34" fmla="*/ 2 w 40"/>
                <a:gd name="T35" fmla="*/ 32 h 45"/>
                <a:gd name="T36" fmla="*/ 5 w 40"/>
                <a:gd name="T37" fmla="*/ 34 h 45"/>
                <a:gd name="T38" fmla="*/ 2 w 40"/>
                <a:gd name="T39" fmla="*/ 36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0" h="45">
                  <a:moveTo>
                    <a:pt x="5" y="0"/>
                  </a:moveTo>
                  <a:lnTo>
                    <a:pt x="0" y="21"/>
                  </a:lnTo>
                  <a:lnTo>
                    <a:pt x="5" y="17"/>
                  </a:lnTo>
                  <a:lnTo>
                    <a:pt x="13" y="15"/>
                  </a:lnTo>
                  <a:lnTo>
                    <a:pt x="22" y="15"/>
                  </a:lnTo>
                  <a:lnTo>
                    <a:pt x="30" y="17"/>
                  </a:lnTo>
                  <a:lnTo>
                    <a:pt x="37" y="21"/>
                  </a:lnTo>
                  <a:lnTo>
                    <a:pt x="40" y="27"/>
                  </a:lnTo>
                  <a:lnTo>
                    <a:pt x="40" y="32"/>
                  </a:lnTo>
                  <a:lnTo>
                    <a:pt x="37" y="38"/>
                  </a:lnTo>
                  <a:lnTo>
                    <a:pt x="30" y="43"/>
                  </a:lnTo>
                  <a:lnTo>
                    <a:pt x="22" y="45"/>
                  </a:lnTo>
                  <a:lnTo>
                    <a:pt x="13" y="45"/>
                  </a:lnTo>
                  <a:lnTo>
                    <a:pt x="5" y="43"/>
                  </a:lnTo>
                  <a:lnTo>
                    <a:pt x="2" y="40"/>
                  </a:lnTo>
                  <a:lnTo>
                    <a:pt x="0" y="36"/>
                  </a:lnTo>
                  <a:lnTo>
                    <a:pt x="0" y="34"/>
                  </a:lnTo>
                  <a:lnTo>
                    <a:pt x="2" y="32"/>
                  </a:lnTo>
                  <a:lnTo>
                    <a:pt x="5" y="34"/>
                  </a:lnTo>
                  <a:lnTo>
                    <a:pt x="2" y="3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76" name="Freeform 157"/>
            <p:cNvSpPr>
              <a:spLocks/>
            </p:cNvSpPr>
            <p:nvPr/>
          </p:nvSpPr>
          <p:spPr bwMode="auto">
            <a:xfrm>
              <a:off x="4719638" y="4044950"/>
              <a:ext cx="23813" cy="47625"/>
            </a:xfrm>
            <a:custGeom>
              <a:avLst/>
              <a:gdLst>
                <a:gd name="T0" fmla="*/ 0 w 15"/>
                <a:gd name="T1" fmla="*/ 0 h 30"/>
                <a:gd name="T2" fmla="*/ 6 w 15"/>
                <a:gd name="T3" fmla="*/ 2 h 30"/>
                <a:gd name="T4" fmla="*/ 12 w 15"/>
                <a:gd name="T5" fmla="*/ 6 h 30"/>
                <a:gd name="T6" fmla="*/ 15 w 15"/>
                <a:gd name="T7" fmla="*/ 12 h 30"/>
                <a:gd name="T8" fmla="*/ 15 w 15"/>
                <a:gd name="T9" fmla="*/ 17 h 30"/>
                <a:gd name="T10" fmla="*/ 12 w 15"/>
                <a:gd name="T11" fmla="*/ 23 h 30"/>
                <a:gd name="T12" fmla="*/ 6 w 15"/>
                <a:gd name="T13" fmla="*/ 28 h 30"/>
                <a:gd name="T14" fmla="*/ 0 w 15"/>
                <a:gd name="T15" fmla="*/ 3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30">
                  <a:moveTo>
                    <a:pt x="0" y="0"/>
                  </a:moveTo>
                  <a:lnTo>
                    <a:pt x="6" y="2"/>
                  </a:lnTo>
                  <a:lnTo>
                    <a:pt x="12" y="6"/>
                  </a:lnTo>
                  <a:lnTo>
                    <a:pt x="15" y="12"/>
                  </a:lnTo>
                  <a:lnTo>
                    <a:pt x="15" y="17"/>
                  </a:lnTo>
                  <a:lnTo>
                    <a:pt x="12" y="23"/>
                  </a:lnTo>
                  <a:lnTo>
                    <a:pt x="6" y="28"/>
                  </a:lnTo>
                  <a:lnTo>
                    <a:pt x="0" y="3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77" name="Line 158"/>
            <p:cNvSpPr>
              <a:spLocks noChangeShapeType="1"/>
            </p:cNvSpPr>
            <p:nvPr/>
          </p:nvSpPr>
          <p:spPr bwMode="auto">
            <a:xfrm>
              <a:off x="4692650" y="4021138"/>
              <a:ext cx="46038"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78" name="Freeform 159"/>
            <p:cNvSpPr>
              <a:spLocks/>
            </p:cNvSpPr>
            <p:nvPr/>
          </p:nvSpPr>
          <p:spPr bwMode="auto">
            <a:xfrm>
              <a:off x="4692650" y="4021138"/>
              <a:ext cx="46038" cy="3175"/>
            </a:xfrm>
            <a:custGeom>
              <a:avLst/>
              <a:gdLst>
                <a:gd name="T0" fmla="*/ 0 w 29"/>
                <a:gd name="T1" fmla="*/ 2 h 2"/>
                <a:gd name="T2" fmla="*/ 15 w 29"/>
                <a:gd name="T3" fmla="*/ 2 h 2"/>
                <a:gd name="T4" fmla="*/ 29 w 29"/>
                <a:gd name="T5" fmla="*/ 0 h 2"/>
              </a:gdLst>
              <a:ahLst/>
              <a:cxnLst>
                <a:cxn ang="0">
                  <a:pos x="T0" y="T1"/>
                </a:cxn>
                <a:cxn ang="0">
                  <a:pos x="T2" y="T3"/>
                </a:cxn>
                <a:cxn ang="0">
                  <a:pos x="T4" y="T5"/>
                </a:cxn>
              </a:cxnLst>
              <a:rect l="0" t="0" r="r" b="b"/>
              <a:pathLst>
                <a:path w="29" h="2">
                  <a:moveTo>
                    <a:pt x="0" y="2"/>
                  </a:moveTo>
                  <a:lnTo>
                    <a:pt x="15" y="2"/>
                  </a:lnTo>
                  <a:lnTo>
                    <a:pt x="29"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79" name="Line 160"/>
            <p:cNvSpPr>
              <a:spLocks noChangeShapeType="1"/>
            </p:cNvSpPr>
            <p:nvPr/>
          </p:nvSpPr>
          <p:spPr bwMode="auto">
            <a:xfrm>
              <a:off x="4808538" y="3552825"/>
              <a:ext cx="7302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80" name="Freeform 161"/>
            <p:cNvSpPr>
              <a:spLocks/>
            </p:cNvSpPr>
            <p:nvPr/>
          </p:nvSpPr>
          <p:spPr bwMode="auto">
            <a:xfrm>
              <a:off x="4560888" y="3552825"/>
              <a:ext cx="23813" cy="73025"/>
            </a:xfrm>
            <a:custGeom>
              <a:avLst/>
              <a:gdLst>
                <a:gd name="T0" fmla="*/ 0 w 15"/>
                <a:gd name="T1" fmla="*/ 8 h 46"/>
                <a:gd name="T2" fmla="*/ 6 w 15"/>
                <a:gd name="T3" fmla="*/ 6 h 46"/>
                <a:gd name="T4" fmla="*/ 15 w 15"/>
                <a:gd name="T5" fmla="*/ 0 h 46"/>
                <a:gd name="T6" fmla="*/ 15 w 15"/>
                <a:gd name="T7" fmla="*/ 46 h 46"/>
              </a:gdLst>
              <a:ahLst/>
              <a:cxnLst>
                <a:cxn ang="0">
                  <a:pos x="T0" y="T1"/>
                </a:cxn>
                <a:cxn ang="0">
                  <a:pos x="T2" y="T3"/>
                </a:cxn>
                <a:cxn ang="0">
                  <a:pos x="T4" y="T5"/>
                </a:cxn>
                <a:cxn ang="0">
                  <a:pos x="T6" y="T7"/>
                </a:cxn>
              </a:cxnLst>
              <a:rect l="0" t="0" r="r" b="b"/>
              <a:pathLst>
                <a:path w="15" h="46">
                  <a:moveTo>
                    <a:pt x="0" y="8"/>
                  </a:moveTo>
                  <a:lnTo>
                    <a:pt x="6" y="6"/>
                  </a:lnTo>
                  <a:lnTo>
                    <a:pt x="15" y="0"/>
                  </a:lnTo>
                  <a:lnTo>
                    <a:pt x="15"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81" name="Line 162"/>
            <p:cNvSpPr>
              <a:spLocks noChangeShapeType="1"/>
            </p:cNvSpPr>
            <p:nvPr/>
          </p:nvSpPr>
          <p:spPr bwMode="auto">
            <a:xfrm>
              <a:off x="4578350" y="3556000"/>
              <a:ext cx="0" cy="6985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82" name="Line 163"/>
            <p:cNvSpPr>
              <a:spLocks noChangeShapeType="1"/>
            </p:cNvSpPr>
            <p:nvPr/>
          </p:nvSpPr>
          <p:spPr bwMode="auto">
            <a:xfrm>
              <a:off x="4560888" y="3625850"/>
              <a:ext cx="41275"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83" name="Freeform 164"/>
            <p:cNvSpPr>
              <a:spLocks/>
            </p:cNvSpPr>
            <p:nvPr/>
          </p:nvSpPr>
          <p:spPr bwMode="auto">
            <a:xfrm>
              <a:off x="4641850" y="3617913"/>
              <a:ext cx="11113" cy="7938"/>
            </a:xfrm>
            <a:custGeom>
              <a:avLst/>
              <a:gdLst>
                <a:gd name="T0" fmla="*/ 4 w 7"/>
                <a:gd name="T1" fmla="*/ 0 h 5"/>
                <a:gd name="T2" fmla="*/ 0 w 7"/>
                <a:gd name="T3" fmla="*/ 2 h 5"/>
                <a:gd name="T4" fmla="*/ 4 w 7"/>
                <a:gd name="T5" fmla="*/ 5 h 5"/>
                <a:gd name="T6" fmla="*/ 7 w 7"/>
                <a:gd name="T7" fmla="*/ 2 h 5"/>
                <a:gd name="T8" fmla="*/ 4 w 7"/>
                <a:gd name="T9" fmla="*/ 0 h 5"/>
              </a:gdLst>
              <a:ahLst/>
              <a:cxnLst>
                <a:cxn ang="0">
                  <a:pos x="T0" y="T1"/>
                </a:cxn>
                <a:cxn ang="0">
                  <a:pos x="T2" y="T3"/>
                </a:cxn>
                <a:cxn ang="0">
                  <a:pos x="T4" y="T5"/>
                </a:cxn>
                <a:cxn ang="0">
                  <a:pos x="T6" y="T7"/>
                </a:cxn>
                <a:cxn ang="0">
                  <a:pos x="T8" y="T9"/>
                </a:cxn>
              </a:cxnLst>
              <a:rect l="0" t="0" r="r" b="b"/>
              <a:pathLst>
                <a:path w="7" h="5">
                  <a:moveTo>
                    <a:pt x="4" y="0"/>
                  </a:moveTo>
                  <a:lnTo>
                    <a:pt x="0" y="2"/>
                  </a:lnTo>
                  <a:lnTo>
                    <a:pt x="4" y="5"/>
                  </a:lnTo>
                  <a:lnTo>
                    <a:pt x="7" y="2"/>
                  </a:lnTo>
                  <a:lnTo>
                    <a:pt x="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84" name="Freeform 165"/>
            <p:cNvSpPr>
              <a:spLocks/>
            </p:cNvSpPr>
            <p:nvPr/>
          </p:nvSpPr>
          <p:spPr bwMode="auto">
            <a:xfrm>
              <a:off x="4684713" y="3552825"/>
              <a:ext cx="63500" cy="73025"/>
            </a:xfrm>
            <a:custGeom>
              <a:avLst/>
              <a:gdLst>
                <a:gd name="T0" fmla="*/ 17 w 40"/>
                <a:gd name="T1" fmla="*/ 0 h 46"/>
                <a:gd name="T2" fmla="*/ 8 w 40"/>
                <a:gd name="T3" fmla="*/ 2 h 46"/>
                <a:gd name="T4" fmla="*/ 2 w 40"/>
                <a:gd name="T5" fmla="*/ 8 h 46"/>
                <a:gd name="T6" fmla="*/ 0 w 40"/>
                <a:gd name="T7" fmla="*/ 19 h 46"/>
                <a:gd name="T8" fmla="*/ 0 w 40"/>
                <a:gd name="T9" fmla="*/ 26 h 46"/>
                <a:gd name="T10" fmla="*/ 2 w 40"/>
                <a:gd name="T11" fmla="*/ 36 h 46"/>
                <a:gd name="T12" fmla="*/ 8 w 40"/>
                <a:gd name="T13" fmla="*/ 43 h 46"/>
                <a:gd name="T14" fmla="*/ 17 w 40"/>
                <a:gd name="T15" fmla="*/ 46 h 46"/>
                <a:gd name="T16" fmla="*/ 22 w 40"/>
                <a:gd name="T17" fmla="*/ 46 h 46"/>
                <a:gd name="T18" fmla="*/ 30 w 40"/>
                <a:gd name="T19" fmla="*/ 43 h 46"/>
                <a:gd name="T20" fmla="*/ 37 w 40"/>
                <a:gd name="T21" fmla="*/ 36 h 46"/>
                <a:gd name="T22" fmla="*/ 40 w 40"/>
                <a:gd name="T23" fmla="*/ 26 h 46"/>
                <a:gd name="T24" fmla="*/ 40 w 40"/>
                <a:gd name="T25" fmla="*/ 19 h 46"/>
                <a:gd name="T26" fmla="*/ 37 w 40"/>
                <a:gd name="T27" fmla="*/ 8 h 46"/>
                <a:gd name="T28" fmla="*/ 30 w 40"/>
                <a:gd name="T29" fmla="*/ 2 h 46"/>
                <a:gd name="T30" fmla="*/ 22 w 40"/>
                <a:gd name="T31" fmla="*/ 0 h 46"/>
                <a:gd name="T32" fmla="*/ 17 w 40"/>
                <a:gd name="T33" fmla="*/ 0 h 46"/>
                <a:gd name="T34" fmla="*/ 10 w 40"/>
                <a:gd name="T35" fmla="*/ 2 h 46"/>
                <a:gd name="T36" fmla="*/ 8 w 40"/>
                <a:gd name="T37" fmla="*/ 4 h 46"/>
                <a:gd name="T38" fmla="*/ 5 w 40"/>
                <a:gd name="T39" fmla="*/ 8 h 46"/>
                <a:gd name="T40" fmla="*/ 2 w 40"/>
                <a:gd name="T41" fmla="*/ 19 h 46"/>
                <a:gd name="T42" fmla="*/ 2 w 40"/>
                <a:gd name="T43" fmla="*/ 26 h 46"/>
                <a:gd name="T44" fmla="*/ 5 w 40"/>
                <a:gd name="T45" fmla="*/ 36 h 46"/>
                <a:gd name="T46" fmla="*/ 8 w 40"/>
                <a:gd name="T47" fmla="*/ 41 h 46"/>
                <a:gd name="T48" fmla="*/ 10 w 40"/>
                <a:gd name="T49" fmla="*/ 43 h 46"/>
                <a:gd name="T50" fmla="*/ 17 w 40"/>
                <a:gd name="T5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 h="46">
                  <a:moveTo>
                    <a:pt x="17" y="0"/>
                  </a:moveTo>
                  <a:lnTo>
                    <a:pt x="8" y="2"/>
                  </a:lnTo>
                  <a:lnTo>
                    <a:pt x="2" y="8"/>
                  </a:lnTo>
                  <a:lnTo>
                    <a:pt x="0" y="19"/>
                  </a:lnTo>
                  <a:lnTo>
                    <a:pt x="0" y="26"/>
                  </a:lnTo>
                  <a:lnTo>
                    <a:pt x="2" y="36"/>
                  </a:lnTo>
                  <a:lnTo>
                    <a:pt x="8" y="43"/>
                  </a:lnTo>
                  <a:lnTo>
                    <a:pt x="17" y="46"/>
                  </a:lnTo>
                  <a:lnTo>
                    <a:pt x="22" y="46"/>
                  </a:lnTo>
                  <a:lnTo>
                    <a:pt x="30" y="43"/>
                  </a:lnTo>
                  <a:lnTo>
                    <a:pt x="37" y="36"/>
                  </a:lnTo>
                  <a:lnTo>
                    <a:pt x="40" y="26"/>
                  </a:lnTo>
                  <a:lnTo>
                    <a:pt x="40" y="19"/>
                  </a:lnTo>
                  <a:lnTo>
                    <a:pt x="37" y="8"/>
                  </a:lnTo>
                  <a:lnTo>
                    <a:pt x="30" y="2"/>
                  </a:lnTo>
                  <a:lnTo>
                    <a:pt x="22" y="0"/>
                  </a:lnTo>
                  <a:lnTo>
                    <a:pt x="17" y="0"/>
                  </a:lnTo>
                  <a:lnTo>
                    <a:pt x="10" y="2"/>
                  </a:lnTo>
                  <a:lnTo>
                    <a:pt x="8" y="4"/>
                  </a:lnTo>
                  <a:lnTo>
                    <a:pt x="5" y="8"/>
                  </a:lnTo>
                  <a:lnTo>
                    <a:pt x="2" y="19"/>
                  </a:lnTo>
                  <a:lnTo>
                    <a:pt x="2" y="26"/>
                  </a:lnTo>
                  <a:lnTo>
                    <a:pt x="5" y="36"/>
                  </a:lnTo>
                  <a:lnTo>
                    <a:pt x="8" y="41"/>
                  </a:lnTo>
                  <a:lnTo>
                    <a:pt x="10" y="43"/>
                  </a:lnTo>
                  <a:lnTo>
                    <a:pt x="17"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85" name="Freeform 166"/>
            <p:cNvSpPr>
              <a:spLocks/>
            </p:cNvSpPr>
            <p:nvPr/>
          </p:nvSpPr>
          <p:spPr bwMode="auto">
            <a:xfrm>
              <a:off x="4719638" y="3552825"/>
              <a:ext cx="23813" cy="73025"/>
            </a:xfrm>
            <a:custGeom>
              <a:avLst/>
              <a:gdLst>
                <a:gd name="T0" fmla="*/ 0 w 15"/>
                <a:gd name="T1" fmla="*/ 46 h 46"/>
                <a:gd name="T2" fmla="*/ 6 w 15"/>
                <a:gd name="T3" fmla="*/ 43 h 46"/>
                <a:gd name="T4" fmla="*/ 8 w 15"/>
                <a:gd name="T5" fmla="*/ 41 h 46"/>
                <a:gd name="T6" fmla="*/ 12 w 15"/>
                <a:gd name="T7" fmla="*/ 36 h 46"/>
                <a:gd name="T8" fmla="*/ 15 w 15"/>
                <a:gd name="T9" fmla="*/ 26 h 46"/>
                <a:gd name="T10" fmla="*/ 15 w 15"/>
                <a:gd name="T11" fmla="*/ 19 h 46"/>
                <a:gd name="T12" fmla="*/ 12 w 15"/>
                <a:gd name="T13" fmla="*/ 8 h 46"/>
                <a:gd name="T14" fmla="*/ 8 w 15"/>
                <a:gd name="T15" fmla="*/ 4 h 46"/>
                <a:gd name="T16" fmla="*/ 6 w 15"/>
                <a:gd name="T17" fmla="*/ 2 h 46"/>
                <a:gd name="T18" fmla="*/ 0 w 15"/>
                <a:gd name="T19"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46">
                  <a:moveTo>
                    <a:pt x="0" y="46"/>
                  </a:moveTo>
                  <a:lnTo>
                    <a:pt x="6" y="43"/>
                  </a:lnTo>
                  <a:lnTo>
                    <a:pt x="8" y="41"/>
                  </a:lnTo>
                  <a:lnTo>
                    <a:pt x="12" y="36"/>
                  </a:lnTo>
                  <a:lnTo>
                    <a:pt x="15" y="26"/>
                  </a:lnTo>
                  <a:lnTo>
                    <a:pt x="15" y="19"/>
                  </a:lnTo>
                  <a:lnTo>
                    <a:pt x="12" y="8"/>
                  </a:lnTo>
                  <a:lnTo>
                    <a:pt x="8" y="4"/>
                  </a:lnTo>
                  <a:lnTo>
                    <a:pt x="6" y="2"/>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86" name="Line 167"/>
            <p:cNvSpPr>
              <a:spLocks noChangeShapeType="1"/>
            </p:cNvSpPr>
            <p:nvPr/>
          </p:nvSpPr>
          <p:spPr bwMode="auto">
            <a:xfrm>
              <a:off x="4808538" y="5448300"/>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87" name="Line 168"/>
            <p:cNvSpPr>
              <a:spLocks noChangeShapeType="1"/>
            </p:cNvSpPr>
            <p:nvPr/>
          </p:nvSpPr>
          <p:spPr bwMode="auto">
            <a:xfrm>
              <a:off x="4808538" y="5348288"/>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88" name="Line 169"/>
            <p:cNvSpPr>
              <a:spLocks noChangeShapeType="1"/>
            </p:cNvSpPr>
            <p:nvPr/>
          </p:nvSpPr>
          <p:spPr bwMode="auto">
            <a:xfrm>
              <a:off x="4808538" y="5249863"/>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89" name="Line 170"/>
            <p:cNvSpPr>
              <a:spLocks noChangeShapeType="1"/>
            </p:cNvSpPr>
            <p:nvPr/>
          </p:nvSpPr>
          <p:spPr bwMode="auto">
            <a:xfrm>
              <a:off x="4808538" y="5148263"/>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90" name="Line 171"/>
            <p:cNvSpPr>
              <a:spLocks noChangeShapeType="1"/>
            </p:cNvSpPr>
            <p:nvPr/>
          </p:nvSpPr>
          <p:spPr bwMode="auto">
            <a:xfrm>
              <a:off x="4808538" y="4949825"/>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91" name="Line 172"/>
            <p:cNvSpPr>
              <a:spLocks noChangeShapeType="1"/>
            </p:cNvSpPr>
            <p:nvPr/>
          </p:nvSpPr>
          <p:spPr bwMode="auto">
            <a:xfrm>
              <a:off x="4808538" y="4849813"/>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92" name="Line 173"/>
            <p:cNvSpPr>
              <a:spLocks noChangeShapeType="1"/>
            </p:cNvSpPr>
            <p:nvPr/>
          </p:nvSpPr>
          <p:spPr bwMode="auto">
            <a:xfrm>
              <a:off x="4808538" y="4751388"/>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93" name="Line 174"/>
            <p:cNvSpPr>
              <a:spLocks noChangeShapeType="1"/>
            </p:cNvSpPr>
            <p:nvPr/>
          </p:nvSpPr>
          <p:spPr bwMode="auto">
            <a:xfrm>
              <a:off x="4808538" y="4649788"/>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94" name="Line 175"/>
            <p:cNvSpPr>
              <a:spLocks noChangeShapeType="1"/>
            </p:cNvSpPr>
            <p:nvPr/>
          </p:nvSpPr>
          <p:spPr bwMode="auto">
            <a:xfrm>
              <a:off x="4808538" y="4451350"/>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95" name="Line 176"/>
            <p:cNvSpPr>
              <a:spLocks noChangeShapeType="1"/>
            </p:cNvSpPr>
            <p:nvPr/>
          </p:nvSpPr>
          <p:spPr bwMode="auto">
            <a:xfrm>
              <a:off x="4808538" y="4351338"/>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96" name="Line 177"/>
            <p:cNvSpPr>
              <a:spLocks noChangeShapeType="1"/>
            </p:cNvSpPr>
            <p:nvPr/>
          </p:nvSpPr>
          <p:spPr bwMode="auto">
            <a:xfrm>
              <a:off x="4808538" y="4249738"/>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97" name="Line 178"/>
            <p:cNvSpPr>
              <a:spLocks noChangeShapeType="1"/>
            </p:cNvSpPr>
            <p:nvPr/>
          </p:nvSpPr>
          <p:spPr bwMode="auto">
            <a:xfrm>
              <a:off x="4808538" y="4151313"/>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98" name="Line 179"/>
            <p:cNvSpPr>
              <a:spLocks noChangeShapeType="1"/>
            </p:cNvSpPr>
            <p:nvPr/>
          </p:nvSpPr>
          <p:spPr bwMode="auto">
            <a:xfrm>
              <a:off x="4808538" y="3952875"/>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99" name="Line 180"/>
            <p:cNvSpPr>
              <a:spLocks noChangeShapeType="1"/>
            </p:cNvSpPr>
            <p:nvPr/>
          </p:nvSpPr>
          <p:spPr bwMode="auto">
            <a:xfrm>
              <a:off x="4808538" y="3851275"/>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00" name="Line 181"/>
            <p:cNvSpPr>
              <a:spLocks noChangeShapeType="1"/>
            </p:cNvSpPr>
            <p:nvPr/>
          </p:nvSpPr>
          <p:spPr bwMode="auto">
            <a:xfrm>
              <a:off x="4808538" y="3751263"/>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01" name="Line 182"/>
            <p:cNvSpPr>
              <a:spLocks noChangeShapeType="1"/>
            </p:cNvSpPr>
            <p:nvPr/>
          </p:nvSpPr>
          <p:spPr bwMode="auto">
            <a:xfrm>
              <a:off x="4808538" y="3652838"/>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02" name="Freeform 183"/>
            <p:cNvSpPr>
              <a:spLocks/>
            </p:cNvSpPr>
            <p:nvPr/>
          </p:nvSpPr>
          <p:spPr bwMode="auto">
            <a:xfrm>
              <a:off x="4227513" y="5292725"/>
              <a:ext cx="63500" cy="42863"/>
            </a:xfrm>
            <a:custGeom>
              <a:avLst/>
              <a:gdLst>
                <a:gd name="T0" fmla="*/ 8 w 40"/>
                <a:gd name="T1" fmla="*/ 2 h 27"/>
                <a:gd name="T2" fmla="*/ 12 w 40"/>
                <a:gd name="T3" fmla="*/ 4 h 27"/>
                <a:gd name="T4" fmla="*/ 14 w 40"/>
                <a:gd name="T5" fmla="*/ 2 h 27"/>
                <a:gd name="T6" fmla="*/ 12 w 40"/>
                <a:gd name="T7" fmla="*/ 0 h 27"/>
                <a:gd name="T8" fmla="*/ 8 w 40"/>
                <a:gd name="T9" fmla="*/ 0 h 27"/>
                <a:gd name="T10" fmla="*/ 2 w 40"/>
                <a:gd name="T11" fmla="*/ 4 h 27"/>
                <a:gd name="T12" fmla="*/ 0 w 40"/>
                <a:gd name="T13" fmla="*/ 8 h 27"/>
                <a:gd name="T14" fmla="*/ 0 w 40"/>
                <a:gd name="T15" fmla="*/ 15 h 27"/>
                <a:gd name="T16" fmla="*/ 2 w 40"/>
                <a:gd name="T17" fmla="*/ 21 h 27"/>
                <a:gd name="T18" fmla="*/ 8 w 40"/>
                <a:gd name="T19" fmla="*/ 25 h 27"/>
                <a:gd name="T20" fmla="*/ 17 w 40"/>
                <a:gd name="T21" fmla="*/ 27 h 27"/>
                <a:gd name="T22" fmla="*/ 22 w 40"/>
                <a:gd name="T23" fmla="*/ 27 h 27"/>
                <a:gd name="T24" fmla="*/ 32 w 40"/>
                <a:gd name="T25" fmla="*/ 25 h 27"/>
                <a:gd name="T26" fmla="*/ 37 w 40"/>
                <a:gd name="T27" fmla="*/ 21 h 27"/>
                <a:gd name="T28" fmla="*/ 40 w 40"/>
                <a:gd name="T29" fmla="*/ 15 h 27"/>
                <a:gd name="T30" fmla="*/ 40 w 40"/>
                <a:gd name="T31" fmla="*/ 10 h 27"/>
                <a:gd name="T32" fmla="*/ 37 w 40"/>
                <a:gd name="T33" fmla="*/ 4 h 27"/>
                <a:gd name="T34" fmla="*/ 32 w 40"/>
                <a:gd name="T35"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27">
                  <a:moveTo>
                    <a:pt x="8" y="2"/>
                  </a:moveTo>
                  <a:lnTo>
                    <a:pt x="12" y="4"/>
                  </a:lnTo>
                  <a:lnTo>
                    <a:pt x="14" y="2"/>
                  </a:lnTo>
                  <a:lnTo>
                    <a:pt x="12" y="0"/>
                  </a:lnTo>
                  <a:lnTo>
                    <a:pt x="8" y="0"/>
                  </a:lnTo>
                  <a:lnTo>
                    <a:pt x="2" y="4"/>
                  </a:lnTo>
                  <a:lnTo>
                    <a:pt x="0" y="8"/>
                  </a:lnTo>
                  <a:lnTo>
                    <a:pt x="0" y="15"/>
                  </a:lnTo>
                  <a:lnTo>
                    <a:pt x="2" y="21"/>
                  </a:lnTo>
                  <a:lnTo>
                    <a:pt x="8" y="25"/>
                  </a:lnTo>
                  <a:lnTo>
                    <a:pt x="17" y="27"/>
                  </a:lnTo>
                  <a:lnTo>
                    <a:pt x="22" y="27"/>
                  </a:lnTo>
                  <a:lnTo>
                    <a:pt x="32" y="25"/>
                  </a:lnTo>
                  <a:lnTo>
                    <a:pt x="37" y="21"/>
                  </a:lnTo>
                  <a:lnTo>
                    <a:pt x="40" y="15"/>
                  </a:lnTo>
                  <a:lnTo>
                    <a:pt x="40" y="10"/>
                  </a:lnTo>
                  <a:lnTo>
                    <a:pt x="37" y="4"/>
                  </a:lnTo>
                  <a:lnTo>
                    <a:pt x="32"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03" name="Freeform 184"/>
            <p:cNvSpPr>
              <a:spLocks/>
            </p:cNvSpPr>
            <p:nvPr/>
          </p:nvSpPr>
          <p:spPr bwMode="auto">
            <a:xfrm>
              <a:off x="4227513" y="5316538"/>
              <a:ext cx="63500" cy="15875"/>
            </a:xfrm>
            <a:custGeom>
              <a:avLst/>
              <a:gdLst>
                <a:gd name="T0" fmla="*/ 0 w 40"/>
                <a:gd name="T1" fmla="*/ 0 h 10"/>
                <a:gd name="T2" fmla="*/ 2 w 40"/>
                <a:gd name="T3" fmla="*/ 4 h 10"/>
                <a:gd name="T4" fmla="*/ 8 w 40"/>
                <a:gd name="T5" fmla="*/ 8 h 10"/>
                <a:gd name="T6" fmla="*/ 17 w 40"/>
                <a:gd name="T7" fmla="*/ 10 h 10"/>
                <a:gd name="T8" fmla="*/ 22 w 40"/>
                <a:gd name="T9" fmla="*/ 10 h 10"/>
                <a:gd name="T10" fmla="*/ 32 w 40"/>
                <a:gd name="T11" fmla="*/ 8 h 10"/>
                <a:gd name="T12" fmla="*/ 37 w 40"/>
                <a:gd name="T13" fmla="*/ 4 h 10"/>
                <a:gd name="T14" fmla="*/ 40 w 40"/>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10">
                  <a:moveTo>
                    <a:pt x="0" y="0"/>
                  </a:moveTo>
                  <a:lnTo>
                    <a:pt x="2" y="4"/>
                  </a:lnTo>
                  <a:lnTo>
                    <a:pt x="8" y="8"/>
                  </a:lnTo>
                  <a:lnTo>
                    <a:pt x="17" y="10"/>
                  </a:lnTo>
                  <a:lnTo>
                    <a:pt x="22" y="10"/>
                  </a:lnTo>
                  <a:lnTo>
                    <a:pt x="32" y="8"/>
                  </a:lnTo>
                  <a:lnTo>
                    <a:pt x="37" y="4"/>
                  </a:lnTo>
                  <a:lnTo>
                    <a:pt x="4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04" name="Line 185"/>
            <p:cNvSpPr>
              <a:spLocks noChangeShapeType="1"/>
            </p:cNvSpPr>
            <p:nvPr/>
          </p:nvSpPr>
          <p:spPr bwMode="auto">
            <a:xfrm>
              <a:off x="4227513" y="5264150"/>
              <a:ext cx="6350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05" name="Line 186"/>
            <p:cNvSpPr>
              <a:spLocks noChangeShapeType="1"/>
            </p:cNvSpPr>
            <p:nvPr/>
          </p:nvSpPr>
          <p:spPr bwMode="auto">
            <a:xfrm>
              <a:off x="4227513" y="5260975"/>
              <a:ext cx="6350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06" name="Freeform 187"/>
            <p:cNvSpPr>
              <a:spLocks/>
            </p:cNvSpPr>
            <p:nvPr/>
          </p:nvSpPr>
          <p:spPr bwMode="auto">
            <a:xfrm>
              <a:off x="4227513" y="5230813"/>
              <a:ext cx="26988" cy="30163"/>
            </a:xfrm>
            <a:custGeom>
              <a:avLst/>
              <a:gdLst>
                <a:gd name="T0" fmla="*/ 17 w 17"/>
                <a:gd name="T1" fmla="*/ 19 h 19"/>
                <a:gd name="T2" fmla="*/ 8 w 17"/>
                <a:gd name="T3" fmla="*/ 17 h 19"/>
                <a:gd name="T4" fmla="*/ 2 w 17"/>
                <a:gd name="T5" fmla="*/ 13 h 19"/>
                <a:gd name="T6" fmla="*/ 0 w 17"/>
                <a:gd name="T7" fmla="*/ 9 h 19"/>
                <a:gd name="T8" fmla="*/ 0 w 17"/>
                <a:gd name="T9" fmla="*/ 2 h 19"/>
                <a:gd name="T10" fmla="*/ 2 w 17"/>
                <a:gd name="T11" fmla="*/ 0 h 19"/>
                <a:gd name="T12" fmla="*/ 5 w 17"/>
                <a:gd name="T13" fmla="*/ 0 h 19"/>
                <a:gd name="T14" fmla="*/ 8 w 17"/>
                <a:gd name="T15" fmla="*/ 2 h 19"/>
                <a:gd name="T16" fmla="*/ 5 w 17"/>
                <a:gd name="T17" fmla="*/ 4 h 19"/>
                <a:gd name="T18" fmla="*/ 2 w 17"/>
                <a:gd name="T19"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9">
                  <a:moveTo>
                    <a:pt x="17" y="19"/>
                  </a:moveTo>
                  <a:lnTo>
                    <a:pt x="8" y="17"/>
                  </a:lnTo>
                  <a:lnTo>
                    <a:pt x="2" y="13"/>
                  </a:lnTo>
                  <a:lnTo>
                    <a:pt x="0" y="9"/>
                  </a:lnTo>
                  <a:lnTo>
                    <a:pt x="0" y="2"/>
                  </a:lnTo>
                  <a:lnTo>
                    <a:pt x="2" y="0"/>
                  </a:lnTo>
                  <a:lnTo>
                    <a:pt x="5" y="0"/>
                  </a:lnTo>
                  <a:lnTo>
                    <a:pt x="8" y="2"/>
                  </a:lnTo>
                  <a:lnTo>
                    <a:pt x="5" y="4"/>
                  </a:lnTo>
                  <a:lnTo>
                    <a:pt x="2" y="2"/>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07" name="Line 188"/>
            <p:cNvSpPr>
              <a:spLocks noChangeShapeType="1"/>
            </p:cNvSpPr>
            <p:nvPr/>
          </p:nvSpPr>
          <p:spPr bwMode="auto">
            <a:xfrm flipV="1">
              <a:off x="4227513" y="5260975"/>
              <a:ext cx="0" cy="1428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08" name="Line 189"/>
            <p:cNvSpPr>
              <a:spLocks noChangeShapeType="1"/>
            </p:cNvSpPr>
            <p:nvPr/>
          </p:nvSpPr>
          <p:spPr bwMode="auto">
            <a:xfrm flipV="1">
              <a:off x="4291013" y="5251450"/>
              <a:ext cx="0" cy="2381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09" name="Freeform 190"/>
            <p:cNvSpPr>
              <a:spLocks/>
            </p:cNvSpPr>
            <p:nvPr/>
          </p:nvSpPr>
          <p:spPr bwMode="auto">
            <a:xfrm>
              <a:off x="4227513" y="5164138"/>
              <a:ext cx="63500" cy="49213"/>
            </a:xfrm>
            <a:custGeom>
              <a:avLst/>
              <a:gdLst>
                <a:gd name="T0" fmla="*/ 0 w 40"/>
                <a:gd name="T1" fmla="*/ 17 h 31"/>
                <a:gd name="T2" fmla="*/ 2 w 40"/>
                <a:gd name="T3" fmla="*/ 24 h 31"/>
                <a:gd name="T4" fmla="*/ 8 w 40"/>
                <a:gd name="T5" fmla="*/ 28 h 31"/>
                <a:gd name="T6" fmla="*/ 17 w 40"/>
                <a:gd name="T7" fmla="*/ 31 h 31"/>
                <a:gd name="T8" fmla="*/ 22 w 40"/>
                <a:gd name="T9" fmla="*/ 31 h 31"/>
                <a:gd name="T10" fmla="*/ 32 w 40"/>
                <a:gd name="T11" fmla="*/ 28 h 31"/>
                <a:gd name="T12" fmla="*/ 37 w 40"/>
                <a:gd name="T13" fmla="*/ 24 h 31"/>
                <a:gd name="T14" fmla="*/ 40 w 40"/>
                <a:gd name="T15" fmla="*/ 17 h 31"/>
                <a:gd name="T16" fmla="*/ 40 w 40"/>
                <a:gd name="T17" fmla="*/ 13 h 31"/>
                <a:gd name="T18" fmla="*/ 37 w 40"/>
                <a:gd name="T19" fmla="*/ 7 h 31"/>
                <a:gd name="T20" fmla="*/ 32 w 40"/>
                <a:gd name="T21" fmla="*/ 2 h 31"/>
                <a:gd name="T22" fmla="*/ 22 w 40"/>
                <a:gd name="T23" fmla="*/ 0 h 31"/>
                <a:gd name="T24" fmla="*/ 17 w 40"/>
                <a:gd name="T25" fmla="*/ 0 h 31"/>
                <a:gd name="T26" fmla="*/ 8 w 40"/>
                <a:gd name="T27" fmla="*/ 2 h 31"/>
                <a:gd name="T28" fmla="*/ 2 w 40"/>
                <a:gd name="T29" fmla="*/ 7 h 31"/>
                <a:gd name="T30" fmla="*/ 0 w 40"/>
                <a:gd name="T31" fmla="*/ 13 h 31"/>
                <a:gd name="T32" fmla="*/ 0 w 40"/>
                <a:gd name="T33" fmla="*/ 17 h 31"/>
                <a:gd name="T34" fmla="*/ 2 w 40"/>
                <a:gd name="T35" fmla="*/ 22 h 31"/>
                <a:gd name="T36" fmla="*/ 8 w 40"/>
                <a:gd name="T37" fmla="*/ 26 h 31"/>
                <a:gd name="T38" fmla="*/ 17 w 40"/>
                <a:gd name="T39" fmla="*/ 28 h 31"/>
                <a:gd name="T40" fmla="*/ 22 w 40"/>
                <a:gd name="T41" fmla="*/ 28 h 31"/>
                <a:gd name="T42" fmla="*/ 32 w 40"/>
                <a:gd name="T43" fmla="*/ 26 h 31"/>
                <a:gd name="T44" fmla="*/ 37 w 40"/>
                <a:gd name="T45" fmla="*/ 22 h 31"/>
                <a:gd name="T46" fmla="*/ 40 w 40"/>
                <a:gd name="T47" fmla="*/ 1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 h="31">
                  <a:moveTo>
                    <a:pt x="0" y="17"/>
                  </a:moveTo>
                  <a:lnTo>
                    <a:pt x="2" y="24"/>
                  </a:lnTo>
                  <a:lnTo>
                    <a:pt x="8" y="28"/>
                  </a:lnTo>
                  <a:lnTo>
                    <a:pt x="17" y="31"/>
                  </a:lnTo>
                  <a:lnTo>
                    <a:pt x="22" y="31"/>
                  </a:lnTo>
                  <a:lnTo>
                    <a:pt x="32" y="28"/>
                  </a:lnTo>
                  <a:lnTo>
                    <a:pt x="37" y="24"/>
                  </a:lnTo>
                  <a:lnTo>
                    <a:pt x="40" y="17"/>
                  </a:lnTo>
                  <a:lnTo>
                    <a:pt x="40" y="13"/>
                  </a:lnTo>
                  <a:lnTo>
                    <a:pt x="37" y="7"/>
                  </a:lnTo>
                  <a:lnTo>
                    <a:pt x="32" y="2"/>
                  </a:lnTo>
                  <a:lnTo>
                    <a:pt x="22" y="0"/>
                  </a:lnTo>
                  <a:lnTo>
                    <a:pt x="17" y="0"/>
                  </a:lnTo>
                  <a:lnTo>
                    <a:pt x="8" y="2"/>
                  </a:lnTo>
                  <a:lnTo>
                    <a:pt x="2" y="7"/>
                  </a:lnTo>
                  <a:lnTo>
                    <a:pt x="0" y="13"/>
                  </a:lnTo>
                  <a:lnTo>
                    <a:pt x="0" y="17"/>
                  </a:lnTo>
                  <a:lnTo>
                    <a:pt x="2" y="22"/>
                  </a:lnTo>
                  <a:lnTo>
                    <a:pt x="8" y="26"/>
                  </a:lnTo>
                  <a:lnTo>
                    <a:pt x="17" y="28"/>
                  </a:lnTo>
                  <a:lnTo>
                    <a:pt x="22" y="28"/>
                  </a:lnTo>
                  <a:lnTo>
                    <a:pt x="32" y="26"/>
                  </a:lnTo>
                  <a:lnTo>
                    <a:pt x="37" y="22"/>
                  </a:lnTo>
                  <a:lnTo>
                    <a:pt x="40" y="1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10" name="Freeform 191"/>
            <p:cNvSpPr>
              <a:spLocks/>
            </p:cNvSpPr>
            <p:nvPr/>
          </p:nvSpPr>
          <p:spPr bwMode="auto">
            <a:xfrm>
              <a:off x="4227513" y="5167313"/>
              <a:ext cx="63500" cy="17463"/>
            </a:xfrm>
            <a:custGeom>
              <a:avLst/>
              <a:gdLst>
                <a:gd name="T0" fmla="*/ 40 w 40"/>
                <a:gd name="T1" fmla="*/ 11 h 11"/>
                <a:gd name="T2" fmla="*/ 37 w 40"/>
                <a:gd name="T3" fmla="*/ 7 h 11"/>
                <a:gd name="T4" fmla="*/ 32 w 40"/>
                <a:gd name="T5" fmla="*/ 2 h 11"/>
                <a:gd name="T6" fmla="*/ 22 w 40"/>
                <a:gd name="T7" fmla="*/ 0 h 11"/>
                <a:gd name="T8" fmla="*/ 17 w 40"/>
                <a:gd name="T9" fmla="*/ 0 h 11"/>
                <a:gd name="T10" fmla="*/ 8 w 40"/>
                <a:gd name="T11" fmla="*/ 2 h 11"/>
                <a:gd name="T12" fmla="*/ 2 w 40"/>
                <a:gd name="T13" fmla="*/ 7 h 11"/>
                <a:gd name="T14" fmla="*/ 0 w 40"/>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11">
                  <a:moveTo>
                    <a:pt x="40" y="11"/>
                  </a:moveTo>
                  <a:lnTo>
                    <a:pt x="37" y="7"/>
                  </a:lnTo>
                  <a:lnTo>
                    <a:pt x="32" y="2"/>
                  </a:lnTo>
                  <a:lnTo>
                    <a:pt x="22" y="0"/>
                  </a:lnTo>
                  <a:lnTo>
                    <a:pt x="17" y="0"/>
                  </a:lnTo>
                  <a:lnTo>
                    <a:pt x="8" y="2"/>
                  </a:lnTo>
                  <a:lnTo>
                    <a:pt x="2" y="7"/>
                  </a:lnTo>
                  <a:lnTo>
                    <a:pt x="0" y="1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11" name="Freeform 192"/>
            <p:cNvSpPr>
              <a:spLocks/>
            </p:cNvSpPr>
            <p:nvPr/>
          </p:nvSpPr>
          <p:spPr bwMode="auto">
            <a:xfrm>
              <a:off x="4227513" y="5106988"/>
              <a:ext cx="44450" cy="36513"/>
            </a:xfrm>
            <a:custGeom>
              <a:avLst/>
              <a:gdLst>
                <a:gd name="T0" fmla="*/ 5 w 28"/>
                <a:gd name="T1" fmla="*/ 2 h 23"/>
                <a:gd name="T2" fmla="*/ 0 w 28"/>
                <a:gd name="T3" fmla="*/ 0 h 23"/>
                <a:gd name="T4" fmla="*/ 12 w 28"/>
                <a:gd name="T5" fmla="*/ 0 h 23"/>
                <a:gd name="T6" fmla="*/ 5 w 28"/>
                <a:gd name="T7" fmla="*/ 2 h 23"/>
                <a:gd name="T8" fmla="*/ 2 w 28"/>
                <a:gd name="T9" fmla="*/ 4 h 23"/>
                <a:gd name="T10" fmla="*/ 0 w 28"/>
                <a:gd name="T11" fmla="*/ 8 h 23"/>
                <a:gd name="T12" fmla="*/ 0 w 28"/>
                <a:gd name="T13" fmla="*/ 17 h 23"/>
                <a:gd name="T14" fmla="*/ 2 w 28"/>
                <a:gd name="T15" fmla="*/ 21 h 23"/>
                <a:gd name="T16" fmla="*/ 5 w 28"/>
                <a:gd name="T17" fmla="*/ 23 h 23"/>
                <a:gd name="T18" fmla="*/ 12 w 28"/>
                <a:gd name="T19" fmla="*/ 23 h 23"/>
                <a:gd name="T20" fmla="*/ 14 w 28"/>
                <a:gd name="T21" fmla="*/ 21 h 23"/>
                <a:gd name="T22" fmla="*/ 17 w 28"/>
                <a:gd name="T23" fmla="*/ 17 h 23"/>
                <a:gd name="T24" fmla="*/ 22 w 28"/>
                <a:gd name="T25" fmla="*/ 6 h 23"/>
                <a:gd name="T26" fmla="*/ 25 w 28"/>
                <a:gd name="T27" fmla="*/ 2 h 23"/>
                <a:gd name="T28" fmla="*/ 28 w 28"/>
                <a:gd name="T2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23">
                  <a:moveTo>
                    <a:pt x="5" y="2"/>
                  </a:moveTo>
                  <a:lnTo>
                    <a:pt x="0" y="0"/>
                  </a:lnTo>
                  <a:lnTo>
                    <a:pt x="12" y="0"/>
                  </a:lnTo>
                  <a:lnTo>
                    <a:pt x="5" y="2"/>
                  </a:lnTo>
                  <a:lnTo>
                    <a:pt x="2" y="4"/>
                  </a:lnTo>
                  <a:lnTo>
                    <a:pt x="0" y="8"/>
                  </a:lnTo>
                  <a:lnTo>
                    <a:pt x="0" y="17"/>
                  </a:lnTo>
                  <a:lnTo>
                    <a:pt x="2" y="21"/>
                  </a:lnTo>
                  <a:lnTo>
                    <a:pt x="5" y="23"/>
                  </a:lnTo>
                  <a:lnTo>
                    <a:pt x="12" y="23"/>
                  </a:lnTo>
                  <a:lnTo>
                    <a:pt x="14" y="21"/>
                  </a:lnTo>
                  <a:lnTo>
                    <a:pt x="17" y="17"/>
                  </a:lnTo>
                  <a:lnTo>
                    <a:pt x="22" y="6"/>
                  </a:lnTo>
                  <a:lnTo>
                    <a:pt x="25" y="2"/>
                  </a:lnTo>
                  <a:lnTo>
                    <a:pt x="28"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12" name="Freeform 193"/>
            <p:cNvSpPr>
              <a:spLocks/>
            </p:cNvSpPr>
            <p:nvPr/>
          </p:nvSpPr>
          <p:spPr bwMode="auto">
            <a:xfrm>
              <a:off x="4240213" y="5106988"/>
              <a:ext cx="50800" cy="36513"/>
            </a:xfrm>
            <a:custGeom>
              <a:avLst/>
              <a:gdLst>
                <a:gd name="T0" fmla="*/ 0 w 32"/>
                <a:gd name="T1" fmla="*/ 23 h 23"/>
                <a:gd name="T2" fmla="*/ 4 w 32"/>
                <a:gd name="T3" fmla="*/ 21 h 23"/>
                <a:gd name="T4" fmla="*/ 6 w 32"/>
                <a:gd name="T5" fmla="*/ 17 h 23"/>
                <a:gd name="T6" fmla="*/ 12 w 32"/>
                <a:gd name="T7" fmla="*/ 6 h 23"/>
                <a:gd name="T8" fmla="*/ 14 w 32"/>
                <a:gd name="T9" fmla="*/ 2 h 23"/>
                <a:gd name="T10" fmla="*/ 17 w 32"/>
                <a:gd name="T11" fmla="*/ 0 h 23"/>
                <a:gd name="T12" fmla="*/ 26 w 32"/>
                <a:gd name="T13" fmla="*/ 0 h 23"/>
                <a:gd name="T14" fmla="*/ 29 w 32"/>
                <a:gd name="T15" fmla="*/ 2 h 23"/>
                <a:gd name="T16" fmla="*/ 32 w 32"/>
                <a:gd name="T17" fmla="*/ 6 h 23"/>
                <a:gd name="T18" fmla="*/ 32 w 32"/>
                <a:gd name="T19" fmla="*/ 15 h 23"/>
                <a:gd name="T20" fmla="*/ 29 w 32"/>
                <a:gd name="T21" fmla="*/ 19 h 23"/>
                <a:gd name="T22" fmla="*/ 26 w 32"/>
                <a:gd name="T23" fmla="*/ 21 h 23"/>
                <a:gd name="T24" fmla="*/ 20 w 32"/>
                <a:gd name="T25" fmla="*/ 23 h 23"/>
                <a:gd name="T26" fmla="*/ 32 w 32"/>
                <a:gd name="T27" fmla="*/ 23 h 23"/>
                <a:gd name="T28" fmla="*/ 26 w 32"/>
                <a:gd name="T29" fmla="*/ 2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23">
                  <a:moveTo>
                    <a:pt x="0" y="23"/>
                  </a:moveTo>
                  <a:lnTo>
                    <a:pt x="4" y="21"/>
                  </a:lnTo>
                  <a:lnTo>
                    <a:pt x="6" y="17"/>
                  </a:lnTo>
                  <a:lnTo>
                    <a:pt x="12" y="6"/>
                  </a:lnTo>
                  <a:lnTo>
                    <a:pt x="14" y="2"/>
                  </a:lnTo>
                  <a:lnTo>
                    <a:pt x="17" y="0"/>
                  </a:lnTo>
                  <a:lnTo>
                    <a:pt x="26" y="0"/>
                  </a:lnTo>
                  <a:lnTo>
                    <a:pt x="29" y="2"/>
                  </a:lnTo>
                  <a:lnTo>
                    <a:pt x="32" y="6"/>
                  </a:lnTo>
                  <a:lnTo>
                    <a:pt x="32" y="15"/>
                  </a:lnTo>
                  <a:lnTo>
                    <a:pt x="29" y="19"/>
                  </a:lnTo>
                  <a:lnTo>
                    <a:pt x="26" y="21"/>
                  </a:lnTo>
                  <a:lnTo>
                    <a:pt x="20" y="23"/>
                  </a:lnTo>
                  <a:lnTo>
                    <a:pt x="32" y="23"/>
                  </a:lnTo>
                  <a:lnTo>
                    <a:pt x="26" y="2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13" name="Freeform 194"/>
            <p:cNvSpPr>
              <a:spLocks/>
            </p:cNvSpPr>
            <p:nvPr/>
          </p:nvSpPr>
          <p:spPr bwMode="auto">
            <a:xfrm>
              <a:off x="4227513" y="5046663"/>
              <a:ext cx="44450" cy="39688"/>
            </a:xfrm>
            <a:custGeom>
              <a:avLst/>
              <a:gdLst>
                <a:gd name="T0" fmla="*/ 5 w 28"/>
                <a:gd name="T1" fmla="*/ 2 h 25"/>
                <a:gd name="T2" fmla="*/ 0 w 28"/>
                <a:gd name="T3" fmla="*/ 0 h 25"/>
                <a:gd name="T4" fmla="*/ 12 w 28"/>
                <a:gd name="T5" fmla="*/ 0 h 25"/>
                <a:gd name="T6" fmla="*/ 5 w 28"/>
                <a:gd name="T7" fmla="*/ 2 h 25"/>
                <a:gd name="T8" fmla="*/ 2 w 28"/>
                <a:gd name="T9" fmla="*/ 5 h 25"/>
                <a:gd name="T10" fmla="*/ 0 w 28"/>
                <a:gd name="T11" fmla="*/ 10 h 25"/>
                <a:gd name="T12" fmla="*/ 0 w 28"/>
                <a:gd name="T13" fmla="*/ 18 h 25"/>
                <a:gd name="T14" fmla="*/ 2 w 28"/>
                <a:gd name="T15" fmla="*/ 23 h 25"/>
                <a:gd name="T16" fmla="*/ 5 w 28"/>
                <a:gd name="T17" fmla="*/ 25 h 25"/>
                <a:gd name="T18" fmla="*/ 12 w 28"/>
                <a:gd name="T19" fmla="*/ 25 h 25"/>
                <a:gd name="T20" fmla="*/ 14 w 28"/>
                <a:gd name="T21" fmla="*/ 23 h 25"/>
                <a:gd name="T22" fmla="*/ 17 w 28"/>
                <a:gd name="T23" fmla="*/ 18 h 25"/>
                <a:gd name="T24" fmla="*/ 22 w 28"/>
                <a:gd name="T25" fmla="*/ 8 h 25"/>
                <a:gd name="T26" fmla="*/ 25 w 28"/>
                <a:gd name="T27" fmla="*/ 2 h 25"/>
                <a:gd name="T28" fmla="*/ 28 w 28"/>
                <a:gd name="T2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25">
                  <a:moveTo>
                    <a:pt x="5" y="2"/>
                  </a:moveTo>
                  <a:lnTo>
                    <a:pt x="0" y="0"/>
                  </a:lnTo>
                  <a:lnTo>
                    <a:pt x="12" y="0"/>
                  </a:lnTo>
                  <a:lnTo>
                    <a:pt x="5" y="2"/>
                  </a:lnTo>
                  <a:lnTo>
                    <a:pt x="2" y="5"/>
                  </a:lnTo>
                  <a:lnTo>
                    <a:pt x="0" y="10"/>
                  </a:lnTo>
                  <a:lnTo>
                    <a:pt x="0" y="18"/>
                  </a:lnTo>
                  <a:lnTo>
                    <a:pt x="2" y="23"/>
                  </a:lnTo>
                  <a:lnTo>
                    <a:pt x="5" y="25"/>
                  </a:lnTo>
                  <a:lnTo>
                    <a:pt x="12" y="25"/>
                  </a:lnTo>
                  <a:lnTo>
                    <a:pt x="14" y="23"/>
                  </a:lnTo>
                  <a:lnTo>
                    <a:pt x="17" y="18"/>
                  </a:lnTo>
                  <a:lnTo>
                    <a:pt x="22" y="8"/>
                  </a:lnTo>
                  <a:lnTo>
                    <a:pt x="25" y="2"/>
                  </a:lnTo>
                  <a:lnTo>
                    <a:pt x="28"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14" name="Freeform 195"/>
            <p:cNvSpPr>
              <a:spLocks/>
            </p:cNvSpPr>
            <p:nvPr/>
          </p:nvSpPr>
          <p:spPr bwMode="auto">
            <a:xfrm>
              <a:off x="4240213" y="5046663"/>
              <a:ext cx="50800" cy="39688"/>
            </a:xfrm>
            <a:custGeom>
              <a:avLst/>
              <a:gdLst>
                <a:gd name="T0" fmla="*/ 0 w 32"/>
                <a:gd name="T1" fmla="*/ 25 h 25"/>
                <a:gd name="T2" fmla="*/ 4 w 32"/>
                <a:gd name="T3" fmla="*/ 23 h 25"/>
                <a:gd name="T4" fmla="*/ 6 w 32"/>
                <a:gd name="T5" fmla="*/ 18 h 25"/>
                <a:gd name="T6" fmla="*/ 12 w 32"/>
                <a:gd name="T7" fmla="*/ 8 h 25"/>
                <a:gd name="T8" fmla="*/ 14 w 32"/>
                <a:gd name="T9" fmla="*/ 2 h 25"/>
                <a:gd name="T10" fmla="*/ 17 w 32"/>
                <a:gd name="T11" fmla="*/ 0 h 25"/>
                <a:gd name="T12" fmla="*/ 26 w 32"/>
                <a:gd name="T13" fmla="*/ 0 h 25"/>
                <a:gd name="T14" fmla="*/ 29 w 32"/>
                <a:gd name="T15" fmla="*/ 2 h 25"/>
                <a:gd name="T16" fmla="*/ 32 w 32"/>
                <a:gd name="T17" fmla="*/ 8 h 25"/>
                <a:gd name="T18" fmla="*/ 32 w 32"/>
                <a:gd name="T19" fmla="*/ 16 h 25"/>
                <a:gd name="T20" fmla="*/ 29 w 32"/>
                <a:gd name="T21" fmla="*/ 20 h 25"/>
                <a:gd name="T22" fmla="*/ 26 w 32"/>
                <a:gd name="T23" fmla="*/ 23 h 25"/>
                <a:gd name="T24" fmla="*/ 20 w 32"/>
                <a:gd name="T25" fmla="*/ 25 h 25"/>
                <a:gd name="T26" fmla="*/ 32 w 32"/>
                <a:gd name="T27" fmla="*/ 25 h 25"/>
                <a:gd name="T28" fmla="*/ 26 w 32"/>
                <a:gd name="T29" fmla="*/ 2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25">
                  <a:moveTo>
                    <a:pt x="0" y="25"/>
                  </a:moveTo>
                  <a:lnTo>
                    <a:pt x="4" y="23"/>
                  </a:lnTo>
                  <a:lnTo>
                    <a:pt x="6" y="18"/>
                  </a:lnTo>
                  <a:lnTo>
                    <a:pt x="12" y="8"/>
                  </a:lnTo>
                  <a:lnTo>
                    <a:pt x="14" y="2"/>
                  </a:lnTo>
                  <a:lnTo>
                    <a:pt x="17" y="0"/>
                  </a:lnTo>
                  <a:lnTo>
                    <a:pt x="26" y="0"/>
                  </a:lnTo>
                  <a:lnTo>
                    <a:pt x="29" y="2"/>
                  </a:lnTo>
                  <a:lnTo>
                    <a:pt x="32" y="8"/>
                  </a:lnTo>
                  <a:lnTo>
                    <a:pt x="32" y="16"/>
                  </a:lnTo>
                  <a:lnTo>
                    <a:pt x="29" y="20"/>
                  </a:lnTo>
                  <a:lnTo>
                    <a:pt x="26" y="23"/>
                  </a:lnTo>
                  <a:lnTo>
                    <a:pt x="20" y="25"/>
                  </a:lnTo>
                  <a:lnTo>
                    <a:pt x="32" y="25"/>
                  </a:lnTo>
                  <a:lnTo>
                    <a:pt x="26" y="2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15" name="Line 196"/>
            <p:cNvSpPr>
              <a:spLocks noChangeShapeType="1"/>
            </p:cNvSpPr>
            <p:nvPr/>
          </p:nvSpPr>
          <p:spPr bwMode="auto">
            <a:xfrm flipV="1">
              <a:off x="4249738" y="4960938"/>
              <a:ext cx="0" cy="6191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16" name="Freeform 197"/>
            <p:cNvSpPr>
              <a:spLocks/>
            </p:cNvSpPr>
            <p:nvPr/>
          </p:nvSpPr>
          <p:spPr bwMode="auto">
            <a:xfrm>
              <a:off x="4227513" y="4894263"/>
              <a:ext cx="63500" cy="42863"/>
            </a:xfrm>
            <a:custGeom>
              <a:avLst/>
              <a:gdLst>
                <a:gd name="T0" fmla="*/ 8 w 40"/>
                <a:gd name="T1" fmla="*/ 2 h 27"/>
                <a:gd name="T2" fmla="*/ 12 w 40"/>
                <a:gd name="T3" fmla="*/ 4 h 27"/>
                <a:gd name="T4" fmla="*/ 14 w 40"/>
                <a:gd name="T5" fmla="*/ 2 h 27"/>
                <a:gd name="T6" fmla="*/ 12 w 40"/>
                <a:gd name="T7" fmla="*/ 0 h 27"/>
                <a:gd name="T8" fmla="*/ 8 w 40"/>
                <a:gd name="T9" fmla="*/ 0 h 27"/>
                <a:gd name="T10" fmla="*/ 2 w 40"/>
                <a:gd name="T11" fmla="*/ 4 h 27"/>
                <a:gd name="T12" fmla="*/ 0 w 40"/>
                <a:gd name="T13" fmla="*/ 8 h 27"/>
                <a:gd name="T14" fmla="*/ 0 w 40"/>
                <a:gd name="T15" fmla="*/ 15 h 27"/>
                <a:gd name="T16" fmla="*/ 2 w 40"/>
                <a:gd name="T17" fmla="*/ 21 h 27"/>
                <a:gd name="T18" fmla="*/ 8 w 40"/>
                <a:gd name="T19" fmla="*/ 25 h 27"/>
                <a:gd name="T20" fmla="*/ 17 w 40"/>
                <a:gd name="T21" fmla="*/ 27 h 27"/>
                <a:gd name="T22" fmla="*/ 22 w 40"/>
                <a:gd name="T23" fmla="*/ 27 h 27"/>
                <a:gd name="T24" fmla="*/ 32 w 40"/>
                <a:gd name="T25" fmla="*/ 25 h 27"/>
                <a:gd name="T26" fmla="*/ 37 w 40"/>
                <a:gd name="T27" fmla="*/ 21 h 27"/>
                <a:gd name="T28" fmla="*/ 40 w 40"/>
                <a:gd name="T29" fmla="*/ 15 h 27"/>
                <a:gd name="T30" fmla="*/ 40 w 40"/>
                <a:gd name="T31" fmla="*/ 10 h 27"/>
                <a:gd name="T32" fmla="*/ 37 w 40"/>
                <a:gd name="T33" fmla="*/ 4 h 27"/>
                <a:gd name="T34" fmla="*/ 32 w 40"/>
                <a:gd name="T35"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27">
                  <a:moveTo>
                    <a:pt x="8" y="2"/>
                  </a:moveTo>
                  <a:lnTo>
                    <a:pt x="12" y="4"/>
                  </a:lnTo>
                  <a:lnTo>
                    <a:pt x="14" y="2"/>
                  </a:lnTo>
                  <a:lnTo>
                    <a:pt x="12" y="0"/>
                  </a:lnTo>
                  <a:lnTo>
                    <a:pt x="8" y="0"/>
                  </a:lnTo>
                  <a:lnTo>
                    <a:pt x="2" y="4"/>
                  </a:lnTo>
                  <a:lnTo>
                    <a:pt x="0" y="8"/>
                  </a:lnTo>
                  <a:lnTo>
                    <a:pt x="0" y="15"/>
                  </a:lnTo>
                  <a:lnTo>
                    <a:pt x="2" y="21"/>
                  </a:lnTo>
                  <a:lnTo>
                    <a:pt x="8" y="25"/>
                  </a:lnTo>
                  <a:lnTo>
                    <a:pt x="17" y="27"/>
                  </a:lnTo>
                  <a:lnTo>
                    <a:pt x="22" y="27"/>
                  </a:lnTo>
                  <a:lnTo>
                    <a:pt x="32" y="25"/>
                  </a:lnTo>
                  <a:lnTo>
                    <a:pt x="37" y="21"/>
                  </a:lnTo>
                  <a:lnTo>
                    <a:pt x="40" y="15"/>
                  </a:lnTo>
                  <a:lnTo>
                    <a:pt x="40" y="10"/>
                  </a:lnTo>
                  <a:lnTo>
                    <a:pt x="37" y="4"/>
                  </a:lnTo>
                  <a:lnTo>
                    <a:pt x="32"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17" name="Freeform 198"/>
            <p:cNvSpPr>
              <a:spLocks/>
            </p:cNvSpPr>
            <p:nvPr/>
          </p:nvSpPr>
          <p:spPr bwMode="auto">
            <a:xfrm>
              <a:off x="4227513" y="4918075"/>
              <a:ext cx="63500" cy="15875"/>
            </a:xfrm>
            <a:custGeom>
              <a:avLst/>
              <a:gdLst>
                <a:gd name="T0" fmla="*/ 0 w 40"/>
                <a:gd name="T1" fmla="*/ 0 h 10"/>
                <a:gd name="T2" fmla="*/ 2 w 40"/>
                <a:gd name="T3" fmla="*/ 4 h 10"/>
                <a:gd name="T4" fmla="*/ 8 w 40"/>
                <a:gd name="T5" fmla="*/ 8 h 10"/>
                <a:gd name="T6" fmla="*/ 17 w 40"/>
                <a:gd name="T7" fmla="*/ 10 h 10"/>
                <a:gd name="T8" fmla="*/ 22 w 40"/>
                <a:gd name="T9" fmla="*/ 10 h 10"/>
                <a:gd name="T10" fmla="*/ 32 w 40"/>
                <a:gd name="T11" fmla="*/ 8 h 10"/>
                <a:gd name="T12" fmla="*/ 37 w 40"/>
                <a:gd name="T13" fmla="*/ 4 h 10"/>
                <a:gd name="T14" fmla="*/ 40 w 40"/>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10">
                  <a:moveTo>
                    <a:pt x="0" y="0"/>
                  </a:moveTo>
                  <a:lnTo>
                    <a:pt x="2" y="4"/>
                  </a:lnTo>
                  <a:lnTo>
                    <a:pt x="8" y="8"/>
                  </a:lnTo>
                  <a:lnTo>
                    <a:pt x="17" y="10"/>
                  </a:lnTo>
                  <a:lnTo>
                    <a:pt x="22" y="10"/>
                  </a:lnTo>
                  <a:lnTo>
                    <a:pt x="32" y="8"/>
                  </a:lnTo>
                  <a:lnTo>
                    <a:pt x="37" y="4"/>
                  </a:lnTo>
                  <a:lnTo>
                    <a:pt x="4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18" name="Freeform 199"/>
            <p:cNvSpPr>
              <a:spLocks/>
            </p:cNvSpPr>
            <p:nvPr/>
          </p:nvSpPr>
          <p:spPr bwMode="auto">
            <a:xfrm>
              <a:off x="4227513" y="4824413"/>
              <a:ext cx="63500" cy="47625"/>
            </a:xfrm>
            <a:custGeom>
              <a:avLst/>
              <a:gdLst>
                <a:gd name="T0" fmla="*/ 0 w 40"/>
                <a:gd name="T1" fmla="*/ 17 h 30"/>
                <a:gd name="T2" fmla="*/ 2 w 40"/>
                <a:gd name="T3" fmla="*/ 23 h 30"/>
                <a:gd name="T4" fmla="*/ 8 w 40"/>
                <a:gd name="T5" fmla="*/ 28 h 30"/>
                <a:gd name="T6" fmla="*/ 17 w 40"/>
                <a:gd name="T7" fmla="*/ 30 h 30"/>
                <a:gd name="T8" fmla="*/ 22 w 40"/>
                <a:gd name="T9" fmla="*/ 30 h 30"/>
                <a:gd name="T10" fmla="*/ 32 w 40"/>
                <a:gd name="T11" fmla="*/ 28 h 30"/>
                <a:gd name="T12" fmla="*/ 37 w 40"/>
                <a:gd name="T13" fmla="*/ 23 h 30"/>
                <a:gd name="T14" fmla="*/ 40 w 40"/>
                <a:gd name="T15" fmla="*/ 17 h 30"/>
                <a:gd name="T16" fmla="*/ 40 w 40"/>
                <a:gd name="T17" fmla="*/ 13 h 30"/>
                <a:gd name="T18" fmla="*/ 37 w 40"/>
                <a:gd name="T19" fmla="*/ 6 h 30"/>
                <a:gd name="T20" fmla="*/ 32 w 40"/>
                <a:gd name="T21" fmla="*/ 2 h 30"/>
                <a:gd name="T22" fmla="*/ 22 w 40"/>
                <a:gd name="T23" fmla="*/ 0 h 30"/>
                <a:gd name="T24" fmla="*/ 17 w 40"/>
                <a:gd name="T25" fmla="*/ 0 h 30"/>
                <a:gd name="T26" fmla="*/ 8 w 40"/>
                <a:gd name="T27" fmla="*/ 2 h 30"/>
                <a:gd name="T28" fmla="*/ 2 w 40"/>
                <a:gd name="T29" fmla="*/ 6 h 30"/>
                <a:gd name="T30" fmla="*/ 0 w 40"/>
                <a:gd name="T31" fmla="*/ 13 h 30"/>
                <a:gd name="T32" fmla="*/ 0 w 40"/>
                <a:gd name="T33" fmla="*/ 17 h 30"/>
                <a:gd name="T34" fmla="*/ 2 w 40"/>
                <a:gd name="T35" fmla="*/ 21 h 30"/>
                <a:gd name="T36" fmla="*/ 8 w 40"/>
                <a:gd name="T37" fmla="*/ 25 h 30"/>
                <a:gd name="T38" fmla="*/ 17 w 40"/>
                <a:gd name="T39" fmla="*/ 28 h 30"/>
                <a:gd name="T40" fmla="*/ 22 w 40"/>
                <a:gd name="T41" fmla="*/ 28 h 30"/>
                <a:gd name="T42" fmla="*/ 32 w 40"/>
                <a:gd name="T43" fmla="*/ 25 h 30"/>
                <a:gd name="T44" fmla="*/ 37 w 40"/>
                <a:gd name="T45" fmla="*/ 21 h 30"/>
                <a:gd name="T46" fmla="*/ 40 w 40"/>
                <a:gd name="T47" fmla="*/ 1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 h="30">
                  <a:moveTo>
                    <a:pt x="0" y="17"/>
                  </a:moveTo>
                  <a:lnTo>
                    <a:pt x="2" y="23"/>
                  </a:lnTo>
                  <a:lnTo>
                    <a:pt x="8" y="28"/>
                  </a:lnTo>
                  <a:lnTo>
                    <a:pt x="17" y="30"/>
                  </a:lnTo>
                  <a:lnTo>
                    <a:pt x="22" y="30"/>
                  </a:lnTo>
                  <a:lnTo>
                    <a:pt x="32" y="28"/>
                  </a:lnTo>
                  <a:lnTo>
                    <a:pt x="37" y="23"/>
                  </a:lnTo>
                  <a:lnTo>
                    <a:pt x="40" y="17"/>
                  </a:lnTo>
                  <a:lnTo>
                    <a:pt x="40" y="13"/>
                  </a:lnTo>
                  <a:lnTo>
                    <a:pt x="37" y="6"/>
                  </a:lnTo>
                  <a:lnTo>
                    <a:pt x="32" y="2"/>
                  </a:lnTo>
                  <a:lnTo>
                    <a:pt x="22" y="0"/>
                  </a:lnTo>
                  <a:lnTo>
                    <a:pt x="17" y="0"/>
                  </a:lnTo>
                  <a:lnTo>
                    <a:pt x="8" y="2"/>
                  </a:lnTo>
                  <a:lnTo>
                    <a:pt x="2" y="6"/>
                  </a:lnTo>
                  <a:lnTo>
                    <a:pt x="0" y="13"/>
                  </a:lnTo>
                  <a:lnTo>
                    <a:pt x="0" y="17"/>
                  </a:lnTo>
                  <a:lnTo>
                    <a:pt x="2" y="21"/>
                  </a:lnTo>
                  <a:lnTo>
                    <a:pt x="8" y="25"/>
                  </a:lnTo>
                  <a:lnTo>
                    <a:pt x="17" y="28"/>
                  </a:lnTo>
                  <a:lnTo>
                    <a:pt x="22" y="28"/>
                  </a:lnTo>
                  <a:lnTo>
                    <a:pt x="32" y="25"/>
                  </a:lnTo>
                  <a:lnTo>
                    <a:pt x="37" y="21"/>
                  </a:lnTo>
                  <a:lnTo>
                    <a:pt x="40" y="1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19" name="Freeform 200"/>
            <p:cNvSpPr>
              <a:spLocks/>
            </p:cNvSpPr>
            <p:nvPr/>
          </p:nvSpPr>
          <p:spPr bwMode="auto">
            <a:xfrm>
              <a:off x="4227513" y="4827588"/>
              <a:ext cx="63500" cy="17463"/>
            </a:xfrm>
            <a:custGeom>
              <a:avLst/>
              <a:gdLst>
                <a:gd name="T0" fmla="*/ 40 w 40"/>
                <a:gd name="T1" fmla="*/ 11 h 11"/>
                <a:gd name="T2" fmla="*/ 37 w 40"/>
                <a:gd name="T3" fmla="*/ 6 h 11"/>
                <a:gd name="T4" fmla="*/ 32 w 40"/>
                <a:gd name="T5" fmla="*/ 2 h 11"/>
                <a:gd name="T6" fmla="*/ 22 w 40"/>
                <a:gd name="T7" fmla="*/ 0 h 11"/>
                <a:gd name="T8" fmla="*/ 17 w 40"/>
                <a:gd name="T9" fmla="*/ 0 h 11"/>
                <a:gd name="T10" fmla="*/ 8 w 40"/>
                <a:gd name="T11" fmla="*/ 2 h 11"/>
                <a:gd name="T12" fmla="*/ 2 w 40"/>
                <a:gd name="T13" fmla="*/ 6 h 11"/>
                <a:gd name="T14" fmla="*/ 0 w 40"/>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11">
                  <a:moveTo>
                    <a:pt x="40" y="11"/>
                  </a:moveTo>
                  <a:lnTo>
                    <a:pt x="37" y="6"/>
                  </a:lnTo>
                  <a:lnTo>
                    <a:pt x="32" y="2"/>
                  </a:lnTo>
                  <a:lnTo>
                    <a:pt x="22" y="0"/>
                  </a:lnTo>
                  <a:lnTo>
                    <a:pt x="17" y="0"/>
                  </a:lnTo>
                  <a:lnTo>
                    <a:pt x="8" y="2"/>
                  </a:lnTo>
                  <a:lnTo>
                    <a:pt x="2" y="6"/>
                  </a:lnTo>
                  <a:lnTo>
                    <a:pt x="0" y="1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20" name="Line 201"/>
            <p:cNvSpPr>
              <a:spLocks noChangeShapeType="1"/>
            </p:cNvSpPr>
            <p:nvPr/>
          </p:nvSpPr>
          <p:spPr bwMode="auto">
            <a:xfrm flipV="1">
              <a:off x="4227513" y="4783138"/>
              <a:ext cx="63500" cy="2063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21" name="Line 202"/>
            <p:cNvSpPr>
              <a:spLocks noChangeShapeType="1"/>
            </p:cNvSpPr>
            <p:nvPr/>
          </p:nvSpPr>
          <p:spPr bwMode="auto">
            <a:xfrm flipV="1">
              <a:off x="4227513" y="4783138"/>
              <a:ext cx="53975" cy="1746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22" name="Line 203"/>
            <p:cNvSpPr>
              <a:spLocks noChangeShapeType="1"/>
            </p:cNvSpPr>
            <p:nvPr/>
          </p:nvSpPr>
          <p:spPr bwMode="auto">
            <a:xfrm>
              <a:off x="4227513" y="4762500"/>
              <a:ext cx="63500" cy="2063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23" name="Line 204"/>
            <p:cNvSpPr>
              <a:spLocks noChangeShapeType="1"/>
            </p:cNvSpPr>
            <p:nvPr/>
          </p:nvSpPr>
          <p:spPr bwMode="auto">
            <a:xfrm flipV="1">
              <a:off x="4227513" y="4789488"/>
              <a:ext cx="0" cy="2063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24" name="Line 205"/>
            <p:cNvSpPr>
              <a:spLocks noChangeShapeType="1"/>
            </p:cNvSpPr>
            <p:nvPr/>
          </p:nvSpPr>
          <p:spPr bwMode="auto">
            <a:xfrm flipV="1">
              <a:off x="4227513" y="4756150"/>
              <a:ext cx="0" cy="2063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25" name="Freeform 206"/>
            <p:cNvSpPr>
              <a:spLocks/>
            </p:cNvSpPr>
            <p:nvPr/>
          </p:nvSpPr>
          <p:spPr bwMode="auto">
            <a:xfrm>
              <a:off x="4227513" y="4692650"/>
              <a:ext cx="63500" cy="46038"/>
            </a:xfrm>
            <a:custGeom>
              <a:avLst/>
              <a:gdLst>
                <a:gd name="T0" fmla="*/ 5 w 40"/>
                <a:gd name="T1" fmla="*/ 27 h 29"/>
                <a:gd name="T2" fmla="*/ 8 w 40"/>
                <a:gd name="T3" fmla="*/ 27 h 29"/>
                <a:gd name="T4" fmla="*/ 8 w 40"/>
                <a:gd name="T5" fmla="*/ 29 h 29"/>
                <a:gd name="T6" fmla="*/ 5 w 40"/>
                <a:gd name="T7" fmla="*/ 29 h 29"/>
                <a:gd name="T8" fmla="*/ 2 w 40"/>
                <a:gd name="T9" fmla="*/ 27 h 29"/>
                <a:gd name="T10" fmla="*/ 0 w 40"/>
                <a:gd name="T11" fmla="*/ 22 h 29"/>
                <a:gd name="T12" fmla="*/ 0 w 40"/>
                <a:gd name="T13" fmla="*/ 13 h 29"/>
                <a:gd name="T14" fmla="*/ 2 w 40"/>
                <a:gd name="T15" fmla="*/ 9 h 29"/>
                <a:gd name="T16" fmla="*/ 5 w 40"/>
                <a:gd name="T17" fmla="*/ 7 h 29"/>
                <a:gd name="T18" fmla="*/ 12 w 40"/>
                <a:gd name="T19" fmla="*/ 4 h 29"/>
                <a:gd name="T20" fmla="*/ 32 w 40"/>
                <a:gd name="T21" fmla="*/ 4 h 29"/>
                <a:gd name="T22" fmla="*/ 37 w 40"/>
                <a:gd name="T23" fmla="*/ 2 h 29"/>
                <a:gd name="T24" fmla="*/ 40 w 40"/>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 h="29">
                  <a:moveTo>
                    <a:pt x="5" y="27"/>
                  </a:moveTo>
                  <a:lnTo>
                    <a:pt x="8" y="27"/>
                  </a:lnTo>
                  <a:lnTo>
                    <a:pt x="8" y="29"/>
                  </a:lnTo>
                  <a:lnTo>
                    <a:pt x="5" y="29"/>
                  </a:lnTo>
                  <a:lnTo>
                    <a:pt x="2" y="27"/>
                  </a:lnTo>
                  <a:lnTo>
                    <a:pt x="0" y="22"/>
                  </a:lnTo>
                  <a:lnTo>
                    <a:pt x="0" y="13"/>
                  </a:lnTo>
                  <a:lnTo>
                    <a:pt x="2" y="9"/>
                  </a:lnTo>
                  <a:lnTo>
                    <a:pt x="5" y="7"/>
                  </a:lnTo>
                  <a:lnTo>
                    <a:pt x="12" y="4"/>
                  </a:lnTo>
                  <a:lnTo>
                    <a:pt x="32" y="4"/>
                  </a:lnTo>
                  <a:lnTo>
                    <a:pt x="37" y="2"/>
                  </a:lnTo>
                  <a:lnTo>
                    <a:pt x="4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Freeform 208"/>
            <p:cNvSpPr>
              <a:spLocks/>
            </p:cNvSpPr>
            <p:nvPr/>
          </p:nvSpPr>
          <p:spPr bwMode="auto">
            <a:xfrm>
              <a:off x="4235450" y="4689475"/>
              <a:ext cx="55563" cy="14288"/>
            </a:xfrm>
            <a:custGeom>
              <a:avLst/>
              <a:gdLst>
                <a:gd name="T0" fmla="*/ 0 w 35"/>
                <a:gd name="T1" fmla="*/ 9 h 9"/>
                <a:gd name="T2" fmla="*/ 27 w 35"/>
                <a:gd name="T3" fmla="*/ 9 h 9"/>
                <a:gd name="T4" fmla="*/ 32 w 35"/>
                <a:gd name="T5" fmla="*/ 6 h 9"/>
                <a:gd name="T6" fmla="*/ 35 w 35"/>
                <a:gd name="T7" fmla="*/ 2 h 9"/>
                <a:gd name="T8" fmla="*/ 35 w 35"/>
                <a:gd name="T9" fmla="*/ 0 h 9"/>
              </a:gdLst>
              <a:ahLst/>
              <a:cxnLst>
                <a:cxn ang="0">
                  <a:pos x="T0" y="T1"/>
                </a:cxn>
                <a:cxn ang="0">
                  <a:pos x="T2" y="T3"/>
                </a:cxn>
                <a:cxn ang="0">
                  <a:pos x="T4" y="T5"/>
                </a:cxn>
                <a:cxn ang="0">
                  <a:pos x="T6" y="T7"/>
                </a:cxn>
                <a:cxn ang="0">
                  <a:pos x="T8" y="T9"/>
                </a:cxn>
              </a:cxnLst>
              <a:rect l="0" t="0" r="r" b="b"/>
              <a:pathLst>
                <a:path w="35" h="9">
                  <a:moveTo>
                    <a:pt x="0" y="9"/>
                  </a:moveTo>
                  <a:lnTo>
                    <a:pt x="27" y="9"/>
                  </a:lnTo>
                  <a:lnTo>
                    <a:pt x="32" y="6"/>
                  </a:lnTo>
                  <a:lnTo>
                    <a:pt x="35" y="2"/>
                  </a:lnTo>
                  <a:lnTo>
                    <a:pt x="35"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209"/>
            <p:cNvSpPr>
              <a:spLocks/>
            </p:cNvSpPr>
            <p:nvPr/>
          </p:nvSpPr>
          <p:spPr bwMode="auto">
            <a:xfrm>
              <a:off x="4246563" y="4703763"/>
              <a:ext cx="44450" cy="38100"/>
            </a:xfrm>
            <a:custGeom>
              <a:avLst/>
              <a:gdLst>
                <a:gd name="T0" fmla="*/ 0 w 28"/>
                <a:gd name="T1" fmla="*/ 0 h 24"/>
                <a:gd name="T2" fmla="*/ 2 w 28"/>
                <a:gd name="T3" fmla="*/ 2 h 24"/>
                <a:gd name="T4" fmla="*/ 5 w 28"/>
                <a:gd name="T5" fmla="*/ 15 h 24"/>
                <a:gd name="T6" fmla="*/ 8 w 28"/>
                <a:gd name="T7" fmla="*/ 22 h 24"/>
                <a:gd name="T8" fmla="*/ 13 w 28"/>
                <a:gd name="T9" fmla="*/ 24 h 24"/>
                <a:gd name="T10" fmla="*/ 20 w 28"/>
                <a:gd name="T11" fmla="*/ 24 h 24"/>
                <a:gd name="T12" fmla="*/ 25 w 28"/>
                <a:gd name="T13" fmla="*/ 22 h 24"/>
                <a:gd name="T14" fmla="*/ 28 w 28"/>
                <a:gd name="T15" fmla="*/ 15 h 24"/>
                <a:gd name="T16" fmla="*/ 28 w 28"/>
                <a:gd name="T17" fmla="*/ 8 h 24"/>
                <a:gd name="T18" fmla="*/ 25 w 28"/>
                <a:gd name="T19" fmla="*/ 4 h 24"/>
                <a:gd name="T20" fmla="*/ 20 w 28"/>
                <a:gd name="T2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24">
                  <a:moveTo>
                    <a:pt x="0" y="0"/>
                  </a:moveTo>
                  <a:lnTo>
                    <a:pt x="2" y="2"/>
                  </a:lnTo>
                  <a:lnTo>
                    <a:pt x="5" y="15"/>
                  </a:lnTo>
                  <a:lnTo>
                    <a:pt x="8" y="22"/>
                  </a:lnTo>
                  <a:lnTo>
                    <a:pt x="13" y="24"/>
                  </a:lnTo>
                  <a:lnTo>
                    <a:pt x="20" y="24"/>
                  </a:lnTo>
                  <a:lnTo>
                    <a:pt x="25" y="22"/>
                  </a:lnTo>
                  <a:lnTo>
                    <a:pt x="28" y="15"/>
                  </a:lnTo>
                  <a:lnTo>
                    <a:pt x="28" y="8"/>
                  </a:lnTo>
                  <a:lnTo>
                    <a:pt x="25" y="4"/>
                  </a:lnTo>
                  <a:lnTo>
                    <a:pt x="2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Freeform 210"/>
            <p:cNvSpPr>
              <a:spLocks/>
            </p:cNvSpPr>
            <p:nvPr/>
          </p:nvSpPr>
          <p:spPr bwMode="auto">
            <a:xfrm>
              <a:off x="4254500" y="4727575"/>
              <a:ext cx="36513" cy="11113"/>
            </a:xfrm>
            <a:custGeom>
              <a:avLst/>
              <a:gdLst>
                <a:gd name="T0" fmla="*/ 0 w 23"/>
                <a:gd name="T1" fmla="*/ 0 h 7"/>
                <a:gd name="T2" fmla="*/ 3 w 23"/>
                <a:gd name="T3" fmla="*/ 5 h 7"/>
                <a:gd name="T4" fmla="*/ 8 w 23"/>
                <a:gd name="T5" fmla="*/ 7 h 7"/>
                <a:gd name="T6" fmla="*/ 15 w 23"/>
                <a:gd name="T7" fmla="*/ 7 h 7"/>
                <a:gd name="T8" fmla="*/ 20 w 23"/>
                <a:gd name="T9" fmla="*/ 5 h 7"/>
                <a:gd name="T10" fmla="*/ 23 w 23"/>
                <a:gd name="T11" fmla="*/ 0 h 7"/>
              </a:gdLst>
              <a:ahLst/>
              <a:cxnLst>
                <a:cxn ang="0">
                  <a:pos x="T0" y="T1"/>
                </a:cxn>
                <a:cxn ang="0">
                  <a:pos x="T2" y="T3"/>
                </a:cxn>
                <a:cxn ang="0">
                  <a:pos x="T4" y="T5"/>
                </a:cxn>
                <a:cxn ang="0">
                  <a:pos x="T6" y="T7"/>
                </a:cxn>
                <a:cxn ang="0">
                  <a:pos x="T8" y="T9"/>
                </a:cxn>
                <a:cxn ang="0">
                  <a:pos x="T10" y="T11"/>
                </a:cxn>
              </a:cxnLst>
              <a:rect l="0" t="0" r="r" b="b"/>
              <a:pathLst>
                <a:path w="23" h="7">
                  <a:moveTo>
                    <a:pt x="0" y="0"/>
                  </a:moveTo>
                  <a:lnTo>
                    <a:pt x="3" y="5"/>
                  </a:lnTo>
                  <a:lnTo>
                    <a:pt x="8" y="7"/>
                  </a:lnTo>
                  <a:lnTo>
                    <a:pt x="15" y="7"/>
                  </a:lnTo>
                  <a:lnTo>
                    <a:pt x="20" y="5"/>
                  </a:lnTo>
                  <a:lnTo>
                    <a:pt x="23"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Line 211"/>
            <p:cNvSpPr>
              <a:spLocks noChangeShapeType="1"/>
            </p:cNvSpPr>
            <p:nvPr/>
          </p:nvSpPr>
          <p:spPr bwMode="auto">
            <a:xfrm>
              <a:off x="4227513" y="4665663"/>
              <a:ext cx="6350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Line 212"/>
            <p:cNvSpPr>
              <a:spLocks noChangeShapeType="1"/>
            </p:cNvSpPr>
            <p:nvPr/>
          </p:nvSpPr>
          <p:spPr bwMode="auto">
            <a:xfrm>
              <a:off x="4227513" y="4662488"/>
              <a:ext cx="6350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Freeform 213"/>
            <p:cNvSpPr>
              <a:spLocks/>
            </p:cNvSpPr>
            <p:nvPr/>
          </p:nvSpPr>
          <p:spPr bwMode="auto">
            <a:xfrm>
              <a:off x="4227513" y="4630738"/>
              <a:ext cx="26988" cy="31750"/>
            </a:xfrm>
            <a:custGeom>
              <a:avLst/>
              <a:gdLst>
                <a:gd name="T0" fmla="*/ 17 w 17"/>
                <a:gd name="T1" fmla="*/ 20 h 20"/>
                <a:gd name="T2" fmla="*/ 8 w 17"/>
                <a:gd name="T3" fmla="*/ 18 h 20"/>
                <a:gd name="T4" fmla="*/ 2 w 17"/>
                <a:gd name="T5" fmla="*/ 13 h 20"/>
                <a:gd name="T6" fmla="*/ 0 w 17"/>
                <a:gd name="T7" fmla="*/ 9 h 20"/>
                <a:gd name="T8" fmla="*/ 0 w 17"/>
                <a:gd name="T9" fmla="*/ 3 h 20"/>
                <a:gd name="T10" fmla="*/ 2 w 17"/>
                <a:gd name="T11" fmla="*/ 0 h 20"/>
                <a:gd name="T12" fmla="*/ 5 w 17"/>
                <a:gd name="T13" fmla="*/ 0 h 20"/>
                <a:gd name="T14" fmla="*/ 8 w 17"/>
                <a:gd name="T15" fmla="*/ 3 h 20"/>
                <a:gd name="T16" fmla="*/ 5 w 17"/>
                <a:gd name="T17" fmla="*/ 5 h 20"/>
                <a:gd name="T18" fmla="*/ 2 w 17"/>
                <a:gd name="T19"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20">
                  <a:moveTo>
                    <a:pt x="17" y="20"/>
                  </a:moveTo>
                  <a:lnTo>
                    <a:pt x="8" y="18"/>
                  </a:lnTo>
                  <a:lnTo>
                    <a:pt x="2" y="13"/>
                  </a:lnTo>
                  <a:lnTo>
                    <a:pt x="0" y="9"/>
                  </a:lnTo>
                  <a:lnTo>
                    <a:pt x="0" y="3"/>
                  </a:lnTo>
                  <a:lnTo>
                    <a:pt x="2" y="0"/>
                  </a:lnTo>
                  <a:lnTo>
                    <a:pt x="5" y="0"/>
                  </a:lnTo>
                  <a:lnTo>
                    <a:pt x="8" y="3"/>
                  </a:lnTo>
                  <a:lnTo>
                    <a:pt x="5" y="5"/>
                  </a:lnTo>
                  <a:lnTo>
                    <a:pt x="2" y="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Line 214"/>
            <p:cNvSpPr>
              <a:spLocks noChangeShapeType="1"/>
            </p:cNvSpPr>
            <p:nvPr/>
          </p:nvSpPr>
          <p:spPr bwMode="auto">
            <a:xfrm flipV="1">
              <a:off x="4227513" y="4662488"/>
              <a:ext cx="0" cy="1270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Line 215"/>
            <p:cNvSpPr>
              <a:spLocks noChangeShapeType="1"/>
            </p:cNvSpPr>
            <p:nvPr/>
          </p:nvSpPr>
          <p:spPr bwMode="auto">
            <a:xfrm flipV="1">
              <a:off x="4291013" y="4651375"/>
              <a:ext cx="0" cy="2381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216"/>
            <p:cNvSpPr>
              <a:spLocks/>
            </p:cNvSpPr>
            <p:nvPr/>
          </p:nvSpPr>
          <p:spPr bwMode="auto">
            <a:xfrm>
              <a:off x="4195763" y="4603750"/>
              <a:ext cx="7938" cy="7938"/>
            </a:xfrm>
            <a:custGeom>
              <a:avLst/>
              <a:gdLst>
                <a:gd name="T0" fmla="*/ 0 w 5"/>
                <a:gd name="T1" fmla="*/ 2 h 5"/>
                <a:gd name="T2" fmla="*/ 2 w 5"/>
                <a:gd name="T3" fmla="*/ 5 h 5"/>
                <a:gd name="T4" fmla="*/ 5 w 5"/>
                <a:gd name="T5" fmla="*/ 2 h 5"/>
                <a:gd name="T6" fmla="*/ 2 w 5"/>
                <a:gd name="T7" fmla="*/ 0 h 5"/>
                <a:gd name="T8" fmla="*/ 0 w 5"/>
                <a:gd name="T9" fmla="*/ 2 h 5"/>
              </a:gdLst>
              <a:ahLst/>
              <a:cxnLst>
                <a:cxn ang="0">
                  <a:pos x="T0" y="T1"/>
                </a:cxn>
                <a:cxn ang="0">
                  <a:pos x="T2" y="T3"/>
                </a:cxn>
                <a:cxn ang="0">
                  <a:pos x="T4" y="T5"/>
                </a:cxn>
                <a:cxn ang="0">
                  <a:pos x="T6" y="T7"/>
                </a:cxn>
                <a:cxn ang="0">
                  <a:pos x="T8" y="T9"/>
                </a:cxn>
              </a:cxnLst>
              <a:rect l="0" t="0" r="r" b="b"/>
              <a:pathLst>
                <a:path w="5" h="5">
                  <a:moveTo>
                    <a:pt x="0" y="2"/>
                  </a:moveTo>
                  <a:lnTo>
                    <a:pt x="2" y="5"/>
                  </a:lnTo>
                  <a:lnTo>
                    <a:pt x="5" y="2"/>
                  </a:lnTo>
                  <a:lnTo>
                    <a:pt x="2" y="0"/>
                  </a:lnTo>
                  <a:lnTo>
                    <a:pt x="0" y="2"/>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Line 217"/>
            <p:cNvSpPr>
              <a:spLocks noChangeShapeType="1"/>
            </p:cNvSpPr>
            <p:nvPr/>
          </p:nvSpPr>
          <p:spPr bwMode="auto">
            <a:xfrm>
              <a:off x="4227513" y="4606925"/>
              <a:ext cx="6350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Line 218"/>
            <p:cNvSpPr>
              <a:spLocks noChangeShapeType="1"/>
            </p:cNvSpPr>
            <p:nvPr/>
          </p:nvSpPr>
          <p:spPr bwMode="auto">
            <a:xfrm>
              <a:off x="4227513" y="4603750"/>
              <a:ext cx="6350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Line 219"/>
            <p:cNvSpPr>
              <a:spLocks noChangeShapeType="1"/>
            </p:cNvSpPr>
            <p:nvPr/>
          </p:nvSpPr>
          <p:spPr bwMode="auto">
            <a:xfrm flipV="1">
              <a:off x="4227513" y="4603750"/>
              <a:ext cx="0" cy="1428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Line 220"/>
            <p:cNvSpPr>
              <a:spLocks noChangeShapeType="1"/>
            </p:cNvSpPr>
            <p:nvPr/>
          </p:nvSpPr>
          <p:spPr bwMode="auto">
            <a:xfrm flipV="1">
              <a:off x="4291013" y="4594225"/>
              <a:ext cx="0" cy="2381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221"/>
            <p:cNvSpPr>
              <a:spLocks/>
            </p:cNvSpPr>
            <p:nvPr/>
          </p:nvSpPr>
          <p:spPr bwMode="auto">
            <a:xfrm>
              <a:off x="4227513" y="4527550"/>
              <a:ext cx="63500" cy="44450"/>
            </a:xfrm>
            <a:custGeom>
              <a:avLst/>
              <a:gdLst>
                <a:gd name="T0" fmla="*/ 5 w 40"/>
                <a:gd name="T1" fmla="*/ 26 h 28"/>
                <a:gd name="T2" fmla="*/ 8 w 40"/>
                <a:gd name="T3" fmla="*/ 26 h 28"/>
                <a:gd name="T4" fmla="*/ 8 w 40"/>
                <a:gd name="T5" fmla="*/ 28 h 28"/>
                <a:gd name="T6" fmla="*/ 5 w 40"/>
                <a:gd name="T7" fmla="*/ 28 h 28"/>
                <a:gd name="T8" fmla="*/ 2 w 40"/>
                <a:gd name="T9" fmla="*/ 26 h 28"/>
                <a:gd name="T10" fmla="*/ 0 w 40"/>
                <a:gd name="T11" fmla="*/ 21 h 28"/>
                <a:gd name="T12" fmla="*/ 0 w 40"/>
                <a:gd name="T13" fmla="*/ 13 h 28"/>
                <a:gd name="T14" fmla="*/ 2 w 40"/>
                <a:gd name="T15" fmla="*/ 9 h 28"/>
                <a:gd name="T16" fmla="*/ 5 w 40"/>
                <a:gd name="T17" fmla="*/ 6 h 28"/>
                <a:gd name="T18" fmla="*/ 12 w 40"/>
                <a:gd name="T19" fmla="*/ 4 h 28"/>
                <a:gd name="T20" fmla="*/ 32 w 40"/>
                <a:gd name="T21" fmla="*/ 4 h 28"/>
                <a:gd name="T22" fmla="*/ 37 w 40"/>
                <a:gd name="T23" fmla="*/ 2 h 28"/>
                <a:gd name="T24" fmla="*/ 40 w 40"/>
                <a:gd name="T2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 h="28">
                  <a:moveTo>
                    <a:pt x="5" y="26"/>
                  </a:moveTo>
                  <a:lnTo>
                    <a:pt x="8" y="26"/>
                  </a:lnTo>
                  <a:lnTo>
                    <a:pt x="8" y="28"/>
                  </a:lnTo>
                  <a:lnTo>
                    <a:pt x="5" y="28"/>
                  </a:lnTo>
                  <a:lnTo>
                    <a:pt x="2" y="26"/>
                  </a:lnTo>
                  <a:lnTo>
                    <a:pt x="0" y="21"/>
                  </a:lnTo>
                  <a:lnTo>
                    <a:pt x="0" y="13"/>
                  </a:lnTo>
                  <a:lnTo>
                    <a:pt x="2" y="9"/>
                  </a:lnTo>
                  <a:lnTo>
                    <a:pt x="5" y="6"/>
                  </a:lnTo>
                  <a:lnTo>
                    <a:pt x="12" y="4"/>
                  </a:lnTo>
                  <a:lnTo>
                    <a:pt x="32" y="4"/>
                  </a:lnTo>
                  <a:lnTo>
                    <a:pt x="37" y="2"/>
                  </a:lnTo>
                  <a:lnTo>
                    <a:pt x="4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222"/>
            <p:cNvSpPr>
              <a:spLocks/>
            </p:cNvSpPr>
            <p:nvPr/>
          </p:nvSpPr>
          <p:spPr bwMode="auto">
            <a:xfrm>
              <a:off x="4235450" y="4524375"/>
              <a:ext cx="55563" cy="12700"/>
            </a:xfrm>
            <a:custGeom>
              <a:avLst/>
              <a:gdLst>
                <a:gd name="T0" fmla="*/ 0 w 35"/>
                <a:gd name="T1" fmla="*/ 8 h 8"/>
                <a:gd name="T2" fmla="*/ 27 w 35"/>
                <a:gd name="T3" fmla="*/ 8 h 8"/>
                <a:gd name="T4" fmla="*/ 32 w 35"/>
                <a:gd name="T5" fmla="*/ 6 h 8"/>
                <a:gd name="T6" fmla="*/ 35 w 35"/>
                <a:gd name="T7" fmla="*/ 2 h 8"/>
                <a:gd name="T8" fmla="*/ 35 w 35"/>
                <a:gd name="T9" fmla="*/ 0 h 8"/>
              </a:gdLst>
              <a:ahLst/>
              <a:cxnLst>
                <a:cxn ang="0">
                  <a:pos x="T0" y="T1"/>
                </a:cxn>
                <a:cxn ang="0">
                  <a:pos x="T2" y="T3"/>
                </a:cxn>
                <a:cxn ang="0">
                  <a:pos x="T4" y="T5"/>
                </a:cxn>
                <a:cxn ang="0">
                  <a:pos x="T6" y="T7"/>
                </a:cxn>
                <a:cxn ang="0">
                  <a:pos x="T8" y="T9"/>
                </a:cxn>
              </a:cxnLst>
              <a:rect l="0" t="0" r="r" b="b"/>
              <a:pathLst>
                <a:path w="35" h="8">
                  <a:moveTo>
                    <a:pt x="0" y="8"/>
                  </a:moveTo>
                  <a:lnTo>
                    <a:pt x="27" y="8"/>
                  </a:lnTo>
                  <a:lnTo>
                    <a:pt x="32" y="6"/>
                  </a:lnTo>
                  <a:lnTo>
                    <a:pt x="35" y="2"/>
                  </a:lnTo>
                  <a:lnTo>
                    <a:pt x="35"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223"/>
            <p:cNvSpPr>
              <a:spLocks/>
            </p:cNvSpPr>
            <p:nvPr/>
          </p:nvSpPr>
          <p:spPr bwMode="auto">
            <a:xfrm>
              <a:off x="4246563" y="4537075"/>
              <a:ext cx="44450" cy="39688"/>
            </a:xfrm>
            <a:custGeom>
              <a:avLst/>
              <a:gdLst>
                <a:gd name="T0" fmla="*/ 0 w 28"/>
                <a:gd name="T1" fmla="*/ 0 h 25"/>
                <a:gd name="T2" fmla="*/ 2 w 28"/>
                <a:gd name="T3" fmla="*/ 3 h 25"/>
                <a:gd name="T4" fmla="*/ 5 w 28"/>
                <a:gd name="T5" fmla="*/ 15 h 25"/>
                <a:gd name="T6" fmla="*/ 8 w 28"/>
                <a:gd name="T7" fmla="*/ 22 h 25"/>
                <a:gd name="T8" fmla="*/ 13 w 28"/>
                <a:gd name="T9" fmla="*/ 25 h 25"/>
                <a:gd name="T10" fmla="*/ 20 w 28"/>
                <a:gd name="T11" fmla="*/ 25 h 25"/>
                <a:gd name="T12" fmla="*/ 25 w 28"/>
                <a:gd name="T13" fmla="*/ 22 h 25"/>
                <a:gd name="T14" fmla="*/ 28 w 28"/>
                <a:gd name="T15" fmla="*/ 15 h 25"/>
                <a:gd name="T16" fmla="*/ 28 w 28"/>
                <a:gd name="T17" fmla="*/ 9 h 25"/>
                <a:gd name="T18" fmla="*/ 25 w 28"/>
                <a:gd name="T19" fmla="*/ 5 h 25"/>
                <a:gd name="T20" fmla="*/ 20 w 28"/>
                <a:gd name="T2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25">
                  <a:moveTo>
                    <a:pt x="0" y="0"/>
                  </a:moveTo>
                  <a:lnTo>
                    <a:pt x="2" y="3"/>
                  </a:lnTo>
                  <a:lnTo>
                    <a:pt x="5" y="15"/>
                  </a:lnTo>
                  <a:lnTo>
                    <a:pt x="8" y="22"/>
                  </a:lnTo>
                  <a:lnTo>
                    <a:pt x="13" y="25"/>
                  </a:lnTo>
                  <a:lnTo>
                    <a:pt x="20" y="25"/>
                  </a:lnTo>
                  <a:lnTo>
                    <a:pt x="25" y="22"/>
                  </a:lnTo>
                  <a:lnTo>
                    <a:pt x="28" y="15"/>
                  </a:lnTo>
                  <a:lnTo>
                    <a:pt x="28" y="9"/>
                  </a:lnTo>
                  <a:lnTo>
                    <a:pt x="25" y="5"/>
                  </a:lnTo>
                  <a:lnTo>
                    <a:pt x="2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224"/>
            <p:cNvSpPr>
              <a:spLocks/>
            </p:cNvSpPr>
            <p:nvPr/>
          </p:nvSpPr>
          <p:spPr bwMode="auto">
            <a:xfrm>
              <a:off x="4254500" y="4560888"/>
              <a:ext cx="36513" cy="11113"/>
            </a:xfrm>
            <a:custGeom>
              <a:avLst/>
              <a:gdLst>
                <a:gd name="T0" fmla="*/ 0 w 23"/>
                <a:gd name="T1" fmla="*/ 0 h 7"/>
                <a:gd name="T2" fmla="*/ 3 w 23"/>
                <a:gd name="T3" fmla="*/ 5 h 7"/>
                <a:gd name="T4" fmla="*/ 8 w 23"/>
                <a:gd name="T5" fmla="*/ 7 h 7"/>
                <a:gd name="T6" fmla="*/ 15 w 23"/>
                <a:gd name="T7" fmla="*/ 7 h 7"/>
                <a:gd name="T8" fmla="*/ 20 w 23"/>
                <a:gd name="T9" fmla="*/ 5 h 7"/>
                <a:gd name="T10" fmla="*/ 23 w 23"/>
                <a:gd name="T11" fmla="*/ 0 h 7"/>
              </a:gdLst>
              <a:ahLst/>
              <a:cxnLst>
                <a:cxn ang="0">
                  <a:pos x="T0" y="T1"/>
                </a:cxn>
                <a:cxn ang="0">
                  <a:pos x="T2" y="T3"/>
                </a:cxn>
                <a:cxn ang="0">
                  <a:pos x="T4" y="T5"/>
                </a:cxn>
                <a:cxn ang="0">
                  <a:pos x="T6" y="T7"/>
                </a:cxn>
                <a:cxn ang="0">
                  <a:pos x="T8" y="T9"/>
                </a:cxn>
                <a:cxn ang="0">
                  <a:pos x="T10" y="T11"/>
                </a:cxn>
              </a:cxnLst>
              <a:rect l="0" t="0" r="r" b="b"/>
              <a:pathLst>
                <a:path w="23" h="7">
                  <a:moveTo>
                    <a:pt x="0" y="0"/>
                  </a:moveTo>
                  <a:lnTo>
                    <a:pt x="3" y="5"/>
                  </a:lnTo>
                  <a:lnTo>
                    <a:pt x="8" y="7"/>
                  </a:lnTo>
                  <a:lnTo>
                    <a:pt x="15" y="7"/>
                  </a:lnTo>
                  <a:lnTo>
                    <a:pt x="20" y="5"/>
                  </a:lnTo>
                  <a:lnTo>
                    <a:pt x="23"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Line 225"/>
            <p:cNvSpPr>
              <a:spLocks noChangeShapeType="1"/>
            </p:cNvSpPr>
            <p:nvPr/>
          </p:nvSpPr>
          <p:spPr bwMode="auto">
            <a:xfrm>
              <a:off x="4227513" y="4500563"/>
              <a:ext cx="6350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Line 226"/>
            <p:cNvSpPr>
              <a:spLocks noChangeShapeType="1"/>
            </p:cNvSpPr>
            <p:nvPr/>
          </p:nvSpPr>
          <p:spPr bwMode="auto">
            <a:xfrm>
              <a:off x="4227513" y="4497388"/>
              <a:ext cx="6350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227"/>
            <p:cNvSpPr>
              <a:spLocks/>
            </p:cNvSpPr>
            <p:nvPr/>
          </p:nvSpPr>
          <p:spPr bwMode="auto">
            <a:xfrm>
              <a:off x="4227513" y="4459288"/>
              <a:ext cx="63500" cy="38100"/>
            </a:xfrm>
            <a:custGeom>
              <a:avLst/>
              <a:gdLst>
                <a:gd name="T0" fmla="*/ 8 w 40"/>
                <a:gd name="T1" fmla="*/ 24 h 24"/>
                <a:gd name="T2" fmla="*/ 2 w 40"/>
                <a:gd name="T3" fmla="*/ 19 h 24"/>
                <a:gd name="T4" fmla="*/ 0 w 40"/>
                <a:gd name="T5" fmla="*/ 13 h 24"/>
                <a:gd name="T6" fmla="*/ 0 w 40"/>
                <a:gd name="T7" fmla="*/ 9 h 24"/>
                <a:gd name="T8" fmla="*/ 2 w 40"/>
                <a:gd name="T9" fmla="*/ 2 h 24"/>
                <a:gd name="T10" fmla="*/ 8 w 40"/>
                <a:gd name="T11" fmla="*/ 0 h 24"/>
                <a:gd name="T12" fmla="*/ 40 w 40"/>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40" h="24">
                  <a:moveTo>
                    <a:pt x="8" y="24"/>
                  </a:moveTo>
                  <a:lnTo>
                    <a:pt x="2" y="19"/>
                  </a:lnTo>
                  <a:lnTo>
                    <a:pt x="0" y="13"/>
                  </a:lnTo>
                  <a:lnTo>
                    <a:pt x="0" y="9"/>
                  </a:lnTo>
                  <a:lnTo>
                    <a:pt x="2" y="2"/>
                  </a:lnTo>
                  <a:lnTo>
                    <a:pt x="8" y="0"/>
                  </a:lnTo>
                  <a:lnTo>
                    <a:pt x="4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228"/>
            <p:cNvSpPr>
              <a:spLocks/>
            </p:cNvSpPr>
            <p:nvPr/>
          </p:nvSpPr>
          <p:spPr bwMode="auto">
            <a:xfrm>
              <a:off x="4227513" y="4462463"/>
              <a:ext cx="63500" cy="11113"/>
            </a:xfrm>
            <a:custGeom>
              <a:avLst/>
              <a:gdLst>
                <a:gd name="T0" fmla="*/ 0 w 40"/>
                <a:gd name="T1" fmla="*/ 7 h 7"/>
                <a:gd name="T2" fmla="*/ 2 w 40"/>
                <a:gd name="T3" fmla="*/ 2 h 7"/>
                <a:gd name="T4" fmla="*/ 8 w 40"/>
                <a:gd name="T5" fmla="*/ 0 h 7"/>
                <a:gd name="T6" fmla="*/ 40 w 40"/>
                <a:gd name="T7" fmla="*/ 0 h 7"/>
              </a:gdLst>
              <a:ahLst/>
              <a:cxnLst>
                <a:cxn ang="0">
                  <a:pos x="T0" y="T1"/>
                </a:cxn>
                <a:cxn ang="0">
                  <a:pos x="T2" y="T3"/>
                </a:cxn>
                <a:cxn ang="0">
                  <a:pos x="T4" y="T5"/>
                </a:cxn>
                <a:cxn ang="0">
                  <a:pos x="T6" y="T7"/>
                </a:cxn>
              </a:cxnLst>
              <a:rect l="0" t="0" r="r" b="b"/>
              <a:pathLst>
                <a:path w="40" h="7">
                  <a:moveTo>
                    <a:pt x="0" y="7"/>
                  </a:moveTo>
                  <a:lnTo>
                    <a:pt x="2" y="2"/>
                  </a:lnTo>
                  <a:lnTo>
                    <a:pt x="8" y="0"/>
                  </a:lnTo>
                  <a:lnTo>
                    <a:pt x="4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Line 229"/>
            <p:cNvSpPr>
              <a:spLocks noChangeShapeType="1"/>
            </p:cNvSpPr>
            <p:nvPr/>
          </p:nvSpPr>
          <p:spPr bwMode="auto">
            <a:xfrm flipV="1">
              <a:off x="4227513" y="4497388"/>
              <a:ext cx="0" cy="1270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Line 230"/>
            <p:cNvSpPr>
              <a:spLocks noChangeShapeType="1"/>
            </p:cNvSpPr>
            <p:nvPr/>
          </p:nvSpPr>
          <p:spPr bwMode="auto">
            <a:xfrm flipV="1">
              <a:off x="4291013" y="4486275"/>
              <a:ext cx="0" cy="2381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Line 231"/>
            <p:cNvSpPr>
              <a:spLocks noChangeShapeType="1"/>
            </p:cNvSpPr>
            <p:nvPr/>
          </p:nvSpPr>
          <p:spPr bwMode="auto">
            <a:xfrm flipV="1">
              <a:off x="4291013" y="4449763"/>
              <a:ext cx="0" cy="2381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232"/>
            <p:cNvSpPr>
              <a:spLocks/>
            </p:cNvSpPr>
            <p:nvPr/>
          </p:nvSpPr>
          <p:spPr bwMode="auto">
            <a:xfrm>
              <a:off x="4227513" y="4386263"/>
              <a:ext cx="63500" cy="46038"/>
            </a:xfrm>
            <a:custGeom>
              <a:avLst/>
              <a:gdLst>
                <a:gd name="T0" fmla="*/ 8 w 40"/>
                <a:gd name="T1" fmla="*/ 2 h 29"/>
                <a:gd name="T2" fmla="*/ 12 w 40"/>
                <a:gd name="T3" fmla="*/ 4 h 29"/>
                <a:gd name="T4" fmla="*/ 14 w 40"/>
                <a:gd name="T5" fmla="*/ 2 h 29"/>
                <a:gd name="T6" fmla="*/ 12 w 40"/>
                <a:gd name="T7" fmla="*/ 0 h 29"/>
                <a:gd name="T8" fmla="*/ 8 w 40"/>
                <a:gd name="T9" fmla="*/ 0 h 29"/>
                <a:gd name="T10" fmla="*/ 2 w 40"/>
                <a:gd name="T11" fmla="*/ 4 h 29"/>
                <a:gd name="T12" fmla="*/ 0 w 40"/>
                <a:gd name="T13" fmla="*/ 9 h 29"/>
                <a:gd name="T14" fmla="*/ 0 w 40"/>
                <a:gd name="T15" fmla="*/ 15 h 29"/>
                <a:gd name="T16" fmla="*/ 2 w 40"/>
                <a:gd name="T17" fmla="*/ 23 h 29"/>
                <a:gd name="T18" fmla="*/ 8 w 40"/>
                <a:gd name="T19" fmla="*/ 27 h 29"/>
                <a:gd name="T20" fmla="*/ 17 w 40"/>
                <a:gd name="T21" fmla="*/ 29 h 29"/>
                <a:gd name="T22" fmla="*/ 22 w 40"/>
                <a:gd name="T23" fmla="*/ 29 h 29"/>
                <a:gd name="T24" fmla="*/ 32 w 40"/>
                <a:gd name="T25" fmla="*/ 27 h 29"/>
                <a:gd name="T26" fmla="*/ 37 w 40"/>
                <a:gd name="T27" fmla="*/ 23 h 29"/>
                <a:gd name="T28" fmla="*/ 40 w 40"/>
                <a:gd name="T29" fmla="*/ 15 h 29"/>
                <a:gd name="T30" fmla="*/ 40 w 40"/>
                <a:gd name="T31" fmla="*/ 11 h 29"/>
                <a:gd name="T32" fmla="*/ 37 w 40"/>
                <a:gd name="T33" fmla="*/ 4 h 29"/>
                <a:gd name="T34" fmla="*/ 32 w 40"/>
                <a:gd name="T3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29">
                  <a:moveTo>
                    <a:pt x="8" y="2"/>
                  </a:moveTo>
                  <a:lnTo>
                    <a:pt x="12" y="4"/>
                  </a:lnTo>
                  <a:lnTo>
                    <a:pt x="14" y="2"/>
                  </a:lnTo>
                  <a:lnTo>
                    <a:pt x="12" y="0"/>
                  </a:lnTo>
                  <a:lnTo>
                    <a:pt x="8" y="0"/>
                  </a:lnTo>
                  <a:lnTo>
                    <a:pt x="2" y="4"/>
                  </a:lnTo>
                  <a:lnTo>
                    <a:pt x="0" y="9"/>
                  </a:lnTo>
                  <a:lnTo>
                    <a:pt x="0" y="15"/>
                  </a:lnTo>
                  <a:lnTo>
                    <a:pt x="2" y="23"/>
                  </a:lnTo>
                  <a:lnTo>
                    <a:pt x="8" y="27"/>
                  </a:lnTo>
                  <a:lnTo>
                    <a:pt x="17" y="29"/>
                  </a:lnTo>
                  <a:lnTo>
                    <a:pt x="22" y="29"/>
                  </a:lnTo>
                  <a:lnTo>
                    <a:pt x="32" y="27"/>
                  </a:lnTo>
                  <a:lnTo>
                    <a:pt x="37" y="23"/>
                  </a:lnTo>
                  <a:lnTo>
                    <a:pt x="40" y="15"/>
                  </a:lnTo>
                  <a:lnTo>
                    <a:pt x="40" y="11"/>
                  </a:lnTo>
                  <a:lnTo>
                    <a:pt x="37" y="4"/>
                  </a:lnTo>
                  <a:lnTo>
                    <a:pt x="32"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233"/>
            <p:cNvSpPr>
              <a:spLocks/>
            </p:cNvSpPr>
            <p:nvPr/>
          </p:nvSpPr>
          <p:spPr bwMode="auto">
            <a:xfrm>
              <a:off x="4227513" y="4410075"/>
              <a:ext cx="63500" cy="19050"/>
            </a:xfrm>
            <a:custGeom>
              <a:avLst/>
              <a:gdLst>
                <a:gd name="T0" fmla="*/ 0 w 40"/>
                <a:gd name="T1" fmla="*/ 0 h 12"/>
                <a:gd name="T2" fmla="*/ 2 w 40"/>
                <a:gd name="T3" fmla="*/ 5 h 12"/>
                <a:gd name="T4" fmla="*/ 8 w 40"/>
                <a:gd name="T5" fmla="*/ 10 h 12"/>
                <a:gd name="T6" fmla="*/ 17 w 40"/>
                <a:gd name="T7" fmla="*/ 12 h 12"/>
                <a:gd name="T8" fmla="*/ 22 w 40"/>
                <a:gd name="T9" fmla="*/ 12 h 12"/>
                <a:gd name="T10" fmla="*/ 32 w 40"/>
                <a:gd name="T11" fmla="*/ 10 h 12"/>
                <a:gd name="T12" fmla="*/ 37 w 40"/>
                <a:gd name="T13" fmla="*/ 5 h 12"/>
                <a:gd name="T14" fmla="*/ 40 w 40"/>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12">
                  <a:moveTo>
                    <a:pt x="0" y="0"/>
                  </a:moveTo>
                  <a:lnTo>
                    <a:pt x="2" y="5"/>
                  </a:lnTo>
                  <a:lnTo>
                    <a:pt x="8" y="10"/>
                  </a:lnTo>
                  <a:lnTo>
                    <a:pt x="17" y="12"/>
                  </a:lnTo>
                  <a:lnTo>
                    <a:pt x="22" y="12"/>
                  </a:lnTo>
                  <a:lnTo>
                    <a:pt x="32" y="10"/>
                  </a:lnTo>
                  <a:lnTo>
                    <a:pt x="37" y="5"/>
                  </a:lnTo>
                  <a:lnTo>
                    <a:pt x="4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234"/>
            <p:cNvSpPr>
              <a:spLocks/>
            </p:cNvSpPr>
            <p:nvPr/>
          </p:nvSpPr>
          <p:spPr bwMode="auto">
            <a:xfrm>
              <a:off x="4227513" y="4321175"/>
              <a:ext cx="63500" cy="44450"/>
            </a:xfrm>
            <a:custGeom>
              <a:avLst/>
              <a:gdLst>
                <a:gd name="T0" fmla="*/ 17 w 40"/>
                <a:gd name="T1" fmla="*/ 26 h 28"/>
                <a:gd name="T2" fmla="*/ 17 w 40"/>
                <a:gd name="T3" fmla="*/ 0 h 28"/>
                <a:gd name="T4" fmla="*/ 12 w 40"/>
                <a:gd name="T5" fmla="*/ 0 h 28"/>
                <a:gd name="T6" fmla="*/ 5 w 40"/>
                <a:gd name="T7" fmla="*/ 2 h 28"/>
                <a:gd name="T8" fmla="*/ 2 w 40"/>
                <a:gd name="T9" fmla="*/ 5 h 28"/>
                <a:gd name="T10" fmla="*/ 0 w 40"/>
                <a:gd name="T11" fmla="*/ 9 h 28"/>
                <a:gd name="T12" fmla="*/ 0 w 40"/>
                <a:gd name="T13" fmla="*/ 15 h 28"/>
                <a:gd name="T14" fmla="*/ 2 w 40"/>
                <a:gd name="T15" fmla="*/ 22 h 28"/>
                <a:gd name="T16" fmla="*/ 8 w 40"/>
                <a:gd name="T17" fmla="*/ 26 h 28"/>
                <a:gd name="T18" fmla="*/ 17 w 40"/>
                <a:gd name="T19" fmla="*/ 28 h 28"/>
                <a:gd name="T20" fmla="*/ 22 w 40"/>
                <a:gd name="T21" fmla="*/ 28 h 28"/>
                <a:gd name="T22" fmla="*/ 32 w 40"/>
                <a:gd name="T23" fmla="*/ 26 h 28"/>
                <a:gd name="T24" fmla="*/ 37 w 40"/>
                <a:gd name="T25" fmla="*/ 22 h 28"/>
                <a:gd name="T26" fmla="*/ 40 w 40"/>
                <a:gd name="T27" fmla="*/ 15 h 28"/>
                <a:gd name="T28" fmla="*/ 40 w 40"/>
                <a:gd name="T29" fmla="*/ 11 h 28"/>
                <a:gd name="T30" fmla="*/ 37 w 40"/>
                <a:gd name="T31" fmla="*/ 5 h 28"/>
                <a:gd name="T32" fmla="*/ 32 w 40"/>
                <a:gd name="T3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28">
                  <a:moveTo>
                    <a:pt x="17" y="26"/>
                  </a:moveTo>
                  <a:lnTo>
                    <a:pt x="17" y="0"/>
                  </a:lnTo>
                  <a:lnTo>
                    <a:pt x="12" y="0"/>
                  </a:lnTo>
                  <a:lnTo>
                    <a:pt x="5" y="2"/>
                  </a:lnTo>
                  <a:lnTo>
                    <a:pt x="2" y="5"/>
                  </a:lnTo>
                  <a:lnTo>
                    <a:pt x="0" y="9"/>
                  </a:lnTo>
                  <a:lnTo>
                    <a:pt x="0" y="15"/>
                  </a:lnTo>
                  <a:lnTo>
                    <a:pt x="2" y="22"/>
                  </a:lnTo>
                  <a:lnTo>
                    <a:pt x="8" y="26"/>
                  </a:lnTo>
                  <a:lnTo>
                    <a:pt x="17" y="28"/>
                  </a:lnTo>
                  <a:lnTo>
                    <a:pt x="22" y="28"/>
                  </a:lnTo>
                  <a:lnTo>
                    <a:pt x="32" y="26"/>
                  </a:lnTo>
                  <a:lnTo>
                    <a:pt x="37" y="22"/>
                  </a:lnTo>
                  <a:lnTo>
                    <a:pt x="40" y="15"/>
                  </a:lnTo>
                  <a:lnTo>
                    <a:pt x="40" y="11"/>
                  </a:lnTo>
                  <a:lnTo>
                    <a:pt x="37" y="5"/>
                  </a:lnTo>
                  <a:lnTo>
                    <a:pt x="32"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Freeform 235"/>
            <p:cNvSpPr>
              <a:spLocks/>
            </p:cNvSpPr>
            <p:nvPr/>
          </p:nvSpPr>
          <p:spPr bwMode="auto">
            <a:xfrm>
              <a:off x="4230688" y="4324350"/>
              <a:ext cx="23813" cy="4763"/>
            </a:xfrm>
            <a:custGeom>
              <a:avLst/>
              <a:gdLst>
                <a:gd name="T0" fmla="*/ 15 w 15"/>
                <a:gd name="T1" fmla="*/ 0 h 3"/>
                <a:gd name="T2" fmla="*/ 6 w 15"/>
                <a:gd name="T3" fmla="*/ 0 h 3"/>
                <a:gd name="T4" fmla="*/ 0 w 15"/>
                <a:gd name="T5" fmla="*/ 3 h 3"/>
              </a:gdLst>
              <a:ahLst/>
              <a:cxnLst>
                <a:cxn ang="0">
                  <a:pos x="T0" y="T1"/>
                </a:cxn>
                <a:cxn ang="0">
                  <a:pos x="T2" y="T3"/>
                </a:cxn>
                <a:cxn ang="0">
                  <a:pos x="T4" y="T5"/>
                </a:cxn>
              </a:cxnLst>
              <a:rect l="0" t="0" r="r" b="b"/>
              <a:pathLst>
                <a:path w="15" h="3">
                  <a:moveTo>
                    <a:pt x="15" y="0"/>
                  </a:moveTo>
                  <a:lnTo>
                    <a:pt x="6" y="0"/>
                  </a:lnTo>
                  <a:lnTo>
                    <a:pt x="0" y="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236"/>
            <p:cNvSpPr>
              <a:spLocks/>
            </p:cNvSpPr>
            <p:nvPr/>
          </p:nvSpPr>
          <p:spPr bwMode="auto">
            <a:xfrm>
              <a:off x="4227513" y="4344988"/>
              <a:ext cx="63500" cy="17463"/>
            </a:xfrm>
            <a:custGeom>
              <a:avLst/>
              <a:gdLst>
                <a:gd name="T0" fmla="*/ 0 w 40"/>
                <a:gd name="T1" fmla="*/ 0 h 11"/>
                <a:gd name="T2" fmla="*/ 2 w 40"/>
                <a:gd name="T3" fmla="*/ 5 h 11"/>
                <a:gd name="T4" fmla="*/ 8 w 40"/>
                <a:gd name="T5" fmla="*/ 9 h 11"/>
                <a:gd name="T6" fmla="*/ 17 w 40"/>
                <a:gd name="T7" fmla="*/ 11 h 11"/>
                <a:gd name="T8" fmla="*/ 22 w 40"/>
                <a:gd name="T9" fmla="*/ 11 h 11"/>
                <a:gd name="T10" fmla="*/ 32 w 40"/>
                <a:gd name="T11" fmla="*/ 9 h 11"/>
                <a:gd name="T12" fmla="*/ 37 w 40"/>
                <a:gd name="T13" fmla="*/ 5 h 11"/>
                <a:gd name="T14" fmla="*/ 40 w 40"/>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11">
                  <a:moveTo>
                    <a:pt x="0" y="0"/>
                  </a:moveTo>
                  <a:lnTo>
                    <a:pt x="2" y="5"/>
                  </a:lnTo>
                  <a:lnTo>
                    <a:pt x="8" y="9"/>
                  </a:lnTo>
                  <a:lnTo>
                    <a:pt x="17" y="11"/>
                  </a:lnTo>
                  <a:lnTo>
                    <a:pt x="22" y="11"/>
                  </a:lnTo>
                  <a:lnTo>
                    <a:pt x="32" y="9"/>
                  </a:lnTo>
                  <a:lnTo>
                    <a:pt x="37" y="5"/>
                  </a:lnTo>
                  <a:lnTo>
                    <a:pt x="4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Freeform 237"/>
            <p:cNvSpPr>
              <a:spLocks/>
            </p:cNvSpPr>
            <p:nvPr/>
          </p:nvSpPr>
          <p:spPr bwMode="auto">
            <a:xfrm>
              <a:off x="4195763" y="4217988"/>
              <a:ext cx="95250" cy="20638"/>
            </a:xfrm>
            <a:custGeom>
              <a:avLst/>
              <a:gdLst>
                <a:gd name="T0" fmla="*/ 2 w 60"/>
                <a:gd name="T1" fmla="*/ 2 h 13"/>
                <a:gd name="T2" fmla="*/ 5 w 60"/>
                <a:gd name="T3" fmla="*/ 4 h 13"/>
                <a:gd name="T4" fmla="*/ 8 w 60"/>
                <a:gd name="T5" fmla="*/ 2 h 13"/>
                <a:gd name="T6" fmla="*/ 5 w 60"/>
                <a:gd name="T7" fmla="*/ 0 h 13"/>
                <a:gd name="T8" fmla="*/ 2 w 60"/>
                <a:gd name="T9" fmla="*/ 0 h 13"/>
                <a:gd name="T10" fmla="*/ 0 w 60"/>
                <a:gd name="T11" fmla="*/ 2 h 13"/>
                <a:gd name="T12" fmla="*/ 0 w 60"/>
                <a:gd name="T13" fmla="*/ 6 h 13"/>
                <a:gd name="T14" fmla="*/ 2 w 60"/>
                <a:gd name="T15" fmla="*/ 11 h 13"/>
                <a:gd name="T16" fmla="*/ 8 w 60"/>
                <a:gd name="T17" fmla="*/ 13 h 13"/>
                <a:gd name="T18" fmla="*/ 60 w 60"/>
                <a:gd name="T1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13">
                  <a:moveTo>
                    <a:pt x="2" y="2"/>
                  </a:moveTo>
                  <a:lnTo>
                    <a:pt x="5" y="4"/>
                  </a:lnTo>
                  <a:lnTo>
                    <a:pt x="8" y="2"/>
                  </a:lnTo>
                  <a:lnTo>
                    <a:pt x="5" y="0"/>
                  </a:lnTo>
                  <a:lnTo>
                    <a:pt x="2" y="0"/>
                  </a:lnTo>
                  <a:lnTo>
                    <a:pt x="0" y="2"/>
                  </a:lnTo>
                  <a:lnTo>
                    <a:pt x="0" y="6"/>
                  </a:lnTo>
                  <a:lnTo>
                    <a:pt x="2" y="11"/>
                  </a:lnTo>
                  <a:lnTo>
                    <a:pt x="8" y="13"/>
                  </a:lnTo>
                  <a:lnTo>
                    <a:pt x="60" y="1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238"/>
            <p:cNvSpPr>
              <a:spLocks/>
            </p:cNvSpPr>
            <p:nvPr/>
          </p:nvSpPr>
          <p:spPr bwMode="auto">
            <a:xfrm>
              <a:off x="4195763" y="4227513"/>
              <a:ext cx="95250" cy="7938"/>
            </a:xfrm>
            <a:custGeom>
              <a:avLst/>
              <a:gdLst>
                <a:gd name="T0" fmla="*/ 0 w 60"/>
                <a:gd name="T1" fmla="*/ 0 h 5"/>
                <a:gd name="T2" fmla="*/ 2 w 60"/>
                <a:gd name="T3" fmla="*/ 2 h 5"/>
                <a:gd name="T4" fmla="*/ 8 w 60"/>
                <a:gd name="T5" fmla="*/ 5 h 5"/>
                <a:gd name="T6" fmla="*/ 60 w 60"/>
                <a:gd name="T7" fmla="*/ 5 h 5"/>
              </a:gdLst>
              <a:ahLst/>
              <a:cxnLst>
                <a:cxn ang="0">
                  <a:pos x="T0" y="T1"/>
                </a:cxn>
                <a:cxn ang="0">
                  <a:pos x="T2" y="T3"/>
                </a:cxn>
                <a:cxn ang="0">
                  <a:pos x="T4" y="T5"/>
                </a:cxn>
                <a:cxn ang="0">
                  <a:pos x="T6" y="T7"/>
                </a:cxn>
              </a:cxnLst>
              <a:rect l="0" t="0" r="r" b="b"/>
              <a:pathLst>
                <a:path w="60" h="5">
                  <a:moveTo>
                    <a:pt x="0" y="0"/>
                  </a:moveTo>
                  <a:lnTo>
                    <a:pt x="2" y="2"/>
                  </a:lnTo>
                  <a:lnTo>
                    <a:pt x="8" y="5"/>
                  </a:lnTo>
                  <a:lnTo>
                    <a:pt x="60" y="5"/>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Line 239"/>
            <p:cNvSpPr>
              <a:spLocks noChangeShapeType="1"/>
            </p:cNvSpPr>
            <p:nvPr/>
          </p:nvSpPr>
          <p:spPr bwMode="auto">
            <a:xfrm flipV="1">
              <a:off x="4227513" y="4221163"/>
              <a:ext cx="0" cy="2698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Line 240"/>
            <p:cNvSpPr>
              <a:spLocks noChangeShapeType="1"/>
            </p:cNvSpPr>
            <p:nvPr/>
          </p:nvSpPr>
          <p:spPr bwMode="auto">
            <a:xfrm flipV="1">
              <a:off x="4291013" y="4224338"/>
              <a:ext cx="0" cy="2381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Freeform 241"/>
            <p:cNvSpPr>
              <a:spLocks/>
            </p:cNvSpPr>
            <p:nvPr/>
          </p:nvSpPr>
          <p:spPr bwMode="auto">
            <a:xfrm>
              <a:off x="4227513" y="4156075"/>
              <a:ext cx="63500" cy="38100"/>
            </a:xfrm>
            <a:custGeom>
              <a:avLst/>
              <a:gdLst>
                <a:gd name="T0" fmla="*/ 0 w 40"/>
                <a:gd name="T1" fmla="*/ 24 h 24"/>
                <a:gd name="T2" fmla="*/ 32 w 40"/>
                <a:gd name="T3" fmla="*/ 24 h 24"/>
                <a:gd name="T4" fmla="*/ 37 w 40"/>
                <a:gd name="T5" fmla="*/ 22 h 24"/>
                <a:gd name="T6" fmla="*/ 40 w 40"/>
                <a:gd name="T7" fmla="*/ 15 h 24"/>
                <a:gd name="T8" fmla="*/ 40 w 40"/>
                <a:gd name="T9" fmla="*/ 11 h 24"/>
                <a:gd name="T10" fmla="*/ 37 w 40"/>
                <a:gd name="T11" fmla="*/ 5 h 24"/>
                <a:gd name="T12" fmla="*/ 32 w 40"/>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40" h="24">
                  <a:moveTo>
                    <a:pt x="0" y="24"/>
                  </a:moveTo>
                  <a:lnTo>
                    <a:pt x="32" y="24"/>
                  </a:lnTo>
                  <a:lnTo>
                    <a:pt x="37" y="22"/>
                  </a:lnTo>
                  <a:lnTo>
                    <a:pt x="40" y="15"/>
                  </a:lnTo>
                  <a:lnTo>
                    <a:pt x="40" y="11"/>
                  </a:lnTo>
                  <a:lnTo>
                    <a:pt x="37" y="5"/>
                  </a:lnTo>
                  <a:lnTo>
                    <a:pt x="32"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Freeform 242"/>
            <p:cNvSpPr>
              <a:spLocks/>
            </p:cNvSpPr>
            <p:nvPr/>
          </p:nvSpPr>
          <p:spPr bwMode="auto">
            <a:xfrm>
              <a:off x="4227513" y="4179888"/>
              <a:ext cx="63500" cy="11113"/>
            </a:xfrm>
            <a:custGeom>
              <a:avLst/>
              <a:gdLst>
                <a:gd name="T0" fmla="*/ 0 w 40"/>
                <a:gd name="T1" fmla="*/ 7 h 7"/>
                <a:gd name="T2" fmla="*/ 32 w 40"/>
                <a:gd name="T3" fmla="*/ 7 h 7"/>
                <a:gd name="T4" fmla="*/ 37 w 40"/>
                <a:gd name="T5" fmla="*/ 5 h 7"/>
                <a:gd name="T6" fmla="*/ 40 w 40"/>
                <a:gd name="T7" fmla="*/ 0 h 7"/>
              </a:gdLst>
              <a:ahLst/>
              <a:cxnLst>
                <a:cxn ang="0">
                  <a:pos x="T0" y="T1"/>
                </a:cxn>
                <a:cxn ang="0">
                  <a:pos x="T2" y="T3"/>
                </a:cxn>
                <a:cxn ang="0">
                  <a:pos x="T4" y="T5"/>
                </a:cxn>
                <a:cxn ang="0">
                  <a:pos x="T6" y="T7"/>
                </a:cxn>
              </a:cxnLst>
              <a:rect l="0" t="0" r="r" b="b"/>
              <a:pathLst>
                <a:path w="40" h="7">
                  <a:moveTo>
                    <a:pt x="0" y="7"/>
                  </a:moveTo>
                  <a:lnTo>
                    <a:pt x="32" y="7"/>
                  </a:lnTo>
                  <a:lnTo>
                    <a:pt x="37" y="5"/>
                  </a:lnTo>
                  <a:lnTo>
                    <a:pt x="4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Line 243"/>
            <p:cNvSpPr>
              <a:spLocks noChangeShapeType="1"/>
            </p:cNvSpPr>
            <p:nvPr/>
          </p:nvSpPr>
          <p:spPr bwMode="auto">
            <a:xfrm>
              <a:off x="4227513" y="4156075"/>
              <a:ext cx="6350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Line 244"/>
            <p:cNvSpPr>
              <a:spLocks noChangeShapeType="1"/>
            </p:cNvSpPr>
            <p:nvPr/>
          </p:nvSpPr>
          <p:spPr bwMode="auto">
            <a:xfrm>
              <a:off x="4227513" y="4152900"/>
              <a:ext cx="6350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Line 245"/>
            <p:cNvSpPr>
              <a:spLocks noChangeShapeType="1"/>
            </p:cNvSpPr>
            <p:nvPr/>
          </p:nvSpPr>
          <p:spPr bwMode="auto">
            <a:xfrm flipV="1">
              <a:off x="4227513" y="4191000"/>
              <a:ext cx="0" cy="1270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Line 246"/>
            <p:cNvSpPr>
              <a:spLocks noChangeShapeType="1"/>
            </p:cNvSpPr>
            <p:nvPr/>
          </p:nvSpPr>
          <p:spPr bwMode="auto">
            <a:xfrm flipV="1">
              <a:off x="4227513" y="4152900"/>
              <a:ext cx="0" cy="1428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Line 247"/>
            <p:cNvSpPr>
              <a:spLocks noChangeShapeType="1"/>
            </p:cNvSpPr>
            <p:nvPr/>
          </p:nvSpPr>
          <p:spPr bwMode="auto">
            <a:xfrm flipV="1">
              <a:off x="4291013" y="4143375"/>
              <a:ext cx="0" cy="1270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Line 248"/>
            <p:cNvSpPr>
              <a:spLocks noChangeShapeType="1"/>
            </p:cNvSpPr>
            <p:nvPr/>
          </p:nvSpPr>
          <p:spPr bwMode="auto">
            <a:xfrm>
              <a:off x="4227513" y="4119563"/>
              <a:ext cx="6350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Line 249"/>
            <p:cNvSpPr>
              <a:spLocks noChangeShapeType="1"/>
            </p:cNvSpPr>
            <p:nvPr/>
          </p:nvSpPr>
          <p:spPr bwMode="auto">
            <a:xfrm>
              <a:off x="4227513" y="4114800"/>
              <a:ext cx="6350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250"/>
            <p:cNvSpPr>
              <a:spLocks/>
            </p:cNvSpPr>
            <p:nvPr/>
          </p:nvSpPr>
          <p:spPr bwMode="auto">
            <a:xfrm>
              <a:off x="4227513" y="4076700"/>
              <a:ext cx="63500" cy="38100"/>
            </a:xfrm>
            <a:custGeom>
              <a:avLst/>
              <a:gdLst>
                <a:gd name="T0" fmla="*/ 8 w 40"/>
                <a:gd name="T1" fmla="*/ 24 h 24"/>
                <a:gd name="T2" fmla="*/ 2 w 40"/>
                <a:gd name="T3" fmla="*/ 20 h 24"/>
                <a:gd name="T4" fmla="*/ 0 w 40"/>
                <a:gd name="T5" fmla="*/ 13 h 24"/>
                <a:gd name="T6" fmla="*/ 0 w 40"/>
                <a:gd name="T7" fmla="*/ 8 h 24"/>
                <a:gd name="T8" fmla="*/ 2 w 40"/>
                <a:gd name="T9" fmla="*/ 2 h 24"/>
                <a:gd name="T10" fmla="*/ 8 w 40"/>
                <a:gd name="T11" fmla="*/ 0 h 24"/>
                <a:gd name="T12" fmla="*/ 40 w 40"/>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40" h="24">
                  <a:moveTo>
                    <a:pt x="8" y="24"/>
                  </a:moveTo>
                  <a:lnTo>
                    <a:pt x="2" y="20"/>
                  </a:lnTo>
                  <a:lnTo>
                    <a:pt x="0" y="13"/>
                  </a:lnTo>
                  <a:lnTo>
                    <a:pt x="0" y="8"/>
                  </a:lnTo>
                  <a:lnTo>
                    <a:pt x="2" y="2"/>
                  </a:lnTo>
                  <a:lnTo>
                    <a:pt x="8" y="0"/>
                  </a:lnTo>
                  <a:lnTo>
                    <a:pt x="4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251"/>
            <p:cNvSpPr>
              <a:spLocks/>
            </p:cNvSpPr>
            <p:nvPr/>
          </p:nvSpPr>
          <p:spPr bwMode="auto">
            <a:xfrm>
              <a:off x="4227513" y="4079875"/>
              <a:ext cx="63500" cy="9525"/>
            </a:xfrm>
            <a:custGeom>
              <a:avLst/>
              <a:gdLst>
                <a:gd name="T0" fmla="*/ 0 w 40"/>
                <a:gd name="T1" fmla="*/ 6 h 6"/>
                <a:gd name="T2" fmla="*/ 2 w 40"/>
                <a:gd name="T3" fmla="*/ 2 h 6"/>
                <a:gd name="T4" fmla="*/ 8 w 40"/>
                <a:gd name="T5" fmla="*/ 0 h 6"/>
                <a:gd name="T6" fmla="*/ 40 w 40"/>
                <a:gd name="T7" fmla="*/ 0 h 6"/>
              </a:gdLst>
              <a:ahLst/>
              <a:cxnLst>
                <a:cxn ang="0">
                  <a:pos x="T0" y="T1"/>
                </a:cxn>
                <a:cxn ang="0">
                  <a:pos x="T2" y="T3"/>
                </a:cxn>
                <a:cxn ang="0">
                  <a:pos x="T4" y="T5"/>
                </a:cxn>
                <a:cxn ang="0">
                  <a:pos x="T6" y="T7"/>
                </a:cxn>
              </a:cxnLst>
              <a:rect l="0" t="0" r="r" b="b"/>
              <a:pathLst>
                <a:path w="40" h="6">
                  <a:moveTo>
                    <a:pt x="0" y="6"/>
                  </a:moveTo>
                  <a:lnTo>
                    <a:pt x="2" y="2"/>
                  </a:lnTo>
                  <a:lnTo>
                    <a:pt x="8" y="0"/>
                  </a:lnTo>
                  <a:lnTo>
                    <a:pt x="4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Line 252"/>
            <p:cNvSpPr>
              <a:spLocks noChangeShapeType="1"/>
            </p:cNvSpPr>
            <p:nvPr/>
          </p:nvSpPr>
          <p:spPr bwMode="auto">
            <a:xfrm flipV="1">
              <a:off x="4227513" y="4114800"/>
              <a:ext cx="0" cy="1428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Line 253"/>
            <p:cNvSpPr>
              <a:spLocks noChangeShapeType="1"/>
            </p:cNvSpPr>
            <p:nvPr/>
          </p:nvSpPr>
          <p:spPr bwMode="auto">
            <a:xfrm flipV="1">
              <a:off x="4291013" y="4105275"/>
              <a:ext cx="0" cy="2381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Line 254"/>
            <p:cNvSpPr>
              <a:spLocks noChangeShapeType="1"/>
            </p:cNvSpPr>
            <p:nvPr/>
          </p:nvSpPr>
          <p:spPr bwMode="auto">
            <a:xfrm flipV="1">
              <a:off x="4291013" y="4065588"/>
              <a:ext cx="0" cy="2381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Freeform 255"/>
            <p:cNvSpPr>
              <a:spLocks/>
            </p:cNvSpPr>
            <p:nvPr/>
          </p:nvSpPr>
          <p:spPr bwMode="auto">
            <a:xfrm>
              <a:off x="4227513" y="4005263"/>
              <a:ext cx="63500" cy="44450"/>
            </a:xfrm>
            <a:custGeom>
              <a:avLst/>
              <a:gdLst>
                <a:gd name="T0" fmla="*/ 8 w 40"/>
                <a:gd name="T1" fmla="*/ 2 h 28"/>
                <a:gd name="T2" fmla="*/ 12 w 40"/>
                <a:gd name="T3" fmla="*/ 4 h 28"/>
                <a:gd name="T4" fmla="*/ 14 w 40"/>
                <a:gd name="T5" fmla="*/ 2 h 28"/>
                <a:gd name="T6" fmla="*/ 12 w 40"/>
                <a:gd name="T7" fmla="*/ 0 h 28"/>
                <a:gd name="T8" fmla="*/ 8 w 40"/>
                <a:gd name="T9" fmla="*/ 0 h 28"/>
                <a:gd name="T10" fmla="*/ 2 w 40"/>
                <a:gd name="T11" fmla="*/ 4 h 28"/>
                <a:gd name="T12" fmla="*/ 0 w 40"/>
                <a:gd name="T13" fmla="*/ 8 h 28"/>
                <a:gd name="T14" fmla="*/ 0 w 40"/>
                <a:gd name="T15" fmla="*/ 15 h 28"/>
                <a:gd name="T16" fmla="*/ 2 w 40"/>
                <a:gd name="T17" fmla="*/ 21 h 28"/>
                <a:gd name="T18" fmla="*/ 8 w 40"/>
                <a:gd name="T19" fmla="*/ 26 h 28"/>
                <a:gd name="T20" fmla="*/ 17 w 40"/>
                <a:gd name="T21" fmla="*/ 28 h 28"/>
                <a:gd name="T22" fmla="*/ 22 w 40"/>
                <a:gd name="T23" fmla="*/ 28 h 28"/>
                <a:gd name="T24" fmla="*/ 32 w 40"/>
                <a:gd name="T25" fmla="*/ 26 h 28"/>
                <a:gd name="T26" fmla="*/ 37 w 40"/>
                <a:gd name="T27" fmla="*/ 21 h 28"/>
                <a:gd name="T28" fmla="*/ 40 w 40"/>
                <a:gd name="T29" fmla="*/ 15 h 28"/>
                <a:gd name="T30" fmla="*/ 40 w 40"/>
                <a:gd name="T31" fmla="*/ 11 h 28"/>
                <a:gd name="T32" fmla="*/ 37 w 40"/>
                <a:gd name="T33" fmla="*/ 4 h 28"/>
                <a:gd name="T34" fmla="*/ 32 w 40"/>
                <a:gd name="T3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28">
                  <a:moveTo>
                    <a:pt x="8" y="2"/>
                  </a:moveTo>
                  <a:lnTo>
                    <a:pt x="12" y="4"/>
                  </a:lnTo>
                  <a:lnTo>
                    <a:pt x="14" y="2"/>
                  </a:lnTo>
                  <a:lnTo>
                    <a:pt x="12" y="0"/>
                  </a:lnTo>
                  <a:lnTo>
                    <a:pt x="8" y="0"/>
                  </a:lnTo>
                  <a:lnTo>
                    <a:pt x="2" y="4"/>
                  </a:lnTo>
                  <a:lnTo>
                    <a:pt x="0" y="8"/>
                  </a:lnTo>
                  <a:lnTo>
                    <a:pt x="0" y="15"/>
                  </a:lnTo>
                  <a:lnTo>
                    <a:pt x="2" y="21"/>
                  </a:lnTo>
                  <a:lnTo>
                    <a:pt x="8" y="26"/>
                  </a:lnTo>
                  <a:lnTo>
                    <a:pt x="17" y="28"/>
                  </a:lnTo>
                  <a:lnTo>
                    <a:pt x="22" y="28"/>
                  </a:lnTo>
                  <a:lnTo>
                    <a:pt x="32" y="26"/>
                  </a:lnTo>
                  <a:lnTo>
                    <a:pt x="37" y="21"/>
                  </a:lnTo>
                  <a:lnTo>
                    <a:pt x="40" y="15"/>
                  </a:lnTo>
                  <a:lnTo>
                    <a:pt x="40" y="11"/>
                  </a:lnTo>
                  <a:lnTo>
                    <a:pt x="37" y="4"/>
                  </a:lnTo>
                  <a:lnTo>
                    <a:pt x="32"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Freeform 256"/>
            <p:cNvSpPr>
              <a:spLocks/>
            </p:cNvSpPr>
            <p:nvPr/>
          </p:nvSpPr>
          <p:spPr bwMode="auto">
            <a:xfrm>
              <a:off x="4227513" y="4029075"/>
              <a:ext cx="63500" cy="17463"/>
            </a:xfrm>
            <a:custGeom>
              <a:avLst/>
              <a:gdLst>
                <a:gd name="T0" fmla="*/ 0 w 40"/>
                <a:gd name="T1" fmla="*/ 0 h 11"/>
                <a:gd name="T2" fmla="*/ 2 w 40"/>
                <a:gd name="T3" fmla="*/ 4 h 11"/>
                <a:gd name="T4" fmla="*/ 8 w 40"/>
                <a:gd name="T5" fmla="*/ 8 h 11"/>
                <a:gd name="T6" fmla="*/ 17 w 40"/>
                <a:gd name="T7" fmla="*/ 11 h 11"/>
                <a:gd name="T8" fmla="*/ 22 w 40"/>
                <a:gd name="T9" fmla="*/ 11 h 11"/>
                <a:gd name="T10" fmla="*/ 32 w 40"/>
                <a:gd name="T11" fmla="*/ 8 h 11"/>
                <a:gd name="T12" fmla="*/ 37 w 40"/>
                <a:gd name="T13" fmla="*/ 4 h 11"/>
                <a:gd name="T14" fmla="*/ 40 w 40"/>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11">
                  <a:moveTo>
                    <a:pt x="0" y="0"/>
                  </a:moveTo>
                  <a:lnTo>
                    <a:pt x="2" y="4"/>
                  </a:lnTo>
                  <a:lnTo>
                    <a:pt x="8" y="8"/>
                  </a:lnTo>
                  <a:lnTo>
                    <a:pt x="17" y="11"/>
                  </a:lnTo>
                  <a:lnTo>
                    <a:pt x="22" y="11"/>
                  </a:lnTo>
                  <a:lnTo>
                    <a:pt x="32" y="8"/>
                  </a:lnTo>
                  <a:lnTo>
                    <a:pt x="37" y="4"/>
                  </a:lnTo>
                  <a:lnTo>
                    <a:pt x="4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Freeform 257"/>
            <p:cNvSpPr>
              <a:spLocks/>
            </p:cNvSpPr>
            <p:nvPr/>
          </p:nvSpPr>
          <p:spPr bwMode="auto">
            <a:xfrm>
              <a:off x="4195763" y="3951288"/>
              <a:ext cx="95250" cy="26988"/>
            </a:xfrm>
            <a:custGeom>
              <a:avLst/>
              <a:gdLst>
                <a:gd name="T0" fmla="*/ 0 w 60"/>
                <a:gd name="T1" fmla="*/ 17 h 17"/>
                <a:gd name="T2" fmla="*/ 48 w 60"/>
                <a:gd name="T3" fmla="*/ 17 h 17"/>
                <a:gd name="T4" fmla="*/ 57 w 60"/>
                <a:gd name="T5" fmla="*/ 15 h 17"/>
                <a:gd name="T6" fmla="*/ 60 w 60"/>
                <a:gd name="T7" fmla="*/ 10 h 17"/>
                <a:gd name="T8" fmla="*/ 60 w 60"/>
                <a:gd name="T9" fmla="*/ 6 h 17"/>
                <a:gd name="T10" fmla="*/ 57 w 60"/>
                <a:gd name="T11" fmla="*/ 2 h 17"/>
                <a:gd name="T12" fmla="*/ 52 w 60"/>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60" h="17">
                  <a:moveTo>
                    <a:pt x="0" y="17"/>
                  </a:moveTo>
                  <a:lnTo>
                    <a:pt x="48" y="17"/>
                  </a:lnTo>
                  <a:lnTo>
                    <a:pt x="57" y="15"/>
                  </a:lnTo>
                  <a:lnTo>
                    <a:pt x="60" y="10"/>
                  </a:lnTo>
                  <a:lnTo>
                    <a:pt x="60" y="6"/>
                  </a:lnTo>
                  <a:lnTo>
                    <a:pt x="57" y="2"/>
                  </a:lnTo>
                  <a:lnTo>
                    <a:pt x="52"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258"/>
            <p:cNvSpPr>
              <a:spLocks/>
            </p:cNvSpPr>
            <p:nvPr/>
          </p:nvSpPr>
          <p:spPr bwMode="auto">
            <a:xfrm>
              <a:off x="4195763" y="3967163"/>
              <a:ext cx="95250" cy="7938"/>
            </a:xfrm>
            <a:custGeom>
              <a:avLst/>
              <a:gdLst>
                <a:gd name="T0" fmla="*/ 0 w 60"/>
                <a:gd name="T1" fmla="*/ 5 h 5"/>
                <a:gd name="T2" fmla="*/ 48 w 60"/>
                <a:gd name="T3" fmla="*/ 5 h 5"/>
                <a:gd name="T4" fmla="*/ 57 w 60"/>
                <a:gd name="T5" fmla="*/ 2 h 5"/>
                <a:gd name="T6" fmla="*/ 60 w 60"/>
                <a:gd name="T7" fmla="*/ 0 h 5"/>
              </a:gdLst>
              <a:ahLst/>
              <a:cxnLst>
                <a:cxn ang="0">
                  <a:pos x="T0" y="T1"/>
                </a:cxn>
                <a:cxn ang="0">
                  <a:pos x="T2" y="T3"/>
                </a:cxn>
                <a:cxn ang="0">
                  <a:pos x="T4" y="T5"/>
                </a:cxn>
                <a:cxn ang="0">
                  <a:pos x="T6" y="T7"/>
                </a:cxn>
              </a:cxnLst>
              <a:rect l="0" t="0" r="r" b="b"/>
              <a:pathLst>
                <a:path w="60" h="5">
                  <a:moveTo>
                    <a:pt x="0" y="5"/>
                  </a:moveTo>
                  <a:lnTo>
                    <a:pt x="48" y="5"/>
                  </a:lnTo>
                  <a:lnTo>
                    <a:pt x="57" y="2"/>
                  </a:lnTo>
                  <a:lnTo>
                    <a:pt x="6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 name="Line 259"/>
            <p:cNvSpPr>
              <a:spLocks noChangeShapeType="1"/>
            </p:cNvSpPr>
            <p:nvPr/>
          </p:nvSpPr>
          <p:spPr bwMode="auto">
            <a:xfrm flipV="1">
              <a:off x="4227513" y="3960813"/>
              <a:ext cx="0" cy="2698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 name="Freeform 260"/>
            <p:cNvSpPr>
              <a:spLocks/>
            </p:cNvSpPr>
            <p:nvPr/>
          </p:nvSpPr>
          <p:spPr bwMode="auto">
            <a:xfrm>
              <a:off x="4195763" y="3921125"/>
              <a:ext cx="7938" cy="7938"/>
            </a:xfrm>
            <a:custGeom>
              <a:avLst/>
              <a:gdLst>
                <a:gd name="T0" fmla="*/ 0 w 5"/>
                <a:gd name="T1" fmla="*/ 3 h 5"/>
                <a:gd name="T2" fmla="*/ 2 w 5"/>
                <a:gd name="T3" fmla="*/ 5 h 5"/>
                <a:gd name="T4" fmla="*/ 5 w 5"/>
                <a:gd name="T5" fmla="*/ 3 h 5"/>
                <a:gd name="T6" fmla="*/ 2 w 5"/>
                <a:gd name="T7" fmla="*/ 0 h 5"/>
                <a:gd name="T8" fmla="*/ 0 w 5"/>
                <a:gd name="T9" fmla="*/ 3 h 5"/>
              </a:gdLst>
              <a:ahLst/>
              <a:cxnLst>
                <a:cxn ang="0">
                  <a:pos x="T0" y="T1"/>
                </a:cxn>
                <a:cxn ang="0">
                  <a:pos x="T2" y="T3"/>
                </a:cxn>
                <a:cxn ang="0">
                  <a:pos x="T4" y="T5"/>
                </a:cxn>
                <a:cxn ang="0">
                  <a:pos x="T6" y="T7"/>
                </a:cxn>
                <a:cxn ang="0">
                  <a:pos x="T8" y="T9"/>
                </a:cxn>
              </a:cxnLst>
              <a:rect l="0" t="0" r="r" b="b"/>
              <a:pathLst>
                <a:path w="5" h="5">
                  <a:moveTo>
                    <a:pt x="0" y="3"/>
                  </a:moveTo>
                  <a:lnTo>
                    <a:pt x="2" y="5"/>
                  </a:lnTo>
                  <a:lnTo>
                    <a:pt x="5" y="3"/>
                  </a:lnTo>
                  <a:lnTo>
                    <a:pt x="2" y="0"/>
                  </a:lnTo>
                  <a:lnTo>
                    <a:pt x="0" y="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Line 261"/>
            <p:cNvSpPr>
              <a:spLocks noChangeShapeType="1"/>
            </p:cNvSpPr>
            <p:nvPr/>
          </p:nvSpPr>
          <p:spPr bwMode="auto">
            <a:xfrm>
              <a:off x="4227513" y="3925888"/>
              <a:ext cx="6350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 name="Line 262"/>
            <p:cNvSpPr>
              <a:spLocks noChangeShapeType="1"/>
            </p:cNvSpPr>
            <p:nvPr/>
          </p:nvSpPr>
          <p:spPr bwMode="auto">
            <a:xfrm>
              <a:off x="4227513" y="3921125"/>
              <a:ext cx="6350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Line 263"/>
            <p:cNvSpPr>
              <a:spLocks noChangeShapeType="1"/>
            </p:cNvSpPr>
            <p:nvPr/>
          </p:nvSpPr>
          <p:spPr bwMode="auto">
            <a:xfrm flipV="1">
              <a:off x="4227513" y="3921125"/>
              <a:ext cx="0" cy="1428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Line 264"/>
            <p:cNvSpPr>
              <a:spLocks noChangeShapeType="1"/>
            </p:cNvSpPr>
            <p:nvPr/>
          </p:nvSpPr>
          <p:spPr bwMode="auto">
            <a:xfrm flipV="1">
              <a:off x="4291013" y="3911600"/>
              <a:ext cx="0" cy="2381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Freeform 265"/>
            <p:cNvSpPr>
              <a:spLocks/>
            </p:cNvSpPr>
            <p:nvPr/>
          </p:nvSpPr>
          <p:spPr bwMode="auto">
            <a:xfrm>
              <a:off x="4227513" y="3846513"/>
              <a:ext cx="63500" cy="47625"/>
            </a:xfrm>
            <a:custGeom>
              <a:avLst/>
              <a:gdLst>
                <a:gd name="T0" fmla="*/ 0 w 40"/>
                <a:gd name="T1" fmla="*/ 17 h 30"/>
                <a:gd name="T2" fmla="*/ 2 w 40"/>
                <a:gd name="T3" fmla="*/ 24 h 30"/>
                <a:gd name="T4" fmla="*/ 8 w 40"/>
                <a:gd name="T5" fmla="*/ 28 h 30"/>
                <a:gd name="T6" fmla="*/ 17 w 40"/>
                <a:gd name="T7" fmla="*/ 30 h 30"/>
                <a:gd name="T8" fmla="*/ 22 w 40"/>
                <a:gd name="T9" fmla="*/ 30 h 30"/>
                <a:gd name="T10" fmla="*/ 32 w 40"/>
                <a:gd name="T11" fmla="*/ 28 h 30"/>
                <a:gd name="T12" fmla="*/ 37 w 40"/>
                <a:gd name="T13" fmla="*/ 24 h 30"/>
                <a:gd name="T14" fmla="*/ 40 w 40"/>
                <a:gd name="T15" fmla="*/ 17 h 30"/>
                <a:gd name="T16" fmla="*/ 40 w 40"/>
                <a:gd name="T17" fmla="*/ 13 h 30"/>
                <a:gd name="T18" fmla="*/ 37 w 40"/>
                <a:gd name="T19" fmla="*/ 7 h 30"/>
                <a:gd name="T20" fmla="*/ 32 w 40"/>
                <a:gd name="T21" fmla="*/ 2 h 30"/>
                <a:gd name="T22" fmla="*/ 22 w 40"/>
                <a:gd name="T23" fmla="*/ 0 h 30"/>
                <a:gd name="T24" fmla="*/ 17 w 40"/>
                <a:gd name="T25" fmla="*/ 0 h 30"/>
                <a:gd name="T26" fmla="*/ 8 w 40"/>
                <a:gd name="T27" fmla="*/ 2 h 30"/>
                <a:gd name="T28" fmla="*/ 2 w 40"/>
                <a:gd name="T29" fmla="*/ 7 h 30"/>
                <a:gd name="T30" fmla="*/ 0 w 40"/>
                <a:gd name="T31" fmla="*/ 13 h 30"/>
                <a:gd name="T32" fmla="*/ 0 w 40"/>
                <a:gd name="T33" fmla="*/ 17 h 30"/>
                <a:gd name="T34" fmla="*/ 2 w 40"/>
                <a:gd name="T35" fmla="*/ 22 h 30"/>
                <a:gd name="T36" fmla="*/ 8 w 40"/>
                <a:gd name="T37" fmla="*/ 26 h 30"/>
                <a:gd name="T38" fmla="*/ 17 w 40"/>
                <a:gd name="T39" fmla="*/ 28 h 30"/>
                <a:gd name="T40" fmla="*/ 22 w 40"/>
                <a:gd name="T41" fmla="*/ 28 h 30"/>
                <a:gd name="T42" fmla="*/ 32 w 40"/>
                <a:gd name="T43" fmla="*/ 26 h 30"/>
                <a:gd name="T44" fmla="*/ 37 w 40"/>
                <a:gd name="T45" fmla="*/ 22 h 30"/>
                <a:gd name="T46" fmla="*/ 40 w 40"/>
                <a:gd name="T47" fmla="*/ 1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 h="30">
                  <a:moveTo>
                    <a:pt x="0" y="17"/>
                  </a:moveTo>
                  <a:lnTo>
                    <a:pt x="2" y="24"/>
                  </a:lnTo>
                  <a:lnTo>
                    <a:pt x="8" y="28"/>
                  </a:lnTo>
                  <a:lnTo>
                    <a:pt x="17" y="30"/>
                  </a:lnTo>
                  <a:lnTo>
                    <a:pt x="22" y="30"/>
                  </a:lnTo>
                  <a:lnTo>
                    <a:pt x="32" y="28"/>
                  </a:lnTo>
                  <a:lnTo>
                    <a:pt x="37" y="24"/>
                  </a:lnTo>
                  <a:lnTo>
                    <a:pt x="40" y="17"/>
                  </a:lnTo>
                  <a:lnTo>
                    <a:pt x="40" y="13"/>
                  </a:lnTo>
                  <a:lnTo>
                    <a:pt x="37" y="7"/>
                  </a:lnTo>
                  <a:lnTo>
                    <a:pt x="32" y="2"/>
                  </a:lnTo>
                  <a:lnTo>
                    <a:pt x="22" y="0"/>
                  </a:lnTo>
                  <a:lnTo>
                    <a:pt x="17" y="0"/>
                  </a:lnTo>
                  <a:lnTo>
                    <a:pt x="8" y="2"/>
                  </a:lnTo>
                  <a:lnTo>
                    <a:pt x="2" y="7"/>
                  </a:lnTo>
                  <a:lnTo>
                    <a:pt x="0" y="13"/>
                  </a:lnTo>
                  <a:lnTo>
                    <a:pt x="0" y="17"/>
                  </a:lnTo>
                  <a:lnTo>
                    <a:pt x="2" y="22"/>
                  </a:lnTo>
                  <a:lnTo>
                    <a:pt x="8" y="26"/>
                  </a:lnTo>
                  <a:lnTo>
                    <a:pt x="17" y="28"/>
                  </a:lnTo>
                  <a:lnTo>
                    <a:pt x="22" y="28"/>
                  </a:lnTo>
                  <a:lnTo>
                    <a:pt x="32" y="26"/>
                  </a:lnTo>
                  <a:lnTo>
                    <a:pt x="37" y="22"/>
                  </a:lnTo>
                  <a:lnTo>
                    <a:pt x="40" y="1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64" name="Freeform 266"/>
            <p:cNvSpPr>
              <a:spLocks/>
            </p:cNvSpPr>
            <p:nvPr/>
          </p:nvSpPr>
          <p:spPr bwMode="auto">
            <a:xfrm>
              <a:off x="4227513" y="3849688"/>
              <a:ext cx="63500" cy="17463"/>
            </a:xfrm>
            <a:custGeom>
              <a:avLst/>
              <a:gdLst>
                <a:gd name="T0" fmla="*/ 40 w 40"/>
                <a:gd name="T1" fmla="*/ 11 h 11"/>
                <a:gd name="T2" fmla="*/ 37 w 40"/>
                <a:gd name="T3" fmla="*/ 7 h 11"/>
                <a:gd name="T4" fmla="*/ 32 w 40"/>
                <a:gd name="T5" fmla="*/ 2 h 11"/>
                <a:gd name="T6" fmla="*/ 22 w 40"/>
                <a:gd name="T7" fmla="*/ 0 h 11"/>
                <a:gd name="T8" fmla="*/ 17 w 40"/>
                <a:gd name="T9" fmla="*/ 0 h 11"/>
                <a:gd name="T10" fmla="*/ 8 w 40"/>
                <a:gd name="T11" fmla="*/ 2 h 11"/>
                <a:gd name="T12" fmla="*/ 2 w 40"/>
                <a:gd name="T13" fmla="*/ 7 h 11"/>
                <a:gd name="T14" fmla="*/ 0 w 40"/>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11">
                  <a:moveTo>
                    <a:pt x="40" y="11"/>
                  </a:moveTo>
                  <a:lnTo>
                    <a:pt x="37" y="7"/>
                  </a:lnTo>
                  <a:lnTo>
                    <a:pt x="32" y="2"/>
                  </a:lnTo>
                  <a:lnTo>
                    <a:pt x="22" y="0"/>
                  </a:lnTo>
                  <a:lnTo>
                    <a:pt x="17" y="0"/>
                  </a:lnTo>
                  <a:lnTo>
                    <a:pt x="8" y="2"/>
                  </a:lnTo>
                  <a:lnTo>
                    <a:pt x="2" y="7"/>
                  </a:lnTo>
                  <a:lnTo>
                    <a:pt x="0" y="1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65" name="Line 267"/>
            <p:cNvSpPr>
              <a:spLocks noChangeShapeType="1"/>
            </p:cNvSpPr>
            <p:nvPr/>
          </p:nvSpPr>
          <p:spPr bwMode="auto">
            <a:xfrm>
              <a:off x="4227513" y="3819525"/>
              <a:ext cx="6350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72" name="Line 268"/>
            <p:cNvSpPr>
              <a:spLocks noChangeShapeType="1"/>
            </p:cNvSpPr>
            <p:nvPr/>
          </p:nvSpPr>
          <p:spPr bwMode="auto">
            <a:xfrm>
              <a:off x="4227513" y="3816350"/>
              <a:ext cx="6350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73" name="Freeform 269"/>
            <p:cNvSpPr>
              <a:spLocks/>
            </p:cNvSpPr>
            <p:nvPr/>
          </p:nvSpPr>
          <p:spPr bwMode="auto">
            <a:xfrm>
              <a:off x="4227513" y="3776663"/>
              <a:ext cx="63500" cy="39688"/>
            </a:xfrm>
            <a:custGeom>
              <a:avLst/>
              <a:gdLst>
                <a:gd name="T0" fmla="*/ 8 w 40"/>
                <a:gd name="T1" fmla="*/ 25 h 25"/>
                <a:gd name="T2" fmla="*/ 2 w 40"/>
                <a:gd name="T3" fmla="*/ 21 h 25"/>
                <a:gd name="T4" fmla="*/ 0 w 40"/>
                <a:gd name="T5" fmla="*/ 14 h 25"/>
                <a:gd name="T6" fmla="*/ 0 w 40"/>
                <a:gd name="T7" fmla="*/ 10 h 25"/>
                <a:gd name="T8" fmla="*/ 2 w 40"/>
                <a:gd name="T9" fmla="*/ 2 h 25"/>
                <a:gd name="T10" fmla="*/ 8 w 40"/>
                <a:gd name="T11" fmla="*/ 0 h 25"/>
                <a:gd name="T12" fmla="*/ 40 w 40"/>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40" h="25">
                  <a:moveTo>
                    <a:pt x="8" y="25"/>
                  </a:moveTo>
                  <a:lnTo>
                    <a:pt x="2" y="21"/>
                  </a:lnTo>
                  <a:lnTo>
                    <a:pt x="0" y="14"/>
                  </a:lnTo>
                  <a:lnTo>
                    <a:pt x="0" y="10"/>
                  </a:lnTo>
                  <a:lnTo>
                    <a:pt x="2" y="2"/>
                  </a:lnTo>
                  <a:lnTo>
                    <a:pt x="8" y="0"/>
                  </a:lnTo>
                  <a:lnTo>
                    <a:pt x="4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74" name="Freeform 270"/>
            <p:cNvSpPr>
              <a:spLocks/>
            </p:cNvSpPr>
            <p:nvPr/>
          </p:nvSpPr>
          <p:spPr bwMode="auto">
            <a:xfrm>
              <a:off x="4227513" y="3779838"/>
              <a:ext cx="63500" cy="12700"/>
            </a:xfrm>
            <a:custGeom>
              <a:avLst/>
              <a:gdLst>
                <a:gd name="T0" fmla="*/ 0 w 40"/>
                <a:gd name="T1" fmla="*/ 8 h 8"/>
                <a:gd name="T2" fmla="*/ 2 w 40"/>
                <a:gd name="T3" fmla="*/ 3 h 8"/>
                <a:gd name="T4" fmla="*/ 8 w 40"/>
                <a:gd name="T5" fmla="*/ 0 h 8"/>
                <a:gd name="T6" fmla="*/ 40 w 40"/>
                <a:gd name="T7" fmla="*/ 0 h 8"/>
              </a:gdLst>
              <a:ahLst/>
              <a:cxnLst>
                <a:cxn ang="0">
                  <a:pos x="T0" y="T1"/>
                </a:cxn>
                <a:cxn ang="0">
                  <a:pos x="T2" y="T3"/>
                </a:cxn>
                <a:cxn ang="0">
                  <a:pos x="T4" y="T5"/>
                </a:cxn>
                <a:cxn ang="0">
                  <a:pos x="T6" y="T7"/>
                </a:cxn>
              </a:cxnLst>
              <a:rect l="0" t="0" r="r" b="b"/>
              <a:pathLst>
                <a:path w="40" h="8">
                  <a:moveTo>
                    <a:pt x="0" y="8"/>
                  </a:moveTo>
                  <a:lnTo>
                    <a:pt x="2" y="3"/>
                  </a:lnTo>
                  <a:lnTo>
                    <a:pt x="8" y="0"/>
                  </a:lnTo>
                  <a:lnTo>
                    <a:pt x="4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75" name="Line 271"/>
            <p:cNvSpPr>
              <a:spLocks noChangeShapeType="1"/>
            </p:cNvSpPr>
            <p:nvPr/>
          </p:nvSpPr>
          <p:spPr bwMode="auto">
            <a:xfrm flipV="1">
              <a:off x="4227513" y="3816350"/>
              <a:ext cx="0" cy="1270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76" name="Line 272"/>
            <p:cNvSpPr>
              <a:spLocks noChangeShapeType="1"/>
            </p:cNvSpPr>
            <p:nvPr/>
          </p:nvSpPr>
          <p:spPr bwMode="auto">
            <a:xfrm flipV="1">
              <a:off x="4291013" y="3805238"/>
              <a:ext cx="0" cy="23813"/>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77" name="Line 273"/>
            <p:cNvSpPr>
              <a:spLocks noChangeShapeType="1"/>
            </p:cNvSpPr>
            <p:nvPr/>
          </p:nvSpPr>
          <p:spPr bwMode="auto">
            <a:xfrm flipV="1">
              <a:off x="4291013" y="3767138"/>
              <a:ext cx="0" cy="2540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78" name="Line 274"/>
            <p:cNvSpPr>
              <a:spLocks noChangeShapeType="1"/>
            </p:cNvSpPr>
            <p:nvPr/>
          </p:nvSpPr>
          <p:spPr bwMode="auto">
            <a:xfrm flipV="1">
              <a:off x="8439150" y="3552825"/>
              <a:ext cx="0" cy="1995488"/>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79" name="Line 275"/>
            <p:cNvSpPr>
              <a:spLocks noChangeShapeType="1"/>
            </p:cNvSpPr>
            <p:nvPr/>
          </p:nvSpPr>
          <p:spPr bwMode="auto">
            <a:xfrm flipH="1">
              <a:off x="8364538" y="5548313"/>
              <a:ext cx="746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80" name="Line 276"/>
            <p:cNvSpPr>
              <a:spLocks noChangeShapeType="1"/>
            </p:cNvSpPr>
            <p:nvPr/>
          </p:nvSpPr>
          <p:spPr bwMode="auto">
            <a:xfrm flipH="1">
              <a:off x="8364538" y="5048250"/>
              <a:ext cx="746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81" name="Line 277"/>
            <p:cNvSpPr>
              <a:spLocks noChangeShapeType="1"/>
            </p:cNvSpPr>
            <p:nvPr/>
          </p:nvSpPr>
          <p:spPr bwMode="auto">
            <a:xfrm flipH="1">
              <a:off x="8364538" y="4549775"/>
              <a:ext cx="746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82" name="Line 278"/>
            <p:cNvSpPr>
              <a:spLocks noChangeShapeType="1"/>
            </p:cNvSpPr>
            <p:nvPr/>
          </p:nvSpPr>
          <p:spPr bwMode="auto">
            <a:xfrm flipH="1">
              <a:off x="8364538" y="4051300"/>
              <a:ext cx="746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83" name="Line 279"/>
            <p:cNvSpPr>
              <a:spLocks noChangeShapeType="1"/>
            </p:cNvSpPr>
            <p:nvPr/>
          </p:nvSpPr>
          <p:spPr bwMode="auto">
            <a:xfrm flipH="1">
              <a:off x="8364538" y="3552825"/>
              <a:ext cx="746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84" name="Line 280"/>
            <p:cNvSpPr>
              <a:spLocks noChangeShapeType="1"/>
            </p:cNvSpPr>
            <p:nvPr/>
          </p:nvSpPr>
          <p:spPr bwMode="auto">
            <a:xfrm flipH="1">
              <a:off x="8402638" y="5448300"/>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85" name="Line 281"/>
            <p:cNvSpPr>
              <a:spLocks noChangeShapeType="1"/>
            </p:cNvSpPr>
            <p:nvPr/>
          </p:nvSpPr>
          <p:spPr bwMode="auto">
            <a:xfrm flipH="1">
              <a:off x="8402638" y="5348288"/>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86" name="Line 282"/>
            <p:cNvSpPr>
              <a:spLocks noChangeShapeType="1"/>
            </p:cNvSpPr>
            <p:nvPr/>
          </p:nvSpPr>
          <p:spPr bwMode="auto">
            <a:xfrm flipH="1">
              <a:off x="8402638" y="5249863"/>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87" name="Line 283"/>
            <p:cNvSpPr>
              <a:spLocks noChangeShapeType="1"/>
            </p:cNvSpPr>
            <p:nvPr/>
          </p:nvSpPr>
          <p:spPr bwMode="auto">
            <a:xfrm flipH="1">
              <a:off x="8402638" y="5148263"/>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88" name="Line 284"/>
            <p:cNvSpPr>
              <a:spLocks noChangeShapeType="1"/>
            </p:cNvSpPr>
            <p:nvPr/>
          </p:nvSpPr>
          <p:spPr bwMode="auto">
            <a:xfrm flipH="1">
              <a:off x="8402638" y="4949825"/>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89" name="Line 285"/>
            <p:cNvSpPr>
              <a:spLocks noChangeShapeType="1"/>
            </p:cNvSpPr>
            <p:nvPr/>
          </p:nvSpPr>
          <p:spPr bwMode="auto">
            <a:xfrm flipH="1">
              <a:off x="8402638" y="4849813"/>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90" name="Line 286"/>
            <p:cNvSpPr>
              <a:spLocks noChangeShapeType="1"/>
            </p:cNvSpPr>
            <p:nvPr/>
          </p:nvSpPr>
          <p:spPr bwMode="auto">
            <a:xfrm flipH="1">
              <a:off x="8402638" y="4751388"/>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91" name="Line 287"/>
            <p:cNvSpPr>
              <a:spLocks noChangeShapeType="1"/>
            </p:cNvSpPr>
            <p:nvPr/>
          </p:nvSpPr>
          <p:spPr bwMode="auto">
            <a:xfrm flipH="1">
              <a:off x="8402638" y="4649788"/>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92" name="Line 288"/>
            <p:cNvSpPr>
              <a:spLocks noChangeShapeType="1"/>
            </p:cNvSpPr>
            <p:nvPr/>
          </p:nvSpPr>
          <p:spPr bwMode="auto">
            <a:xfrm flipH="1">
              <a:off x="8402638" y="4451350"/>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93" name="Line 289"/>
            <p:cNvSpPr>
              <a:spLocks noChangeShapeType="1"/>
            </p:cNvSpPr>
            <p:nvPr/>
          </p:nvSpPr>
          <p:spPr bwMode="auto">
            <a:xfrm flipH="1">
              <a:off x="8402638" y="4351338"/>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94" name="Line 290"/>
            <p:cNvSpPr>
              <a:spLocks noChangeShapeType="1"/>
            </p:cNvSpPr>
            <p:nvPr/>
          </p:nvSpPr>
          <p:spPr bwMode="auto">
            <a:xfrm flipH="1">
              <a:off x="8402638" y="4249738"/>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95" name="Line 291"/>
            <p:cNvSpPr>
              <a:spLocks noChangeShapeType="1"/>
            </p:cNvSpPr>
            <p:nvPr/>
          </p:nvSpPr>
          <p:spPr bwMode="auto">
            <a:xfrm flipH="1">
              <a:off x="8402638" y="4151313"/>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96" name="Line 292"/>
            <p:cNvSpPr>
              <a:spLocks noChangeShapeType="1"/>
            </p:cNvSpPr>
            <p:nvPr/>
          </p:nvSpPr>
          <p:spPr bwMode="auto">
            <a:xfrm flipH="1">
              <a:off x="8402638" y="3952875"/>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97" name="Line 293"/>
            <p:cNvSpPr>
              <a:spLocks noChangeShapeType="1"/>
            </p:cNvSpPr>
            <p:nvPr/>
          </p:nvSpPr>
          <p:spPr bwMode="auto">
            <a:xfrm flipH="1">
              <a:off x="8402638" y="3851275"/>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98" name="Line 294"/>
            <p:cNvSpPr>
              <a:spLocks noChangeShapeType="1"/>
            </p:cNvSpPr>
            <p:nvPr/>
          </p:nvSpPr>
          <p:spPr bwMode="auto">
            <a:xfrm flipH="1">
              <a:off x="8402638" y="3751263"/>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99" name="Line 295"/>
            <p:cNvSpPr>
              <a:spLocks noChangeShapeType="1"/>
            </p:cNvSpPr>
            <p:nvPr/>
          </p:nvSpPr>
          <p:spPr bwMode="auto">
            <a:xfrm flipH="1">
              <a:off x="8402638" y="3652838"/>
              <a:ext cx="36513"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00" name="Freeform 296"/>
            <p:cNvSpPr>
              <a:spLocks/>
            </p:cNvSpPr>
            <p:nvPr/>
          </p:nvSpPr>
          <p:spPr bwMode="auto">
            <a:xfrm>
              <a:off x="4808538" y="3686175"/>
              <a:ext cx="3630613" cy="1862138"/>
            </a:xfrm>
            <a:custGeom>
              <a:avLst/>
              <a:gdLst>
                <a:gd name="T0" fmla="*/ 34 w 2287"/>
                <a:gd name="T1" fmla="*/ 750 h 1173"/>
                <a:gd name="T2" fmla="*/ 74 w 2287"/>
                <a:gd name="T3" fmla="*/ 464 h 1173"/>
                <a:gd name="T4" fmla="*/ 115 w 2287"/>
                <a:gd name="T5" fmla="*/ 527 h 1173"/>
                <a:gd name="T6" fmla="*/ 155 w 2287"/>
                <a:gd name="T7" fmla="*/ 549 h 1173"/>
                <a:gd name="T8" fmla="*/ 195 w 2287"/>
                <a:gd name="T9" fmla="*/ 544 h 1173"/>
                <a:gd name="T10" fmla="*/ 235 w 2287"/>
                <a:gd name="T11" fmla="*/ 516 h 1173"/>
                <a:gd name="T12" fmla="*/ 275 w 2287"/>
                <a:gd name="T13" fmla="*/ 557 h 1173"/>
                <a:gd name="T14" fmla="*/ 315 w 2287"/>
                <a:gd name="T15" fmla="*/ 537 h 1173"/>
                <a:gd name="T16" fmla="*/ 355 w 2287"/>
                <a:gd name="T17" fmla="*/ 531 h 1173"/>
                <a:gd name="T18" fmla="*/ 395 w 2287"/>
                <a:gd name="T19" fmla="*/ 546 h 1173"/>
                <a:gd name="T20" fmla="*/ 435 w 2287"/>
                <a:gd name="T21" fmla="*/ 538 h 1173"/>
                <a:gd name="T22" fmla="*/ 475 w 2287"/>
                <a:gd name="T23" fmla="*/ 535 h 1173"/>
                <a:gd name="T24" fmla="*/ 515 w 2287"/>
                <a:gd name="T25" fmla="*/ 539 h 1173"/>
                <a:gd name="T26" fmla="*/ 555 w 2287"/>
                <a:gd name="T27" fmla="*/ 544 h 1173"/>
                <a:gd name="T28" fmla="*/ 595 w 2287"/>
                <a:gd name="T29" fmla="*/ 532 h 1173"/>
                <a:gd name="T30" fmla="*/ 635 w 2287"/>
                <a:gd name="T31" fmla="*/ 537 h 1173"/>
                <a:gd name="T32" fmla="*/ 675 w 2287"/>
                <a:gd name="T33" fmla="*/ 561 h 1173"/>
                <a:gd name="T34" fmla="*/ 715 w 2287"/>
                <a:gd name="T35" fmla="*/ 498 h 1173"/>
                <a:gd name="T36" fmla="*/ 755 w 2287"/>
                <a:gd name="T37" fmla="*/ 558 h 1173"/>
                <a:gd name="T38" fmla="*/ 795 w 2287"/>
                <a:gd name="T39" fmla="*/ 599 h 1173"/>
                <a:gd name="T40" fmla="*/ 835 w 2287"/>
                <a:gd name="T41" fmla="*/ 356 h 1173"/>
                <a:gd name="T42" fmla="*/ 875 w 2287"/>
                <a:gd name="T43" fmla="*/ 746 h 1173"/>
                <a:gd name="T44" fmla="*/ 915 w 2287"/>
                <a:gd name="T45" fmla="*/ 678 h 1173"/>
                <a:gd name="T46" fmla="*/ 955 w 2287"/>
                <a:gd name="T47" fmla="*/ 40 h 1173"/>
                <a:gd name="T48" fmla="*/ 995 w 2287"/>
                <a:gd name="T49" fmla="*/ 963 h 1173"/>
                <a:gd name="T50" fmla="*/ 1035 w 2287"/>
                <a:gd name="T51" fmla="*/ 608 h 1173"/>
                <a:gd name="T52" fmla="*/ 1075 w 2287"/>
                <a:gd name="T53" fmla="*/ 223 h 1173"/>
                <a:gd name="T54" fmla="*/ 1115 w 2287"/>
                <a:gd name="T55" fmla="*/ 752 h 1173"/>
                <a:gd name="T56" fmla="*/ 1155 w 2287"/>
                <a:gd name="T57" fmla="*/ 501 h 1173"/>
                <a:gd name="T58" fmla="*/ 1195 w 2287"/>
                <a:gd name="T59" fmla="*/ 479 h 1173"/>
                <a:gd name="T60" fmla="*/ 1235 w 2287"/>
                <a:gd name="T61" fmla="*/ 584 h 1173"/>
                <a:gd name="T62" fmla="*/ 1275 w 2287"/>
                <a:gd name="T63" fmla="*/ 524 h 1173"/>
                <a:gd name="T64" fmla="*/ 1315 w 2287"/>
                <a:gd name="T65" fmla="*/ 555 h 1173"/>
                <a:gd name="T66" fmla="*/ 1355 w 2287"/>
                <a:gd name="T67" fmla="*/ 498 h 1173"/>
                <a:gd name="T68" fmla="*/ 1395 w 2287"/>
                <a:gd name="T69" fmla="*/ 542 h 1173"/>
                <a:gd name="T70" fmla="*/ 1435 w 2287"/>
                <a:gd name="T71" fmla="*/ 659 h 1173"/>
                <a:gd name="T72" fmla="*/ 1475 w 2287"/>
                <a:gd name="T73" fmla="*/ 326 h 1173"/>
                <a:gd name="T74" fmla="*/ 1515 w 2287"/>
                <a:gd name="T75" fmla="*/ 641 h 1173"/>
                <a:gd name="T76" fmla="*/ 1555 w 2287"/>
                <a:gd name="T77" fmla="*/ 682 h 1173"/>
                <a:gd name="T78" fmla="*/ 1595 w 2287"/>
                <a:gd name="T79" fmla="*/ 322 h 1173"/>
                <a:gd name="T80" fmla="*/ 1635 w 2287"/>
                <a:gd name="T81" fmla="*/ 666 h 1173"/>
                <a:gd name="T82" fmla="*/ 1675 w 2287"/>
                <a:gd name="T83" fmla="*/ 546 h 1173"/>
                <a:gd name="T84" fmla="*/ 1715 w 2287"/>
                <a:gd name="T85" fmla="*/ 488 h 1173"/>
                <a:gd name="T86" fmla="*/ 1755 w 2287"/>
                <a:gd name="T87" fmla="*/ 565 h 1173"/>
                <a:gd name="T88" fmla="*/ 1795 w 2287"/>
                <a:gd name="T89" fmla="*/ 549 h 1173"/>
                <a:gd name="T90" fmla="*/ 1835 w 2287"/>
                <a:gd name="T91" fmla="*/ 540 h 1173"/>
                <a:gd name="T92" fmla="*/ 1875 w 2287"/>
                <a:gd name="T93" fmla="*/ 486 h 1173"/>
                <a:gd name="T94" fmla="*/ 1915 w 2287"/>
                <a:gd name="T95" fmla="*/ 597 h 1173"/>
                <a:gd name="T96" fmla="*/ 1955 w 2287"/>
                <a:gd name="T97" fmla="*/ 548 h 1173"/>
                <a:gd name="T98" fmla="*/ 1995 w 2287"/>
                <a:gd name="T99" fmla="*/ 441 h 1173"/>
                <a:gd name="T100" fmla="*/ 2035 w 2287"/>
                <a:gd name="T101" fmla="*/ 637 h 1173"/>
                <a:gd name="T102" fmla="*/ 2075 w 2287"/>
                <a:gd name="T103" fmla="*/ 496 h 1173"/>
                <a:gd name="T104" fmla="*/ 2115 w 2287"/>
                <a:gd name="T105" fmla="*/ 534 h 1173"/>
                <a:gd name="T106" fmla="*/ 2155 w 2287"/>
                <a:gd name="T107" fmla="*/ 552 h 1173"/>
                <a:gd name="T108" fmla="*/ 2195 w 2287"/>
                <a:gd name="T109" fmla="*/ 542 h 1173"/>
                <a:gd name="T110" fmla="*/ 2235 w 2287"/>
                <a:gd name="T111" fmla="*/ 535 h 1173"/>
                <a:gd name="T112" fmla="*/ 2275 w 2287"/>
                <a:gd name="T113" fmla="*/ 526 h 1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87" h="1173">
                  <a:moveTo>
                    <a:pt x="0" y="453"/>
                  </a:moveTo>
                  <a:lnTo>
                    <a:pt x="6" y="221"/>
                  </a:lnTo>
                  <a:lnTo>
                    <a:pt x="11" y="278"/>
                  </a:lnTo>
                  <a:lnTo>
                    <a:pt x="18" y="398"/>
                  </a:lnTo>
                  <a:lnTo>
                    <a:pt x="23" y="541"/>
                  </a:lnTo>
                  <a:lnTo>
                    <a:pt x="28" y="695"/>
                  </a:lnTo>
                  <a:lnTo>
                    <a:pt x="34" y="750"/>
                  </a:lnTo>
                  <a:lnTo>
                    <a:pt x="40" y="746"/>
                  </a:lnTo>
                  <a:lnTo>
                    <a:pt x="46" y="699"/>
                  </a:lnTo>
                  <a:lnTo>
                    <a:pt x="51" y="608"/>
                  </a:lnTo>
                  <a:lnTo>
                    <a:pt x="58" y="526"/>
                  </a:lnTo>
                  <a:lnTo>
                    <a:pt x="63" y="475"/>
                  </a:lnTo>
                  <a:lnTo>
                    <a:pt x="68" y="452"/>
                  </a:lnTo>
                  <a:lnTo>
                    <a:pt x="74" y="464"/>
                  </a:lnTo>
                  <a:lnTo>
                    <a:pt x="80" y="502"/>
                  </a:lnTo>
                  <a:lnTo>
                    <a:pt x="86" y="534"/>
                  </a:lnTo>
                  <a:lnTo>
                    <a:pt x="91" y="556"/>
                  </a:lnTo>
                  <a:lnTo>
                    <a:pt x="98" y="566"/>
                  </a:lnTo>
                  <a:lnTo>
                    <a:pt x="103" y="552"/>
                  </a:lnTo>
                  <a:lnTo>
                    <a:pt x="108" y="538"/>
                  </a:lnTo>
                  <a:lnTo>
                    <a:pt x="115" y="527"/>
                  </a:lnTo>
                  <a:lnTo>
                    <a:pt x="120" y="521"/>
                  </a:lnTo>
                  <a:lnTo>
                    <a:pt x="126" y="527"/>
                  </a:lnTo>
                  <a:lnTo>
                    <a:pt x="131" y="536"/>
                  </a:lnTo>
                  <a:lnTo>
                    <a:pt x="138" y="545"/>
                  </a:lnTo>
                  <a:lnTo>
                    <a:pt x="143" y="553"/>
                  </a:lnTo>
                  <a:lnTo>
                    <a:pt x="148" y="553"/>
                  </a:lnTo>
                  <a:lnTo>
                    <a:pt x="155" y="549"/>
                  </a:lnTo>
                  <a:lnTo>
                    <a:pt x="160" y="542"/>
                  </a:lnTo>
                  <a:lnTo>
                    <a:pt x="166" y="534"/>
                  </a:lnTo>
                  <a:lnTo>
                    <a:pt x="171" y="528"/>
                  </a:lnTo>
                  <a:lnTo>
                    <a:pt x="178" y="527"/>
                  </a:lnTo>
                  <a:lnTo>
                    <a:pt x="183" y="529"/>
                  </a:lnTo>
                  <a:lnTo>
                    <a:pt x="188" y="534"/>
                  </a:lnTo>
                  <a:lnTo>
                    <a:pt x="195" y="544"/>
                  </a:lnTo>
                  <a:lnTo>
                    <a:pt x="200" y="551"/>
                  </a:lnTo>
                  <a:lnTo>
                    <a:pt x="206" y="556"/>
                  </a:lnTo>
                  <a:lnTo>
                    <a:pt x="211" y="557"/>
                  </a:lnTo>
                  <a:lnTo>
                    <a:pt x="218" y="549"/>
                  </a:lnTo>
                  <a:lnTo>
                    <a:pt x="223" y="538"/>
                  </a:lnTo>
                  <a:lnTo>
                    <a:pt x="228" y="526"/>
                  </a:lnTo>
                  <a:lnTo>
                    <a:pt x="235" y="516"/>
                  </a:lnTo>
                  <a:lnTo>
                    <a:pt x="240" y="516"/>
                  </a:lnTo>
                  <a:lnTo>
                    <a:pt x="246" y="522"/>
                  </a:lnTo>
                  <a:lnTo>
                    <a:pt x="251" y="532"/>
                  </a:lnTo>
                  <a:lnTo>
                    <a:pt x="258" y="546"/>
                  </a:lnTo>
                  <a:lnTo>
                    <a:pt x="263" y="555"/>
                  </a:lnTo>
                  <a:lnTo>
                    <a:pt x="268" y="559"/>
                  </a:lnTo>
                  <a:lnTo>
                    <a:pt x="275" y="557"/>
                  </a:lnTo>
                  <a:lnTo>
                    <a:pt x="280" y="550"/>
                  </a:lnTo>
                  <a:lnTo>
                    <a:pt x="286" y="539"/>
                  </a:lnTo>
                  <a:lnTo>
                    <a:pt x="291" y="530"/>
                  </a:lnTo>
                  <a:lnTo>
                    <a:pt x="298" y="525"/>
                  </a:lnTo>
                  <a:lnTo>
                    <a:pt x="303" y="524"/>
                  </a:lnTo>
                  <a:lnTo>
                    <a:pt x="308" y="531"/>
                  </a:lnTo>
                  <a:lnTo>
                    <a:pt x="315" y="537"/>
                  </a:lnTo>
                  <a:lnTo>
                    <a:pt x="320" y="544"/>
                  </a:lnTo>
                  <a:lnTo>
                    <a:pt x="326" y="548"/>
                  </a:lnTo>
                  <a:lnTo>
                    <a:pt x="331" y="546"/>
                  </a:lnTo>
                  <a:lnTo>
                    <a:pt x="338" y="543"/>
                  </a:lnTo>
                  <a:lnTo>
                    <a:pt x="343" y="538"/>
                  </a:lnTo>
                  <a:lnTo>
                    <a:pt x="348" y="533"/>
                  </a:lnTo>
                  <a:lnTo>
                    <a:pt x="355" y="531"/>
                  </a:lnTo>
                  <a:lnTo>
                    <a:pt x="360" y="532"/>
                  </a:lnTo>
                  <a:lnTo>
                    <a:pt x="366" y="535"/>
                  </a:lnTo>
                  <a:lnTo>
                    <a:pt x="371" y="540"/>
                  </a:lnTo>
                  <a:lnTo>
                    <a:pt x="378" y="545"/>
                  </a:lnTo>
                  <a:lnTo>
                    <a:pt x="383" y="547"/>
                  </a:lnTo>
                  <a:lnTo>
                    <a:pt x="388" y="548"/>
                  </a:lnTo>
                  <a:lnTo>
                    <a:pt x="395" y="546"/>
                  </a:lnTo>
                  <a:lnTo>
                    <a:pt x="400" y="541"/>
                  </a:lnTo>
                  <a:lnTo>
                    <a:pt x="406" y="536"/>
                  </a:lnTo>
                  <a:lnTo>
                    <a:pt x="411" y="531"/>
                  </a:lnTo>
                  <a:lnTo>
                    <a:pt x="418" y="528"/>
                  </a:lnTo>
                  <a:lnTo>
                    <a:pt x="423" y="530"/>
                  </a:lnTo>
                  <a:lnTo>
                    <a:pt x="428" y="533"/>
                  </a:lnTo>
                  <a:lnTo>
                    <a:pt x="435" y="538"/>
                  </a:lnTo>
                  <a:lnTo>
                    <a:pt x="440" y="544"/>
                  </a:lnTo>
                  <a:lnTo>
                    <a:pt x="446" y="546"/>
                  </a:lnTo>
                  <a:lnTo>
                    <a:pt x="451" y="546"/>
                  </a:lnTo>
                  <a:lnTo>
                    <a:pt x="458" y="545"/>
                  </a:lnTo>
                  <a:lnTo>
                    <a:pt x="463" y="541"/>
                  </a:lnTo>
                  <a:lnTo>
                    <a:pt x="468" y="538"/>
                  </a:lnTo>
                  <a:lnTo>
                    <a:pt x="475" y="535"/>
                  </a:lnTo>
                  <a:lnTo>
                    <a:pt x="480" y="535"/>
                  </a:lnTo>
                  <a:lnTo>
                    <a:pt x="486" y="535"/>
                  </a:lnTo>
                  <a:lnTo>
                    <a:pt x="491" y="538"/>
                  </a:lnTo>
                  <a:lnTo>
                    <a:pt x="498" y="540"/>
                  </a:lnTo>
                  <a:lnTo>
                    <a:pt x="503" y="541"/>
                  </a:lnTo>
                  <a:lnTo>
                    <a:pt x="508" y="541"/>
                  </a:lnTo>
                  <a:lnTo>
                    <a:pt x="515" y="539"/>
                  </a:lnTo>
                  <a:lnTo>
                    <a:pt x="520" y="537"/>
                  </a:lnTo>
                  <a:lnTo>
                    <a:pt x="526" y="536"/>
                  </a:lnTo>
                  <a:lnTo>
                    <a:pt x="531" y="534"/>
                  </a:lnTo>
                  <a:lnTo>
                    <a:pt x="538" y="536"/>
                  </a:lnTo>
                  <a:lnTo>
                    <a:pt x="543" y="538"/>
                  </a:lnTo>
                  <a:lnTo>
                    <a:pt x="548" y="541"/>
                  </a:lnTo>
                  <a:lnTo>
                    <a:pt x="555" y="544"/>
                  </a:lnTo>
                  <a:lnTo>
                    <a:pt x="560" y="545"/>
                  </a:lnTo>
                  <a:lnTo>
                    <a:pt x="566" y="544"/>
                  </a:lnTo>
                  <a:lnTo>
                    <a:pt x="571" y="541"/>
                  </a:lnTo>
                  <a:lnTo>
                    <a:pt x="578" y="537"/>
                  </a:lnTo>
                  <a:lnTo>
                    <a:pt x="583" y="534"/>
                  </a:lnTo>
                  <a:lnTo>
                    <a:pt x="588" y="532"/>
                  </a:lnTo>
                  <a:lnTo>
                    <a:pt x="595" y="532"/>
                  </a:lnTo>
                  <a:lnTo>
                    <a:pt x="600" y="535"/>
                  </a:lnTo>
                  <a:lnTo>
                    <a:pt x="606" y="540"/>
                  </a:lnTo>
                  <a:lnTo>
                    <a:pt x="611" y="545"/>
                  </a:lnTo>
                  <a:lnTo>
                    <a:pt x="618" y="549"/>
                  </a:lnTo>
                  <a:lnTo>
                    <a:pt x="623" y="550"/>
                  </a:lnTo>
                  <a:lnTo>
                    <a:pt x="628" y="544"/>
                  </a:lnTo>
                  <a:lnTo>
                    <a:pt x="635" y="537"/>
                  </a:lnTo>
                  <a:lnTo>
                    <a:pt x="640" y="529"/>
                  </a:lnTo>
                  <a:lnTo>
                    <a:pt x="646" y="522"/>
                  </a:lnTo>
                  <a:lnTo>
                    <a:pt x="651" y="523"/>
                  </a:lnTo>
                  <a:lnTo>
                    <a:pt x="658" y="528"/>
                  </a:lnTo>
                  <a:lnTo>
                    <a:pt x="663" y="538"/>
                  </a:lnTo>
                  <a:lnTo>
                    <a:pt x="668" y="550"/>
                  </a:lnTo>
                  <a:lnTo>
                    <a:pt x="675" y="561"/>
                  </a:lnTo>
                  <a:lnTo>
                    <a:pt x="680" y="565"/>
                  </a:lnTo>
                  <a:lnTo>
                    <a:pt x="686" y="562"/>
                  </a:lnTo>
                  <a:lnTo>
                    <a:pt x="691" y="551"/>
                  </a:lnTo>
                  <a:lnTo>
                    <a:pt x="698" y="531"/>
                  </a:lnTo>
                  <a:lnTo>
                    <a:pt x="703" y="515"/>
                  </a:lnTo>
                  <a:lnTo>
                    <a:pt x="708" y="502"/>
                  </a:lnTo>
                  <a:lnTo>
                    <a:pt x="715" y="498"/>
                  </a:lnTo>
                  <a:lnTo>
                    <a:pt x="720" y="515"/>
                  </a:lnTo>
                  <a:lnTo>
                    <a:pt x="726" y="538"/>
                  </a:lnTo>
                  <a:lnTo>
                    <a:pt x="731" y="565"/>
                  </a:lnTo>
                  <a:lnTo>
                    <a:pt x="738" y="591"/>
                  </a:lnTo>
                  <a:lnTo>
                    <a:pt x="743" y="595"/>
                  </a:lnTo>
                  <a:lnTo>
                    <a:pt x="748" y="584"/>
                  </a:lnTo>
                  <a:lnTo>
                    <a:pt x="755" y="558"/>
                  </a:lnTo>
                  <a:lnTo>
                    <a:pt x="760" y="520"/>
                  </a:lnTo>
                  <a:lnTo>
                    <a:pt x="766" y="482"/>
                  </a:lnTo>
                  <a:lnTo>
                    <a:pt x="771" y="462"/>
                  </a:lnTo>
                  <a:lnTo>
                    <a:pt x="778" y="459"/>
                  </a:lnTo>
                  <a:lnTo>
                    <a:pt x="783" y="481"/>
                  </a:lnTo>
                  <a:lnTo>
                    <a:pt x="788" y="541"/>
                  </a:lnTo>
                  <a:lnTo>
                    <a:pt x="795" y="599"/>
                  </a:lnTo>
                  <a:lnTo>
                    <a:pt x="800" y="648"/>
                  </a:lnTo>
                  <a:lnTo>
                    <a:pt x="806" y="680"/>
                  </a:lnTo>
                  <a:lnTo>
                    <a:pt x="811" y="639"/>
                  </a:lnTo>
                  <a:lnTo>
                    <a:pt x="818" y="571"/>
                  </a:lnTo>
                  <a:lnTo>
                    <a:pt x="823" y="485"/>
                  </a:lnTo>
                  <a:lnTo>
                    <a:pt x="828" y="390"/>
                  </a:lnTo>
                  <a:lnTo>
                    <a:pt x="835" y="356"/>
                  </a:lnTo>
                  <a:lnTo>
                    <a:pt x="840" y="379"/>
                  </a:lnTo>
                  <a:lnTo>
                    <a:pt x="846" y="447"/>
                  </a:lnTo>
                  <a:lnTo>
                    <a:pt x="852" y="566"/>
                  </a:lnTo>
                  <a:lnTo>
                    <a:pt x="858" y="699"/>
                  </a:lnTo>
                  <a:lnTo>
                    <a:pt x="863" y="778"/>
                  </a:lnTo>
                  <a:lnTo>
                    <a:pt x="868" y="799"/>
                  </a:lnTo>
                  <a:lnTo>
                    <a:pt x="875" y="746"/>
                  </a:lnTo>
                  <a:lnTo>
                    <a:pt x="880" y="559"/>
                  </a:lnTo>
                  <a:lnTo>
                    <a:pt x="886" y="380"/>
                  </a:lnTo>
                  <a:lnTo>
                    <a:pt x="892" y="225"/>
                  </a:lnTo>
                  <a:lnTo>
                    <a:pt x="898" y="126"/>
                  </a:lnTo>
                  <a:lnTo>
                    <a:pt x="903" y="245"/>
                  </a:lnTo>
                  <a:lnTo>
                    <a:pt x="908" y="440"/>
                  </a:lnTo>
                  <a:lnTo>
                    <a:pt x="915" y="678"/>
                  </a:lnTo>
                  <a:lnTo>
                    <a:pt x="920" y="933"/>
                  </a:lnTo>
                  <a:lnTo>
                    <a:pt x="926" y="1005"/>
                  </a:lnTo>
                  <a:lnTo>
                    <a:pt x="932" y="937"/>
                  </a:lnTo>
                  <a:lnTo>
                    <a:pt x="938" y="757"/>
                  </a:lnTo>
                  <a:lnTo>
                    <a:pt x="943" y="468"/>
                  </a:lnTo>
                  <a:lnTo>
                    <a:pt x="948" y="188"/>
                  </a:lnTo>
                  <a:lnTo>
                    <a:pt x="955" y="40"/>
                  </a:lnTo>
                  <a:lnTo>
                    <a:pt x="960" y="21"/>
                  </a:lnTo>
                  <a:lnTo>
                    <a:pt x="966" y="161"/>
                  </a:lnTo>
                  <a:lnTo>
                    <a:pt x="972" y="509"/>
                  </a:lnTo>
                  <a:lnTo>
                    <a:pt x="978" y="817"/>
                  </a:lnTo>
                  <a:lnTo>
                    <a:pt x="983" y="1053"/>
                  </a:lnTo>
                  <a:lnTo>
                    <a:pt x="988" y="1173"/>
                  </a:lnTo>
                  <a:lnTo>
                    <a:pt x="995" y="963"/>
                  </a:lnTo>
                  <a:lnTo>
                    <a:pt x="1000" y="675"/>
                  </a:lnTo>
                  <a:lnTo>
                    <a:pt x="1006" y="356"/>
                  </a:lnTo>
                  <a:lnTo>
                    <a:pt x="1012" y="45"/>
                  </a:lnTo>
                  <a:lnTo>
                    <a:pt x="1018" y="0"/>
                  </a:lnTo>
                  <a:lnTo>
                    <a:pt x="1023" y="98"/>
                  </a:lnTo>
                  <a:lnTo>
                    <a:pt x="1028" y="304"/>
                  </a:lnTo>
                  <a:lnTo>
                    <a:pt x="1035" y="608"/>
                  </a:lnTo>
                  <a:lnTo>
                    <a:pt x="1040" y="847"/>
                  </a:lnTo>
                  <a:lnTo>
                    <a:pt x="1046" y="966"/>
                  </a:lnTo>
                  <a:lnTo>
                    <a:pt x="1052" y="971"/>
                  </a:lnTo>
                  <a:lnTo>
                    <a:pt x="1058" y="845"/>
                  </a:lnTo>
                  <a:lnTo>
                    <a:pt x="1063" y="594"/>
                  </a:lnTo>
                  <a:lnTo>
                    <a:pt x="1068" y="381"/>
                  </a:lnTo>
                  <a:lnTo>
                    <a:pt x="1075" y="223"/>
                  </a:lnTo>
                  <a:lnTo>
                    <a:pt x="1080" y="149"/>
                  </a:lnTo>
                  <a:lnTo>
                    <a:pt x="1086" y="269"/>
                  </a:lnTo>
                  <a:lnTo>
                    <a:pt x="1092" y="426"/>
                  </a:lnTo>
                  <a:lnTo>
                    <a:pt x="1098" y="596"/>
                  </a:lnTo>
                  <a:lnTo>
                    <a:pt x="1103" y="758"/>
                  </a:lnTo>
                  <a:lnTo>
                    <a:pt x="1108" y="789"/>
                  </a:lnTo>
                  <a:lnTo>
                    <a:pt x="1115" y="752"/>
                  </a:lnTo>
                  <a:lnTo>
                    <a:pt x="1120" y="669"/>
                  </a:lnTo>
                  <a:lnTo>
                    <a:pt x="1126" y="541"/>
                  </a:lnTo>
                  <a:lnTo>
                    <a:pt x="1132" y="439"/>
                  </a:lnTo>
                  <a:lnTo>
                    <a:pt x="1138" y="385"/>
                  </a:lnTo>
                  <a:lnTo>
                    <a:pt x="1143" y="373"/>
                  </a:lnTo>
                  <a:lnTo>
                    <a:pt x="1148" y="412"/>
                  </a:lnTo>
                  <a:lnTo>
                    <a:pt x="1155" y="501"/>
                  </a:lnTo>
                  <a:lnTo>
                    <a:pt x="1160" y="578"/>
                  </a:lnTo>
                  <a:lnTo>
                    <a:pt x="1166" y="637"/>
                  </a:lnTo>
                  <a:lnTo>
                    <a:pt x="1172" y="669"/>
                  </a:lnTo>
                  <a:lnTo>
                    <a:pt x="1178" y="634"/>
                  </a:lnTo>
                  <a:lnTo>
                    <a:pt x="1183" y="586"/>
                  </a:lnTo>
                  <a:lnTo>
                    <a:pt x="1188" y="532"/>
                  </a:lnTo>
                  <a:lnTo>
                    <a:pt x="1195" y="479"/>
                  </a:lnTo>
                  <a:lnTo>
                    <a:pt x="1200" y="466"/>
                  </a:lnTo>
                  <a:lnTo>
                    <a:pt x="1206" y="473"/>
                  </a:lnTo>
                  <a:lnTo>
                    <a:pt x="1212" y="495"/>
                  </a:lnTo>
                  <a:lnTo>
                    <a:pt x="1218" y="531"/>
                  </a:lnTo>
                  <a:lnTo>
                    <a:pt x="1223" y="561"/>
                  </a:lnTo>
                  <a:lnTo>
                    <a:pt x="1228" y="579"/>
                  </a:lnTo>
                  <a:lnTo>
                    <a:pt x="1235" y="584"/>
                  </a:lnTo>
                  <a:lnTo>
                    <a:pt x="1240" y="576"/>
                  </a:lnTo>
                  <a:lnTo>
                    <a:pt x="1246" y="554"/>
                  </a:lnTo>
                  <a:lnTo>
                    <a:pt x="1252" y="535"/>
                  </a:lnTo>
                  <a:lnTo>
                    <a:pt x="1258" y="520"/>
                  </a:lnTo>
                  <a:lnTo>
                    <a:pt x="1263" y="512"/>
                  </a:lnTo>
                  <a:lnTo>
                    <a:pt x="1268" y="517"/>
                  </a:lnTo>
                  <a:lnTo>
                    <a:pt x="1275" y="524"/>
                  </a:lnTo>
                  <a:lnTo>
                    <a:pt x="1280" y="532"/>
                  </a:lnTo>
                  <a:lnTo>
                    <a:pt x="1286" y="541"/>
                  </a:lnTo>
                  <a:lnTo>
                    <a:pt x="1292" y="545"/>
                  </a:lnTo>
                  <a:lnTo>
                    <a:pt x="1298" y="548"/>
                  </a:lnTo>
                  <a:lnTo>
                    <a:pt x="1303" y="551"/>
                  </a:lnTo>
                  <a:lnTo>
                    <a:pt x="1310" y="553"/>
                  </a:lnTo>
                  <a:lnTo>
                    <a:pt x="1315" y="555"/>
                  </a:lnTo>
                  <a:lnTo>
                    <a:pt x="1320" y="553"/>
                  </a:lnTo>
                  <a:lnTo>
                    <a:pt x="1326" y="548"/>
                  </a:lnTo>
                  <a:lnTo>
                    <a:pt x="1332" y="539"/>
                  </a:lnTo>
                  <a:lnTo>
                    <a:pt x="1338" y="522"/>
                  </a:lnTo>
                  <a:lnTo>
                    <a:pt x="1343" y="508"/>
                  </a:lnTo>
                  <a:lnTo>
                    <a:pt x="1350" y="499"/>
                  </a:lnTo>
                  <a:lnTo>
                    <a:pt x="1355" y="498"/>
                  </a:lnTo>
                  <a:lnTo>
                    <a:pt x="1360" y="521"/>
                  </a:lnTo>
                  <a:lnTo>
                    <a:pt x="1366" y="551"/>
                  </a:lnTo>
                  <a:lnTo>
                    <a:pt x="1372" y="585"/>
                  </a:lnTo>
                  <a:lnTo>
                    <a:pt x="1378" y="616"/>
                  </a:lnTo>
                  <a:lnTo>
                    <a:pt x="1383" y="612"/>
                  </a:lnTo>
                  <a:lnTo>
                    <a:pt x="1390" y="586"/>
                  </a:lnTo>
                  <a:lnTo>
                    <a:pt x="1395" y="542"/>
                  </a:lnTo>
                  <a:lnTo>
                    <a:pt x="1400" y="484"/>
                  </a:lnTo>
                  <a:lnTo>
                    <a:pt x="1406" y="439"/>
                  </a:lnTo>
                  <a:lnTo>
                    <a:pt x="1412" y="427"/>
                  </a:lnTo>
                  <a:lnTo>
                    <a:pt x="1418" y="444"/>
                  </a:lnTo>
                  <a:lnTo>
                    <a:pt x="1423" y="497"/>
                  </a:lnTo>
                  <a:lnTo>
                    <a:pt x="1430" y="588"/>
                  </a:lnTo>
                  <a:lnTo>
                    <a:pt x="1435" y="659"/>
                  </a:lnTo>
                  <a:lnTo>
                    <a:pt x="1440" y="706"/>
                  </a:lnTo>
                  <a:lnTo>
                    <a:pt x="1446" y="713"/>
                  </a:lnTo>
                  <a:lnTo>
                    <a:pt x="1452" y="623"/>
                  </a:lnTo>
                  <a:lnTo>
                    <a:pt x="1458" y="517"/>
                  </a:lnTo>
                  <a:lnTo>
                    <a:pt x="1463" y="407"/>
                  </a:lnTo>
                  <a:lnTo>
                    <a:pt x="1470" y="310"/>
                  </a:lnTo>
                  <a:lnTo>
                    <a:pt x="1475" y="326"/>
                  </a:lnTo>
                  <a:lnTo>
                    <a:pt x="1480" y="399"/>
                  </a:lnTo>
                  <a:lnTo>
                    <a:pt x="1486" y="513"/>
                  </a:lnTo>
                  <a:lnTo>
                    <a:pt x="1492" y="662"/>
                  </a:lnTo>
                  <a:lnTo>
                    <a:pt x="1498" y="759"/>
                  </a:lnTo>
                  <a:lnTo>
                    <a:pt x="1503" y="786"/>
                  </a:lnTo>
                  <a:lnTo>
                    <a:pt x="1510" y="749"/>
                  </a:lnTo>
                  <a:lnTo>
                    <a:pt x="1515" y="641"/>
                  </a:lnTo>
                  <a:lnTo>
                    <a:pt x="1520" y="477"/>
                  </a:lnTo>
                  <a:lnTo>
                    <a:pt x="1526" y="349"/>
                  </a:lnTo>
                  <a:lnTo>
                    <a:pt x="1532" y="270"/>
                  </a:lnTo>
                  <a:lnTo>
                    <a:pt x="1538" y="257"/>
                  </a:lnTo>
                  <a:lnTo>
                    <a:pt x="1543" y="386"/>
                  </a:lnTo>
                  <a:lnTo>
                    <a:pt x="1550" y="534"/>
                  </a:lnTo>
                  <a:lnTo>
                    <a:pt x="1555" y="682"/>
                  </a:lnTo>
                  <a:lnTo>
                    <a:pt x="1560" y="809"/>
                  </a:lnTo>
                  <a:lnTo>
                    <a:pt x="1566" y="799"/>
                  </a:lnTo>
                  <a:lnTo>
                    <a:pt x="1572" y="726"/>
                  </a:lnTo>
                  <a:lnTo>
                    <a:pt x="1578" y="611"/>
                  </a:lnTo>
                  <a:lnTo>
                    <a:pt x="1583" y="459"/>
                  </a:lnTo>
                  <a:lnTo>
                    <a:pt x="1590" y="361"/>
                  </a:lnTo>
                  <a:lnTo>
                    <a:pt x="1595" y="322"/>
                  </a:lnTo>
                  <a:lnTo>
                    <a:pt x="1600" y="338"/>
                  </a:lnTo>
                  <a:lnTo>
                    <a:pt x="1606" y="415"/>
                  </a:lnTo>
                  <a:lnTo>
                    <a:pt x="1612" y="540"/>
                  </a:lnTo>
                  <a:lnTo>
                    <a:pt x="1618" y="640"/>
                  </a:lnTo>
                  <a:lnTo>
                    <a:pt x="1623" y="710"/>
                  </a:lnTo>
                  <a:lnTo>
                    <a:pt x="1630" y="734"/>
                  </a:lnTo>
                  <a:lnTo>
                    <a:pt x="1635" y="666"/>
                  </a:lnTo>
                  <a:lnTo>
                    <a:pt x="1640" y="582"/>
                  </a:lnTo>
                  <a:lnTo>
                    <a:pt x="1646" y="496"/>
                  </a:lnTo>
                  <a:lnTo>
                    <a:pt x="1652" y="416"/>
                  </a:lnTo>
                  <a:lnTo>
                    <a:pt x="1658" y="407"/>
                  </a:lnTo>
                  <a:lnTo>
                    <a:pt x="1663" y="431"/>
                  </a:lnTo>
                  <a:lnTo>
                    <a:pt x="1670" y="478"/>
                  </a:lnTo>
                  <a:lnTo>
                    <a:pt x="1675" y="546"/>
                  </a:lnTo>
                  <a:lnTo>
                    <a:pt x="1680" y="597"/>
                  </a:lnTo>
                  <a:lnTo>
                    <a:pt x="1686" y="623"/>
                  </a:lnTo>
                  <a:lnTo>
                    <a:pt x="1692" y="626"/>
                  </a:lnTo>
                  <a:lnTo>
                    <a:pt x="1698" y="603"/>
                  </a:lnTo>
                  <a:lnTo>
                    <a:pt x="1703" y="556"/>
                  </a:lnTo>
                  <a:lnTo>
                    <a:pt x="1710" y="517"/>
                  </a:lnTo>
                  <a:lnTo>
                    <a:pt x="1715" y="488"/>
                  </a:lnTo>
                  <a:lnTo>
                    <a:pt x="1720" y="475"/>
                  </a:lnTo>
                  <a:lnTo>
                    <a:pt x="1727" y="494"/>
                  </a:lnTo>
                  <a:lnTo>
                    <a:pt x="1732" y="519"/>
                  </a:lnTo>
                  <a:lnTo>
                    <a:pt x="1738" y="545"/>
                  </a:lnTo>
                  <a:lnTo>
                    <a:pt x="1743" y="570"/>
                  </a:lnTo>
                  <a:lnTo>
                    <a:pt x="1750" y="572"/>
                  </a:lnTo>
                  <a:lnTo>
                    <a:pt x="1755" y="565"/>
                  </a:lnTo>
                  <a:lnTo>
                    <a:pt x="1760" y="551"/>
                  </a:lnTo>
                  <a:lnTo>
                    <a:pt x="1767" y="534"/>
                  </a:lnTo>
                  <a:lnTo>
                    <a:pt x="1772" y="527"/>
                  </a:lnTo>
                  <a:lnTo>
                    <a:pt x="1778" y="527"/>
                  </a:lnTo>
                  <a:lnTo>
                    <a:pt x="1783" y="533"/>
                  </a:lnTo>
                  <a:lnTo>
                    <a:pt x="1790" y="543"/>
                  </a:lnTo>
                  <a:lnTo>
                    <a:pt x="1795" y="549"/>
                  </a:lnTo>
                  <a:lnTo>
                    <a:pt x="1800" y="547"/>
                  </a:lnTo>
                  <a:lnTo>
                    <a:pt x="1807" y="540"/>
                  </a:lnTo>
                  <a:lnTo>
                    <a:pt x="1812" y="528"/>
                  </a:lnTo>
                  <a:lnTo>
                    <a:pt x="1818" y="519"/>
                  </a:lnTo>
                  <a:lnTo>
                    <a:pt x="1823" y="518"/>
                  </a:lnTo>
                  <a:lnTo>
                    <a:pt x="1830" y="525"/>
                  </a:lnTo>
                  <a:lnTo>
                    <a:pt x="1835" y="540"/>
                  </a:lnTo>
                  <a:lnTo>
                    <a:pt x="1840" y="563"/>
                  </a:lnTo>
                  <a:lnTo>
                    <a:pt x="1847" y="575"/>
                  </a:lnTo>
                  <a:lnTo>
                    <a:pt x="1852" y="578"/>
                  </a:lnTo>
                  <a:lnTo>
                    <a:pt x="1858" y="569"/>
                  </a:lnTo>
                  <a:lnTo>
                    <a:pt x="1863" y="537"/>
                  </a:lnTo>
                  <a:lnTo>
                    <a:pt x="1870" y="509"/>
                  </a:lnTo>
                  <a:lnTo>
                    <a:pt x="1875" y="486"/>
                  </a:lnTo>
                  <a:lnTo>
                    <a:pt x="1880" y="475"/>
                  </a:lnTo>
                  <a:lnTo>
                    <a:pt x="1887" y="500"/>
                  </a:lnTo>
                  <a:lnTo>
                    <a:pt x="1892" y="535"/>
                  </a:lnTo>
                  <a:lnTo>
                    <a:pt x="1898" y="575"/>
                  </a:lnTo>
                  <a:lnTo>
                    <a:pt x="1903" y="614"/>
                  </a:lnTo>
                  <a:lnTo>
                    <a:pt x="1910" y="617"/>
                  </a:lnTo>
                  <a:lnTo>
                    <a:pt x="1915" y="597"/>
                  </a:lnTo>
                  <a:lnTo>
                    <a:pt x="1920" y="559"/>
                  </a:lnTo>
                  <a:lnTo>
                    <a:pt x="1927" y="507"/>
                  </a:lnTo>
                  <a:lnTo>
                    <a:pt x="1932" y="465"/>
                  </a:lnTo>
                  <a:lnTo>
                    <a:pt x="1938" y="446"/>
                  </a:lnTo>
                  <a:lnTo>
                    <a:pt x="1943" y="452"/>
                  </a:lnTo>
                  <a:lnTo>
                    <a:pt x="1950" y="485"/>
                  </a:lnTo>
                  <a:lnTo>
                    <a:pt x="1955" y="548"/>
                  </a:lnTo>
                  <a:lnTo>
                    <a:pt x="1960" y="603"/>
                  </a:lnTo>
                  <a:lnTo>
                    <a:pt x="1967" y="643"/>
                  </a:lnTo>
                  <a:lnTo>
                    <a:pt x="1972" y="662"/>
                  </a:lnTo>
                  <a:lnTo>
                    <a:pt x="1978" y="620"/>
                  </a:lnTo>
                  <a:lnTo>
                    <a:pt x="1983" y="565"/>
                  </a:lnTo>
                  <a:lnTo>
                    <a:pt x="1990" y="503"/>
                  </a:lnTo>
                  <a:lnTo>
                    <a:pt x="1995" y="441"/>
                  </a:lnTo>
                  <a:lnTo>
                    <a:pt x="2000" y="427"/>
                  </a:lnTo>
                  <a:lnTo>
                    <a:pt x="2007" y="442"/>
                  </a:lnTo>
                  <a:lnTo>
                    <a:pt x="2012" y="480"/>
                  </a:lnTo>
                  <a:lnTo>
                    <a:pt x="2018" y="538"/>
                  </a:lnTo>
                  <a:lnTo>
                    <a:pt x="2023" y="594"/>
                  </a:lnTo>
                  <a:lnTo>
                    <a:pt x="2030" y="626"/>
                  </a:lnTo>
                  <a:lnTo>
                    <a:pt x="2035" y="637"/>
                  </a:lnTo>
                  <a:lnTo>
                    <a:pt x="2040" y="622"/>
                  </a:lnTo>
                  <a:lnTo>
                    <a:pt x="2047" y="571"/>
                  </a:lnTo>
                  <a:lnTo>
                    <a:pt x="2052" y="521"/>
                  </a:lnTo>
                  <a:lnTo>
                    <a:pt x="2058" y="480"/>
                  </a:lnTo>
                  <a:lnTo>
                    <a:pt x="2063" y="451"/>
                  </a:lnTo>
                  <a:lnTo>
                    <a:pt x="2070" y="467"/>
                  </a:lnTo>
                  <a:lnTo>
                    <a:pt x="2075" y="496"/>
                  </a:lnTo>
                  <a:lnTo>
                    <a:pt x="2080" y="532"/>
                  </a:lnTo>
                  <a:lnTo>
                    <a:pt x="2087" y="574"/>
                  </a:lnTo>
                  <a:lnTo>
                    <a:pt x="2092" y="592"/>
                  </a:lnTo>
                  <a:lnTo>
                    <a:pt x="2098" y="594"/>
                  </a:lnTo>
                  <a:lnTo>
                    <a:pt x="2103" y="584"/>
                  </a:lnTo>
                  <a:lnTo>
                    <a:pt x="2110" y="561"/>
                  </a:lnTo>
                  <a:lnTo>
                    <a:pt x="2115" y="534"/>
                  </a:lnTo>
                  <a:lnTo>
                    <a:pt x="2120" y="515"/>
                  </a:lnTo>
                  <a:lnTo>
                    <a:pt x="2127" y="504"/>
                  </a:lnTo>
                  <a:lnTo>
                    <a:pt x="2132" y="504"/>
                  </a:lnTo>
                  <a:lnTo>
                    <a:pt x="2138" y="517"/>
                  </a:lnTo>
                  <a:lnTo>
                    <a:pt x="2143" y="530"/>
                  </a:lnTo>
                  <a:lnTo>
                    <a:pt x="2150" y="542"/>
                  </a:lnTo>
                  <a:lnTo>
                    <a:pt x="2155" y="552"/>
                  </a:lnTo>
                  <a:lnTo>
                    <a:pt x="2160" y="553"/>
                  </a:lnTo>
                  <a:lnTo>
                    <a:pt x="2167" y="552"/>
                  </a:lnTo>
                  <a:lnTo>
                    <a:pt x="2172" y="549"/>
                  </a:lnTo>
                  <a:lnTo>
                    <a:pt x="2178" y="546"/>
                  </a:lnTo>
                  <a:lnTo>
                    <a:pt x="2184" y="545"/>
                  </a:lnTo>
                  <a:lnTo>
                    <a:pt x="2190" y="544"/>
                  </a:lnTo>
                  <a:lnTo>
                    <a:pt x="2195" y="542"/>
                  </a:lnTo>
                  <a:lnTo>
                    <a:pt x="2200" y="540"/>
                  </a:lnTo>
                  <a:lnTo>
                    <a:pt x="2207" y="534"/>
                  </a:lnTo>
                  <a:lnTo>
                    <a:pt x="2212" y="528"/>
                  </a:lnTo>
                  <a:lnTo>
                    <a:pt x="2218" y="524"/>
                  </a:lnTo>
                  <a:lnTo>
                    <a:pt x="2224" y="521"/>
                  </a:lnTo>
                  <a:lnTo>
                    <a:pt x="2230" y="526"/>
                  </a:lnTo>
                  <a:lnTo>
                    <a:pt x="2235" y="535"/>
                  </a:lnTo>
                  <a:lnTo>
                    <a:pt x="2240" y="545"/>
                  </a:lnTo>
                  <a:lnTo>
                    <a:pt x="2247" y="557"/>
                  </a:lnTo>
                  <a:lnTo>
                    <a:pt x="2252" y="563"/>
                  </a:lnTo>
                  <a:lnTo>
                    <a:pt x="2258" y="562"/>
                  </a:lnTo>
                  <a:lnTo>
                    <a:pt x="2264" y="555"/>
                  </a:lnTo>
                  <a:lnTo>
                    <a:pt x="2270" y="542"/>
                  </a:lnTo>
                  <a:lnTo>
                    <a:pt x="2275" y="526"/>
                  </a:lnTo>
                  <a:lnTo>
                    <a:pt x="2280" y="514"/>
                  </a:lnTo>
                  <a:lnTo>
                    <a:pt x="2287" y="508"/>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36909" name="Line 305"/>
          <p:cNvSpPr>
            <a:spLocks noChangeShapeType="1"/>
          </p:cNvSpPr>
          <p:nvPr/>
        </p:nvSpPr>
        <p:spPr bwMode="auto">
          <a:xfrm>
            <a:off x="3683000" y="7194550"/>
            <a:ext cx="508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10" name="Freeform 306"/>
          <p:cNvSpPr>
            <a:spLocks/>
          </p:cNvSpPr>
          <p:nvPr/>
        </p:nvSpPr>
        <p:spPr bwMode="auto">
          <a:xfrm>
            <a:off x="3632200" y="7156450"/>
            <a:ext cx="50800" cy="76200"/>
          </a:xfrm>
          <a:custGeom>
            <a:avLst/>
            <a:gdLst>
              <a:gd name="T0" fmla="*/ 32 w 32"/>
              <a:gd name="T1" fmla="*/ 0 h 48"/>
              <a:gd name="T2" fmla="*/ 0 w 32"/>
              <a:gd name="T3" fmla="*/ 0 h 48"/>
              <a:gd name="T4" fmla="*/ 32 w 32"/>
              <a:gd name="T5" fmla="*/ 48 h 48"/>
              <a:gd name="T6" fmla="*/ 0 w 32"/>
              <a:gd name="T7" fmla="*/ 48 h 48"/>
              <a:gd name="T8" fmla="*/ 32 w 32"/>
              <a:gd name="T9" fmla="*/ 0 h 48"/>
            </a:gdLst>
            <a:ahLst/>
            <a:cxnLst>
              <a:cxn ang="0">
                <a:pos x="T0" y="T1"/>
              </a:cxn>
              <a:cxn ang="0">
                <a:pos x="T2" y="T3"/>
              </a:cxn>
              <a:cxn ang="0">
                <a:pos x="T4" y="T5"/>
              </a:cxn>
              <a:cxn ang="0">
                <a:pos x="T6" y="T7"/>
              </a:cxn>
              <a:cxn ang="0">
                <a:pos x="T8" y="T9"/>
              </a:cxn>
            </a:cxnLst>
            <a:rect l="0" t="0" r="r" b="b"/>
            <a:pathLst>
              <a:path w="32" h="48">
                <a:moveTo>
                  <a:pt x="32" y="0"/>
                </a:moveTo>
                <a:lnTo>
                  <a:pt x="0" y="0"/>
                </a:lnTo>
                <a:lnTo>
                  <a:pt x="32" y="48"/>
                </a:lnTo>
                <a:lnTo>
                  <a:pt x="0" y="48"/>
                </a:lnTo>
                <a:lnTo>
                  <a:pt x="32"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911" name="Line 307"/>
          <p:cNvSpPr>
            <a:spLocks noChangeShapeType="1"/>
          </p:cNvSpPr>
          <p:nvPr/>
        </p:nvSpPr>
        <p:spPr bwMode="auto">
          <a:xfrm flipV="1">
            <a:off x="3733800" y="7194550"/>
            <a:ext cx="0" cy="3810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12" name="Freeform 308"/>
          <p:cNvSpPr>
            <a:spLocks/>
          </p:cNvSpPr>
          <p:nvPr/>
        </p:nvSpPr>
        <p:spPr bwMode="auto">
          <a:xfrm>
            <a:off x="3683000" y="7232650"/>
            <a:ext cx="101600" cy="38100"/>
          </a:xfrm>
          <a:custGeom>
            <a:avLst/>
            <a:gdLst>
              <a:gd name="T0" fmla="*/ 0 w 64"/>
              <a:gd name="T1" fmla="*/ 0 h 24"/>
              <a:gd name="T2" fmla="*/ 0 w 64"/>
              <a:gd name="T3" fmla="*/ 24 h 24"/>
              <a:gd name="T4" fmla="*/ 64 w 64"/>
              <a:gd name="T5" fmla="*/ 0 h 24"/>
              <a:gd name="T6" fmla="*/ 64 w 64"/>
              <a:gd name="T7" fmla="*/ 24 h 24"/>
              <a:gd name="T8" fmla="*/ 0 w 64"/>
              <a:gd name="T9" fmla="*/ 0 h 24"/>
            </a:gdLst>
            <a:ahLst/>
            <a:cxnLst>
              <a:cxn ang="0">
                <a:pos x="T0" y="T1"/>
              </a:cxn>
              <a:cxn ang="0">
                <a:pos x="T2" y="T3"/>
              </a:cxn>
              <a:cxn ang="0">
                <a:pos x="T4" y="T5"/>
              </a:cxn>
              <a:cxn ang="0">
                <a:pos x="T6" y="T7"/>
              </a:cxn>
              <a:cxn ang="0">
                <a:pos x="T8" y="T9"/>
              </a:cxn>
            </a:cxnLst>
            <a:rect l="0" t="0" r="r" b="b"/>
            <a:pathLst>
              <a:path w="64" h="24">
                <a:moveTo>
                  <a:pt x="0" y="0"/>
                </a:moveTo>
                <a:lnTo>
                  <a:pt x="0" y="24"/>
                </a:lnTo>
                <a:lnTo>
                  <a:pt x="64" y="0"/>
                </a:lnTo>
                <a:lnTo>
                  <a:pt x="64" y="24"/>
                </a:lnTo>
                <a:lnTo>
                  <a:pt x="0"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913" name="Line 309"/>
          <p:cNvSpPr>
            <a:spLocks noChangeShapeType="1"/>
          </p:cNvSpPr>
          <p:nvPr/>
        </p:nvSpPr>
        <p:spPr bwMode="auto">
          <a:xfrm flipV="1">
            <a:off x="8915400" y="7194550"/>
            <a:ext cx="0" cy="3810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14" name="Freeform 310"/>
          <p:cNvSpPr>
            <a:spLocks/>
          </p:cNvSpPr>
          <p:nvPr/>
        </p:nvSpPr>
        <p:spPr bwMode="auto">
          <a:xfrm>
            <a:off x="8864600" y="7232650"/>
            <a:ext cx="101600" cy="38100"/>
          </a:xfrm>
          <a:custGeom>
            <a:avLst/>
            <a:gdLst>
              <a:gd name="T0" fmla="*/ 0 w 64"/>
              <a:gd name="T1" fmla="*/ 0 h 24"/>
              <a:gd name="T2" fmla="*/ 0 w 64"/>
              <a:gd name="T3" fmla="*/ 24 h 24"/>
              <a:gd name="T4" fmla="*/ 64 w 64"/>
              <a:gd name="T5" fmla="*/ 0 h 24"/>
              <a:gd name="T6" fmla="*/ 64 w 64"/>
              <a:gd name="T7" fmla="*/ 24 h 24"/>
              <a:gd name="T8" fmla="*/ 0 w 64"/>
              <a:gd name="T9" fmla="*/ 0 h 24"/>
            </a:gdLst>
            <a:ahLst/>
            <a:cxnLst>
              <a:cxn ang="0">
                <a:pos x="T0" y="T1"/>
              </a:cxn>
              <a:cxn ang="0">
                <a:pos x="T2" y="T3"/>
              </a:cxn>
              <a:cxn ang="0">
                <a:pos x="T4" y="T5"/>
              </a:cxn>
              <a:cxn ang="0">
                <a:pos x="T6" y="T7"/>
              </a:cxn>
              <a:cxn ang="0">
                <a:pos x="T8" y="T9"/>
              </a:cxn>
            </a:cxnLst>
            <a:rect l="0" t="0" r="r" b="b"/>
            <a:pathLst>
              <a:path w="64" h="24">
                <a:moveTo>
                  <a:pt x="0" y="0"/>
                </a:moveTo>
                <a:lnTo>
                  <a:pt x="0" y="24"/>
                </a:lnTo>
                <a:lnTo>
                  <a:pt x="64" y="0"/>
                </a:lnTo>
                <a:lnTo>
                  <a:pt x="64" y="24"/>
                </a:lnTo>
                <a:lnTo>
                  <a:pt x="0"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915" name="Line 311"/>
          <p:cNvSpPr>
            <a:spLocks noChangeShapeType="1"/>
          </p:cNvSpPr>
          <p:nvPr/>
        </p:nvSpPr>
        <p:spPr bwMode="auto">
          <a:xfrm flipH="1">
            <a:off x="8915400" y="7194550"/>
            <a:ext cx="50800" cy="0"/>
          </a:xfrm>
          <a:prstGeom prst="line">
            <a:avLst/>
          </a:prstGeom>
          <a:noFill/>
          <a:ln w="15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16" name="Freeform 312"/>
          <p:cNvSpPr>
            <a:spLocks/>
          </p:cNvSpPr>
          <p:nvPr/>
        </p:nvSpPr>
        <p:spPr bwMode="auto">
          <a:xfrm>
            <a:off x="8966200" y="7156450"/>
            <a:ext cx="50800" cy="76200"/>
          </a:xfrm>
          <a:custGeom>
            <a:avLst/>
            <a:gdLst>
              <a:gd name="T0" fmla="*/ 0 w 32"/>
              <a:gd name="T1" fmla="*/ 48 h 48"/>
              <a:gd name="T2" fmla="*/ 32 w 32"/>
              <a:gd name="T3" fmla="*/ 48 h 48"/>
              <a:gd name="T4" fmla="*/ 0 w 32"/>
              <a:gd name="T5" fmla="*/ 0 h 48"/>
              <a:gd name="T6" fmla="*/ 32 w 32"/>
              <a:gd name="T7" fmla="*/ 0 h 48"/>
              <a:gd name="T8" fmla="*/ 0 w 32"/>
              <a:gd name="T9" fmla="*/ 48 h 48"/>
            </a:gdLst>
            <a:ahLst/>
            <a:cxnLst>
              <a:cxn ang="0">
                <a:pos x="T0" y="T1"/>
              </a:cxn>
              <a:cxn ang="0">
                <a:pos x="T2" y="T3"/>
              </a:cxn>
              <a:cxn ang="0">
                <a:pos x="T4" y="T5"/>
              </a:cxn>
              <a:cxn ang="0">
                <a:pos x="T6" y="T7"/>
              </a:cxn>
              <a:cxn ang="0">
                <a:pos x="T8" y="T9"/>
              </a:cxn>
            </a:cxnLst>
            <a:rect l="0" t="0" r="r" b="b"/>
            <a:pathLst>
              <a:path w="32" h="48">
                <a:moveTo>
                  <a:pt x="0" y="48"/>
                </a:moveTo>
                <a:lnTo>
                  <a:pt x="32" y="48"/>
                </a:lnTo>
                <a:lnTo>
                  <a:pt x="0" y="0"/>
                </a:lnTo>
                <a:lnTo>
                  <a:pt x="32" y="0"/>
                </a:lnTo>
                <a:lnTo>
                  <a:pt x="0" y="4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917" name="Freeform 313"/>
          <p:cNvSpPr>
            <a:spLocks/>
          </p:cNvSpPr>
          <p:nvPr/>
        </p:nvSpPr>
        <p:spPr bwMode="auto">
          <a:xfrm>
            <a:off x="3890963" y="7248525"/>
            <a:ext cx="50800" cy="42863"/>
          </a:xfrm>
          <a:custGeom>
            <a:avLst/>
            <a:gdLst>
              <a:gd name="T0" fmla="*/ 17 w 32"/>
              <a:gd name="T1" fmla="*/ 17 h 27"/>
              <a:gd name="T2" fmla="*/ 17 w 32"/>
              <a:gd name="T3" fmla="*/ 13 h 27"/>
              <a:gd name="T4" fmla="*/ 32 w 32"/>
              <a:gd name="T5" fmla="*/ 13 h 27"/>
              <a:gd name="T6" fmla="*/ 32 w 32"/>
              <a:gd name="T7" fmla="*/ 23 h 27"/>
              <a:gd name="T8" fmla="*/ 28 w 32"/>
              <a:gd name="T9" fmla="*/ 25 h 27"/>
              <a:gd name="T10" fmla="*/ 25 w 32"/>
              <a:gd name="T11" fmla="*/ 26 h 27"/>
              <a:gd name="T12" fmla="*/ 21 w 32"/>
              <a:gd name="T13" fmla="*/ 27 h 27"/>
              <a:gd name="T14" fmla="*/ 17 w 32"/>
              <a:gd name="T15" fmla="*/ 27 h 27"/>
              <a:gd name="T16" fmla="*/ 12 w 32"/>
              <a:gd name="T17" fmla="*/ 27 h 27"/>
              <a:gd name="T18" fmla="*/ 8 w 32"/>
              <a:gd name="T19" fmla="*/ 26 h 27"/>
              <a:gd name="T20" fmla="*/ 4 w 32"/>
              <a:gd name="T21" fmla="*/ 24 h 27"/>
              <a:gd name="T22" fmla="*/ 1 w 32"/>
              <a:gd name="T23" fmla="*/ 21 h 27"/>
              <a:gd name="T24" fmla="*/ 0 w 32"/>
              <a:gd name="T25" fmla="*/ 18 h 27"/>
              <a:gd name="T26" fmla="*/ 0 w 32"/>
              <a:gd name="T27" fmla="*/ 13 h 27"/>
              <a:gd name="T28" fmla="*/ 0 w 32"/>
              <a:gd name="T29" fmla="*/ 10 h 27"/>
              <a:gd name="T30" fmla="*/ 1 w 32"/>
              <a:gd name="T31" fmla="*/ 6 h 27"/>
              <a:gd name="T32" fmla="*/ 4 w 32"/>
              <a:gd name="T33" fmla="*/ 3 h 27"/>
              <a:gd name="T34" fmla="*/ 8 w 32"/>
              <a:gd name="T35" fmla="*/ 1 h 27"/>
              <a:gd name="T36" fmla="*/ 12 w 32"/>
              <a:gd name="T37" fmla="*/ 0 h 27"/>
              <a:gd name="T38" fmla="*/ 17 w 32"/>
              <a:gd name="T39" fmla="*/ 0 h 27"/>
              <a:gd name="T40" fmla="*/ 21 w 32"/>
              <a:gd name="T41" fmla="*/ 0 h 27"/>
              <a:gd name="T42" fmla="*/ 24 w 32"/>
              <a:gd name="T43" fmla="*/ 1 h 27"/>
              <a:gd name="T44" fmla="*/ 26 w 32"/>
              <a:gd name="T45" fmla="*/ 2 h 27"/>
              <a:gd name="T46" fmla="*/ 29 w 32"/>
              <a:gd name="T47" fmla="*/ 3 h 27"/>
              <a:gd name="T48" fmla="*/ 30 w 32"/>
              <a:gd name="T49" fmla="*/ 5 h 27"/>
              <a:gd name="T50" fmla="*/ 30 w 32"/>
              <a:gd name="T51" fmla="*/ 7 h 27"/>
              <a:gd name="T52" fmla="*/ 26 w 32"/>
              <a:gd name="T53" fmla="*/ 8 h 27"/>
              <a:gd name="T54" fmla="*/ 26 w 32"/>
              <a:gd name="T55" fmla="*/ 7 h 27"/>
              <a:gd name="T56" fmla="*/ 25 w 32"/>
              <a:gd name="T57" fmla="*/ 5 h 27"/>
              <a:gd name="T58" fmla="*/ 24 w 32"/>
              <a:gd name="T59" fmla="*/ 4 h 27"/>
              <a:gd name="T60" fmla="*/ 21 w 32"/>
              <a:gd name="T61" fmla="*/ 3 h 27"/>
              <a:gd name="T62" fmla="*/ 20 w 32"/>
              <a:gd name="T63" fmla="*/ 3 h 27"/>
              <a:gd name="T64" fmla="*/ 17 w 32"/>
              <a:gd name="T65" fmla="*/ 3 h 27"/>
              <a:gd name="T66" fmla="*/ 14 w 32"/>
              <a:gd name="T67" fmla="*/ 3 h 27"/>
              <a:gd name="T68" fmla="*/ 12 w 32"/>
              <a:gd name="T69" fmla="*/ 3 h 27"/>
              <a:gd name="T70" fmla="*/ 9 w 32"/>
              <a:gd name="T71" fmla="*/ 4 h 27"/>
              <a:gd name="T72" fmla="*/ 8 w 32"/>
              <a:gd name="T73" fmla="*/ 5 h 27"/>
              <a:gd name="T74" fmla="*/ 6 w 32"/>
              <a:gd name="T75" fmla="*/ 7 h 27"/>
              <a:gd name="T76" fmla="*/ 5 w 32"/>
              <a:gd name="T77" fmla="*/ 8 h 27"/>
              <a:gd name="T78" fmla="*/ 5 w 32"/>
              <a:gd name="T79" fmla="*/ 10 h 27"/>
              <a:gd name="T80" fmla="*/ 4 w 32"/>
              <a:gd name="T81" fmla="*/ 13 h 27"/>
              <a:gd name="T82" fmla="*/ 5 w 32"/>
              <a:gd name="T83" fmla="*/ 17 h 27"/>
              <a:gd name="T84" fmla="*/ 5 w 32"/>
              <a:gd name="T85" fmla="*/ 20 h 27"/>
              <a:gd name="T86" fmla="*/ 8 w 32"/>
              <a:gd name="T87" fmla="*/ 22 h 27"/>
              <a:gd name="T88" fmla="*/ 10 w 32"/>
              <a:gd name="T89" fmla="*/ 23 h 27"/>
              <a:gd name="T90" fmla="*/ 13 w 32"/>
              <a:gd name="T91" fmla="*/ 24 h 27"/>
              <a:gd name="T92" fmla="*/ 17 w 32"/>
              <a:gd name="T93" fmla="*/ 24 h 27"/>
              <a:gd name="T94" fmla="*/ 20 w 32"/>
              <a:gd name="T95" fmla="*/ 24 h 27"/>
              <a:gd name="T96" fmla="*/ 22 w 32"/>
              <a:gd name="T97" fmla="*/ 24 h 27"/>
              <a:gd name="T98" fmla="*/ 25 w 32"/>
              <a:gd name="T99" fmla="*/ 23 h 27"/>
              <a:gd name="T100" fmla="*/ 28 w 32"/>
              <a:gd name="T101" fmla="*/ 22 h 27"/>
              <a:gd name="T102" fmla="*/ 28 w 32"/>
              <a:gd name="T103" fmla="*/ 17 h 27"/>
              <a:gd name="T104" fmla="*/ 17 w 32"/>
              <a:gd name="T105" fmla="*/ 1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 h="27">
                <a:moveTo>
                  <a:pt x="17" y="17"/>
                </a:moveTo>
                <a:lnTo>
                  <a:pt x="17" y="13"/>
                </a:lnTo>
                <a:lnTo>
                  <a:pt x="32" y="13"/>
                </a:lnTo>
                <a:lnTo>
                  <a:pt x="32" y="23"/>
                </a:lnTo>
                <a:lnTo>
                  <a:pt x="28" y="25"/>
                </a:lnTo>
                <a:lnTo>
                  <a:pt x="25" y="26"/>
                </a:lnTo>
                <a:lnTo>
                  <a:pt x="21" y="27"/>
                </a:lnTo>
                <a:lnTo>
                  <a:pt x="17" y="27"/>
                </a:lnTo>
                <a:lnTo>
                  <a:pt x="12" y="27"/>
                </a:lnTo>
                <a:lnTo>
                  <a:pt x="8" y="26"/>
                </a:lnTo>
                <a:lnTo>
                  <a:pt x="4" y="24"/>
                </a:lnTo>
                <a:lnTo>
                  <a:pt x="1" y="21"/>
                </a:lnTo>
                <a:lnTo>
                  <a:pt x="0" y="18"/>
                </a:lnTo>
                <a:lnTo>
                  <a:pt x="0" y="13"/>
                </a:lnTo>
                <a:lnTo>
                  <a:pt x="0" y="10"/>
                </a:lnTo>
                <a:lnTo>
                  <a:pt x="1" y="6"/>
                </a:lnTo>
                <a:lnTo>
                  <a:pt x="4" y="3"/>
                </a:lnTo>
                <a:lnTo>
                  <a:pt x="8" y="1"/>
                </a:lnTo>
                <a:lnTo>
                  <a:pt x="12" y="0"/>
                </a:lnTo>
                <a:lnTo>
                  <a:pt x="17" y="0"/>
                </a:lnTo>
                <a:lnTo>
                  <a:pt x="21" y="0"/>
                </a:lnTo>
                <a:lnTo>
                  <a:pt x="24" y="1"/>
                </a:lnTo>
                <a:lnTo>
                  <a:pt x="26" y="2"/>
                </a:lnTo>
                <a:lnTo>
                  <a:pt x="29" y="3"/>
                </a:lnTo>
                <a:lnTo>
                  <a:pt x="30" y="5"/>
                </a:lnTo>
                <a:lnTo>
                  <a:pt x="30" y="7"/>
                </a:lnTo>
                <a:lnTo>
                  <a:pt x="26" y="8"/>
                </a:lnTo>
                <a:lnTo>
                  <a:pt x="26" y="7"/>
                </a:lnTo>
                <a:lnTo>
                  <a:pt x="25" y="5"/>
                </a:lnTo>
                <a:lnTo>
                  <a:pt x="24" y="4"/>
                </a:lnTo>
                <a:lnTo>
                  <a:pt x="21" y="3"/>
                </a:lnTo>
                <a:lnTo>
                  <a:pt x="20" y="3"/>
                </a:lnTo>
                <a:lnTo>
                  <a:pt x="17" y="3"/>
                </a:lnTo>
                <a:lnTo>
                  <a:pt x="14" y="3"/>
                </a:lnTo>
                <a:lnTo>
                  <a:pt x="12" y="3"/>
                </a:lnTo>
                <a:lnTo>
                  <a:pt x="9" y="4"/>
                </a:lnTo>
                <a:lnTo>
                  <a:pt x="8" y="5"/>
                </a:lnTo>
                <a:lnTo>
                  <a:pt x="6" y="7"/>
                </a:lnTo>
                <a:lnTo>
                  <a:pt x="5" y="8"/>
                </a:lnTo>
                <a:lnTo>
                  <a:pt x="5" y="10"/>
                </a:lnTo>
                <a:lnTo>
                  <a:pt x="4" y="13"/>
                </a:lnTo>
                <a:lnTo>
                  <a:pt x="5" y="17"/>
                </a:lnTo>
                <a:lnTo>
                  <a:pt x="5" y="20"/>
                </a:lnTo>
                <a:lnTo>
                  <a:pt x="8" y="22"/>
                </a:lnTo>
                <a:lnTo>
                  <a:pt x="10" y="23"/>
                </a:lnTo>
                <a:lnTo>
                  <a:pt x="13" y="24"/>
                </a:lnTo>
                <a:lnTo>
                  <a:pt x="17" y="24"/>
                </a:lnTo>
                <a:lnTo>
                  <a:pt x="20" y="24"/>
                </a:lnTo>
                <a:lnTo>
                  <a:pt x="22" y="24"/>
                </a:lnTo>
                <a:lnTo>
                  <a:pt x="25" y="23"/>
                </a:lnTo>
                <a:lnTo>
                  <a:pt x="28" y="22"/>
                </a:lnTo>
                <a:lnTo>
                  <a:pt x="28" y="17"/>
                </a:lnTo>
                <a:lnTo>
                  <a:pt x="17" y="1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918" name="Freeform 314"/>
          <p:cNvSpPr>
            <a:spLocks/>
          </p:cNvSpPr>
          <p:nvPr/>
        </p:nvSpPr>
        <p:spPr bwMode="auto">
          <a:xfrm>
            <a:off x="3951288" y="7259638"/>
            <a:ext cx="22225" cy="31750"/>
          </a:xfrm>
          <a:custGeom>
            <a:avLst/>
            <a:gdLst>
              <a:gd name="T0" fmla="*/ 0 w 14"/>
              <a:gd name="T1" fmla="*/ 20 h 20"/>
              <a:gd name="T2" fmla="*/ 0 w 14"/>
              <a:gd name="T3" fmla="*/ 0 h 20"/>
              <a:gd name="T4" fmla="*/ 4 w 14"/>
              <a:gd name="T5" fmla="*/ 0 h 20"/>
              <a:gd name="T6" fmla="*/ 4 w 14"/>
              <a:gd name="T7" fmla="*/ 3 h 20"/>
              <a:gd name="T8" fmla="*/ 6 w 14"/>
              <a:gd name="T9" fmla="*/ 1 h 20"/>
              <a:gd name="T10" fmla="*/ 7 w 14"/>
              <a:gd name="T11" fmla="*/ 0 h 20"/>
              <a:gd name="T12" fmla="*/ 8 w 14"/>
              <a:gd name="T13" fmla="*/ 0 h 20"/>
              <a:gd name="T14" fmla="*/ 8 w 14"/>
              <a:gd name="T15" fmla="*/ 0 h 20"/>
              <a:gd name="T16" fmla="*/ 11 w 14"/>
              <a:gd name="T17" fmla="*/ 0 h 20"/>
              <a:gd name="T18" fmla="*/ 14 w 14"/>
              <a:gd name="T19" fmla="*/ 1 h 20"/>
              <a:gd name="T20" fmla="*/ 11 w 14"/>
              <a:gd name="T21" fmla="*/ 4 h 20"/>
              <a:gd name="T22" fmla="*/ 10 w 14"/>
              <a:gd name="T23" fmla="*/ 3 h 20"/>
              <a:gd name="T24" fmla="*/ 8 w 14"/>
              <a:gd name="T25" fmla="*/ 3 h 20"/>
              <a:gd name="T26" fmla="*/ 7 w 14"/>
              <a:gd name="T27" fmla="*/ 3 h 20"/>
              <a:gd name="T28" fmla="*/ 7 w 14"/>
              <a:gd name="T29" fmla="*/ 4 h 20"/>
              <a:gd name="T30" fmla="*/ 6 w 14"/>
              <a:gd name="T31" fmla="*/ 4 h 20"/>
              <a:gd name="T32" fmla="*/ 6 w 14"/>
              <a:gd name="T33" fmla="*/ 5 h 20"/>
              <a:gd name="T34" fmla="*/ 4 w 14"/>
              <a:gd name="T35" fmla="*/ 7 h 20"/>
              <a:gd name="T36" fmla="*/ 4 w 14"/>
              <a:gd name="T37" fmla="*/ 10 h 20"/>
              <a:gd name="T38" fmla="*/ 4 w 14"/>
              <a:gd name="T39" fmla="*/ 20 h 20"/>
              <a:gd name="T40" fmla="*/ 0 w 14"/>
              <a:gd name="T41"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 h="20">
                <a:moveTo>
                  <a:pt x="0" y="20"/>
                </a:moveTo>
                <a:lnTo>
                  <a:pt x="0" y="0"/>
                </a:lnTo>
                <a:lnTo>
                  <a:pt x="4" y="0"/>
                </a:lnTo>
                <a:lnTo>
                  <a:pt x="4" y="3"/>
                </a:lnTo>
                <a:lnTo>
                  <a:pt x="6" y="1"/>
                </a:lnTo>
                <a:lnTo>
                  <a:pt x="7" y="0"/>
                </a:lnTo>
                <a:lnTo>
                  <a:pt x="8" y="0"/>
                </a:lnTo>
                <a:lnTo>
                  <a:pt x="8" y="0"/>
                </a:lnTo>
                <a:lnTo>
                  <a:pt x="11" y="0"/>
                </a:lnTo>
                <a:lnTo>
                  <a:pt x="14" y="1"/>
                </a:lnTo>
                <a:lnTo>
                  <a:pt x="11" y="4"/>
                </a:lnTo>
                <a:lnTo>
                  <a:pt x="10" y="3"/>
                </a:lnTo>
                <a:lnTo>
                  <a:pt x="8" y="3"/>
                </a:lnTo>
                <a:lnTo>
                  <a:pt x="7" y="3"/>
                </a:lnTo>
                <a:lnTo>
                  <a:pt x="7" y="4"/>
                </a:lnTo>
                <a:lnTo>
                  <a:pt x="6" y="4"/>
                </a:lnTo>
                <a:lnTo>
                  <a:pt x="6" y="5"/>
                </a:lnTo>
                <a:lnTo>
                  <a:pt x="4" y="7"/>
                </a:lnTo>
                <a:lnTo>
                  <a:pt x="4" y="10"/>
                </a:lnTo>
                <a:lnTo>
                  <a:pt x="4" y="20"/>
                </a:lnTo>
                <a:lnTo>
                  <a:pt x="0" y="2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919" name="Freeform 315"/>
          <p:cNvSpPr>
            <a:spLocks noEditPoints="1"/>
          </p:cNvSpPr>
          <p:nvPr/>
        </p:nvSpPr>
        <p:spPr bwMode="auto">
          <a:xfrm>
            <a:off x="3976688" y="7248525"/>
            <a:ext cx="6350" cy="42863"/>
          </a:xfrm>
          <a:custGeom>
            <a:avLst/>
            <a:gdLst>
              <a:gd name="T0" fmla="*/ 0 w 4"/>
              <a:gd name="T1" fmla="*/ 4 h 27"/>
              <a:gd name="T2" fmla="*/ 0 w 4"/>
              <a:gd name="T3" fmla="*/ 0 h 27"/>
              <a:gd name="T4" fmla="*/ 4 w 4"/>
              <a:gd name="T5" fmla="*/ 0 h 27"/>
              <a:gd name="T6" fmla="*/ 4 w 4"/>
              <a:gd name="T7" fmla="*/ 4 h 27"/>
              <a:gd name="T8" fmla="*/ 0 w 4"/>
              <a:gd name="T9" fmla="*/ 4 h 27"/>
              <a:gd name="T10" fmla="*/ 0 w 4"/>
              <a:gd name="T11" fmla="*/ 27 h 27"/>
              <a:gd name="T12" fmla="*/ 0 w 4"/>
              <a:gd name="T13" fmla="*/ 7 h 27"/>
              <a:gd name="T14" fmla="*/ 4 w 4"/>
              <a:gd name="T15" fmla="*/ 7 h 27"/>
              <a:gd name="T16" fmla="*/ 4 w 4"/>
              <a:gd name="T17" fmla="*/ 27 h 27"/>
              <a:gd name="T18" fmla="*/ 0 w 4"/>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27">
                <a:moveTo>
                  <a:pt x="0" y="4"/>
                </a:moveTo>
                <a:lnTo>
                  <a:pt x="0" y="0"/>
                </a:lnTo>
                <a:lnTo>
                  <a:pt x="4" y="0"/>
                </a:lnTo>
                <a:lnTo>
                  <a:pt x="4" y="4"/>
                </a:lnTo>
                <a:lnTo>
                  <a:pt x="0" y="4"/>
                </a:lnTo>
                <a:close/>
                <a:moveTo>
                  <a:pt x="0" y="27"/>
                </a:moveTo>
                <a:lnTo>
                  <a:pt x="0" y="7"/>
                </a:lnTo>
                <a:lnTo>
                  <a:pt x="4" y="7"/>
                </a:lnTo>
                <a:lnTo>
                  <a:pt x="4" y="27"/>
                </a:lnTo>
                <a:lnTo>
                  <a:pt x="0" y="2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920" name="Freeform 316"/>
          <p:cNvSpPr>
            <a:spLocks noEditPoints="1"/>
          </p:cNvSpPr>
          <p:nvPr/>
        </p:nvSpPr>
        <p:spPr bwMode="auto">
          <a:xfrm>
            <a:off x="3989388" y="7248525"/>
            <a:ext cx="34925" cy="42863"/>
          </a:xfrm>
          <a:custGeom>
            <a:avLst/>
            <a:gdLst>
              <a:gd name="T0" fmla="*/ 18 w 22"/>
              <a:gd name="T1" fmla="*/ 27 h 27"/>
              <a:gd name="T2" fmla="*/ 18 w 22"/>
              <a:gd name="T3" fmla="*/ 24 h 27"/>
              <a:gd name="T4" fmla="*/ 16 w 22"/>
              <a:gd name="T5" fmla="*/ 26 h 27"/>
              <a:gd name="T6" fmla="*/ 14 w 22"/>
              <a:gd name="T7" fmla="*/ 27 h 27"/>
              <a:gd name="T8" fmla="*/ 11 w 22"/>
              <a:gd name="T9" fmla="*/ 27 h 27"/>
              <a:gd name="T10" fmla="*/ 8 w 22"/>
              <a:gd name="T11" fmla="*/ 27 h 27"/>
              <a:gd name="T12" fmla="*/ 6 w 22"/>
              <a:gd name="T13" fmla="*/ 26 h 27"/>
              <a:gd name="T14" fmla="*/ 3 w 22"/>
              <a:gd name="T15" fmla="*/ 25 h 27"/>
              <a:gd name="T16" fmla="*/ 2 w 22"/>
              <a:gd name="T17" fmla="*/ 23 h 27"/>
              <a:gd name="T18" fmla="*/ 0 w 22"/>
              <a:gd name="T19" fmla="*/ 20 h 27"/>
              <a:gd name="T20" fmla="*/ 0 w 22"/>
              <a:gd name="T21" fmla="*/ 18 h 27"/>
              <a:gd name="T22" fmla="*/ 0 w 22"/>
              <a:gd name="T23" fmla="*/ 14 h 27"/>
              <a:gd name="T24" fmla="*/ 2 w 22"/>
              <a:gd name="T25" fmla="*/ 12 h 27"/>
              <a:gd name="T26" fmla="*/ 3 w 22"/>
              <a:gd name="T27" fmla="*/ 10 h 27"/>
              <a:gd name="T28" fmla="*/ 6 w 22"/>
              <a:gd name="T29" fmla="*/ 8 h 27"/>
              <a:gd name="T30" fmla="*/ 8 w 22"/>
              <a:gd name="T31" fmla="*/ 7 h 27"/>
              <a:gd name="T32" fmla="*/ 11 w 22"/>
              <a:gd name="T33" fmla="*/ 7 h 27"/>
              <a:gd name="T34" fmla="*/ 12 w 22"/>
              <a:gd name="T35" fmla="*/ 7 h 27"/>
              <a:gd name="T36" fmla="*/ 15 w 22"/>
              <a:gd name="T37" fmla="*/ 8 h 27"/>
              <a:gd name="T38" fmla="*/ 16 w 22"/>
              <a:gd name="T39" fmla="*/ 9 h 27"/>
              <a:gd name="T40" fmla="*/ 18 w 22"/>
              <a:gd name="T41" fmla="*/ 10 h 27"/>
              <a:gd name="T42" fmla="*/ 18 w 22"/>
              <a:gd name="T43" fmla="*/ 0 h 27"/>
              <a:gd name="T44" fmla="*/ 22 w 22"/>
              <a:gd name="T45" fmla="*/ 0 h 27"/>
              <a:gd name="T46" fmla="*/ 22 w 22"/>
              <a:gd name="T47" fmla="*/ 27 h 27"/>
              <a:gd name="T48" fmla="*/ 18 w 22"/>
              <a:gd name="T49" fmla="*/ 27 h 27"/>
              <a:gd name="T50" fmla="*/ 6 w 22"/>
              <a:gd name="T51" fmla="*/ 18 h 27"/>
              <a:gd name="T52" fmla="*/ 6 w 22"/>
              <a:gd name="T53" fmla="*/ 21 h 27"/>
              <a:gd name="T54" fmla="*/ 7 w 22"/>
              <a:gd name="T55" fmla="*/ 23 h 27"/>
              <a:gd name="T56" fmla="*/ 8 w 22"/>
              <a:gd name="T57" fmla="*/ 24 h 27"/>
              <a:gd name="T58" fmla="*/ 11 w 22"/>
              <a:gd name="T59" fmla="*/ 24 h 27"/>
              <a:gd name="T60" fmla="*/ 14 w 22"/>
              <a:gd name="T61" fmla="*/ 24 h 27"/>
              <a:gd name="T62" fmla="*/ 16 w 22"/>
              <a:gd name="T63" fmla="*/ 23 h 27"/>
              <a:gd name="T64" fmla="*/ 18 w 22"/>
              <a:gd name="T65" fmla="*/ 21 h 27"/>
              <a:gd name="T66" fmla="*/ 18 w 22"/>
              <a:gd name="T67" fmla="*/ 18 h 27"/>
              <a:gd name="T68" fmla="*/ 18 w 22"/>
              <a:gd name="T69" fmla="*/ 14 h 27"/>
              <a:gd name="T70" fmla="*/ 15 w 22"/>
              <a:gd name="T71" fmla="*/ 12 h 27"/>
              <a:gd name="T72" fmla="*/ 14 w 22"/>
              <a:gd name="T73" fmla="*/ 10 h 27"/>
              <a:gd name="T74" fmla="*/ 11 w 22"/>
              <a:gd name="T75" fmla="*/ 10 h 27"/>
              <a:gd name="T76" fmla="*/ 8 w 22"/>
              <a:gd name="T77" fmla="*/ 10 h 27"/>
              <a:gd name="T78" fmla="*/ 7 w 22"/>
              <a:gd name="T79" fmla="*/ 12 h 27"/>
              <a:gd name="T80" fmla="*/ 6 w 22"/>
              <a:gd name="T81" fmla="*/ 14 h 27"/>
              <a:gd name="T82" fmla="*/ 6 w 22"/>
              <a:gd name="T83" fmla="*/ 1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 h="27">
                <a:moveTo>
                  <a:pt x="18" y="27"/>
                </a:moveTo>
                <a:lnTo>
                  <a:pt x="18" y="24"/>
                </a:lnTo>
                <a:lnTo>
                  <a:pt x="16" y="26"/>
                </a:lnTo>
                <a:lnTo>
                  <a:pt x="14" y="27"/>
                </a:lnTo>
                <a:lnTo>
                  <a:pt x="11" y="27"/>
                </a:lnTo>
                <a:lnTo>
                  <a:pt x="8" y="27"/>
                </a:lnTo>
                <a:lnTo>
                  <a:pt x="6" y="26"/>
                </a:lnTo>
                <a:lnTo>
                  <a:pt x="3" y="25"/>
                </a:lnTo>
                <a:lnTo>
                  <a:pt x="2" y="23"/>
                </a:lnTo>
                <a:lnTo>
                  <a:pt x="0" y="20"/>
                </a:lnTo>
                <a:lnTo>
                  <a:pt x="0" y="18"/>
                </a:lnTo>
                <a:lnTo>
                  <a:pt x="0" y="14"/>
                </a:lnTo>
                <a:lnTo>
                  <a:pt x="2" y="12"/>
                </a:lnTo>
                <a:lnTo>
                  <a:pt x="3" y="10"/>
                </a:lnTo>
                <a:lnTo>
                  <a:pt x="6" y="8"/>
                </a:lnTo>
                <a:lnTo>
                  <a:pt x="8" y="7"/>
                </a:lnTo>
                <a:lnTo>
                  <a:pt x="11" y="7"/>
                </a:lnTo>
                <a:lnTo>
                  <a:pt x="12" y="7"/>
                </a:lnTo>
                <a:lnTo>
                  <a:pt x="15" y="8"/>
                </a:lnTo>
                <a:lnTo>
                  <a:pt x="16" y="9"/>
                </a:lnTo>
                <a:lnTo>
                  <a:pt x="18" y="10"/>
                </a:lnTo>
                <a:lnTo>
                  <a:pt x="18" y="0"/>
                </a:lnTo>
                <a:lnTo>
                  <a:pt x="22" y="0"/>
                </a:lnTo>
                <a:lnTo>
                  <a:pt x="22" y="27"/>
                </a:lnTo>
                <a:lnTo>
                  <a:pt x="18" y="27"/>
                </a:lnTo>
                <a:close/>
                <a:moveTo>
                  <a:pt x="6" y="18"/>
                </a:moveTo>
                <a:lnTo>
                  <a:pt x="6" y="21"/>
                </a:lnTo>
                <a:lnTo>
                  <a:pt x="7" y="23"/>
                </a:lnTo>
                <a:lnTo>
                  <a:pt x="8" y="24"/>
                </a:lnTo>
                <a:lnTo>
                  <a:pt x="11" y="24"/>
                </a:lnTo>
                <a:lnTo>
                  <a:pt x="14" y="24"/>
                </a:lnTo>
                <a:lnTo>
                  <a:pt x="16" y="23"/>
                </a:lnTo>
                <a:lnTo>
                  <a:pt x="18" y="21"/>
                </a:lnTo>
                <a:lnTo>
                  <a:pt x="18" y="18"/>
                </a:lnTo>
                <a:lnTo>
                  <a:pt x="18" y="14"/>
                </a:lnTo>
                <a:lnTo>
                  <a:pt x="15" y="12"/>
                </a:lnTo>
                <a:lnTo>
                  <a:pt x="14" y="10"/>
                </a:lnTo>
                <a:lnTo>
                  <a:pt x="11" y="10"/>
                </a:lnTo>
                <a:lnTo>
                  <a:pt x="8" y="10"/>
                </a:lnTo>
                <a:lnTo>
                  <a:pt x="7" y="12"/>
                </a:lnTo>
                <a:lnTo>
                  <a:pt x="6" y="14"/>
                </a:lnTo>
                <a:lnTo>
                  <a:pt x="6" y="1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921" name="Freeform 317"/>
          <p:cNvSpPr>
            <a:spLocks/>
          </p:cNvSpPr>
          <p:nvPr/>
        </p:nvSpPr>
        <p:spPr bwMode="auto">
          <a:xfrm>
            <a:off x="4056063" y="7248525"/>
            <a:ext cx="19050" cy="53975"/>
          </a:xfrm>
          <a:custGeom>
            <a:avLst/>
            <a:gdLst>
              <a:gd name="T0" fmla="*/ 9 w 12"/>
              <a:gd name="T1" fmla="*/ 34 h 34"/>
              <a:gd name="T2" fmla="*/ 5 w 12"/>
              <a:gd name="T3" fmla="*/ 31 h 34"/>
              <a:gd name="T4" fmla="*/ 2 w 12"/>
              <a:gd name="T5" fmla="*/ 27 h 34"/>
              <a:gd name="T6" fmla="*/ 1 w 12"/>
              <a:gd name="T7" fmla="*/ 22 h 34"/>
              <a:gd name="T8" fmla="*/ 0 w 12"/>
              <a:gd name="T9" fmla="*/ 18 h 34"/>
              <a:gd name="T10" fmla="*/ 1 w 12"/>
              <a:gd name="T11" fmla="*/ 13 h 34"/>
              <a:gd name="T12" fmla="*/ 2 w 12"/>
              <a:gd name="T13" fmla="*/ 9 h 34"/>
              <a:gd name="T14" fmla="*/ 5 w 12"/>
              <a:gd name="T15" fmla="*/ 4 h 34"/>
              <a:gd name="T16" fmla="*/ 9 w 12"/>
              <a:gd name="T17" fmla="*/ 0 h 34"/>
              <a:gd name="T18" fmla="*/ 12 w 12"/>
              <a:gd name="T19" fmla="*/ 0 h 34"/>
              <a:gd name="T20" fmla="*/ 9 w 12"/>
              <a:gd name="T21" fmla="*/ 3 h 34"/>
              <a:gd name="T22" fmla="*/ 8 w 12"/>
              <a:gd name="T23" fmla="*/ 5 h 34"/>
              <a:gd name="T24" fmla="*/ 6 w 12"/>
              <a:gd name="T25" fmla="*/ 8 h 34"/>
              <a:gd name="T26" fmla="*/ 5 w 12"/>
              <a:gd name="T27" fmla="*/ 10 h 34"/>
              <a:gd name="T28" fmla="*/ 5 w 12"/>
              <a:gd name="T29" fmla="*/ 13 h 34"/>
              <a:gd name="T30" fmla="*/ 5 w 12"/>
              <a:gd name="T31" fmla="*/ 18 h 34"/>
              <a:gd name="T32" fmla="*/ 6 w 12"/>
              <a:gd name="T33" fmla="*/ 26 h 34"/>
              <a:gd name="T34" fmla="*/ 12 w 12"/>
              <a:gd name="T35" fmla="*/ 34 h 34"/>
              <a:gd name="T36" fmla="*/ 9 w 12"/>
              <a:gd name="T37"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34">
                <a:moveTo>
                  <a:pt x="9" y="34"/>
                </a:moveTo>
                <a:lnTo>
                  <a:pt x="5" y="31"/>
                </a:lnTo>
                <a:lnTo>
                  <a:pt x="2" y="27"/>
                </a:lnTo>
                <a:lnTo>
                  <a:pt x="1" y="22"/>
                </a:lnTo>
                <a:lnTo>
                  <a:pt x="0" y="18"/>
                </a:lnTo>
                <a:lnTo>
                  <a:pt x="1" y="13"/>
                </a:lnTo>
                <a:lnTo>
                  <a:pt x="2" y="9"/>
                </a:lnTo>
                <a:lnTo>
                  <a:pt x="5" y="4"/>
                </a:lnTo>
                <a:lnTo>
                  <a:pt x="9" y="0"/>
                </a:lnTo>
                <a:lnTo>
                  <a:pt x="12" y="0"/>
                </a:lnTo>
                <a:lnTo>
                  <a:pt x="9" y="3"/>
                </a:lnTo>
                <a:lnTo>
                  <a:pt x="8" y="5"/>
                </a:lnTo>
                <a:lnTo>
                  <a:pt x="6" y="8"/>
                </a:lnTo>
                <a:lnTo>
                  <a:pt x="5" y="10"/>
                </a:lnTo>
                <a:lnTo>
                  <a:pt x="5" y="13"/>
                </a:lnTo>
                <a:lnTo>
                  <a:pt x="5" y="18"/>
                </a:lnTo>
                <a:lnTo>
                  <a:pt x="6" y="26"/>
                </a:lnTo>
                <a:lnTo>
                  <a:pt x="12" y="34"/>
                </a:lnTo>
                <a:lnTo>
                  <a:pt x="9" y="3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922" name="Freeform 318"/>
          <p:cNvSpPr>
            <a:spLocks/>
          </p:cNvSpPr>
          <p:nvPr/>
        </p:nvSpPr>
        <p:spPr bwMode="auto">
          <a:xfrm>
            <a:off x="4106863" y="7248525"/>
            <a:ext cx="19050" cy="42863"/>
          </a:xfrm>
          <a:custGeom>
            <a:avLst/>
            <a:gdLst>
              <a:gd name="T0" fmla="*/ 12 w 12"/>
              <a:gd name="T1" fmla="*/ 27 h 27"/>
              <a:gd name="T2" fmla="*/ 8 w 12"/>
              <a:gd name="T3" fmla="*/ 27 h 27"/>
              <a:gd name="T4" fmla="*/ 8 w 12"/>
              <a:gd name="T5" fmla="*/ 6 h 27"/>
              <a:gd name="T6" fmla="*/ 6 w 12"/>
              <a:gd name="T7" fmla="*/ 7 h 27"/>
              <a:gd name="T8" fmla="*/ 4 w 12"/>
              <a:gd name="T9" fmla="*/ 8 h 27"/>
              <a:gd name="T10" fmla="*/ 1 w 12"/>
              <a:gd name="T11" fmla="*/ 9 h 27"/>
              <a:gd name="T12" fmla="*/ 0 w 12"/>
              <a:gd name="T13" fmla="*/ 10 h 27"/>
              <a:gd name="T14" fmla="*/ 0 w 12"/>
              <a:gd name="T15" fmla="*/ 7 h 27"/>
              <a:gd name="T16" fmla="*/ 2 w 12"/>
              <a:gd name="T17" fmla="*/ 5 h 27"/>
              <a:gd name="T18" fmla="*/ 5 w 12"/>
              <a:gd name="T19" fmla="*/ 4 h 27"/>
              <a:gd name="T20" fmla="*/ 8 w 12"/>
              <a:gd name="T21" fmla="*/ 2 h 27"/>
              <a:gd name="T22" fmla="*/ 9 w 12"/>
              <a:gd name="T23" fmla="*/ 0 h 27"/>
              <a:gd name="T24" fmla="*/ 12 w 12"/>
              <a:gd name="T25" fmla="*/ 0 h 27"/>
              <a:gd name="T26" fmla="*/ 12 w 12"/>
              <a:gd name="T2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27">
                <a:moveTo>
                  <a:pt x="12" y="27"/>
                </a:moveTo>
                <a:lnTo>
                  <a:pt x="8" y="27"/>
                </a:lnTo>
                <a:lnTo>
                  <a:pt x="8" y="6"/>
                </a:lnTo>
                <a:lnTo>
                  <a:pt x="6" y="7"/>
                </a:lnTo>
                <a:lnTo>
                  <a:pt x="4" y="8"/>
                </a:lnTo>
                <a:lnTo>
                  <a:pt x="1" y="9"/>
                </a:lnTo>
                <a:lnTo>
                  <a:pt x="0" y="10"/>
                </a:lnTo>
                <a:lnTo>
                  <a:pt x="0" y="7"/>
                </a:lnTo>
                <a:lnTo>
                  <a:pt x="2" y="5"/>
                </a:lnTo>
                <a:lnTo>
                  <a:pt x="5" y="4"/>
                </a:lnTo>
                <a:lnTo>
                  <a:pt x="8" y="2"/>
                </a:lnTo>
                <a:lnTo>
                  <a:pt x="9" y="0"/>
                </a:lnTo>
                <a:lnTo>
                  <a:pt x="12" y="0"/>
                </a:lnTo>
                <a:lnTo>
                  <a:pt x="12" y="2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923" name="Freeform 319"/>
          <p:cNvSpPr>
            <a:spLocks/>
          </p:cNvSpPr>
          <p:nvPr/>
        </p:nvSpPr>
        <p:spPr bwMode="auto">
          <a:xfrm>
            <a:off x="4170363" y="7286625"/>
            <a:ext cx="6350" cy="12700"/>
          </a:xfrm>
          <a:custGeom>
            <a:avLst/>
            <a:gdLst>
              <a:gd name="T0" fmla="*/ 0 w 4"/>
              <a:gd name="T1" fmla="*/ 3 h 8"/>
              <a:gd name="T2" fmla="*/ 0 w 4"/>
              <a:gd name="T3" fmla="*/ 0 h 8"/>
              <a:gd name="T4" fmla="*/ 4 w 4"/>
              <a:gd name="T5" fmla="*/ 0 h 8"/>
              <a:gd name="T6" fmla="*/ 4 w 4"/>
              <a:gd name="T7" fmla="*/ 3 h 8"/>
              <a:gd name="T8" fmla="*/ 4 w 4"/>
              <a:gd name="T9" fmla="*/ 5 h 8"/>
              <a:gd name="T10" fmla="*/ 2 w 4"/>
              <a:gd name="T11" fmla="*/ 6 h 8"/>
              <a:gd name="T12" fmla="*/ 1 w 4"/>
              <a:gd name="T13" fmla="*/ 7 h 8"/>
              <a:gd name="T14" fmla="*/ 0 w 4"/>
              <a:gd name="T15" fmla="*/ 8 h 8"/>
              <a:gd name="T16" fmla="*/ 0 w 4"/>
              <a:gd name="T17" fmla="*/ 7 h 8"/>
              <a:gd name="T18" fmla="*/ 0 w 4"/>
              <a:gd name="T19" fmla="*/ 7 h 8"/>
              <a:gd name="T20" fmla="*/ 1 w 4"/>
              <a:gd name="T21" fmla="*/ 6 h 8"/>
              <a:gd name="T22" fmla="*/ 1 w 4"/>
              <a:gd name="T23" fmla="*/ 5 h 8"/>
              <a:gd name="T24" fmla="*/ 1 w 4"/>
              <a:gd name="T25" fmla="*/ 3 h 8"/>
              <a:gd name="T26" fmla="*/ 0 w 4"/>
              <a:gd name="T27"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
                <a:moveTo>
                  <a:pt x="0" y="3"/>
                </a:moveTo>
                <a:lnTo>
                  <a:pt x="0" y="0"/>
                </a:lnTo>
                <a:lnTo>
                  <a:pt x="4" y="0"/>
                </a:lnTo>
                <a:lnTo>
                  <a:pt x="4" y="3"/>
                </a:lnTo>
                <a:lnTo>
                  <a:pt x="4" y="5"/>
                </a:lnTo>
                <a:lnTo>
                  <a:pt x="2" y="6"/>
                </a:lnTo>
                <a:lnTo>
                  <a:pt x="1" y="7"/>
                </a:lnTo>
                <a:lnTo>
                  <a:pt x="0" y="8"/>
                </a:lnTo>
                <a:lnTo>
                  <a:pt x="0" y="7"/>
                </a:lnTo>
                <a:lnTo>
                  <a:pt x="0" y="7"/>
                </a:lnTo>
                <a:lnTo>
                  <a:pt x="1" y="6"/>
                </a:lnTo>
                <a:lnTo>
                  <a:pt x="1" y="5"/>
                </a:lnTo>
                <a:lnTo>
                  <a:pt x="1" y="3"/>
                </a:lnTo>
                <a:lnTo>
                  <a:pt x="0" y="3"/>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924" name="Freeform 320"/>
          <p:cNvSpPr>
            <a:spLocks/>
          </p:cNvSpPr>
          <p:nvPr/>
        </p:nvSpPr>
        <p:spPr bwMode="auto">
          <a:xfrm>
            <a:off x="4211638" y="7248525"/>
            <a:ext cx="22225" cy="42863"/>
          </a:xfrm>
          <a:custGeom>
            <a:avLst/>
            <a:gdLst>
              <a:gd name="T0" fmla="*/ 14 w 14"/>
              <a:gd name="T1" fmla="*/ 27 h 27"/>
              <a:gd name="T2" fmla="*/ 8 w 14"/>
              <a:gd name="T3" fmla="*/ 27 h 27"/>
              <a:gd name="T4" fmla="*/ 8 w 14"/>
              <a:gd name="T5" fmla="*/ 6 h 27"/>
              <a:gd name="T6" fmla="*/ 7 w 14"/>
              <a:gd name="T7" fmla="*/ 7 h 27"/>
              <a:gd name="T8" fmla="*/ 4 w 14"/>
              <a:gd name="T9" fmla="*/ 8 h 27"/>
              <a:gd name="T10" fmla="*/ 3 w 14"/>
              <a:gd name="T11" fmla="*/ 9 h 27"/>
              <a:gd name="T12" fmla="*/ 0 w 14"/>
              <a:gd name="T13" fmla="*/ 10 h 27"/>
              <a:gd name="T14" fmla="*/ 0 w 14"/>
              <a:gd name="T15" fmla="*/ 7 h 27"/>
              <a:gd name="T16" fmla="*/ 4 w 14"/>
              <a:gd name="T17" fmla="*/ 5 h 27"/>
              <a:gd name="T18" fmla="*/ 7 w 14"/>
              <a:gd name="T19" fmla="*/ 4 h 27"/>
              <a:gd name="T20" fmla="*/ 8 w 14"/>
              <a:gd name="T21" fmla="*/ 2 h 27"/>
              <a:gd name="T22" fmla="*/ 10 w 14"/>
              <a:gd name="T23" fmla="*/ 0 h 27"/>
              <a:gd name="T24" fmla="*/ 14 w 14"/>
              <a:gd name="T25" fmla="*/ 0 h 27"/>
              <a:gd name="T26" fmla="*/ 14 w 14"/>
              <a:gd name="T2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7">
                <a:moveTo>
                  <a:pt x="14" y="27"/>
                </a:moveTo>
                <a:lnTo>
                  <a:pt x="8" y="27"/>
                </a:lnTo>
                <a:lnTo>
                  <a:pt x="8" y="6"/>
                </a:lnTo>
                <a:lnTo>
                  <a:pt x="7" y="7"/>
                </a:lnTo>
                <a:lnTo>
                  <a:pt x="4" y="8"/>
                </a:lnTo>
                <a:lnTo>
                  <a:pt x="3" y="9"/>
                </a:lnTo>
                <a:lnTo>
                  <a:pt x="0" y="10"/>
                </a:lnTo>
                <a:lnTo>
                  <a:pt x="0" y="7"/>
                </a:lnTo>
                <a:lnTo>
                  <a:pt x="4" y="5"/>
                </a:lnTo>
                <a:lnTo>
                  <a:pt x="7" y="4"/>
                </a:lnTo>
                <a:lnTo>
                  <a:pt x="8" y="2"/>
                </a:lnTo>
                <a:lnTo>
                  <a:pt x="10" y="0"/>
                </a:lnTo>
                <a:lnTo>
                  <a:pt x="14" y="0"/>
                </a:lnTo>
                <a:lnTo>
                  <a:pt x="14" y="2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925" name="Freeform 321"/>
          <p:cNvSpPr>
            <a:spLocks/>
          </p:cNvSpPr>
          <p:nvPr/>
        </p:nvSpPr>
        <p:spPr bwMode="auto">
          <a:xfrm>
            <a:off x="4271963" y="7248525"/>
            <a:ext cx="15875" cy="53975"/>
          </a:xfrm>
          <a:custGeom>
            <a:avLst/>
            <a:gdLst>
              <a:gd name="T0" fmla="*/ 2 w 10"/>
              <a:gd name="T1" fmla="*/ 34 h 34"/>
              <a:gd name="T2" fmla="*/ 0 w 10"/>
              <a:gd name="T3" fmla="*/ 34 h 34"/>
              <a:gd name="T4" fmla="*/ 4 w 10"/>
              <a:gd name="T5" fmla="*/ 26 h 34"/>
              <a:gd name="T6" fmla="*/ 6 w 10"/>
              <a:gd name="T7" fmla="*/ 18 h 34"/>
              <a:gd name="T8" fmla="*/ 6 w 10"/>
              <a:gd name="T9" fmla="*/ 13 h 34"/>
              <a:gd name="T10" fmla="*/ 5 w 10"/>
              <a:gd name="T11" fmla="*/ 10 h 34"/>
              <a:gd name="T12" fmla="*/ 4 w 10"/>
              <a:gd name="T13" fmla="*/ 8 h 34"/>
              <a:gd name="T14" fmla="*/ 2 w 10"/>
              <a:gd name="T15" fmla="*/ 5 h 34"/>
              <a:gd name="T16" fmla="*/ 1 w 10"/>
              <a:gd name="T17" fmla="*/ 3 h 34"/>
              <a:gd name="T18" fmla="*/ 0 w 10"/>
              <a:gd name="T19" fmla="*/ 0 h 34"/>
              <a:gd name="T20" fmla="*/ 2 w 10"/>
              <a:gd name="T21" fmla="*/ 0 h 34"/>
              <a:gd name="T22" fmla="*/ 6 w 10"/>
              <a:gd name="T23" fmla="*/ 4 h 34"/>
              <a:gd name="T24" fmla="*/ 9 w 10"/>
              <a:gd name="T25" fmla="*/ 9 h 34"/>
              <a:gd name="T26" fmla="*/ 10 w 10"/>
              <a:gd name="T27" fmla="*/ 13 h 34"/>
              <a:gd name="T28" fmla="*/ 10 w 10"/>
              <a:gd name="T29" fmla="*/ 18 h 34"/>
              <a:gd name="T30" fmla="*/ 10 w 10"/>
              <a:gd name="T31" fmla="*/ 22 h 34"/>
              <a:gd name="T32" fmla="*/ 8 w 10"/>
              <a:gd name="T33" fmla="*/ 27 h 34"/>
              <a:gd name="T34" fmla="*/ 5 w 10"/>
              <a:gd name="T35" fmla="*/ 31 h 34"/>
              <a:gd name="T36" fmla="*/ 2 w 10"/>
              <a:gd name="T37"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34">
                <a:moveTo>
                  <a:pt x="2" y="34"/>
                </a:moveTo>
                <a:lnTo>
                  <a:pt x="0" y="34"/>
                </a:lnTo>
                <a:lnTo>
                  <a:pt x="4" y="26"/>
                </a:lnTo>
                <a:lnTo>
                  <a:pt x="6" y="18"/>
                </a:lnTo>
                <a:lnTo>
                  <a:pt x="6" y="13"/>
                </a:lnTo>
                <a:lnTo>
                  <a:pt x="5" y="10"/>
                </a:lnTo>
                <a:lnTo>
                  <a:pt x="4" y="8"/>
                </a:lnTo>
                <a:lnTo>
                  <a:pt x="2" y="5"/>
                </a:lnTo>
                <a:lnTo>
                  <a:pt x="1" y="3"/>
                </a:lnTo>
                <a:lnTo>
                  <a:pt x="0" y="0"/>
                </a:lnTo>
                <a:lnTo>
                  <a:pt x="2" y="0"/>
                </a:lnTo>
                <a:lnTo>
                  <a:pt x="6" y="4"/>
                </a:lnTo>
                <a:lnTo>
                  <a:pt x="9" y="9"/>
                </a:lnTo>
                <a:lnTo>
                  <a:pt x="10" y="13"/>
                </a:lnTo>
                <a:lnTo>
                  <a:pt x="10" y="18"/>
                </a:lnTo>
                <a:lnTo>
                  <a:pt x="10" y="22"/>
                </a:lnTo>
                <a:lnTo>
                  <a:pt x="8" y="27"/>
                </a:lnTo>
                <a:lnTo>
                  <a:pt x="5" y="31"/>
                </a:lnTo>
                <a:lnTo>
                  <a:pt x="2" y="3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7128" name="AutoShape 323"/>
          <p:cNvSpPr>
            <a:spLocks noChangeAspect="1" noChangeArrowheads="1" noTextEdit="1"/>
          </p:cNvSpPr>
          <p:nvPr/>
        </p:nvSpPr>
        <p:spPr bwMode="auto">
          <a:xfrm>
            <a:off x="5861050" y="347663"/>
            <a:ext cx="2795588" cy="279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7139" name="Group 2535"/>
          <p:cNvGrpSpPr>
            <a:grpSpLocks/>
          </p:cNvGrpSpPr>
          <p:nvPr/>
        </p:nvGrpSpPr>
        <p:grpSpPr bwMode="auto">
          <a:xfrm>
            <a:off x="5930900" y="1935163"/>
            <a:ext cx="1358900" cy="1171575"/>
            <a:chOff x="3736" y="1219"/>
            <a:chExt cx="856" cy="738"/>
          </a:xfrm>
        </p:grpSpPr>
        <p:sp>
          <p:nvSpPr>
            <p:cNvPr id="38288" name="Line 2335"/>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89" name="Freeform 2336"/>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90" name="Freeform 2337"/>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91" name="Line 2338"/>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92" name="Line 2339"/>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93" name="Freeform 2340"/>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94" name="Freeform 2341"/>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95" name="Line 2342"/>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96" name="Line 2343"/>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97" name="Freeform 2344"/>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98" name="Freeform 2345"/>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99" name="Line 2346"/>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00" name="Line 2347"/>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01" name="Freeform 2348"/>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02" name="Freeform 2349"/>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03" name="Line 2350"/>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04" name="Line 2351"/>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05" name="Freeform 2352"/>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06" name="Freeform 2353"/>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07" name="Line 2354"/>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08" name="Line 2355"/>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09" name="Freeform 2356"/>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10" name="Freeform 2357"/>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11" name="Line 2358"/>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12" name="Line 2359"/>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13" name="Freeform 2360"/>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14" name="Freeform 2361"/>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15" name="Line 2362"/>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16" name="Line 2363"/>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17" name="Freeform 2364"/>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18" name="Freeform 2365"/>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19" name="Line 2366"/>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20" name="Line 2367"/>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21" name="Freeform 2368"/>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22" name="Freeform 2369"/>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23" name="Line 2370"/>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24" name="Line 2371"/>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25" name="Freeform 2372"/>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26" name="Freeform 2373"/>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27" name="Line 2374"/>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28" name="Line 2375"/>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29" name="Freeform 2376"/>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30" name="Freeform 2377"/>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31" name="Line 2378"/>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32" name="Line 2379"/>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33" name="Freeform 2380"/>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34" name="Freeform 2381"/>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35" name="Line 2382"/>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36" name="Line 2383"/>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37" name="Freeform 2384"/>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38" name="Freeform 2385"/>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39" name="Line 2386"/>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40" name="Line 2387"/>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41" name="Freeform 2388"/>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42" name="Freeform 2389"/>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43" name="Line 2390"/>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44" name="Line 2391"/>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45" name="Freeform 2392"/>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46" name="Freeform 2393"/>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47" name="Line 2394"/>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48" name="Line 2395"/>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49" name="Freeform 2396"/>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50" name="Freeform 2397"/>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51" name="Line 2398"/>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52" name="Line 2399"/>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53" name="Freeform 2400"/>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54" name="Freeform 2401"/>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55" name="Line 2402"/>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56" name="Line 2403"/>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57" name="Freeform 2404"/>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58" name="Freeform 2405"/>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59" name="Line 2406"/>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60" name="Line 2407"/>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61" name="Freeform 2408"/>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62" name="Freeform 2409"/>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63" name="Line 2410"/>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64" name="Line 2411"/>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65" name="Freeform 2412"/>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66" name="Freeform 2413"/>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67" name="Line 2414"/>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68" name="Line 2415"/>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69" name="Freeform 2416"/>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70" name="Freeform 2417"/>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71" name="Line 2418"/>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72" name="Line 2419"/>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73" name="Freeform 2420"/>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74" name="Freeform 2421"/>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75" name="Line 2422"/>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76" name="Line 2423"/>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77" name="Freeform 2424"/>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78" name="Freeform 2425"/>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79" name="Line 2426"/>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80" name="Line 2427"/>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81" name="Freeform 2428"/>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82" name="Freeform 2429"/>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83" name="Line 2430"/>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84" name="Line 2431"/>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85" name="Freeform 2432"/>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86" name="Freeform 2433"/>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87" name="Line 2434"/>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88" name="Line 2435"/>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89" name="Freeform 2436"/>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90" name="Freeform 2437"/>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91" name="Line 2438"/>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92" name="Line 2439"/>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93" name="Freeform 2440"/>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94" name="Freeform 2441"/>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95" name="Line 2442"/>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96" name="Line 2443"/>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97" name="Freeform 2444"/>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98" name="Freeform 2445"/>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99" name="Line 2446"/>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00" name="Line 2447"/>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01" name="Freeform 2448"/>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02" name="Freeform 2449"/>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03" name="Line 2450"/>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04" name="Line 2451"/>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05" name="Freeform 2452"/>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06" name="Freeform 2453"/>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07" name="Line 2454"/>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08" name="Line 2455"/>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09" name="Freeform 2456"/>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10" name="Freeform 2457"/>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11" name="Line 2458"/>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12" name="Line 2459"/>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13" name="Freeform 2460"/>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14" name="Freeform 2461"/>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15" name="Line 2462"/>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16" name="Line 2463"/>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17" name="Freeform 2464"/>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18" name="Freeform 2465"/>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19" name="Line 2466"/>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20" name="Line 2467"/>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21" name="Line 2468"/>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22" name="Freeform 2469"/>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23" name="Line 2470"/>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24" name="Freeform 2471"/>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25" name="Line 2472"/>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26" name="Line 2473"/>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27" name="Line 2474"/>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28" name="Freeform 2475"/>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29" name="Line 2476"/>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30" name="Freeform 2477"/>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31" name="Line 2478"/>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32" name="Line 2479"/>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33" name="Line 2480"/>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34" name="Freeform 2481"/>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35" name="Line 2482"/>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36" name="Freeform 2483"/>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37" name="Line 2484"/>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38" name="Line 2485"/>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39" name="Line 2486"/>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40" name="Freeform 2487"/>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41" name="Line 2488"/>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42" name="Freeform 2489"/>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43" name="Line 2490"/>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44" name="Line 2491"/>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45" name="Line 2492"/>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46" name="Freeform 2493"/>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47" name="Line 2494"/>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48" name="Freeform 2495"/>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49" name="Line 2496"/>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50" name="Line 2497"/>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51" name="Line 2498"/>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52" name="Freeform 2499"/>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53" name="Line 2500"/>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54" name="Freeform 2501"/>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55" name="Line 2502"/>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56" name="Line 2503"/>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57" name="Line 2504"/>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58" name="Freeform 2505"/>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59" name="Line 2506"/>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60" name="Freeform 2507"/>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61" name="Line 2508"/>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62" name="Line 2509"/>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63" name="Line 2510"/>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64" name="Freeform 2511"/>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65" name="Line 2512"/>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66" name="Freeform 2513"/>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67" name="Line 2514"/>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68" name="Line 2515"/>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69" name="Line 2516"/>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70" name="Freeform 2517"/>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71" name="Line 2518"/>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72" name="Freeform 2519"/>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73" name="Line 2520"/>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74" name="Line 2521"/>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75" name="Line 2522"/>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76" name="Freeform 2523"/>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77" name="Line 2524"/>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78" name="Freeform 2525"/>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79" name="Line 2526"/>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80" name="Line 2527"/>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81" name="Line 2528"/>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82" name="Freeform 2529"/>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83" name="Line 2530"/>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84" name="Freeform 2531"/>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85" name="Line 2532"/>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86" name="Line 2533"/>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87" name="Line 2534"/>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37140" name="Group 2736"/>
          <p:cNvGrpSpPr>
            <a:grpSpLocks/>
          </p:cNvGrpSpPr>
          <p:nvPr/>
        </p:nvGrpSpPr>
        <p:grpSpPr bwMode="auto">
          <a:xfrm>
            <a:off x="7234238" y="3035300"/>
            <a:ext cx="55563" cy="71437"/>
            <a:chOff x="4557" y="1912"/>
            <a:chExt cx="35" cy="45"/>
          </a:xfrm>
        </p:grpSpPr>
        <p:sp>
          <p:nvSpPr>
            <p:cNvPr id="38088" name="Freeform 2536"/>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89" name="Line 2537"/>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90" name="Freeform 2538"/>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91" name="Line 2539"/>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92" name="Line 2540"/>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93" name="Line 2541"/>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94" name="Freeform 2542"/>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95" name="Line 2543"/>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96" name="Freeform 2544"/>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97" name="Line 2545"/>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98" name="Line 2546"/>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99" name="Line 2547"/>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00" name="Freeform 2548"/>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01" name="Line 2549"/>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02" name="Freeform 2550"/>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03" name="Line 2551"/>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04" name="Line 2552"/>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05" name="Line 2553"/>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06" name="Freeform 2554"/>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07" name="Line 2555"/>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08" name="Freeform 2556"/>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09" name="Line 2557"/>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10" name="Line 2558"/>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11" name="Line 2559"/>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12" name="Freeform 2560"/>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13" name="Line 2561"/>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14" name="Freeform 2562"/>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15" name="Line 2563"/>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16" name="Line 2564"/>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17" name="Line 2565"/>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18" name="Freeform 2566"/>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19" name="Line 2567"/>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20" name="Freeform 2568"/>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21" name="Line 2569"/>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22" name="Line 2570"/>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23" name="Line 2571"/>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24" name="Freeform 2572"/>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25" name="Line 2573"/>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26" name="Freeform 2574"/>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27" name="Line 2575"/>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28" name="Line 2576"/>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29" name="Line 2577"/>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30" name="Freeform 2578"/>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31" name="Line 2579"/>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32" name="Freeform 2580"/>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33" name="Line 2581"/>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34" name="Line 2582"/>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35" name="Line 2583"/>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36" name="Freeform 2584"/>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37" name="Line 2585"/>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38" name="Freeform 2586"/>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39" name="Line 2587"/>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40" name="Line 2588"/>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41" name="Line 2589"/>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42" name="Freeform 2590"/>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43" name="Line 2591"/>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44" name="Freeform 2592"/>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45" name="Line 2593"/>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46" name="Line 2594"/>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47" name="Line 2595"/>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48" name="Freeform 2596"/>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49" name="Line 2597"/>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50" name="Freeform 2598"/>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51" name="Line 2599"/>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52" name="Line 2600"/>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53" name="Line 2601"/>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54" name="Freeform 2602"/>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55" name="Line 2603"/>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56" name="Freeform 2604"/>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57" name="Line 2605"/>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58" name="Line 2606"/>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59" name="Line 2607"/>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60" name="Freeform 2608"/>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61" name="Line 2609"/>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62" name="Freeform 2610"/>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63" name="Line 2611"/>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64" name="Line 2612"/>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65" name="Line 2613"/>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66" name="Freeform 2614"/>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67" name="Line 2615"/>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68" name="Freeform 2616"/>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69" name="Line 2617"/>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70" name="Line 2618"/>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71" name="Line 2619"/>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72" name="Freeform 2620"/>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73" name="Line 2621"/>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74" name="Freeform 2622"/>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75" name="Line 2623"/>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76" name="Line 2624"/>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77" name="Line 2625"/>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78" name="Freeform 2626"/>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79" name="Line 2627"/>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80" name="Freeform 2628"/>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81" name="Line 2629"/>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82" name="Line 2630"/>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83" name="Line 2631"/>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84" name="Freeform 2632"/>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85" name="Line 2633"/>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86" name="Freeform 2634"/>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87" name="Line 2635"/>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88" name="Line 2636"/>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89" name="Line 2637"/>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90" name="Freeform 2638"/>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91" name="Line 2639"/>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92" name="Freeform 2640"/>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93" name="Line 2641"/>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94" name="Line 2642"/>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95" name="Line 2643"/>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96" name="Freeform 2644"/>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97" name="Line 2645"/>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98" name="Freeform 2646"/>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99" name="Line 2647"/>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00" name="Line 2648"/>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01" name="Line 2649"/>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02" name="Freeform 2650"/>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03" name="Line 2651"/>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04" name="Freeform 2652"/>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05" name="Line 2653"/>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06" name="Line 2654"/>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07" name="Line 2655"/>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08" name="Freeform 2656"/>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09" name="Line 2657"/>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10" name="Freeform 2658"/>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11" name="Line 2659"/>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12" name="Line 2660"/>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13" name="Line 2661"/>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14" name="Freeform 2662"/>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15" name="Line 2663"/>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16" name="Freeform 2664"/>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17" name="Line 2665"/>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18" name="Line 2666"/>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19" name="Line 2667"/>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20" name="Freeform 2668"/>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21" name="Line 2669"/>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22" name="Freeform 2670"/>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23" name="Line 2671"/>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24" name="Line 2672"/>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25" name="Line 2673"/>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26" name="Freeform 2674"/>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27" name="Line 2675"/>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28" name="Freeform 2676"/>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29" name="Line 2677"/>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30" name="Line 2678"/>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31" name="Line 2679"/>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32" name="Freeform 2680"/>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33" name="Line 2681"/>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34" name="Freeform 2682"/>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35" name="Line 2683"/>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36" name="Line 2684"/>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37" name="Line 2685"/>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38" name="Freeform 2686"/>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39" name="Line 2687"/>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40" name="Freeform 2688"/>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41" name="Line 2689"/>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42" name="Line 2690"/>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43" name="Line 2691"/>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44" name="Freeform 2692"/>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45" name="Line 2693"/>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46" name="Freeform 2694"/>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47" name="Line 2695"/>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48" name="Line 2696"/>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49" name="Line 2697"/>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50" name="Freeform 2698"/>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51" name="Line 2699"/>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52" name="Freeform 2700"/>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53" name="Line 2701"/>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54" name="Line 2702"/>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55" name="Line 2703"/>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56" name="Freeform 2704"/>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57" name="Line 2705"/>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58" name="Freeform 2706"/>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59" name="Line 2707"/>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60" name="Line 2708"/>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61" name="Line 2709"/>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62" name="Freeform 2710"/>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63" name="Line 2711"/>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64" name="Freeform 2712"/>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65" name="Line 2713"/>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66" name="Line 2714"/>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67" name="Line 2715"/>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68" name="Freeform 2716"/>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69" name="Line 2717"/>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70" name="Freeform 2718"/>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71" name="Line 2719"/>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72" name="Line 2720"/>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73" name="Line 2721"/>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74" name="Freeform 2722"/>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75" name="Line 2723"/>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76" name="Freeform 2724"/>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77" name="Line 2725"/>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78" name="Line 2726"/>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79" name="Line 2727"/>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80" name="Freeform 2728"/>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81" name="Line 2729"/>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82" name="Freeform 2730"/>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83" name="Line 2731"/>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84" name="Line 2732"/>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85" name="Line 2733"/>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86" name="Freeform 2734"/>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87" name="Line 2735"/>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37141" name="Group 2937"/>
          <p:cNvGrpSpPr>
            <a:grpSpLocks/>
          </p:cNvGrpSpPr>
          <p:nvPr/>
        </p:nvGrpSpPr>
        <p:grpSpPr bwMode="auto">
          <a:xfrm>
            <a:off x="7234238" y="3035300"/>
            <a:ext cx="55563" cy="71437"/>
            <a:chOff x="4557" y="1912"/>
            <a:chExt cx="35" cy="45"/>
          </a:xfrm>
        </p:grpSpPr>
        <p:sp>
          <p:nvSpPr>
            <p:cNvPr id="37888" name="Freeform 2737"/>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89" name="Line 2738"/>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90" name="Line 2739"/>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91" name="Line 2740"/>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92" name="Freeform 2741"/>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93" name="Line 2742"/>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94" name="Freeform 2743"/>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95" name="Line 2744"/>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96" name="Line 2745"/>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97" name="Line 2746"/>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98" name="Freeform 2747"/>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99" name="Line 2748"/>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00" name="Freeform 2749"/>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01" name="Line 2750"/>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02" name="Line 2751"/>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03" name="Line 2752"/>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04" name="Freeform 2753"/>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05" name="Line 2754"/>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06" name="Freeform 2755"/>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07" name="Line 2756"/>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08" name="Line 2757"/>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09" name="Line 2758"/>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10" name="Freeform 2759"/>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11" name="Line 2760"/>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12" name="Freeform 2761"/>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13" name="Line 2762"/>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14" name="Line 2763"/>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15" name="Line 2764"/>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16" name="Freeform 2765"/>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17" name="Line 2766"/>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18" name="Freeform 2767"/>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19" name="Line 2768"/>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20" name="Line 2769"/>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21" name="Line 2770"/>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22" name="Freeform 2771"/>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23" name="Line 2772"/>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24" name="Freeform 2773"/>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25" name="Line 2774"/>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26" name="Line 2775"/>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27" name="Line 2776"/>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28" name="Freeform 2777"/>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29" name="Line 2778"/>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30" name="Freeform 2779"/>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31" name="Line 2780"/>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32" name="Line 2781"/>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33" name="Line 2782"/>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34" name="Freeform 2783"/>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35" name="Line 2784"/>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36" name="Freeform 2785"/>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37" name="Line 2786"/>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38" name="Line 2787"/>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39" name="Line 2788"/>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40" name="Freeform 2789"/>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41" name="Line 2790"/>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42" name="Freeform 2791"/>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43" name="Line 2792"/>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44" name="Line 2793"/>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45" name="Line 2794"/>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46" name="Freeform 2795"/>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47" name="Line 2796"/>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48" name="Freeform 2797"/>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49" name="Line 2798"/>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50" name="Line 2799"/>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51" name="Line 2800"/>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52" name="Freeform 2801"/>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53" name="Line 2802"/>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54" name="Freeform 2803"/>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55" name="Line 2804"/>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56" name="Line 2805"/>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57" name="Line 2806"/>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58" name="Freeform 2807"/>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59" name="Line 2808"/>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60" name="Freeform 2809"/>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61" name="Line 2810"/>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62" name="Line 2811"/>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63" name="Line 2812"/>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64" name="Freeform 2813"/>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65" name="Line 2814"/>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66" name="Freeform 2815"/>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67" name="Line 2816"/>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68" name="Line 2817"/>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69" name="Line 2818"/>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70" name="Freeform 2819"/>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71" name="Line 2820"/>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72" name="Freeform 2821"/>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73" name="Line 2822"/>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74" name="Line 2823"/>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75" name="Line 2824"/>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76" name="Freeform 2825"/>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77" name="Line 2826"/>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78" name="Freeform 2827"/>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79" name="Line 2828"/>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80" name="Line 2829"/>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81" name="Line 2830"/>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82" name="Freeform 2831"/>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83" name="Line 2832"/>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84" name="Freeform 2833"/>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85" name="Line 2834"/>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86" name="Line 2835"/>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87" name="Line 2836"/>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88" name="Freeform 2837"/>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89" name="Line 2838"/>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90" name="Freeform 2839"/>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91" name="Line 2840"/>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92" name="Line 2841"/>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93" name="Line 2842"/>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94" name="Freeform 2843"/>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95" name="Line 2844"/>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96" name="Freeform 2845"/>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97" name="Line 2846"/>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98" name="Line 2847"/>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99" name="Line 2848"/>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00" name="Freeform 2849"/>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01" name="Line 2850"/>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02" name="Freeform 2851"/>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03" name="Line 2852"/>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04" name="Line 2853"/>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05" name="Line 2854"/>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06" name="Freeform 2855"/>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07" name="Line 2856"/>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08" name="Freeform 2857"/>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09" name="Line 2858"/>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10" name="Line 2859"/>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11" name="Line 2860"/>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12" name="Freeform 2861"/>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13" name="Line 2862"/>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14" name="Freeform 2863"/>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15" name="Line 2864"/>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16" name="Line 2865"/>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17" name="Line 2866"/>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18" name="Freeform 2867"/>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19" name="Line 2868"/>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20" name="Freeform 2869"/>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21" name="Line 2870"/>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22" name="Line 2871"/>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23" name="Line 2872"/>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24" name="Freeform 2873"/>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25" name="Line 2874"/>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26" name="Freeform 2875"/>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27" name="Line 2876"/>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28" name="Line 2877"/>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29" name="Line 2878"/>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30" name="Freeform 2879"/>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31" name="Line 2880"/>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32" name="Freeform 2881"/>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33" name="Line 2882"/>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34" name="Line 2883"/>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35" name="Line 2884"/>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36" name="Freeform 2885"/>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37" name="Line 2886"/>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38" name="Freeform 2887"/>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39" name="Line 2888"/>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40" name="Line 2889"/>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41" name="Line 2890"/>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42" name="Freeform 2891"/>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43" name="Line 2892"/>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44" name="Freeform 2893"/>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45" name="Line 2894"/>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46" name="Line 2895"/>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47" name="Line 2896"/>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48" name="Freeform 2897"/>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49" name="Line 2898"/>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50" name="Freeform 2899"/>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51" name="Line 2900"/>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52" name="Line 2901"/>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53" name="Line 2902"/>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54" name="Freeform 2903"/>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55" name="Line 2904"/>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56" name="Freeform 2905"/>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57" name="Line 2906"/>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58" name="Line 2907"/>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59" name="Line 2908"/>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60" name="Freeform 2909"/>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61" name="Line 2910"/>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62" name="Freeform 2911"/>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63" name="Line 2912"/>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64" name="Line 2913"/>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65" name="Line 2914"/>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66" name="Freeform 2915"/>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67" name="Line 2916"/>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68" name="Freeform 2917"/>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69" name="Line 2918"/>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70" name="Line 2919"/>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71" name="Line 2920"/>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72" name="Freeform 2921"/>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73" name="Line 2922"/>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74" name="Freeform 2923"/>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75" name="Line 2924"/>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76" name="Line 2925"/>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77" name="Line 2926"/>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78" name="Freeform 2927"/>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79" name="Line 2928"/>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80" name="Freeform 2929"/>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81" name="Line 2930"/>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82" name="Line 2931"/>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83" name="Line 2932"/>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84" name="Freeform 2933"/>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85" name="Line 2934"/>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86" name="Freeform 2935"/>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87" name="Line 2936"/>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37142" name="Group 3138"/>
          <p:cNvGrpSpPr>
            <a:grpSpLocks/>
          </p:cNvGrpSpPr>
          <p:nvPr/>
        </p:nvGrpSpPr>
        <p:grpSpPr bwMode="auto">
          <a:xfrm>
            <a:off x="7234238" y="2974975"/>
            <a:ext cx="454025" cy="131762"/>
            <a:chOff x="4557" y="1874"/>
            <a:chExt cx="286" cy="83"/>
          </a:xfrm>
        </p:grpSpPr>
        <p:sp>
          <p:nvSpPr>
            <p:cNvPr id="37688" name="Line 2938"/>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89" name="Line 2939"/>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90" name="Freeform 2940"/>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91" name="Line 2941"/>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92" name="Freeform 2942"/>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93" name="Line 2943"/>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94" name="Line 2944"/>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95" name="Line 2945"/>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96" name="Freeform 2946"/>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97" name="Line 2947"/>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98" name="Freeform 2948"/>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99" name="Line 2949"/>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00" name="Line 2950"/>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01" name="Line 2951"/>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02" name="Freeform 2952"/>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03" name="Line 2953"/>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04" name="Freeform 2954"/>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05" name="Line 2955"/>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06" name="Line 2956"/>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07" name="Line 2957"/>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08" name="Freeform 2958"/>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09" name="Line 2959"/>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10" name="Freeform 2960"/>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11" name="Line 2961"/>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12" name="Line 2962"/>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13" name="Line 2963"/>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14" name="Freeform 2964"/>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15" name="Line 2965"/>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16" name="Freeform 2966"/>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17" name="Line 2967"/>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18" name="Line 2968"/>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19" name="Line 2969"/>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20" name="Freeform 2970"/>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21" name="Line 2971"/>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22" name="Freeform 2972"/>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23" name="Line 2973"/>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24" name="Line 2974"/>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25" name="Line 2975"/>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26" name="Freeform 2976"/>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27" name="Line 2977"/>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28" name="Freeform 2978"/>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29" name="Line 2979"/>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30" name="Line 2980"/>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31" name="Line 2981"/>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32" name="Freeform 2982"/>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33" name="Line 2983"/>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34" name="Freeform 2984"/>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35" name="Line 2985"/>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36" name="Line 2986"/>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37" name="Line 2987"/>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38" name="Freeform 2988"/>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39" name="Line 2989"/>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40" name="Freeform 2990"/>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41" name="Line 2991"/>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42" name="Line 2992"/>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43" name="Line 2993"/>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44" name="Freeform 2994"/>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45" name="Line 2995"/>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46" name="Freeform 2996"/>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47" name="Line 2997"/>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48" name="Line 2998"/>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49" name="Line 2999"/>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50" name="Freeform 3000"/>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51" name="Line 3001"/>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52" name="Freeform 3002"/>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53" name="Line 3003"/>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54" name="Line 3004"/>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55" name="Line 3005"/>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56" name="Freeform 3006"/>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57" name="Line 3007"/>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58" name="Freeform 3008"/>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59" name="Line 3009"/>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60" name="Line 3010"/>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61" name="Line 3011"/>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62" name="Freeform 3012"/>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63" name="Line 3013"/>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64" name="Freeform 3014"/>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65" name="Line 3015"/>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66" name="Line 3016"/>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67" name="Line 3017"/>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68" name="Freeform 3018"/>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69" name="Line 3019"/>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70" name="Freeform 3020"/>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71" name="Line 3021"/>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72" name="Line 3022"/>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73" name="Line 3023"/>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74" name="Freeform 3024"/>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75" name="Line 3025"/>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76" name="Freeform 3026"/>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77" name="Line 3027"/>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78" name="Line 3028"/>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79" name="Line 3029"/>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80" name="Freeform 3030"/>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81" name="Line 3031"/>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82" name="Freeform 3032"/>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83" name="Line 3033"/>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84" name="Line 3034"/>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85" name="Line 3035"/>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86" name="Freeform 3036"/>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87" name="Line 3037"/>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88" name="Freeform 3038"/>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89" name="Line 3039"/>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90" name="Line 3040"/>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91" name="Line 3041"/>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92" name="Freeform 3042"/>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93" name="Line 3043"/>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94" name="Freeform 3044"/>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95" name="Line 3045"/>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96" name="Line 3046"/>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97" name="Line 3047"/>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98" name="Freeform 3048"/>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99" name="Line 3049"/>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00" name="Freeform 3050"/>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01" name="Line 3051"/>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02" name="Line 3052"/>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03" name="Line 3053"/>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04" name="Freeform 3054"/>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05" name="Line 3055"/>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06" name="Freeform 3056"/>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07" name="Line 3057"/>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08" name="Line 3058"/>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09" name="Line 3059"/>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10" name="Freeform 3060"/>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11" name="Line 3061"/>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12" name="Freeform 3062"/>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13" name="Line 3063"/>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14" name="Line 3064"/>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15" name="Line 3065"/>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16" name="Freeform 3066"/>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17" name="Line 3067"/>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18" name="Freeform 3068"/>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19" name="Line 3069"/>
            <p:cNvSpPr>
              <a:spLocks noChangeShapeType="1"/>
            </p:cNvSpPr>
            <p:nvPr/>
          </p:nvSpPr>
          <p:spPr bwMode="auto">
            <a:xfrm>
              <a:off x="4563"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20" name="Line 3070"/>
            <p:cNvSpPr>
              <a:spLocks noChangeShapeType="1"/>
            </p:cNvSpPr>
            <p:nvPr/>
          </p:nvSpPr>
          <p:spPr bwMode="auto">
            <a:xfrm>
              <a:off x="4565" y="1912"/>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21" name="Line 3071"/>
            <p:cNvSpPr>
              <a:spLocks noChangeShapeType="1"/>
            </p:cNvSpPr>
            <p:nvPr/>
          </p:nvSpPr>
          <p:spPr bwMode="auto">
            <a:xfrm>
              <a:off x="4579" y="1924"/>
              <a:ext cx="0" cy="1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22" name="Freeform 3072"/>
            <p:cNvSpPr>
              <a:spLocks/>
            </p:cNvSpPr>
            <p:nvPr/>
          </p:nvSpPr>
          <p:spPr bwMode="auto">
            <a:xfrm>
              <a:off x="4557" y="1912"/>
              <a:ext cx="35" cy="12"/>
            </a:xfrm>
            <a:custGeom>
              <a:avLst/>
              <a:gdLst>
                <a:gd name="T0" fmla="*/ 0 w 35"/>
                <a:gd name="T1" fmla="*/ 0 h 12"/>
                <a:gd name="T2" fmla="*/ 35 w 35"/>
                <a:gd name="T3" fmla="*/ 0 h 12"/>
                <a:gd name="T4" fmla="*/ 35 w 35"/>
                <a:gd name="T5" fmla="*/ 12 h 12"/>
                <a:gd name="T6" fmla="*/ 32 w 35"/>
                <a:gd name="T7" fmla="*/ 0 h 12"/>
              </a:gdLst>
              <a:ahLst/>
              <a:cxnLst>
                <a:cxn ang="0">
                  <a:pos x="T0" y="T1"/>
                </a:cxn>
                <a:cxn ang="0">
                  <a:pos x="T2" y="T3"/>
                </a:cxn>
                <a:cxn ang="0">
                  <a:pos x="T4" y="T5"/>
                </a:cxn>
                <a:cxn ang="0">
                  <a:pos x="T6" y="T7"/>
                </a:cxn>
              </a:cxnLst>
              <a:rect l="0" t="0" r="r" b="b"/>
              <a:pathLst>
                <a:path w="35" h="12">
                  <a:moveTo>
                    <a:pt x="0" y="0"/>
                  </a:moveTo>
                  <a:lnTo>
                    <a:pt x="35" y="0"/>
                  </a:lnTo>
                  <a:lnTo>
                    <a:pt x="35" y="12"/>
                  </a:lnTo>
                  <a:lnTo>
                    <a:pt x="32"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23" name="Line 3073"/>
            <p:cNvSpPr>
              <a:spLocks noChangeShapeType="1"/>
            </p:cNvSpPr>
            <p:nvPr/>
          </p:nvSpPr>
          <p:spPr bwMode="auto">
            <a:xfrm>
              <a:off x="4565" y="1933"/>
              <a:ext cx="1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24" name="Freeform 3074"/>
            <p:cNvSpPr>
              <a:spLocks/>
            </p:cNvSpPr>
            <p:nvPr/>
          </p:nvSpPr>
          <p:spPr bwMode="auto">
            <a:xfrm>
              <a:off x="4557" y="1945"/>
              <a:ext cx="35" cy="12"/>
            </a:xfrm>
            <a:custGeom>
              <a:avLst/>
              <a:gdLst>
                <a:gd name="T0" fmla="*/ 0 w 35"/>
                <a:gd name="T1" fmla="*/ 12 h 12"/>
                <a:gd name="T2" fmla="*/ 35 w 35"/>
                <a:gd name="T3" fmla="*/ 12 h 12"/>
                <a:gd name="T4" fmla="*/ 35 w 35"/>
                <a:gd name="T5" fmla="*/ 0 h 12"/>
                <a:gd name="T6" fmla="*/ 32 w 35"/>
                <a:gd name="T7" fmla="*/ 12 h 12"/>
              </a:gdLst>
              <a:ahLst/>
              <a:cxnLst>
                <a:cxn ang="0">
                  <a:pos x="T0" y="T1"/>
                </a:cxn>
                <a:cxn ang="0">
                  <a:pos x="T2" y="T3"/>
                </a:cxn>
                <a:cxn ang="0">
                  <a:pos x="T4" y="T5"/>
                </a:cxn>
                <a:cxn ang="0">
                  <a:pos x="T6" y="T7"/>
                </a:cxn>
              </a:cxnLst>
              <a:rect l="0" t="0" r="r" b="b"/>
              <a:pathLst>
                <a:path w="35" h="12">
                  <a:moveTo>
                    <a:pt x="0" y="12"/>
                  </a:moveTo>
                  <a:lnTo>
                    <a:pt x="35" y="12"/>
                  </a:lnTo>
                  <a:lnTo>
                    <a:pt x="35" y="0"/>
                  </a:lnTo>
                  <a:lnTo>
                    <a:pt x="32" y="1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25" name="Line 3075"/>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26" name="Line 3076"/>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27" name="Line 3077"/>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28" name="Freeform 3078"/>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29" name="Line 3079"/>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30" name="Line 3080"/>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31" name="Line 3081"/>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32" name="Line 3082"/>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33" name="Line 3083"/>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34" name="Freeform 3084"/>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35" name="Line 3085"/>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36" name="Line 3086"/>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37" name="Line 3087"/>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38" name="Line 3088"/>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39" name="Line 3089"/>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40" name="Freeform 3090"/>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41" name="Line 3091"/>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42" name="Line 3092"/>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43" name="Line 3093"/>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44" name="Line 3094"/>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45" name="Line 3095"/>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46" name="Freeform 3096"/>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47" name="Line 3097"/>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48" name="Line 3098"/>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49" name="Line 3099"/>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50" name="Line 3100"/>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51" name="Line 3101"/>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52" name="Freeform 3102"/>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53" name="Line 3103"/>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54" name="Line 3104"/>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55" name="Line 3105"/>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56" name="Line 3106"/>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57" name="Line 3107"/>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58" name="Freeform 3108"/>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59" name="Line 3109"/>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60" name="Line 3110"/>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61" name="Line 3111"/>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62" name="Line 3112"/>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63" name="Line 3113"/>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64" name="Freeform 3114"/>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65" name="Line 3115"/>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66" name="Line 3116"/>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67" name="Line 3117"/>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68" name="Line 3118"/>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69" name="Line 3119"/>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70" name="Freeform 3120"/>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71" name="Line 3121"/>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72" name="Line 3122"/>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73" name="Line 3123"/>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74" name="Line 3124"/>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75" name="Line 3125"/>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76" name="Freeform 3126"/>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77" name="Line 3127"/>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78" name="Line 3128"/>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79" name="Line 3129"/>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80" name="Line 3130"/>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81" name="Line 3131"/>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82" name="Freeform 3132"/>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83" name="Line 3133"/>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84" name="Line 3134"/>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85" name="Line 3135"/>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86" name="Line 3136"/>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87" name="Line 3137"/>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40488" name="Group 40487"/>
          <p:cNvGrpSpPr/>
          <p:nvPr/>
        </p:nvGrpSpPr>
        <p:grpSpPr>
          <a:xfrm>
            <a:off x="5861050" y="533400"/>
            <a:ext cx="2593974" cy="2692400"/>
            <a:chOff x="5930900" y="357188"/>
            <a:chExt cx="2593974" cy="2692400"/>
          </a:xfrm>
        </p:grpSpPr>
        <p:grpSp>
          <p:nvGrpSpPr>
            <p:cNvPr id="37129" name="Group 525"/>
            <p:cNvGrpSpPr>
              <a:grpSpLocks/>
            </p:cNvGrpSpPr>
            <p:nvPr/>
          </p:nvGrpSpPr>
          <p:grpSpPr bwMode="auto">
            <a:xfrm>
              <a:off x="5994399" y="479426"/>
              <a:ext cx="2530475" cy="2530475"/>
              <a:chOff x="3776" y="302"/>
              <a:chExt cx="1594" cy="1594"/>
            </a:xfrm>
          </p:grpSpPr>
          <p:sp>
            <p:nvSpPr>
              <p:cNvPr id="40289" name="Freeform 326"/>
              <p:cNvSpPr>
                <a:spLocks/>
              </p:cNvSpPr>
              <p:nvPr/>
            </p:nvSpPr>
            <p:spPr bwMode="auto">
              <a:xfrm>
                <a:off x="3776" y="302"/>
                <a:ext cx="1594" cy="1594"/>
              </a:xfrm>
              <a:custGeom>
                <a:avLst/>
                <a:gdLst>
                  <a:gd name="T0" fmla="*/ 1592 w 1594"/>
                  <a:gd name="T1" fmla="*/ 747 h 1594"/>
                  <a:gd name="T2" fmla="*/ 1580 w 1594"/>
                  <a:gd name="T3" fmla="*/ 647 h 1594"/>
                  <a:gd name="T4" fmla="*/ 1555 w 1594"/>
                  <a:gd name="T5" fmla="*/ 551 h 1594"/>
                  <a:gd name="T6" fmla="*/ 1519 w 1594"/>
                  <a:gd name="T7" fmla="*/ 458 h 1594"/>
                  <a:gd name="T8" fmla="*/ 1470 w 1594"/>
                  <a:gd name="T9" fmla="*/ 370 h 1594"/>
                  <a:gd name="T10" fmla="*/ 1411 w 1594"/>
                  <a:gd name="T11" fmla="*/ 289 h 1594"/>
                  <a:gd name="T12" fmla="*/ 1342 w 1594"/>
                  <a:gd name="T13" fmla="*/ 216 h 1594"/>
                  <a:gd name="T14" fmla="*/ 1266 w 1594"/>
                  <a:gd name="T15" fmla="*/ 152 h 1594"/>
                  <a:gd name="T16" fmla="*/ 1181 w 1594"/>
                  <a:gd name="T17" fmla="*/ 98 h 1594"/>
                  <a:gd name="T18" fmla="*/ 1091 w 1594"/>
                  <a:gd name="T19" fmla="*/ 56 h 1594"/>
                  <a:gd name="T20" fmla="*/ 995 w 1594"/>
                  <a:gd name="T21" fmla="*/ 25 h 1594"/>
                  <a:gd name="T22" fmla="*/ 897 w 1594"/>
                  <a:gd name="T23" fmla="*/ 6 h 1594"/>
                  <a:gd name="T24" fmla="*/ 797 w 1594"/>
                  <a:gd name="T25" fmla="*/ 0 h 1594"/>
                  <a:gd name="T26" fmla="*/ 697 w 1594"/>
                  <a:gd name="T27" fmla="*/ 6 h 1594"/>
                  <a:gd name="T28" fmla="*/ 599 w 1594"/>
                  <a:gd name="T29" fmla="*/ 25 h 1594"/>
                  <a:gd name="T30" fmla="*/ 503 w 1594"/>
                  <a:gd name="T31" fmla="*/ 56 h 1594"/>
                  <a:gd name="T32" fmla="*/ 413 w 1594"/>
                  <a:gd name="T33" fmla="*/ 98 h 1594"/>
                  <a:gd name="T34" fmla="*/ 328 w 1594"/>
                  <a:gd name="T35" fmla="*/ 152 h 1594"/>
                  <a:gd name="T36" fmla="*/ 252 w 1594"/>
                  <a:gd name="T37" fmla="*/ 216 h 1594"/>
                  <a:gd name="T38" fmla="*/ 183 w 1594"/>
                  <a:gd name="T39" fmla="*/ 289 h 1594"/>
                  <a:gd name="T40" fmla="*/ 124 w 1594"/>
                  <a:gd name="T41" fmla="*/ 370 h 1594"/>
                  <a:gd name="T42" fmla="*/ 76 w 1594"/>
                  <a:gd name="T43" fmla="*/ 458 h 1594"/>
                  <a:gd name="T44" fmla="*/ 39 w 1594"/>
                  <a:gd name="T45" fmla="*/ 551 h 1594"/>
                  <a:gd name="T46" fmla="*/ 14 w 1594"/>
                  <a:gd name="T47" fmla="*/ 647 h 1594"/>
                  <a:gd name="T48" fmla="*/ 1 w 1594"/>
                  <a:gd name="T49" fmla="*/ 747 h 1594"/>
                  <a:gd name="T50" fmla="*/ 1 w 1594"/>
                  <a:gd name="T51" fmla="*/ 847 h 1594"/>
                  <a:gd name="T52" fmla="*/ 14 w 1594"/>
                  <a:gd name="T53" fmla="*/ 947 h 1594"/>
                  <a:gd name="T54" fmla="*/ 39 w 1594"/>
                  <a:gd name="T55" fmla="*/ 1043 h 1594"/>
                  <a:gd name="T56" fmla="*/ 76 w 1594"/>
                  <a:gd name="T57" fmla="*/ 1136 h 1594"/>
                  <a:gd name="T58" fmla="*/ 124 w 1594"/>
                  <a:gd name="T59" fmla="*/ 1224 h 1594"/>
                  <a:gd name="T60" fmla="*/ 183 w 1594"/>
                  <a:gd name="T61" fmla="*/ 1305 h 1594"/>
                  <a:gd name="T62" fmla="*/ 252 w 1594"/>
                  <a:gd name="T63" fmla="*/ 1379 h 1594"/>
                  <a:gd name="T64" fmla="*/ 328 w 1594"/>
                  <a:gd name="T65" fmla="*/ 1442 h 1594"/>
                  <a:gd name="T66" fmla="*/ 413 w 1594"/>
                  <a:gd name="T67" fmla="*/ 1496 h 1594"/>
                  <a:gd name="T68" fmla="*/ 503 w 1594"/>
                  <a:gd name="T69" fmla="*/ 1538 h 1594"/>
                  <a:gd name="T70" fmla="*/ 599 w 1594"/>
                  <a:gd name="T71" fmla="*/ 1569 h 1594"/>
                  <a:gd name="T72" fmla="*/ 697 w 1594"/>
                  <a:gd name="T73" fmla="*/ 1588 h 1594"/>
                  <a:gd name="T74" fmla="*/ 797 w 1594"/>
                  <a:gd name="T75" fmla="*/ 1594 h 1594"/>
                  <a:gd name="T76" fmla="*/ 897 w 1594"/>
                  <a:gd name="T77" fmla="*/ 1588 h 1594"/>
                  <a:gd name="T78" fmla="*/ 995 w 1594"/>
                  <a:gd name="T79" fmla="*/ 1569 h 1594"/>
                  <a:gd name="T80" fmla="*/ 1091 w 1594"/>
                  <a:gd name="T81" fmla="*/ 1538 h 1594"/>
                  <a:gd name="T82" fmla="*/ 1181 w 1594"/>
                  <a:gd name="T83" fmla="*/ 1496 h 1594"/>
                  <a:gd name="T84" fmla="*/ 1266 w 1594"/>
                  <a:gd name="T85" fmla="*/ 1442 h 1594"/>
                  <a:gd name="T86" fmla="*/ 1342 w 1594"/>
                  <a:gd name="T87" fmla="*/ 1379 h 1594"/>
                  <a:gd name="T88" fmla="*/ 1411 w 1594"/>
                  <a:gd name="T89" fmla="*/ 1305 h 1594"/>
                  <a:gd name="T90" fmla="*/ 1470 w 1594"/>
                  <a:gd name="T91" fmla="*/ 1224 h 1594"/>
                  <a:gd name="T92" fmla="*/ 1519 w 1594"/>
                  <a:gd name="T93" fmla="*/ 1136 h 1594"/>
                  <a:gd name="T94" fmla="*/ 1555 w 1594"/>
                  <a:gd name="T95" fmla="*/ 1043 h 1594"/>
                  <a:gd name="T96" fmla="*/ 1580 w 1594"/>
                  <a:gd name="T97" fmla="*/ 947 h 1594"/>
                  <a:gd name="T98" fmla="*/ 1592 w 1594"/>
                  <a:gd name="T99" fmla="*/ 847 h 1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94" h="1594">
                    <a:moveTo>
                      <a:pt x="1594" y="798"/>
                    </a:moveTo>
                    <a:lnTo>
                      <a:pt x="1592" y="747"/>
                    </a:lnTo>
                    <a:lnTo>
                      <a:pt x="1588" y="697"/>
                    </a:lnTo>
                    <a:lnTo>
                      <a:pt x="1580" y="647"/>
                    </a:lnTo>
                    <a:lnTo>
                      <a:pt x="1569" y="599"/>
                    </a:lnTo>
                    <a:lnTo>
                      <a:pt x="1555" y="551"/>
                    </a:lnTo>
                    <a:lnTo>
                      <a:pt x="1538" y="503"/>
                    </a:lnTo>
                    <a:lnTo>
                      <a:pt x="1519" y="458"/>
                    </a:lnTo>
                    <a:lnTo>
                      <a:pt x="1496" y="413"/>
                    </a:lnTo>
                    <a:lnTo>
                      <a:pt x="1470" y="370"/>
                    </a:lnTo>
                    <a:lnTo>
                      <a:pt x="1442" y="328"/>
                    </a:lnTo>
                    <a:lnTo>
                      <a:pt x="1411" y="289"/>
                    </a:lnTo>
                    <a:lnTo>
                      <a:pt x="1378" y="252"/>
                    </a:lnTo>
                    <a:lnTo>
                      <a:pt x="1342" y="216"/>
                    </a:lnTo>
                    <a:lnTo>
                      <a:pt x="1305" y="183"/>
                    </a:lnTo>
                    <a:lnTo>
                      <a:pt x="1266" y="152"/>
                    </a:lnTo>
                    <a:lnTo>
                      <a:pt x="1224" y="124"/>
                    </a:lnTo>
                    <a:lnTo>
                      <a:pt x="1181" y="98"/>
                    </a:lnTo>
                    <a:lnTo>
                      <a:pt x="1136" y="75"/>
                    </a:lnTo>
                    <a:lnTo>
                      <a:pt x="1091" y="56"/>
                    </a:lnTo>
                    <a:lnTo>
                      <a:pt x="1043" y="39"/>
                    </a:lnTo>
                    <a:lnTo>
                      <a:pt x="995" y="25"/>
                    </a:lnTo>
                    <a:lnTo>
                      <a:pt x="947" y="14"/>
                    </a:lnTo>
                    <a:lnTo>
                      <a:pt x="897" y="6"/>
                    </a:lnTo>
                    <a:lnTo>
                      <a:pt x="847" y="2"/>
                    </a:lnTo>
                    <a:lnTo>
                      <a:pt x="797" y="0"/>
                    </a:lnTo>
                    <a:lnTo>
                      <a:pt x="747" y="2"/>
                    </a:lnTo>
                    <a:lnTo>
                      <a:pt x="697" y="6"/>
                    </a:lnTo>
                    <a:lnTo>
                      <a:pt x="647" y="14"/>
                    </a:lnTo>
                    <a:lnTo>
                      <a:pt x="599" y="25"/>
                    </a:lnTo>
                    <a:lnTo>
                      <a:pt x="551" y="39"/>
                    </a:lnTo>
                    <a:lnTo>
                      <a:pt x="503" y="56"/>
                    </a:lnTo>
                    <a:lnTo>
                      <a:pt x="458" y="75"/>
                    </a:lnTo>
                    <a:lnTo>
                      <a:pt x="413" y="98"/>
                    </a:lnTo>
                    <a:lnTo>
                      <a:pt x="370" y="124"/>
                    </a:lnTo>
                    <a:lnTo>
                      <a:pt x="328" y="152"/>
                    </a:lnTo>
                    <a:lnTo>
                      <a:pt x="289" y="183"/>
                    </a:lnTo>
                    <a:lnTo>
                      <a:pt x="252" y="216"/>
                    </a:lnTo>
                    <a:lnTo>
                      <a:pt x="215" y="252"/>
                    </a:lnTo>
                    <a:lnTo>
                      <a:pt x="183" y="289"/>
                    </a:lnTo>
                    <a:lnTo>
                      <a:pt x="152" y="328"/>
                    </a:lnTo>
                    <a:lnTo>
                      <a:pt x="124" y="370"/>
                    </a:lnTo>
                    <a:lnTo>
                      <a:pt x="98" y="413"/>
                    </a:lnTo>
                    <a:lnTo>
                      <a:pt x="76" y="458"/>
                    </a:lnTo>
                    <a:lnTo>
                      <a:pt x="56" y="503"/>
                    </a:lnTo>
                    <a:lnTo>
                      <a:pt x="39" y="551"/>
                    </a:lnTo>
                    <a:lnTo>
                      <a:pt x="25" y="599"/>
                    </a:lnTo>
                    <a:lnTo>
                      <a:pt x="14" y="647"/>
                    </a:lnTo>
                    <a:lnTo>
                      <a:pt x="6" y="697"/>
                    </a:lnTo>
                    <a:lnTo>
                      <a:pt x="1" y="747"/>
                    </a:lnTo>
                    <a:lnTo>
                      <a:pt x="0" y="798"/>
                    </a:lnTo>
                    <a:lnTo>
                      <a:pt x="1" y="847"/>
                    </a:lnTo>
                    <a:lnTo>
                      <a:pt x="6" y="897"/>
                    </a:lnTo>
                    <a:lnTo>
                      <a:pt x="14" y="947"/>
                    </a:lnTo>
                    <a:lnTo>
                      <a:pt x="25" y="995"/>
                    </a:lnTo>
                    <a:lnTo>
                      <a:pt x="39" y="1043"/>
                    </a:lnTo>
                    <a:lnTo>
                      <a:pt x="56" y="1091"/>
                    </a:lnTo>
                    <a:lnTo>
                      <a:pt x="76" y="1136"/>
                    </a:lnTo>
                    <a:lnTo>
                      <a:pt x="98" y="1181"/>
                    </a:lnTo>
                    <a:lnTo>
                      <a:pt x="124" y="1224"/>
                    </a:lnTo>
                    <a:lnTo>
                      <a:pt x="152" y="1266"/>
                    </a:lnTo>
                    <a:lnTo>
                      <a:pt x="183" y="1305"/>
                    </a:lnTo>
                    <a:lnTo>
                      <a:pt x="215" y="1342"/>
                    </a:lnTo>
                    <a:lnTo>
                      <a:pt x="252" y="1379"/>
                    </a:lnTo>
                    <a:lnTo>
                      <a:pt x="289" y="1411"/>
                    </a:lnTo>
                    <a:lnTo>
                      <a:pt x="328" y="1442"/>
                    </a:lnTo>
                    <a:lnTo>
                      <a:pt x="370" y="1470"/>
                    </a:lnTo>
                    <a:lnTo>
                      <a:pt x="413" y="1496"/>
                    </a:lnTo>
                    <a:lnTo>
                      <a:pt x="458" y="1518"/>
                    </a:lnTo>
                    <a:lnTo>
                      <a:pt x="503" y="1538"/>
                    </a:lnTo>
                    <a:lnTo>
                      <a:pt x="551" y="1555"/>
                    </a:lnTo>
                    <a:lnTo>
                      <a:pt x="599" y="1569"/>
                    </a:lnTo>
                    <a:lnTo>
                      <a:pt x="647" y="1580"/>
                    </a:lnTo>
                    <a:lnTo>
                      <a:pt x="697" y="1588"/>
                    </a:lnTo>
                    <a:lnTo>
                      <a:pt x="747" y="1593"/>
                    </a:lnTo>
                    <a:lnTo>
                      <a:pt x="797" y="1594"/>
                    </a:lnTo>
                    <a:lnTo>
                      <a:pt x="847" y="1593"/>
                    </a:lnTo>
                    <a:lnTo>
                      <a:pt x="897" y="1588"/>
                    </a:lnTo>
                    <a:lnTo>
                      <a:pt x="947" y="1580"/>
                    </a:lnTo>
                    <a:lnTo>
                      <a:pt x="995" y="1569"/>
                    </a:lnTo>
                    <a:lnTo>
                      <a:pt x="1043" y="1555"/>
                    </a:lnTo>
                    <a:lnTo>
                      <a:pt x="1091" y="1538"/>
                    </a:lnTo>
                    <a:lnTo>
                      <a:pt x="1136" y="1518"/>
                    </a:lnTo>
                    <a:lnTo>
                      <a:pt x="1181" y="1496"/>
                    </a:lnTo>
                    <a:lnTo>
                      <a:pt x="1224" y="1470"/>
                    </a:lnTo>
                    <a:lnTo>
                      <a:pt x="1266" y="1442"/>
                    </a:lnTo>
                    <a:lnTo>
                      <a:pt x="1305" y="1411"/>
                    </a:lnTo>
                    <a:lnTo>
                      <a:pt x="1342" y="1379"/>
                    </a:lnTo>
                    <a:lnTo>
                      <a:pt x="1378" y="1342"/>
                    </a:lnTo>
                    <a:lnTo>
                      <a:pt x="1411" y="1305"/>
                    </a:lnTo>
                    <a:lnTo>
                      <a:pt x="1442" y="1266"/>
                    </a:lnTo>
                    <a:lnTo>
                      <a:pt x="1470" y="1224"/>
                    </a:lnTo>
                    <a:lnTo>
                      <a:pt x="1496" y="1181"/>
                    </a:lnTo>
                    <a:lnTo>
                      <a:pt x="1519" y="1136"/>
                    </a:lnTo>
                    <a:lnTo>
                      <a:pt x="1538" y="1091"/>
                    </a:lnTo>
                    <a:lnTo>
                      <a:pt x="1555" y="1043"/>
                    </a:lnTo>
                    <a:lnTo>
                      <a:pt x="1569" y="995"/>
                    </a:lnTo>
                    <a:lnTo>
                      <a:pt x="1580" y="947"/>
                    </a:lnTo>
                    <a:lnTo>
                      <a:pt x="1588" y="897"/>
                    </a:lnTo>
                    <a:lnTo>
                      <a:pt x="1592" y="847"/>
                    </a:lnTo>
                    <a:lnTo>
                      <a:pt x="1594" y="798"/>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90" name="Freeform 327"/>
              <p:cNvSpPr>
                <a:spLocks/>
              </p:cNvSpPr>
              <p:nvPr/>
            </p:nvSpPr>
            <p:spPr bwMode="auto">
              <a:xfrm>
                <a:off x="3776" y="302"/>
                <a:ext cx="1594" cy="1594"/>
              </a:xfrm>
              <a:custGeom>
                <a:avLst/>
                <a:gdLst>
                  <a:gd name="T0" fmla="*/ 1592 w 1594"/>
                  <a:gd name="T1" fmla="*/ 747 h 1594"/>
                  <a:gd name="T2" fmla="*/ 1580 w 1594"/>
                  <a:gd name="T3" fmla="*/ 647 h 1594"/>
                  <a:gd name="T4" fmla="*/ 1555 w 1594"/>
                  <a:gd name="T5" fmla="*/ 551 h 1594"/>
                  <a:gd name="T6" fmla="*/ 1519 w 1594"/>
                  <a:gd name="T7" fmla="*/ 458 h 1594"/>
                  <a:gd name="T8" fmla="*/ 1470 w 1594"/>
                  <a:gd name="T9" fmla="*/ 370 h 1594"/>
                  <a:gd name="T10" fmla="*/ 1411 w 1594"/>
                  <a:gd name="T11" fmla="*/ 289 h 1594"/>
                  <a:gd name="T12" fmla="*/ 1342 w 1594"/>
                  <a:gd name="T13" fmla="*/ 216 h 1594"/>
                  <a:gd name="T14" fmla="*/ 1266 w 1594"/>
                  <a:gd name="T15" fmla="*/ 152 h 1594"/>
                  <a:gd name="T16" fmla="*/ 1181 w 1594"/>
                  <a:gd name="T17" fmla="*/ 98 h 1594"/>
                  <a:gd name="T18" fmla="*/ 1091 w 1594"/>
                  <a:gd name="T19" fmla="*/ 56 h 1594"/>
                  <a:gd name="T20" fmla="*/ 995 w 1594"/>
                  <a:gd name="T21" fmla="*/ 25 h 1594"/>
                  <a:gd name="T22" fmla="*/ 897 w 1594"/>
                  <a:gd name="T23" fmla="*/ 6 h 1594"/>
                  <a:gd name="T24" fmla="*/ 797 w 1594"/>
                  <a:gd name="T25" fmla="*/ 0 h 1594"/>
                  <a:gd name="T26" fmla="*/ 697 w 1594"/>
                  <a:gd name="T27" fmla="*/ 6 h 1594"/>
                  <a:gd name="T28" fmla="*/ 599 w 1594"/>
                  <a:gd name="T29" fmla="*/ 25 h 1594"/>
                  <a:gd name="T30" fmla="*/ 503 w 1594"/>
                  <a:gd name="T31" fmla="*/ 56 h 1594"/>
                  <a:gd name="T32" fmla="*/ 413 w 1594"/>
                  <a:gd name="T33" fmla="*/ 98 h 1594"/>
                  <a:gd name="T34" fmla="*/ 328 w 1594"/>
                  <a:gd name="T35" fmla="*/ 152 h 1594"/>
                  <a:gd name="T36" fmla="*/ 252 w 1594"/>
                  <a:gd name="T37" fmla="*/ 216 h 1594"/>
                  <a:gd name="T38" fmla="*/ 183 w 1594"/>
                  <a:gd name="T39" fmla="*/ 289 h 1594"/>
                  <a:gd name="T40" fmla="*/ 124 w 1594"/>
                  <a:gd name="T41" fmla="*/ 370 h 1594"/>
                  <a:gd name="T42" fmla="*/ 76 w 1594"/>
                  <a:gd name="T43" fmla="*/ 458 h 1594"/>
                  <a:gd name="T44" fmla="*/ 39 w 1594"/>
                  <a:gd name="T45" fmla="*/ 551 h 1594"/>
                  <a:gd name="T46" fmla="*/ 14 w 1594"/>
                  <a:gd name="T47" fmla="*/ 647 h 1594"/>
                  <a:gd name="T48" fmla="*/ 1 w 1594"/>
                  <a:gd name="T49" fmla="*/ 747 h 1594"/>
                  <a:gd name="T50" fmla="*/ 1 w 1594"/>
                  <a:gd name="T51" fmla="*/ 847 h 1594"/>
                  <a:gd name="T52" fmla="*/ 14 w 1594"/>
                  <a:gd name="T53" fmla="*/ 947 h 1594"/>
                  <a:gd name="T54" fmla="*/ 39 w 1594"/>
                  <a:gd name="T55" fmla="*/ 1043 h 1594"/>
                  <a:gd name="T56" fmla="*/ 76 w 1594"/>
                  <a:gd name="T57" fmla="*/ 1136 h 1594"/>
                  <a:gd name="T58" fmla="*/ 124 w 1594"/>
                  <a:gd name="T59" fmla="*/ 1224 h 1594"/>
                  <a:gd name="T60" fmla="*/ 183 w 1594"/>
                  <a:gd name="T61" fmla="*/ 1305 h 1594"/>
                  <a:gd name="T62" fmla="*/ 252 w 1594"/>
                  <a:gd name="T63" fmla="*/ 1379 h 1594"/>
                  <a:gd name="T64" fmla="*/ 328 w 1594"/>
                  <a:gd name="T65" fmla="*/ 1442 h 1594"/>
                  <a:gd name="T66" fmla="*/ 413 w 1594"/>
                  <a:gd name="T67" fmla="*/ 1496 h 1594"/>
                  <a:gd name="T68" fmla="*/ 503 w 1594"/>
                  <a:gd name="T69" fmla="*/ 1538 h 1594"/>
                  <a:gd name="T70" fmla="*/ 599 w 1594"/>
                  <a:gd name="T71" fmla="*/ 1569 h 1594"/>
                  <a:gd name="T72" fmla="*/ 697 w 1594"/>
                  <a:gd name="T73" fmla="*/ 1588 h 1594"/>
                  <a:gd name="T74" fmla="*/ 797 w 1594"/>
                  <a:gd name="T75" fmla="*/ 1594 h 1594"/>
                  <a:gd name="T76" fmla="*/ 897 w 1594"/>
                  <a:gd name="T77" fmla="*/ 1588 h 1594"/>
                  <a:gd name="T78" fmla="*/ 995 w 1594"/>
                  <a:gd name="T79" fmla="*/ 1569 h 1594"/>
                  <a:gd name="T80" fmla="*/ 1091 w 1594"/>
                  <a:gd name="T81" fmla="*/ 1538 h 1594"/>
                  <a:gd name="T82" fmla="*/ 1181 w 1594"/>
                  <a:gd name="T83" fmla="*/ 1496 h 1594"/>
                  <a:gd name="T84" fmla="*/ 1266 w 1594"/>
                  <a:gd name="T85" fmla="*/ 1442 h 1594"/>
                  <a:gd name="T86" fmla="*/ 1342 w 1594"/>
                  <a:gd name="T87" fmla="*/ 1379 h 1594"/>
                  <a:gd name="T88" fmla="*/ 1411 w 1594"/>
                  <a:gd name="T89" fmla="*/ 1305 h 1594"/>
                  <a:gd name="T90" fmla="*/ 1470 w 1594"/>
                  <a:gd name="T91" fmla="*/ 1224 h 1594"/>
                  <a:gd name="T92" fmla="*/ 1519 w 1594"/>
                  <a:gd name="T93" fmla="*/ 1136 h 1594"/>
                  <a:gd name="T94" fmla="*/ 1555 w 1594"/>
                  <a:gd name="T95" fmla="*/ 1043 h 1594"/>
                  <a:gd name="T96" fmla="*/ 1580 w 1594"/>
                  <a:gd name="T97" fmla="*/ 947 h 1594"/>
                  <a:gd name="T98" fmla="*/ 1592 w 1594"/>
                  <a:gd name="T99" fmla="*/ 847 h 1594"/>
                  <a:gd name="T100" fmla="*/ 1594 w 1594"/>
                  <a:gd name="T101" fmla="*/ 798 h 1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94" h="1594">
                    <a:moveTo>
                      <a:pt x="1594" y="798"/>
                    </a:moveTo>
                    <a:lnTo>
                      <a:pt x="1592" y="747"/>
                    </a:lnTo>
                    <a:lnTo>
                      <a:pt x="1588" y="697"/>
                    </a:lnTo>
                    <a:lnTo>
                      <a:pt x="1580" y="647"/>
                    </a:lnTo>
                    <a:lnTo>
                      <a:pt x="1569" y="599"/>
                    </a:lnTo>
                    <a:lnTo>
                      <a:pt x="1555" y="551"/>
                    </a:lnTo>
                    <a:lnTo>
                      <a:pt x="1538" y="503"/>
                    </a:lnTo>
                    <a:lnTo>
                      <a:pt x="1519" y="458"/>
                    </a:lnTo>
                    <a:lnTo>
                      <a:pt x="1496" y="413"/>
                    </a:lnTo>
                    <a:lnTo>
                      <a:pt x="1470" y="370"/>
                    </a:lnTo>
                    <a:lnTo>
                      <a:pt x="1442" y="328"/>
                    </a:lnTo>
                    <a:lnTo>
                      <a:pt x="1411" y="289"/>
                    </a:lnTo>
                    <a:lnTo>
                      <a:pt x="1378" y="252"/>
                    </a:lnTo>
                    <a:lnTo>
                      <a:pt x="1342" y="216"/>
                    </a:lnTo>
                    <a:lnTo>
                      <a:pt x="1305" y="183"/>
                    </a:lnTo>
                    <a:lnTo>
                      <a:pt x="1266" y="152"/>
                    </a:lnTo>
                    <a:lnTo>
                      <a:pt x="1224" y="124"/>
                    </a:lnTo>
                    <a:lnTo>
                      <a:pt x="1181" y="98"/>
                    </a:lnTo>
                    <a:lnTo>
                      <a:pt x="1136" y="75"/>
                    </a:lnTo>
                    <a:lnTo>
                      <a:pt x="1091" y="56"/>
                    </a:lnTo>
                    <a:lnTo>
                      <a:pt x="1043" y="39"/>
                    </a:lnTo>
                    <a:lnTo>
                      <a:pt x="995" y="25"/>
                    </a:lnTo>
                    <a:lnTo>
                      <a:pt x="947" y="14"/>
                    </a:lnTo>
                    <a:lnTo>
                      <a:pt x="897" y="6"/>
                    </a:lnTo>
                    <a:lnTo>
                      <a:pt x="847" y="2"/>
                    </a:lnTo>
                    <a:lnTo>
                      <a:pt x="797" y="0"/>
                    </a:lnTo>
                    <a:lnTo>
                      <a:pt x="747" y="2"/>
                    </a:lnTo>
                    <a:lnTo>
                      <a:pt x="697" y="6"/>
                    </a:lnTo>
                    <a:lnTo>
                      <a:pt x="647" y="14"/>
                    </a:lnTo>
                    <a:lnTo>
                      <a:pt x="599" y="25"/>
                    </a:lnTo>
                    <a:lnTo>
                      <a:pt x="551" y="39"/>
                    </a:lnTo>
                    <a:lnTo>
                      <a:pt x="503" y="56"/>
                    </a:lnTo>
                    <a:lnTo>
                      <a:pt x="458" y="75"/>
                    </a:lnTo>
                    <a:lnTo>
                      <a:pt x="413" y="98"/>
                    </a:lnTo>
                    <a:lnTo>
                      <a:pt x="370" y="124"/>
                    </a:lnTo>
                    <a:lnTo>
                      <a:pt x="328" y="152"/>
                    </a:lnTo>
                    <a:lnTo>
                      <a:pt x="289" y="183"/>
                    </a:lnTo>
                    <a:lnTo>
                      <a:pt x="252" y="216"/>
                    </a:lnTo>
                    <a:lnTo>
                      <a:pt x="215" y="252"/>
                    </a:lnTo>
                    <a:lnTo>
                      <a:pt x="183" y="289"/>
                    </a:lnTo>
                    <a:lnTo>
                      <a:pt x="152" y="328"/>
                    </a:lnTo>
                    <a:lnTo>
                      <a:pt x="124" y="370"/>
                    </a:lnTo>
                    <a:lnTo>
                      <a:pt x="98" y="413"/>
                    </a:lnTo>
                    <a:lnTo>
                      <a:pt x="76" y="458"/>
                    </a:lnTo>
                    <a:lnTo>
                      <a:pt x="56" y="503"/>
                    </a:lnTo>
                    <a:lnTo>
                      <a:pt x="39" y="551"/>
                    </a:lnTo>
                    <a:lnTo>
                      <a:pt x="25" y="599"/>
                    </a:lnTo>
                    <a:lnTo>
                      <a:pt x="14" y="647"/>
                    </a:lnTo>
                    <a:lnTo>
                      <a:pt x="6" y="697"/>
                    </a:lnTo>
                    <a:lnTo>
                      <a:pt x="1" y="747"/>
                    </a:lnTo>
                    <a:lnTo>
                      <a:pt x="0" y="798"/>
                    </a:lnTo>
                    <a:lnTo>
                      <a:pt x="1" y="847"/>
                    </a:lnTo>
                    <a:lnTo>
                      <a:pt x="6" y="897"/>
                    </a:lnTo>
                    <a:lnTo>
                      <a:pt x="14" y="947"/>
                    </a:lnTo>
                    <a:lnTo>
                      <a:pt x="25" y="995"/>
                    </a:lnTo>
                    <a:lnTo>
                      <a:pt x="39" y="1043"/>
                    </a:lnTo>
                    <a:lnTo>
                      <a:pt x="56" y="1091"/>
                    </a:lnTo>
                    <a:lnTo>
                      <a:pt x="76" y="1136"/>
                    </a:lnTo>
                    <a:lnTo>
                      <a:pt x="98" y="1181"/>
                    </a:lnTo>
                    <a:lnTo>
                      <a:pt x="124" y="1224"/>
                    </a:lnTo>
                    <a:lnTo>
                      <a:pt x="152" y="1266"/>
                    </a:lnTo>
                    <a:lnTo>
                      <a:pt x="183" y="1305"/>
                    </a:lnTo>
                    <a:lnTo>
                      <a:pt x="215" y="1342"/>
                    </a:lnTo>
                    <a:lnTo>
                      <a:pt x="252" y="1379"/>
                    </a:lnTo>
                    <a:lnTo>
                      <a:pt x="289" y="1411"/>
                    </a:lnTo>
                    <a:lnTo>
                      <a:pt x="328" y="1442"/>
                    </a:lnTo>
                    <a:lnTo>
                      <a:pt x="370" y="1470"/>
                    </a:lnTo>
                    <a:lnTo>
                      <a:pt x="413" y="1496"/>
                    </a:lnTo>
                    <a:lnTo>
                      <a:pt x="458" y="1518"/>
                    </a:lnTo>
                    <a:lnTo>
                      <a:pt x="503" y="1538"/>
                    </a:lnTo>
                    <a:lnTo>
                      <a:pt x="551" y="1555"/>
                    </a:lnTo>
                    <a:lnTo>
                      <a:pt x="599" y="1569"/>
                    </a:lnTo>
                    <a:lnTo>
                      <a:pt x="647" y="1580"/>
                    </a:lnTo>
                    <a:lnTo>
                      <a:pt x="697" y="1588"/>
                    </a:lnTo>
                    <a:lnTo>
                      <a:pt x="747" y="1593"/>
                    </a:lnTo>
                    <a:lnTo>
                      <a:pt x="797" y="1594"/>
                    </a:lnTo>
                    <a:lnTo>
                      <a:pt x="847" y="1593"/>
                    </a:lnTo>
                    <a:lnTo>
                      <a:pt x="897" y="1588"/>
                    </a:lnTo>
                    <a:lnTo>
                      <a:pt x="947" y="1580"/>
                    </a:lnTo>
                    <a:lnTo>
                      <a:pt x="995" y="1569"/>
                    </a:lnTo>
                    <a:lnTo>
                      <a:pt x="1043" y="1555"/>
                    </a:lnTo>
                    <a:lnTo>
                      <a:pt x="1091" y="1538"/>
                    </a:lnTo>
                    <a:lnTo>
                      <a:pt x="1136" y="1518"/>
                    </a:lnTo>
                    <a:lnTo>
                      <a:pt x="1181" y="1496"/>
                    </a:lnTo>
                    <a:lnTo>
                      <a:pt x="1224" y="1470"/>
                    </a:lnTo>
                    <a:lnTo>
                      <a:pt x="1266" y="1442"/>
                    </a:lnTo>
                    <a:lnTo>
                      <a:pt x="1305" y="1411"/>
                    </a:lnTo>
                    <a:lnTo>
                      <a:pt x="1342" y="1379"/>
                    </a:lnTo>
                    <a:lnTo>
                      <a:pt x="1378" y="1342"/>
                    </a:lnTo>
                    <a:lnTo>
                      <a:pt x="1411" y="1305"/>
                    </a:lnTo>
                    <a:lnTo>
                      <a:pt x="1442" y="1266"/>
                    </a:lnTo>
                    <a:lnTo>
                      <a:pt x="1470" y="1224"/>
                    </a:lnTo>
                    <a:lnTo>
                      <a:pt x="1496" y="1181"/>
                    </a:lnTo>
                    <a:lnTo>
                      <a:pt x="1519" y="1136"/>
                    </a:lnTo>
                    <a:lnTo>
                      <a:pt x="1538" y="1091"/>
                    </a:lnTo>
                    <a:lnTo>
                      <a:pt x="1555" y="1043"/>
                    </a:lnTo>
                    <a:lnTo>
                      <a:pt x="1569" y="995"/>
                    </a:lnTo>
                    <a:lnTo>
                      <a:pt x="1580" y="947"/>
                    </a:lnTo>
                    <a:lnTo>
                      <a:pt x="1588" y="897"/>
                    </a:lnTo>
                    <a:lnTo>
                      <a:pt x="1592" y="847"/>
                    </a:lnTo>
                    <a:lnTo>
                      <a:pt x="1594" y="798"/>
                    </a:lnTo>
                    <a:lnTo>
                      <a:pt x="1594" y="798"/>
                    </a:lnTo>
                    <a:close/>
                  </a:path>
                </a:pathLst>
              </a:custGeom>
              <a:solidFill>
                <a:srgbClr val="FFFF00"/>
              </a:solidFill>
              <a:ln w="0">
                <a:solidFill>
                  <a:srgbClr val="FFFF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0291" name="Freeform 328"/>
              <p:cNvSpPr>
                <a:spLocks/>
              </p:cNvSpPr>
              <p:nvPr/>
            </p:nvSpPr>
            <p:spPr bwMode="auto">
              <a:xfrm>
                <a:off x="3776" y="302"/>
                <a:ext cx="1594" cy="1594"/>
              </a:xfrm>
              <a:custGeom>
                <a:avLst/>
                <a:gdLst>
                  <a:gd name="T0" fmla="*/ 1592 w 1594"/>
                  <a:gd name="T1" fmla="*/ 747 h 1594"/>
                  <a:gd name="T2" fmla="*/ 1580 w 1594"/>
                  <a:gd name="T3" fmla="*/ 647 h 1594"/>
                  <a:gd name="T4" fmla="*/ 1555 w 1594"/>
                  <a:gd name="T5" fmla="*/ 551 h 1594"/>
                  <a:gd name="T6" fmla="*/ 1519 w 1594"/>
                  <a:gd name="T7" fmla="*/ 458 h 1594"/>
                  <a:gd name="T8" fmla="*/ 1470 w 1594"/>
                  <a:gd name="T9" fmla="*/ 370 h 1594"/>
                  <a:gd name="T10" fmla="*/ 1411 w 1594"/>
                  <a:gd name="T11" fmla="*/ 289 h 1594"/>
                  <a:gd name="T12" fmla="*/ 1342 w 1594"/>
                  <a:gd name="T13" fmla="*/ 216 h 1594"/>
                  <a:gd name="T14" fmla="*/ 1266 w 1594"/>
                  <a:gd name="T15" fmla="*/ 152 h 1594"/>
                  <a:gd name="T16" fmla="*/ 1181 w 1594"/>
                  <a:gd name="T17" fmla="*/ 98 h 1594"/>
                  <a:gd name="T18" fmla="*/ 1091 w 1594"/>
                  <a:gd name="T19" fmla="*/ 56 h 1594"/>
                  <a:gd name="T20" fmla="*/ 995 w 1594"/>
                  <a:gd name="T21" fmla="*/ 25 h 1594"/>
                  <a:gd name="T22" fmla="*/ 897 w 1594"/>
                  <a:gd name="T23" fmla="*/ 6 h 1594"/>
                  <a:gd name="T24" fmla="*/ 797 w 1594"/>
                  <a:gd name="T25" fmla="*/ 0 h 1594"/>
                  <a:gd name="T26" fmla="*/ 697 w 1594"/>
                  <a:gd name="T27" fmla="*/ 6 h 1594"/>
                  <a:gd name="T28" fmla="*/ 599 w 1594"/>
                  <a:gd name="T29" fmla="*/ 25 h 1594"/>
                  <a:gd name="T30" fmla="*/ 503 w 1594"/>
                  <a:gd name="T31" fmla="*/ 56 h 1594"/>
                  <a:gd name="T32" fmla="*/ 413 w 1594"/>
                  <a:gd name="T33" fmla="*/ 98 h 1594"/>
                  <a:gd name="T34" fmla="*/ 328 w 1594"/>
                  <a:gd name="T35" fmla="*/ 152 h 1594"/>
                  <a:gd name="T36" fmla="*/ 252 w 1594"/>
                  <a:gd name="T37" fmla="*/ 216 h 1594"/>
                  <a:gd name="T38" fmla="*/ 183 w 1594"/>
                  <a:gd name="T39" fmla="*/ 289 h 1594"/>
                  <a:gd name="T40" fmla="*/ 124 w 1594"/>
                  <a:gd name="T41" fmla="*/ 370 h 1594"/>
                  <a:gd name="T42" fmla="*/ 76 w 1594"/>
                  <a:gd name="T43" fmla="*/ 458 h 1594"/>
                  <a:gd name="T44" fmla="*/ 39 w 1594"/>
                  <a:gd name="T45" fmla="*/ 551 h 1594"/>
                  <a:gd name="T46" fmla="*/ 14 w 1594"/>
                  <a:gd name="T47" fmla="*/ 647 h 1594"/>
                  <a:gd name="T48" fmla="*/ 1 w 1594"/>
                  <a:gd name="T49" fmla="*/ 747 h 1594"/>
                  <a:gd name="T50" fmla="*/ 1 w 1594"/>
                  <a:gd name="T51" fmla="*/ 847 h 1594"/>
                  <a:gd name="T52" fmla="*/ 14 w 1594"/>
                  <a:gd name="T53" fmla="*/ 947 h 1594"/>
                  <a:gd name="T54" fmla="*/ 39 w 1594"/>
                  <a:gd name="T55" fmla="*/ 1043 h 1594"/>
                  <a:gd name="T56" fmla="*/ 76 w 1594"/>
                  <a:gd name="T57" fmla="*/ 1136 h 1594"/>
                  <a:gd name="T58" fmla="*/ 124 w 1594"/>
                  <a:gd name="T59" fmla="*/ 1224 h 1594"/>
                  <a:gd name="T60" fmla="*/ 183 w 1594"/>
                  <a:gd name="T61" fmla="*/ 1305 h 1594"/>
                  <a:gd name="T62" fmla="*/ 252 w 1594"/>
                  <a:gd name="T63" fmla="*/ 1379 h 1594"/>
                  <a:gd name="T64" fmla="*/ 328 w 1594"/>
                  <a:gd name="T65" fmla="*/ 1442 h 1594"/>
                  <a:gd name="T66" fmla="*/ 413 w 1594"/>
                  <a:gd name="T67" fmla="*/ 1496 h 1594"/>
                  <a:gd name="T68" fmla="*/ 503 w 1594"/>
                  <a:gd name="T69" fmla="*/ 1538 h 1594"/>
                  <a:gd name="T70" fmla="*/ 599 w 1594"/>
                  <a:gd name="T71" fmla="*/ 1569 h 1594"/>
                  <a:gd name="T72" fmla="*/ 697 w 1594"/>
                  <a:gd name="T73" fmla="*/ 1588 h 1594"/>
                  <a:gd name="T74" fmla="*/ 797 w 1594"/>
                  <a:gd name="T75" fmla="*/ 1594 h 1594"/>
                  <a:gd name="T76" fmla="*/ 897 w 1594"/>
                  <a:gd name="T77" fmla="*/ 1588 h 1594"/>
                  <a:gd name="T78" fmla="*/ 995 w 1594"/>
                  <a:gd name="T79" fmla="*/ 1569 h 1594"/>
                  <a:gd name="T80" fmla="*/ 1091 w 1594"/>
                  <a:gd name="T81" fmla="*/ 1538 h 1594"/>
                  <a:gd name="T82" fmla="*/ 1181 w 1594"/>
                  <a:gd name="T83" fmla="*/ 1496 h 1594"/>
                  <a:gd name="T84" fmla="*/ 1266 w 1594"/>
                  <a:gd name="T85" fmla="*/ 1442 h 1594"/>
                  <a:gd name="T86" fmla="*/ 1342 w 1594"/>
                  <a:gd name="T87" fmla="*/ 1379 h 1594"/>
                  <a:gd name="T88" fmla="*/ 1411 w 1594"/>
                  <a:gd name="T89" fmla="*/ 1305 h 1594"/>
                  <a:gd name="T90" fmla="*/ 1470 w 1594"/>
                  <a:gd name="T91" fmla="*/ 1224 h 1594"/>
                  <a:gd name="T92" fmla="*/ 1519 w 1594"/>
                  <a:gd name="T93" fmla="*/ 1136 h 1594"/>
                  <a:gd name="T94" fmla="*/ 1555 w 1594"/>
                  <a:gd name="T95" fmla="*/ 1043 h 1594"/>
                  <a:gd name="T96" fmla="*/ 1580 w 1594"/>
                  <a:gd name="T97" fmla="*/ 947 h 1594"/>
                  <a:gd name="T98" fmla="*/ 1592 w 1594"/>
                  <a:gd name="T99" fmla="*/ 847 h 1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94" h="1594">
                    <a:moveTo>
                      <a:pt x="1594" y="798"/>
                    </a:moveTo>
                    <a:lnTo>
                      <a:pt x="1592" y="747"/>
                    </a:lnTo>
                    <a:lnTo>
                      <a:pt x="1588" y="697"/>
                    </a:lnTo>
                    <a:lnTo>
                      <a:pt x="1580" y="647"/>
                    </a:lnTo>
                    <a:lnTo>
                      <a:pt x="1569" y="599"/>
                    </a:lnTo>
                    <a:lnTo>
                      <a:pt x="1555" y="551"/>
                    </a:lnTo>
                    <a:lnTo>
                      <a:pt x="1538" y="503"/>
                    </a:lnTo>
                    <a:lnTo>
                      <a:pt x="1519" y="458"/>
                    </a:lnTo>
                    <a:lnTo>
                      <a:pt x="1496" y="413"/>
                    </a:lnTo>
                    <a:lnTo>
                      <a:pt x="1470" y="370"/>
                    </a:lnTo>
                    <a:lnTo>
                      <a:pt x="1442" y="328"/>
                    </a:lnTo>
                    <a:lnTo>
                      <a:pt x="1411" y="289"/>
                    </a:lnTo>
                    <a:lnTo>
                      <a:pt x="1378" y="252"/>
                    </a:lnTo>
                    <a:lnTo>
                      <a:pt x="1342" y="216"/>
                    </a:lnTo>
                    <a:lnTo>
                      <a:pt x="1305" y="183"/>
                    </a:lnTo>
                    <a:lnTo>
                      <a:pt x="1266" y="152"/>
                    </a:lnTo>
                    <a:lnTo>
                      <a:pt x="1224" y="124"/>
                    </a:lnTo>
                    <a:lnTo>
                      <a:pt x="1181" y="98"/>
                    </a:lnTo>
                    <a:lnTo>
                      <a:pt x="1136" y="75"/>
                    </a:lnTo>
                    <a:lnTo>
                      <a:pt x="1091" y="56"/>
                    </a:lnTo>
                    <a:lnTo>
                      <a:pt x="1043" y="39"/>
                    </a:lnTo>
                    <a:lnTo>
                      <a:pt x="995" y="25"/>
                    </a:lnTo>
                    <a:lnTo>
                      <a:pt x="947" y="14"/>
                    </a:lnTo>
                    <a:lnTo>
                      <a:pt x="897" y="6"/>
                    </a:lnTo>
                    <a:lnTo>
                      <a:pt x="847" y="2"/>
                    </a:lnTo>
                    <a:lnTo>
                      <a:pt x="797" y="0"/>
                    </a:lnTo>
                    <a:lnTo>
                      <a:pt x="747" y="2"/>
                    </a:lnTo>
                    <a:lnTo>
                      <a:pt x="697" y="6"/>
                    </a:lnTo>
                    <a:lnTo>
                      <a:pt x="647" y="14"/>
                    </a:lnTo>
                    <a:lnTo>
                      <a:pt x="599" y="25"/>
                    </a:lnTo>
                    <a:lnTo>
                      <a:pt x="551" y="39"/>
                    </a:lnTo>
                    <a:lnTo>
                      <a:pt x="503" y="56"/>
                    </a:lnTo>
                    <a:lnTo>
                      <a:pt x="458" y="75"/>
                    </a:lnTo>
                    <a:lnTo>
                      <a:pt x="413" y="98"/>
                    </a:lnTo>
                    <a:lnTo>
                      <a:pt x="370" y="124"/>
                    </a:lnTo>
                    <a:lnTo>
                      <a:pt x="328" y="152"/>
                    </a:lnTo>
                    <a:lnTo>
                      <a:pt x="289" y="183"/>
                    </a:lnTo>
                    <a:lnTo>
                      <a:pt x="252" y="216"/>
                    </a:lnTo>
                    <a:lnTo>
                      <a:pt x="215" y="252"/>
                    </a:lnTo>
                    <a:lnTo>
                      <a:pt x="183" y="289"/>
                    </a:lnTo>
                    <a:lnTo>
                      <a:pt x="152" y="328"/>
                    </a:lnTo>
                    <a:lnTo>
                      <a:pt x="124" y="370"/>
                    </a:lnTo>
                    <a:lnTo>
                      <a:pt x="98" y="413"/>
                    </a:lnTo>
                    <a:lnTo>
                      <a:pt x="76" y="458"/>
                    </a:lnTo>
                    <a:lnTo>
                      <a:pt x="56" y="503"/>
                    </a:lnTo>
                    <a:lnTo>
                      <a:pt x="39" y="551"/>
                    </a:lnTo>
                    <a:lnTo>
                      <a:pt x="25" y="599"/>
                    </a:lnTo>
                    <a:lnTo>
                      <a:pt x="14" y="647"/>
                    </a:lnTo>
                    <a:lnTo>
                      <a:pt x="6" y="697"/>
                    </a:lnTo>
                    <a:lnTo>
                      <a:pt x="1" y="747"/>
                    </a:lnTo>
                    <a:lnTo>
                      <a:pt x="0" y="798"/>
                    </a:lnTo>
                    <a:lnTo>
                      <a:pt x="1" y="847"/>
                    </a:lnTo>
                    <a:lnTo>
                      <a:pt x="6" y="897"/>
                    </a:lnTo>
                    <a:lnTo>
                      <a:pt x="14" y="947"/>
                    </a:lnTo>
                    <a:lnTo>
                      <a:pt x="25" y="995"/>
                    </a:lnTo>
                    <a:lnTo>
                      <a:pt x="39" y="1043"/>
                    </a:lnTo>
                    <a:lnTo>
                      <a:pt x="56" y="1091"/>
                    </a:lnTo>
                    <a:lnTo>
                      <a:pt x="76" y="1136"/>
                    </a:lnTo>
                    <a:lnTo>
                      <a:pt x="98" y="1181"/>
                    </a:lnTo>
                    <a:lnTo>
                      <a:pt x="124" y="1224"/>
                    </a:lnTo>
                    <a:lnTo>
                      <a:pt x="152" y="1266"/>
                    </a:lnTo>
                    <a:lnTo>
                      <a:pt x="183" y="1305"/>
                    </a:lnTo>
                    <a:lnTo>
                      <a:pt x="215" y="1342"/>
                    </a:lnTo>
                    <a:lnTo>
                      <a:pt x="252" y="1379"/>
                    </a:lnTo>
                    <a:lnTo>
                      <a:pt x="289" y="1411"/>
                    </a:lnTo>
                    <a:lnTo>
                      <a:pt x="328" y="1442"/>
                    </a:lnTo>
                    <a:lnTo>
                      <a:pt x="370" y="1470"/>
                    </a:lnTo>
                    <a:lnTo>
                      <a:pt x="413" y="1496"/>
                    </a:lnTo>
                    <a:lnTo>
                      <a:pt x="458" y="1518"/>
                    </a:lnTo>
                    <a:lnTo>
                      <a:pt x="503" y="1538"/>
                    </a:lnTo>
                    <a:lnTo>
                      <a:pt x="551" y="1555"/>
                    </a:lnTo>
                    <a:lnTo>
                      <a:pt x="599" y="1569"/>
                    </a:lnTo>
                    <a:lnTo>
                      <a:pt x="647" y="1580"/>
                    </a:lnTo>
                    <a:lnTo>
                      <a:pt x="697" y="1588"/>
                    </a:lnTo>
                    <a:lnTo>
                      <a:pt x="747" y="1593"/>
                    </a:lnTo>
                    <a:lnTo>
                      <a:pt x="797" y="1594"/>
                    </a:lnTo>
                    <a:lnTo>
                      <a:pt x="847" y="1593"/>
                    </a:lnTo>
                    <a:lnTo>
                      <a:pt x="897" y="1588"/>
                    </a:lnTo>
                    <a:lnTo>
                      <a:pt x="947" y="1580"/>
                    </a:lnTo>
                    <a:lnTo>
                      <a:pt x="995" y="1569"/>
                    </a:lnTo>
                    <a:lnTo>
                      <a:pt x="1043" y="1555"/>
                    </a:lnTo>
                    <a:lnTo>
                      <a:pt x="1091" y="1538"/>
                    </a:lnTo>
                    <a:lnTo>
                      <a:pt x="1136" y="1518"/>
                    </a:lnTo>
                    <a:lnTo>
                      <a:pt x="1181" y="1496"/>
                    </a:lnTo>
                    <a:lnTo>
                      <a:pt x="1224" y="1470"/>
                    </a:lnTo>
                    <a:lnTo>
                      <a:pt x="1266" y="1442"/>
                    </a:lnTo>
                    <a:lnTo>
                      <a:pt x="1305" y="1411"/>
                    </a:lnTo>
                    <a:lnTo>
                      <a:pt x="1342" y="1379"/>
                    </a:lnTo>
                    <a:lnTo>
                      <a:pt x="1378" y="1342"/>
                    </a:lnTo>
                    <a:lnTo>
                      <a:pt x="1411" y="1305"/>
                    </a:lnTo>
                    <a:lnTo>
                      <a:pt x="1442" y="1266"/>
                    </a:lnTo>
                    <a:lnTo>
                      <a:pt x="1470" y="1224"/>
                    </a:lnTo>
                    <a:lnTo>
                      <a:pt x="1496" y="1181"/>
                    </a:lnTo>
                    <a:lnTo>
                      <a:pt x="1519" y="1136"/>
                    </a:lnTo>
                    <a:lnTo>
                      <a:pt x="1538" y="1091"/>
                    </a:lnTo>
                    <a:lnTo>
                      <a:pt x="1555" y="1043"/>
                    </a:lnTo>
                    <a:lnTo>
                      <a:pt x="1569" y="995"/>
                    </a:lnTo>
                    <a:lnTo>
                      <a:pt x="1580" y="947"/>
                    </a:lnTo>
                    <a:lnTo>
                      <a:pt x="1588" y="897"/>
                    </a:lnTo>
                    <a:lnTo>
                      <a:pt x="1592" y="847"/>
                    </a:lnTo>
                    <a:lnTo>
                      <a:pt x="1594" y="798"/>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92" name="Freeform 329"/>
              <p:cNvSpPr>
                <a:spLocks/>
              </p:cNvSpPr>
              <p:nvPr/>
            </p:nvSpPr>
            <p:spPr bwMode="auto">
              <a:xfrm>
                <a:off x="4573" y="302"/>
                <a:ext cx="0" cy="789"/>
              </a:xfrm>
              <a:custGeom>
                <a:avLst/>
                <a:gdLst>
                  <a:gd name="T0" fmla="*/ 3 h 789"/>
                  <a:gd name="T1" fmla="*/ 10 h 789"/>
                  <a:gd name="T2" fmla="*/ 24 h 789"/>
                  <a:gd name="T3" fmla="*/ 44 h 789"/>
                  <a:gd name="T4" fmla="*/ 74 h 789"/>
                  <a:gd name="T5" fmla="*/ 114 h 789"/>
                  <a:gd name="T6" fmla="*/ 164 h 789"/>
                  <a:gd name="T7" fmla="*/ 225 h 789"/>
                  <a:gd name="T8" fmla="*/ 299 h 789"/>
                  <a:gd name="T9" fmla="*/ 383 h 789"/>
                  <a:gd name="T10" fmla="*/ 481 h 789"/>
                  <a:gd name="T11" fmla="*/ 596 h 789"/>
                  <a:gd name="T12" fmla="*/ 741 h 789"/>
                  <a:gd name="T13" fmla="*/ 687 h 789"/>
                  <a:gd name="T14" fmla="*/ 553 h 789"/>
                  <a:gd name="T15" fmla="*/ 445 h 789"/>
                  <a:gd name="T16" fmla="*/ 353 h 789"/>
                  <a:gd name="T17" fmla="*/ 272 h 789"/>
                  <a:gd name="T18" fmla="*/ 202 h 789"/>
                  <a:gd name="T19" fmla="*/ 145 h 789"/>
                  <a:gd name="T20" fmla="*/ 99 h 789"/>
                  <a:gd name="T21" fmla="*/ 63 h 789"/>
                  <a:gd name="T22" fmla="*/ 36 h 789"/>
                  <a:gd name="T23" fmla="*/ 17 h 789"/>
                  <a:gd name="T24" fmla="*/ 7 h 789"/>
                  <a:gd name="T25" fmla="*/ 2 h 789"/>
                  <a:gd name="T26" fmla="*/ 2 h 789"/>
                  <a:gd name="T27" fmla="*/ 6 h 789"/>
                  <a:gd name="T28" fmla="*/ 16 h 789"/>
                  <a:gd name="T29" fmla="*/ 34 h 789"/>
                  <a:gd name="T30" fmla="*/ 61 h 789"/>
                  <a:gd name="T31" fmla="*/ 95 h 789"/>
                  <a:gd name="T32" fmla="*/ 141 h 789"/>
                  <a:gd name="T33" fmla="*/ 197 h 789"/>
                  <a:gd name="T34" fmla="*/ 265 h 789"/>
                  <a:gd name="T35" fmla="*/ 346 h 789"/>
                  <a:gd name="T36" fmla="*/ 437 h 789"/>
                  <a:gd name="T37" fmla="*/ 543 h 789"/>
                  <a:gd name="T38" fmla="*/ 674 h 789"/>
                  <a:gd name="T39" fmla="*/ 754 h 789"/>
                  <a:gd name="T40" fmla="*/ 607 h 789"/>
                  <a:gd name="T41" fmla="*/ 490 h 789"/>
                  <a:gd name="T42" fmla="*/ 391 h 789"/>
                  <a:gd name="T43" fmla="*/ 305 h 789"/>
                  <a:gd name="T44" fmla="*/ 231 h 789"/>
                  <a:gd name="T45" fmla="*/ 169 h 789"/>
                  <a:gd name="T46" fmla="*/ 118 h 789"/>
                  <a:gd name="T47" fmla="*/ 78 h 789"/>
                  <a:gd name="T48" fmla="*/ 46 h 789"/>
                  <a:gd name="T49" fmla="*/ 25 h 789"/>
                  <a:gd name="T50" fmla="*/ 11 h 789"/>
                  <a:gd name="T51" fmla="*/ 4 h 789"/>
                  <a:gd name="T52" fmla="*/ 0 h 789"/>
                  <a:gd name="T53" fmla="*/ 4 h 789"/>
                  <a:gd name="T54" fmla="*/ 11 h 789"/>
                  <a:gd name="T55" fmla="*/ 26 h 789"/>
                  <a:gd name="T56" fmla="*/ 49 h 789"/>
                  <a:gd name="T57" fmla="*/ 80 h 789"/>
                  <a:gd name="T58" fmla="*/ 120 h 789"/>
                  <a:gd name="T59" fmla="*/ 171 h 789"/>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 ang="0">
                    <a:pos x="0" y="T19"/>
                  </a:cxn>
                  <a:cxn ang="0">
                    <a:pos x="0" y="T20"/>
                  </a:cxn>
                  <a:cxn ang="0">
                    <a:pos x="0" y="T21"/>
                  </a:cxn>
                  <a:cxn ang="0">
                    <a:pos x="0" y="T22"/>
                  </a:cxn>
                  <a:cxn ang="0">
                    <a:pos x="0" y="T23"/>
                  </a:cxn>
                  <a:cxn ang="0">
                    <a:pos x="0" y="T24"/>
                  </a:cxn>
                  <a:cxn ang="0">
                    <a:pos x="0" y="T25"/>
                  </a:cxn>
                  <a:cxn ang="0">
                    <a:pos x="0" y="T26"/>
                  </a:cxn>
                  <a:cxn ang="0">
                    <a:pos x="0" y="T27"/>
                  </a:cxn>
                  <a:cxn ang="0">
                    <a:pos x="0" y="T28"/>
                  </a:cxn>
                  <a:cxn ang="0">
                    <a:pos x="0" y="T29"/>
                  </a:cxn>
                  <a:cxn ang="0">
                    <a:pos x="0" y="T30"/>
                  </a:cxn>
                  <a:cxn ang="0">
                    <a:pos x="0" y="T31"/>
                  </a:cxn>
                  <a:cxn ang="0">
                    <a:pos x="0" y="T32"/>
                  </a:cxn>
                  <a:cxn ang="0">
                    <a:pos x="0" y="T33"/>
                  </a:cxn>
                  <a:cxn ang="0">
                    <a:pos x="0" y="T34"/>
                  </a:cxn>
                  <a:cxn ang="0">
                    <a:pos x="0" y="T35"/>
                  </a:cxn>
                  <a:cxn ang="0">
                    <a:pos x="0" y="T36"/>
                  </a:cxn>
                  <a:cxn ang="0">
                    <a:pos x="0" y="T37"/>
                  </a:cxn>
                  <a:cxn ang="0">
                    <a:pos x="0" y="T38"/>
                  </a:cxn>
                  <a:cxn ang="0">
                    <a:pos x="0" y="T39"/>
                  </a:cxn>
                  <a:cxn ang="0">
                    <a:pos x="0" y="T40"/>
                  </a:cxn>
                  <a:cxn ang="0">
                    <a:pos x="0" y="T41"/>
                  </a:cxn>
                  <a:cxn ang="0">
                    <a:pos x="0" y="T42"/>
                  </a:cxn>
                  <a:cxn ang="0">
                    <a:pos x="0" y="T43"/>
                  </a:cxn>
                  <a:cxn ang="0">
                    <a:pos x="0" y="T44"/>
                  </a:cxn>
                  <a:cxn ang="0">
                    <a:pos x="0" y="T45"/>
                  </a:cxn>
                  <a:cxn ang="0">
                    <a:pos x="0" y="T46"/>
                  </a:cxn>
                  <a:cxn ang="0">
                    <a:pos x="0" y="T47"/>
                  </a:cxn>
                  <a:cxn ang="0">
                    <a:pos x="0" y="T48"/>
                  </a:cxn>
                  <a:cxn ang="0">
                    <a:pos x="0" y="T49"/>
                  </a:cxn>
                  <a:cxn ang="0">
                    <a:pos x="0" y="T50"/>
                  </a:cxn>
                  <a:cxn ang="0">
                    <a:pos x="0" y="T51"/>
                  </a:cxn>
                  <a:cxn ang="0">
                    <a:pos x="0" y="T52"/>
                  </a:cxn>
                  <a:cxn ang="0">
                    <a:pos x="0" y="T53"/>
                  </a:cxn>
                  <a:cxn ang="0">
                    <a:pos x="0" y="T54"/>
                  </a:cxn>
                  <a:cxn ang="0">
                    <a:pos x="0" y="T55"/>
                  </a:cxn>
                  <a:cxn ang="0">
                    <a:pos x="0" y="T56"/>
                  </a:cxn>
                  <a:cxn ang="0">
                    <a:pos x="0" y="T57"/>
                  </a:cxn>
                  <a:cxn ang="0">
                    <a:pos x="0" y="T58"/>
                  </a:cxn>
                  <a:cxn ang="0">
                    <a:pos x="0" y="T59"/>
                  </a:cxn>
                </a:cxnLst>
                <a:rect l="0" t="0" r="r" b="b"/>
                <a:pathLst>
                  <a:path h="789">
                    <a:moveTo>
                      <a:pt x="0" y="0"/>
                    </a:moveTo>
                    <a:lnTo>
                      <a:pt x="0" y="1"/>
                    </a:lnTo>
                    <a:lnTo>
                      <a:pt x="0" y="1"/>
                    </a:lnTo>
                    <a:lnTo>
                      <a:pt x="0" y="1"/>
                    </a:lnTo>
                    <a:lnTo>
                      <a:pt x="0" y="2"/>
                    </a:lnTo>
                    <a:lnTo>
                      <a:pt x="0" y="2"/>
                    </a:lnTo>
                    <a:lnTo>
                      <a:pt x="0" y="2"/>
                    </a:lnTo>
                    <a:lnTo>
                      <a:pt x="0" y="3"/>
                    </a:lnTo>
                    <a:lnTo>
                      <a:pt x="0" y="3"/>
                    </a:lnTo>
                    <a:lnTo>
                      <a:pt x="0" y="4"/>
                    </a:lnTo>
                    <a:lnTo>
                      <a:pt x="0" y="4"/>
                    </a:lnTo>
                    <a:lnTo>
                      <a:pt x="0" y="5"/>
                    </a:lnTo>
                    <a:lnTo>
                      <a:pt x="0" y="5"/>
                    </a:lnTo>
                    <a:lnTo>
                      <a:pt x="0" y="6"/>
                    </a:lnTo>
                    <a:lnTo>
                      <a:pt x="0" y="7"/>
                    </a:lnTo>
                    <a:lnTo>
                      <a:pt x="0" y="8"/>
                    </a:lnTo>
                    <a:lnTo>
                      <a:pt x="0" y="9"/>
                    </a:lnTo>
                    <a:lnTo>
                      <a:pt x="0" y="10"/>
                    </a:lnTo>
                    <a:lnTo>
                      <a:pt x="0" y="11"/>
                    </a:lnTo>
                    <a:lnTo>
                      <a:pt x="0" y="12"/>
                    </a:lnTo>
                    <a:lnTo>
                      <a:pt x="0" y="13"/>
                    </a:lnTo>
                    <a:lnTo>
                      <a:pt x="0" y="15"/>
                    </a:lnTo>
                    <a:lnTo>
                      <a:pt x="0" y="16"/>
                    </a:lnTo>
                    <a:lnTo>
                      <a:pt x="0" y="19"/>
                    </a:lnTo>
                    <a:lnTo>
                      <a:pt x="0" y="20"/>
                    </a:lnTo>
                    <a:lnTo>
                      <a:pt x="0" y="22"/>
                    </a:lnTo>
                    <a:lnTo>
                      <a:pt x="0" y="24"/>
                    </a:lnTo>
                    <a:lnTo>
                      <a:pt x="0" y="26"/>
                    </a:lnTo>
                    <a:lnTo>
                      <a:pt x="0" y="28"/>
                    </a:lnTo>
                    <a:lnTo>
                      <a:pt x="0" y="30"/>
                    </a:lnTo>
                    <a:lnTo>
                      <a:pt x="0" y="32"/>
                    </a:lnTo>
                    <a:lnTo>
                      <a:pt x="0" y="34"/>
                    </a:lnTo>
                    <a:lnTo>
                      <a:pt x="0" y="37"/>
                    </a:lnTo>
                    <a:lnTo>
                      <a:pt x="0" y="39"/>
                    </a:lnTo>
                    <a:lnTo>
                      <a:pt x="0" y="42"/>
                    </a:lnTo>
                    <a:lnTo>
                      <a:pt x="0" y="44"/>
                    </a:lnTo>
                    <a:lnTo>
                      <a:pt x="0" y="48"/>
                    </a:lnTo>
                    <a:lnTo>
                      <a:pt x="0" y="51"/>
                    </a:lnTo>
                    <a:lnTo>
                      <a:pt x="0" y="54"/>
                    </a:lnTo>
                    <a:lnTo>
                      <a:pt x="0" y="57"/>
                    </a:lnTo>
                    <a:lnTo>
                      <a:pt x="0" y="60"/>
                    </a:lnTo>
                    <a:lnTo>
                      <a:pt x="0" y="64"/>
                    </a:lnTo>
                    <a:lnTo>
                      <a:pt x="0" y="67"/>
                    </a:lnTo>
                    <a:lnTo>
                      <a:pt x="0" y="71"/>
                    </a:lnTo>
                    <a:lnTo>
                      <a:pt x="0" y="74"/>
                    </a:lnTo>
                    <a:lnTo>
                      <a:pt x="0" y="79"/>
                    </a:lnTo>
                    <a:lnTo>
                      <a:pt x="0" y="83"/>
                    </a:lnTo>
                    <a:lnTo>
                      <a:pt x="0" y="87"/>
                    </a:lnTo>
                    <a:lnTo>
                      <a:pt x="0" y="91"/>
                    </a:lnTo>
                    <a:lnTo>
                      <a:pt x="0" y="95"/>
                    </a:lnTo>
                    <a:lnTo>
                      <a:pt x="0" y="99"/>
                    </a:lnTo>
                    <a:lnTo>
                      <a:pt x="0" y="104"/>
                    </a:lnTo>
                    <a:lnTo>
                      <a:pt x="0" y="109"/>
                    </a:lnTo>
                    <a:lnTo>
                      <a:pt x="0" y="114"/>
                    </a:lnTo>
                    <a:lnTo>
                      <a:pt x="0" y="119"/>
                    </a:lnTo>
                    <a:lnTo>
                      <a:pt x="0" y="124"/>
                    </a:lnTo>
                    <a:lnTo>
                      <a:pt x="0" y="129"/>
                    </a:lnTo>
                    <a:lnTo>
                      <a:pt x="0" y="135"/>
                    </a:lnTo>
                    <a:lnTo>
                      <a:pt x="0" y="140"/>
                    </a:lnTo>
                    <a:lnTo>
                      <a:pt x="0" y="146"/>
                    </a:lnTo>
                    <a:lnTo>
                      <a:pt x="0" y="151"/>
                    </a:lnTo>
                    <a:lnTo>
                      <a:pt x="0" y="157"/>
                    </a:lnTo>
                    <a:lnTo>
                      <a:pt x="0" y="164"/>
                    </a:lnTo>
                    <a:lnTo>
                      <a:pt x="0" y="170"/>
                    </a:lnTo>
                    <a:lnTo>
                      <a:pt x="0" y="176"/>
                    </a:lnTo>
                    <a:lnTo>
                      <a:pt x="0" y="182"/>
                    </a:lnTo>
                    <a:lnTo>
                      <a:pt x="0" y="189"/>
                    </a:lnTo>
                    <a:lnTo>
                      <a:pt x="0" y="196"/>
                    </a:lnTo>
                    <a:lnTo>
                      <a:pt x="0" y="203"/>
                    </a:lnTo>
                    <a:lnTo>
                      <a:pt x="0" y="210"/>
                    </a:lnTo>
                    <a:lnTo>
                      <a:pt x="0" y="217"/>
                    </a:lnTo>
                    <a:lnTo>
                      <a:pt x="0" y="225"/>
                    </a:lnTo>
                    <a:lnTo>
                      <a:pt x="0" y="233"/>
                    </a:lnTo>
                    <a:lnTo>
                      <a:pt x="0" y="240"/>
                    </a:lnTo>
                    <a:lnTo>
                      <a:pt x="0" y="248"/>
                    </a:lnTo>
                    <a:lnTo>
                      <a:pt x="0" y="257"/>
                    </a:lnTo>
                    <a:lnTo>
                      <a:pt x="0" y="265"/>
                    </a:lnTo>
                    <a:lnTo>
                      <a:pt x="0" y="273"/>
                    </a:lnTo>
                    <a:lnTo>
                      <a:pt x="0" y="282"/>
                    </a:lnTo>
                    <a:lnTo>
                      <a:pt x="0" y="290"/>
                    </a:lnTo>
                    <a:lnTo>
                      <a:pt x="0" y="299"/>
                    </a:lnTo>
                    <a:lnTo>
                      <a:pt x="0" y="308"/>
                    </a:lnTo>
                    <a:lnTo>
                      <a:pt x="0" y="317"/>
                    </a:lnTo>
                    <a:lnTo>
                      <a:pt x="0" y="326"/>
                    </a:lnTo>
                    <a:lnTo>
                      <a:pt x="0" y="335"/>
                    </a:lnTo>
                    <a:lnTo>
                      <a:pt x="0" y="345"/>
                    </a:lnTo>
                    <a:lnTo>
                      <a:pt x="0" y="354"/>
                    </a:lnTo>
                    <a:lnTo>
                      <a:pt x="0" y="363"/>
                    </a:lnTo>
                    <a:lnTo>
                      <a:pt x="0" y="374"/>
                    </a:lnTo>
                    <a:lnTo>
                      <a:pt x="0" y="383"/>
                    </a:lnTo>
                    <a:lnTo>
                      <a:pt x="0" y="394"/>
                    </a:lnTo>
                    <a:lnTo>
                      <a:pt x="0" y="404"/>
                    </a:lnTo>
                    <a:lnTo>
                      <a:pt x="0" y="414"/>
                    </a:lnTo>
                    <a:lnTo>
                      <a:pt x="0" y="425"/>
                    </a:lnTo>
                    <a:lnTo>
                      <a:pt x="0" y="435"/>
                    </a:lnTo>
                    <a:lnTo>
                      <a:pt x="0" y="446"/>
                    </a:lnTo>
                    <a:lnTo>
                      <a:pt x="0" y="458"/>
                    </a:lnTo>
                    <a:lnTo>
                      <a:pt x="0" y="469"/>
                    </a:lnTo>
                    <a:lnTo>
                      <a:pt x="0" y="481"/>
                    </a:lnTo>
                    <a:lnTo>
                      <a:pt x="0" y="492"/>
                    </a:lnTo>
                    <a:lnTo>
                      <a:pt x="0" y="504"/>
                    </a:lnTo>
                    <a:lnTo>
                      <a:pt x="0" y="516"/>
                    </a:lnTo>
                    <a:lnTo>
                      <a:pt x="0" y="529"/>
                    </a:lnTo>
                    <a:lnTo>
                      <a:pt x="0" y="542"/>
                    </a:lnTo>
                    <a:lnTo>
                      <a:pt x="0" y="554"/>
                    </a:lnTo>
                    <a:lnTo>
                      <a:pt x="0" y="568"/>
                    </a:lnTo>
                    <a:lnTo>
                      <a:pt x="0" y="581"/>
                    </a:lnTo>
                    <a:lnTo>
                      <a:pt x="0" y="596"/>
                    </a:lnTo>
                    <a:lnTo>
                      <a:pt x="0" y="610"/>
                    </a:lnTo>
                    <a:lnTo>
                      <a:pt x="0" y="625"/>
                    </a:lnTo>
                    <a:lnTo>
                      <a:pt x="0" y="640"/>
                    </a:lnTo>
                    <a:lnTo>
                      <a:pt x="0" y="656"/>
                    </a:lnTo>
                    <a:lnTo>
                      <a:pt x="0" y="672"/>
                    </a:lnTo>
                    <a:lnTo>
                      <a:pt x="0" y="689"/>
                    </a:lnTo>
                    <a:lnTo>
                      <a:pt x="0" y="705"/>
                    </a:lnTo>
                    <a:lnTo>
                      <a:pt x="0" y="723"/>
                    </a:lnTo>
                    <a:lnTo>
                      <a:pt x="0" y="741"/>
                    </a:lnTo>
                    <a:lnTo>
                      <a:pt x="0" y="757"/>
                    </a:lnTo>
                    <a:lnTo>
                      <a:pt x="0" y="775"/>
                    </a:lnTo>
                    <a:lnTo>
                      <a:pt x="0" y="789"/>
                    </a:lnTo>
                    <a:lnTo>
                      <a:pt x="0" y="773"/>
                    </a:lnTo>
                    <a:lnTo>
                      <a:pt x="0" y="756"/>
                    </a:lnTo>
                    <a:lnTo>
                      <a:pt x="0" y="738"/>
                    </a:lnTo>
                    <a:lnTo>
                      <a:pt x="0" y="721"/>
                    </a:lnTo>
                    <a:lnTo>
                      <a:pt x="0" y="704"/>
                    </a:lnTo>
                    <a:lnTo>
                      <a:pt x="0" y="687"/>
                    </a:lnTo>
                    <a:lnTo>
                      <a:pt x="0" y="670"/>
                    </a:lnTo>
                    <a:lnTo>
                      <a:pt x="0" y="655"/>
                    </a:lnTo>
                    <a:lnTo>
                      <a:pt x="0" y="639"/>
                    </a:lnTo>
                    <a:lnTo>
                      <a:pt x="0" y="623"/>
                    </a:lnTo>
                    <a:lnTo>
                      <a:pt x="0" y="609"/>
                    </a:lnTo>
                    <a:lnTo>
                      <a:pt x="0" y="594"/>
                    </a:lnTo>
                    <a:lnTo>
                      <a:pt x="0" y="580"/>
                    </a:lnTo>
                    <a:lnTo>
                      <a:pt x="0" y="566"/>
                    </a:lnTo>
                    <a:lnTo>
                      <a:pt x="0" y="553"/>
                    </a:lnTo>
                    <a:lnTo>
                      <a:pt x="0" y="541"/>
                    </a:lnTo>
                    <a:lnTo>
                      <a:pt x="0" y="527"/>
                    </a:lnTo>
                    <a:lnTo>
                      <a:pt x="0" y="515"/>
                    </a:lnTo>
                    <a:lnTo>
                      <a:pt x="0" y="502"/>
                    </a:lnTo>
                    <a:lnTo>
                      <a:pt x="0" y="491"/>
                    </a:lnTo>
                    <a:lnTo>
                      <a:pt x="0" y="479"/>
                    </a:lnTo>
                    <a:lnTo>
                      <a:pt x="0" y="467"/>
                    </a:lnTo>
                    <a:lnTo>
                      <a:pt x="0" y="457"/>
                    </a:lnTo>
                    <a:lnTo>
                      <a:pt x="0" y="445"/>
                    </a:lnTo>
                    <a:lnTo>
                      <a:pt x="0" y="434"/>
                    </a:lnTo>
                    <a:lnTo>
                      <a:pt x="0" y="424"/>
                    </a:lnTo>
                    <a:lnTo>
                      <a:pt x="0" y="413"/>
                    </a:lnTo>
                    <a:lnTo>
                      <a:pt x="0" y="403"/>
                    </a:lnTo>
                    <a:lnTo>
                      <a:pt x="0" y="392"/>
                    </a:lnTo>
                    <a:lnTo>
                      <a:pt x="0" y="382"/>
                    </a:lnTo>
                    <a:lnTo>
                      <a:pt x="0" y="373"/>
                    </a:lnTo>
                    <a:lnTo>
                      <a:pt x="0" y="362"/>
                    </a:lnTo>
                    <a:lnTo>
                      <a:pt x="0" y="353"/>
                    </a:lnTo>
                    <a:lnTo>
                      <a:pt x="0" y="344"/>
                    </a:lnTo>
                    <a:lnTo>
                      <a:pt x="0" y="334"/>
                    </a:lnTo>
                    <a:lnTo>
                      <a:pt x="0" y="325"/>
                    </a:lnTo>
                    <a:lnTo>
                      <a:pt x="0" y="316"/>
                    </a:lnTo>
                    <a:lnTo>
                      <a:pt x="0" y="306"/>
                    </a:lnTo>
                    <a:lnTo>
                      <a:pt x="0" y="298"/>
                    </a:lnTo>
                    <a:lnTo>
                      <a:pt x="0" y="289"/>
                    </a:lnTo>
                    <a:lnTo>
                      <a:pt x="0" y="281"/>
                    </a:lnTo>
                    <a:lnTo>
                      <a:pt x="0" y="272"/>
                    </a:lnTo>
                    <a:lnTo>
                      <a:pt x="0" y="264"/>
                    </a:lnTo>
                    <a:lnTo>
                      <a:pt x="0" y="256"/>
                    </a:lnTo>
                    <a:lnTo>
                      <a:pt x="0" y="247"/>
                    </a:lnTo>
                    <a:lnTo>
                      <a:pt x="0" y="239"/>
                    </a:lnTo>
                    <a:lnTo>
                      <a:pt x="0" y="232"/>
                    </a:lnTo>
                    <a:lnTo>
                      <a:pt x="0" y="224"/>
                    </a:lnTo>
                    <a:lnTo>
                      <a:pt x="0" y="216"/>
                    </a:lnTo>
                    <a:lnTo>
                      <a:pt x="0" y="209"/>
                    </a:lnTo>
                    <a:lnTo>
                      <a:pt x="0" y="202"/>
                    </a:lnTo>
                    <a:lnTo>
                      <a:pt x="0" y="195"/>
                    </a:lnTo>
                    <a:lnTo>
                      <a:pt x="0" y="188"/>
                    </a:lnTo>
                    <a:lnTo>
                      <a:pt x="0" y="182"/>
                    </a:lnTo>
                    <a:lnTo>
                      <a:pt x="0" y="175"/>
                    </a:lnTo>
                    <a:lnTo>
                      <a:pt x="0" y="169"/>
                    </a:lnTo>
                    <a:lnTo>
                      <a:pt x="0" y="163"/>
                    </a:lnTo>
                    <a:lnTo>
                      <a:pt x="0" y="156"/>
                    </a:lnTo>
                    <a:lnTo>
                      <a:pt x="0" y="151"/>
                    </a:lnTo>
                    <a:lnTo>
                      <a:pt x="0" y="145"/>
                    </a:lnTo>
                    <a:lnTo>
                      <a:pt x="0" y="140"/>
                    </a:lnTo>
                    <a:lnTo>
                      <a:pt x="0" y="133"/>
                    </a:lnTo>
                    <a:lnTo>
                      <a:pt x="0" y="128"/>
                    </a:lnTo>
                    <a:lnTo>
                      <a:pt x="0" y="123"/>
                    </a:lnTo>
                    <a:lnTo>
                      <a:pt x="0" y="118"/>
                    </a:lnTo>
                    <a:lnTo>
                      <a:pt x="0" y="113"/>
                    </a:lnTo>
                    <a:lnTo>
                      <a:pt x="0" y="109"/>
                    </a:lnTo>
                    <a:lnTo>
                      <a:pt x="0" y="103"/>
                    </a:lnTo>
                    <a:lnTo>
                      <a:pt x="0" y="99"/>
                    </a:lnTo>
                    <a:lnTo>
                      <a:pt x="0" y="95"/>
                    </a:lnTo>
                    <a:lnTo>
                      <a:pt x="0" y="90"/>
                    </a:lnTo>
                    <a:lnTo>
                      <a:pt x="0" y="86"/>
                    </a:lnTo>
                    <a:lnTo>
                      <a:pt x="0" y="82"/>
                    </a:lnTo>
                    <a:lnTo>
                      <a:pt x="0" y="78"/>
                    </a:lnTo>
                    <a:lnTo>
                      <a:pt x="0" y="74"/>
                    </a:lnTo>
                    <a:lnTo>
                      <a:pt x="0" y="70"/>
                    </a:lnTo>
                    <a:lnTo>
                      <a:pt x="0" y="67"/>
                    </a:lnTo>
                    <a:lnTo>
                      <a:pt x="0" y="63"/>
                    </a:lnTo>
                    <a:lnTo>
                      <a:pt x="0" y="60"/>
                    </a:lnTo>
                    <a:lnTo>
                      <a:pt x="0" y="57"/>
                    </a:lnTo>
                    <a:lnTo>
                      <a:pt x="0" y="54"/>
                    </a:lnTo>
                    <a:lnTo>
                      <a:pt x="0" y="51"/>
                    </a:lnTo>
                    <a:lnTo>
                      <a:pt x="0" y="48"/>
                    </a:lnTo>
                    <a:lnTo>
                      <a:pt x="0" y="44"/>
                    </a:lnTo>
                    <a:lnTo>
                      <a:pt x="0" y="41"/>
                    </a:lnTo>
                    <a:lnTo>
                      <a:pt x="0" y="39"/>
                    </a:lnTo>
                    <a:lnTo>
                      <a:pt x="0" y="36"/>
                    </a:lnTo>
                    <a:lnTo>
                      <a:pt x="0" y="34"/>
                    </a:lnTo>
                    <a:lnTo>
                      <a:pt x="0" y="32"/>
                    </a:lnTo>
                    <a:lnTo>
                      <a:pt x="0" y="29"/>
                    </a:lnTo>
                    <a:lnTo>
                      <a:pt x="0" y="27"/>
                    </a:lnTo>
                    <a:lnTo>
                      <a:pt x="0" y="25"/>
                    </a:lnTo>
                    <a:lnTo>
                      <a:pt x="0" y="23"/>
                    </a:lnTo>
                    <a:lnTo>
                      <a:pt x="0" y="22"/>
                    </a:lnTo>
                    <a:lnTo>
                      <a:pt x="0" y="20"/>
                    </a:lnTo>
                    <a:lnTo>
                      <a:pt x="0" y="17"/>
                    </a:lnTo>
                    <a:lnTo>
                      <a:pt x="0" y="16"/>
                    </a:lnTo>
                    <a:lnTo>
                      <a:pt x="0" y="14"/>
                    </a:lnTo>
                    <a:lnTo>
                      <a:pt x="0" y="13"/>
                    </a:lnTo>
                    <a:lnTo>
                      <a:pt x="0" y="12"/>
                    </a:lnTo>
                    <a:lnTo>
                      <a:pt x="0" y="11"/>
                    </a:lnTo>
                    <a:lnTo>
                      <a:pt x="0" y="10"/>
                    </a:lnTo>
                    <a:lnTo>
                      <a:pt x="0" y="9"/>
                    </a:lnTo>
                    <a:lnTo>
                      <a:pt x="0" y="8"/>
                    </a:lnTo>
                    <a:lnTo>
                      <a:pt x="0" y="7"/>
                    </a:lnTo>
                    <a:lnTo>
                      <a:pt x="0" y="6"/>
                    </a:lnTo>
                    <a:lnTo>
                      <a:pt x="0" y="5"/>
                    </a:lnTo>
                    <a:lnTo>
                      <a:pt x="0" y="5"/>
                    </a:lnTo>
                    <a:lnTo>
                      <a:pt x="0" y="4"/>
                    </a:lnTo>
                    <a:lnTo>
                      <a:pt x="0" y="4"/>
                    </a:lnTo>
                    <a:lnTo>
                      <a:pt x="0" y="3"/>
                    </a:lnTo>
                    <a:lnTo>
                      <a:pt x="0" y="3"/>
                    </a:lnTo>
                    <a:lnTo>
                      <a:pt x="0" y="2"/>
                    </a:lnTo>
                    <a:lnTo>
                      <a:pt x="0" y="2"/>
                    </a:lnTo>
                    <a:lnTo>
                      <a:pt x="0" y="2"/>
                    </a:lnTo>
                    <a:lnTo>
                      <a:pt x="0" y="1"/>
                    </a:lnTo>
                    <a:lnTo>
                      <a:pt x="0" y="1"/>
                    </a:lnTo>
                    <a:lnTo>
                      <a:pt x="0" y="1"/>
                    </a:lnTo>
                    <a:lnTo>
                      <a:pt x="0" y="0"/>
                    </a:lnTo>
                    <a:lnTo>
                      <a:pt x="0" y="1"/>
                    </a:lnTo>
                    <a:lnTo>
                      <a:pt x="0" y="1"/>
                    </a:lnTo>
                    <a:lnTo>
                      <a:pt x="0" y="1"/>
                    </a:lnTo>
                    <a:lnTo>
                      <a:pt x="0" y="2"/>
                    </a:lnTo>
                    <a:lnTo>
                      <a:pt x="0" y="2"/>
                    </a:lnTo>
                    <a:lnTo>
                      <a:pt x="0" y="2"/>
                    </a:lnTo>
                    <a:lnTo>
                      <a:pt x="0" y="3"/>
                    </a:lnTo>
                    <a:lnTo>
                      <a:pt x="0" y="3"/>
                    </a:lnTo>
                    <a:lnTo>
                      <a:pt x="0" y="4"/>
                    </a:lnTo>
                    <a:lnTo>
                      <a:pt x="0" y="4"/>
                    </a:lnTo>
                    <a:lnTo>
                      <a:pt x="0" y="5"/>
                    </a:lnTo>
                    <a:lnTo>
                      <a:pt x="0" y="5"/>
                    </a:lnTo>
                    <a:lnTo>
                      <a:pt x="0" y="6"/>
                    </a:lnTo>
                    <a:lnTo>
                      <a:pt x="0" y="7"/>
                    </a:lnTo>
                    <a:lnTo>
                      <a:pt x="0" y="8"/>
                    </a:lnTo>
                    <a:lnTo>
                      <a:pt x="0" y="9"/>
                    </a:lnTo>
                    <a:lnTo>
                      <a:pt x="0" y="10"/>
                    </a:lnTo>
                    <a:lnTo>
                      <a:pt x="0" y="11"/>
                    </a:lnTo>
                    <a:lnTo>
                      <a:pt x="0" y="12"/>
                    </a:lnTo>
                    <a:lnTo>
                      <a:pt x="0" y="13"/>
                    </a:lnTo>
                    <a:lnTo>
                      <a:pt x="0" y="15"/>
                    </a:lnTo>
                    <a:lnTo>
                      <a:pt x="0" y="16"/>
                    </a:lnTo>
                    <a:lnTo>
                      <a:pt x="0" y="19"/>
                    </a:lnTo>
                    <a:lnTo>
                      <a:pt x="0" y="20"/>
                    </a:lnTo>
                    <a:lnTo>
                      <a:pt x="0" y="22"/>
                    </a:lnTo>
                    <a:lnTo>
                      <a:pt x="0" y="24"/>
                    </a:lnTo>
                    <a:lnTo>
                      <a:pt x="0" y="26"/>
                    </a:lnTo>
                    <a:lnTo>
                      <a:pt x="0" y="28"/>
                    </a:lnTo>
                    <a:lnTo>
                      <a:pt x="0" y="30"/>
                    </a:lnTo>
                    <a:lnTo>
                      <a:pt x="0" y="32"/>
                    </a:lnTo>
                    <a:lnTo>
                      <a:pt x="0" y="34"/>
                    </a:lnTo>
                    <a:lnTo>
                      <a:pt x="0" y="37"/>
                    </a:lnTo>
                    <a:lnTo>
                      <a:pt x="0" y="39"/>
                    </a:lnTo>
                    <a:lnTo>
                      <a:pt x="0" y="42"/>
                    </a:lnTo>
                    <a:lnTo>
                      <a:pt x="0" y="45"/>
                    </a:lnTo>
                    <a:lnTo>
                      <a:pt x="0" y="48"/>
                    </a:lnTo>
                    <a:lnTo>
                      <a:pt x="0" y="51"/>
                    </a:lnTo>
                    <a:lnTo>
                      <a:pt x="0" y="54"/>
                    </a:lnTo>
                    <a:lnTo>
                      <a:pt x="0" y="57"/>
                    </a:lnTo>
                    <a:lnTo>
                      <a:pt x="0" y="61"/>
                    </a:lnTo>
                    <a:lnTo>
                      <a:pt x="0" y="64"/>
                    </a:lnTo>
                    <a:lnTo>
                      <a:pt x="0" y="67"/>
                    </a:lnTo>
                    <a:lnTo>
                      <a:pt x="0" y="71"/>
                    </a:lnTo>
                    <a:lnTo>
                      <a:pt x="0" y="74"/>
                    </a:lnTo>
                    <a:lnTo>
                      <a:pt x="0" y="79"/>
                    </a:lnTo>
                    <a:lnTo>
                      <a:pt x="0" y="83"/>
                    </a:lnTo>
                    <a:lnTo>
                      <a:pt x="0" y="87"/>
                    </a:lnTo>
                    <a:lnTo>
                      <a:pt x="0" y="91"/>
                    </a:lnTo>
                    <a:lnTo>
                      <a:pt x="0" y="95"/>
                    </a:lnTo>
                    <a:lnTo>
                      <a:pt x="0" y="100"/>
                    </a:lnTo>
                    <a:lnTo>
                      <a:pt x="0" y="104"/>
                    </a:lnTo>
                    <a:lnTo>
                      <a:pt x="0" y="110"/>
                    </a:lnTo>
                    <a:lnTo>
                      <a:pt x="0" y="114"/>
                    </a:lnTo>
                    <a:lnTo>
                      <a:pt x="0" y="119"/>
                    </a:lnTo>
                    <a:lnTo>
                      <a:pt x="0" y="124"/>
                    </a:lnTo>
                    <a:lnTo>
                      <a:pt x="0" y="129"/>
                    </a:lnTo>
                    <a:lnTo>
                      <a:pt x="0" y="135"/>
                    </a:lnTo>
                    <a:lnTo>
                      <a:pt x="0" y="141"/>
                    </a:lnTo>
                    <a:lnTo>
                      <a:pt x="0" y="146"/>
                    </a:lnTo>
                    <a:lnTo>
                      <a:pt x="0" y="152"/>
                    </a:lnTo>
                    <a:lnTo>
                      <a:pt x="0" y="158"/>
                    </a:lnTo>
                    <a:lnTo>
                      <a:pt x="0" y="164"/>
                    </a:lnTo>
                    <a:lnTo>
                      <a:pt x="0" y="170"/>
                    </a:lnTo>
                    <a:lnTo>
                      <a:pt x="0" y="177"/>
                    </a:lnTo>
                    <a:lnTo>
                      <a:pt x="0" y="183"/>
                    </a:lnTo>
                    <a:lnTo>
                      <a:pt x="0" y="189"/>
                    </a:lnTo>
                    <a:lnTo>
                      <a:pt x="0" y="197"/>
                    </a:lnTo>
                    <a:lnTo>
                      <a:pt x="0" y="204"/>
                    </a:lnTo>
                    <a:lnTo>
                      <a:pt x="0" y="211"/>
                    </a:lnTo>
                    <a:lnTo>
                      <a:pt x="0" y="218"/>
                    </a:lnTo>
                    <a:lnTo>
                      <a:pt x="0" y="226"/>
                    </a:lnTo>
                    <a:lnTo>
                      <a:pt x="0" y="233"/>
                    </a:lnTo>
                    <a:lnTo>
                      <a:pt x="0" y="241"/>
                    </a:lnTo>
                    <a:lnTo>
                      <a:pt x="0" y="250"/>
                    </a:lnTo>
                    <a:lnTo>
                      <a:pt x="0" y="257"/>
                    </a:lnTo>
                    <a:lnTo>
                      <a:pt x="0" y="265"/>
                    </a:lnTo>
                    <a:lnTo>
                      <a:pt x="0" y="274"/>
                    </a:lnTo>
                    <a:lnTo>
                      <a:pt x="0" y="283"/>
                    </a:lnTo>
                    <a:lnTo>
                      <a:pt x="0" y="291"/>
                    </a:lnTo>
                    <a:lnTo>
                      <a:pt x="0" y="300"/>
                    </a:lnTo>
                    <a:lnTo>
                      <a:pt x="0" y="309"/>
                    </a:lnTo>
                    <a:lnTo>
                      <a:pt x="0" y="318"/>
                    </a:lnTo>
                    <a:lnTo>
                      <a:pt x="0" y="327"/>
                    </a:lnTo>
                    <a:lnTo>
                      <a:pt x="0" y="337"/>
                    </a:lnTo>
                    <a:lnTo>
                      <a:pt x="0" y="346"/>
                    </a:lnTo>
                    <a:lnTo>
                      <a:pt x="0" y="355"/>
                    </a:lnTo>
                    <a:lnTo>
                      <a:pt x="0" y="365"/>
                    </a:lnTo>
                    <a:lnTo>
                      <a:pt x="0" y="375"/>
                    </a:lnTo>
                    <a:lnTo>
                      <a:pt x="0" y="384"/>
                    </a:lnTo>
                    <a:lnTo>
                      <a:pt x="0" y="395"/>
                    </a:lnTo>
                    <a:lnTo>
                      <a:pt x="0" y="405"/>
                    </a:lnTo>
                    <a:lnTo>
                      <a:pt x="0" y="415"/>
                    </a:lnTo>
                    <a:lnTo>
                      <a:pt x="0" y="426"/>
                    </a:lnTo>
                    <a:lnTo>
                      <a:pt x="0" y="437"/>
                    </a:lnTo>
                    <a:lnTo>
                      <a:pt x="0" y="447"/>
                    </a:lnTo>
                    <a:lnTo>
                      <a:pt x="0" y="459"/>
                    </a:lnTo>
                    <a:lnTo>
                      <a:pt x="0" y="470"/>
                    </a:lnTo>
                    <a:lnTo>
                      <a:pt x="0" y="482"/>
                    </a:lnTo>
                    <a:lnTo>
                      <a:pt x="0" y="493"/>
                    </a:lnTo>
                    <a:lnTo>
                      <a:pt x="0" y="505"/>
                    </a:lnTo>
                    <a:lnTo>
                      <a:pt x="0" y="518"/>
                    </a:lnTo>
                    <a:lnTo>
                      <a:pt x="0" y="530"/>
                    </a:lnTo>
                    <a:lnTo>
                      <a:pt x="0" y="543"/>
                    </a:lnTo>
                    <a:lnTo>
                      <a:pt x="0" y="556"/>
                    </a:lnTo>
                    <a:lnTo>
                      <a:pt x="0" y="570"/>
                    </a:lnTo>
                    <a:lnTo>
                      <a:pt x="0" y="583"/>
                    </a:lnTo>
                    <a:lnTo>
                      <a:pt x="0" y="597"/>
                    </a:lnTo>
                    <a:lnTo>
                      <a:pt x="0" y="611"/>
                    </a:lnTo>
                    <a:lnTo>
                      <a:pt x="0" y="627"/>
                    </a:lnTo>
                    <a:lnTo>
                      <a:pt x="0" y="642"/>
                    </a:lnTo>
                    <a:lnTo>
                      <a:pt x="0" y="658"/>
                    </a:lnTo>
                    <a:lnTo>
                      <a:pt x="0" y="674"/>
                    </a:lnTo>
                    <a:lnTo>
                      <a:pt x="0" y="691"/>
                    </a:lnTo>
                    <a:lnTo>
                      <a:pt x="0" y="707"/>
                    </a:lnTo>
                    <a:lnTo>
                      <a:pt x="0" y="725"/>
                    </a:lnTo>
                    <a:lnTo>
                      <a:pt x="0" y="742"/>
                    </a:lnTo>
                    <a:lnTo>
                      <a:pt x="0" y="759"/>
                    </a:lnTo>
                    <a:lnTo>
                      <a:pt x="0" y="777"/>
                    </a:lnTo>
                    <a:lnTo>
                      <a:pt x="0" y="788"/>
                    </a:lnTo>
                    <a:lnTo>
                      <a:pt x="0" y="771"/>
                    </a:lnTo>
                    <a:lnTo>
                      <a:pt x="0" y="754"/>
                    </a:lnTo>
                    <a:lnTo>
                      <a:pt x="0" y="736"/>
                    </a:lnTo>
                    <a:lnTo>
                      <a:pt x="0" y="720"/>
                    </a:lnTo>
                    <a:lnTo>
                      <a:pt x="0" y="702"/>
                    </a:lnTo>
                    <a:lnTo>
                      <a:pt x="0" y="686"/>
                    </a:lnTo>
                    <a:lnTo>
                      <a:pt x="0" y="669"/>
                    </a:lnTo>
                    <a:lnTo>
                      <a:pt x="0" y="652"/>
                    </a:lnTo>
                    <a:lnTo>
                      <a:pt x="0" y="637"/>
                    </a:lnTo>
                    <a:lnTo>
                      <a:pt x="0" y="621"/>
                    </a:lnTo>
                    <a:lnTo>
                      <a:pt x="0" y="607"/>
                    </a:lnTo>
                    <a:lnTo>
                      <a:pt x="0" y="592"/>
                    </a:lnTo>
                    <a:lnTo>
                      <a:pt x="0" y="579"/>
                    </a:lnTo>
                    <a:lnTo>
                      <a:pt x="0" y="565"/>
                    </a:lnTo>
                    <a:lnTo>
                      <a:pt x="0" y="552"/>
                    </a:lnTo>
                    <a:lnTo>
                      <a:pt x="0" y="539"/>
                    </a:lnTo>
                    <a:lnTo>
                      <a:pt x="0" y="526"/>
                    </a:lnTo>
                    <a:lnTo>
                      <a:pt x="0" y="514"/>
                    </a:lnTo>
                    <a:lnTo>
                      <a:pt x="0" y="501"/>
                    </a:lnTo>
                    <a:lnTo>
                      <a:pt x="0" y="490"/>
                    </a:lnTo>
                    <a:lnTo>
                      <a:pt x="0" y="477"/>
                    </a:lnTo>
                    <a:lnTo>
                      <a:pt x="0" y="466"/>
                    </a:lnTo>
                    <a:lnTo>
                      <a:pt x="0" y="455"/>
                    </a:lnTo>
                    <a:lnTo>
                      <a:pt x="0" y="444"/>
                    </a:lnTo>
                    <a:lnTo>
                      <a:pt x="0" y="433"/>
                    </a:lnTo>
                    <a:lnTo>
                      <a:pt x="0" y="423"/>
                    </a:lnTo>
                    <a:lnTo>
                      <a:pt x="0" y="412"/>
                    </a:lnTo>
                    <a:lnTo>
                      <a:pt x="0" y="402"/>
                    </a:lnTo>
                    <a:lnTo>
                      <a:pt x="0" y="391"/>
                    </a:lnTo>
                    <a:lnTo>
                      <a:pt x="0" y="381"/>
                    </a:lnTo>
                    <a:lnTo>
                      <a:pt x="0" y="372"/>
                    </a:lnTo>
                    <a:lnTo>
                      <a:pt x="0" y="361"/>
                    </a:lnTo>
                    <a:lnTo>
                      <a:pt x="0" y="352"/>
                    </a:lnTo>
                    <a:lnTo>
                      <a:pt x="0" y="343"/>
                    </a:lnTo>
                    <a:lnTo>
                      <a:pt x="0" y="333"/>
                    </a:lnTo>
                    <a:lnTo>
                      <a:pt x="0" y="324"/>
                    </a:lnTo>
                    <a:lnTo>
                      <a:pt x="0" y="315"/>
                    </a:lnTo>
                    <a:lnTo>
                      <a:pt x="0" y="305"/>
                    </a:lnTo>
                    <a:lnTo>
                      <a:pt x="0" y="297"/>
                    </a:lnTo>
                    <a:lnTo>
                      <a:pt x="0" y="288"/>
                    </a:lnTo>
                    <a:lnTo>
                      <a:pt x="0" y="280"/>
                    </a:lnTo>
                    <a:lnTo>
                      <a:pt x="0" y="271"/>
                    </a:lnTo>
                    <a:lnTo>
                      <a:pt x="0" y="263"/>
                    </a:lnTo>
                    <a:lnTo>
                      <a:pt x="0" y="255"/>
                    </a:lnTo>
                    <a:lnTo>
                      <a:pt x="0" y="246"/>
                    </a:lnTo>
                    <a:lnTo>
                      <a:pt x="0" y="239"/>
                    </a:lnTo>
                    <a:lnTo>
                      <a:pt x="0" y="231"/>
                    </a:lnTo>
                    <a:lnTo>
                      <a:pt x="0" y="224"/>
                    </a:lnTo>
                    <a:lnTo>
                      <a:pt x="0" y="215"/>
                    </a:lnTo>
                    <a:lnTo>
                      <a:pt x="0" y="208"/>
                    </a:lnTo>
                    <a:lnTo>
                      <a:pt x="0" y="202"/>
                    </a:lnTo>
                    <a:lnTo>
                      <a:pt x="0" y="195"/>
                    </a:lnTo>
                    <a:lnTo>
                      <a:pt x="0" y="187"/>
                    </a:lnTo>
                    <a:lnTo>
                      <a:pt x="0" y="181"/>
                    </a:lnTo>
                    <a:lnTo>
                      <a:pt x="0" y="175"/>
                    </a:lnTo>
                    <a:lnTo>
                      <a:pt x="0" y="169"/>
                    </a:lnTo>
                    <a:lnTo>
                      <a:pt x="0" y="163"/>
                    </a:lnTo>
                    <a:lnTo>
                      <a:pt x="0" y="156"/>
                    </a:lnTo>
                    <a:lnTo>
                      <a:pt x="0" y="150"/>
                    </a:lnTo>
                    <a:lnTo>
                      <a:pt x="0" y="145"/>
                    </a:lnTo>
                    <a:lnTo>
                      <a:pt x="0" y="139"/>
                    </a:lnTo>
                    <a:lnTo>
                      <a:pt x="0" y="133"/>
                    </a:lnTo>
                    <a:lnTo>
                      <a:pt x="0" y="128"/>
                    </a:lnTo>
                    <a:lnTo>
                      <a:pt x="0" y="123"/>
                    </a:lnTo>
                    <a:lnTo>
                      <a:pt x="0" y="118"/>
                    </a:lnTo>
                    <a:lnTo>
                      <a:pt x="0" y="113"/>
                    </a:lnTo>
                    <a:lnTo>
                      <a:pt x="0" y="108"/>
                    </a:lnTo>
                    <a:lnTo>
                      <a:pt x="0" y="103"/>
                    </a:lnTo>
                    <a:lnTo>
                      <a:pt x="0" y="98"/>
                    </a:lnTo>
                    <a:lnTo>
                      <a:pt x="0" y="94"/>
                    </a:lnTo>
                    <a:lnTo>
                      <a:pt x="0" y="90"/>
                    </a:lnTo>
                    <a:lnTo>
                      <a:pt x="0" y="86"/>
                    </a:lnTo>
                    <a:lnTo>
                      <a:pt x="0" y="82"/>
                    </a:lnTo>
                    <a:lnTo>
                      <a:pt x="0" y="78"/>
                    </a:lnTo>
                    <a:lnTo>
                      <a:pt x="0" y="73"/>
                    </a:lnTo>
                    <a:lnTo>
                      <a:pt x="0" y="70"/>
                    </a:lnTo>
                    <a:lnTo>
                      <a:pt x="0" y="66"/>
                    </a:lnTo>
                    <a:lnTo>
                      <a:pt x="0" y="63"/>
                    </a:lnTo>
                    <a:lnTo>
                      <a:pt x="0" y="60"/>
                    </a:lnTo>
                    <a:lnTo>
                      <a:pt x="0" y="56"/>
                    </a:lnTo>
                    <a:lnTo>
                      <a:pt x="0" y="53"/>
                    </a:lnTo>
                    <a:lnTo>
                      <a:pt x="0" y="50"/>
                    </a:lnTo>
                    <a:lnTo>
                      <a:pt x="0" y="46"/>
                    </a:lnTo>
                    <a:lnTo>
                      <a:pt x="0" y="44"/>
                    </a:lnTo>
                    <a:lnTo>
                      <a:pt x="0" y="41"/>
                    </a:lnTo>
                    <a:lnTo>
                      <a:pt x="0" y="38"/>
                    </a:lnTo>
                    <a:lnTo>
                      <a:pt x="0" y="36"/>
                    </a:lnTo>
                    <a:lnTo>
                      <a:pt x="0" y="34"/>
                    </a:lnTo>
                    <a:lnTo>
                      <a:pt x="0" y="31"/>
                    </a:lnTo>
                    <a:lnTo>
                      <a:pt x="0" y="29"/>
                    </a:lnTo>
                    <a:lnTo>
                      <a:pt x="0" y="27"/>
                    </a:lnTo>
                    <a:lnTo>
                      <a:pt x="0" y="25"/>
                    </a:lnTo>
                    <a:lnTo>
                      <a:pt x="0" y="23"/>
                    </a:lnTo>
                    <a:lnTo>
                      <a:pt x="0" y="22"/>
                    </a:lnTo>
                    <a:lnTo>
                      <a:pt x="0" y="20"/>
                    </a:lnTo>
                    <a:lnTo>
                      <a:pt x="0" y="17"/>
                    </a:lnTo>
                    <a:lnTo>
                      <a:pt x="0" y="16"/>
                    </a:lnTo>
                    <a:lnTo>
                      <a:pt x="0" y="14"/>
                    </a:lnTo>
                    <a:lnTo>
                      <a:pt x="0" y="13"/>
                    </a:lnTo>
                    <a:lnTo>
                      <a:pt x="0" y="12"/>
                    </a:lnTo>
                    <a:lnTo>
                      <a:pt x="0" y="11"/>
                    </a:lnTo>
                    <a:lnTo>
                      <a:pt x="0" y="9"/>
                    </a:lnTo>
                    <a:lnTo>
                      <a:pt x="0" y="9"/>
                    </a:lnTo>
                    <a:lnTo>
                      <a:pt x="0" y="8"/>
                    </a:lnTo>
                    <a:lnTo>
                      <a:pt x="0" y="7"/>
                    </a:lnTo>
                    <a:lnTo>
                      <a:pt x="0" y="6"/>
                    </a:lnTo>
                    <a:lnTo>
                      <a:pt x="0" y="5"/>
                    </a:lnTo>
                    <a:lnTo>
                      <a:pt x="0" y="5"/>
                    </a:lnTo>
                    <a:lnTo>
                      <a:pt x="0" y="4"/>
                    </a:lnTo>
                    <a:lnTo>
                      <a:pt x="0" y="4"/>
                    </a:lnTo>
                    <a:lnTo>
                      <a:pt x="0" y="3"/>
                    </a:lnTo>
                    <a:lnTo>
                      <a:pt x="0" y="3"/>
                    </a:lnTo>
                    <a:lnTo>
                      <a:pt x="0" y="2"/>
                    </a:lnTo>
                    <a:lnTo>
                      <a:pt x="0" y="2"/>
                    </a:lnTo>
                    <a:lnTo>
                      <a:pt x="0" y="1"/>
                    </a:lnTo>
                    <a:lnTo>
                      <a:pt x="0" y="1"/>
                    </a:lnTo>
                    <a:lnTo>
                      <a:pt x="0" y="1"/>
                    </a:lnTo>
                    <a:lnTo>
                      <a:pt x="0" y="0"/>
                    </a:lnTo>
                    <a:lnTo>
                      <a:pt x="0" y="0"/>
                    </a:lnTo>
                    <a:lnTo>
                      <a:pt x="0" y="1"/>
                    </a:lnTo>
                    <a:lnTo>
                      <a:pt x="0" y="1"/>
                    </a:lnTo>
                    <a:lnTo>
                      <a:pt x="0" y="1"/>
                    </a:lnTo>
                    <a:lnTo>
                      <a:pt x="0" y="2"/>
                    </a:lnTo>
                    <a:lnTo>
                      <a:pt x="0" y="2"/>
                    </a:lnTo>
                    <a:lnTo>
                      <a:pt x="0" y="2"/>
                    </a:lnTo>
                    <a:lnTo>
                      <a:pt x="0" y="3"/>
                    </a:lnTo>
                    <a:lnTo>
                      <a:pt x="0" y="3"/>
                    </a:lnTo>
                    <a:lnTo>
                      <a:pt x="0" y="4"/>
                    </a:lnTo>
                    <a:lnTo>
                      <a:pt x="0" y="4"/>
                    </a:lnTo>
                    <a:lnTo>
                      <a:pt x="0" y="5"/>
                    </a:lnTo>
                    <a:lnTo>
                      <a:pt x="0" y="6"/>
                    </a:lnTo>
                    <a:lnTo>
                      <a:pt x="0" y="6"/>
                    </a:lnTo>
                    <a:lnTo>
                      <a:pt x="0" y="7"/>
                    </a:lnTo>
                    <a:lnTo>
                      <a:pt x="0" y="8"/>
                    </a:lnTo>
                    <a:lnTo>
                      <a:pt x="0" y="9"/>
                    </a:lnTo>
                    <a:lnTo>
                      <a:pt x="0" y="10"/>
                    </a:lnTo>
                    <a:lnTo>
                      <a:pt x="0" y="11"/>
                    </a:lnTo>
                    <a:lnTo>
                      <a:pt x="0" y="12"/>
                    </a:lnTo>
                    <a:lnTo>
                      <a:pt x="0" y="14"/>
                    </a:lnTo>
                    <a:lnTo>
                      <a:pt x="0" y="15"/>
                    </a:lnTo>
                    <a:lnTo>
                      <a:pt x="0" y="16"/>
                    </a:lnTo>
                    <a:lnTo>
                      <a:pt x="0" y="19"/>
                    </a:lnTo>
                    <a:lnTo>
                      <a:pt x="0" y="21"/>
                    </a:lnTo>
                    <a:lnTo>
                      <a:pt x="0" y="22"/>
                    </a:lnTo>
                    <a:lnTo>
                      <a:pt x="0" y="24"/>
                    </a:lnTo>
                    <a:lnTo>
                      <a:pt x="0" y="26"/>
                    </a:lnTo>
                    <a:lnTo>
                      <a:pt x="0" y="28"/>
                    </a:lnTo>
                    <a:lnTo>
                      <a:pt x="0" y="30"/>
                    </a:lnTo>
                    <a:lnTo>
                      <a:pt x="0" y="32"/>
                    </a:lnTo>
                    <a:lnTo>
                      <a:pt x="0" y="35"/>
                    </a:lnTo>
                    <a:lnTo>
                      <a:pt x="0" y="37"/>
                    </a:lnTo>
                    <a:lnTo>
                      <a:pt x="0" y="39"/>
                    </a:lnTo>
                    <a:lnTo>
                      <a:pt x="0" y="42"/>
                    </a:lnTo>
                    <a:lnTo>
                      <a:pt x="0" y="45"/>
                    </a:lnTo>
                    <a:lnTo>
                      <a:pt x="0" y="49"/>
                    </a:lnTo>
                    <a:lnTo>
                      <a:pt x="0" y="52"/>
                    </a:lnTo>
                    <a:lnTo>
                      <a:pt x="0" y="55"/>
                    </a:lnTo>
                    <a:lnTo>
                      <a:pt x="0" y="58"/>
                    </a:lnTo>
                    <a:lnTo>
                      <a:pt x="0" y="61"/>
                    </a:lnTo>
                    <a:lnTo>
                      <a:pt x="0" y="64"/>
                    </a:lnTo>
                    <a:lnTo>
                      <a:pt x="0" y="68"/>
                    </a:lnTo>
                    <a:lnTo>
                      <a:pt x="0" y="71"/>
                    </a:lnTo>
                    <a:lnTo>
                      <a:pt x="0" y="75"/>
                    </a:lnTo>
                    <a:lnTo>
                      <a:pt x="0" y="80"/>
                    </a:lnTo>
                    <a:lnTo>
                      <a:pt x="0" y="84"/>
                    </a:lnTo>
                    <a:lnTo>
                      <a:pt x="0" y="88"/>
                    </a:lnTo>
                    <a:lnTo>
                      <a:pt x="0" y="92"/>
                    </a:lnTo>
                    <a:lnTo>
                      <a:pt x="0" y="96"/>
                    </a:lnTo>
                    <a:lnTo>
                      <a:pt x="0" y="100"/>
                    </a:lnTo>
                    <a:lnTo>
                      <a:pt x="0" y="106"/>
                    </a:lnTo>
                    <a:lnTo>
                      <a:pt x="0" y="110"/>
                    </a:lnTo>
                    <a:lnTo>
                      <a:pt x="0" y="115"/>
                    </a:lnTo>
                    <a:lnTo>
                      <a:pt x="0" y="120"/>
                    </a:lnTo>
                    <a:lnTo>
                      <a:pt x="0" y="125"/>
                    </a:lnTo>
                    <a:lnTo>
                      <a:pt x="0" y="130"/>
                    </a:lnTo>
                    <a:lnTo>
                      <a:pt x="0" y="136"/>
                    </a:lnTo>
                    <a:lnTo>
                      <a:pt x="0" y="141"/>
                    </a:lnTo>
                    <a:lnTo>
                      <a:pt x="0" y="147"/>
                    </a:lnTo>
                    <a:lnTo>
                      <a:pt x="0" y="152"/>
                    </a:lnTo>
                    <a:lnTo>
                      <a:pt x="0" y="158"/>
                    </a:lnTo>
                    <a:lnTo>
                      <a:pt x="0" y="165"/>
                    </a:lnTo>
                    <a:lnTo>
                      <a:pt x="0" y="171"/>
                    </a:lnTo>
                    <a:lnTo>
                      <a:pt x="0" y="177"/>
                    </a:lnTo>
                  </a:path>
                </a:pathLst>
              </a:custGeom>
              <a:noFill/>
              <a:ln w="1111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93" name="Freeform 330"/>
              <p:cNvSpPr>
                <a:spLocks/>
              </p:cNvSpPr>
              <p:nvPr/>
            </p:nvSpPr>
            <p:spPr bwMode="auto">
              <a:xfrm>
                <a:off x="4573" y="1100"/>
                <a:ext cx="0" cy="789"/>
              </a:xfrm>
              <a:custGeom>
                <a:avLst/>
                <a:gdLst>
                  <a:gd name="T0" fmla="*/ 3 h 789"/>
                  <a:gd name="T1" fmla="*/ 9 h 789"/>
                  <a:gd name="T2" fmla="*/ 22 h 789"/>
                  <a:gd name="T3" fmla="*/ 44 h 789"/>
                  <a:gd name="T4" fmla="*/ 73 h 789"/>
                  <a:gd name="T5" fmla="*/ 112 h 789"/>
                  <a:gd name="T6" fmla="*/ 162 h 789"/>
                  <a:gd name="T7" fmla="*/ 224 h 789"/>
                  <a:gd name="T8" fmla="*/ 298 h 789"/>
                  <a:gd name="T9" fmla="*/ 383 h 789"/>
                  <a:gd name="T10" fmla="*/ 479 h 789"/>
                  <a:gd name="T11" fmla="*/ 594 h 789"/>
                  <a:gd name="T12" fmla="*/ 739 h 789"/>
                  <a:gd name="T13" fmla="*/ 686 h 789"/>
                  <a:gd name="T14" fmla="*/ 552 h 789"/>
                  <a:gd name="T15" fmla="*/ 444 h 789"/>
                  <a:gd name="T16" fmla="*/ 352 h 789"/>
                  <a:gd name="T17" fmla="*/ 271 h 789"/>
                  <a:gd name="T18" fmla="*/ 201 h 789"/>
                  <a:gd name="T19" fmla="*/ 143 h 789"/>
                  <a:gd name="T20" fmla="*/ 98 h 789"/>
                  <a:gd name="T21" fmla="*/ 62 h 789"/>
                  <a:gd name="T22" fmla="*/ 36 h 789"/>
                  <a:gd name="T23" fmla="*/ 17 h 789"/>
                  <a:gd name="T24" fmla="*/ 6 h 789"/>
                  <a:gd name="T25" fmla="*/ 1 h 789"/>
                  <a:gd name="T26" fmla="*/ 1 h 789"/>
                  <a:gd name="T27" fmla="*/ 6 h 789"/>
                  <a:gd name="T28" fmla="*/ 16 h 789"/>
                  <a:gd name="T29" fmla="*/ 34 h 789"/>
                  <a:gd name="T30" fmla="*/ 60 h 789"/>
                  <a:gd name="T31" fmla="*/ 95 h 789"/>
                  <a:gd name="T32" fmla="*/ 139 h 789"/>
                  <a:gd name="T33" fmla="*/ 195 h 789"/>
                  <a:gd name="T34" fmla="*/ 265 h 789"/>
                  <a:gd name="T35" fmla="*/ 344 h 789"/>
                  <a:gd name="T36" fmla="*/ 436 h 789"/>
                  <a:gd name="T37" fmla="*/ 541 h 789"/>
                  <a:gd name="T38" fmla="*/ 673 h 789"/>
                  <a:gd name="T39" fmla="*/ 753 h 789"/>
                  <a:gd name="T40" fmla="*/ 605 h 789"/>
                  <a:gd name="T41" fmla="*/ 488 h 789"/>
                  <a:gd name="T42" fmla="*/ 390 h 789"/>
                  <a:gd name="T43" fmla="*/ 305 h 789"/>
                  <a:gd name="T44" fmla="*/ 229 h 789"/>
                  <a:gd name="T45" fmla="*/ 167 h 789"/>
                  <a:gd name="T46" fmla="*/ 117 h 789"/>
                  <a:gd name="T47" fmla="*/ 76 h 789"/>
                  <a:gd name="T48" fmla="*/ 46 h 789"/>
                  <a:gd name="T49" fmla="*/ 24 h 789"/>
                  <a:gd name="T50" fmla="*/ 10 h 789"/>
                  <a:gd name="T51" fmla="*/ 3 h 789"/>
                  <a:gd name="T52" fmla="*/ 0 h 789"/>
                  <a:gd name="T53" fmla="*/ 3 h 789"/>
                  <a:gd name="T54" fmla="*/ 10 h 789"/>
                  <a:gd name="T55" fmla="*/ 24 h 789"/>
                  <a:gd name="T56" fmla="*/ 47 h 789"/>
                  <a:gd name="T57" fmla="*/ 78 h 789"/>
                  <a:gd name="T58" fmla="*/ 119 h 789"/>
                  <a:gd name="T59" fmla="*/ 169 h 789"/>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 ang="0">
                    <a:pos x="0" y="T19"/>
                  </a:cxn>
                  <a:cxn ang="0">
                    <a:pos x="0" y="T20"/>
                  </a:cxn>
                  <a:cxn ang="0">
                    <a:pos x="0" y="T21"/>
                  </a:cxn>
                  <a:cxn ang="0">
                    <a:pos x="0" y="T22"/>
                  </a:cxn>
                  <a:cxn ang="0">
                    <a:pos x="0" y="T23"/>
                  </a:cxn>
                  <a:cxn ang="0">
                    <a:pos x="0" y="T24"/>
                  </a:cxn>
                  <a:cxn ang="0">
                    <a:pos x="0" y="T25"/>
                  </a:cxn>
                  <a:cxn ang="0">
                    <a:pos x="0" y="T26"/>
                  </a:cxn>
                  <a:cxn ang="0">
                    <a:pos x="0" y="T27"/>
                  </a:cxn>
                  <a:cxn ang="0">
                    <a:pos x="0" y="T28"/>
                  </a:cxn>
                  <a:cxn ang="0">
                    <a:pos x="0" y="T29"/>
                  </a:cxn>
                  <a:cxn ang="0">
                    <a:pos x="0" y="T30"/>
                  </a:cxn>
                  <a:cxn ang="0">
                    <a:pos x="0" y="T31"/>
                  </a:cxn>
                  <a:cxn ang="0">
                    <a:pos x="0" y="T32"/>
                  </a:cxn>
                  <a:cxn ang="0">
                    <a:pos x="0" y="T33"/>
                  </a:cxn>
                  <a:cxn ang="0">
                    <a:pos x="0" y="T34"/>
                  </a:cxn>
                  <a:cxn ang="0">
                    <a:pos x="0" y="T35"/>
                  </a:cxn>
                  <a:cxn ang="0">
                    <a:pos x="0" y="T36"/>
                  </a:cxn>
                  <a:cxn ang="0">
                    <a:pos x="0" y="T37"/>
                  </a:cxn>
                  <a:cxn ang="0">
                    <a:pos x="0" y="T38"/>
                  </a:cxn>
                  <a:cxn ang="0">
                    <a:pos x="0" y="T39"/>
                  </a:cxn>
                  <a:cxn ang="0">
                    <a:pos x="0" y="T40"/>
                  </a:cxn>
                  <a:cxn ang="0">
                    <a:pos x="0" y="T41"/>
                  </a:cxn>
                  <a:cxn ang="0">
                    <a:pos x="0" y="T42"/>
                  </a:cxn>
                  <a:cxn ang="0">
                    <a:pos x="0" y="T43"/>
                  </a:cxn>
                  <a:cxn ang="0">
                    <a:pos x="0" y="T44"/>
                  </a:cxn>
                  <a:cxn ang="0">
                    <a:pos x="0" y="T45"/>
                  </a:cxn>
                  <a:cxn ang="0">
                    <a:pos x="0" y="T46"/>
                  </a:cxn>
                  <a:cxn ang="0">
                    <a:pos x="0" y="T47"/>
                  </a:cxn>
                  <a:cxn ang="0">
                    <a:pos x="0" y="T48"/>
                  </a:cxn>
                  <a:cxn ang="0">
                    <a:pos x="0" y="T49"/>
                  </a:cxn>
                  <a:cxn ang="0">
                    <a:pos x="0" y="T50"/>
                  </a:cxn>
                  <a:cxn ang="0">
                    <a:pos x="0" y="T51"/>
                  </a:cxn>
                  <a:cxn ang="0">
                    <a:pos x="0" y="T52"/>
                  </a:cxn>
                  <a:cxn ang="0">
                    <a:pos x="0" y="T53"/>
                  </a:cxn>
                  <a:cxn ang="0">
                    <a:pos x="0" y="T54"/>
                  </a:cxn>
                  <a:cxn ang="0">
                    <a:pos x="0" y="T55"/>
                  </a:cxn>
                  <a:cxn ang="0">
                    <a:pos x="0" y="T56"/>
                  </a:cxn>
                  <a:cxn ang="0">
                    <a:pos x="0" y="T57"/>
                  </a:cxn>
                  <a:cxn ang="0">
                    <a:pos x="0" y="T58"/>
                  </a:cxn>
                  <a:cxn ang="0">
                    <a:pos x="0" y="T59"/>
                  </a:cxn>
                </a:cxnLst>
                <a:rect l="0" t="0" r="r" b="b"/>
                <a:pathLst>
                  <a:path h="789">
                    <a:moveTo>
                      <a:pt x="0" y="0"/>
                    </a:moveTo>
                    <a:lnTo>
                      <a:pt x="0" y="0"/>
                    </a:lnTo>
                    <a:lnTo>
                      <a:pt x="0" y="0"/>
                    </a:lnTo>
                    <a:lnTo>
                      <a:pt x="0" y="1"/>
                    </a:lnTo>
                    <a:lnTo>
                      <a:pt x="0" y="1"/>
                    </a:lnTo>
                    <a:lnTo>
                      <a:pt x="0" y="1"/>
                    </a:lnTo>
                    <a:lnTo>
                      <a:pt x="0" y="2"/>
                    </a:lnTo>
                    <a:lnTo>
                      <a:pt x="0" y="2"/>
                    </a:lnTo>
                    <a:lnTo>
                      <a:pt x="0" y="3"/>
                    </a:lnTo>
                    <a:lnTo>
                      <a:pt x="0" y="3"/>
                    </a:lnTo>
                    <a:lnTo>
                      <a:pt x="0" y="4"/>
                    </a:lnTo>
                    <a:lnTo>
                      <a:pt x="0" y="4"/>
                    </a:lnTo>
                    <a:lnTo>
                      <a:pt x="0" y="5"/>
                    </a:lnTo>
                    <a:lnTo>
                      <a:pt x="0" y="6"/>
                    </a:lnTo>
                    <a:lnTo>
                      <a:pt x="0" y="6"/>
                    </a:lnTo>
                    <a:lnTo>
                      <a:pt x="0" y="7"/>
                    </a:lnTo>
                    <a:lnTo>
                      <a:pt x="0" y="8"/>
                    </a:lnTo>
                    <a:lnTo>
                      <a:pt x="0" y="9"/>
                    </a:lnTo>
                    <a:lnTo>
                      <a:pt x="0" y="10"/>
                    </a:lnTo>
                    <a:lnTo>
                      <a:pt x="0" y="11"/>
                    </a:lnTo>
                    <a:lnTo>
                      <a:pt x="0" y="13"/>
                    </a:lnTo>
                    <a:lnTo>
                      <a:pt x="0" y="14"/>
                    </a:lnTo>
                    <a:lnTo>
                      <a:pt x="0" y="15"/>
                    </a:lnTo>
                    <a:lnTo>
                      <a:pt x="0" y="17"/>
                    </a:lnTo>
                    <a:lnTo>
                      <a:pt x="0" y="19"/>
                    </a:lnTo>
                    <a:lnTo>
                      <a:pt x="0" y="20"/>
                    </a:lnTo>
                    <a:lnTo>
                      <a:pt x="0" y="22"/>
                    </a:lnTo>
                    <a:lnTo>
                      <a:pt x="0" y="24"/>
                    </a:lnTo>
                    <a:lnTo>
                      <a:pt x="0" y="26"/>
                    </a:lnTo>
                    <a:lnTo>
                      <a:pt x="0" y="29"/>
                    </a:lnTo>
                    <a:lnTo>
                      <a:pt x="0" y="31"/>
                    </a:lnTo>
                    <a:lnTo>
                      <a:pt x="0" y="33"/>
                    </a:lnTo>
                    <a:lnTo>
                      <a:pt x="0" y="36"/>
                    </a:lnTo>
                    <a:lnTo>
                      <a:pt x="0" y="38"/>
                    </a:lnTo>
                    <a:lnTo>
                      <a:pt x="0" y="41"/>
                    </a:lnTo>
                    <a:lnTo>
                      <a:pt x="0" y="44"/>
                    </a:lnTo>
                    <a:lnTo>
                      <a:pt x="0" y="46"/>
                    </a:lnTo>
                    <a:lnTo>
                      <a:pt x="0" y="49"/>
                    </a:lnTo>
                    <a:lnTo>
                      <a:pt x="0" y="52"/>
                    </a:lnTo>
                    <a:lnTo>
                      <a:pt x="0" y="55"/>
                    </a:lnTo>
                    <a:lnTo>
                      <a:pt x="0" y="60"/>
                    </a:lnTo>
                    <a:lnTo>
                      <a:pt x="0" y="63"/>
                    </a:lnTo>
                    <a:lnTo>
                      <a:pt x="0" y="66"/>
                    </a:lnTo>
                    <a:lnTo>
                      <a:pt x="0" y="70"/>
                    </a:lnTo>
                    <a:lnTo>
                      <a:pt x="0" y="73"/>
                    </a:lnTo>
                    <a:lnTo>
                      <a:pt x="0" y="77"/>
                    </a:lnTo>
                    <a:lnTo>
                      <a:pt x="0" y="81"/>
                    </a:lnTo>
                    <a:lnTo>
                      <a:pt x="0" y="85"/>
                    </a:lnTo>
                    <a:lnTo>
                      <a:pt x="0" y="90"/>
                    </a:lnTo>
                    <a:lnTo>
                      <a:pt x="0" y="94"/>
                    </a:lnTo>
                    <a:lnTo>
                      <a:pt x="0" y="99"/>
                    </a:lnTo>
                    <a:lnTo>
                      <a:pt x="0" y="103"/>
                    </a:lnTo>
                    <a:lnTo>
                      <a:pt x="0" y="108"/>
                    </a:lnTo>
                    <a:lnTo>
                      <a:pt x="0" y="112"/>
                    </a:lnTo>
                    <a:lnTo>
                      <a:pt x="0" y="118"/>
                    </a:lnTo>
                    <a:lnTo>
                      <a:pt x="0" y="123"/>
                    </a:lnTo>
                    <a:lnTo>
                      <a:pt x="0" y="128"/>
                    </a:lnTo>
                    <a:lnTo>
                      <a:pt x="0" y="133"/>
                    </a:lnTo>
                    <a:lnTo>
                      <a:pt x="0" y="139"/>
                    </a:lnTo>
                    <a:lnTo>
                      <a:pt x="0" y="145"/>
                    </a:lnTo>
                    <a:lnTo>
                      <a:pt x="0" y="151"/>
                    </a:lnTo>
                    <a:lnTo>
                      <a:pt x="0" y="156"/>
                    </a:lnTo>
                    <a:lnTo>
                      <a:pt x="0" y="162"/>
                    </a:lnTo>
                    <a:lnTo>
                      <a:pt x="0" y="168"/>
                    </a:lnTo>
                    <a:lnTo>
                      <a:pt x="0" y="175"/>
                    </a:lnTo>
                    <a:lnTo>
                      <a:pt x="0" y="182"/>
                    </a:lnTo>
                    <a:lnTo>
                      <a:pt x="0" y="188"/>
                    </a:lnTo>
                    <a:lnTo>
                      <a:pt x="0" y="195"/>
                    </a:lnTo>
                    <a:lnTo>
                      <a:pt x="0" y="201"/>
                    </a:lnTo>
                    <a:lnTo>
                      <a:pt x="0" y="209"/>
                    </a:lnTo>
                    <a:lnTo>
                      <a:pt x="0" y="216"/>
                    </a:lnTo>
                    <a:lnTo>
                      <a:pt x="0" y="224"/>
                    </a:lnTo>
                    <a:lnTo>
                      <a:pt x="0" y="232"/>
                    </a:lnTo>
                    <a:lnTo>
                      <a:pt x="0" y="239"/>
                    </a:lnTo>
                    <a:lnTo>
                      <a:pt x="0" y="247"/>
                    </a:lnTo>
                    <a:lnTo>
                      <a:pt x="0" y="255"/>
                    </a:lnTo>
                    <a:lnTo>
                      <a:pt x="0" y="264"/>
                    </a:lnTo>
                    <a:lnTo>
                      <a:pt x="0" y="272"/>
                    </a:lnTo>
                    <a:lnTo>
                      <a:pt x="0" y="280"/>
                    </a:lnTo>
                    <a:lnTo>
                      <a:pt x="0" y="290"/>
                    </a:lnTo>
                    <a:lnTo>
                      <a:pt x="0" y="298"/>
                    </a:lnTo>
                    <a:lnTo>
                      <a:pt x="0" y="307"/>
                    </a:lnTo>
                    <a:lnTo>
                      <a:pt x="0" y="315"/>
                    </a:lnTo>
                    <a:lnTo>
                      <a:pt x="0" y="325"/>
                    </a:lnTo>
                    <a:lnTo>
                      <a:pt x="0" y="334"/>
                    </a:lnTo>
                    <a:lnTo>
                      <a:pt x="0" y="343"/>
                    </a:lnTo>
                    <a:lnTo>
                      <a:pt x="0" y="353"/>
                    </a:lnTo>
                    <a:lnTo>
                      <a:pt x="0" y="363"/>
                    </a:lnTo>
                    <a:lnTo>
                      <a:pt x="0" y="372"/>
                    </a:lnTo>
                    <a:lnTo>
                      <a:pt x="0" y="383"/>
                    </a:lnTo>
                    <a:lnTo>
                      <a:pt x="0" y="392"/>
                    </a:lnTo>
                    <a:lnTo>
                      <a:pt x="0" y="402"/>
                    </a:lnTo>
                    <a:lnTo>
                      <a:pt x="0" y="413"/>
                    </a:lnTo>
                    <a:lnTo>
                      <a:pt x="0" y="423"/>
                    </a:lnTo>
                    <a:lnTo>
                      <a:pt x="0" y="435"/>
                    </a:lnTo>
                    <a:lnTo>
                      <a:pt x="0" y="445"/>
                    </a:lnTo>
                    <a:lnTo>
                      <a:pt x="0" y="456"/>
                    </a:lnTo>
                    <a:lnTo>
                      <a:pt x="0" y="468"/>
                    </a:lnTo>
                    <a:lnTo>
                      <a:pt x="0" y="479"/>
                    </a:lnTo>
                    <a:lnTo>
                      <a:pt x="0" y="491"/>
                    </a:lnTo>
                    <a:lnTo>
                      <a:pt x="0" y="503"/>
                    </a:lnTo>
                    <a:lnTo>
                      <a:pt x="0" y="515"/>
                    </a:lnTo>
                    <a:lnTo>
                      <a:pt x="0" y="528"/>
                    </a:lnTo>
                    <a:lnTo>
                      <a:pt x="0" y="540"/>
                    </a:lnTo>
                    <a:lnTo>
                      <a:pt x="0" y="554"/>
                    </a:lnTo>
                    <a:lnTo>
                      <a:pt x="0" y="567"/>
                    </a:lnTo>
                    <a:lnTo>
                      <a:pt x="0" y="581"/>
                    </a:lnTo>
                    <a:lnTo>
                      <a:pt x="0" y="594"/>
                    </a:lnTo>
                    <a:lnTo>
                      <a:pt x="0" y="609"/>
                    </a:lnTo>
                    <a:lnTo>
                      <a:pt x="0" y="624"/>
                    </a:lnTo>
                    <a:lnTo>
                      <a:pt x="0" y="639"/>
                    </a:lnTo>
                    <a:lnTo>
                      <a:pt x="0" y="655"/>
                    </a:lnTo>
                    <a:lnTo>
                      <a:pt x="0" y="671"/>
                    </a:lnTo>
                    <a:lnTo>
                      <a:pt x="0" y="687"/>
                    </a:lnTo>
                    <a:lnTo>
                      <a:pt x="0" y="705"/>
                    </a:lnTo>
                    <a:lnTo>
                      <a:pt x="0" y="722"/>
                    </a:lnTo>
                    <a:lnTo>
                      <a:pt x="0" y="739"/>
                    </a:lnTo>
                    <a:lnTo>
                      <a:pt x="0" y="757"/>
                    </a:lnTo>
                    <a:lnTo>
                      <a:pt x="0" y="773"/>
                    </a:lnTo>
                    <a:lnTo>
                      <a:pt x="0" y="789"/>
                    </a:lnTo>
                    <a:lnTo>
                      <a:pt x="0" y="771"/>
                    </a:lnTo>
                    <a:lnTo>
                      <a:pt x="0" y="755"/>
                    </a:lnTo>
                    <a:lnTo>
                      <a:pt x="0" y="737"/>
                    </a:lnTo>
                    <a:lnTo>
                      <a:pt x="0" y="720"/>
                    </a:lnTo>
                    <a:lnTo>
                      <a:pt x="0" y="703"/>
                    </a:lnTo>
                    <a:lnTo>
                      <a:pt x="0" y="686"/>
                    </a:lnTo>
                    <a:lnTo>
                      <a:pt x="0" y="670"/>
                    </a:lnTo>
                    <a:lnTo>
                      <a:pt x="0" y="653"/>
                    </a:lnTo>
                    <a:lnTo>
                      <a:pt x="0" y="638"/>
                    </a:lnTo>
                    <a:lnTo>
                      <a:pt x="0" y="622"/>
                    </a:lnTo>
                    <a:lnTo>
                      <a:pt x="0" y="608"/>
                    </a:lnTo>
                    <a:lnTo>
                      <a:pt x="0" y="593"/>
                    </a:lnTo>
                    <a:lnTo>
                      <a:pt x="0" y="579"/>
                    </a:lnTo>
                    <a:lnTo>
                      <a:pt x="0" y="565"/>
                    </a:lnTo>
                    <a:lnTo>
                      <a:pt x="0" y="552"/>
                    </a:lnTo>
                    <a:lnTo>
                      <a:pt x="0" y="539"/>
                    </a:lnTo>
                    <a:lnTo>
                      <a:pt x="0" y="526"/>
                    </a:lnTo>
                    <a:lnTo>
                      <a:pt x="0" y="513"/>
                    </a:lnTo>
                    <a:lnTo>
                      <a:pt x="0" y="502"/>
                    </a:lnTo>
                    <a:lnTo>
                      <a:pt x="0" y="489"/>
                    </a:lnTo>
                    <a:lnTo>
                      <a:pt x="0" y="478"/>
                    </a:lnTo>
                    <a:lnTo>
                      <a:pt x="0" y="467"/>
                    </a:lnTo>
                    <a:lnTo>
                      <a:pt x="0" y="455"/>
                    </a:lnTo>
                    <a:lnTo>
                      <a:pt x="0" y="444"/>
                    </a:lnTo>
                    <a:lnTo>
                      <a:pt x="0" y="434"/>
                    </a:lnTo>
                    <a:lnTo>
                      <a:pt x="0" y="422"/>
                    </a:lnTo>
                    <a:lnTo>
                      <a:pt x="0" y="412"/>
                    </a:lnTo>
                    <a:lnTo>
                      <a:pt x="0" y="401"/>
                    </a:lnTo>
                    <a:lnTo>
                      <a:pt x="0" y="391"/>
                    </a:lnTo>
                    <a:lnTo>
                      <a:pt x="0" y="382"/>
                    </a:lnTo>
                    <a:lnTo>
                      <a:pt x="0" y="371"/>
                    </a:lnTo>
                    <a:lnTo>
                      <a:pt x="0" y="362"/>
                    </a:lnTo>
                    <a:lnTo>
                      <a:pt x="0" y="352"/>
                    </a:lnTo>
                    <a:lnTo>
                      <a:pt x="0" y="342"/>
                    </a:lnTo>
                    <a:lnTo>
                      <a:pt x="0" y="333"/>
                    </a:lnTo>
                    <a:lnTo>
                      <a:pt x="0" y="324"/>
                    </a:lnTo>
                    <a:lnTo>
                      <a:pt x="0" y="314"/>
                    </a:lnTo>
                    <a:lnTo>
                      <a:pt x="0" y="306"/>
                    </a:lnTo>
                    <a:lnTo>
                      <a:pt x="0" y="297"/>
                    </a:lnTo>
                    <a:lnTo>
                      <a:pt x="0" y="289"/>
                    </a:lnTo>
                    <a:lnTo>
                      <a:pt x="0" y="279"/>
                    </a:lnTo>
                    <a:lnTo>
                      <a:pt x="0" y="271"/>
                    </a:lnTo>
                    <a:lnTo>
                      <a:pt x="0" y="263"/>
                    </a:lnTo>
                    <a:lnTo>
                      <a:pt x="0" y="254"/>
                    </a:lnTo>
                    <a:lnTo>
                      <a:pt x="0" y="246"/>
                    </a:lnTo>
                    <a:lnTo>
                      <a:pt x="0" y="239"/>
                    </a:lnTo>
                    <a:lnTo>
                      <a:pt x="0" y="231"/>
                    </a:lnTo>
                    <a:lnTo>
                      <a:pt x="0" y="223"/>
                    </a:lnTo>
                    <a:lnTo>
                      <a:pt x="0" y="215"/>
                    </a:lnTo>
                    <a:lnTo>
                      <a:pt x="0" y="208"/>
                    </a:lnTo>
                    <a:lnTo>
                      <a:pt x="0" y="201"/>
                    </a:lnTo>
                    <a:lnTo>
                      <a:pt x="0" y="194"/>
                    </a:lnTo>
                    <a:lnTo>
                      <a:pt x="0" y="187"/>
                    </a:lnTo>
                    <a:lnTo>
                      <a:pt x="0" y="181"/>
                    </a:lnTo>
                    <a:lnTo>
                      <a:pt x="0" y="175"/>
                    </a:lnTo>
                    <a:lnTo>
                      <a:pt x="0" y="168"/>
                    </a:lnTo>
                    <a:lnTo>
                      <a:pt x="0" y="162"/>
                    </a:lnTo>
                    <a:lnTo>
                      <a:pt x="0" y="156"/>
                    </a:lnTo>
                    <a:lnTo>
                      <a:pt x="0" y="150"/>
                    </a:lnTo>
                    <a:lnTo>
                      <a:pt x="0" y="143"/>
                    </a:lnTo>
                    <a:lnTo>
                      <a:pt x="0" y="138"/>
                    </a:lnTo>
                    <a:lnTo>
                      <a:pt x="0" y="133"/>
                    </a:lnTo>
                    <a:lnTo>
                      <a:pt x="0" y="128"/>
                    </a:lnTo>
                    <a:lnTo>
                      <a:pt x="0" y="123"/>
                    </a:lnTo>
                    <a:lnTo>
                      <a:pt x="0" y="118"/>
                    </a:lnTo>
                    <a:lnTo>
                      <a:pt x="0" y="112"/>
                    </a:lnTo>
                    <a:lnTo>
                      <a:pt x="0" y="107"/>
                    </a:lnTo>
                    <a:lnTo>
                      <a:pt x="0" y="103"/>
                    </a:lnTo>
                    <a:lnTo>
                      <a:pt x="0" y="98"/>
                    </a:lnTo>
                    <a:lnTo>
                      <a:pt x="0" y="94"/>
                    </a:lnTo>
                    <a:lnTo>
                      <a:pt x="0" y="90"/>
                    </a:lnTo>
                    <a:lnTo>
                      <a:pt x="0" y="85"/>
                    </a:lnTo>
                    <a:lnTo>
                      <a:pt x="0" y="81"/>
                    </a:lnTo>
                    <a:lnTo>
                      <a:pt x="0" y="77"/>
                    </a:lnTo>
                    <a:lnTo>
                      <a:pt x="0" y="73"/>
                    </a:lnTo>
                    <a:lnTo>
                      <a:pt x="0" y="70"/>
                    </a:lnTo>
                    <a:lnTo>
                      <a:pt x="0" y="66"/>
                    </a:lnTo>
                    <a:lnTo>
                      <a:pt x="0" y="62"/>
                    </a:lnTo>
                    <a:lnTo>
                      <a:pt x="0" y="59"/>
                    </a:lnTo>
                    <a:lnTo>
                      <a:pt x="0" y="55"/>
                    </a:lnTo>
                    <a:lnTo>
                      <a:pt x="0" y="52"/>
                    </a:lnTo>
                    <a:lnTo>
                      <a:pt x="0" y="49"/>
                    </a:lnTo>
                    <a:lnTo>
                      <a:pt x="0" y="46"/>
                    </a:lnTo>
                    <a:lnTo>
                      <a:pt x="0" y="43"/>
                    </a:lnTo>
                    <a:lnTo>
                      <a:pt x="0" y="41"/>
                    </a:lnTo>
                    <a:lnTo>
                      <a:pt x="0" y="38"/>
                    </a:lnTo>
                    <a:lnTo>
                      <a:pt x="0" y="36"/>
                    </a:lnTo>
                    <a:lnTo>
                      <a:pt x="0" y="33"/>
                    </a:lnTo>
                    <a:lnTo>
                      <a:pt x="0" y="31"/>
                    </a:lnTo>
                    <a:lnTo>
                      <a:pt x="0" y="29"/>
                    </a:lnTo>
                    <a:lnTo>
                      <a:pt x="0" y="26"/>
                    </a:lnTo>
                    <a:lnTo>
                      <a:pt x="0" y="24"/>
                    </a:lnTo>
                    <a:lnTo>
                      <a:pt x="0" y="22"/>
                    </a:lnTo>
                    <a:lnTo>
                      <a:pt x="0" y="20"/>
                    </a:lnTo>
                    <a:lnTo>
                      <a:pt x="0" y="18"/>
                    </a:lnTo>
                    <a:lnTo>
                      <a:pt x="0" y="17"/>
                    </a:lnTo>
                    <a:lnTo>
                      <a:pt x="0" y="15"/>
                    </a:lnTo>
                    <a:lnTo>
                      <a:pt x="0" y="14"/>
                    </a:lnTo>
                    <a:lnTo>
                      <a:pt x="0" y="13"/>
                    </a:lnTo>
                    <a:lnTo>
                      <a:pt x="0" y="11"/>
                    </a:lnTo>
                    <a:lnTo>
                      <a:pt x="0" y="10"/>
                    </a:lnTo>
                    <a:lnTo>
                      <a:pt x="0" y="9"/>
                    </a:lnTo>
                    <a:lnTo>
                      <a:pt x="0" y="8"/>
                    </a:lnTo>
                    <a:lnTo>
                      <a:pt x="0" y="7"/>
                    </a:lnTo>
                    <a:lnTo>
                      <a:pt x="0" y="6"/>
                    </a:lnTo>
                    <a:lnTo>
                      <a:pt x="0" y="5"/>
                    </a:lnTo>
                    <a:lnTo>
                      <a:pt x="0" y="5"/>
                    </a:lnTo>
                    <a:lnTo>
                      <a:pt x="0" y="4"/>
                    </a:lnTo>
                    <a:lnTo>
                      <a:pt x="0" y="3"/>
                    </a:lnTo>
                    <a:lnTo>
                      <a:pt x="0" y="3"/>
                    </a:lnTo>
                    <a:lnTo>
                      <a:pt x="0" y="2"/>
                    </a:lnTo>
                    <a:lnTo>
                      <a:pt x="0" y="2"/>
                    </a:lnTo>
                    <a:lnTo>
                      <a:pt x="0" y="2"/>
                    </a:lnTo>
                    <a:lnTo>
                      <a:pt x="0" y="1"/>
                    </a:lnTo>
                    <a:lnTo>
                      <a:pt x="0" y="1"/>
                    </a:lnTo>
                    <a:lnTo>
                      <a:pt x="0" y="1"/>
                    </a:lnTo>
                    <a:lnTo>
                      <a:pt x="0" y="0"/>
                    </a:lnTo>
                    <a:lnTo>
                      <a:pt x="0" y="0"/>
                    </a:lnTo>
                    <a:lnTo>
                      <a:pt x="0" y="0"/>
                    </a:lnTo>
                    <a:lnTo>
                      <a:pt x="0" y="0"/>
                    </a:lnTo>
                    <a:lnTo>
                      <a:pt x="0" y="0"/>
                    </a:lnTo>
                    <a:lnTo>
                      <a:pt x="0" y="1"/>
                    </a:lnTo>
                    <a:lnTo>
                      <a:pt x="0" y="1"/>
                    </a:lnTo>
                    <a:lnTo>
                      <a:pt x="0" y="1"/>
                    </a:lnTo>
                    <a:lnTo>
                      <a:pt x="0" y="2"/>
                    </a:lnTo>
                    <a:lnTo>
                      <a:pt x="0" y="2"/>
                    </a:lnTo>
                    <a:lnTo>
                      <a:pt x="0" y="3"/>
                    </a:lnTo>
                    <a:lnTo>
                      <a:pt x="0" y="3"/>
                    </a:lnTo>
                    <a:lnTo>
                      <a:pt x="0" y="4"/>
                    </a:lnTo>
                    <a:lnTo>
                      <a:pt x="0" y="4"/>
                    </a:lnTo>
                    <a:lnTo>
                      <a:pt x="0" y="5"/>
                    </a:lnTo>
                    <a:lnTo>
                      <a:pt x="0" y="6"/>
                    </a:lnTo>
                    <a:lnTo>
                      <a:pt x="0" y="6"/>
                    </a:lnTo>
                    <a:lnTo>
                      <a:pt x="0" y="7"/>
                    </a:lnTo>
                    <a:lnTo>
                      <a:pt x="0" y="8"/>
                    </a:lnTo>
                    <a:lnTo>
                      <a:pt x="0" y="9"/>
                    </a:lnTo>
                    <a:lnTo>
                      <a:pt x="0" y="10"/>
                    </a:lnTo>
                    <a:lnTo>
                      <a:pt x="0" y="12"/>
                    </a:lnTo>
                    <a:lnTo>
                      <a:pt x="0" y="13"/>
                    </a:lnTo>
                    <a:lnTo>
                      <a:pt x="0" y="14"/>
                    </a:lnTo>
                    <a:lnTo>
                      <a:pt x="0" y="16"/>
                    </a:lnTo>
                    <a:lnTo>
                      <a:pt x="0" y="17"/>
                    </a:lnTo>
                    <a:lnTo>
                      <a:pt x="0" y="19"/>
                    </a:lnTo>
                    <a:lnTo>
                      <a:pt x="0" y="20"/>
                    </a:lnTo>
                    <a:lnTo>
                      <a:pt x="0" y="22"/>
                    </a:lnTo>
                    <a:lnTo>
                      <a:pt x="0" y="24"/>
                    </a:lnTo>
                    <a:lnTo>
                      <a:pt x="0" y="26"/>
                    </a:lnTo>
                    <a:lnTo>
                      <a:pt x="0" y="29"/>
                    </a:lnTo>
                    <a:lnTo>
                      <a:pt x="0" y="31"/>
                    </a:lnTo>
                    <a:lnTo>
                      <a:pt x="0" y="34"/>
                    </a:lnTo>
                    <a:lnTo>
                      <a:pt x="0" y="36"/>
                    </a:lnTo>
                    <a:lnTo>
                      <a:pt x="0" y="39"/>
                    </a:lnTo>
                    <a:lnTo>
                      <a:pt x="0" y="41"/>
                    </a:lnTo>
                    <a:lnTo>
                      <a:pt x="0" y="44"/>
                    </a:lnTo>
                    <a:lnTo>
                      <a:pt x="0" y="47"/>
                    </a:lnTo>
                    <a:lnTo>
                      <a:pt x="0" y="50"/>
                    </a:lnTo>
                    <a:lnTo>
                      <a:pt x="0" y="53"/>
                    </a:lnTo>
                    <a:lnTo>
                      <a:pt x="0" y="56"/>
                    </a:lnTo>
                    <a:lnTo>
                      <a:pt x="0" y="60"/>
                    </a:lnTo>
                    <a:lnTo>
                      <a:pt x="0" y="63"/>
                    </a:lnTo>
                    <a:lnTo>
                      <a:pt x="0" y="67"/>
                    </a:lnTo>
                    <a:lnTo>
                      <a:pt x="0" y="70"/>
                    </a:lnTo>
                    <a:lnTo>
                      <a:pt x="0" y="74"/>
                    </a:lnTo>
                    <a:lnTo>
                      <a:pt x="0" y="78"/>
                    </a:lnTo>
                    <a:lnTo>
                      <a:pt x="0" y="82"/>
                    </a:lnTo>
                    <a:lnTo>
                      <a:pt x="0" y="87"/>
                    </a:lnTo>
                    <a:lnTo>
                      <a:pt x="0" y="91"/>
                    </a:lnTo>
                    <a:lnTo>
                      <a:pt x="0" y="95"/>
                    </a:lnTo>
                    <a:lnTo>
                      <a:pt x="0" y="99"/>
                    </a:lnTo>
                    <a:lnTo>
                      <a:pt x="0" y="104"/>
                    </a:lnTo>
                    <a:lnTo>
                      <a:pt x="0" y="108"/>
                    </a:lnTo>
                    <a:lnTo>
                      <a:pt x="0" y="113"/>
                    </a:lnTo>
                    <a:lnTo>
                      <a:pt x="0" y="119"/>
                    </a:lnTo>
                    <a:lnTo>
                      <a:pt x="0" y="124"/>
                    </a:lnTo>
                    <a:lnTo>
                      <a:pt x="0" y="129"/>
                    </a:lnTo>
                    <a:lnTo>
                      <a:pt x="0" y="134"/>
                    </a:lnTo>
                    <a:lnTo>
                      <a:pt x="0" y="139"/>
                    </a:lnTo>
                    <a:lnTo>
                      <a:pt x="0" y="146"/>
                    </a:lnTo>
                    <a:lnTo>
                      <a:pt x="0" y="151"/>
                    </a:lnTo>
                    <a:lnTo>
                      <a:pt x="0" y="157"/>
                    </a:lnTo>
                    <a:lnTo>
                      <a:pt x="0" y="163"/>
                    </a:lnTo>
                    <a:lnTo>
                      <a:pt x="0" y="169"/>
                    </a:lnTo>
                    <a:lnTo>
                      <a:pt x="0" y="176"/>
                    </a:lnTo>
                    <a:lnTo>
                      <a:pt x="0" y="182"/>
                    </a:lnTo>
                    <a:lnTo>
                      <a:pt x="0" y="189"/>
                    </a:lnTo>
                    <a:lnTo>
                      <a:pt x="0" y="195"/>
                    </a:lnTo>
                    <a:lnTo>
                      <a:pt x="0" y="203"/>
                    </a:lnTo>
                    <a:lnTo>
                      <a:pt x="0" y="210"/>
                    </a:lnTo>
                    <a:lnTo>
                      <a:pt x="0" y="217"/>
                    </a:lnTo>
                    <a:lnTo>
                      <a:pt x="0" y="224"/>
                    </a:lnTo>
                    <a:lnTo>
                      <a:pt x="0" y="233"/>
                    </a:lnTo>
                    <a:lnTo>
                      <a:pt x="0" y="240"/>
                    </a:lnTo>
                    <a:lnTo>
                      <a:pt x="0" y="248"/>
                    </a:lnTo>
                    <a:lnTo>
                      <a:pt x="0" y="256"/>
                    </a:lnTo>
                    <a:lnTo>
                      <a:pt x="0" y="265"/>
                    </a:lnTo>
                    <a:lnTo>
                      <a:pt x="0" y="273"/>
                    </a:lnTo>
                    <a:lnTo>
                      <a:pt x="0" y="281"/>
                    </a:lnTo>
                    <a:lnTo>
                      <a:pt x="0" y="290"/>
                    </a:lnTo>
                    <a:lnTo>
                      <a:pt x="0" y="299"/>
                    </a:lnTo>
                    <a:lnTo>
                      <a:pt x="0" y="307"/>
                    </a:lnTo>
                    <a:lnTo>
                      <a:pt x="0" y="316"/>
                    </a:lnTo>
                    <a:lnTo>
                      <a:pt x="0" y="326"/>
                    </a:lnTo>
                    <a:lnTo>
                      <a:pt x="0" y="335"/>
                    </a:lnTo>
                    <a:lnTo>
                      <a:pt x="0" y="344"/>
                    </a:lnTo>
                    <a:lnTo>
                      <a:pt x="0" y="354"/>
                    </a:lnTo>
                    <a:lnTo>
                      <a:pt x="0" y="364"/>
                    </a:lnTo>
                    <a:lnTo>
                      <a:pt x="0" y="373"/>
                    </a:lnTo>
                    <a:lnTo>
                      <a:pt x="0" y="384"/>
                    </a:lnTo>
                    <a:lnTo>
                      <a:pt x="0" y="393"/>
                    </a:lnTo>
                    <a:lnTo>
                      <a:pt x="0" y="403"/>
                    </a:lnTo>
                    <a:lnTo>
                      <a:pt x="0" y="414"/>
                    </a:lnTo>
                    <a:lnTo>
                      <a:pt x="0" y="425"/>
                    </a:lnTo>
                    <a:lnTo>
                      <a:pt x="0" y="436"/>
                    </a:lnTo>
                    <a:lnTo>
                      <a:pt x="0" y="446"/>
                    </a:lnTo>
                    <a:lnTo>
                      <a:pt x="0" y="457"/>
                    </a:lnTo>
                    <a:lnTo>
                      <a:pt x="0" y="469"/>
                    </a:lnTo>
                    <a:lnTo>
                      <a:pt x="0" y="480"/>
                    </a:lnTo>
                    <a:lnTo>
                      <a:pt x="0" y="493"/>
                    </a:lnTo>
                    <a:lnTo>
                      <a:pt x="0" y="504"/>
                    </a:lnTo>
                    <a:lnTo>
                      <a:pt x="0" y="516"/>
                    </a:lnTo>
                    <a:lnTo>
                      <a:pt x="0" y="529"/>
                    </a:lnTo>
                    <a:lnTo>
                      <a:pt x="0" y="541"/>
                    </a:lnTo>
                    <a:lnTo>
                      <a:pt x="0" y="555"/>
                    </a:lnTo>
                    <a:lnTo>
                      <a:pt x="0" y="568"/>
                    </a:lnTo>
                    <a:lnTo>
                      <a:pt x="0" y="582"/>
                    </a:lnTo>
                    <a:lnTo>
                      <a:pt x="0" y="596"/>
                    </a:lnTo>
                    <a:lnTo>
                      <a:pt x="0" y="611"/>
                    </a:lnTo>
                    <a:lnTo>
                      <a:pt x="0" y="625"/>
                    </a:lnTo>
                    <a:lnTo>
                      <a:pt x="0" y="641"/>
                    </a:lnTo>
                    <a:lnTo>
                      <a:pt x="0" y="656"/>
                    </a:lnTo>
                    <a:lnTo>
                      <a:pt x="0" y="673"/>
                    </a:lnTo>
                    <a:lnTo>
                      <a:pt x="0" y="689"/>
                    </a:lnTo>
                    <a:lnTo>
                      <a:pt x="0" y="707"/>
                    </a:lnTo>
                    <a:lnTo>
                      <a:pt x="0" y="724"/>
                    </a:lnTo>
                    <a:lnTo>
                      <a:pt x="0" y="741"/>
                    </a:lnTo>
                    <a:lnTo>
                      <a:pt x="0" y="758"/>
                    </a:lnTo>
                    <a:lnTo>
                      <a:pt x="0" y="775"/>
                    </a:lnTo>
                    <a:lnTo>
                      <a:pt x="0" y="787"/>
                    </a:lnTo>
                    <a:lnTo>
                      <a:pt x="0" y="770"/>
                    </a:lnTo>
                    <a:lnTo>
                      <a:pt x="0" y="753"/>
                    </a:lnTo>
                    <a:lnTo>
                      <a:pt x="0" y="736"/>
                    </a:lnTo>
                    <a:lnTo>
                      <a:pt x="0" y="718"/>
                    </a:lnTo>
                    <a:lnTo>
                      <a:pt x="0" y="701"/>
                    </a:lnTo>
                    <a:lnTo>
                      <a:pt x="0" y="684"/>
                    </a:lnTo>
                    <a:lnTo>
                      <a:pt x="0" y="668"/>
                    </a:lnTo>
                    <a:lnTo>
                      <a:pt x="0" y="651"/>
                    </a:lnTo>
                    <a:lnTo>
                      <a:pt x="0" y="636"/>
                    </a:lnTo>
                    <a:lnTo>
                      <a:pt x="0" y="621"/>
                    </a:lnTo>
                    <a:lnTo>
                      <a:pt x="0" y="605"/>
                    </a:lnTo>
                    <a:lnTo>
                      <a:pt x="0" y="592"/>
                    </a:lnTo>
                    <a:lnTo>
                      <a:pt x="0" y="578"/>
                    </a:lnTo>
                    <a:lnTo>
                      <a:pt x="0" y="564"/>
                    </a:lnTo>
                    <a:lnTo>
                      <a:pt x="0" y="551"/>
                    </a:lnTo>
                    <a:lnTo>
                      <a:pt x="0" y="537"/>
                    </a:lnTo>
                    <a:lnTo>
                      <a:pt x="0" y="525"/>
                    </a:lnTo>
                    <a:lnTo>
                      <a:pt x="0" y="512"/>
                    </a:lnTo>
                    <a:lnTo>
                      <a:pt x="0" y="501"/>
                    </a:lnTo>
                    <a:lnTo>
                      <a:pt x="0" y="488"/>
                    </a:lnTo>
                    <a:lnTo>
                      <a:pt x="0" y="477"/>
                    </a:lnTo>
                    <a:lnTo>
                      <a:pt x="0" y="466"/>
                    </a:lnTo>
                    <a:lnTo>
                      <a:pt x="0" y="454"/>
                    </a:lnTo>
                    <a:lnTo>
                      <a:pt x="0" y="443"/>
                    </a:lnTo>
                    <a:lnTo>
                      <a:pt x="0" y="432"/>
                    </a:lnTo>
                    <a:lnTo>
                      <a:pt x="0" y="421"/>
                    </a:lnTo>
                    <a:lnTo>
                      <a:pt x="0" y="411"/>
                    </a:lnTo>
                    <a:lnTo>
                      <a:pt x="0" y="400"/>
                    </a:lnTo>
                    <a:lnTo>
                      <a:pt x="0" y="390"/>
                    </a:lnTo>
                    <a:lnTo>
                      <a:pt x="0" y="381"/>
                    </a:lnTo>
                    <a:lnTo>
                      <a:pt x="0" y="370"/>
                    </a:lnTo>
                    <a:lnTo>
                      <a:pt x="0" y="361"/>
                    </a:lnTo>
                    <a:lnTo>
                      <a:pt x="0" y="351"/>
                    </a:lnTo>
                    <a:lnTo>
                      <a:pt x="0" y="341"/>
                    </a:lnTo>
                    <a:lnTo>
                      <a:pt x="0" y="332"/>
                    </a:lnTo>
                    <a:lnTo>
                      <a:pt x="0" y="323"/>
                    </a:lnTo>
                    <a:lnTo>
                      <a:pt x="0" y="313"/>
                    </a:lnTo>
                    <a:lnTo>
                      <a:pt x="0" y="305"/>
                    </a:lnTo>
                    <a:lnTo>
                      <a:pt x="0" y="296"/>
                    </a:lnTo>
                    <a:lnTo>
                      <a:pt x="0" y="287"/>
                    </a:lnTo>
                    <a:lnTo>
                      <a:pt x="0" y="278"/>
                    </a:lnTo>
                    <a:lnTo>
                      <a:pt x="0" y="270"/>
                    </a:lnTo>
                    <a:lnTo>
                      <a:pt x="0" y="262"/>
                    </a:lnTo>
                    <a:lnTo>
                      <a:pt x="0" y="253"/>
                    </a:lnTo>
                    <a:lnTo>
                      <a:pt x="0" y="245"/>
                    </a:lnTo>
                    <a:lnTo>
                      <a:pt x="0" y="238"/>
                    </a:lnTo>
                    <a:lnTo>
                      <a:pt x="0" y="229"/>
                    </a:lnTo>
                    <a:lnTo>
                      <a:pt x="0" y="222"/>
                    </a:lnTo>
                    <a:lnTo>
                      <a:pt x="0" y="215"/>
                    </a:lnTo>
                    <a:lnTo>
                      <a:pt x="0" y="208"/>
                    </a:lnTo>
                    <a:lnTo>
                      <a:pt x="0" y="200"/>
                    </a:lnTo>
                    <a:lnTo>
                      <a:pt x="0" y="193"/>
                    </a:lnTo>
                    <a:lnTo>
                      <a:pt x="0" y="187"/>
                    </a:lnTo>
                    <a:lnTo>
                      <a:pt x="0" y="180"/>
                    </a:lnTo>
                    <a:lnTo>
                      <a:pt x="0" y="174"/>
                    </a:lnTo>
                    <a:lnTo>
                      <a:pt x="0" y="167"/>
                    </a:lnTo>
                    <a:lnTo>
                      <a:pt x="0" y="161"/>
                    </a:lnTo>
                    <a:lnTo>
                      <a:pt x="0" y="155"/>
                    </a:lnTo>
                    <a:lnTo>
                      <a:pt x="0" y="149"/>
                    </a:lnTo>
                    <a:lnTo>
                      <a:pt x="0" y="143"/>
                    </a:lnTo>
                    <a:lnTo>
                      <a:pt x="0" y="137"/>
                    </a:lnTo>
                    <a:lnTo>
                      <a:pt x="0" y="132"/>
                    </a:lnTo>
                    <a:lnTo>
                      <a:pt x="0" y="127"/>
                    </a:lnTo>
                    <a:lnTo>
                      <a:pt x="0" y="122"/>
                    </a:lnTo>
                    <a:lnTo>
                      <a:pt x="0" y="117"/>
                    </a:lnTo>
                    <a:lnTo>
                      <a:pt x="0" y="111"/>
                    </a:lnTo>
                    <a:lnTo>
                      <a:pt x="0" y="107"/>
                    </a:lnTo>
                    <a:lnTo>
                      <a:pt x="0" y="102"/>
                    </a:lnTo>
                    <a:lnTo>
                      <a:pt x="0" y="98"/>
                    </a:lnTo>
                    <a:lnTo>
                      <a:pt x="0" y="93"/>
                    </a:lnTo>
                    <a:lnTo>
                      <a:pt x="0" y="89"/>
                    </a:lnTo>
                    <a:lnTo>
                      <a:pt x="0" y="84"/>
                    </a:lnTo>
                    <a:lnTo>
                      <a:pt x="0" y="80"/>
                    </a:lnTo>
                    <a:lnTo>
                      <a:pt x="0" y="76"/>
                    </a:lnTo>
                    <a:lnTo>
                      <a:pt x="0" y="73"/>
                    </a:lnTo>
                    <a:lnTo>
                      <a:pt x="0" y="69"/>
                    </a:lnTo>
                    <a:lnTo>
                      <a:pt x="0" y="66"/>
                    </a:lnTo>
                    <a:lnTo>
                      <a:pt x="0" y="62"/>
                    </a:lnTo>
                    <a:lnTo>
                      <a:pt x="0" y="59"/>
                    </a:lnTo>
                    <a:lnTo>
                      <a:pt x="0" y="55"/>
                    </a:lnTo>
                    <a:lnTo>
                      <a:pt x="0" y="52"/>
                    </a:lnTo>
                    <a:lnTo>
                      <a:pt x="0" y="49"/>
                    </a:lnTo>
                    <a:lnTo>
                      <a:pt x="0" y="46"/>
                    </a:lnTo>
                    <a:lnTo>
                      <a:pt x="0" y="43"/>
                    </a:lnTo>
                    <a:lnTo>
                      <a:pt x="0" y="40"/>
                    </a:lnTo>
                    <a:lnTo>
                      <a:pt x="0" y="38"/>
                    </a:lnTo>
                    <a:lnTo>
                      <a:pt x="0" y="35"/>
                    </a:lnTo>
                    <a:lnTo>
                      <a:pt x="0" y="33"/>
                    </a:lnTo>
                    <a:lnTo>
                      <a:pt x="0" y="31"/>
                    </a:lnTo>
                    <a:lnTo>
                      <a:pt x="0" y="29"/>
                    </a:lnTo>
                    <a:lnTo>
                      <a:pt x="0" y="25"/>
                    </a:lnTo>
                    <a:lnTo>
                      <a:pt x="0" y="24"/>
                    </a:lnTo>
                    <a:lnTo>
                      <a:pt x="0" y="22"/>
                    </a:lnTo>
                    <a:lnTo>
                      <a:pt x="0" y="20"/>
                    </a:lnTo>
                    <a:lnTo>
                      <a:pt x="0" y="18"/>
                    </a:lnTo>
                    <a:lnTo>
                      <a:pt x="0" y="17"/>
                    </a:lnTo>
                    <a:lnTo>
                      <a:pt x="0" y="15"/>
                    </a:lnTo>
                    <a:lnTo>
                      <a:pt x="0" y="14"/>
                    </a:lnTo>
                    <a:lnTo>
                      <a:pt x="0" y="12"/>
                    </a:lnTo>
                    <a:lnTo>
                      <a:pt x="0" y="11"/>
                    </a:lnTo>
                    <a:lnTo>
                      <a:pt x="0" y="10"/>
                    </a:lnTo>
                    <a:lnTo>
                      <a:pt x="0" y="9"/>
                    </a:lnTo>
                    <a:lnTo>
                      <a:pt x="0" y="8"/>
                    </a:lnTo>
                    <a:lnTo>
                      <a:pt x="0" y="7"/>
                    </a:lnTo>
                    <a:lnTo>
                      <a:pt x="0" y="6"/>
                    </a:lnTo>
                    <a:lnTo>
                      <a:pt x="0" y="5"/>
                    </a:lnTo>
                    <a:lnTo>
                      <a:pt x="0" y="5"/>
                    </a:lnTo>
                    <a:lnTo>
                      <a:pt x="0" y="4"/>
                    </a:lnTo>
                    <a:lnTo>
                      <a:pt x="0" y="3"/>
                    </a:lnTo>
                    <a:lnTo>
                      <a:pt x="0" y="3"/>
                    </a:lnTo>
                    <a:lnTo>
                      <a:pt x="0" y="2"/>
                    </a:lnTo>
                    <a:lnTo>
                      <a:pt x="0" y="2"/>
                    </a:lnTo>
                    <a:lnTo>
                      <a:pt x="0" y="2"/>
                    </a:lnTo>
                    <a:lnTo>
                      <a:pt x="0" y="1"/>
                    </a:lnTo>
                    <a:lnTo>
                      <a:pt x="0" y="1"/>
                    </a:lnTo>
                    <a:lnTo>
                      <a:pt x="0" y="1"/>
                    </a:lnTo>
                    <a:lnTo>
                      <a:pt x="0" y="0"/>
                    </a:lnTo>
                    <a:lnTo>
                      <a:pt x="0" y="0"/>
                    </a:lnTo>
                    <a:lnTo>
                      <a:pt x="0" y="0"/>
                    </a:lnTo>
                    <a:lnTo>
                      <a:pt x="0" y="0"/>
                    </a:lnTo>
                    <a:lnTo>
                      <a:pt x="0" y="0"/>
                    </a:lnTo>
                    <a:lnTo>
                      <a:pt x="0" y="1"/>
                    </a:lnTo>
                    <a:lnTo>
                      <a:pt x="0" y="1"/>
                    </a:lnTo>
                    <a:lnTo>
                      <a:pt x="0" y="1"/>
                    </a:lnTo>
                    <a:lnTo>
                      <a:pt x="0" y="2"/>
                    </a:lnTo>
                    <a:lnTo>
                      <a:pt x="0" y="2"/>
                    </a:lnTo>
                    <a:lnTo>
                      <a:pt x="0" y="3"/>
                    </a:lnTo>
                    <a:lnTo>
                      <a:pt x="0" y="3"/>
                    </a:lnTo>
                    <a:lnTo>
                      <a:pt x="0" y="4"/>
                    </a:lnTo>
                    <a:lnTo>
                      <a:pt x="0" y="4"/>
                    </a:lnTo>
                    <a:lnTo>
                      <a:pt x="0" y="5"/>
                    </a:lnTo>
                    <a:lnTo>
                      <a:pt x="0" y="6"/>
                    </a:lnTo>
                    <a:lnTo>
                      <a:pt x="0" y="6"/>
                    </a:lnTo>
                    <a:lnTo>
                      <a:pt x="0" y="7"/>
                    </a:lnTo>
                    <a:lnTo>
                      <a:pt x="0" y="8"/>
                    </a:lnTo>
                    <a:lnTo>
                      <a:pt x="0" y="9"/>
                    </a:lnTo>
                    <a:lnTo>
                      <a:pt x="0" y="10"/>
                    </a:lnTo>
                    <a:lnTo>
                      <a:pt x="0" y="12"/>
                    </a:lnTo>
                    <a:lnTo>
                      <a:pt x="0" y="13"/>
                    </a:lnTo>
                    <a:lnTo>
                      <a:pt x="0" y="14"/>
                    </a:lnTo>
                    <a:lnTo>
                      <a:pt x="0" y="16"/>
                    </a:lnTo>
                    <a:lnTo>
                      <a:pt x="0" y="17"/>
                    </a:lnTo>
                    <a:lnTo>
                      <a:pt x="0" y="19"/>
                    </a:lnTo>
                    <a:lnTo>
                      <a:pt x="0" y="21"/>
                    </a:lnTo>
                    <a:lnTo>
                      <a:pt x="0" y="22"/>
                    </a:lnTo>
                    <a:lnTo>
                      <a:pt x="0" y="24"/>
                    </a:lnTo>
                    <a:lnTo>
                      <a:pt x="0" y="26"/>
                    </a:lnTo>
                    <a:lnTo>
                      <a:pt x="0" y="29"/>
                    </a:lnTo>
                    <a:lnTo>
                      <a:pt x="0" y="32"/>
                    </a:lnTo>
                    <a:lnTo>
                      <a:pt x="0" y="34"/>
                    </a:lnTo>
                    <a:lnTo>
                      <a:pt x="0" y="36"/>
                    </a:lnTo>
                    <a:lnTo>
                      <a:pt x="0" y="39"/>
                    </a:lnTo>
                    <a:lnTo>
                      <a:pt x="0" y="41"/>
                    </a:lnTo>
                    <a:lnTo>
                      <a:pt x="0" y="44"/>
                    </a:lnTo>
                    <a:lnTo>
                      <a:pt x="0" y="47"/>
                    </a:lnTo>
                    <a:lnTo>
                      <a:pt x="0" y="50"/>
                    </a:lnTo>
                    <a:lnTo>
                      <a:pt x="0" y="53"/>
                    </a:lnTo>
                    <a:lnTo>
                      <a:pt x="0" y="56"/>
                    </a:lnTo>
                    <a:lnTo>
                      <a:pt x="0" y="60"/>
                    </a:lnTo>
                    <a:lnTo>
                      <a:pt x="0" y="64"/>
                    </a:lnTo>
                    <a:lnTo>
                      <a:pt x="0" y="67"/>
                    </a:lnTo>
                    <a:lnTo>
                      <a:pt x="0" y="71"/>
                    </a:lnTo>
                    <a:lnTo>
                      <a:pt x="0" y="74"/>
                    </a:lnTo>
                    <a:lnTo>
                      <a:pt x="0" y="78"/>
                    </a:lnTo>
                    <a:lnTo>
                      <a:pt x="0" y="82"/>
                    </a:lnTo>
                    <a:lnTo>
                      <a:pt x="0" y="87"/>
                    </a:lnTo>
                    <a:lnTo>
                      <a:pt x="0" y="91"/>
                    </a:lnTo>
                    <a:lnTo>
                      <a:pt x="0" y="95"/>
                    </a:lnTo>
                    <a:lnTo>
                      <a:pt x="0" y="100"/>
                    </a:lnTo>
                    <a:lnTo>
                      <a:pt x="0" y="104"/>
                    </a:lnTo>
                    <a:lnTo>
                      <a:pt x="0" y="109"/>
                    </a:lnTo>
                    <a:lnTo>
                      <a:pt x="0" y="113"/>
                    </a:lnTo>
                    <a:lnTo>
                      <a:pt x="0" y="119"/>
                    </a:lnTo>
                    <a:lnTo>
                      <a:pt x="0" y="124"/>
                    </a:lnTo>
                    <a:lnTo>
                      <a:pt x="0" y="129"/>
                    </a:lnTo>
                    <a:lnTo>
                      <a:pt x="0" y="134"/>
                    </a:lnTo>
                    <a:lnTo>
                      <a:pt x="0" y="140"/>
                    </a:lnTo>
                    <a:lnTo>
                      <a:pt x="0" y="146"/>
                    </a:lnTo>
                    <a:lnTo>
                      <a:pt x="0" y="152"/>
                    </a:lnTo>
                    <a:lnTo>
                      <a:pt x="0" y="158"/>
                    </a:lnTo>
                    <a:lnTo>
                      <a:pt x="0" y="163"/>
                    </a:lnTo>
                    <a:lnTo>
                      <a:pt x="0" y="169"/>
                    </a:lnTo>
                    <a:lnTo>
                      <a:pt x="0" y="177"/>
                    </a:lnTo>
                  </a:path>
                </a:pathLst>
              </a:custGeom>
              <a:noFill/>
              <a:ln w="1111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94" name="Freeform 331"/>
              <p:cNvSpPr>
                <a:spLocks/>
              </p:cNvSpPr>
              <p:nvPr/>
            </p:nvSpPr>
            <p:spPr bwMode="auto">
              <a:xfrm>
                <a:off x="3785" y="302"/>
                <a:ext cx="1024" cy="1559"/>
              </a:xfrm>
              <a:custGeom>
                <a:avLst/>
                <a:gdLst>
                  <a:gd name="T0" fmla="*/ 788 w 1024"/>
                  <a:gd name="T1" fmla="*/ 3 h 1559"/>
                  <a:gd name="T2" fmla="*/ 788 w 1024"/>
                  <a:gd name="T3" fmla="*/ 10 h 1559"/>
                  <a:gd name="T4" fmla="*/ 788 w 1024"/>
                  <a:gd name="T5" fmla="*/ 24 h 1559"/>
                  <a:gd name="T6" fmla="*/ 785 w 1024"/>
                  <a:gd name="T7" fmla="*/ 44 h 1559"/>
                  <a:gd name="T8" fmla="*/ 782 w 1024"/>
                  <a:gd name="T9" fmla="*/ 74 h 1559"/>
                  <a:gd name="T10" fmla="*/ 778 w 1024"/>
                  <a:gd name="T11" fmla="*/ 113 h 1559"/>
                  <a:gd name="T12" fmla="*/ 770 w 1024"/>
                  <a:gd name="T13" fmla="*/ 161 h 1559"/>
                  <a:gd name="T14" fmla="*/ 757 w 1024"/>
                  <a:gd name="T15" fmla="*/ 222 h 1559"/>
                  <a:gd name="T16" fmla="*/ 739 w 1024"/>
                  <a:gd name="T17" fmla="*/ 292 h 1559"/>
                  <a:gd name="T18" fmla="*/ 713 w 1024"/>
                  <a:gd name="T19" fmla="*/ 371 h 1559"/>
                  <a:gd name="T20" fmla="*/ 679 w 1024"/>
                  <a:gd name="T21" fmla="*/ 457 h 1559"/>
                  <a:gd name="T22" fmla="*/ 630 w 1024"/>
                  <a:gd name="T23" fmla="*/ 549 h 1559"/>
                  <a:gd name="T24" fmla="*/ 563 w 1024"/>
                  <a:gd name="T25" fmla="*/ 637 h 1559"/>
                  <a:gd name="T26" fmla="*/ 481 w 1024"/>
                  <a:gd name="T27" fmla="*/ 708 h 1559"/>
                  <a:gd name="T28" fmla="*/ 398 w 1024"/>
                  <a:gd name="T29" fmla="*/ 762 h 1559"/>
                  <a:gd name="T30" fmla="*/ 320 w 1024"/>
                  <a:gd name="T31" fmla="*/ 805 h 1559"/>
                  <a:gd name="T32" fmla="*/ 250 w 1024"/>
                  <a:gd name="T33" fmla="*/ 838 h 1559"/>
                  <a:gd name="T34" fmla="*/ 187 w 1024"/>
                  <a:gd name="T35" fmla="*/ 864 h 1559"/>
                  <a:gd name="T36" fmla="*/ 135 w 1024"/>
                  <a:gd name="T37" fmla="*/ 881 h 1559"/>
                  <a:gd name="T38" fmla="*/ 91 w 1024"/>
                  <a:gd name="T39" fmla="*/ 895 h 1559"/>
                  <a:gd name="T40" fmla="*/ 58 w 1024"/>
                  <a:gd name="T41" fmla="*/ 904 h 1559"/>
                  <a:gd name="T42" fmla="*/ 33 w 1024"/>
                  <a:gd name="T43" fmla="*/ 909 h 1559"/>
                  <a:gd name="T44" fmla="*/ 16 w 1024"/>
                  <a:gd name="T45" fmla="*/ 914 h 1559"/>
                  <a:gd name="T46" fmla="*/ 5 w 1024"/>
                  <a:gd name="T47" fmla="*/ 916 h 1559"/>
                  <a:gd name="T48" fmla="*/ 1 w 1024"/>
                  <a:gd name="T49" fmla="*/ 917 h 1559"/>
                  <a:gd name="T50" fmla="*/ 1 w 1024"/>
                  <a:gd name="T51" fmla="*/ 916 h 1559"/>
                  <a:gd name="T52" fmla="*/ 6 w 1024"/>
                  <a:gd name="T53" fmla="*/ 916 h 1559"/>
                  <a:gd name="T54" fmla="*/ 18 w 1024"/>
                  <a:gd name="T55" fmla="*/ 915 h 1559"/>
                  <a:gd name="T56" fmla="*/ 36 w 1024"/>
                  <a:gd name="T57" fmla="*/ 912 h 1559"/>
                  <a:gd name="T58" fmla="*/ 63 w 1024"/>
                  <a:gd name="T59" fmla="*/ 910 h 1559"/>
                  <a:gd name="T60" fmla="*/ 100 w 1024"/>
                  <a:gd name="T61" fmla="*/ 909 h 1559"/>
                  <a:gd name="T62" fmla="*/ 145 w 1024"/>
                  <a:gd name="T63" fmla="*/ 909 h 1559"/>
                  <a:gd name="T64" fmla="*/ 202 w 1024"/>
                  <a:gd name="T65" fmla="*/ 911 h 1559"/>
                  <a:gd name="T66" fmla="*/ 271 w 1024"/>
                  <a:gd name="T67" fmla="*/ 919 h 1559"/>
                  <a:gd name="T68" fmla="*/ 350 w 1024"/>
                  <a:gd name="T69" fmla="*/ 930 h 1559"/>
                  <a:gd name="T70" fmla="*/ 437 w 1024"/>
                  <a:gd name="T71" fmla="*/ 948 h 1559"/>
                  <a:gd name="T72" fmla="*/ 534 w 1024"/>
                  <a:gd name="T73" fmla="*/ 977 h 1559"/>
                  <a:gd name="T74" fmla="*/ 632 w 1024"/>
                  <a:gd name="T75" fmla="*/ 1024 h 1559"/>
                  <a:gd name="T76" fmla="*/ 721 w 1024"/>
                  <a:gd name="T77" fmla="*/ 1091 h 1559"/>
                  <a:gd name="T78" fmla="*/ 793 w 1024"/>
                  <a:gd name="T79" fmla="*/ 1164 h 1559"/>
                  <a:gd name="T80" fmla="*/ 850 w 1024"/>
                  <a:gd name="T81" fmla="*/ 1236 h 1559"/>
                  <a:gd name="T82" fmla="*/ 895 w 1024"/>
                  <a:gd name="T83" fmla="*/ 1303 h 1559"/>
                  <a:gd name="T84" fmla="*/ 934 w 1024"/>
                  <a:gd name="T85" fmla="*/ 1364 h 1559"/>
                  <a:gd name="T86" fmla="*/ 962 w 1024"/>
                  <a:gd name="T87" fmla="*/ 1416 h 1559"/>
                  <a:gd name="T88" fmla="*/ 983 w 1024"/>
                  <a:gd name="T89" fmla="*/ 1458 h 1559"/>
                  <a:gd name="T90" fmla="*/ 999 w 1024"/>
                  <a:gd name="T91" fmla="*/ 1494 h 1559"/>
                  <a:gd name="T92" fmla="*/ 1009 w 1024"/>
                  <a:gd name="T93" fmla="*/ 1520 h 1559"/>
                  <a:gd name="T94" fmla="*/ 1016 w 1024"/>
                  <a:gd name="T95" fmla="*/ 1538 h 1559"/>
                  <a:gd name="T96" fmla="*/ 1021 w 1024"/>
                  <a:gd name="T97" fmla="*/ 1551 h 1559"/>
                  <a:gd name="T98" fmla="*/ 1023 w 1024"/>
                  <a:gd name="T99" fmla="*/ 1556 h 1559"/>
                  <a:gd name="T100" fmla="*/ 1024 w 1024"/>
                  <a:gd name="T101" fmla="*/ 1558 h 1559"/>
                  <a:gd name="T102" fmla="*/ 1023 w 1024"/>
                  <a:gd name="T103" fmla="*/ 1554 h 1559"/>
                  <a:gd name="T104" fmla="*/ 1020 w 1024"/>
                  <a:gd name="T105" fmla="*/ 1545 h 1559"/>
                  <a:gd name="T106" fmla="*/ 1015 w 1024"/>
                  <a:gd name="T107" fmla="*/ 1530 h 1559"/>
                  <a:gd name="T108" fmla="*/ 1010 w 1024"/>
                  <a:gd name="T109" fmla="*/ 1506 h 1559"/>
                  <a:gd name="T110" fmla="*/ 1004 w 1024"/>
                  <a:gd name="T111" fmla="*/ 1474 h 1559"/>
                  <a:gd name="T112" fmla="*/ 998 w 1024"/>
                  <a:gd name="T113" fmla="*/ 1431 h 1559"/>
                  <a:gd name="T114" fmla="*/ 991 w 1024"/>
                  <a:gd name="T115" fmla="*/ 1379 h 1559"/>
                  <a:gd name="T116" fmla="*/ 986 w 1024"/>
                  <a:gd name="T117" fmla="*/ 1313 h 1559"/>
                  <a:gd name="T118" fmla="*/ 984 w 1024"/>
                  <a:gd name="T119" fmla="*/ 1237 h 1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24" h="1559">
                    <a:moveTo>
                      <a:pt x="788" y="0"/>
                    </a:moveTo>
                    <a:lnTo>
                      <a:pt x="788" y="1"/>
                    </a:lnTo>
                    <a:lnTo>
                      <a:pt x="788" y="1"/>
                    </a:lnTo>
                    <a:lnTo>
                      <a:pt x="788" y="1"/>
                    </a:lnTo>
                    <a:lnTo>
                      <a:pt x="788" y="2"/>
                    </a:lnTo>
                    <a:lnTo>
                      <a:pt x="788" y="2"/>
                    </a:lnTo>
                    <a:lnTo>
                      <a:pt x="788" y="2"/>
                    </a:lnTo>
                    <a:lnTo>
                      <a:pt x="788" y="3"/>
                    </a:lnTo>
                    <a:lnTo>
                      <a:pt x="788" y="3"/>
                    </a:lnTo>
                    <a:lnTo>
                      <a:pt x="788" y="4"/>
                    </a:lnTo>
                    <a:lnTo>
                      <a:pt x="788" y="4"/>
                    </a:lnTo>
                    <a:lnTo>
                      <a:pt x="788" y="5"/>
                    </a:lnTo>
                    <a:lnTo>
                      <a:pt x="788" y="5"/>
                    </a:lnTo>
                    <a:lnTo>
                      <a:pt x="788" y="6"/>
                    </a:lnTo>
                    <a:lnTo>
                      <a:pt x="788" y="7"/>
                    </a:lnTo>
                    <a:lnTo>
                      <a:pt x="788" y="8"/>
                    </a:lnTo>
                    <a:lnTo>
                      <a:pt x="788" y="9"/>
                    </a:lnTo>
                    <a:lnTo>
                      <a:pt x="788" y="10"/>
                    </a:lnTo>
                    <a:lnTo>
                      <a:pt x="788" y="11"/>
                    </a:lnTo>
                    <a:lnTo>
                      <a:pt x="788" y="12"/>
                    </a:lnTo>
                    <a:lnTo>
                      <a:pt x="788" y="13"/>
                    </a:lnTo>
                    <a:lnTo>
                      <a:pt x="788" y="15"/>
                    </a:lnTo>
                    <a:lnTo>
                      <a:pt x="788" y="16"/>
                    </a:lnTo>
                    <a:lnTo>
                      <a:pt x="788" y="19"/>
                    </a:lnTo>
                    <a:lnTo>
                      <a:pt x="788" y="20"/>
                    </a:lnTo>
                    <a:lnTo>
                      <a:pt x="788" y="22"/>
                    </a:lnTo>
                    <a:lnTo>
                      <a:pt x="788" y="24"/>
                    </a:lnTo>
                    <a:lnTo>
                      <a:pt x="786" y="26"/>
                    </a:lnTo>
                    <a:lnTo>
                      <a:pt x="786" y="28"/>
                    </a:lnTo>
                    <a:lnTo>
                      <a:pt x="786" y="30"/>
                    </a:lnTo>
                    <a:lnTo>
                      <a:pt x="786" y="32"/>
                    </a:lnTo>
                    <a:lnTo>
                      <a:pt x="786" y="34"/>
                    </a:lnTo>
                    <a:lnTo>
                      <a:pt x="786" y="36"/>
                    </a:lnTo>
                    <a:lnTo>
                      <a:pt x="786" y="39"/>
                    </a:lnTo>
                    <a:lnTo>
                      <a:pt x="785" y="42"/>
                    </a:lnTo>
                    <a:lnTo>
                      <a:pt x="785" y="44"/>
                    </a:lnTo>
                    <a:lnTo>
                      <a:pt x="785" y="48"/>
                    </a:lnTo>
                    <a:lnTo>
                      <a:pt x="785" y="51"/>
                    </a:lnTo>
                    <a:lnTo>
                      <a:pt x="784" y="54"/>
                    </a:lnTo>
                    <a:lnTo>
                      <a:pt x="784" y="57"/>
                    </a:lnTo>
                    <a:lnTo>
                      <a:pt x="784" y="60"/>
                    </a:lnTo>
                    <a:lnTo>
                      <a:pt x="784" y="63"/>
                    </a:lnTo>
                    <a:lnTo>
                      <a:pt x="783" y="67"/>
                    </a:lnTo>
                    <a:lnTo>
                      <a:pt x="783" y="70"/>
                    </a:lnTo>
                    <a:lnTo>
                      <a:pt x="782" y="74"/>
                    </a:lnTo>
                    <a:lnTo>
                      <a:pt x="782" y="79"/>
                    </a:lnTo>
                    <a:lnTo>
                      <a:pt x="782" y="82"/>
                    </a:lnTo>
                    <a:lnTo>
                      <a:pt x="781" y="86"/>
                    </a:lnTo>
                    <a:lnTo>
                      <a:pt x="781" y="90"/>
                    </a:lnTo>
                    <a:lnTo>
                      <a:pt x="780" y="95"/>
                    </a:lnTo>
                    <a:lnTo>
                      <a:pt x="780" y="99"/>
                    </a:lnTo>
                    <a:lnTo>
                      <a:pt x="779" y="103"/>
                    </a:lnTo>
                    <a:lnTo>
                      <a:pt x="778" y="109"/>
                    </a:lnTo>
                    <a:lnTo>
                      <a:pt x="778" y="113"/>
                    </a:lnTo>
                    <a:lnTo>
                      <a:pt x="777" y="118"/>
                    </a:lnTo>
                    <a:lnTo>
                      <a:pt x="776" y="123"/>
                    </a:lnTo>
                    <a:lnTo>
                      <a:pt x="775" y="128"/>
                    </a:lnTo>
                    <a:lnTo>
                      <a:pt x="775" y="133"/>
                    </a:lnTo>
                    <a:lnTo>
                      <a:pt x="774" y="139"/>
                    </a:lnTo>
                    <a:lnTo>
                      <a:pt x="773" y="144"/>
                    </a:lnTo>
                    <a:lnTo>
                      <a:pt x="772" y="150"/>
                    </a:lnTo>
                    <a:lnTo>
                      <a:pt x="771" y="156"/>
                    </a:lnTo>
                    <a:lnTo>
                      <a:pt x="770" y="161"/>
                    </a:lnTo>
                    <a:lnTo>
                      <a:pt x="769" y="168"/>
                    </a:lnTo>
                    <a:lnTo>
                      <a:pt x="768" y="174"/>
                    </a:lnTo>
                    <a:lnTo>
                      <a:pt x="767" y="180"/>
                    </a:lnTo>
                    <a:lnTo>
                      <a:pt x="765" y="186"/>
                    </a:lnTo>
                    <a:lnTo>
                      <a:pt x="764" y="194"/>
                    </a:lnTo>
                    <a:lnTo>
                      <a:pt x="762" y="200"/>
                    </a:lnTo>
                    <a:lnTo>
                      <a:pt x="761" y="207"/>
                    </a:lnTo>
                    <a:lnTo>
                      <a:pt x="758" y="214"/>
                    </a:lnTo>
                    <a:lnTo>
                      <a:pt x="757" y="222"/>
                    </a:lnTo>
                    <a:lnTo>
                      <a:pt x="755" y="229"/>
                    </a:lnTo>
                    <a:lnTo>
                      <a:pt x="753" y="236"/>
                    </a:lnTo>
                    <a:lnTo>
                      <a:pt x="751" y="243"/>
                    </a:lnTo>
                    <a:lnTo>
                      <a:pt x="749" y="252"/>
                    </a:lnTo>
                    <a:lnTo>
                      <a:pt x="747" y="259"/>
                    </a:lnTo>
                    <a:lnTo>
                      <a:pt x="745" y="267"/>
                    </a:lnTo>
                    <a:lnTo>
                      <a:pt x="743" y="275"/>
                    </a:lnTo>
                    <a:lnTo>
                      <a:pt x="741" y="284"/>
                    </a:lnTo>
                    <a:lnTo>
                      <a:pt x="739" y="292"/>
                    </a:lnTo>
                    <a:lnTo>
                      <a:pt x="736" y="300"/>
                    </a:lnTo>
                    <a:lnTo>
                      <a:pt x="734" y="309"/>
                    </a:lnTo>
                    <a:lnTo>
                      <a:pt x="731" y="317"/>
                    </a:lnTo>
                    <a:lnTo>
                      <a:pt x="727" y="326"/>
                    </a:lnTo>
                    <a:lnTo>
                      <a:pt x="725" y="334"/>
                    </a:lnTo>
                    <a:lnTo>
                      <a:pt x="722" y="344"/>
                    </a:lnTo>
                    <a:lnTo>
                      <a:pt x="719" y="352"/>
                    </a:lnTo>
                    <a:lnTo>
                      <a:pt x="716" y="361"/>
                    </a:lnTo>
                    <a:lnTo>
                      <a:pt x="713" y="371"/>
                    </a:lnTo>
                    <a:lnTo>
                      <a:pt x="710" y="380"/>
                    </a:lnTo>
                    <a:lnTo>
                      <a:pt x="706" y="389"/>
                    </a:lnTo>
                    <a:lnTo>
                      <a:pt x="703" y="399"/>
                    </a:lnTo>
                    <a:lnTo>
                      <a:pt x="699" y="408"/>
                    </a:lnTo>
                    <a:lnTo>
                      <a:pt x="695" y="417"/>
                    </a:lnTo>
                    <a:lnTo>
                      <a:pt x="691" y="428"/>
                    </a:lnTo>
                    <a:lnTo>
                      <a:pt x="687" y="437"/>
                    </a:lnTo>
                    <a:lnTo>
                      <a:pt x="683" y="446"/>
                    </a:lnTo>
                    <a:lnTo>
                      <a:pt x="679" y="457"/>
                    </a:lnTo>
                    <a:lnTo>
                      <a:pt x="675" y="467"/>
                    </a:lnTo>
                    <a:lnTo>
                      <a:pt x="669" y="476"/>
                    </a:lnTo>
                    <a:lnTo>
                      <a:pt x="664" y="487"/>
                    </a:lnTo>
                    <a:lnTo>
                      <a:pt x="659" y="497"/>
                    </a:lnTo>
                    <a:lnTo>
                      <a:pt x="654" y="507"/>
                    </a:lnTo>
                    <a:lnTo>
                      <a:pt x="649" y="518"/>
                    </a:lnTo>
                    <a:lnTo>
                      <a:pt x="642" y="528"/>
                    </a:lnTo>
                    <a:lnTo>
                      <a:pt x="636" y="539"/>
                    </a:lnTo>
                    <a:lnTo>
                      <a:pt x="630" y="549"/>
                    </a:lnTo>
                    <a:lnTo>
                      <a:pt x="624" y="558"/>
                    </a:lnTo>
                    <a:lnTo>
                      <a:pt x="617" y="569"/>
                    </a:lnTo>
                    <a:lnTo>
                      <a:pt x="610" y="579"/>
                    </a:lnTo>
                    <a:lnTo>
                      <a:pt x="602" y="589"/>
                    </a:lnTo>
                    <a:lnTo>
                      <a:pt x="595" y="599"/>
                    </a:lnTo>
                    <a:lnTo>
                      <a:pt x="588" y="609"/>
                    </a:lnTo>
                    <a:lnTo>
                      <a:pt x="579" y="618"/>
                    </a:lnTo>
                    <a:lnTo>
                      <a:pt x="571" y="628"/>
                    </a:lnTo>
                    <a:lnTo>
                      <a:pt x="563" y="637"/>
                    </a:lnTo>
                    <a:lnTo>
                      <a:pt x="553" y="646"/>
                    </a:lnTo>
                    <a:lnTo>
                      <a:pt x="545" y="655"/>
                    </a:lnTo>
                    <a:lnTo>
                      <a:pt x="536" y="663"/>
                    </a:lnTo>
                    <a:lnTo>
                      <a:pt x="526" y="671"/>
                    </a:lnTo>
                    <a:lnTo>
                      <a:pt x="517" y="679"/>
                    </a:lnTo>
                    <a:lnTo>
                      <a:pt x="509" y="687"/>
                    </a:lnTo>
                    <a:lnTo>
                      <a:pt x="500" y="695"/>
                    </a:lnTo>
                    <a:lnTo>
                      <a:pt x="490" y="702"/>
                    </a:lnTo>
                    <a:lnTo>
                      <a:pt x="481" y="708"/>
                    </a:lnTo>
                    <a:lnTo>
                      <a:pt x="472" y="716"/>
                    </a:lnTo>
                    <a:lnTo>
                      <a:pt x="462" y="722"/>
                    </a:lnTo>
                    <a:lnTo>
                      <a:pt x="453" y="728"/>
                    </a:lnTo>
                    <a:lnTo>
                      <a:pt x="444" y="734"/>
                    </a:lnTo>
                    <a:lnTo>
                      <a:pt x="434" y="741"/>
                    </a:lnTo>
                    <a:lnTo>
                      <a:pt x="425" y="747"/>
                    </a:lnTo>
                    <a:lnTo>
                      <a:pt x="416" y="752"/>
                    </a:lnTo>
                    <a:lnTo>
                      <a:pt x="407" y="757"/>
                    </a:lnTo>
                    <a:lnTo>
                      <a:pt x="398" y="762"/>
                    </a:lnTo>
                    <a:lnTo>
                      <a:pt x="389" y="767"/>
                    </a:lnTo>
                    <a:lnTo>
                      <a:pt x="380" y="773"/>
                    </a:lnTo>
                    <a:lnTo>
                      <a:pt x="371" y="778"/>
                    </a:lnTo>
                    <a:lnTo>
                      <a:pt x="363" y="783"/>
                    </a:lnTo>
                    <a:lnTo>
                      <a:pt x="355" y="787"/>
                    </a:lnTo>
                    <a:lnTo>
                      <a:pt x="345" y="791"/>
                    </a:lnTo>
                    <a:lnTo>
                      <a:pt x="337" y="796"/>
                    </a:lnTo>
                    <a:lnTo>
                      <a:pt x="329" y="801"/>
                    </a:lnTo>
                    <a:lnTo>
                      <a:pt x="320" y="805"/>
                    </a:lnTo>
                    <a:lnTo>
                      <a:pt x="312" y="809"/>
                    </a:lnTo>
                    <a:lnTo>
                      <a:pt x="304" y="813"/>
                    </a:lnTo>
                    <a:lnTo>
                      <a:pt x="296" y="816"/>
                    </a:lnTo>
                    <a:lnTo>
                      <a:pt x="288" y="820"/>
                    </a:lnTo>
                    <a:lnTo>
                      <a:pt x="280" y="824"/>
                    </a:lnTo>
                    <a:lnTo>
                      <a:pt x="273" y="828"/>
                    </a:lnTo>
                    <a:lnTo>
                      <a:pt x="264" y="831"/>
                    </a:lnTo>
                    <a:lnTo>
                      <a:pt x="257" y="835"/>
                    </a:lnTo>
                    <a:lnTo>
                      <a:pt x="250" y="838"/>
                    </a:lnTo>
                    <a:lnTo>
                      <a:pt x="242" y="841"/>
                    </a:lnTo>
                    <a:lnTo>
                      <a:pt x="234" y="844"/>
                    </a:lnTo>
                    <a:lnTo>
                      <a:pt x="227" y="847"/>
                    </a:lnTo>
                    <a:lnTo>
                      <a:pt x="220" y="850"/>
                    </a:lnTo>
                    <a:lnTo>
                      <a:pt x="214" y="853"/>
                    </a:lnTo>
                    <a:lnTo>
                      <a:pt x="206" y="856"/>
                    </a:lnTo>
                    <a:lnTo>
                      <a:pt x="199" y="859"/>
                    </a:lnTo>
                    <a:lnTo>
                      <a:pt x="193" y="861"/>
                    </a:lnTo>
                    <a:lnTo>
                      <a:pt x="187" y="864"/>
                    </a:lnTo>
                    <a:lnTo>
                      <a:pt x="180" y="866"/>
                    </a:lnTo>
                    <a:lnTo>
                      <a:pt x="174" y="868"/>
                    </a:lnTo>
                    <a:lnTo>
                      <a:pt x="168" y="870"/>
                    </a:lnTo>
                    <a:lnTo>
                      <a:pt x="162" y="872"/>
                    </a:lnTo>
                    <a:lnTo>
                      <a:pt x="157" y="874"/>
                    </a:lnTo>
                    <a:lnTo>
                      <a:pt x="150" y="876"/>
                    </a:lnTo>
                    <a:lnTo>
                      <a:pt x="145" y="878"/>
                    </a:lnTo>
                    <a:lnTo>
                      <a:pt x="140" y="880"/>
                    </a:lnTo>
                    <a:lnTo>
                      <a:pt x="135" y="881"/>
                    </a:lnTo>
                    <a:lnTo>
                      <a:pt x="130" y="883"/>
                    </a:lnTo>
                    <a:lnTo>
                      <a:pt x="125" y="886"/>
                    </a:lnTo>
                    <a:lnTo>
                      <a:pt x="119" y="887"/>
                    </a:lnTo>
                    <a:lnTo>
                      <a:pt x="114" y="889"/>
                    </a:lnTo>
                    <a:lnTo>
                      <a:pt x="110" y="890"/>
                    </a:lnTo>
                    <a:lnTo>
                      <a:pt x="105" y="891"/>
                    </a:lnTo>
                    <a:lnTo>
                      <a:pt x="101" y="893"/>
                    </a:lnTo>
                    <a:lnTo>
                      <a:pt x="97" y="894"/>
                    </a:lnTo>
                    <a:lnTo>
                      <a:pt x="91" y="895"/>
                    </a:lnTo>
                    <a:lnTo>
                      <a:pt x="87" y="896"/>
                    </a:lnTo>
                    <a:lnTo>
                      <a:pt x="84" y="897"/>
                    </a:lnTo>
                    <a:lnTo>
                      <a:pt x="80" y="898"/>
                    </a:lnTo>
                    <a:lnTo>
                      <a:pt x="76" y="899"/>
                    </a:lnTo>
                    <a:lnTo>
                      <a:pt x="72" y="900"/>
                    </a:lnTo>
                    <a:lnTo>
                      <a:pt x="69" y="901"/>
                    </a:lnTo>
                    <a:lnTo>
                      <a:pt x="65" y="902"/>
                    </a:lnTo>
                    <a:lnTo>
                      <a:pt x="61" y="903"/>
                    </a:lnTo>
                    <a:lnTo>
                      <a:pt x="58" y="904"/>
                    </a:lnTo>
                    <a:lnTo>
                      <a:pt x="55" y="904"/>
                    </a:lnTo>
                    <a:lnTo>
                      <a:pt x="52" y="905"/>
                    </a:lnTo>
                    <a:lnTo>
                      <a:pt x="49" y="906"/>
                    </a:lnTo>
                    <a:lnTo>
                      <a:pt x="46" y="907"/>
                    </a:lnTo>
                    <a:lnTo>
                      <a:pt x="44" y="907"/>
                    </a:lnTo>
                    <a:lnTo>
                      <a:pt x="41" y="908"/>
                    </a:lnTo>
                    <a:lnTo>
                      <a:pt x="38" y="908"/>
                    </a:lnTo>
                    <a:lnTo>
                      <a:pt x="35" y="909"/>
                    </a:lnTo>
                    <a:lnTo>
                      <a:pt x="33" y="909"/>
                    </a:lnTo>
                    <a:lnTo>
                      <a:pt x="30" y="910"/>
                    </a:lnTo>
                    <a:lnTo>
                      <a:pt x="28" y="910"/>
                    </a:lnTo>
                    <a:lnTo>
                      <a:pt x="26" y="911"/>
                    </a:lnTo>
                    <a:lnTo>
                      <a:pt x="24" y="911"/>
                    </a:lnTo>
                    <a:lnTo>
                      <a:pt x="22" y="912"/>
                    </a:lnTo>
                    <a:lnTo>
                      <a:pt x="21" y="912"/>
                    </a:lnTo>
                    <a:lnTo>
                      <a:pt x="19" y="912"/>
                    </a:lnTo>
                    <a:lnTo>
                      <a:pt x="18" y="914"/>
                    </a:lnTo>
                    <a:lnTo>
                      <a:pt x="16" y="914"/>
                    </a:lnTo>
                    <a:lnTo>
                      <a:pt x="15" y="914"/>
                    </a:lnTo>
                    <a:lnTo>
                      <a:pt x="13" y="914"/>
                    </a:lnTo>
                    <a:lnTo>
                      <a:pt x="12" y="915"/>
                    </a:lnTo>
                    <a:lnTo>
                      <a:pt x="11" y="915"/>
                    </a:lnTo>
                    <a:lnTo>
                      <a:pt x="10" y="915"/>
                    </a:lnTo>
                    <a:lnTo>
                      <a:pt x="9" y="915"/>
                    </a:lnTo>
                    <a:lnTo>
                      <a:pt x="7" y="915"/>
                    </a:lnTo>
                    <a:lnTo>
                      <a:pt x="6" y="916"/>
                    </a:lnTo>
                    <a:lnTo>
                      <a:pt x="5" y="916"/>
                    </a:lnTo>
                    <a:lnTo>
                      <a:pt x="5" y="916"/>
                    </a:lnTo>
                    <a:lnTo>
                      <a:pt x="4" y="916"/>
                    </a:lnTo>
                    <a:lnTo>
                      <a:pt x="3" y="916"/>
                    </a:lnTo>
                    <a:lnTo>
                      <a:pt x="3" y="916"/>
                    </a:lnTo>
                    <a:lnTo>
                      <a:pt x="2" y="916"/>
                    </a:lnTo>
                    <a:lnTo>
                      <a:pt x="2" y="916"/>
                    </a:lnTo>
                    <a:lnTo>
                      <a:pt x="2" y="916"/>
                    </a:lnTo>
                    <a:lnTo>
                      <a:pt x="1" y="916"/>
                    </a:lnTo>
                    <a:lnTo>
                      <a:pt x="1" y="917"/>
                    </a:lnTo>
                    <a:lnTo>
                      <a:pt x="0" y="917"/>
                    </a:lnTo>
                    <a:lnTo>
                      <a:pt x="0" y="917"/>
                    </a:lnTo>
                    <a:lnTo>
                      <a:pt x="0" y="917"/>
                    </a:lnTo>
                    <a:lnTo>
                      <a:pt x="0" y="917"/>
                    </a:lnTo>
                    <a:lnTo>
                      <a:pt x="0" y="917"/>
                    </a:lnTo>
                    <a:lnTo>
                      <a:pt x="0" y="917"/>
                    </a:lnTo>
                    <a:lnTo>
                      <a:pt x="1" y="917"/>
                    </a:lnTo>
                    <a:lnTo>
                      <a:pt x="1" y="916"/>
                    </a:lnTo>
                    <a:lnTo>
                      <a:pt x="1" y="916"/>
                    </a:lnTo>
                    <a:lnTo>
                      <a:pt x="2" y="916"/>
                    </a:lnTo>
                    <a:lnTo>
                      <a:pt x="2" y="916"/>
                    </a:lnTo>
                    <a:lnTo>
                      <a:pt x="3" y="916"/>
                    </a:lnTo>
                    <a:lnTo>
                      <a:pt x="3" y="916"/>
                    </a:lnTo>
                    <a:lnTo>
                      <a:pt x="4" y="916"/>
                    </a:lnTo>
                    <a:lnTo>
                      <a:pt x="4" y="916"/>
                    </a:lnTo>
                    <a:lnTo>
                      <a:pt x="5" y="916"/>
                    </a:lnTo>
                    <a:lnTo>
                      <a:pt x="6" y="916"/>
                    </a:lnTo>
                    <a:lnTo>
                      <a:pt x="6" y="916"/>
                    </a:lnTo>
                    <a:lnTo>
                      <a:pt x="7" y="916"/>
                    </a:lnTo>
                    <a:lnTo>
                      <a:pt x="9" y="916"/>
                    </a:lnTo>
                    <a:lnTo>
                      <a:pt x="10" y="916"/>
                    </a:lnTo>
                    <a:lnTo>
                      <a:pt x="11" y="915"/>
                    </a:lnTo>
                    <a:lnTo>
                      <a:pt x="12" y="915"/>
                    </a:lnTo>
                    <a:lnTo>
                      <a:pt x="14" y="915"/>
                    </a:lnTo>
                    <a:lnTo>
                      <a:pt x="15" y="915"/>
                    </a:lnTo>
                    <a:lnTo>
                      <a:pt x="16" y="915"/>
                    </a:lnTo>
                    <a:lnTo>
                      <a:pt x="18" y="915"/>
                    </a:lnTo>
                    <a:lnTo>
                      <a:pt x="20" y="914"/>
                    </a:lnTo>
                    <a:lnTo>
                      <a:pt x="21" y="914"/>
                    </a:lnTo>
                    <a:lnTo>
                      <a:pt x="23" y="914"/>
                    </a:lnTo>
                    <a:lnTo>
                      <a:pt x="25" y="914"/>
                    </a:lnTo>
                    <a:lnTo>
                      <a:pt x="27" y="914"/>
                    </a:lnTo>
                    <a:lnTo>
                      <a:pt x="29" y="914"/>
                    </a:lnTo>
                    <a:lnTo>
                      <a:pt x="31" y="912"/>
                    </a:lnTo>
                    <a:lnTo>
                      <a:pt x="33" y="912"/>
                    </a:lnTo>
                    <a:lnTo>
                      <a:pt x="36" y="912"/>
                    </a:lnTo>
                    <a:lnTo>
                      <a:pt x="39" y="912"/>
                    </a:lnTo>
                    <a:lnTo>
                      <a:pt x="42" y="912"/>
                    </a:lnTo>
                    <a:lnTo>
                      <a:pt x="45" y="911"/>
                    </a:lnTo>
                    <a:lnTo>
                      <a:pt x="47" y="911"/>
                    </a:lnTo>
                    <a:lnTo>
                      <a:pt x="50" y="911"/>
                    </a:lnTo>
                    <a:lnTo>
                      <a:pt x="53" y="911"/>
                    </a:lnTo>
                    <a:lnTo>
                      <a:pt x="56" y="911"/>
                    </a:lnTo>
                    <a:lnTo>
                      <a:pt x="60" y="911"/>
                    </a:lnTo>
                    <a:lnTo>
                      <a:pt x="63" y="910"/>
                    </a:lnTo>
                    <a:lnTo>
                      <a:pt x="67" y="910"/>
                    </a:lnTo>
                    <a:lnTo>
                      <a:pt x="71" y="910"/>
                    </a:lnTo>
                    <a:lnTo>
                      <a:pt x="74" y="910"/>
                    </a:lnTo>
                    <a:lnTo>
                      <a:pt x="78" y="910"/>
                    </a:lnTo>
                    <a:lnTo>
                      <a:pt x="82" y="910"/>
                    </a:lnTo>
                    <a:lnTo>
                      <a:pt x="86" y="909"/>
                    </a:lnTo>
                    <a:lnTo>
                      <a:pt x="90" y="909"/>
                    </a:lnTo>
                    <a:lnTo>
                      <a:pt x="94" y="909"/>
                    </a:lnTo>
                    <a:lnTo>
                      <a:pt x="100" y="909"/>
                    </a:lnTo>
                    <a:lnTo>
                      <a:pt x="104" y="909"/>
                    </a:lnTo>
                    <a:lnTo>
                      <a:pt x="109" y="909"/>
                    </a:lnTo>
                    <a:lnTo>
                      <a:pt x="113" y="909"/>
                    </a:lnTo>
                    <a:lnTo>
                      <a:pt x="118" y="909"/>
                    </a:lnTo>
                    <a:lnTo>
                      <a:pt x="123" y="909"/>
                    </a:lnTo>
                    <a:lnTo>
                      <a:pt x="129" y="909"/>
                    </a:lnTo>
                    <a:lnTo>
                      <a:pt x="134" y="909"/>
                    </a:lnTo>
                    <a:lnTo>
                      <a:pt x="140" y="909"/>
                    </a:lnTo>
                    <a:lnTo>
                      <a:pt x="145" y="909"/>
                    </a:lnTo>
                    <a:lnTo>
                      <a:pt x="150" y="909"/>
                    </a:lnTo>
                    <a:lnTo>
                      <a:pt x="157" y="909"/>
                    </a:lnTo>
                    <a:lnTo>
                      <a:pt x="163" y="910"/>
                    </a:lnTo>
                    <a:lnTo>
                      <a:pt x="169" y="910"/>
                    </a:lnTo>
                    <a:lnTo>
                      <a:pt x="175" y="910"/>
                    </a:lnTo>
                    <a:lnTo>
                      <a:pt x="182" y="910"/>
                    </a:lnTo>
                    <a:lnTo>
                      <a:pt x="189" y="911"/>
                    </a:lnTo>
                    <a:lnTo>
                      <a:pt x="195" y="911"/>
                    </a:lnTo>
                    <a:lnTo>
                      <a:pt x="202" y="911"/>
                    </a:lnTo>
                    <a:lnTo>
                      <a:pt x="209" y="912"/>
                    </a:lnTo>
                    <a:lnTo>
                      <a:pt x="217" y="914"/>
                    </a:lnTo>
                    <a:lnTo>
                      <a:pt x="224" y="914"/>
                    </a:lnTo>
                    <a:lnTo>
                      <a:pt x="231" y="915"/>
                    </a:lnTo>
                    <a:lnTo>
                      <a:pt x="238" y="915"/>
                    </a:lnTo>
                    <a:lnTo>
                      <a:pt x="247" y="916"/>
                    </a:lnTo>
                    <a:lnTo>
                      <a:pt x="255" y="917"/>
                    </a:lnTo>
                    <a:lnTo>
                      <a:pt x="262" y="918"/>
                    </a:lnTo>
                    <a:lnTo>
                      <a:pt x="271" y="919"/>
                    </a:lnTo>
                    <a:lnTo>
                      <a:pt x="279" y="920"/>
                    </a:lnTo>
                    <a:lnTo>
                      <a:pt x="288" y="921"/>
                    </a:lnTo>
                    <a:lnTo>
                      <a:pt x="296" y="922"/>
                    </a:lnTo>
                    <a:lnTo>
                      <a:pt x="305" y="923"/>
                    </a:lnTo>
                    <a:lnTo>
                      <a:pt x="314" y="924"/>
                    </a:lnTo>
                    <a:lnTo>
                      <a:pt x="322" y="926"/>
                    </a:lnTo>
                    <a:lnTo>
                      <a:pt x="332" y="927"/>
                    </a:lnTo>
                    <a:lnTo>
                      <a:pt x="341" y="928"/>
                    </a:lnTo>
                    <a:lnTo>
                      <a:pt x="350" y="930"/>
                    </a:lnTo>
                    <a:lnTo>
                      <a:pt x="360" y="932"/>
                    </a:lnTo>
                    <a:lnTo>
                      <a:pt x="369" y="933"/>
                    </a:lnTo>
                    <a:lnTo>
                      <a:pt x="378" y="935"/>
                    </a:lnTo>
                    <a:lnTo>
                      <a:pt x="388" y="937"/>
                    </a:lnTo>
                    <a:lnTo>
                      <a:pt x="398" y="939"/>
                    </a:lnTo>
                    <a:lnTo>
                      <a:pt x="407" y="941"/>
                    </a:lnTo>
                    <a:lnTo>
                      <a:pt x="418" y="944"/>
                    </a:lnTo>
                    <a:lnTo>
                      <a:pt x="427" y="946"/>
                    </a:lnTo>
                    <a:lnTo>
                      <a:pt x="437" y="948"/>
                    </a:lnTo>
                    <a:lnTo>
                      <a:pt x="448" y="951"/>
                    </a:lnTo>
                    <a:lnTo>
                      <a:pt x="458" y="954"/>
                    </a:lnTo>
                    <a:lnTo>
                      <a:pt x="468" y="956"/>
                    </a:lnTo>
                    <a:lnTo>
                      <a:pt x="479" y="959"/>
                    </a:lnTo>
                    <a:lnTo>
                      <a:pt x="490" y="962"/>
                    </a:lnTo>
                    <a:lnTo>
                      <a:pt x="501" y="966"/>
                    </a:lnTo>
                    <a:lnTo>
                      <a:pt x="511" y="969"/>
                    </a:lnTo>
                    <a:lnTo>
                      <a:pt x="522" y="974"/>
                    </a:lnTo>
                    <a:lnTo>
                      <a:pt x="534" y="977"/>
                    </a:lnTo>
                    <a:lnTo>
                      <a:pt x="544" y="982"/>
                    </a:lnTo>
                    <a:lnTo>
                      <a:pt x="555" y="986"/>
                    </a:lnTo>
                    <a:lnTo>
                      <a:pt x="567" y="990"/>
                    </a:lnTo>
                    <a:lnTo>
                      <a:pt x="577" y="995"/>
                    </a:lnTo>
                    <a:lnTo>
                      <a:pt x="589" y="1001"/>
                    </a:lnTo>
                    <a:lnTo>
                      <a:pt x="600" y="1007"/>
                    </a:lnTo>
                    <a:lnTo>
                      <a:pt x="610" y="1012"/>
                    </a:lnTo>
                    <a:lnTo>
                      <a:pt x="622" y="1018"/>
                    </a:lnTo>
                    <a:lnTo>
                      <a:pt x="632" y="1024"/>
                    </a:lnTo>
                    <a:lnTo>
                      <a:pt x="644" y="1031"/>
                    </a:lnTo>
                    <a:lnTo>
                      <a:pt x="654" y="1038"/>
                    </a:lnTo>
                    <a:lnTo>
                      <a:pt x="664" y="1045"/>
                    </a:lnTo>
                    <a:lnTo>
                      <a:pt x="675" y="1052"/>
                    </a:lnTo>
                    <a:lnTo>
                      <a:pt x="684" y="1060"/>
                    </a:lnTo>
                    <a:lnTo>
                      <a:pt x="694" y="1067"/>
                    </a:lnTo>
                    <a:lnTo>
                      <a:pt x="704" y="1075"/>
                    </a:lnTo>
                    <a:lnTo>
                      <a:pt x="713" y="1082"/>
                    </a:lnTo>
                    <a:lnTo>
                      <a:pt x="721" y="1091"/>
                    </a:lnTo>
                    <a:lnTo>
                      <a:pt x="731" y="1099"/>
                    </a:lnTo>
                    <a:lnTo>
                      <a:pt x="739" y="1107"/>
                    </a:lnTo>
                    <a:lnTo>
                      <a:pt x="747" y="1116"/>
                    </a:lnTo>
                    <a:lnTo>
                      <a:pt x="755" y="1123"/>
                    </a:lnTo>
                    <a:lnTo>
                      <a:pt x="763" y="1131"/>
                    </a:lnTo>
                    <a:lnTo>
                      <a:pt x="771" y="1139"/>
                    </a:lnTo>
                    <a:lnTo>
                      <a:pt x="778" y="1148"/>
                    </a:lnTo>
                    <a:lnTo>
                      <a:pt x="785" y="1156"/>
                    </a:lnTo>
                    <a:lnTo>
                      <a:pt x="793" y="1164"/>
                    </a:lnTo>
                    <a:lnTo>
                      <a:pt x="800" y="1172"/>
                    </a:lnTo>
                    <a:lnTo>
                      <a:pt x="806" y="1181"/>
                    </a:lnTo>
                    <a:lnTo>
                      <a:pt x="812" y="1189"/>
                    </a:lnTo>
                    <a:lnTo>
                      <a:pt x="820" y="1196"/>
                    </a:lnTo>
                    <a:lnTo>
                      <a:pt x="826" y="1205"/>
                    </a:lnTo>
                    <a:lnTo>
                      <a:pt x="832" y="1213"/>
                    </a:lnTo>
                    <a:lnTo>
                      <a:pt x="837" y="1220"/>
                    </a:lnTo>
                    <a:lnTo>
                      <a:pt x="843" y="1228"/>
                    </a:lnTo>
                    <a:lnTo>
                      <a:pt x="850" y="1236"/>
                    </a:lnTo>
                    <a:lnTo>
                      <a:pt x="855" y="1244"/>
                    </a:lnTo>
                    <a:lnTo>
                      <a:pt x="860" y="1251"/>
                    </a:lnTo>
                    <a:lnTo>
                      <a:pt x="865" y="1258"/>
                    </a:lnTo>
                    <a:lnTo>
                      <a:pt x="870" y="1267"/>
                    </a:lnTo>
                    <a:lnTo>
                      <a:pt x="876" y="1274"/>
                    </a:lnTo>
                    <a:lnTo>
                      <a:pt x="881" y="1281"/>
                    </a:lnTo>
                    <a:lnTo>
                      <a:pt x="886" y="1289"/>
                    </a:lnTo>
                    <a:lnTo>
                      <a:pt x="891" y="1296"/>
                    </a:lnTo>
                    <a:lnTo>
                      <a:pt x="895" y="1303"/>
                    </a:lnTo>
                    <a:lnTo>
                      <a:pt x="900" y="1310"/>
                    </a:lnTo>
                    <a:lnTo>
                      <a:pt x="905" y="1318"/>
                    </a:lnTo>
                    <a:lnTo>
                      <a:pt x="909" y="1324"/>
                    </a:lnTo>
                    <a:lnTo>
                      <a:pt x="914" y="1331"/>
                    </a:lnTo>
                    <a:lnTo>
                      <a:pt x="918" y="1338"/>
                    </a:lnTo>
                    <a:lnTo>
                      <a:pt x="922" y="1344"/>
                    </a:lnTo>
                    <a:lnTo>
                      <a:pt x="926" y="1351"/>
                    </a:lnTo>
                    <a:lnTo>
                      <a:pt x="929" y="1358"/>
                    </a:lnTo>
                    <a:lnTo>
                      <a:pt x="934" y="1364"/>
                    </a:lnTo>
                    <a:lnTo>
                      <a:pt x="937" y="1370"/>
                    </a:lnTo>
                    <a:lnTo>
                      <a:pt x="941" y="1377"/>
                    </a:lnTo>
                    <a:lnTo>
                      <a:pt x="944" y="1382"/>
                    </a:lnTo>
                    <a:lnTo>
                      <a:pt x="947" y="1388"/>
                    </a:lnTo>
                    <a:lnTo>
                      <a:pt x="950" y="1394"/>
                    </a:lnTo>
                    <a:lnTo>
                      <a:pt x="953" y="1399"/>
                    </a:lnTo>
                    <a:lnTo>
                      <a:pt x="956" y="1405"/>
                    </a:lnTo>
                    <a:lnTo>
                      <a:pt x="959" y="1411"/>
                    </a:lnTo>
                    <a:lnTo>
                      <a:pt x="962" y="1416"/>
                    </a:lnTo>
                    <a:lnTo>
                      <a:pt x="965" y="1421"/>
                    </a:lnTo>
                    <a:lnTo>
                      <a:pt x="967" y="1426"/>
                    </a:lnTo>
                    <a:lnTo>
                      <a:pt x="970" y="1431"/>
                    </a:lnTo>
                    <a:lnTo>
                      <a:pt x="972" y="1436"/>
                    </a:lnTo>
                    <a:lnTo>
                      <a:pt x="974" y="1441"/>
                    </a:lnTo>
                    <a:lnTo>
                      <a:pt x="977" y="1445"/>
                    </a:lnTo>
                    <a:lnTo>
                      <a:pt x="979" y="1450"/>
                    </a:lnTo>
                    <a:lnTo>
                      <a:pt x="981" y="1454"/>
                    </a:lnTo>
                    <a:lnTo>
                      <a:pt x="983" y="1458"/>
                    </a:lnTo>
                    <a:lnTo>
                      <a:pt x="985" y="1463"/>
                    </a:lnTo>
                    <a:lnTo>
                      <a:pt x="986" y="1467"/>
                    </a:lnTo>
                    <a:lnTo>
                      <a:pt x="988" y="1471"/>
                    </a:lnTo>
                    <a:lnTo>
                      <a:pt x="991" y="1475"/>
                    </a:lnTo>
                    <a:lnTo>
                      <a:pt x="993" y="1479"/>
                    </a:lnTo>
                    <a:lnTo>
                      <a:pt x="994" y="1482"/>
                    </a:lnTo>
                    <a:lnTo>
                      <a:pt x="996" y="1486"/>
                    </a:lnTo>
                    <a:lnTo>
                      <a:pt x="997" y="1489"/>
                    </a:lnTo>
                    <a:lnTo>
                      <a:pt x="999" y="1494"/>
                    </a:lnTo>
                    <a:lnTo>
                      <a:pt x="1000" y="1497"/>
                    </a:lnTo>
                    <a:lnTo>
                      <a:pt x="1001" y="1500"/>
                    </a:lnTo>
                    <a:lnTo>
                      <a:pt x="1003" y="1503"/>
                    </a:lnTo>
                    <a:lnTo>
                      <a:pt x="1004" y="1506"/>
                    </a:lnTo>
                    <a:lnTo>
                      <a:pt x="1005" y="1509"/>
                    </a:lnTo>
                    <a:lnTo>
                      <a:pt x="1006" y="1511"/>
                    </a:lnTo>
                    <a:lnTo>
                      <a:pt x="1007" y="1514"/>
                    </a:lnTo>
                    <a:lnTo>
                      <a:pt x="1008" y="1517"/>
                    </a:lnTo>
                    <a:lnTo>
                      <a:pt x="1009" y="1520"/>
                    </a:lnTo>
                    <a:lnTo>
                      <a:pt x="1010" y="1523"/>
                    </a:lnTo>
                    <a:lnTo>
                      <a:pt x="1011" y="1525"/>
                    </a:lnTo>
                    <a:lnTo>
                      <a:pt x="1012" y="1527"/>
                    </a:lnTo>
                    <a:lnTo>
                      <a:pt x="1013" y="1529"/>
                    </a:lnTo>
                    <a:lnTo>
                      <a:pt x="1014" y="1531"/>
                    </a:lnTo>
                    <a:lnTo>
                      <a:pt x="1014" y="1533"/>
                    </a:lnTo>
                    <a:lnTo>
                      <a:pt x="1015" y="1535"/>
                    </a:lnTo>
                    <a:lnTo>
                      <a:pt x="1016" y="1537"/>
                    </a:lnTo>
                    <a:lnTo>
                      <a:pt x="1016" y="1538"/>
                    </a:lnTo>
                    <a:lnTo>
                      <a:pt x="1017" y="1540"/>
                    </a:lnTo>
                    <a:lnTo>
                      <a:pt x="1017" y="1541"/>
                    </a:lnTo>
                    <a:lnTo>
                      <a:pt x="1019" y="1543"/>
                    </a:lnTo>
                    <a:lnTo>
                      <a:pt x="1019" y="1544"/>
                    </a:lnTo>
                    <a:lnTo>
                      <a:pt x="1020" y="1545"/>
                    </a:lnTo>
                    <a:lnTo>
                      <a:pt x="1020" y="1547"/>
                    </a:lnTo>
                    <a:lnTo>
                      <a:pt x="1021" y="1549"/>
                    </a:lnTo>
                    <a:lnTo>
                      <a:pt x="1021" y="1550"/>
                    </a:lnTo>
                    <a:lnTo>
                      <a:pt x="1021" y="1551"/>
                    </a:lnTo>
                    <a:lnTo>
                      <a:pt x="1022" y="1552"/>
                    </a:lnTo>
                    <a:lnTo>
                      <a:pt x="1022" y="1552"/>
                    </a:lnTo>
                    <a:lnTo>
                      <a:pt x="1022" y="1553"/>
                    </a:lnTo>
                    <a:lnTo>
                      <a:pt x="1022" y="1554"/>
                    </a:lnTo>
                    <a:lnTo>
                      <a:pt x="1023" y="1554"/>
                    </a:lnTo>
                    <a:lnTo>
                      <a:pt x="1023" y="1555"/>
                    </a:lnTo>
                    <a:lnTo>
                      <a:pt x="1023" y="1556"/>
                    </a:lnTo>
                    <a:lnTo>
                      <a:pt x="1023" y="1556"/>
                    </a:lnTo>
                    <a:lnTo>
                      <a:pt x="1023" y="1556"/>
                    </a:lnTo>
                    <a:lnTo>
                      <a:pt x="1023" y="1557"/>
                    </a:lnTo>
                    <a:lnTo>
                      <a:pt x="1023" y="1557"/>
                    </a:lnTo>
                    <a:lnTo>
                      <a:pt x="1024" y="1557"/>
                    </a:lnTo>
                    <a:lnTo>
                      <a:pt x="1024" y="1558"/>
                    </a:lnTo>
                    <a:lnTo>
                      <a:pt x="1024" y="1558"/>
                    </a:lnTo>
                    <a:lnTo>
                      <a:pt x="1024" y="1558"/>
                    </a:lnTo>
                    <a:lnTo>
                      <a:pt x="1024" y="1559"/>
                    </a:lnTo>
                    <a:lnTo>
                      <a:pt x="1024" y="1558"/>
                    </a:lnTo>
                    <a:lnTo>
                      <a:pt x="1024" y="1558"/>
                    </a:lnTo>
                    <a:lnTo>
                      <a:pt x="1024" y="1558"/>
                    </a:lnTo>
                    <a:lnTo>
                      <a:pt x="1024" y="1557"/>
                    </a:lnTo>
                    <a:lnTo>
                      <a:pt x="1023" y="1557"/>
                    </a:lnTo>
                    <a:lnTo>
                      <a:pt x="1023" y="1557"/>
                    </a:lnTo>
                    <a:lnTo>
                      <a:pt x="1023" y="1556"/>
                    </a:lnTo>
                    <a:lnTo>
                      <a:pt x="1023" y="1556"/>
                    </a:lnTo>
                    <a:lnTo>
                      <a:pt x="1023" y="1555"/>
                    </a:lnTo>
                    <a:lnTo>
                      <a:pt x="1023" y="1555"/>
                    </a:lnTo>
                    <a:lnTo>
                      <a:pt x="1023" y="1554"/>
                    </a:lnTo>
                    <a:lnTo>
                      <a:pt x="1022" y="1553"/>
                    </a:lnTo>
                    <a:lnTo>
                      <a:pt x="1022" y="1553"/>
                    </a:lnTo>
                    <a:lnTo>
                      <a:pt x="1022" y="1552"/>
                    </a:lnTo>
                    <a:lnTo>
                      <a:pt x="1022" y="1551"/>
                    </a:lnTo>
                    <a:lnTo>
                      <a:pt x="1022" y="1550"/>
                    </a:lnTo>
                    <a:lnTo>
                      <a:pt x="1021" y="1549"/>
                    </a:lnTo>
                    <a:lnTo>
                      <a:pt x="1021" y="1547"/>
                    </a:lnTo>
                    <a:lnTo>
                      <a:pt x="1021" y="1546"/>
                    </a:lnTo>
                    <a:lnTo>
                      <a:pt x="1020" y="1545"/>
                    </a:lnTo>
                    <a:lnTo>
                      <a:pt x="1020" y="1544"/>
                    </a:lnTo>
                    <a:lnTo>
                      <a:pt x="1020" y="1542"/>
                    </a:lnTo>
                    <a:lnTo>
                      <a:pt x="1019" y="1541"/>
                    </a:lnTo>
                    <a:lnTo>
                      <a:pt x="1019" y="1539"/>
                    </a:lnTo>
                    <a:lnTo>
                      <a:pt x="1017" y="1537"/>
                    </a:lnTo>
                    <a:lnTo>
                      <a:pt x="1017" y="1536"/>
                    </a:lnTo>
                    <a:lnTo>
                      <a:pt x="1016" y="1534"/>
                    </a:lnTo>
                    <a:lnTo>
                      <a:pt x="1016" y="1532"/>
                    </a:lnTo>
                    <a:lnTo>
                      <a:pt x="1015" y="1530"/>
                    </a:lnTo>
                    <a:lnTo>
                      <a:pt x="1015" y="1528"/>
                    </a:lnTo>
                    <a:lnTo>
                      <a:pt x="1014" y="1525"/>
                    </a:lnTo>
                    <a:lnTo>
                      <a:pt x="1014" y="1523"/>
                    </a:lnTo>
                    <a:lnTo>
                      <a:pt x="1013" y="1521"/>
                    </a:lnTo>
                    <a:lnTo>
                      <a:pt x="1013" y="1517"/>
                    </a:lnTo>
                    <a:lnTo>
                      <a:pt x="1012" y="1515"/>
                    </a:lnTo>
                    <a:lnTo>
                      <a:pt x="1012" y="1512"/>
                    </a:lnTo>
                    <a:lnTo>
                      <a:pt x="1011" y="1509"/>
                    </a:lnTo>
                    <a:lnTo>
                      <a:pt x="1010" y="1506"/>
                    </a:lnTo>
                    <a:lnTo>
                      <a:pt x="1010" y="1503"/>
                    </a:lnTo>
                    <a:lnTo>
                      <a:pt x="1009" y="1500"/>
                    </a:lnTo>
                    <a:lnTo>
                      <a:pt x="1008" y="1496"/>
                    </a:lnTo>
                    <a:lnTo>
                      <a:pt x="1008" y="1493"/>
                    </a:lnTo>
                    <a:lnTo>
                      <a:pt x="1007" y="1489"/>
                    </a:lnTo>
                    <a:lnTo>
                      <a:pt x="1006" y="1485"/>
                    </a:lnTo>
                    <a:lnTo>
                      <a:pt x="1006" y="1481"/>
                    </a:lnTo>
                    <a:lnTo>
                      <a:pt x="1005" y="1478"/>
                    </a:lnTo>
                    <a:lnTo>
                      <a:pt x="1004" y="1474"/>
                    </a:lnTo>
                    <a:lnTo>
                      <a:pt x="1003" y="1470"/>
                    </a:lnTo>
                    <a:lnTo>
                      <a:pt x="1003" y="1466"/>
                    </a:lnTo>
                    <a:lnTo>
                      <a:pt x="1002" y="1460"/>
                    </a:lnTo>
                    <a:lnTo>
                      <a:pt x="1001" y="1456"/>
                    </a:lnTo>
                    <a:lnTo>
                      <a:pt x="1001" y="1451"/>
                    </a:lnTo>
                    <a:lnTo>
                      <a:pt x="1000" y="1447"/>
                    </a:lnTo>
                    <a:lnTo>
                      <a:pt x="999" y="1442"/>
                    </a:lnTo>
                    <a:lnTo>
                      <a:pt x="998" y="1437"/>
                    </a:lnTo>
                    <a:lnTo>
                      <a:pt x="998" y="1431"/>
                    </a:lnTo>
                    <a:lnTo>
                      <a:pt x="997" y="1426"/>
                    </a:lnTo>
                    <a:lnTo>
                      <a:pt x="996" y="1421"/>
                    </a:lnTo>
                    <a:lnTo>
                      <a:pt x="995" y="1415"/>
                    </a:lnTo>
                    <a:lnTo>
                      <a:pt x="995" y="1410"/>
                    </a:lnTo>
                    <a:lnTo>
                      <a:pt x="994" y="1403"/>
                    </a:lnTo>
                    <a:lnTo>
                      <a:pt x="993" y="1397"/>
                    </a:lnTo>
                    <a:lnTo>
                      <a:pt x="993" y="1392"/>
                    </a:lnTo>
                    <a:lnTo>
                      <a:pt x="992" y="1385"/>
                    </a:lnTo>
                    <a:lnTo>
                      <a:pt x="991" y="1379"/>
                    </a:lnTo>
                    <a:lnTo>
                      <a:pt x="991" y="1372"/>
                    </a:lnTo>
                    <a:lnTo>
                      <a:pt x="989" y="1365"/>
                    </a:lnTo>
                    <a:lnTo>
                      <a:pt x="989" y="1359"/>
                    </a:lnTo>
                    <a:lnTo>
                      <a:pt x="988" y="1352"/>
                    </a:lnTo>
                    <a:lnTo>
                      <a:pt x="987" y="1344"/>
                    </a:lnTo>
                    <a:lnTo>
                      <a:pt x="987" y="1337"/>
                    </a:lnTo>
                    <a:lnTo>
                      <a:pt x="986" y="1329"/>
                    </a:lnTo>
                    <a:lnTo>
                      <a:pt x="986" y="1322"/>
                    </a:lnTo>
                    <a:lnTo>
                      <a:pt x="986" y="1313"/>
                    </a:lnTo>
                    <a:lnTo>
                      <a:pt x="985" y="1306"/>
                    </a:lnTo>
                    <a:lnTo>
                      <a:pt x="985" y="1298"/>
                    </a:lnTo>
                    <a:lnTo>
                      <a:pt x="985" y="1290"/>
                    </a:lnTo>
                    <a:lnTo>
                      <a:pt x="985" y="1281"/>
                    </a:lnTo>
                    <a:lnTo>
                      <a:pt x="984" y="1272"/>
                    </a:lnTo>
                    <a:lnTo>
                      <a:pt x="984" y="1264"/>
                    </a:lnTo>
                    <a:lnTo>
                      <a:pt x="984" y="1255"/>
                    </a:lnTo>
                    <a:lnTo>
                      <a:pt x="984" y="1246"/>
                    </a:lnTo>
                    <a:lnTo>
                      <a:pt x="984" y="1237"/>
                    </a:lnTo>
                    <a:lnTo>
                      <a:pt x="984" y="1228"/>
                    </a:lnTo>
                  </a:path>
                </a:pathLst>
              </a:custGeom>
              <a:noFill/>
              <a:ln w="11113">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95" name="Freeform 332"/>
              <p:cNvSpPr>
                <a:spLocks/>
              </p:cNvSpPr>
              <p:nvPr/>
            </p:nvSpPr>
            <p:spPr bwMode="auto">
              <a:xfrm>
                <a:off x="3816" y="302"/>
                <a:ext cx="757" cy="560"/>
              </a:xfrm>
              <a:custGeom>
                <a:avLst/>
                <a:gdLst>
                  <a:gd name="T0" fmla="*/ 757 w 757"/>
                  <a:gd name="T1" fmla="*/ 1 h 560"/>
                  <a:gd name="T2" fmla="*/ 757 w 757"/>
                  <a:gd name="T3" fmla="*/ 3 h 560"/>
                  <a:gd name="T4" fmla="*/ 757 w 757"/>
                  <a:gd name="T5" fmla="*/ 5 h 560"/>
                  <a:gd name="T6" fmla="*/ 757 w 757"/>
                  <a:gd name="T7" fmla="*/ 8 h 560"/>
                  <a:gd name="T8" fmla="*/ 757 w 757"/>
                  <a:gd name="T9" fmla="*/ 12 h 560"/>
                  <a:gd name="T10" fmla="*/ 755 w 757"/>
                  <a:gd name="T11" fmla="*/ 19 h 560"/>
                  <a:gd name="T12" fmla="*/ 754 w 757"/>
                  <a:gd name="T13" fmla="*/ 25 h 560"/>
                  <a:gd name="T14" fmla="*/ 753 w 757"/>
                  <a:gd name="T15" fmla="*/ 34 h 560"/>
                  <a:gd name="T16" fmla="*/ 752 w 757"/>
                  <a:gd name="T17" fmla="*/ 44 h 560"/>
                  <a:gd name="T18" fmla="*/ 750 w 757"/>
                  <a:gd name="T19" fmla="*/ 56 h 560"/>
                  <a:gd name="T20" fmla="*/ 747 w 757"/>
                  <a:gd name="T21" fmla="*/ 69 h 560"/>
                  <a:gd name="T22" fmla="*/ 743 w 757"/>
                  <a:gd name="T23" fmla="*/ 85 h 560"/>
                  <a:gd name="T24" fmla="*/ 739 w 757"/>
                  <a:gd name="T25" fmla="*/ 101 h 560"/>
                  <a:gd name="T26" fmla="*/ 733 w 757"/>
                  <a:gd name="T27" fmla="*/ 120 h 560"/>
                  <a:gd name="T28" fmla="*/ 725 w 757"/>
                  <a:gd name="T29" fmla="*/ 140 h 560"/>
                  <a:gd name="T30" fmla="*/ 717 w 757"/>
                  <a:gd name="T31" fmla="*/ 161 h 560"/>
                  <a:gd name="T32" fmla="*/ 707 w 757"/>
                  <a:gd name="T33" fmla="*/ 184 h 560"/>
                  <a:gd name="T34" fmla="*/ 694 w 757"/>
                  <a:gd name="T35" fmla="*/ 209 h 560"/>
                  <a:gd name="T36" fmla="*/ 679 w 757"/>
                  <a:gd name="T37" fmla="*/ 234 h 560"/>
                  <a:gd name="T38" fmla="*/ 662 w 757"/>
                  <a:gd name="T39" fmla="*/ 261 h 560"/>
                  <a:gd name="T40" fmla="*/ 643 w 757"/>
                  <a:gd name="T41" fmla="*/ 288 h 560"/>
                  <a:gd name="T42" fmla="*/ 621 w 757"/>
                  <a:gd name="T43" fmla="*/ 315 h 560"/>
                  <a:gd name="T44" fmla="*/ 597 w 757"/>
                  <a:gd name="T45" fmla="*/ 342 h 560"/>
                  <a:gd name="T46" fmla="*/ 572 w 757"/>
                  <a:gd name="T47" fmla="*/ 368 h 560"/>
                  <a:gd name="T48" fmla="*/ 544 w 757"/>
                  <a:gd name="T49" fmla="*/ 394 h 560"/>
                  <a:gd name="T50" fmla="*/ 515 w 757"/>
                  <a:gd name="T51" fmla="*/ 417 h 560"/>
                  <a:gd name="T52" fmla="*/ 485 w 757"/>
                  <a:gd name="T53" fmla="*/ 440 h 560"/>
                  <a:gd name="T54" fmla="*/ 453 w 757"/>
                  <a:gd name="T55" fmla="*/ 461 h 560"/>
                  <a:gd name="T56" fmla="*/ 421 w 757"/>
                  <a:gd name="T57" fmla="*/ 479 h 560"/>
                  <a:gd name="T58" fmla="*/ 388 w 757"/>
                  <a:gd name="T59" fmla="*/ 496 h 560"/>
                  <a:gd name="T60" fmla="*/ 355 w 757"/>
                  <a:gd name="T61" fmla="*/ 511 h 560"/>
                  <a:gd name="T62" fmla="*/ 321 w 757"/>
                  <a:gd name="T63" fmla="*/ 524 h 560"/>
                  <a:gd name="T64" fmla="*/ 290 w 757"/>
                  <a:gd name="T65" fmla="*/ 534 h 560"/>
                  <a:gd name="T66" fmla="*/ 259 w 757"/>
                  <a:gd name="T67" fmla="*/ 543 h 560"/>
                  <a:gd name="T68" fmla="*/ 229 w 757"/>
                  <a:gd name="T69" fmla="*/ 550 h 560"/>
                  <a:gd name="T70" fmla="*/ 201 w 757"/>
                  <a:gd name="T71" fmla="*/ 555 h 560"/>
                  <a:gd name="T72" fmla="*/ 175 w 757"/>
                  <a:gd name="T73" fmla="*/ 558 h 560"/>
                  <a:gd name="T74" fmla="*/ 152 w 757"/>
                  <a:gd name="T75" fmla="*/ 559 h 560"/>
                  <a:gd name="T76" fmla="*/ 130 w 757"/>
                  <a:gd name="T77" fmla="*/ 560 h 560"/>
                  <a:gd name="T78" fmla="*/ 110 w 757"/>
                  <a:gd name="T79" fmla="*/ 560 h 560"/>
                  <a:gd name="T80" fmla="*/ 91 w 757"/>
                  <a:gd name="T81" fmla="*/ 560 h 560"/>
                  <a:gd name="T82" fmla="*/ 76 w 757"/>
                  <a:gd name="T83" fmla="*/ 559 h 560"/>
                  <a:gd name="T84" fmla="*/ 61 w 757"/>
                  <a:gd name="T85" fmla="*/ 557 h 560"/>
                  <a:gd name="T86" fmla="*/ 48 w 757"/>
                  <a:gd name="T87" fmla="*/ 556 h 560"/>
                  <a:gd name="T88" fmla="*/ 38 w 757"/>
                  <a:gd name="T89" fmla="*/ 554 h 560"/>
                  <a:gd name="T90" fmla="*/ 28 w 757"/>
                  <a:gd name="T91" fmla="*/ 553 h 560"/>
                  <a:gd name="T92" fmla="*/ 20 w 757"/>
                  <a:gd name="T93" fmla="*/ 551 h 560"/>
                  <a:gd name="T94" fmla="*/ 14 w 757"/>
                  <a:gd name="T95" fmla="*/ 550 h 560"/>
                  <a:gd name="T96" fmla="*/ 10 w 757"/>
                  <a:gd name="T97" fmla="*/ 548 h 560"/>
                  <a:gd name="T98" fmla="*/ 7 w 757"/>
                  <a:gd name="T99" fmla="*/ 548 h 560"/>
                  <a:gd name="T100" fmla="*/ 3 w 757"/>
                  <a:gd name="T101" fmla="*/ 547 h 560"/>
                  <a:gd name="T102" fmla="*/ 2 w 757"/>
                  <a:gd name="T103" fmla="*/ 547 h 560"/>
                  <a:gd name="T104" fmla="*/ 0 w 757"/>
                  <a:gd name="T105" fmla="*/ 546 h 560"/>
                  <a:gd name="T106" fmla="*/ 2 w 757"/>
                  <a:gd name="T107" fmla="*/ 547 h 560"/>
                  <a:gd name="T108" fmla="*/ 3 w 757"/>
                  <a:gd name="T109" fmla="*/ 547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57" h="560">
                    <a:moveTo>
                      <a:pt x="757" y="0"/>
                    </a:moveTo>
                    <a:lnTo>
                      <a:pt x="757" y="1"/>
                    </a:lnTo>
                    <a:lnTo>
                      <a:pt x="757" y="1"/>
                    </a:lnTo>
                    <a:lnTo>
                      <a:pt x="757" y="1"/>
                    </a:lnTo>
                    <a:lnTo>
                      <a:pt x="757" y="2"/>
                    </a:lnTo>
                    <a:lnTo>
                      <a:pt x="757" y="2"/>
                    </a:lnTo>
                    <a:lnTo>
                      <a:pt x="757" y="2"/>
                    </a:lnTo>
                    <a:lnTo>
                      <a:pt x="757" y="3"/>
                    </a:lnTo>
                    <a:lnTo>
                      <a:pt x="757" y="3"/>
                    </a:lnTo>
                    <a:lnTo>
                      <a:pt x="757" y="4"/>
                    </a:lnTo>
                    <a:lnTo>
                      <a:pt x="757" y="4"/>
                    </a:lnTo>
                    <a:lnTo>
                      <a:pt x="757" y="5"/>
                    </a:lnTo>
                    <a:lnTo>
                      <a:pt x="757" y="5"/>
                    </a:lnTo>
                    <a:lnTo>
                      <a:pt x="757" y="6"/>
                    </a:lnTo>
                    <a:lnTo>
                      <a:pt x="757" y="7"/>
                    </a:lnTo>
                    <a:lnTo>
                      <a:pt x="757" y="8"/>
                    </a:lnTo>
                    <a:lnTo>
                      <a:pt x="757" y="9"/>
                    </a:lnTo>
                    <a:lnTo>
                      <a:pt x="757" y="10"/>
                    </a:lnTo>
                    <a:lnTo>
                      <a:pt x="757" y="11"/>
                    </a:lnTo>
                    <a:lnTo>
                      <a:pt x="757" y="12"/>
                    </a:lnTo>
                    <a:lnTo>
                      <a:pt x="757" y="13"/>
                    </a:lnTo>
                    <a:lnTo>
                      <a:pt x="755" y="15"/>
                    </a:lnTo>
                    <a:lnTo>
                      <a:pt x="755" y="16"/>
                    </a:lnTo>
                    <a:lnTo>
                      <a:pt x="755" y="19"/>
                    </a:lnTo>
                    <a:lnTo>
                      <a:pt x="755" y="20"/>
                    </a:lnTo>
                    <a:lnTo>
                      <a:pt x="755" y="22"/>
                    </a:lnTo>
                    <a:lnTo>
                      <a:pt x="755" y="24"/>
                    </a:lnTo>
                    <a:lnTo>
                      <a:pt x="754" y="25"/>
                    </a:lnTo>
                    <a:lnTo>
                      <a:pt x="754" y="27"/>
                    </a:lnTo>
                    <a:lnTo>
                      <a:pt x="754" y="30"/>
                    </a:lnTo>
                    <a:lnTo>
                      <a:pt x="754" y="32"/>
                    </a:lnTo>
                    <a:lnTo>
                      <a:pt x="753" y="34"/>
                    </a:lnTo>
                    <a:lnTo>
                      <a:pt x="753" y="36"/>
                    </a:lnTo>
                    <a:lnTo>
                      <a:pt x="753" y="39"/>
                    </a:lnTo>
                    <a:lnTo>
                      <a:pt x="752" y="41"/>
                    </a:lnTo>
                    <a:lnTo>
                      <a:pt x="752" y="44"/>
                    </a:lnTo>
                    <a:lnTo>
                      <a:pt x="751" y="48"/>
                    </a:lnTo>
                    <a:lnTo>
                      <a:pt x="751" y="50"/>
                    </a:lnTo>
                    <a:lnTo>
                      <a:pt x="750" y="53"/>
                    </a:lnTo>
                    <a:lnTo>
                      <a:pt x="750" y="56"/>
                    </a:lnTo>
                    <a:lnTo>
                      <a:pt x="749" y="59"/>
                    </a:lnTo>
                    <a:lnTo>
                      <a:pt x="748" y="63"/>
                    </a:lnTo>
                    <a:lnTo>
                      <a:pt x="747" y="66"/>
                    </a:lnTo>
                    <a:lnTo>
                      <a:pt x="747" y="69"/>
                    </a:lnTo>
                    <a:lnTo>
                      <a:pt x="746" y="73"/>
                    </a:lnTo>
                    <a:lnTo>
                      <a:pt x="745" y="77"/>
                    </a:lnTo>
                    <a:lnTo>
                      <a:pt x="744" y="81"/>
                    </a:lnTo>
                    <a:lnTo>
                      <a:pt x="743" y="85"/>
                    </a:lnTo>
                    <a:lnTo>
                      <a:pt x="742" y="89"/>
                    </a:lnTo>
                    <a:lnTo>
                      <a:pt x="741" y="93"/>
                    </a:lnTo>
                    <a:lnTo>
                      <a:pt x="740" y="97"/>
                    </a:lnTo>
                    <a:lnTo>
                      <a:pt x="739" y="101"/>
                    </a:lnTo>
                    <a:lnTo>
                      <a:pt x="737" y="106"/>
                    </a:lnTo>
                    <a:lnTo>
                      <a:pt x="736" y="111"/>
                    </a:lnTo>
                    <a:lnTo>
                      <a:pt x="734" y="115"/>
                    </a:lnTo>
                    <a:lnTo>
                      <a:pt x="733" y="120"/>
                    </a:lnTo>
                    <a:lnTo>
                      <a:pt x="731" y="124"/>
                    </a:lnTo>
                    <a:lnTo>
                      <a:pt x="730" y="129"/>
                    </a:lnTo>
                    <a:lnTo>
                      <a:pt x="727" y="135"/>
                    </a:lnTo>
                    <a:lnTo>
                      <a:pt x="725" y="140"/>
                    </a:lnTo>
                    <a:lnTo>
                      <a:pt x="723" y="145"/>
                    </a:lnTo>
                    <a:lnTo>
                      <a:pt x="721" y="150"/>
                    </a:lnTo>
                    <a:lnTo>
                      <a:pt x="719" y="156"/>
                    </a:lnTo>
                    <a:lnTo>
                      <a:pt x="717" y="161"/>
                    </a:lnTo>
                    <a:lnTo>
                      <a:pt x="714" y="167"/>
                    </a:lnTo>
                    <a:lnTo>
                      <a:pt x="712" y="173"/>
                    </a:lnTo>
                    <a:lnTo>
                      <a:pt x="709" y="178"/>
                    </a:lnTo>
                    <a:lnTo>
                      <a:pt x="707" y="184"/>
                    </a:lnTo>
                    <a:lnTo>
                      <a:pt x="704" y="190"/>
                    </a:lnTo>
                    <a:lnTo>
                      <a:pt x="701" y="197"/>
                    </a:lnTo>
                    <a:lnTo>
                      <a:pt x="697" y="203"/>
                    </a:lnTo>
                    <a:lnTo>
                      <a:pt x="694" y="209"/>
                    </a:lnTo>
                    <a:lnTo>
                      <a:pt x="690" y="215"/>
                    </a:lnTo>
                    <a:lnTo>
                      <a:pt x="687" y="222"/>
                    </a:lnTo>
                    <a:lnTo>
                      <a:pt x="683" y="228"/>
                    </a:lnTo>
                    <a:lnTo>
                      <a:pt x="679" y="234"/>
                    </a:lnTo>
                    <a:lnTo>
                      <a:pt x="675" y="241"/>
                    </a:lnTo>
                    <a:lnTo>
                      <a:pt x="671" y="247"/>
                    </a:lnTo>
                    <a:lnTo>
                      <a:pt x="666" y="254"/>
                    </a:lnTo>
                    <a:lnTo>
                      <a:pt x="662" y="261"/>
                    </a:lnTo>
                    <a:lnTo>
                      <a:pt x="657" y="267"/>
                    </a:lnTo>
                    <a:lnTo>
                      <a:pt x="652" y="274"/>
                    </a:lnTo>
                    <a:lnTo>
                      <a:pt x="648" y="281"/>
                    </a:lnTo>
                    <a:lnTo>
                      <a:pt x="643" y="288"/>
                    </a:lnTo>
                    <a:lnTo>
                      <a:pt x="637" y="294"/>
                    </a:lnTo>
                    <a:lnTo>
                      <a:pt x="632" y="301"/>
                    </a:lnTo>
                    <a:lnTo>
                      <a:pt x="626" y="308"/>
                    </a:lnTo>
                    <a:lnTo>
                      <a:pt x="621" y="315"/>
                    </a:lnTo>
                    <a:lnTo>
                      <a:pt x="616" y="322"/>
                    </a:lnTo>
                    <a:lnTo>
                      <a:pt x="609" y="328"/>
                    </a:lnTo>
                    <a:lnTo>
                      <a:pt x="603" y="334"/>
                    </a:lnTo>
                    <a:lnTo>
                      <a:pt x="597" y="342"/>
                    </a:lnTo>
                    <a:lnTo>
                      <a:pt x="591" y="348"/>
                    </a:lnTo>
                    <a:lnTo>
                      <a:pt x="585" y="355"/>
                    </a:lnTo>
                    <a:lnTo>
                      <a:pt x="578" y="361"/>
                    </a:lnTo>
                    <a:lnTo>
                      <a:pt x="572" y="368"/>
                    </a:lnTo>
                    <a:lnTo>
                      <a:pt x="565" y="374"/>
                    </a:lnTo>
                    <a:lnTo>
                      <a:pt x="559" y="381"/>
                    </a:lnTo>
                    <a:lnTo>
                      <a:pt x="551" y="387"/>
                    </a:lnTo>
                    <a:lnTo>
                      <a:pt x="544" y="394"/>
                    </a:lnTo>
                    <a:lnTo>
                      <a:pt x="537" y="400"/>
                    </a:lnTo>
                    <a:lnTo>
                      <a:pt x="530" y="406"/>
                    </a:lnTo>
                    <a:lnTo>
                      <a:pt x="522" y="411"/>
                    </a:lnTo>
                    <a:lnTo>
                      <a:pt x="515" y="417"/>
                    </a:lnTo>
                    <a:lnTo>
                      <a:pt x="508" y="424"/>
                    </a:lnTo>
                    <a:lnTo>
                      <a:pt x="501" y="429"/>
                    </a:lnTo>
                    <a:lnTo>
                      <a:pt x="492" y="435"/>
                    </a:lnTo>
                    <a:lnTo>
                      <a:pt x="485" y="440"/>
                    </a:lnTo>
                    <a:lnTo>
                      <a:pt x="477" y="445"/>
                    </a:lnTo>
                    <a:lnTo>
                      <a:pt x="469" y="450"/>
                    </a:lnTo>
                    <a:lnTo>
                      <a:pt x="461" y="456"/>
                    </a:lnTo>
                    <a:lnTo>
                      <a:pt x="453" y="461"/>
                    </a:lnTo>
                    <a:lnTo>
                      <a:pt x="445" y="466"/>
                    </a:lnTo>
                    <a:lnTo>
                      <a:pt x="436" y="470"/>
                    </a:lnTo>
                    <a:lnTo>
                      <a:pt x="428" y="475"/>
                    </a:lnTo>
                    <a:lnTo>
                      <a:pt x="421" y="479"/>
                    </a:lnTo>
                    <a:lnTo>
                      <a:pt x="413" y="484"/>
                    </a:lnTo>
                    <a:lnTo>
                      <a:pt x="404" y="488"/>
                    </a:lnTo>
                    <a:lnTo>
                      <a:pt x="396" y="492"/>
                    </a:lnTo>
                    <a:lnTo>
                      <a:pt x="388" y="496"/>
                    </a:lnTo>
                    <a:lnTo>
                      <a:pt x="379" y="500"/>
                    </a:lnTo>
                    <a:lnTo>
                      <a:pt x="371" y="504"/>
                    </a:lnTo>
                    <a:lnTo>
                      <a:pt x="363" y="507"/>
                    </a:lnTo>
                    <a:lnTo>
                      <a:pt x="355" y="511"/>
                    </a:lnTo>
                    <a:lnTo>
                      <a:pt x="346" y="515"/>
                    </a:lnTo>
                    <a:lnTo>
                      <a:pt x="338" y="518"/>
                    </a:lnTo>
                    <a:lnTo>
                      <a:pt x="330" y="521"/>
                    </a:lnTo>
                    <a:lnTo>
                      <a:pt x="321" y="524"/>
                    </a:lnTo>
                    <a:lnTo>
                      <a:pt x="314" y="526"/>
                    </a:lnTo>
                    <a:lnTo>
                      <a:pt x="306" y="529"/>
                    </a:lnTo>
                    <a:lnTo>
                      <a:pt x="298" y="531"/>
                    </a:lnTo>
                    <a:lnTo>
                      <a:pt x="290" y="534"/>
                    </a:lnTo>
                    <a:lnTo>
                      <a:pt x="282" y="536"/>
                    </a:lnTo>
                    <a:lnTo>
                      <a:pt x="274" y="539"/>
                    </a:lnTo>
                    <a:lnTo>
                      <a:pt x="267" y="541"/>
                    </a:lnTo>
                    <a:lnTo>
                      <a:pt x="259" y="543"/>
                    </a:lnTo>
                    <a:lnTo>
                      <a:pt x="251" y="545"/>
                    </a:lnTo>
                    <a:lnTo>
                      <a:pt x="244" y="547"/>
                    </a:lnTo>
                    <a:lnTo>
                      <a:pt x="236" y="548"/>
                    </a:lnTo>
                    <a:lnTo>
                      <a:pt x="229" y="550"/>
                    </a:lnTo>
                    <a:lnTo>
                      <a:pt x="222" y="551"/>
                    </a:lnTo>
                    <a:lnTo>
                      <a:pt x="215" y="552"/>
                    </a:lnTo>
                    <a:lnTo>
                      <a:pt x="209" y="554"/>
                    </a:lnTo>
                    <a:lnTo>
                      <a:pt x="201" y="555"/>
                    </a:lnTo>
                    <a:lnTo>
                      <a:pt x="195" y="555"/>
                    </a:lnTo>
                    <a:lnTo>
                      <a:pt x="188" y="556"/>
                    </a:lnTo>
                    <a:lnTo>
                      <a:pt x="182" y="557"/>
                    </a:lnTo>
                    <a:lnTo>
                      <a:pt x="175" y="558"/>
                    </a:lnTo>
                    <a:lnTo>
                      <a:pt x="169" y="558"/>
                    </a:lnTo>
                    <a:lnTo>
                      <a:pt x="163" y="559"/>
                    </a:lnTo>
                    <a:lnTo>
                      <a:pt x="158" y="559"/>
                    </a:lnTo>
                    <a:lnTo>
                      <a:pt x="152" y="559"/>
                    </a:lnTo>
                    <a:lnTo>
                      <a:pt x="146" y="560"/>
                    </a:lnTo>
                    <a:lnTo>
                      <a:pt x="140" y="560"/>
                    </a:lnTo>
                    <a:lnTo>
                      <a:pt x="135" y="560"/>
                    </a:lnTo>
                    <a:lnTo>
                      <a:pt x="130" y="560"/>
                    </a:lnTo>
                    <a:lnTo>
                      <a:pt x="125" y="560"/>
                    </a:lnTo>
                    <a:lnTo>
                      <a:pt x="119" y="560"/>
                    </a:lnTo>
                    <a:lnTo>
                      <a:pt x="114" y="560"/>
                    </a:lnTo>
                    <a:lnTo>
                      <a:pt x="110" y="560"/>
                    </a:lnTo>
                    <a:lnTo>
                      <a:pt x="105" y="560"/>
                    </a:lnTo>
                    <a:lnTo>
                      <a:pt x="101" y="560"/>
                    </a:lnTo>
                    <a:lnTo>
                      <a:pt x="96" y="560"/>
                    </a:lnTo>
                    <a:lnTo>
                      <a:pt x="91" y="560"/>
                    </a:lnTo>
                    <a:lnTo>
                      <a:pt x="87" y="559"/>
                    </a:lnTo>
                    <a:lnTo>
                      <a:pt x="83" y="559"/>
                    </a:lnTo>
                    <a:lnTo>
                      <a:pt x="79" y="559"/>
                    </a:lnTo>
                    <a:lnTo>
                      <a:pt x="76" y="559"/>
                    </a:lnTo>
                    <a:lnTo>
                      <a:pt x="72" y="558"/>
                    </a:lnTo>
                    <a:lnTo>
                      <a:pt x="68" y="558"/>
                    </a:lnTo>
                    <a:lnTo>
                      <a:pt x="65" y="558"/>
                    </a:lnTo>
                    <a:lnTo>
                      <a:pt x="61" y="557"/>
                    </a:lnTo>
                    <a:lnTo>
                      <a:pt x="57" y="557"/>
                    </a:lnTo>
                    <a:lnTo>
                      <a:pt x="54" y="556"/>
                    </a:lnTo>
                    <a:lnTo>
                      <a:pt x="51" y="556"/>
                    </a:lnTo>
                    <a:lnTo>
                      <a:pt x="48" y="556"/>
                    </a:lnTo>
                    <a:lnTo>
                      <a:pt x="46" y="555"/>
                    </a:lnTo>
                    <a:lnTo>
                      <a:pt x="43" y="555"/>
                    </a:lnTo>
                    <a:lnTo>
                      <a:pt x="40" y="555"/>
                    </a:lnTo>
                    <a:lnTo>
                      <a:pt x="38" y="554"/>
                    </a:lnTo>
                    <a:lnTo>
                      <a:pt x="34" y="554"/>
                    </a:lnTo>
                    <a:lnTo>
                      <a:pt x="32" y="553"/>
                    </a:lnTo>
                    <a:lnTo>
                      <a:pt x="30" y="553"/>
                    </a:lnTo>
                    <a:lnTo>
                      <a:pt x="28" y="553"/>
                    </a:lnTo>
                    <a:lnTo>
                      <a:pt x="26" y="552"/>
                    </a:lnTo>
                    <a:lnTo>
                      <a:pt x="24" y="552"/>
                    </a:lnTo>
                    <a:lnTo>
                      <a:pt x="22" y="551"/>
                    </a:lnTo>
                    <a:lnTo>
                      <a:pt x="20" y="551"/>
                    </a:lnTo>
                    <a:lnTo>
                      <a:pt x="19" y="551"/>
                    </a:lnTo>
                    <a:lnTo>
                      <a:pt x="17" y="550"/>
                    </a:lnTo>
                    <a:lnTo>
                      <a:pt x="16" y="550"/>
                    </a:lnTo>
                    <a:lnTo>
                      <a:pt x="14" y="550"/>
                    </a:lnTo>
                    <a:lnTo>
                      <a:pt x="13" y="549"/>
                    </a:lnTo>
                    <a:lnTo>
                      <a:pt x="12" y="549"/>
                    </a:lnTo>
                    <a:lnTo>
                      <a:pt x="11" y="549"/>
                    </a:lnTo>
                    <a:lnTo>
                      <a:pt x="10" y="548"/>
                    </a:lnTo>
                    <a:lnTo>
                      <a:pt x="9" y="548"/>
                    </a:lnTo>
                    <a:lnTo>
                      <a:pt x="8" y="548"/>
                    </a:lnTo>
                    <a:lnTo>
                      <a:pt x="7" y="548"/>
                    </a:lnTo>
                    <a:lnTo>
                      <a:pt x="7" y="548"/>
                    </a:lnTo>
                    <a:lnTo>
                      <a:pt x="5" y="547"/>
                    </a:lnTo>
                    <a:lnTo>
                      <a:pt x="4" y="547"/>
                    </a:lnTo>
                    <a:lnTo>
                      <a:pt x="4" y="547"/>
                    </a:lnTo>
                    <a:lnTo>
                      <a:pt x="3" y="547"/>
                    </a:lnTo>
                    <a:lnTo>
                      <a:pt x="3" y="547"/>
                    </a:lnTo>
                    <a:lnTo>
                      <a:pt x="2" y="547"/>
                    </a:lnTo>
                    <a:lnTo>
                      <a:pt x="2" y="547"/>
                    </a:lnTo>
                    <a:lnTo>
                      <a:pt x="2" y="547"/>
                    </a:lnTo>
                    <a:lnTo>
                      <a:pt x="1" y="546"/>
                    </a:lnTo>
                    <a:lnTo>
                      <a:pt x="1" y="546"/>
                    </a:lnTo>
                    <a:lnTo>
                      <a:pt x="1" y="546"/>
                    </a:lnTo>
                    <a:lnTo>
                      <a:pt x="0" y="546"/>
                    </a:lnTo>
                    <a:lnTo>
                      <a:pt x="1" y="546"/>
                    </a:lnTo>
                    <a:lnTo>
                      <a:pt x="1" y="546"/>
                    </a:lnTo>
                    <a:lnTo>
                      <a:pt x="1" y="546"/>
                    </a:lnTo>
                    <a:lnTo>
                      <a:pt x="2" y="547"/>
                    </a:lnTo>
                    <a:lnTo>
                      <a:pt x="2" y="547"/>
                    </a:lnTo>
                    <a:lnTo>
                      <a:pt x="2" y="547"/>
                    </a:lnTo>
                    <a:lnTo>
                      <a:pt x="3" y="547"/>
                    </a:lnTo>
                    <a:lnTo>
                      <a:pt x="3" y="547"/>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96" name="Line 333"/>
              <p:cNvSpPr>
                <a:spLocks noChangeShapeType="1"/>
              </p:cNvSpPr>
              <p:nvPr/>
            </p:nvSpPr>
            <p:spPr bwMode="auto">
              <a:xfrm>
                <a:off x="4573" y="302"/>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97" name="Line 334"/>
              <p:cNvSpPr>
                <a:spLocks noChangeShapeType="1"/>
              </p:cNvSpPr>
              <p:nvPr/>
            </p:nvSpPr>
            <p:spPr bwMode="auto">
              <a:xfrm>
                <a:off x="4573" y="303"/>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98" name="Line 335"/>
              <p:cNvSpPr>
                <a:spLocks noChangeShapeType="1"/>
              </p:cNvSpPr>
              <p:nvPr/>
            </p:nvSpPr>
            <p:spPr bwMode="auto">
              <a:xfrm>
                <a:off x="4573" y="303"/>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99" name="Line 336"/>
              <p:cNvSpPr>
                <a:spLocks noChangeShapeType="1"/>
              </p:cNvSpPr>
              <p:nvPr/>
            </p:nvSpPr>
            <p:spPr bwMode="auto">
              <a:xfrm>
                <a:off x="4573" y="303"/>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00" name="Line 337"/>
              <p:cNvSpPr>
                <a:spLocks noChangeShapeType="1"/>
              </p:cNvSpPr>
              <p:nvPr/>
            </p:nvSpPr>
            <p:spPr bwMode="auto">
              <a:xfrm>
                <a:off x="4573" y="304"/>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01" name="Line 338"/>
              <p:cNvSpPr>
                <a:spLocks noChangeShapeType="1"/>
              </p:cNvSpPr>
              <p:nvPr/>
            </p:nvSpPr>
            <p:spPr bwMode="auto">
              <a:xfrm>
                <a:off x="4573" y="304"/>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02" name="Line 339"/>
              <p:cNvSpPr>
                <a:spLocks noChangeShapeType="1"/>
              </p:cNvSpPr>
              <p:nvPr/>
            </p:nvSpPr>
            <p:spPr bwMode="auto">
              <a:xfrm>
                <a:off x="4573" y="304"/>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03" name="Line 340"/>
              <p:cNvSpPr>
                <a:spLocks noChangeShapeType="1"/>
              </p:cNvSpPr>
              <p:nvPr/>
            </p:nvSpPr>
            <p:spPr bwMode="auto">
              <a:xfrm>
                <a:off x="4573" y="305"/>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04" name="Line 341"/>
              <p:cNvSpPr>
                <a:spLocks noChangeShapeType="1"/>
              </p:cNvSpPr>
              <p:nvPr/>
            </p:nvSpPr>
            <p:spPr bwMode="auto">
              <a:xfrm>
                <a:off x="4573" y="305"/>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05" name="Line 342"/>
              <p:cNvSpPr>
                <a:spLocks noChangeShapeType="1"/>
              </p:cNvSpPr>
              <p:nvPr/>
            </p:nvSpPr>
            <p:spPr bwMode="auto">
              <a:xfrm>
                <a:off x="4573" y="306"/>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06" name="Line 343"/>
              <p:cNvSpPr>
                <a:spLocks noChangeShapeType="1"/>
              </p:cNvSpPr>
              <p:nvPr/>
            </p:nvSpPr>
            <p:spPr bwMode="auto">
              <a:xfrm>
                <a:off x="4573" y="306"/>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07" name="Line 344"/>
              <p:cNvSpPr>
                <a:spLocks noChangeShapeType="1"/>
              </p:cNvSpPr>
              <p:nvPr/>
            </p:nvSpPr>
            <p:spPr bwMode="auto">
              <a:xfrm>
                <a:off x="4573" y="307"/>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08" name="Line 345"/>
              <p:cNvSpPr>
                <a:spLocks noChangeShapeType="1"/>
              </p:cNvSpPr>
              <p:nvPr/>
            </p:nvSpPr>
            <p:spPr bwMode="auto">
              <a:xfrm>
                <a:off x="4573" y="307"/>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09" name="Line 346"/>
              <p:cNvSpPr>
                <a:spLocks noChangeShapeType="1"/>
              </p:cNvSpPr>
              <p:nvPr/>
            </p:nvSpPr>
            <p:spPr bwMode="auto">
              <a:xfrm>
                <a:off x="4573" y="308"/>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10" name="Line 347"/>
              <p:cNvSpPr>
                <a:spLocks noChangeShapeType="1"/>
              </p:cNvSpPr>
              <p:nvPr/>
            </p:nvSpPr>
            <p:spPr bwMode="auto">
              <a:xfrm>
                <a:off x="4573" y="309"/>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11" name="Line 348"/>
              <p:cNvSpPr>
                <a:spLocks noChangeShapeType="1"/>
              </p:cNvSpPr>
              <p:nvPr/>
            </p:nvSpPr>
            <p:spPr bwMode="auto">
              <a:xfrm>
                <a:off x="4573" y="310"/>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12" name="Line 349"/>
              <p:cNvSpPr>
                <a:spLocks noChangeShapeType="1"/>
              </p:cNvSpPr>
              <p:nvPr/>
            </p:nvSpPr>
            <p:spPr bwMode="auto">
              <a:xfrm flipH="1">
                <a:off x="4571" y="311"/>
                <a:ext cx="2"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13" name="Line 350"/>
              <p:cNvSpPr>
                <a:spLocks noChangeShapeType="1"/>
              </p:cNvSpPr>
              <p:nvPr/>
            </p:nvSpPr>
            <p:spPr bwMode="auto">
              <a:xfrm>
                <a:off x="4571" y="312"/>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14" name="Line 351"/>
              <p:cNvSpPr>
                <a:spLocks noChangeShapeType="1"/>
              </p:cNvSpPr>
              <p:nvPr/>
            </p:nvSpPr>
            <p:spPr bwMode="auto">
              <a:xfrm>
                <a:off x="4571" y="313"/>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15" name="Line 352"/>
              <p:cNvSpPr>
                <a:spLocks noChangeShapeType="1"/>
              </p:cNvSpPr>
              <p:nvPr/>
            </p:nvSpPr>
            <p:spPr bwMode="auto">
              <a:xfrm>
                <a:off x="4571" y="314"/>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16" name="Line 353"/>
              <p:cNvSpPr>
                <a:spLocks noChangeShapeType="1"/>
              </p:cNvSpPr>
              <p:nvPr/>
            </p:nvSpPr>
            <p:spPr bwMode="auto">
              <a:xfrm>
                <a:off x="4571" y="315"/>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17" name="Line 354"/>
              <p:cNvSpPr>
                <a:spLocks noChangeShapeType="1"/>
              </p:cNvSpPr>
              <p:nvPr/>
            </p:nvSpPr>
            <p:spPr bwMode="auto">
              <a:xfrm flipH="1">
                <a:off x="4570" y="316"/>
                <a:ext cx="1"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18" name="Line 355"/>
              <p:cNvSpPr>
                <a:spLocks noChangeShapeType="1"/>
              </p:cNvSpPr>
              <p:nvPr/>
            </p:nvSpPr>
            <p:spPr bwMode="auto">
              <a:xfrm>
                <a:off x="4570" y="318"/>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19" name="Line 356"/>
              <p:cNvSpPr>
                <a:spLocks noChangeShapeType="1"/>
              </p:cNvSpPr>
              <p:nvPr/>
            </p:nvSpPr>
            <p:spPr bwMode="auto">
              <a:xfrm>
                <a:off x="4570" y="319"/>
                <a:ext cx="0"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20" name="Line 357"/>
              <p:cNvSpPr>
                <a:spLocks noChangeShapeType="1"/>
              </p:cNvSpPr>
              <p:nvPr/>
            </p:nvSpPr>
            <p:spPr bwMode="auto">
              <a:xfrm>
                <a:off x="4570" y="322"/>
                <a:ext cx="0"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21" name="Freeform 358"/>
              <p:cNvSpPr>
                <a:spLocks/>
              </p:cNvSpPr>
              <p:nvPr/>
            </p:nvSpPr>
            <p:spPr bwMode="auto">
              <a:xfrm>
                <a:off x="4569" y="324"/>
                <a:ext cx="1" cy="2"/>
              </a:xfrm>
              <a:custGeom>
                <a:avLst/>
                <a:gdLst>
                  <a:gd name="T0" fmla="*/ 1 w 1"/>
                  <a:gd name="T1" fmla="*/ 0 h 2"/>
                  <a:gd name="T2" fmla="*/ 0 w 1"/>
                  <a:gd name="T3" fmla="*/ 1 h 2"/>
                  <a:gd name="T4" fmla="*/ 0 w 1"/>
                  <a:gd name="T5" fmla="*/ 2 h 2"/>
                </a:gdLst>
                <a:ahLst/>
                <a:cxnLst>
                  <a:cxn ang="0">
                    <a:pos x="T0" y="T1"/>
                  </a:cxn>
                  <a:cxn ang="0">
                    <a:pos x="T2" y="T3"/>
                  </a:cxn>
                  <a:cxn ang="0">
                    <a:pos x="T4" y="T5"/>
                  </a:cxn>
                </a:cxnLst>
                <a:rect l="0" t="0" r="r" b="b"/>
                <a:pathLst>
                  <a:path w="1" h="2">
                    <a:moveTo>
                      <a:pt x="1" y="0"/>
                    </a:moveTo>
                    <a:lnTo>
                      <a:pt x="0" y="1"/>
                    </a:lnTo>
                    <a:lnTo>
                      <a:pt x="0"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22" name="Line 359"/>
              <p:cNvSpPr>
                <a:spLocks noChangeShapeType="1"/>
              </p:cNvSpPr>
              <p:nvPr/>
            </p:nvSpPr>
            <p:spPr bwMode="auto">
              <a:xfrm flipH="1">
                <a:off x="4562" y="347"/>
                <a:ext cx="1" cy="4"/>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23" name="Line 360"/>
              <p:cNvSpPr>
                <a:spLocks noChangeShapeType="1"/>
              </p:cNvSpPr>
              <p:nvPr/>
            </p:nvSpPr>
            <p:spPr bwMode="auto">
              <a:xfrm flipH="1">
                <a:off x="4560" y="351"/>
                <a:ext cx="2"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24" name="Line 361"/>
              <p:cNvSpPr>
                <a:spLocks noChangeShapeType="1"/>
              </p:cNvSpPr>
              <p:nvPr/>
            </p:nvSpPr>
            <p:spPr bwMode="auto">
              <a:xfrm flipH="1">
                <a:off x="4559" y="354"/>
                <a:ext cx="1"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25" name="Line 362"/>
              <p:cNvSpPr>
                <a:spLocks noChangeShapeType="1"/>
              </p:cNvSpPr>
              <p:nvPr/>
            </p:nvSpPr>
            <p:spPr bwMode="auto">
              <a:xfrm flipH="1">
                <a:off x="4558" y="356"/>
                <a:ext cx="1"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26" name="Line 363"/>
              <p:cNvSpPr>
                <a:spLocks noChangeShapeType="1"/>
              </p:cNvSpPr>
              <p:nvPr/>
            </p:nvSpPr>
            <p:spPr bwMode="auto">
              <a:xfrm flipH="1">
                <a:off x="4557" y="359"/>
                <a:ext cx="1"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27" name="Line 364"/>
              <p:cNvSpPr>
                <a:spLocks noChangeShapeType="1"/>
              </p:cNvSpPr>
              <p:nvPr/>
            </p:nvSpPr>
            <p:spPr bwMode="auto">
              <a:xfrm flipH="1">
                <a:off x="4556" y="362"/>
                <a:ext cx="1"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28" name="Freeform 365"/>
              <p:cNvSpPr>
                <a:spLocks/>
              </p:cNvSpPr>
              <p:nvPr/>
            </p:nvSpPr>
            <p:spPr bwMode="auto">
              <a:xfrm>
                <a:off x="4554" y="365"/>
                <a:ext cx="2" cy="4"/>
              </a:xfrm>
              <a:custGeom>
                <a:avLst/>
                <a:gdLst>
                  <a:gd name="T0" fmla="*/ 2 w 2"/>
                  <a:gd name="T1" fmla="*/ 0 h 4"/>
                  <a:gd name="T2" fmla="*/ 0 w 2"/>
                  <a:gd name="T3" fmla="*/ 3 h 4"/>
                  <a:gd name="T4" fmla="*/ 0 w 2"/>
                  <a:gd name="T5" fmla="*/ 4 h 4"/>
                </a:gdLst>
                <a:ahLst/>
                <a:cxnLst>
                  <a:cxn ang="0">
                    <a:pos x="T0" y="T1"/>
                  </a:cxn>
                  <a:cxn ang="0">
                    <a:pos x="T2" y="T3"/>
                  </a:cxn>
                  <a:cxn ang="0">
                    <a:pos x="T4" y="T5"/>
                  </a:cxn>
                </a:cxnLst>
                <a:rect l="0" t="0" r="r" b="b"/>
                <a:pathLst>
                  <a:path w="2" h="4">
                    <a:moveTo>
                      <a:pt x="2" y="0"/>
                    </a:moveTo>
                    <a:lnTo>
                      <a:pt x="0" y="3"/>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29" name="Line 366"/>
              <p:cNvSpPr>
                <a:spLocks noChangeShapeType="1"/>
              </p:cNvSpPr>
              <p:nvPr/>
            </p:nvSpPr>
            <p:spPr bwMode="auto">
              <a:xfrm flipH="1">
                <a:off x="4540" y="390"/>
                <a:ext cx="2"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30" name="Line 367"/>
              <p:cNvSpPr>
                <a:spLocks noChangeShapeType="1"/>
              </p:cNvSpPr>
              <p:nvPr/>
            </p:nvSpPr>
            <p:spPr bwMode="auto">
              <a:xfrm flipH="1">
                <a:off x="4538" y="393"/>
                <a:ext cx="2"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31" name="Line 368"/>
              <p:cNvSpPr>
                <a:spLocks noChangeShapeType="1"/>
              </p:cNvSpPr>
              <p:nvPr/>
            </p:nvSpPr>
            <p:spPr bwMode="auto">
              <a:xfrm flipH="1">
                <a:off x="4536" y="396"/>
                <a:ext cx="2" cy="4"/>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32" name="Line 369"/>
              <p:cNvSpPr>
                <a:spLocks noChangeShapeType="1"/>
              </p:cNvSpPr>
              <p:nvPr/>
            </p:nvSpPr>
            <p:spPr bwMode="auto">
              <a:xfrm flipH="1">
                <a:off x="4534" y="400"/>
                <a:ext cx="2"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33" name="Freeform 370"/>
              <p:cNvSpPr>
                <a:spLocks/>
              </p:cNvSpPr>
              <p:nvPr/>
            </p:nvSpPr>
            <p:spPr bwMode="auto">
              <a:xfrm>
                <a:off x="4530" y="403"/>
                <a:ext cx="4" cy="7"/>
              </a:xfrm>
              <a:custGeom>
                <a:avLst/>
                <a:gdLst>
                  <a:gd name="T0" fmla="*/ 4 w 4"/>
                  <a:gd name="T1" fmla="*/ 0 h 7"/>
                  <a:gd name="T2" fmla="*/ 1 w 4"/>
                  <a:gd name="T3" fmla="*/ 5 h 7"/>
                  <a:gd name="T4" fmla="*/ 0 w 4"/>
                  <a:gd name="T5" fmla="*/ 7 h 7"/>
                </a:gdLst>
                <a:ahLst/>
                <a:cxnLst>
                  <a:cxn ang="0">
                    <a:pos x="T0" y="T1"/>
                  </a:cxn>
                  <a:cxn ang="0">
                    <a:pos x="T2" y="T3"/>
                  </a:cxn>
                  <a:cxn ang="0">
                    <a:pos x="T4" y="T5"/>
                  </a:cxn>
                </a:cxnLst>
                <a:rect l="0" t="0" r="r" b="b"/>
                <a:pathLst>
                  <a:path w="4" h="7">
                    <a:moveTo>
                      <a:pt x="4" y="0"/>
                    </a:moveTo>
                    <a:lnTo>
                      <a:pt x="1" y="5"/>
                    </a:lnTo>
                    <a:lnTo>
                      <a:pt x="0" y="7"/>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34" name="Line 371"/>
              <p:cNvSpPr>
                <a:spLocks noChangeShapeType="1"/>
              </p:cNvSpPr>
              <p:nvPr/>
            </p:nvSpPr>
            <p:spPr bwMode="auto">
              <a:xfrm flipH="1">
                <a:off x="4512" y="428"/>
                <a:ext cx="4"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35" name="Line 372"/>
              <p:cNvSpPr>
                <a:spLocks noChangeShapeType="1"/>
              </p:cNvSpPr>
              <p:nvPr/>
            </p:nvSpPr>
            <p:spPr bwMode="auto">
              <a:xfrm flipH="1">
                <a:off x="4509" y="431"/>
                <a:ext cx="3"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36" name="Line 373"/>
              <p:cNvSpPr>
                <a:spLocks noChangeShapeType="1"/>
              </p:cNvSpPr>
              <p:nvPr/>
            </p:nvSpPr>
            <p:spPr bwMode="auto">
              <a:xfrm flipH="1">
                <a:off x="4506" y="434"/>
                <a:ext cx="3" cy="5"/>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37" name="Freeform 374"/>
              <p:cNvSpPr>
                <a:spLocks/>
              </p:cNvSpPr>
              <p:nvPr/>
            </p:nvSpPr>
            <p:spPr bwMode="auto">
              <a:xfrm>
                <a:off x="4499" y="439"/>
                <a:ext cx="7" cy="7"/>
              </a:xfrm>
              <a:custGeom>
                <a:avLst/>
                <a:gdLst>
                  <a:gd name="T0" fmla="*/ 7 w 7"/>
                  <a:gd name="T1" fmla="*/ 0 h 7"/>
                  <a:gd name="T2" fmla="*/ 3 w 7"/>
                  <a:gd name="T3" fmla="*/ 4 h 7"/>
                  <a:gd name="T4" fmla="*/ 0 w 7"/>
                  <a:gd name="T5" fmla="*/ 7 h 7"/>
                </a:gdLst>
                <a:ahLst/>
                <a:cxnLst>
                  <a:cxn ang="0">
                    <a:pos x="T0" y="T1"/>
                  </a:cxn>
                  <a:cxn ang="0">
                    <a:pos x="T2" y="T3"/>
                  </a:cxn>
                  <a:cxn ang="0">
                    <a:pos x="T4" y="T5"/>
                  </a:cxn>
                </a:cxnLst>
                <a:rect l="0" t="0" r="r" b="b"/>
                <a:pathLst>
                  <a:path w="7" h="7">
                    <a:moveTo>
                      <a:pt x="7" y="0"/>
                    </a:moveTo>
                    <a:lnTo>
                      <a:pt x="3" y="4"/>
                    </a:lnTo>
                    <a:lnTo>
                      <a:pt x="0" y="7"/>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38" name="Line 375"/>
              <p:cNvSpPr>
                <a:spLocks noChangeShapeType="1"/>
              </p:cNvSpPr>
              <p:nvPr/>
            </p:nvSpPr>
            <p:spPr bwMode="auto">
              <a:xfrm flipH="1">
                <a:off x="4481" y="461"/>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39" name="Line 376"/>
              <p:cNvSpPr>
                <a:spLocks noChangeShapeType="1"/>
              </p:cNvSpPr>
              <p:nvPr/>
            </p:nvSpPr>
            <p:spPr bwMode="auto">
              <a:xfrm flipH="1">
                <a:off x="4476" y="462"/>
                <a:ext cx="5" cy="4"/>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40" name="Line 377"/>
              <p:cNvSpPr>
                <a:spLocks noChangeShapeType="1"/>
              </p:cNvSpPr>
              <p:nvPr/>
            </p:nvSpPr>
            <p:spPr bwMode="auto">
              <a:xfrm flipH="1">
                <a:off x="4472" y="466"/>
                <a:ext cx="4" cy="4"/>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41" name="Freeform 378"/>
              <p:cNvSpPr>
                <a:spLocks/>
              </p:cNvSpPr>
              <p:nvPr/>
            </p:nvSpPr>
            <p:spPr bwMode="auto">
              <a:xfrm>
                <a:off x="4464" y="470"/>
                <a:ext cx="8" cy="6"/>
              </a:xfrm>
              <a:custGeom>
                <a:avLst/>
                <a:gdLst>
                  <a:gd name="T0" fmla="*/ 8 w 8"/>
                  <a:gd name="T1" fmla="*/ 0 h 6"/>
                  <a:gd name="T2" fmla="*/ 3 w 8"/>
                  <a:gd name="T3" fmla="*/ 3 h 6"/>
                  <a:gd name="T4" fmla="*/ 0 w 8"/>
                  <a:gd name="T5" fmla="*/ 6 h 6"/>
                </a:gdLst>
                <a:ahLst/>
                <a:cxnLst>
                  <a:cxn ang="0">
                    <a:pos x="T0" y="T1"/>
                  </a:cxn>
                  <a:cxn ang="0">
                    <a:pos x="T2" y="T3"/>
                  </a:cxn>
                  <a:cxn ang="0">
                    <a:pos x="T4" y="T5"/>
                  </a:cxn>
                </a:cxnLst>
                <a:rect l="0" t="0" r="r" b="b"/>
                <a:pathLst>
                  <a:path w="8" h="6">
                    <a:moveTo>
                      <a:pt x="8" y="0"/>
                    </a:moveTo>
                    <a:lnTo>
                      <a:pt x="3" y="3"/>
                    </a:lnTo>
                    <a:lnTo>
                      <a:pt x="0" y="6"/>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42" name="Line 379"/>
              <p:cNvSpPr>
                <a:spLocks noChangeShapeType="1"/>
              </p:cNvSpPr>
              <p:nvPr/>
            </p:nvSpPr>
            <p:spPr bwMode="auto">
              <a:xfrm flipH="1">
                <a:off x="4441" y="489"/>
                <a:ext cx="3"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43" name="Line 380"/>
              <p:cNvSpPr>
                <a:spLocks noChangeShapeType="1"/>
              </p:cNvSpPr>
              <p:nvPr/>
            </p:nvSpPr>
            <p:spPr bwMode="auto">
              <a:xfrm flipH="1">
                <a:off x="4436" y="490"/>
                <a:ext cx="5" cy="4"/>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44" name="Line 381"/>
              <p:cNvSpPr>
                <a:spLocks noChangeShapeType="1"/>
              </p:cNvSpPr>
              <p:nvPr/>
            </p:nvSpPr>
            <p:spPr bwMode="auto">
              <a:xfrm flipH="1">
                <a:off x="4430" y="494"/>
                <a:ext cx="6"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45" name="Freeform 382"/>
              <p:cNvSpPr>
                <a:spLocks/>
              </p:cNvSpPr>
              <p:nvPr/>
            </p:nvSpPr>
            <p:spPr bwMode="auto">
              <a:xfrm>
                <a:off x="4423" y="497"/>
                <a:ext cx="7" cy="3"/>
              </a:xfrm>
              <a:custGeom>
                <a:avLst/>
                <a:gdLst>
                  <a:gd name="T0" fmla="*/ 7 w 7"/>
                  <a:gd name="T1" fmla="*/ 0 h 3"/>
                  <a:gd name="T2" fmla="*/ 1 w 7"/>
                  <a:gd name="T3" fmla="*/ 3 h 3"/>
                  <a:gd name="T4" fmla="*/ 0 w 7"/>
                  <a:gd name="T5" fmla="*/ 3 h 3"/>
                </a:gdLst>
                <a:ahLst/>
                <a:cxnLst>
                  <a:cxn ang="0">
                    <a:pos x="T0" y="T1"/>
                  </a:cxn>
                  <a:cxn ang="0">
                    <a:pos x="T2" y="T3"/>
                  </a:cxn>
                  <a:cxn ang="0">
                    <a:pos x="T4" y="T5"/>
                  </a:cxn>
                </a:cxnLst>
                <a:rect l="0" t="0" r="r" b="b"/>
                <a:pathLst>
                  <a:path w="7" h="3">
                    <a:moveTo>
                      <a:pt x="7" y="0"/>
                    </a:moveTo>
                    <a:lnTo>
                      <a:pt x="1" y="3"/>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46" name="Line 383"/>
              <p:cNvSpPr>
                <a:spLocks noChangeShapeType="1"/>
              </p:cNvSpPr>
              <p:nvPr/>
            </p:nvSpPr>
            <p:spPr bwMode="auto">
              <a:xfrm flipH="1">
                <a:off x="4400" y="510"/>
                <a:ext cx="2"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47" name="Line 384"/>
              <p:cNvSpPr>
                <a:spLocks noChangeShapeType="1"/>
              </p:cNvSpPr>
              <p:nvPr/>
            </p:nvSpPr>
            <p:spPr bwMode="auto">
              <a:xfrm flipH="1">
                <a:off x="4393" y="510"/>
                <a:ext cx="7"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48" name="Line 385"/>
              <p:cNvSpPr>
                <a:spLocks noChangeShapeType="1"/>
              </p:cNvSpPr>
              <p:nvPr/>
            </p:nvSpPr>
            <p:spPr bwMode="auto">
              <a:xfrm flipH="1">
                <a:off x="4387" y="513"/>
                <a:ext cx="6"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49" name="Freeform 386"/>
              <p:cNvSpPr>
                <a:spLocks/>
              </p:cNvSpPr>
              <p:nvPr/>
            </p:nvSpPr>
            <p:spPr bwMode="auto">
              <a:xfrm>
                <a:off x="4380" y="515"/>
                <a:ext cx="7" cy="2"/>
              </a:xfrm>
              <a:custGeom>
                <a:avLst/>
                <a:gdLst>
                  <a:gd name="T0" fmla="*/ 7 w 7"/>
                  <a:gd name="T1" fmla="*/ 0 h 2"/>
                  <a:gd name="T2" fmla="*/ 1 w 7"/>
                  <a:gd name="T3" fmla="*/ 2 h 2"/>
                  <a:gd name="T4" fmla="*/ 0 w 7"/>
                  <a:gd name="T5" fmla="*/ 2 h 2"/>
                </a:gdLst>
                <a:ahLst/>
                <a:cxnLst>
                  <a:cxn ang="0">
                    <a:pos x="T0" y="T1"/>
                  </a:cxn>
                  <a:cxn ang="0">
                    <a:pos x="T2" y="T3"/>
                  </a:cxn>
                  <a:cxn ang="0">
                    <a:pos x="T4" y="T5"/>
                  </a:cxn>
                </a:cxnLst>
                <a:rect l="0" t="0" r="r" b="b"/>
                <a:pathLst>
                  <a:path w="7" h="2">
                    <a:moveTo>
                      <a:pt x="7" y="0"/>
                    </a:moveTo>
                    <a:lnTo>
                      <a:pt x="1" y="2"/>
                    </a:lnTo>
                    <a:lnTo>
                      <a:pt x="0"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50" name="Line 387"/>
              <p:cNvSpPr>
                <a:spLocks noChangeShapeType="1"/>
              </p:cNvSpPr>
              <p:nvPr/>
            </p:nvSpPr>
            <p:spPr bwMode="auto">
              <a:xfrm flipH="1">
                <a:off x="4356" y="524"/>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51" name="Line 388"/>
              <p:cNvSpPr>
                <a:spLocks noChangeShapeType="1"/>
              </p:cNvSpPr>
              <p:nvPr/>
            </p:nvSpPr>
            <p:spPr bwMode="auto">
              <a:xfrm flipH="1">
                <a:off x="4349" y="524"/>
                <a:ext cx="7"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52" name="Line 389"/>
              <p:cNvSpPr>
                <a:spLocks noChangeShapeType="1"/>
              </p:cNvSpPr>
              <p:nvPr/>
            </p:nvSpPr>
            <p:spPr bwMode="auto">
              <a:xfrm flipH="1">
                <a:off x="4343" y="525"/>
                <a:ext cx="6"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53" name="Freeform 390"/>
              <p:cNvSpPr>
                <a:spLocks/>
              </p:cNvSpPr>
              <p:nvPr/>
            </p:nvSpPr>
            <p:spPr bwMode="auto">
              <a:xfrm>
                <a:off x="4333" y="526"/>
                <a:ext cx="10" cy="2"/>
              </a:xfrm>
              <a:custGeom>
                <a:avLst/>
                <a:gdLst>
                  <a:gd name="T0" fmla="*/ 10 w 10"/>
                  <a:gd name="T1" fmla="*/ 0 h 2"/>
                  <a:gd name="T2" fmla="*/ 3 w 10"/>
                  <a:gd name="T3" fmla="*/ 1 h 2"/>
                  <a:gd name="T4" fmla="*/ 0 w 10"/>
                  <a:gd name="T5" fmla="*/ 2 h 2"/>
                </a:gdLst>
                <a:ahLst/>
                <a:cxnLst>
                  <a:cxn ang="0">
                    <a:pos x="T0" y="T1"/>
                  </a:cxn>
                  <a:cxn ang="0">
                    <a:pos x="T2" y="T3"/>
                  </a:cxn>
                  <a:cxn ang="0">
                    <a:pos x="T4" y="T5"/>
                  </a:cxn>
                </a:cxnLst>
                <a:rect l="0" t="0" r="r" b="b"/>
                <a:pathLst>
                  <a:path w="10" h="2">
                    <a:moveTo>
                      <a:pt x="10" y="0"/>
                    </a:moveTo>
                    <a:lnTo>
                      <a:pt x="3" y="1"/>
                    </a:lnTo>
                    <a:lnTo>
                      <a:pt x="0"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54" name="Line 391"/>
              <p:cNvSpPr>
                <a:spLocks noChangeShapeType="1"/>
              </p:cNvSpPr>
              <p:nvPr/>
            </p:nvSpPr>
            <p:spPr bwMode="auto">
              <a:xfrm flipH="1">
                <a:off x="4304" y="529"/>
                <a:ext cx="6"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55" name="Line 392"/>
              <p:cNvSpPr>
                <a:spLocks noChangeShapeType="1"/>
              </p:cNvSpPr>
              <p:nvPr/>
            </p:nvSpPr>
            <p:spPr bwMode="auto">
              <a:xfrm flipH="1">
                <a:off x="4298" y="530"/>
                <a:ext cx="6"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56" name="Freeform 393"/>
              <p:cNvSpPr>
                <a:spLocks/>
              </p:cNvSpPr>
              <p:nvPr/>
            </p:nvSpPr>
            <p:spPr bwMode="auto">
              <a:xfrm>
                <a:off x="4287" y="530"/>
                <a:ext cx="11" cy="0"/>
              </a:xfrm>
              <a:custGeom>
                <a:avLst/>
                <a:gdLst>
                  <a:gd name="T0" fmla="*/ 11 w 11"/>
                  <a:gd name="T1" fmla="*/ 6 w 11"/>
                  <a:gd name="T2" fmla="*/ 0 w 11"/>
                </a:gdLst>
                <a:ahLst/>
                <a:cxnLst>
                  <a:cxn ang="0">
                    <a:pos x="T0" y="0"/>
                  </a:cxn>
                  <a:cxn ang="0">
                    <a:pos x="T1" y="0"/>
                  </a:cxn>
                  <a:cxn ang="0">
                    <a:pos x="T2" y="0"/>
                  </a:cxn>
                </a:cxnLst>
                <a:rect l="0" t="0" r="r" b="b"/>
                <a:pathLst>
                  <a:path w="11">
                    <a:moveTo>
                      <a:pt x="11" y="0"/>
                    </a:moveTo>
                    <a:lnTo>
                      <a:pt x="6"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57" name="Line 394"/>
              <p:cNvSpPr>
                <a:spLocks noChangeShapeType="1"/>
              </p:cNvSpPr>
              <p:nvPr/>
            </p:nvSpPr>
            <p:spPr bwMode="auto">
              <a:xfrm flipH="1">
                <a:off x="4263" y="528"/>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58" name="Line 395"/>
              <p:cNvSpPr>
                <a:spLocks noChangeShapeType="1"/>
              </p:cNvSpPr>
              <p:nvPr/>
            </p:nvSpPr>
            <p:spPr bwMode="auto">
              <a:xfrm flipH="1" flipV="1">
                <a:off x="4258" y="527"/>
                <a:ext cx="5"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59" name="Line 396"/>
              <p:cNvSpPr>
                <a:spLocks noChangeShapeType="1"/>
              </p:cNvSpPr>
              <p:nvPr/>
            </p:nvSpPr>
            <p:spPr bwMode="auto">
              <a:xfrm flipH="1" flipV="1">
                <a:off x="4251" y="526"/>
                <a:ext cx="7"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60" name="Line 397"/>
              <p:cNvSpPr>
                <a:spLocks noChangeShapeType="1"/>
              </p:cNvSpPr>
              <p:nvPr/>
            </p:nvSpPr>
            <p:spPr bwMode="auto">
              <a:xfrm flipH="1" flipV="1">
                <a:off x="4246" y="525"/>
                <a:ext cx="5"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61" name="Freeform 398"/>
              <p:cNvSpPr>
                <a:spLocks/>
              </p:cNvSpPr>
              <p:nvPr/>
            </p:nvSpPr>
            <p:spPr bwMode="auto">
              <a:xfrm>
                <a:off x="4240" y="524"/>
                <a:ext cx="6" cy="1"/>
              </a:xfrm>
              <a:custGeom>
                <a:avLst/>
                <a:gdLst>
                  <a:gd name="T0" fmla="*/ 6 w 6"/>
                  <a:gd name="T1" fmla="*/ 1 h 1"/>
                  <a:gd name="T2" fmla="*/ 1 w 6"/>
                  <a:gd name="T3" fmla="*/ 0 h 1"/>
                  <a:gd name="T4" fmla="*/ 0 w 6"/>
                  <a:gd name="T5" fmla="*/ 0 h 1"/>
                </a:gdLst>
                <a:ahLst/>
                <a:cxnLst>
                  <a:cxn ang="0">
                    <a:pos x="T0" y="T1"/>
                  </a:cxn>
                  <a:cxn ang="0">
                    <a:pos x="T2" y="T3"/>
                  </a:cxn>
                  <a:cxn ang="0">
                    <a:pos x="T4" y="T5"/>
                  </a:cxn>
                </a:cxnLst>
                <a:rect l="0" t="0" r="r" b="b"/>
                <a:pathLst>
                  <a:path w="6" h="1">
                    <a:moveTo>
                      <a:pt x="6" y="1"/>
                    </a:moveTo>
                    <a:lnTo>
                      <a:pt x="1"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62" name="Line 399"/>
              <p:cNvSpPr>
                <a:spLocks noChangeShapeType="1"/>
              </p:cNvSpPr>
              <p:nvPr/>
            </p:nvSpPr>
            <p:spPr bwMode="auto">
              <a:xfrm flipH="1" flipV="1">
                <a:off x="4216" y="517"/>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63" name="Line 400"/>
              <p:cNvSpPr>
                <a:spLocks noChangeShapeType="1"/>
              </p:cNvSpPr>
              <p:nvPr/>
            </p:nvSpPr>
            <p:spPr bwMode="auto">
              <a:xfrm flipH="1" flipV="1">
                <a:off x="4211" y="516"/>
                <a:ext cx="5"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64" name="Line 401"/>
              <p:cNvSpPr>
                <a:spLocks noChangeShapeType="1"/>
              </p:cNvSpPr>
              <p:nvPr/>
            </p:nvSpPr>
            <p:spPr bwMode="auto">
              <a:xfrm flipH="1" flipV="1">
                <a:off x="4207" y="515"/>
                <a:ext cx="4"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65" name="Line 402"/>
              <p:cNvSpPr>
                <a:spLocks noChangeShapeType="1"/>
              </p:cNvSpPr>
              <p:nvPr/>
            </p:nvSpPr>
            <p:spPr bwMode="auto">
              <a:xfrm flipH="1" flipV="1">
                <a:off x="4202" y="513"/>
                <a:ext cx="5"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66" name="Freeform 403"/>
              <p:cNvSpPr>
                <a:spLocks/>
              </p:cNvSpPr>
              <p:nvPr/>
            </p:nvSpPr>
            <p:spPr bwMode="auto">
              <a:xfrm>
                <a:off x="4195" y="511"/>
                <a:ext cx="7" cy="2"/>
              </a:xfrm>
              <a:custGeom>
                <a:avLst/>
                <a:gdLst>
                  <a:gd name="T0" fmla="*/ 7 w 7"/>
                  <a:gd name="T1" fmla="*/ 2 h 2"/>
                  <a:gd name="T2" fmla="*/ 3 w 7"/>
                  <a:gd name="T3" fmla="*/ 1 h 2"/>
                  <a:gd name="T4" fmla="*/ 0 w 7"/>
                  <a:gd name="T5" fmla="*/ 0 h 2"/>
                </a:gdLst>
                <a:ahLst/>
                <a:cxnLst>
                  <a:cxn ang="0">
                    <a:pos x="T0" y="T1"/>
                  </a:cxn>
                  <a:cxn ang="0">
                    <a:pos x="T2" y="T3"/>
                  </a:cxn>
                  <a:cxn ang="0">
                    <a:pos x="T4" y="T5"/>
                  </a:cxn>
                </a:cxnLst>
                <a:rect l="0" t="0" r="r" b="b"/>
                <a:pathLst>
                  <a:path w="7" h="2">
                    <a:moveTo>
                      <a:pt x="7" y="2"/>
                    </a:moveTo>
                    <a:lnTo>
                      <a:pt x="3" y="1"/>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67" name="Line 404"/>
              <p:cNvSpPr>
                <a:spLocks noChangeShapeType="1"/>
              </p:cNvSpPr>
              <p:nvPr/>
            </p:nvSpPr>
            <p:spPr bwMode="auto">
              <a:xfrm flipH="1" flipV="1">
                <a:off x="4171" y="500"/>
                <a:ext cx="3"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68" name="Line 405"/>
              <p:cNvSpPr>
                <a:spLocks noChangeShapeType="1"/>
              </p:cNvSpPr>
              <p:nvPr/>
            </p:nvSpPr>
            <p:spPr bwMode="auto">
              <a:xfrm flipH="1" flipV="1">
                <a:off x="4167" y="499"/>
                <a:ext cx="4"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69" name="Line 406"/>
              <p:cNvSpPr>
                <a:spLocks noChangeShapeType="1"/>
              </p:cNvSpPr>
              <p:nvPr/>
            </p:nvSpPr>
            <p:spPr bwMode="auto">
              <a:xfrm flipH="1" flipV="1">
                <a:off x="4164" y="497"/>
                <a:ext cx="3"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70" name="Line 407"/>
              <p:cNvSpPr>
                <a:spLocks noChangeShapeType="1"/>
              </p:cNvSpPr>
              <p:nvPr/>
            </p:nvSpPr>
            <p:spPr bwMode="auto">
              <a:xfrm flipH="1" flipV="1">
                <a:off x="4161" y="496"/>
                <a:ext cx="3"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71" name="Line 408"/>
              <p:cNvSpPr>
                <a:spLocks noChangeShapeType="1"/>
              </p:cNvSpPr>
              <p:nvPr/>
            </p:nvSpPr>
            <p:spPr bwMode="auto">
              <a:xfrm flipH="1" flipV="1">
                <a:off x="4158" y="494"/>
                <a:ext cx="3"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72" name="Freeform 409"/>
              <p:cNvSpPr>
                <a:spLocks/>
              </p:cNvSpPr>
              <p:nvPr/>
            </p:nvSpPr>
            <p:spPr bwMode="auto">
              <a:xfrm>
                <a:off x="4153" y="490"/>
                <a:ext cx="5" cy="4"/>
              </a:xfrm>
              <a:custGeom>
                <a:avLst/>
                <a:gdLst>
                  <a:gd name="T0" fmla="*/ 5 w 5"/>
                  <a:gd name="T1" fmla="*/ 4 h 4"/>
                  <a:gd name="T2" fmla="*/ 2 w 5"/>
                  <a:gd name="T3" fmla="*/ 1 h 4"/>
                  <a:gd name="T4" fmla="*/ 0 w 5"/>
                  <a:gd name="T5" fmla="*/ 0 h 4"/>
                </a:gdLst>
                <a:ahLst/>
                <a:cxnLst>
                  <a:cxn ang="0">
                    <a:pos x="T0" y="T1"/>
                  </a:cxn>
                  <a:cxn ang="0">
                    <a:pos x="T2" y="T3"/>
                  </a:cxn>
                  <a:cxn ang="0">
                    <a:pos x="T4" y="T5"/>
                  </a:cxn>
                </a:cxnLst>
                <a:rect l="0" t="0" r="r" b="b"/>
                <a:pathLst>
                  <a:path w="5" h="4">
                    <a:moveTo>
                      <a:pt x="5" y="4"/>
                    </a:moveTo>
                    <a:lnTo>
                      <a:pt x="2" y="1"/>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73" name="Line 410"/>
              <p:cNvSpPr>
                <a:spLocks noChangeShapeType="1"/>
              </p:cNvSpPr>
              <p:nvPr/>
            </p:nvSpPr>
            <p:spPr bwMode="auto">
              <a:xfrm>
                <a:off x="4133" y="477"/>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74" name="Line 411"/>
              <p:cNvSpPr>
                <a:spLocks noChangeShapeType="1"/>
              </p:cNvSpPr>
              <p:nvPr/>
            </p:nvSpPr>
            <p:spPr bwMode="auto">
              <a:xfrm flipH="1" flipV="1">
                <a:off x="4131" y="476"/>
                <a:ext cx="2"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75" name="Line 412"/>
              <p:cNvSpPr>
                <a:spLocks noChangeShapeType="1"/>
              </p:cNvSpPr>
              <p:nvPr/>
            </p:nvSpPr>
            <p:spPr bwMode="auto">
              <a:xfrm flipH="1" flipV="1">
                <a:off x="4129" y="474"/>
                <a:ext cx="2"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76" name="Line 413"/>
              <p:cNvSpPr>
                <a:spLocks noChangeShapeType="1"/>
              </p:cNvSpPr>
              <p:nvPr/>
            </p:nvSpPr>
            <p:spPr bwMode="auto">
              <a:xfrm flipH="1" flipV="1">
                <a:off x="4127" y="473"/>
                <a:ext cx="2"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77" name="Line 414"/>
              <p:cNvSpPr>
                <a:spLocks noChangeShapeType="1"/>
              </p:cNvSpPr>
              <p:nvPr/>
            </p:nvSpPr>
            <p:spPr bwMode="auto">
              <a:xfrm flipH="1" flipV="1">
                <a:off x="4126" y="472"/>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78" name="Line 415"/>
              <p:cNvSpPr>
                <a:spLocks noChangeShapeType="1"/>
              </p:cNvSpPr>
              <p:nvPr/>
            </p:nvSpPr>
            <p:spPr bwMode="auto">
              <a:xfrm flipH="1" flipV="1">
                <a:off x="4124" y="471"/>
                <a:ext cx="2"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79" name="Line 416"/>
              <p:cNvSpPr>
                <a:spLocks noChangeShapeType="1"/>
              </p:cNvSpPr>
              <p:nvPr/>
            </p:nvSpPr>
            <p:spPr bwMode="auto">
              <a:xfrm flipH="1" flipV="1">
                <a:off x="4123" y="469"/>
                <a:ext cx="1"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80" name="Line 417"/>
              <p:cNvSpPr>
                <a:spLocks noChangeShapeType="1"/>
              </p:cNvSpPr>
              <p:nvPr/>
            </p:nvSpPr>
            <p:spPr bwMode="auto">
              <a:xfrm flipH="1" flipV="1">
                <a:off x="4122" y="468"/>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81" name="Line 418"/>
              <p:cNvSpPr>
                <a:spLocks noChangeShapeType="1"/>
              </p:cNvSpPr>
              <p:nvPr/>
            </p:nvSpPr>
            <p:spPr bwMode="auto">
              <a:xfrm flipH="1" flipV="1">
                <a:off x="4120" y="467"/>
                <a:ext cx="2"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82" name="Line 419"/>
              <p:cNvSpPr>
                <a:spLocks noChangeShapeType="1"/>
              </p:cNvSpPr>
              <p:nvPr/>
            </p:nvSpPr>
            <p:spPr bwMode="auto">
              <a:xfrm flipH="1" flipV="1">
                <a:off x="4119" y="466"/>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83" name="Line 420"/>
              <p:cNvSpPr>
                <a:spLocks noChangeShapeType="1"/>
              </p:cNvSpPr>
              <p:nvPr/>
            </p:nvSpPr>
            <p:spPr bwMode="auto">
              <a:xfrm flipH="1" flipV="1">
                <a:off x="4118" y="465"/>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84" name="Line 421"/>
              <p:cNvSpPr>
                <a:spLocks noChangeShapeType="1"/>
              </p:cNvSpPr>
              <p:nvPr/>
            </p:nvSpPr>
            <p:spPr bwMode="auto">
              <a:xfrm flipH="1" flipV="1">
                <a:off x="4117" y="463"/>
                <a:ext cx="1"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85" name="Freeform 422"/>
              <p:cNvSpPr>
                <a:spLocks/>
              </p:cNvSpPr>
              <p:nvPr/>
            </p:nvSpPr>
            <p:spPr bwMode="auto">
              <a:xfrm>
                <a:off x="4116" y="462"/>
                <a:ext cx="1" cy="1"/>
              </a:xfrm>
              <a:custGeom>
                <a:avLst/>
                <a:gdLst>
                  <a:gd name="T0" fmla="*/ 1 w 1"/>
                  <a:gd name="T1" fmla="*/ 1 h 1"/>
                  <a:gd name="T2" fmla="*/ 0 w 1"/>
                  <a:gd name="T3" fmla="*/ 0 h 1"/>
                  <a:gd name="T4" fmla="*/ 0 w 1"/>
                  <a:gd name="T5" fmla="*/ 0 h 1"/>
                </a:gdLst>
                <a:ahLst/>
                <a:cxnLst>
                  <a:cxn ang="0">
                    <a:pos x="T0" y="T1"/>
                  </a:cxn>
                  <a:cxn ang="0">
                    <a:pos x="T2" y="T3"/>
                  </a:cxn>
                  <a:cxn ang="0">
                    <a:pos x="T4" y="T5"/>
                  </a:cxn>
                </a:cxnLst>
                <a:rect l="0" t="0" r="r" b="b"/>
                <a:pathLst>
                  <a:path w="1" h="1">
                    <a:moveTo>
                      <a:pt x="1" y="1"/>
                    </a:moveTo>
                    <a:lnTo>
                      <a:pt x="0"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86" name="Line 423"/>
              <p:cNvSpPr>
                <a:spLocks noChangeShapeType="1"/>
              </p:cNvSpPr>
              <p:nvPr/>
            </p:nvSpPr>
            <p:spPr bwMode="auto">
              <a:xfrm>
                <a:off x="4113" y="461"/>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87" name="Line 424"/>
              <p:cNvSpPr>
                <a:spLocks noChangeShapeType="1"/>
              </p:cNvSpPr>
              <p:nvPr/>
            </p:nvSpPr>
            <p:spPr bwMode="auto">
              <a:xfrm>
                <a:off x="4113" y="462"/>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88" name="Line 425"/>
              <p:cNvSpPr>
                <a:spLocks noChangeShapeType="1"/>
              </p:cNvSpPr>
              <p:nvPr/>
            </p:nvSpPr>
            <p:spPr bwMode="auto">
              <a:xfrm>
                <a:off x="4113" y="463"/>
                <a:ext cx="1"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89" name="Line 426"/>
              <p:cNvSpPr>
                <a:spLocks noChangeShapeType="1"/>
              </p:cNvSpPr>
              <p:nvPr/>
            </p:nvSpPr>
            <p:spPr bwMode="auto">
              <a:xfrm>
                <a:off x="4114" y="465"/>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90" name="Line 427"/>
              <p:cNvSpPr>
                <a:spLocks noChangeShapeType="1"/>
              </p:cNvSpPr>
              <p:nvPr/>
            </p:nvSpPr>
            <p:spPr bwMode="auto">
              <a:xfrm>
                <a:off x="4115" y="466"/>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91" name="Line 428"/>
              <p:cNvSpPr>
                <a:spLocks noChangeShapeType="1"/>
              </p:cNvSpPr>
              <p:nvPr/>
            </p:nvSpPr>
            <p:spPr bwMode="auto">
              <a:xfrm>
                <a:off x="4115" y="467"/>
                <a:ext cx="1"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92" name="Line 429"/>
              <p:cNvSpPr>
                <a:spLocks noChangeShapeType="1"/>
              </p:cNvSpPr>
              <p:nvPr/>
            </p:nvSpPr>
            <p:spPr bwMode="auto">
              <a:xfrm>
                <a:off x="4116" y="469"/>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93" name="Line 430"/>
              <p:cNvSpPr>
                <a:spLocks noChangeShapeType="1"/>
              </p:cNvSpPr>
              <p:nvPr/>
            </p:nvSpPr>
            <p:spPr bwMode="auto">
              <a:xfrm>
                <a:off x="4117" y="470"/>
                <a:ext cx="0"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94" name="Line 431"/>
              <p:cNvSpPr>
                <a:spLocks noChangeShapeType="1"/>
              </p:cNvSpPr>
              <p:nvPr/>
            </p:nvSpPr>
            <p:spPr bwMode="auto">
              <a:xfrm>
                <a:off x="4117" y="472"/>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95" name="Line 432"/>
              <p:cNvSpPr>
                <a:spLocks noChangeShapeType="1"/>
              </p:cNvSpPr>
              <p:nvPr/>
            </p:nvSpPr>
            <p:spPr bwMode="auto">
              <a:xfrm>
                <a:off x="4118" y="473"/>
                <a:ext cx="1"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96" name="Line 433"/>
              <p:cNvSpPr>
                <a:spLocks noChangeShapeType="1"/>
              </p:cNvSpPr>
              <p:nvPr/>
            </p:nvSpPr>
            <p:spPr bwMode="auto">
              <a:xfrm>
                <a:off x="4119" y="475"/>
                <a:ext cx="0"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97" name="Line 434"/>
              <p:cNvSpPr>
                <a:spLocks noChangeShapeType="1"/>
              </p:cNvSpPr>
              <p:nvPr/>
            </p:nvSpPr>
            <p:spPr bwMode="auto">
              <a:xfrm>
                <a:off x="4119" y="477"/>
                <a:ext cx="1"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98" name="Line 435"/>
              <p:cNvSpPr>
                <a:spLocks noChangeShapeType="1"/>
              </p:cNvSpPr>
              <p:nvPr/>
            </p:nvSpPr>
            <p:spPr bwMode="auto">
              <a:xfrm>
                <a:off x="4120" y="479"/>
                <a:ext cx="1"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99" name="Freeform 436"/>
              <p:cNvSpPr>
                <a:spLocks/>
              </p:cNvSpPr>
              <p:nvPr/>
            </p:nvSpPr>
            <p:spPr bwMode="auto">
              <a:xfrm>
                <a:off x="4121" y="481"/>
                <a:ext cx="1" cy="2"/>
              </a:xfrm>
              <a:custGeom>
                <a:avLst/>
                <a:gdLst>
                  <a:gd name="T0" fmla="*/ 0 w 1"/>
                  <a:gd name="T1" fmla="*/ 0 h 2"/>
                  <a:gd name="T2" fmla="*/ 1 w 1"/>
                  <a:gd name="T3" fmla="*/ 2 h 2"/>
                  <a:gd name="T4" fmla="*/ 1 w 1"/>
                  <a:gd name="T5" fmla="*/ 2 h 2"/>
                </a:gdLst>
                <a:ahLst/>
                <a:cxnLst>
                  <a:cxn ang="0">
                    <a:pos x="T0" y="T1"/>
                  </a:cxn>
                  <a:cxn ang="0">
                    <a:pos x="T2" y="T3"/>
                  </a:cxn>
                  <a:cxn ang="0">
                    <a:pos x="T4" y="T5"/>
                  </a:cxn>
                </a:cxnLst>
                <a:rect l="0" t="0" r="r" b="b"/>
                <a:pathLst>
                  <a:path w="1" h="2">
                    <a:moveTo>
                      <a:pt x="0" y="0"/>
                    </a:moveTo>
                    <a:lnTo>
                      <a:pt x="1" y="2"/>
                    </a:lnTo>
                    <a:lnTo>
                      <a:pt x="1"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00" name="Line 437"/>
              <p:cNvSpPr>
                <a:spLocks noChangeShapeType="1"/>
              </p:cNvSpPr>
              <p:nvPr/>
            </p:nvSpPr>
            <p:spPr bwMode="auto">
              <a:xfrm>
                <a:off x="4128" y="506"/>
                <a:ext cx="0"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01" name="Line 438"/>
              <p:cNvSpPr>
                <a:spLocks noChangeShapeType="1"/>
              </p:cNvSpPr>
              <p:nvPr/>
            </p:nvSpPr>
            <p:spPr bwMode="auto">
              <a:xfrm>
                <a:off x="4128" y="508"/>
                <a:ext cx="1"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02" name="Line 439"/>
              <p:cNvSpPr>
                <a:spLocks noChangeShapeType="1"/>
              </p:cNvSpPr>
              <p:nvPr/>
            </p:nvSpPr>
            <p:spPr bwMode="auto">
              <a:xfrm>
                <a:off x="4129" y="511"/>
                <a:ext cx="1"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03" name="Line 440"/>
              <p:cNvSpPr>
                <a:spLocks noChangeShapeType="1"/>
              </p:cNvSpPr>
              <p:nvPr/>
            </p:nvSpPr>
            <p:spPr bwMode="auto">
              <a:xfrm>
                <a:off x="4130" y="514"/>
                <a:ext cx="0"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04" name="Line 441"/>
              <p:cNvSpPr>
                <a:spLocks noChangeShapeType="1"/>
              </p:cNvSpPr>
              <p:nvPr/>
            </p:nvSpPr>
            <p:spPr bwMode="auto">
              <a:xfrm>
                <a:off x="4130" y="517"/>
                <a:ext cx="1" cy="4"/>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05" name="Line 442"/>
              <p:cNvSpPr>
                <a:spLocks noChangeShapeType="1"/>
              </p:cNvSpPr>
              <p:nvPr/>
            </p:nvSpPr>
            <p:spPr bwMode="auto">
              <a:xfrm>
                <a:off x="4131" y="521"/>
                <a:ext cx="0" cy="4"/>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06" name="Freeform 443"/>
              <p:cNvSpPr>
                <a:spLocks/>
              </p:cNvSpPr>
              <p:nvPr/>
            </p:nvSpPr>
            <p:spPr bwMode="auto">
              <a:xfrm>
                <a:off x="4131" y="525"/>
                <a:ext cx="1" cy="4"/>
              </a:xfrm>
              <a:custGeom>
                <a:avLst/>
                <a:gdLst>
                  <a:gd name="T0" fmla="*/ 0 w 1"/>
                  <a:gd name="T1" fmla="*/ 0 h 4"/>
                  <a:gd name="T2" fmla="*/ 1 w 1"/>
                  <a:gd name="T3" fmla="*/ 4 h 4"/>
                  <a:gd name="T4" fmla="*/ 1 w 1"/>
                  <a:gd name="T5" fmla="*/ 4 h 4"/>
                </a:gdLst>
                <a:ahLst/>
                <a:cxnLst>
                  <a:cxn ang="0">
                    <a:pos x="T0" y="T1"/>
                  </a:cxn>
                  <a:cxn ang="0">
                    <a:pos x="T2" y="T3"/>
                  </a:cxn>
                  <a:cxn ang="0">
                    <a:pos x="T4" y="T5"/>
                  </a:cxn>
                </a:cxnLst>
                <a:rect l="0" t="0" r="r" b="b"/>
                <a:pathLst>
                  <a:path w="1" h="4">
                    <a:moveTo>
                      <a:pt x="0" y="0"/>
                    </a:moveTo>
                    <a:lnTo>
                      <a:pt x="1" y="4"/>
                    </a:lnTo>
                    <a:lnTo>
                      <a:pt x="1"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07" name="Line 444"/>
              <p:cNvSpPr>
                <a:spLocks noChangeShapeType="1"/>
              </p:cNvSpPr>
              <p:nvPr/>
            </p:nvSpPr>
            <p:spPr bwMode="auto">
              <a:xfrm>
                <a:off x="4134" y="553"/>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08" name="Line 445"/>
              <p:cNvSpPr>
                <a:spLocks noChangeShapeType="1"/>
              </p:cNvSpPr>
              <p:nvPr/>
            </p:nvSpPr>
            <p:spPr bwMode="auto">
              <a:xfrm>
                <a:off x="4134" y="554"/>
                <a:ext cx="0" cy="4"/>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09" name="Line 446"/>
              <p:cNvSpPr>
                <a:spLocks noChangeShapeType="1"/>
              </p:cNvSpPr>
              <p:nvPr/>
            </p:nvSpPr>
            <p:spPr bwMode="auto">
              <a:xfrm>
                <a:off x="4134" y="558"/>
                <a:ext cx="0" cy="5"/>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10" name="Line 447"/>
              <p:cNvSpPr>
                <a:spLocks noChangeShapeType="1"/>
              </p:cNvSpPr>
              <p:nvPr/>
            </p:nvSpPr>
            <p:spPr bwMode="auto">
              <a:xfrm>
                <a:off x="4134" y="563"/>
                <a:ext cx="0" cy="5"/>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11" name="Freeform 448"/>
              <p:cNvSpPr>
                <a:spLocks/>
              </p:cNvSpPr>
              <p:nvPr/>
            </p:nvSpPr>
            <p:spPr bwMode="auto">
              <a:xfrm>
                <a:off x="4134" y="568"/>
                <a:ext cx="0" cy="7"/>
              </a:xfrm>
              <a:custGeom>
                <a:avLst/>
                <a:gdLst>
                  <a:gd name="T0" fmla="*/ 0 h 7"/>
                  <a:gd name="T1" fmla="*/ 4 h 7"/>
                  <a:gd name="T2" fmla="*/ 7 h 7"/>
                </a:gdLst>
                <a:ahLst/>
                <a:cxnLst>
                  <a:cxn ang="0">
                    <a:pos x="0" y="T0"/>
                  </a:cxn>
                  <a:cxn ang="0">
                    <a:pos x="0" y="T1"/>
                  </a:cxn>
                  <a:cxn ang="0">
                    <a:pos x="0" y="T2"/>
                  </a:cxn>
                </a:cxnLst>
                <a:rect l="0" t="0" r="r" b="b"/>
                <a:pathLst>
                  <a:path h="7">
                    <a:moveTo>
                      <a:pt x="0" y="0"/>
                    </a:moveTo>
                    <a:lnTo>
                      <a:pt x="0" y="4"/>
                    </a:lnTo>
                    <a:lnTo>
                      <a:pt x="0" y="7"/>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12" name="Line 449"/>
              <p:cNvSpPr>
                <a:spLocks noChangeShapeType="1"/>
              </p:cNvSpPr>
              <p:nvPr/>
            </p:nvSpPr>
            <p:spPr bwMode="auto">
              <a:xfrm>
                <a:off x="4132" y="599"/>
                <a:ext cx="0" cy="4"/>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13" name="Line 450"/>
              <p:cNvSpPr>
                <a:spLocks noChangeShapeType="1"/>
              </p:cNvSpPr>
              <p:nvPr/>
            </p:nvSpPr>
            <p:spPr bwMode="auto">
              <a:xfrm flipH="1">
                <a:off x="4131" y="603"/>
                <a:ext cx="1" cy="5"/>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14" name="Line 451"/>
              <p:cNvSpPr>
                <a:spLocks noChangeShapeType="1"/>
              </p:cNvSpPr>
              <p:nvPr/>
            </p:nvSpPr>
            <p:spPr bwMode="auto">
              <a:xfrm flipH="1">
                <a:off x="4130" y="608"/>
                <a:ext cx="1" cy="6"/>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15" name="Freeform 452"/>
              <p:cNvSpPr>
                <a:spLocks/>
              </p:cNvSpPr>
              <p:nvPr/>
            </p:nvSpPr>
            <p:spPr bwMode="auto">
              <a:xfrm>
                <a:off x="4129" y="614"/>
                <a:ext cx="1" cy="8"/>
              </a:xfrm>
              <a:custGeom>
                <a:avLst/>
                <a:gdLst>
                  <a:gd name="T0" fmla="*/ 1 w 1"/>
                  <a:gd name="T1" fmla="*/ 0 h 8"/>
                  <a:gd name="T2" fmla="*/ 0 w 1"/>
                  <a:gd name="T3" fmla="*/ 6 h 8"/>
                  <a:gd name="T4" fmla="*/ 0 w 1"/>
                  <a:gd name="T5" fmla="*/ 8 h 8"/>
                </a:gdLst>
                <a:ahLst/>
                <a:cxnLst>
                  <a:cxn ang="0">
                    <a:pos x="T0" y="T1"/>
                  </a:cxn>
                  <a:cxn ang="0">
                    <a:pos x="T2" y="T3"/>
                  </a:cxn>
                  <a:cxn ang="0">
                    <a:pos x="T4" y="T5"/>
                  </a:cxn>
                </a:cxnLst>
                <a:rect l="0" t="0" r="r" b="b"/>
                <a:pathLst>
                  <a:path w="1" h="8">
                    <a:moveTo>
                      <a:pt x="1" y="0"/>
                    </a:moveTo>
                    <a:lnTo>
                      <a:pt x="0" y="6"/>
                    </a:lnTo>
                    <a:lnTo>
                      <a:pt x="0" y="8"/>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16" name="Line 453"/>
              <p:cNvSpPr>
                <a:spLocks noChangeShapeType="1"/>
              </p:cNvSpPr>
              <p:nvPr/>
            </p:nvSpPr>
            <p:spPr bwMode="auto">
              <a:xfrm flipH="1">
                <a:off x="4123" y="645"/>
                <a:ext cx="1"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17" name="Line 454"/>
              <p:cNvSpPr>
                <a:spLocks noChangeShapeType="1"/>
              </p:cNvSpPr>
              <p:nvPr/>
            </p:nvSpPr>
            <p:spPr bwMode="auto">
              <a:xfrm flipH="1">
                <a:off x="4121" y="648"/>
                <a:ext cx="2" cy="6"/>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18" name="Line 455"/>
              <p:cNvSpPr>
                <a:spLocks noChangeShapeType="1"/>
              </p:cNvSpPr>
              <p:nvPr/>
            </p:nvSpPr>
            <p:spPr bwMode="auto">
              <a:xfrm flipH="1">
                <a:off x="4119" y="654"/>
                <a:ext cx="2" cy="5"/>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19" name="Freeform 456"/>
              <p:cNvSpPr>
                <a:spLocks/>
              </p:cNvSpPr>
              <p:nvPr/>
            </p:nvSpPr>
            <p:spPr bwMode="auto">
              <a:xfrm>
                <a:off x="4116" y="659"/>
                <a:ext cx="3" cy="9"/>
              </a:xfrm>
              <a:custGeom>
                <a:avLst/>
                <a:gdLst>
                  <a:gd name="T0" fmla="*/ 3 w 3"/>
                  <a:gd name="T1" fmla="*/ 0 h 9"/>
                  <a:gd name="T2" fmla="*/ 1 w 3"/>
                  <a:gd name="T3" fmla="*/ 6 h 9"/>
                  <a:gd name="T4" fmla="*/ 0 w 3"/>
                  <a:gd name="T5" fmla="*/ 9 h 9"/>
                </a:gdLst>
                <a:ahLst/>
                <a:cxnLst>
                  <a:cxn ang="0">
                    <a:pos x="T0" y="T1"/>
                  </a:cxn>
                  <a:cxn ang="0">
                    <a:pos x="T2" y="T3"/>
                  </a:cxn>
                  <a:cxn ang="0">
                    <a:pos x="T4" y="T5"/>
                  </a:cxn>
                </a:cxnLst>
                <a:rect l="0" t="0" r="r" b="b"/>
                <a:pathLst>
                  <a:path w="3" h="9">
                    <a:moveTo>
                      <a:pt x="3" y="0"/>
                    </a:moveTo>
                    <a:lnTo>
                      <a:pt x="1" y="6"/>
                    </a:lnTo>
                    <a:lnTo>
                      <a:pt x="0" y="9"/>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20" name="Line 457"/>
              <p:cNvSpPr>
                <a:spLocks noChangeShapeType="1"/>
              </p:cNvSpPr>
              <p:nvPr/>
            </p:nvSpPr>
            <p:spPr bwMode="auto">
              <a:xfrm flipH="1">
                <a:off x="4104" y="689"/>
                <a:ext cx="3" cy="5"/>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21" name="Line 458"/>
              <p:cNvSpPr>
                <a:spLocks noChangeShapeType="1"/>
              </p:cNvSpPr>
              <p:nvPr/>
            </p:nvSpPr>
            <p:spPr bwMode="auto">
              <a:xfrm flipH="1">
                <a:off x="4101" y="694"/>
                <a:ext cx="3" cy="7"/>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22" name="Freeform 459"/>
              <p:cNvSpPr>
                <a:spLocks/>
              </p:cNvSpPr>
              <p:nvPr/>
            </p:nvSpPr>
            <p:spPr bwMode="auto">
              <a:xfrm>
                <a:off x="4096" y="701"/>
                <a:ext cx="5" cy="9"/>
              </a:xfrm>
              <a:custGeom>
                <a:avLst/>
                <a:gdLst>
                  <a:gd name="T0" fmla="*/ 5 w 5"/>
                  <a:gd name="T1" fmla="*/ 0 h 9"/>
                  <a:gd name="T2" fmla="*/ 2 w 5"/>
                  <a:gd name="T3" fmla="*/ 5 h 9"/>
                  <a:gd name="T4" fmla="*/ 0 w 5"/>
                  <a:gd name="T5" fmla="*/ 9 h 9"/>
                </a:gdLst>
                <a:ahLst/>
                <a:cxnLst>
                  <a:cxn ang="0">
                    <a:pos x="T0" y="T1"/>
                  </a:cxn>
                  <a:cxn ang="0">
                    <a:pos x="T2" y="T3"/>
                  </a:cxn>
                  <a:cxn ang="0">
                    <a:pos x="T4" y="T5"/>
                  </a:cxn>
                </a:cxnLst>
                <a:rect l="0" t="0" r="r" b="b"/>
                <a:pathLst>
                  <a:path w="5" h="9">
                    <a:moveTo>
                      <a:pt x="5" y="0"/>
                    </a:moveTo>
                    <a:lnTo>
                      <a:pt x="2" y="5"/>
                    </a:lnTo>
                    <a:lnTo>
                      <a:pt x="0" y="9"/>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23" name="Line 460"/>
              <p:cNvSpPr>
                <a:spLocks noChangeShapeType="1"/>
              </p:cNvSpPr>
              <p:nvPr/>
            </p:nvSpPr>
            <p:spPr bwMode="auto">
              <a:xfrm flipH="1">
                <a:off x="4080" y="730"/>
                <a:ext cx="4" cy="4"/>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24" name="Line 461"/>
              <p:cNvSpPr>
                <a:spLocks noChangeShapeType="1"/>
              </p:cNvSpPr>
              <p:nvPr/>
            </p:nvSpPr>
            <p:spPr bwMode="auto">
              <a:xfrm flipH="1">
                <a:off x="4076" y="734"/>
                <a:ext cx="4" cy="5"/>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25" name="Freeform 462"/>
              <p:cNvSpPr>
                <a:spLocks/>
              </p:cNvSpPr>
              <p:nvPr/>
            </p:nvSpPr>
            <p:spPr bwMode="auto">
              <a:xfrm>
                <a:off x="4069" y="739"/>
                <a:ext cx="7" cy="9"/>
              </a:xfrm>
              <a:custGeom>
                <a:avLst/>
                <a:gdLst>
                  <a:gd name="T0" fmla="*/ 7 w 7"/>
                  <a:gd name="T1" fmla="*/ 0 h 9"/>
                  <a:gd name="T2" fmla="*/ 3 w 7"/>
                  <a:gd name="T3" fmla="*/ 5 h 9"/>
                  <a:gd name="T4" fmla="*/ 0 w 7"/>
                  <a:gd name="T5" fmla="*/ 9 h 9"/>
                </a:gdLst>
                <a:ahLst/>
                <a:cxnLst>
                  <a:cxn ang="0">
                    <a:pos x="T0" y="T1"/>
                  </a:cxn>
                  <a:cxn ang="0">
                    <a:pos x="T2" y="T3"/>
                  </a:cxn>
                  <a:cxn ang="0">
                    <a:pos x="T4" y="T5"/>
                  </a:cxn>
                </a:cxnLst>
                <a:rect l="0" t="0" r="r" b="b"/>
                <a:pathLst>
                  <a:path w="7" h="9">
                    <a:moveTo>
                      <a:pt x="7" y="0"/>
                    </a:moveTo>
                    <a:lnTo>
                      <a:pt x="3" y="5"/>
                    </a:lnTo>
                    <a:lnTo>
                      <a:pt x="0" y="9"/>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26" name="Line 463"/>
              <p:cNvSpPr>
                <a:spLocks noChangeShapeType="1"/>
              </p:cNvSpPr>
              <p:nvPr/>
            </p:nvSpPr>
            <p:spPr bwMode="auto">
              <a:xfrm flipH="1">
                <a:off x="4050" y="766"/>
                <a:ext cx="4"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27" name="Line 464"/>
              <p:cNvSpPr>
                <a:spLocks noChangeShapeType="1"/>
              </p:cNvSpPr>
              <p:nvPr/>
            </p:nvSpPr>
            <p:spPr bwMode="auto">
              <a:xfrm flipH="1">
                <a:off x="4046" y="769"/>
                <a:ext cx="4" cy="4"/>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28" name="Freeform 465"/>
              <p:cNvSpPr>
                <a:spLocks/>
              </p:cNvSpPr>
              <p:nvPr/>
            </p:nvSpPr>
            <p:spPr bwMode="auto">
              <a:xfrm>
                <a:off x="4037" y="773"/>
                <a:ext cx="9" cy="10"/>
              </a:xfrm>
              <a:custGeom>
                <a:avLst/>
                <a:gdLst>
                  <a:gd name="T0" fmla="*/ 9 w 9"/>
                  <a:gd name="T1" fmla="*/ 0 h 10"/>
                  <a:gd name="T2" fmla="*/ 4 w 9"/>
                  <a:gd name="T3" fmla="*/ 5 h 10"/>
                  <a:gd name="T4" fmla="*/ 0 w 9"/>
                  <a:gd name="T5" fmla="*/ 10 h 10"/>
                </a:gdLst>
                <a:ahLst/>
                <a:cxnLst>
                  <a:cxn ang="0">
                    <a:pos x="T0" y="T1"/>
                  </a:cxn>
                  <a:cxn ang="0">
                    <a:pos x="T2" y="T3"/>
                  </a:cxn>
                  <a:cxn ang="0">
                    <a:pos x="T4" y="T5"/>
                  </a:cxn>
                </a:cxnLst>
                <a:rect l="0" t="0" r="r" b="b"/>
                <a:pathLst>
                  <a:path w="9" h="10">
                    <a:moveTo>
                      <a:pt x="9" y="0"/>
                    </a:moveTo>
                    <a:lnTo>
                      <a:pt x="4" y="5"/>
                    </a:lnTo>
                    <a:lnTo>
                      <a:pt x="0" y="1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29" name="Line 466"/>
              <p:cNvSpPr>
                <a:spLocks noChangeShapeType="1"/>
              </p:cNvSpPr>
              <p:nvPr/>
            </p:nvSpPr>
            <p:spPr bwMode="auto">
              <a:xfrm flipH="1">
                <a:off x="4017" y="797"/>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30" name="Line 467"/>
              <p:cNvSpPr>
                <a:spLocks noChangeShapeType="1"/>
              </p:cNvSpPr>
              <p:nvPr/>
            </p:nvSpPr>
            <p:spPr bwMode="auto">
              <a:xfrm flipH="1">
                <a:off x="4012" y="798"/>
                <a:ext cx="5"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31" name="Line 468"/>
              <p:cNvSpPr>
                <a:spLocks noChangeShapeType="1"/>
              </p:cNvSpPr>
              <p:nvPr/>
            </p:nvSpPr>
            <p:spPr bwMode="auto">
              <a:xfrm flipH="1">
                <a:off x="4007" y="801"/>
                <a:ext cx="5"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32" name="Freeform 469"/>
              <p:cNvSpPr>
                <a:spLocks/>
              </p:cNvSpPr>
              <p:nvPr/>
            </p:nvSpPr>
            <p:spPr bwMode="auto">
              <a:xfrm>
                <a:off x="3999" y="804"/>
                <a:ext cx="8" cy="5"/>
              </a:xfrm>
              <a:custGeom>
                <a:avLst/>
                <a:gdLst>
                  <a:gd name="T0" fmla="*/ 8 w 8"/>
                  <a:gd name="T1" fmla="*/ 0 h 5"/>
                  <a:gd name="T2" fmla="*/ 3 w 8"/>
                  <a:gd name="T3" fmla="*/ 4 h 5"/>
                  <a:gd name="T4" fmla="*/ 0 w 8"/>
                  <a:gd name="T5" fmla="*/ 5 h 5"/>
                </a:gdLst>
                <a:ahLst/>
                <a:cxnLst>
                  <a:cxn ang="0">
                    <a:pos x="T0" y="T1"/>
                  </a:cxn>
                  <a:cxn ang="0">
                    <a:pos x="T2" y="T3"/>
                  </a:cxn>
                  <a:cxn ang="0">
                    <a:pos x="T4" y="T5"/>
                  </a:cxn>
                </a:cxnLst>
                <a:rect l="0" t="0" r="r" b="b"/>
                <a:pathLst>
                  <a:path w="8" h="5">
                    <a:moveTo>
                      <a:pt x="8" y="0"/>
                    </a:moveTo>
                    <a:lnTo>
                      <a:pt x="3" y="4"/>
                    </a:lnTo>
                    <a:lnTo>
                      <a:pt x="0" y="5"/>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33" name="Line 470"/>
              <p:cNvSpPr>
                <a:spLocks noChangeShapeType="1"/>
              </p:cNvSpPr>
              <p:nvPr/>
            </p:nvSpPr>
            <p:spPr bwMode="auto">
              <a:xfrm flipH="1">
                <a:off x="3977" y="821"/>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34" name="Line 471"/>
              <p:cNvSpPr>
                <a:spLocks noChangeShapeType="1"/>
              </p:cNvSpPr>
              <p:nvPr/>
            </p:nvSpPr>
            <p:spPr bwMode="auto">
              <a:xfrm flipH="1">
                <a:off x="3972" y="822"/>
                <a:ext cx="5"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35" name="Line 472"/>
              <p:cNvSpPr>
                <a:spLocks noChangeShapeType="1"/>
              </p:cNvSpPr>
              <p:nvPr/>
            </p:nvSpPr>
            <p:spPr bwMode="auto">
              <a:xfrm flipH="1">
                <a:off x="3967" y="824"/>
                <a:ext cx="5"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36" name="Line 473"/>
              <p:cNvSpPr>
                <a:spLocks noChangeShapeType="1"/>
              </p:cNvSpPr>
              <p:nvPr/>
            </p:nvSpPr>
            <p:spPr bwMode="auto">
              <a:xfrm flipH="1">
                <a:off x="3962" y="827"/>
                <a:ext cx="5"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37" name="Freeform 474"/>
              <p:cNvSpPr>
                <a:spLocks/>
              </p:cNvSpPr>
              <p:nvPr/>
            </p:nvSpPr>
            <p:spPr bwMode="auto">
              <a:xfrm>
                <a:off x="3957" y="829"/>
                <a:ext cx="5" cy="2"/>
              </a:xfrm>
              <a:custGeom>
                <a:avLst/>
                <a:gdLst>
                  <a:gd name="T0" fmla="*/ 5 w 5"/>
                  <a:gd name="T1" fmla="*/ 0 h 2"/>
                  <a:gd name="T2" fmla="*/ 0 w 5"/>
                  <a:gd name="T3" fmla="*/ 2 h 2"/>
                  <a:gd name="T4" fmla="*/ 0 w 5"/>
                  <a:gd name="T5" fmla="*/ 2 h 2"/>
                </a:gdLst>
                <a:ahLst/>
                <a:cxnLst>
                  <a:cxn ang="0">
                    <a:pos x="T0" y="T1"/>
                  </a:cxn>
                  <a:cxn ang="0">
                    <a:pos x="T2" y="T3"/>
                  </a:cxn>
                  <a:cxn ang="0">
                    <a:pos x="T4" y="T5"/>
                  </a:cxn>
                </a:cxnLst>
                <a:rect l="0" t="0" r="r" b="b"/>
                <a:pathLst>
                  <a:path w="5" h="2">
                    <a:moveTo>
                      <a:pt x="5" y="0"/>
                    </a:moveTo>
                    <a:lnTo>
                      <a:pt x="0" y="2"/>
                    </a:lnTo>
                    <a:lnTo>
                      <a:pt x="0"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38" name="Line 475"/>
              <p:cNvSpPr>
                <a:spLocks noChangeShapeType="1"/>
              </p:cNvSpPr>
              <p:nvPr/>
            </p:nvSpPr>
            <p:spPr bwMode="auto">
              <a:xfrm flipH="1">
                <a:off x="3933" y="839"/>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39" name="Line 476"/>
              <p:cNvSpPr>
                <a:spLocks noChangeShapeType="1"/>
              </p:cNvSpPr>
              <p:nvPr/>
            </p:nvSpPr>
            <p:spPr bwMode="auto">
              <a:xfrm flipH="1">
                <a:off x="3929" y="839"/>
                <a:ext cx="4"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40" name="Line 477"/>
              <p:cNvSpPr>
                <a:spLocks noChangeShapeType="1"/>
              </p:cNvSpPr>
              <p:nvPr/>
            </p:nvSpPr>
            <p:spPr bwMode="auto">
              <a:xfrm flipH="1">
                <a:off x="3925" y="841"/>
                <a:ext cx="4"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41" name="Line 478"/>
              <p:cNvSpPr>
                <a:spLocks noChangeShapeType="1"/>
              </p:cNvSpPr>
              <p:nvPr/>
            </p:nvSpPr>
            <p:spPr bwMode="auto">
              <a:xfrm flipH="1">
                <a:off x="3921" y="842"/>
                <a:ext cx="4"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42" name="Freeform 479"/>
              <p:cNvSpPr>
                <a:spLocks/>
              </p:cNvSpPr>
              <p:nvPr/>
            </p:nvSpPr>
            <p:spPr bwMode="auto">
              <a:xfrm>
                <a:off x="3913" y="844"/>
                <a:ext cx="8" cy="2"/>
              </a:xfrm>
              <a:custGeom>
                <a:avLst/>
                <a:gdLst>
                  <a:gd name="T0" fmla="*/ 8 w 8"/>
                  <a:gd name="T1" fmla="*/ 0 h 2"/>
                  <a:gd name="T2" fmla="*/ 3 w 8"/>
                  <a:gd name="T3" fmla="*/ 1 h 2"/>
                  <a:gd name="T4" fmla="*/ 0 w 8"/>
                  <a:gd name="T5" fmla="*/ 2 h 2"/>
                </a:gdLst>
                <a:ahLst/>
                <a:cxnLst>
                  <a:cxn ang="0">
                    <a:pos x="T0" y="T1"/>
                  </a:cxn>
                  <a:cxn ang="0">
                    <a:pos x="T2" y="T3"/>
                  </a:cxn>
                  <a:cxn ang="0">
                    <a:pos x="T4" y="T5"/>
                  </a:cxn>
                </a:cxnLst>
                <a:rect l="0" t="0" r="r" b="b"/>
                <a:pathLst>
                  <a:path w="8" h="2">
                    <a:moveTo>
                      <a:pt x="8" y="0"/>
                    </a:moveTo>
                    <a:lnTo>
                      <a:pt x="3" y="1"/>
                    </a:lnTo>
                    <a:lnTo>
                      <a:pt x="0"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43" name="Line 480"/>
              <p:cNvSpPr>
                <a:spLocks noChangeShapeType="1"/>
              </p:cNvSpPr>
              <p:nvPr/>
            </p:nvSpPr>
            <p:spPr bwMode="auto">
              <a:xfrm>
                <a:off x="3889" y="850"/>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44" name="Line 481"/>
              <p:cNvSpPr>
                <a:spLocks noChangeShapeType="1"/>
              </p:cNvSpPr>
              <p:nvPr/>
            </p:nvSpPr>
            <p:spPr bwMode="auto">
              <a:xfrm flipH="1">
                <a:off x="3885" y="850"/>
                <a:ext cx="4"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45" name="Line 482"/>
              <p:cNvSpPr>
                <a:spLocks noChangeShapeType="1"/>
              </p:cNvSpPr>
              <p:nvPr/>
            </p:nvSpPr>
            <p:spPr bwMode="auto">
              <a:xfrm flipH="1">
                <a:off x="3882" y="850"/>
                <a:ext cx="3"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46" name="Line 483"/>
              <p:cNvSpPr>
                <a:spLocks noChangeShapeType="1"/>
              </p:cNvSpPr>
              <p:nvPr/>
            </p:nvSpPr>
            <p:spPr bwMode="auto">
              <a:xfrm flipH="1">
                <a:off x="3878" y="850"/>
                <a:ext cx="4"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47" name="Line 484"/>
              <p:cNvSpPr>
                <a:spLocks noChangeShapeType="1"/>
              </p:cNvSpPr>
              <p:nvPr/>
            </p:nvSpPr>
            <p:spPr bwMode="auto">
              <a:xfrm flipH="1">
                <a:off x="3875" y="851"/>
                <a:ext cx="3"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48" name="Line 485"/>
              <p:cNvSpPr>
                <a:spLocks noChangeShapeType="1"/>
              </p:cNvSpPr>
              <p:nvPr/>
            </p:nvSpPr>
            <p:spPr bwMode="auto">
              <a:xfrm flipH="1">
                <a:off x="3872" y="851"/>
                <a:ext cx="3"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49" name="Line 486"/>
              <p:cNvSpPr>
                <a:spLocks noChangeShapeType="1"/>
              </p:cNvSpPr>
              <p:nvPr/>
            </p:nvSpPr>
            <p:spPr bwMode="auto">
              <a:xfrm flipH="1">
                <a:off x="3869" y="851"/>
                <a:ext cx="3"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50" name="Freeform 487"/>
              <p:cNvSpPr>
                <a:spLocks/>
              </p:cNvSpPr>
              <p:nvPr/>
            </p:nvSpPr>
            <p:spPr bwMode="auto">
              <a:xfrm>
                <a:off x="3866" y="851"/>
                <a:ext cx="3" cy="1"/>
              </a:xfrm>
              <a:custGeom>
                <a:avLst/>
                <a:gdLst>
                  <a:gd name="T0" fmla="*/ 3 w 3"/>
                  <a:gd name="T1" fmla="*/ 0 h 1"/>
                  <a:gd name="T2" fmla="*/ 0 w 3"/>
                  <a:gd name="T3" fmla="*/ 1 h 1"/>
                  <a:gd name="T4" fmla="*/ 0 w 3"/>
                  <a:gd name="T5" fmla="*/ 1 h 1"/>
                </a:gdLst>
                <a:ahLst/>
                <a:cxnLst>
                  <a:cxn ang="0">
                    <a:pos x="T0" y="T1"/>
                  </a:cxn>
                  <a:cxn ang="0">
                    <a:pos x="T2" y="T3"/>
                  </a:cxn>
                  <a:cxn ang="0">
                    <a:pos x="T4" y="T5"/>
                  </a:cxn>
                </a:cxnLst>
                <a:rect l="0" t="0" r="r" b="b"/>
                <a:pathLst>
                  <a:path w="3" h="1">
                    <a:moveTo>
                      <a:pt x="3" y="0"/>
                    </a:moveTo>
                    <a:lnTo>
                      <a:pt x="0" y="1"/>
                    </a:lnTo>
                    <a:lnTo>
                      <a:pt x="0" y="1"/>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51" name="Line 488"/>
              <p:cNvSpPr>
                <a:spLocks noChangeShapeType="1"/>
              </p:cNvSpPr>
              <p:nvPr/>
            </p:nvSpPr>
            <p:spPr bwMode="auto">
              <a:xfrm flipH="1">
                <a:off x="3841" y="851"/>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52" name="Line 489"/>
              <p:cNvSpPr>
                <a:spLocks noChangeShapeType="1"/>
              </p:cNvSpPr>
              <p:nvPr/>
            </p:nvSpPr>
            <p:spPr bwMode="auto">
              <a:xfrm flipH="1">
                <a:off x="3839" y="851"/>
                <a:ext cx="2"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53" name="Line 490"/>
              <p:cNvSpPr>
                <a:spLocks noChangeShapeType="1"/>
              </p:cNvSpPr>
              <p:nvPr/>
            </p:nvSpPr>
            <p:spPr bwMode="auto">
              <a:xfrm flipH="1">
                <a:off x="3837" y="851"/>
                <a:ext cx="2"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54" name="Line 491"/>
              <p:cNvSpPr>
                <a:spLocks noChangeShapeType="1"/>
              </p:cNvSpPr>
              <p:nvPr/>
            </p:nvSpPr>
            <p:spPr bwMode="auto">
              <a:xfrm flipH="1">
                <a:off x="3836" y="851"/>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55" name="Line 492"/>
              <p:cNvSpPr>
                <a:spLocks noChangeShapeType="1"/>
              </p:cNvSpPr>
              <p:nvPr/>
            </p:nvSpPr>
            <p:spPr bwMode="auto">
              <a:xfrm flipH="1" flipV="1">
                <a:off x="3834" y="850"/>
                <a:ext cx="2"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56" name="Line 493"/>
              <p:cNvSpPr>
                <a:spLocks noChangeShapeType="1"/>
              </p:cNvSpPr>
              <p:nvPr/>
            </p:nvSpPr>
            <p:spPr bwMode="auto">
              <a:xfrm flipH="1">
                <a:off x="3833" y="850"/>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57" name="Line 494"/>
              <p:cNvSpPr>
                <a:spLocks noChangeShapeType="1"/>
              </p:cNvSpPr>
              <p:nvPr/>
            </p:nvSpPr>
            <p:spPr bwMode="auto">
              <a:xfrm flipH="1">
                <a:off x="3831" y="850"/>
                <a:ext cx="2"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58" name="Line 495"/>
              <p:cNvSpPr>
                <a:spLocks noChangeShapeType="1"/>
              </p:cNvSpPr>
              <p:nvPr/>
            </p:nvSpPr>
            <p:spPr bwMode="auto">
              <a:xfrm flipH="1">
                <a:off x="3830" y="850"/>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59" name="Line 496"/>
              <p:cNvSpPr>
                <a:spLocks noChangeShapeType="1"/>
              </p:cNvSpPr>
              <p:nvPr/>
            </p:nvSpPr>
            <p:spPr bwMode="auto">
              <a:xfrm flipH="1">
                <a:off x="3829" y="850"/>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60" name="Line 497"/>
              <p:cNvSpPr>
                <a:spLocks noChangeShapeType="1"/>
              </p:cNvSpPr>
              <p:nvPr/>
            </p:nvSpPr>
            <p:spPr bwMode="auto">
              <a:xfrm flipH="1" flipV="1">
                <a:off x="3828" y="849"/>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61" name="Line 498"/>
              <p:cNvSpPr>
                <a:spLocks noChangeShapeType="1"/>
              </p:cNvSpPr>
              <p:nvPr/>
            </p:nvSpPr>
            <p:spPr bwMode="auto">
              <a:xfrm flipH="1">
                <a:off x="3826" y="849"/>
                <a:ext cx="2"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62" name="Line 499"/>
              <p:cNvSpPr>
                <a:spLocks noChangeShapeType="1"/>
              </p:cNvSpPr>
              <p:nvPr/>
            </p:nvSpPr>
            <p:spPr bwMode="auto">
              <a:xfrm>
                <a:off x="3826" y="849"/>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63" name="Line 500"/>
              <p:cNvSpPr>
                <a:spLocks noChangeShapeType="1"/>
              </p:cNvSpPr>
              <p:nvPr/>
            </p:nvSpPr>
            <p:spPr bwMode="auto">
              <a:xfrm flipH="1">
                <a:off x="3825" y="849"/>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64" name="Line 501"/>
              <p:cNvSpPr>
                <a:spLocks noChangeShapeType="1"/>
              </p:cNvSpPr>
              <p:nvPr/>
            </p:nvSpPr>
            <p:spPr bwMode="auto">
              <a:xfrm flipH="1">
                <a:off x="3824" y="849"/>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65" name="Line 502"/>
              <p:cNvSpPr>
                <a:spLocks noChangeShapeType="1"/>
              </p:cNvSpPr>
              <p:nvPr/>
            </p:nvSpPr>
            <p:spPr bwMode="auto">
              <a:xfrm flipH="1">
                <a:off x="3823" y="849"/>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66" name="Line 503"/>
              <p:cNvSpPr>
                <a:spLocks noChangeShapeType="1"/>
              </p:cNvSpPr>
              <p:nvPr/>
            </p:nvSpPr>
            <p:spPr bwMode="auto">
              <a:xfrm flipH="1" flipV="1">
                <a:off x="3821" y="848"/>
                <a:ext cx="2"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67" name="Line 504"/>
              <p:cNvSpPr>
                <a:spLocks noChangeShapeType="1"/>
              </p:cNvSpPr>
              <p:nvPr/>
            </p:nvSpPr>
            <p:spPr bwMode="auto">
              <a:xfrm>
                <a:off x="3821" y="848"/>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68" name="Line 505"/>
              <p:cNvSpPr>
                <a:spLocks noChangeShapeType="1"/>
              </p:cNvSpPr>
              <p:nvPr/>
            </p:nvSpPr>
            <p:spPr bwMode="auto">
              <a:xfrm flipH="1">
                <a:off x="3820" y="848"/>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69" name="Line 506"/>
              <p:cNvSpPr>
                <a:spLocks noChangeShapeType="1"/>
              </p:cNvSpPr>
              <p:nvPr/>
            </p:nvSpPr>
            <p:spPr bwMode="auto">
              <a:xfrm>
                <a:off x="3820" y="848"/>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70" name="Line 507"/>
              <p:cNvSpPr>
                <a:spLocks noChangeShapeType="1"/>
              </p:cNvSpPr>
              <p:nvPr/>
            </p:nvSpPr>
            <p:spPr bwMode="auto">
              <a:xfrm flipH="1">
                <a:off x="3819" y="848"/>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71" name="Freeform 508"/>
              <p:cNvSpPr>
                <a:spLocks/>
              </p:cNvSpPr>
              <p:nvPr/>
            </p:nvSpPr>
            <p:spPr bwMode="auto">
              <a:xfrm>
                <a:off x="3819" y="848"/>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72" name="Line 509"/>
              <p:cNvSpPr>
                <a:spLocks noChangeShapeType="1"/>
              </p:cNvSpPr>
              <p:nvPr/>
            </p:nvSpPr>
            <p:spPr bwMode="auto">
              <a:xfrm>
                <a:off x="4573" y="302"/>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73" name="Line 510"/>
              <p:cNvSpPr>
                <a:spLocks noChangeShapeType="1"/>
              </p:cNvSpPr>
              <p:nvPr/>
            </p:nvSpPr>
            <p:spPr bwMode="auto">
              <a:xfrm>
                <a:off x="4573" y="303"/>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74" name="Line 511"/>
              <p:cNvSpPr>
                <a:spLocks noChangeShapeType="1"/>
              </p:cNvSpPr>
              <p:nvPr/>
            </p:nvSpPr>
            <p:spPr bwMode="auto">
              <a:xfrm>
                <a:off x="4573" y="303"/>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75" name="Line 512"/>
              <p:cNvSpPr>
                <a:spLocks noChangeShapeType="1"/>
              </p:cNvSpPr>
              <p:nvPr/>
            </p:nvSpPr>
            <p:spPr bwMode="auto">
              <a:xfrm>
                <a:off x="4573" y="303"/>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76" name="Line 513"/>
              <p:cNvSpPr>
                <a:spLocks noChangeShapeType="1"/>
              </p:cNvSpPr>
              <p:nvPr/>
            </p:nvSpPr>
            <p:spPr bwMode="auto">
              <a:xfrm>
                <a:off x="4573" y="304"/>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77" name="Line 514"/>
              <p:cNvSpPr>
                <a:spLocks noChangeShapeType="1"/>
              </p:cNvSpPr>
              <p:nvPr/>
            </p:nvSpPr>
            <p:spPr bwMode="auto">
              <a:xfrm>
                <a:off x="4573" y="304"/>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78" name="Line 515"/>
              <p:cNvSpPr>
                <a:spLocks noChangeShapeType="1"/>
              </p:cNvSpPr>
              <p:nvPr/>
            </p:nvSpPr>
            <p:spPr bwMode="auto">
              <a:xfrm>
                <a:off x="4573" y="304"/>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79" name="Line 516"/>
              <p:cNvSpPr>
                <a:spLocks noChangeShapeType="1"/>
              </p:cNvSpPr>
              <p:nvPr/>
            </p:nvSpPr>
            <p:spPr bwMode="auto">
              <a:xfrm>
                <a:off x="4573" y="305"/>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80" name="Line 517"/>
              <p:cNvSpPr>
                <a:spLocks noChangeShapeType="1"/>
              </p:cNvSpPr>
              <p:nvPr/>
            </p:nvSpPr>
            <p:spPr bwMode="auto">
              <a:xfrm>
                <a:off x="4573" y="305"/>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81" name="Freeform 518"/>
              <p:cNvSpPr>
                <a:spLocks/>
              </p:cNvSpPr>
              <p:nvPr/>
            </p:nvSpPr>
            <p:spPr bwMode="auto">
              <a:xfrm>
                <a:off x="4573" y="306"/>
                <a:ext cx="0" cy="1"/>
              </a:xfrm>
              <a:custGeom>
                <a:avLst/>
                <a:gdLst>
                  <a:gd name="T0" fmla="*/ 0 h 1"/>
                  <a:gd name="T1" fmla="*/ 0 h 1"/>
                  <a:gd name="T2" fmla="*/ 1 h 1"/>
                </a:gdLst>
                <a:ahLst/>
                <a:cxnLst>
                  <a:cxn ang="0">
                    <a:pos x="0" y="T0"/>
                  </a:cxn>
                  <a:cxn ang="0">
                    <a:pos x="0" y="T1"/>
                  </a:cxn>
                  <a:cxn ang="0">
                    <a:pos x="0" y="T2"/>
                  </a:cxn>
                </a:cxnLst>
                <a:rect l="0" t="0" r="r" b="b"/>
                <a:pathLst>
                  <a:path h="1">
                    <a:moveTo>
                      <a:pt x="0" y="0"/>
                    </a:moveTo>
                    <a:lnTo>
                      <a:pt x="0" y="0"/>
                    </a:lnTo>
                    <a:lnTo>
                      <a:pt x="0" y="1"/>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82" name="Line 519"/>
              <p:cNvSpPr>
                <a:spLocks noChangeShapeType="1"/>
              </p:cNvSpPr>
              <p:nvPr/>
            </p:nvSpPr>
            <p:spPr bwMode="auto">
              <a:xfrm flipH="1">
                <a:off x="4569" y="318"/>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83" name="Freeform 520"/>
              <p:cNvSpPr>
                <a:spLocks/>
              </p:cNvSpPr>
              <p:nvPr/>
            </p:nvSpPr>
            <p:spPr bwMode="auto">
              <a:xfrm>
                <a:off x="4568" y="319"/>
                <a:ext cx="1" cy="4"/>
              </a:xfrm>
              <a:custGeom>
                <a:avLst/>
                <a:gdLst>
                  <a:gd name="T0" fmla="*/ 1 w 1"/>
                  <a:gd name="T1" fmla="*/ 0 h 4"/>
                  <a:gd name="T2" fmla="*/ 1 w 1"/>
                  <a:gd name="T3" fmla="*/ 3 h 4"/>
                  <a:gd name="T4" fmla="*/ 0 w 1"/>
                  <a:gd name="T5" fmla="*/ 4 h 4"/>
                </a:gdLst>
                <a:ahLst/>
                <a:cxnLst>
                  <a:cxn ang="0">
                    <a:pos x="T0" y="T1"/>
                  </a:cxn>
                  <a:cxn ang="0">
                    <a:pos x="T2" y="T3"/>
                  </a:cxn>
                  <a:cxn ang="0">
                    <a:pos x="T4" y="T5"/>
                  </a:cxn>
                </a:cxnLst>
                <a:rect l="0" t="0" r="r" b="b"/>
                <a:pathLst>
                  <a:path w="1" h="4">
                    <a:moveTo>
                      <a:pt x="1" y="0"/>
                    </a:moveTo>
                    <a:lnTo>
                      <a:pt x="1" y="3"/>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84" name="Line 521"/>
              <p:cNvSpPr>
                <a:spLocks noChangeShapeType="1"/>
              </p:cNvSpPr>
              <p:nvPr/>
            </p:nvSpPr>
            <p:spPr bwMode="auto">
              <a:xfrm>
                <a:off x="4564" y="334"/>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85" name="Freeform 522"/>
              <p:cNvSpPr>
                <a:spLocks/>
              </p:cNvSpPr>
              <p:nvPr/>
            </p:nvSpPr>
            <p:spPr bwMode="auto">
              <a:xfrm>
                <a:off x="4562" y="334"/>
                <a:ext cx="2" cy="4"/>
              </a:xfrm>
              <a:custGeom>
                <a:avLst/>
                <a:gdLst>
                  <a:gd name="T0" fmla="*/ 2 w 2"/>
                  <a:gd name="T1" fmla="*/ 0 h 4"/>
                  <a:gd name="T2" fmla="*/ 1 w 2"/>
                  <a:gd name="T3" fmla="*/ 2 h 4"/>
                  <a:gd name="T4" fmla="*/ 0 w 2"/>
                  <a:gd name="T5" fmla="*/ 4 h 4"/>
                </a:gdLst>
                <a:ahLst/>
                <a:cxnLst>
                  <a:cxn ang="0">
                    <a:pos x="T0" y="T1"/>
                  </a:cxn>
                  <a:cxn ang="0">
                    <a:pos x="T2" y="T3"/>
                  </a:cxn>
                  <a:cxn ang="0">
                    <a:pos x="T4" y="T5"/>
                  </a:cxn>
                </a:cxnLst>
                <a:rect l="0" t="0" r="r" b="b"/>
                <a:pathLst>
                  <a:path w="2" h="4">
                    <a:moveTo>
                      <a:pt x="2" y="0"/>
                    </a:moveTo>
                    <a:lnTo>
                      <a:pt x="1" y="2"/>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86" name="Freeform 523"/>
              <p:cNvSpPr>
                <a:spLocks/>
              </p:cNvSpPr>
              <p:nvPr/>
            </p:nvSpPr>
            <p:spPr bwMode="auto">
              <a:xfrm>
                <a:off x="4555" y="348"/>
                <a:ext cx="2" cy="5"/>
              </a:xfrm>
              <a:custGeom>
                <a:avLst/>
                <a:gdLst>
                  <a:gd name="T0" fmla="*/ 2 w 2"/>
                  <a:gd name="T1" fmla="*/ 0 h 5"/>
                  <a:gd name="T2" fmla="*/ 1 w 2"/>
                  <a:gd name="T3" fmla="*/ 3 h 5"/>
                  <a:gd name="T4" fmla="*/ 0 w 2"/>
                  <a:gd name="T5" fmla="*/ 5 h 5"/>
                </a:gdLst>
                <a:ahLst/>
                <a:cxnLst>
                  <a:cxn ang="0">
                    <a:pos x="T0" y="T1"/>
                  </a:cxn>
                  <a:cxn ang="0">
                    <a:pos x="T2" y="T3"/>
                  </a:cxn>
                  <a:cxn ang="0">
                    <a:pos x="T4" y="T5"/>
                  </a:cxn>
                </a:cxnLst>
                <a:rect l="0" t="0" r="r" b="b"/>
                <a:pathLst>
                  <a:path w="2" h="5">
                    <a:moveTo>
                      <a:pt x="2" y="0"/>
                    </a:moveTo>
                    <a:lnTo>
                      <a:pt x="1" y="3"/>
                    </a:lnTo>
                    <a:lnTo>
                      <a:pt x="0" y="5"/>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87" name="Freeform 524"/>
              <p:cNvSpPr>
                <a:spLocks/>
              </p:cNvSpPr>
              <p:nvPr/>
            </p:nvSpPr>
            <p:spPr bwMode="auto">
              <a:xfrm>
                <a:off x="4546" y="362"/>
                <a:ext cx="2" cy="4"/>
              </a:xfrm>
              <a:custGeom>
                <a:avLst/>
                <a:gdLst>
                  <a:gd name="T0" fmla="*/ 2 w 2"/>
                  <a:gd name="T1" fmla="*/ 0 h 4"/>
                  <a:gd name="T2" fmla="*/ 1 w 2"/>
                  <a:gd name="T3" fmla="*/ 2 h 4"/>
                  <a:gd name="T4" fmla="*/ 0 w 2"/>
                  <a:gd name="T5" fmla="*/ 4 h 4"/>
                </a:gdLst>
                <a:ahLst/>
                <a:cxnLst>
                  <a:cxn ang="0">
                    <a:pos x="T0" y="T1"/>
                  </a:cxn>
                  <a:cxn ang="0">
                    <a:pos x="T2" y="T3"/>
                  </a:cxn>
                  <a:cxn ang="0">
                    <a:pos x="T4" y="T5"/>
                  </a:cxn>
                </a:cxnLst>
                <a:rect l="0" t="0" r="r" b="b"/>
                <a:pathLst>
                  <a:path w="2" h="4">
                    <a:moveTo>
                      <a:pt x="2" y="0"/>
                    </a:moveTo>
                    <a:lnTo>
                      <a:pt x="1" y="2"/>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37130" name="Group 726"/>
            <p:cNvGrpSpPr>
              <a:grpSpLocks/>
            </p:cNvGrpSpPr>
            <p:nvPr/>
          </p:nvGrpSpPr>
          <p:grpSpPr bwMode="auto">
            <a:xfrm>
              <a:off x="6070600" y="357188"/>
              <a:ext cx="1222375" cy="1389062"/>
              <a:chOff x="3824" y="225"/>
              <a:chExt cx="770" cy="875"/>
            </a:xfrm>
          </p:grpSpPr>
          <p:sp>
            <p:nvSpPr>
              <p:cNvPr id="40088" name="Line 526"/>
              <p:cNvSpPr>
                <a:spLocks noChangeShapeType="1"/>
              </p:cNvSpPr>
              <p:nvPr/>
            </p:nvSpPr>
            <p:spPr bwMode="auto">
              <a:xfrm>
                <a:off x="4537" y="374"/>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89" name="Freeform 527"/>
              <p:cNvSpPr>
                <a:spLocks/>
              </p:cNvSpPr>
              <p:nvPr/>
            </p:nvSpPr>
            <p:spPr bwMode="auto">
              <a:xfrm>
                <a:off x="4534" y="375"/>
                <a:ext cx="3" cy="4"/>
              </a:xfrm>
              <a:custGeom>
                <a:avLst/>
                <a:gdLst>
                  <a:gd name="T0" fmla="*/ 3 w 3"/>
                  <a:gd name="T1" fmla="*/ 0 h 4"/>
                  <a:gd name="T2" fmla="*/ 1 w 3"/>
                  <a:gd name="T3" fmla="*/ 2 h 4"/>
                  <a:gd name="T4" fmla="*/ 0 w 3"/>
                  <a:gd name="T5" fmla="*/ 4 h 4"/>
                </a:gdLst>
                <a:ahLst/>
                <a:cxnLst>
                  <a:cxn ang="0">
                    <a:pos x="T0" y="T1"/>
                  </a:cxn>
                  <a:cxn ang="0">
                    <a:pos x="T2" y="T3"/>
                  </a:cxn>
                  <a:cxn ang="0">
                    <a:pos x="T4" y="T5"/>
                  </a:cxn>
                </a:cxnLst>
                <a:rect l="0" t="0" r="r" b="b"/>
                <a:pathLst>
                  <a:path w="3" h="4">
                    <a:moveTo>
                      <a:pt x="3" y="0"/>
                    </a:moveTo>
                    <a:lnTo>
                      <a:pt x="1" y="2"/>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90" name="Freeform 528"/>
              <p:cNvSpPr>
                <a:spLocks/>
              </p:cNvSpPr>
              <p:nvPr/>
            </p:nvSpPr>
            <p:spPr bwMode="auto">
              <a:xfrm>
                <a:off x="4523" y="387"/>
                <a:ext cx="3" cy="3"/>
              </a:xfrm>
              <a:custGeom>
                <a:avLst/>
                <a:gdLst>
                  <a:gd name="T0" fmla="*/ 3 w 3"/>
                  <a:gd name="T1" fmla="*/ 0 h 3"/>
                  <a:gd name="T2" fmla="*/ 1 w 3"/>
                  <a:gd name="T3" fmla="*/ 2 h 3"/>
                  <a:gd name="T4" fmla="*/ 0 w 3"/>
                  <a:gd name="T5" fmla="*/ 3 h 3"/>
                </a:gdLst>
                <a:ahLst/>
                <a:cxnLst>
                  <a:cxn ang="0">
                    <a:pos x="T0" y="T1"/>
                  </a:cxn>
                  <a:cxn ang="0">
                    <a:pos x="T2" y="T3"/>
                  </a:cxn>
                  <a:cxn ang="0">
                    <a:pos x="T4" y="T5"/>
                  </a:cxn>
                </a:cxnLst>
                <a:rect l="0" t="0" r="r" b="b"/>
                <a:pathLst>
                  <a:path w="3" h="3">
                    <a:moveTo>
                      <a:pt x="3" y="0"/>
                    </a:moveTo>
                    <a:lnTo>
                      <a:pt x="1" y="2"/>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91" name="Freeform 529"/>
              <p:cNvSpPr>
                <a:spLocks/>
              </p:cNvSpPr>
              <p:nvPr/>
            </p:nvSpPr>
            <p:spPr bwMode="auto">
              <a:xfrm>
                <a:off x="4510" y="397"/>
                <a:ext cx="3" cy="3"/>
              </a:xfrm>
              <a:custGeom>
                <a:avLst/>
                <a:gdLst>
                  <a:gd name="T0" fmla="*/ 3 w 3"/>
                  <a:gd name="T1" fmla="*/ 0 h 3"/>
                  <a:gd name="T2" fmla="*/ 0 w 3"/>
                  <a:gd name="T3" fmla="*/ 3 h 3"/>
                  <a:gd name="T4" fmla="*/ 0 w 3"/>
                  <a:gd name="T5" fmla="*/ 3 h 3"/>
                </a:gdLst>
                <a:ahLst/>
                <a:cxnLst>
                  <a:cxn ang="0">
                    <a:pos x="T0" y="T1"/>
                  </a:cxn>
                  <a:cxn ang="0">
                    <a:pos x="T2" y="T3"/>
                  </a:cxn>
                  <a:cxn ang="0">
                    <a:pos x="T4" y="T5"/>
                  </a:cxn>
                </a:cxnLst>
                <a:rect l="0" t="0" r="r" b="b"/>
                <a:pathLst>
                  <a:path w="3" h="3">
                    <a:moveTo>
                      <a:pt x="3" y="0"/>
                    </a:moveTo>
                    <a:lnTo>
                      <a:pt x="0" y="3"/>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92" name="Freeform 530"/>
              <p:cNvSpPr>
                <a:spLocks/>
              </p:cNvSpPr>
              <p:nvPr/>
            </p:nvSpPr>
            <p:spPr bwMode="auto">
              <a:xfrm>
                <a:off x="4496" y="406"/>
                <a:ext cx="4" cy="4"/>
              </a:xfrm>
              <a:custGeom>
                <a:avLst/>
                <a:gdLst>
                  <a:gd name="T0" fmla="*/ 4 w 4"/>
                  <a:gd name="T1" fmla="*/ 0 h 4"/>
                  <a:gd name="T2" fmla="*/ 3 w 4"/>
                  <a:gd name="T3" fmla="*/ 2 h 4"/>
                  <a:gd name="T4" fmla="*/ 0 w 4"/>
                  <a:gd name="T5" fmla="*/ 4 h 4"/>
                </a:gdLst>
                <a:ahLst/>
                <a:cxnLst>
                  <a:cxn ang="0">
                    <a:pos x="T0" y="T1"/>
                  </a:cxn>
                  <a:cxn ang="0">
                    <a:pos x="T2" y="T3"/>
                  </a:cxn>
                  <a:cxn ang="0">
                    <a:pos x="T4" y="T5"/>
                  </a:cxn>
                </a:cxnLst>
                <a:rect l="0" t="0" r="r" b="b"/>
                <a:pathLst>
                  <a:path w="4" h="4">
                    <a:moveTo>
                      <a:pt x="4" y="0"/>
                    </a:moveTo>
                    <a:lnTo>
                      <a:pt x="3" y="2"/>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93" name="Freeform 531"/>
              <p:cNvSpPr>
                <a:spLocks/>
              </p:cNvSpPr>
              <p:nvPr/>
            </p:nvSpPr>
            <p:spPr bwMode="auto">
              <a:xfrm>
                <a:off x="4482" y="415"/>
                <a:ext cx="5" cy="3"/>
              </a:xfrm>
              <a:custGeom>
                <a:avLst/>
                <a:gdLst>
                  <a:gd name="T0" fmla="*/ 5 w 5"/>
                  <a:gd name="T1" fmla="*/ 0 h 3"/>
                  <a:gd name="T2" fmla="*/ 1 w 5"/>
                  <a:gd name="T3" fmla="*/ 2 h 3"/>
                  <a:gd name="T4" fmla="*/ 0 w 5"/>
                  <a:gd name="T5" fmla="*/ 3 h 3"/>
                </a:gdLst>
                <a:ahLst/>
                <a:cxnLst>
                  <a:cxn ang="0">
                    <a:pos x="T0" y="T1"/>
                  </a:cxn>
                  <a:cxn ang="0">
                    <a:pos x="T2" y="T3"/>
                  </a:cxn>
                  <a:cxn ang="0">
                    <a:pos x="T4" y="T5"/>
                  </a:cxn>
                </a:cxnLst>
                <a:rect l="0" t="0" r="r" b="b"/>
                <a:pathLst>
                  <a:path w="5" h="3">
                    <a:moveTo>
                      <a:pt x="5" y="0"/>
                    </a:moveTo>
                    <a:lnTo>
                      <a:pt x="1" y="2"/>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94" name="Freeform 532"/>
              <p:cNvSpPr>
                <a:spLocks/>
              </p:cNvSpPr>
              <p:nvPr/>
            </p:nvSpPr>
            <p:spPr bwMode="auto">
              <a:xfrm>
                <a:off x="4467" y="422"/>
                <a:ext cx="4" cy="2"/>
              </a:xfrm>
              <a:custGeom>
                <a:avLst/>
                <a:gdLst>
                  <a:gd name="T0" fmla="*/ 4 w 4"/>
                  <a:gd name="T1" fmla="*/ 0 h 2"/>
                  <a:gd name="T2" fmla="*/ 3 w 4"/>
                  <a:gd name="T3" fmla="*/ 1 h 2"/>
                  <a:gd name="T4" fmla="*/ 0 w 4"/>
                  <a:gd name="T5" fmla="*/ 2 h 2"/>
                </a:gdLst>
                <a:ahLst/>
                <a:cxnLst>
                  <a:cxn ang="0">
                    <a:pos x="T0" y="T1"/>
                  </a:cxn>
                  <a:cxn ang="0">
                    <a:pos x="T2" y="T3"/>
                  </a:cxn>
                  <a:cxn ang="0">
                    <a:pos x="T4" y="T5"/>
                  </a:cxn>
                </a:cxnLst>
                <a:rect l="0" t="0" r="r" b="b"/>
                <a:pathLst>
                  <a:path w="4" h="2">
                    <a:moveTo>
                      <a:pt x="4" y="0"/>
                    </a:moveTo>
                    <a:lnTo>
                      <a:pt x="3" y="1"/>
                    </a:lnTo>
                    <a:lnTo>
                      <a:pt x="0"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95" name="Line 533"/>
              <p:cNvSpPr>
                <a:spLocks noChangeShapeType="1"/>
              </p:cNvSpPr>
              <p:nvPr/>
            </p:nvSpPr>
            <p:spPr bwMode="auto">
              <a:xfrm flipH="1">
                <a:off x="4451" y="428"/>
                <a:ext cx="5"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96" name="Freeform 534"/>
              <p:cNvSpPr>
                <a:spLocks/>
              </p:cNvSpPr>
              <p:nvPr/>
            </p:nvSpPr>
            <p:spPr bwMode="auto">
              <a:xfrm>
                <a:off x="4436" y="433"/>
                <a:ext cx="4" cy="1"/>
              </a:xfrm>
              <a:custGeom>
                <a:avLst/>
                <a:gdLst>
                  <a:gd name="T0" fmla="*/ 4 w 4"/>
                  <a:gd name="T1" fmla="*/ 0 h 1"/>
                  <a:gd name="T2" fmla="*/ 1 w 4"/>
                  <a:gd name="T3" fmla="*/ 0 h 1"/>
                  <a:gd name="T4" fmla="*/ 0 w 4"/>
                  <a:gd name="T5" fmla="*/ 1 h 1"/>
                </a:gdLst>
                <a:ahLst/>
                <a:cxnLst>
                  <a:cxn ang="0">
                    <a:pos x="T0" y="T1"/>
                  </a:cxn>
                  <a:cxn ang="0">
                    <a:pos x="T2" y="T3"/>
                  </a:cxn>
                  <a:cxn ang="0">
                    <a:pos x="T4" y="T5"/>
                  </a:cxn>
                </a:cxnLst>
                <a:rect l="0" t="0" r="r" b="b"/>
                <a:pathLst>
                  <a:path w="4" h="1">
                    <a:moveTo>
                      <a:pt x="4" y="0"/>
                    </a:moveTo>
                    <a:lnTo>
                      <a:pt x="1" y="0"/>
                    </a:lnTo>
                    <a:lnTo>
                      <a:pt x="0" y="1"/>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97" name="Freeform 535"/>
              <p:cNvSpPr>
                <a:spLocks/>
              </p:cNvSpPr>
              <p:nvPr/>
            </p:nvSpPr>
            <p:spPr bwMode="auto">
              <a:xfrm>
                <a:off x="4419" y="437"/>
                <a:ext cx="5" cy="0"/>
              </a:xfrm>
              <a:custGeom>
                <a:avLst/>
                <a:gdLst>
                  <a:gd name="T0" fmla="*/ 5 w 5"/>
                  <a:gd name="T1" fmla="*/ 3 w 5"/>
                  <a:gd name="T2" fmla="*/ 0 w 5"/>
                </a:gdLst>
                <a:ahLst/>
                <a:cxnLst>
                  <a:cxn ang="0">
                    <a:pos x="T0" y="0"/>
                  </a:cxn>
                  <a:cxn ang="0">
                    <a:pos x="T1" y="0"/>
                  </a:cxn>
                  <a:cxn ang="0">
                    <a:pos x="T2" y="0"/>
                  </a:cxn>
                </a:cxnLst>
                <a:rect l="0" t="0" r="r" b="b"/>
                <a:pathLst>
                  <a:path w="5">
                    <a:moveTo>
                      <a:pt x="5" y="0"/>
                    </a:moveTo>
                    <a:lnTo>
                      <a:pt x="3"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98" name="Freeform 536"/>
              <p:cNvSpPr>
                <a:spLocks/>
              </p:cNvSpPr>
              <p:nvPr/>
            </p:nvSpPr>
            <p:spPr bwMode="auto">
              <a:xfrm>
                <a:off x="4404" y="439"/>
                <a:ext cx="4" cy="0"/>
              </a:xfrm>
              <a:custGeom>
                <a:avLst/>
                <a:gdLst>
                  <a:gd name="T0" fmla="*/ 4 w 4"/>
                  <a:gd name="T1" fmla="*/ 3 w 4"/>
                  <a:gd name="T2" fmla="*/ 0 w 4"/>
                </a:gdLst>
                <a:ahLst/>
                <a:cxnLst>
                  <a:cxn ang="0">
                    <a:pos x="T0" y="0"/>
                  </a:cxn>
                  <a:cxn ang="0">
                    <a:pos x="T1" y="0"/>
                  </a:cxn>
                  <a:cxn ang="0">
                    <a:pos x="T2" y="0"/>
                  </a:cxn>
                </a:cxnLst>
                <a:rect l="0" t="0" r="r" b="b"/>
                <a:pathLst>
                  <a:path w="4">
                    <a:moveTo>
                      <a:pt x="4" y="0"/>
                    </a:moveTo>
                    <a:lnTo>
                      <a:pt x="3"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99" name="Freeform 537"/>
              <p:cNvSpPr>
                <a:spLocks/>
              </p:cNvSpPr>
              <p:nvPr/>
            </p:nvSpPr>
            <p:spPr bwMode="auto">
              <a:xfrm>
                <a:off x="4387" y="439"/>
                <a:ext cx="4" cy="0"/>
              </a:xfrm>
              <a:custGeom>
                <a:avLst/>
                <a:gdLst>
                  <a:gd name="T0" fmla="*/ 4 w 4"/>
                  <a:gd name="T1" fmla="*/ 0 w 4"/>
                  <a:gd name="T2" fmla="*/ 0 w 4"/>
                </a:gdLst>
                <a:ahLst/>
                <a:cxnLst>
                  <a:cxn ang="0">
                    <a:pos x="T0" y="0"/>
                  </a:cxn>
                  <a:cxn ang="0">
                    <a:pos x="T1" y="0"/>
                  </a:cxn>
                  <a:cxn ang="0">
                    <a:pos x="T2" y="0"/>
                  </a:cxn>
                </a:cxnLst>
                <a:rect l="0" t="0" r="r" b="b"/>
                <a:pathLst>
                  <a:path w="4">
                    <a:moveTo>
                      <a:pt x="4" y="0"/>
                    </a:moveTo>
                    <a:lnTo>
                      <a:pt x="0"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00" name="Freeform 538"/>
              <p:cNvSpPr>
                <a:spLocks/>
              </p:cNvSpPr>
              <p:nvPr/>
            </p:nvSpPr>
            <p:spPr bwMode="auto">
              <a:xfrm>
                <a:off x="4371" y="438"/>
                <a:ext cx="4" cy="0"/>
              </a:xfrm>
              <a:custGeom>
                <a:avLst/>
                <a:gdLst>
                  <a:gd name="T0" fmla="*/ 4 w 4"/>
                  <a:gd name="T1" fmla="*/ 3 w 4"/>
                  <a:gd name="T2" fmla="*/ 0 w 4"/>
                </a:gdLst>
                <a:ahLst/>
                <a:cxnLst>
                  <a:cxn ang="0">
                    <a:pos x="T0" y="0"/>
                  </a:cxn>
                  <a:cxn ang="0">
                    <a:pos x="T1" y="0"/>
                  </a:cxn>
                  <a:cxn ang="0">
                    <a:pos x="T2" y="0"/>
                  </a:cxn>
                </a:cxnLst>
                <a:rect l="0" t="0" r="r" b="b"/>
                <a:pathLst>
                  <a:path w="4">
                    <a:moveTo>
                      <a:pt x="4" y="0"/>
                    </a:moveTo>
                    <a:lnTo>
                      <a:pt x="3"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01" name="Freeform 539"/>
              <p:cNvSpPr>
                <a:spLocks/>
              </p:cNvSpPr>
              <p:nvPr/>
            </p:nvSpPr>
            <p:spPr bwMode="auto">
              <a:xfrm>
                <a:off x="4354" y="435"/>
                <a:ext cx="5" cy="0"/>
              </a:xfrm>
              <a:custGeom>
                <a:avLst/>
                <a:gdLst>
                  <a:gd name="T0" fmla="*/ 5 w 5"/>
                  <a:gd name="T1" fmla="*/ 1 w 5"/>
                  <a:gd name="T2" fmla="*/ 0 w 5"/>
                </a:gdLst>
                <a:ahLst/>
                <a:cxnLst>
                  <a:cxn ang="0">
                    <a:pos x="T0" y="0"/>
                  </a:cxn>
                  <a:cxn ang="0">
                    <a:pos x="T1" y="0"/>
                  </a:cxn>
                  <a:cxn ang="0">
                    <a:pos x="T2" y="0"/>
                  </a:cxn>
                </a:cxnLst>
                <a:rect l="0" t="0" r="r" b="b"/>
                <a:pathLst>
                  <a:path w="5">
                    <a:moveTo>
                      <a:pt x="5" y="0"/>
                    </a:moveTo>
                    <a:lnTo>
                      <a:pt x="1"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02" name="Freeform 540"/>
              <p:cNvSpPr>
                <a:spLocks/>
              </p:cNvSpPr>
              <p:nvPr/>
            </p:nvSpPr>
            <p:spPr bwMode="auto">
              <a:xfrm>
                <a:off x="4338" y="431"/>
                <a:ext cx="5" cy="1"/>
              </a:xfrm>
              <a:custGeom>
                <a:avLst/>
                <a:gdLst>
                  <a:gd name="T0" fmla="*/ 5 w 5"/>
                  <a:gd name="T1" fmla="*/ 1 h 1"/>
                  <a:gd name="T2" fmla="*/ 5 w 5"/>
                  <a:gd name="T3" fmla="*/ 1 h 1"/>
                  <a:gd name="T4" fmla="*/ 0 w 5"/>
                  <a:gd name="T5" fmla="*/ 0 h 1"/>
                </a:gdLst>
                <a:ahLst/>
                <a:cxnLst>
                  <a:cxn ang="0">
                    <a:pos x="T0" y="T1"/>
                  </a:cxn>
                  <a:cxn ang="0">
                    <a:pos x="T2" y="T3"/>
                  </a:cxn>
                  <a:cxn ang="0">
                    <a:pos x="T4" y="T5"/>
                  </a:cxn>
                </a:cxnLst>
                <a:rect l="0" t="0" r="r" b="b"/>
                <a:pathLst>
                  <a:path w="5" h="1">
                    <a:moveTo>
                      <a:pt x="5" y="1"/>
                    </a:moveTo>
                    <a:lnTo>
                      <a:pt x="5" y="1"/>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03" name="Line 541"/>
              <p:cNvSpPr>
                <a:spLocks noChangeShapeType="1"/>
              </p:cNvSpPr>
              <p:nvPr/>
            </p:nvSpPr>
            <p:spPr bwMode="auto">
              <a:xfrm flipH="1">
                <a:off x="4326" y="427"/>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04" name="Freeform 542"/>
              <p:cNvSpPr>
                <a:spLocks/>
              </p:cNvSpPr>
              <p:nvPr/>
            </p:nvSpPr>
            <p:spPr bwMode="auto">
              <a:xfrm>
                <a:off x="4323" y="426"/>
                <a:ext cx="3" cy="1"/>
              </a:xfrm>
              <a:custGeom>
                <a:avLst/>
                <a:gdLst>
                  <a:gd name="T0" fmla="*/ 3 w 3"/>
                  <a:gd name="T1" fmla="*/ 1 h 1"/>
                  <a:gd name="T2" fmla="*/ 0 w 3"/>
                  <a:gd name="T3" fmla="*/ 0 h 1"/>
                  <a:gd name="T4" fmla="*/ 0 w 3"/>
                  <a:gd name="T5" fmla="*/ 0 h 1"/>
                </a:gdLst>
                <a:ahLst/>
                <a:cxnLst>
                  <a:cxn ang="0">
                    <a:pos x="T0" y="T1"/>
                  </a:cxn>
                  <a:cxn ang="0">
                    <a:pos x="T2" y="T3"/>
                  </a:cxn>
                  <a:cxn ang="0">
                    <a:pos x="T4" y="T5"/>
                  </a:cxn>
                </a:cxnLst>
                <a:rect l="0" t="0" r="r" b="b"/>
                <a:pathLst>
                  <a:path w="3" h="1">
                    <a:moveTo>
                      <a:pt x="3" y="1"/>
                    </a:moveTo>
                    <a:lnTo>
                      <a:pt x="0"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05" name="Freeform 543"/>
              <p:cNvSpPr>
                <a:spLocks/>
              </p:cNvSpPr>
              <p:nvPr/>
            </p:nvSpPr>
            <p:spPr bwMode="auto">
              <a:xfrm>
                <a:off x="4307" y="419"/>
                <a:ext cx="4" cy="2"/>
              </a:xfrm>
              <a:custGeom>
                <a:avLst/>
                <a:gdLst>
                  <a:gd name="T0" fmla="*/ 4 w 4"/>
                  <a:gd name="T1" fmla="*/ 2 h 2"/>
                  <a:gd name="T2" fmla="*/ 1 w 4"/>
                  <a:gd name="T3" fmla="*/ 1 h 2"/>
                  <a:gd name="T4" fmla="*/ 0 w 4"/>
                  <a:gd name="T5" fmla="*/ 0 h 2"/>
                </a:gdLst>
                <a:ahLst/>
                <a:cxnLst>
                  <a:cxn ang="0">
                    <a:pos x="T0" y="T1"/>
                  </a:cxn>
                  <a:cxn ang="0">
                    <a:pos x="T2" y="T3"/>
                  </a:cxn>
                  <a:cxn ang="0">
                    <a:pos x="T4" y="T5"/>
                  </a:cxn>
                </a:cxnLst>
                <a:rect l="0" t="0" r="r" b="b"/>
                <a:pathLst>
                  <a:path w="4" h="2">
                    <a:moveTo>
                      <a:pt x="4" y="2"/>
                    </a:moveTo>
                    <a:lnTo>
                      <a:pt x="1" y="1"/>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06" name="Line 544"/>
              <p:cNvSpPr>
                <a:spLocks noChangeShapeType="1"/>
              </p:cNvSpPr>
              <p:nvPr/>
            </p:nvSpPr>
            <p:spPr bwMode="auto">
              <a:xfrm flipV="1">
                <a:off x="4297" y="413"/>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07" name="Freeform 545"/>
              <p:cNvSpPr>
                <a:spLocks/>
              </p:cNvSpPr>
              <p:nvPr/>
            </p:nvSpPr>
            <p:spPr bwMode="auto">
              <a:xfrm>
                <a:off x="4293" y="411"/>
                <a:ext cx="4" cy="2"/>
              </a:xfrm>
              <a:custGeom>
                <a:avLst/>
                <a:gdLst>
                  <a:gd name="T0" fmla="*/ 4 w 4"/>
                  <a:gd name="T1" fmla="*/ 2 h 2"/>
                  <a:gd name="T2" fmla="*/ 1 w 4"/>
                  <a:gd name="T3" fmla="*/ 1 h 2"/>
                  <a:gd name="T4" fmla="*/ 0 w 4"/>
                  <a:gd name="T5" fmla="*/ 0 h 2"/>
                </a:gdLst>
                <a:ahLst/>
                <a:cxnLst>
                  <a:cxn ang="0">
                    <a:pos x="T0" y="T1"/>
                  </a:cxn>
                  <a:cxn ang="0">
                    <a:pos x="T2" y="T3"/>
                  </a:cxn>
                  <a:cxn ang="0">
                    <a:pos x="T4" y="T5"/>
                  </a:cxn>
                </a:cxnLst>
                <a:rect l="0" t="0" r="r" b="b"/>
                <a:pathLst>
                  <a:path w="4" h="2">
                    <a:moveTo>
                      <a:pt x="4" y="2"/>
                    </a:moveTo>
                    <a:lnTo>
                      <a:pt x="1" y="1"/>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08" name="Freeform 546"/>
              <p:cNvSpPr>
                <a:spLocks/>
              </p:cNvSpPr>
              <p:nvPr/>
            </p:nvSpPr>
            <p:spPr bwMode="auto">
              <a:xfrm>
                <a:off x="4279" y="401"/>
                <a:ext cx="4" cy="3"/>
              </a:xfrm>
              <a:custGeom>
                <a:avLst/>
                <a:gdLst>
                  <a:gd name="T0" fmla="*/ 4 w 4"/>
                  <a:gd name="T1" fmla="*/ 3 h 3"/>
                  <a:gd name="T2" fmla="*/ 2 w 4"/>
                  <a:gd name="T3" fmla="*/ 1 h 3"/>
                  <a:gd name="T4" fmla="*/ 0 w 4"/>
                  <a:gd name="T5" fmla="*/ 0 h 3"/>
                </a:gdLst>
                <a:ahLst/>
                <a:cxnLst>
                  <a:cxn ang="0">
                    <a:pos x="T0" y="T1"/>
                  </a:cxn>
                  <a:cxn ang="0">
                    <a:pos x="T2" y="T3"/>
                  </a:cxn>
                  <a:cxn ang="0">
                    <a:pos x="T4" y="T5"/>
                  </a:cxn>
                </a:cxnLst>
                <a:rect l="0" t="0" r="r" b="b"/>
                <a:pathLst>
                  <a:path w="4" h="3">
                    <a:moveTo>
                      <a:pt x="4" y="3"/>
                    </a:moveTo>
                    <a:lnTo>
                      <a:pt x="2" y="1"/>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09" name="Line 547"/>
              <p:cNvSpPr>
                <a:spLocks noChangeShapeType="1"/>
              </p:cNvSpPr>
              <p:nvPr/>
            </p:nvSpPr>
            <p:spPr bwMode="auto">
              <a:xfrm flipH="1" flipV="1">
                <a:off x="4270" y="393"/>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10" name="Freeform 548"/>
              <p:cNvSpPr>
                <a:spLocks/>
              </p:cNvSpPr>
              <p:nvPr/>
            </p:nvSpPr>
            <p:spPr bwMode="auto">
              <a:xfrm>
                <a:off x="4268" y="391"/>
                <a:ext cx="2" cy="2"/>
              </a:xfrm>
              <a:custGeom>
                <a:avLst/>
                <a:gdLst>
                  <a:gd name="T0" fmla="*/ 2 w 2"/>
                  <a:gd name="T1" fmla="*/ 2 h 2"/>
                  <a:gd name="T2" fmla="*/ 1 w 2"/>
                  <a:gd name="T3" fmla="*/ 1 h 2"/>
                  <a:gd name="T4" fmla="*/ 0 w 2"/>
                  <a:gd name="T5" fmla="*/ 0 h 2"/>
                </a:gdLst>
                <a:ahLst/>
                <a:cxnLst>
                  <a:cxn ang="0">
                    <a:pos x="T0" y="T1"/>
                  </a:cxn>
                  <a:cxn ang="0">
                    <a:pos x="T2" y="T3"/>
                  </a:cxn>
                  <a:cxn ang="0">
                    <a:pos x="T4" y="T5"/>
                  </a:cxn>
                </a:cxnLst>
                <a:rect l="0" t="0" r="r" b="b"/>
                <a:pathLst>
                  <a:path w="2" h="2">
                    <a:moveTo>
                      <a:pt x="2" y="2"/>
                    </a:moveTo>
                    <a:lnTo>
                      <a:pt x="1" y="1"/>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11" name="Line 549"/>
              <p:cNvSpPr>
                <a:spLocks noChangeShapeType="1"/>
              </p:cNvSpPr>
              <p:nvPr/>
            </p:nvSpPr>
            <p:spPr bwMode="auto">
              <a:xfrm>
                <a:off x="4260" y="382"/>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12" name="Line 550"/>
              <p:cNvSpPr>
                <a:spLocks noChangeShapeType="1"/>
              </p:cNvSpPr>
              <p:nvPr/>
            </p:nvSpPr>
            <p:spPr bwMode="auto">
              <a:xfrm flipH="1" flipV="1">
                <a:off x="4259" y="381"/>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13" name="Line 551"/>
              <p:cNvSpPr>
                <a:spLocks noChangeShapeType="1"/>
              </p:cNvSpPr>
              <p:nvPr/>
            </p:nvSpPr>
            <p:spPr bwMode="auto">
              <a:xfrm flipV="1">
                <a:off x="4259" y="380"/>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14" name="Freeform 552"/>
              <p:cNvSpPr>
                <a:spLocks/>
              </p:cNvSpPr>
              <p:nvPr/>
            </p:nvSpPr>
            <p:spPr bwMode="auto">
              <a:xfrm>
                <a:off x="4258" y="377"/>
                <a:ext cx="1" cy="3"/>
              </a:xfrm>
              <a:custGeom>
                <a:avLst/>
                <a:gdLst>
                  <a:gd name="T0" fmla="*/ 1 w 1"/>
                  <a:gd name="T1" fmla="*/ 3 h 3"/>
                  <a:gd name="T2" fmla="*/ 0 w 1"/>
                  <a:gd name="T3" fmla="*/ 2 h 3"/>
                  <a:gd name="T4" fmla="*/ 0 w 1"/>
                  <a:gd name="T5" fmla="*/ 0 h 3"/>
                </a:gdLst>
                <a:ahLst/>
                <a:cxnLst>
                  <a:cxn ang="0">
                    <a:pos x="T0" y="T1"/>
                  </a:cxn>
                  <a:cxn ang="0">
                    <a:pos x="T2" y="T3"/>
                  </a:cxn>
                  <a:cxn ang="0">
                    <a:pos x="T4" y="T5"/>
                  </a:cxn>
                </a:cxnLst>
                <a:rect l="0" t="0" r="r" b="b"/>
                <a:pathLst>
                  <a:path w="1" h="3">
                    <a:moveTo>
                      <a:pt x="1" y="3"/>
                    </a:moveTo>
                    <a:lnTo>
                      <a:pt x="0" y="2"/>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15" name="Line 553"/>
              <p:cNvSpPr>
                <a:spLocks noChangeShapeType="1"/>
              </p:cNvSpPr>
              <p:nvPr/>
            </p:nvSpPr>
            <p:spPr bwMode="auto">
              <a:xfrm>
                <a:off x="4252" y="371"/>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16" name="Line 554"/>
              <p:cNvSpPr>
                <a:spLocks noChangeShapeType="1"/>
              </p:cNvSpPr>
              <p:nvPr/>
            </p:nvSpPr>
            <p:spPr bwMode="auto">
              <a:xfrm>
                <a:off x="4252" y="371"/>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17" name="Line 555"/>
              <p:cNvSpPr>
                <a:spLocks noChangeShapeType="1"/>
              </p:cNvSpPr>
              <p:nvPr/>
            </p:nvSpPr>
            <p:spPr bwMode="auto">
              <a:xfrm>
                <a:off x="4253" y="372"/>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18" name="Line 556"/>
              <p:cNvSpPr>
                <a:spLocks noChangeShapeType="1"/>
              </p:cNvSpPr>
              <p:nvPr/>
            </p:nvSpPr>
            <p:spPr bwMode="auto">
              <a:xfrm>
                <a:off x="4253" y="372"/>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19" name="Line 557"/>
              <p:cNvSpPr>
                <a:spLocks noChangeShapeType="1"/>
              </p:cNvSpPr>
              <p:nvPr/>
            </p:nvSpPr>
            <p:spPr bwMode="auto">
              <a:xfrm>
                <a:off x="4253" y="373"/>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20" name="Line 558"/>
              <p:cNvSpPr>
                <a:spLocks noChangeShapeType="1"/>
              </p:cNvSpPr>
              <p:nvPr/>
            </p:nvSpPr>
            <p:spPr bwMode="auto">
              <a:xfrm>
                <a:off x="4253" y="373"/>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21" name="Line 559"/>
              <p:cNvSpPr>
                <a:spLocks noChangeShapeType="1"/>
              </p:cNvSpPr>
              <p:nvPr/>
            </p:nvSpPr>
            <p:spPr bwMode="auto">
              <a:xfrm>
                <a:off x="4253" y="374"/>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22" name="Freeform 560"/>
              <p:cNvSpPr>
                <a:spLocks/>
              </p:cNvSpPr>
              <p:nvPr/>
            </p:nvSpPr>
            <p:spPr bwMode="auto">
              <a:xfrm>
                <a:off x="4253" y="375"/>
                <a:ext cx="1" cy="1"/>
              </a:xfrm>
              <a:custGeom>
                <a:avLst/>
                <a:gdLst>
                  <a:gd name="T0" fmla="*/ 0 w 1"/>
                  <a:gd name="T1" fmla="*/ 0 h 1"/>
                  <a:gd name="T2" fmla="*/ 1 w 1"/>
                  <a:gd name="T3" fmla="*/ 0 h 1"/>
                  <a:gd name="T4" fmla="*/ 1 w 1"/>
                  <a:gd name="T5" fmla="*/ 1 h 1"/>
                </a:gdLst>
                <a:ahLst/>
                <a:cxnLst>
                  <a:cxn ang="0">
                    <a:pos x="T0" y="T1"/>
                  </a:cxn>
                  <a:cxn ang="0">
                    <a:pos x="T2" y="T3"/>
                  </a:cxn>
                  <a:cxn ang="0">
                    <a:pos x="T4" y="T5"/>
                  </a:cxn>
                </a:cxnLst>
                <a:rect l="0" t="0" r="r" b="b"/>
                <a:pathLst>
                  <a:path w="1" h="1">
                    <a:moveTo>
                      <a:pt x="0" y="0"/>
                    </a:moveTo>
                    <a:lnTo>
                      <a:pt x="1" y="0"/>
                    </a:lnTo>
                    <a:lnTo>
                      <a:pt x="1" y="1"/>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23" name="Line 561"/>
              <p:cNvSpPr>
                <a:spLocks noChangeShapeType="1"/>
              </p:cNvSpPr>
              <p:nvPr/>
            </p:nvSpPr>
            <p:spPr bwMode="auto">
              <a:xfrm>
                <a:off x="4257" y="388"/>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24" name="Freeform 562"/>
              <p:cNvSpPr>
                <a:spLocks/>
              </p:cNvSpPr>
              <p:nvPr/>
            </p:nvSpPr>
            <p:spPr bwMode="auto">
              <a:xfrm>
                <a:off x="4257" y="389"/>
                <a:ext cx="0" cy="3"/>
              </a:xfrm>
              <a:custGeom>
                <a:avLst/>
                <a:gdLst>
                  <a:gd name="T0" fmla="*/ 0 h 3"/>
                  <a:gd name="T1" fmla="*/ 2 h 3"/>
                  <a:gd name="T2" fmla="*/ 3 h 3"/>
                </a:gdLst>
                <a:ahLst/>
                <a:cxnLst>
                  <a:cxn ang="0">
                    <a:pos x="0" y="T0"/>
                  </a:cxn>
                  <a:cxn ang="0">
                    <a:pos x="0" y="T1"/>
                  </a:cxn>
                  <a:cxn ang="0">
                    <a:pos x="0" y="T2"/>
                  </a:cxn>
                </a:cxnLst>
                <a:rect l="0" t="0" r="r" b="b"/>
                <a:pathLst>
                  <a:path h="3">
                    <a:moveTo>
                      <a:pt x="0" y="0"/>
                    </a:moveTo>
                    <a:lnTo>
                      <a:pt x="0" y="2"/>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25" name="Line 563"/>
              <p:cNvSpPr>
                <a:spLocks noChangeShapeType="1"/>
              </p:cNvSpPr>
              <p:nvPr/>
            </p:nvSpPr>
            <p:spPr bwMode="auto">
              <a:xfrm>
                <a:off x="4258" y="404"/>
                <a:ext cx="0"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26" name="Freeform 564"/>
              <p:cNvSpPr>
                <a:spLocks/>
              </p:cNvSpPr>
              <p:nvPr/>
            </p:nvSpPr>
            <p:spPr bwMode="auto">
              <a:xfrm>
                <a:off x="4257" y="406"/>
                <a:ext cx="1" cy="3"/>
              </a:xfrm>
              <a:custGeom>
                <a:avLst/>
                <a:gdLst>
                  <a:gd name="T0" fmla="*/ 1 w 1"/>
                  <a:gd name="T1" fmla="*/ 0 h 3"/>
                  <a:gd name="T2" fmla="*/ 0 w 1"/>
                  <a:gd name="T3" fmla="*/ 3 h 3"/>
                  <a:gd name="T4" fmla="*/ 0 w 1"/>
                  <a:gd name="T5" fmla="*/ 3 h 3"/>
                </a:gdLst>
                <a:ahLst/>
                <a:cxnLst>
                  <a:cxn ang="0">
                    <a:pos x="T0" y="T1"/>
                  </a:cxn>
                  <a:cxn ang="0">
                    <a:pos x="T2" y="T3"/>
                  </a:cxn>
                  <a:cxn ang="0">
                    <a:pos x="T4" y="T5"/>
                  </a:cxn>
                </a:cxnLst>
                <a:rect l="0" t="0" r="r" b="b"/>
                <a:pathLst>
                  <a:path w="1" h="3">
                    <a:moveTo>
                      <a:pt x="1" y="0"/>
                    </a:moveTo>
                    <a:lnTo>
                      <a:pt x="0" y="3"/>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27" name="Freeform 565"/>
              <p:cNvSpPr>
                <a:spLocks/>
              </p:cNvSpPr>
              <p:nvPr/>
            </p:nvSpPr>
            <p:spPr bwMode="auto">
              <a:xfrm>
                <a:off x="4256" y="421"/>
                <a:ext cx="0" cy="4"/>
              </a:xfrm>
              <a:custGeom>
                <a:avLst/>
                <a:gdLst>
                  <a:gd name="T0" fmla="*/ 0 h 4"/>
                  <a:gd name="T1" fmla="*/ 1 h 4"/>
                  <a:gd name="T2" fmla="*/ 4 h 4"/>
                </a:gdLst>
                <a:ahLst/>
                <a:cxnLst>
                  <a:cxn ang="0">
                    <a:pos x="0" y="T0"/>
                  </a:cxn>
                  <a:cxn ang="0">
                    <a:pos x="0" y="T1"/>
                  </a:cxn>
                  <a:cxn ang="0">
                    <a:pos x="0" y="T2"/>
                  </a:cxn>
                </a:cxnLst>
                <a:rect l="0" t="0" r="r" b="b"/>
                <a:pathLst>
                  <a:path h="4">
                    <a:moveTo>
                      <a:pt x="0" y="0"/>
                    </a:moveTo>
                    <a:lnTo>
                      <a:pt x="0" y="1"/>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28" name="Freeform 566"/>
              <p:cNvSpPr>
                <a:spLocks/>
              </p:cNvSpPr>
              <p:nvPr/>
            </p:nvSpPr>
            <p:spPr bwMode="auto">
              <a:xfrm>
                <a:off x="4251" y="437"/>
                <a:ext cx="1" cy="5"/>
              </a:xfrm>
              <a:custGeom>
                <a:avLst/>
                <a:gdLst>
                  <a:gd name="T0" fmla="*/ 1 w 1"/>
                  <a:gd name="T1" fmla="*/ 0 h 5"/>
                  <a:gd name="T2" fmla="*/ 1 w 1"/>
                  <a:gd name="T3" fmla="*/ 2 h 5"/>
                  <a:gd name="T4" fmla="*/ 0 w 1"/>
                  <a:gd name="T5" fmla="*/ 5 h 5"/>
                </a:gdLst>
                <a:ahLst/>
                <a:cxnLst>
                  <a:cxn ang="0">
                    <a:pos x="T0" y="T1"/>
                  </a:cxn>
                  <a:cxn ang="0">
                    <a:pos x="T2" y="T3"/>
                  </a:cxn>
                  <a:cxn ang="0">
                    <a:pos x="T4" y="T5"/>
                  </a:cxn>
                </a:cxnLst>
                <a:rect l="0" t="0" r="r" b="b"/>
                <a:pathLst>
                  <a:path w="1" h="5">
                    <a:moveTo>
                      <a:pt x="1" y="0"/>
                    </a:moveTo>
                    <a:lnTo>
                      <a:pt x="1" y="2"/>
                    </a:lnTo>
                    <a:lnTo>
                      <a:pt x="0" y="5"/>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29" name="Freeform 567"/>
              <p:cNvSpPr>
                <a:spLocks/>
              </p:cNvSpPr>
              <p:nvPr/>
            </p:nvSpPr>
            <p:spPr bwMode="auto">
              <a:xfrm>
                <a:off x="4247" y="452"/>
                <a:ext cx="1" cy="5"/>
              </a:xfrm>
              <a:custGeom>
                <a:avLst/>
                <a:gdLst>
                  <a:gd name="T0" fmla="*/ 1 w 1"/>
                  <a:gd name="T1" fmla="*/ 0 h 5"/>
                  <a:gd name="T2" fmla="*/ 0 w 1"/>
                  <a:gd name="T3" fmla="*/ 4 h 5"/>
                  <a:gd name="T4" fmla="*/ 0 w 1"/>
                  <a:gd name="T5" fmla="*/ 5 h 5"/>
                </a:gdLst>
                <a:ahLst/>
                <a:cxnLst>
                  <a:cxn ang="0">
                    <a:pos x="T0" y="T1"/>
                  </a:cxn>
                  <a:cxn ang="0">
                    <a:pos x="T2" y="T3"/>
                  </a:cxn>
                  <a:cxn ang="0">
                    <a:pos x="T4" y="T5"/>
                  </a:cxn>
                </a:cxnLst>
                <a:rect l="0" t="0" r="r" b="b"/>
                <a:pathLst>
                  <a:path w="1" h="5">
                    <a:moveTo>
                      <a:pt x="1" y="0"/>
                    </a:moveTo>
                    <a:lnTo>
                      <a:pt x="0" y="4"/>
                    </a:lnTo>
                    <a:lnTo>
                      <a:pt x="0" y="5"/>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30" name="Freeform 568"/>
              <p:cNvSpPr>
                <a:spLocks/>
              </p:cNvSpPr>
              <p:nvPr/>
            </p:nvSpPr>
            <p:spPr bwMode="auto">
              <a:xfrm>
                <a:off x="4240" y="468"/>
                <a:ext cx="2" cy="4"/>
              </a:xfrm>
              <a:custGeom>
                <a:avLst/>
                <a:gdLst>
                  <a:gd name="T0" fmla="*/ 2 w 2"/>
                  <a:gd name="T1" fmla="*/ 0 h 4"/>
                  <a:gd name="T2" fmla="*/ 1 w 2"/>
                  <a:gd name="T3" fmla="*/ 3 h 4"/>
                  <a:gd name="T4" fmla="*/ 0 w 2"/>
                  <a:gd name="T5" fmla="*/ 4 h 4"/>
                </a:gdLst>
                <a:ahLst/>
                <a:cxnLst>
                  <a:cxn ang="0">
                    <a:pos x="T0" y="T1"/>
                  </a:cxn>
                  <a:cxn ang="0">
                    <a:pos x="T2" y="T3"/>
                  </a:cxn>
                  <a:cxn ang="0">
                    <a:pos x="T4" y="T5"/>
                  </a:cxn>
                </a:cxnLst>
                <a:rect l="0" t="0" r="r" b="b"/>
                <a:pathLst>
                  <a:path w="2" h="4">
                    <a:moveTo>
                      <a:pt x="2" y="0"/>
                    </a:moveTo>
                    <a:lnTo>
                      <a:pt x="1" y="3"/>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31" name="Freeform 569"/>
              <p:cNvSpPr>
                <a:spLocks/>
              </p:cNvSpPr>
              <p:nvPr/>
            </p:nvSpPr>
            <p:spPr bwMode="auto">
              <a:xfrm>
                <a:off x="4233" y="482"/>
                <a:ext cx="2" cy="4"/>
              </a:xfrm>
              <a:custGeom>
                <a:avLst/>
                <a:gdLst>
                  <a:gd name="T0" fmla="*/ 2 w 2"/>
                  <a:gd name="T1" fmla="*/ 0 h 4"/>
                  <a:gd name="T2" fmla="*/ 0 w 2"/>
                  <a:gd name="T3" fmla="*/ 4 h 4"/>
                  <a:gd name="T4" fmla="*/ 0 w 2"/>
                  <a:gd name="T5" fmla="*/ 4 h 4"/>
                </a:gdLst>
                <a:ahLst/>
                <a:cxnLst>
                  <a:cxn ang="0">
                    <a:pos x="T0" y="T1"/>
                  </a:cxn>
                  <a:cxn ang="0">
                    <a:pos x="T2" y="T3"/>
                  </a:cxn>
                  <a:cxn ang="0">
                    <a:pos x="T4" y="T5"/>
                  </a:cxn>
                </a:cxnLst>
                <a:rect l="0" t="0" r="r" b="b"/>
                <a:pathLst>
                  <a:path w="2" h="4">
                    <a:moveTo>
                      <a:pt x="2" y="0"/>
                    </a:moveTo>
                    <a:lnTo>
                      <a:pt x="0" y="4"/>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32" name="Freeform 570"/>
              <p:cNvSpPr>
                <a:spLocks/>
              </p:cNvSpPr>
              <p:nvPr/>
            </p:nvSpPr>
            <p:spPr bwMode="auto">
              <a:xfrm>
                <a:off x="4223" y="497"/>
                <a:ext cx="4" cy="4"/>
              </a:xfrm>
              <a:custGeom>
                <a:avLst/>
                <a:gdLst>
                  <a:gd name="T0" fmla="*/ 4 w 4"/>
                  <a:gd name="T1" fmla="*/ 0 h 4"/>
                  <a:gd name="T2" fmla="*/ 2 w 4"/>
                  <a:gd name="T3" fmla="*/ 1 h 4"/>
                  <a:gd name="T4" fmla="*/ 0 w 4"/>
                  <a:gd name="T5" fmla="*/ 4 h 4"/>
                </a:gdLst>
                <a:ahLst/>
                <a:cxnLst>
                  <a:cxn ang="0">
                    <a:pos x="T0" y="T1"/>
                  </a:cxn>
                  <a:cxn ang="0">
                    <a:pos x="T2" y="T3"/>
                  </a:cxn>
                  <a:cxn ang="0">
                    <a:pos x="T4" y="T5"/>
                  </a:cxn>
                </a:cxnLst>
                <a:rect l="0" t="0" r="r" b="b"/>
                <a:pathLst>
                  <a:path w="4" h="4">
                    <a:moveTo>
                      <a:pt x="4" y="0"/>
                    </a:moveTo>
                    <a:lnTo>
                      <a:pt x="2" y="1"/>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33" name="Freeform 571"/>
              <p:cNvSpPr>
                <a:spLocks/>
              </p:cNvSpPr>
              <p:nvPr/>
            </p:nvSpPr>
            <p:spPr bwMode="auto">
              <a:xfrm>
                <a:off x="4214" y="510"/>
                <a:ext cx="3" cy="3"/>
              </a:xfrm>
              <a:custGeom>
                <a:avLst/>
                <a:gdLst>
                  <a:gd name="T0" fmla="*/ 3 w 3"/>
                  <a:gd name="T1" fmla="*/ 0 h 3"/>
                  <a:gd name="T2" fmla="*/ 0 w 3"/>
                  <a:gd name="T3" fmla="*/ 3 h 3"/>
                  <a:gd name="T4" fmla="*/ 0 w 3"/>
                  <a:gd name="T5" fmla="*/ 3 h 3"/>
                </a:gdLst>
                <a:ahLst/>
                <a:cxnLst>
                  <a:cxn ang="0">
                    <a:pos x="T0" y="T1"/>
                  </a:cxn>
                  <a:cxn ang="0">
                    <a:pos x="T2" y="T3"/>
                  </a:cxn>
                  <a:cxn ang="0">
                    <a:pos x="T4" y="T5"/>
                  </a:cxn>
                </a:cxnLst>
                <a:rect l="0" t="0" r="r" b="b"/>
                <a:pathLst>
                  <a:path w="3" h="3">
                    <a:moveTo>
                      <a:pt x="3" y="0"/>
                    </a:moveTo>
                    <a:lnTo>
                      <a:pt x="0" y="3"/>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34" name="Freeform 572"/>
              <p:cNvSpPr>
                <a:spLocks/>
              </p:cNvSpPr>
              <p:nvPr/>
            </p:nvSpPr>
            <p:spPr bwMode="auto">
              <a:xfrm>
                <a:off x="4203" y="523"/>
                <a:ext cx="3" cy="3"/>
              </a:xfrm>
              <a:custGeom>
                <a:avLst/>
                <a:gdLst>
                  <a:gd name="T0" fmla="*/ 3 w 3"/>
                  <a:gd name="T1" fmla="*/ 0 h 3"/>
                  <a:gd name="T2" fmla="*/ 2 w 3"/>
                  <a:gd name="T3" fmla="*/ 1 h 3"/>
                  <a:gd name="T4" fmla="*/ 0 w 3"/>
                  <a:gd name="T5" fmla="*/ 3 h 3"/>
                </a:gdLst>
                <a:ahLst/>
                <a:cxnLst>
                  <a:cxn ang="0">
                    <a:pos x="T0" y="T1"/>
                  </a:cxn>
                  <a:cxn ang="0">
                    <a:pos x="T2" y="T3"/>
                  </a:cxn>
                  <a:cxn ang="0">
                    <a:pos x="T4" y="T5"/>
                  </a:cxn>
                </a:cxnLst>
                <a:rect l="0" t="0" r="r" b="b"/>
                <a:pathLst>
                  <a:path w="3" h="3">
                    <a:moveTo>
                      <a:pt x="3" y="0"/>
                    </a:moveTo>
                    <a:lnTo>
                      <a:pt x="2" y="1"/>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35" name="Freeform 573"/>
              <p:cNvSpPr>
                <a:spLocks/>
              </p:cNvSpPr>
              <p:nvPr/>
            </p:nvSpPr>
            <p:spPr bwMode="auto">
              <a:xfrm>
                <a:off x="4190" y="534"/>
                <a:ext cx="4" cy="3"/>
              </a:xfrm>
              <a:custGeom>
                <a:avLst/>
                <a:gdLst>
                  <a:gd name="T0" fmla="*/ 4 w 4"/>
                  <a:gd name="T1" fmla="*/ 0 h 3"/>
                  <a:gd name="T2" fmla="*/ 4 w 4"/>
                  <a:gd name="T3" fmla="*/ 0 h 3"/>
                  <a:gd name="T4" fmla="*/ 0 w 4"/>
                  <a:gd name="T5" fmla="*/ 3 h 3"/>
                </a:gdLst>
                <a:ahLst/>
                <a:cxnLst>
                  <a:cxn ang="0">
                    <a:pos x="T0" y="T1"/>
                  </a:cxn>
                  <a:cxn ang="0">
                    <a:pos x="T2" y="T3"/>
                  </a:cxn>
                  <a:cxn ang="0">
                    <a:pos x="T4" y="T5"/>
                  </a:cxn>
                </a:cxnLst>
                <a:rect l="0" t="0" r="r" b="b"/>
                <a:pathLst>
                  <a:path w="4" h="3">
                    <a:moveTo>
                      <a:pt x="4" y="0"/>
                    </a:moveTo>
                    <a:lnTo>
                      <a:pt x="4" y="0"/>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36" name="Freeform 574"/>
              <p:cNvSpPr>
                <a:spLocks/>
              </p:cNvSpPr>
              <p:nvPr/>
            </p:nvSpPr>
            <p:spPr bwMode="auto">
              <a:xfrm>
                <a:off x="4178" y="544"/>
                <a:ext cx="4" cy="3"/>
              </a:xfrm>
              <a:custGeom>
                <a:avLst/>
                <a:gdLst>
                  <a:gd name="T0" fmla="*/ 4 w 4"/>
                  <a:gd name="T1" fmla="*/ 0 h 3"/>
                  <a:gd name="T2" fmla="*/ 1 w 4"/>
                  <a:gd name="T3" fmla="*/ 2 h 3"/>
                  <a:gd name="T4" fmla="*/ 0 w 4"/>
                  <a:gd name="T5" fmla="*/ 3 h 3"/>
                </a:gdLst>
                <a:ahLst/>
                <a:cxnLst>
                  <a:cxn ang="0">
                    <a:pos x="T0" y="T1"/>
                  </a:cxn>
                  <a:cxn ang="0">
                    <a:pos x="T2" y="T3"/>
                  </a:cxn>
                  <a:cxn ang="0">
                    <a:pos x="T4" y="T5"/>
                  </a:cxn>
                </a:cxnLst>
                <a:rect l="0" t="0" r="r" b="b"/>
                <a:pathLst>
                  <a:path w="4" h="3">
                    <a:moveTo>
                      <a:pt x="4" y="0"/>
                    </a:moveTo>
                    <a:lnTo>
                      <a:pt x="1" y="2"/>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37" name="Freeform 575"/>
              <p:cNvSpPr>
                <a:spLocks/>
              </p:cNvSpPr>
              <p:nvPr/>
            </p:nvSpPr>
            <p:spPr bwMode="auto">
              <a:xfrm>
                <a:off x="4164" y="554"/>
                <a:ext cx="5" cy="2"/>
              </a:xfrm>
              <a:custGeom>
                <a:avLst/>
                <a:gdLst>
                  <a:gd name="T0" fmla="*/ 5 w 5"/>
                  <a:gd name="T1" fmla="*/ 0 h 2"/>
                  <a:gd name="T2" fmla="*/ 2 w 5"/>
                  <a:gd name="T3" fmla="*/ 1 h 2"/>
                  <a:gd name="T4" fmla="*/ 0 w 5"/>
                  <a:gd name="T5" fmla="*/ 2 h 2"/>
                </a:gdLst>
                <a:ahLst/>
                <a:cxnLst>
                  <a:cxn ang="0">
                    <a:pos x="T0" y="T1"/>
                  </a:cxn>
                  <a:cxn ang="0">
                    <a:pos x="T2" y="T3"/>
                  </a:cxn>
                  <a:cxn ang="0">
                    <a:pos x="T4" y="T5"/>
                  </a:cxn>
                </a:cxnLst>
                <a:rect l="0" t="0" r="r" b="b"/>
                <a:pathLst>
                  <a:path w="5" h="2">
                    <a:moveTo>
                      <a:pt x="5" y="0"/>
                    </a:moveTo>
                    <a:lnTo>
                      <a:pt x="2" y="1"/>
                    </a:lnTo>
                    <a:lnTo>
                      <a:pt x="0"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38" name="Freeform 576"/>
              <p:cNvSpPr>
                <a:spLocks/>
              </p:cNvSpPr>
              <p:nvPr/>
            </p:nvSpPr>
            <p:spPr bwMode="auto">
              <a:xfrm>
                <a:off x="4150" y="562"/>
                <a:ext cx="4" cy="2"/>
              </a:xfrm>
              <a:custGeom>
                <a:avLst/>
                <a:gdLst>
                  <a:gd name="T0" fmla="*/ 4 w 4"/>
                  <a:gd name="T1" fmla="*/ 0 h 2"/>
                  <a:gd name="T2" fmla="*/ 3 w 4"/>
                  <a:gd name="T3" fmla="*/ 0 h 2"/>
                  <a:gd name="T4" fmla="*/ 0 w 4"/>
                  <a:gd name="T5" fmla="*/ 2 h 2"/>
                </a:gdLst>
                <a:ahLst/>
                <a:cxnLst>
                  <a:cxn ang="0">
                    <a:pos x="T0" y="T1"/>
                  </a:cxn>
                  <a:cxn ang="0">
                    <a:pos x="T2" y="T3"/>
                  </a:cxn>
                  <a:cxn ang="0">
                    <a:pos x="T4" y="T5"/>
                  </a:cxn>
                </a:cxnLst>
                <a:rect l="0" t="0" r="r" b="b"/>
                <a:pathLst>
                  <a:path w="4" h="2">
                    <a:moveTo>
                      <a:pt x="4" y="0"/>
                    </a:moveTo>
                    <a:lnTo>
                      <a:pt x="3" y="0"/>
                    </a:lnTo>
                    <a:lnTo>
                      <a:pt x="0"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39" name="Freeform 577"/>
              <p:cNvSpPr>
                <a:spLocks/>
              </p:cNvSpPr>
              <p:nvPr/>
            </p:nvSpPr>
            <p:spPr bwMode="auto">
              <a:xfrm>
                <a:off x="4134" y="569"/>
                <a:ext cx="4" cy="1"/>
              </a:xfrm>
              <a:custGeom>
                <a:avLst/>
                <a:gdLst>
                  <a:gd name="T0" fmla="*/ 4 w 4"/>
                  <a:gd name="T1" fmla="*/ 0 h 1"/>
                  <a:gd name="T2" fmla="*/ 1 w 4"/>
                  <a:gd name="T3" fmla="*/ 1 h 1"/>
                  <a:gd name="T4" fmla="*/ 0 w 4"/>
                  <a:gd name="T5" fmla="*/ 1 h 1"/>
                </a:gdLst>
                <a:ahLst/>
                <a:cxnLst>
                  <a:cxn ang="0">
                    <a:pos x="T0" y="T1"/>
                  </a:cxn>
                  <a:cxn ang="0">
                    <a:pos x="T2" y="T3"/>
                  </a:cxn>
                  <a:cxn ang="0">
                    <a:pos x="T4" y="T5"/>
                  </a:cxn>
                </a:cxnLst>
                <a:rect l="0" t="0" r="r" b="b"/>
                <a:pathLst>
                  <a:path w="4" h="1">
                    <a:moveTo>
                      <a:pt x="4" y="0"/>
                    </a:moveTo>
                    <a:lnTo>
                      <a:pt x="1" y="1"/>
                    </a:lnTo>
                    <a:lnTo>
                      <a:pt x="0" y="1"/>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40" name="Freeform 578"/>
              <p:cNvSpPr>
                <a:spLocks/>
              </p:cNvSpPr>
              <p:nvPr/>
            </p:nvSpPr>
            <p:spPr bwMode="auto">
              <a:xfrm>
                <a:off x="4119" y="574"/>
                <a:ext cx="5" cy="1"/>
              </a:xfrm>
              <a:custGeom>
                <a:avLst/>
                <a:gdLst>
                  <a:gd name="T0" fmla="*/ 5 w 5"/>
                  <a:gd name="T1" fmla="*/ 0 h 1"/>
                  <a:gd name="T2" fmla="*/ 3 w 5"/>
                  <a:gd name="T3" fmla="*/ 1 h 1"/>
                  <a:gd name="T4" fmla="*/ 0 w 5"/>
                  <a:gd name="T5" fmla="*/ 1 h 1"/>
                </a:gdLst>
                <a:ahLst/>
                <a:cxnLst>
                  <a:cxn ang="0">
                    <a:pos x="T0" y="T1"/>
                  </a:cxn>
                  <a:cxn ang="0">
                    <a:pos x="T2" y="T3"/>
                  </a:cxn>
                  <a:cxn ang="0">
                    <a:pos x="T4" y="T5"/>
                  </a:cxn>
                </a:cxnLst>
                <a:rect l="0" t="0" r="r" b="b"/>
                <a:pathLst>
                  <a:path w="5" h="1">
                    <a:moveTo>
                      <a:pt x="5" y="0"/>
                    </a:moveTo>
                    <a:lnTo>
                      <a:pt x="3" y="1"/>
                    </a:lnTo>
                    <a:lnTo>
                      <a:pt x="0" y="1"/>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41" name="Freeform 579"/>
              <p:cNvSpPr>
                <a:spLocks/>
              </p:cNvSpPr>
              <p:nvPr/>
            </p:nvSpPr>
            <p:spPr bwMode="auto">
              <a:xfrm>
                <a:off x="4103" y="578"/>
                <a:ext cx="4" cy="1"/>
              </a:xfrm>
              <a:custGeom>
                <a:avLst/>
                <a:gdLst>
                  <a:gd name="T0" fmla="*/ 4 w 4"/>
                  <a:gd name="T1" fmla="*/ 0 h 1"/>
                  <a:gd name="T2" fmla="*/ 1 w 4"/>
                  <a:gd name="T3" fmla="*/ 1 h 1"/>
                  <a:gd name="T4" fmla="*/ 0 w 4"/>
                  <a:gd name="T5" fmla="*/ 1 h 1"/>
                </a:gdLst>
                <a:ahLst/>
                <a:cxnLst>
                  <a:cxn ang="0">
                    <a:pos x="T0" y="T1"/>
                  </a:cxn>
                  <a:cxn ang="0">
                    <a:pos x="T2" y="T3"/>
                  </a:cxn>
                  <a:cxn ang="0">
                    <a:pos x="T4" y="T5"/>
                  </a:cxn>
                </a:cxnLst>
                <a:rect l="0" t="0" r="r" b="b"/>
                <a:pathLst>
                  <a:path w="4" h="1">
                    <a:moveTo>
                      <a:pt x="4" y="0"/>
                    </a:moveTo>
                    <a:lnTo>
                      <a:pt x="1" y="1"/>
                    </a:lnTo>
                    <a:lnTo>
                      <a:pt x="0" y="1"/>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42" name="Freeform 580"/>
              <p:cNvSpPr>
                <a:spLocks/>
              </p:cNvSpPr>
              <p:nvPr/>
            </p:nvSpPr>
            <p:spPr bwMode="auto">
              <a:xfrm>
                <a:off x="4087" y="582"/>
                <a:ext cx="5" cy="1"/>
              </a:xfrm>
              <a:custGeom>
                <a:avLst/>
                <a:gdLst>
                  <a:gd name="T0" fmla="*/ 5 w 5"/>
                  <a:gd name="T1" fmla="*/ 0 h 1"/>
                  <a:gd name="T2" fmla="*/ 4 w 5"/>
                  <a:gd name="T3" fmla="*/ 0 h 1"/>
                  <a:gd name="T4" fmla="*/ 0 w 5"/>
                  <a:gd name="T5" fmla="*/ 1 h 1"/>
                </a:gdLst>
                <a:ahLst/>
                <a:cxnLst>
                  <a:cxn ang="0">
                    <a:pos x="T0" y="T1"/>
                  </a:cxn>
                  <a:cxn ang="0">
                    <a:pos x="T2" y="T3"/>
                  </a:cxn>
                  <a:cxn ang="0">
                    <a:pos x="T4" y="T5"/>
                  </a:cxn>
                </a:cxnLst>
                <a:rect l="0" t="0" r="r" b="b"/>
                <a:pathLst>
                  <a:path w="5" h="1">
                    <a:moveTo>
                      <a:pt x="5" y="0"/>
                    </a:moveTo>
                    <a:lnTo>
                      <a:pt x="4" y="0"/>
                    </a:lnTo>
                    <a:lnTo>
                      <a:pt x="0" y="1"/>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43" name="Line 581"/>
              <p:cNvSpPr>
                <a:spLocks noChangeShapeType="1"/>
              </p:cNvSpPr>
              <p:nvPr/>
            </p:nvSpPr>
            <p:spPr bwMode="auto">
              <a:xfrm flipH="1">
                <a:off x="4074" y="584"/>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44" name="Freeform 582"/>
              <p:cNvSpPr>
                <a:spLocks/>
              </p:cNvSpPr>
              <p:nvPr/>
            </p:nvSpPr>
            <p:spPr bwMode="auto">
              <a:xfrm>
                <a:off x="4070" y="584"/>
                <a:ext cx="4" cy="0"/>
              </a:xfrm>
              <a:custGeom>
                <a:avLst/>
                <a:gdLst>
                  <a:gd name="T0" fmla="*/ 4 w 4"/>
                  <a:gd name="T1" fmla="*/ 0 w 4"/>
                  <a:gd name="T2" fmla="*/ 0 w 4"/>
                </a:gdLst>
                <a:ahLst/>
                <a:cxnLst>
                  <a:cxn ang="0">
                    <a:pos x="T0" y="0"/>
                  </a:cxn>
                  <a:cxn ang="0">
                    <a:pos x="T1" y="0"/>
                  </a:cxn>
                  <a:cxn ang="0">
                    <a:pos x="T2" y="0"/>
                  </a:cxn>
                </a:cxnLst>
                <a:rect l="0" t="0" r="r" b="b"/>
                <a:pathLst>
                  <a:path w="4">
                    <a:moveTo>
                      <a:pt x="4" y="0"/>
                    </a:moveTo>
                    <a:lnTo>
                      <a:pt x="0"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45" name="Freeform 583"/>
              <p:cNvSpPr>
                <a:spLocks/>
              </p:cNvSpPr>
              <p:nvPr/>
            </p:nvSpPr>
            <p:spPr bwMode="auto">
              <a:xfrm>
                <a:off x="4054" y="583"/>
                <a:ext cx="5" cy="1"/>
              </a:xfrm>
              <a:custGeom>
                <a:avLst/>
                <a:gdLst>
                  <a:gd name="T0" fmla="*/ 5 w 5"/>
                  <a:gd name="T1" fmla="*/ 1 h 1"/>
                  <a:gd name="T2" fmla="*/ 2 w 5"/>
                  <a:gd name="T3" fmla="*/ 1 h 1"/>
                  <a:gd name="T4" fmla="*/ 0 w 5"/>
                  <a:gd name="T5" fmla="*/ 0 h 1"/>
                </a:gdLst>
                <a:ahLst/>
                <a:cxnLst>
                  <a:cxn ang="0">
                    <a:pos x="T0" y="T1"/>
                  </a:cxn>
                  <a:cxn ang="0">
                    <a:pos x="T2" y="T3"/>
                  </a:cxn>
                  <a:cxn ang="0">
                    <a:pos x="T4" y="T5"/>
                  </a:cxn>
                </a:cxnLst>
                <a:rect l="0" t="0" r="r" b="b"/>
                <a:pathLst>
                  <a:path w="5" h="1">
                    <a:moveTo>
                      <a:pt x="5" y="1"/>
                    </a:moveTo>
                    <a:lnTo>
                      <a:pt x="2" y="1"/>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46" name="Line 584"/>
              <p:cNvSpPr>
                <a:spLocks noChangeShapeType="1"/>
              </p:cNvSpPr>
              <p:nvPr/>
            </p:nvSpPr>
            <p:spPr bwMode="auto">
              <a:xfrm>
                <a:off x="4042" y="582"/>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47" name="Freeform 585"/>
              <p:cNvSpPr>
                <a:spLocks/>
              </p:cNvSpPr>
              <p:nvPr/>
            </p:nvSpPr>
            <p:spPr bwMode="auto">
              <a:xfrm>
                <a:off x="4038" y="582"/>
                <a:ext cx="4" cy="0"/>
              </a:xfrm>
              <a:custGeom>
                <a:avLst/>
                <a:gdLst>
                  <a:gd name="T0" fmla="*/ 4 w 4"/>
                  <a:gd name="T1" fmla="*/ 1 w 4"/>
                  <a:gd name="T2" fmla="*/ 0 w 4"/>
                </a:gdLst>
                <a:ahLst/>
                <a:cxnLst>
                  <a:cxn ang="0">
                    <a:pos x="T0" y="0"/>
                  </a:cxn>
                  <a:cxn ang="0">
                    <a:pos x="T1" y="0"/>
                  </a:cxn>
                  <a:cxn ang="0">
                    <a:pos x="T2" y="0"/>
                  </a:cxn>
                </a:cxnLst>
                <a:rect l="0" t="0" r="r" b="b"/>
                <a:pathLst>
                  <a:path w="4">
                    <a:moveTo>
                      <a:pt x="4" y="0"/>
                    </a:moveTo>
                    <a:lnTo>
                      <a:pt x="1"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48" name="Line 586"/>
              <p:cNvSpPr>
                <a:spLocks noChangeShapeType="1"/>
              </p:cNvSpPr>
              <p:nvPr/>
            </p:nvSpPr>
            <p:spPr bwMode="auto">
              <a:xfrm flipH="1">
                <a:off x="4025" y="578"/>
                <a:ext cx="2"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49" name="Freeform 587"/>
              <p:cNvSpPr>
                <a:spLocks/>
              </p:cNvSpPr>
              <p:nvPr/>
            </p:nvSpPr>
            <p:spPr bwMode="auto">
              <a:xfrm>
                <a:off x="4021" y="577"/>
                <a:ext cx="4" cy="1"/>
              </a:xfrm>
              <a:custGeom>
                <a:avLst/>
                <a:gdLst>
                  <a:gd name="T0" fmla="*/ 4 w 4"/>
                  <a:gd name="T1" fmla="*/ 1 h 1"/>
                  <a:gd name="T2" fmla="*/ 1 w 4"/>
                  <a:gd name="T3" fmla="*/ 0 h 1"/>
                  <a:gd name="T4" fmla="*/ 0 w 4"/>
                  <a:gd name="T5" fmla="*/ 0 h 1"/>
                </a:gdLst>
                <a:ahLst/>
                <a:cxnLst>
                  <a:cxn ang="0">
                    <a:pos x="T0" y="T1"/>
                  </a:cxn>
                  <a:cxn ang="0">
                    <a:pos x="T2" y="T3"/>
                  </a:cxn>
                  <a:cxn ang="0">
                    <a:pos x="T4" y="T5"/>
                  </a:cxn>
                </a:cxnLst>
                <a:rect l="0" t="0" r="r" b="b"/>
                <a:pathLst>
                  <a:path w="4" h="1">
                    <a:moveTo>
                      <a:pt x="4" y="1"/>
                    </a:moveTo>
                    <a:lnTo>
                      <a:pt x="1"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50" name="Line 588"/>
              <p:cNvSpPr>
                <a:spLocks noChangeShapeType="1"/>
              </p:cNvSpPr>
              <p:nvPr/>
            </p:nvSpPr>
            <p:spPr bwMode="auto">
              <a:xfrm flipH="1" flipV="1">
                <a:off x="4009" y="573"/>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51" name="Freeform 589"/>
              <p:cNvSpPr>
                <a:spLocks/>
              </p:cNvSpPr>
              <p:nvPr/>
            </p:nvSpPr>
            <p:spPr bwMode="auto">
              <a:xfrm>
                <a:off x="4006" y="572"/>
                <a:ext cx="3" cy="1"/>
              </a:xfrm>
              <a:custGeom>
                <a:avLst/>
                <a:gdLst>
                  <a:gd name="T0" fmla="*/ 3 w 3"/>
                  <a:gd name="T1" fmla="*/ 1 h 1"/>
                  <a:gd name="T2" fmla="*/ 1 w 3"/>
                  <a:gd name="T3" fmla="*/ 1 h 1"/>
                  <a:gd name="T4" fmla="*/ 0 w 3"/>
                  <a:gd name="T5" fmla="*/ 0 h 1"/>
                </a:gdLst>
                <a:ahLst/>
                <a:cxnLst>
                  <a:cxn ang="0">
                    <a:pos x="T0" y="T1"/>
                  </a:cxn>
                  <a:cxn ang="0">
                    <a:pos x="T2" y="T3"/>
                  </a:cxn>
                  <a:cxn ang="0">
                    <a:pos x="T4" y="T5"/>
                  </a:cxn>
                </a:cxnLst>
                <a:rect l="0" t="0" r="r" b="b"/>
                <a:pathLst>
                  <a:path w="3" h="1">
                    <a:moveTo>
                      <a:pt x="3" y="1"/>
                    </a:moveTo>
                    <a:lnTo>
                      <a:pt x="1" y="1"/>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52" name="Line 590"/>
              <p:cNvSpPr>
                <a:spLocks noChangeShapeType="1"/>
              </p:cNvSpPr>
              <p:nvPr/>
            </p:nvSpPr>
            <p:spPr bwMode="auto">
              <a:xfrm>
                <a:off x="3996" y="567"/>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53" name="Line 591"/>
              <p:cNvSpPr>
                <a:spLocks noChangeShapeType="1"/>
              </p:cNvSpPr>
              <p:nvPr/>
            </p:nvSpPr>
            <p:spPr bwMode="auto">
              <a:xfrm flipH="1">
                <a:off x="3994" y="567"/>
                <a:ext cx="2"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54" name="Line 592"/>
              <p:cNvSpPr>
                <a:spLocks noChangeShapeType="1"/>
              </p:cNvSpPr>
              <p:nvPr/>
            </p:nvSpPr>
            <p:spPr bwMode="auto">
              <a:xfrm flipH="1" flipV="1">
                <a:off x="3993" y="566"/>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55" name="Line 593"/>
              <p:cNvSpPr>
                <a:spLocks noChangeShapeType="1"/>
              </p:cNvSpPr>
              <p:nvPr/>
            </p:nvSpPr>
            <p:spPr bwMode="auto">
              <a:xfrm flipH="1" flipV="1">
                <a:off x="3992" y="565"/>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56" name="Freeform 594"/>
              <p:cNvSpPr>
                <a:spLocks/>
              </p:cNvSpPr>
              <p:nvPr/>
            </p:nvSpPr>
            <p:spPr bwMode="auto">
              <a:xfrm>
                <a:off x="3991" y="565"/>
                <a:ext cx="1" cy="0"/>
              </a:xfrm>
              <a:custGeom>
                <a:avLst/>
                <a:gdLst>
                  <a:gd name="T0" fmla="*/ 1 w 1"/>
                  <a:gd name="T1" fmla="*/ 0 w 1"/>
                  <a:gd name="T2" fmla="*/ 0 w 1"/>
                </a:gdLst>
                <a:ahLst/>
                <a:cxnLst>
                  <a:cxn ang="0">
                    <a:pos x="T0" y="0"/>
                  </a:cxn>
                  <a:cxn ang="0">
                    <a:pos x="T1" y="0"/>
                  </a:cxn>
                  <a:cxn ang="0">
                    <a:pos x="T2" y="0"/>
                  </a:cxn>
                </a:cxnLst>
                <a:rect l="0" t="0" r="r" b="b"/>
                <a:pathLst>
                  <a:path w="1">
                    <a:moveTo>
                      <a:pt x="1" y="0"/>
                    </a:moveTo>
                    <a:lnTo>
                      <a:pt x="0"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57" name="Line 595"/>
              <p:cNvSpPr>
                <a:spLocks noChangeShapeType="1"/>
              </p:cNvSpPr>
              <p:nvPr/>
            </p:nvSpPr>
            <p:spPr bwMode="auto">
              <a:xfrm>
                <a:off x="3988" y="564"/>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58" name="Line 596"/>
              <p:cNvSpPr>
                <a:spLocks noChangeShapeType="1"/>
              </p:cNvSpPr>
              <p:nvPr/>
            </p:nvSpPr>
            <p:spPr bwMode="auto">
              <a:xfrm>
                <a:off x="3988" y="564"/>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59" name="Line 597"/>
              <p:cNvSpPr>
                <a:spLocks noChangeShapeType="1"/>
              </p:cNvSpPr>
              <p:nvPr/>
            </p:nvSpPr>
            <p:spPr bwMode="auto">
              <a:xfrm>
                <a:off x="3989" y="564"/>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60" name="Line 598"/>
              <p:cNvSpPr>
                <a:spLocks noChangeShapeType="1"/>
              </p:cNvSpPr>
              <p:nvPr/>
            </p:nvSpPr>
            <p:spPr bwMode="auto">
              <a:xfrm>
                <a:off x="3989" y="565"/>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61" name="Line 599"/>
              <p:cNvSpPr>
                <a:spLocks noChangeShapeType="1"/>
              </p:cNvSpPr>
              <p:nvPr/>
            </p:nvSpPr>
            <p:spPr bwMode="auto">
              <a:xfrm>
                <a:off x="3990" y="566"/>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62" name="Freeform 600"/>
              <p:cNvSpPr>
                <a:spLocks/>
              </p:cNvSpPr>
              <p:nvPr/>
            </p:nvSpPr>
            <p:spPr bwMode="auto">
              <a:xfrm>
                <a:off x="3990" y="566"/>
                <a:ext cx="1" cy="1"/>
              </a:xfrm>
              <a:custGeom>
                <a:avLst/>
                <a:gdLst>
                  <a:gd name="T0" fmla="*/ 0 w 1"/>
                  <a:gd name="T1" fmla="*/ 0 h 1"/>
                  <a:gd name="T2" fmla="*/ 1 w 1"/>
                  <a:gd name="T3" fmla="*/ 1 h 1"/>
                  <a:gd name="T4" fmla="*/ 1 w 1"/>
                  <a:gd name="T5" fmla="*/ 1 h 1"/>
                </a:gdLst>
                <a:ahLst/>
                <a:cxnLst>
                  <a:cxn ang="0">
                    <a:pos x="T0" y="T1"/>
                  </a:cxn>
                  <a:cxn ang="0">
                    <a:pos x="T2" y="T3"/>
                  </a:cxn>
                  <a:cxn ang="0">
                    <a:pos x="T4" y="T5"/>
                  </a:cxn>
                </a:cxnLst>
                <a:rect l="0" t="0" r="r" b="b"/>
                <a:pathLst>
                  <a:path w="1" h="1">
                    <a:moveTo>
                      <a:pt x="0" y="0"/>
                    </a:moveTo>
                    <a:lnTo>
                      <a:pt x="1" y="1"/>
                    </a:lnTo>
                    <a:lnTo>
                      <a:pt x="1" y="1"/>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63" name="Line 601"/>
              <p:cNvSpPr>
                <a:spLocks noChangeShapeType="1"/>
              </p:cNvSpPr>
              <p:nvPr/>
            </p:nvSpPr>
            <p:spPr bwMode="auto">
              <a:xfrm>
                <a:off x="3998" y="577"/>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64" name="Line 602"/>
              <p:cNvSpPr>
                <a:spLocks noChangeShapeType="1"/>
              </p:cNvSpPr>
              <p:nvPr/>
            </p:nvSpPr>
            <p:spPr bwMode="auto">
              <a:xfrm>
                <a:off x="3998" y="577"/>
                <a:ext cx="1" cy="2"/>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65" name="Freeform 603"/>
              <p:cNvSpPr>
                <a:spLocks/>
              </p:cNvSpPr>
              <p:nvPr/>
            </p:nvSpPr>
            <p:spPr bwMode="auto">
              <a:xfrm>
                <a:off x="3999" y="579"/>
                <a:ext cx="1" cy="3"/>
              </a:xfrm>
              <a:custGeom>
                <a:avLst/>
                <a:gdLst>
                  <a:gd name="T0" fmla="*/ 0 w 1"/>
                  <a:gd name="T1" fmla="*/ 0 h 3"/>
                  <a:gd name="T2" fmla="*/ 1 w 1"/>
                  <a:gd name="T3" fmla="*/ 2 h 3"/>
                  <a:gd name="T4" fmla="*/ 1 w 1"/>
                  <a:gd name="T5" fmla="*/ 3 h 3"/>
                </a:gdLst>
                <a:ahLst/>
                <a:cxnLst>
                  <a:cxn ang="0">
                    <a:pos x="T0" y="T1"/>
                  </a:cxn>
                  <a:cxn ang="0">
                    <a:pos x="T2" y="T3"/>
                  </a:cxn>
                  <a:cxn ang="0">
                    <a:pos x="T4" y="T5"/>
                  </a:cxn>
                </a:cxnLst>
                <a:rect l="0" t="0" r="r" b="b"/>
                <a:pathLst>
                  <a:path w="1" h="3">
                    <a:moveTo>
                      <a:pt x="0" y="0"/>
                    </a:moveTo>
                    <a:lnTo>
                      <a:pt x="1" y="2"/>
                    </a:lnTo>
                    <a:lnTo>
                      <a:pt x="1"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66" name="Line 604"/>
              <p:cNvSpPr>
                <a:spLocks noChangeShapeType="1"/>
              </p:cNvSpPr>
              <p:nvPr/>
            </p:nvSpPr>
            <p:spPr bwMode="auto">
              <a:xfrm>
                <a:off x="4005" y="592"/>
                <a:ext cx="0"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67" name="Freeform 605"/>
              <p:cNvSpPr>
                <a:spLocks/>
              </p:cNvSpPr>
              <p:nvPr/>
            </p:nvSpPr>
            <p:spPr bwMode="auto">
              <a:xfrm>
                <a:off x="4005" y="593"/>
                <a:ext cx="2" cy="3"/>
              </a:xfrm>
              <a:custGeom>
                <a:avLst/>
                <a:gdLst>
                  <a:gd name="T0" fmla="*/ 0 w 2"/>
                  <a:gd name="T1" fmla="*/ 0 h 3"/>
                  <a:gd name="T2" fmla="*/ 1 w 2"/>
                  <a:gd name="T3" fmla="*/ 3 h 3"/>
                  <a:gd name="T4" fmla="*/ 2 w 2"/>
                  <a:gd name="T5" fmla="*/ 3 h 3"/>
                </a:gdLst>
                <a:ahLst/>
                <a:cxnLst>
                  <a:cxn ang="0">
                    <a:pos x="T0" y="T1"/>
                  </a:cxn>
                  <a:cxn ang="0">
                    <a:pos x="T2" y="T3"/>
                  </a:cxn>
                  <a:cxn ang="0">
                    <a:pos x="T4" y="T5"/>
                  </a:cxn>
                </a:cxnLst>
                <a:rect l="0" t="0" r="r" b="b"/>
                <a:pathLst>
                  <a:path w="2" h="3">
                    <a:moveTo>
                      <a:pt x="0" y="0"/>
                    </a:moveTo>
                    <a:lnTo>
                      <a:pt x="1" y="3"/>
                    </a:lnTo>
                    <a:lnTo>
                      <a:pt x="2"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68" name="Line 606"/>
              <p:cNvSpPr>
                <a:spLocks noChangeShapeType="1"/>
              </p:cNvSpPr>
              <p:nvPr/>
            </p:nvSpPr>
            <p:spPr bwMode="auto">
              <a:xfrm>
                <a:off x="4010" y="607"/>
                <a:ext cx="0" cy="3"/>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69" name="Freeform 607"/>
              <p:cNvSpPr>
                <a:spLocks/>
              </p:cNvSpPr>
              <p:nvPr/>
            </p:nvSpPr>
            <p:spPr bwMode="auto">
              <a:xfrm>
                <a:off x="4010" y="610"/>
                <a:ext cx="1" cy="3"/>
              </a:xfrm>
              <a:custGeom>
                <a:avLst/>
                <a:gdLst>
                  <a:gd name="T0" fmla="*/ 0 w 1"/>
                  <a:gd name="T1" fmla="*/ 0 h 3"/>
                  <a:gd name="T2" fmla="*/ 1 w 1"/>
                  <a:gd name="T3" fmla="*/ 2 h 3"/>
                  <a:gd name="T4" fmla="*/ 1 w 1"/>
                  <a:gd name="T5" fmla="*/ 3 h 3"/>
                </a:gdLst>
                <a:ahLst/>
                <a:cxnLst>
                  <a:cxn ang="0">
                    <a:pos x="T0" y="T1"/>
                  </a:cxn>
                  <a:cxn ang="0">
                    <a:pos x="T2" y="T3"/>
                  </a:cxn>
                  <a:cxn ang="0">
                    <a:pos x="T4" y="T5"/>
                  </a:cxn>
                </a:cxnLst>
                <a:rect l="0" t="0" r="r" b="b"/>
                <a:pathLst>
                  <a:path w="1" h="3">
                    <a:moveTo>
                      <a:pt x="0" y="0"/>
                    </a:moveTo>
                    <a:lnTo>
                      <a:pt x="1" y="2"/>
                    </a:lnTo>
                    <a:lnTo>
                      <a:pt x="1"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70" name="Freeform 608"/>
              <p:cNvSpPr>
                <a:spLocks/>
              </p:cNvSpPr>
              <p:nvPr/>
            </p:nvSpPr>
            <p:spPr bwMode="auto">
              <a:xfrm>
                <a:off x="4014" y="624"/>
                <a:ext cx="0" cy="4"/>
              </a:xfrm>
              <a:custGeom>
                <a:avLst/>
                <a:gdLst>
                  <a:gd name="T0" fmla="*/ 0 h 4"/>
                  <a:gd name="T1" fmla="*/ 1 h 4"/>
                  <a:gd name="T2" fmla="*/ 4 h 4"/>
                </a:gdLst>
                <a:ahLst/>
                <a:cxnLst>
                  <a:cxn ang="0">
                    <a:pos x="0" y="T0"/>
                  </a:cxn>
                  <a:cxn ang="0">
                    <a:pos x="0" y="T1"/>
                  </a:cxn>
                  <a:cxn ang="0">
                    <a:pos x="0" y="T2"/>
                  </a:cxn>
                </a:cxnLst>
                <a:rect l="0" t="0" r="r" b="b"/>
                <a:pathLst>
                  <a:path h="4">
                    <a:moveTo>
                      <a:pt x="0" y="0"/>
                    </a:moveTo>
                    <a:lnTo>
                      <a:pt x="0" y="1"/>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71" name="Freeform 609"/>
              <p:cNvSpPr>
                <a:spLocks/>
              </p:cNvSpPr>
              <p:nvPr/>
            </p:nvSpPr>
            <p:spPr bwMode="auto">
              <a:xfrm>
                <a:off x="4015" y="640"/>
                <a:ext cx="1" cy="5"/>
              </a:xfrm>
              <a:custGeom>
                <a:avLst/>
                <a:gdLst>
                  <a:gd name="T0" fmla="*/ 0 w 1"/>
                  <a:gd name="T1" fmla="*/ 0 h 5"/>
                  <a:gd name="T2" fmla="*/ 1 w 1"/>
                  <a:gd name="T3" fmla="*/ 4 h 5"/>
                  <a:gd name="T4" fmla="*/ 1 w 1"/>
                  <a:gd name="T5" fmla="*/ 5 h 5"/>
                </a:gdLst>
                <a:ahLst/>
                <a:cxnLst>
                  <a:cxn ang="0">
                    <a:pos x="T0" y="T1"/>
                  </a:cxn>
                  <a:cxn ang="0">
                    <a:pos x="T2" y="T3"/>
                  </a:cxn>
                  <a:cxn ang="0">
                    <a:pos x="T4" y="T5"/>
                  </a:cxn>
                </a:cxnLst>
                <a:rect l="0" t="0" r="r" b="b"/>
                <a:pathLst>
                  <a:path w="1" h="5">
                    <a:moveTo>
                      <a:pt x="0" y="0"/>
                    </a:moveTo>
                    <a:lnTo>
                      <a:pt x="1" y="4"/>
                    </a:lnTo>
                    <a:lnTo>
                      <a:pt x="1" y="5"/>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72" name="Freeform 610"/>
              <p:cNvSpPr>
                <a:spLocks/>
              </p:cNvSpPr>
              <p:nvPr/>
            </p:nvSpPr>
            <p:spPr bwMode="auto">
              <a:xfrm>
                <a:off x="4016" y="656"/>
                <a:ext cx="0" cy="5"/>
              </a:xfrm>
              <a:custGeom>
                <a:avLst/>
                <a:gdLst>
                  <a:gd name="T0" fmla="*/ 0 h 5"/>
                  <a:gd name="T1" fmla="*/ 4 h 5"/>
                  <a:gd name="T2" fmla="*/ 5 h 5"/>
                </a:gdLst>
                <a:ahLst/>
                <a:cxnLst>
                  <a:cxn ang="0">
                    <a:pos x="0" y="T0"/>
                  </a:cxn>
                  <a:cxn ang="0">
                    <a:pos x="0" y="T1"/>
                  </a:cxn>
                  <a:cxn ang="0">
                    <a:pos x="0" y="T2"/>
                  </a:cxn>
                </a:cxnLst>
                <a:rect l="0" t="0" r="r" b="b"/>
                <a:pathLst>
                  <a:path h="5">
                    <a:moveTo>
                      <a:pt x="0" y="0"/>
                    </a:moveTo>
                    <a:lnTo>
                      <a:pt x="0" y="4"/>
                    </a:lnTo>
                    <a:lnTo>
                      <a:pt x="0" y="5"/>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73" name="Freeform 611"/>
              <p:cNvSpPr>
                <a:spLocks/>
              </p:cNvSpPr>
              <p:nvPr/>
            </p:nvSpPr>
            <p:spPr bwMode="auto">
              <a:xfrm>
                <a:off x="4015" y="673"/>
                <a:ext cx="0" cy="5"/>
              </a:xfrm>
              <a:custGeom>
                <a:avLst/>
                <a:gdLst>
                  <a:gd name="T0" fmla="*/ 0 h 5"/>
                  <a:gd name="T1" fmla="*/ 4 h 5"/>
                  <a:gd name="T2" fmla="*/ 5 h 5"/>
                </a:gdLst>
                <a:ahLst/>
                <a:cxnLst>
                  <a:cxn ang="0">
                    <a:pos x="0" y="T0"/>
                  </a:cxn>
                  <a:cxn ang="0">
                    <a:pos x="0" y="T1"/>
                  </a:cxn>
                  <a:cxn ang="0">
                    <a:pos x="0" y="T2"/>
                  </a:cxn>
                </a:cxnLst>
                <a:rect l="0" t="0" r="r" b="b"/>
                <a:pathLst>
                  <a:path h="5">
                    <a:moveTo>
                      <a:pt x="0" y="0"/>
                    </a:moveTo>
                    <a:lnTo>
                      <a:pt x="0" y="4"/>
                    </a:lnTo>
                    <a:lnTo>
                      <a:pt x="0" y="5"/>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74" name="Freeform 612"/>
              <p:cNvSpPr>
                <a:spLocks/>
              </p:cNvSpPr>
              <p:nvPr/>
            </p:nvSpPr>
            <p:spPr bwMode="auto">
              <a:xfrm>
                <a:off x="4012" y="689"/>
                <a:ext cx="1" cy="4"/>
              </a:xfrm>
              <a:custGeom>
                <a:avLst/>
                <a:gdLst>
                  <a:gd name="T0" fmla="*/ 1 w 1"/>
                  <a:gd name="T1" fmla="*/ 0 h 4"/>
                  <a:gd name="T2" fmla="*/ 0 w 1"/>
                  <a:gd name="T3" fmla="*/ 1 h 4"/>
                  <a:gd name="T4" fmla="*/ 0 w 1"/>
                  <a:gd name="T5" fmla="*/ 4 h 4"/>
                </a:gdLst>
                <a:ahLst/>
                <a:cxnLst>
                  <a:cxn ang="0">
                    <a:pos x="T0" y="T1"/>
                  </a:cxn>
                  <a:cxn ang="0">
                    <a:pos x="T2" y="T3"/>
                  </a:cxn>
                  <a:cxn ang="0">
                    <a:pos x="T4" y="T5"/>
                  </a:cxn>
                </a:cxnLst>
                <a:rect l="0" t="0" r="r" b="b"/>
                <a:pathLst>
                  <a:path w="1" h="4">
                    <a:moveTo>
                      <a:pt x="1" y="0"/>
                    </a:moveTo>
                    <a:lnTo>
                      <a:pt x="0" y="1"/>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75" name="Freeform 613"/>
              <p:cNvSpPr>
                <a:spLocks/>
              </p:cNvSpPr>
              <p:nvPr/>
            </p:nvSpPr>
            <p:spPr bwMode="auto">
              <a:xfrm>
                <a:off x="4008" y="705"/>
                <a:ext cx="1" cy="5"/>
              </a:xfrm>
              <a:custGeom>
                <a:avLst/>
                <a:gdLst>
                  <a:gd name="T0" fmla="*/ 1 w 1"/>
                  <a:gd name="T1" fmla="*/ 0 h 5"/>
                  <a:gd name="T2" fmla="*/ 0 w 1"/>
                  <a:gd name="T3" fmla="*/ 4 h 5"/>
                  <a:gd name="T4" fmla="*/ 0 w 1"/>
                  <a:gd name="T5" fmla="*/ 5 h 5"/>
                </a:gdLst>
                <a:ahLst/>
                <a:cxnLst>
                  <a:cxn ang="0">
                    <a:pos x="T0" y="T1"/>
                  </a:cxn>
                  <a:cxn ang="0">
                    <a:pos x="T2" y="T3"/>
                  </a:cxn>
                  <a:cxn ang="0">
                    <a:pos x="T4" y="T5"/>
                  </a:cxn>
                </a:cxnLst>
                <a:rect l="0" t="0" r="r" b="b"/>
                <a:pathLst>
                  <a:path w="1" h="5">
                    <a:moveTo>
                      <a:pt x="1" y="0"/>
                    </a:moveTo>
                    <a:lnTo>
                      <a:pt x="0" y="4"/>
                    </a:lnTo>
                    <a:lnTo>
                      <a:pt x="0" y="5"/>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76" name="Freeform 614"/>
              <p:cNvSpPr>
                <a:spLocks/>
              </p:cNvSpPr>
              <p:nvPr/>
            </p:nvSpPr>
            <p:spPr bwMode="auto">
              <a:xfrm>
                <a:off x="4003" y="720"/>
                <a:ext cx="1" cy="6"/>
              </a:xfrm>
              <a:custGeom>
                <a:avLst/>
                <a:gdLst>
                  <a:gd name="T0" fmla="*/ 1 w 1"/>
                  <a:gd name="T1" fmla="*/ 0 h 6"/>
                  <a:gd name="T2" fmla="*/ 0 w 1"/>
                  <a:gd name="T3" fmla="*/ 2 h 6"/>
                  <a:gd name="T4" fmla="*/ 0 w 1"/>
                  <a:gd name="T5" fmla="*/ 6 h 6"/>
                </a:gdLst>
                <a:ahLst/>
                <a:cxnLst>
                  <a:cxn ang="0">
                    <a:pos x="T0" y="T1"/>
                  </a:cxn>
                  <a:cxn ang="0">
                    <a:pos x="T2" y="T3"/>
                  </a:cxn>
                  <a:cxn ang="0">
                    <a:pos x="T4" y="T5"/>
                  </a:cxn>
                </a:cxnLst>
                <a:rect l="0" t="0" r="r" b="b"/>
                <a:pathLst>
                  <a:path w="1" h="6">
                    <a:moveTo>
                      <a:pt x="1" y="0"/>
                    </a:moveTo>
                    <a:lnTo>
                      <a:pt x="0" y="2"/>
                    </a:lnTo>
                    <a:lnTo>
                      <a:pt x="0" y="6"/>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77" name="Freeform 615"/>
              <p:cNvSpPr>
                <a:spLocks/>
              </p:cNvSpPr>
              <p:nvPr/>
            </p:nvSpPr>
            <p:spPr bwMode="auto">
              <a:xfrm>
                <a:off x="3996" y="736"/>
                <a:ext cx="2" cy="4"/>
              </a:xfrm>
              <a:custGeom>
                <a:avLst/>
                <a:gdLst>
                  <a:gd name="T0" fmla="*/ 2 w 2"/>
                  <a:gd name="T1" fmla="*/ 0 h 4"/>
                  <a:gd name="T2" fmla="*/ 2 w 2"/>
                  <a:gd name="T3" fmla="*/ 1 h 4"/>
                  <a:gd name="T4" fmla="*/ 0 w 2"/>
                  <a:gd name="T5" fmla="*/ 4 h 4"/>
                </a:gdLst>
                <a:ahLst/>
                <a:cxnLst>
                  <a:cxn ang="0">
                    <a:pos x="T0" y="T1"/>
                  </a:cxn>
                  <a:cxn ang="0">
                    <a:pos x="T2" y="T3"/>
                  </a:cxn>
                  <a:cxn ang="0">
                    <a:pos x="T4" y="T5"/>
                  </a:cxn>
                </a:cxnLst>
                <a:rect l="0" t="0" r="r" b="b"/>
                <a:pathLst>
                  <a:path w="2" h="4">
                    <a:moveTo>
                      <a:pt x="2" y="0"/>
                    </a:moveTo>
                    <a:lnTo>
                      <a:pt x="2" y="1"/>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78" name="Freeform 616"/>
              <p:cNvSpPr>
                <a:spLocks/>
              </p:cNvSpPr>
              <p:nvPr/>
            </p:nvSpPr>
            <p:spPr bwMode="auto">
              <a:xfrm>
                <a:off x="3988" y="750"/>
                <a:ext cx="2" cy="5"/>
              </a:xfrm>
              <a:custGeom>
                <a:avLst/>
                <a:gdLst>
                  <a:gd name="T0" fmla="*/ 2 w 2"/>
                  <a:gd name="T1" fmla="*/ 0 h 5"/>
                  <a:gd name="T2" fmla="*/ 0 w 2"/>
                  <a:gd name="T3" fmla="*/ 5 h 5"/>
                  <a:gd name="T4" fmla="*/ 0 w 2"/>
                  <a:gd name="T5" fmla="*/ 5 h 5"/>
                </a:gdLst>
                <a:ahLst/>
                <a:cxnLst>
                  <a:cxn ang="0">
                    <a:pos x="T0" y="T1"/>
                  </a:cxn>
                  <a:cxn ang="0">
                    <a:pos x="T2" y="T3"/>
                  </a:cxn>
                  <a:cxn ang="0">
                    <a:pos x="T4" y="T5"/>
                  </a:cxn>
                </a:cxnLst>
                <a:rect l="0" t="0" r="r" b="b"/>
                <a:pathLst>
                  <a:path w="2" h="5">
                    <a:moveTo>
                      <a:pt x="2" y="0"/>
                    </a:moveTo>
                    <a:lnTo>
                      <a:pt x="0" y="5"/>
                    </a:lnTo>
                    <a:lnTo>
                      <a:pt x="0" y="5"/>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79" name="Freeform 617"/>
              <p:cNvSpPr>
                <a:spLocks/>
              </p:cNvSpPr>
              <p:nvPr/>
            </p:nvSpPr>
            <p:spPr bwMode="auto">
              <a:xfrm>
                <a:off x="3979" y="765"/>
                <a:ext cx="2" cy="3"/>
              </a:xfrm>
              <a:custGeom>
                <a:avLst/>
                <a:gdLst>
                  <a:gd name="T0" fmla="*/ 2 w 2"/>
                  <a:gd name="T1" fmla="*/ 0 h 3"/>
                  <a:gd name="T2" fmla="*/ 1 w 2"/>
                  <a:gd name="T3" fmla="*/ 2 h 3"/>
                  <a:gd name="T4" fmla="*/ 0 w 2"/>
                  <a:gd name="T5" fmla="*/ 3 h 3"/>
                </a:gdLst>
                <a:ahLst/>
                <a:cxnLst>
                  <a:cxn ang="0">
                    <a:pos x="T0" y="T1"/>
                  </a:cxn>
                  <a:cxn ang="0">
                    <a:pos x="T2" y="T3"/>
                  </a:cxn>
                  <a:cxn ang="0">
                    <a:pos x="T4" y="T5"/>
                  </a:cxn>
                </a:cxnLst>
                <a:rect l="0" t="0" r="r" b="b"/>
                <a:pathLst>
                  <a:path w="2" h="3">
                    <a:moveTo>
                      <a:pt x="2" y="0"/>
                    </a:moveTo>
                    <a:lnTo>
                      <a:pt x="1" y="2"/>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80" name="Freeform 618"/>
              <p:cNvSpPr>
                <a:spLocks/>
              </p:cNvSpPr>
              <p:nvPr/>
            </p:nvSpPr>
            <p:spPr bwMode="auto">
              <a:xfrm>
                <a:off x="3969" y="777"/>
                <a:ext cx="3" cy="4"/>
              </a:xfrm>
              <a:custGeom>
                <a:avLst/>
                <a:gdLst>
                  <a:gd name="T0" fmla="*/ 3 w 3"/>
                  <a:gd name="T1" fmla="*/ 0 h 4"/>
                  <a:gd name="T2" fmla="*/ 2 w 3"/>
                  <a:gd name="T3" fmla="*/ 1 h 4"/>
                  <a:gd name="T4" fmla="*/ 0 w 3"/>
                  <a:gd name="T5" fmla="*/ 4 h 4"/>
                </a:gdLst>
                <a:ahLst/>
                <a:cxnLst>
                  <a:cxn ang="0">
                    <a:pos x="T0" y="T1"/>
                  </a:cxn>
                  <a:cxn ang="0">
                    <a:pos x="T2" y="T3"/>
                  </a:cxn>
                  <a:cxn ang="0">
                    <a:pos x="T4" y="T5"/>
                  </a:cxn>
                </a:cxnLst>
                <a:rect l="0" t="0" r="r" b="b"/>
                <a:pathLst>
                  <a:path w="3" h="4">
                    <a:moveTo>
                      <a:pt x="3" y="0"/>
                    </a:moveTo>
                    <a:lnTo>
                      <a:pt x="2" y="1"/>
                    </a:lnTo>
                    <a:lnTo>
                      <a:pt x="0" y="4"/>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81" name="Freeform 619"/>
              <p:cNvSpPr>
                <a:spLocks/>
              </p:cNvSpPr>
              <p:nvPr/>
            </p:nvSpPr>
            <p:spPr bwMode="auto">
              <a:xfrm>
                <a:off x="3957" y="790"/>
                <a:ext cx="3" cy="3"/>
              </a:xfrm>
              <a:custGeom>
                <a:avLst/>
                <a:gdLst>
                  <a:gd name="T0" fmla="*/ 3 w 3"/>
                  <a:gd name="T1" fmla="*/ 0 h 3"/>
                  <a:gd name="T2" fmla="*/ 0 w 3"/>
                  <a:gd name="T3" fmla="*/ 3 h 3"/>
                  <a:gd name="T4" fmla="*/ 0 w 3"/>
                  <a:gd name="T5" fmla="*/ 3 h 3"/>
                </a:gdLst>
                <a:ahLst/>
                <a:cxnLst>
                  <a:cxn ang="0">
                    <a:pos x="T0" y="T1"/>
                  </a:cxn>
                  <a:cxn ang="0">
                    <a:pos x="T2" y="T3"/>
                  </a:cxn>
                  <a:cxn ang="0">
                    <a:pos x="T4" y="T5"/>
                  </a:cxn>
                </a:cxnLst>
                <a:rect l="0" t="0" r="r" b="b"/>
                <a:pathLst>
                  <a:path w="3" h="3">
                    <a:moveTo>
                      <a:pt x="3" y="0"/>
                    </a:moveTo>
                    <a:lnTo>
                      <a:pt x="0" y="3"/>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82" name="Freeform 620"/>
              <p:cNvSpPr>
                <a:spLocks/>
              </p:cNvSpPr>
              <p:nvPr/>
            </p:nvSpPr>
            <p:spPr bwMode="auto">
              <a:xfrm>
                <a:off x="3945" y="801"/>
                <a:ext cx="4" cy="3"/>
              </a:xfrm>
              <a:custGeom>
                <a:avLst/>
                <a:gdLst>
                  <a:gd name="T0" fmla="*/ 4 w 4"/>
                  <a:gd name="T1" fmla="*/ 0 h 3"/>
                  <a:gd name="T2" fmla="*/ 2 w 4"/>
                  <a:gd name="T3" fmla="*/ 1 h 3"/>
                  <a:gd name="T4" fmla="*/ 0 w 4"/>
                  <a:gd name="T5" fmla="*/ 3 h 3"/>
                </a:gdLst>
                <a:ahLst/>
                <a:cxnLst>
                  <a:cxn ang="0">
                    <a:pos x="T0" y="T1"/>
                  </a:cxn>
                  <a:cxn ang="0">
                    <a:pos x="T2" y="T3"/>
                  </a:cxn>
                  <a:cxn ang="0">
                    <a:pos x="T4" y="T5"/>
                  </a:cxn>
                </a:cxnLst>
                <a:rect l="0" t="0" r="r" b="b"/>
                <a:pathLst>
                  <a:path w="4" h="3">
                    <a:moveTo>
                      <a:pt x="4" y="0"/>
                    </a:moveTo>
                    <a:lnTo>
                      <a:pt x="2" y="1"/>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83" name="Freeform 621"/>
              <p:cNvSpPr>
                <a:spLocks/>
              </p:cNvSpPr>
              <p:nvPr/>
            </p:nvSpPr>
            <p:spPr bwMode="auto">
              <a:xfrm>
                <a:off x="3932" y="812"/>
                <a:ext cx="3" cy="2"/>
              </a:xfrm>
              <a:custGeom>
                <a:avLst/>
                <a:gdLst>
                  <a:gd name="T0" fmla="*/ 3 w 3"/>
                  <a:gd name="T1" fmla="*/ 0 h 2"/>
                  <a:gd name="T2" fmla="*/ 0 w 3"/>
                  <a:gd name="T3" fmla="*/ 2 h 2"/>
                  <a:gd name="T4" fmla="*/ 0 w 3"/>
                  <a:gd name="T5" fmla="*/ 2 h 2"/>
                </a:gdLst>
                <a:ahLst/>
                <a:cxnLst>
                  <a:cxn ang="0">
                    <a:pos x="T0" y="T1"/>
                  </a:cxn>
                  <a:cxn ang="0">
                    <a:pos x="T2" y="T3"/>
                  </a:cxn>
                  <a:cxn ang="0">
                    <a:pos x="T4" y="T5"/>
                  </a:cxn>
                </a:cxnLst>
                <a:rect l="0" t="0" r="r" b="b"/>
                <a:pathLst>
                  <a:path w="3" h="2">
                    <a:moveTo>
                      <a:pt x="3" y="0"/>
                    </a:moveTo>
                    <a:lnTo>
                      <a:pt x="0" y="2"/>
                    </a:lnTo>
                    <a:lnTo>
                      <a:pt x="0"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84" name="Line 622"/>
              <p:cNvSpPr>
                <a:spLocks noChangeShapeType="1"/>
              </p:cNvSpPr>
              <p:nvPr/>
            </p:nvSpPr>
            <p:spPr bwMode="auto">
              <a:xfrm>
                <a:off x="3922" y="821"/>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85" name="Freeform 623"/>
              <p:cNvSpPr>
                <a:spLocks/>
              </p:cNvSpPr>
              <p:nvPr/>
            </p:nvSpPr>
            <p:spPr bwMode="auto">
              <a:xfrm>
                <a:off x="3918" y="821"/>
                <a:ext cx="4" cy="2"/>
              </a:xfrm>
              <a:custGeom>
                <a:avLst/>
                <a:gdLst>
                  <a:gd name="T0" fmla="*/ 4 w 4"/>
                  <a:gd name="T1" fmla="*/ 0 h 2"/>
                  <a:gd name="T2" fmla="*/ 0 w 4"/>
                  <a:gd name="T3" fmla="*/ 2 h 2"/>
                  <a:gd name="T4" fmla="*/ 0 w 4"/>
                  <a:gd name="T5" fmla="*/ 2 h 2"/>
                </a:gdLst>
                <a:ahLst/>
                <a:cxnLst>
                  <a:cxn ang="0">
                    <a:pos x="T0" y="T1"/>
                  </a:cxn>
                  <a:cxn ang="0">
                    <a:pos x="T2" y="T3"/>
                  </a:cxn>
                  <a:cxn ang="0">
                    <a:pos x="T4" y="T5"/>
                  </a:cxn>
                </a:cxnLst>
                <a:rect l="0" t="0" r="r" b="b"/>
                <a:pathLst>
                  <a:path w="4" h="2">
                    <a:moveTo>
                      <a:pt x="4" y="0"/>
                    </a:moveTo>
                    <a:lnTo>
                      <a:pt x="0" y="2"/>
                    </a:lnTo>
                    <a:lnTo>
                      <a:pt x="0"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86" name="Line 624"/>
              <p:cNvSpPr>
                <a:spLocks noChangeShapeType="1"/>
              </p:cNvSpPr>
              <p:nvPr/>
            </p:nvSpPr>
            <p:spPr bwMode="auto">
              <a:xfrm>
                <a:off x="3907" y="828"/>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87" name="Freeform 625"/>
              <p:cNvSpPr>
                <a:spLocks/>
              </p:cNvSpPr>
              <p:nvPr/>
            </p:nvSpPr>
            <p:spPr bwMode="auto">
              <a:xfrm>
                <a:off x="3903" y="828"/>
                <a:ext cx="4" cy="2"/>
              </a:xfrm>
              <a:custGeom>
                <a:avLst/>
                <a:gdLst>
                  <a:gd name="T0" fmla="*/ 4 w 4"/>
                  <a:gd name="T1" fmla="*/ 0 h 2"/>
                  <a:gd name="T2" fmla="*/ 0 w 4"/>
                  <a:gd name="T3" fmla="*/ 2 h 2"/>
                  <a:gd name="T4" fmla="*/ 0 w 4"/>
                  <a:gd name="T5" fmla="*/ 2 h 2"/>
                </a:gdLst>
                <a:ahLst/>
                <a:cxnLst>
                  <a:cxn ang="0">
                    <a:pos x="T0" y="T1"/>
                  </a:cxn>
                  <a:cxn ang="0">
                    <a:pos x="T2" y="T3"/>
                  </a:cxn>
                  <a:cxn ang="0">
                    <a:pos x="T4" y="T5"/>
                  </a:cxn>
                </a:cxnLst>
                <a:rect l="0" t="0" r="r" b="b"/>
                <a:pathLst>
                  <a:path w="4" h="2">
                    <a:moveTo>
                      <a:pt x="4" y="0"/>
                    </a:moveTo>
                    <a:lnTo>
                      <a:pt x="0" y="2"/>
                    </a:lnTo>
                    <a:lnTo>
                      <a:pt x="0"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88" name="Freeform 626"/>
              <p:cNvSpPr>
                <a:spLocks/>
              </p:cNvSpPr>
              <p:nvPr/>
            </p:nvSpPr>
            <p:spPr bwMode="auto">
              <a:xfrm>
                <a:off x="3888" y="834"/>
                <a:ext cx="5" cy="2"/>
              </a:xfrm>
              <a:custGeom>
                <a:avLst/>
                <a:gdLst>
                  <a:gd name="T0" fmla="*/ 5 w 5"/>
                  <a:gd name="T1" fmla="*/ 0 h 2"/>
                  <a:gd name="T2" fmla="*/ 2 w 5"/>
                  <a:gd name="T3" fmla="*/ 1 h 2"/>
                  <a:gd name="T4" fmla="*/ 0 w 5"/>
                  <a:gd name="T5" fmla="*/ 2 h 2"/>
                </a:gdLst>
                <a:ahLst/>
                <a:cxnLst>
                  <a:cxn ang="0">
                    <a:pos x="T0" y="T1"/>
                  </a:cxn>
                  <a:cxn ang="0">
                    <a:pos x="T2" y="T3"/>
                  </a:cxn>
                  <a:cxn ang="0">
                    <a:pos x="T4" y="T5"/>
                  </a:cxn>
                </a:cxnLst>
                <a:rect l="0" t="0" r="r" b="b"/>
                <a:pathLst>
                  <a:path w="5" h="2">
                    <a:moveTo>
                      <a:pt x="5" y="0"/>
                    </a:moveTo>
                    <a:lnTo>
                      <a:pt x="2" y="1"/>
                    </a:lnTo>
                    <a:lnTo>
                      <a:pt x="0" y="2"/>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89" name="Freeform 627"/>
              <p:cNvSpPr>
                <a:spLocks/>
              </p:cNvSpPr>
              <p:nvPr/>
            </p:nvSpPr>
            <p:spPr bwMode="auto">
              <a:xfrm>
                <a:off x="3872" y="839"/>
                <a:ext cx="4" cy="3"/>
              </a:xfrm>
              <a:custGeom>
                <a:avLst/>
                <a:gdLst>
                  <a:gd name="T0" fmla="*/ 4 w 4"/>
                  <a:gd name="T1" fmla="*/ 0 h 3"/>
                  <a:gd name="T2" fmla="*/ 2 w 4"/>
                  <a:gd name="T3" fmla="*/ 2 h 3"/>
                  <a:gd name="T4" fmla="*/ 0 w 4"/>
                  <a:gd name="T5" fmla="*/ 3 h 3"/>
                </a:gdLst>
                <a:ahLst/>
                <a:cxnLst>
                  <a:cxn ang="0">
                    <a:pos x="T0" y="T1"/>
                  </a:cxn>
                  <a:cxn ang="0">
                    <a:pos x="T2" y="T3"/>
                  </a:cxn>
                  <a:cxn ang="0">
                    <a:pos x="T4" y="T5"/>
                  </a:cxn>
                </a:cxnLst>
                <a:rect l="0" t="0" r="r" b="b"/>
                <a:pathLst>
                  <a:path w="4" h="3">
                    <a:moveTo>
                      <a:pt x="4" y="0"/>
                    </a:moveTo>
                    <a:lnTo>
                      <a:pt x="2" y="2"/>
                    </a:lnTo>
                    <a:lnTo>
                      <a:pt x="0" y="3"/>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90" name="Line 628"/>
              <p:cNvSpPr>
                <a:spLocks noChangeShapeType="1"/>
              </p:cNvSpPr>
              <p:nvPr/>
            </p:nvSpPr>
            <p:spPr bwMode="auto">
              <a:xfrm flipH="1">
                <a:off x="3860" y="844"/>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91" name="Freeform 629"/>
              <p:cNvSpPr>
                <a:spLocks/>
              </p:cNvSpPr>
              <p:nvPr/>
            </p:nvSpPr>
            <p:spPr bwMode="auto">
              <a:xfrm>
                <a:off x="3856" y="844"/>
                <a:ext cx="4" cy="0"/>
              </a:xfrm>
              <a:custGeom>
                <a:avLst/>
                <a:gdLst>
                  <a:gd name="T0" fmla="*/ 4 w 4"/>
                  <a:gd name="T1" fmla="*/ 2 w 4"/>
                  <a:gd name="T2" fmla="*/ 0 w 4"/>
                </a:gdLst>
                <a:ahLst/>
                <a:cxnLst>
                  <a:cxn ang="0">
                    <a:pos x="T0" y="0"/>
                  </a:cxn>
                  <a:cxn ang="0">
                    <a:pos x="T1" y="0"/>
                  </a:cxn>
                  <a:cxn ang="0">
                    <a:pos x="T2" y="0"/>
                  </a:cxn>
                </a:cxnLst>
                <a:rect l="0" t="0" r="r" b="b"/>
                <a:pathLst>
                  <a:path w="4">
                    <a:moveTo>
                      <a:pt x="4" y="0"/>
                    </a:moveTo>
                    <a:lnTo>
                      <a:pt x="2"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92" name="Line 630"/>
              <p:cNvSpPr>
                <a:spLocks noChangeShapeType="1"/>
              </p:cNvSpPr>
              <p:nvPr/>
            </p:nvSpPr>
            <p:spPr bwMode="auto">
              <a:xfrm>
                <a:off x="3844" y="845"/>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93" name="Line 631"/>
              <p:cNvSpPr>
                <a:spLocks noChangeShapeType="1"/>
              </p:cNvSpPr>
              <p:nvPr/>
            </p:nvSpPr>
            <p:spPr bwMode="auto">
              <a:xfrm flipH="1">
                <a:off x="3842" y="845"/>
                <a:ext cx="2"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94" name="Freeform 632"/>
              <p:cNvSpPr>
                <a:spLocks/>
              </p:cNvSpPr>
              <p:nvPr/>
            </p:nvSpPr>
            <p:spPr bwMode="auto">
              <a:xfrm>
                <a:off x="3840" y="845"/>
                <a:ext cx="2" cy="0"/>
              </a:xfrm>
              <a:custGeom>
                <a:avLst/>
                <a:gdLst>
                  <a:gd name="T0" fmla="*/ 2 w 2"/>
                  <a:gd name="T1" fmla="*/ 0 w 2"/>
                  <a:gd name="T2" fmla="*/ 0 w 2"/>
                </a:gdLst>
                <a:ahLst/>
                <a:cxnLst>
                  <a:cxn ang="0">
                    <a:pos x="T0" y="0"/>
                  </a:cxn>
                  <a:cxn ang="0">
                    <a:pos x="T1" y="0"/>
                  </a:cxn>
                  <a:cxn ang="0">
                    <a:pos x="T2" y="0"/>
                  </a:cxn>
                </a:cxnLst>
                <a:rect l="0" t="0" r="r" b="b"/>
                <a:pathLst>
                  <a:path w="2">
                    <a:moveTo>
                      <a:pt x="2" y="0"/>
                    </a:moveTo>
                    <a:lnTo>
                      <a:pt x="0"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95" name="Line 633"/>
              <p:cNvSpPr>
                <a:spLocks noChangeShapeType="1"/>
              </p:cNvSpPr>
              <p:nvPr/>
            </p:nvSpPr>
            <p:spPr bwMode="auto">
              <a:xfrm>
                <a:off x="3828" y="845"/>
                <a:ext cx="0"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96" name="Line 634"/>
              <p:cNvSpPr>
                <a:spLocks noChangeShapeType="1"/>
              </p:cNvSpPr>
              <p:nvPr/>
            </p:nvSpPr>
            <p:spPr bwMode="auto">
              <a:xfrm flipH="1" flipV="1">
                <a:off x="3827" y="844"/>
                <a:ext cx="1" cy="1"/>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97" name="Line 635"/>
              <p:cNvSpPr>
                <a:spLocks noChangeShapeType="1"/>
              </p:cNvSpPr>
              <p:nvPr/>
            </p:nvSpPr>
            <p:spPr bwMode="auto">
              <a:xfrm flipH="1">
                <a:off x="3826" y="844"/>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98" name="Line 636"/>
              <p:cNvSpPr>
                <a:spLocks noChangeShapeType="1"/>
              </p:cNvSpPr>
              <p:nvPr/>
            </p:nvSpPr>
            <p:spPr bwMode="auto">
              <a:xfrm flipH="1">
                <a:off x="3825" y="844"/>
                <a:ext cx="1" cy="0"/>
              </a:xfrm>
              <a:prstGeom prst="line">
                <a:avLst/>
              </a:prstGeom>
              <a:noFill/>
              <a:ln w="111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99" name="Freeform 637"/>
              <p:cNvSpPr>
                <a:spLocks/>
              </p:cNvSpPr>
              <p:nvPr/>
            </p:nvSpPr>
            <p:spPr bwMode="auto">
              <a:xfrm>
                <a:off x="3824" y="844"/>
                <a:ext cx="1" cy="0"/>
              </a:xfrm>
              <a:custGeom>
                <a:avLst/>
                <a:gdLst>
                  <a:gd name="T0" fmla="*/ 1 w 1"/>
                  <a:gd name="T1" fmla="*/ 0 w 1"/>
                  <a:gd name="T2" fmla="*/ 0 w 1"/>
                </a:gdLst>
                <a:ahLst/>
                <a:cxnLst>
                  <a:cxn ang="0">
                    <a:pos x="T0" y="0"/>
                  </a:cxn>
                  <a:cxn ang="0">
                    <a:pos x="T1" y="0"/>
                  </a:cxn>
                  <a:cxn ang="0">
                    <a:pos x="T2" y="0"/>
                  </a:cxn>
                </a:cxnLst>
                <a:rect l="0" t="0" r="r" b="b"/>
                <a:pathLst>
                  <a:path w="1">
                    <a:moveTo>
                      <a:pt x="1" y="0"/>
                    </a:moveTo>
                    <a:lnTo>
                      <a:pt x="0" y="0"/>
                    </a:lnTo>
                    <a:lnTo>
                      <a:pt x="0" y="0"/>
                    </a:lnTo>
                  </a:path>
                </a:pathLst>
              </a:custGeom>
              <a:noFill/>
              <a:ln w="1111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00" name="Freeform 638"/>
              <p:cNvSpPr>
                <a:spLocks/>
              </p:cNvSpPr>
              <p:nvPr/>
            </p:nvSpPr>
            <p:spPr bwMode="auto">
              <a:xfrm>
                <a:off x="4573" y="310"/>
                <a:ext cx="0" cy="790"/>
              </a:xfrm>
              <a:custGeom>
                <a:avLst/>
                <a:gdLst>
                  <a:gd name="T0" fmla="*/ 786 h 790"/>
                  <a:gd name="T1" fmla="*/ 779 h 790"/>
                  <a:gd name="T2" fmla="*/ 766 h 790"/>
                  <a:gd name="T3" fmla="*/ 745 h 790"/>
                  <a:gd name="T4" fmla="*/ 715 h 790"/>
                  <a:gd name="T5" fmla="*/ 676 h 790"/>
                  <a:gd name="T6" fmla="*/ 626 h 790"/>
                  <a:gd name="T7" fmla="*/ 565 h 790"/>
                  <a:gd name="T8" fmla="*/ 490 h 790"/>
                  <a:gd name="T9" fmla="*/ 406 h 790"/>
                  <a:gd name="T10" fmla="*/ 309 h 790"/>
                  <a:gd name="T11" fmla="*/ 194 h 790"/>
                  <a:gd name="T12" fmla="*/ 49 h 790"/>
                  <a:gd name="T13" fmla="*/ 103 h 790"/>
                  <a:gd name="T14" fmla="*/ 236 h 790"/>
                  <a:gd name="T15" fmla="*/ 344 h 790"/>
                  <a:gd name="T16" fmla="*/ 436 h 790"/>
                  <a:gd name="T17" fmla="*/ 517 h 790"/>
                  <a:gd name="T18" fmla="*/ 588 h 790"/>
                  <a:gd name="T19" fmla="*/ 644 h 790"/>
                  <a:gd name="T20" fmla="*/ 690 h 790"/>
                  <a:gd name="T21" fmla="*/ 726 h 790"/>
                  <a:gd name="T22" fmla="*/ 753 h 790"/>
                  <a:gd name="T23" fmla="*/ 771 h 790"/>
                  <a:gd name="T24" fmla="*/ 782 h 790"/>
                  <a:gd name="T25" fmla="*/ 787 h 790"/>
                  <a:gd name="T26" fmla="*/ 787 h 790"/>
                  <a:gd name="T27" fmla="*/ 783 h 790"/>
                  <a:gd name="T28" fmla="*/ 773 h 790"/>
                  <a:gd name="T29" fmla="*/ 755 h 790"/>
                  <a:gd name="T30" fmla="*/ 728 h 790"/>
                  <a:gd name="T31" fmla="*/ 694 h 790"/>
                  <a:gd name="T32" fmla="*/ 649 h 790"/>
                  <a:gd name="T33" fmla="*/ 593 h 790"/>
                  <a:gd name="T34" fmla="*/ 523 h 790"/>
                  <a:gd name="T35" fmla="*/ 444 h 790"/>
                  <a:gd name="T36" fmla="*/ 352 h 790"/>
                  <a:gd name="T37" fmla="*/ 247 h 790"/>
                  <a:gd name="T38" fmla="*/ 115 h 790"/>
                  <a:gd name="T39" fmla="*/ 35 h 790"/>
                  <a:gd name="T40" fmla="*/ 182 h 790"/>
                  <a:gd name="T41" fmla="*/ 300 h 790"/>
                  <a:gd name="T42" fmla="*/ 398 h 790"/>
                  <a:gd name="T43" fmla="*/ 484 h 790"/>
                  <a:gd name="T44" fmla="*/ 558 h 790"/>
                  <a:gd name="T45" fmla="*/ 621 h 790"/>
                  <a:gd name="T46" fmla="*/ 671 h 790"/>
                  <a:gd name="T47" fmla="*/ 712 h 790"/>
                  <a:gd name="T48" fmla="*/ 742 h 790"/>
                  <a:gd name="T49" fmla="*/ 765 h 790"/>
                  <a:gd name="T50" fmla="*/ 778 h 790"/>
                  <a:gd name="T51" fmla="*/ 785 h 790"/>
                  <a:gd name="T52" fmla="*/ 790 h 790"/>
                  <a:gd name="T53" fmla="*/ 785 h 790"/>
                  <a:gd name="T54" fmla="*/ 778 h 790"/>
                  <a:gd name="T55" fmla="*/ 764 h 790"/>
                  <a:gd name="T56" fmla="*/ 741 h 790"/>
                  <a:gd name="T57" fmla="*/ 710 h 790"/>
                  <a:gd name="T58" fmla="*/ 669 h 790"/>
                  <a:gd name="T59" fmla="*/ 619 h 790"/>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 ang="0">
                    <a:pos x="0" y="T19"/>
                  </a:cxn>
                  <a:cxn ang="0">
                    <a:pos x="0" y="T20"/>
                  </a:cxn>
                  <a:cxn ang="0">
                    <a:pos x="0" y="T21"/>
                  </a:cxn>
                  <a:cxn ang="0">
                    <a:pos x="0" y="T22"/>
                  </a:cxn>
                  <a:cxn ang="0">
                    <a:pos x="0" y="T23"/>
                  </a:cxn>
                  <a:cxn ang="0">
                    <a:pos x="0" y="T24"/>
                  </a:cxn>
                  <a:cxn ang="0">
                    <a:pos x="0" y="T25"/>
                  </a:cxn>
                  <a:cxn ang="0">
                    <a:pos x="0" y="T26"/>
                  </a:cxn>
                  <a:cxn ang="0">
                    <a:pos x="0" y="T27"/>
                  </a:cxn>
                  <a:cxn ang="0">
                    <a:pos x="0" y="T28"/>
                  </a:cxn>
                  <a:cxn ang="0">
                    <a:pos x="0" y="T29"/>
                  </a:cxn>
                  <a:cxn ang="0">
                    <a:pos x="0" y="T30"/>
                  </a:cxn>
                  <a:cxn ang="0">
                    <a:pos x="0" y="T31"/>
                  </a:cxn>
                  <a:cxn ang="0">
                    <a:pos x="0" y="T32"/>
                  </a:cxn>
                  <a:cxn ang="0">
                    <a:pos x="0" y="T33"/>
                  </a:cxn>
                  <a:cxn ang="0">
                    <a:pos x="0" y="T34"/>
                  </a:cxn>
                  <a:cxn ang="0">
                    <a:pos x="0" y="T35"/>
                  </a:cxn>
                  <a:cxn ang="0">
                    <a:pos x="0" y="T36"/>
                  </a:cxn>
                  <a:cxn ang="0">
                    <a:pos x="0" y="T37"/>
                  </a:cxn>
                  <a:cxn ang="0">
                    <a:pos x="0" y="T38"/>
                  </a:cxn>
                  <a:cxn ang="0">
                    <a:pos x="0" y="T39"/>
                  </a:cxn>
                  <a:cxn ang="0">
                    <a:pos x="0" y="T40"/>
                  </a:cxn>
                  <a:cxn ang="0">
                    <a:pos x="0" y="T41"/>
                  </a:cxn>
                  <a:cxn ang="0">
                    <a:pos x="0" y="T42"/>
                  </a:cxn>
                  <a:cxn ang="0">
                    <a:pos x="0" y="T43"/>
                  </a:cxn>
                  <a:cxn ang="0">
                    <a:pos x="0" y="T44"/>
                  </a:cxn>
                  <a:cxn ang="0">
                    <a:pos x="0" y="T45"/>
                  </a:cxn>
                  <a:cxn ang="0">
                    <a:pos x="0" y="T46"/>
                  </a:cxn>
                  <a:cxn ang="0">
                    <a:pos x="0" y="T47"/>
                  </a:cxn>
                  <a:cxn ang="0">
                    <a:pos x="0" y="T48"/>
                  </a:cxn>
                  <a:cxn ang="0">
                    <a:pos x="0" y="T49"/>
                  </a:cxn>
                  <a:cxn ang="0">
                    <a:pos x="0" y="T50"/>
                  </a:cxn>
                  <a:cxn ang="0">
                    <a:pos x="0" y="T51"/>
                  </a:cxn>
                  <a:cxn ang="0">
                    <a:pos x="0" y="T52"/>
                  </a:cxn>
                  <a:cxn ang="0">
                    <a:pos x="0" y="T53"/>
                  </a:cxn>
                  <a:cxn ang="0">
                    <a:pos x="0" y="T54"/>
                  </a:cxn>
                  <a:cxn ang="0">
                    <a:pos x="0" y="T55"/>
                  </a:cxn>
                  <a:cxn ang="0">
                    <a:pos x="0" y="T56"/>
                  </a:cxn>
                  <a:cxn ang="0">
                    <a:pos x="0" y="T57"/>
                  </a:cxn>
                  <a:cxn ang="0">
                    <a:pos x="0" y="T58"/>
                  </a:cxn>
                  <a:cxn ang="0">
                    <a:pos x="0" y="T59"/>
                  </a:cxn>
                </a:cxnLst>
                <a:rect l="0" t="0" r="r" b="b"/>
                <a:pathLst>
                  <a:path h="790">
                    <a:moveTo>
                      <a:pt x="0" y="790"/>
                    </a:moveTo>
                    <a:lnTo>
                      <a:pt x="0" y="788"/>
                    </a:lnTo>
                    <a:lnTo>
                      <a:pt x="0" y="788"/>
                    </a:lnTo>
                    <a:lnTo>
                      <a:pt x="0" y="788"/>
                    </a:lnTo>
                    <a:lnTo>
                      <a:pt x="0" y="787"/>
                    </a:lnTo>
                    <a:lnTo>
                      <a:pt x="0" y="787"/>
                    </a:lnTo>
                    <a:lnTo>
                      <a:pt x="0" y="787"/>
                    </a:lnTo>
                    <a:lnTo>
                      <a:pt x="0" y="786"/>
                    </a:lnTo>
                    <a:lnTo>
                      <a:pt x="0" y="786"/>
                    </a:lnTo>
                    <a:lnTo>
                      <a:pt x="0" y="785"/>
                    </a:lnTo>
                    <a:lnTo>
                      <a:pt x="0" y="785"/>
                    </a:lnTo>
                    <a:lnTo>
                      <a:pt x="0" y="784"/>
                    </a:lnTo>
                    <a:lnTo>
                      <a:pt x="0" y="784"/>
                    </a:lnTo>
                    <a:lnTo>
                      <a:pt x="0" y="783"/>
                    </a:lnTo>
                    <a:lnTo>
                      <a:pt x="0" y="782"/>
                    </a:lnTo>
                    <a:lnTo>
                      <a:pt x="0" y="781"/>
                    </a:lnTo>
                    <a:lnTo>
                      <a:pt x="0" y="780"/>
                    </a:lnTo>
                    <a:lnTo>
                      <a:pt x="0" y="779"/>
                    </a:lnTo>
                    <a:lnTo>
                      <a:pt x="0" y="778"/>
                    </a:lnTo>
                    <a:lnTo>
                      <a:pt x="0" y="777"/>
                    </a:lnTo>
                    <a:lnTo>
                      <a:pt x="0" y="776"/>
                    </a:lnTo>
                    <a:lnTo>
                      <a:pt x="0" y="774"/>
                    </a:lnTo>
                    <a:lnTo>
                      <a:pt x="0" y="773"/>
                    </a:lnTo>
                    <a:lnTo>
                      <a:pt x="0" y="771"/>
                    </a:lnTo>
                    <a:lnTo>
                      <a:pt x="0" y="770"/>
                    </a:lnTo>
                    <a:lnTo>
                      <a:pt x="0" y="768"/>
                    </a:lnTo>
                    <a:lnTo>
                      <a:pt x="0" y="766"/>
                    </a:lnTo>
                    <a:lnTo>
                      <a:pt x="0" y="764"/>
                    </a:lnTo>
                    <a:lnTo>
                      <a:pt x="0" y="762"/>
                    </a:lnTo>
                    <a:lnTo>
                      <a:pt x="0" y="759"/>
                    </a:lnTo>
                    <a:lnTo>
                      <a:pt x="0" y="757"/>
                    </a:lnTo>
                    <a:lnTo>
                      <a:pt x="0" y="755"/>
                    </a:lnTo>
                    <a:lnTo>
                      <a:pt x="0" y="752"/>
                    </a:lnTo>
                    <a:lnTo>
                      <a:pt x="0" y="750"/>
                    </a:lnTo>
                    <a:lnTo>
                      <a:pt x="0" y="747"/>
                    </a:lnTo>
                    <a:lnTo>
                      <a:pt x="0" y="745"/>
                    </a:lnTo>
                    <a:lnTo>
                      <a:pt x="0" y="742"/>
                    </a:lnTo>
                    <a:lnTo>
                      <a:pt x="0" y="739"/>
                    </a:lnTo>
                    <a:lnTo>
                      <a:pt x="0" y="736"/>
                    </a:lnTo>
                    <a:lnTo>
                      <a:pt x="0" y="733"/>
                    </a:lnTo>
                    <a:lnTo>
                      <a:pt x="0" y="729"/>
                    </a:lnTo>
                    <a:lnTo>
                      <a:pt x="0" y="725"/>
                    </a:lnTo>
                    <a:lnTo>
                      <a:pt x="0" y="722"/>
                    </a:lnTo>
                    <a:lnTo>
                      <a:pt x="0" y="718"/>
                    </a:lnTo>
                    <a:lnTo>
                      <a:pt x="0" y="715"/>
                    </a:lnTo>
                    <a:lnTo>
                      <a:pt x="0" y="711"/>
                    </a:lnTo>
                    <a:lnTo>
                      <a:pt x="0" y="707"/>
                    </a:lnTo>
                    <a:lnTo>
                      <a:pt x="0" y="702"/>
                    </a:lnTo>
                    <a:lnTo>
                      <a:pt x="0" y="698"/>
                    </a:lnTo>
                    <a:lnTo>
                      <a:pt x="0" y="694"/>
                    </a:lnTo>
                    <a:lnTo>
                      <a:pt x="0" y="690"/>
                    </a:lnTo>
                    <a:lnTo>
                      <a:pt x="0" y="685"/>
                    </a:lnTo>
                    <a:lnTo>
                      <a:pt x="0" y="681"/>
                    </a:lnTo>
                    <a:lnTo>
                      <a:pt x="0" y="676"/>
                    </a:lnTo>
                    <a:lnTo>
                      <a:pt x="0" y="670"/>
                    </a:lnTo>
                    <a:lnTo>
                      <a:pt x="0" y="665"/>
                    </a:lnTo>
                    <a:lnTo>
                      <a:pt x="0" y="660"/>
                    </a:lnTo>
                    <a:lnTo>
                      <a:pt x="0" y="655"/>
                    </a:lnTo>
                    <a:lnTo>
                      <a:pt x="0" y="650"/>
                    </a:lnTo>
                    <a:lnTo>
                      <a:pt x="0" y="643"/>
                    </a:lnTo>
                    <a:lnTo>
                      <a:pt x="0" y="638"/>
                    </a:lnTo>
                    <a:lnTo>
                      <a:pt x="0" y="632"/>
                    </a:lnTo>
                    <a:lnTo>
                      <a:pt x="0" y="626"/>
                    </a:lnTo>
                    <a:lnTo>
                      <a:pt x="0" y="620"/>
                    </a:lnTo>
                    <a:lnTo>
                      <a:pt x="0" y="613"/>
                    </a:lnTo>
                    <a:lnTo>
                      <a:pt x="0" y="607"/>
                    </a:lnTo>
                    <a:lnTo>
                      <a:pt x="0" y="600"/>
                    </a:lnTo>
                    <a:lnTo>
                      <a:pt x="0" y="594"/>
                    </a:lnTo>
                    <a:lnTo>
                      <a:pt x="0" y="586"/>
                    </a:lnTo>
                    <a:lnTo>
                      <a:pt x="0" y="579"/>
                    </a:lnTo>
                    <a:lnTo>
                      <a:pt x="0" y="572"/>
                    </a:lnTo>
                    <a:lnTo>
                      <a:pt x="0" y="565"/>
                    </a:lnTo>
                    <a:lnTo>
                      <a:pt x="0" y="556"/>
                    </a:lnTo>
                    <a:lnTo>
                      <a:pt x="0" y="549"/>
                    </a:lnTo>
                    <a:lnTo>
                      <a:pt x="0" y="541"/>
                    </a:lnTo>
                    <a:lnTo>
                      <a:pt x="0" y="533"/>
                    </a:lnTo>
                    <a:lnTo>
                      <a:pt x="0" y="524"/>
                    </a:lnTo>
                    <a:lnTo>
                      <a:pt x="0" y="516"/>
                    </a:lnTo>
                    <a:lnTo>
                      <a:pt x="0" y="508"/>
                    </a:lnTo>
                    <a:lnTo>
                      <a:pt x="0" y="499"/>
                    </a:lnTo>
                    <a:lnTo>
                      <a:pt x="0" y="490"/>
                    </a:lnTo>
                    <a:lnTo>
                      <a:pt x="0" y="482"/>
                    </a:lnTo>
                    <a:lnTo>
                      <a:pt x="0" y="473"/>
                    </a:lnTo>
                    <a:lnTo>
                      <a:pt x="0" y="463"/>
                    </a:lnTo>
                    <a:lnTo>
                      <a:pt x="0" y="454"/>
                    </a:lnTo>
                    <a:lnTo>
                      <a:pt x="0" y="445"/>
                    </a:lnTo>
                    <a:lnTo>
                      <a:pt x="0" y="435"/>
                    </a:lnTo>
                    <a:lnTo>
                      <a:pt x="0" y="426"/>
                    </a:lnTo>
                    <a:lnTo>
                      <a:pt x="0" y="416"/>
                    </a:lnTo>
                    <a:lnTo>
                      <a:pt x="0" y="406"/>
                    </a:lnTo>
                    <a:lnTo>
                      <a:pt x="0" y="396"/>
                    </a:lnTo>
                    <a:lnTo>
                      <a:pt x="0" y="386"/>
                    </a:lnTo>
                    <a:lnTo>
                      <a:pt x="0" y="375"/>
                    </a:lnTo>
                    <a:lnTo>
                      <a:pt x="0" y="365"/>
                    </a:lnTo>
                    <a:lnTo>
                      <a:pt x="0" y="354"/>
                    </a:lnTo>
                    <a:lnTo>
                      <a:pt x="0" y="343"/>
                    </a:lnTo>
                    <a:lnTo>
                      <a:pt x="0" y="332"/>
                    </a:lnTo>
                    <a:lnTo>
                      <a:pt x="0" y="320"/>
                    </a:lnTo>
                    <a:lnTo>
                      <a:pt x="0" y="309"/>
                    </a:lnTo>
                    <a:lnTo>
                      <a:pt x="0" y="297"/>
                    </a:lnTo>
                    <a:lnTo>
                      <a:pt x="0" y="285"/>
                    </a:lnTo>
                    <a:lnTo>
                      <a:pt x="0" y="273"/>
                    </a:lnTo>
                    <a:lnTo>
                      <a:pt x="0" y="260"/>
                    </a:lnTo>
                    <a:lnTo>
                      <a:pt x="0" y="248"/>
                    </a:lnTo>
                    <a:lnTo>
                      <a:pt x="0" y="235"/>
                    </a:lnTo>
                    <a:lnTo>
                      <a:pt x="0" y="222"/>
                    </a:lnTo>
                    <a:lnTo>
                      <a:pt x="0" y="207"/>
                    </a:lnTo>
                    <a:lnTo>
                      <a:pt x="0" y="194"/>
                    </a:lnTo>
                    <a:lnTo>
                      <a:pt x="0" y="179"/>
                    </a:lnTo>
                    <a:lnTo>
                      <a:pt x="0" y="165"/>
                    </a:lnTo>
                    <a:lnTo>
                      <a:pt x="0" y="149"/>
                    </a:lnTo>
                    <a:lnTo>
                      <a:pt x="0" y="134"/>
                    </a:lnTo>
                    <a:lnTo>
                      <a:pt x="0" y="117"/>
                    </a:lnTo>
                    <a:lnTo>
                      <a:pt x="0" y="101"/>
                    </a:lnTo>
                    <a:lnTo>
                      <a:pt x="0" y="84"/>
                    </a:lnTo>
                    <a:lnTo>
                      <a:pt x="0" y="66"/>
                    </a:lnTo>
                    <a:lnTo>
                      <a:pt x="0" y="49"/>
                    </a:lnTo>
                    <a:lnTo>
                      <a:pt x="0" y="32"/>
                    </a:lnTo>
                    <a:lnTo>
                      <a:pt x="0" y="15"/>
                    </a:lnTo>
                    <a:lnTo>
                      <a:pt x="0" y="0"/>
                    </a:lnTo>
                    <a:lnTo>
                      <a:pt x="0" y="17"/>
                    </a:lnTo>
                    <a:lnTo>
                      <a:pt x="0" y="33"/>
                    </a:lnTo>
                    <a:lnTo>
                      <a:pt x="0" y="51"/>
                    </a:lnTo>
                    <a:lnTo>
                      <a:pt x="0" y="69"/>
                    </a:lnTo>
                    <a:lnTo>
                      <a:pt x="0" y="85"/>
                    </a:lnTo>
                    <a:lnTo>
                      <a:pt x="0" y="103"/>
                    </a:lnTo>
                    <a:lnTo>
                      <a:pt x="0" y="119"/>
                    </a:lnTo>
                    <a:lnTo>
                      <a:pt x="0" y="135"/>
                    </a:lnTo>
                    <a:lnTo>
                      <a:pt x="0" y="150"/>
                    </a:lnTo>
                    <a:lnTo>
                      <a:pt x="0" y="166"/>
                    </a:lnTo>
                    <a:lnTo>
                      <a:pt x="0" y="180"/>
                    </a:lnTo>
                    <a:lnTo>
                      <a:pt x="0" y="195"/>
                    </a:lnTo>
                    <a:lnTo>
                      <a:pt x="0" y="209"/>
                    </a:lnTo>
                    <a:lnTo>
                      <a:pt x="0" y="223"/>
                    </a:lnTo>
                    <a:lnTo>
                      <a:pt x="0" y="236"/>
                    </a:lnTo>
                    <a:lnTo>
                      <a:pt x="0" y="249"/>
                    </a:lnTo>
                    <a:lnTo>
                      <a:pt x="0" y="262"/>
                    </a:lnTo>
                    <a:lnTo>
                      <a:pt x="0" y="275"/>
                    </a:lnTo>
                    <a:lnTo>
                      <a:pt x="0" y="287"/>
                    </a:lnTo>
                    <a:lnTo>
                      <a:pt x="0" y="298"/>
                    </a:lnTo>
                    <a:lnTo>
                      <a:pt x="0" y="310"/>
                    </a:lnTo>
                    <a:lnTo>
                      <a:pt x="0" y="321"/>
                    </a:lnTo>
                    <a:lnTo>
                      <a:pt x="0" y="333"/>
                    </a:lnTo>
                    <a:lnTo>
                      <a:pt x="0" y="344"/>
                    </a:lnTo>
                    <a:lnTo>
                      <a:pt x="0" y="355"/>
                    </a:lnTo>
                    <a:lnTo>
                      <a:pt x="0" y="366"/>
                    </a:lnTo>
                    <a:lnTo>
                      <a:pt x="0" y="376"/>
                    </a:lnTo>
                    <a:lnTo>
                      <a:pt x="0" y="387"/>
                    </a:lnTo>
                    <a:lnTo>
                      <a:pt x="0" y="397"/>
                    </a:lnTo>
                    <a:lnTo>
                      <a:pt x="0" y="407"/>
                    </a:lnTo>
                    <a:lnTo>
                      <a:pt x="0" y="417"/>
                    </a:lnTo>
                    <a:lnTo>
                      <a:pt x="0" y="427"/>
                    </a:lnTo>
                    <a:lnTo>
                      <a:pt x="0" y="436"/>
                    </a:lnTo>
                    <a:lnTo>
                      <a:pt x="0" y="446"/>
                    </a:lnTo>
                    <a:lnTo>
                      <a:pt x="0" y="455"/>
                    </a:lnTo>
                    <a:lnTo>
                      <a:pt x="0" y="464"/>
                    </a:lnTo>
                    <a:lnTo>
                      <a:pt x="0" y="474"/>
                    </a:lnTo>
                    <a:lnTo>
                      <a:pt x="0" y="483"/>
                    </a:lnTo>
                    <a:lnTo>
                      <a:pt x="0" y="491"/>
                    </a:lnTo>
                    <a:lnTo>
                      <a:pt x="0" y="500"/>
                    </a:lnTo>
                    <a:lnTo>
                      <a:pt x="0" y="509"/>
                    </a:lnTo>
                    <a:lnTo>
                      <a:pt x="0" y="517"/>
                    </a:lnTo>
                    <a:lnTo>
                      <a:pt x="0" y="525"/>
                    </a:lnTo>
                    <a:lnTo>
                      <a:pt x="0" y="534"/>
                    </a:lnTo>
                    <a:lnTo>
                      <a:pt x="0" y="542"/>
                    </a:lnTo>
                    <a:lnTo>
                      <a:pt x="0" y="550"/>
                    </a:lnTo>
                    <a:lnTo>
                      <a:pt x="0" y="557"/>
                    </a:lnTo>
                    <a:lnTo>
                      <a:pt x="0" y="566"/>
                    </a:lnTo>
                    <a:lnTo>
                      <a:pt x="0" y="573"/>
                    </a:lnTo>
                    <a:lnTo>
                      <a:pt x="0" y="580"/>
                    </a:lnTo>
                    <a:lnTo>
                      <a:pt x="0" y="588"/>
                    </a:lnTo>
                    <a:lnTo>
                      <a:pt x="0" y="594"/>
                    </a:lnTo>
                    <a:lnTo>
                      <a:pt x="0" y="601"/>
                    </a:lnTo>
                    <a:lnTo>
                      <a:pt x="0" y="607"/>
                    </a:lnTo>
                    <a:lnTo>
                      <a:pt x="0" y="614"/>
                    </a:lnTo>
                    <a:lnTo>
                      <a:pt x="0" y="621"/>
                    </a:lnTo>
                    <a:lnTo>
                      <a:pt x="0" y="627"/>
                    </a:lnTo>
                    <a:lnTo>
                      <a:pt x="0" y="633"/>
                    </a:lnTo>
                    <a:lnTo>
                      <a:pt x="0" y="638"/>
                    </a:lnTo>
                    <a:lnTo>
                      <a:pt x="0" y="644"/>
                    </a:lnTo>
                    <a:lnTo>
                      <a:pt x="0" y="650"/>
                    </a:lnTo>
                    <a:lnTo>
                      <a:pt x="0" y="656"/>
                    </a:lnTo>
                    <a:lnTo>
                      <a:pt x="0" y="661"/>
                    </a:lnTo>
                    <a:lnTo>
                      <a:pt x="0" y="666"/>
                    </a:lnTo>
                    <a:lnTo>
                      <a:pt x="0" y="671"/>
                    </a:lnTo>
                    <a:lnTo>
                      <a:pt x="0" y="677"/>
                    </a:lnTo>
                    <a:lnTo>
                      <a:pt x="0" y="681"/>
                    </a:lnTo>
                    <a:lnTo>
                      <a:pt x="0" y="686"/>
                    </a:lnTo>
                    <a:lnTo>
                      <a:pt x="0" y="690"/>
                    </a:lnTo>
                    <a:lnTo>
                      <a:pt x="0" y="694"/>
                    </a:lnTo>
                    <a:lnTo>
                      <a:pt x="0" y="699"/>
                    </a:lnTo>
                    <a:lnTo>
                      <a:pt x="0" y="704"/>
                    </a:lnTo>
                    <a:lnTo>
                      <a:pt x="0" y="708"/>
                    </a:lnTo>
                    <a:lnTo>
                      <a:pt x="0" y="711"/>
                    </a:lnTo>
                    <a:lnTo>
                      <a:pt x="0" y="715"/>
                    </a:lnTo>
                    <a:lnTo>
                      <a:pt x="0" y="719"/>
                    </a:lnTo>
                    <a:lnTo>
                      <a:pt x="0" y="722"/>
                    </a:lnTo>
                    <a:lnTo>
                      <a:pt x="0" y="726"/>
                    </a:lnTo>
                    <a:lnTo>
                      <a:pt x="0" y="729"/>
                    </a:lnTo>
                    <a:lnTo>
                      <a:pt x="0" y="733"/>
                    </a:lnTo>
                    <a:lnTo>
                      <a:pt x="0" y="736"/>
                    </a:lnTo>
                    <a:lnTo>
                      <a:pt x="0" y="739"/>
                    </a:lnTo>
                    <a:lnTo>
                      <a:pt x="0" y="742"/>
                    </a:lnTo>
                    <a:lnTo>
                      <a:pt x="0" y="745"/>
                    </a:lnTo>
                    <a:lnTo>
                      <a:pt x="0" y="748"/>
                    </a:lnTo>
                    <a:lnTo>
                      <a:pt x="0" y="750"/>
                    </a:lnTo>
                    <a:lnTo>
                      <a:pt x="0" y="753"/>
                    </a:lnTo>
                    <a:lnTo>
                      <a:pt x="0" y="755"/>
                    </a:lnTo>
                    <a:lnTo>
                      <a:pt x="0" y="757"/>
                    </a:lnTo>
                    <a:lnTo>
                      <a:pt x="0" y="759"/>
                    </a:lnTo>
                    <a:lnTo>
                      <a:pt x="0" y="763"/>
                    </a:lnTo>
                    <a:lnTo>
                      <a:pt x="0" y="765"/>
                    </a:lnTo>
                    <a:lnTo>
                      <a:pt x="0" y="766"/>
                    </a:lnTo>
                    <a:lnTo>
                      <a:pt x="0" y="768"/>
                    </a:lnTo>
                    <a:lnTo>
                      <a:pt x="0" y="770"/>
                    </a:lnTo>
                    <a:lnTo>
                      <a:pt x="0" y="771"/>
                    </a:lnTo>
                    <a:lnTo>
                      <a:pt x="0" y="773"/>
                    </a:lnTo>
                    <a:lnTo>
                      <a:pt x="0" y="774"/>
                    </a:lnTo>
                    <a:lnTo>
                      <a:pt x="0" y="776"/>
                    </a:lnTo>
                    <a:lnTo>
                      <a:pt x="0" y="777"/>
                    </a:lnTo>
                    <a:lnTo>
                      <a:pt x="0" y="778"/>
                    </a:lnTo>
                    <a:lnTo>
                      <a:pt x="0" y="779"/>
                    </a:lnTo>
                    <a:lnTo>
                      <a:pt x="0" y="780"/>
                    </a:lnTo>
                    <a:lnTo>
                      <a:pt x="0" y="781"/>
                    </a:lnTo>
                    <a:lnTo>
                      <a:pt x="0" y="782"/>
                    </a:lnTo>
                    <a:lnTo>
                      <a:pt x="0" y="783"/>
                    </a:lnTo>
                    <a:lnTo>
                      <a:pt x="0" y="784"/>
                    </a:lnTo>
                    <a:lnTo>
                      <a:pt x="0" y="784"/>
                    </a:lnTo>
                    <a:lnTo>
                      <a:pt x="0" y="785"/>
                    </a:lnTo>
                    <a:lnTo>
                      <a:pt x="0" y="785"/>
                    </a:lnTo>
                    <a:lnTo>
                      <a:pt x="0" y="786"/>
                    </a:lnTo>
                    <a:lnTo>
                      <a:pt x="0" y="786"/>
                    </a:lnTo>
                    <a:lnTo>
                      <a:pt x="0" y="787"/>
                    </a:lnTo>
                    <a:lnTo>
                      <a:pt x="0" y="787"/>
                    </a:lnTo>
                    <a:lnTo>
                      <a:pt x="0" y="787"/>
                    </a:lnTo>
                    <a:lnTo>
                      <a:pt x="0" y="788"/>
                    </a:lnTo>
                    <a:lnTo>
                      <a:pt x="0" y="788"/>
                    </a:lnTo>
                    <a:lnTo>
                      <a:pt x="0" y="788"/>
                    </a:lnTo>
                    <a:lnTo>
                      <a:pt x="0" y="790"/>
                    </a:lnTo>
                    <a:lnTo>
                      <a:pt x="0" y="788"/>
                    </a:lnTo>
                    <a:lnTo>
                      <a:pt x="0" y="788"/>
                    </a:lnTo>
                    <a:lnTo>
                      <a:pt x="0" y="788"/>
                    </a:lnTo>
                    <a:lnTo>
                      <a:pt x="0" y="787"/>
                    </a:lnTo>
                    <a:lnTo>
                      <a:pt x="0" y="787"/>
                    </a:lnTo>
                    <a:lnTo>
                      <a:pt x="0" y="787"/>
                    </a:lnTo>
                    <a:lnTo>
                      <a:pt x="0" y="786"/>
                    </a:lnTo>
                    <a:lnTo>
                      <a:pt x="0" y="786"/>
                    </a:lnTo>
                    <a:lnTo>
                      <a:pt x="0" y="785"/>
                    </a:lnTo>
                    <a:lnTo>
                      <a:pt x="0" y="785"/>
                    </a:lnTo>
                    <a:lnTo>
                      <a:pt x="0" y="784"/>
                    </a:lnTo>
                    <a:lnTo>
                      <a:pt x="0" y="783"/>
                    </a:lnTo>
                    <a:lnTo>
                      <a:pt x="0" y="783"/>
                    </a:lnTo>
                    <a:lnTo>
                      <a:pt x="0" y="782"/>
                    </a:lnTo>
                    <a:lnTo>
                      <a:pt x="0" y="781"/>
                    </a:lnTo>
                    <a:lnTo>
                      <a:pt x="0" y="780"/>
                    </a:lnTo>
                    <a:lnTo>
                      <a:pt x="0" y="779"/>
                    </a:lnTo>
                    <a:lnTo>
                      <a:pt x="0" y="778"/>
                    </a:lnTo>
                    <a:lnTo>
                      <a:pt x="0" y="777"/>
                    </a:lnTo>
                    <a:lnTo>
                      <a:pt x="0" y="776"/>
                    </a:lnTo>
                    <a:lnTo>
                      <a:pt x="0" y="774"/>
                    </a:lnTo>
                    <a:lnTo>
                      <a:pt x="0" y="773"/>
                    </a:lnTo>
                    <a:lnTo>
                      <a:pt x="0" y="771"/>
                    </a:lnTo>
                    <a:lnTo>
                      <a:pt x="0" y="770"/>
                    </a:lnTo>
                    <a:lnTo>
                      <a:pt x="0" y="768"/>
                    </a:lnTo>
                    <a:lnTo>
                      <a:pt x="0" y="766"/>
                    </a:lnTo>
                    <a:lnTo>
                      <a:pt x="0" y="764"/>
                    </a:lnTo>
                    <a:lnTo>
                      <a:pt x="0" y="762"/>
                    </a:lnTo>
                    <a:lnTo>
                      <a:pt x="0" y="759"/>
                    </a:lnTo>
                    <a:lnTo>
                      <a:pt x="0" y="757"/>
                    </a:lnTo>
                    <a:lnTo>
                      <a:pt x="0" y="755"/>
                    </a:lnTo>
                    <a:lnTo>
                      <a:pt x="0" y="752"/>
                    </a:lnTo>
                    <a:lnTo>
                      <a:pt x="0" y="750"/>
                    </a:lnTo>
                    <a:lnTo>
                      <a:pt x="0" y="747"/>
                    </a:lnTo>
                    <a:lnTo>
                      <a:pt x="0" y="744"/>
                    </a:lnTo>
                    <a:lnTo>
                      <a:pt x="0" y="742"/>
                    </a:lnTo>
                    <a:lnTo>
                      <a:pt x="0" y="739"/>
                    </a:lnTo>
                    <a:lnTo>
                      <a:pt x="0" y="736"/>
                    </a:lnTo>
                    <a:lnTo>
                      <a:pt x="0" y="733"/>
                    </a:lnTo>
                    <a:lnTo>
                      <a:pt x="0" y="728"/>
                    </a:lnTo>
                    <a:lnTo>
                      <a:pt x="0" y="725"/>
                    </a:lnTo>
                    <a:lnTo>
                      <a:pt x="0" y="722"/>
                    </a:lnTo>
                    <a:lnTo>
                      <a:pt x="0" y="718"/>
                    </a:lnTo>
                    <a:lnTo>
                      <a:pt x="0" y="714"/>
                    </a:lnTo>
                    <a:lnTo>
                      <a:pt x="0" y="711"/>
                    </a:lnTo>
                    <a:lnTo>
                      <a:pt x="0" y="707"/>
                    </a:lnTo>
                    <a:lnTo>
                      <a:pt x="0" y="702"/>
                    </a:lnTo>
                    <a:lnTo>
                      <a:pt x="0" y="698"/>
                    </a:lnTo>
                    <a:lnTo>
                      <a:pt x="0" y="694"/>
                    </a:lnTo>
                    <a:lnTo>
                      <a:pt x="0" y="689"/>
                    </a:lnTo>
                    <a:lnTo>
                      <a:pt x="0" y="685"/>
                    </a:lnTo>
                    <a:lnTo>
                      <a:pt x="0" y="680"/>
                    </a:lnTo>
                    <a:lnTo>
                      <a:pt x="0" y="676"/>
                    </a:lnTo>
                    <a:lnTo>
                      <a:pt x="0" y="670"/>
                    </a:lnTo>
                    <a:lnTo>
                      <a:pt x="0" y="665"/>
                    </a:lnTo>
                    <a:lnTo>
                      <a:pt x="0" y="660"/>
                    </a:lnTo>
                    <a:lnTo>
                      <a:pt x="0" y="654"/>
                    </a:lnTo>
                    <a:lnTo>
                      <a:pt x="0" y="649"/>
                    </a:lnTo>
                    <a:lnTo>
                      <a:pt x="0" y="643"/>
                    </a:lnTo>
                    <a:lnTo>
                      <a:pt x="0" y="637"/>
                    </a:lnTo>
                    <a:lnTo>
                      <a:pt x="0" y="631"/>
                    </a:lnTo>
                    <a:lnTo>
                      <a:pt x="0" y="626"/>
                    </a:lnTo>
                    <a:lnTo>
                      <a:pt x="0" y="620"/>
                    </a:lnTo>
                    <a:lnTo>
                      <a:pt x="0" y="612"/>
                    </a:lnTo>
                    <a:lnTo>
                      <a:pt x="0" y="606"/>
                    </a:lnTo>
                    <a:lnTo>
                      <a:pt x="0" y="600"/>
                    </a:lnTo>
                    <a:lnTo>
                      <a:pt x="0" y="593"/>
                    </a:lnTo>
                    <a:lnTo>
                      <a:pt x="0" y="585"/>
                    </a:lnTo>
                    <a:lnTo>
                      <a:pt x="0" y="578"/>
                    </a:lnTo>
                    <a:lnTo>
                      <a:pt x="0" y="571"/>
                    </a:lnTo>
                    <a:lnTo>
                      <a:pt x="0" y="564"/>
                    </a:lnTo>
                    <a:lnTo>
                      <a:pt x="0" y="556"/>
                    </a:lnTo>
                    <a:lnTo>
                      <a:pt x="0" y="548"/>
                    </a:lnTo>
                    <a:lnTo>
                      <a:pt x="0" y="540"/>
                    </a:lnTo>
                    <a:lnTo>
                      <a:pt x="0" y="533"/>
                    </a:lnTo>
                    <a:lnTo>
                      <a:pt x="0" y="523"/>
                    </a:lnTo>
                    <a:lnTo>
                      <a:pt x="0" y="515"/>
                    </a:lnTo>
                    <a:lnTo>
                      <a:pt x="0" y="507"/>
                    </a:lnTo>
                    <a:lnTo>
                      <a:pt x="0" y="498"/>
                    </a:lnTo>
                    <a:lnTo>
                      <a:pt x="0" y="489"/>
                    </a:lnTo>
                    <a:lnTo>
                      <a:pt x="0" y="481"/>
                    </a:lnTo>
                    <a:lnTo>
                      <a:pt x="0" y="471"/>
                    </a:lnTo>
                    <a:lnTo>
                      <a:pt x="0" y="462"/>
                    </a:lnTo>
                    <a:lnTo>
                      <a:pt x="0" y="453"/>
                    </a:lnTo>
                    <a:lnTo>
                      <a:pt x="0" y="444"/>
                    </a:lnTo>
                    <a:lnTo>
                      <a:pt x="0" y="434"/>
                    </a:lnTo>
                    <a:lnTo>
                      <a:pt x="0" y="425"/>
                    </a:lnTo>
                    <a:lnTo>
                      <a:pt x="0" y="415"/>
                    </a:lnTo>
                    <a:lnTo>
                      <a:pt x="0" y="405"/>
                    </a:lnTo>
                    <a:lnTo>
                      <a:pt x="0" y="395"/>
                    </a:lnTo>
                    <a:lnTo>
                      <a:pt x="0" y="384"/>
                    </a:lnTo>
                    <a:lnTo>
                      <a:pt x="0" y="374"/>
                    </a:lnTo>
                    <a:lnTo>
                      <a:pt x="0" y="364"/>
                    </a:lnTo>
                    <a:lnTo>
                      <a:pt x="0" y="352"/>
                    </a:lnTo>
                    <a:lnTo>
                      <a:pt x="0" y="342"/>
                    </a:lnTo>
                    <a:lnTo>
                      <a:pt x="0" y="331"/>
                    </a:lnTo>
                    <a:lnTo>
                      <a:pt x="0" y="319"/>
                    </a:lnTo>
                    <a:lnTo>
                      <a:pt x="0" y="308"/>
                    </a:lnTo>
                    <a:lnTo>
                      <a:pt x="0" y="296"/>
                    </a:lnTo>
                    <a:lnTo>
                      <a:pt x="0" y="284"/>
                    </a:lnTo>
                    <a:lnTo>
                      <a:pt x="0" y="272"/>
                    </a:lnTo>
                    <a:lnTo>
                      <a:pt x="0" y="259"/>
                    </a:lnTo>
                    <a:lnTo>
                      <a:pt x="0" y="247"/>
                    </a:lnTo>
                    <a:lnTo>
                      <a:pt x="0" y="233"/>
                    </a:lnTo>
                    <a:lnTo>
                      <a:pt x="0" y="220"/>
                    </a:lnTo>
                    <a:lnTo>
                      <a:pt x="0" y="206"/>
                    </a:lnTo>
                    <a:lnTo>
                      <a:pt x="0" y="192"/>
                    </a:lnTo>
                    <a:lnTo>
                      <a:pt x="0" y="177"/>
                    </a:lnTo>
                    <a:lnTo>
                      <a:pt x="0" y="163"/>
                    </a:lnTo>
                    <a:lnTo>
                      <a:pt x="0" y="147"/>
                    </a:lnTo>
                    <a:lnTo>
                      <a:pt x="0" y="132"/>
                    </a:lnTo>
                    <a:lnTo>
                      <a:pt x="0" y="115"/>
                    </a:lnTo>
                    <a:lnTo>
                      <a:pt x="0" y="99"/>
                    </a:lnTo>
                    <a:lnTo>
                      <a:pt x="0" y="82"/>
                    </a:lnTo>
                    <a:lnTo>
                      <a:pt x="0" y="64"/>
                    </a:lnTo>
                    <a:lnTo>
                      <a:pt x="0" y="47"/>
                    </a:lnTo>
                    <a:lnTo>
                      <a:pt x="0" y="30"/>
                    </a:lnTo>
                    <a:lnTo>
                      <a:pt x="0" y="13"/>
                    </a:lnTo>
                    <a:lnTo>
                      <a:pt x="0" y="1"/>
                    </a:lnTo>
                    <a:lnTo>
                      <a:pt x="0" y="19"/>
                    </a:lnTo>
                    <a:lnTo>
                      <a:pt x="0" y="35"/>
                    </a:lnTo>
                    <a:lnTo>
                      <a:pt x="0" y="53"/>
                    </a:lnTo>
                    <a:lnTo>
                      <a:pt x="0" y="70"/>
                    </a:lnTo>
                    <a:lnTo>
                      <a:pt x="0" y="87"/>
                    </a:lnTo>
                    <a:lnTo>
                      <a:pt x="0" y="104"/>
                    </a:lnTo>
                    <a:lnTo>
                      <a:pt x="0" y="120"/>
                    </a:lnTo>
                    <a:lnTo>
                      <a:pt x="0" y="137"/>
                    </a:lnTo>
                    <a:lnTo>
                      <a:pt x="0" y="152"/>
                    </a:lnTo>
                    <a:lnTo>
                      <a:pt x="0" y="168"/>
                    </a:lnTo>
                    <a:lnTo>
                      <a:pt x="0" y="182"/>
                    </a:lnTo>
                    <a:lnTo>
                      <a:pt x="0" y="197"/>
                    </a:lnTo>
                    <a:lnTo>
                      <a:pt x="0" y="210"/>
                    </a:lnTo>
                    <a:lnTo>
                      <a:pt x="0" y="224"/>
                    </a:lnTo>
                    <a:lnTo>
                      <a:pt x="0" y="237"/>
                    </a:lnTo>
                    <a:lnTo>
                      <a:pt x="0" y="251"/>
                    </a:lnTo>
                    <a:lnTo>
                      <a:pt x="0" y="263"/>
                    </a:lnTo>
                    <a:lnTo>
                      <a:pt x="0" y="276"/>
                    </a:lnTo>
                    <a:lnTo>
                      <a:pt x="0" y="288"/>
                    </a:lnTo>
                    <a:lnTo>
                      <a:pt x="0" y="300"/>
                    </a:lnTo>
                    <a:lnTo>
                      <a:pt x="0" y="312"/>
                    </a:lnTo>
                    <a:lnTo>
                      <a:pt x="0" y="323"/>
                    </a:lnTo>
                    <a:lnTo>
                      <a:pt x="0" y="334"/>
                    </a:lnTo>
                    <a:lnTo>
                      <a:pt x="0" y="345"/>
                    </a:lnTo>
                    <a:lnTo>
                      <a:pt x="0" y="357"/>
                    </a:lnTo>
                    <a:lnTo>
                      <a:pt x="0" y="367"/>
                    </a:lnTo>
                    <a:lnTo>
                      <a:pt x="0" y="377"/>
                    </a:lnTo>
                    <a:lnTo>
                      <a:pt x="0" y="388"/>
                    </a:lnTo>
                    <a:lnTo>
                      <a:pt x="0" y="398"/>
                    </a:lnTo>
                    <a:lnTo>
                      <a:pt x="0" y="408"/>
                    </a:lnTo>
                    <a:lnTo>
                      <a:pt x="0" y="418"/>
                    </a:lnTo>
                    <a:lnTo>
                      <a:pt x="0" y="428"/>
                    </a:lnTo>
                    <a:lnTo>
                      <a:pt x="0" y="437"/>
                    </a:lnTo>
                    <a:lnTo>
                      <a:pt x="0" y="447"/>
                    </a:lnTo>
                    <a:lnTo>
                      <a:pt x="0" y="456"/>
                    </a:lnTo>
                    <a:lnTo>
                      <a:pt x="0" y="465"/>
                    </a:lnTo>
                    <a:lnTo>
                      <a:pt x="0" y="475"/>
                    </a:lnTo>
                    <a:lnTo>
                      <a:pt x="0" y="484"/>
                    </a:lnTo>
                    <a:lnTo>
                      <a:pt x="0" y="492"/>
                    </a:lnTo>
                    <a:lnTo>
                      <a:pt x="0" y="500"/>
                    </a:lnTo>
                    <a:lnTo>
                      <a:pt x="0" y="510"/>
                    </a:lnTo>
                    <a:lnTo>
                      <a:pt x="0" y="518"/>
                    </a:lnTo>
                    <a:lnTo>
                      <a:pt x="0" y="526"/>
                    </a:lnTo>
                    <a:lnTo>
                      <a:pt x="0" y="535"/>
                    </a:lnTo>
                    <a:lnTo>
                      <a:pt x="0" y="543"/>
                    </a:lnTo>
                    <a:lnTo>
                      <a:pt x="0" y="550"/>
                    </a:lnTo>
                    <a:lnTo>
                      <a:pt x="0" y="558"/>
                    </a:lnTo>
                    <a:lnTo>
                      <a:pt x="0" y="566"/>
                    </a:lnTo>
                    <a:lnTo>
                      <a:pt x="0" y="574"/>
                    </a:lnTo>
                    <a:lnTo>
                      <a:pt x="0" y="581"/>
                    </a:lnTo>
                    <a:lnTo>
                      <a:pt x="0" y="588"/>
                    </a:lnTo>
                    <a:lnTo>
                      <a:pt x="0" y="595"/>
                    </a:lnTo>
                    <a:lnTo>
                      <a:pt x="0" y="602"/>
                    </a:lnTo>
                    <a:lnTo>
                      <a:pt x="0" y="608"/>
                    </a:lnTo>
                    <a:lnTo>
                      <a:pt x="0" y="614"/>
                    </a:lnTo>
                    <a:lnTo>
                      <a:pt x="0" y="621"/>
                    </a:lnTo>
                    <a:lnTo>
                      <a:pt x="0" y="627"/>
                    </a:lnTo>
                    <a:lnTo>
                      <a:pt x="0" y="633"/>
                    </a:lnTo>
                    <a:lnTo>
                      <a:pt x="0" y="639"/>
                    </a:lnTo>
                    <a:lnTo>
                      <a:pt x="0" y="644"/>
                    </a:lnTo>
                    <a:lnTo>
                      <a:pt x="0" y="651"/>
                    </a:lnTo>
                    <a:lnTo>
                      <a:pt x="0" y="656"/>
                    </a:lnTo>
                    <a:lnTo>
                      <a:pt x="0" y="661"/>
                    </a:lnTo>
                    <a:lnTo>
                      <a:pt x="0" y="666"/>
                    </a:lnTo>
                    <a:lnTo>
                      <a:pt x="0" y="671"/>
                    </a:lnTo>
                    <a:lnTo>
                      <a:pt x="0" y="677"/>
                    </a:lnTo>
                    <a:lnTo>
                      <a:pt x="0" y="682"/>
                    </a:lnTo>
                    <a:lnTo>
                      <a:pt x="0" y="686"/>
                    </a:lnTo>
                    <a:lnTo>
                      <a:pt x="0" y="691"/>
                    </a:lnTo>
                    <a:lnTo>
                      <a:pt x="0" y="695"/>
                    </a:lnTo>
                    <a:lnTo>
                      <a:pt x="0" y="699"/>
                    </a:lnTo>
                    <a:lnTo>
                      <a:pt x="0" y="704"/>
                    </a:lnTo>
                    <a:lnTo>
                      <a:pt x="0" y="708"/>
                    </a:lnTo>
                    <a:lnTo>
                      <a:pt x="0" y="712"/>
                    </a:lnTo>
                    <a:lnTo>
                      <a:pt x="0" y="716"/>
                    </a:lnTo>
                    <a:lnTo>
                      <a:pt x="0" y="719"/>
                    </a:lnTo>
                    <a:lnTo>
                      <a:pt x="0" y="723"/>
                    </a:lnTo>
                    <a:lnTo>
                      <a:pt x="0" y="726"/>
                    </a:lnTo>
                    <a:lnTo>
                      <a:pt x="0" y="729"/>
                    </a:lnTo>
                    <a:lnTo>
                      <a:pt x="0" y="734"/>
                    </a:lnTo>
                    <a:lnTo>
                      <a:pt x="0" y="737"/>
                    </a:lnTo>
                    <a:lnTo>
                      <a:pt x="0" y="740"/>
                    </a:lnTo>
                    <a:lnTo>
                      <a:pt x="0" y="742"/>
                    </a:lnTo>
                    <a:lnTo>
                      <a:pt x="0" y="745"/>
                    </a:lnTo>
                    <a:lnTo>
                      <a:pt x="0" y="748"/>
                    </a:lnTo>
                    <a:lnTo>
                      <a:pt x="0" y="751"/>
                    </a:lnTo>
                    <a:lnTo>
                      <a:pt x="0" y="753"/>
                    </a:lnTo>
                    <a:lnTo>
                      <a:pt x="0" y="755"/>
                    </a:lnTo>
                    <a:lnTo>
                      <a:pt x="0" y="758"/>
                    </a:lnTo>
                    <a:lnTo>
                      <a:pt x="0" y="760"/>
                    </a:lnTo>
                    <a:lnTo>
                      <a:pt x="0" y="763"/>
                    </a:lnTo>
                    <a:lnTo>
                      <a:pt x="0" y="765"/>
                    </a:lnTo>
                    <a:lnTo>
                      <a:pt x="0" y="767"/>
                    </a:lnTo>
                    <a:lnTo>
                      <a:pt x="0" y="768"/>
                    </a:lnTo>
                    <a:lnTo>
                      <a:pt x="0" y="770"/>
                    </a:lnTo>
                    <a:lnTo>
                      <a:pt x="0" y="772"/>
                    </a:lnTo>
                    <a:lnTo>
                      <a:pt x="0" y="773"/>
                    </a:lnTo>
                    <a:lnTo>
                      <a:pt x="0" y="775"/>
                    </a:lnTo>
                    <a:lnTo>
                      <a:pt x="0" y="776"/>
                    </a:lnTo>
                    <a:lnTo>
                      <a:pt x="0" y="777"/>
                    </a:lnTo>
                    <a:lnTo>
                      <a:pt x="0" y="778"/>
                    </a:lnTo>
                    <a:lnTo>
                      <a:pt x="0" y="779"/>
                    </a:lnTo>
                    <a:lnTo>
                      <a:pt x="0" y="780"/>
                    </a:lnTo>
                    <a:lnTo>
                      <a:pt x="0" y="781"/>
                    </a:lnTo>
                    <a:lnTo>
                      <a:pt x="0" y="782"/>
                    </a:lnTo>
                    <a:lnTo>
                      <a:pt x="0" y="783"/>
                    </a:lnTo>
                    <a:lnTo>
                      <a:pt x="0" y="784"/>
                    </a:lnTo>
                    <a:lnTo>
                      <a:pt x="0" y="784"/>
                    </a:lnTo>
                    <a:lnTo>
                      <a:pt x="0" y="785"/>
                    </a:lnTo>
                    <a:lnTo>
                      <a:pt x="0" y="785"/>
                    </a:lnTo>
                    <a:lnTo>
                      <a:pt x="0" y="786"/>
                    </a:lnTo>
                    <a:lnTo>
                      <a:pt x="0" y="786"/>
                    </a:lnTo>
                    <a:lnTo>
                      <a:pt x="0" y="787"/>
                    </a:lnTo>
                    <a:lnTo>
                      <a:pt x="0" y="787"/>
                    </a:lnTo>
                    <a:lnTo>
                      <a:pt x="0" y="787"/>
                    </a:lnTo>
                    <a:lnTo>
                      <a:pt x="0" y="788"/>
                    </a:lnTo>
                    <a:lnTo>
                      <a:pt x="0" y="788"/>
                    </a:lnTo>
                    <a:lnTo>
                      <a:pt x="0" y="788"/>
                    </a:lnTo>
                    <a:lnTo>
                      <a:pt x="0" y="790"/>
                    </a:lnTo>
                    <a:lnTo>
                      <a:pt x="0" y="788"/>
                    </a:lnTo>
                    <a:lnTo>
                      <a:pt x="0" y="788"/>
                    </a:lnTo>
                    <a:lnTo>
                      <a:pt x="0" y="788"/>
                    </a:lnTo>
                    <a:lnTo>
                      <a:pt x="0" y="787"/>
                    </a:lnTo>
                    <a:lnTo>
                      <a:pt x="0" y="787"/>
                    </a:lnTo>
                    <a:lnTo>
                      <a:pt x="0" y="787"/>
                    </a:lnTo>
                    <a:lnTo>
                      <a:pt x="0" y="786"/>
                    </a:lnTo>
                    <a:lnTo>
                      <a:pt x="0" y="786"/>
                    </a:lnTo>
                    <a:lnTo>
                      <a:pt x="0" y="785"/>
                    </a:lnTo>
                    <a:lnTo>
                      <a:pt x="0" y="785"/>
                    </a:lnTo>
                    <a:lnTo>
                      <a:pt x="0" y="784"/>
                    </a:lnTo>
                    <a:lnTo>
                      <a:pt x="0" y="783"/>
                    </a:lnTo>
                    <a:lnTo>
                      <a:pt x="0" y="783"/>
                    </a:lnTo>
                    <a:lnTo>
                      <a:pt x="0" y="782"/>
                    </a:lnTo>
                    <a:lnTo>
                      <a:pt x="0" y="781"/>
                    </a:lnTo>
                    <a:lnTo>
                      <a:pt x="0" y="780"/>
                    </a:lnTo>
                    <a:lnTo>
                      <a:pt x="0" y="779"/>
                    </a:lnTo>
                    <a:lnTo>
                      <a:pt x="0" y="778"/>
                    </a:lnTo>
                    <a:lnTo>
                      <a:pt x="0" y="777"/>
                    </a:lnTo>
                    <a:lnTo>
                      <a:pt x="0" y="775"/>
                    </a:lnTo>
                    <a:lnTo>
                      <a:pt x="0" y="774"/>
                    </a:lnTo>
                    <a:lnTo>
                      <a:pt x="0" y="773"/>
                    </a:lnTo>
                    <a:lnTo>
                      <a:pt x="0" y="771"/>
                    </a:lnTo>
                    <a:lnTo>
                      <a:pt x="0" y="769"/>
                    </a:lnTo>
                    <a:lnTo>
                      <a:pt x="0" y="768"/>
                    </a:lnTo>
                    <a:lnTo>
                      <a:pt x="0" y="766"/>
                    </a:lnTo>
                    <a:lnTo>
                      <a:pt x="0" y="764"/>
                    </a:lnTo>
                    <a:lnTo>
                      <a:pt x="0" y="762"/>
                    </a:lnTo>
                    <a:lnTo>
                      <a:pt x="0" y="759"/>
                    </a:lnTo>
                    <a:lnTo>
                      <a:pt x="0" y="757"/>
                    </a:lnTo>
                    <a:lnTo>
                      <a:pt x="0" y="754"/>
                    </a:lnTo>
                    <a:lnTo>
                      <a:pt x="0" y="752"/>
                    </a:lnTo>
                    <a:lnTo>
                      <a:pt x="0" y="749"/>
                    </a:lnTo>
                    <a:lnTo>
                      <a:pt x="0" y="747"/>
                    </a:lnTo>
                    <a:lnTo>
                      <a:pt x="0" y="744"/>
                    </a:lnTo>
                    <a:lnTo>
                      <a:pt x="0" y="741"/>
                    </a:lnTo>
                    <a:lnTo>
                      <a:pt x="0" y="738"/>
                    </a:lnTo>
                    <a:lnTo>
                      <a:pt x="0" y="735"/>
                    </a:lnTo>
                    <a:lnTo>
                      <a:pt x="0" y="731"/>
                    </a:lnTo>
                    <a:lnTo>
                      <a:pt x="0" y="728"/>
                    </a:lnTo>
                    <a:lnTo>
                      <a:pt x="0" y="725"/>
                    </a:lnTo>
                    <a:lnTo>
                      <a:pt x="0" y="721"/>
                    </a:lnTo>
                    <a:lnTo>
                      <a:pt x="0" y="718"/>
                    </a:lnTo>
                    <a:lnTo>
                      <a:pt x="0" y="714"/>
                    </a:lnTo>
                    <a:lnTo>
                      <a:pt x="0" y="710"/>
                    </a:lnTo>
                    <a:lnTo>
                      <a:pt x="0" y="706"/>
                    </a:lnTo>
                    <a:lnTo>
                      <a:pt x="0" y="701"/>
                    </a:lnTo>
                    <a:lnTo>
                      <a:pt x="0" y="697"/>
                    </a:lnTo>
                    <a:lnTo>
                      <a:pt x="0" y="693"/>
                    </a:lnTo>
                    <a:lnTo>
                      <a:pt x="0" y="689"/>
                    </a:lnTo>
                    <a:lnTo>
                      <a:pt x="0" y="684"/>
                    </a:lnTo>
                    <a:lnTo>
                      <a:pt x="0" y="680"/>
                    </a:lnTo>
                    <a:lnTo>
                      <a:pt x="0" y="675"/>
                    </a:lnTo>
                    <a:lnTo>
                      <a:pt x="0" y="669"/>
                    </a:lnTo>
                    <a:lnTo>
                      <a:pt x="0" y="664"/>
                    </a:lnTo>
                    <a:lnTo>
                      <a:pt x="0" y="659"/>
                    </a:lnTo>
                    <a:lnTo>
                      <a:pt x="0" y="654"/>
                    </a:lnTo>
                    <a:lnTo>
                      <a:pt x="0" y="649"/>
                    </a:lnTo>
                    <a:lnTo>
                      <a:pt x="0" y="642"/>
                    </a:lnTo>
                    <a:lnTo>
                      <a:pt x="0" y="637"/>
                    </a:lnTo>
                    <a:lnTo>
                      <a:pt x="0" y="631"/>
                    </a:lnTo>
                    <a:lnTo>
                      <a:pt x="0" y="625"/>
                    </a:lnTo>
                    <a:lnTo>
                      <a:pt x="0" y="619"/>
                    </a:lnTo>
                    <a:lnTo>
                      <a:pt x="0" y="612"/>
                    </a:lnTo>
                  </a:path>
                </a:pathLst>
              </a:custGeom>
              <a:noFill/>
              <a:ln w="1111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01" name="Line 639"/>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02" name="Line 640"/>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03" name="Line 641"/>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04" name="Line 642"/>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05" name="Line 643"/>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06" name="Line 644"/>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07" name="Line 645"/>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08" name="Line 646"/>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09" name="Line 647"/>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10" name="Line 648"/>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11" name="Line 649"/>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12" name="Line 650"/>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13" name="Line 651"/>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14" name="Line 652"/>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15" name="Line 653"/>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16" name="Line 654"/>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17" name="Line 655"/>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18" name="Line 656"/>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19" name="Line 657"/>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20" name="Line 658"/>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21" name="Line 659"/>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22" name="Line 660"/>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23" name="Line 661"/>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24" name="Line 662"/>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25" name="Line 663"/>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26" name="Line 664"/>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27" name="Line 665"/>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28" name="Line 666"/>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29" name="Line 667"/>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30" name="Line 668"/>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31" name="Line 669"/>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32" name="Line 670"/>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33" name="Line 671"/>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34" name="Line 672"/>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35" name="Line 673"/>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36" name="Line 674"/>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37" name="Line 675"/>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38" name="Line 676"/>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39" name="Line 677"/>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40" name="Line 678"/>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41" name="Line 679"/>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42" name="Line 680"/>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43" name="Line 681"/>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44" name="Line 682"/>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45" name="Line 683"/>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46" name="Line 684"/>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47" name="Line 685"/>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48" name="Line 686"/>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49" name="Line 687"/>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50" name="Line 688"/>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51" name="Line 689"/>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52" name="Line 690"/>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53" name="Line 691"/>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54" name="Line 692"/>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55" name="Line 693"/>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56" name="Line 694"/>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57" name="Line 695"/>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58" name="Line 696"/>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59" name="Line 697"/>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60" name="Line 698"/>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61" name="Line 699"/>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62" name="Line 700"/>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63" name="Line 701"/>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64" name="Line 702"/>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65" name="Line 703"/>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66" name="Line 704"/>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67" name="Line 705"/>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68" name="Line 706"/>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69" name="Line 707"/>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70" name="Line 708"/>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71" name="Line 709"/>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72" name="Line 710"/>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73" name="Line 711"/>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74" name="Line 712"/>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75" name="Line 713"/>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76" name="Line 714"/>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77" name="Line 715"/>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78" name="Line 716"/>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79" name="Line 717"/>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80" name="Line 718"/>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81" name="Line 719"/>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82" name="Line 720"/>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83" name="Line 721"/>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84" name="Line 722"/>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85" name="Line 723"/>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86" name="Line 724"/>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87" name="Line 725"/>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37131" name="Group 927"/>
            <p:cNvGrpSpPr>
              <a:grpSpLocks/>
            </p:cNvGrpSpPr>
            <p:nvPr/>
          </p:nvGrpSpPr>
          <p:grpSpPr bwMode="auto">
            <a:xfrm>
              <a:off x="7231063" y="357188"/>
              <a:ext cx="61913" cy="74612"/>
              <a:chOff x="4555" y="225"/>
              <a:chExt cx="39" cy="47"/>
            </a:xfrm>
          </p:grpSpPr>
          <p:sp>
            <p:nvSpPr>
              <p:cNvPr id="39888" name="Line 727"/>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89" name="Line 728"/>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90" name="Line 729"/>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91" name="Line 730"/>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92" name="Line 731"/>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93" name="Line 732"/>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94" name="Line 733"/>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95" name="Line 734"/>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96" name="Line 735"/>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97" name="Line 736"/>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98" name="Line 737"/>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99" name="Line 738"/>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00" name="Line 739"/>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01" name="Line 740"/>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02" name="Line 741"/>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03" name="Line 742"/>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04" name="Line 743"/>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05" name="Line 744"/>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06" name="Line 745"/>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07" name="Line 746"/>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08" name="Line 747"/>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09" name="Line 748"/>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10" name="Line 749"/>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11" name="Line 750"/>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12" name="Line 751"/>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13" name="Line 752"/>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14" name="Line 753"/>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15" name="Line 754"/>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16" name="Line 755"/>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17" name="Line 756"/>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18" name="Line 757"/>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19" name="Line 758"/>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20" name="Line 759"/>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21" name="Line 760"/>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22" name="Line 761"/>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23" name="Line 762"/>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24" name="Line 763"/>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25" name="Line 764"/>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26" name="Line 765"/>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27" name="Line 766"/>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28" name="Line 767"/>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29" name="Line 768"/>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30" name="Line 769"/>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31" name="Line 770"/>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32" name="Line 771"/>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33" name="Line 772"/>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34" name="Line 773"/>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35" name="Line 774"/>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36" name="Line 775"/>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37" name="Line 776"/>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38" name="Line 777"/>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39" name="Line 778"/>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40" name="Line 779"/>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41" name="Line 780"/>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42" name="Line 781"/>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43" name="Line 782"/>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44" name="Line 783"/>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45" name="Line 784"/>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46" name="Line 785"/>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47" name="Line 786"/>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48" name="Line 787"/>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49" name="Line 788"/>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50" name="Line 789"/>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51" name="Line 790"/>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52" name="Line 791"/>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53" name="Line 792"/>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54" name="Line 793"/>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55" name="Line 794"/>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56" name="Line 795"/>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57" name="Line 796"/>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58" name="Line 797"/>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59" name="Line 798"/>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60" name="Line 799"/>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61" name="Line 800"/>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62" name="Line 801"/>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63" name="Line 802"/>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64" name="Line 803"/>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65" name="Line 804"/>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66" name="Line 805"/>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67" name="Line 806"/>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68" name="Line 807"/>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69" name="Line 808"/>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70" name="Line 809"/>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71" name="Line 810"/>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72" name="Line 811"/>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73" name="Line 812"/>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74" name="Line 813"/>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75" name="Line 814"/>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76" name="Line 815"/>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77" name="Line 816"/>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78" name="Line 817"/>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79" name="Line 818"/>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80" name="Line 819"/>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81" name="Line 820"/>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82" name="Line 821"/>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83" name="Line 822"/>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84" name="Line 823"/>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85" name="Line 824"/>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86" name="Line 825"/>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87" name="Line 826"/>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88" name="Line 827"/>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89" name="Line 828"/>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90" name="Line 829"/>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91" name="Line 830"/>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92" name="Line 831"/>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93" name="Line 832"/>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94" name="Line 833"/>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95" name="Line 834"/>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96" name="Line 835"/>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97" name="Line 836"/>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98" name="Line 837"/>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99" name="Line 838"/>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00" name="Line 839"/>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01" name="Line 840"/>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02" name="Line 841"/>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03" name="Line 842"/>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04" name="Line 843"/>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05" name="Line 844"/>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06" name="Line 845"/>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07" name="Line 846"/>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08" name="Line 847"/>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09" name="Line 848"/>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10" name="Line 849"/>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11" name="Line 850"/>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12" name="Line 851"/>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13" name="Line 852"/>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14" name="Line 853"/>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15" name="Line 854"/>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16" name="Line 855"/>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17" name="Line 856"/>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18" name="Line 857"/>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19" name="Line 858"/>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20" name="Line 859"/>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21" name="Line 860"/>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22" name="Line 861"/>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23" name="Line 862"/>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24" name="Line 863"/>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25" name="Line 864"/>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26" name="Line 865"/>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27" name="Line 866"/>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28" name="Line 867"/>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29" name="Line 868"/>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30" name="Line 869"/>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31" name="Line 870"/>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32" name="Line 871"/>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33" name="Line 872"/>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34" name="Line 873"/>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35" name="Line 874"/>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36" name="Line 875"/>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37" name="Line 876"/>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38" name="Line 877"/>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39" name="Line 878"/>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40" name="Line 879"/>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41" name="Line 880"/>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42" name="Line 881"/>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43" name="Line 882"/>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44" name="Line 883"/>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45" name="Line 884"/>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46" name="Line 885"/>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47" name="Line 886"/>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48" name="Line 887"/>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49" name="Line 888"/>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50" name="Line 889"/>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51" name="Line 890"/>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52" name="Line 891"/>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53" name="Line 892"/>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54" name="Line 893"/>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55" name="Line 894"/>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56" name="Line 895"/>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57" name="Line 896"/>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58" name="Line 897"/>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59" name="Line 898"/>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60" name="Line 899"/>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61" name="Line 900"/>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62" name="Line 901"/>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63" name="Line 902"/>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64" name="Line 903"/>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65" name="Line 904"/>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66" name="Line 905"/>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67" name="Line 906"/>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68" name="Line 907"/>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69" name="Line 908"/>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70" name="Line 909"/>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71" name="Line 910"/>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72" name="Line 911"/>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73" name="Line 912"/>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74" name="Line 913"/>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75" name="Line 914"/>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76" name="Line 915"/>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77" name="Line 916"/>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78" name="Line 917"/>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79" name="Line 918"/>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80" name="Line 919"/>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81" name="Line 920"/>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82" name="Line 921"/>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83" name="Line 922"/>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84" name="Line 923"/>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85" name="Line 924"/>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86" name="Line 925"/>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87" name="Line 926"/>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37132" name="Group 1128"/>
            <p:cNvGrpSpPr>
              <a:grpSpLocks/>
            </p:cNvGrpSpPr>
            <p:nvPr/>
          </p:nvGrpSpPr>
          <p:grpSpPr bwMode="auto">
            <a:xfrm>
              <a:off x="7231063" y="357188"/>
              <a:ext cx="61913" cy="74612"/>
              <a:chOff x="4555" y="225"/>
              <a:chExt cx="39" cy="47"/>
            </a:xfrm>
          </p:grpSpPr>
          <p:sp>
            <p:nvSpPr>
              <p:cNvPr id="39688" name="Line 928"/>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89" name="Line 929"/>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90" name="Line 930"/>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91" name="Line 931"/>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92" name="Line 932"/>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93" name="Line 933"/>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94" name="Line 934"/>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95" name="Line 935"/>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96" name="Line 936"/>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97" name="Line 937"/>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98" name="Line 938"/>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99" name="Line 939"/>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00" name="Line 940"/>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01" name="Line 941"/>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02" name="Line 942"/>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03" name="Line 943"/>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04" name="Line 944"/>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05" name="Line 945"/>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06" name="Line 946"/>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07" name="Line 947"/>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08" name="Line 948"/>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09" name="Line 949"/>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10" name="Line 950"/>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11" name="Line 951"/>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12" name="Line 952"/>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13" name="Line 953"/>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14" name="Line 954"/>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15" name="Line 955"/>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16" name="Line 956"/>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17" name="Line 957"/>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18" name="Line 958"/>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19" name="Line 959"/>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20" name="Line 960"/>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21" name="Line 961"/>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22" name="Line 962"/>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23" name="Line 963"/>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24" name="Line 964"/>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25" name="Line 965"/>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26" name="Line 966"/>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27" name="Line 967"/>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28" name="Line 968"/>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29" name="Line 969"/>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30" name="Line 970"/>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31" name="Line 971"/>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32" name="Line 972"/>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33" name="Line 973"/>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34" name="Line 974"/>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35" name="Line 975"/>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36" name="Line 976"/>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37" name="Line 977"/>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38" name="Line 978"/>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39" name="Line 979"/>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40" name="Line 980"/>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41" name="Line 981"/>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42" name="Line 982"/>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43" name="Line 983"/>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44" name="Line 984"/>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45" name="Line 985"/>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46" name="Line 986"/>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47" name="Line 987"/>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48" name="Line 988"/>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49" name="Line 989"/>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50" name="Line 990"/>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51" name="Line 991"/>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52" name="Line 992"/>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53" name="Line 993"/>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54" name="Line 994"/>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55" name="Line 995"/>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56" name="Line 996"/>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57" name="Line 997"/>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58" name="Line 998"/>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59" name="Line 999"/>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60" name="Line 1000"/>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61" name="Line 1001"/>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62" name="Line 1002"/>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63" name="Line 1003"/>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64" name="Line 1004"/>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65" name="Line 1005"/>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66" name="Line 1006"/>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67" name="Line 1007"/>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68" name="Line 1008"/>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69" name="Line 1009"/>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70" name="Line 1010"/>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71" name="Line 1011"/>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72" name="Line 1012"/>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73" name="Line 1013"/>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74" name="Line 1014"/>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75" name="Line 1015"/>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76" name="Line 1016"/>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77" name="Line 1017"/>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78" name="Line 1018"/>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79" name="Line 1019"/>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80" name="Line 1020"/>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81" name="Line 1021"/>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82" name="Line 1022"/>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83" name="Line 1023"/>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84" name="Line 1024"/>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85" name="Line 1025"/>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86" name="Line 1026"/>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87" name="Line 1027"/>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88" name="Line 1028"/>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89" name="Line 1029"/>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90" name="Line 1030"/>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91" name="Line 1031"/>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92" name="Line 1032"/>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93" name="Line 1033"/>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94" name="Line 1034"/>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95" name="Line 1035"/>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96" name="Line 1036"/>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97" name="Line 1037"/>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98" name="Line 1038"/>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799" name="Line 1039"/>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00" name="Line 1040"/>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01" name="Line 1041"/>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02" name="Line 1042"/>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03" name="Line 1043"/>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04" name="Line 1044"/>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05" name="Line 1045"/>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06" name="Line 1046"/>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07" name="Line 1047"/>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08" name="Line 1048"/>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09" name="Line 1049"/>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10" name="Line 1050"/>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11" name="Line 1051"/>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12" name="Line 1052"/>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13" name="Line 1053"/>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14" name="Line 1054"/>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15" name="Line 1055"/>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16" name="Line 1056"/>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17" name="Line 1057"/>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18" name="Line 1058"/>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19" name="Line 1059"/>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20" name="Line 1060"/>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21" name="Line 1061"/>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22" name="Line 1062"/>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23" name="Line 1063"/>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24" name="Line 1064"/>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25" name="Line 1065"/>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26" name="Line 1066"/>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27" name="Line 1067"/>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28" name="Line 1068"/>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29" name="Line 1069"/>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30" name="Line 1070"/>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31" name="Line 1071"/>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32" name="Line 1072"/>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33" name="Line 1073"/>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34" name="Line 1074"/>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35" name="Line 1075"/>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36" name="Line 1076"/>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37" name="Line 1077"/>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38" name="Line 1078"/>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39" name="Line 1079"/>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40" name="Line 1080"/>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41" name="Line 1081"/>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42" name="Line 1082"/>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43" name="Line 1083"/>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44" name="Line 1084"/>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45" name="Line 1085"/>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46" name="Line 1086"/>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47" name="Line 1087"/>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48" name="Line 1088"/>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49" name="Line 1089"/>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50" name="Line 1090"/>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51" name="Line 1091"/>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52" name="Line 1092"/>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53" name="Line 1093"/>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54" name="Line 1094"/>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55" name="Line 1095"/>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56" name="Line 1096"/>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57" name="Line 1097"/>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58" name="Line 1098"/>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59" name="Line 1099"/>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60" name="Line 1100"/>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61" name="Line 1101"/>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62" name="Line 1102"/>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63" name="Line 1103"/>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64" name="Line 1104"/>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65" name="Line 1105"/>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66" name="Line 1106"/>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67" name="Line 1107"/>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68" name="Line 1108"/>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69" name="Line 1109"/>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70" name="Line 1110"/>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71" name="Line 1111"/>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72" name="Line 1112"/>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73" name="Line 1113"/>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74" name="Line 1114"/>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75" name="Line 1115"/>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76" name="Line 1116"/>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77" name="Line 1117"/>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78" name="Line 1118"/>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79" name="Line 1119"/>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80" name="Line 1120"/>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81" name="Line 1121"/>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82" name="Line 1122"/>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83" name="Line 1123"/>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84" name="Line 1124"/>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85" name="Line 1125"/>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86" name="Line 1126"/>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87" name="Line 1127"/>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37133" name="Group 1329"/>
            <p:cNvGrpSpPr>
              <a:grpSpLocks/>
            </p:cNvGrpSpPr>
            <p:nvPr/>
          </p:nvGrpSpPr>
          <p:grpSpPr bwMode="auto">
            <a:xfrm>
              <a:off x="5967413" y="357188"/>
              <a:ext cx="1325563" cy="1017587"/>
              <a:chOff x="3759" y="225"/>
              <a:chExt cx="835" cy="641"/>
            </a:xfrm>
          </p:grpSpPr>
          <p:sp>
            <p:nvSpPr>
              <p:cNvPr id="39488" name="Line 1129"/>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89" name="Line 1130"/>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90" name="Line 1131"/>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91" name="Line 1132"/>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92" name="Line 1133"/>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93" name="Line 1134"/>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94" name="Line 1135"/>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95" name="Line 1136"/>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96" name="Line 1137"/>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97" name="Line 1138"/>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98" name="Line 1139"/>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99" name="Line 1140"/>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00" name="Line 1141"/>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01" name="Line 1142"/>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02" name="Line 1143"/>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03" name="Line 1144"/>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04" name="Line 1145"/>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05" name="Line 1146"/>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06" name="Line 1147"/>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07" name="Line 1148"/>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08" name="Line 1149"/>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09" name="Line 1150"/>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10" name="Line 1151"/>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11" name="Line 1152"/>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12" name="Line 1153"/>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13" name="Line 1154"/>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14" name="Line 1155"/>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15" name="Line 1156"/>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16" name="Line 1157"/>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17" name="Line 1158"/>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18" name="Line 1159"/>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19" name="Line 1160"/>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20" name="Line 1161"/>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21" name="Line 1162"/>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22" name="Line 1163"/>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23" name="Line 1164"/>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24" name="Line 1165"/>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25" name="Line 1166"/>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26" name="Line 1167"/>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27" name="Line 1168"/>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28" name="Line 1169"/>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29" name="Line 1170"/>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30" name="Line 1171"/>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31" name="Line 1172"/>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32" name="Line 1173"/>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33" name="Line 1174"/>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34" name="Line 1175"/>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35" name="Line 1176"/>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36" name="Line 1177"/>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37" name="Line 1178"/>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38" name="Line 1179"/>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39" name="Line 1180"/>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40" name="Line 1181"/>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41" name="Line 1182"/>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42" name="Line 1183"/>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43" name="Line 1184"/>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44" name="Line 1185"/>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45" name="Line 1186"/>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46" name="Line 1187"/>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47" name="Line 1188"/>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48" name="Line 1189"/>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49" name="Line 1190"/>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50" name="Line 1191"/>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51" name="Line 1192"/>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52" name="Line 1193"/>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53" name="Line 1194"/>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54" name="Line 1195"/>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55" name="Line 1196"/>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56" name="Line 1197"/>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57" name="Line 1198"/>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58" name="Line 1199"/>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59" name="Line 1200"/>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60" name="Line 1201"/>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61" name="Line 1202"/>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62" name="Line 1203"/>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63" name="Line 1204"/>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64" name="Line 1205"/>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65" name="Line 1206"/>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66" name="Line 1207"/>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67" name="Line 1208"/>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68" name="Line 1209"/>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69" name="Line 1210"/>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70" name="Line 1211"/>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71" name="Line 1212"/>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72" name="Line 1213"/>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73" name="Line 1214"/>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74" name="Line 1215"/>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75" name="Line 1216"/>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76" name="Line 1217"/>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77" name="Line 1218"/>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78" name="Line 1219"/>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79" name="Line 1220"/>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80" name="Line 1221"/>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81" name="Line 1222"/>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82" name="Line 1223"/>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83" name="Line 1224"/>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84" name="Line 1225"/>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85" name="Line 1226"/>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86" name="Line 1227"/>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87" name="Line 1228"/>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88" name="Line 1229"/>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89" name="Line 1230"/>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90" name="Line 1231"/>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91" name="Line 1232"/>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92" name="Line 1233"/>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93" name="Line 1234"/>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94" name="Line 1235"/>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95" name="Line 1236"/>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96" name="Line 1237"/>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97" name="Line 1238"/>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98" name="Line 1239"/>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99" name="Line 1240"/>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00" name="Line 1241"/>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01" name="Line 1242"/>
              <p:cNvSpPr>
                <a:spLocks noChangeShapeType="1"/>
              </p:cNvSpPr>
              <p:nvPr/>
            </p:nvSpPr>
            <p:spPr bwMode="auto">
              <a:xfrm flipH="1">
                <a:off x="4559" y="225"/>
                <a:ext cx="16"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02" name="Line 1243"/>
              <p:cNvSpPr>
                <a:spLocks noChangeShapeType="1"/>
              </p:cNvSpPr>
              <p:nvPr/>
            </p:nvSpPr>
            <p:spPr bwMode="auto">
              <a:xfrm>
                <a:off x="4575" y="225"/>
                <a:ext cx="14"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03" name="Line 1244"/>
              <p:cNvSpPr>
                <a:spLocks noChangeShapeType="1"/>
              </p:cNvSpPr>
              <p:nvPr/>
            </p:nvSpPr>
            <p:spPr bwMode="auto">
              <a:xfrm>
                <a:off x="4575" y="231"/>
                <a:ext cx="12" cy="41"/>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04" name="Line 1245"/>
              <p:cNvSpPr>
                <a:spLocks noChangeShapeType="1"/>
              </p:cNvSpPr>
              <p:nvPr/>
            </p:nvSpPr>
            <p:spPr bwMode="auto">
              <a:xfrm>
                <a:off x="4563" y="258"/>
                <a:ext cx="2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05" name="Line 1246"/>
              <p:cNvSpPr>
                <a:spLocks noChangeShapeType="1"/>
              </p:cNvSpPr>
              <p:nvPr/>
            </p:nvSpPr>
            <p:spPr bwMode="auto">
              <a:xfrm>
                <a:off x="4555" y="272"/>
                <a:ext cx="12"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06" name="Line 1247"/>
              <p:cNvSpPr>
                <a:spLocks noChangeShapeType="1"/>
              </p:cNvSpPr>
              <p:nvPr/>
            </p:nvSpPr>
            <p:spPr bwMode="auto">
              <a:xfrm>
                <a:off x="4581" y="272"/>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07" name="Line 1248"/>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08" name="Line 1249"/>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09" name="Freeform 1250"/>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10" name="Freeform 1251"/>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11" name="Freeform 1252"/>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12" name="Freeform 1253"/>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13" name="Line 1254"/>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14" name="Line 1255"/>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15" name="Freeform 1256"/>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16" name="Freeform 1257"/>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17" name="Freeform 1258"/>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18" name="Freeform 1259"/>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19" name="Line 1260"/>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20" name="Line 1261"/>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21" name="Freeform 1262"/>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22" name="Freeform 1263"/>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23" name="Freeform 1264"/>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24" name="Freeform 1265"/>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25" name="Line 1266"/>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26" name="Line 1267"/>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27" name="Freeform 1268"/>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28" name="Freeform 1269"/>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29" name="Freeform 1270"/>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30" name="Freeform 1271"/>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31" name="Line 1272"/>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32" name="Line 1273"/>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33" name="Freeform 1274"/>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34" name="Freeform 1275"/>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35" name="Freeform 1276"/>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36" name="Freeform 1277"/>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37" name="Line 1278"/>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38" name="Line 1279"/>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39" name="Freeform 1280"/>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40" name="Freeform 1281"/>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41" name="Freeform 1282"/>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42" name="Freeform 1283"/>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43" name="Line 1284"/>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44" name="Line 1285"/>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45" name="Freeform 1286"/>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46" name="Freeform 1287"/>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47" name="Freeform 1288"/>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48" name="Freeform 1289"/>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49" name="Line 1290"/>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50" name="Line 1291"/>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51" name="Freeform 1292"/>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52" name="Freeform 1293"/>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53" name="Freeform 1294"/>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54" name="Freeform 1295"/>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55" name="Line 1296"/>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56" name="Line 1297"/>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57" name="Freeform 1298"/>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58" name="Freeform 1299"/>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59" name="Freeform 1300"/>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60" name="Freeform 1301"/>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61" name="Line 1302"/>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62" name="Line 1303"/>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63" name="Freeform 1304"/>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64" name="Freeform 1305"/>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65" name="Freeform 1306"/>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66" name="Freeform 1307"/>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67" name="Line 1308"/>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68" name="Line 1309"/>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69" name="Freeform 1310"/>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70" name="Freeform 1311"/>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71" name="Freeform 1312"/>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72" name="Freeform 1313"/>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73" name="Line 1314"/>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74" name="Line 1315"/>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75" name="Freeform 1316"/>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76" name="Freeform 1317"/>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77" name="Freeform 1318"/>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78" name="Freeform 1319"/>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79" name="Line 1320"/>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80" name="Line 1321"/>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81" name="Freeform 1322"/>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82" name="Freeform 1323"/>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83" name="Freeform 1324"/>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84" name="Freeform 1325"/>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85" name="Line 1326"/>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86" name="Line 1327"/>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87" name="Freeform 1328"/>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37134" name="Group 1530"/>
            <p:cNvGrpSpPr>
              <a:grpSpLocks/>
            </p:cNvGrpSpPr>
            <p:nvPr/>
          </p:nvGrpSpPr>
          <p:grpSpPr bwMode="auto">
            <a:xfrm>
              <a:off x="5967413" y="1301750"/>
              <a:ext cx="60325" cy="73025"/>
              <a:chOff x="3759" y="820"/>
              <a:chExt cx="38" cy="46"/>
            </a:xfrm>
          </p:grpSpPr>
          <p:sp>
            <p:nvSpPr>
              <p:cNvPr id="39288" name="Freeform 1330"/>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89" name="Freeform 1331"/>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90" name="Freeform 1332"/>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91" name="Line 1333"/>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92" name="Line 1334"/>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93" name="Freeform 1335"/>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94" name="Freeform 1336"/>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95" name="Freeform 1337"/>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96" name="Freeform 1338"/>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97" name="Line 1339"/>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98" name="Line 1340"/>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99" name="Freeform 1341"/>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00" name="Freeform 1342"/>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01" name="Freeform 1343"/>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02" name="Freeform 1344"/>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03" name="Line 1345"/>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04" name="Line 1346"/>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05" name="Freeform 1347"/>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06" name="Freeform 1348"/>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07" name="Freeform 1349"/>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08" name="Freeform 1350"/>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09" name="Line 1351"/>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10" name="Line 1352"/>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11" name="Freeform 1353"/>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12" name="Freeform 1354"/>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13" name="Freeform 1355"/>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14" name="Freeform 1356"/>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15" name="Line 1357"/>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16" name="Line 1358"/>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17" name="Freeform 1359"/>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18" name="Freeform 1360"/>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19" name="Freeform 1361"/>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20" name="Freeform 1362"/>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21" name="Line 1363"/>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22" name="Line 1364"/>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23" name="Freeform 1365"/>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24" name="Freeform 1366"/>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25" name="Freeform 1367"/>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26" name="Freeform 1368"/>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27" name="Line 1369"/>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28" name="Line 1370"/>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29" name="Freeform 1371"/>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30" name="Freeform 1372"/>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31" name="Freeform 1373"/>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32" name="Freeform 1374"/>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33" name="Line 1375"/>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34" name="Line 1376"/>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35" name="Freeform 1377"/>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36" name="Freeform 1378"/>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37" name="Freeform 1379"/>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38" name="Freeform 1380"/>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39" name="Line 1381"/>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40" name="Line 1382"/>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41" name="Freeform 1383"/>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42" name="Freeform 1384"/>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43" name="Freeform 1385"/>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44" name="Freeform 1386"/>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45" name="Line 1387"/>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46" name="Line 1388"/>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47" name="Freeform 1389"/>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48" name="Freeform 1390"/>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49" name="Freeform 1391"/>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50" name="Freeform 1392"/>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51" name="Line 1393"/>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52" name="Line 1394"/>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53" name="Freeform 1395"/>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54" name="Freeform 1396"/>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55" name="Freeform 1397"/>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56" name="Freeform 1398"/>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57" name="Line 1399"/>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58" name="Line 1400"/>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59" name="Freeform 1401"/>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60" name="Freeform 1402"/>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61" name="Freeform 1403"/>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62" name="Freeform 1404"/>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63" name="Line 1405"/>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64" name="Line 1406"/>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65" name="Freeform 1407"/>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66" name="Freeform 1408"/>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67" name="Freeform 1409"/>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68" name="Freeform 1410"/>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69" name="Line 1411"/>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70" name="Line 1412"/>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71" name="Freeform 1413"/>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72" name="Freeform 1414"/>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73" name="Freeform 1415"/>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74" name="Freeform 1416"/>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75" name="Line 1417"/>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76" name="Line 1418"/>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77" name="Freeform 1419"/>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78" name="Freeform 1420"/>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79" name="Freeform 1421"/>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80" name="Freeform 1422"/>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81" name="Line 1423"/>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82" name="Line 1424"/>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83" name="Freeform 1425"/>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84" name="Freeform 1426"/>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85" name="Freeform 1427"/>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86" name="Freeform 1428"/>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87" name="Line 1429"/>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88" name="Line 1430"/>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89" name="Freeform 1431"/>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90" name="Freeform 1432"/>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91" name="Freeform 1433"/>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92" name="Freeform 1434"/>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93" name="Line 1435"/>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94" name="Line 1436"/>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95" name="Freeform 1437"/>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96" name="Freeform 1438"/>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97" name="Freeform 1439"/>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98" name="Freeform 1440"/>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99" name="Line 1441"/>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00" name="Line 1442"/>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01" name="Freeform 1443"/>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02" name="Freeform 1444"/>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03" name="Freeform 1445"/>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04" name="Freeform 1446"/>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05" name="Line 1447"/>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06" name="Line 1448"/>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07" name="Freeform 1449"/>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08" name="Freeform 1450"/>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09" name="Freeform 1451"/>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10" name="Freeform 1452"/>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11" name="Line 1453"/>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12" name="Line 1454"/>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13" name="Freeform 1455"/>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14" name="Freeform 1456"/>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15" name="Freeform 1457"/>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16" name="Freeform 1458"/>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17" name="Line 1459"/>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18" name="Line 1460"/>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19" name="Freeform 1461"/>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20" name="Freeform 1462"/>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21" name="Freeform 1463"/>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22" name="Freeform 1464"/>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23" name="Line 1465"/>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24" name="Line 1466"/>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25" name="Freeform 1467"/>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26" name="Freeform 1468"/>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27" name="Freeform 1469"/>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28" name="Freeform 1470"/>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29" name="Line 1471"/>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30" name="Line 1472"/>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31" name="Freeform 1473"/>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32" name="Freeform 1474"/>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33" name="Freeform 1475"/>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34" name="Freeform 1476"/>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35" name="Line 1477"/>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36" name="Line 1478"/>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37" name="Freeform 1479"/>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38" name="Freeform 1480"/>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39" name="Freeform 1481"/>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40" name="Freeform 1482"/>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41" name="Line 1483"/>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42" name="Line 1484"/>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43" name="Freeform 1485"/>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44" name="Freeform 1486"/>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45" name="Freeform 1487"/>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46" name="Freeform 1488"/>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47" name="Line 1489"/>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48" name="Line 1490"/>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49" name="Freeform 1491"/>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50" name="Freeform 1492"/>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51" name="Freeform 1493"/>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52" name="Freeform 1494"/>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53" name="Line 1495"/>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54" name="Line 1496"/>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55" name="Freeform 1497"/>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56" name="Freeform 1498"/>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57" name="Freeform 1499"/>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58" name="Freeform 1500"/>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59" name="Line 1501"/>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60" name="Line 1502"/>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61" name="Freeform 1503"/>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62" name="Freeform 1504"/>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63" name="Freeform 1505"/>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64" name="Freeform 1506"/>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65" name="Line 1507"/>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66" name="Line 1508"/>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67" name="Freeform 1509"/>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68" name="Freeform 1510"/>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69" name="Freeform 1511"/>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70" name="Freeform 1512"/>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71" name="Line 1513"/>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72" name="Line 1514"/>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73" name="Freeform 1515"/>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74" name="Freeform 1516"/>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75" name="Freeform 1517"/>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76" name="Freeform 1518"/>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77" name="Line 1519"/>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78" name="Line 1520"/>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79" name="Freeform 1521"/>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80" name="Freeform 1522"/>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81" name="Freeform 1523"/>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82" name="Freeform 1524"/>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83" name="Line 1525"/>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84" name="Line 1526"/>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85" name="Freeform 1527"/>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86" name="Freeform 1528"/>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87" name="Freeform 1529"/>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37135" name="Group 1731"/>
            <p:cNvGrpSpPr>
              <a:grpSpLocks/>
            </p:cNvGrpSpPr>
            <p:nvPr/>
          </p:nvGrpSpPr>
          <p:grpSpPr bwMode="auto">
            <a:xfrm>
              <a:off x="5967413" y="1301750"/>
              <a:ext cx="60325" cy="73025"/>
              <a:chOff x="3759" y="820"/>
              <a:chExt cx="38" cy="46"/>
            </a:xfrm>
          </p:grpSpPr>
          <p:sp>
            <p:nvSpPr>
              <p:cNvPr id="39088" name="Freeform 1531"/>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89" name="Line 1532"/>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90" name="Line 1533"/>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91" name="Freeform 1534"/>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92" name="Freeform 1535"/>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93" name="Freeform 1536"/>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94" name="Freeform 1537"/>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95" name="Line 1538"/>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96" name="Line 1539"/>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97" name="Freeform 1540"/>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98" name="Freeform 1541"/>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99" name="Freeform 1542"/>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00" name="Freeform 1543"/>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01" name="Line 1544"/>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02" name="Line 1545"/>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03" name="Freeform 1546"/>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04" name="Freeform 1547"/>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05" name="Freeform 1548"/>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06" name="Freeform 1549"/>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07" name="Line 1550"/>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08" name="Line 1551"/>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09" name="Freeform 1552"/>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10" name="Freeform 1553"/>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11" name="Freeform 1554"/>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12" name="Freeform 1555"/>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13" name="Line 1556"/>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14" name="Line 1557"/>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15" name="Freeform 1558"/>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16" name="Freeform 1559"/>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17" name="Freeform 1560"/>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18" name="Freeform 1561"/>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19" name="Line 1562"/>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20" name="Line 1563"/>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21" name="Freeform 1564"/>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22" name="Freeform 1565"/>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23" name="Freeform 1566"/>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24" name="Freeform 1567"/>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25" name="Line 1568"/>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26" name="Line 1569"/>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27" name="Freeform 1570"/>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28" name="Freeform 1571"/>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29" name="Freeform 1572"/>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30" name="Freeform 1573"/>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31" name="Line 1574"/>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32" name="Line 1575"/>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33" name="Freeform 1576"/>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34" name="Freeform 1577"/>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35" name="Freeform 1578"/>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36" name="Freeform 1579"/>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37" name="Line 1580"/>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38" name="Line 1581"/>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39" name="Freeform 1582"/>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40" name="Freeform 1583"/>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41" name="Freeform 1584"/>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42" name="Freeform 1585"/>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43" name="Line 1586"/>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44" name="Line 1587"/>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45" name="Freeform 1588"/>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46" name="Freeform 1589"/>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47" name="Freeform 1590"/>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48" name="Freeform 1591"/>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49" name="Line 1592"/>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50" name="Line 1593"/>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51" name="Freeform 1594"/>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52" name="Freeform 1595"/>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53" name="Freeform 1596"/>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54" name="Freeform 1597"/>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55" name="Line 1598"/>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56" name="Line 1599"/>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57" name="Freeform 1600"/>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58" name="Freeform 1601"/>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59" name="Freeform 1602"/>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60" name="Freeform 1603"/>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61" name="Line 1604"/>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62" name="Line 1605"/>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63" name="Freeform 1606"/>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64" name="Freeform 1607"/>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65" name="Freeform 1608"/>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66" name="Freeform 1609"/>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67" name="Line 1610"/>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68" name="Line 1611"/>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69" name="Freeform 1612"/>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70" name="Freeform 1613"/>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71" name="Freeform 1614"/>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72" name="Freeform 1615"/>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73" name="Line 1616"/>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74" name="Line 1617"/>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75" name="Freeform 1618"/>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76" name="Freeform 1619"/>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77" name="Freeform 1620"/>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78" name="Freeform 1621"/>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79" name="Line 1622"/>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80" name="Line 1623"/>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81" name="Freeform 1624"/>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82" name="Freeform 1625"/>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83" name="Freeform 1626"/>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84" name="Freeform 1627"/>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85" name="Line 1628"/>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86" name="Line 1629"/>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87" name="Freeform 1630"/>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88" name="Freeform 1631"/>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89" name="Freeform 1632"/>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90" name="Freeform 1633"/>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91" name="Line 1634"/>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92" name="Line 1635"/>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93" name="Freeform 1636"/>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94" name="Freeform 1637"/>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95" name="Freeform 1638"/>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96" name="Freeform 1639"/>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97" name="Line 1640"/>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98" name="Line 1641"/>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99" name="Freeform 1642"/>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00" name="Freeform 1643"/>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01" name="Freeform 1644"/>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02" name="Freeform 1645"/>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03" name="Line 1646"/>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04" name="Line 1647"/>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05" name="Freeform 1648"/>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06" name="Freeform 1649"/>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07" name="Freeform 1650"/>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08" name="Freeform 1651"/>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09" name="Line 1652"/>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10" name="Line 1653"/>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11" name="Freeform 1654"/>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12" name="Freeform 1655"/>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13" name="Freeform 1656"/>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14" name="Freeform 1657"/>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15" name="Line 1658"/>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16" name="Line 1659"/>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17" name="Freeform 1660"/>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18" name="Freeform 1661"/>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19" name="Freeform 1662"/>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20" name="Freeform 1663"/>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21" name="Line 1664"/>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22" name="Line 1665"/>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23" name="Freeform 1666"/>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24" name="Freeform 1667"/>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25" name="Freeform 1668"/>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26" name="Freeform 1669"/>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27" name="Line 1670"/>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28" name="Line 1671"/>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29" name="Freeform 1672"/>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30" name="Freeform 1673"/>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31" name="Freeform 1674"/>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32" name="Freeform 1675"/>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33" name="Line 1676"/>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34" name="Line 1677"/>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35" name="Freeform 1678"/>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36" name="Freeform 1679"/>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37" name="Freeform 1680"/>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38" name="Freeform 1681"/>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39" name="Line 1682"/>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40" name="Line 1683"/>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41" name="Freeform 1684"/>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42" name="Freeform 1685"/>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43" name="Freeform 1686"/>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44" name="Freeform 1687"/>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45" name="Line 1688"/>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46" name="Line 1689"/>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47" name="Freeform 1690"/>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48" name="Freeform 1691"/>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49" name="Freeform 1692"/>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50" name="Freeform 1693"/>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51" name="Line 1694"/>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52" name="Line 1695"/>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53" name="Freeform 1696"/>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54" name="Freeform 1697"/>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55" name="Freeform 1698"/>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56" name="Freeform 1699"/>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57" name="Line 1700"/>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58" name="Line 1701"/>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59" name="Freeform 1702"/>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60" name="Freeform 1703"/>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61" name="Freeform 1704"/>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62" name="Freeform 1705"/>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63" name="Line 1706"/>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64" name="Line 1707"/>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65" name="Freeform 1708"/>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66" name="Freeform 1709"/>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67" name="Freeform 1710"/>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68" name="Freeform 1711"/>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69" name="Line 1712"/>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70" name="Line 1713"/>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71" name="Freeform 1714"/>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72" name="Freeform 1715"/>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73" name="Freeform 1716"/>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74" name="Freeform 1717"/>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75" name="Line 1718"/>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76" name="Line 1719"/>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77" name="Freeform 1720"/>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78" name="Freeform 1721"/>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79" name="Freeform 1722"/>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80" name="Freeform 1723"/>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81" name="Line 1724"/>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82" name="Line 1725"/>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83" name="Freeform 1726"/>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84" name="Freeform 1727"/>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85" name="Freeform 1728"/>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86" name="Freeform 1729"/>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87" name="Line 1730"/>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37136" name="Group 1932"/>
            <p:cNvGrpSpPr>
              <a:grpSpLocks/>
            </p:cNvGrpSpPr>
            <p:nvPr/>
          </p:nvGrpSpPr>
          <p:grpSpPr bwMode="auto">
            <a:xfrm>
              <a:off x="5967413" y="601663"/>
              <a:ext cx="523875" cy="773112"/>
              <a:chOff x="3759" y="379"/>
              <a:chExt cx="330" cy="487"/>
            </a:xfrm>
          </p:grpSpPr>
          <p:sp>
            <p:nvSpPr>
              <p:cNvPr id="38888" name="Line 1732"/>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89" name="Freeform 1733"/>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90" name="Freeform 1734"/>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91" name="Freeform 1735"/>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92" name="Freeform 1736"/>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93" name="Line 1737"/>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94" name="Line 1738"/>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95" name="Freeform 1739"/>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96" name="Freeform 1740"/>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97" name="Freeform 1741"/>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98" name="Freeform 1742"/>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99" name="Line 1743"/>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00" name="Line 1744"/>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01" name="Freeform 1745"/>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02" name="Freeform 1746"/>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03" name="Freeform 1747"/>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04" name="Freeform 1748"/>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05" name="Line 1749"/>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06" name="Line 1750"/>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07" name="Freeform 1751"/>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08" name="Freeform 1752"/>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09" name="Freeform 1753"/>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10" name="Freeform 1754"/>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11" name="Line 1755"/>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12" name="Line 1756"/>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13" name="Freeform 1757"/>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14" name="Freeform 1758"/>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15" name="Freeform 1759"/>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16" name="Freeform 1760"/>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17" name="Line 1761"/>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18" name="Line 1762"/>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19" name="Freeform 1763"/>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20" name="Freeform 1764"/>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21" name="Freeform 1765"/>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22" name="Freeform 1766"/>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23" name="Line 1767"/>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24" name="Line 1768"/>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25" name="Freeform 1769"/>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26" name="Freeform 1770"/>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27" name="Freeform 1771"/>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28" name="Freeform 1772"/>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29" name="Line 1773"/>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30" name="Line 1774"/>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31" name="Freeform 1775"/>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32" name="Freeform 1776"/>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33" name="Freeform 1777"/>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34" name="Freeform 1778"/>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35" name="Line 1779"/>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36" name="Line 1780"/>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37" name="Freeform 1781"/>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38" name="Freeform 1782"/>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39" name="Freeform 1783"/>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40" name="Freeform 1784"/>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41" name="Line 1785"/>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42" name="Line 1786"/>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43" name="Freeform 1787"/>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44" name="Freeform 1788"/>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45" name="Freeform 1789"/>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46" name="Freeform 1790"/>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47" name="Line 1791"/>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48" name="Line 1792"/>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49" name="Freeform 1793"/>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50" name="Freeform 1794"/>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51" name="Freeform 1795"/>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52" name="Freeform 1796"/>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53" name="Line 1797"/>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54" name="Line 1798"/>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55" name="Freeform 1799"/>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56" name="Freeform 1800"/>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57" name="Freeform 1801"/>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58" name="Freeform 1802"/>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59" name="Line 1803"/>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60" name="Line 1804"/>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61" name="Freeform 1805"/>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62" name="Freeform 1806"/>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63" name="Freeform 1807"/>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64" name="Freeform 1808"/>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65" name="Line 1809"/>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66" name="Line 1810"/>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67" name="Freeform 1811"/>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68" name="Freeform 1812"/>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69" name="Freeform 1813"/>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70" name="Freeform 1814"/>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71" name="Line 1815"/>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72" name="Line 1816"/>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73" name="Freeform 1817"/>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74" name="Freeform 1818"/>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75" name="Freeform 1819"/>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76" name="Freeform 1820"/>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77" name="Line 1821"/>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78" name="Line 1822"/>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79" name="Freeform 1823"/>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80" name="Freeform 1824"/>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81" name="Freeform 1825"/>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82" name="Freeform 1826"/>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83" name="Line 1827"/>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84" name="Line 1828"/>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85" name="Freeform 1829"/>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86" name="Freeform 1830"/>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87" name="Freeform 1831"/>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88" name="Freeform 1832"/>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89" name="Line 1833"/>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90" name="Line 1834"/>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91" name="Freeform 1835"/>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92" name="Freeform 1836"/>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93" name="Freeform 1837"/>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94" name="Freeform 1838"/>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95" name="Line 1839"/>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96" name="Line 1840"/>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97" name="Freeform 1841"/>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98" name="Freeform 1842"/>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99" name="Freeform 1843"/>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00" name="Freeform 1844"/>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01" name="Line 1845"/>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02" name="Line 1846"/>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03" name="Freeform 1847"/>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04" name="Freeform 1848"/>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05" name="Freeform 1849"/>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06" name="Freeform 1850"/>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07" name="Line 1851"/>
              <p:cNvSpPr>
                <a:spLocks noChangeShapeType="1"/>
              </p:cNvSpPr>
              <p:nvPr/>
            </p:nvSpPr>
            <p:spPr bwMode="auto">
              <a:xfrm>
                <a:off x="3767"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08" name="Line 1852"/>
              <p:cNvSpPr>
                <a:spLocks noChangeShapeType="1"/>
              </p:cNvSpPr>
              <p:nvPr/>
            </p:nvSpPr>
            <p:spPr bwMode="auto">
              <a:xfrm>
                <a:off x="3769" y="820"/>
                <a:ext cx="0" cy="46"/>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09" name="Freeform 1853"/>
              <p:cNvSpPr>
                <a:spLocks/>
              </p:cNvSpPr>
              <p:nvPr/>
            </p:nvSpPr>
            <p:spPr bwMode="auto">
              <a:xfrm>
                <a:off x="3759" y="820"/>
                <a:ext cx="38" cy="22"/>
              </a:xfrm>
              <a:custGeom>
                <a:avLst/>
                <a:gdLst>
                  <a:gd name="T0" fmla="*/ 0 w 38"/>
                  <a:gd name="T1" fmla="*/ 0 h 22"/>
                  <a:gd name="T2" fmla="*/ 27 w 38"/>
                  <a:gd name="T3" fmla="*/ 0 h 22"/>
                  <a:gd name="T4" fmla="*/ 33 w 38"/>
                  <a:gd name="T5" fmla="*/ 2 h 22"/>
                  <a:gd name="T6" fmla="*/ 36 w 38"/>
                  <a:gd name="T7" fmla="*/ 5 h 22"/>
                  <a:gd name="T8" fmla="*/ 38 w 38"/>
                  <a:gd name="T9" fmla="*/ 9 h 22"/>
                  <a:gd name="T10" fmla="*/ 38 w 38"/>
                  <a:gd name="T11" fmla="*/ 13 h 22"/>
                  <a:gd name="T12" fmla="*/ 36 w 38"/>
                  <a:gd name="T13" fmla="*/ 17 h 22"/>
                  <a:gd name="T14" fmla="*/ 33 w 38"/>
                  <a:gd name="T15" fmla="*/ 19 h 22"/>
                  <a:gd name="T16" fmla="*/ 27 w 3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0" y="0"/>
                    </a:moveTo>
                    <a:lnTo>
                      <a:pt x="27" y="0"/>
                    </a:lnTo>
                    <a:lnTo>
                      <a:pt x="33" y="2"/>
                    </a:lnTo>
                    <a:lnTo>
                      <a:pt x="36" y="5"/>
                    </a:lnTo>
                    <a:lnTo>
                      <a:pt x="38" y="9"/>
                    </a:lnTo>
                    <a:lnTo>
                      <a:pt x="38" y="13"/>
                    </a:lnTo>
                    <a:lnTo>
                      <a:pt x="36" y="17"/>
                    </a:lnTo>
                    <a:lnTo>
                      <a:pt x="33" y="19"/>
                    </a:lnTo>
                    <a:lnTo>
                      <a:pt x="27"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10" name="Freeform 1854"/>
              <p:cNvSpPr>
                <a:spLocks/>
              </p:cNvSpPr>
              <p:nvPr/>
            </p:nvSpPr>
            <p:spPr bwMode="auto">
              <a:xfrm>
                <a:off x="3769" y="820"/>
                <a:ext cx="26" cy="22"/>
              </a:xfrm>
              <a:custGeom>
                <a:avLst/>
                <a:gdLst>
                  <a:gd name="T0" fmla="*/ 17 w 26"/>
                  <a:gd name="T1" fmla="*/ 0 h 22"/>
                  <a:gd name="T2" fmla="*/ 21 w 26"/>
                  <a:gd name="T3" fmla="*/ 2 h 22"/>
                  <a:gd name="T4" fmla="*/ 23 w 26"/>
                  <a:gd name="T5" fmla="*/ 5 h 22"/>
                  <a:gd name="T6" fmla="*/ 26 w 26"/>
                  <a:gd name="T7" fmla="*/ 9 h 22"/>
                  <a:gd name="T8" fmla="*/ 26 w 26"/>
                  <a:gd name="T9" fmla="*/ 13 h 22"/>
                  <a:gd name="T10" fmla="*/ 23 w 26"/>
                  <a:gd name="T11" fmla="*/ 17 h 22"/>
                  <a:gd name="T12" fmla="*/ 21 w 26"/>
                  <a:gd name="T13" fmla="*/ 19 h 22"/>
                  <a:gd name="T14" fmla="*/ 17 w 26"/>
                  <a:gd name="T15" fmla="*/ 22 h 22"/>
                  <a:gd name="T16" fmla="*/ 0 w 26"/>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17" y="0"/>
                    </a:moveTo>
                    <a:lnTo>
                      <a:pt x="21" y="2"/>
                    </a:lnTo>
                    <a:lnTo>
                      <a:pt x="23" y="5"/>
                    </a:lnTo>
                    <a:lnTo>
                      <a:pt x="26" y="9"/>
                    </a:lnTo>
                    <a:lnTo>
                      <a:pt x="26" y="13"/>
                    </a:lnTo>
                    <a:lnTo>
                      <a:pt x="23" y="17"/>
                    </a:lnTo>
                    <a:lnTo>
                      <a:pt x="21" y="19"/>
                    </a:lnTo>
                    <a:lnTo>
                      <a:pt x="17" y="22"/>
                    </a:lnTo>
                    <a:lnTo>
                      <a:pt x="0" y="22"/>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11" name="Freeform 1855"/>
              <p:cNvSpPr>
                <a:spLocks/>
              </p:cNvSpPr>
              <p:nvPr/>
            </p:nvSpPr>
            <p:spPr bwMode="auto">
              <a:xfrm>
                <a:off x="3759" y="842"/>
                <a:ext cx="38" cy="24"/>
              </a:xfrm>
              <a:custGeom>
                <a:avLst/>
                <a:gdLst>
                  <a:gd name="T0" fmla="*/ 27 w 38"/>
                  <a:gd name="T1" fmla="*/ 0 h 24"/>
                  <a:gd name="T2" fmla="*/ 33 w 38"/>
                  <a:gd name="T3" fmla="*/ 3 h 24"/>
                  <a:gd name="T4" fmla="*/ 36 w 38"/>
                  <a:gd name="T5" fmla="*/ 5 h 24"/>
                  <a:gd name="T6" fmla="*/ 38 w 38"/>
                  <a:gd name="T7" fmla="*/ 9 h 24"/>
                  <a:gd name="T8" fmla="*/ 38 w 38"/>
                  <a:gd name="T9" fmla="*/ 15 h 24"/>
                  <a:gd name="T10" fmla="*/ 36 w 38"/>
                  <a:gd name="T11" fmla="*/ 19 h 24"/>
                  <a:gd name="T12" fmla="*/ 33 w 38"/>
                  <a:gd name="T13" fmla="*/ 22 h 24"/>
                  <a:gd name="T14" fmla="*/ 27 w 38"/>
                  <a:gd name="T15" fmla="*/ 24 h 24"/>
                  <a:gd name="T16" fmla="*/ 0 w 3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4">
                    <a:moveTo>
                      <a:pt x="27" y="0"/>
                    </a:moveTo>
                    <a:lnTo>
                      <a:pt x="33" y="3"/>
                    </a:lnTo>
                    <a:lnTo>
                      <a:pt x="36" y="5"/>
                    </a:lnTo>
                    <a:lnTo>
                      <a:pt x="38" y="9"/>
                    </a:lnTo>
                    <a:lnTo>
                      <a:pt x="38" y="15"/>
                    </a:lnTo>
                    <a:lnTo>
                      <a:pt x="36" y="19"/>
                    </a:lnTo>
                    <a:lnTo>
                      <a:pt x="33" y="22"/>
                    </a:lnTo>
                    <a:lnTo>
                      <a:pt x="27" y="24"/>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12" name="Freeform 1856"/>
              <p:cNvSpPr>
                <a:spLocks/>
              </p:cNvSpPr>
              <p:nvPr/>
            </p:nvSpPr>
            <p:spPr bwMode="auto">
              <a:xfrm>
                <a:off x="3786" y="842"/>
                <a:ext cx="9" cy="24"/>
              </a:xfrm>
              <a:custGeom>
                <a:avLst/>
                <a:gdLst>
                  <a:gd name="T0" fmla="*/ 0 w 9"/>
                  <a:gd name="T1" fmla="*/ 0 h 24"/>
                  <a:gd name="T2" fmla="*/ 4 w 9"/>
                  <a:gd name="T3" fmla="*/ 3 h 24"/>
                  <a:gd name="T4" fmla="*/ 6 w 9"/>
                  <a:gd name="T5" fmla="*/ 5 h 24"/>
                  <a:gd name="T6" fmla="*/ 9 w 9"/>
                  <a:gd name="T7" fmla="*/ 9 h 24"/>
                  <a:gd name="T8" fmla="*/ 9 w 9"/>
                  <a:gd name="T9" fmla="*/ 15 h 24"/>
                  <a:gd name="T10" fmla="*/ 6 w 9"/>
                  <a:gd name="T11" fmla="*/ 19 h 24"/>
                  <a:gd name="T12" fmla="*/ 4 w 9"/>
                  <a:gd name="T13" fmla="*/ 22 h 24"/>
                  <a:gd name="T14" fmla="*/ 0 w 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4">
                    <a:moveTo>
                      <a:pt x="0" y="0"/>
                    </a:moveTo>
                    <a:lnTo>
                      <a:pt x="4" y="3"/>
                    </a:lnTo>
                    <a:lnTo>
                      <a:pt x="6" y="5"/>
                    </a:lnTo>
                    <a:lnTo>
                      <a:pt x="9" y="9"/>
                    </a:lnTo>
                    <a:lnTo>
                      <a:pt x="9" y="15"/>
                    </a:lnTo>
                    <a:lnTo>
                      <a:pt x="6" y="19"/>
                    </a:lnTo>
                    <a:lnTo>
                      <a:pt x="4" y="22"/>
                    </a:lnTo>
                    <a:lnTo>
                      <a:pt x="0" y="24"/>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13" name="Freeform 1857"/>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14" name="Freeform 1858"/>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15" name="Freeform 1859"/>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16" name="Freeform 1860"/>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17" name="Freeform 1861"/>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18" name="Freeform 1862"/>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19" name="Freeform 1863"/>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20" name="Freeform 1864"/>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21" name="Freeform 1865"/>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22" name="Freeform 1866"/>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23" name="Freeform 1867"/>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24" name="Freeform 1868"/>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25" name="Freeform 1869"/>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26" name="Freeform 1870"/>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27" name="Freeform 1871"/>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28" name="Freeform 1872"/>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29" name="Freeform 1873"/>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30" name="Freeform 1874"/>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31" name="Freeform 1875"/>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32" name="Freeform 1876"/>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33" name="Freeform 1877"/>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34" name="Freeform 1878"/>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35" name="Freeform 1879"/>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36" name="Freeform 1880"/>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37" name="Freeform 1881"/>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38" name="Freeform 1882"/>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39" name="Freeform 1883"/>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40" name="Freeform 1884"/>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41" name="Freeform 1885"/>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42" name="Freeform 1886"/>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43" name="Freeform 1887"/>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44" name="Freeform 1888"/>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45" name="Freeform 1889"/>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46" name="Freeform 1890"/>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47" name="Freeform 1891"/>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48" name="Freeform 1892"/>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49" name="Freeform 1893"/>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50" name="Freeform 1894"/>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51" name="Freeform 1895"/>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52" name="Freeform 1896"/>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53" name="Freeform 1897"/>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54" name="Freeform 1898"/>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55" name="Freeform 1899"/>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56" name="Freeform 1900"/>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57" name="Freeform 1901"/>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58" name="Freeform 1902"/>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59" name="Freeform 1903"/>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60" name="Freeform 1904"/>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61" name="Freeform 1905"/>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62" name="Freeform 1906"/>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63" name="Freeform 1907"/>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64" name="Freeform 1908"/>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65" name="Freeform 1909"/>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66" name="Freeform 1910"/>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67" name="Freeform 1911"/>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68" name="Freeform 1912"/>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69" name="Freeform 1913"/>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70" name="Freeform 1914"/>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71" name="Freeform 1915"/>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72" name="Freeform 1916"/>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73" name="Freeform 1917"/>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74" name="Freeform 1918"/>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75" name="Freeform 1919"/>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76" name="Freeform 1920"/>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77" name="Freeform 1921"/>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78" name="Freeform 1922"/>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79" name="Freeform 1923"/>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80" name="Freeform 1924"/>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81" name="Freeform 1925"/>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82" name="Freeform 1926"/>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83" name="Freeform 1927"/>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84" name="Freeform 1928"/>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85" name="Freeform 1929"/>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86" name="Freeform 1930"/>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87" name="Freeform 1931"/>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37137" name="Group 2133"/>
            <p:cNvGrpSpPr>
              <a:grpSpLocks/>
            </p:cNvGrpSpPr>
            <p:nvPr/>
          </p:nvGrpSpPr>
          <p:grpSpPr bwMode="auto">
            <a:xfrm>
              <a:off x="5930900" y="601663"/>
              <a:ext cx="560388" cy="1404937"/>
              <a:chOff x="3736" y="379"/>
              <a:chExt cx="353" cy="885"/>
            </a:xfrm>
          </p:grpSpPr>
          <p:sp>
            <p:nvSpPr>
              <p:cNvPr id="38688" name="Freeform 193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89" name="Freeform 193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90" name="Freeform 193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91" name="Freeform 193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92" name="Freeform 193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93" name="Freeform 193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94" name="Freeform 193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95" name="Freeform 1940"/>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96" name="Freeform 1941"/>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97" name="Freeform 1942"/>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98" name="Freeform 194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99" name="Freeform 194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00" name="Freeform 194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01" name="Freeform 194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02" name="Freeform 194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03" name="Freeform 194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04" name="Freeform 194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05" name="Freeform 1950"/>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06" name="Freeform 1951"/>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07" name="Freeform 1952"/>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08" name="Freeform 195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09" name="Freeform 195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10" name="Freeform 195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11" name="Freeform 195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12" name="Freeform 195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13" name="Freeform 195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14" name="Freeform 195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15" name="Freeform 1960"/>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16" name="Freeform 1961"/>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17" name="Freeform 1962"/>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18" name="Freeform 196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19" name="Freeform 196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20" name="Freeform 196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21" name="Freeform 196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22" name="Freeform 196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23" name="Freeform 196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24" name="Freeform 196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25" name="Freeform 1970"/>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26" name="Freeform 1971"/>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27" name="Freeform 1972"/>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28" name="Freeform 197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29" name="Freeform 197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30" name="Freeform 197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31" name="Freeform 197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32" name="Freeform 197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33" name="Freeform 197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34" name="Freeform 197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35" name="Freeform 1980"/>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36" name="Freeform 1981"/>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37" name="Freeform 1982"/>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38" name="Freeform 198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39" name="Freeform 198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40" name="Freeform 198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41" name="Freeform 198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42" name="Freeform 198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43" name="Freeform 198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44" name="Freeform 198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45" name="Freeform 1990"/>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46" name="Freeform 1991"/>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47" name="Freeform 1992"/>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48" name="Freeform 199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49" name="Freeform 199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50" name="Freeform 199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51" name="Freeform 199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52" name="Freeform 199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53" name="Freeform 199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54" name="Freeform 199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55" name="Freeform 2000"/>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56" name="Freeform 2001"/>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57" name="Freeform 2002"/>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58" name="Freeform 200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59" name="Freeform 200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60" name="Freeform 200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61" name="Freeform 200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62" name="Freeform 200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63" name="Freeform 200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64" name="Freeform 200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65" name="Freeform 2010"/>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66" name="Freeform 2011"/>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67" name="Freeform 2012"/>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68" name="Freeform 201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69" name="Freeform 201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70" name="Freeform 201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71" name="Freeform 201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72" name="Freeform 201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73" name="Freeform 201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74" name="Freeform 201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75" name="Freeform 2020"/>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76" name="Freeform 2021"/>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77" name="Freeform 2022"/>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78" name="Freeform 202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79" name="Freeform 202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80" name="Freeform 202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81" name="Freeform 202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82" name="Freeform 202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83" name="Freeform 202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84" name="Freeform 202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85" name="Freeform 2030"/>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86" name="Freeform 2031"/>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87" name="Freeform 2032"/>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88" name="Freeform 203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89" name="Freeform 203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90" name="Freeform 203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91" name="Freeform 203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92" name="Freeform 203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93" name="Freeform 203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94" name="Freeform 203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95" name="Freeform 2040"/>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96" name="Freeform 2041"/>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97" name="Freeform 2042"/>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98" name="Freeform 204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99" name="Freeform 204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00" name="Freeform 204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01" name="Freeform 204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02" name="Freeform 204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03" name="Freeform 204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04" name="Freeform 204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05" name="Freeform 2050"/>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06" name="Freeform 2051"/>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07" name="Freeform 2052"/>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08" name="Freeform 2053"/>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09" name="Freeform 2054"/>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10" name="Freeform 2055"/>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11" name="Freeform 2056"/>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12" name="Freeform 2057"/>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13" name="Freeform 2058"/>
              <p:cNvSpPr>
                <a:spLocks/>
              </p:cNvSpPr>
              <p:nvPr/>
            </p:nvSpPr>
            <p:spPr bwMode="auto">
              <a:xfrm>
                <a:off x="4056" y="379"/>
                <a:ext cx="33" cy="46"/>
              </a:xfrm>
              <a:custGeom>
                <a:avLst/>
                <a:gdLst>
                  <a:gd name="T0" fmla="*/ 31 w 33"/>
                  <a:gd name="T1" fmla="*/ 6 h 46"/>
                  <a:gd name="T2" fmla="*/ 33 w 33"/>
                  <a:gd name="T3" fmla="*/ 13 h 46"/>
                  <a:gd name="T4" fmla="*/ 33 w 33"/>
                  <a:gd name="T5" fmla="*/ 0 h 46"/>
                  <a:gd name="T6" fmla="*/ 31 w 33"/>
                  <a:gd name="T7" fmla="*/ 6 h 46"/>
                  <a:gd name="T8" fmla="*/ 27 w 33"/>
                  <a:gd name="T9" fmla="*/ 2 h 46"/>
                  <a:gd name="T10" fmla="*/ 20 w 33"/>
                  <a:gd name="T11" fmla="*/ 0 h 46"/>
                  <a:gd name="T12" fmla="*/ 15 w 33"/>
                  <a:gd name="T13" fmla="*/ 0 h 46"/>
                  <a:gd name="T14" fmla="*/ 9 w 33"/>
                  <a:gd name="T15" fmla="*/ 2 h 46"/>
                  <a:gd name="T16" fmla="*/ 5 w 33"/>
                  <a:gd name="T17" fmla="*/ 6 h 46"/>
                  <a:gd name="T18" fmla="*/ 3 w 33"/>
                  <a:gd name="T19" fmla="*/ 11 h 46"/>
                  <a:gd name="T20" fmla="*/ 0 w 33"/>
                  <a:gd name="T21" fmla="*/ 17 h 46"/>
                  <a:gd name="T22" fmla="*/ 0 w 33"/>
                  <a:gd name="T23" fmla="*/ 29 h 46"/>
                  <a:gd name="T24" fmla="*/ 3 w 33"/>
                  <a:gd name="T25" fmla="*/ 35 h 46"/>
                  <a:gd name="T26" fmla="*/ 5 w 33"/>
                  <a:gd name="T27" fmla="*/ 39 h 46"/>
                  <a:gd name="T28" fmla="*/ 9 w 33"/>
                  <a:gd name="T29" fmla="*/ 44 h 46"/>
                  <a:gd name="T30" fmla="*/ 15 w 33"/>
                  <a:gd name="T31" fmla="*/ 46 h 46"/>
                  <a:gd name="T32" fmla="*/ 20 w 33"/>
                  <a:gd name="T33" fmla="*/ 46 h 46"/>
                  <a:gd name="T34" fmla="*/ 27 w 33"/>
                  <a:gd name="T35" fmla="*/ 44 h 46"/>
                  <a:gd name="T36" fmla="*/ 31 w 33"/>
                  <a:gd name="T37" fmla="*/ 39 h 46"/>
                  <a:gd name="T38" fmla="*/ 33 w 33"/>
                  <a:gd name="T39" fmla="*/ 3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31" y="6"/>
                    </a:moveTo>
                    <a:lnTo>
                      <a:pt x="33" y="13"/>
                    </a:lnTo>
                    <a:lnTo>
                      <a:pt x="33" y="0"/>
                    </a:lnTo>
                    <a:lnTo>
                      <a:pt x="31" y="6"/>
                    </a:lnTo>
                    <a:lnTo>
                      <a:pt x="27" y="2"/>
                    </a:lnTo>
                    <a:lnTo>
                      <a:pt x="20" y="0"/>
                    </a:lnTo>
                    <a:lnTo>
                      <a:pt x="15" y="0"/>
                    </a:lnTo>
                    <a:lnTo>
                      <a:pt x="9" y="2"/>
                    </a:lnTo>
                    <a:lnTo>
                      <a:pt x="5" y="6"/>
                    </a:lnTo>
                    <a:lnTo>
                      <a:pt x="3" y="11"/>
                    </a:lnTo>
                    <a:lnTo>
                      <a:pt x="0" y="17"/>
                    </a:lnTo>
                    <a:lnTo>
                      <a:pt x="0" y="29"/>
                    </a:lnTo>
                    <a:lnTo>
                      <a:pt x="3" y="35"/>
                    </a:lnTo>
                    <a:lnTo>
                      <a:pt x="5" y="39"/>
                    </a:lnTo>
                    <a:lnTo>
                      <a:pt x="9" y="44"/>
                    </a:lnTo>
                    <a:lnTo>
                      <a:pt x="15" y="46"/>
                    </a:lnTo>
                    <a:lnTo>
                      <a:pt x="20" y="46"/>
                    </a:lnTo>
                    <a:lnTo>
                      <a:pt x="27" y="44"/>
                    </a:lnTo>
                    <a:lnTo>
                      <a:pt x="31" y="39"/>
                    </a:lnTo>
                    <a:lnTo>
                      <a:pt x="33" y="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14" name="Freeform 2059"/>
              <p:cNvSpPr>
                <a:spLocks/>
              </p:cNvSpPr>
              <p:nvPr/>
            </p:nvSpPr>
            <p:spPr bwMode="auto">
              <a:xfrm>
                <a:off x="4059" y="379"/>
                <a:ext cx="12" cy="46"/>
              </a:xfrm>
              <a:custGeom>
                <a:avLst/>
                <a:gdLst>
                  <a:gd name="T0" fmla="*/ 12 w 12"/>
                  <a:gd name="T1" fmla="*/ 0 h 46"/>
                  <a:gd name="T2" fmla="*/ 8 w 12"/>
                  <a:gd name="T3" fmla="*/ 2 h 46"/>
                  <a:gd name="T4" fmla="*/ 4 w 12"/>
                  <a:gd name="T5" fmla="*/ 6 h 46"/>
                  <a:gd name="T6" fmla="*/ 2 w 12"/>
                  <a:gd name="T7" fmla="*/ 11 h 46"/>
                  <a:gd name="T8" fmla="*/ 0 w 12"/>
                  <a:gd name="T9" fmla="*/ 17 h 46"/>
                  <a:gd name="T10" fmla="*/ 0 w 12"/>
                  <a:gd name="T11" fmla="*/ 29 h 46"/>
                  <a:gd name="T12" fmla="*/ 2 w 12"/>
                  <a:gd name="T13" fmla="*/ 35 h 46"/>
                  <a:gd name="T14" fmla="*/ 4 w 12"/>
                  <a:gd name="T15" fmla="*/ 39 h 46"/>
                  <a:gd name="T16" fmla="*/ 8 w 12"/>
                  <a:gd name="T17" fmla="*/ 44 h 46"/>
                  <a:gd name="T18" fmla="*/ 12 w 1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6">
                    <a:moveTo>
                      <a:pt x="12" y="0"/>
                    </a:moveTo>
                    <a:lnTo>
                      <a:pt x="8" y="2"/>
                    </a:lnTo>
                    <a:lnTo>
                      <a:pt x="4" y="6"/>
                    </a:lnTo>
                    <a:lnTo>
                      <a:pt x="2" y="11"/>
                    </a:lnTo>
                    <a:lnTo>
                      <a:pt x="0" y="17"/>
                    </a:lnTo>
                    <a:lnTo>
                      <a:pt x="0" y="29"/>
                    </a:lnTo>
                    <a:lnTo>
                      <a:pt x="2" y="35"/>
                    </a:lnTo>
                    <a:lnTo>
                      <a:pt x="4" y="39"/>
                    </a:lnTo>
                    <a:lnTo>
                      <a:pt x="8" y="44"/>
                    </a:lnTo>
                    <a:lnTo>
                      <a:pt x="12" y="4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15" name="Line 2060"/>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16" name="Line 2061"/>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17" name="Freeform 2062"/>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18" name="Freeform 2063"/>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19" name="Line 2064"/>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20" name="Line 2065"/>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21" name="Freeform 2066"/>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22" name="Freeform 2067"/>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23" name="Line 2068"/>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24" name="Line 2069"/>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25" name="Freeform 2070"/>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26" name="Freeform 2071"/>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27" name="Line 2072"/>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28" name="Line 2073"/>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29" name="Freeform 2074"/>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30" name="Freeform 2075"/>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31" name="Line 2076"/>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32" name="Line 2077"/>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33" name="Freeform 2078"/>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34" name="Freeform 2079"/>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35" name="Line 2080"/>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36" name="Line 2081"/>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37" name="Freeform 2082"/>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38" name="Freeform 2083"/>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39" name="Line 2084"/>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40" name="Line 2085"/>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41" name="Freeform 2086"/>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42" name="Freeform 2087"/>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43" name="Line 2088"/>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44" name="Line 2089"/>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45" name="Freeform 2090"/>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46" name="Freeform 2091"/>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47" name="Line 2092"/>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48" name="Line 2093"/>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49" name="Freeform 2094"/>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50" name="Freeform 2095"/>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51" name="Line 2096"/>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52" name="Line 2097"/>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53" name="Freeform 2098"/>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54" name="Freeform 2099"/>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55" name="Line 2100"/>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56" name="Line 2101"/>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57" name="Freeform 2102"/>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58" name="Freeform 2103"/>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59" name="Line 2104"/>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60" name="Line 2105"/>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61" name="Freeform 2106"/>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62" name="Freeform 2107"/>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63" name="Line 2108"/>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64" name="Line 2109"/>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65" name="Freeform 2110"/>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66" name="Freeform 2111"/>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67" name="Line 2112"/>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68" name="Line 2113"/>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69" name="Freeform 2114"/>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70" name="Freeform 2115"/>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71" name="Line 2116"/>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72" name="Line 2117"/>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73" name="Freeform 2118"/>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74" name="Freeform 2119"/>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75" name="Line 2120"/>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76" name="Line 2121"/>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77" name="Freeform 2122"/>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78" name="Freeform 2123"/>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79" name="Line 2124"/>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80" name="Line 2125"/>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81" name="Freeform 2126"/>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82" name="Freeform 2127"/>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83" name="Line 2128"/>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84" name="Line 2129"/>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85" name="Freeform 2130"/>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86" name="Freeform 2131"/>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87" name="Line 2132"/>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37138" name="Group 2334"/>
            <p:cNvGrpSpPr>
              <a:grpSpLocks/>
            </p:cNvGrpSpPr>
            <p:nvPr/>
          </p:nvGrpSpPr>
          <p:grpSpPr bwMode="auto">
            <a:xfrm>
              <a:off x="5930900" y="1935163"/>
              <a:ext cx="58738" cy="71437"/>
              <a:chOff x="3736" y="1219"/>
              <a:chExt cx="37" cy="45"/>
            </a:xfrm>
          </p:grpSpPr>
          <p:sp>
            <p:nvSpPr>
              <p:cNvPr id="38488" name="Line 2134"/>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89" name="Freeform 2135"/>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90" name="Freeform 2136"/>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91" name="Line 2137"/>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92" name="Line 2138"/>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93" name="Freeform 2139"/>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94" name="Freeform 2140"/>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95" name="Line 2141"/>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96" name="Line 2142"/>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97" name="Freeform 2143"/>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98" name="Freeform 2144"/>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99" name="Line 2145"/>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00" name="Line 2146"/>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01" name="Freeform 2147"/>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02" name="Freeform 2148"/>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03" name="Line 2149"/>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04" name="Line 2150"/>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05" name="Freeform 2151"/>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06" name="Freeform 2152"/>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07" name="Line 2153"/>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08" name="Line 2154"/>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09" name="Freeform 2155"/>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10" name="Freeform 2156"/>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11" name="Line 2157"/>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12" name="Line 2158"/>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13" name="Freeform 2159"/>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14" name="Freeform 2160"/>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15" name="Line 2161"/>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16" name="Line 2162"/>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17" name="Freeform 2163"/>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18" name="Freeform 2164"/>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19" name="Line 2165"/>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20" name="Line 2166"/>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21" name="Freeform 2167"/>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22" name="Freeform 2168"/>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23" name="Line 2169"/>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24" name="Line 2170"/>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25" name="Freeform 2171"/>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26" name="Freeform 2172"/>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27" name="Line 2173"/>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28" name="Line 2174"/>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29" name="Freeform 2175"/>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30" name="Freeform 2176"/>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31" name="Line 2177"/>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32" name="Line 2178"/>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33" name="Freeform 2179"/>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34" name="Freeform 2180"/>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35" name="Line 2181"/>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36" name="Line 2182"/>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37" name="Freeform 2183"/>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38" name="Freeform 2184"/>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39" name="Line 2185"/>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40" name="Line 2186"/>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41" name="Freeform 2187"/>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42" name="Freeform 2188"/>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43" name="Line 2189"/>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44" name="Line 2190"/>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45" name="Freeform 2191"/>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46" name="Freeform 2192"/>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47" name="Line 2193"/>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48" name="Line 2194"/>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49" name="Freeform 2195"/>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50" name="Freeform 2196"/>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51" name="Line 2197"/>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52" name="Line 2198"/>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53" name="Freeform 2199"/>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54" name="Freeform 2200"/>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55" name="Line 2201"/>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56" name="Line 2202"/>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57" name="Freeform 2203"/>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58" name="Freeform 2204"/>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59" name="Line 2205"/>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60" name="Line 2206"/>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61" name="Freeform 2207"/>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62" name="Freeform 2208"/>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63" name="Line 2209"/>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64" name="Line 2210"/>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65" name="Freeform 2211"/>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66" name="Freeform 2212"/>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67" name="Line 2213"/>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68" name="Line 2214"/>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69" name="Freeform 2215"/>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70" name="Freeform 2216"/>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71" name="Line 2217"/>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72" name="Line 2218"/>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73" name="Freeform 2219"/>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74" name="Freeform 2220"/>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75" name="Line 2221"/>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76" name="Line 2222"/>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77" name="Freeform 2223"/>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78" name="Freeform 2224"/>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79" name="Line 2225"/>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80" name="Line 2226"/>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81" name="Freeform 2227"/>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82" name="Freeform 2228"/>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83" name="Line 2229"/>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84" name="Line 2230"/>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85" name="Freeform 2231"/>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86" name="Freeform 2232"/>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87" name="Line 2233"/>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88" name="Line 2234"/>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89" name="Freeform 2235"/>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90" name="Freeform 2236"/>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91" name="Line 2237"/>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92" name="Line 2238"/>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93" name="Freeform 2239"/>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94" name="Freeform 2240"/>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95" name="Line 2241"/>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96" name="Line 2242"/>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97" name="Freeform 2243"/>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98" name="Freeform 2244"/>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99" name="Line 2245"/>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00" name="Line 2246"/>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01" name="Freeform 2247"/>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02" name="Freeform 2248"/>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03" name="Line 2249"/>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04" name="Line 2250"/>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05" name="Freeform 2251"/>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06" name="Freeform 2252"/>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07" name="Line 2253"/>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08" name="Line 2254"/>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09" name="Freeform 2255"/>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10" name="Freeform 2256"/>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11" name="Line 2257"/>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12" name="Line 2258"/>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13" name="Freeform 2259"/>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14" name="Freeform 2260"/>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15" name="Line 2261"/>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16" name="Line 2262"/>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17" name="Freeform 2263"/>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18" name="Freeform 2264"/>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19" name="Line 2265"/>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20" name="Line 2266"/>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21" name="Freeform 2267"/>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22" name="Freeform 2268"/>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23" name="Line 2269"/>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24" name="Line 2270"/>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25" name="Freeform 2271"/>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26" name="Freeform 2272"/>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27" name="Line 2273"/>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28" name="Line 2274"/>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29" name="Freeform 2275"/>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30" name="Freeform 2276"/>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31" name="Line 2277"/>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32" name="Line 2278"/>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33" name="Freeform 2279"/>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34" name="Freeform 2280"/>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35" name="Line 2281"/>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36" name="Line 2282"/>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37" name="Freeform 2283"/>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38" name="Freeform 2284"/>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39" name="Line 2285"/>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40" name="Line 2286"/>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41" name="Freeform 2287"/>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42" name="Freeform 2288"/>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43" name="Line 2289"/>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44" name="Line 2290"/>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45" name="Freeform 2291"/>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46" name="Freeform 2292"/>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47" name="Line 2293"/>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48" name="Line 2294"/>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49" name="Freeform 2295"/>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50" name="Freeform 2296"/>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51" name="Line 2297"/>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52" name="Line 2298"/>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53" name="Freeform 2299"/>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54" name="Freeform 2300"/>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55" name="Line 2301"/>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56" name="Line 2302"/>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57" name="Freeform 2303"/>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58" name="Freeform 2304"/>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59" name="Line 2305"/>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60" name="Line 2306"/>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61" name="Freeform 2307"/>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62" name="Freeform 2308"/>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63" name="Line 2309"/>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64" name="Line 2310"/>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65" name="Freeform 2311"/>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66" name="Freeform 2312"/>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67" name="Line 2313"/>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68" name="Line 2314"/>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69" name="Freeform 2315"/>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70" name="Freeform 2316"/>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71" name="Line 2317"/>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72" name="Line 2318"/>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73" name="Freeform 2319"/>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74" name="Freeform 2320"/>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75" name="Line 2321"/>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76" name="Line 2322"/>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77" name="Freeform 2323"/>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78" name="Freeform 2324"/>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79" name="Line 2325"/>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80" name="Line 2326"/>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81" name="Freeform 2327"/>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82" name="Freeform 2328"/>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83" name="Line 2329"/>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84" name="Line 2330"/>
              <p:cNvSpPr>
                <a:spLocks noChangeShapeType="1"/>
              </p:cNvSpPr>
              <p:nvPr/>
            </p:nvSpPr>
            <p:spPr bwMode="auto">
              <a:xfrm>
                <a:off x="3744"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85" name="Freeform 2331"/>
              <p:cNvSpPr>
                <a:spLocks/>
              </p:cNvSpPr>
              <p:nvPr/>
            </p:nvSpPr>
            <p:spPr bwMode="auto">
              <a:xfrm>
                <a:off x="3736" y="1219"/>
                <a:ext cx="37" cy="45"/>
              </a:xfrm>
              <a:custGeom>
                <a:avLst/>
                <a:gdLst>
                  <a:gd name="T0" fmla="*/ 0 w 37"/>
                  <a:gd name="T1" fmla="*/ 0 h 45"/>
                  <a:gd name="T2" fmla="*/ 21 w 37"/>
                  <a:gd name="T3" fmla="*/ 0 h 45"/>
                  <a:gd name="T4" fmla="*/ 27 w 37"/>
                  <a:gd name="T5" fmla="*/ 2 h 45"/>
                  <a:gd name="T6" fmla="*/ 32 w 37"/>
                  <a:gd name="T7" fmla="*/ 6 h 45"/>
                  <a:gd name="T8" fmla="*/ 35 w 37"/>
                  <a:gd name="T9" fmla="*/ 11 h 45"/>
                  <a:gd name="T10" fmla="*/ 37 w 37"/>
                  <a:gd name="T11" fmla="*/ 17 h 45"/>
                  <a:gd name="T12" fmla="*/ 37 w 37"/>
                  <a:gd name="T13" fmla="*/ 28 h 45"/>
                  <a:gd name="T14" fmla="*/ 35 w 37"/>
                  <a:gd name="T15" fmla="*/ 35 h 45"/>
                  <a:gd name="T16" fmla="*/ 32 w 37"/>
                  <a:gd name="T17" fmla="*/ 39 h 45"/>
                  <a:gd name="T18" fmla="*/ 27 w 37"/>
                  <a:gd name="T19" fmla="*/ 43 h 45"/>
                  <a:gd name="T20" fmla="*/ 21 w 37"/>
                  <a:gd name="T21" fmla="*/ 45 h 45"/>
                  <a:gd name="T22" fmla="*/ 0 w 37"/>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5">
                    <a:moveTo>
                      <a:pt x="0" y="0"/>
                    </a:moveTo>
                    <a:lnTo>
                      <a:pt x="21" y="0"/>
                    </a:lnTo>
                    <a:lnTo>
                      <a:pt x="27" y="2"/>
                    </a:lnTo>
                    <a:lnTo>
                      <a:pt x="32" y="6"/>
                    </a:lnTo>
                    <a:lnTo>
                      <a:pt x="35" y="11"/>
                    </a:lnTo>
                    <a:lnTo>
                      <a:pt x="37" y="17"/>
                    </a:lnTo>
                    <a:lnTo>
                      <a:pt x="37" y="28"/>
                    </a:lnTo>
                    <a:lnTo>
                      <a:pt x="35" y="35"/>
                    </a:lnTo>
                    <a:lnTo>
                      <a:pt x="32" y="39"/>
                    </a:lnTo>
                    <a:lnTo>
                      <a:pt x="27" y="43"/>
                    </a:lnTo>
                    <a:lnTo>
                      <a:pt x="21" y="45"/>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86" name="Freeform 2332"/>
              <p:cNvSpPr>
                <a:spLocks/>
              </p:cNvSpPr>
              <p:nvPr/>
            </p:nvSpPr>
            <p:spPr bwMode="auto">
              <a:xfrm>
                <a:off x="3757" y="1219"/>
                <a:ext cx="14" cy="45"/>
              </a:xfrm>
              <a:custGeom>
                <a:avLst/>
                <a:gdLst>
                  <a:gd name="T0" fmla="*/ 0 w 14"/>
                  <a:gd name="T1" fmla="*/ 0 h 45"/>
                  <a:gd name="T2" fmla="*/ 4 w 14"/>
                  <a:gd name="T3" fmla="*/ 2 h 45"/>
                  <a:gd name="T4" fmla="*/ 9 w 14"/>
                  <a:gd name="T5" fmla="*/ 6 h 45"/>
                  <a:gd name="T6" fmla="*/ 11 w 14"/>
                  <a:gd name="T7" fmla="*/ 11 h 45"/>
                  <a:gd name="T8" fmla="*/ 14 w 14"/>
                  <a:gd name="T9" fmla="*/ 17 h 45"/>
                  <a:gd name="T10" fmla="*/ 14 w 14"/>
                  <a:gd name="T11" fmla="*/ 28 h 45"/>
                  <a:gd name="T12" fmla="*/ 11 w 14"/>
                  <a:gd name="T13" fmla="*/ 35 h 45"/>
                  <a:gd name="T14" fmla="*/ 9 w 14"/>
                  <a:gd name="T15" fmla="*/ 39 h 45"/>
                  <a:gd name="T16" fmla="*/ 4 w 14"/>
                  <a:gd name="T17" fmla="*/ 43 h 45"/>
                  <a:gd name="T18" fmla="*/ 0 w 14"/>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5">
                    <a:moveTo>
                      <a:pt x="0" y="0"/>
                    </a:moveTo>
                    <a:lnTo>
                      <a:pt x="4" y="2"/>
                    </a:lnTo>
                    <a:lnTo>
                      <a:pt x="9" y="6"/>
                    </a:lnTo>
                    <a:lnTo>
                      <a:pt x="11" y="11"/>
                    </a:lnTo>
                    <a:lnTo>
                      <a:pt x="14" y="17"/>
                    </a:lnTo>
                    <a:lnTo>
                      <a:pt x="14" y="28"/>
                    </a:lnTo>
                    <a:lnTo>
                      <a:pt x="11" y="35"/>
                    </a:lnTo>
                    <a:lnTo>
                      <a:pt x="9" y="39"/>
                    </a:lnTo>
                    <a:lnTo>
                      <a:pt x="4" y="43"/>
                    </a:lnTo>
                    <a:lnTo>
                      <a:pt x="0" y="4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87" name="Line 2333"/>
              <p:cNvSpPr>
                <a:spLocks noChangeShapeType="1"/>
              </p:cNvSpPr>
              <p:nvPr/>
            </p:nvSpPr>
            <p:spPr bwMode="auto">
              <a:xfrm>
                <a:off x="3742" y="1219"/>
                <a:ext cx="0" cy="4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37143" name="Group 3339"/>
            <p:cNvGrpSpPr>
              <a:grpSpLocks/>
            </p:cNvGrpSpPr>
            <p:nvPr/>
          </p:nvGrpSpPr>
          <p:grpSpPr bwMode="auto">
            <a:xfrm>
              <a:off x="7632700" y="2974975"/>
              <a:ext cx="55563" cy="74612"/>
              <a:chOff x="4808" y="1874"/>
              <a:chExt cx="35" cy="47"/>
            </a:xfrm>
          </p:grpSpPr>
          <p:sp>
            <p:nvSpPr>
              <p:cNvPr id="37488" name="Freeform 3139"/>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89" name="Line 3140"/>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90" name="Line 3141"/>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91" name="Line 3142"/>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92" name="Line 3143"/>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93" name="Line 3144"/>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94" name="Freeform 3145"/>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95" name="Line 3146"/>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96" name="Line 3147"/>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97" name="Line 3148"/>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98" name="Line 3149"/>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99" name="Line 3150"/>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00" name="Freeform 3151"/>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01" name="Line 3152"/>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02" name="Line 3153"/>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03" name="Line 3154"/>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04" name="Line 3155"/>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05" name="Line 3156"/>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06" name="Freeform 3157"/>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07" name="Line 3158"/>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08" name="Line 3159"/>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09" name="Line 3160"/>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10" name="Line 3161"/>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11" name="Line 3162"/>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12" name="Freeform 3163"/>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13" name="Line 3164"/>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14" name="Line 3165"/>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15" name="Line 3166"/>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16" name="Line 3167"/>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17" name="Line 3168"/>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18" name="Freeform 3169"/>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19" name="Line 3170"/>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20" name="Line 3171"/>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21" name="Line 3172"/>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22" name="Line 3173"/>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23" name="Line 3174"/>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24" name="Freeform 3175"/>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25" name="Line 3176"/>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26" name="Line 3177"/>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27" name="Line 3178"/>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28" name="Line 3179"/>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29" name="Line 3180"/>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30" name="Freeform 3181"/>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31" name="Line 3182"/>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32" name="Line 3183"/>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33" name="Line 3184"/>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34" name="Line 3185"/>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35" name="Line 3186"/>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36" name="Freeform 3187"/>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37" name="Line 3188"/>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38" name="Line 3189"/>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39" name="Line 3190"/>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40" name="Line 3191"/>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41" name="Line 3192"/>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42" name="Freeform 3193"/>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43" name="Line 3194"/>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44" name="Line 3195"/>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45" name="Line 3196"/>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46" name="Line 3197"/>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47" name="Line 3198"/>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48" name="Freeform 3199"/>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49" name="Line 3200"/>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50" name="Line 3201"/>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51" name="Line 3202"/>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52" name="Line 3203"/>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53" name="Line 3204"/>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54" name="Freeform 3205"/>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55" name="Line 3206"/>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56" name="Line 3207"/>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57" name="Line 3208"/>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58" name="Line 3209"/>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59" name="Line 3210"/>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60" name="Freeform 3211"/>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61" name="Line 3212"/>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62" name="Line 3213"/>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63" name="Line 3214"/>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64" name="Line 3215"/>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65" name="Line 3216"/>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66" name="Freeform 3217"/>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67" name="Line 3218"/>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68" name="Line 3219"/>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69" name="Line 3220"/>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70" name="Line 3221"/>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71" name="Line 3222"/>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72" name="Freeform 3223"/>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73" name="Line 3224"/>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74" name="Line 3225"/>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75" name="Line 3226"/>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76" name="Line 3227"/>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77" name="Line 3228"/>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78" name="Freeform 3229"/>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79" name="Line 3230"/>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80" name="Line 3231"/>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81" name="Line 3232"/>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82" name="Line 3233"/>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83" name="Line 3234"/>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84" name="Freeform 3235"/>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85" name="Line 3236"/>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86" name="Line 3237"/>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87" name="Line 3238"/>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88" name="Line 3239"/>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89" name="Line 3240"/>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90" name="Freeform 3241"/>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91" name="Line 3242"/>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92" name="Line 3243"/>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93" name="Line 3244"/>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94" name="Line 3245"/>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95" name="Line 3246"/>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96" name="Freeform 3247"/>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97" name="Line 3248"/>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98" name="Line 3249"/>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99" name="Line 3250"/>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00" name="Line 3251"/>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01" name="Line 3252"/>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02" name="Freeform 3253"/>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03" name="Line 3254"/>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04" name="Line 3255"/>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05" name="Line 3256"/>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06" name="Line 3257"/>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07" name="Line 3258"/>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08" name="Freeform 3259"/>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09" name="Line 3260"/>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10" name="Line 3261"/>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11" name="Line 3262"/>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12" name="Line 3263"/>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13" name="Line 3264"/>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14" name="Freeform 3265"/>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15" name="Line 3266"/>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16" name="Line 3267"/>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17" name="Line 3268"/>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18" name="Line 3269"/>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19" name="Line 3270"/>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20" name="Freeform 3271"/>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21" name="Line 3272"/>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22" name="Line 3273"/>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23" name="Line 3274"/>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24" name="Line 3275"/>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25" name="Line 3276"/>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26" name="Freeform 3277"/>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27" name="Line 3278"/>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28" name="Line 3279"/>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29" name="Line 3280"/>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30" name="Line 3281"/>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31" name="Line 3282"/>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32" name="Freeform 3283"/>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33" name="Line 3284"/>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34" name="Line 3285"/>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35" name="Line 3286"/>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36" name="Line 3287"/>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37" name="Line 3288"/>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38" name="Freeform 3289"/>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39" name="Line 3290"/>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40" name="Line 3291"/>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41" name="Line 3292"/>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42" name="Line 3293"/>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43" name="Line 3294"/>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44" name="Freeform 3295"/>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45" name="Line 3296"/>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46" name="Line 3297"/>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47" name="Line 3298"/>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48" name="Line 3299"/>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49" name="Line 3300"/>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50" name="Freeform 3301"/>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51" name="Line 3302"/>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52" name="Line 3303"/>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53" name="Line 3304"/>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54" name="Line 3305"/>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55" name="Line 3306"/>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56" name="Freeform 3307"/>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57" name="Line 3308"/>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58" name="Line 3309"/>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59" name="Line 3310"/>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60" name="Line 3311"/>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61" name="Line 3312"/>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62" name="Freeform 3313"/>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63" name="Line 3314"/>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64" name="Line 3315"/>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65" name="Line 3316"/>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66" name="Line 3317"/>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67" name="Line 3318"/>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68" name="Freeform 3319"/>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69" name="Line 3320"/>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70" name="Line 3321"/>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71" name="Line 3322"/>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72" name="Line 3323"/>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73" name="Line 3324"/>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74" name="Freeform 3325"/>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75" name="Line 3326"/>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76" name="Line 3327"/>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77" name="Line 3328"/>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78" name="Line 3329"/>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79" name="Line 3330"/>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80" name="Freeform 3331"/>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81" name="Line 3332"/>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82" name="Line 3333"/>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83" name="Line 3334"/>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84" name="Line 3335"/>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85" name="Line 3336"/>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86" name="Freeform 3337"/>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87" name="Line 3338"/>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37144" name="Group 3540"/>
            <p:cNvGrpSpPr>
              <a:grpSpLocks/>
            </p:cNvGrpSpPr>
            <p:nvPr/>
          </p:nvGrpSpPr>
          <p:grpSpPr bwMode="auto">
            <a:xfrm>
              <a:off x="7632700" y="2974975"/>
              <a:ext cx="55563" cy="74612"/>
              <a:chOff x="4808" y="1874"/>
              <a:chExt cx="35" cy="47"/>
            </a:xfrm>
          </p:grpSpPr>
          <p:sp>
            <p:nvSpPr>
              <p:cNvPr id="37288" name="Line 3340"/>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89" name="Line 3341"/>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90" name="Line 3342"/>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91" name="Line 3343"/>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92" name="Freeform 3344"/>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93" name="Line 3345"/>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94" name="Line 3346"/>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95" name="Line 3347"/>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96" name="Line 3348"/>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97" name="Line 3349"/>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98" name="Freeform 3350"/>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99" name="Line 3351"/>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00" name="Line 3352"/>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01" name="Line 3353"/>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02" name="Line 3354"/>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03" name="Line 3355"/>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04" name="Freeform 3356"/>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05" name="Line 3357"/>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06" name="Line 3358"/>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07" name="Line 3359"/>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08" name="Line 3360"/>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09" name="Line 3361"/>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10" name="Freeform 3362"/>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11" name="Line 3363"/>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12" name="Line 3364"/>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13" name="Line 3365"/>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14" name="Line 3366"/>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15" name="Line 3367"/>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16" name="Freeform 3368"/>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17" name="Line 3369"/>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18" name="Line 3370"/>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19" name="Line 3371"/>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20" name="Line 3372"/>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21" name="Line 3373"/>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22" name="Freeform 3374"/>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23" name="Line 3375"/>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24" name="Line 3376"/>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25" name="Line 3377"/>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26" name="Line 3378"/>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27" name="Line 3379"/>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28" name="Freeform 3380"/>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29" name="Line 3381"/>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30" name="Line 3382"/>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31" name="Line 3383"/>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32" name="Line 3384"/>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33" name="Line 3385"/>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34" name="Freeform 3386"/>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35" name="Line 3387"/>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36" name="Line 3388"/>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37" name="Line 3389"/>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38" name="Line 3390"/>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39" name="Line 3391"/>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40" name="Freeform 3392"/>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41" name="Line 3393"/>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42" name="Line 3394"/>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43" name="Line 3395"/>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44" name="Line 3396"/>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45" name="Line 3397"/>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46" name="Freeform 3398"/>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47" name="Line 3399"/>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48" name="Line 3400"/>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49" name="Line 3401"/>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50" name="Line 3402"/>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51" name="Line 3403"/>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52" name="Freeform 3404"/>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53" name="Line 3405"/>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54" name="Line 3406"/>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55" name="Line 3407"/>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56" name="Line 3408"/>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57" name="Line 3409"/>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58" name="Freeform 3410"/>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59" name="Line 3411"/>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60" name="Line 3412"/>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61" name="Line 3413"/>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62" name="Line 3414"/>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63" name="Line 3415"/>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64" name="Freeform 3416"/>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65" name="Line 3417"/>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66" name="Line 3418"/>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67" name="Line 3419"/>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68" name="Line 3420"/>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69" name="Line 3421"/>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70" name="Freeform 3422"/>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71" name="Line 3423"/>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72" name="Line 3424"/>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73" name="Line 3425"/>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74" name="Line 3426"/>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75" name="Line 3427"/>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76" name="Freeform 3428"/>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77" name="Line 3429"/>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78" name="Line 3430"/>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79" name="Line 3431"/>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80" name="Line 3432"/>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81" name="Line 3433"/>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82" name="Freeform 3434"/>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83" name="Line 3435"/>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84" name="Line 3436"/>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85" name="Line 3437"/>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86" name="Line 3438"/>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87" name="Line 3439"/>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88" name="Freeform 3440"/>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89" name="Line 3441"/>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90" name="Line 3442"/>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91" name="Line 3443"/>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92" name="Line 3444"/>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93" name="Line 3445"/>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94" name="Freeform 3446"/>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95" name="Line 3447"/>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96" name="Line 3448"/>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97" name="Line 3449"/>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98" name="Line 3450"/>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99" name="Line 3451"/>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00" name="Freeform 3452"/>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01" name="Line 3453"/>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02" name="Line 3454"/>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03" name="Line 3455"/>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04" name="Line 3456"/>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05" name="Line 3457"/>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06" name="Freeform 3458"/>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07" name="Line 3459"/>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08" name="Line 3460"/>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09" name="Line 3461"/>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10" name="Line 3462"/>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11" name="Line 3463"/>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12" name="Freeform 3464"/>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13" name="Line 3465"/>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14" name="Line 3466"/>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15" name="Line 3467"/>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16" name="Line 3468"/>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17" name="Line 3469"/>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18" name="Freeform 3470"/>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19" name="Line 3471"/>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20" name="Line 3472"/>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21" name="Line 3473"/>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22" name="Line 3474"/>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23" name="Line 3475"/>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24" name="Freeform 3476"/>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25" name="Line 3477"/>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26" name="Line 3478"/>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27" name="Line 3479"/>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28" name="Line 3480"/>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29" name="Line 3481"/>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30" name="Freeform 3482"/>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31" name="Line 3483"/>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32" name="Line 3484"/>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33" name="Line 3485"/>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34" name="Line 3486"/>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35" name="Line 3487"/>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36" name="Freeform 3488"/>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37" name="Line 3489"/>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38" name="Line 3490"/>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39" name="Line 3491"/>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40" name="Line 3492"/>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41" name="Line 3493"/>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42" name="Freeform 3494"/>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43" name="Line 3495"/>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44" name="Line 3496"/>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45" name="Line 3497"/>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46" name="Line 3498"/>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47" name="Line 3499"/>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48" name="Freeform 3500"/>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49" name="Line 3501"/>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50" name="Line 3502"/>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51" name="Line 3503"/>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52" name="Line 3504"/>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53" name="Line 3505"/>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54" name="Freeform 3506"/>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55" name="Line 3507"/>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56" name="Line 3508"/>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57" name="Line 3509"/>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58" name="Line 3510"/>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59" name="Line 3511"/>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60" name="Freeform 3512"/>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61" name="Line 3513"/>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62" name="Line 3514"/>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63" name="Line 3515"/>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64" name="Line 3516"/>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65" name="Line 3517"/>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66" name="Freeform 3518"/>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67" name="Line 3519"/>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68" name="Line 3520"/>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69" name="Line 3521"/>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70" name="Line 3522"/>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71" name="Line 3523"/>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72" name="Freeform 3524"/>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73" name="Line 3525"/>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74" name="Line 3526"/>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75" name="Line 3527"/>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76" name="Line 3528"/>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77" name="Line 3529"/>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78" name="Freeform 3530"/>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79" name="Line 3531"/>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80" name="Line 3532"/>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81" name="Line 3533"/>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82" name="Line 3534"/>
              <p:cNvSpPr>
                <a:spLocks noChangeShapeType="1"/>
              </p:cNvSpPr>
              <p:nvPr/>
            </p:nvSpPr>
            <p:spPr bwMode="auto">
              <a:xfrm>
                <a:off x="4817"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83" name="Line 3535"/>
              <p:cNvSpPr>
                <a:spLocks noChangeShapeType="1"/>
              </p:cNvSpPr>
              <p:nvPr/>
            </p:nvSpPr>
            <p:spPr bwMode="auto">
              <a:xfrm>
                <a:off x="4830" y="1888"/>
                <a:ext cx="0" cy="1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84" name="Freeform 3536"/>
              <p:cNvSpPr>
                <a:spLocks/>
              </p:cNvSpPr>
              <p:nvPr/>
            </p:nvSpPr>
            <p:spPr bwMode="auto">
              <a:xfrm>
                <a:off x="4808" y="1874"/>
                <a:ext cx="35" cy="14"/>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85" name="Line 3537"/>
              <p:cNvSpPr>
                <a:spLocks noChangeShapeType="1"/>
              </p:cNvSpPr>
              <p:nvPr/>
            </p:nvSpPr>
            <p:spPr bwMode="auto">
              <a:xfrm>
                <a:off x="4817" y="1896"/>
                <a:ext cx="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86" name="Line 3538"/>
              <p:cNvSpPr>
                <a:spLocks noChangeShapeType="1"/>
              </p:cNvSpPr>
              <p:nvPr/>
            </p:nvSpPr>
            <p:spPr bwMode="auto">
              <a:xfrm>
                <a:off x="4808" y="1921"/>
                <a:ext cx="1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87" name="Line 3539"/>
              <p:cNvSpPr>
                <a:spLocks noChangeShapeType="1"/>
              </p:cNvSpPr>
              <p:nvPr/>
            </p:nvSpPr>
            <p:spPr bwMode="auto">
              <a:xfrm>
                <a:off x="4815" y="1874"/>
                <a:ext cx="0" cy="4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37145" name="Line 3541"/>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46" name="Line 3542"/>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47" name="Freeform 3543"/>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48" name="Line 3544"/>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49" name="Line 3545"/>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50" name="Line 3546"/>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51" name="Line 3547"/>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52" name="Line 3548"/>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53" name="Freeform 3549"/>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54" name="Line 3550"/>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55" name="Line 3551"/>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56" name="Line 3552"/>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57" name="Line 3553"/>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58" name="Line 3554"/>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59" name="Freeform 3555"/>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60" name="Line 3556"/>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61" name="Line 3557"/>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62" name="Line 3558"/>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63" name="Line 3559"/>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64" name="Line 3560"/>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65" name="Freeform 3561"/>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66" name="Line 3562"/>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67" name="Line 3563"/>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68" name="Line 3564"/>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69" name="Line 3565"/>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70" name="Line 3566"/>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71" name="Freeform 3567"/>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72" name="Line 3568"/>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73" name="Line 3569"/>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74" name="Line 3570"/>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75" name="Line 3571"/>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76" name="Line 3572"/>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77" name="Freeform 3573"/>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78" name="Line 3574"/>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79" name="Line 3575"/>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80" name="Line 3576"/>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81" name="Line 3577"/>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82" name="Line 3578"/>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83" name="Freeform 3579"/>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84" name="Line 3580"/>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85" name="Line 3581"/>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86" name="Line 3582"/>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87" name="Line 3583"/>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88" name="Line 3584"/>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89" name="Freeform 3585"/>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90" name="Line 3586"/>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91" name="Line 3587"/>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92" name="Line 3588"/>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93" name="Line 3589"/>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94" name="Line 3590"/>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95" name="Freeform 3591"/>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96" name="Line 3592"/>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97" name="Line 3593"/>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98" name="Line 3594"/>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99" name="Line 3595"/>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00" name="Line 3596"/>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01" name="Freeform 3597"/>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02" name="Line 3598"/>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03" name="Line 3599"/>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04" name="Line 3600"/>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05" name="Line 3601"/>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06" name="Line 3602"/>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07" name="Freeform 3603"/>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08" name="Line 3604"/>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09" name="Line 3605"/>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10" name="Line 3606"/>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11" name="Line 3607"/>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12" name="Line 3608"/>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13" name="Freeform 3609"/>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14" name="Line 3610"/>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15" name="Line 3611"/>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16" name="Line 3612"/>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17" name="Line 3613"/>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18" name="Line 3614"/>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19" name="Freeform 3615"/>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20" name="Line 3616"/>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21" name="Line 3617"/>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22" name="Line 3618"/>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23" name="Line 3619"/>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24" name="Line 3620"/>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25" name="Freeform 3621"/>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26" name="Line 3622"/>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27" name="Line 3623"/>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28" name="Line 3624"/>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29" name="Line 3625"/>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30" name="Line 3626"/>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31" name="Freeform 3627"/>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32" name="Line 3628"/>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33" name="Line 3629"/>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34" name="Line 3630"/>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35" name="Line 3631"/>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36" name="Line 3632"/>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37" name="Freeform 3633"/>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38" name="Line 3634"/>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39" name="Line 3635"/>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40" name="Line 3636"/>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41" name="Line 3637"/>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42" name="Line 3638"/>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43" name="Freeform 3639"/>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44" name="Line 3640"/>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45" name="Line 3641"/>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46" name="Line 3642"/>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47" name="Line 3643"/>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48" name="Line 3644"/>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49" name="Freeform 3645"/>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50" name="Line 3646"/>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51" name="Line 3647"/>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52" name="Line 3648"/>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53" name="Line 3649"/>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54" name="Line 3650"/>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55" name="Freeform 3651"/>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56" name="Line 3652"/>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57" name="Line 3653"/>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58" name="Line 3654"/>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59" name="Line 3655"/>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60" name="Line 3656"/>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61" name="Freeform 3657"/>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62" name="Line 3658"/>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63" name="Line 3659"/>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64" name="Line 3660"/>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65" name="Line 3661"/>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66" name="Line 3662"/>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67" name="Freeform 3663"/>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68" name="Line 3664"/>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69" name="Line 3665"/>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70" name="Line 3666"/>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71" name="Line 3667"/>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72" name="Line 3668"/>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73" name="Freeform 3669"/>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74" name="Line 3670"/>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75" name="Line 3671"/>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76" name="Line 3672"/>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77" name="Line 3673"/>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78" name="Line 3674"/>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79" name="Freeform 3675"/>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80" name="Line 3676"/>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81" name="Line 3677"/>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82" name="Line 3678"/>
            <p:cNvSpPr>
              <a:spLocks noChangeShapeType="1"/>
            </p:cNvSpPr>
            <p:nvPr/>
          </p:nvSpPr>
          <p:spPr bwMode="auto">
            <a:xfrm>
              <a:off x="7643813"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83" name="Line 3679"/>
            <p:cNvSpPr>
              <a:spLocks noChangeShapeType="1"/>
            </p:cNvSpPr>
            <p:nvPr/>
          </p:nvSpPr>
          <p:spPr bwMode="auto">
            <a:xfrm>
              <a:off x="7646988" y="2974975"/>
              <a:ext cx="0" cy="746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84" name="Line 3680"/>
            <p:cNvSpPr>
              <a:spLocks noChangeShapeType="1"/>
            </p:cNvSpPr>
            <p:nvPr/>
          </p:nvSpPr>
          <p:spPr bwMode="auto">
            <a:xfrm>
              <a:off x="7667625" y="2997200"/>
              <a:ext cx="0" cy="269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85" name="Freeform 3681"/>
            <p:cNvSpPr>
              <a:spLocks/>
            </p:cNvSpPr>
            <p:nvPr/>
          </p:nvSpPr>
          <p:spPr bwMode="auto">
            <a:xfrm>
              <a:off x="7632700" y="2974975"/>
              <a:ext cx="55563" cy="22225"/>
            </a:xfrm>
            <a:custGeom>
              <a:avLst/>
              <a:gdLst>
                <a:gd name="T0" fmla="*/ 0 w 35"/>
                <a:gd name="T1" fmla="*/ 0 h 14"/>
                <a:gd name="T2" fmla="*/ 35 w 35"/>
                <a:gd name="T3" fmla="*/ 0 h 14"/>
                <a:gd name="T4" fmla="*/ 35 w 35"/>
                <a:gd name="T5" fmla="*/ 14 h 14"/>
                <a:gd name="T6" fmla="*/ 33 w 35"/>
                <a:gd name="T7" fmla="*/ 0 h 14"/>
              </a:gdLst>
              <a:ahLst/>
              <a:cxnLst>
                <a:cxn ang="0">
                  <a:pos x="T0" y="T1"/>
                </a:cxn>
                <a:cxn ang="0">
                  <a:pos x="T2" y="T3"/>
                </a:cxn>
                <a:cxn ang="0">
                  <a:pos x="T4" y="T5"/>
                </a:cxn>
                <a:cxn ang="0">
                  <a:pos x="T6" y="T7"/>
                </a:cxn>
              </a:cxnLst>
              <a:rect l="0" t="0" r="r" b="b"/>
              <a:pathLst>
                <a:path w="35" h="14">
                  <a:moveTo>
                    <a:pt x="0" y="0"/>
                  </a:moveTo>
                  <a:lnTo>
                    <a:pt x="35" y="0"/>
                  </a:lnTo>
                  <a:lnTo>
                    <a:pt x="35" y="14"/>
                  </a:lnTo>
                  <a:lnTo>
                    <a:pt x="33"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86" name="Line 3682"/>
            <p:cNvSpPr>
              <a:spLocks noChangeShapeType="1"/>
            </p:cNvSpPr>
            <p:nvPr/>
          </p:nvSpPr>
          <p:spPr bwMode="auto">
            <a:xfrm>
              <a:off x="7646988" y="3009900"/>
              <a:ext cx="2063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87" name="Line 3683"/>
            <p:cNvSpPr>
              <a:spLocks noChangeShapeType="1"/>
            </p:cNvSpPr>
            <p:nvPr/>
          </p:nvSpPr>
          <p:spPr bwMode="auto">
            <a:xfrm>
              <a:off x="7632700" y="3049588"/>
              <a:ext cx="23813"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cxnSp>
        <p:nvCxnSpPr>
          <p:cNvPr id="36902" name="Straight Connector 36901"/>
          <p:cNvCxnSpPr/>
          <p:nvPr/>
        </p:nvCxnSpPr>
        <p:spPr>
          <a:xfrm flipV="1">
            <a:off x="7188201" y="347663"/>
            <a:ext cx="0" cy="185737"/>
          </a:xfrm>
          <a:prstGeom prst="line">
            <a:avLst/>
          </a:prstGeom>
        </p:spPr>
        <p:style>
          <a:lnRef idx="1">
            <a:schemeClr val="accent1"/>
          </a:lnRef>
          <a:fillRef idx="0">
            <a:schemeClr val="accent1"/>
          </a:fillRef>
          <a:effectRef idx="0">
            <a:schemeClr val="accent1"/>
          </a:effectRef>
          <a:fontRef idx="minor">
            <a:schemeClr val="tx1"/>
          </a:fontRef>
        </p:style>
      </p:cxnSp>
      <p:cxnSp>
        <p:nvCxnSpPr>
          <p:cNvPr id="36904" name="Straight Connector 36903"/>
          <p:cNvCxnSpPr/>
          <p:nvPr/>
        </p:nvCxnSpPr>
        <p:spPr>
          <a:xfrm flipH="1" flipV="1">
            <a:off x="5638800" y="1295400"/>
            <a:ext cx="22225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40490" name="Arc 40489"/>
          <p:cNvSpPr/>
          <p:nvPr/>
        </p:nvSpPr>
        <p:spPr>
          <a:xfrm rot="19642051">
            <a:off x="5737111" y="450056"/>
            <a:ext cx="2514600" cy="2590800"/>
          </a:xfrm>
          <a:prstGeom prst="arc">
            <a:avLst>
              <a:gd name="adj1" fmla="val 13798667"/>
              <a:gd name="adj2" fmla="val 18698108"/>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0492" name="TextBox 40491"/>
          <p:cNvSpPr txBox="1"/>
          <p:nvPr/>
        </p:nvSpPr>
        <p:spPr>
          <a:xfrm rot="19363178">
            <a:off x="6084804" y="65004"/>
            <a:ext cx="914400" cy="914400"/>
          </a:xfrm>
          <a:prstGeom prst="rect">
            <a:avLst/>
          </a:prstGeom>
          <a:noFill/>
        </p:spPr>
        <p:txBody>
          <a:bodyPr wrap="none" rtlCol="0">
            <a:normAutofit/>
          </a:bodyPr>
          <a:lstStyle/>
          <a:p>
            <a:r>
              <a:rPr lang="en-US" sz="2400" dirty="0" smtClean="0">
                <a:latin typeface="Symbol" pitchFamily="18" charset="2"/>
                <a:cs typeface="Times New Roman" panose="02020603050405020304" pitchFamily="18" charset="0"/>
              </a:rPr>
              <a:t>D</a:t>
            </a:r>
            <a:endParaRPr lang="en-US" sz="2400" dirty="0">
              <a:latin typeface="Symbol" pitchFamily="18" charset="2"/>
              <a:cs typeface="Times New Roman" panose="02020603050405020304" pitchFamily="18" charset="0"/>
            </a:endParaRPr>
          </a:p>
        </p:txBody>
      </p:sp>
    </p:spTree>
    <p:extLst>
      <p:ext uri="{BB962C8B-B14F-4D97-AF65-F5344CB8AC3E}">
        <p14:creationId xmlns:p14="http://schemas.microsoft.com/office/powerpoint/2010/main" val="4161986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68313" y="0"/>
            <a:ext cx="8229600" cy="1143000"/>
          </a:xfrm>
        </p:spPr>
        <p:txBody>
          <a:bodyPr>
            <a:normAutofit fontScale="90000"/>
          </a:bodyPr>
          <a:lstStyle/>
          <a:p>
            <a:pPr eaLnBrk="1" hangingPunct="1"/>
            <a:r>
              <a:rPr lang="en-US" altLang="en-US" sz="3600" smtClean="0"/>
              <a:t>Simple interpretation of time-distance measurements</a:t>
            </a:r>
          </a:p>
        </p:txBody>
      </p:sp>
      <p:sp>
        <p:nvSpPr>
          <p:cNvPr id="59399" name="Rectangle 7"/>
          <p:cNvSpPr>
            <a:spLocks noGrp="1" noChangeArrowheads="1"/>
          </p:cNvSpPr>
          <p:nvPr>
            <p:ph type="body" sz="half" idx="2"/>
          </p:nvPr>
        </p:nvSpPr>
        <p:spPr>
          <a:xfrm>
            <a:off x="4211638" y="1196975"/>
            <a:ext cx="4752975" cy="4752975"/>
          </a:xfrm>
        </p:spPr>
        <p:txBody>
          <a:bodyPr/>
          <a:lstStyle/>
          <a:p>
            <a:pPr eaLnBrk="1" hangingPunct="1">
              <a:lnSpc>
                <a:spcPct val="80000"/>
              </a:lnSpc>
            </a:pPr>
            <a:r>
              <a:rPr lang="en-US" altLang="en-US" sz="2000" smtClean="0"/>
              <a:t>The cross-covariance function collects coherent  signals for solar waves excited at a given point and traveling to another point</a:t>
            </a:r>
          </a:p>
          <a:p>
            <a:pPr eaLnBrk="1" hangingPunct="1">
              <a:lnSpc>
                <a:spcPct val="80000"/>
              </a:lnSpc>
            </a:pPr>
            <a:r>
              <a:rPr lang="en-US" altLang="en-US" sz="2000" smtClean="0"/>
              <a:t>The cross-covariance signal corresponds to a strong point source (similar to the flare signal) – Claerbout’s conjecture</a:t>
            </a:r>
          </a:p>
          <a:p>
            <a:pPr eaLnBrk="1" hangingPunct="1">
              <a:lnSpc>
                <a:spcPct val="80000"/>
              </a:lnSpc>
            </a:pPr>
            <a:r>
              <a:rPr lang="en-US" altLang="en-US" sz="2000" smtClean="0"/>
              <a:t>The cross-covariance signal corresponds to a wave packet of waves in a finite frequency range. The solar oscillations have periods around 5 min. Thus, we see the 5-min periodicity in the wave packet.</a:t>
            </a:r>
          </a:p>
          <a:p>
            <a:pPr eaLnBrk="1" hangingPunct="1">
              <a:lnSpc>
                <a:spcPct val="80000"/>
              </a:lnSpc>
            </a:pPr>
            <a:r>
              <a:rPr lang="en-US" altLang="en-US" sz="2000" smtClean="0"/>
              <a:t>The cross-covariance function can be used for measuring group and phase travel times.</a:t>
            </a:r>
          </a:p>
        </p:txBody>
      </p:sp>
      <p:grpSp>
        <p:nvGrpSpPr>
          <p:cNvPr id="37892" name="Group 327"/>
          <p:cNvGrpSpPr>
            <a:grpSpLocks/>
          </p:cNvGrpSpPr>
          <p:nvPr/>
        </p:nvGrpSpPr>
        <p:grpSpPr bwMode="auto">
          <a:xfrm>
            <a:off x="0" y="2565400"/>
            <a:ext cx="4259263" cy="5716588"/>
            <a:chOff x="561" y="1008"/>
            <a:chExt cx="2122" cy="2905"/>
          </a:xfrm>
        </p:grpSpPr>
        <p:grpSp>
          <p:nvGrpSpPr>
            <p:cNvPr id="37903" name="Group 326"/>
            <p:cNvGrpSpPr>
              <a:grpSpLocks/>
            </p:cNvGrpSpPr>
            <p:nvPr/>
          </p:nvGrpSpPr>
          <p:grpSpPr bwMode="auto">
            <a:xfrm>
              <a:off x="668" y="1815"/>
              <a:ext cx="1841" cy="1293"/>
              <a:chOff x="668" y="1815"/>
              <a:chExt cx="1841" cy="1293"/>
            </a:xfrm>
          </p:grpSpPr>
          <p:sp>
            <p:nvSpPr>
              <p:cNvPr id="37995" name="Line 12"/>
              <p:cNvSpPr>
                <a:spLocks noChangeShapeType="1"/>
              </p:cNvSpPr>
              <p:nvPr/>
            </p:nvSpPr>
            <p:spPr bwMode="auto">
              <a:xfrm>
                <a:off x="915" y="2935"/>
                <a:ext cx="1544"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96" name="Line 13"/>
              <p:cNvSpPr>
                <a:spLocks noChangeShapeType="1"/>
              </p:cNvSpPr>
              <p:nvPr/>
            </p:nvSpPr>
            <p:spPr bwMode="auto">
              <a:xfrm flipV="1">
                <a:off x="915" y="2913"/>
                <a:ext cx="1" cy="22"/>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97" name="Freeform 14"/>
              <p:cNvSpPr>
                <a:spLocks/>
              </p:cNvSpPr>
              <p:nvPr/>
            </p:nvSpPr>
            <p:spPr bwMode="auto">
              <a:xfrm>
                <a:off x="900" y="2982"/>
                <a:ext cx="27" cy="40"/>
              </a:xfrm>
              <a:custGeom>
                <a:avLst/>
                <a:gdLst>
                  <a:gd name="T0" fmla="*/ 1 w 54"/>
                  <a:gd name="T1" fmla="*/ 0 h 81"/>
                  <a:gd name="T2" fmla="*/ 1 w 54"/>
                  <a:gd name="T3" fmla="*/ 0 h 81"/>
                  <a:gd name="T4" fmla="*/ 1 w 54"/>
                  <a:gd name="T5" fmla="*/ 0 h 81"/>
                  <a:gd name="T6" fmla="*/ 0 w 54"/>
                  <a:gd name="T7" fmla="*/ 1 h 81"/>
                  <a:gd name="T8" fmla="*/ 0 w 54"/>
                  <a:gd name="T9" fmla="*/ 1 h 81"/>
                  <a:gd name="T10" fmla="*/ 1 w 54"/>
                  <a:gd name="T11" fmla="*/ 2 h 81"/>
                  <a:gd name="T12" fmla="*/ 1 w 54"/>
                  <a:gd name="T13" fmla="*/ 2 h 81"/>
                  <a:gd name="T14" fmla="*/ 1 w 54"/>
                  <a:gd name="T15" fmla="*/ 2 h 81"/>
                  <a:gd name="T16" fmla="*/ 1 w 54"/>
                  <a:gd name="T17" fmla="*/ 2 h 81"/>
                  <a:gd name="T18" fmla="*/ 2 w 54"/>
                  <a:gd name="T19" fmla="*/ 2 h 81"/>
                  <a:gd name="T20" fmla="*/ 2 w 54"/>
                  <a:gd name="T21" fmla="*/ 2 h 81"/>
                  <a:gd name="T22" fmla="*/ 2 w 54"/>
                  <a:gd name="T23" fmla="*/ 1 h 81"/>
                  <a:gd name="T24" fmla="*/ 2 w 54"/>
                  <a:gd name="T25" fmla="*/ 1 h 81"/>
                  <a:gd name="T26" fmla="*/ 2 w 54"/>
                  <a:gd name="T27" fmla="*/ 0 h 81"/>
                  <a:gd name="T28" fmla="*/ 2 w 54"/>
                  <a:gd name="T29" fmla="*/ 0 h 81"/>
                  <a:gd name="T30" fmla="*/ 1 w 54"/>
                  <a:gd name="T31" fmla="*/ 0 h 81"/>
                  <a:gd name="T32" fmla="*/ 1 w 54"/>
                  <a:gd name="T33" fmla="*/ 0 h 81"/>
                  <a:gd name="T34" fmla="*/ 1 w 54"/>
                  <a:gd name="T35" fmla="*/ 0 h 81"/>
                  <a:gd name="T36" fmla="*/ 1 w 54"/>
                  <a:gd name="T37" fmla="*/ 0 h 81"/>
                  <a:gd name="T38" fmla="*/ 1 w 54"/>
                  <a:gd name="T39" fmla="*/ 0 h 81"/>
                  <a:gd name="T40" fmla="*/ 1 w 54"/>
                  <a:gd name="T41" fmla="*/ 1 h 81"/>
                  <a:gd name="T42" fmla="*/ 1 w 54"/>
                  <a:gd name="T43" fmla="*/ 1 h 81"/>
                  <a:gd name="T44" fmla="*/ 1 w 54"/>
                  <a:gd name="T45" fmla="*/ 2 h 81"/>
                  <a:gd name="T46" fmla="*/ 1 w 54"/>
                  <a:gd name="T47" fmla="*/ 2 h 81"/>
                  <a:gd name="T48" fmla="*/ 1 w 54"/>
                  <a:gd name="T49" fmla="*/ 2 h 81"/>
                  <a:gd name="T50" fmla="*/ 1 w 54"/>
                  <a:gd name="T51" fmla="*/ 2 h 8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4" h="81">
                    <a:moveTo>
                      <a:pt x="21" y="0"/>
                    </a:moveTo>
                    <a:lnTo>
                      <a:pt x="11" y="4"/>
                    </a:lnTo>
                    <a:lnTo>
                      <a:pt x="3" y="16"/>
                    </a:lnTo>
                    <a:lnTo>
                      <a:pt x="0" y="36"/>
                    </a:lnTo>
                    <a:lnTo>
                      <a:pt x="0" y="47"/>
                    </a:lnTo>
                    <a:lnTo>
                      <a:pt x="3" y="67"/>
                    </a:lnTo>
                    <a:lnTo>
                      <a:pt x="11" y="78"/>
                    </a:lnTo>
                    <a:lnTo>
                      <a:pt x="21" y="81"/>
                    </a:lnTo>
                    <a:lnTo>
                      <a:pt x="30" y="81"/>
                    </a:lnTo>
                    <a:lnTo>
                      <a:pt x="41" y="78"/>
                    </a:lnTo>
                    <a:lnTo>
                      <a:pt x="48" y="67"/>
                    </a:lnTo>
                    <a:lnTo>
                      <a:pt x="54" y="47"/>
                    </a:lnTo>
                    <a:lnTo>
                      <a:pt x="54" y="36"/>
                    </a:lnTo>
                    <a:lnTo>
                      <a:pt x="48" y="16"/>
                    </a:lnTo>
                    <a:lnTo>
                      <a:pt x="41" y="4"/>
                    </a:lnTo>
                    <a:lnTo>
                      <a:pt x="30" y="0"/>
                    </a:lnTo>
                    <a:lnTo>
                      <a:pt x="21" y="0"/>
                    </a:lnTo>
                    <a:lnTo>
                      <a:pt x="14" y="4"/>
                    </a:lnTo>
                    <a:lnTo>
                      <a:pt x="11" y="9"/>
                    </a:lnTo>
                    <a:lnTo>
                      <a:pt x="7" y="16"/>
                    </a:lnTo>
                    <a:lnTo>
                      <a:pt x="3" y="36"/>
                    </a:lnTo>
                    <a:lnTo>
                      <a:pt x="3" y="47"/>
                    </a:lnTo>
                    <a:lnTo>
                      <a:pt x="7" y="67"/>
                    </a:lnTo>
                    <a:lnTo>
                      <a:pt x="11" y="74"/>
                    </a:lnTo>
                    <a:lnTo>
                      <a:pt x="14" y="78"/>
                    </a:lnTo>
                    <a:lnTo>
                      <a:pt x="21" y="8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98" name="Freeform 15"/>
              <p:cNvSpPr>
                <a:spLocks/>
              </p:cNvSpPr>
              <p:nvPr/>
            </p:nvSpPr>
            <p:spPr bwMode="auto">
              <a:xfrm>
                <a:off x="915" y="2982"/>
                <a:ext cx="9" cy="40"/>
              </a:xfrm>
              <a:custGeom>
                <a:avLst/>
                <a:gdLst>
                  <a:gd name="T0" fmla="*/ 0 w 18"/>
                  <a:gd name="T1" fmla="*/ 2 h 81"/>
                  <a:gd name="T2" fmla="*/ 1 w 18"/>
                  <a:gd name="T3" fmla="*/ 2 h 81"/>
                  <a:gd name="T4" fmla="*/ 1 w 18"/>
                  <a:gd name="T5" fmla="*/ 2 h 81"/>
                  <a:gd name="T6" fmla="*/ 1 w 18"/>
                  <a:gd name="T7" fmla="*/ 2 h 81"/>
                  <a:gd name="T8" fmla="*/ 1 w 18"/>
                  <a:gd name="T9" fmla="*/ 1 h 81"/>
                  <a:gd name="T10" fmla="*/ 1 w 18"/>
                  <a:gd name="T11" fmla="*/ 1 h 81"/>
                  <a:gd name="T12" fmla="*/ 1 w 18"/>
                  <a:gd name="T13" fmla="*/ 0 h 81"/>
                  <a:gd name="T14" fmla="*/ 1 w 18"/>
                  <a:gd name="T15" fmla="*/ 0 h 81"/>
                  <a:gd name="T16" fmla="*/ 1 w 18"/>
                  <a:gd name="T17" fmla="*/ 0 h 81"/>
                  <a:gd name="T18" fmla="*/ 0 w 18"/>
                  <a:gd name="T19" fmla="*/ 0 h 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81">
                    <a:moveTo>
                      <a:pt x="0" y="81"/>
                    </a:moveTo>
                    <a:lnTo>
                      <a:pt x="8" y="78"/>
                    </a:lnTo>
                    <a:lnTo>
                      <a:pt x="11" y="74"/>
                    </a:lnTo>
                    <a:lnTo>
                      <a:pt x="15" y="67"/>
                    </a:lnTo>
                    <a:lnTo>
                      <a:pt x="18" y="47"/>
                    </a:lnTo>
                    <a:lnTo>
                      <a:pt x="18" y="36"/>
                    </a:lnTo>
                    <a:lnTo>
                      <a:pt x="15" y="16"/>
                    </a:lnTo>
                    <a:lnTo>
                      <a:pt x="11" y="9"/>
                    </a:lnTo>
                    <a:lnTo>
                      <a:pt x="8" y="4"/>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99" name="Line 16"/>
              <p:cNvSpPr>
                <a:spLocks noChangeShapeType="1"/>
              </p:cNvSpPr>
              <p:nvPr/>
            </p:nvSpPr>
            <p:spPr bwMode="auto">
              <a:xfrm flipV="1">
                <a:off x="1300" y="2913"/>
                <a:ext cx="1" cy="22"/>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00" name="Freeform 17"/>
              <p:cNvSpPr>
                <a:spLocks/>
              </p:cNvSpPr>
              <p:nvPr/>
            </p:nvSpPr>
            <p:spPr bwMode="auto">
              <a:xfrm>
                <a:off x="1266" y="2982"/>
                <a:ext cx="27" cy="40"/>
              </a:xfrm>
              <a:custGeom>
                <a:avLst/>
                <a:gdLst>
                  <a:gd name="T0" fmla="*/ 1 w 54"/>
                  <a:gd name="T1" fmla="*/ 0 h 81"/>
                  <a:gd name="T2" fmla="*/ 0 w 54"/>
                  <a:gd name="T3" fmla="*/ 1 h 81"/>
                  <a:gd name="T4" fmla="*/ 1 w 54"/>
                  <a:gd name="T5" fmla="*/ 0 h 81"/>
                  <a:gd name="T6" fmla="*/ 1 w 54"/>
                  <a:gd name="T7" fmla="*/ 0 h 81"/>
                  <a:gd name="T8" fmla="*/ 1 w 54"/>
                  <a:gd name="T9" fmla="*/ 0 h 81"/>
                  <a:gd name="T10" fmla="*/ 2 w 54"/>
                  <a:gd name="T11" fmla="*/ 0 h 81"/>
                  <a:gd name="T12" fmla="*/ 2 w 54"/>
                  <a:gd name="T13" fmla="*/ 1 h 81"/>
                  <a:gd name="T14" fmla="*/ 2 w 54"/>
                  <a:gd name="T15" fmla="*/ 1 h 81"/>
                  <a:gd name="T16" fmla="*/ 2 w 54"/>
                  <a:gd name="T17" fmla="*/ 1 h 81"/>
                  <a:gd name="T18" fmla="*/ 2 w 54"/>
                  <a:gd name="T19" fmla="*/ 2 h 81"/>
                  <a:gd name="T20" fmla="*/ 2 w 54"/>
                  <a:gd name="T21" fmla="*/ 2 h 81"/>
                  <a:gd name="T22" fmla="*/ 1 w 54"/>
                  <a:gd name="T23" fmla="*/ 2 h 81"/>
                  <a:gd name="T24" fmla="*/ 1 w 54"/>
                  <a:gd name="T25" fmla="*/ 2 h 81"/>
                  <a:gd name="T26" fmla="*/ 1 w 54"/>
                  <a:gd name="T27" fmla="*/ 2 h 81"/>
                  <a:gd name="T28" fmla="*/ 1 w 54"/>
                  <a:gd name="T29" fmla="*/ 2 h 81"/>
                  <a:gd name="T30" fmla="*/ 0 w 54"/>
                  <a:gd name="T31" fmla="*/ 2 h 81"/>
                  <a:gd name="T32" fmla="*/ 0 w 54"/>
                  <a:gd name="T33" fmla="*/ 1 h 81"/>
                  <a:gd name="T34" fmla="*/ 1 w 54"/>
                  <a:gd name="T35" fmla="*/ 1 h 81"/>
                  <a:gd name="T36" fmla="*/ 1 w 54"/>
                  <a:gd name="T37" fmla="*/ 1 h 81"/>
                  <a:gd name="T38" fmla="*/ 1 w 54"/>
                  <a:gd name="T39" fmla="*/ 2 h 8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4" h="81">
                    <a:moveTo>
                      <a:pt x="7" y="0"/>
                    </a:moveTo>
                    <a:lnTo>
                      <a:pt x="0" y="40"/>
                    </a:lnTo>
                    <a:lnTo>
                      <a:pt x="7" y="31"/>
                    </a:lnTo>
                    <a:lnTo>
                      <a:pt x="20" y="27"/>
                    </a:lnTo>
                    <a:lnTo>
                      <a:pt x="31" y="27"/>
                    </a:lnTo>
                    <a:lnTo>
                      <a:pt x="42" y="31"/>
                    </a:lnTo>
                    <a:lnTo>
                      <a:pt x="51" y="40"/>
                    </a:lnTo>
                    <a:lnTo>
                      <a:pt x="54" y="51"/>
                    </a:lnTo>
                    <a:lnTo>
                      <a:pt x="54" y="58"/>
                    </a:lnTo>
                    <a:lnTo>
                      <a:pt x="51" y="70"/>
                    </a:lnTo>
                    <a:lnTo>
                      <a:pt x="42" y="78"/>
                    </a:lnTo>
                    <a:lnTo>
                      <a:pt x="31" y="81"/>
                    </a:lnTo>
                    <a:lnTo>
                      <a:pt x="20" y="81"/>
                    </a:lnTo>
                    <a:lnTo>
                      <a:pt x="7" y="78"/>
                    </a:lnTo>
                    <a:lnTo>
                      <a:pt x="4" y="74"/>
                    </a:lnTo>
                    <a:lnTo>
                      <a:pt x="0" y="67"/>
                    </a:lnTo>
                    <a:lnTo>
                      <a:pt x="0" y="63"/>
                    </a:lnTo>
                    <a:lnTo>
                      <a:pt x="4" y="58"/>
                    </a:lnTo>
                    <a:lnTo>
                      <a:pt x="7" y="63"/>
                    </a:lnTo>
                    <a:lnTo>
                      <a:pt x="4" y="6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01" name="Freeform 18"/>
              <p:cNvSpPr>
                <a:spLocks/>
              </p:cNvSpPr>
              <p:nvPr/>
            </p:nvSpPr>
            <p:spPr bwMode="auto">
              <a:xfrm>
                <a:off x="1281" y="2995"/>
                <a:ext cx="10" cy="27"/>
              </a:xfrm>
              <a:custGeom>
                <a:avLst/>
                <a:gdLst>
                  <a:gd name="T0" fmla="*/ 0 w 20"/>
                  <a:gd name="T1" fmla="*/ 0 h 54"/>
                  <a:gd name="T2" fmla="*/ 1 w 20"/>
                  <a:gd name="T3" fmla="*/ 1 h 54"/>
                  <a:gd name="T4" fmla="*/ 1 w 20"/>
                  <a:gd name="T5" fmla="*/ 1 h 54"/>
                  <a:gd name="T6" fmla="*/ 1 w 20"/>
                  <a:gd name="T7" fmla="*/ 1 h 54"/>
                  <a:gd name="T8" fmla="*/ 1 w 20"/>
                  <a:gd name="T9" fmla="*/ 1 h 54"/>
                  <a:gd name="T10" fmla="*/ 1 w 20"/>
                  <a:gd name="T11" fmla="*/ 2 h 54"/>
                  <a:gd name="T12" fmla="*/ 1 w 20"/>
                  <a:gd name="T13" fmla="*/ 2 h 54"/>
                  <a:gd name="T14" fmla="*/ 0 w 20"/>
                  <a:gd name="T15" fmla="*/ 2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 h="54">
                    <a:moveTo>
                      <a:pt x="0" y="0"/>
                    </a:moveTo>
                    <a:lnTo>
                      <a:pt x="7" y="4"/>
                    </a:lnTo>
                    <a:lnTo>
                      <a:pt x="16" y="13"/>
                    </a:lnTo>
                    <a:lnTo>
                      <a:pt x="20" y="24"/>
                    </a:lnTo>
                    <a:lnTo>
                      <a:pt x="20" y="31"/>
                    </a:lnTo>
                    <a:lnTo>
                      <a:pt x="16" y="43"/>
                    </a:lnTo>
                    <a:lnTo>
                      <a:pt x="7" y="51"/>
                    </a:lnTo>
                    <a:lnTo>
                      <a:pt x="0"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02" name="Line 19"/>
              <p:cNvSpPr>
                <a:spLocks noChangeShapeType="1"/>
              </p:cNvSpPr>
              <p:nvPr/>
            </p:nvSpPr>
            <p:spPr bwMode="auto">
              <a:xfrm>
                <a:off x="1270" y="2982"/>
                <a:ext cx="20"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03" name="Freeform 20"/>
              <p:cNvSpPr>
                <a:spLocks/>
              </p:cNvSpPr>
              <p:nvPr/>
            </p:nvSpPr>
            <p:spPr bwMode="auto">
              <a:xfrm>
                <a:off x="1270" y="2982"/>
                <a:ext cx="20" cy="1"/>
              </a:xfrm>
              <a:custGeom>
                <a:avLst/>
                <a:gdLst>
                  <a:gd name="T0" fmla="*/ 0 w 40"/>
                  <a:gd name="T1" fmla="*/ 0 h 4"/>
                  <a:gd name="T2" fmla="*/ 1 w 40"/>
                  <a:gd name="T3" fmla="*/ 0 h 4"/>
                  <a:gd name="T4" fmla="*/ 2 w 40"/>
                  <a:gd name="T5" fmla="*/ 0 h 4"/>
                  <a:gd name="T6" fmla="*/ 0 60000 65536"/>
                  <a:gd name="T7" fmla="*/ 0 60000 65536"/>
                  <a:gd name="T8" fmla="*/ 0 60000 65536"/>
                </a:gdLst>
                <a:ahLst/>
                <a:cxnLst>
                  <a:cxn ang="T6">
                    <a:pos x="T0" y="T1"/>
                  </a:cxn>
                  <a:cxn ang="T7">
                    <a:pos x="T2" y="T3"/>
                  </a:cxn>
                  <a:cxn ang="T8">
                    <a:pos x="T4" y="T5"/>
                  </a:cxn>
                </a:cxnLst>
                <a:rect l="0" t="0" r="r" b="b"/>
                <a:pathLst>
                  <a:path w="40" h="4">
                    <a:moveTo>
                      <a:pt x="0" y="4"/>
                    </a:moveTo>
                    <a:lnTo>
                      <a:pt x="20" y="4"/>
                    </a:lnTo>
                    <a:lnTo>
                      <a:pt x="4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04" name="Freeform 21"/>
              <p:cNvSpPr>
                <a:spLocks/>
              </p:cNvSpPr>
              <p:nvPr/>
            </p:nvSpPr>
            <p:spPr bwMode="auto">
              <a:xfrm>
                <a:off x="1305" y="2982"/>
                <a:ext cx="27" cy="40"/>
              </a:xfrm>
              <a:custGeom>
                <a:avLst/>
                <a:gdLst>
                  <a:gd name="T0" fmla="*/ 1 w 54"/>
                  <a:gd name="T1" fmla="*/ 0 h 81"/>
                  <a:gd name="T2" fmla="*/ 1 w 54"/>
                  <a:gd name="T3" fmla="*/ 0 h 81"/>
                  <a:gd name="T4" fmla="*/ 1 w 54"/>
                  <a:gd name="T5" fmla="*/ 0 h 81"/>
                  <a:gd name="T6" fmla="*/ 0 w 54"/>
                  <a:gd name="T7" fmla="*/ 1 h 81"/>
                  <a:gd name="T8" fmla="*/ 0 w 54"/>
                  <a:gd name="T9" fmla="*/ 1 h 81"/>
                  <a:gd name="T10" fmla="*/ 1 w 54"/>
                  <a:gd name="T11" fmla="*/ 2 h 81"/>
                  <a:gd name="T12" fmla="*/ 1 w 54"/>
                  <a:gd name="T13" fmla="*/ 2 h 81"/>
                  <a:gd name="T14" fmla="*/ 1 w 54"/>
                  <a:gd name="T15" fmla="*/ 2 h 81"/>
                  <a:gd name="T16" fmla="*/ 1 w 54"/>
                  <a:gd name="T17" fmla="*/ 2 h 81"/>
                  <a:gd name="T18" fmla="*/ 2 w 54"/>
                  <a:gd name="T19" fmla="*/ 2 h 81"/>
                  <a:gd name="T20" fmla="*/ 2 w 54"/>
                  <a:gd name="T21" fmla="*/ 2 h 81"/>
                  <a:gd name="T22" fmla="*/ 2 w 54"/>
                  <a:gd name="T23" fmla="*/ 1 h 81"/>
                  <a:gd name="T24" fmla="*/ 2 w 54"/>
                  <a:gd name="T25" fmla="*/ 1 h 81"/>
                  <a:gd name="T26" fmla="*/ 2 w 54"/>
                  <a:gd name="T27" fmla="*/ 0 h 81"/>
                  <a:gd name="T28" fmla="*/ 2 w 54"/>
                  <a:gd name="T29" fmla="*/ 0 h 81"/>
                  <a:gd name="T30" fmla="*/ 1 w 54"/>
                  <a:gd name="T31" fmla="*/ 0 h 81"/>
                  <a:gd name="T32" fmla="*/ 1 w 54"/>
                  <a:gd name="T33" fmla="*/ 0 h 81"/>
                  <a:gd name="T34" fmla="*/ 1 w 54"/>
                  <a:gd name="T35" fmla="*/ 0 h 81"/>
                  <a:gd name="T36" fmla="*/ 1 w 54"/>
                  <a:gd name="T37" fmla="*/ 0 h 81"/>
                  <a:gd name="T38" fmla="*/ 1 w 54"/>
                  <a:gd name="T39" fmla="*/ 0 h 81"/>
                  <a:gd name="T40" fmla="*/ 1 w 54"/>
                  <a:gd name="T41" fmla="*/ 1 h 81"/>
                  <a:gd name="T42" fmla="*/ 1 w 54"/>
                  <a:gd name="T43" fmla="*/ 1 h 81"/>
                  <a:gd name="T44" fmla="*/ 1 w 54"/>
                  <a:gd name="T45" fmla="*/ 2 h 81"/>
                  <a:gd name="T46" fmla="*/ 1 w 54"/>
                  <a:gd name="T47" fmla="*/ 2 h 81"/>
                  <a:gd name="T48" fmla="*/ 1 w 54"/>
                  <a:gd name="T49" fmla="*/ 2 h 81"/>
                  <a:gd name="T50" fmla="*/ 1 w 54"/>
                  <a:gd name="T51" fmla="*/ 2 h 8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4" h="81">
                    <a:moveTo>
                      <a:pt x="23" y="0"/>
                    </a:moveTo>
                    <a:lnTo>
                      <a:pt x="10" y="4"/>
                    </a:lnTo>
                    <a:lnTo>
                      <a:pt x="3" y="16"/>
                    </a:lnTo>
                    <a:lnTo>
                      <a:pt x="0" y="36"/>
                    </a:lnTo>
                    <a:lnTo>
                      <a:pt x="0" y="47"/>
                    </a:lnTo>
                    <a:lnTo>
                      <a:pt x="3" y="67"/>
                    </a:lnTo>
                    <a:lnTo>
                      <a:pt x="10" y="78"/>
                    </a:lnTo>
                    <a:lnTo>
                      <a:pt x="23" y="81"/>
                    </a:lnTo>
                    <a:lnTo>
                      <a:pt x="30" y="81"/>
                    </a:lnTo>
                    <a:lnTo>
                      <a:pt x="41" y="78"/>
                    </a:lnTo>
                    <a:lnTo>
                      <a:pt x="50" y="67"/>
                    </a:lnTo>
                    <a:lnTo>
                      <a:pt x="54" y="47"/>
                    </a:lnTo>
                    <a:lnTo>
                      <a:pt x="54" y="36"/>
                    </a:lnTo>
                    <a:lnTo>
                      <a:pt x="50" y="16"/>
                    </a:lnTo>
                    <a:lnTo>
                      <a:pt x="41" y="4"/>
                    </a:lnTo>
                    <a:lnTo>
                      <a:pt x="30" y="0"/>
                    </a:lnTo>
                    <a:lnTo>
                      <a:pt x="23" y="0"/>
                    </a:lnTo>
                    <a:lnTo>
                      <a:pt x="14" y="4"/>
                    </a:lnTo>
                    <a:lnTo>
                      <a:pt x="10" y="9"/>
                    </a:lnTo>
                    <a:lnTo>
                      <a:pt x="7" y="16"/>
                    </a:lnTo>
                    <a:lnTo>
                      <a:pt x="3" y="36"/>
                    </a:lnTo>
                    <a:lnTo>
                      <a:pt x="3" y="47"/>
                    </a:lnTo>
                    <a:lnTo>
                      <a:pt x="7" y="67"/>
                    </a:lnTo>
                    <a:lnTo>
                      <a:pt x="10" y="74"/>
                    </a:lnTo>
                    <a:lnTo>
                      <a:pt x="14" y="78"/>
                    </a:lnTo>
                    <a:lnTo>
                      <a:pt x="23" y="8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05" name="Freeform 22"/>
              <p:cNvSpPr>
                <a:spLocks/>
              </p:cNvSpPr>
              <p:nvPr/>
            </p:nvSpPr>
            <p:spPr bwMode="auto">
              <a:xfrm>
                <a:off x="1320" y="2982"/>
                <a:ext cx="10" cy="40"/>
              </a:xfrm>
              <a:custGeom>
                <a:avLst/>
                <a:gdLst>
                  <a:gd name="T0" fmla="*/ 0 w 20"/>
                  <a:gd name="T1" fmla="*/ 2 h 81"/>
                  <a:gd name="T2" fmla="*/ 1 w 20"/>
                  <a:gd name="T3" fmla="*/ 2 h 81"/>
                  <a:gd name="T4" fmla="*/ 1 w 20"/>
                  <a:gd name="T5" fmla="*/ 2 h 81"/>
                  <a:gd name="T6" fmla="*/ 1 w 20"/>
                  <a:gd name="T7" fmla="*/ 2 h 81"/>
                  <a:gd name="T8" fmla="*/ 1 w 20"/>
                  <a:gd name="T9" fmla="*/ 1 h 81"/>
                  <a:gd name="T10" fmla="*/ 1 w 20"/>
                  <a:gd name="T11" fmla="*/ 1 h 81"/>
                  <a:gd name="T12" fmla="*/ 1 w 20"/>
                  <a:gd name="T13" fmla="*/ 0 h 81"/>
                  <a:gd name="T14" fmla="*/ 1 w 20"/>
                  <a:gd name="T15" fmla="*/ 0 h 81"/>
                  <a:gd name="T16" fmla="*/ 1 w 20"/>
                  <a:gd name="T17" fmla="*/ 0 h 81"/>
                  <a:gd name="T18" fmla="*/ 0 w 20"/>
                  <a:gd name="T19" fmla="*/ 0 h 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 h="81">
                    <a:moveTo>
                      <a:pt x="0" y="81"/>
                    </a:moveTo>
                    <a:lnTo>
                      <a:pt x="7" y="78"/>
                    </a:lnTo>
                    <a:lnTo>
                      <a:pt x="11" y="74"/>
                    </a:lnTo>
                    <a:lnTo>
                      <a:pt x="15" y="67"/>
                    </a:lnTo>
                    <a:lnTo>
                      <a:pt x="20" y="47"/>
                    </a:lnTo>
                    <a:lnTo>
                      <a:pt x="20" y="36"/>
                    </a:lnTo>
                    <a:lnTo>
                      <a:pt x="15" y="16"/>
                    </a:lnTo>
                    <a:lnTo>
                      <a:pt x="11" y="9"/>
                    </a:lnTo>
                    <a:lnTo>
                      <a:pt x="7" y="4"/>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06" name="Line 23"/>
              <p:cNvSpPr>
                <a:spLocks noChangeShapeType="1"/>
              </p:cNvSpPr>
              <p:nvPr/>
            </p:nvSpPr>
            <p:spPr bwMode="auto">
              <a:xfrm flipV="1">
                <a:off x="1686" y="2913"/>
                <a:ext cx="1" cy="22"/>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07" name="Freeform 24"/>
              <p:cNvSpPr>
                <a:spLocks/>
              </p:cNvSpPr>
              <p:nvPr/>
            </p:nvSpPr>
            <p:spPr bwMode="auto">
              <a:xfrm>
                <a:off x="1639" y="2982"/>
                <a:ext cx="9" cy="40"/>
              </a:xfrm>
              <a:custGeom>
                <a:avLst/>
                <a:gdLst>
                  <a:gd name="T0" fmla="*/ 0 w 18"/>
                  <a:gd name="T1" fmla="*/ 0 h 81"/>
                  <a:gd name="T2" fmla="*/ 1 w 18"/>
                  <a:gd name="T3" fmla="*/ 0 h 81"/>
                  <a:gd name="T4" fmla="*/ 1 w 18"/>
                  <a:gd name="T5" fmla="*/ 0 h 81"/>
                  <a:gd name="T6" fmla="*/ 1 w 18"/>
                  <a:gd name="T7" fmla="*/ 2 h 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81">
                    <a:moveTo>
                      <a:pt x="0" y="16"/>
                    </a:moveTo>
                    <a:lnTo>
                      <a:pt x="8" y="13"/>
                    </a:lnTo>
                    <a:lnTo>
                      <a:pt x="18" y="0"/>
                    </a:lnTo>
                    <a:lnTo>
                      <a:pt x="18" y="8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08" name="Line 25"/>
              <p:cNvSpPr>
                <a:spLocks noChangeShapeType="1"/>
              </p:cNvSpPr>
              <p:nvPr/>
            </p:nvSpPr>
            <p:spPr bwMode="auto">
              <a:xfrm>
                <a:off x="1646" y="2983"/>
                <a:ext cx="1" cy="39"/>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09" name="Line 26"/>
              <p:cNvSpPr>
                <a:spLocks noChangeShapeType="1"/>
              </p:cNvSpPr>
              <p:nvPr/>
            </p:nvSpPr>
            <p:spPr bwMode="auto">
              <a:xfrm>
                <a:off x="1639" y="3022"/>
                <a:ext cx="17"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10" name="Freeform 27"/>
              <p:cNvSpPr>
                <a:spLocks/>
              </p:cNvSpPr>
              <p:nvPr/>
            </p:nvSpPr>
            <p:spPr bwMode="auto">
              <a:xfrm>
                <a:off x="1671" y="2982"/>
                <a:ext cx="27" cy="40"/>
              </a:xfrm>
              <a:custGeom>
                <a:avLst/>
                <a:gdLst>
                  <a:gd name="T0" fmla="*/ 1 w 54"/>
                  <a:gd name="T1" fmla="*/ 0 h 81"/>
                  <a:gd name="T2" fmla="*/ 1 w 54"/>
                  <a:gd name="T3" fmla="*/ 0 h 81"/>
                  <a:gd name="T4" fmla="*/ 1 w 54"/>
                  <a:gd name="T5" fmla="*/ 0 h 81"/>
                  <a:gd name="T6" fmla="*/ 0 w 54"/>
                  <a:gd name="T7" fmla="*/ 1 h 81"/>
                  <a:gd name="T8" fmla="*/ 0 w 54"/>
                  <a:gd name="T9" fmla="*/ 1 h 81"/>
                  <a:gd name="T10" fmla="*/ 1 w 54"/>
                  <a:gd name="T11" fmla="*/ 2 h 81"/>
                  <a:gd name="T12" fmla="*/ 1 w 54"/>
                  <a:gd name="T13" fmla="*/ 2 h 81"/>
                  <a:gd name="T14" fmla="*/ 1 w 54"/>
                  <a:gd name="T15" fmla="*/ 2 h 81"/>
                  <a:gd name="T16" fmla="*/ 1 w 54"/>
                  <a:gd name="T17" fmla="*/ 2 h 81"/>
                  <a:gd name="T18" fmla="*/ 2 w 54"/>
                  <a:gd name="T19" fmla="*/ 2 h 81"/>
                  <a:gd name="T20" fmla="*/ 2 w 54"/>
                  <a:gd name="T21" fmla="*/ 2 h 81"/>
                  <a:gd name="T22" fmla="*/ 2 w 54"/>
                  <a:gd name="T23" fmla="*/ 1 h 81"/>
                  <a:gd name="T24" fmla="*/ 2 w 54"/>
                  <a:gd name="T25" fmla="*/ 1 h 81"/>
                  <a:gd name="T26" fmla="*/ 2 w 54"/>
                  <a:gd name="T27" fmla="*/ 0 h 81"/>
                  <a:gd name="T28" fmla="*/ 2 w 54"/>
                  <a:gd name="T29" fmla="*/ 0 h 81"/>
                  <a:gd name="T30" fmla="*/ 1 w 54"/>
                  <a:gd name="T31" fmla="*/ 0 h 81"/>
                  <a:gd name="T32" fmla="*/ 1 w 54"/>
                  <a:gd name="T33" fmla="*/ 0 h 81"/>
                  <a:gd name="T34" fmla="*/ 1 w 54"/>
                  <a:gd name="T35" fmla="*/ 0 h 81"/>
                  <a:gd name="T36" fmla="*/ 1 w 54"/>
                  <a:gd name="T37" fmla="*/ 0 h 81"/>
                  <a:gd name="T38" fmla="*/ 1 w 54"/>
                  <a:gd name="T39" fmla="*/ 0 h 81"/>
                  <a:gd name="T40" fmla="*/ 1 w 54"/>
                  <a:gd name="T41" fmla="*/ 1 h 81"/>
                  <a:gd name="T42" fmla="*/ 1 w 54"/>
                  <a:gd name="T43" fmla="*/ 1 h 81"/>
                  <a:gd name="T44" fmla="*/ 1 w 54"/>
                  <a:gd name="T45" fmla="*/ 2 h 81"/>
                  <a:gd name="T46" fmla="*/ 1 w 54"/>
                  <a:gd name="T47" fmla="*/ 2 h 81"/>
                  <a:gd name="T48" fmla="*/ 1 w 54"/>
                  <a:gd name="T49" fmla="*/ 2 h 81"/>
                  <a:gd name="T50" fmla="*/ 1 w 54"/>
                  <a:gd name="T51" fmla="*/ 2 h 8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4" h="81">
                    <a:moveTo>
                      <a:pt x="24" y="0"/>
                    </a:moveTo>
                    <a:lnTo>
                      <a:pt x="11" y="4"/>
                    </a:lnTo>
                    <a:lnTo>
                      <a:pt x="4" y="16"/>
                    </a:lnTo>
                    <a:lnTo>
                      <a:pt x="0" y="36"/>
                    </a:lnTo>
                    <a:lnTo>
                      <a:pt x="0" y="47"/>
                    </a:lnTo>
                    <a:lnTo>
                      <a:pt x="4" y="67"/>
                    </a:lnTo>
                    <a:lnTo>
                      <a:pt x="11" y="78"/>
                    </a:lnTo>
                    <a:lnTo>
                      <a:pt x="24" y="81"/>
                    </a:lnTo>
                    <a:lnTo>
                      <a:pt x="31" y="81"/>
                    </a:lnTo>
                    <a:lnTo>
                      <a:pt x="43" y="78"/>
                    </a:lnTo>
                    <a:lnTo>
                      <a:pt x="51" y="67"/>
                    </a:lnTo>
                    <a:lnTo>
                      <a:pt x="54" y="47"/>
                    </a:lnTo>
                    <a:lnTo>
                      <a:pt x="54" y="36"/>
                    </a:lnTo>
                    <a:lnTo>
                      <a:pt x="51" y="16"/>
                    </a:lnTo>
                    <a:lnTo>
                      <a:pt x="43" y="4"/>
                    </a:lnTo>
                    <a:lnTo>
                      <a:pt x="31" y="0"/>
                    </a:lnTo>
                    <a:lnTo>
                      <a:pt x="24" y="0"/>
                    </a:lnTo>
                    <a:lnTo>
                      <a:pt x="16" y="4"/>
                    </a:lnTo>
                    <a:lnTo>
                      <a:pt x="11" y="9"/>
                    </a:lnTo>
                    <a:lnTo>
                      <a:pt x="7" y="16"/>
                    </a:lnTo>
                    <a:lnTo>
                      <a:pt x="4" y="36"/>
                    </a:lnTo>
                    <a:lnTo>
                      <a:pt x="4" y="47"/>
                    </a:lnTo>
                    <a:lnTo>
                      <a:pt x="7" y="67"/>
                    </a:lnTo>
                    <a:lnTo>
                      <a:pt x="11" y="74"/>
                    </a:lnTo>
                    <a:lnTo>
                      <a:pt x="16" y="78"/>
                    </a:lnTo>
                    <a:lnTo>
                      <a:pt x="24" y="8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11" name="Freeform 28"/>
              <p:cNvSpPr>
                <a:spLocks/>
              </p:cNvSpPr>
              <p:nvPr/>
            </p:nvSpPr>
            <p:spPr bwMode="auto">
              <a:xfrm>
                <a:off x="1686" y="2982"/>
                <a:ext cx="10" cy="40"/>
              </a:xfrm>
              <a:custGeom>
                <a:avLst/>
                <a:gdLst>
                  <a:gd name="T0" fmla="*/ 0 w 20"/>
                  <a:gd name="T1" fmla="*/ 2 h 81"/>
                  <a:gd name="T2" fmla="*/ 1 w 20"/>
                  <a:gd name="T3" fmla="*/ 2 h 81"/>
                  <a:gd name="T4" fmla="*/ 1 w 20"/>
                  <a:gd name="T5" fmla="*/ 2 h 81"/>
                  <a:gd name="T6" fmla="*/ 1 w 20"/>
                  <a:gd name="T7" fmla="*/ 2 h 81"/>
                  <a:gd name="T8" fmla="*/ 1 w 20"/>
                  <a:gd name="T9" fmla="*/ 1 h 81"/>
                  <a:gd name="T10" fmla="*/ 1 w 20"/>
                  <a:gd name="T11" fmla="*/ 1 h 81"/>
                  <a:gd name="T12" fmla="*/ 1 w 20"/>
                  <a:gd name="T13" fmla="*/ 0 h 81"/>
                  <a:gd name="T14" fmla="*/ 1 w 20"/>
                  <a:gd name="T15" fmla="*/ 0 h 81"/>
                  <a:gd name="T16" fmla="*/ 1 w 20"/>
                  <a:gd name="T17" fmla="*/ 0 h 81"/>
                  <a:gd name="T18" fmla="*/ 0 w 20"/>
                  <a:gd name="T19" fmla="*/ 0 h 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 h="81">
                    <a:moveTo>
                      <a:pt x="0" y="81"/>
                    </a:moveTo>
                    <a:lnTo>
                      <a:pt x="7" y="78"/>
                    </a:lnTo>
                    <a:lnTo>
                      <a:pt x="12" y="74"/>
                    </a:lnTo>
                    <a:lnTo>
                      <a:pt x="16" y="67"/>
                    </a:lnTo>
                    <a:lnTo>
                      <a:pt x="20" y="47"/>
                    </a:lnTo>
                    <a:lnTo>
                      <a:pt x="20" y="36"/>
                    </a:lnTo>
                    <a:lnTo>
                      <a:pt x="16" y="16"/>
                    </a:lnTo>
                    <a:lnTo>
                      <a:pt x="12" y="9"/>
                    </a:lnTo>
                    <a:lnTo>
                      <a:pt x="7" y="4"/>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12" name="Freeform 29"/>
              <p:cNvSpPr>
                <a:spLocks/>
              </p:cNvSpPr>
              <p:nvPr/>
            </p:nvSpPr>
            <p:spPr bwMode="auto">
              <a:xfrm>
                <a:off x="1710" y="2982"/>
                <a:ext cx="27" cy="40"/>
              </a:xfrm>
              <a:custGeom>
                <a:avLst/>
                <a:gdLst>
                  <a:gd name="T0" fmla="*/ 1 w 54"/>
                  <a:gd name="T1" fmla="*/ 0 h 81"/>
                  <a:gd name="T2" fmla="*/ 1 w 54"/>
                  <a:gd name="T3" fmla="*/ 0 h 81"/>
                  <a:gd name="T4" fmla="*/ 1 w 54"/>
                  <a:gd name="T5" fmla="*/ 0 h 81"/>
                  <a:gd name="T6" fmla="*/ 0 w 54"/>
                  <a:gd name="T7" fmla="*/ 1 h 81"/>
                  <a:gd name="T8" fmla="*/ 0 w 54"/>
                  <a:gd name="T9" fmla="*/ 1 h 81"/>
                  <a:gd name="T10" fmla="*/ 1 w 54"/>
                  <a:gd name="T11" fmla="*/ 2 h 81"/>
                  <a:gd name="T12" fmla="*/ 1 w 54"/>
                  <a:gd name="T13" fmla="*/ 2 h 81"/>
                  <a:gd name="T14" fmla="*/ 1 w 54"/>
                  <a:gd name="T15" fmla="*/ 2 h 81"/>
                  <a:gd name="T16" fmla="*/ 1 w 54"/>
                  <a:gd name="T17" fmla="*/ 2 h 81"/>
                  <a:gd name="T18" fmla="*/ 2 w 54"/>
                  <a:gd name="T19" fmla="*/ 2 h 81"/>
                  <a:gd name="T20" fmla="*/ 2 w 54"/>
                  <a:gd name="T21" fmla="*/ 2 h 81"/>
                  <a:gd name="T22" fmla="*/ 2 w 54"/>
                  <a:gd name="T23" fmla="*/ 1 h 81"/>
                  <a:gd name="T24" fmla="*/ 2 w 54"/>
                  <a:gd name="T25" fmla="*/ 1 h 81"/>
                  <a:gd name="T26" fmla="*/ 2 w 54"/>
                  <a:gd name="T27" fmla="*/ 0 h 81"/>
                  <a:gd name="T28" fmla="*/ 2 w 54"/>
                  <a:gd name="T29" fmla="*/ 0 h 81"/>
                  <a:gd name="T30" fmla="*/ 1 w 54"/>
                  <a:gd name="T31" fmla="*/ 0 h 81"/>
                  <a:gd name="T32" fmla="*/ 1 w 54"/>
                  <a:gd name="T33" fmla="*/ 0 h 81"/>
                  <a:gd name="T34" fmla="*/ 1 w 54"/>
                  <a:gd name="T35" fmla="*/ 0 h 81"/>
                  <a:gd name="T36" fmla="*/ 1 w 54"/>
                  <a:gd name="T37" fmla="*/ 0 h 81"/>
                  <a:gd name="T38" fmla="*/ 1 w 54"/>
                  <a:gd name="T39" fmla="*/ 0 h 81"/>
                  <a:gd name="T40" fmla="*/ 1 w 54"/>
                  <a:gd name="T41" fmla="*/ 1 h 81"/>
                  <a:gd name="T42" fmla="*/ 1 w 54"/>
                  <a:gd name="T43" fmla="*/ 1 h 81"/>
                  <a:gd name="T44" fmla="*/ 1 w 54"/>
                  <a:gd name="T45" fmla="*/ 2 h 81"/>
                  <a:gd name="T46" fmla="*/ 1 w 54"/>
                  <a:gd name="T47" fmla="*/ 2 h 81"/>
                  <a:gd name="T48" fmla="*/ 1 w 54"/>
                  <a:gd name="T49" fmla="*/ 2 h 81"/>
                  <a:gd name="T50" fmla="*/ 1 w 54"/>
                  <a:gd name="T51" fmla="*/ 2 h 8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4" h="81">
                    <a:moveTo>
                      <a:pt x="23" y="0"/>
                    </a:moveTo>
                    <a:lnTo>
                      <a:pt x="10" y="4"/>
                    </a:lnTo>
                    <a:lnTo>
                      <a:pt x="3" y="16"/>
                    </a:lnTo>
                    <a:lnTo>
                      <a:pt x="0" y="36"/>
                    </a:lnTo>
                    <a:lnTo>
                      <a:pt x="0" y="47"/>
                    </a:lnTo>
                    <a:lnTo>
                      <a:pt x="3" y="67"/>
                    </a:lnTo>
                    <a:lnTo>
                      <a:pt x="10" y="78"/>
                    </a:lnTo>
                    <a:lnTo>
                      <a:pt x="23" y="81"/>
                    </a:lnTo>
                    <a:lnTo>
                      <a:pt x="30" y="81"/>
                    </a:lnTo>
                    <a:lnTo>
                      <a:pt x="43" y="78"/>
                    </a:lnTo>
                    <a:lnTo>
                      <a:pt x="50" y="67"/>
                    </a:lnTo>
                    <a:lnTo>
                      <a:pt x="54" y="47"/>
                    </a:lnTo>
                    <a:lnTo>
                      <a:pt x="54" y="36"/>
                    </a:lnTo>
                    <a:lnTo>
                      <a:pt x="50" y="16"/>
                    </a:lnTo>
                    <a:lnTo>
                      <a:pt x="43" y="4"/>
                    </a:lnTo>
                    <a:lnTo>
                      <a:pt x="30" y="0"/>
                    </a:lnTo>
                    <a:lnTo>
                      <a:pt x="23" y="0"/>
                    </a:lnTo>
                    <a:lnTo>
                      <a:pt x="16" y="4"/>
                    </a:lnTo>
                    <a:lnTo>
                      <a:pt x="10" y="9"/>
                    </a:lnTo>
                    <a:lnTo>
                      <a:pt x="7" y="16"/>
                    </a:lnTo>
                    <a:lnTo>
                      <a:pt x="3" y="36"/>
                    </a:lnTo>
                    <a:lnTo>
                      <a:pt x="3" y="47"/>
                    </a:lnTo>
                    <a:lnTo>
                      <a:pt x="7" y="67"/>
                    </a:lnTo>
                    <a:lnTo>
                      <a:pt x="10" y="74"/>
                    </a:lnTo>
                    <a:lnTo>
                      <a:pt x="16" y="78"/>
                    </a:lnTo>
                    <a:lnTo>
                      <a:pt x="23" y="8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13" name="Freeform 30"/>
              <p:cNvSpPr>
                <a:spLocks/>
              </p:cNvSpPr>
              <p:nvPr/>
            </p:nvSpPr>
            <p:spPr bwMode="auto">
              <a:xfrm>
                <a:off x="1725" y="2982"/>
                <a:ext cx="10" cy="40"/>
              </a:xfrm>
              <a:custGeom>
                <a:avLst/>
                <a:gdLst>
                  <a:gd name="T0" fmla="*/ 0 w 20"/>
                  <a:gd name="T1" fmla="*/ 2 h 81"/>
                  <a:gd name="T2" fmla="*/ 1 w 20"/>
                  <a:gd name="T3" fmla="*/ 2 h 81"/>
                  <a:gd name="T4" fmla="*/ 1 w 20"/>
                  <a:gd name="T5" fmla="*/ 2 h 81"/>
                  <a:gd name="T6" fmla="*/ 1 w 20"/>
                  <a:gd name="T7" fmla="*/ 2 h 81"/>
                  <a:gd name="T8" fmla="*/ 1 w 20"/>
                  <a:gd name="T9" fmla="*/ 1 h 81"/>
                  <a:gd name="T10" fmla="*/ 1 w 20"/>
                  <a:gd name="T11" fmla="*/ 1 h 81"/>
                  <a:gd name="T12" fmla="*/ 1 w 20"/>
                  <a:gd name="T13" fmla="*/ 0 h 81"/>
                  <a:gd name="T14" fmla="*/ 1 w 20"/>
                  <a:gd name="T15" fmla="*/ 0 h 81"/>
                  <a:gd name="T16" fmla="*/ 1 w 20"/>
                  <a:gd name="T17" fmla="*/ 0 h 81"/>
                  <a:gd name="T18" fmla="*/ 0 w 20"/>
                  <a:gd name="T19" fmla="*/ 0 h 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 h="81">
                    <a:moveTo>
                      <a:pt x="0" y="81"/>
                    </a:moveTo>
                    <a:lnTo>
                      <a:pt x="7" y="78"/>
                    </a:lnTo>
                    <a:lnTo>
                      <a:pt x="13" y="74"/>
                    </a:lnTo>
                    <a:lnTo>
                      <a:pt x="16" y="67"/>
                    </a:lnTo>
                    <a:lnTo>
                      <a:pt x="20" y="47"/>
                    </a:lnTo>
                    <a:lnTo>
                      <a:pt x="20" y="36"/>
                    </a:lnTo>
                    <a:lnTo>
                      <a:pt x="16" y="16"/>
                    </a:lnTo>
                    <a:lnTo>
                      <a:pt x="13" y="9"/>
                    </a:lnTo>
                    <a:lnTo>
                      <a:pt x="7" y="4"/>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14" name="Line 31"/>
              <p:cNvSpPr>
                <a:spLocks noChangeShapeType="1"/>
              </p:cNvSpPr>
              <p:nvPr/>
            </p:nvSpPr>
            <p:spPr bwMode="auto">
              <a:xfrm flipV="1">
                <a:off x="2072" y="2913"/>
                <a:ext cx="1" cy="22"/>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15" name="Freeform 32"/>
              <p:cNvSpPr>
                <a:spLocks/>
              </p:cNvSpPr>
              <p:nvPr/>
            </p:nvSpPr>
            <p:spPr bwMode="auto">
              <a:xfrm>
                <a:off x="2024" y="2982"/>
                <a:ext cx="10" cy="40"/>
              </a:xfrm>
              <a:custGeom>
                <a:avLst/>
                <a:gdLst>
                  <a:gd name="T0" fmla="*/ 0 w 20"/>
                  <a:gd name="T1" fmla="*/ 0 h 81"/>
                  <a:gd name="T2" fmla="*/ 1 w 20"/>
                  <a:gd name="T3" fmla="*/ 0 h 81"/>
                  <a:gd name="T4" fmla="*/ 1 w 20"/>
                  <a:gd name="T5" fmla="*/ 0 h 81"/>
                  <a:gd name="T6" fmla="*/ 1 w 20"/>
                  <a:gd name="T7" fmla="*/ 2 h 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81">
                    <a:moveTo>
                      <a:pt x="0" y="16"/>
                    </a:moveTo>
                    <a:lnTo>
                      <a:pt x="9" y="13"/>
                    </a:lnTo>
                    <a:lnTo>
                      <a:pt x="20" y="0"/>
                    </a:lnTo>
                    <a:lnTo>
                      <a:pt x="20" y="8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16" name="Line 33"/>
              <p:cNvSpPr>
                <a:spLocks noChangeShapeType="1"/>
              </p:cNvSpPr>
              <p:nvPr/>
            </p:nvSpPr>
            <p:spPr bwMode="auto">
              <a:xfrm>
                <a:off x="2032" y="2983"/>
                <a:ext cx="1" cy="39"/>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17" name="Line 34"/>
              <p:cNvSpPr>
                <a:spLocks noChangeShapeType="1"/>
              </p:cNvSpPr>
              <p:nvPr/>
            </p:nvSpPr>
            <p:spPr bwMode="auto">
              <a:xfrm>
                <a:off x="2024" y="3022"/>
                <a:ext cx="18"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18" name="Freeform 35"/>
              <p:cNvSpPr>
                <a:spLocks/>
              </p:cNvSpPr>
              <p:nvPr/>
            </p:nvSpPr>
            <p:spPr bwMode="auto">
              <a:xfrm>
                <a:off x="2057" y="2982"/>
                <a:ext cx="27" cy="40"/>
              </a:xfrm>
              <a:custGeom>
                <a:avLst/>
                <a:gdLst>
                  <a:gd name="T0" fmla="*/ 1 w 54"/>
                  <a:gd name="T1" fmla="*/ 0 h 81"/>
                  <a:gd name="T2" fmla="*/ 0 w 54"/>
                  <a:gd name="T3" fmla="*/ 1 h 81"/>
                  <a:gd name="T4" fmla="*/ 1 w 54"/>
                  <a:gd name="T5" fmla="*/ 0 h 81"/>
                  <a:gd name="T6" fmla="*/ 1 w 54"/>
                  <a:gd name="T7" fmla="*/ 0 h 81"/>
                  <a:gd name="T8" fmla="*/ 1 w 54"/>
                  <a:gd name="T9" fmla="*/ 0 h 81"/>
                  <a:gd name="T10" fmla="*/ 2 w 54"/>
                  <a:gd name="T11" fmla="*/ 0 h 81"/>
                  <a:gd name="T12" fmla="*/ 2 w 54"/>
                  <a:gd name="T13" fmla="*/ 1 h 81"/>
                  <a:gd name="T14" fmla="*/ 2 w 54"/>
                  <a:gd name="T15" fmla="*/ 1 h 81"/>
                  <a:gd name="T16" fmla="*/ 2 w 54"/>
                  <a:gd name="T17" fmla="*/ 1 h 81"/>
                  <a:gd name="T18" fmla="*/ 2 w 54"/>
                  <a:gd name="T19" fmla="*/ 2 h 81"/>
                  <a:gd name="T20" fmla="*/ 2 w 54"/>
                  <a:gd name="T21" fmla="*/ 2 h 81"/>
                  <a:gd name="T22" fmla="*/ 1 w 54"/>
                  <a:gd name="T23" fmla="*/ 2 h 81"/>
                  <a:gd name="T24" fmla="*/ 1 w 54"/>
                  <a:gd name="T25" fmla="*/ 2 h 81"/>
                  <a:gd name="T26" fmla="*/ 1 w 54"/>
                  <a:gd name="T27" fmla="*/ 2 h 81"/>
                  <a:gd name="T28" fmla="*/ 1 w 54"/>
                  <a:gd name="T29" fmla="*/ 2 h 81"/>
                  <a:gd name="T30" fmla="*/ 0 w 54"/>
                  <a:gd name="T31" fmla="*/ 2 h 81"/>
                  <a:gd name="T32" fmla="*/ 0 w 54"/>
                  <a:gd name="T33" fmla="*/ 1 h 81"/>
                  <a:gd name="T34" fmla="*/ 1 w 54"/>
                  <a:gd name="T35" fmla="*/ 1 h 81"/>
                  <a:gd name="T36" fmla="*/ 1 w 54"/>
                  <a:gd name="T37" fmla="*/ 1 h 81"/>
                  <a:gd name="T38" fmla="*/ 1 w 54"/>
                  <a:gd name="T39" fmla="*/ 2 h 8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4" h="81">
                    <a:moveTo>
                      <a:pt x="8" y="0"/>
                    </a:moveTo>
                    <a:lnTo>
                      <a:pt x="0" y="40"/>
                    </a:lnTo>
                    <a:lnTo>
                      <a:pt x="8" y="31"/>
                    </a:lnTo>
                    <a:lnTo>
                      <a:pt x="18" y="27"/>
                    </a:lnTo>
                    <a:lnTo>
                      <a:pt x="31" y="27"/>
                    </a:lnTo>
                    <a:lnTo>
                      <a:pt x="42" y="31"/>
                    </a:lnTo>
                    <a:lnTo>
                      <a:pt x="51" y="40"/>
                    </a:lnTo>
                    <a:lnTo>
                      <a:pt x="54" y="51"/>
                    </a:lnTo>
                    <a:lnTo>
                      <a:pt x="54" y="58"/>
                    </a:lnTo>
                    <a:lnTo>
                      <a:pt x="51" y="70"/>
                    </a:lnTo>
                    <a:lnTo>
                      <a:pt x="42" y="78"/>
                    </a:lnTo>
                    <a:lnTo>
                      <a:pt x="31" y="81"/>
                    </a:lnTo>
                    <a:lnTo>
                      <a:pt x="18" y="81"/>
                    </a:lnTo>
                    <a:lnTo>
                      <a:pt x="8" y="78"/>
                    </a:lnTo>
                    <a:lnTo>
                      <a:pt x="4" y="74"/>
                    </a:lnTo>
                    <a:lnTo>
                      <a:pt x="0" y="67"/>
                    </a:lnTo>
                    <a:lnTo>
                      <a:pt x="0" y="63"/>
                    </a:lnTo>
                    <a:lnTo>
                      <a:pt x="4" y="58"/>
                    </a:lnTo>
                    <a:lnTo>
                      <a:pt x="8" y="63"/>
                    </a:lnTo>
                    <a:lnTo>
                      <a:pt x="4" y="6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19" name="Freeform 36"/>
              <p:cNvSpPr>
                <a:spLocks/>
              </p:cNvSpPr>
              <p:nvPr/>
            </p:nvSpPr>
            <p:spPr bwMode="auto">
              <a:xfrm>
                <a:off x="2072" y="2995"/>
                <a:ext cx="10" cy="27"/>
              </a:xfrm>
              <a:custGeom>
                <a:avLst/>
                <a:gdLst>
                  <a:gd name="T0" fmla="*/ 0 w 20"/>
                  <a:gd name="T1" fmla="*/ 0 h 54"/>
                  <a:gd name="T2" fmla="*/ 1 w 20"/>
                  <a:gd name="T3" fmla="*/ 1 h 54"/>
                  <a:gd name="T4" fmla="*/ 1 w 20"/>
                  <a:gd name="T5" fmla="*/ 1 h 54"/>
                  <a:gd name="T6" fmla="*/ 1 w 20"/>
                  <a:gd name="T7" fmla="*/ 1 h 54"/>
                  <a:gd name="T8" fmla="*/ 1 w 20"/>
                  <a:gd name="T9" fmla="*/ 1 h 54"/>
                  <a:gd name="T10" fmla="*/ 1 w 20"/>
                  <a:gd name="T11" fmla="*/ 2 h 54"/>
                  <a:gd name="T12" fmla="*/ 1 w 20"/>
                  <a:gd name="T13" fmla="*/ 2 h 54"/>
                  <a:gd name="T14" fmla="*/ 0 w 20"/>
                  <a:gd name="T15" fmla="*/ 2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 h="54">
                    <a:moveTo>
                      <a:pt x="0" y="0"/>
                    </a:moveTo>
                    <a:lnTo>
                      <a:pt x="7" y="4"/>
                    </a:lnTo>
                    <a:lnTo>
                      <a:pt x="16" y="13"/>
                    </a:lnTo>
                    <a:lnTo>
                      <a:pt x="20" y="24"/>
                    </a:lnTo>
                    <a:lnTo>
                      <a:pt x="20" y="31"/>
                    </a:lnTo>
                    <a:lnTo>
                      <a:pt x="16" y="43"/>
                    </a:lnTo>
                    <a:lnTo>
                      <a:pt x="7" y="51"/>
                    </a:lnTo>
                    <a:lnTo>
                      <a:pt x="0"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20" name="Line 37"/>
              <p:cNvSpPr>
                <a:spLocks noChangeShapeType="1"/>
              </p:cNvSpPr>
              <p:nvPr/>
            </p:nvSpPr>
            <p:spPr bwMode="auto">
              <a:xfrm>
                <a:off x="2061" y="2982"/>
                <a:ext cx="20"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21" name="Freeform 38"/>
              <p:cNvSpPr>
                <a:spLocks/>
              </p:cNvSpPr>
              <p:nvPr/>
            </p:nvSpPr>
            <p:spPr bwMode="auto">
              <a:xfrm>
                <a:off x="2061" y="2982"/>
                <a:ext cx="20" cy="1"/>
              </a:xfrm>
              <a:custGeom>
                <a:avLst/>
                <a:gdLst>
                  <a:gd name="T0" fmla="*/ 0 w 39"/>
                  <a:gd name="T1" fmla="*/ 0 h 4"/>
                  <a:gd name="T2" fmla="*/ 1 w 39"/>
                  <a:gd name="T3" fmla="*/ 0 h 4"/>
                  <a:gd name="T4" fmla="*/ 2 w 39"/>
                  <a:gd name="T5" fmla="*/ 0 h 4"/>
                  <a:gd name="T6" fmla="*/ 0 60000 65536"/>
                  <a:gd name="T7" fmla="*/ 0 60000 65536"/>
                  <a:gd name="T8" fmla="*/ 0 60000 65536"/>
                </a:gdLst>
                <a:ahLst/>
                <a:cxnLst>
                  <a:cxn ang="T6">
                    <a:pos x="T0" y="T1"/>
                  </a:cxn>
                  <a:cxn ang="T7">
                    <a:pos x="T2" y="T3"/>
                  </a:cxn>
                  <a:cxn ang="T8">
                    <a:pos x="T4" y="T5"/>
                  </a:cxn>
                </a:cxnLst>
                <a:rect l="0" t="0" r="r" b="b"/>
                <a:pathLst>
                  <a:path w="39" h="4">
                    <a:moveTo>
                      <a:pt x="0" y="4"/>
                    </a:moveTo>
                    <a:lnTo>
                      <a:pt x="19" y="4"/>
                    </a:lnTo>
                    <a:lnTo>
                      <a:pt x="39"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22" name="Freeform 39"/>
              <p:cNvSpPr>
                <a:spLocks/>
              </p:cNvSpPr>
              <p:nvPr/>
            </p:nvSpPr>
            <p:spPr bwMode="auto">
              <a:xfrm>
                <a:off x="2096" y="2982"/>
                <a:ext cx="27" cy="40"/>
              </a:xfrm>
              <a:custGeom>
                <a:avLst/>
                <a:gdLst>
                  <a:gd name="T0" fmla="*/ 1 w 54"/>
                  <a:gd name="T1" fmla="*/ 0 h 81"/>
                  <a:gd name="T2" fmla="*/ 1 w 54"/>
                  <a:gd name="T3" fmla="*/ 0 h 81"/>
                  <a:gd name="T4" fmla="*/ 1 w 54"/>
                  <a:gd name="T5" fmla="*/ 0 h 81"/>
                  <a:gd name="T6" fmla="*/ 0 w 54"/>
                  <a:gd name="T7" fmla="*/ 1 h 81"/>
                  <a:gd name="T8" fmla="*/ 0 w 54"/>
                  <a:gd name="T9" fmla="*/ 1 h 81"/>
                  <a:gd name="T10" fmla="*/ 1 w 54"/>
                  <a:gd name="T11" fmla="*/ 2 h 81"/>
                  <a:gd name="T12" fmla="*/ 1 w 54"/>
                  <a:gd name="T13" fmla="*/ 2 h 81"/>
                  <a:gd name="T14" fmla="*/ 1 w 54"/>
                  <a:gd name="T15" fmla="*/ 2 h 81"/>
                  <a:gd name="T16" fmla="*/ 1 w 54"/>
                  <a:gd name="T17" fmla="*/ 2 h 81"/>
                  <a:gd name="T18" fmla="*/ 2 w 54"/>
                  <a:gd name="T19" fmla="*/ 2 h 81"/>
                  <a:gd name="T20" fmla="*/ 2 w 54"/>
                  <a:gd name="T21" fmla="*/ 2 h 81"/>
                  <a:gd name="T22" fmla="*/ 2 w 54"/>
                  <a:gd name="T23" fmla="*/ 1 h 81"/>
                  <a:gd name="T24" fmla="*/ 2 w 54"/>
                  <a:gd name="T25" fmla="*/ 1 h 81"/>
                  <a:gd name="T26" fmla="*/ 2 w 54"/>
                  <a:gd name="T27" fmla="*/ 0 h 81"/>
                  <a:gd name="T28" fmla="*/ 2 w 54"/>
                  <a:gd name="T29" fmla="*/ 0 h 81"/>
                  <a:gd name="T30" fmla="*/ 1 w 54"/>
                  <a:gd name="T31" fmla="*/ 0 h 81"/>
                  <a:gd name="T32" fmla="*/ 1 w 54"/>
                  <a:gd name="T33" fmla="*/ 0 h 81"/>
                  <a:gd name="T34" fmla="*/ 1 w 54"/>
                  <a:gd name="T35" fmla="*/ 0 h 81"/>
                  <a:gd name="T36" fmla="*/ 1 w 54"/>
                  <a:gd name="T37" fmla="*/ 0 h 81"/>
                  <a:gd name="T38" fmla="*/ 1 w 54"/>
                  <a:gd name="T39" fmla="*/ 0 h 81"/>
                  <a:gd name="T40" fmla="*/ 1 w 54"/>
                  <a:gd name="T41" fmla="*/ 1 h 81"/>
                  <a:gd name="T42" fmla="*/ 1 w 54"/>
                  <a:gd name="T43" fmla="*/ 1 h 81"/>
                  <a:gd name="T44" fmla="*/ 1 w 54"/>
                  <a:gd name="T45" fmla="*/ 2 h 81"/>
                  <a:gd name="T46" fmla="*/ 1 w 54"/>
                  <a:gd name="T47" fmla="*/ 2 h 81"/>
                  <a:gd name="T48" fmla="*/ 1 w 54"/>
                  <a:gd name="T49" fmla="*/ 2 h 81"/>
                  <a:gd name="T50" fmla="*/ 1 w 54"/>
                  <a:gd name="T51" fmla="*/ 2 h 8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4" h="81">
                    <a:moveTo>
                      <a:pt x="23" y="0"/>
                    </a:moveTo>
                    <a:lnTo>
                      <a:pt x="11" y="4"/>
                    </a:lnTo>
                    <a:lnTo>
                      <a:pt x="3" y="16"/>
                    </a:lnTo>
                    <a:lnTo>
                      <a:pt x="0" y="36"/>
                    </a:lnTo>
                    <a:lnTo>
                      <a:pt x="0" y="47"/>
                    </a:lnTo>
                    <a:lnTo>
                      <a:pt x="3" y="67"/>
                    </a:lnTo>
                    <a:lnTo>
                      <a:pt x="11" y="78"/>
                    </a:lnTo>
                    <a:lnTo>
                      <a:pt x="23" y="81"/>
                    </a:lnTo>
                    <a:lnTo>
                      <a:pt x="30" y="81"/>
                    </a:lnTo>
                    <a:lnTo>
                      <a:pt x="41" y="78"/>
                    </a:lnTo>
                    <a:lnTo>
                      <a:pt x="50" y="67"/>
                    </a:lnTo>
                    <a:lnTo>
                      <a:pt x="54" y="47"/>
                    </a:lnTo>
                    <a:lnTo>
                      <a:pt x="54" y="36"/>
                    </a:lnTo>
                    <a:lnTo>
                      <a:pt x="50" y="16"/>
                    </a:lnTo>
                    <a:lnTo>
                      <a:pt x="41" y="4"/>
                    </a:lnTo>
                    <a:lnTo>
                      <a:pt x="30" y="0"/>
                    </a:lnTo>
                    <a:lnTo>
                      <a:pt x="23" y="0"/>
                    </a:lnTo>
                    <a:lnTo>
                      <a:pt x="14" y="4"/>
                    </a:lnTo>
                    <a:lnTo>
                      <a:pt x="11" y="9"/>
                    </a:lnTo>
                    <a:lnTo>
                      <a:pt x="7" y="16"/>
                    </a:lnTo>
                    <a:lnTo>
                      <a:pt x="3" y="36"/>
                    </a:lnTo>
                    <a:lnTo>
                      <a:pt x="3" y="47"/>
                    </a:lnTo>
                    <a:lnTo>
                      <a:pt x="7" y="67"/>
                    </a:lnTo>
                    <a:lnTo>
                      <a:pt x="11" y="74"/>
                    </a:lnTo>
                    <a:lnTo>
                      <a:pt x="14" y="78"/>
                    </a:lnTo>
                    <a:lnTo>
                      <a:pt x="23" y="8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23" name="Freeform 40"/>
              <p:cNvSpPr>
                <a:spLocks/>
              </p:cNvSpPr>
              <p:nvPr/>
            </p:nvSpPr>
            <p:spPr bwMode="auto">
              <a:xfrm>
                <a:off x="2111" y="2982"/>
                <a:ext cx="10" cy="40"/>
              </a:xfrm>
              <a:custGeom>
                <a:avLst/>
                <a:gdLst>
                  <a:gd name="T0" fmla="*/ 0 w 20"/>
                  <a:gd name="T1" fmla="*/ 2 h 81"/>
                  <a:gd name="T2" fmla="*/ 1 w 20"/>
                  <a:gd name="T3" fmla="*/ 2 h 81"/>
                  <a:gd name="T4" fmla="*/ 1 w 20"/>
                  <a:gd name="T5" fmla="*/ 2 h 81"/>
                  <a:gd name="T6" fmla="*/ 1 w 20"/>
                  <a:gd name="T7" fmla="*/ 2 h 81"/>
                  <a:gd name="T8" fmla="*/ 1 w 20"/>
                  <a:gd name="T9" fmla="*/ 1 h 81"/>
                  <a:gd name="T10" fmla="*/ 1 w 20"/>
                  <a:gd name="T11" fmla="*/ 1 h 81"/>
                  <a:gd name="T12" fmla="*/ 1 w 20"/>
                  <a:gd name="T13" fmla="*/ 0 h 81"/>
                  <a:gd name="T14" fmla="*/ 1 w 20"/>
                  <a:gd name="T15" fmla="*/ 0 h 81"/>
                  <a:gd name="T16" fmla="*/ 1 w 20"/>
                  <a:gd name="T17" fmla="*/ 0 h 81"/>
                  <a:gd name="T18" fmla="*/ 0 w 20"/>
                  <a:gd name="T19" fmla="*/ 0 h 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 h="81">
                    <a:moveTo>
                      <a:pt x="0" y="81"/>
                    </a:moveTo>
                    <a:lnTo>
                      <a:pt x="7" y="78"/>
                    </a:lnTo>
                    <a:lnTo>
                      <a:pt x="11" y="74"/>
                    </a:lnTo>
                    <a:lnTo>
                      <a:pt x="15" y="67"/>
                    </a:lnTo>
                    <a:lnTo>
                      <a:pt x="20" y="47"/>
                    </a:lnTo>
                    <a:lnTo>
                      <a:pt x="20" y="36"/>
                    </a:lnTo>
                    <a:lnTo>
                      <a:pt x="15" y="16"/>
                    </a:lnTo>
                    <a:lnTo>
                      <a:pt x="11" y="9"/>
                    </a:lnTo>
                    <a:lnTo>
                      <a:pt x="7" y="4"/>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24" name="Line 41"/>
              <p:cNvSpPr>
                <a:spLocks noChangeShapeType="1"/>
              </p:cNvSpPr>
              <p:nvPr/>
            </p:nvSpPr>
            <p:spPr bwMode="auto">
              <a:xfrm flipV="1">
                <a:off x="2459" y="2913"/>
                <a:ext cx="1" cy="22"/>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25" name="Freeform 42"/>
              <p:cNvSpPr>
                <a:spLocks/>
              </p:cNvSpPr>
              <p:nvPr/>
            </p:nvSpPr>
            <p:spPr bwMode="auto">
              <a:xfrm>
                <a:off x="2405" y="2982"/>
                <a:ext cx="27" cy="40"/>
              </a:xfrm>
              <a:custGeom>
                <a:avLst/>
                <a:gdLst>
                  <a:gd name="T0" fmla="*/ 1 w 54"/>
                  <a:gd name="T1" fmla="*/ 0 h 81"/>
                  <a:gd name="T2" fmla="*/ 1 w 54"/>
                  <a:gd name="T3" fmla="*/ 0 h 81"/>
                  <a:gd name="T4" fmla="*/ 1 w 54"/>
                  <a:gd name="T5" fmla="*/ 0 h 81"/>
                  <a:gd name="T6" fmla="*/ 0 w 54"/>
                  <a:gd name="T7" fmla="*/ 0 h 81"/>
                  <a:gd name="T8" fmla="*/ 0 w 54"/>
                  <a:gd name="T9" fmla="*/ 0 h 81"/>
                  <a:gd name="T10" fmla="*/ 1 w 54"/>
                  <a:gd name="T11" fmla="*/ 0 h 81"/>
                  <a:gd name="T12" fmla="*/ 1 w 54"/>
                  <a:gd name="T13" fmla="*/ 0 h 81"/>
                  <a:gd name="T14" fmla="*/ 1 w 54"/>
                  <a:gd name="T15" fmla="*/ 0 h 81"/>
                  <a:gd name="T16" fmla="*/ 2 w 54"/>
                  <a:gd name="T17" fmla="*/ 0 h 81"/>
                  <a:gd name="T18" fmla="*/ 2 w 54"/>
                  <a:gd name="T19" fmla="*/ 0 h 81"/>
                  <a:gd name="T20" fmla="*/ 2 w 54"/>
                  <a:gd name="T21" fmla="*/ 0 h 81"/>
                  <a:gd name="T22" fmla="*/ 2 w 54"/>
                  <a:gd name="T23" fmla="*/ 0 h 81"/>
                  <a:gd name="T24" fmla="*/ 2 w 54"/>
                  <a:gd name="T25" fmla="*/ 0 h 81"/>
                  <a:gd name="T26" fmla="*/ 2 w 54"/>
                  <a:gd name="T27" fmla="*/ 0 h 81"/>
                  <a:gd name="T28" fmla="*/ 2 w 54"/>
                  <a:gd name="T29" fmla="*/ 1 h 81"/>
                  <a:gd name="T30" fmla="*/ 1 w 54"/>
                  <a:gd name="T31" fmla="*/ 1 h 81"/>
                  <a:gd name="T32" fmla="*/ 1 w 54"/>
                  <a:gd name="T33" fmla="*/ 1 h 81"/>
                  <a:gd name="T34" fmla="*/ 1 w 54"/>
                  <a:gd name="T35" fmla="*/ 1 h 81"/>
                  <a:gd name="T36" fmla="*/ 0 w 54"/>
                  <a:gd name="T37" fmla="*/ 2 h 81"/>
                  <a:gd name="T38" fmla="*/ 0 w 54"/>
                  <a:gd name="T39" fmla="*/ 2 h 8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4" h="81">
                    <a:moveTo>
                      <a:pt x="4" y="16"/>
                    </a:moveTo>
                    <a:lnTo>
                      <a:pt x="7" y="20"/>
                    </a:lnTo>
                    <a:lnTo>
                      <a:pt x="4" y="24"/>
                    </a:lnTo>
                    <a:lnTo>
                      <a:pt x="0" y="20"/>
                    </a:lnTo>
                    <a:lnTo>
                      <a:pt x="0" y="16"/>
                    </a:lnTo>
                    <a:lnTo>
                      <a:pt x="4" y="9"/>
                    </a:lnTo>
                    <a:lnTo>
                      <a:pt x="7" y="4"/>
                    </a:lnTo>
                    <a:lnTo>
                      <a:pt x="18" y="0"/>
                    </a:lnTo>
                    <a:lnTo>
                      <a:pt x="34" y="0"/>
                    </a:lnTo>
                    <a:lnTo>
                      <a:pt x="45" y="4"/>
                    </a:lnTo>
                    <a:lnTo>
                      <a:pt x="49" y="9"/>
                    </a:lnTo>
                    <a:lnTo>
                      <a:pt x="54" y="16"/>
                    </a:lnTo>
                    <a:lnTo>
                      <a:pt x="54" y="24"/>
                    </a:lnTo>
                    <a:lnTo>
                      <a:pt x="49" y="31"/>
                    </a:lnTo>
                    <a:lnTo>
                      <a:pt x="38" y="40"/>
                    </a:lnTo>
                    <a:lnTo>
                      <a:pt x="18" y="47"/>
                    </a:lnTo>
                    <a:lnTo>
                      <a:pt x="11" y="51"/>
                    </a:lnTo>
                    <a:lnTo>
                      <a:pt x="4" y="58"/>
                    </a:lnTo>
                    <a:lnTo>
                      <a:pt x="0" y="70"/>
                    </a:lnTo>
                    <a:lnTo>
                      <a:pt x="0" y="8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26" name="Freeform 43"/>
              <p:cNvSpPr>
                <a:spLocks/>
              </p:cNvSpPr>
              <p:nvPr/>
            </p:nvSpPr>
            <p:spPr bwMode="auto">
              <a:xfrm>
                <a:off x="2414" y="2982"/>
                <a:ext cx="15" cy="23"/>
              </a:xfrm>
              <a:custGeom>
                <a:avLst/>
                <a:gdLst>
                  <a:gd name="T0" fmla="*/ 0 w 31"/>
                  <a:gd name="T1" fmla="*/ 0 h 47"/>
                  <a:gd name="T2" fmla="*/ 0 w 31"/>
                  <a:gd name="T3" fmla="*/ 0 h 47"/>
                  <a:gd name="T4" fmla="*/ 0 w 31"/>
                  <a:gd name="T5" fmla="*/ 0 h 47"/>
                  <a:gd name="T6" fmla="*/ 0 w 31"/>
                  <a:gd name="T7" fmla="*/ 0 h 47"/>
                  <a:gd name="T8" fmla="*/ 0 w 31"/>
                  <a:gd name="T9" fmla="*/ 0 h 47"/>
                  <a:gd name="T10" fmla="*/ 0 w 31"/>
                  <a:gd name="T11" fmla="*/ 0 h 47"/>
                  <a:gd name="T12" fmla="*/ 0 w 31"/>
                  <a:gd name="T13" fmla="*/ 1 h 47"/>
                  <a:gd name="T14" fmla="*/ 0 w 31"/>
                  <a:gd name="T15" fmla="*/ 1 h 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1" h="47">
                    <a:moveTo>
                      <a:pt x="16" y="0"/>
                    </a:moveTo>
                    <a:lnTo>
                      <a:pt x="23" y="4"/>
                    </a:lnTo>
                    <a:lnTo>
                      <a:pt x="27" y="9"/>
                    </a:lnTo>
                    <a:lnTo>
                      <a:pt x="31" y="16"/>
                    </a:lnTo>
                    <a:lnTo>
                      <a:pt x="31" y="24"/>
                    </a:lnTo>
                    <a:lnTo>
                      <a:pt x="27" y="31"/>
                    </a:lnTo>
                    <a:lnTo>
                      <a:pt x="16" y="40"/>
                    </a:lnTo>
                    <a:lnTo>
                      <a:pt x="0" y="4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27" name="Freeform 44"/>
              <p:cNvSpPr>
                <a:spLocks/>
              </p:cNvSpPr>
              <p:nvPr/>
            </p:nvSpPr>
            <p:spPr bwMode="auto">
              <a:xfrm>
                <a:off x="2405" y="3017"/>
                <a:ext cx="27" cy="3"/>
              </a:xfrm>
              <a:custGeom>
                <a:avLst/>
                <a:gdLst>
                  <a:gd name="T0" fmla="*/ 0 w 54"/>
                  <a:gd name="T1" fmla="*/ 0 h 8"/>
                  <a:gd name="T2" fmla="*/ 1 w 54"/>
                  <a:gd name="T3" fmla="*/ 0 h 8"/>
                  <a:gd name="T4" fmla="*/ 1 w 54"/>
                  <a:gd name="T5" fmla="*/ 0 h 8"/>
                  <a:gd name="T6" fmla="*/ 1 w 54"/>
                  <a:gd name="T7" fmla="*/ 0 h 8"/>
                  <a:gd name="T8" fmla="*/ 2 w 54"/>
                  <a:gd name="T9" fmla="*/ 0 h 8"/>
                  <a:gd name="T10" fmla="*/ 2 w 54"/>
                  <a:gd name="T11" fmla="*/ 0 h 8"/>
                  <a:gd name="T12" fmla="*/ 2 w 54"/>
                  <a:gd name="T13" fmla="*/ 0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 h="8">
                    <a:moveTo>
                      <a:pt x="0" y="4"/>
                    </a:moveTo>
                    <a:lnTo>
                      <a:pt x="4" y="0"/>
                    </a:lnTo>
                    <a:lnTo>
                      <a:pt x="11" y="0"/>
                    </a:lnTo>
                    <a:lnTo>
                      <a:pt x="31" y="8"/>
                    </a:lnTo>
                    <a:lnTo>
                      <a:pt x="41" y="8"/>
                    </a:lnTo>
                    <a:lnTo>
                      <a:pt x="49" y="4"/>
                    </a:lnTo>
                    <a:lnTo>
                      <a:pt x="5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28" name="Freeform 45"/>
              <p:cNvSpPr>
                <a:spLocks/>
              </p:cNvSpPr>
              <p:nvPr/>
            </p:nvSpPr>
            <p:spPr bwMode="auto">
              <a:xfrm>
                <a:off x="2410" y="3013"/>
                <a:ext cx="22" cy="9"/>
              </a:xfrm>
              <a:custGeom>
                <a:avLst/>
                <a:gdLst>
                  <a:gd name="T0" fmla="*/ 0 w 43"/>
                  <a:gd name="T1" fmla="*/ 1 h 18"/>
                  <a:gd name="T2" fmla="*/ 1 w 43"/>
                  <a:gd name="T3" fmla="*/ 1 h 18"/>
                  <a:gd name="T4" fmla="*/ 2 w 43"/>
                  <a:gd name="T5" fmla="*/ 1 h 18"/>
                  <a:gd name="T6" fmla="*/ 2 w 43"/>
                  <a:gd name="T7" fmla="*/ 1 h 18"/>
                  <a:gd name="T8" fmla="*/ 2 w 43"/>
                  <a:gd name="T9" fmla="*/ 1 h 18"/>
                  <a:gd name="T10" fmla="*/ 2 w 43"/>
                  <a:gd name="T11" fmla="*/ 0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18">
                    <a:moveTo>
                      <a:pt x="0" y="7"/>
                    </a:moveTo>
                    <a:lnTo>
                      <a:pt x="20" y="18"/>
                    </a:lnTo>
                    <a:lnTo>
                      <a:pt x="34" y="18"/>
                    </a:lnTo>
                    <a:lnTo>
                      <a:pt x="38" y="15"/>
                    </a:lnTo>
                    <a:lnTo>
                      <a:pt x="43" y="7"/>
                    </a:lnTo>
                    <a:lnTo>
                      <a:pt x="43"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29" name="Freeform 46"/>
              <p:cNvSpPr>
                <a:spLocks/>
              </p:cNvSpPr>
              <p:nvPr/>
            </p:nvSpPr>
            <p:spPr bwMode="auto">
              <a:xfrm>
                <a:off x="2443" y="2982"/>
                <a:ext cx="27" cy="40"/>
              </a:xfrm>
              <a:custGeom>
                <a:avLst/>
                <a:gdLst>
                  <a:gd name="T0" fmla="*/ 1 w 54"/>
                  <a:gd name="T1" fmla="*/ 0 h 81"/>
                  <a:gd name="T2" fmla="*/ 1 w 54"/>
                  <a:gd name="T3" fmla="*/ 0 h 81"/>
                  <a:gd name="T4" fmla="*/ 1 w 54"/>
                  <a:gd name="T5" fmla="*/ 0 h 81"/>
                  <a:gd name="T6" fmla="*/ 0 w 54"/>
                  <a:gd name="T7" fmla="*/ 1 h 81"/>
                  <a:gd name="T8" fmla="*/ 0 w 54"/>
                  <a:gd name="T9" fmla="*/ 1 h 81"/>
                  <a:gd name="T10" fmla="*/ 1 w 54"/>
                  <a:gd name="T11" fmla="*/ 2 h 81"/>
                  <a:gd name="T12" fmla="*/ 1 w 54"/>
                  <a:gd name="T13" fmla="*/ 2 h 81"/>
                  <a:gd name="T14" fmla="*/ 1 w 54"/>
                  <a:gd name="T15" fmla="*/ 2 h 81"/>
                  <a:gd name="T16" fmla="*/ 1 w 54"/>
                  <a:gd name="T17" fmla="*/ 2 h 81"/>
                  <a:gd name="T18" fmla="*/ 2 w 54"/>
                  <a:gd name="T19" fmla="*/ 2 h 81"/>
                  <a:gd name="T20" fmla="*/ 2 w 54"/>
                  <a:gd name="T21" fmla="*/ 2 h 81"/>
                  <a:gd name="T22" fmla="*/ 2 w 54"/>
                  <a:gd name="T23" fmla="*/ 1 h 81"/>
                  <a:gd name="T24" fmla="*/ 2 w 54"/>
                  <a:gd name="T25" fmla="*/ 1 h 81"/>
                  <a:gd name="T26" fmla="*/ 2 w 54"/>
                  <a:gd name="T27" fmla="*/ 0 h 81"/>
                  <a:gd name="T28" fmla="*/ 2 w 54"/>
                  <a:gd name="T29" fmla="*/ 0 h 81"/>
                  <a:gd name="T30" fmla="*/ 1 w 54"/>
                  <a:gd name="T31" fmla="*/ 0 h 81"/>
                  <a:gd name="T32" fmla="*/ 1 w 54"/>
                  <a:gd name="T33" fmla="*/ 0 h 81"/>
                  <a:gd name="T34" fmla="*/ 1 w 54"/>
                  <a:gd name="T35" fmla="*/ 0 h 81"/>
                  <a:gd name="T36" fmla="*/ 1 w 54"/>
                  <a:gd name="T37" fmla="*/ 0 h 81"/>
                  <a:gd name="T38" fmla="*/ 1 w 54"/>
                  <a:gd name="T39" fmla="*/ 0 h 81"/>
                  <a:gd name="T40" fmla="*/ 1 w 54"/>
                  <a:gd name="T41" fmla="*/ 1 h 81"/>
                  <a:gd name="T42" fmla="*/ 1 w 54"/>
                  <a:gd name="T43" fmla="*/ 1 h 81"/>
                  <a:gd name="T44" fmla="*/ 1 w 54"/>
                  <a:gd name="T45" fmla="*/ 2 h 81"/>
                  <a:gd name="T46" fmla="*/ 1 w 54"/>
                  <a:gd name="T47" fmla="*/ 2 h 81"/>
                  <a:gd name="T48" fmla="*/ 1 w 54"/>
                  <a:gd name="T49" fmla="*/ 2 h 81"/>
                  <a:gd name="T50" fmla="*/ 1 w 54"/>
                  <a:gd name="T51" fmla="*/ 2 h 8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4" h="81">
                    <a:moveTo>
                      <a:pt x="22" y="0"/>
                    </a:moveTo>
                    <a:lnTo>
                      <a:pt x="11" y="4"/>
                    </a:lnTo>
                    <a:lnTo>
                      <a:pt x="4" y="16"/>
                    </a:lnTo>
                    <a:lnTo>
                      <a:pt x="0" y="36"/>
                    </a:lnTo>
                    <a:lnTo>
                      <a:pt x="0" y="47"/>
                    </a:lnTo>
                    <a:lnTo>
                      <a:pt x="4" y="67"/>
                    </a:lnTo>
                    <a:lnTo>
                      <a:pt x="11" y="78"/>
                    </a:lnTo>
                    <a:lnTo>
                      <a:pt x="22" y="81"/>
                    </a:lnTo>
                    <a:lnTo>
                      <a:pt x="31" y="81"/>
                    </a:lnTo>
                    <a:lnTo>
                      <a:pt x="42" y="78"/>
                    </a:lnTo>
                    <a:lnTo>
                      <a:pt x="49" y="67"/>
                    </a:lnTo>
                    <a:lnTo>
                      <a:pt x="54" y="47"/>
                    </a:lnTo>
                    <a:lnTo>
                      <a:pt x="54" y="36"/>
                    </a:lnTo>
                    <a:lnTo>
                      <a:pt x="49" y="16"/>
                    </a:lnTo>
                    <a:lnTo>
                      <a:pt x="42" y="4"/>
                    </a:lnTo>
                    <a:lnTo>
                      <a:pt x="31" y="0"/>
                    </a:lnTo>
                    <a:lnTo>
                      <a:pt x="22" y="0"/>
                    </a:lnTo>
                    <a:lnTo>
                      <a:pt x="15" y="4"/>
                    </a:lnTo>
                    <a:lnTo>
                      <a:pt x="11" y="9"/>
                    </a:lnTo>
                    <a:lnTo>
                      <a:pt x="8" y="16"/>
                    </a:lnTo>
                    <a:lnTo>
                      <a:pt x="4" y="36"/>
                    </a:lnTo>
                    <a:lnTo>
                      <a:pt x="4" y="47"/>
                    </a:lnTo>
                    <a:lnTo>
                      <a:pt x="8" y="67"/>
                    </a:lnTo>
                    <a:lnTo>
                      <a:pt x="11" y="74"/>
                    </a:lnTo>
                    <a:lnTo>
                      <a:pt x="15" y="78"/>
                    </a:lnTo>
                    <a:lnTo>
                      <a:pt x="22" y="8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30" name="Freeform 47"/>
              <p:cNvSpPr>
                <a:spLocks/>
              </p:cNvSpPr>
              <p:nvPr/>
            </p:nvSpPr>
            <p:spPr bwMode="auto">
              <a:xfrm>
                <a:off x="2459" y="2982"/>
                <a:ext cx="9" cy="40"/>
              </a:xfrm>
              <a:custGeom>
                <a:avLst/>
                <a:gdLst>
                  <a:gd name="T0" fmla="*/ 0 w 18"/>
                  <a:gd name="T1" fmla="*/ 2 h 81"/>
                  <a:gd name="T2" fmla="*/ 1 w 18"/>
                  <a:gd name="T3" fmla="*/ 2 h 81"/>
                  <a:gd name="T4" fmla="*/ 1 w 18"/>
                  <a:gd name="T5" fmla="*/ 2 h 81"/>
                  <a:gd name="T6" fmla="*/ 1 w 18"/>
                  <a:gd name="T7" fmla="*/ 2 h 81"/>
                  <a:gd name="T8" fmla="*/ 1 w 18"/>
                  <a:gd name="T9" fmla="*/ 1 h 81"/>
                  <a:gd name="T10" fmla="*/ 1 w 18"/>
                  <a:gd name="T11" fmla="*/ 1 h 81"/>
                  <a:gd name="T12" fmla="*/ 1 w 18"/>
                  <a:gd name="T13" fmla="*/ 0 h 81"/>
                  <a:gd name="T14" fmla="*/ 1 w 18"/>
                  <a:gd name="T15" fmla="*/ 0 h 81"/>
                  <a:gd name="T16" fmla="*/ 1 w 18"/>
                  <a:gd name="T17" fmla="*/ 0 h 81"/>
                  <a:gd name="T18" fmla="*/ 0 w 18"/>
                  <a:gd name="T19" fmla="*/ 0 h 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81">
                    <a:moveTo>
                      <a:pt x="0" y="81"/>
                    </a:moveTo>
                    <a:lnTo>
                      <a:pt x="7" y="78"/>
                    </a:lnTo>
                    <a:lnTo>
                      <a:pt x="11" y="74"/>
                    </a:lnTo>
                    <a:lnTo>
                      <a:pt x="14" y="67"/>
                    </a:lnTo>
                    <a:lnTo>
                      <a:pt x="18" y="47"/>
                    </a:lnTo>
                    <a:lnTo>
                      <a:pt x="18" y="36"/>
                    </a:lnTo>
                    <a:lnTo>
                      <a:pt x="14" y="16"/>
                    </a:lnTo>
                    <a:lnTo>
                      <a:pt x="11" y="9"/>
                    </a:lnTo>
                    <a:lnTo>
                      <a:pt x="7" y="4"/>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31" name="Freeform 48"/>
              <p:cNvSpPr>
                <a:spLocks/>
              </p:cNvSpPr>
              <p:nvPr/>
            </p:nvSpPr>
            <p:spPr bwMode="auto">
              <a:xfrm>
                <a:off x="2481" y="2982"/>
                <a:ext cx="28" cy="40"/>
              </a:xfrm>
              <a:custGeom>
                <a:avLst/>
                <a:gdLst>
                  <a:gd name="T0" fmla="*/ 1 w 56"/>
                  <a:gd name="T1" fmla="*/ 0 h 81"/>
                  <a:gd name="T2" fmla="*/ 1 w 56"/>
                  <a:gd name="T3" fmla="*/ 0 h 81"/>
                  <a:gd name="T4" fmla="*/ 1 w 56"/>
                  <a:gd name="T5" fmla="*/ 0 h 81"/>
                  <a:gd name="T6" fmla="*/ 0 w 56"/>
                  <a:gd name="T7" fmla="*/ 1 h 81"/>
                  <a:gd name="T8" fmla="*/ 0 w 56"/>
                  <a:gd name="T9" fmla="*/ 1 h 81"/>
                  <a:gd name="T10" fmla="*/ 1 w 56"/>
                  <a:gd name="T11" fmla="*/ 2 h 81"/>
                  <a:gd name="T12" fmla="*/ 1 w 56"/>
                  <a:gd name="T13" fmla="*/ 2 h 81"/>
                  <a:gd name="T14" fmla="*/ 1 w 56"/>
                  <a:gd name="T15" fmla="*/ 2 h 81"/>
                  <a:gd name="T16" fmla="*/ 1 w 56"/>
                  <a:gd name="T17" fmla="*/ 2 h 81"/>
                  <a:gd name="T18" fmla="*/ 2 w 56"/>
                  <a:gd name="T19" fmla="*/ 2 h 81"/>
                  <a:gd name="T20" fmla="*/ 2 w 56"/>
                  <a:gd name="T21" fmla="*/ 2 h 81"/>
                  <a:gd name="T22" fmla="*/ 2 w 56"/>
                  <a:gd name="T23" fmla="*/ 1 h 81"/>
                  <a:gd name="T24" fmla="*/ 2 w 56"/>
                  <a:gd name="T25" fmla="*/ 1 h 81"/>
                  <a:gd name="T26" fmla="*/ 2 w 56"/>
                  <a:gd name="T27" fmla="*/ 0 h 81"/>
                  <a:gd name="T28" fmla="*/ 2 w 56"/>
                  <a:gd name="T29" fmla="*/ 0 h 81"/>
                  <a:gd name="T30" fmla="*/ 1 w 56"/>
                  <a:gd name="T31" fmla="*/ 0 h 81"/>
                  <a:gd name="T32" fmla="*/ 1 w 56"/>
                  <a:gd name="T33" fmla="*/ 0 h 81"/>
                  <a:gd name="T34" fmla="*/ 1 w 56"/>
                  <a:gd name="T35" fmla="*/ 0 h 81"/>
                  <a:gd name="T36" fmla="*/ 1 w 56"/>
                  <a:gd name="T37" fmla="*/ 0 h 81"/>
                  <a:gd name="T38" fmla="*/ 1 w 56"/>
                  <a:gd name="T39" fmla="*/ 0 h 81"/>
                  <a:gd name="T40" fmla="*/ 1 w 56"/>
                  <a:gd name="T41" fmla="*/ 1 h 81"/>
                  <a:gd name="T42" fmla="*/ 1 w 56"/>
                  <a:gd name="T43" fmla="*/ 1 h 81"/>
                  <a:gd name="T44" fmla="*/ 1 w 56"/>
                  <a:gd name="T45" fmla="*/ 2 h 81"/>
                  <a:gd name="T46" fmla="*/ 1 w 56"/>
                  <a:gd name="T47" fmla="*/ 2 h 81"/>
                  <a:gd name="T48" fmla="*/ 1 w 56"/>
                  <a:gd name="T49" fmla="*/ 2 h 81"/>
                  <a:gd name="T50" fmla="*/ 1 w 56"/>
                  <a:gd name="T51" fmla="*/ 2 h 8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6" h="81">
                    <a:moveTo>
                      <a:pt x="23" y="0"/>
                    </a:moveTo>
                    <a:lnTo>
                      <a:pt x="13" y="4"/>
                    </a:lnTo>
                    <a:lnTo>
                      <a:pt x="5" y="16"/>
                    </a:lnTo>
                    <a:lnTo>
                      <a:pt x="0" y="36"/>
                    </a:lnTo>
                    <a:lnTo>
                      <a:pt x="0" y="47"/>
                    </a:lnTo>
                    <a:lnTo>
                      <a:pt x="5" y="67"/>
                    </a:lnTo>
                    <a:lnTo>
                      <a:pt x="13" y="78"/>
                    </a:lnTo>
                    <a:lnTo>
                      <a:pt x="23" y="81"/>
                    </a:lnTo>
                    <a:lnTo>
                      <a:pt x="32" y="81"/>
                    </a:lnTo>
                    <a:lnTo>
                      <a:pt x="43" y="78"/>
                    </a:lnTo>
                    <a:lnTo>
                      <a:pt x="50" y="67"/>
                    </a:lnTo>
                    <a:lnTo>
                      <a:pt x="56" y="47"/>
                    </a:lnTo>
                    <a:lnTo>
                      <a:pt x="56" y="36"/>
                    </a:lnTo>
                    <a:lnTo>
                      <a:pt x="50" y="16"/>
                    </a:lnTo>
                    <a:lnTo>
                      <a:pt x="43" y="4"/>
                    </a:lnTo>
                    <a:lnTo>
                      <a:pt x="32" y="0"/>
                    </a:lnTo>
                    <a:lnTo>
                      <a:pt x="23" y="0"/>
                    </a:lnTo>
                    <a:lnTo>
                      <a:pt x="16" y="4"/>
                    </a:lnTo>
                    <a:lnTo>
                      <a:pt x="13" y="9"/>
                    </a:lnTo>
                    <a:lnTo>
                      <a:pt x="9" y="16"/>
                    </a:lnTo>
                    <a:lnTo>
                      <a:pt x="5" y="36"/>
                    </a:lnTo>
                    <a:lnTo>
                      <a:pt x="5" y="47"/>
                    </a:lnTo>
                    <a:lnTo>
                      <a:pt x="9" y="67"/>
                    </a:lnTo>
                    <a:lnTo>
                      <a:pt x="13" y="74"/>
                    </a:lnTo>
                    <a:lnTo>
                      <a:pt x="16" y="78"/>
                    </a:lnTo>
                    <a:lnTo>
                      <a:pt x="23" y="8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32" name="Freeform 49"/>
              <p:cNvSpPr>
                <a:spLocks/>
              </p:cNvSpPr>
              <p:nvPr/>
            </p:nvSpPr>
            <p:spPr bwMode="auto">
              <a:xfrm>
                <a:off x="2497" y="2982"/>
                <a:ext cx="9" cy="40"/>
              </a:xfrm>
              <a:custGeom>
                <a:avLst/>
                <a:gdLst>
                  <a:gd name="T0" fmla="*/ 0 w 18"/>
                  <a:gd name="T1" fmla="*/ 2 h 81"/>
                  <a:gd name="T2" fmla="*/ 1 w 18"/>
                  <a:gd name="T3" fmla="*/ 2 h 81"/>
                  <a:gd name="T4" fmla="*/ 1 w 18"/>
                  <a:gd name="T5" fmla="*/ 2 h 81"/>
                  <a:gd name="T6" fmla="*/ 1 w 18"/>
                  <a:gd name="T7" fmla="*/ 2 h 81"/>
                  <a:gd name="T8" fmla="*/ 1 w 18"/>
                  <a:gd name="T9" fmla="*/ 1 h 81"/>
                  <a:gd name="T10" fmla="*/ 1 w 18"/>
                  <a:gd name="T11" fmla="*/ 1 h 81"/>
                  <a:gd name="T12" fmla="*/ 1 w 18"/>
                  <a:gd name="T13" fmla="*/ 0 h 81"/>
                  <a:gd name="T14" fmla="*/ 1 w 18"/>
                  <a:gd name="T15" fmla="*/ 0 h 81"/>
                  <a:gd name="T16" fmla="*/ 1 w 18"/>
                  <a:gd name="T17" fmla="*/ 0 h 81"/>
                  <a:gd name="T18" fmla="*/ 0 w 18"/>
                  <a:gd name="T19" fmla="*/ 0 h 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81">
                    <a:moveTo>
                      <a:pt x="0" y="81"/>
                    </a:moveTo>
                    <a:lnTo>
                      <a:pt x="8" y="78"/>
                    </a:lnTo>
                    <a:lnTo>
                      <a:pt x="11" y="74"/>
                    </a:lnTo>
                    <a:lnTo>
                      <a:pt x="15" y="67"/>
                    </a:lnTo>
                    <a:lnTo>
                      <a:pt x="18" y="47"/>
                    </a:lnTo>
                    <a:lnTo>
                      <a:pt x="18" y="36"/>
                    </a:lnTo>
                    <a:lnTo>
                      <a:pt x="15" y="16"/>
                    </a:lnTo>
                    <a:lnTo>
                      <a:pt x="11" y="9"/>
                    </a:lnTo>
                    <a:lnTo>
                      <a:pt x="8" y="4"/>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33" name="Line 50"/>
              <p:cNvSpPr>
                <a:spLocks noChangeShapeType="1"/>
              </p:cNvSpPr>
              <p:nvPr/>
            </p:nvSpPr>
            <p:spPr bwMode="auto">
              <a:xfrm flipV="1">
                <a:off x="993" y="2924"/>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34" name="Line 51"/>
              <p:cNvSpPr>
                <a:spLocks noChangeShapeType="1"/>
              </p:cNvSpPr>
              <p:nvPr/>
            </p:nvSpPr>
            <p:spPr bwMode="auto">
              <a:xfrm flipV="1">
                <a:off x="1069" y="2924"/>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35" name="Line 52"/>
              <p:cNvSpPr>
                <a:spLocks noChangeShapeType="1"/>
              </p:cNvSpPr>
              <p:nvPr/>
            </p:nvSpPr>
            <p:spPr bwMode="auto">
              <a:xfrm flipV="1">
                <a:off x="1146" y="2924"/>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36" name="Line 53"/>
              <p:cNvSpPr>
                <a:spLocks noChangeShapeType="1"/>
              </p:cNvSpPr>
              <p:nvPr/>
            </p:nvSpPr>
            <p:spPr bwMode="auto">
              <a:xfrm flipV="1">
                <a:off x="1224" y="2924"/>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37" name="Line 54"/>
              <p:cNvSpPr>
                <a:spLocks noChangeShapeType="1"/>
              </p:cNvSpPr>
              <p:nvPr/>
            </p:nvSpPr>
            <p:spPr bwMode="auto">
              <a:xfrm flipV="1">
                <a:off x="1378" y="2924"/>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38" name="Line 55"/>
              <p:cNvSpPr>
                <a:spLocks noChangeShapeType="1"/>
              </p:cNvSpPr>
              <p:nvPr/>
            </p:nvSpPr>
            <p:spPr bwMode="auto">
              <a:xfrm flipV="1">
                <a:off x="1455" y="2924"/>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39" name="Line 56"/>
              <p:cNvSpPr>
                <a:spLocks noChangeShapeType="1"/>
              </p:cNvSpPr>
              <p:nvPr/>
            </p:nvSpPr>
            <p:spPr bwMode="auto">
              <a:xfrm flipV="1">
                <a:off x="1533" y="2924"/>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40" name="Line 57"/>
              <p:cNvSpPr>
                <a:spLocks noChangeShapeType="1"/>
              </p:cNvSpPr>
              <p:nvPr/>
            </p:nvSpPr>
            <p:spPr bwMode="auto">
              <a:xfrm flipV="1">
                <a:off x="1609" y="2924"/>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41" name="Line 58"/>
              <p:cNvSpPr>
                <a:spLocks noChangeShapeType="1"/>
              </p:cNvSpPr>
              <p:nvPr/>
            </p:nvSpPr>
            <p:spPr bwMode="auto">
              <a:xfrm flipV="1">
                <a:off x="1764" y="2924"/>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42" name="Line 59"/>
              <p:cNvSpPr>
                <a:spLocks noChangeShapeType="1"/>
              </p:cNvSpPr>
              <p:nvPr/>
            </p:nvSpPr>
            <p:spPr bwMode="auto">
              <a:xfrm flipV="1">
                <a:off x="1841" y="2924"/>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43" name="Line 60"/>
              <p:cNvSpPr>
                <a:spLocks noChangeShapeType="1"/>
              </p:cNvSpPr>
              <p:nvPr/>
            </p:nvSpPr>
            <p:spPr bwMode="auto">
              <a:xfrm flipV="1">
                <a:off x="1918" y="2924"/>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44" name="Line 61"/>
              <p:cNvSpPr>
                <a:spLocks noChangeShapeType="1"/>
              </p:cNvSpPr>
              <p:nvPr/>
            </p:nvSpPr>
            <p:spPr bwMode="auto">
              <a:xfrm flipV="1">
                <a:off x="1995" y="2924"/>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45" name="Line 62"/>
              <p:cNvSpPr>
                <a:spLocks noChangeShapeType="1"/>
              </p:cNvSpPr>
              <p:nvPr/>
            </p:nvSpPr>
            <p:spPr bwMode="auto">
              <a:xfrm flipV="1">
                <a:off x="2150" y="2924"/>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46" name="Line 63"/>
              <p:cNvSpPr>
                <a:spLocks noChangeShapeType="1"/>
              </p:cNvSpPr>
              <p:nvPr/>
            </p:nvSpPr>
            <p:spPr bwMode="auto">
              <a:xfrm flipV="1">
                <a:off x="2226" y="2924"/>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47" name="Line 64"/>
              <p:cNvSpPr>
                <a:spLocks noChangeShapeType="1"/>
              </p:cNvSpPr>
              <p:nvPr/>
            </p:nvSpPr>
            <p:spPr bwMode="auto">
              <a:xfrm flipV="1">
                <a:off x="2304" y="2924"/>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48" name="Line 65"/>
              <p:cNvSpPr>
                <a:spLocks noChangeShapeType="1"/>
              </p:cNvSpPr>
              <p:nvPr/>
            </p:nvSpPr>
            <p:spPr bwMode="auto">
              <a:xfrm flipV="1">
                <a:off x="2381" y="2924"/>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49" name="Freeform 66"/>
              <p:cNvSpPr>
                <a:spLocks/>
              </p:cNvSpPr>
              <p:nvPr/>
            </p:nvSpPr>
            <p:spPr bwMode="auto">
              <a:xfrm>
                <a:off x="1530" y="3057"/>
                <a:ext cx="16" cy="41"/>
              </a:xfrm>
              <a:custGeom>
                <a:avLst/>
                <a:gdLst>
                  <a:gd name="T0" fmla="*/ 0 w 32"/>
                  <a:gd name="T1" fmla="*/ 0 h 81"/>
                  <a:gd name="T2" fmla="*/ 0 w 32"/>
                  <a:gd name="T3" fmla="*/ 3 h 81"/>
                  <a:gd name="T4" fmla="*/ 1 w 32"/>
                  <a:gd name="T5" fmla="*/ 3 h 81"/>
                  <a:gd name="T6" fmla="*/ 1 w 32"/>
                  <a:gd name="T7" fmla="*/ 3 h 81"/>
                  <a:gd name="T8" fmla="*/ 1 w 32"/>
                  <a:gd name="T9" fmla="*/ 3 h 81"/>
                  <a:gd name="T10" fmla="*/ 1 w 32"/>
                  <a:gd name="T11" fmla="*/ 3 h 81"/>
                  <a:gd name="T12" fmla="*/ 1 w 32"/>
                  <a:gd name="T13" fmla="*/ 3 h 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 h="81">
                    <a:moveTo>
                      <a:pt x="0" y="0"/>
                    </a:moveTo>
                    <a:lnTo>
                      <a:pt x="0" y="67"/>
                    </a:lnTo>
                    <a:lnTo>
                      <a:pt x="5" y="78"/>
                    </a:lnTo>
                    <a:lnTo>
                      <a:pt x="12" y="81"/>
                    </a:lnTo>
                    <a:lnTo>
                      <a:pt x="19" y="81"/>
                    </a:lnTo>
                    <a:lnTo>
                      <a:pt x="27" y="78"/>
                    </a:lnTo>
                    <a:lnTo>
                      <a:pt x="32" y="7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50" name="Freeform 67"/>
              <p:cNvSpPr>
                <a:spLocks/>
              </p:cNvSpPr>
              <p:nvPr/>
            </p:nvSpPr>
            <p:spPr bwMode="auto">
              <a:xfrm>
                <a:off x="1533" y="3057"/>
                <a:ext cx="3" cy="41"/>
              </a:xfrm>
              <a:custGeom>
                <a:avLst/>
                <a:gdLst>
                  <a:gd name="T0" fmla="*/ 0 w 7"/>
                  <a:gd name="T1" fmla="*/ 0 h 81"/>
                  <a:gd name="T2" fmla="*/ 0 w 7"/>
                  <a:gd name="T3" fmla="*/ 3 h 81"/>
                  <a:gd name="T4" fmla="*/ 0 w 7"/>
                  <a:gd name="T5" fmla="*/ 3 h 81"/>
                  <a:gd name="T6" fmla="*/ 0 w 7"/>
                  <a:gd name="T7" fmla="*/ 3 h 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 h="81">
                    <a:moveTo>
                      <a:pt x="0" y="0"/>
                    </a:moveTo>
                    <a:lnTo>
                      <a:pt x="0" y="67"/>
                    </a:lnTo>
                    <a:lnTo>
                      <a:pt x="4" y="78"/>
                    </a:lnTo>
                    <a:lnTo>
                      <a:pt x="7" y="8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51" name="Line 68"/>
              <p:cNvSpPr>
                <a:spLocks noChangeShapeType="1"/>
              </p:cNvSpPr>
              <p:nvPr/>
            </p:nvSpPr>
            <p:spPr bwMode="auto">
              <a:xfrm>
                <a:off x="1524" y="3071"/>
                <a:ext cx="16"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52" name="Freeform 69"/>
              <p:cNvSpPr>
                <a:spLocks/>
              </p:cNvSpPr>
              <p:nvPr/>
            </p:nvSpPr>
            <p:spPr bwMode="auto">
              <a:xfrm>
                <a:off x="1557" y="3057"/>
                <a:ext cx="4" cy="5"/>
              </a:xfrm>
              <a:custGeom>
                <a:avLst/>
                <a:gdLst>
                  <a:gd name="T0" fmla="*/ 0 w 9"/>
                  <a:gd name="T1" fmla="*/ 0 h 9"/>
                  <a:gd name="T2" fmla="*/ 0 w 9"/>
                  <a:gd name="T3" fmla="*/ 1 h 9"/>
                  <a:gd name="T4" fmla="*/ 0 w 9"/>
                  <a:gd name="T5" fmla="*/ 1 h 9"/>
                  <a:gd name="T6" fmla="*/ 0 w 9"/>
                  <a:gd name="T7" fmla="*/ 1 h 9"/>
                  <a:gd name="T8" fmla="*/ 0 w 9"/>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9">
                    <a:moveTo>
                      <a:pt x="5" y="0"/>
                    </a:moveTo>
                    <a:lnTo>
                      <a:pt x="0" y="4"/>
                    </a:lnTo>
                    <a:lnTo>
                      <a:pt x="5" y="9"/>
                    </a:lnTo>
                    <a:lnTo>
                      <a:pt x="9" y="4"/>
                    </a:lnTo>
                    <a:lnTo>
                      <a:pt x="5"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53" name="Line 70"/>
              <p:cNvSpPr>
                <a:spLocks noChangeShapeType="1"/>
              </p:cNvSpPr>
              <p:nvPr/>
            </p:nvSpPr>
            <p:spPr bwMode="auto">
              <a:xfrm>
                <a:off x="1560" y="3071"/>
                <a:ext cx="1" cy="27"/>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54" name="Line 71"/>
              <p:cNvSpPr>
                <a:spLocks noChangeShapeType="1"/>
              </p:cNvSpPr>
              <p:nvPr/>
            </p:nvSpPr>
            <p:spPr bwMode="auto">
              <a:xfrm>
                <a:off x="1561" y="3071"/>
                <a:ext cx="1" cy="27"/>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55" name="Line 72"/>
              <p:cNvSpPr>
                <a:spLocks noChangeShapeType="1"/>
              </p:cNvSpPr>
              <p:nvPr/>
            </p:nvSpPr>
            <p:spPr bwMode="auto">
              <a:xfrm>
                <a:off x="1553" y="3071"/>
                <a:ext cx="8"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56" name="Line 73"/>
              <p:cNvSpPr>
                <a:spLocks noChangeShapeType="1"/>
              </p:cNvSpPr>
              <p:nvPr/>
            </p:nvSpPr>
            <p:spPr bwMode="auto">
              <a:xfrm>
                <a:off x="1553" y="3098"/>
                <a:ext cx="14"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57" name="Line 74"/>
              <p:cNvSpPr>
                <a:spLocks noChangeShapeType="1"/>
              </p:cNvSpPr>
              <p:nvPr/>
            </p:nvSpPr>
            <p:spPr bwMode="auto">
              <a:xfrm>
                <a:off x="1580" y="3071"/>
                <a:ext cx="1" cy="27"/>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58" name="Line 75"/>
              <p:cNvSpPr>
                <a:spLocks noChangeShapeType="1"/>
              </p:cNvSpPr>
              <p:nvPr/>
            </p:nvSpPr>
            <p:spPr bwMode="auto">
              <a:xfrm>
                <a:off x="1582" y="3071"/>
                <a:ext cx="1" cy="27"/>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59" name="Freeform 76"/>
              <p:cNvSpPr>
                <a:spLocks/>
              </p:cNvSpPr>
              <p:nvPr/>
            </p:nvSpPr>
            <p:spPr bwMode="auto">
              <a:xfrm>
                <a:off x="1582" y="3071"/>
                <a:ext cx="22" cy="27"/>
              </a:xfrm>
              <a:custGeom>
                <a:avLst/>
                <a:gdLst>
                  <a:gd name="T0" fmla="*/ 0 w 43"/>
                  <a:gd name="T1" fmla="*/ 1 h 54"/>
                  <a:gd name="T2" fmla="*/ 1 w 43"/>
                  <a:gd name="T3" fmla="*/ 1 h 54"/>
                  <a:gd name="T4" fmla="*/ 1 w 43"/>
                  <a:gd name="T5" fmla="*/ 0 h 54"/>
                  <a:gd name="T6" fmla="*/ 1 w 43"/>
                  <a:gd name="T7" fmla="*/ 0 h 54"/>
                  <a:gd name="T8" fmla="*/ 2 w 43"/>
                  <a:gd name="T9" fmla="*/ 1 h 54"/>
                  <a:gd name="T10" fmla="*/ 2 w 43"/>
                  <a:gd name="T11" fmla="*/ 1 h 54"/>
                  <a:gd name="T12" fmla="*/ 2 w 43"/>
                  <a:gd name="T13" fmla="*/ 2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 h="54">
                    <a:moveTo>
                      <a:pt x="0" y="13"/>
                    </a:moveTo>
                    <a:lnTo>
                      <a:pt x="9" y="6"/>
                    </a:lnTo>
                    <a:lnTo>
                      <a:pt x="20" y="0"/>
                    </a:lnTo>
                    <a:lnTo>
                      <a:pt x="27" y="0"/>
                    </a:lnTo>
                    <a:lnTo>
                      <a:pt x="40" y="6"/>
                    </a:lnTo>
                    <a:lnTo>
                      <a:pt x="43" y="13"/>
                    </a:lnTo>
                    <a:lnTo>
                      <a:pt x="43"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60" name="Freeform 77"/>
              <p:cNvSpPr>
                <a:spLocks/>
              </p:cNvSpPr>
              <p:nvPr/>
            </p:nvSpPr>
            <p:spPr bwMode="auto">
              <a:xfrm>
                <a:off x="1595" y="3071"/>
                <a:ext cx="7" cy="27"/>
              </a:xfrm>
              <a:custGeom>
                <a:avLst/>
                <a:gdLst>
                  <a:gd name="T0" fmla="*/ 0 w 13"/>
                  <a:gd name="T1" fmla="*/ 0 h 54"/>
                  <a:gd name="T2" fmla="*/ 1 w 13"/>
                  <a:gd name="T3" fmla="*/ 1 h 54"/>
                  <a:gd name="T4" fmla="*/ 1 w 13"/>
                  <a:gd name="T5" fmla="*/ 1 h 54"/>
                  <a:gd name="T6" fmla="*/ 1 w 13"/>
                  <a:gd name="T7" fmla="*/ 2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54">
                    <a:moveTo>
                      <a:pt x="0" y="0"/>
                    </a:moveTo>
                    <a:lnTo>
                      <a:pt x="9" y="6"/>
                    </a:lnTo>
                    <a:lnTo>
                      <a:pt x="13" y="13"/>
                    </a:lnTo>
                    <a:lnTo>
                      <a:pt x="13"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61" name="Freeform 78"/>
              <p:cNvSpPr>
                <a:spLocks/>
              </p:cNvSpPr>
              <p:nvPr/>
            </p:nvSpPr>
            <p:spPr bwMode="auto">
              <a:xfrm>
                <a:off x="1604" y="3071"/>
                <a:ext cx="21" cy="27"/>
              </a:xfrm>
              <a:custGeom>
                <a:avLst/>
                <a:gdLst>
                  <a:gd name="T0" fmla="*/ 0 w 43"/>
                  <a:gd name="T1" fmla="*/ 1 h 54"/>
                  <a:gd name="T2" fmla="*/ 0 w 43"/>
                  <a:gd name="T3" fmla="*/ 1 h 54"/>
                  <a:gd name="T4" fmla="*/ 0 w 43"/>
                  <a:gd name="T5" fmla="*/ 0 h 54"/>
                  <a:gd name="T6" fmla="*/ 0 w 43"/>
                  <a:gd name="T7" fmla="*/ 0 h 54"/>
                  <a:gd name="T8" fmla="*/ 1 w 43"/>
                  <a:gd name="T9" fmla="*/ 1 h 54"/>
                  <a:gd name="T10" fmla="*/ 1 w 43"/>
                  <a:gd name="T11" fmla="*/ 1 h 54"/>
                  <a:gd name="T12" fmla="*/ 1 w 43"/>
                  <a:gd name="T13" fmla="*/ 2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 h="54">
                    <a:moveTo>
                      <a:pt x="0" y="13"/>
                    </a:moveTo>
                    <a:lnTo>
                      <a:pt x="7" y="6"/>
                    </a:lnTo>
                    <a:lnTo>
                      <a:pt x="20" y="0"/>
                    </a:lnTo>
                    <a:lnTo>
                      <a:pt x="27" y="0"/>
                    </a:lnTo>
                    <a:lnTo>
                      <a:pt x="38" y="6"/>
                    </a:lnTo>
                    <a:lnTo>
                      <a:pt x="43" y="13"/>
                    </a:lnTo>
                    <a:lnTo>
                      <a:pt x="43"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62" name="Freeform 79"/>
              <p:cNvSpPr>
                <a:spLocks/>
              </p:cNvSpPr>
              <p:nvPr/>
            </p:nvSpPr>
            <p:spPr bwMode="auto">
              <a:xfrm>
                <a:off x="1617" y="3071"/>
                <a:ext cx="5" cy="27"/>
              </a:xfrm>
              <a:custGeom>
                <a:avLst/>
                <a:gdLst>
                  <a:gd name="T0" fmla="*/ 0 w 11"/>
                  <a:gd name="T1" fmla="*/ 0 h 54"/>
                  <a:gd name="T2" fmla="*/ 0 w 11"/>
                  <a:gd name="T3" fmla="*/ 1 h 54"/>
                  <a:gd name="T4" fmla="*/ 0 w 11"/>
                  <a:gd name="T5" fmla="*/ 1 h 54"/>
                  <a:gd name="T6" fmla="*/ 0 w 11"/>
                  <a:gd name="T7" fmla="*/ 2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54">
                    <a:moveTo>
                      <a:pt x="0" y="0"/>
                    </a:moveTo>
                    <a:lnTo>
                      <a:pt x="7" y="6"/>
                    </a:lnTo>
                    <a:lnTo>
                      <a:pt x="11" y="13"/>
                    </a:lnTo>
                    <a:lnTo>
                      <a:pt x="11"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63" name="Line 80"/>
              <p:cNvSpPr>
                <a:spLocks noChangeShapeType="1"/>
              </p:cNvSpPr>
              <p:nvPr/>
            </p:nvSpPr>
            <p:spPr bwMode="auto">
              <a:xfrm>
                <a:off x="1575" y="3071"/>
                <a:ext cx="7"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64" name="Line 81"/>
              <p:cNvSpPr>
                <a:spLocks noChangeShapeType="1"/>
              </p:cNvSpPr>
              <p:nvPr/>
            </p:nvSpPr>
            <p:spPr bwMode="auto">
              <a:xfrm>
                <a:off x="1575" y="3098"/>
                <a:ext cx="13"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65" name="Line 82"/>
              <p:cNvSpPr>
                <a:spLocks noChangeShapeType="1"/>
              </p:cNvSpPr>
              <p:nvPr/>
            </p:nvSpPr>
            <p:spPr bwMode="auto">
              <a:xfrm>
                <a:off x="1595" y="3098"/>
                <a:ext cx="14"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66" name="Line 83"/>
              <p:cNvSpPr>
                <a:spLocks noChangeShapeType="1"/>
              </p:cNvSpPr>
              <p:nvPr/>
            </p:nvSpPr>
            <p:spPr bwMode="auto">
              <a:xfrm>
                <a:off x="1617" y="3098"/>
                <a:ext cx="14"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67" name="Freeform 84"/>
              <p:cNvSpPr>
                <a:spLocks/>
              </p:cNvSpPr>
              <p:nvPr/>
            </p:nvSpPr>
            <p:spPr bwMode="auto">
              <a:xfrm>
                <a:off x="1640" y="3071"/>
                <a:ext cx="26" cy="27"/>
              </a:xfrm>
              <a:custGeom>
                <a:avLst/>
                <a:gdLst>
                  <a:gd name="T0" fmla="*/ 1 w 50"/>
                  <a:gd name="T1" fmla="*/ 1 h 54"/>
                  <a:gd name="T2" fmla="*/ 2 w 50"/>
                  <a:gd name="T3" fmla="*/ 1 h 54"/>
                  <a:gd name="T4" fmla="*/ 2 w 50"/>
                  <a:gd name="T5" fmla="*/ 1 h 54"/>
                  <a:gd name="T6" fmla="*/ 2 w 50"/>
                  <a:gd name="T7" fmla="*/ 1 h 54"/>
                  <a:gd name="T8" fmla="*/ 2 w 50"/>
                  <a:gd name="T9" fmla="*/ 1 h 54"/>
                  <a:gd name="T10" fmla="*/ 2 w 50"/>
                  <a:gd name="T11" fmla="*/ 0 h 54"/>
                  <a:gd name="T12" fmla="*/ 1 w 50"/>
                  <a:gd name="T13" fmla="*/ 0 h 54"/>
                  <a:gd name="T14" fmla="*/ 1 w 50"/>
                  <a:gd name="T15" fmla="*/ 1 h 54"/>
                  <a:gd name="T16" fmla="*/ 1 w 50"/>
                  <a:gd name="T17" fmla="*/ 1 h 54"/>
                  <a:gd name="T18" fmla="*/ 0 w 50"/>
                  <a:gd name="T19" fmla="*/ 1 h 54"/>
                  <a:gd name="T20" fmla="*/ 0 w 50"/>
                  <a:gd name="T21" fmla="*/ 2 h 54"/>
                  <a:gd name="T22" fmla="*/ 1 w 50"/>
                  <a:gd name="T23" fmla="*/ 2 h 54"/>
                  <a:gd name="T24" fmla="*/ 1 w 50"/>
                  <a:gd name="T25" fmla="*/ 2 h 54"/>
                  <a:gd name="T26" fmla="*/ 1 w 50"/>
                  <a:gd name="T27" fmla="*/ 2 h 54"/>
                  <a:gd name="T28" fmla="*/ 1 w 50"/>
                  <a:gd name="T29" fmla="*/ 2 h 54"/>
                  <a:gd name="T30" fmla="*/ 2 w 50"/>
                  <a:gd name="T31" fmla="*/ 2 h 54"/>
                  <a:gd name="T32" fmla="*/ 2 w 50"/>
                  <a:gd name="T33" fmla="*/ 2 h 5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0" h="54">
                    <a:moveTo>
                      <a:pt x="4" y="24"/>
                    </a:moveTo>
                    <a:lnTo>
                      <a:pt x="50" y="24"/>
                    </a:lnTo>
                    <a:lnTo>
                      <a:pt x="50" y="17"/>
                    </a:lnTo>
                    <a:lnTo>
                      <a:pt x="45" y="9"/>
                    </a:lnTo>
                    <a:lnTo>
                      <a:pt x="41" y="6"/>
                    </a:lnTo>
                    <a:lnTo>
                      <a:pt x="34" y="0"/>
                    </a:lnTo>
                    <a:lnTo>
                      <a:pt x="23" y="0"/>
                    </a:lnTo>
                    <a:lnTo>
                      <a:pt x="11" y="6"/>
                    </a:lnTo>
                    <a:lnTo>
                      <a:pt x="4" y="13"/>
                    </a:lnTo>
                    <a:lnTo>
                      <a:pt x="0" y="24"/>
                    </a:lnTo>
                    <a:lnTo>
                      <a:pt x="0" y="33"/>
                    </a:lnTo>
                    <a:lnTo>
                      <a:pt x="4" y="44"/>
                    </a:lnTo>
                    <a:lnTo>
                      <a:pt x="11" y="51"/>
                    </a:lnTo>
                    <a:lnTo>
                      <a:pt x="23" y="54"/>
                    </a:lnTo>
                    <a:lnTo>
                      <a:pt x="31" y="54"/>
                    </a:lnTo>
                    <a:lnTo>
                      <a:pt x="41" y="51"/>
                    </a:lnTo>
                    <a:lnTo>
                      <a:pt x="50" y="4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68" name="Freeform 85"/>
              <p:cNvSpPr>
                <a:spLocks/>
              </p:cNvSpPr>
              <p:nvPr/>
            </p:nvSpPr>
            <p:spPr bwMode="auto">
              <a:xfrm>
                <a:off x="1661" y="3073"/>
                <a:ext cx="2" cy="9"/>
              </a:xfrm>
              <a:custGeom>
                <a:avLst/>
                <a:gdLst>
                  <a:gd name="T0" fmla="*/ 1 w 4"/>
                  <a:gd name="T1" fmla="*/ 1 h 18"/>
                  <a:gd name="T2" fmla="*/ 1 w 4"/>
                  <a:gd name="T3" fmla="*/ 1 h 18"/>
                  <a:gd name="T4" fmla="*/ 0 w 4"/>
                  <a:gd name="T5" fmla="*/ 0 h 18"/>
                  <a:gd name="T6" fmla="*/ 0 60000 65536"/>
                  <a:gd name="T7" fmla="*/ 0 60000 65536"/>
                  <a:gd name="T8" fmla="*/ 0 60000 65536"/>
                </a:gdLst>
                <a:ahLst/>
                <a:cxnLst>
                  <a:cxn ang="T6">
                    <a:pos x="T0" y="T1"/>
                  </a:cxn>
                  <a:cxn ang="T7">
                    <a:pos x="T2" y="T3"/>
                  </a:cxn>
                  <a:cxn ang="T8">
                    <a:pos x="T4" y="T5"/>
                  </a:cxn>
                </a:cxnLst>
                <a:rect l="0" t="0" r="r" b="b"/>
                <a:pathLst>
                  <a:path w="4" h="18">
                    <a:moveTo>
                      <a:pt x="4" y="18"/>
                    </a:moveTo>
                    <a:lnTo>
                      <a:pt x="4" y="7"/>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69" name="Freeform 86"/>
              <p:cNvSpPr>
                <a:spLocks/>
              </p:cNvSpPr>
              <p:nvPr/>
            </p:nvSpPr>
            <p:spPr bwMode="auto">
              <a:xfrm>
                <a:off x="1642" y="3071"/>
                <a:ext cx="10" cy="27"/>
              </a:xfrm>
              <a:custGeom>
                <a:avLst/>
                <a:gdLst>
                  <a:gd name="T0" fmla="*/ 1 w 19"/>
                  <a:gd name="T1" fmla="*/ 0 h 54"/>
                  <a:gd name="T2" fmla="*/ 1 w 19"/>
                  <a:gd name="T3" fmla="*/ 1 h 54"/>
                  <a:gd name="T4" fmla="*/ 1 w 19"/>
                  <a:gd name="T5" fmla="*/ 1 h 54"/>
                  <a:gd name="T6" fmla="*/ 0 w 19"/>
                  <a:gd name="T7" fmla="*/ 1 h 54"/>
                  <a:gd name="T8" fmla="*/ 0 w 19"/>
                  <a:gd name="T9" fmla="*/ 2 h 54"/>
                  <a:gd name="T10" fmla="*/ 1 w 19"/>
                  <a:gd name="T11" fmla="*/ 2 h 54"/>
                  <a:gd name="T12" fmla="*/ 1 w 19"/>
                  <a:gd name="T13" fmla="*/ 2 h 54"/>
                  <a:gd name="T14" fmla="*/ 1 w 19"/>
                  <a:gd name="T15" fmla="*/ 2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 h="54">
                    <a:moveTo>
                      <a:pt x="19" y="0"/>
                    </a:moveTo>
                    <a:lnTo>
                      <a:pt x="10" y="6"/>
                    </a:lnTo>
                    <a:lnTo>
                      <a:pt x="3" y="13"/>
                    </a:lnTo>
                    <a:lnTo>
                      <a:pt x="0" y="24"/>
                    </a:lnTo>
                    <a:lnTo>
                      <a:pt x="0" y="33"/>
                    </a:lnTo>
                    <a:lnTo>
                      <a:pt x="3" y="44"/>
                    </a:lnTo>
                    <a:lnTo>
                      <a:pt x="10" y="51"/>
                    </a:lnTo>
                    <a:lnTo>
                      <a:pt x="19"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70" name="Freeform 87"/>
              <p:cNvSpPr>
                <a:spLocks/>
              </p:cNvSpPr>
              <p:nvPr/>
            </p:nvSpPr>
            <p:spPr bwMode="auto">
              <a:xfrm>
                <a:off x="1679" y="3094"/>
                <a:ext cx="4" cy="14"/>
              </a:xfrm>
              <a:custGeom>
                <a:avLst/>
                <a:gdLst>
                  <a:gd name="T0" fmla="*/ 1 w 8"/>
                  <a:gd name="T1" fmla="*/ 1 h 27"/>
                  <a:gd name="T2" fmla="*/ 0 w 8"/>
                  <a:gd name="T3" fmla="*/ 1 h 27"/>
                  <a:gd name="T4" fmla="*/ 1 w 8"/>
                  <a:gd name="T5" fmla="*/ 0 h 27"/>
                  <a:gd name="T6" fmla="*/ 1 w 8"/>
                  <a:gd name="T7" fmla="*/ 1 h 27"/>
                  <a:gd name="T8" fmla="*/ 1 w 8"/>
                  <a:gd name="T9" fmla="*/ 1 h 27"/>
                  <a:gd name="T10" fmla="*/ 1 w 8"/>
                  <a:gd name="T11" fmla="*/ 1 h 27"/>
                  <a:gd name="T12" fmla="*/ 0 w 8"/>
                  <a:gd name="T13" fmla="*/ 1 h 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 h="27">
                    <a:moveTo>
                      <a:pt x="4" y="7"/>
                    </a:moveTo>
                    <a:lnTo>
                      <a:pt x="0" y="4"/>
                    </a:lnTo>
                    <a:lnTo>
                      <a:pt x="4" y="0"/>
                    </a:lnTo>
                    <a:lnTo>
                      <a:pt x="8" y="4"/>
                    </a:lnTo>
                    <a:lnTo>
                      <a:pt x="8" y="16"/>
                    </a:lnTo>
                    <a:lnTo>
                      <a:pt x="4" y="24"/>
                    </a:lnTo>
                    <a:lnTo>
                      <a:pt x="0" y="2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71" name="Line 88"/>
              <p:cNvSpPr>
                <a:spLocks noChangeShapeType="1"/>
              </p:cNvSpPr>
              <p:nvPr/>
            </p:nvSpPr>
            <p:spPr bwMode="auto">
              <a:xfrm>
                <a:off x="1731" y="3071"/>
                <a:ext cx="1" cy="27"/>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72" name="Line 89"/>
              <p:cNvSpPr>
                <a:spLocks noChangeShapeType="1"/>
              </p:cNvSpPr>
              <p:nvPr/>
            </p:nvSpPr>
            <p:spPr bwMode="auto">
              <a:xfrm>
                <a:off x="1733" y="3071"/>
                <a:ext cx="1" cy="27"/>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73" name="Freeform 90"/>
              <p:cNvSpPr>
                <a:spLocks/>
              </p:cNvSpPr>
              <p:nvPr/>
            </p:nvSpPr>
            <p:spPr bwMode="auto">
              <a:xfrm>
                <a:off x="1733" y="3071"/>
                <a:ext cx="21" cy="27"/>
              </a:xfrm>
              <a:custGeom>
                <a:avLst/>
                <a:gdLst>
                  <a:gd name="T0" fmla="*/ 0 w 42"/>
                  <a:gd name="T1" fmla="*/ 1 h 54"/>
                  <a:gd name="T2" fmla="*/ 1 w 42"/>
                  <a:gd name="T3" fmla="*/ 1 h 54"/>
                  <a:gd name="T4" fmla="*/ 1 w 42"/>
                  <a:gd name="T5" fmla="*/ 0 h 54"/>
                  <a:gd name="T6" fmla="*/ 1 w 42"/>
                  <a:gd name="T7" fmla="*/ 0 h 54"/>
                  <a:gd name="T8" fmla="*/ 2 w 42"/>
                  <a:gd name="T9" fmla="*/ 1 h 54"/>
                  <a:gd name="T10" fmla="*/ 2 w 42"/>
                  <a:gd name="T11" fmla="*/ 1 h 54"/>
                  <a:gd name="T12" fmla="*/ 2 w 42"/>
                  <a:gd name="T13" fmla="*/ 2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 h="54">
                    <a:moveTo>
                      <a:pt x="0" y="13"/>
                    </a:moveTo>
                    <a:lnTo>
                      <a:pt x="8" y="6"/>
                    </a:lnTo>
                    <a:lnTo>
                      <a:pt x="18" y="0"/>
                    </a:lnTo>
                    <a:lnTo>
                      <a:pt x="27" y="0"/>
                    </a:lnTo>
                    <a:lnTo>
                      <a:pt x="38" y="6"/>
                    </a:lnTo>
                    <a:lnTo>
                      <a:pt x="42" y="13"/>
                    </a:lnTo>
                    <a:lnTo>
                      <a:pt x="42"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74" name="Freeform 91"/>
              <p:cNvSpPr>
                <a:spLocks/>
              </p:cNvSpPr>
              <p:nvPr/>
            </p:nvSpPr>
            <p:spPr bwMode="auto">
              <a:xfrm>
                <a:off x="1747" y="3071"/>
                <a:ext cx="5" cy="27"/>
              </a:xfrm>
              <a:custGeom>
                <a:avLst/>
                <a:gdLst>
                  <a:gd name="T0" fmla="*/ 0 w 11"/>
                  <a:gd name="T1" fmla="*/ 0 h 54"/>
                  <a:gd name="T2" fmla="*/ 0 w 11"/>
                  <a:gd name="T3" fmla="*/ 1 h 54"/>
                  <a:gd name="T4" fmla="*/ 0 w 11"/>
                  <a:gd name="T5" fmla="*/ 1 h 54"/>
                  <a:gd name="T6" fmla="*/ 0 w 11"/>
                  <a:gd name="T7" fmla="*/ 2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54">
                    <a:moveTo>
                      <a:pt x="0" y="0"/>
                    </a:moveTo>
                    <a:lnTo>
                      <a:pt x="8" y="6"/>
                    </a:lnTo>
                    <a:lnTo>
                      <a:pt x="11" y="13"/>
                    </a:lnTo>
                    <a:lnTo>
                      <a:pt x="11"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75" name="Freeform 92"/>
              <p:cNvSpPr>
                <a:spLocks/>
              </p:cNvSpPr>
              <p:nvPr/>
            </p:nvSpPr>
            <p:spPr bwMode="auto">
              <a:xfrm>
                <a:off x="1754" y="3071"/>
                <a:ext cx="21" cy="27"/>
              </a:xfrm>
              <a:custGeom>
                <a:avLst/>
                <a:gdLst>
                  <a:gd name="T0" fmla="*/ 0 w 43"/>
                  <a:gd name="T1" fmla="*/ 1 h 54"/>
                  <a:gd name="T2" fmla="*/ 0 w 43"/>
                  <a:gd name="T3" fmla="*/ 1 h 54"/>
                  <a:gd name="T4" fmla="*/ 0 w 43"/>
                  <a:gd name="T5" fmla="*/ 0 h 54"/>
                  <a:gd name="T6" fmla="*/ 0 w 43"/>
                  <a:gd name="T7" fmla="*/ 0 h 54"/>
                  <a:gd name="T8" fmla="*/ 1 w 43"/>
                  <a:gd name="T9" fmla="*/ 1 h 54"/>
                  <a:gd name="T10" fmla="*/ 1 w 43"/>
                  <a:gd name="T11" fmla="*/ 1 h 54"/>
                  <a:gd name="T12" fmla="*/ 1 w 43"/>
                  <a:gd name="T13" fmla="*/ 2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 h="54">
                    <a:moveTo>
                      <a:pt x="0" y="13"/>
                    </a:moveTo>
                    <a:lnTo>
                      <a:pt x="9" y="6"/>
                    </a:lnTo>
                    <a:lnTo>
                      <a:pt x="20" y="0"/>
                    </a:lnTo>
                    <a:lnTo>
                      <a:pt x="27" y="0"/>
                    </a:lnTo>
                    <a:lnTo>
                      <a:pt x="39" y="6"/>
                    </a:lnTo>
                    <a:lnTo>
                      <a:pt x="43" y="13"/>
                    </a:lnTo>
                    <a:lnTo>
                      <a:pt x="43"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76" name="Freeform 93"/>
              <p:cNvSpPr>
                <a:spLocks/>
              </p:cNvSpPr>
              <p:nvPr/>
            </p:nvSpPr>
            <p:spPr bwMode="auto">
              <a:xfrm>
                <a:off x="1767" y="3071"/>
                <a:ext cx="7" cy="27"/>
              </a:xfrm>
              <a:custGeom>
                <a:avLst/>
                <a:gdLst>
                  <a:gd name="T0" fmla="*/ 0 w 12"/>
                  <a:gd name="T1" fmla="*/ 0 h 54"/>
                  <a:gd name="T2" fmla="*/ 1 w 12"/>
                  <a:gd name="T3" fmla="*/ 1 h 54"/>
                  <a:gd name="T4" fmla="*/ 1 w 12"/>
                  <a:gd name="T5" fmla="*/ 1 h 54"/>
                  <a:gd name="T6" fmla="*/ 1 w 12"/>
                  <a:gd name="T7" fmla="*/ 2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54">
                    <a:moveTo>
                      <a:pt x="0" y="0"/>
                    </a:moveTo>
                    <a:lnTo>
                      <a:pt x="9" y="6"/>
                    </a:lnTo>
                    <a:lnTo>
                      <a:pt x="12" y="13"/>
                    </a:lnTo>
                    <a:lnTo>
                      <a:pt x="12"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77" name="Line 94"/>
              <p:cNvSpPr>
                <a:spLocks noChangeShapeType="1"/>
              </p:cNvSpPr>
              <p:nvPr/>
            </p:nvSpPr>
            <p:spPr bwMode="auto">
              <a:xfrm>
                <a:off x="1725" y="3071"/>
                <a:ext cx="8"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78" name="Line 95"/>
              <p:cNvSpPr>
                <a:spLocks noChangeShapeType="1"/>
              </p:cNvSpPr>
              <p:nvPr/>
            </p:nvSpPr>
            <p:spPr bwMode="auto">
              <a:xfrm>
                <a:off x="1725" y="3098"/>
                <a:ext cx="14"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79" name="Line 96"/>
              <p:cNvSpPr>
                <a:spLocks noChangeShapeType="1"/>
              </p:cNvSpPr>
              <p:nvPr/>
            </p:nvSpPr>
            <p:spPr bwMode="auto">
              <a:xfrm>
                <a:off x="1747" y="3098"/>
                <a:ext cx="13"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80" name="Line 97"/>
              <p:cNvSpPr>
                <a:spLocks noChangeShapeType="1"/>
              </p:cNvSpPr>
              <p:nvPr/>
            </p:nvSpPr>
            <p:spPr bwMode="auto">
              <a:xfrm>
                <a:off x="1767" y="3098"/>
                <a:ext cx="14"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81" name="Freeform 98"/>
              <p:cNvSpPr>
                <a:spLocks/>
              </p:cNvSpPr>
              <p:nvPr/>
            </p:nvSpPr>
            <p:spPr bwMode="auto">
              <a:xfrm>
                <a:off x="1793" y="3057"/>
                <a:ext cx="4" cy="5"/>
              </a:xfrm>
              <a:custGeom>
                <a:avLst/>
                <a:gdLst>
                  <a:gd name="T0" fmla="*/ 0 w 9"/>
                  <a:gd name="T1" fmla="*/ 0 h 9"/>
                  <a:gd name="T2" fmla="*/ 0 w 9"/>
                  <a:gd name="T3" fmla="*/ 1 h 9"/>
                  <a:gd name="T4" fmla="*/ 0 w 9"/>
                  <a:gd name="T5" fmla="*/ 1 h 9"/>
                  <a:gd name="T6" fmla="*/ 0 w 9"/>
                  <a:gd name="T7" fmla="*/ 1 h 9"/>
                  <a:gd name="T8" fmla="*/ 0 w 9"/>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9">
                    <a:moveTo>
                      <a:pt x="4" y="0"/>
                    </a:moveTo>
                    <a:lnTo>
                      <a:pt x="0" y="4"/>
                    </a:lnTo>
                    <a:lnTo>
                      <a:pt x="4" y="9"/>
                    </a:lnTo>
                    <a:lnTo>
                      <a:pt x="9" y="4"/>
                    </a:lnTo>
                    <a:lnTo>
                      <a:pt x="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82" name="Line 99"/>
              <p:cNvSpPr>
                <a:spLocks noChangeShapeType="1"/>
              </p:cNvSpPr>
              <p:nvPr/>
            </p:nvSpPr>
            <p:spPr bwMode="auto">
              <a:xfrm>
                <a:off x="1794" y="3071"/>
                <a:ext cx="1" cy="27"/>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83" name="Line 100"/>
              <p:cNvSpPr>
                <a:spLocks noChangeShapeType="1"/>
              </p:cNvSpPr>
              <p:nvPr/>
            </p:nvSpPr>
            <p:spPr bwMode="auto">
              <a:xfrm>
                <a:off x="1797" y="3071"/>
                <a:ext cx="1" cy="27"/>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84" name="Line 101"/>
              <p:cNvSpPr>
                <a:spLocks noChangeShapeType="1"/>
              </p:cNvSpPr>
              <p:nvPr/>
            </p:nvSpPr>
            <p:spPr bwMode="auto">
              <a:xfrm>
                <a:off x="1789" y="3071"/>
                <a:ext cx="8"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85" name="Line 102"/>
              <p:cNvSpPr>
                <a:spLocks noChangeShapeType="1"/>
              </p:cNvSpPr>
              <p:nvPr/>
            </p:nvSpPr>
            <p:spPr bwMode="auto">
              <a:xfrm>
                <a:off x="1789" y="3098"/>
                <a:ext cx="13"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86" name="Line 103"/>
              <p:cNvSpPr>
                <a:spLocks noChangeShapeType="1"/>
              </p:cNvSpPr>
              <p:nvPr/>
            </p:nvSpPr>
            <p:spPr bwMode="auto">
              <a:xfrm>
                <a:off x="1816" y="3071"/>
                <a:ext cx="1" cy="27"/>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87" name="Line 104"/>
              <p:cNvSpPr>
                <a:spLocks noChangeShapeType="1"/>
              </p:cNvSpPr>
              <p:nvPr/>
            </p:nvSpPr>
            <p:spPr bwMode="auto">
              <a:xfrm>
                <a:off x="1818" y="3071"/>
                <a:ext cx="1" cy="27"/>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88" name="Freeform 105"/>
              <p:cNvSpPr>
                <a:spLocks/>
              </p:cNvSpPr>
              <p:nvPr/>
            </p:nvSpPr>
            <p:spPr bwMode="auto">
              <a:xfrm>
                <a:off x="1818" y="3071"/>
                <a:ext cx="21" cy="27"/>
              </a:xfrm>
              <a:custGeom>
                <a:avLst/>
                <a:gdLst>
                  <a:gd name="T0" fmla="*/ 0 w 43"/>
                  <a:gd name="T1" fmla="*/ 1 h 54"/>
                  <a:gd name="T2" fmla="*/ 0 w 43"/>
                  <a:gd name="T3" fmla="*/ 1 h 54"/>
                  <a:gd name="T4" fmla="*/ 0 w 43"/>
                  <a:gd name="T5" fmla="*/ 0 h 54"/>
                  <a:gd name="T6" fmla="*/ 0 w 43"/>
                  <a:gd name="T7" fmla="*/ 0 h 54"/>
                  <a:gd name="T8" fmla="*/ 1 w 43"/>
                  <a:gd name="T9" fmla="*/ 1 h 54"/>
                  <a:gd name="T10" fmla="*/ 1 w 43"/>
                  <a:gd name="T11" fmla="*/ 1 h 54"/>
                  <a:gd name="T12" fmla="*/ 1 w 43"/>
                  <a:gd name="T13" fmla="*/ 2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 h="54">
                    <a:moveTo>
                      <a:pt x="0" y="13"/>
                    </a:moveTo>
                    <a:lnTo>
                      <a:pt x="7" y="6"/>
                    </a:lnTo>
                    <a:lnTo>
                      <a:pt x="19" y="0"/>
                    </a:lnTo>
                    <a:lnTo>
                      <a:pt x="27" y="0"/>
                    </a:lnTo>
                    <a:lnTo>
                      <a:pt x="39" y="6"/>
                    </a:lnTo>
                    <a:lnTo>
                      <a:pt x="43" y="13"/>
                    </a:lnTo>
                    <a:lnTo>
                      <a:pt x="43"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89" name="Freeform 106"/>
              <p:cNvSpPr>
                <a:spLocks/>
              </p:cNvSpPr>
              <p:nvPr/>
            </p:nvSpPr>
            <p:spPr bwMode="auto">
              <a:xfrm>
                <a:off x="1831" y="3071"/>
                <a:ext cx="7" cy="27"/>
              </a:xfrm>
              <a:custGeom>
                <a:avLst/>
                <a:gdLst>
                  <a:gd name="T0" fmla="*/ 0 w 12"/>
                  <a:gd name="T1" fmla="*/ 0 h 54"/>
                  <a:gd name="T2" fmla="*/ 1 w 12"/>
                  <a:gd name="T3" fmla="*/ 1 h 54"/>
                  <a:gd name="T4" fmla="*/ 1 w 12"/>
                  <a:gd name="T5" fmla="*/ 1 h 54"/>
                  <a:gd name="T6" fmla="*/ 1 w 12"/>
                  <a:gd name="T7" fmla="*/ 2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54">
                    <a:moveTo>
                      <a:pt x="0" y="0"/>
                    </a:moveTo>
                    <a:lnTo>
                      <a:pt x="9" y="6"/>
                    </a:lnTo>
                    <a:lnTo>
                      <a:pt x="12" y="13"/>
                    </a:lnTo>
                    <a:lnTo>
                      <a:pt x="12"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90" name="Line 107"/>
              <p:cNvSpPr>
                <a:spLocks noChangeShapeType="1"/>
              </p:cNvSpPr>
              <p:nvPr/>
            </p:nvSpPr>
            <p:spPr bwMode="auto">
              <a:xfrm>
                <a:off x="1811" y="3071"/>
                <a:ext cx="7"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91" name="Line 108"/>
              <p:cNvSpPr>
                <a:spLocks noChangeShapeType="1"/>
              </p:cNvSpPr>
              <p:nvPr/>
            </p:nvSpPr>
            <p:spPr bwMode="auto">
              <a:xfrm>
                <a:off x="1811" y="3098"/>
                <a:ext cx="13"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92" name="Line 109"/>
              <p:cNvSpPr>
                <a:spLocks noChangeShapeType="1"/>
              </p:cNvSpPr>
              <p:nvPr/>
            </p:nvSpPr>
            <p:spPr bwMode="auto">
              <a:xfrm>
                <a:off x="1831" y="3098"/>
                <a:ext cx="14"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93" name="Line 110"/>
              <p:cNvSpPr>
                <a:spLocks noChangeShapeType="1"/>
              </p:cNvSpPr>
              <p:nvPr/>
            </p:nvSpPr>
            <p:spPr bwMode="auto">
              <a:xfrm>
                <a:off x="915" y="1815"/>
                <a:ext cx="1544"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94" name="Line 111"/>
              <p:cNvSpPr>
                <a:spLocks noChangeShapeType="1"/>
              </p:cNvSpPr>
              <p:nvPr/>
            </p:nvSpPr>
            <p:spPr bwMode="auto">
              <a:xfrm>
                <a:off x="915" y="1815"/>
                <a:ext cx="1" cy="23"/>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95" name="Line 112"/>
              <p:cNvSpPr>
                <a:spLocks noChangeShapeType="1"/>
              </p:cNvSpPr>
              <p:nvPr/>
            </p:nvSpPr>
            <p:spPr bwMode="auto">
              <a:xfrm>
                <a:off x="1300" y="1815"/>
                <a:ext cx="1" cy="23"/>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96" name="Line 113"/>
              <p:cNvSpPr>
                <a:spLocks noChangeShapeType="1"/>
              </p:cNvSpPr>
              <p:nvPr/>
            </p:nvSpPr>
            <p:spPr bwMode="auto">
              <a:xfrm>
                <a:off x="1686" y="1815"/>
                <a:ext cx="1" cy="23"/>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97" name="Line 114"/>
              <p:cNvSpPr>
                <a:spLocks noChangeShapeType="1"/>
              </p:cNvSpPr>
              <p:nvPr/>
            </p:nvSpPr>
            <p:spPr bwMode="auto">
              <a:xfrm>
                <a:off x="2072" y="1815"/>
                <a:ext cx="1" cy="23"/>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98" name="Line 115"/>
              <p:cNvSpPr>
                <a:spLocks noChangeShapeType="1"/>
              </p:cNvSpPr>
              <p:nvPr/>
            </p:nvSpPr>
            <p:spPr bwMode="auto">
              <a:xfrm>
                <a:off x="2459" y="1815"/>
                <a:ext cx="1" cy="23"/>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099" name="Line 116"/>
              <p:cNvSpPr>
                <a:spLocks noChangeShapeType="1"/>
              </p:cNvSpPr>
              <p:nvPr/>
            </p:nvSpPr>
            <p:spPr bwMode="auto">
              <a:xfrm>
                <a:off x="993" y="1815"/>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00" name="Line 117"/>
              <p:cNvSpPr>
                <a:spLocks noChangeShapeType="1"/>
              </p:cNvSpPr>
              <p:nvPr/>
            </p:nvSpPr>
            <p:spPr bwMode="auto">
              <a:xfrm>
                <a:off x="1069" y="1815"/>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01" name="Line 118"/>
              <p:cNvSpPr>
                <a:spLocks noChangeShapeType="1"/>
              </p:cNvSpPr>
              <p:nvPr/>
            </p:nvSpPr>
            <p:spPr bwMode="auto">
              <a:xfrm>
                <a:off x="1146" y="1815"/>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02" name="Line 119"/>
              <p:cNvSpPr>
                <a:spLocks noChangeShapeType="1"/>
              </p:cNvSpPr>
              <p:nvPr/>
            </p:nvSpPr>
            <p:spPr bwMode="auto">
              <a:xfrm>
                <a:off x="1224" y="1815"/>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03" name="Line 120"/>
              <p:cNvSpPr>
                <a:spLocks noChangeShapeType="1"/>
              </p:cNvSpPr>
              <p:nvPr/>
            </p:nvSpPr>
            <p:spPr bwMode="auto">
              <a:xfrm>
                <a:off x="1378" y="1815"/>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04" name="Line 121"/>
              <p:cNvSpPr>
                <a:spLocks noChangeShapeType="1"/>
              </p:cNvSpPr>
              <p:nvPr/>
            </p:nvSpPr>
            <p:spPr bwMode="auto">
              <a:xfrm>
                <a:off x="1455" y="1815"/>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05" name="Line 122"/>
              <p:cNvSpPr>
                <a:spLocks noChangeShapeType="1"/>
              </p:cNvSpPr>
              <p:nvPr/>
            </p:nvSpPr>
            <p:spPr bwMode="auto">
              <a:xfrm>
                <a:off x="1533" y="1815"/>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06" name="Line 123"/>
              <p:cNvSpPr>
                <a:spLocks noChangeShapeType="1"/>
              </p:cNvSpPr>
              <p:nvPr/>
            </p:nvSpPr>
            <p:spPr bwMode="auto">
              <a:xfrm>
                <a:off x="1609" y="1815"/>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07" name="Line 124"/>
              <p:cNvSpPr>
                <a:spLocks noChangeShapeType="1"/>
              </p:cNvSpPr>
              <p:nvPr/>
            </p:nvSpPr>
            <p:spPr bwMode="auto">
              <a:xfrm>
                <a:off x="1764" y="1815"/>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08" name="Line 125"/>
              <p:cNvSpPr>
                <a:spLocks noChangeShapeType="1"/>
              </p:cNvSpPr>
              <p:nvPr/>
            </p:nvSpPr>
            <p:spPr bwMode="auto">
              <a:xfrm>
                <a:off x="1841" y="1815"/>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09" name="Line 126"/>
              <p:cNvSpPr>
                <a:spLocks noChangeShapeType="1"/>
              </p:cNvSpPr>
              <p:nvPr/>
            </p:nvSpPr>
            <p:spPr bwMode="auto">
              <a:xfrm>
                <a:off x="1918" y="1815"/>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10" name="Line 127"/>
              <p:cNvSpPr>
                <a:spLocks noChangeShapeType="1"/>
              </p:cNvSpPr>
              <p:nvPr/>
            </p:nvSpPr>
            <p:spPr bwMode="auto">
              <a:xfrm>
                <a:off x="1995" y="1815"/>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11" name="Line 128"/>
              <p:cNvSpPr>
                <a:spLocks noChangeShapeType="1"/>
              </p:cNvSpPr>
              <p:nvPr/>
            </p:nvSpPr>
            <p:spPr bwMode="auto">
              <a:xfrm>
                <a:off x="2150" y="1815"/>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12" name="Line 129"/>
              <p:cNvSpPr>
                <a:spLocks noChangeShapeType="1"/>
              </p:cNvSpPr>
              <p:nvPr/>
            </p:nvSpPr>
            <p:spPr bwMode="auto">
              <a:xfrm>
                <a:off x="2226" y="1815"/>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13" name="Line 130"/>
              <p:cNvSpPr>
                <a:spLocks noChangeShapeType="1"/>
              </p:cNvSpPr>
              <p:nvPr/>
            </p:nvSpPr>
            <p:spPr bwMode="auto">
              <a:xfrm>
                <a:off x="2304" y="1815"/>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14" name="Line 131"/>
              <p:cNvSpPr>
                <a:spLocks noChangeShapeType="1"/>
              </p:cNvSpPr>
              <p:nvPr/>
            </p:nvSpPr>
            <p:spPr bwMode="auto">
              <a:xfrm>
                <a:off x="2381" y="1815"/>
                <a:ext cx="1"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15" name="Line 132"/>
              <p:cNvSpPr>
                <a:spLocks noChangeShapeType="1"/>
              </p:cNvSpPr>
              <p:nvPr/>
            </p:nvSpPr>
            <p:spPr bwMode="auto">
              <a:xfrm flipV="1">
                <a:off x="915" y="1815"/>
                <a:ext cx="1" cy="1120"/>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16" name="Line 133"/>
              <p:cNvSpPr>
                <a:spLocks noChangeShapeType="1"/>
              </p:cNvSpPr>
              <p:nvPr/>
            </p:nvSpPr>
            <p:spPr bwMode="auto">
              <a:xfrm>
                <a:off x="915" y="2935"/>
                <a:ext cx="31"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17" name="Line 134"/>
              <p:cNvSpPr>
                <a:spLocks noChangeShapeType="1"/>
              </p:cNvSpPr>
              <p:nvPr/>
            </p:nvSpPr>
            <p:spPr bwMode="auto">
              <a:xfrm>
                <a:off x="756" y="2918"/>
                <a:ext cx="34"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18" name="Freeform 135"/>
              <p:cNvSpPr>
                <a:spLocks/>
              </p:cNvSpPr>
              <p:nvPr/>
            </p:nvSpPr>
            <p:spPr bwMode="auto">
              <a:xfrm>
                <a:off x="810" y="2894"/>
                <a:ext cx="10" cy="41"/>
              </a:xfrm>
              <a:custGeom>
                <a:avLst/>
                <a:gdLst>
                  <a:gd name="T0" fmla="*/ 0 w 20"/>
                  <a:gd name="T1" fmla="*/ 1 h 81"/>
                  <a:gd name="T2" fmla="*/ 1 w 20"/>
                  <a:gd name="T3" fmla="*/ 1 h 81"/>
                  <a:gd name="T4" fmla="*/ 1 w 20"/>
                  <a:gd name="T5" fmla="*/ 0 h 81"/>
                  <a:gd name="T6" fmla="*/ 1 w 20"/>
                  <a:gd name="T7" fmla="*/ 3 h 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81">
                    <a:moveTo>
                      <a:pt x="0" y="16"/>
                    </a:moveTo>
                    <a:lnTo>
                      <a:pt x="7" y="12"/>
                    </a:lnTo>
                    <a:lnTo>
                      <a:pt x="20" y="0"/>
                    </a:lnTo>
                    <a:lnTo>
                      <a:pt x="20" y="8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19" name="Line 136"/>
              <p:cNvSpPr>
                <a:spLocks noChangeShapeType="1"/>
              </p:cNvSpPr>
              <p:nvPr/>
            </p:nvSpPr>
            <p:spPr bwMode="auto">
              <a:xfrm>
                <a:off x="817" y="2896"/>
                <a:ext cx="1" cy="39"/>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20" name="Line 137"/>
              <p:cNvSpPr>
                <a:spLocks noChangeShapeType="1"/>
              </p:cNvSpPr>
              <p:nvPr/>
            </p:nvSpPr>
            <p:spPr bwMode="auto">
              <a:xfrm>
                <a:off x="810" y="2935"/>
                <a:ext cx="17"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21" name="Freeform 138"/>
              <p:cNvSpPr>
                <a:spLocks/>
              </p:cNvSpPr>
              <p:nvPr/>
            </p:nvSpPr>
            <p:spPr bwMode="auto">
              <a:xfrm>
                <a:off x="844" y="2931"/>
                <a:ext cx="5" cy="4"/>
              </a:xfrm>
              <a:custGeom>
                <a:avLst/>
                <a:gdLst>
                  <a:gd name="T0" fmla="*/ 1 w 9"/>
                  <a:gd name="T1" fmla="*/ 0 h 8"/>
                  <a:gd name="T2" fmla="*/ 0 w 9"/>
                  <a:gd name="T3" fmla="*/ 1 h 8"/>
                  <a:gd name="T4" fmla="*/ 1 w 9"/>
                  <a:gd name="T5" fmla="*/ 1 h 8"/>
                  <a:gd name="T6" fmla="*/ 1 w 9"/>
                  <a:gd name="T7" fmla="*/ 1 h 8"/>
                  <a:gd name="T8" fmla="*/ 1 w 9"/>
                  <a:gd name="T9" fmla="*/ 0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8">
                    <a:moveTo>
                      <a:pt x="6" y="0"/>
                    </a:moveTo>
                    <a:lnTo>
                      <a:pt x="0" y="4"/>
                    </a:lnTo>
                    <a:lnTo>
                      <a:pt x="6" y="8"/>
                    </a:lnTo>
                    <a:lnTo>
                      <a:pt x="9" y="4"/>
                    </a:lnTo>
                    <a:lnTo>
                      <a:pt x="6"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22" name="Freeform 139"/>
              <p:cNvSpPr>
                <a:spLocks/>
              </p:cNvSpPr>
              <p:nvPr/>
            </p:nvSpPr>
            <p:spPr bwMode="auto">
              <a:xfrm>
                <a:off x="862" y="2894"/>
                <a:ext cx="27" cy="41"/>
              </a:xfrm>
              <a:custGeom>
                <a:avLst/>
                <a:gdLst>
                  <a:gd name="T0" fmla="*/ 1 w 54"/>
                  <a:gd name="T1" fmla="*/ 0 h 81"/>
                  <a:gd name="T2" fmla="*/ 1 w 54"/>
                  <a:gd name="T3" fmla="*/ 1 h 81"/>
                  <a:gd name="T4" fmla="*/ 1 w 54"/>
                  <a:gd name="T5" fmla="*/ 1 h 81"/>
                  <a:gd name="T6" fmla="*/ 0 w 54"/>
                  <a:gd name="T7" fmla="*/ 2 h 81"/>
                  <a:gd name="T8" fmla="*/ 0 w 54"/>
                  <a:gd name="T9" fmla="*/ 2 h 81"/>
                  <a:gd name="T10" fmla="*/ 1 w 54"/>
                  <a:gd name="T11" fmla="*/ 3 h 81"/>
                  <a:gd name="T12" fmla="*/ 1 w 54"/>
                  <a:gd name="T13" fmla="*/ 3 h 81"/>
                  <a:gd name="T14" fmla="*/ 1 w 54"/>
                  <a:gd name="T15" fmla="*/ 3 h 81"/>
                  <a:gd name="T16" fmla="*/ 1 w 54"/>
                  <a:gd name="T17" fmla="*/ 3 h 81"/>
                  <a:gd name="T18" fmla="*/ 2 w 54"/>
                  <a:gd name="T19" fmla="*/ 3 h 81"/>
                  <a:gd name="T20" fmla="*/ 2 w 54"/>
                  <a:gd name="T21" fmla="*/ 3 h 81"/>
                  <a:gd name="T22" fmla="*/ 2 w 54"/>
                  <a:gd name="T23" fmla="*/ 2 h 81"/>
                  <a:gd name="T24" fmla="*/ 2 w 54"/>
                  <a:gd name="T25" fmla="*/ 2 h 81"/>
                  <a:gd name="T26" fmla="*/ 2 w 54"/>
                  <a:gd name="T27" fmla="*/ 1 h 81"/>
                  <a:gd name="T28" fmla="*/ 2 w 54"/>
                  <a:gd name="T29" fmla="*/ 1 h 81"/>
                  <a:gd name="T30" fmla="*/ 1 w 54"/>
                  <a:gd name="T31" fmla="*/ 0 h 81"/>
                  <a:gd name="T32" fmla="*/ 1 w 54"/>
                  <a:gd name="T33" fmla="*/ 0 h 81"/>
                  <a:gd name="T34" fmla="*/ 1 w 54"/>
                  <a:gd name="T35" fmla="*/ 1 h 81"/>
                  <a:gd name="T36" fmla="*/ 1 w 54"/>
                  <a:gd name="T37" fmla="*/ 1 h 81"/>
                  <a:gd name="T38" fmla="*/ 1 w 54"/>
                  <a:gd name="T39" fmla="*/ 1 h 81"/>
                  <a:gd name="T40" fmla="*/ 1 w 54"/>
                  <a:gd name="T41" fmla="*/ 2 h 81"/>
                  <a:gd name="T42" fmla="*/ 1 w 54"/>
                  <a:gd name="T43" fmla="*/ 2 h 81"/>
                  <a:gd name="T44" fmla="*/ 1 w 54"/>
                  <a:gd name="T45" fmla="*/ 3 h 81"/>
                  <a:gd name="T46" fmla="*/ 1 w 54"/>
                  <a:gd name="T47" fmla="*/ 3 h 81"/>
                  <a:gd name="T48" fmla="*/ 1 w 54"/>
                  <a:gd name="T49" fmla="*/ 3 h 81"/>
                  <a:gd name="T50" fmla="*/ 1 w 54"/>
                  <a:gd name="T51" fmla="*/ 3 h 8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4" h="81">
                    <a:moveTo>
                      <a:pt x="24" y="0"/>
                    </a:moveTo>
                    <a:lnTo>
                      <a:pt x="11" y="3"/>
                    </a:lnTo>
                    <a:lnTo>
                      <a:pt x="4" y="16"/>
                    </a:lnTo>
                    <a:lnTo>
                      <a:pt x="0" y="36"/>
                    </a:lnTo>
                    <a:lnTo>
                      <a:pt x="0" y="46"/>
                    </a:lnTo>
                    <a:lnTo>
                      <a:pt x="4" y="66"/>
                    </a:lnTo>
                    <a:lnTo>
                      <a:pt x="11" y="77"/>
                    </a:lnTo>
                    <a:lnTo>
                      <a:pt x="24" y="81"/>
                    </a:lnTo>
                    <a:lnTo>
                      <a:pt x="31" y="81"/>
                    </a:lnTo>
                    <a:lnTo>
                      <a:pt x="42" y="77"/>
                    </a:lnTo>
                    <a:lnTo>
                      <a:pt x="51" y="66"/>
                    </a:lnTo>
                    <a:lnTo>
                      <a:pt x="54" y="46"/>
                    </a:lnTo>
                    <a:lnTo>
                      <a:pt x="54" y="36"/>
                    </a:lnTo>
                    <a:lnTo>
                      <a:pt x="51" y="16"/>
                    </a:lnTo>
                    <a:lnTo>
                      <a:pt x="42" y="3"/>
                    </a:lnTo>
                    <a:lnTo>
                      <a:pt x="31" y="0"/>
                    </a:lnTo>
                    <a:lnTo>
                      <a:pt x="24" y="0"/>
                    </a:lnTo>
                    <a:lnTo>
                      <a:pt x="15" y="3"/>
                    </a:lnTo>
                    <a:lnTo>
                      <a:pt x="11" y="9"/>
                    </a:lnTo>
                    <a:lnTo>
                      <a:pt x="7" y="16"/>
                    </a:lnTo>
                    <a:lnTo>
                      <a:pt x="4" y="36"/>
                    </a:lnTo>
                    <a:lnTo>
                      <a:pt x="4" y="46"/>
                    </a:lnTo>
                    <a:lnTo>
                      <a:pt x="7" y="66"/>
                    </a:lnTo>
                    <a:lnTo>
                      <a:pt x="11" y="73"/>
                    </a:lnTo>
                    <a:lnTo>
                      <a:pt x="15" y="77"/>
                    </a:lnTo>
                    <a:lnTo>
                      <a:pt x="24" y="8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23" name="Freeform 140"/>
              <p:cNvSpPr>
                <a:spLocks/>
              </p:cNvSpPr>
              <p:nvPr/>
            </p:nvSpPr>
            <p:spPr bwMode="auto">
              <a:xfrm>
                <a:off x="877" y="2894"/>
                <a:ext cx="10" cy="41"/>
              </a:xfrm>
              <a:custGeom>
                <a:avLst/>
                <a:gdLst>
                  <a:gd name="T0" fmla="*/ 0 w 20"/>
                  <a:gd name="T1" fmla="*/ 3 h 81"/>
                  <a:gd name="T2" fmla="*/ 1 w 20"/>
                  <a:gd name="T3" fmla="*/ 3 h 81"/>
                  <a:gd name="T4" fmla="*/ 1 w 20"/>
                  <a:gd name="T5" fmla="*/ 3 h 81"/>
                  <a:gd name="T6" fmla="*/ 1 w 20"/>
                  <a:gd name="T7" fmla="*/ 3 h 81"/>
                  <a:gd name="T8" fmla="*/ 1 w 20"/>
                  <a:gd name="T9" fmla="*/ 2 h 81"/>
                  <a:gd name="T10" fmla="*/ 1 w 20"/>
                  <a:gd name="T11" fmla="*/ 2 h 81"/>
                  <a:gd name="T12" fmla="*/ 1 w 20"/>
                  <a:gd name="T13" fmla="*/ 1 h 81"/>
                  <a:gd name="T14" fmla="*/ 1 w 20"/>
                  <a:gd name="T15" fmla="*/ 1 h 81"/>
                  <a:gd name="T16" fmla="*/ 1 w 20"/>
                  <a:gd name="T17" fmla="*/ 1 h 81"/>
                  <a:gd name="T18" fmla="*/ 0 w 20"/>
                  <a:gd name="T19" fmla="*/ 0 h 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 h="81">
                    <a:moveTo>
                      <a:pt x="0" y="81"/>
                    </a:moveTo>
                    <a:lnTo>
                      <a:pt x="7" y="77"/>
                    </a:lnTo>
                    <a:lnTo>
                      <a:pt x="11" y="73"/>
                    </a:lnTo>
                    <a:lnTo>
                      <a:pt x="16" y="66"/>
                    </a:lnTo>
                    <a:lnTo>
                      <a:pt x="20" y="46"/>
                    </a:lnTo>
                    <a:lnTo>
                      <a:pt x="20" y="36"/>
                    </a:lnTo>
                    <a:lnTo>
                      <a:pt x="16" y="16"/>
                    </a:lnTo>
                    <a:lnTo>
                      <a:pt x="11" y="9"/>
                    </a:lnTo>
                    <a:lnTo>
                      <a:pt x="7"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24" name="Line 141"/>
              <p:cNvSpPr>
                <a:spLocks noChangeShapeType="1"/>
              </p:cNvSpPr>
              <p:nvPr/>
            </p:nvSpPr>
            <p:spPr bwMode="auto">
              <a:xfrm>
                <a:off x="915" y="2655"/>
                <a:ext cx="31"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25" name="Line 142"/>
              <p:cNvSpPr>
                <a:spLocks noChangeShapeType="1"/>
              </p:cNvSpPr>
              <p:nvPr/>
            </p:nvSpPr>
            <p:spPr bwMode="auto">
              <a:xfrm>
                <a:off x="756" y="2661"/>
                <a:ext cx="34"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26" name="Freeform 143"/>
              <p:cNvSpPr>
                <a:spLocks/>
              </p:cNvSpPr>
              <p:nvPr/>
            </p:nvSpPr>
            <p:spPr bwMode="auto">
              <a:xfrm>
                <a:off x="804" y="2638"/>
                <a:ext cx="27" cy="40"/>
              </a:xfrm>
              <a:custGeom>
                <a:avLst/>
                <a:gdLst>
                  <a:gd name="T0" fmla="*/ 1 w 54"/>
                  <a:gd name="T1" fmla="*/ 0 h 81"/>
                  <a:gd name="T2" fmla="*/ 1 w 54"/>
                  <a:gd name="T3" fmla="*/ 0 h 81"/>
                  <a:gd name="T4" fmla="*/ 1 w 54"/>
                  <a:gd name="T5" fmla="*/ 0 h 81"/>
                  <a:gd name="T6" fmla="*/ 0 w 54"/>
                  <a:gd name="T7" fmla="*/ 1 h 81"/>
                  <a:gd name="T8" fmla="*/ 0 w 54"/>
                  <a:gd name="T9" fmla="*/ 1 h 81"/>
                  <a:gd name="T10" fmla="*/ 1 w 54"/>
                  <a:gd name="T11" fmla="*/ 2 h 81"/>
                  <a:gd name="T12" fmla="*/ 1 w 54"/>
                  <a:gd name="T13" fmla="*/ 2 h 81"/>
                  <a:gd name="T14" fmla="*/ 1 w 54"/>
                  <a:gd name="T15" fmla="*/ 2 h 81"/>
                  <a:gd name="T16" fmla="*/ 2 w 54"/>
                  <a:gd name="T17" fmla="*/ 2 h 81"/>
                  <a:gd name="T18" fmla="*/ 2 w 54"/>
                  <a:gd name="T19" fmla="*/ 2 h 81"/>
                  <a:gd name="T20" fmla="*/ 2 w 54"/>
                  <a:gd name="T21" fmla="*/ 2 h 81"/>
                  <a:gd name="T22" fmla="*/ 2 w 54"/>
                  <a:gd name="T23" fmla="*/ 1 h 81"/>
                  <a:gd name="T24" fmla="*/ 2 w 54"/>
                  <a:gd name="T25" fmla="*/ 1 h 81"/>
                  <a:gd name="T26" fmla="*/ 2 w 54"/>
                  <a:gd name="T27" fmla="*/ 0 h 81"/>
                  <a:gd name="T28" fmla="*/ 2 w 54"/>
                  <a:gd name="T29" fmla="*/ 0 h 81"/>
                  <a:gd name="T30" fmla="*/ 2 w 54"/>
                  <a:gd name="T31" fmla="*/ 0 h 81"/>
                  <a:gd name="T32" fmla="*/ 1 w 54"/>
                  <a:gd name="T33" fmla="*/ 0 h 81"/>
                  <a:gd name="T34" fmla="*/ 1 w 54"/>
                  <a:gd name="T35" fmla="*/ 0 h 81"/>
                  <a:gd name="T36" fmla="*/ 1 w 54"/>
                  <a:gd name="T37" fmla="*/ 0 h 81"/>
                  <a:gd name="T38" fmla="*/ 1 w 54"/>
                  <a:gd name="T39" fmla="*/ 0 h 81"/>
                  <a:gd name="T40" fmla="*/ 1 w 54"/>
                  <a:gd name="T41" fmla="*/ 1 h 81"/>
                  <a:gd name="T42" fmla="*/ 1 w 54"/>
                  <a:gd name="T43" fmla="*/ 1 h 81"/>
                  <a:gd name="T44" fmla="*/ 1 w 54"/>
                  <a:gd name="T45" fmla="*/ 2 h 81"/>
                  <a:gd name="T46" fmla="*/ 1 w 54"/>
                  <a:gd name="T47" fmla="*/ 2 h 81"/>
                  <a:gd name="T48" fmla="*/ 1 w 54"/>
                  <a:gd name="T49" fmla="*/ 2 h 81"/>
                  <a:gd name="T50" fmla="*/ 1 w 54"/>
                  <a:gd name="T51" fmla="*/ 2 h 8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4" h="81">
                    <a:moveTo>
                      <a:pt x="24" y="0"/>
                    </a:moveTo>
                    <a:lnTo>
                      <a:pt x="13" y="3"/>
                    </a:lnTo>
                    <a:lnTo>
                      <a:pt x="4" y="16"/>
                    </a:lnTo>
                    <a:lnTo>
                      <a:pt x="0" y="34"/>
                    </a:lnTo>
                    <a:lnTo>
                      <a:pt x="0" y="46"/>
                    </a:lnTo>
                    <a:lnTo>
                      <a:pt x="4" y="66"/>
                    </a:lnTo>
                    <a:lnTo>
                      <a:pt x="13" y="77"/>
                    </a:lnTo>
                    <a:lnTo>
                      <a:pt x="24" y="81"/>
                    </a:lnTo>
                    <a:lnTo>
                      <a:pt x="33" y="81"/>
                    </a:lnTo>
                    <a:lnTo>
                      <a:pt x="43" y="77"/>
                    </a:lnTo>
                    <a:lnTo>
                      <a:pt x="51" y="66"/>
                    </a:lnTo>
                    <a:lnTo>
                      <a:pt x="54" y="46"/>
                    </a:lnTo>
                    <a:lnTo>
                      <a:pt x="54" y="34"/>
                    </a:lnTo>
                    <a:lnTo>
                      <a:pt x="51" y="16"/>
                    </a:lnTo>
                    <a:lnTo>
                      <a:pt x="43" y="3"/>
                    </a:lnTo>
                    <a:lnTo>
                      <a:pt x="33" y="0"/>
                    </a:lnTo>
                    <a:lnTo>
                      <a:pt x="24" y="0"/>
                    </a:lnTo>
                    <a:lnTo>
                      <a:pt x="16" y="3"/>
                    </a:lnTo>
                    <a:lnTo>
                      <a:pt x="13" y="7"/>
                    </a:lnTo>
                    <a:lnTo>
                      <a:pt x="9" y="16"/>
                    </a:lnTo>
                    <a:lnTo>
                      <a:pt x="4" y="34"/>
                    </a:lnTo>
                    <a:lnTo>
                      <a:pt x="4" y="46"/>
                    </a:lnTo>
                    <a:lnTo>
                      <a:pt x="9" y="66"/>
                    </a:lnTo>
                    <a:lnTo>
                      <a:pt x="13" y="73"/>
                    </a:lnTo>
                    <a:lnTo>
                      <a:pt x="16" y="77"/>
                    </a:lnTo>
                    <a:lnTo>
                      <a:pt x="24" y="8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27" name="Freeform 144"/>
              <p:cNvSpPr>
                <a:spLocks/>
              </p:cNvSpPr>
              <p:nvPr/>
            </p:nvSpPr>
            <p:spPr bwMode="auto">
              <a:xfrm>
                <a:off x="820" y="2638"/>
                <a:ext cx="9" cy="40"/>
              </a:xfrm>
              <a:custGeom>
                <a:avLst/>
                <a:gdLst>
                  <a:gd name="T0" fmla="*/ 0 w 18"/>
                  <a:gd name="T1" fmla="*/ 2 h 81"/>
                  <a:gd name="T2" fmla="*/ 1 w 18"/>
                  <a:gd name="T3" fmla="*/ 2 h 81"/>
                  <a:gd name="T4" fmla="*/ 1 w 18"/>
                  <a:gd name="T5" fmla="*/ 2 h 81"/>
                  <a:gd name="T6" fmla="*/ 1 w 18"/>
                  <a:gd name="T7" fmla="*/ 2 h 81"/>
                  <a:gd name="T8" fmla="*/ 1 w 18"/>
                  <a:gd name="T9" fmla="*/ 1 h 81"/>
                  <a:gd name="T10" fmla="*/ 1 w 18"/>
                  <a:gd name="T11" fmla="*/ 1 h 81"/>
                  <a:gd name="T12" fmla="*/ 1 w 18"/>
                  <a:gd name="T13" fmla="*/ 0 h 81"/>
                  <a:gd name="T14" fmla="*/ 1 w 18"/>
                  <a:gd name="T15" fmla="*/ 0 h 81"/>
                  <a:gd name="T16" fmla="*/ 1 w 18"/>
                  <a:gd name="T17" fmla="*/ 0 h 81"/>
                  <a:gd name="T18" fmla="*/ 0 w 18"/>
                  <a:gd name="T19" fmla="*/ 0 h 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81">
                    <a:moveTo>
                      <a:pt x="0" y="81"/>
                    </a:moveTo>
                    <a:lnTo>
                      <a:pt x="7" y="77"/>
                    </a:lnTo>
                    <a:lnTo>
                      <a:pt x="10" y="73"/>
                    </a:lnTo>
                    <a:lnTo>
                      <a:pt x="14" y="66"/>
                    </a:lnTo>
                    <a:lnTo>
                      <a:pt x="18" y="46"/>
                    </a:lnTo>
                    <a:lnTo>
                      <a:pt x="18" y="34"/>
                    </a:lnTo>
                    <a:lnTo>
                      <a:pt x="14" y="16"/>
                    </a:lnTo>
                    <a:lnTo>
                      <a:pt x="10" y="7"/>
                    </a:lnTo>
                    <a:lnTo>
                      <a:pt x="7"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28" name="Freeform 145"/>
              <p:cNvSpPr>
                <a:spLocks/>
              </p:cNvSpPr>
              <p:nvPr/>
            </p:nvSpPr>
            <p:spPr bwMode="auto">
              <a:xfrm>
                <a:off x="844" y="2675"/>
                <a:ext cx="5" cy="3"/>
              </a:xfrm>
              <a:custGeom>
                <a:avLst/>
                <a:gdLst>
                  <a:gd name="T0" fmla="*/ 1 w 9"/>
                  <a:gd name="T1" fmla="*/ 0 h 8"/>
                  <a:gd name="T2" fmla="*/ 0 w 9"/>
                  <a:gd name="T3" fmla="*/ 0 h 8"/>
                  <a:gd name="T4" fmla="*/ 1 w 9"/>
                  <a:gd name="T5" fmla="*/ 0 h 8"/>
                  <a:gd name="T6" fmla="*/ 1 w 9"/>
                  <a:gd name="T7" fmla="*/ 0 h 8"/>
                  <a:gd name="T8" fmla="*/ 1 w 9"/>
                  <a:gd name="T9" fmla="*/ 0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8">
                    <a:moveTo>
                      <a:pt x="6" y="0"/>
                    </a:moveTo>
                    <a:lnTo>
                      <a:pt x="0" y="4"/>
                    </a:lnTo>
                    <a:lnTo>
                      <a:pt x="6" y="8"/>
                    </a:lnTo>
                    <a:lnTo>
                      <a:pt x="9" y="4"/>
                    </a:lnTo>
                    <a:lnTo>
                      <a:pt x="6"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29" name="Freeform 146"/>
              <p:cNvSpPr>
                <a:spLocks/>
              </p:cNvSpPr>
              <p:nvPr/>
            </p:nvSpPr>
            <p:spPr bwMode="auto">
              <a:xfrm>
                <a:off x="862" y="2638"/>
                <a:ext cx="27" cy="40"/>
              </a:xfrm>
              <a:custGeom>
                <a:avLst/>
                <a:gdLst>
                  <a:gd name="T0" fmla="*/ 1 w 54"/>
                  <a:gd name="T1" fmla="*/ 0 h 81"/>
                  <a:gd name="T2" fmla="*/ 0 w 54"/>
                  <a:gd name="T3" fmla="*/ 1 h 81"/>
                  <a:gd name="T4" fmla="*/ 1 w 54"/>
                  <a:gd name="T5" fmla="*/ 0 h 81"/>
                  <a:gd name="T6" fmla="*/ 1 w 54"/>
                  <a:gd name="T7" fmla="*/ 0 h 81"/>
                  <a:gd name="T8" fmla="*/ 1 w 54"/>
                  <a:gd name="T9" fmla="*/ 0 h 81"/>
                  <a:gd name="T10" fmla="*/ 2 w 54"/>
                  <a:gd name="T11" fmla="*/ 0 h 81"/>
                  <a:gd name="T12" fmla="*/ 2 w 54"/>
                  <a:gd name="T13" fmla="*/ 1 h 81"/>
                  <a:gd name="T14" fmla="*/ 2 w 54"/>
                  <a:gd name="T15" fmla="*/ 1 h 81"/>
                  <a:gd name="T16" fmla="*/ 2 w 54"/>
                  <a:gd name="T17" fmla="*/ 1 h 81"/>
                  <a:gd name="T18" fmla="*/ 2 w 54"/>
                  <a:gd name="T19" fmla="*/ 2 h 81"/>
                  <a:gd name="T20" fmla="*/ 2 w 54"/>
                  <a:gd name="T21" fmla="*/ 2 h 81"/>
                  <a:gd name="T22" fmla="*/ 1 w 54"/>
                  <a:gd name="T23" fmla="*/ 2 h 81"/>
                  <a:gd name="T24" fmla="*/ 1 w 54"/>
                  <a:gd name="T25" fmla="*/ 2 h 81"/>
                  <a:gd name="T26" fmla="*/ 1 w 54"/>
                  <a:gd name="T27" fmla="*/ 2 h 81"/>
                  <a:gd name="T28" fmla="*/ 1 w 54"/>
                  <a:gd name="T29" fmla="*/ 2 h 81"/>
                  <a:gd name="T30" fmla="*/ 0 w 54"/>
                  <a:gd name="T31" fmla="*/ 2 h 81"/>
                  <a:gd name="T32" fmla="*/ 0 w 54"/>
                  <a:gd name="T33" fmla="*/ 1 h 81"/>
                  <a:gd name="T34" fmla="*/ 1 w 54"/>
                  <a:gd name="T35" fmla="*/ 1 h 81"/>
                  <a:gd name="T36" fmla="*/ 1 w 54"/>
                  <a:gd name="T37" fmla="*/ 1 h 81"/>
                  <a:gd name="T38" fmla="*/ 1 w 54"/>
                  <a:gd name="T39" fmla="*/ 2 h 8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4" h="81">
                    <a:moveTo>
                      <a:pt x="7" y="0"/>
                    </a:moveTo>
                    <a:lnTo>
                      <a:pt x="0" y="39"/>
                    </a:lnTo>
                    <a:lnTo>
                      <a:pt x="7" y="30"/>
                    </a:lnTo>
                    <a:lnTo>
                      <a:pt x="18" y="27"/>
                    </a:lnTo>
                    <a:lnTo>
                      <a:pt x="31" y="27"/>
                    </a:lnTo>
                    <a:lnTo>
                      <a:pt x="42" y="30"/>
                    </a:lnTo>
                    <a:lnTo>
                      <a:pt x="51" y="39"/>
                    </a:lnTo>
                    <a:lnTo>
                      <a:pt x="54" y="50"/>
                    </a:lnTo>
                    <a:lnTo>
                      <a:pt x="54" y="57"/>
                    </a:lnTo>
                    <a:lnTo>
                      <a:pt x="51" y="70"/>
                    </a:lnTo>
                    <a:lnTo>
                      <a:pt x="42" y="77"/>
                    </a:lnTo>
                    <a:lnTo>
                      <a:pt x="31" y="81"/>
                    </a:lnTo>
                    <a:lnTo>
                      <a:pt x="18" y="81"/>
                    </a:lnTo>
                    <a:lnTo>
                      <a:pt x="7" y="77"/>
                    </a:lnTo>
                    <a:lnTo>
                      <a:pt x="4" y="73"/>
                    </a:lnTo>
                    <a:lnTo>
                      <a:pt x="0" y="66"/>
                    </a:lnTo>
                    <a:lnTo>
                      <a:pt x="0" y="61"/>
                    </a:lnTo>
                    <a:lnTo>
                      <a:pt x="4" y="57"/>
                    </a:lnTo>
                    <a:lnTo>
                      <a:pt x="7" y="61"/>
                    </a:lnTo>
                    <a:lnTo>
                      <a:pt x="4" y="6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30" name="Freeform 147"/>
              <p:cNvSpPr>
                <a:spLocks/>
              </p:cNvSpPr>
              <p:nvPr/>
            </p:nvSpPr>
            <p:spPr bwMode="auto">
              <a:xfrm>
                <a:off x="877" y="2651"/>
                <a:ext cx="10" cy="27"/>
              </a:xfrm>
              <a:custGeom>
                <a:avLst/>
                <a:gdLst>
                  <a:gd name="T0" fmla="*/ 0 w 20"/>
                  <a:gd name="T1" fmla="*/ 0 h 54"/>
                  <a:gd name="T2" fmla="*/ 1 w 20"/>
                  <a:gd name="T3" fmla="*/ 1 h 54"/>
                  <a:gd name="T4" fmla="*/ 1 w 20"/>
                  <a:gd name="T5" fmla="*/ 1 h 54"/>
                  <a:gd name="T6" fmla="*/ 1 w 20"/>
                  <a:gd name="T7" fmla="*/ 1 h 54"/>
                  <a:gd name="T8" fmla="*/ 1 w 20"/>
                  <a:gd name="T9" fmla="*/ 1 h 54"/>
                  <a:gd name="T10" fmla="*/ 1 w 20"/>
                  <a:gd name="T11" fmla="*/ 2 h 54"/>
                  <a:gd name="T12" fmla="*/ 1 w 20"/>
                  <a:gd name="T13" fmla="*/ 2 h 54"/>
                  <a:gd name="T14" fmla="*/ 0 w 20"/>
                  <a:gd name="T15" fmla="*/ 2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 h="54">
                    <a:moveTo>
                      <a:pt x="0" y="0"/>
                    </a:moveTo>
                    <a:lnTo>
                      <a:pt x="7" y="3"/>
                    </a:lnTo>
                    <a:lnTo>
                      <a:pt x="16" y="12"/>
                    </a:lnTo>
                    <a:lnTo>
                      <a:pt x="20" y="23"/>
                    </a:lnTo>
                    <a:lnTo>
                      <a:pt x="20" y="30"/>
                    </a:lnTo>
                    <a:lnTo>
                      <a:pt x="16" y="43"/>
                    </a:lnTo>
                    <a:lnTo>
                      <a:pt x="7" y="50"/>
                    </a:lnTo>
                    <a:lnTo>
                      <a:pt x="0"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31" name="Line 148"/>
              <p:cNvSpPr>
                <a:spLocks noChangeShapeType="1"/>
              </p:cNvSpPr>
              <p:nvPr/>
            </p:nvSpPr>
            <p:spPr bwMode="auto">
              <a:xfrm>
                <a:off x="866" y="2638"/>
                <a:ext cx="19"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32" name="Freeform 149"/>
              <p:cNvSpPr>
                <a:spLocks/>
              </p:cNvSpPr>
              <p:nvPr/>
            </p:nvSpPr>
            <p:spPr bwMode="auto">
              <a:xfrm>
                <a:off x="866" y="2638"/>
                <a:ext cx="19" cy="2"/>
              </a:xfrm>
              <a:custGeom>
                <a:avLst/>
                <a:gdLst>
                  <a:gd name="T0" fmla="*/ 0 w 40"/>
                  <a:gd name="T1" fmla="*/ 1 h 3"/>
                  <a:gd name="T2" fmla="*/ 0 w 40"/>
                  <a:gd name="T3" fmla="*/ 1 h 3"/>
                  <a:gd name="T4" fmla="*/ 1 w 40"/>
                  <a:gd name="T5" fmla="*/ 0 h 3"/>
                  <a:gd name="T6" fmla="*/ 0 60000 65536"/>
                  <a:gd name="T7" fmla="*/ 0 60000 65536"/>
                  <a:gd name="T8" fmla="*/ 0 60000 65536"/>
                </a:gdLst>
                <a:ahLst/>
                <a:cxnLst>
                  <a:cxn ang="T6">
                    <a:pos x="T0" y="T1"/>
                  </a:cxn>
                  <a:cxn ang="T7">
                    <a:pos x="T2" y="T3"/>
                  </a:cxn>
                  <a:cxn ang="T8">
                    <a:pos x="T4" y="T5"/>
                  </a:cxn>
                </a:cxnLst>
                <a:rect l="0" t="0" r="r" b="b"/>
                <a:pathLst>
                  <a:path w="40" h="3">
                    <a:moveTo>
                      <a:pt x="0" y="3"/>
                    </a:moveTo>
                    <a:lnTo>
                      <a:pt x="20" y="3"/>
                    </a:lnTo>
                    <a:lnTo>
                      <a:pt x="4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33" name="Line 150"/>
              <p:cNvSpPr>
                <a:spLocks noChangeShapeType="1"/>
              </p:cNvSpPr>
              <p:nvPr/>
            </p:nvSpPr>
            <p:spPr bwMode="auto">
              <a:xfrm>
                <a:off x="915" y="2375"/>
                <a:ext cx="31"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34" name="Freeform 151"/>
              <p:cNvSpPr>
                <a:spLocks/>
              </p:cNvSpPr>
              <p:nvPr/>
            </p:nvSpPr>
            <p:spPr bwMode="auto">
              <a:xfrm>
                <a:off x="804" y="2358"/>
                <a:ext cx="27" cy="40"/>
              </a:xfrm>
              <a:custGeom>
                <a:avLst/>
                <a:gdLst>
                  <a:gd name="T0" fmla="*/ 1 w 54"/>
                  <a:gd name="T1" fmla="*/ 0 h 81"/>
                  <a:gd name="T2" fmla="*/ 1 w 54"/>
                  <a:gd name="T3" fmla="*/ 0 h 81"/>
                  <a:gd name="T4" fmla="*/ 1 w 54"/>
                  <a:gd name="T5" fmla="*/ 0 h 81"/>
                  <a:gd name="T6" fmla="*/ 0 w 54"/>
                  <a:gd name="T7" fmla="*/ 1 h 81"/>
                  <a:gd name="T8" fmla="*/ 0 w 54"/>
                  <a:gd name="T9" fmla="*/ 1 h 81"/>
                  <a:gd name="T10" fmla="*/ 1 w 54"/>
                  <a:gd name="T11" fmla="*/ 2 h 81"/>
                  <a:gd name="T12" fmla="*/ 1 w 54"/>
                  <a:gd name="T13" fmla="*/ 2 h 81"/>
                  <a:gd name="T14" fmla="*/ 1 w 54"/>
                  <a:gd name="T15" fmla="*/ 2 h 81"/>
                  <a:gd name="T16" fmla="*/ 2 w 54"/>
                  <a:gd name="T17" fmla="*/ 2 h 81"/>
                  <a:gd name="T18" fmla="*/ 2 w 54"/>
                  <a:gd name="T19" fmla="*/ 2 h 81"/>
                  <a:gd name="T20" fmla="*/ 2 w 54"/>
                  <a:gd name="T21" fmla="*/ 2 h 81"/>
                  <a:gd name="T22" fmla="*/ 2 w 54"/>
                  <a:gd name="T23" fmla="*/ 1 h 81"/>
                  <a:gd name="T24" fmla="*/ 2 w 54"/>
                  <a:gd name="T25" fmla="*/ 1 h 81"/>
                  <a:gd name="T26" fmla="*/ 2 w 54"/>
                  <a:gd name="T27" fmla="*/ 0 h 81"/>
                  <a:gd name="T28" fmla="*/ 2 w 54"/>
                  <a:gd name="T29" fmla="*/ 0 h 81"/>
                  <a:gd name="T30" fmla="*/ 2 w 54"/>
                  <a:gd name="T31" fmla="*/ 0 h 81"/>
                  <a:gd name="T32" fmla="*/ 1 w 54"/>
                  <a:gd name="T33" fmla="*/ 0 h 81"/>
                  <a:gd name="T34" fmla="*/ 1 w 54"/>
                  <a:gd name="T35" fmla="*/ 0 h 81"/>
                  <a:gd name="T36" fmla="*/ 1 w 54"/>
                  <a:gd name="T37" fmla="*/ 0 h 81"/>
                  <a:gd name="T38" fmla="*/ 1 w 54"/>
                  <a:gd name="T39" fmla="*/ 0 h 81"/>
                  <a:gd name="T40" fmla="*/ 1 w 54"/>
                  <a:gd name="T41" fmla="*/ 1 h 81"/>
                  <a:gd name="T42" fmla="*/ 1 w 54"/>
                  <a:gd name="T43" fmla="*/ 1 h 81"/>
                  <a:gd name="T44" fmla="*/ 1 w 54"/>
                  <a:gd name="T45" fmla="*/ 2 h 81"/>
                  <a:gd name="T46" fmla="*/ 1 w 54"/>
                  <a:gd name="T47" fmla="*/ 2 h 81"/>
                  <a:gd name="T48" fmla="*/ 1 w 54"/>
                  <a:gd name="T49" fmla="*/ 2 h 81"/>
                  <a:gd name="T50" fmla="*/ 1 w 54"/>
                  <a:gd name="T51" fmla="*/ 2 h 8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4" h="81">
                    <a:moveTo>
                      <a:pt x="24" y="0"/>
                    </a:moveTo>
                    <a:lnTo>
                      <a:pt x="13" y="3"/>
                    </a:lnTo>
                    <a:lnTo>
                      <a:pt x="4" y="14"/>
                    </a:lnTo>
                    <a:lnTo>
                      <a:pt x="0" y="34"/>
                    </a:lnTo>
                    <a:lnTo>
                      <a:pt x="0" y="47"/>
                    </a:lnTo>
                    <a:lnTo>
                      <a:pt x="4" y="65"/>
                    </a:lnTo>
                    <a:lnTo>
                      <a:pt x="13" y="77"/>
                    </a:lnTo>
                    <a:lnTo>
                      <a:pt x="24" y="81"/>
                    </a:lnTo>
                    <a:lnTo>
                      <a:pt x="33" y="81"/>
                    </a:lnTo>
                    <a:lnTo>
                      <a:pt x="43" y="77"/>
                    </a:lnTo>
                    <a:lnTo>
                      <a:pt x="51" y="65"/>
                    </a:lnTo>
                    <a:lnTo>
                      <a:pt x="54" y="47"/>
                    </a:lnTo>
                    <a:lnTo>
                      <a:pt x="54" y="34"/>
                    </a:lnTo>
                    <a:lnTo>
                      <a:pt x="51" y="14"/>
                    </a:lnTo>
                    <a:lnTo>
                      <a:pt x="43" y="3"/>
                    </a:lnTo>
                    <a:lnTo>
                      <a:pt x="33" y="0"/>
                    </a:lnTo>
                    <a:lnTo>
                      <a:pt x="24" y="0"/>
                    </a:lnTo>
                    <a:lnTo>
                      <a:pt x="16" y="3"/>
                    </a:lnTo>
                    <a:lnTo>
                      <a:pt x="13" y="7"/>
                    </a:lnTo>
                    <a:lnTo>
                      <a:pt x="9" y="14"/>
                    </a:lnTo>
                    <a:lnTo>
                      <a:pt x="4" y="34"/>
                    </a:lnTo>
                    <a:lnTo>
                      <a:pt x="4" y="47"/>
                    </a:lnTo>
                    <a:lnTo>
                      <a:pt x="9" y="65"/>
                    </a:lnTo>
                    <a:lnTo>
                      <a:pt x="13" y="74"/>
                    </a:lnTo>
                    <a:lnTo>
                      <a:pt x="16" y="77"/>
                    </a:lnTo>
                    <a:lnTo>
                      <a:pt x="24" y="8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35" name="Freeform 152"/>
              <p:cNvSpPr>
                <a:spLocks/>
              </p:cNvSpPr>
              <p:nvPr/>
            </p:nvSpPr>
            <p:spPr bwMode="auto">
              <a:xfrm>
                <a:off x="820" y="2358"/>
                <a:ext cx="9" cy="40"/>
              </a:xfrm>
              <a:custGeom>
                <a:avLst/>
                <a:gdLst>
                  <a:gd name="T0" fmla="*/ 0 w 18"/>
                  <a:gd name="T1" fmla="*/ 2 h 81"/>
                  <a:gd name="T2" fmla="*/ 1 w 18"/>
                  <a:gd name="T3" fmla="*/ 2 h 81"/>
                  <a:gd name="T4" fmla="*/ 1 w 18"/>
                  <a:gd name="T5" fmla="*/ 2 h 81"/>
                  <a:gd name="T6" fmla="*/ 1 w 18"/>
                  <a:gd name="T7" fmla="*/ 2 h 81"/>
                  <a:gd name="T8" fmla="*/ 1 w 18"/>
                  <a:gd name="T9" fmla="*/ 1 h 81"/>
                  <a:gd name="T10" fmla="*/ 1 w 18"/>
                  <a:gd name="T11" fmla="*/ 1 h 81"/>
                  <a:gd name="T12" fmla="*/ 1 w 18"/>
                  <a:gd name="T13" fmla="*/ 0 h 81"/>
                  <a:gd name="T14" fmla="*/ 1 w 18"/>
                  <a:gd name="T15" fmla="*/ 0 h 81"/>
                  <a:gd name="T16" fmla="*/ 1 w 18"/>
                  <a:gd name="T17" fmla="*/ 0 h 81"/>
                  <a:gd name="T18" fmla="*/ 0 w 18"/>
                  <a:gd name="T19" fmla="*/ 0 h 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81">
                    <a:moveTo>
                      <a:pt x="0" y="81"/>
                    </a:moveTo>
                    <a:lnTo>
                      <a:pt x="7" y="77"/>
                    </a:lnTo>
                    <a:lnTo>
                      <a:pt x="10" y="74"/>
                    </a:lnTo>
                    <a:lnTo>
                      <a:pt x="14" y="65"/>
                    </a:lnTo>
                    <a:lnTo>
                      <a:pt x="18" y="47"/>
                    </a:lnTo>
                    <a:lnTo>
                      <a:pt x="18" y="34"/>
                    </a:lnTo>
                    <a:lnTo>
                      <a:pt x="14" y="14"/>
                    </a:lnTo>
                    <a:lnTo>
                      <a:pt x="10" y="7"/>
                    </a:lnTo>
                    <a:lnTo>
                      <a:pt x="7"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36" name="Freeform 153"/>
              <p:cNvSpPr>
                <a:spLocks/>
              </p:cNvSpPr>
              <p:nvPr/>
            </p:nvSpPr>
            <p:spPr bwMode="auto">
              <a:xfrm>
                <a:off x="844" y="2395"/>
                <a:ext cx="5" cy="3"/>
              </a:xfrm>
              <a:custGeom>
                <a:avLst/>
                <a:gdLst>
                  <a:gd name="T0" fmla="*/ 1 w 9"/>
                  <a:gd name="T1" fmla="*/ 0 h 7"/>
                  <a:gd name="T2" fmla="*/ 0 w 9"/>
                  <a:gd name="T3" fmla="*/ 0 h 7"/>
                  <a:gd name="T4" fmla="*/ 1 w 9"/>
                  <a:gd name="T5" fmla="*/ 0 h 7"/>
                  <a:gd name="T6" fmla="*/ 1 w 9"/>
                  <a:gd name="T7" fmla="*/ 0 h 7"/>
                  <a:gd name="T8" fmla="*/ 1 w 9"/>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7">
                    <a:moveTo>
                      <a:pt x="6" y="0"/>
                    </a:moveTo>
                    <a:lnTo>
                      <a:pt x="0" y="3"/>
                    </a:lnTo>
                    <a:lnTo>
                      <a:pt x="6" y="7"/>
                    </a:lnTo>
                    <a:lnTo>
                      <a:pt x="9" y="3"/>
                    </a:lnTo>
                    <a:lnTo>
                      <a:pt x="6"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37" name="Freeform 154"/>
              <p:cNvSpPr>
                <a:spLocks/>
              </p:cNvSpPr>
              <p:nvPr/>
            </p:nvSpPr>
            <p:spPr bwMode="auto">
              <a:xfrm>
                <a:off x="862" y="2358"/>
                <a:ext cx="27" cy="40"/>
              </a:xfrm>
              <a:custGeom>
                <a:avLst/>
                <a:gdLst>
                  <a:gd name="T0" fmla="*/ 1 w 54"/>
                  <a:gd name="T1" fmla="*/ 0 h 81"/>
                  <a:gd name="T2" fmla="*/ 1 w 54"/>
                  <a:gd name="T3" fmla="*/ 0 h 81"/>
                  <a:gd name="T4" fmla="*/ 1 w 54"/>
                  <a:gd name="T5" fmla="*/ 0 h 81"/>
                  <a:gd name="T6" fmla="*/ 0 w 54"/>
                  <a:gd name="T7" fmla="*/ 1 h 81"/>
                  <a:gd name="T8" fmla="*/ 0 w 54"/>
                  <a:gd name="T9" fmla="*/ 1 h 81"/>
                  <a:gd name="T10" fmla="*/ 1 w 54"/>
                  <a:gd name="T11" fmla="*/ 2 h 81"/>
                  <a:gd name="T12" fmla="*/ 1 w 54"/>
                  <a:gd name="T13" fmla="*/ 2 h 81"/>
                  <a:gd name="T14" fmla="*/ 1 w 54"/>
                  <a:gd name="T15" fmla="*/ 2 h 81"/>
                  <a:gd name="T16" fmla="*/ 1 w 54"/>
                  <a:gd name="T17" fmla="*/ 2 h 81"/>
                  <a:gd name="T18" fmla="*/ 2 w 54"/>
                  <a:gd name="T19" fmla="*/ 2 h 81"/>
                  <a:gd name="T20" fmla="*/ 2 w 54"/>
                  <a:gd name="T21" fmla="*/ 2 h 81"/>
                  <a:gd name="T22" fmla="*/ 2 w 54"/>
                  <a:gd name="T23" fmla="*/ 1 h 81"/>
                  <a:gd name="T24" fmla="*/ 2 w 54"/>
                  <a:gd name="T25" fmla="*/ 1 h 81"/>
                  <a:gd name="T26" fmla="*/ 2 w 54"/>
                  <a:gd name="T27" fmla="*/ 0 h 81"/>
                  <a:gd name="T28" fmla="*/ 2 w 54"/>
                  <a:gd name="T29" fmla="*/ 0 h 81"/>
                  <a:gd name="T30" fmla="*/ 1 w 54"/>
                  <a:gd name="T31" fmla="*/ 0 h 81"/>
                  <a:gd name="T32" fmla="*/ 1 w 54"/>
                  <a:gd name="T33" fmla="*/ 0 h 81"/>
                  <a:gd name="T34" fmla="*/ 1 w 54"/>
                  <a:gd name="T35" fmla="*/ 0 h 81"/>
                  <a:gd name="T36" fmla="*/ 1 w 54"/>
                  <a:gd name="T37" fmla="*/ 0 h 81"/>
                  <a:gd name="T38" fmla="*/ 1 w 54"/>
                  <a:gd name="T39" fmla="*/ 0 h 81"/>
                  <a:gd name="T40" fmla="*/ 1 w 54"/>
                  <a:gd name="T41" fmla="*/ 1 h 81"/>
                  <a:gd name="T42" fmla="*/ 1 w 54"/>
                  <a:gd name="T43" fmla="*/ 1 h 81"/>
                  <a:gd name="T44" fmla="*/ 1 w 54"/>
                  <a:gd name="T45" fmla="*/ 2 h 81"/>
                  <a:gd name="T46" fmla="*/ 1 w 54"/>
                  <a:gd name="T47" fmla="*/ 2 h 81"/>
                  <a:gd name="T48" fmla="*/ 1 w 54"/>
                  <a:gd name="T49" fmla="*/ 2 h 81"/>
                  <a:gd name="T50" fmla="*/ 1 w 54"/>
                  <a:gd name="T51" fmla="*/ 2 h 8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4" h="81">
                    <a:moveTo>
                      <a:pt x="24" y="0"/>
                    </a:moveTo>
                    <a:lnTo>
                      <a:pt x="11" y="3"/>
                    </a:lnTo>
                    <a:lnTo>
                      <a:pt x="4" y="14"/>
                    </a:lnTo>
                    <a:lnTo>
                      <a:pt x="0" y="34"/>
                    </a:lnTo>
                    <a:lnTo>
                      <a:pt x="0" y="47"/>
                    </a:lnTo>
                    <a:lnTo>
                      <a:pt x="4" y="65"/>
                    </a:lnTo>
                    <a:lnTo>
                      <a:pt x="11" y="77"/>
                    </a:lnTo>
                    <a:lnTo>
                      <a:pt x="24" y="81"/>
                    </a:lnTo>
                    <a:lnTo>
                      <a:pt x="31" y="81"/>
                    </a:lnTo>
                    <a:lnTo>
                      <a:pt x="42" y="77"/>
                    </a:lnTo>
                    <a:lnTo>
                      <a:pt x="51" y="65"/>
                    </a:lnTo>
                    <a:lnTo>
                      <a:pt x="54" y="47"/>
                    </a:lnTo>
                    <a:lnTo>
                      <a:pt x="54" y="34"/>
                    </a:lnTo>
                    <a:lnTo>
                      <a:pt x="51" y="14"/>
                    </a:lnTo>
                    <a:lnTo>
                      <a:pt x="42" y="3"/>
                    </a:lnTo>
                    <a:lnTo>
                      <a:pt x="31" y="0"/>
                    </a:lnTo>
                    <a:lnTo>
                      <a:pt x="24" y="0"/>
                    </a:lnTo>
                    <a:lnTo>
                      <a:pt x="15" y="3"/>
                    </a:lnTo>
                    <a:lnTo>
                      <a:pt x="11" y="7"/>
                    </a:lnTo>
                    <a:lnTo>
                      <a:pt x="7" y="14"/>
                    </a:lnTo>
                    <a:lnTo>
                      <a:pt x="4" y="34"/>
                    </a:lnTo>
                    <a:lnTo>
                      <a:pt x="4" y="47"/>
                    </a:lnTo>
                    <a:lnTo>
                      <a:pt x="7" y="65"/>
                    </a:lnTo>
                    <a:lnTo>
                      <a:pt x="11" y="74"/>
                    </a:lnTo>
                    <a:lnTo>
                      <a:pt x="15" y="77"/>
                    </a:lnTo>
                    <a:lnTo>
                      <a:pt x="24" y="8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38" name="Freeform 155"/>
              <p:cNvSpPr>
                <a:spLocks/>
              </p:cNvSpPr>
              <p:nvPr/>
            </p:nvSpPr>
            <p:spPr bwMode="auto">
              <a:xfrm>
                <a:off x="877" y="2358"/>
                <a:ext cx="10" cy="40"/>
              </a:xfrm>
              <a:custGeom>
                <a:avLst/>
                <a:gdLst>
                  <a:gd name="T0" fmla="*/ 0 w 20"/>
                  <a:gd name="T1" fmla="*/ 2 h 81"/>
                  <a:gd name="T2" fmla="*/ 1 w 20"/>
                  <a:gd name="T3" fmla="*/ 2 h 81"/>
                  <a:gd name="T4" fmla="*/ 1 w 20"/>
                  <a:gd name="T5" fmla="*/ 2 h 81"/>
                  <a:gd name="T6" fmla="*/ 1 w 20"/>
                  <a:gd name="T7" fmla="*/ 2 h 81"/>
                  <a:gd name="T8" fmla="*/ 1 w 20"/>
                  <a:gd name="T9" fmla="*/ 1 h 81"/>
                  <a:gd name="T10" fmla="*/ 1 w 20"/>
                  <a:gd name="T11" fmla="*/ 1 h 81"/>
                  <a:gd name="T12" fmla="*/ 1 w 20"/>
                  <a:gd name="T13" fmla="*/ 0 h 81"/>
                  <a:gd name="T14" fmla="*/ 1 w 20"/>
                  <a:gd name="T15" fmla="*/ 0 h 81"/>
                  <a:gd name="T16" fmla="*/ 1 w 20"/>
                  <a:gd name="T17" fmla="*/ 0 h 81"/>
                  <a:gd name="T18" fmla="*/ 0 w 20"/>
                  <a:gd name="T19" fmla="*/ 0 h 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 h="81">
                    <a:moveTo>
                      <a:pt x="0" y="81"/>
                    </a:moveTo>
                    <a:lnTo>
                      <a:pt x="7" y="77"/>
                    </a:lnTo>
                    <a:lnTo>
                      <a:pt x="11" y="74"/>
                    </a:lnTo>
                    <a:lnTo>
                      <a:pt x="16" y="65"/>
                    </a:lnTo>
                    <a:lnTo>
                      <a:pt x="20" y="47"/>
                    </a:lnTo>
                    <a:lnTo>
                      <a:pt x="20" y="34"/>
                    </a:lnTo>
                    <a:lnTo>
                      <a:pt x="16" y="14"/>
                    </a:lnTo>
                    <a:lnTo>
                      <a:pt x="11" y="7"/>
                    </a:lnTo>
                    <a:lnTo>
                      <a:pt x="7" y="3"/>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39" name="Line 156"/>
              <p:cNvSpPr>
                <a:spLocks noChangeShapeType="1"/>
              </p:cNvSpPr>
              <p:nvPr/>
            </p:nvSpPr>
            <p:spPr bwMode="auto">
              <a:xfrm>
                <a:off x="915" y="2095"/>
                <a:ext cx="31"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40" name="Freeform 157"/>
              <p:cNvSpPr>
                <a:spLocks/>
              </p:cNvSpPr>
              <p:nvPr/>
            </p:nvSpPr>
            <p:spPr bwMode="auto">
              <a:xfrm>
                <a:off x="804" y="2078"/>
                <a:ext cx="27" cy="41"/>
              </a:xfrm>
              <a:custGeom>
                <a:avLst/>
                <a:gdLst>
                  <a:gd name="T0" fmla="*/ 1 w 54"/>
                  <a:gd name="T1" fmla="*/ 0 h 81"/>
                  <a:gd name="T2" fmla="*/ 1 w 54"/>
                  <a:gd name="T3" fmla="*/ 1 h 81"/>
                  <a:gd name="T4" fmla="*/ 1 w 54"/>
                  <a:gd name="T5" fmla="*/ 1 h 81"/>
                  <a:gd name="T6" fmla="*/ 0 w 54"/>
                  <a:gd name="T7" fmla="*/ 2 h 81"/>
                  <a:gd name="T8" fmla="*/ 0 w 54"/>
                  <a:gd name="T9" fmla="*/ 2 h 81"/>
                  <a:gd name="T10" fmla="*/ 1 w 54"/>
                  <a:gd name="T11" fmla="*/ 3 h 81"/>
                  <a:gd name="T12" fmla="*/ 1 w 54"/>
                  <a:gd name="T13" fmla="*/ 3 h 81"/>
                  <a:gd name="T14" fmla="*/ 1 w 54"/>
                  <a:gd name="T15" fmla="*/ 3 h 81"/>
                  <a:gd name="T16" fmla="*/ 2 w 54"/>
                  <a:gd name="T17" fmla="*/ 3 h 81"/>
                  <a:gd name="T18" fmla="*/ 2 w 54"/>
                  <a:gd name="T19" fmla="*/ 3 h 81"/>
                  <a:gd name="T20" fmla="*/ 2 w 54"/>
                  <a:gd name="T21" fmla="*/ 3 h 81"/>
                  <a:gd name="T22" fmla="*/ 2 w 54"/>
                  <a:gd name="T23" fmla="*/ 2 h 81"/>
                  <a:gd name="T24" fmla="*/ 2 w 54"/>
                  <a:gd name="T25" fmla="*/ 2 h 81"/>
                  <a:gd name="T26" fmla="*/ 2 w 54"/>
                  <a:gd name="T27" fmla="*/ 1 h 81"/>
                  <a:gd name="T28" fmla="*/ 2 w 54"/>
                  <a:gd name="T29" fmla="*/ 1 h 81"/>
                  <a:gd name="T30" fmla="*/ 2 w 54"/>
                  <a:gd name="T31" fmla="*/ 0 h 81"/>
                  <a:gd name="T32" fmla="*/ 1 w 54"/>
                  <a:gd name="T33" fmla="*/ 0 h 81"/>
                  <a:gd name="T34" fmla="*/ 1 w 54"/>
                  <a:gd name="T35" fmla="*/ 1 h 81"/>
                  <a:gd name="T36" fmla="*/ 1 w 54"/>
                  <a:gd name="T37" fmla="*/ 1 h 81"/>
                  <a:gd name="T38" fmla="*/ 1 w 54"/>
                  <a:gd name="T39" fmla="*/ 1 h 81"/>
                  <a:gd name="T40" fmla="*/ 1 w 54"/>
                  <a:gd name="T41" fmla="*/ 2 h 81"/>
                  <a:gd name="T42" fmla="*/ 1 w 54"/>
                  <a:gd name="T43" fmla="*/ 2 h 81"/>
                  <a:gd name="T44" fmla="*/ 1 w 54"/>
                  <a:gd name="T45" fmla="*/ 3 h 81"/>
                  <a:gd name="T46" fmla="*/ 1 w 54"/>
                  <a:gd name="T47" fmla="*/ 3 h 81"/>
                  <a:gd name="T48" fmla="*/ 1 w 54"/>
                  <a:gd name="T49" fmla="*/ 3 h 81"/>
                  <a:gd name="T50" fmla="*/ 1 w 54"/>
                  <a:gd name="T51" fmla="*/ 3 h 8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4" h="81">
                    <a:moveTo>
                      <a:pt x="24" y="0"/>
                    </a:moveTo>
                    <a:lnTo>
                      <a:pt x="13" y="4"/>
                    </a:lnTo>
                    <a:lnTo>
                      <a:pt x="4" y="14"/>
                    </a:lnTo>
                    <a:lnTo>
                      <a:pt x="0" y="34"/>
                    </a:lnTo>
                    <a:lnTo>
                      <a:pt x="0" y="45"/>
                    </a:lnTo>
                    <a:lnTo>
                      <a:pt x="4" y="65"/>
                    </a:lnTo>
                    <a:lnTo>
                      <a:pt x="13" y="77"/>
                    </a:lnTo>
                    <a:lnTo>
                      <a:pt x="24" y="81"/>
                    </a:lnTo>
                    <a:lnTo>
                      <a:pt x="33" y="81"/>
                    </a:lnTo>
                    <a:lnTo>
                      <a:pt x="43" y="77"/>
                    </a:lnTo>
                    <a:lnTo>
                      <a:pt x="51" y="65"/>
                    </a:lnTo>
                    <a:lnTo>
                      <a:pt x="54" y="45"/>
                    </a:lnTo>
                    <a:lnTo>
                      <a:pt x="54" y="34"/>
                    </a:lnTo>
                    <a:lnTo>
                      <a:pt x="51" y="14"/>
                    </a:lnTo>
                    <a:lnTo>
                      <a:pt x="43" y="4"/>
                    </a:lnTo>
                    <a:lnTo>
                      <a:pt x="33" y="0"/>
                    </a:lnTo>
                    <a:lnTo>
                      <a:pt x="24" y="0"/>
                    </a:lnTo>
                    <a:lnTo>
                      <a:pt x="16" y="4"/>
                    </a:lnTo>
                    <a:lnTo>
                      <a:pt x="13" y="7"/>
                    </a:lnTo>
                    <a:lnTo>
                      <a:pt x="9" y="14"/>
                    </a:lnTo>
                    <a:lnTo>
                      <a:pt x="4" y="34"/>
                    </a:lnTo>
                    <a:lnTo>
                      <a:pt x="4" y="45"/>
                    </a:lnTo>
                    <a:lnTo>
                      <a:pt x="9" y="65"/>
                    </a:lnTo>
                    <a:lnTo>
                      <a:pt x="13" y="72"/>
                    </a:lnTo>
                    <a:lnTo>
                      <a:pt x="16" y="77"/>
                    </a:lnTo>
                    <a:lnTo>
                      <a:pt x="24" y="8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41" name="Freeform 158"/>
              <p:cNvSpPr>
                <a:spLocks/>
              </p:cNvSpPr>
              <p:nvPr/>
            </p:nvSpPr>
            <p:spPr bwMode="auto">
              <a:xfrm>
                <a:off x="820" y="2078"/>
                <a:ext cx="9" cy="41"/>
              </a:xfrm>
              <a:custGeom>
                <a:avLst/>
                <a:gdLst>
                  <a:gd name="T0" fmla="*/ 0 w 18"/>
                  <a:gd name="T1" fmla="*/ 3 h 81"/>
                  <a:gd name="T2" fmla="*/ 1 w 18"/>
                  <a:gd name="T3" fmla="*/ 3 h 81"/>
                  <a:gd name="T4" fmla="*/ 1 w 18"/>
                  <a:gd name="T5" fmla="*/ 3 h 81"/>
                  <a:gd name="T6" fmla="*/ 1 w 18"/>
                  <a:gd name="T7" fmla="*/ 3 h 81"/>
                  <a:gd name="T8" fmla="*/ 1 w 18"/>
                  <a:gd name="T9" fmla="*/ 2 h 81"/>
                  <a:gd name="T10" fmla="*/ 1 w 18"/>
                  <a:gd name="T11" fmla="*/ 2 h 81"/>
                  <a:gd name="T12" fmla="*/ 1 w 18"/>
                  <a:gd name="T13" fmla="*/ 1 h 81"/>
                  <a:gd name="T14" fmla="*/ 1 w 18"/>
                  <a:gd name="T15" fmla="*/ 1 h 81"/>
                  <a:gd name="T16" fmla="*/ 1 w 18"/>
                  <a:gd name="T17" fmla="*/ 1 h 81"/>
                  <a:gd name="T18" fmla="*/ 0 w 18"/>
                  <a:gd name="T19" fmla="*/ 0 h 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81">
                    <a:moveTo>
                      <a:pt x="0" y="81"/>
                    </a:moveTo>
                    <a:lnTo>
                      <a:pt x="7" y="77"/>
                    </a:lnTo>
                    <a:lnTo>
                      <a:pt x="10" y="72"/>
                    </a:lnTo>
                    <a:lnTo>
                      <a:pt x="14" y="65"/>
                    </a:lnTo>
                    <a:lnTo>
                      <a:pt x="18" y="45"/>
                    </a:lnTo>
                    <a:lnTo>
                      <a:pt x="18" y="34"/>
                    </a:lnTo>
                    <a:lnTo>
                      <a:pt x="14" y="14"/>
                    </a:lnTo>
                    <a:lnTo>
                      <a:pt x="10" y="7"/>
                    </a:lnTo>
                    <a:lnTo>
                      <a:pt x="7" y="4"/>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42" name="Freeform 159"/>
              <p:cNvSpPr>
                <a:spLocks/>
              </p:cNvSpPr>
              <p:nvPr/>
            </p:nvSpPr>
            <p:spPr bwMode="auto">
              <a:xfrm>
                <a:off x="844" y="2114"/>
                <a:ext cx="5" cy="5"/>
              </a:xfrm>
              <a:custGeom>
                <a:avLst/>
                <a:gdLst>
                  <a:gd name="T0" fmla="*/ 1 w 9"/>
                  <a:gd name="T1" fmla="*/ 0 h 9"/>
                  <a:gd name="T2" fmla="*/ 0 w 9"/>
                  <a:gd name="T3" fmla="*/ 1 h 9"/>
                  <a:gd name="T4" fmla="*/ 1 w 9"/>
                  <a:gd name="T5" fmla="*/ 1 h 9"/>
                  <a:gd name="T6" fmla="*/ 1 w 9"/>
                  <a:gd name="T7" fmla="*/ 1 h 9"/>
                  <a:gd name="T8" fmla="*/ 1 w 9"/>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9">
                    <a:moveTo>
                      <a:pt x="6" y="0"/>
                    </a:moveTo>
                    <a:lnTo>
                      <a:pt x="0" y="5"/>
                    </a:lnTo>
                    <a:lnTo>
                      <a:pt x="6" y="9"/>
                    </a:lnTo>
                    <a:lnTo>
                      <a:pt x="9" y="5"/>
                    </a:lnTo>
                    <a:lnTo>
                      <a:pt x="6"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43" name="Freeform 160"/>
              <p:cNvSpPr>
                <a:spLocks/>
              </p:cNvSpPr>
              <p:nvPr/>
            </p:nvSpPr>
            <p:spPr bwMode="auto">
              <a:xfrm>
                <a:off x="862" y="2078"/>
                <a:ext cx="27" cy="41"/>
              </a:xfrm>
              <a:custGeom>
                <a:avLst/>
                <a:gdLst>
                  <a:gd name="T0" fmla="*/ 1 w 54"/>
                  <a:gd name="T1" fmla="*/ 0 h 81"/>
                  <a:gd name="T2" fmla="*/ 0 w 54"/>
                  <a:gd name="T3" fmla="*/ 2 h 81"/>
                  <a:gd name="T4" fmla="*/ 1 w 54"/>
                  <a:gd name="T5" fmla="*/ 1 h 81"/>
                  <a:gd name="T6" fmla="*/ 1 w 54"/>
                  <a:gd name="T7" fmla="*/ 1 h 81"/>
                  <a:gd name="T8" fmla="*/ 1 w 54"/>
                  <a:gd name="T9" fmla="*/ 1 h 81"/>
                  <a:gd name="T10" fmla="*/ 2 w 54"/>
                  <a:gd name="T11" fmla="*/ 1 h 81"/>
                  <a:gd name="T12" fmla="*/ 2 w 54"/>
                  <a:gd name="T13" fmla="*/ 2 h 81"/>
                  <a:gd name="T14" fmla="*/ 2 w 54"/>
                  <a:gd name="T15" fmla="*/ 2 h 81"/>
                  <a:gd name="T16" fmla="*/ 2 w 54"/>
                  <a:gd name="T17" fmla="*/ 2 h 81"/>
                  <a:gd name="T18" fmla="*/ 2 w 54"/>
                  <a:gd name="T19" fmla="*/ 3 h 81"/>
                  <a:gd name="T20" fmla="*/ 2 w 54"/>
                  <a:gd name="T21" fmla="*/ 3 h 81"/>
                  <a:gd name="T22" fmla="*/ 1 w 54"/>
                  <a:gd name="T23" fmla="*/ 3 h 81"/>
                  <a:gd name="T24" fmla="*/ 1 w 54"/>
                  <a:gd name="T25" fmla="*/ 3 h 81"/>
                  <a:gd name="T26" fmla="*/ 1 w 54"/>
                  <a:gd name="T27" fmla="*/ 3 h 81"/>
                  <a:gd name="T28" fmla="*/ 1 w 54"/>
                  <a:gd name="T29" fmla="*/ 3 h 81"/>
                  <a:gd name="T30" fmla="*/ 0 w 54"/>
                  <a:gd name="T31" fmla="*/ 3 h 81"/>
                  <a:gd name="T32" fmla="*/ 0 w 54"/>
                  <a:gd name="T33" fmla="*/ 2 h 81"/>
                  <a:gd name="T34" fmla="*/ 1 w 54"/>
                  <a:gd name="T35" fmla="*/ 2 h 81"/>
                  <a:gd name="T36" fmla="*/ 1 w 54"/>
                  <a:gd name="T37" fmla="*/ 2 h 81"/>
                  <a:gd name="T38" fmla="*/ 1 w 54"/>
                  <a:gd name="T39" fmla="*/ 3 h 8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4" h="81">
                    <a:moveTo>
                      <a:pt x="7" y="0"/>
                    </a:moveTo>
                    <a:lnTo>
                      <a:pt x="0" y="38"/>
                    </a:lnTo>
                    <a:lnTo>
                      <a:pt x="7" y="31"/>
                    </a:lnTo>
                    <a:lnTo>
                      <a:pt x="18" y="27"/>
                    </a:lnTo>
                    <a:lnTo>
                      <a:pt x="31" y="27"/>
                    </a:lnTo>
                    <a:lnTo>
                      <a:pt x="42" y="31"/>
                    </a:lnTo>
                    <a:lnTo>
                      <a:pt x="51" y="38"/>
                    </a:lnTo>
                    <a:lnTo>
                      <a:pt x="54" y="49"/>
                    </a:lnTo>
                    <a:lnTo>
                      <a:pt x="54" y="58"/>
                    </a:lnTo>
                    <a:lnTo>
                      <a:pt x="51" y="68"/>
                    </a:lnTo>
                    <a:lnTo>
                      <a:pt x="42" y="77"/>
                    </a:lnTo>
                    <a:lnTo>
                      <a:pt x="31" y="81"/>
                    </a:lnTo>
                    <a:lnTo>
                      <a:pt x="18" y="81"/>
                    </a:lnTo>
                    <a:lnTo>
                      <a:pt x="7" y="77"/>
                    </a:lnTo>
                    <a:lnTo>
                      <a:pt x="4" y="72"/>
                    </a:lnTo>
                    <a:lnTo>
                      <a:pt x="0" y="65"/>
                    </a:lnTo>
                    <a:lnTo>
                      <a:pt x="0" y="61"/>
                    </a:lnTo>
                    <a:lnTo>
                      <a:pt x="4" y="58"/>
                    </a:lnTo>
                    <a:lnTo>
                      <a:pt x="7" y="61"/>
                    </a:lnTo>
                    <a:lnTo>
                      <a:pt x="4" y="65"/>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44" name="Freeform 161"/>
              <p:cNvSpPr>
                <a:spLocks/>
              </p:cNvSpPr>
              <p:nvPr/>
            </p:nvSpPr>
            <p:spPr bwMode="auto">
              <a:xfrm>
                <a:off x="877" y="2092"/>
                <a:ext cx="10" cy="27"/>
              </a:xfrm>
              <a:custGeom>
                <a:avLst/>
                <a:gdLst>
                  <a:gd name="T0" fmla="*/ 0 w 20"/>
                  <a:gd name="T1" fmla="*/ 0 h 54"/>
                  <a:gd name="T2" fmla="*/ 1 w 20"/>
                  <a:gd name="T3" fmla="*/ 1 h 54"/>
                  <a:gd name="T4" fmla="*/ 1 w 20"/>
                  <a:gd name="T5" fmla="*/ 1 h 54"/>
                  <a:gd name="T6" fmla="*/ 1 w 20"/>
                  <a:gd name="T7" fmla="*/ 1 h 54"/>
                  <a:gd name="T8" fmla="*/ 1 w 20"/>
                  <a:gd name="T9" fmla="*/ 1 h 54"/>
                  <a:gd name="T10" fmla="*/ 1 w 20"/>
                  <a:gd name="T11" fmla="*/ 2 h 54"/>
                  <a:gd name="T12" fmla="*/ 1 w 20"/>
                  <a:gd name="T13" fmla="*/ 2 h 54"/>
                  <a:gd name="T14" fmla="*/ 0 w 20"/>
                  <a:gd name="T15" fmla="*/ 2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 h="54">
                    <a:moveTo>
                      <a:pt x="0" y="0"/>
                    </a:moveTo>
                    <a:lnTo>
                      <a:pt x="7" y="4"/>
                    </a:lnTo>
                    <a:lnTo>
                      <a:pt x="16" y="11"/>
                    </a:lnTo>
                    <a:lnTo>
                      <a:pt x="20" y="22"/>
                    </a:lnTo>
                    <a:lnTo>
                      <a:pt x="20" y="31"/>
                    </a:lnTo>
                    <a:lnTo>
                      <a:pt x="16" y="41"/>
                    </a:lnTo>
                    <a:lnTo>
                      <a:pt x="7" y="50"/>
                    </a:lnTo>
                    <a:lnTo>
                      <a:pt x="0" y="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45" name="Line 162"/>
              <p:cNvSpPr>
                <a:spLocks noChangeShapeType="1"/>
              </p:cNvSpPr>
              <p:nvPr/>
            </p:nvSpPr>
            <p:spPr bwMode="auto">
              <a:xfrm>
                <a:off x="866" y="2078"/>
                <a:ext cx="19"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46" name="Freeform 163"/>
              <p:cNvSpPr>
                <a:spLocks/>
              </p:cNvSpPr>
              <p:nvPr/>
            </p:nvSpPr>
            <p:spPr bwMode="auto">
              <a:xfrm>
                <a:off x="866" y="2078"/>
                <a:ext cx="19" cy="2"/>
              </a:xfrm>
              <a:custGeom>
                <a:avLst/>
                <a:gdLst>
                  <a:gd name="T0" fmla="*/ 0 w 40"/>
                  <a:gd name="T1" fmla="*/ 1 h 4"/>
                  <a:gd name="T2" fmla="*/ 0 w 40"/>
                  <a:gd name="T3" fmla="*/ 1 h 4"/>
                  <a:gd name="T4" fmla="*/ 1 w 40"/>
                  <a:gd name="T5" fmla="*/ 0 h 4"/>
                  <a:gd name="T6" fmla="*/ 0 60000 65536"/>
                  <a:gd name="T7" fmla="*/ 0 60000 65536"/>
                  <a:gd name="T8" fmla="*/ 0 60000 65536"/>
                </a:gdLst>
                <a:ahLst/>
                <a:cxnLst>
                  <a:cxn ang="T6">
                    <a:pos x="T0" y="T1"/>
                  </a:cxn>
                  <a:cxn ang="T7">
                    <a:pos x="T2" y="T3"/>
                  </a:cxn>
                  <a:cxn ang="T8">
                    <a:pos x="T4" y="T5"/>
                  </a:cxn>
                </a:cxnLst>
                <a:rect l="0" t="0" r="r" b="b"/>
                <a:pathLst>
                  <a:path w="40" h="4">
                    <a:moveTo>
                      <a:pt x="0" y="4"/>
                    </a:moveTo>
                    <a:lnTo>
                      <a:pt x="20" y="4"/>
                    </a:lnTo>
                    <a:lnTo>
                      <a:pt x="4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47" name="Line 164"/>
              <p:cNvSpPr>
                <a:spLocks noChangeShapeType="1"/>
              </p:cNvSpPr>
              <p:nvPr/>
            </p:nvSpPr>
            <p:spPr bwMode="auto">
              <a:xfrm>
                <a:off x="915" y="1815"/>
                <a:ext cx="31"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48" name="Freeform 165"/>
              <p:cNvSpPr>
                <a:spLocks/>
              </p:cNvSpPr>
              <p:nvPr/>
            </p:nvSpPr>
            <p:spPr bwMode="auto">
              <a:xfrm>
                <a:off x="810" y="1815"/>
                <a:ext cx="10" cy="41"/>
              </a:xfrm>
              <a:custGeom>
                <a:avLst/>
                <a:gdLst>
                  <a:gd name="T0" fmla="*/ 0 w 20"/>
                  <a:gd name="T1" fmla="*/ 1 h 81"/>
                  <a:gd name="T2" fmla="*/ 1 w 20"/>
                  <a:gd name="T3" fmla="*/ 1 h 81"/>
                  <a:gd name="T4" fmla="*/ 1 w 20"/>
                  <a:gd name="T5" fmla="*/ 0 h 81"/>
                  <a:gd name="T6" fmla="*/ 1 w 20"/>
                  <a:gd name="T7" fmla="*/ 3 h 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81">
                    <a:moveTo>
                      <a:pt x="0" y="15"/>
                    </a:moveTo>
                    <a:lnTo>
                      <a:pt x="7" y="11"/>
                    </a:lnTo>
                    <a:lnTo>
                      <a:pt x="20" y="0"/>
                    </a:lnTo>
                    <a:lnTo>
                      <a:pt x="20" y="8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49" name="Line 166"/>
              <p:cNvSpPr>
                <a:spLocks noChangeShapeType="1"/>
              </p:cNvSpPr>
              <p:nvPr/>
            </p:nvSpPr>
            <p:spPr bwMode="auto">
              <a:xfrm>
                <a:off x="817" y="1817"/>
                <a:ext cx="1" cy="39"/>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50" name="Line 167"/>
              <p:cNvSpPr>
                <a:spLocks noChangeShapeType="1"/>
              </p:cNvSpPr>
              <p:nvPr/>
            </p:nvSpPr>
            <p:spPr bwMode="auto">
              <a:xfrm>
                <a:off x="810" y="1856"/>
                <a:ext cx="17"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51" name="Freeform 168"/>
              <p:cNvSpPr>
                <a:spLocks/>
              </p:cNvSpPr>
              <p:nvPr/>
            </p:nvSpPr>
            <p:spPr bwMode="auto">
              <a:xfrm>
                <a:off x="844" y="1852"/>
                <a:ext cx="5" cy="4"/>
              </a:xfrm>
              <a:custGeom>
                <a:avLst/>
                <a:gdLst>
                  <a:gd name="T0" fmla="*/ 1 w 9"/>
                  <a:gd name="T1" fmla="*/ 0 h 7"/>
                  <a:gd name="T2" fmla="*/ 0 w 9"/>
                  <a:gd name="T3" fmla="*/ 1 h 7"/>
                  <a:gd name="T4" fmla="*/ 1 w 9"/>
                  <a:gd name="T5" fmla="*/ 1 h 7"/>
                  <a:gd name="T6" fmla="*/ 1 w 9"/>
                  <a:gd name="T7" fmla="*/ 1 h 7"/>
                  <a:gd name="T8" fmla="*/ 1 w 9"/>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7">
                    <a:moveTo>
                      <a:pt x="6" y="0"/>
                    </a:moveTo>
                    <a:lnTo>
                      <a:pt x="0" y="4"/>
                    </a:lnTo>
                    <a:lnTo>
                      <a:pt x="6" y="7"/>
                    </a:lnTo>
                    <a:lnTo>
                      <a:pt x="9" y="4"/>
                    </a:lnTo>
                    <a:lnTo>
                      <a:pt x="6"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52" name="Freeform 169"/>
              <p:cNvSpPr>
                <a:spLocks/>
              </p:cNvSpPr>
              <p:nvPr/>
            </p:nvSpPr>
            <p:spPr bwMode="auto">
              <a:xfrm>
                <a:off x="862" y="1815"/>
                <a:ext cx="27" cy="41"/>
              </a:xfrm>
              <a:custGeom>
                <a:avLst/>
                <a:gdLst>
                  <a:gd name="T0" fmla="*/ 1 w 54"/>
                  <a:gd name="T1" fmla="*/ 0 h 81"/>
                  <a:gd name="T2" fmla="*/ 1 w 54"/>
                  <a:gd name="T3" fmla="*/ 1 h 81"/>
                  <a:gd name="T4" fmla="*/ 1 w 54"/>
                  <a:gd name="T5" fmla="*/ 1 h 81"/>
                  <a:gd name="T6" fmla="*/ 0 w 54"/>
                  <a:gd name="T7" fmla="*/ 2 h 81"/>
                  <a:gd name="T8" fmla="*/ 0 w 54"/>
                  <a:gd name="T9" fmla="*/ 2 h 81"/>
                  <a:gd name="T10" fmla="*/ 1 w 54"/>
                  <a:gd name="T11" fmla="*/ 3 h 81"/>
                  <a:gd name="T12" fmla="*/ 1 w 54"/>
                  <a:gd name="T13" fmla="*/ 3 h 81"/>
                  <a:gd name="T14" fmla="*/ 1 w 54"/>
                  <a:gd name="T15" fmla="*/ 3 h 81"/>
                  <a:gd name="T16" fmla="*/ 1 w 54"/>
                  <a:gd name="T17" fmla="*/ 3 h 81"/>
                  <a:gd name="T18" fmla="*/ 2 w 54"/>
                  <a:gd name="T19" fmla="*/ 3 h 81"/>
                  <a:gd name="T20" fmla="*/ 2 w 54"/>
                  <a:gd name="T21" fmla="*/ 3 h 81"/>
                  <a:gd name="T22" fmla="*/ 2 w 54"/>
                  <a:gd name="T23" fmla="*/ 2 h 81"/>
                  <a:gd name="T24" fmla="*/ 2 w 54"/>
                  <a:gd name="T25" fmla="*/ 2 h 81"/>
                  <a:gd name="T26" fmla="*/ 2 w 54"/>
                  <a:gd name="T27" fmla="*/ 1 h 81"/>
                  <a:gd name="T28" fmla="*/ 2 w 54"/>
                  <a:gd name="T29" fmla="*/ 1 h 81"/>
                  <a:gd name="T30" fmla="*/ 1 w 54"/>
                  <a:gd name="T31" fmla="*/ 0 h 81"/>
                  <a:gd name="T32" fmla="*/ 1 w 54"/>
                  <a:gd name="T33" fmla="*/ 0 h 81"/>
                  <a:gd name="T34" fmla="*/ 1 w 54"/>
                  <a:gd name="T35" fmla="*/ 1 h 81"/>
                  <a:gd name="T36" fmla="*/ 1 w 54"/>
                  <a:gd name="T37" fmla="*/ 1 h 81"/>
                  <a:gd name="T38" fmla="*/ 1 w 54"/>
                  <a:gd name="T39" fmla="*/ 1 h 81"/>
                  <a:gd name="T40" fmla="*/ 1 w 54"/>
                  <a:gd name="T41" fmla="*/ 2 h 81"/>
                  <a:gd name="T42" fmla="*/ 1 w 54"/>
                  <a:gd name="T43" fmla="*/ 2 h 81"/>
                  <a:gd name="T44" fmla="*/ 1 w 54"/>
                  <a:gd name="T45" fmla="*/ 3 h 81"/>
                  <a:gd name="T46" fmla="*/ 1 w 54"/>
                  <a:gd name="T47" fmla="*/ 3 h 81"/>
                  <a:gd name="T48" fmla="*/ 1 w 54"/>
                  <a:gd name="T49" fmla="*/ 3 h 81"/>
                  <a:gd name="T50" fmla="*/ 1 w 54"/>
                  <a:gd name="T51" fmla="*/ 3 h 8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4" h="81">
                    <a:moveTo>
                      <a:pt x="24" y="0"/>
                    </a:moveTo>
                    <a:lnTo>
                      <a:pt x="11" y="4"/>
                    </a:lnTo>
                    <a:lnTo>
                      <a:pt x="4" y="15"/>
                    </a:lnTo>
                    <a:lnTo>
                      <a:pt x="0" y="35"/>
                    </a:lnTo>
                    <a:lnTo>
                      <a:pt x="0" y="47"/>
                    </a:lnTo>
                    <a:lnTo>
                      <a:pt x="4" y="65"/>
                    </a:lnTo>
                    <a:lnTo>
                      <a:pt x="11" y="78"/>
                    </a:lnTo>
                    <a:lnTo>
                      <a:pt x="24" y="81"/>
                    </a:lnTo>
                    <a:lnTo>
                      <a:pt x="31" y="81"/>
                    </a:lnTo>
                    <a:lnTo>
                      <a:pt x="42" y="78"/>
                    </a:lnTo>
                    <a:lnTo>
                      <a:pt x="51" y="65"/>
                    </a:lnTo>
                    <a:lnTo>
                      <a:pt x="54" y="47"/>
                    </a:lnTo>
                    <a:lnTo>
                      <a:pt x="54" y="35"/>
                    </a:lnTo>
                    <a:lnTo>
                      <a:pt x="51" y="15"/>
                    </a:lnTo>
                    <a:lnTo>
                      <a:pt x="42" y="4"/>
                    </a:lnTo>
                    <a:lnTo>
                      <a:pt x="31" y="0"/>
                    </a:lnTo>
                    <a:lnTo>
                      <a:pt x="24" y="0"/>
                    </a:lnTo>
                    <a:lnTo>
                      <a:pt x="15" y="4"/>
                    </a:lnTo>
                    <a:lnTo>
                      <a:pt x="11" y="8"/>
                    </a:lnTo>
                    <a:lnTo>
                      <a:pt x="7" y="15"/>
                    </a:lnTo>
                    <a:lnTo>
                      <a:pt x="4" y="35"/>
                    </a:lnTo>
                    <a:lnTo>
                      <a:pt x="4" y="47"/>
                    </a:lnTo>
                    <a:lnTo>
                      <a:pt x="7" y="65"/>
                    </a:lnTo>
                    <a:lnTo>
                      <a:pt x="11" y="74"/>
                    </a:lnTo>
                    <a:lnTo>
                      <a:pt x="15" y="78"/>
                    </a:lnTo>
                    <a:lnTo>
                      <a:pt x="24" y="8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53" name="Freeform 170"/>
              <p:cNvSpPr>
                <a:spLocks/>
              </p:cNvSpPr>
              <p:nvPr/>
            </p:nvSpPr>
            <p:spPr bwMode="auto">
              <a:xfrm>
                <a:off x="877" y="1815"/>
                <a:ext cx="10" cy="41"/>
              </a:xfrm>
              <a:custGeom>
                <a:avLst/>
                <a:gdLst>
                  <a:gd name="T0" fmla="*/ 0 w 20"/>
                  <a:gd name="T1" fmla="*/ 3 h 81"/>
                  <a:gd name="T2" fmla="*/ 1 w 20"/>
                  <a:gd name="T3" fmla="*/ 3 h 81"/>
                  <a:gd name="T4" fmla="*/ 1 w 20"/>
                  <a:gd name="T5" fmla="*/ 3 h 81"/>
                  <a:gd name="T6" fmla="*/ 1 w 20"/>
                  <a:gd name="T7" fmla="*/ 3 h 81"/>
                  <a:gd name="T8" fmla="*/ 1 w 20"/>
                  <a:gd name="T9" fmla="*/ 2 h 81"/>
                  <a:gd name="T10" fmla="*/ 1 w 20"/>
                  <a:gd name="T11" fmla="*/ 2 h 81"/>
                  <a:gd name="T12" fmla="*/ 1 w 20"/>
                  <a:gd name="T13" fmla="*/ 1 h 81"/>
                  <a:gd name="T14" fmla="*/ 1 w 20"/>
                  <a:gd name="T15" fmla="*/ 1 h 81"/>
                  <a:gd name="T16" fmla="*/ 1 w 20"/>
                  <a:gd name="T17" fmla="*/ 1 h 81"/>
                  <a:gd name="T18" fmla="*/ 0 w 20"/>
                  <a:gd name="T19" fmla="*/ 0 h 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 h="81">
                    <a:moveTo>
                      <a:pt x="0" y="81"/>
                    </a:moveTo>
                    <a:lnTo>
                      <a:pt x="7" y="78"/>
                    </a:lnTo>
                    <a:lnTo>
                      <a:pt x="11" y="74"/>
                    </a:lnTo>
                    <a:lnTo>
                      <a:pt x="16" y="65"/>
                    </a:lnTo>
                    <a:lnTo>
                      <a:pt x="20" y="47"/>
                    </a:lnTo>
                    <a:lnTo>
                      <a:pt x="20" y="35"/>
                    </a:lnTo>
                    <a:lnTo>
                      <a:pt x="16" y="15"/>
                    </a:lnTo>
                    <a:lnTo>
                      <a:pt x="11" y="8"/>
                    </a:lnTo>
                    <a:lnTo>
                      <a:pt x="7" y="4"/>
                    </a:lnTo>
                    <a:lnTo>
                      <a:pt x="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54" name="Line 171"/>
              <p:cNvSpPr>
                <a:spLocks noChangeShapeType="1"/>
              </p:cNvSpPr>
              <p:nvPr/>
            </p:nvSpPr>
            <p:spPr bwMode="auto">
              <a:xfrm>
                <a:off x="915" y="2879"/>
                <a:ext cx="1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55" name="Line 172"/>
              <p:cNvSpPr>
                <a:spLocks noChangeShapeType="1"/>
              </p:cNvSpPr>
              <p:nvPr/>
            </p:nvSpPr>
            <p:spPr bwMode="auto">
              <a:xfrm>
                <a:off x="915" y="2823"/>
                <a:ext cx="1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56" name="Line 173"/>
              <p:cNvSpPr>
                <a:spLocks noChangeShapeType="1"/>
              </p:cNvSpPr>
              <p:nvPr/>
            </p:nvSpPr>
            <p:spPr bwMode="auto">
              <a:xfrm>
                <a:off x="915" y="2767"/>
                <a:ext cx="1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57" name="Line 174"/>
              <p:cNvSpPr>
                <a:spLocks noChangeShapeType="1"/>
              </p:cNvSpPr>
              <p:nvPr/>
            </p:nvSpPr>
            <p:spPr bwMode="auto">
              <a:xfrm>
                <a:off x="915" y="2711"/>
                <a:ext cx="1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58" name="Line 175"/>
              <p:cNvSpPr>
                <a:spLocks noChangeShapeType="1"/>
              </p:cNvSpPr>
              <p:nvPr/>
            </p:nvSpPr>
            <p:spPr bwMode="auto">
              <a:xfrm>
                <a:off x="915" y="2599"/>
                <a:ext cx="1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59" name="Line 176"/>
              <p:cNvSpPr>
                <a:spLocks noChangeShapeType="1"/>
              </p:cNvSpPr>
              <p:nvPr/>
            </p:nvSpPr>
            <p:spPr bwMode="auto">
              <a:xfrm>
                <a:off x="915" y="2543"/>
                <a:ext cx="1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60" name="Line 177"/>
              <p:cNvSpPr>
                <a:spLocks noChangeShapeType="1"/>
              </p:cNvSpPr>
              <p:nvPr/>
            </p:nvSpPr>
            <p:spPr bwMode="auto">
              <a:xfrm>
                <a:off x="915" y="2487"/>
                <a:ext cx="1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61" name="Line 178"/>
              <p:cNvSpPr>
                <a:spLocks noChangeShapeType="1"/>
              </p:cNvSpPr>
              <p:nvPr/>
            </p:nvSpPr>
            <p:spPr bwMode="auto">
              <a:xfrm>
                <a:off x="915" y="2431"/>
                <a:ext cx="1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62" name="Line 179"/>
              <p:cNvSpPr>
                <a:spLocks noChangeShapeType="1"/>
              </p:cNvSpPr>
              <p:nvPr/>
            </p:nvSpPr>
            <p:spPr bwMode="auto">
              <a:xfrm>
                <a:off x="915" y="2319"/>
                <a:ext cx="1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63" name="Line 180"/>
              <p:cNvSpPr>
                <a:spLocks noChangeShapeType="1"/>
              </p:cNvSpPr>
              <p:nvPr/>
            </p:nvSpPr>
            <p:spPr bwMode="auto">
              <a:xfrm>
                <a:off x="915" y="2263"/>
                <a:ext cx="1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64" name="Line 181"/>
              <p:cNvSpPr>
                <a:spLocks noChangeShapeType="1"/>
              </p:cNvSpPr>
              <p:nvPr/>
            </p:nvSpPr>
            <p:spPr bwMode="auto">
              <a:xfrm>
                <a:off x="915" y="2207"/>
                <a:ext cx="1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65" name="Line 182"/>
              <p:cNvSpPr>
                <a:spLocks noChangeShapeType="1"/>
              </p:cNvSpPr>
              <p:nvPr/>
            </p:nvSpPr>
            <p:spPr bwMode="auto">
              <a:xfrm>
                <a:off x="915" y="2151"/>
                <a:ext cx="1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66" name="Line 183"/>
              <p:cNvSpPr>
                <a:spLocks noChangeShapeType="1"/>
              </p:cNvSpPr>
              <p:nvPr/>
            </p:nvSpPr>
            <p:spPr bwMode="auto">
              <a:xfrm>
                <a:off x="915" y="2039"/>
                <a:ext cx="1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67" name="Line 184"/>
              <p:cNvSpPr>
                <a:spLocks noChangeShapeType="1"/>
              </p:cNvSpPr>
              <p:nvPr/>
            </p:nvSpPr>
            <p:spPr bwMode="auto">
              <a:xfrm>
                <a:off x="915" y="1983"/>
                <a:ext cx="1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68" name="Line 185"/>
              <p:cNvSpPr>
                <a:spLocks noChangeShapeType="1"/>
              </p:cNvSpPr>
              <p:nvPr/>
            </p:nvSpPr>
            <p:spPr bwMode="auto">
              <a:xfrm>
                <a:off x="915" y="1927"/>
                <a:ext cx="1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69" name="Line 186"/>
              <p:cNvSpPr>
                <a:spLocks noChangeShapeType="1"/>
              </p:cNvSpPr>
              <p:nvPr/>
            </p:nvSpPr>
            <p:spPr bwMode="auto">
              <a:xfrm>
                <a:off x="915" y="1871"/>
                <a:ext cx="1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70" name="Freeform 187"/>
              <p:cNvSpPr>
                <a:spLocks/>
              </p:cNvSpPr>
              <p:nvPr/>
            </p:nvSpPr>
            <p:spPr bwMode="auto">
              <a:xfrm>
                <a:off x="668" y="2792"/>
                <a:ext cx="27" cy="24"/>
              </a:xfrm>
              <a:custGeom>
                <a:avLst/>
                <a:gdLst>
                  <a:gd name="T0" fmla="*/ 1 w 54"/>
                  <a:gd name="T1" fmla="*/ 0 h 49"/>
                  <a:gd name="T2" fmla="*/ 1 w 54"/>
                  <a:gd name="T3" fmla="*/ 0 h 49"/>
                  <a:gd name="T4" fmla="*/ 1 w 54"/>
                  <a:gd name="T5" fmla="*/ 0 h 49"/>
                  <a:gd name="T6" fmla="*/ 1 w 54"/>
                  <a:gd name="T7" fmla="*/ 0 h 49"/>
                  <a:gd name="T8" fmla="*/ 1 w 54"/>
                  <a:gd name="T9" fmla="*/ 0 h 49"/>
                  <a:gd name="T10" fmla="*/ 1 w 54"/>
                  <a:gd name="T11" fmla="*/ 0 h 49"/>
                  <a:gd name="T12" fmla="*/ 0 w 54"/>
                  <a:gd name="T13" fmla="*/ 0 h 49"/>
                  <a:gd name="T14" fmla="*/ 0 w 54"/>
                  <a:gd name="T15" fmla="*/ 0 h 49"/>
                  <a:gd name="T16" fmla="*/ 1 w 54"/>
                  <a:gd name="T17" fmla="*/ 1 h 49"/>
                  <a:gd name="T18" fmla="*/ 1 w 54"/>
                  <a:gd name="T19" fmla="*/ 1 h 49"/>
                  <a:gd name="T20" fmla="*/ 1 w 54"/>
                  <a:gd name="T21" fmla="*/ 1 h 49"/>
                  <a:gd name="T22" fmla="*/ 1 w 54"/>
                  <a:gd name="T23" fmla="*/ 1 h 49"/>
                  <a:gd name="T24" fmla="*/ 2 w 54"/>
                  <a:gd name="T25" fmla="*/ 1 h 49"/>
                  <a:gd name="T26" fmla="*/ 2 w 54"/>
                  <a:gd name="T27" fmla="*/ 1 h 49"/>
                  <a:gd name="T28" fmla="*/ 2 w 54"/>
                  <a:gd name="T29" fmla="*/ 0 h 49"/>
                  <a:gd name="T30" fmla="*/ 2 w 54"/>
                  <a:gd name="T31" fmla="*/ 0 h 49"/>
                  <a:gd name="T32" fmla="*/ 2 w 54"/>
                  <a:gd name="T33" fmla="*/ 0 h 49"/>
                  <a:gd name="T34" fmla="*/ 2 w 54"/>
                  <a:gd name="T35" fmla="*/ 0 h 4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4" h="49">
                    <a:moveTo>
                      <a:pt x="11" y="4"/>
                    </a:moveTo>
                    <a:lnTo>
                      <a:pt x="17" y="8"/>
                    </a:lnTo>
                    <a:lnTo>
                      <a:pt x="20" y="4"/>
                    </a:lnTo>
                    <a:lnTo>
                      <a:pt x="17" y="0"/>
                    </a:lnTo>
                    <a:lnTo>
                      <a:pt x="11" y="0"/>
                    </a:lnTo>
                    <a:lnTo>
                      <a:pt x="4" y="8"/>
                    </a:lnTo>
                    <a:lnTo>
                      <a:pt x="0" y="15"/>
                    </a:lnTo>
                    <a:lnTo>
                      <a:pt x="0" y="27"/>
                    </a:lnTo>
                    <a:lnTo>
                      <a:pt x="4" y="38"/>
                    </a:lnTo>
                    <a:lnTo>
                      <a:pt x="11" y="45"/>
                    </a:lnTo>
                    <a:lnTo>
                      <a:pt x="24" y="49"/>
                    </a:lnTo>
                    <a:lnTo>
                      <a:pt x="31" y="49"/>
                    </a:lnTo>
                    <a:lnTo>
                      <a:pt x="44" y="45"/>
                    </a:lnTo>
                    <a:lnTo>
                      <a:pt x="51" y="38"/>
                    </a:lnTo>
                    <a:lnTo>
                      <a:pt x="54" y="27"/>
                    </a:lnTo>
                    <a:lnTo>
                      <a:pt x="54" y="18"/>
                    </a:lnTo>
                    <a:lnTo>
                      <a:pt x="51" y="8"/>
                    </a:lnTo>
                    <a:lnTo>
                      <a:pt x="4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71" name="Freeform 188"/>
              <p:cNvSpPr>
                <a:spLocks/>
              </p:cNvSpPr>
              <p:nvPr/>
            </p:nvSpPr>
            <p:spPr bwMode="auto">
              <a:xfrm>
                <a:off x="668" y="2805"/>
                <a:ext cx="27" cy="9"/>
              </a:xfrm>
              <a:custGeom>
                <a:avLst/>
                <a:gdLst>
                  <a:gd name="T0" fmla="*/ 0 w 54"/>
                  <a:gd name="T1" fmla="*/ 0 h 18"/>
                  <a:gd name="T2" fmla="*/ 1 w 54"/>
                  <a:gd name="T3" fmla="*/ 1 h 18"/>
                  <a:gd name="T4" fmla="*/ 1 w 54"/>
                  <a:gd name="T5" fmla="*/ 1 h 18"/>
                  <a:gd name="T6" fmla="*/ 1 w 54"/>
                  <a:gd name="T7" fmla="*/ 1 h 18"/>
                  <a:gd name="T8" fmla="*/ 1 w 54"/>
                  <a:gd name="T9" fmla="*/ 1 h 18"/>
                  <a:gd name="T10" fmla="*/ 2 w 54"/>
                  <a:gd name="T11" fmla="*/ 1 h 18"/>
                  <a:gd name="T12" fmla="*/ 2 w 54"/>
                  <a:gd name="T13" fmla="*/ 1 h 18"/>
                  <a:gd name="T14" fmla="*/ 2 w 54"/>
                  <a:gd name="T15" fmla="*/ 0 h 1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 h="18">
                    <a:moveTo>
                      <a:pt x="0" y="0"/>
                    </a:moveTo>
                    <a:lnTo>
                      <a:pt x="4" y="8"/>
                    </a:lnTo>
                    <a:lnTo>
                      <a:pt x="11" y="15"/>
                    </a:lnTo>
                    <a:lnTo>
                      <a:pt x="24" y="18"/>
                    </a:lnTo>
                    <a:lnTo>
                      <a:pt x="31" y="18"/>
                    </a:lnTo>
                    <a:lnTo>
                      <a:pt x="44" y="15"/>
                    </a:lnTo>
                    <a:lnTo>
                      <a:pt x="51" y="8"/>
                    </a:lnTo>
                    <a:lnTo>
                      <a:pt x="5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72" name="Line 189"/>
              <p:cNvSpPr>
                <a:spLocks noChangeShapeType="1"/>
              </p:cNvSpPr>
              <p:nvPr/>
            </p:nvSpPr>
            <p:spPr bwMode="auto">
              <a:xfrm>
                <a:off x="668" y="2775"/>
                <a:ext cx="27"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73" name="Line 190"/>
              <p:cNvSpPr>
                <a:spLocks noChangeShapeType="1"/>
              </p:cNvSpPr>
              <p:nvPr/>
            </p:nvSpPr>
            <p:spPr bwMode="auto">
              <a:xfrm>
                <a:off x="668" y="2774"/>
                <a:ext cx="27"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74" name="Freeform 191"/>
              <p:cNvSpPr>
                <a:spLocks/>
              </p:cNvSpPr>
              <p:nvPr/>
            </p:nvSpPr>
            <p:spPr bwMode="auto">
              <a:xfrm>
                <a:off x="668" y="2757"/>
                <a:ext cx="11" cy="17"/>
              </a:xfrm>
              <a:custGeom>
                <a:avLst/>
                <a:gdLst>
                  <a:gd name="T0" fmla="*/ 0 w 24"/>
                  <a:gd name="T1" fmla="*/ 2 h 34"/>
                  <a:gd name="T2" fmla="*/ 0 w 24"/>
                  <a:gd name="T3" fmla="*/ 1 h 34"/>
                  <a:gd name="T4" fmla="*/ 0 w 24"/>
                  <a:gd name="T5" fmla="*/ 1 h 34"/>
                  <a:gd name="T6" fmla="*/ 0 w 24"/>
                  <a:gd name="T7" fmla="*/ 1 h 34"/>
                  <a:gd name="T8" fmla="*/ 0 w 24"/>
                  <a:gd name="T9" fmla="*/ 1 h 34"/>
                  <a:gd name="T10" fmla="*/ 0 w 24"/>
                  <a:gd name="T11" fmla="*/ 0 h 34"/>
                  <a:gd name="T12" fmla="*/ 0 w 24"/>
                  <a:gd name="T13" fmla="*/ 0 h 34"/>
                  <a:gd name="T14" fmla="*/ 0 w 24"/>
                  <a:gd name="T15" fmla="*/ 1 h 34"/>
                  <a:gd name="T16" fmla="*/ 0 w 24"/>
                  <a:gd name="T17" fmla="*/ 1 h 34"/>
                  <a:gd name="T18" fmla="*/ 0 w 24"/>
                  <a:gd name="T19" fmla="*/ 1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 h="34">
                    <a:moveTo>
                      <a:pt x="24" y="34"/>
                    </a:moveTo>
                    <a:lnTo>
                      <a:pt x="11" y="31"/>
                    </a:lnTo>
                    <a:lnTo>
                      <a:pt x="4" y="24"/>
                    </a:lnTo>
                    <a:lnTo>
                      <a:pt x="0" y="16"/>
                    </a:lnTo>
                    <a:lnTo>
                      <a:pt x="0" y="4"/>
                    </a:lnTo>
                    <a:lnTo>
                      <a:pt x="4" y="0"/>
                    </a:lnTo>
                    <a:lnTo>
                      <a:pt x="8" y="0"/>
                    </a:lnTo>
                    <a:lnTo>
                      <a:pt x="11" y="4"/>
                    </a:lnTo>
                    <a:lnTo>
                      <a:pt x="8" y="7"/>
                    </a:lnTo>
                    <a:lnTo>
                      <a:pt x="4" y="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75" name="Line 192"/>
              <p:cNvSpPr>
                <a:spLocks noChangeShapeType="1"/>
              </p:cNvSpPr>
              <p:nvPr/>
            </p:nvSpPr>
            <p:spPr bwMode="auto">
              <a:xfrm flipV="1">
                <a:off x="668" y="2774"/>
                <a:ext cx="1" cy="8"/>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76" name="Line 193"/>
              <p:cNvSpPr>
                <a:spLocks noChangeShapeType="1"/>
              </p:cNvSpPr>
              <p:nvPr/>
            </p:nvSpPr>
            <p:spPr bwMode="auto">
              <a:xfrm flipV="1">
                <a:off x="695" y="2768"/>
                <a:ext cx="1" cy="14"/>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77" name="Freeform 194"/>
              <p:cNvSpPr>
                <a:spLocks/>
              </p:cNvSpPr>
              <p:nvPr/>
            </p:nvSpPr>
            <p:spPr bwMode="auto">
              <a:xfrm>
                <a:off x="668" y="2720"/>
                <a:ext cx="27" cy="27"/>
              </a:xfrm>
              <a:custGeom>
                <a:avLst/>
                <a:gdLst>
                  <a:gd name="T0" fmla="*/ 0 w 54"/>
                  <a:gd name="T1" fmla="*/ 1 h 54"/>
                  <a:gd name="T2" fmla="*/ 1 w 54"/>
                  <a:gd name="T3" fmla="*/ 2 h 54"/>
                  <a:gd name="T4" fmla="*/ 1 w 54"/>
                  <a:gd name="T5" fmla="*/ 2 h 54"/>
                  <a:gd name="T6" fmla="*/ 1 w 54"/>
                  <a:gd name="T7" fmla="*/ 2 h 54"/>
                  <a:gd name="T8" fmla="*/ 1 w 54"/>
                  <a:gd name="T9" fmla="*/ 2 h 54"/>
                  <a:gd name="T10" fmla="*/ 2 w 54"/>
                  <a:gd name="T11" fmla="*/ 2 h 54"/>
                  <a:gd name="T12" fmla="*/ 2 w 54"/>
                  <a:gd name="T13" fmla="*/ 2 h 54"/>
                  <a:gd name="T14" fmla="*/ 2 w 54"/>
                  <a:gd name="T15" fmla="*/ 1 h 54"/>
                  <a:gd name="T16" fmla="*/ 2 w 54"/>
                  <a:gd name="T17" fmla="*/ 1 h 54"/>
                  <a:gd name="T18" fmla="*/ 2 w 54"/>
                  <a:gd name="T19" fmla="*/ 1 h 54"/>
                  <a:gd name="T20" fmla="*/ 2 w 54"/>
                  <a:gd name="T21" fmla="*/ 1 h 54"/>
                  <a:gd name="T22" fmla="*/ 1 w 54"/>
                  <a:gd name="T23" fmla="*/ 0 h 54"/>
                  <a:gd name="T24" fmla="*/ 1 w 54"/>
                  <a:gd name="T25" fmla="*/ 0 h 54"/>
                  <a:gd name="T26" fmla="*/ 1 w 54"/>
                  <a:gd name="T27" fmla="*/ 1 h 54"/>
                  <a:gd name="T28" fmla="*/ 1 w 54"/>
                  <a:gd name="T29" fmla="*/ 1 h 54"/>
                  <a:gd name="T30" fmla="*/ 0 w 54"/>
                  <a:gd name="T31" fmla="*/ 1 h 54"/>
                  <a:gd name="T32" fmla="*/ 0 w 54"/>
                  <a:gd name="T33" fmla="*/ 1 h 54"/>
                  <a:gd name="T34" fmla="*/ 1 w 54"/>
                  <a:gd name="T35" fmla="*/ 2 h 54"/>
                  <a:gd name="T36" fmla="*/ 1 w 54"/>
                  <a:gd name="T37" fmla="*/ 2 h 54"/>
                  <a:gd name="T38" fmla="*/ 1 w 54"/>
                  <a:gd name="T39" fmla="*/ 2 h 54"/>
                  <a:gd name="T40" fmla="*/ 1 w 54"/>
                  <a:gd name="T41" fmla="*/ 2 h 54"/>
                  <a:gd name="T42" fmla="*/ 2 w 54"/>
                  <a:gd name="T43" fmla="*/ 2 h 54"/>
                  <a:gd name="T44" fmla="*/ 2 w 54"/>
                  <a:gd name="T45" fmla="*/ 2 h 54"/>
                  <a:gd name="T46" fmla="*/ 2 w 54"/>
                  <a:gd name="T47" fmla="*/ 1 h 5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4" h="54">
                    <a:moveTo>
                      <a:pt x="0" y="31"/>
                    </a:moveTo>
                    <a:lnTo>
                      <a:pt x="4" y="44"/>
                    </a:lnTo>
                    <a:lnTo>
                      <a:pt x="11" y="51"/>
                    </a:lnTo>
                    <a:lnTo>
                      <a:pt x="24" y="54"/>
                    </a:lnTo>
                    <a:lnTo>
                      <a:pt x="31" y="54"/>
                    </a:lnTo>
                    <a:lnTo>
                      <a:pt x="44" y="51"/>
                    </a:lnTo>
                    <a:lnTo>
                      <a:pt x="51" y="44"/>
                    </a:lnTo>
                    <a:lnTo>
                      <a:pt x="54" y="31"/>
                    </a:lnTo>
                    <a:lnTo>
                      <a:pt x="54" y="24"/>
                    </a:lnTo>
                    <a:lnTo>
                      <a:pt x="51" y="13"/>
                    </a:lnTo>
                    <a:lnTo>
                      <a:pt x="44" y="4"/>
                    </a:lnTo>
                    <a:lnTo>
                      <a:pt x="31" y="0"/>
                    </a:lnTo>
                    <a:lnTo>
                      <a:pt x="24" y="0"/>
                    </a:lnTo>
                    <a:lnTo>
                      <a:pt x="11" y="4"/>
                    </a:lnTo>
                    <a:lnTo>
                      <a:pt x="4" y="13"/>
                    </a:lnTo>
                    <a:lnTo>
                      <a:pt x="0" y="24"/>
                    </a:lnTo>
                    <a:lnTo>
                      <a:pt x="0" y="31"/>
                    </a:lnTo>
                    <a:lnTo>
                      <a:pt x="4" y="40"/>
                    </a:lnTo>
                    <a:lnTo>
                      <a:pt x="11" y="47"/>
                    </a:lnTo>
                    <a:lnTo>
                      <a:pt x="24" y="51"/>
                    </a:lnTo>
                    <a:lnTo>
                      <a:pt x="31" y="51"/>
                    </a:lnTo>
                    <a:lnTo>
                      <a:pt x="44" y="47"/>
                    </a:lnTo>
                    <a:lnTo>
                      <a:pt x="51" y="40"/>
                    </a:lnTo>
                    <a:lnTo>
                      <a:pt x="54" y="31"/>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78" name="Freeform 195"/>
              <p:cNvSpPr>
                <a:spLocks/>
              </p:cNvSpPr>
              <p:nvPr/>
            </p:nvSpPr>
            <p:spPr bwMode="auto">
              <a:xfrm>
                <a:off x="668" y="2721"/>
                <a:ext cx="27" cy="10"/>
              </a:xfrm>
              <a:custGeom>
                <a:avLst/>
                <a:gdLst>
                  <a:gd name="T0" fmla="*/ 2 w 54"/>
                  <a:gd name="T1" fmla="*/ 1 h 20"/>
                  <a:gd name="T2" fmla="*/ 2 w 54"/>
                  <a:gd name="T3" fmla="*/ 1 h 20"/>
                  <a:gd name="T4" fmla="*/ 2 w 54"/>
                  <a:gd name="T5" fmla="*/ 1 h 20"/>
                  <a:gd name="T6" fmla="*/ 1 w 54"/>
                  <a:gd name="T7" fmla="*/ 0 h 20"/>
                  <a:gd name="T8" fmla="*/ 1 w 54"/>
                  <a:gd name="T9" fmla="*/ 0 h 20"/>
                  <a:gd name="T10" fmla="*/ 1 w 54"/>
                  <a:gd name="T11" fmla="*/ 1 h 20"/>
                  <a:gd name="T12" fmla="*/ 1 w 54"/>
                  <a:gd name="T13" fmla="*/ 1 h 20"/>
                  <a:gd name="T14" fmla="*/ 0 w 54"/>
                  <a:gd name="T15" fmla="*/ 1 h 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 h="20">
                    <a:moveTo>
                      <a:pt x="54" y="20"/>
                    </a:moveTo>
                    <a:lnTo>
                      <a:pt x="51" y="13"/>
                    </a:lnTo>
                    <a:lnTo>
                      <a:pt x="44" y="4"/>
                    </a:lnTo>
                    <a:lnTo>
                      <a:pt x="31" y="0"/>
                    </a:lnTo>
                    <a:lnTo>
                      <a:pt x="24" y="0"/>
                    </a:lnTo>
                    <a:lnTo>
                      <a:pt x="11" y="4"/>
                    </a:lnTo>
                    <a:lnTo>
                      <a:pt x="4" y="13"/>
                    </a:lnTo>
                    <a:lnTo>
                      <a:pt x="0" y="2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79" name="Freeform 196"/>
              <p:cNvSpPr>
                <a:spLocks/>
              </p:cNvSpPr>
              <p:nvPr/>
            </p:nvSpPr>
            <p:spPr bwMode="auto">
              <a:xfrm>
                <a:off x="668" y="2687"/>
                <a:ext cx="19" cy="21"/>
              </a:xfrm>
              <a:custGeom>
                <a:avLst/>
                <a:gdLst>
                  <a:gd name="T0" fmla="*/ 1 w 38"/>
                  <a:gd name="T1" fmla="*/ 1 h 41"/>
                  <a:gd name="T2" fmla="*/ 0 w 38"/>
                  <a:gd name="T3" fmla="*/ 0 h 41"/>
                  <a:gd name="T4" fmla="*/ 1 w 38"/>
                  <a:gd name="T5" fmla="*/ 0 h 41"/>
                  <a:gd name="T6" fmla="*/ 1 w 38"/>
                  <a:gd name="T7" fmla="*/ 1 h 41"/>
                  <a:gd name="T8" fmla="*/ 1 w 38"/>
                  <a:gd name="T9" fmla="*/ 1 h 41"/>
                  <a:gd name="T10" fmla="*/ 0 w 38"/>
                  <a:gd name="T11" fmla="*/ 1 h 41"/>
                  <a:gd name="T12" fmla="*/ 0 w 38"/>
                  <a:gd name="T13" fmla="*/ 1 h 41"/>
                  <a:gd name="T14" fmla="*/ 1 w 38"/>
                  <a:gd name="T15" fmla="*/ 2 h 41"/>
                  <a:gd name="T16" fmla="*/ 1 w 38"/>
                  <a:gd name="T17" fmla="*/ 2 h 41"/>
                  <a:gd name="T18" fmla="*/ 1 w 38"/>
                  <a:gd name="T19" fmla="*/ 2 h 41"/>
                  <a:gd name="T20" fmla="*/ 1 w 38"/>
                  <a:gd name="T21" fmla="*/ 2 h 41"/>
                  <a:gd name="T22" fmla="*/ 1 w 38"/>
                  <a:gd name="T23" fmla="*/ 1 h 41"/>
                  <a:gd name="T24" fmla="*/ 1 w 38"/>
                  <a:gd name="T25" fmla="*/ 1 h 41"/>
                  <a:gd name="T26" fmla="*/ 2 w 38"/>
                  <a:gd name="T27" fmla="*/ 1 h 41"/>
                  <a:gd name="T28" fmla="*/ 2 w 38"/>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8" h="41">
                    <a:moveTo>
                      <a:pt x="8" y="3"/>
                    </a:moveTo>
                    <a:lnTo>
                      <a:pt x="0" y="0"/>
                    </a:lnTo>
                    <a:lnTo>
                      <a:pt x="17" y="0"/>
                    </a:lnTo>
                    <a:lnTo>
                      <a:pt x="8" y="3"/>
                    </a:lnTo>
                    <a:lnTo>
                      <a:pt x="4" y="7"/>
                    </a:lnTo>
                    <a:lnTo>
                      <a:pt x="0" y="14"/>
                    </a:lnTo>
                    <a:lnTo>
                      <a:pt x="0" y="30"/>
                    </a:lnTo>
                    <a:lnTo>
                      <a:pt x="4" y="37"/>
                    </a:lnTo>
                    <a:lnTo>
                      <a:pt x="8" y="41"/>
                    </a:lnTo>
                    <a:lnTo>
                      <a:pt x="17" y="41"/>
                    </a:lnTo>
                    <a:lnTo>
                      <a:pt x="20" y="37"/>
                    </a:lnTo>
                    <a:lnTo>
                      <a:pt x="24" y="30"/>
                    </a:lnTo>
                    <a:lnTo>
                      <a:pt x="31" y="10"/>
                    </a:lnTo>
                    <a:lnTo>
                      <a:pt x="35" y="3"/>
                    </a:lnTo>
                    <a:lnTo>
                      <a:pt x="38"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80" name="Freeform 197"/>
              <p:cNvSpPr>
                <a:spLocks/>
              </p:cNvSpPr>
              <p:nvPr/>
            </p:nvSpPr>
            <p:spPr bwMode="auto">
              <a:xfrm>
                <a:off x="673" y="2687"/>
                <a:ext cx="22" cy="21"/>
              </a:xfrm>
              <a:custGeom>
                <a:avLst/>
                <a:gdLst>
                  <a:gd name="T0" fmla="*/ 0 w 43"/>
                  <a:gd name="T1" fmla="*/ 2 h 41"/>
                  <a:gd name="T2" fmla="*/ 1 w 43"/>
                  <a:gd name="T3" fmla="*/ 2 h 41"/>
                  <a:gd name="T4" fmla="*/ 1 w 43"/>
                  <a:gd name="T5" fmla="*/ 1 h 41"/>
                  <a:gd name="T6" fmla="*/ 1 w 43"/>
                  <a:gd name="T7" fmla="*/ 1 h 41"/>
                  <a:gd name="T8" fmla="*/ 1 w 43"/>
                  <a:gd name="T9" fmla="*/ 1 h 41"/>
                  <a:gd name="T10" fmla="*/ 1 w 43"/>
                  <a:gd name="T11" fmla="*/ 0 h 41"/>
                  <a:gd name="T12" fmla="*/ 2 w 43"/>
                  <a:gd name="T13" fmla="*/ 0 h 41"/>
                  <a:gd name="T14" fmla="*/ 2 w 43"/>
                  <a:gd name="T15" fmla="*/ 1 h 41"/>
                  <a:gd name="T16" fmla="*/ 2 w 43"/>
                  <a:gd name="T17" fmla="*/ 1 h 41"/>
                  <a:gd name="T18" fmla="*/ 2 w 43"/>
                  <a:gd name="T19" fmla="*/ 1 h 41"/>
                  <a:gd name="T20" fmla="*/ 2 w 43"/>
                  <a:gd name="T21" fmla="*/ 2 h 41"/>
                  <a:gd name="T22" fmla="*/ 2 w 43"/>
                  <a:gd name="T23" fmla="*/ 2 h 41"/>
                  <a:gd name="T24" fmla="*/ 1 w 43"/>
                  <a:gd name="T25" fmla="*/ 2 h 41"/>
                  <a:gd name="T26" fmla="*/ 2 w 43"/>
                  <a:gd name="T27" fmla="*/ 2 h 41"/>
                  <a:gd name="T28" fmla="*/ 2 w 43"/>
                  <a:gd name="T29" fmla="*/ 2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3" h="41">
                    <a:moveTo>
                      <a:pt x="0" y="41"/>
                    </a:moveTo>
                    <a:lnTo>
                      <a:pt x="6" y="37"/>
                    </a:lnTo>
                    <a:lnTo>
                      <a:pt x="9" y="30"/>
                    </a:lnTo>
                    <a:lnTo>
                      <a:pt x="16" y="10"/>
                    </a:lnTo>
                    <a:lnTo>
                      <a:pt x="20" y="3"/>
                    </a:lnTo>
                    <a:lnTo>
                      <a:pt x="24" y="0"/>
                    </a:lnTo>
                    <a:lnTo>
                      <a:pt x="36" y="0"/>
                    </a:lnTo>
                    <a:lnTo>
                      <a:pt x="40" y="3"/>
                    </a:lnTo>
                    <a:lnTo>
                      <a:pt x="43" y="10"/>
                    </a:lnTo>
                    <a:lnTo>
                      <a:pt x="43" y="27"/>
                    </a:lnTo>
                    <a:lnTo>
                      <a:pt x="40" y="34"/>
                    </a:lnTo>
                    <a:lnTo>
                      <a:pt x="36" y="37"/>
                    </a:lnTo>
                    <a:lnTo>
                      <a:pt x="27" y="41"/>
                    </a:lnTo>
                    <a:lnTo>
                      <a:pt x="43" y="41"/>
                    </a:lnTo>
                    <a:lnTo>
                      <a:pt x="36" y="3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81" name="Freeform 198"/>
              <p:cNvSpPr>
                <a:spLocks/>
              </p:cNvSpPr>
              <p:nvPr/>
            </p:nvSpPr>
            <p:spPr bwMode="auto">
              <a:xfrm>
                <a:off x="668" y="2654"/>
                <a:ext cx="19" cy="22"/>
              </a:xfrm>
              <a:custGeom>
                <a:avLst/>
                <a:gdLst>
                  <a:gd name="T0" fmla="*/ 1 w 38"/>
                  <a:gd name="T1" fmla="*/ 1 h 43"/>
                  <a:gd name="T2" fmla="*/ 0 w 38"/>
                  <a:gd name="T3" fmla="*/ 0 h 43"/>
                  <a:gd name="T4" fmla="*/ 1 w 38"/>
                  <a:gd name="T5" fmla="*/ 0 h 43"/>
                  <a:gd name="T6" fmla="*/ 1 w 38"/>
                  <a:gd name="T7" fmla="*/ 1 h 43"/>
                  <a:gd name="T8" fmla="*/ 1 w 38"/>
                  <a:gd name="T9" fmla="*/ 1 h 43"/>
                  <a:gd name="T10" fmla="*/ 0 w 38"/>
                  <a:gd name="T11" fmla="*/ 1 h 43"/>
                  <a:gd name="T12" fmla="*/ 0 w 38"/>
                  <a:gd name="T13" fmla="*/ 1 h 43"/>
                  <a:gd name="T14" fmla="*/ 1 w 38"/>
                  <a:gd name="T15" fmla="*/ 2 h 43"/>
                  <a:gd name="T16" fmla="*/ 1 w 38"/>
                  <a:gd name="T17" fmla="*/ 2 h 43"/>
                  <a:gd name="T18" fmla="*/ 1 w 38"/>
                  <a:gd name="T19" fmla="*/ 2 h 43"/>
                  <a:gd name="T20" fmla="*/ 1 w 38"/>
                  <a:gd name="T21" fmla="*/ 2 h 43"/>
                  <a:gd name="T22" fmla="*/ 1 w 38"/>
                  <a:gd name="T23" fmla="*/ 1 h 43"/>
                  <a:gd name="T24" fmla="*/ 1 w 38"/>
                  <a:gd name="T25" fmla="*/ 1 h 43"/>
                  <a:gd name="T26" fmla="*/ 2 w 38"/>
                  <a:gd name="T27" fmla="*/ 1 h 43"/>
                  <a:gd name="T28" fmla="*/ 2 w 38"/>
                  <a:gd name="T29" fmla="*/ 0 h 4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8" h="43">
                    <a:moveTo>
                      <a:pt x="8" y="4"/>
                    </a:moveTo>
                    <a:lnTo>
                      <a:pt x="0" y="0"/>
                    </a:lnTo>
                    <a:lnTo>
                      <a:pt x="17" y="0"/>
                    </a:lnTo>
                    <a:lnTo>
                      <a:pt x="8" y="4"/>
                    </a:lnTo>
                    <a:lnTo>
                      <a:pt x="4" y="7"/>
                    </a:lnTo>
                    <a:lnTo>
                      <a:pt x="0" y="16"/>
                    </a:lnTo>
                    <a:lnTo>
                      <a:pt x="0" y="31"/>
                    </a:lnTo>
                    <a:lnTo>
                      <a:pt x="4" y="40"/>
                    </a:lnTo>
                    <a:lnTo>
                      <a:pt x="8" y="43"/>
                    </a:lnTo>
                    <a:lnTo>
                      <a:pt x="17" y="43"/>
                    </a:lnTo>
                    <a:lnTo>
                      <a:pt x="20" y="40"/>
                    </a:lnTo>
                    <a:lnTo>
                      <a:pt x="24" y="31"/>
                    </a:lnTo>
                    <a:lnTo>
                      <a:pt x="31" y="13"/>
                    </a:lnTo>
                    <a:lnTo>
                      <a:pt x="35" y="4"/>
                    </a:lnTo>
                    <a:lnTo>
                      <a:pt x="38"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82" name="Freeform 199"/>
              <p:cNvSpPr>
                <a:spLocks/>
              </p:cNvSpPr>
              <p:nvPr/>
            </p:nvSpPr>
            <p:spPr bwMode="auto">
              <a:xfrm>
                <a:off x="673" y="2654"/>
                <a:ext cx="22" cy="22"/>
              </a:xfrm>
              <a:custGeom>
                <a:avLst/>
                <a:gdLst>
                  <a:gd name="T0" fmla="*/ 0 w 43"/>
                  <a:gd name="T1" fmla="*/ 2 h 43"/>
                  <a:gd name="T2" fmla="*/ 1 w 43"/>
                  <a:gd name="T3" fmla="*/ 2 h 43"/>
                  <a:gd name="T4" fmla="*/ 1 w 43"/>
                  <a:gd name="T5" fmla="*/ 1 h 43"/>
                  <a:gd name="T6" fmla="*/ 1 w 43"/>
                  <a:gd name="T7" fmla="*/ 1 h 43"/>
                  <a:gd name="T8" fmla="*/ 1 w 43"/>
                  <a:gd name="T9" fmla="*/ 1 h 43"/>
                  <a:gd name="T10" fmla="*/ 1 w 43"/>
                  <a:gd name="T11" fmla="*/ 0 h 43"/>
                  <a:gd name="T12" fmla="*/ 2 w 43"/>
                  <a:gd name="T13" fmla="*/ 0 h 43"/>
                  <a:gd name="T14" fmla="*/ 2 w 43"/>
                  <a:gd name="T15" fmla="*/ 1 h 43"/>
                  <a:gd name="T16" fmla="*/ 2 w 43"/>
                  <a:gd name="T17" fmla="*/ 1 h 43"/>
                  <a:gd name="T18" fmla="*/ 2 w 43"/>
                  <a:gd name="T19" fmla="*/ 1 h 43"/>
                  <a:gd name="T20" fmla="*/ 2 w 43"/>
                  <a:gd name="T21" fmla="*/ 2 h 43"/>
                  <a:gd name="T22" fmla="*/ 2 w 43"/>
                  <a:gd name="T23" fmla="*/ 2 h 43"/>
                  <a:gd name="T24" fmla="*/ 1 w 43"/>
                  <a:gd name="T25" fmla="*/ 2 h 43"/>
                  <a:gd name="T26" fmla="*/ 2 w 43"/>
                  <a:gd name="T27" fmla="*/ 2 h 43"/>
                  <a:gd name="T28" fmla="*/ 2 w 43"/>
                  <a:gd name="T29" fmla="*/ 2 h 4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3" h="43">
                    <a:moveTo>
                      <a:pt x="0" y="43"/>
                    </a:moveTo>
                    <a:lnTo>
                      <a:pt x="6" y="40"/>
                    </a:lnTo>
                    <a:lnTo>
                      <a:pt x="9" y="31"/>
                    </a:lnTo>
                    <a:lnTo>
                      <a:pt x="16" y="13"/>
                    </a:lnTo>
                    <a:lnTo>
                      <a:pt x="20" y="4"/>
                    </a:lnTo>
                    <a:lnTo>
                      <a:pt x="24" y="0"/>
                    </a:lnTo>
                    <a:lnTo>
                      <a:pt x="36" y="0"/>
                    </a:lnTo>
                    <a:lnTo>
                      <a:pt x="40" y="4"/>
                    </a:lnTo>
                    <a:lnTo>
                      <a:pt x="43" y="13"/>
                    </a:lnTo>
                    <a:lnTo>
                      <a:pt x="43" y="27"/>
                    </a:lnTo>
                    <a:lnTo>
                      <a:pt x="40" y="34"/>
                    </a:lnTo>
                    <a:lnTo>
                      <a:pt x="36" y="40"/>
                    </a:lnTo>
                    <a:lnTo>
                      <a:pt x="27" y="43"/>
                    </a:lnTo>
                    <a:lnTo>
                      <a:pt x="43" y="43"/>
                    </a:lnTo>
                    <a:lnTo>
                      <a:pt x="36" y="4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83" name="Line 200"/>
              <p:cNvSpPr>
                <a:spLocks noChangeShapeType="1"/>
              </p:cNvSpPr>
              <p:nvPr/>
            </p:nvSpPr>
            <p:spPr bwMode="auto">
              <a:xfrm flipV="1">
                <a:off x="678" y="2605"/>
                <a:ext cx="1" cy="3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84" name="Freeform 201"/>
              <p:cNvSpPr>
                <a:spLocks/>
              </p:cNvSpPr>
              <p:nvPr/>
            </p:nvSpPr>
            <p:spPr bwMode="auto">
              <a:xfrm>
                <a:off x="668" y="2568"/>
                <a:ext cx="27" cy="24"/>
              </a:xfrm>
              <a:custGeom>
                <a:avLst/>
                <a:gdLst>
                  <a:gd name="T0" fmla="*/ 1 w 54"/>
                  <a:gd name="T1" fmla="*/ 0 h 49"/>
                  <a:gd name="T2" fmla="*/ 1 w 54"/>
                  <a:gd name="T3" fmla="*/ 0 h 49"/>
                  <a:gd name="T4" fmla="*/ 1 w 54"/>
                  <a:gd name="T5" fmla="*/ 0 h 49"/>
                  <a:gd name="T6" fmla="*/ 1 w 54"/>
                  <a:gd name="T7" fmla="*/ 0 h 49"/>
                  <a:gd name="T8" fmla="*/ 1 w 54"/>
                  <a:gd name="T9" fmla="*/ 0 h 49"/>
                  <a:gd name="T10" fmla="*/ 1 w 54"/>
                  <a:gd name="T11" fmla="*/ 0 h 49"/>
                  <a:gd name="T12" fmla="*/ 0 w 54"/>
                  <a:gd name="T13" fmla="*/ 0 h 49"/>
                  <a:gd name="T14" fmla="*/ 0 w 54"/>
                  <a:gd name="T15" fmla="*/ 0 h 49"/>
                  <a:gd name="T16" fmla="*/ 1 w 54"/>
                  <a:gd name="T17" fmla="*/ 1 h 49"/>
                  <a:gd name="T18" fmla="*/ 1 w 54"/>
                  <a:gd name="T19" fmla="*/ 1 h 49"/>
                  <a:gd name="T20" fmla="*/ 1 w 54"/>
                  <a:gd name="T21" fmla="*/ 1 h 49"/>
                  <a:gd name="T22" fmla="*/ 1 w 54"/>
                  <a:gd name="T23" fmla="*/ 1 h 49"/>
                  <a:gd name="T24" fmla="*/ 2 w 54"/>
                  <a:gd name="T25" fmla="*/ 1 h 49"/>
                  <a:gd name="T26" fmla="*/ 2 w 54"/>
                  <a:gd name="T27" fmla="*/ 1 h 49"/>
                  <a:gd name="T28" fmla="*/ 2 w 54"/>
                  <a:gd name="T29" fmla="*/ 0 h 49"/>
                  <a:gd name="T30" fmla="*/ 2 w 54"/>
                  <a:gd name="T31" fmla="*/ 0 h 49"/>
                  <a:gd name="T32" fmla="*/ 2 w 54"/>
                  <a:gd name="T33" fmla="*/ 0 h 49"/>
                  <a:gd name="T34" fmla="*/ 2 w 54"/>
                  <a:gd name="T35" fmla="*/ 0 h 4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4" h="49">
                    <a:moveTo>
                      <a:pt x="11" y="4"/>
                    </a:moveTo>
                    <a:lnTo>
                      <a:pt x="17" y="7"/>
                    </a:lnTo>
                    <a:lnTo>
                      <a:pt x="20" y="4"/>
                    </a:lnTo>
                    <a:lnTo>
                      <a:pt x="17" y="0"/>
                    </a:lnTo>
                    <a:lnTo>
                      <a:pt x="11" y="0"/>
                    </a:lnTo>
                    <a:lnTo>
                      <a:pt x="4" y="7"/>
                    </a:lnTo>
                    <a:lnTo>
                      <a:pt x="0" y="15"/>
                    </a:lnTo>
                    <a:lnTo>
                      <a:pt x="0" y="27"/>
                    </a:lnTo>
                    <a:lnTo>
                      <a:pt x="4" y="38"/>
                    </a:lnTo>
                    <a:lnTo>
                      <a:pt x="11" y="45"/>
                    </a:lnTo>
                    <a:lnTo>
                      <a:pt x="24" y="49"/>
                    </a:lnTo>
                    <a:lnTo>
                      <a:pt x="31" y="49"/>
                    </a:lnTo>
                    <a:lnTo>
                      <a:pt x="44" y="45"/>
                    </a:lnTo>
                    <a:lnTo>
                      <a:pt x="51" y="38"/>
                    </a:lnTo>
                    <a:lnTo>
                      <a:pt x="54" y="27"/>
                    </a:lnTo>
                    <a:lnTo>
                      <a:pt x="54" y="18"/>
                    </a:lnTo>
                    <a:lnTo>
                      <a:pt x="51" y="7"/>
                    </a:lnTo>
                    <a:lnTo>
                      <a:pt x="4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85" name="Freeform 202"/>
              <p:cNvSpPr>
                <a:spLocks/>
              </p:cNvSpPr>
              <p:nvPr/>
            </p:nvSpPr>
            <p:spPr bwMode="auto">
              <a:xfrm>
                <a:off x="668" y="2581"/>
                <a:ext cx="27" cy="9"/>
              </a:xfrm>
              <a:custGeom>
                <a:avLst/>
                <a:gdLst>
                  <a:gd name="T0" fmla="*/ 0 w 54"/>
                  <a:gd name="T1" fmla="*/ 0 h 18"/>
                  <a:gd name="T2" fmla="*/ 1 w 54"/>
                  <a:gd name="T3" fmla="*/ 1 h 18"/>
                  <a:gd name="T4" fmla="*/ 1 w 54"/>
                  <a:gd name="T5" fmla="*/ 1 h 18"/>
                  <a:gd name="T6" fmla="*/ 1 w 54"/>
                  <a:gd name="T7" fmla="*/ 1 h 18"/>
                  <a:gd name="T8" fmla="*/ 1 w 54"/>
                  <a:gd name="T9" fmla="*/ 1 h 18"/>
                  <a:gd name="T10" fmla="*/ 2 w 54"/>
                  <a:gd name="T11" fmla="*/ 1 h 18"/>
                  <a:gd name="T12" fmla="*/ 2 w 54"/>
                  <a:gd name="T13" fmla="*/ 1 h 18"/>
                  <a:gd name="T14" fmla="*/ 2 w 54"/>
                  <a:gd name="T15" fmla="*/ 0 h 1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 h="18">
                    <a:moveTo>
                      <a:pt x="0" y="0"/>
                    </a:moveTo>
                    <a:lnTo>
                      <a:pt x="4" y="7"/>
                    </a:lnTo>
                    <a:lnTo>
                      <a:pt x="11" y="15"/>
                    </a:lnTo>
                    <a:lnTo>
                      <a:pt x="24" y="18"/>
                    </a:lnTo>
                    <a:lnTo>
                      <a:pt x="31" y="18"/>
                    </a:lnTo>
                    <a:lnTo>
                      <a:pt x="44" y="15"/>
                    </a:lnTo>
                    <a:lnTo>
                      <a:pt x="51" y="7"/>
                    </a:lnTo>
                    <a:lnTo>
                      <a:pt x="5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86" name="Freeform 203"/>
              <p:cNvSpPr>
                <a:spLocks/>
              </p:cNvSpPr>
              <p:nvPr/>
            </p:nvSpPr>
            <p:spPr bwMode="auto">
              <a:xfrm>
                <a:off x="668" y="2529"/>
                <a:ext cx="27" cy="27"/>
              </a:xfrm>
              <a:custGeom>
                <a:avLst/>
                <a:gdLst>
                  <a:gd name="T0" fmla="*/ 0 w 54"/>
                  <a:gd name="T1" fmla="*/ 1 h 54"/>
                  <a:gd name="T2" fmla="*/ 1 w 54"/>
                  <a:gd name="T3" fmla="*/ 2 h 54"/>
                  <a:gd name="T4" fmla="*/ 1 w 54"/>
                  <a:gd name="T5" fmla="*/ 2 h 54"/>
                  <a:gd name="T6" fmla="*/ 1 w 54"/>
                  <a:gd name="T7" fmla="*/ 2 h 54"/>
                  <a:gd name="T8" fmla="*/ 1 w 54"/>
                  <a:gd name="T9" fmla="*/ 2 h 54"/>
                  <a:gd name="T10" fmla="*/ 2 w 54"/>
                  <a:gd name="T11" fmla="*/ 2 h 54"/>
                  <a:gd name="T12" fmla="*/ 2 w 54"/>
                  <a:gd name="T13" fmla="*/ 2 h 54"/>
                  <a:gd name="T14" fmla="*/ 2 w 54"/>
                  <a:gd name="T15" fmla="*/ 1 h 54"/>
                  <a:gd name="T16" fmla="*/ 2 w 54"/>
                  <a:gd name="T17" fmla="*/ 1 h 54"/>
                  <a:gd name="T18" fmla="*/ 2 w 54"/>
                  <a:gd name="T19" fmla="*/ 1 h 54"/>
                  <a:gd name="T20" fmla="*/ 2 w 54"/>
                  <a:gd name="T21" fmla="*/ 1 h 54"/>
                  <a:gd name="T22" fmla="*/ 1 w 54"/>
                  <a:gd name="T23" fmla="*/ 0 h 54"/>
                  <a:gd name="T24" fmla="*/ 1 w 54"/>
                  <a:gd name="T25" fmla="*/ 0 h 54"/>
                  <a:gd name="T26" fmla="*/ 1 w 54"/>
                  <a:gd name="T27" fmla="*/ 1 h 54"/>
                  <a:gd name="T28" fmla="*/ 1 w 54"/>
                  <a:gd name="T29" fmla="*/ 1 h 54"/>
                  <a:gd name="T30" fmla="*/ 0 w 54"/>
                  <a:gd name="T31" fmla="*/ 1 h 54"/>
                  <a:gd name="T32" fmla="*/ 0 w 54"/>
                  <a:gd name="T33" fmla="*/ 1 h 54"/>
                  <a:gd name="T34" fmla="*/ 1 w 54"/>
                  <a:gd name="T35" fmla="*/ 2 h 54"/>
                  <a:gd name="T36" fmla="*/ 1 w 54"/>
                  <a:gd name="T37" fmla="*/ 2 h 54"/>
                  <a:gd name="T38" fmla="*/ 1 w 54"/>
                  <a:gd name="T39" fmla="*/ 2 h 54"/>
                  <a:gd name="T40" fmla="*/ 1 w 54"/>
                  <a:gd name="T41" fmla="*/ 2 h 54"/>
                  <a:gd name="T42" fmla="*/ 2 w 54"/>
                  <a:gd name="T43" fmla="*/ 2 h 54"/>
                  <a:gd name="T44" fmla="*/ 2 w 54"/>
                  <a:gd name="T45" fmla="*/ 2 h 54"/>
                  <a:gd name="T46" fmla="*/ 2 w 54"/>
                  <a:gd name="T47" fmla="*/ 1 h 5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4" h="54">
                    <a:moveTo>
                      <a:pt x="0" y="30"/>
                    </a:moveTo>
                    <a:lnTo>
                      <a:pt x="4" y="41"/>
                    </a:lnTo>
                    <a:lnTo>
                      <a:pt x="11" y="50"/>
                    </a:lnTo>
                    <a:lnTo>
                      <a:pt x="24" y="54"/>
                    </a:lnTo>
                    <a:lnTo>
                      <a:pt x="31" y="54"/>
                    </a:lnTo>
                    <a:lnTo>
                      <a:pt x="44" y="50"/>
                    </a:lnTo>
                    <a:lnTo>
                      <a:pt x="51" y="41"/>
                    </a:lnTo>
                    <a:lnTo>
                      <a:pt x="54" y="30"/>
                    </a:lnTo>
                    <a:lnTo>
                      <a:pt x="54" y="23"/>
                    </a:lnTo>
                    <a:lnTo>
                      <a:pt x="51" y="11"/>
                    </a:lnTo>
                    <a:lnTo>
                      <a:pt x="44" y="3"/>
                    </a:lnTo>
                    <a:lnTo>
                      <a:pt x="31" y="0"/>
                    </a:lnTo>
                    <a:lnTo>
                      <a:pt x="24" y="0"/>
                    </a:lnTo>
                    <a:lnTo>
                      <a:pt x="11" y="3"/>
                    </a:lnTo>
                    <a:lnTo>
                      <a:pt x="4" y="11"/>
                    </a:lnTo>
                    <a:lnTo>
                      <a:pt x="0" y="23"/>
                    </a:lnTo>
                    <a:lnTo>
                      <a:pt x="0" y="30"/>
                    </a:lnTo>
                    <a:lnTo>
                      <a:pt x="4" y="38"/>
                    </a:lnTo>
                    <a:lnTo>
                      <a:pt x="11" y="45"/>
                    </a:lnTo>
                    <a:lnTo>
                      <a:pt x="24" y="50"/>
                    </a:lnTo>
                    <a:lnTo>
                      <a:pt x="31" y="50"/>
                    </a:lnTo>
                    <a:lnTo>
                      <a:pt x="44" y="45"/>
                    </a:lnTo>
                    <a:lnTo>
                      <a:pt x="51" y="38"/>
                    </a:lnTo>
                    <a:lnTo>
                      <a:pt x="54" y="3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87" name="Freeform 204"/>
              <p:cNvSpPr>
                <a:spLocks/>
              </p:cNvSpPr>
              <p:nvPr/>
            </p:nvSpPr>
            <p:spPr bwMode="auto">
              <a:xfrm>
                <a:off x="668" y="2531"/>
                <a:ext cx="27" cy="10"/>
              </a:xfrm>
              <a:custGeom>
                <a:avLst/>
                <a:gdLst>
                  <a:gd name="T0" fmla="*/ 2 w 54"/>
                  <a:gd name="T1" fmla="*/ 1 h 20"/>
                  <a:gd name="T2" fmla="*/ 2 w 54"/>
                  <a:gd name="T3" fmla="*/ 1 h 20"/>
                  <a:gd name="T4" fmla="*/ 2 w 54"/>
                  <a:gd name="T5" fmla="*/ 1 h 20"/>
                  <a:gd name="T6" fmla="*/ 1 w 54"/>
                  <a:gd name="T7" fmla="*/ 0 h 20"/>
                  <a:gd name="T8" fmla="*/ 1 w 54"/>
                  <a:gd name="T9" fmla="*/ 0 h 20"/>
                  <a:gd name="T10" fmla="*/ 1 w 54"/>
                  <a:gd name="T11" fmla="*/ 1 h 20"/>
                  <a:gd name="T12" fmla="*/ 1 w 54"/>
                  <a:gd name="T13" fmla="*/ 1 h 20"/>
                  <a:gd name="T14" fmla="*/ 0 w 54"/>
                  <a:gd name="T15" fmla="*/ 1 h 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 h="20">
                    <a:moveTo>
                      <a:pt x="54" y="20"/>
                    </a:moveTo>
                    <a:lnTo>
                      <a:pt x="51" y="11"/>
                    </a:lnTo>
                    <a:lnTo>
                      <a:pt x="44" y="4"/>
                    </a:lnTo>
                    <a:lnTo>
                      <a:pt x="31" y="0"/>
                    </a:lnTo>
                    <a:lnTo>
                      <a:pt x="24" y="0"/>
                    </a:lnTo>
                    <a:lnTo>
                      <a:pt x="11" y="4"/>
                    </a:lnTo>
                    <a:lnTo>
                      <a:pt x="4" y="11"/>
                    </a:lnTo>
                    <a:lnTo>
                      <a:pt x="0" y="2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88" name="Line 205"/>
              <p:cNvSpPr>
                <a:spLocks noChangeShapeType="1"/>
              </p:cNvSpPr>
              <p:nvPr/>
            </p:nvSpPr>
            <p:spPr bwMode="auto">
              <a:xfrm flipV="1">
                <a:off x="668" y="2505"/>
                <a:ext cx="27" cy="12"/>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89" name="Line 206"/>
              <p:cNvSpPr>
                <a:spLocks noChangeShapeType="1"/>
              </p:cNvSpPr>
              <p:nvPr/>
            </p:nvSpPr>
            <p:spPr bwMode="auto">
              <a:xfrm flipV="1">
                <a:off x="668" y="2505"/>
                <a:ext cx="23" cy="10"/>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90" name="Line 207"/>
              <p:cNvSpPr>
                <a:spLocks noChangeShapeType="1"/>
              </p:cNvSpPr>
              <p:nvPr/>
            </p:nvSpPr>
            <p:spPr bwMode="auto">
              <a:xfrm>
                <a:off x="668" y="2494"/>
                <a:ext cx="27" cy="1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91" name="Line 208"/>
              <p:cNvSpPr>
                <a:spLocks noChangeShapeType="1"/>
              </p:cNvSpPr>
              <p:nvPr/>
            </p:nvSpPr>
            <p:spPr bwMode="auto">
              <a:xfrm flipV="1">
                <a:off x="668" y="2509"/>
                <a:ext cx="1" cy="12"/>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92" name="Line 209"/>
              <p:cNvSpPr>
                <a:spLocks noChangeShapeType="1"/>
              </p:cNvSpPr>
              <p:nvPr/>
            </p:nvSpPr>
            <p:spPr bwMode="auto">
              <a:xfrm flipV="1">
                <a:off x="668" y="2490"/>
                <a:ext cx="1" cy="12"/>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93" name="Freeform 210"/>
              <p:cNvSpPr>
                <a:spLocks/>
              </p:cNvSpPr>
              <p:nvPr/>
            </p:nvSpPr>
            <p:spPr bwMode="auto">
              <a:xfrm>
                <a:off x="668" y="2455"/>
                <a:ext cx="27" cy="25"/>
              </a:xfrm>
              <a:custGeom>
                <a:avLst/>
                <a:gdLst>
                  <a:gd name="T0" fmla="*/ 1 w 54"/>
                  <a:gd name="T1" fmla="*/ 1 h 51"/>
                  <a:gd name="T2" fmla="*/ 1 w 54"/>
                  <a:gd name="T3" fmla="*/ 1 h 51"/>
                  <a:gd name="T4" fmla="*/ 1 w 54"/>
                  <a:gd name="T5" fmla="*/ 1 h 51"/>
                  <a:gd name="T6" fmla="*/ 1 w 54"/>
                  <a:gd name="T7" fmla="*/ 1 h 51"/>
                  <a:gd name="T8" fmla="*/ 1 w 54"/>
                  <a:gd name="T9" fmla="*/ 1 h 51"/>
                  <a:gd name="T10" fmla="*/ 0 w 54"/>
                  <a:gd name="T11" fmla="*/ 1 h 51"/>
                  <a:gd name="T12" fmla="*/ 0 w 54"/>
                  <a:gd name="T13" fmla="*/ 0 h 51"/>
                  <a:gd name="T14" fmla="*/ 1 w 54"/>
                  <a:gd name="T15" fmla="*/ 0 h 51"/>
                  <a:gd name="T16" fmla="*/ 1 w 54"/>
                  <a:gd name="T17" fmla="*/ 0 h 51"/>
                  <a:gd name="T18" fmla="*/ 1 w 54"/>
                  <a:gd name="T19" fmla="*/ 0 h 51"/>
                  <a:gd name="T20" fmla="*/ 2 w 54"/>
                  <a:gd name="T21" fmla="*/ 0 h 51"/>
                  <a:gd name="T22" fmla="*/ 2 w 54"/>
                  <a:gd name="T23" fmla="*/ 0 h 51"/>
                  <a:gd name="T24" fmla="*/ 2 w 54"/>
                  <a:gd name="T25" fmla="*/ 0 h 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4" h="51">
                    <a:moveTo>
                      <a:pt x="8" y="47"/>
                    </a:moveTo>
                    <a:lnTo>
                      <a:pt x="11" y="47"/>
                    </a:lnTo>
                    <a:lnTo>
                      <a:pt x="11" y="51"/>
                    </a:lnTo>
                    <a:lnTo>
                      <a:pt x="8" y="51"/>
                    </a:lnTo>
                    <a:lnTo>
                      <a:pt x="4" y="47"/>
                    </a:lnTo>
                    <a:lnTo>
                      <a:pt x="0" y="40"/>
                    </a:lnTo>
                    <a:lnTo>
                      <a:pt x="0" y="24"/>
                    </a:lnTo>
                    <a:lnTo>
                      <a:pt x="4" y="16"/>
                    </a:lnTo>
                    <a:lnTo>
                      <a:pt x="8" y="13"/>
                    </a:lnTo>
                    <a:lnTo>
                      <a:pt x="17" y="7"/>
                    </a:lnTo>
                    <a:lnTo>
                      <a:pt x="44" y="7"/>
                    </a:lnTo>
                    <a:lnTo>
                      <a:pt x="51" y="4"/>
                    </a:lnTo>
                    <a:lnTo>
                      <a:pt x="5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37904" name="Freeform 212"/>
            <p:cNvSpPr>
              <a:spLocks/>
            </p:cNvSpPr>
            <p:nvPr/>
          </p:nvSpPr>
          <p:spPr bwMode="auto">
            <a:xfrm>
              <a:off x="671" y="2453"/>
              <a:ext cx="24" cy="8"/>
            </a:xfrm>
            <a:custGeom>
              <a:avLst/>
              <a:gdLst>
                <a:gd name="T0" fmla="*/ 0 w 46"/>
                <a:gd name="T1" fmla="*/ 1 h 16"/>
                <a:gd name="T2" fmla="*/ 2 w 46"/>
                <a:gd name="T3" fmla="*/ 1 h 16"/>
                <a:gd name="T4" fmla="*/ 2 w 46"/>
                <a:gd name="T5" fmla="*/ 1 h 16"/>
                <a:gd name="T6" fmla="*/ 2 w 46"/>
                <a:gd name="T7" fmla="*/ 1 h 16"/>
                <a:gd name="T8" fmla="*/ 2 w 46"/>
                <a:gd name="T9" fmla="*/ 0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16">
                  <a:moveTo>
                    <a:pt x="0" y="16"/>
                  </a:moveTo>
                  <a:lnTo>
                    <a:pt x="36" y="16"/>
                  </a:lnTo>
                  <a:lnTo>
                    <a:pt x="43" y="10"/>
                  </a:lnTo>
                  <a:lnTo>
                    <a:pt x="46" y="3"/>
                  </a:lnTo>
                  <a:lnTo>
                    <a:pt x="46"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05" name="Freeform 213"/>
            <p:cNvSpPr>
              <a:spLocks/>
            </p:cNvSpPr>
            <p:nvPr/>
          </p:nvSpPr>
          <p:spPr bwMode="auto">
            <a:xfrm>
              <a:off x="676" y="2461"/>
              <a:ext cx="19" cy="21"/>
            </a:xfrm>
            <a:custGeom>
              <a:avLst/>
              <a:gdLst>
                <a:gd name="T0" fmla="*/ 0 w 37"/>
                <a:gd name="T1" fmla="*/ 0 h 41"/>
                <a:gd name="T2" fmla="*/ 1 w 37"/>
                <a:gd name="T3" fmla="*/ 1 h 41"/>
                <a:gd name="T4" fmla="*/ 1 w 37"/>
                <a:gd name="T5" fmla="*/ 1 h 41"/>
                <a:gd name="T6" fmla="*/ 1 w 37"/>
                <a:gd name="T7" fmla="*/ 2 h 41"/>
                <a:gd name="T8" fmla="*/ 1 w 37"/>
                <a:gd name="T9" fmla="*/ 2 h 41"/>
                <a:gd name="T10" fmla="*/ 1 w 37"/>
                <a:gd name="T11" fmla="*/ 2 h 41"/>
                <a:gd name="T12" fmla="*/ 2 w 37"/>
                <a:gd name="T13" fmla="*/ 2 h 41"/>
                <a:gd name="T14" fmla="*/ 2 w 37"/>
                <a:gd name="T15" fmla="*/ 1 h 41"/>
                <a:gd name="T16" fmla="*/ 2 w 37"/>
                <a:gd name="T17" fmla="*/ 1 h 41"/>
                <a:gd name="T18" fmla="*/ 2 w 37"/>
                <a:gd name="T19" fmla="*/ 1 h 41"/>
                <a:gd name="T20" fmla="*/ 1 w 37"/>
                <a:gd name="T21" fmla="*/ 0 h 4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 h="41">
                  <a:moveTo>
                    <a:pt x="0" y="0"/>
                  </a:moveTo>
                  <a:lnTo>
                    <a:pt x="3" y="3"/>
                  </a:lnTo>
                  <a:lnTo>
                    <a:pt x="7" y="27"/>
                  </a:lnTo>
                  <a:lnTo>
                    <a:pt x="10" y="38"/>
                  </a:lnTo>
                  <a:lnTo>
                    <a:pt x="18" y="41"/>
                  </a:lnTo>
                  <a:lnTo>
                    <a:pt x="27" y="41"/>
                  </a:lnTo>
                  <a:lnTo>
                    <a:pt x="34" y="38"/>
                  </a:lnTo>
                  <a:lnTo>
                    <a:pt x="37" y="27"/>
                  </a:lnTo>
                  <a:lnTo>
                    <a:pt x="37" y="14"/>
                  </a:lnTo>
                  <a:lnTo>
                    <a:pt x="34" y="7"/>
                  </a:lnTo>
                  <a:lnTo>
                    <a:pt x="27"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06" name="Freeform 214"/>
            <p:cNvSpPr>
              <a:spLocks/>
            </p:cNvSpPr>
            <p:nvPr/>
          </p:nvSpPr>
          <p:spPr bwMode="auto">
            <a:xfrm>
              <a:off x="679" y="2475"/>
              <a:ext cx="16" cy="5"/>
            </a:xfrm>
            <a:custGeom>
              <a:avLst/>
              <a:gdLst>
                <a:gd name="T0" fmla="*/ 0 w 30"/>
                <a:gd name="T1" fmla="*/ 0 h 11"/>
                <a:gd name="T2" fmla="*/ 1 w 30"/>
                <a:gd name="T3" fmla="*/ 0 h 11"/>
                <a:gd name="T4" fmla="*/ 1 w 30"/>
                <a:gd name="T5" fmla="*/ 0 h 11"/>
                <a:gd name="T6" fmla="*/ 1 w 30"/>
                <a:gd name="T7" fmla="*/ 0 h 11"/>
                <a:gd name="T8" fmla="*/ 1 w 30"/>
                <a:gd name="T9" fmla="*/ 0 h 11"/>
                <a:gd name="T10" fmla="*/ 2 w 30"/>
                <a:gd name="T11" fmla="*/ 0 h 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1">
                  <a:moveTo>
                    <a:pt x="0" y="0"/>
                  </a:moveTo>
                  <a:lnTo>
                    <a:pt x="3" y="7"/>
                  </a:lnTo>
                  <a:lnTo>
                    <a:pt x="11" y="11"/>
                  </a:lnTo>
                  <a:lnTo>
                    <a:pt x="20" y="11"/>
                  </a:lnTo>
                  <a:lnTo>
                    <a:pt x="27" y="7"/>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07" name="Line 215"/>
            <p:cNvSpPr>
              <a:spLocks noChangeShapeType="1"/>
            </p:cNvSpPr>
            <p:nvPr/>
          </p:nvSpPr>
          <p:spPr bwMode="auto">
            <a:xfrm>
              <a:off x="668" y="2440"/>
              <a:ext cx="27"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8" name="Line 216"/>
            <p:cNvSpPr>
              <a:spLocks noChangeShapeType="1"/>
            </p:cNvSpPr>
            <p:nvPr/>
          </p:nvSpPr>
          <p:spPr bwMode="auto">
            <a:xfrm>
              <a:off x="668" y="2438"/>
              <a:ext cx="27"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9" name="Freeform 217"/>
            <p:cNvSpPr>
              <a:spLocks/>
            </p:cNvSpPr>
            <p:nvPr/>
          </p:nvSpPr>
          <p:spPr bwMode="auto">
            <a:xfrm>
              <a:off x="668" y="2420"/>
              <a:ext cx="11" cy="18"/>
            </a:xfrm>
            <a:custGeom>
              <a:avLst/>
              <a:gdLst>
                <a:gd name="T0" fmla="*/ 0 w 24"/>
                <a:gd name="T1" fmla="*/ 2 h 36"/>
                <a:gd name="T2" fmla="*/ 0 w 24"/>
                <a:gd name="T3" fmla="*/ 1 h 36"/>
                <a:gd name="T4" fmla="*/ 0 w 24"/>
                <a:gd name="T5" fmla="*/ 1 h 36"/>
                <a:gd name="T6" fmla="*/ 0 w 24"/>
                <a:gd name="T7" fmla="*/ 1 h 36"/>
                <a:gd name="T8" fmla="*/ 0 w 24"/>
                <a:gd name="T9" fmla="*/ 1 h 36"/>
                <a:gd name="T10" fmla="*/ 0 w 24"/>
                <a:gd name="T11" fmla="*/ 0 h 36"/>
                <a:gd name="T12" fmla="*/ 0 w 24"/>
                <a:gd name="T13" fmla="*/ 0 h 36"/>
                <a:gd name="T14" fmla="*/ 0 w 24"/>
                <a:gd name="T15" fmla="*/ 1 h 36"/>
                <a:gd name="T16" fmla="*/ 0 w 24"/>
                <a:gd name="T17" fmla="*/ 1 h 36"/>
                <a:gd name="T18" fmla="*/ 0 w 24"/>
                <a:gd name="T19" fmla="*/ 1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 h="36">
                  <a:moveTo>
                    <a:pt x="24" y="36"/>
                  </a:moveTo>
                  <a:lnTo>
                    <a:pt x="11" y="32"/>
                  </a:lnTo>
                  <a:lnTo>
                    <a:pt x="4" y="23"/>
                  </a:lnTo>
                  <a:lnTo>
                    <a:pt x="0" y="16"/>
                  </a:lnTo>
                  <a:lnTo>
                    <a:pt x="0" y="5"/>
                  </a:lnTo>
                  <a:lnTo>
                    <a:pt x="4" y="0"/>
                  </a:lnTo>
                  <a:lnTo>
                    <a:pt x="8" y="0"/>
                  </a:lnTo>
                  <a:lnTo>
                    <a:pt x="11" y="5"/>
                  </a:lnTo>
                  <a:lnTo>
                    <a:pt x="8" y="9"/>
                  </a:lnTo>
                  <a:lnTo>
                    <a:pt x="4" y="5"/>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10" name="Line 218"/>
            <p:cNvSpPr>
              <a:spLocks noChangeShapeType="1"/>
            </p:cNvSpPr>
            <p:nvPr/>
          </p:nvSpPr>
          <p:spPr bwMode="auto">
            <a:xfrm flipV="1">
              <a:off x="668" y="2438"/>
              <a:ext cx="1" cy="7"/>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1" name="Line 219"/>
            <p:cNvSpPr>
              <a:spLocks noChangeShapeType="1"/>
            </p:cNvSpPr>
            <p:nvPr/>
          </p:nvSpPr>
          <p:spPr bwMode="auto">
            <a:xfrm flipV="1">
              <a:off x="695" y="2432"/>
              <a:ext cx="1" cy="13"/>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2" name="Freeform 220"/>
            <p:cNvSpPr>
              <a:spLocks/>
            </p:cNvSpPr>
            <p:nvPr/>
          </p:nvSpPr>
          <p:spPr bwMode="auto">
            <a:xfrm>
              <a:off x="654" y="2405"/>
              <a:ext cx="4" cy="4"/>
            </a:xfrm>
            <a:custGeom>
              <a:avLst/>
              <a:gdLst>
                <a:gd name="T0" fmla="*/ 0 w 8"/>
                <a:gd name="T1" fmla="*/ 0 h 9"/>
                <a:gd name="T2" fmla="*/ 1 w 8"/>
                <a:gd name="T3" fmla="*/ 0 h 9"/>
                <a:gd name="T4" fmla="*/ 1 w 8"/>
                <a:gd name="T5" fmla="*/ 0 h 9"/>
                <a:gd name="T6" fmla="*/ 1 w 8"/>
                <a:gd name="T7" fmla="*/ 0 h 9"/>
                <a:gd name="T8" fmla="*/ 0 w 8"/>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9">
                  <a:moveTo>
                    <a:pt x="0" y="4"/>
                  </a:moveTo>
                  <a:lnTo>
                    <a:pt x="4" y="9"/>
                  </a:lnTo>
                  <a:lnTo>
                    <a:pt x="8" y="4"/>
                  </a:lnTo>
                  <a:lnTo>
                    <a:pt x="4" y="0"/>
                  </a:lnTo>
                  <a:lnTo>
                    <a:pt x="0" y="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13" name="Line 221"/>
            <p:cNvSpPr>
              <a:spLocks noChangeShapeType="1"/>
            </p:cNvSpPr>
            <p:nvPr/>
          </p:nvSpPr>
          <p:spPr bwMode="auto">
            <a:xfrm>
              <a:off x="668" y="2407"/>
              <a:ext cx="27"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4" name="Line 222"/>
            <p:cNvSpPr>
              <a:spLocks noChangeShapeType="1"/>
            </p:cNvSpPr>
            <p:nvPr/>
          </p:nvSpPr>
          <p:spPr bwMode="auto">
            <a:xfrm>
              <a:off x="668" y="2405"/>
              <a:ext cx="27"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5" name="Line 223"/>
            <p:cNvSpPr>
              <a:spLocks noChangeShapeType="1"/>
            </p:cNvSpPr>
            <p:nvPr/>
          </p:nvSpPr>
          <p:spPr bwMode="auto">
            <a:xfrm flipV="1">
              <a:off x="668" y="2405"/>
              <a:ext cx="1" cy="8"/>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6" name="Line 224"/>
            <p:cNvSpPr>
              <a:spLocks noChangeShapeType="1"/>
            </p:cNvSpPr>
            <p:nvPr/>
          </p:nvSpPr>
          <p:spPr bwMode="auto">
            <a:xfrm flipV="1">
              <a:off x="695" y="2399"/>
              <a:ext cx="1" cy="14"/>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7" name="Freeform 225"/>
            <p:cNvSpPr>
              <a:spLocks/>
            </p:cNvSpPr>
            <p:nvPr/>
          </p:nvSpPr>
          <p:spPr bwMode="auto">
            <a:xfrm>
              <a:off x="668" y="2362"/>
              <a:ext cx="27" cy="26"/>
            </a:xfrm>
            <a:custGeom>
              <a:avLst/>
              <a:gdLst>
                <a:gd name="T0" fmla="*/ 1 w 54"/>
                <a:gd name="T1" fmla="*/ 2 h 50"/>
                <a:gd name="T2" fmla="*/ 1 w 54"/>
                <a:gd name="T3" fmla="*/ 2 h 50"/>
                <a:gd name="T4" fmla="*/ 1 w 54"/>
                <a:gd name="T5" fmla="*/ 2 h 50"/>
                <a:gd name="T6" fmla="*/ 1 w 54"/>
                <a:gd name="T7" fmla="*/ 2 h 50"/>
                <a:gd name="T8" fmla="*/ 1 w 54"/>
                <a:gd name="T9" fmla="*/ 2 h 50"/>
                <a:gd name="T10" fmla="*/ 0 w 54"/>
                <a:gd name="T11" fmla="*/ 2 h 50"/>
                <a:gd name="T12" fmla="*/ 0 w 54"/>
                <a:gd name="T13" fmla="*/ 1 h 50"/>
                <a:gd name="T14" fmla="*/ 1 w 54"/>
                <a:gd name="T15" fmla="*/ 1 h 50"/>
                <a:gd name="T16" fmla="*/ 1 w 54"/>
                <a:gd name="T17" fmla="*/ 1 h 50"/>
                <a:gd name="T18" fmla="*/ 1 w 54"/>
                <a:gd name="T19" fmla="*/ 1 h 50"/>
                <a:gd name="T20" fmla="*/ 2 w 54"/>
                <a:gd name="T21" fmla="*/ 1 h 50"/>
                <a:gd name="T22" fmla="*/ 2 w 54"/>
                <a:gd name="T23" fmla="*/ 1 h 50"/>
                <a:gd name="T24" fmla="*/ 2 w 54"/>
                <a:gd name="T25" fmla="*/ 0 h 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4" h="50">
                  <a:moveTo>
                    <a:pt x="8" y="47"/>
                  </a:moveTo>
                  <a:lnTo>
                    <a:pt x="11" y="47"/>
                  </a:lnTo>
                  <a:lnTo>
                    <a:pt x="11" y="50"/>
                  </a:lnTo>
                  <a:lnTo>
                    <a:pt x="8" y="50"/>
                  </a:lnTo>
                  <a:lnTo>
                    <a:pt x="4" y="47"/>
                  </a:lnTo>
                  <a:lnTo>
                    <a:pt x="0" y="38"/>
                  </a:lnTo>
                  <a:lnTo>
                    <a:pt x="0" y="23"/>
                  </a:lnTo>
                  <a:lnTo>
                    <a:pt x="4" y="16"/>
                  </a:lnTo>
                  <a:lnTo>
                    <a:pt x="8" y="11"/>
                  </a:lnTo>
                  <a:lnTo>
                    <a:pt x="17" y="7"/>
                  </a:lnTo>
                  <a:lnTo>
                    <a:pt x="44" y="7"/>
                  </a:lnTo>
                  <a:lnTo>
                    <a:pt x="51" y="3"/>
                  </a:lnTo>
                  <a:lnTo>
                    <a:pt x="5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18" name="Freeform 226"/>
            <p:cNvSpPr>
              <a:spLocks/>
            </p:cNvSpPr>
            <p:nvPr/>
          </p:nvSpPr>
          <p:spPr bwMode="auto">
            <a:xfrm>
              <a:off x="671" y="2361"/>
              <a:ext cx="24" cy="7"/>
            </a:xfrm>
            <a:custGeom>
              <a:avLst/>
              <a:gdLst>
                <a:gd name="T0" fmla="*/ 0 w 46"/>
                <a:gd name="T1" fmla="*/ 0 h 15"/>
                <a:gd name="T2" fmla="*/ 2 w 46"/>
                <a:gd name="T3" fmla="*/ 0 h 15"/>
                <a:gd name="T4" fmla="*/ 2 w 46"/>
                <a:gd name="T5" fmla="*/ 0 h 15"/>
                <a:gd name="T6" fmla="*/ 2 w 46"/>
                <a:gd name="T7" fmla="*/ 0 h 15"/>
                <a:gd name="T8" fmla="*/ 2 w 46"/>
                <a:gd name="T9" fmla="*/ 0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15">
                  <a:moveTo>
                    <a:pt x="0" y="15"/>
                  </a:moveTo>
                  <a:lnTo>
                    <a:pt x="36" y="15"/>
                  </a:lnTo>
                  <a:lnTo>
                    <a:pt x="43" y="11"/>
                  </a:lnTo>
                  <a:lnTo>
                    <a:pt x="46" y="4"/>
                  </a:lnTo>
                  <a:lnTo>
                    <a:pt x="46"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19" name="Freeform 227"/>
            <p:cNvSpPr>
              <a:spLocks/>
            </p:cNvSpPr>
            <p:nvPr/>
          </p:nvSpPr>
          <p:spPr bwMode="auto">
            <a:xfrm>
              <a:off x="676" y="2368"/>
              <a:ext cx="19" cy="21"/>
            </a:xfrm>
            <a:custGeom>
              <a:avLst/>
              <a:gdLst>
                <a:gd name="T0" fmla="*/ 0 w 37"/>
                <a:gd name="T1" fmla="*/ 0 h 43"/>
                <a:gd name="T2" fmla="*/ 1 w 37"/>
                <a:gd name="T3" fmla="*/ 0 h 43"/>
                <a:gd name="T4" fmla="*/ 1 w 37"/>
                <a:gd name="T5" fmla="*/ 0 h 43"/>
                <a:gd name="T6" fmla="*/ 1 w 37"/>
                <a:gd name="T7" fmla="*/ 1 h 43"/>
                <a:gd name="T8" fmla="*/ 1 w 37"/>
                <a:gd name="T9" fmla="*/ 1 h 43"/>
                <a:gd name="T10" fmla="*/ 1 w 37"/>
                <a:gd name="T11" fmla="*/ 1 h 43"/>
                <a:gd name="T12" fmla="*/ 2 w 37"/>
                <a:gd name="T13" fmla="*/ 1 h 43"/>
                <a:gd name="T14" fmla="*/ 2 w 37"/>
                <a:gd name="T15" fmla="*/ 0 h 43"/>
                <a:gd name="T16" fmla="*/ 2 w 37"/>
                <a:gd name="T17" fmla="*/ 0 h 43"/>
                <a:gd name="T18" fmla="*/ 2 w 37"/>
                <a:gd name="T19" fmla="*/ 0 h 43"/>
                <a:gd name="T20" fmla="*/ 1 w 37"/>
                <a:gd name="T21" fmla="*/ 0 h 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 h="43">
                  <a:moveTo>
                    <a:pt x="0" y="0"/>
                  </a:moveTo>
                  <a:lnTo>
                    <a:pt x="3" y="5"/>
                  </a:lnTo>
                  <a:lnTo>
                    <a:pt x="7" y="27"/>
                  </a:lnTo>
                  <a:lnTo>
                    <a:pt x="10" y="39"/>
                  </a:lnTo>
                  <a:lnTo>
                    <a:pt x="18" y="43"/>
                  </a:lnTo>
                  <a:lnTo>
                    <a:pt x="27" y="43"/>
                  </a:lnTo>
                  <a:lnTo>
                    <a:pt x="34" y="39"/>
                  </a:lnTo>
                  <a:lnTo>
                    <a:pt x="37" y="27"/>
                  </a:lnTo>
                  <a:lnTo>
                    <a:pt x="37" y="16"/>
                  </a:lnTo>
                  <a:lnTo>
                    <a:pt x="34" y="9"/>
                  </a:lnTo>
                  <a:lnTo>
                    <a:pt x="27"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20" name="Freeform 228"/>
            <p:cNvSpPr>
              <a:spLocks/>
            </p:cNvSpPr>
            <p:nvPr/>
          </p:nvSpPr>
          <p:spPr bwMode="auto">
            <a:xfrm>
              <a:off x="679" y="2381"/>
              <a:ext cx="16" cy="7"/>
            </a:xfrm>
            <a:custGeom>
              <a:avLst/>
              <a:gdLst>
                <a:gd name="T0" fmla="*/ 0 w 30"/>
                <a:gd name="T1" fmla="*/ 0 h 12"/>
                <a:gd name="T2" fmla="*/ 1 w 30"/>
                <a:gd name="T3" fmla="*/ 1 h 12"/>
                <a:gd name="T4" fmla="*/ 1 w 30"/>
                <a:gd name="T5" fmla="*/ 1 h 12"/>
                <a:gd name="T6" fmla="*/ 1 w 30"/>
                <a:gd name="T7" fmla="*/ 1 h 12"/>
                <a:gd name="T8" fmla="*/ 1 w 30"/>
                <a:gd name="T9" fmla="*/ 1 h 12"/>
                <a:gd name="T10" fmla="*/ 2 w 30"/>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2">
                  <a:moveTo>
                    <a:pt x="0" y="0"/>
                  </a:moveTo>
                  <a:lnTo>
                    <a:pt x="3" y="9"/>
                  </a:lnTo>
                  <a:lnTo>
                    <a:pt x="11" y="12"/>
                  </a:lnTo>
                  <a:lnTo>
                    <a:pt x="20" y="12"/>
                  </a:lnTo>
                  <a:lnTo>
                    <a:pt x="27" y="9"/>
                  </a:lnTo>
                  <a:lnTo>
                    <a:pt x="30"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21" name="Line 229"/>
            <p:cNvSpPr>
              <a:spLocks noChangeShapeType="1"/>
            </p:cNvSpPr>
            <p:nvPr/>
          </p:nvSpPr>
          <p:spPr bwMode="auto">
            <a:xfrm>
              <a:off x="668" y="2347"/>
              <a:ext cx="27"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22" name="Line 230"/>
            <p:cNvSpPr>
              <a:spLocks noChangeShapeType="1"/>
            </p:cNvSpPr>
            <p:nvPr/>
          </p:nvSpPr>
          <p:spPr bwMode="auto">
            <a:xfrm>
              <a:off x="668" y="2345"/>
              <a:ext cx="27"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23" name="Freeform 231"/>
            <p:cNvSpPr>
              <a:spLocks/>
            </p:cNvSpPr>
            <p:nvPr/>
          </p:nvSpPr>
          <p:spPr bwMode="auto">
            <a:xfrm>
              <a:off x="668" y="2324"/>
              <a:ext cx="27" cy="21"/>
            </a:xfrm>
            <a:custGeom>
              <a:avLst/>
              <a:gdLst>
                <a:gd name="T0" fmla="*/ 1 w 54"/>
                <a:gd name="T1" fmla="*/ 1 h 44"/>
                <a:gd name="T2" fmla="*/ 1 w 54"/>
                <a:gd name="T3" fmla="*/ 1 h 44"/>
                <a:gd name="T4" fmla="*/ 0 w 54"/>
                <a:gd name="T5" fmla="*/ 0 h 44"/>
                <a:gd name="T6" fmla="*/ 0 w 54"/>
                <a:gd name="T7" fmla="*/ 0 h 44"/>
                <a:gd name="T8" fmla="*/ 1 w 54"/>
                <a:gd name="T9" fmla="*/ 0 h 44"/>
                <a:gd name="T10" fmla="*/ 1 w 54"/>
                <a:gd name="T11" fmla="*/ 0 h 44"/>
                <a:gd name="T12" fmla="*/ 2 w 54"/>
                <a:gd name="T13" fmla="*/ 0 h 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 h="44">
                  <a:moveTo>
                    <a:pt x="11" y="44"/>
                  </a:moveTo>
                  <a:lnTo>
                    <a:pt x="4" y="35"/>
                  </a:lnTo>
                  <a:lnTo>
                    <a:pt x="0" y="24"/>
                  </a:lnTo>
                  <a:lnTo>
                    <a:pt x="0" y="17"/>
                  </a:lnTo>
                  <a:lnTo>
                    <a:pt x="4" y="4"/>
                  </a:lnTo>
                  <a:lnTo>
                    <a:pt x="11" y="0"/>
                  </a:lnTo>
                  <a:lnTo>
                    <a:pt x="5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24" name="Freeform 232"/>
            <p:cNvSpPr>
              <a:spLocks/>
            </p:cNvSpPr>
            <p:nvPr/>
          </p:nvSpPr>
          <p:spPr bwMode="auto">
            <a:xfrm>
              <a:off x="668" y="2326"/>
              <a:ext cx="27" cy="6"/>
            </a:xfrm>
            <a:custGeom>
              <a:avLst/>
              <a:gdLst>
                <a:gd name="T0" fmla="*/ 0 w 54"/>
                <a:gd name="T1" fmla="*/ 0 h 13"/>
                <a:gd name="T2" fmla="*/ 1 w 54"/>
                <a:gd name="T3" fmla="*/ 0 h 13"/>
                <a:gd name="T4" fmla="*/ 1 w 54"/>
                <a:gd name="T5" fmla="*/ 0 h 13"/>
                <a:gd name="T6" fmla="*/ 2 w 54"/>
                <a:gd name="T7" fmla="*/ 0 h 1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3">
                  <a:moveTo>
                    <a:pt x="0" y="13"/>
                  </a:moveTo>
                  <a:lnTo>
                    <a:pt x="4" y="4"/>
                  </a:lnTo>
                  <a:lnTo>
                    <a:pt x="11" y="0"/>
                  </a:lnTo>
                  <a:lnTo>
                    <a:pt x="5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25" name="Line 233"/>
            <p:cNvSpPr>
              <a:spLocks noChangeShapeType="1"/>
            </p:cNvSpPr>
            <p:nvPr/>
          </p:nvSpPr>
          <p:spPr bwMode="auto">
            <a:xfrm flipV="1">
              <a:off x="668" y="2345"/>
              <a:ext cx="1" cy="8"/>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26" name="Line 234"/>
            <p:cNvSpPr>
              <a:spLocks noChangeShapeType="1"/>
            </p:cNvSpPr>
            <p:nvPr/>
          </p:nvSpPr>
          <p:spPr bwMode="auto">
            <a:xfrm flipV="1">
              <a:off x="695" y="2339"/>
              <a:ext cx="1" cy="14"/>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27" name="Line 235"/>
            <p:cNvSpPr>
              <a:spLocks noChangeShapeType="1"/>
            </p:cNvSpPr>
            <p:nvPr/>
          </p:nvSpPr>
          <p:spPr bwMode="auto">
            <a:xfrm flipV="1">
              <a:off x="695" y="2318"/>
              <a:ext cx="1" cy="14"/>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28" name="Freeform 236"/>
            <p:cNvSpPr>
              <a:spLocks/>
            </p:cNvSpPr>
            <p:nvPr/>
          </p:nvSpPr>
          <p:spPr bwMode="auto">
            <a:xfrm>
              <a:off x="668" y="2283"/>
              <a:ext cx="27" cy="25"/>
            </a:xfrm>
            <a:custGeom>
              <a:avLst/>
              <a:gdLst>
                <a:gd name="T0" fmla="*/ 1 w 54"/>
                <a:gd name="T1" fmla="*/ 0 h 51"/>
                <a:gd name="T2" fmla="*/ 1 w 54"/>
                <a:gd name="T3" fmla="*/ 0 h 51"/>
                <a:gd name="T4" fmla="*/ 1 w 54"/>
                <a:gd name="T5" fmla="*/ 0 h 51"/>
                <a:gd name="T6" fmla="*/ 1 w 54"/>
                <a:gd name="T7" fmla="*/ 0 h 51"/>
                <a:gd name="T8" fmla="*/ 1 w 54"/>
                <a:gd name="T9" fmla="*/ 0 h 51"/>
                <a:gd name="T10" fmla="*/ 1 w 54"/>
                <a:gd name="T11" fmla="*/ 0 h 51"/>
                <a:gd name="T12" fmla="*/ 0 w 54"/>
                <a:gd name="T13" fmla="*/ 0 h 51"/>
                <a:gd name="T14" fmla="*/ 0 w 54"/>
                <a:gd name="T15" fmla="*/ 0 h 51"/>
                <a:gd name="T16" fmla="*/ 1 w 54"/>
                <a:gd name="T17" fmla="*/ 1 h 51"/>
                <a:gd name="T18" fmla="*/ 1 w 54"/>
                <a:gd name="T19" fmla="*/ 1 h 51"/>
                <a:gd name="T20" fmla="*/ 1 w 54"/>
                <a:gd name="T21" fmla="*/ 1 h 51"/>
                <a:gd name="T22" fmla="*/ 1 w 54"/>
                <a:gd name="T23" fmla="*/ 1 h 51"/>
                <a:gd name="T24" fmla="*/ 2 w 54"/>
                <a:gd name="T25" fmla="*/ 1 h 51"/>
                <a:gd name="T26" fmla="*/ 2 w 54"/>
                <a:gd name="T27" fmla="*/ 1 h 51"/>
                <a:gd name="T28" fmla="*/ 2 w 54"/>
                <a:gd name="T29" fmla="*/ 0 h 51"/>
                <a:gd name="T30" fmla="*/ 2 w 54"/>
                <a:gd name="T31" fmla="*/ 0 h 51"/>
                <a:gd name="T32" fmla="*/ 2 w 54"/>
                <a:gd name="T33" fmla="*/ 0 h 51"/>
                <a:gd name="T34" fmla="*/ 2 w 54"/>
                <a:gd name="T35" fmla="*/ 0 h 5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4" h="51">
                  <a:moveTo>
                    <a:pt x="11" y="4"/>
                  </a:moveTo>
                  <a:lnTo>
                    <a:pt x="17" y="8"/>
                  </a:lnTo>
                  <a:lnTo>
                    <a:pt x="20" y="4"/>
                  </a:lnTo>
                  <a:lnTo>
                    <a:pt x="17" y="0"/>
                  </a:lnTo>
                  <a:lnTo>
                    <a:pt x="11" y="0"/>
                  </a:lnTo>
                  <a:lnTo>
                    <a:pt x="4" y="8"/>
                  </a:lnTo>
                  <a:lnTo>
                    <a:pt x="0" y="17"/>
                  </a:lnTo>
                  <a:lnTo>
                    <a:pt x="0" y="27"/>
                  </a:lnTo>
                  <a:lnTo>
                    <a:pt x="4" y="40"/>
                  </a:lnTo>
                  <a:lnTo>
                    <a:pt x="11" y="47"/>
                  </a:lnTo>
                  <a:lnTo>
                    <a:pt x="24" y="51"/>
                  </a:lnTo>
                  <a:lnTo>
                    <a:pt x="31" y="51"/>
                  </a:lnTo>
                  <a:lnTo>
                    <a:pt x="44" y="47"/>
                  </a:lnTo>
                  <a:lnTo>
                    <a:pt x="51" y="40"/>
                  </a:lnTo>
                  <a:lnTo>
                    <a:pt x="54" y="27"/>
                  </a:lnTo>
                  <a:lnTo>
                    <a:pt x="54" y="20"/>
                  </a:lnTo>
                  <a:lnTo>
                    <a:pt x="51" y="8"/>
                  </a:lnTo>
                  <a:lnTo>
                    <a:pt x="4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29" name="Freeform 237"/>
            <p:cNvSpPr>
              <a:spLocks/>
            </p:cNvSpPr>
            <p:nvPr/>
          </p:nvSpPr>
          <p:spPr bwMode="auto">
            <a:xfrm>
              <a:off x="668" y="2297"/>
              <a:ext cx="27" cy="10"/>
            </a:xfrm>
            <a:custGeom>
              <a:avLst/>
              <a:gdLst>
                <a:gd name="T0" fmla="*/ 0 w 54"/>
                <a:gd name="T1" fmla="*/ 0 h 20"/>
                <a:gd name="T2" fmla="*/ 1 w 54"/>
                <a:gd name="T3" fmla="*/ 1 h 20"/>
                <a:gd name="T4" fmla="*/ 1 w 54"/>
                <a:gd name="T5" fmla="*/ 1 h 20"/>
                <a:gd name="T6" fmla="*/ 1 w 54"/>
                <a:gd name="T7" fmla="*/ 1 h 20"/>
                <a:gd name="T8" fmla="*/ 1 w 54"/>
                <a:gd name="T9" fmla="*/ 1 h 20"/>
                <a:gd name="T10" fmla="*/ 2 w 54"/>
                <a:gd name="T11" fmla="*/ 1 h 20"/>
                <a:gd name="T12" fmla="*/ 2 w 54"/>
                <a:gd name="T13" fmla="*/ 1 h 20"/>
                <a:gd name="T14" fmla="*/ 2 w 54"/>
                <a:gd name="T15" fmla="*/ 0 h 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 h="20">
                  <a:moveTo>
                    <a:pt x="0" y="0"/>
                  </a:moveTo>
                  <a:lnTo>
                    <a:pt x="4" y="8"/>
                  </a:lnTo>
                  <a:lnTo>
                    <a:pt x="11" y="17"/>
                  </a:lnTo>
                  <a:lnTo>
                    <a:pt x="24" y="20"/>
                  </a:lnTo>
                  <a:lnTo>
                    <a:pt x="31" y="20"/>
                  </a:lnTo>
                  <a:lnTo>
                    <a:pt x="44" y="17"/>
                  </a:lnTo>
                  <a:lnTo>
                    <a:pt x="51" y="8"/>
                  </a:lnTo>
                  <a:lnTo>
                    <a:pt x="5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30" name="Freeform 238"/>
            <p:cNvSpPr>
              <a:spLocks/>
            </p:cNvSpPr>
            <p:nvPr/>
          </p:nvSpPr>
          <p:spPr bwMode="auto">
            <a:xfrm>
              <a:off x="668" y="2246"/>
              <a:ext cx="27" cy="26"/>
            </a:xfrm>
            <a:custGeom>
              <a:avLst/>
              <a:gdLst>
                <a:gd name="T0" fmla="*/ 1 w 54"/>
                <a:gd name="T1" fmla="*/ 2 h 50"/>
                <a:gd name="T2" fmla="*/ 1 w 54"/>
                <a:gd name="T3" fmla="*/ 0 h 50"/>
                <a:gd name="T4" fmla="*/ 1 w 54"/>
                <a:gd name="T5" fmla="*/ 0 h 50"/>
                <a:gd name="T6" fmla="*/ 1 w 54"/>
                <a:gd name="T7" fmla="*/ 1 h 50"/>
                <a:gd name="T8" fmla="*/ 1 w 54"/>
                <a:gd name="T9" fmla="*/ 1 h 50"/>
                <a:gd name="T10" fmla="*/ 0 w 54"/>
                <a:gd name="T11" fmla="*/ 1 h 50"/>
                <a:gd name="T12" fmla="*/ 0 w 54"/>
                <a:gd name="T13" fmla="*/ 1 h 50"/>
                <a:gd name="T14" fmla="*/ 1 w 54"/>
                <a:gd name="T15" fmla="*/ 2 h 50"/>
                <a:gd name="T16" fmla="*/ 1 w 54"/>
                <a:gd name="T17" fmla="*/ 2 h 50"/>
                <a:gd name="T18" fmla="*/ 1 w 54"/>
                <a:gd name="T19" fmla="*/ 2 h 50"/>
                <a:gd name="T20" fmla="*/ 1 w 54"/>
                <a:gd name="T21" fmla="*/ 2 h 50"/>
                <a:gd name="T22" fmla="*/ 2 w 54"/>
                <a:gd name="T23" fmla="*/ 2 h 50"/>
                <a:gd name="T24" fmla="*/ 2 w 54"/>
                <a:gd name="T25" fmla="*/ 2 h 50"/>
                <a:gd name="T26" fmla="*/ 2 w 54"/>
                <a:gd name="T27" fmla="*/ 1 h 50"/>
                <a:gd name="T28" fmla="*/ 2 w 54"/>
                <a:gd name="T29" fmla="*/ 1 h 50"/>
                <a:gd name="T30" fmla="*/ 2 w 54"/>
                <a:gd name="T31" fmla="*/ 1 h 50"/>
                <a:gd name="T32" fmla="*/ 2 w 54"/>
                <a:gd name="T33" fmla="*/ 0 h 5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50">
                  <a:moveTo>
                    <a:pt x="24" y="46"/>
                  </a:moveTo>
                  <a:lnTo>
                    <a:pt x="24" y="0"/>
                  </a:lnTo>
                  <a:lnTo>
                    <a:pt x="17" y="0"/>
                  </a:lnTo>
                  <a:lnTo>
                    <a:pt x="8" y="3"/>
                  </a:lnTo>
                  <a:lnTo>
                    <a:pt x="4" y="9"/>
                  </a:lnTo>
                  <a:lnTo>
                    <a:pt x="0" y="16"/>
                  </a:lnTo>
                  <a:lnTo>
                    <a:pt x="0" y="27"/>
                  </a:lnTo>
                  <a:lnTo>
                    <a:pt x="4" y="39"/>
                  </a:lnTo>
                  <a:lnTo>
                    <a:pt x="11" y="46"/>
                  </a:lnTo>
                  <a:lnTo>
                    <a:pt x="24" y="50"/>
                  </a:lnTo>
                  <a:lnTo>
                    <a:pt x="31" y="50"/>
                  </a:lnTo>
                  <a:lnTo>
                    <a:pt x="44" y="46"/>
                  </a:lnTo>
                  <a:lnTo>
                    <a:pt x="51" y="39"/>
                  </a:lnTo>
                  <a:lnTo>
                    <a:pt x="54" y="27"/>
                  </a:lnTo>
                  <a:lnTo>
                    <a:pt x="54" y="19"/>
                  </a:lnTo>
                  <a:lnTo>
                    <a:pt x="51" y="9"/>
                  </a:lnTo>
                  <a:lnTo>
                    <a:pt x="4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31" name="Freeform 239"/>
            <p:cNvSpPr>
              <a:spLocks/>
            </p:cNvSpPr>
            <p:nvPr/>
          </p:nvSpPr>
          <p:spPr bwMode="auto">
            <a:xfrm>
              <a:off x="669" y="2248"/>
              <a:ext cx="10" cy="3"/>
            </a:xfrm>
            <a:custGeom>
              <a:avLst/>
              <a:gdLst>
                <a:gd name="T0" fmla="*/ 1 w 20"/>
                <a:gd name="T1" fmla="*/ 0 h 6"/>
                <a:gd name="T2" fmla="*/ 1 w 20"/>
                <a:gd name="T3" fmla="*/ 0 h 6"/>
                <a:gd name="T4" fmla="*/ 0 w 20"/>
                <a:gd name="T5" fmla="*/ 1 h 6"/>
                <a:gd name="T6" fmla="*/ 0 60000 65536"/>
                <a:gd name="T7" fmla="*/ 0 60000 65536"/>
                <a:gd name="T8" fmla="*/ 0 60000 65536"/>
              </a:gdLst>
              <a:ahLst/>
              <a:cxnLst>
                <a:cxn ang="T6">
                  <a:pos x="T0" y="T1"/>
                </a:cxn>
                <a:cxn ang="T7">
                  <a:pos x="T2" y="T3"/>
                </a:cxn>
                <a:cxn ang="T8">
                  <a:pos x="T4" y="T5"/>
                </a:cxn>
              </a:cxnLst>
              <a:rect l="0" t="0" r="r" b="b"/>
              <a:pathLst>
                <a:path w="20" h="6">
                  <a:moveTo>
                    <a:pt x="20" y="0"/>
                  </a:moveTo>
                  <a:lnTo>
                    <a:pt x="7" y="0"/>
                  </a:lnTo>
                  <a:lnTo>
                    <a:pt x="0" y="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32" name="Freeform 240"/>
            <p:cNvSpPr>
              <a:spLocks/>
            </p:cNvSpPr>
            <p:nvPr/>
          </p:nvSpPr>
          <p:spPr bwMode="auto">
            <a:xfrm>
              <a:off x="668" y="2260"/>
              <a:ext cx="27" cy="10"/>
            </a:xfrm>
            <a:custGeom>
              <a:avLst/>
              <a:gdLst>
                <a:gd name="T0" fmla="*/ 0 w 54"/>
                <a:gd name="T1" fmla="*/ 0 h 19"/>
                <a:gd name="T2" fmla="*/ 1 w 54"/>
                <a:gd name="T3" fmla="*/ 1 h 19"/>
                <a:gd name="T4" fmla="*/ 1 w 54"/>
                <a:gd name="T5" fmla="*/ 1 h 19"/>
                <a:gd name="T6" fmla="*/ 1 w 54"/>
                <a:gd name="T7" fmla="*/ 1 h 19"/>
                <a:gd name="T8" fmla="*/ 1 w 54"/>
                <a:gd name="T9" fmla="*/ 1 h 19"/>
                <a:gd name="T10" fmla="*/ 2 w 54"/>
                <a:gd name="T11" fmla="*/ 1 h 19"/>
                <a:gd name="T12" fmla="*/ 2 w 54"/>
                <a:gd name="T13" fmla="*/ 1 h 19"/>
                <a:gd name="T14" fmla="*/ 2 w 54"/>
                <a:gd name="T15" fmla="*/ 0 h 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 h="19">
                  <a:moveTo>
                    <a:pt x="0" y="0"/>
                  </a:moveTo>
                  <a:lnTo>
                    <a:pt x="4" y="9"/>
                  </a:lnTo>
                  <a:lnTo>
                    <a:pt x="11" y="16"/>
                  </a:lnTo>
                  <a:lnTo>
                    <a:pt x="24" y="19"/>
                  </a:lnTo>
                  <a:lnTo>
                    <a:pt x="31" y="19"/>
                  </a:lnTo>
                  <a:lnTo>
                    <a:pt x="44" y="16"/>
                  </a:lnTo>
                  <a:lnTo>
                    <a:pt x="51" y="9"/>
                  </a:lnTo>
                  <a:lnTo>
                    <a:pt x="5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33" name="Freeform 241"/>
            <p:cNvSpPr>
              <a:spLocks/>
            </p:cNvSpPr>
            <p:nvPr/>
          </p:nvSpPr>
          <p:spPr bwMode="auto">
            <a:xfrm>
              <a:off x="654" y="2189"/>
              <a:ext cx="41" cy="11"/>
            </a:xfrm>
            <a:custGeom>
              <a:avLst/>
              <a:gdLst>
                <a:gd name="T0" fmla="*/ 1 w 81"/>
                <a:gd name="T1" fmla="*/ 0 h 24"/>
                <a:gd name="T2" fmla="*/ 1 w 81"/>
                <a:gd name="T3" fmla="*/ 0 h 24"/>
                <a:gd name="T4" fmla="*/ 1 w 81"/>
                <a:gd name="T5" fmla="*/ 0 h 24"/>
                <a:gd name="T6" fmla="*/ 1 w 81"/>
                <a:gd name="T7" fmla="*/ 0 h 24"/>
                <a:gd name="T8" fmla="*/ 1 w 81"/>
                <a:gd name="T9" fmla="*/ 0 h 24"/>
                <a:gd name="T10" fmla="*/ 0 w 81"/>
                <a:gd name="T11" fmla="*/ 0 h 24"/>
                <a:gd name="T12" fmla="*/ 0 w 81"/>
                <a:gd name="T13" fmla="*/ 0 h 24"/>
                <a:gd name="T14" fmla="*/ 1 w 81"/>
                <a:gd name="T15" fmla="*/ 0 h 24"/>
                <a:gd name="T16" fmla="*/ 1 w 81"/>
                <a:gd name="T17" fmla="*/ 0 h 24"/>
                <a:gd name="T18" fmla="*/ 3 w 81"/>
                <a:gd name="T19" fmla="*/ 0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 h="24">
                  <a:moveTo>
                    <a:pt x="4" y="4"/>
                  </a:moveTo>
                  <a:lnTo>
                    <a:pt x="8" y="8"/>
                  </a:lnTo>
                  <a:lnTo>
                    <a:pt x="11" y="4"/>
                  </a:lnTo>
                  <a:lnTo>
                    <a:pt x="8" y="0"/>
                  </a:lnTo>
                  <a:lnTo>
                    <a:pt x="4" y="0"/>
                  </a:lnTo>
                  <a:lnTo>
                    <a:pt x="0" y="4"/>
                  </a:lnTo>
                  <a:lnTo>
                    <a:pt x="0" y="11"/>
                  </a:lnTo>
                  <a:lnTo>
                    <a:pt x="4" y="20"/>
                  </a:lnTo>
                  <a:lnTo>
                    <a:pt x="11" y="24"/>
                  </a:lnTo>
                  <a:lnTo>
                    <a:pt x="81" y="2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34" name="Freeform 242"/>
            <p:cNvSpPr>
              <a:spLocks/>
            </p:cNvSpPr>
            <p:nvPr/>
          </p:nvSpPr>
          <p:spPr bwMode="auto">
            <a:xfrm>
              <a:off x="654" y="2194"/>
              <a:ext cx="41" cy="5"/>
            </a:xfrm>
            <a:custGeom>
              <a:avLst/>
              <a:gdLst>
                <a:gd name="T0" fmla="*/ 0 w 81"/>
                <a:gd name="T1" fmla="*/ 0 h 9"/>
                <a:gd name="T2" fmla="*/ 1 w 81"/>
                <a:gd name="T3" fmla="*/ 1 h 9"/>
                <a:gd name="T4" fmla="*/ 1 w 81"/>
                <a:gd name="T5" fmla="*/ 1 h 9"/>
                <a:gd name="T6" fmla="*/ 3 w 81"/>
                <a:gd name="T7" fmla="*/ 1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 h="9">
                  <a:moveTo>
                    <a:pt x="0" y="0"/>
                  </a:moveTo>
                  <a:lnTo>
                    <a:pt x="4" y="4"/>
                  </a:lnTo>
                  <a:lnTo>
                    <a:pt x="11" y="9"/>
                  </a:lnTo>
                  <a:lnTo>
                    <a:pt x="81" y="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35" name="Line 243"/>
            <p:cNvSpPr>
              <a:spLocks noChangeShapeType="1"/>
            </p:cNvSpPr>
            <p:nvPr/>
          </p:nvSpPr>
          <p:spPr bwMode="auto">
            <a:xfrm flipV="1">
              <a:off x="668" y="2191"/>
              <a:ext cx="1" cy="1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36" name="Line 244"/>
            <p:cNvSpPr>
              <a:spLocks noChangeShapeType="1"/>
            </p:cNvSpPr>
            <p:nvPr/>
          </p:nvSpPr>
          <p:spPr bwMode="auto">
            <a:xfrm flipV="1">
              <a:off x="695" y="2192"/>
              <a:ext cx="1" cy="14"/>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37" name="Freeform 245"/>
            <p:cNvSpPr>
              <a:spLocks/>
            </p:cNvSpPr>
            <p:nvPr/>
          </p:nvSpPr>
          <p:spPr bwMode="auto">
            <a:xfrm>
              <a:off x="668" y="2154"/>
              <a:ext cx="27" cy="21"/>
            </a:xfrm>
            <a:custGeom>
              <a:avLst/>
              <a:gdLst>
                <a:gd name="T0" fmla="*/ 0 w 54"/>
                <a:gd name="T1" fmla="*/ 1 h 43"/>
                <a:gd name="T2" fmla="*/ 2 w 54"/>
                <a:gd name="T3" fmla="*/ 1 h 43"/>
                <a:gd name="T4" fmla="*/ 2 w 54"/>
                <a:gd name="T5" fmla="*/ 1 h 43"/>
                <a:gd name="T6" fmla="*/ 2 w 54"/>
                <a:gd name="T7" fmla="*/ 0 h 43"/>
                <a:gd name="T8" fmla="*/ 2 w 54"/>
                <a:gd name="T9" fmla="*/ 0 h 43"/>
                <a:gd name="T10" fmla="*/ 2 w 54"/>
                <a:gd name="T11" fmla="*/ 0 h 43"/>
                <a:gd name="T12" fmla="*/ 2 w 54"/>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 h="43">
                  <a:moveTo>
                    <a:pt x="0" y="43"/>
                  </a:moveTo>
                  <a:lnTo>
                    <a:pt x="44" y="43"/>
                  </a:lnTo>
                  <a:lnTo>
                    <a:pt x="51" y="40"/>
                  </a:lnTo>
                  <a:lnTo>
                    <a:pt x="54" y="27"/>
                  </a:lnTo>
                  <a:lnTo>
                    <a:pt x="54" y="20"/>
                  </a:lnTo>
                  <a:lnTo>
                    <a:pt x="51" y="9"/>
                  </a:lnTo>
                  <a:lnTo>
                    <a:pt x="4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38" name="Freeform 246"/>
            <p:cNvSpPr>
              <a:spLocks/>
            </p:cNvSpPr>
            <p:nvPr/>
          </p:nvSpPr>
          <p:spPr bwMode="auto">
            <a:xfrm>
              <a:off x="668" y="2167"/>
              <a:ext cx="27" cy="6"/>
            </a:xfrm>
            <a:custGeom>
              <a:avLst/>
              <a:gdLst>
                <a:gd name="T0" fmla="*/ 0 w 54"/>
                <a:gd name="T1" fmla="*/ 0 h 13"/>
                <a:gd name="T2" fmla="*/ 2 w 54"/>
                <a:gd name="T3" fmla="*/ 0 h 13"/>
                <a:gd name="T4" fmla="*/ 2 w 54"/>
                <a:gd name="T5" fmla="*/ 0 h 13"/>
                <a:gd name="T6" fmla="*/ 2 w 54"/>
                <a:gd name="T7" fmla="*/ 0 h 1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3">
                  <a:moveTo>
                    <a:pt x="0" y="13"/>
                  </a:moveTo>
                  <a:lnTo>
                    <a:pt x="44" y="13"/>
                  </a:lnTo>
                  <a:lnTo>
                    <a:pt x="51" y="9"/>
                  </a:lnTo>
                  <a:lnTo>
                    <a:pt x="5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39" name="Line 247"/>
            <p:cNvSpPr>
              <a:spLocks noChangeShapeType="1"/>
            </p:cNvSpPr>
            <p:nvPr/>
          </p:nvSpPr>
          <p:spPr bwMode="auto">
            <a:xfrm>
              <a:off x="668" y="2154"/>
              <a:ext cx="27"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40" name="Line 248"/>
            <p:cNvSpPr>
              <a:spLocks noChangeShapeType="1"/>
            </p:cNvSpPr>
            <p:nvPr/>
          </p:nvSpPr>
          <p:spPr bwMode="auto">
            <a:xfrm>
              <a:off x="668" y="2152"/>
              <a:ext cx="27"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41" name="Line 249"/>
            <p:cNvSpPr>
              <a:spLocks noChangeShapeType="1"/>
            </p:cNvSpPr>
            <p:nvPr/>
          </p:nvSpPr>
          <p:spPr bwMode="auto">
            <a:xfrm flipV="1">
              <a:off x="668" y="2173"/>
              <a:ext cx="1" cy="8"/>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42" name="Line 250"/>
            <p:cNvSpPr>
              <a:spLocks noChangeShapeType="1"/>
            </p:cNvSpPr>
            <p:nvPr/>
          </p:nvSpPr>
          <p:spPr bwMode="auto">
            <a:xfrm flipV="1">
              <a:off x="668" y="2152"/>
              <a:ext cx="1" cy="8"/>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43" name="Line 251"/>
            <p:cNvSpPr>
              <a:spLocks noChangeShapeType="1"/>
            </p:cNvSpPr>
            <p:nvPr/>
          </p:nvSpPr>
          <p:spPr bwMode="auto">
            <a:xfrm flipV="1">
              <a:off x="695" y="2146"/>
              <a:ext cx="1" cy="8"/>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44" name="Line 252"/>
            <p:cNvSpPr>
              <a:spLocks noChangeShapeType="1"/>
            </p:cNvSpPr>
            <p:nvPr/>
          </p:nvSpPr>
          <p:spPr bwMode="auto">
            <a:xfrm>
              <a:off x="668" y="2133"/>
              <a:ext cx="27"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45" name="Line 253"/>
            <p:cNvSpPr>
              <a:spLocks noChangeShapeType="1"/>
            </p:cNvSpPr>
            <p:nvPr/>
          </p:nvSpPr>
          <p:spPr bwMode="auto">
            <a:xfrm>
              <a:off x="668" y="2130"/>
              <a:ext cx="27"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46" name="Freeform 254"/>
            <p:cNvSpPr>
              <a:spLocks/>
            </p:cNvSpPr>
            <p:nvPr/>
          </p:nvSpPr>
          <p:spPr bwMode="auto">
            <a:xfrm>
              <a:off x="668" y="2110"/>
              <a:ext cx="27" cy="20"/>
            </a:xfrm>
            <a:custGeom>
              <a:avLst/>
              <a:gdLst>
                <a:gd name="T0" fmla="*/ 1 w 54"/>
                <a:gd name="T1" fmla="*/ 1 h 41"/>
                <a:gd name="T2" fmla="*/ 1 w 54"/>
                <a:gd name="T3" fmla="*/ 1 h 41"/>
                <a:gd name="T4" fmla="*/ 0 w 54"/>
                <a:gd name="T5" fmla="*/ 0 h 41"/>
                <a:gd name="T6" fmla="*/ 0 w 54"/>
                <a:gd name="T7" fmla="*/ 0 h 41"/>
                <a:gd name="T8" fmla="*/ 1 w 54"/>
                <a:gd name="T9" fmla="*/ 0 h 41"/>
                <a:gd name="T10" fmla="*/ 1 w 54"/>
                <a:gd name="T11" fmla="*/ 0 h 41"/>
                <a:gd name="T12" fmla="*/ 2 w 54"/>
                <a:gd name="T13" fmla="*/ 0 h 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 h="41">
                  <a:moveTo>
                    <a:pt x="11" y="41"/>
                  </a:moveTo>
                  <a:lnTo>
                    <a:pt x="4" y="34"/>
                  </a:lnTo>
                  <a:lnTo>
                    <a:pt x="0" y="23"/>
                  </a:lnTo>
                  <a:lnTo>
                    <a:pt x="0" y="14"/>
                  </a:lnTo>
                  <a:lnTo>
                    <a:pt x="4" y="4"/>
                  </a:lnTo>
                  <a:lnTo>
                    <a:pt x="11" y="0"/>
                  </a:lnTo>
                  <a:lnTo>
                    <a:pt x="5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47" name="Freeform 255"/>
            <p:cNvSpPr>
              <a:spLocks/>
            </p:cNvSpPr>
            <p:nvPr/>
          </p:nvSpPr>
          <p:spPr bwMode="auto">
            <a:xfrm>
              <a:off x="668" y="2111"/>
              <a:ext cx="27" cy="6"/>
            </a:xfrm>
            <a:custGeom>
              <a:avLst/>
              <a:gdLst>
                <a:gd name="T0" fmla="*/ 0 w 54"/>
                <a:gd name="T1" fmla="*/ 1 h 10"/>
                <a:gd name="T2" fmla="*/ 1 w 54"/>
                <a:gd name="T3" fmla="*/ 1 h 10"/>
                <a:gd name="T4" fmla="*/ 1 w 54"/>
                <a:gd name="T5" fmla="*/ 0 h 10"/>
                <a:gd name="T6" fmla="*/ 2 w 54"/>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0">
                  <a:moveTo>
                    <a:pt x="0" y="10"/>
                  </a:moveTo>
                  <a:lnTo>
                    <a:pt x="4" y="3"/>
                  </a:lnTo>
                  <a:lnTo>
                    <a:pt x="11" y="0"/>
                  </a:lnTo>
                  <a:lnTo>
                    <a:pt x="5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48" name="Line 256"/>
            <p:cNvSpPr>
              <a:spLocks noChangeShapeType="1"/>
            </p:cNvSpPr>
            <p:nvPr/>
          </p:nvSpPr>
          <p:spPr bwMode="auto">
            <a:xfrm flipV="1">
              <a:off x="668" y="2130"/>
              <a:ext cx="1" cy="8"/>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49" name="Line 257"/>
            <p:cNvSpPr>
              <a:spLocks noChangeShapeType="1"/>
            </p:cNvSpPr>
            <p:nvPr/>
          </p:nvSpPr>
          <p:spPr bwMode="auto">
            <a:xfrm flipV="1">
              <a:off x="695" y="2125"/>
              <a:ext cx="1" cy="13"/>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50" name="Line 258"/>
            <p:cNvSpPr>
              <a:spLocks noChangeShapeType="1"/>
            </p:cNvSpPr>
            <p:nvPr/>
          </p:nvSpPr>
          <p:spPr bwMode="auto">
            <a:xfrm flipV="1">
              <a:off x="695" y="2103"/>
              <a:ext cx="1" cy="14"/>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51" name="Freeform 259"/>
            <p:cNvSpPr>
              <a:spLocks/>
            </p:cNvSpPr>
            <p:nvPr/>
          </p:nvSpPr>
          <p:spPr bwMode="auto">
            <a:xfrm>
              <a:off x="668" y="2069"/>
              <a:ext cx="27" cy="25"/>
            </a:xfrm>
            <a:custGeom>
              <a:avLst/>
              <a:gdLst>
                <a:gd name="T0" fmla="*/ 1 w 54"/>
                <a:gd name="T1" fmla="*/ 1 h 50"/>
                <a:gd name="T2" fmla="*/ 1 w 54"/>
                <a:gd name="T3" fmla="*/ 1 h 50"/>
                <a:gd name="T4" fmla="*/ 1 w 54"/>
                <a:gd name="T5" fmla="*/ 1 h 50"/>
                <a:gd name="T6" fmla="*/ 1 w 54"/>
                <a:gd name="T7" fmla="*/ 0 h 50"/>
                <a:gd name="T8" fmla="*/ 1 w 54"/>
                <a:gd name="T9" fmla="*/ 0 h 50"/>
                <a:gd name="T10" fmla="*/ 1 w 54"/>
                <a:gd name="T11" fmla="*/ 1 h 50"/>
                <a:gd name="T12" fmla="*/ 0 w 54"/>
                <a:gd name="T13" fmla="*/ 1 h 50"/>
                <a:gd name="T14" fmla="*/ 0 w 54"/>
                <a:gd name="T15" fmla="*/ 1 h 50"/>
                <a:gd name="T16" fmla="*/ 1 w 54"/>
                <a:gd name="T17" fmla="*/ 2 h 50"/>
                <a:gd name="T18" fmla="*/ 1 w 54"/>
                <a:gd name="T19" fmla="*/ 2 h 50"/>
                <a:gd name="T20" fmla="*/ 1 w 54"/>
                <a:gd name="T21" fmla="*/ 2 h 50"/>
                <a:gd name="T22" fmla="*/ 1 w 54"/>
                <a:gd name="T23" fmla="*/ 2 h 50"/>
                <a:gd name="T24" fmla="*/ 2 w 54"/>
                <a:gd name="T25" fmla="*/ 2 h 50"/>
                <a:gd name="T26" fmla="*/ 2 w 54"/>
                <a:gd name="T27" fmla="*/ 2 h 50"/>
                <a:gd name="T28" fmla="*/ 2 w 54"/>
                <a:gd name="T29" fmla="*/ 1 h 50"/>
                <a:gd name="T30" fmla="*/ 2 w 54"/>
                <a:gd name="T31" fmla="*/ 1 h 50"/>
                <a:gd name="T32" fmla="*/ 2 w 54"/>
                <a:gd name="T33" fmla="*/ 1 h 50"/>
                <a:gd name="T34" fmla="*/ 2 w 54"/>
                <a:gd name="T35" fmla="*/ 0 h 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4" h="50">
                  <a:moveTo>
                    <a:pt x="11" y="4"/>
                  </a:moveTo>
                  <a:lnTo>
                    <a:pt x="17" y="7"/>
                  </a:lnTo>
                  <a:lnTo>
                    <a:pt x="20" y="4"/>
                  </a:lnTo>
                  <a:lnTo>
                    <a:pt x="17" y="0"/>
                  </a:lnTo>
                  <a:lnTo>
                    <a:pt x="11" y="0"/>
                  </a:lnTo>
                  <a:lnTo>
                    <a:pt x="4" y="7"/>
                  </a:lnTo>
                  <a:lnTo>
                    <a:pt x="0" y="14"/>
                  </a:lnTo>
                  <a:lnTo>
                    <a:pt x="0" y="27"/>
                  </a:lnTo>
                  <a:lnTo>
                    <a:pt x="4" y="38"/>
                  </a:lnTo>
                  <a:lnTo>
                    <a:pt x="11" y="47"/>
                  </a:lnTo>
                  <a:lnTo>
                    <a:pt x="24" y="50"/>
                  </a:lnTo>
                  <a:lnTo>
                    <a:pt x="31" y="50"/>
                  </a:lnTo>
                  <a:lnTo>
                    <a:pt x="44" y="47"/>
                  </a:lnTo>
                  <a:lnTo>
                    <a:pt x="51" y="38"/>
                  </a:lnTo>
                  <a:lnTo>
                    <a:pt x="54" y="27"/>
                  </a:lnTo>
                  <a:lnTo>
                    <a:pt x="54" y="20"/>
                  </a:lnTo>
                  <a:lnTo>
                    <a:pt x="51" y="7"/>
                  </a:lnTo>
                  <a:lnTo>
                    <a:pt x="4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52" name="Freeform 260"/>
            <p:cNvSpPr>
              <a:spLocks/>
            </p:cNvSpPr>
            <p:nvPr/>
          </p:nvSpPr>
          <p:spPr bwMode="auto">
            <a:xfrm>
              <a:off x="668" y="2083"/>
              <a:ext cx="27" cy="9"/>
            </a:xfrm>
            <a:custGeom>
              <a:avLst/>
              <a:gdLst>
                <a:gd name="T0" fmla="*/ 0 w 54"/>
                <a:gd name="T1" fmla="*/ 0 h 20"/>
                <a:gd name="T2" fmla="*/ 1 w 54"/>
                <a:gd name="T3" fmla="*/ 0 h 20"/>
                <a:gd name="T4" fmla="*/ 1 w 54"/>
                <a:gd name="T5" fmla="*/ 0 h 20"/>
                <a:gd name="T6" fmla="*/ 1 w 54"/>
                <a:gd name="T7" fmla="*/ 0 h 20"/>
                <a:gd name="T8" fmla="*/ 1 w 54"/>
                <a:gd name="T9" fmla="*/ 0 h 20"/>
                <a:gd name="T10" fmla="*/ 2 w 54"/>
                <a:gd name="T11" fmla="*/ 0 h 20"/>
                <a:gd name="T12" fmla="*/ 2 w 54"/>
                <a:gd name="T13" fmla="*/ 0 h 20"/>
                <a:gd name="T14" fmla="*/ 2 w 54"/>
                <a:gd name="T15" fmla="*/ 0 h 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 h="20">
                  <a:moveTo>
                    <a:pt x="0" y="0"/>
                  </a:moveTo>
                  <a:lnTo>
                    <a:pt x="4" y="7"/>
                  </a:lnTo>
                  <a:lnTo>
                    <a:pt x="11" y="14"/>
                  </a:lnTo>
                  <a:lnTo>
                    <a:pt x="24" y="20"/>
                  </a:lnTo>
                  <a:lnTo>
                    <a:pt x="31" y="20"/>
                  </a:lnTo>
                  <a:lnTo>
                    <a:pt x="44" y="14"/>
                  </a:lnTo>
                  <a:lnTo>
                    <a:pt x="51" y="7"/>
                  </a:lnTo>
                  <a:lnTo>
                    <a:pt x="5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53" name="Freeform 261"/>
            <p:cNvSpPr>
              <a:spLocks/>
            </p:cNvSpPr>
            <p:nvPr/>
          </p:nvSpPr>
          <p:spPr bwMode="auto">
            <a:xfrm>
              <a:off x="654" y="2038"/>
              <a:ext cx="41" cy="16"/>
            </a:xfrm>
            <a:custGeom>
              <a:avLst/>
              <a:gdLst>
                <a:gd name="T0" fmla="*/ 0 w 81"/>
                <a:gd name="T1" fmla="*/ 2 h 30"/>
                <a:gd name="T2" fmla="*/ 3 w 81"/>
                <a:gd name="T3" fmla="*/ 2 h 30"/>
                <a:gd name="T4" fmla="*/ 3 w 81"/>
                <a:gd name="T5" fmla="*/ 1 h 30"/>
                <a:gd name="T6" fmla="*/ 3 w 81"/>
                <a:gd name="T7" fmla="*/ 1 h 30"/>
                <a:gd name="T8" fmla="*/ 3 w 81"/>
                <a:gd name="T9" fmla="*/ 1 h 30"/>
                <a:gd name="T10" fmla="*/ 3 w 81"/>
                <a:gd name="T11" fmla="*/ 1 h 30"/>
                <a:gd name="T12" fmla="*/ 3 w 81"/>
                <a:gd name="T13" fmla="*/ 0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1" h="30">
                  <a:moveTo>
                    <a:pt x="0" y="30"/>
                  </a:moveTo>
                  <a:lnTo>
                    <a:pt x="65" y="30"/>
                  </a:lnTo>
                  <a:lnTo>
                    <a:pt x="78" y="27"/>
                  </a:lnTo>
                  <a:lnTo>
                    <a:pt x="81" y="18"/>
                  </a:lnTo>
                  <a:lnTo>
                    <a:pt x="81" y="11"/>
                  </a:lnTo>
                  <a:lnTo>
                    <a:pt x="78" y="3"/>
                  </a:lnTo>
                  <a:lnTo>
                    <a:pt x="71"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54" name="Freeform 262"/>
            <p:cNvSpPr>
              <a:spLocks/>
            </p:cNvSpPr>
            <p:nvPr/>
          </p:nvSpPr>
          <p:spPr bwMode="auto">
            <a:xfrm>
              <a:off x="654" y="2047"/>
              <a:ext cx="41" cy="5"/>
            </a:xfrm>
            <a:custGeom>
              <a:avLst/>
              <a:gdLst>
                <a:gd name="T0" fmla="*/ 0 w 81"/>
                <a:gd name="T1" fmla="*/ 1 h 9"/>
                <a:gd name="T2" fmla="*/ 3 w 81"/>
                <a:gd name="T3" fmla="*/ 1 h 9"/>
                <a:gd name="T4" fmla="*/ 3 w 81"/>
                <a:gd name="T5" fmla="*/ 1 h 9"/>
                <a:gd name="T6" fmla="*/ 3 w 81"/>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 h="9">
                  <a:moveTo>
                    <a:pt x="0" y="9"/>
                  </a:moveTo>
                  <a:lnTo>
                    <a:pt x="65" y="9"/>
                  </a:lnTo>
                  <a:lnTo>
                    <a:pt x="78" y="3"/>
                  </a:lnTo>
                  <a:lnTo>
                    <a:pt x="81"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55" name="Line 263"/>
            <p:cNvSpPr>
              <a:spLocks noChangeShapeType="1"/>
            </p:cNvSpPr>
            <p:nvPr/>
          </p:nvSpPr>
          <p:spPr bwMode="auto">
            <a:xfrm flipV="1">
              <a:off x="668" y="2044"/>
              <a:ext cx="1" cy="1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56" name="Freeform 264"/>
            <p:cNvSpPr>
              <a:spLocks/>
            </p:cNvSpPr>
            <p:nvPr/>
          </p:nvSpPr>
          <p:spPr bwMode="auto">
            <a:xfrm>
              <a:off x="654" y="2022"/>
              <a:ext cx="4" cy="5"/>
            </a:xfrm>
            <a:custGeom>
              <a:avLst/>
              <a:gdLst>
                <a:gd name="T0" fmla="*/ 0 w 8"/>
                <a:gd name="T1" fmla="*/ 1 h 9"/>
                <a:gd name="T2" fmla="*/ 1 w 8"/>
                <a:gd name="T3" fmla="*/ 1 h 9"/>
                <a:gd name="T4" fmla="*/ 1 w 8"/>
                <a:gd name="T5" fmla="*/ 1 h 9"/>
                <a:gd name="T6" fmla="*/ 1 w 8"/>
                <a:gd name="T7" fmla="*/ 0 h 9"/>
                <a:gd name="T8" fmla="*/ 0 w 8"/>
                <a:gd name="T9" fmla="*/ 1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9">
                  <a:moveTo>
                    <a:pt x="0" y="6"/>
                  </a:moveTo>
                  <a:lnTo>
                    <a:pt x="4" y="9"/>
                  </a:lnTo>
                  <a:lnTo>
                    <a:pt x="8" y="6"/>
                  </a:lnTo>
                  <a:lnTo>
                    <a:pt x="4" y="0"/>
                  </a:lnTo>
                  <a:lnTo>
                    <a:pt x="0" y="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57" name="Line 265"/>
            <p:cNvSpPr>
              <a:spLocks noChangeShapeType="1"/>
            </p:cNvSpPr>
            <p:nvPr/>
          </p:nvSpPr>
          <p:spPr bwMode="auto">
            <a:xfrm>
              <a:off x="668" y="2025"/>
              <a:ext cx="27"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58" name="Line 266"/>
            <p:cNvSpPr>
              <a:spLocks noChangeShapeType="1"/>
            </p:cNvSpPr>
            <p:nvPr/>
          </p:nvSpPr>
          <p:spPr bwMode="auto">
            <a:xfrm>
              <a:off x="668" y="2022"/>
              <a:ext cx="27"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59" name="Line 267"/>
            <p:cNvSpPr>
              <a:spLocks noChangeShapeType="1"/>
            </p:cNvSpPr>
            <p:nvPr/>
          </p:nvSpPr>
          <p:spPr bwMode="auto">
            <a:xfrm flipV="1">
              <a:off x="668" y="2022"/>
              <a:ext cx="1" cy="8"/>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60" name="Line 268"/>
            <p:cNvSpPr>
              <a:spLocks noChangeShapeType="1"/>
            </p:cNvSpPr>
            <p:nvPr/>
          </p:nvSpPr>
          <p:spPr bwMode="auto">
            <a:xfrm flipV="1">
              <a:off x="695" y="2017"/>
              <a:ext cx="1" cy="13"/>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61" name="Freeform 269"/>
            <p:cNvSpPr>
              <a:spLocks/>
            </p:cNvSpPr>
            <p:nvPr/>
          </p:nvSpPr>
          <p:spPr bwMode="auto">
            <a:xfrm>
              <a:off x="668" y="1980"/>
              <a:ext cx="27" cy="27"/>
            </a:xfrm>
            <a:custGeom>
              <a:avLst/>
              <a:gdLst>
                <a:gd name="T0" fmla="*/ 0 w 54"/>
                <a:gd name="T1" fmla="*/ 1 h 54"/>
                <a:gd name="T2" fmla="*/ 1 w 54"/>
                <a:gd name="T3" fmla="*/ 2 h 54"/>
                <a:gd name="T4" fmla="*/ 1 w 54"/>
                <a:gd name="T5" fmla="*/ 2 h 54"/>
                <a:gd name="T6" fmla="*/ 1 w 54"/>
                <a:gd name="T7" fmla="*/ 2 h 54"/>
                <a:gd name="T8" fmla="*/ 1 w 54"/>
                <a:gd name="T9" fmla="*/ 2 h 54"/>
                <a:gd name="T10" fmla="*/ 2 w 54"/>
                <a:gd name="T11" fmla="*/ 2 h 54"/>
                <a:gd name="T12" fmla="*/ 2 w 54"/>
                <a:gd name="T13" fmla="*/ 2 h 54"/>
                <a:gd name="T14" fmla="*/ 2 w 54"/>
                <a:gd name="T15" fmla="*/ 1 h 54"/>
                <a:gd name="T16" fmla="*/ 2 w 54"/>
                <a:gd name="T17" fmla="*/ 1 h 54"/>
                <a:gd name="T18" fmla="*/ 2 w 54"/>
                <a:gd name="T19" fmla="*/ 1 h 54"/>
                <a:gd name="T20" fmla="*/ 2 w 54"/>
                <a:gd name="T21" fmla="*/ 1 h 54"/>
                <a:gd name="T22" fmla="*/ 1 w 54"/>
                <a:gd name="T23" fmla="*/ 0 h 54"/>
                <a:gd name="T24" fmla="*/ 1 w 54"/>
                <a:gd name="T25" fmla="*/ 0 h 54"/>
                <a:gd name="T26" fmla="*/ 1 w 54"/>
                <a:gd name="T27" fmla="*/ 1 h 54"/>
                <a:gd name="T28" fmla="*/ 1 w 54"/>
                <a:gd name="T29" fmla="*/ 1 h 54"/>
                <a:gd name="T30" fmla="*/ 0 w 54"/>
                <a:gd name="T31" fmla="*/ 1 h 54"/>
                <a:gd name="T32" fmla="*/ 0 w 54"/>
                <a:gd name="T33" fmla="*/ 1 h 54"/>
                <a:gd name="T34" fmla="*/ 1 w 54"/>
                <a:gd name="T35" fmla="*/ 2 h 54"/>
                <a:gd name="T36" fmla="*/ 1 w 54"/>
                <a:gd name="T37" fmla="*/ 2 h 54"/>
                <a:gd name="T38" fmla="*/ 1 w 54"/>
                <a:gd name="T39" fmla="*/ 2 h 54"/>
                <a:gd name="T40" fmla="*/ 1 w 54"/>
                <a:gd name="T41" fmla="*/ 2 h 54"/>
                <a:gd name="T42" fmla="*/ 2 w 54"/>
                <a:gd name="T43" fmla="*/ 2 h 54"/>
                <a:gd name="T44" fmla="*/ 2 w 54"/>
                <a:gd name="T45" fmla="*/ 2 h 54"/>
                <a:gd name="T46" fmla="*/ 2 w 54"/>
                <a:gd name="T47" fmla="*/ 1 h 5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4" h="54">
                  <a:moveTo>
                    <a:pt x="0" y="30"/>
                  </a:moveTo>
                  <a:lnTo>
                    <a:pt x="4" y="43"/>
                  </a:lnTo>
                  <a:lnTo>
                    <a:pt x="11" y="50"/>
                  </a:lnTo>
                  <a:lnTo>
                    <a:pt x="24" y="54"/>
                  </a:lnTo>
                  <a:lnTo>
                    <a:pt x="31" y="54"/>
                  </a:lnTo>
                  <a:lnTo>
                    <a:pt x="44" y="50"/>
                  </a:lnTo>
                  <a:lnTo>
                    <a:pt x="51" y="43"/>
                  </a:lnTo>
                  <a:lnTo>
                    <a:pt x="54" y="30"/>
                  </a:lnTo>
                  <a:lnTo>
                    <a:pt x="54" y="23"/>
                  </a:lnTo>
                  <a:lnTo>
                    <a:pt x="51" y="12"/>
                  </a:lnTo>
                  <a:lnTo>
                    <a:pt x="44" y="3"/>
                  </a:lnTo>
                  <a:lnTo>
                    <a:pt x="31" y="0"/>
                  </a:lnTo>
                  <a:lnTo>
                    <a:pt x="24" y="0"/>
                  </a:lnTo>
                  <a:lnTo>
                    <a:pt x="11" y="3"/>
                  </a:lnTo>
                  <a:lnTo>
                    <a:pt x="4" y="12"/>
                  </a:lnTo>
                  <a:lnTo>
                    <a:pt x="0" y="23"/>
                  </a:lnTo>
                  <a:lnTo>
                    <a:pt x="0" y="30"/>
                  </a:lnTo>
                  <a:lnTo>
                    <a:pt x="4" y="39"/>
                  </a:lnTo>
                  <a:lnTo>
                    <a:pt x="11" y="47"/>
                  </a:lnTo>
                  <a:lnTo>
                    <a:pt x="24" y="50"/>
                  </a:lnTo>
                  <a:lnTo>
                    <a:pt x="31" y="50"/>
                  </a:lnTo>
                  <a:lnTo>
                    <a:pt x="44" y="47"/>
                  </a:lnTo>
                  <a:lnTo>
                    <a:pt x="51" y="39"/>
                  </a:lnTo>
                  <a:lnTo>
                    <a:pt x="54" y="3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62" name="Freeform 270"/>
            <p:cNvSpPr>
              <a:spLocks/>
            </p:cNvSpPr>
            <p:nvPr/>
          </p:nvSpPr>
          <p:spPr bwMode="auto">
            <a:xfrm>
              <a:off x="668" y="1982"/>
              <a:ext cx="27" cy="10"/>
            </a:xfrm>
            <a:custGeom>
              <a:avLst/>
              <a:gdLst>
                <a:gd name="T0" fmla="*/ 2 w 54"/>
                <a:gd name="T1" fmla="*/ 1 h 20"/>
                <a:gd name="T2" fmla="*/ 2 w 54"/>
                <a:gd name="T3" fmla="*/ 1 h 20"/>
                <a:gd name="T4" fmla="*/ 2 w 54"/>
                <a:gd name="T5" fmla="*/ 1 h 20"/>
                <a:gd name="T6" fmla="*/ 1 w 54"/>
                <a:gd name="T7" fmla="*/ 0 h 20"/>
                <a:gd name="T8" fmla="*/ 1 w 54"/>
                <a:gd name="T9" fmla="*/ 0 h 20"/>
                <a:gd name="T10" fmla="*/ 1 w 54"/>
                <a:gd name="T11" fmla="*/ 1 h 20"/>
                <a:gd name="T12" fmla="*/ 1 w 54"/>
                <a:gd name="T13" fmla="*/ 1 h 20"/>
                <a:gd name="T14" fmla="*/ 0 w 54"/>
                <a:gd name="T15" fmla="*/ 1 h 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 h="20">
                  <a:moveTo>
                    <a:pt x="54" y="20"/>
                  </a:moveTo>
                  <a:lnTo>
                    <a:pt x="51" y="13"/>
                  </a:lnTo>
                  <a:lnTo>
                    <a:pt x="44" y="4"/>
                  </a:lnTo>
                  <a:lnTo>
                    <a:pt x="31" y="0"/>
                  </a:lnTo>
                  <a:lnTo>
                    <a:pt x="24" y="0"/>
                  </a:lnTo>
                  <a:lnTo>
                    <a:pt x="11" y="4"/>
                  </a:lnTo>
                  <a:lnTo>
                    <a:pt x="4" y="13"/>
                  </a:lnTo>
                  <a:lnTo>
                    <a:pt x="0" y="2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63" name="Line 271"/>
            <p:cNvSpPr>
              <a:spLocks noChangeShapeType="1"/>
            </p:cNvSpPr>
            <p:nvPr/>
          </p:nvSpPr>
          <p:spPr bwMode="auto">
            <a:xfrm>
              <a:off x="668" y="1965"/>
              <a:ext cx="27"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64" name="Line 272"/>
            <p:cNvSpPr>
              <a:spLocks noChangeShapeType="1"/>
            </p:cNvSpPr>
            <p:nvPr/>
          </p:nvSpPr>
          <p:spPr bwMode="auto">
            <a:xfrm>
              <a:off x="668" y="1963"/>
              <a:ext cx="27"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65" name="Freeform 273"/>
            <p:cNvSpPr>
              <a:spLocks/>
            </p:cNvSpPr>
            <p:nvPr/>
          </p:nvSpPr>
          <p:spPr bwMode="auto">
            <a:xfrm>
              <a:off x="668" y="1941"/>
              <a:ext cx="27" cy="22"/>
            </a:xfrm>
            <a:custGeom>
              <a:avLst/>
              <a:gdLst>
                <a:gd name="T0" fmla="*/ 1 w 54"/>
                <a:gd name="T1" fmla="*/ 2 h 44"/>
                <a:gd name="T2" fmla="*/ 1 w 54"/>
                <a:gd name="T3" fmla="*/ 2 h 44"/>
                <a:gd name="T4" fmla="*/ 0 w 54"/>
                <a:gd name="T5" fmla="*/ 1 h 44"/>
                <a:gd name="T6" fmla="*/ 0 w 54"/>
                <a:gd name="T7" fmla="*/ 1 h 44"/>
                <a:gd name="T8" fmla="*/ 1 w 54"/>
                <a:gd name="T9" fmla="*/ 1 h 44"/>
                <a:gd name="T10" fmla="*/ 1 w 54"/>
                <a:gd name="T11" fmla="*/ 0 h 44"/>
                <a:gd name="T12" fmla="*/ 2 w 54"/>
                <a:gd name="T13" fmla="*/ 0 h 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 h="44">
                  <a:moveTo>
                    <a:pt x="11" y="44"/>
                  </a:moveTo>
                  <a:lnTo>
                    <a:pt x="4" y="36"/>
                  </a:lnTo>
                  <a:lnTo>
                    <a:pt x="0" y="24"/>
                  </a:lnTo>
                  <a:lnTo>
                    <a:pt x="0" y="17"/>
                  </a:lnTo>
                  <a:lnTo>
                    <a:pt x="4" y="4"/>
                  </a:lnTo>
                  <a:lnTo>
                    <a:pt x="11" y="0"/>
                  </a:lnTo>
                  <a:lnTo>
                    <a:pt x="5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66" name="Freeform 274"/>
            <p:cNvSpPr>
              <a:spLocks/>
            </p:cNvSpPr>
            <p:nvPr/>
          </p:nvSpPr>
          <p:spPr bwMode="auto">
            <a:xfrm>
              <a:off x="668" y="1943"/>
              <a:ext cx="27" cy="6"/>
            </a:xfrm>
            <a:custGeom>
              <a:avLst/>
              <a:gdLst>
                <a:gd name="T0" fmla="*/ 0 w 54"/>
                <a:gd name="T1" fmla="*/ 0 h 13"/>
                <a:gd name="T2" fmla="*/ 1 w 54"/>
                <a:gd name="T3" fmla="*/ 0 h 13"/>
                <a:gd name="T4" fmla="*/ 1 w 54"/>
                <a:gd name="T5" fmla="*/ 0 h 13"/>
                <a:gd name="T6" fmla="*/ 2 w 54"/>
                <a:gd name="T7" fmla="*/ 0 h 1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3">
                  <a:moveTo>
                    <a:pt x="0" y="13"/>
                  </a:moveTo>
                  <a:lnTo>
                    <a:pt x="4" y="4"/>
                  </a:lnTo>
                  <a:lnTo>
                    <a:pt x="11" y="0"/>
                  </a:lnTo>
                  <a:lnTo>
                    <a:pt x="54"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67" name="Line 275"/>
            <p:cNvSpPr>
              <a:spLocks noChangeShapeType="1"/>
            </p:cNvSpPr>
            <p:nvPr/>
          </p:nvSpPr>
          <p:spPr bwMode="auto">
            <a:xfrm flipV="1">
              <a:off x="668" y="1963"/>
              <a:ext cx="1" cy="7"/>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68" name="Line 276"/>
            <p:cNvSpPr>
              <a:spLocks noChangeShapeType="1"/>
            </p:cNvSpPr>
            <p:nvPr/>
          </p:nvSpPr>
          <p:spPr bwMode="auto">
            <a:xfrm flipV="1">
              <a:off x="695" y="1957"/>
              <a:ext cx="1" cy="13"/>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69" name="Line 277"/>
            <p:cNvSpPr>
              <a:spLocks noChangeShapeType="1"/>
            </p:cNvSpPr>
            <p:nvPr/>
          </p:nvSpPr>
          <p:spPr bwMode="auto">
            <a:xfrm flipV="1">
              <a:off x="695" y="1936"/>
              <a:ext cx="1" cy="13"/>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70" name="Line 278"/>
            <p:cNvSpPr>
              <a:spLocks noChangeShapeType="1"/>
            </p:cNvSpPr>
            <p:nvPr/>
          </p:nvSpPr>
          <p:spPr bwMode="auto">
            <a:xfrm flipV="1">
              <a:off x="2459" y="1815"/>
              <a:ext cx="1" cy="1120"/>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71" name="Line 279"/>
            <p:cNvSpPr>
              <a:spLocks noChangeShapeType="1"/>
            </p:cNvSpPr>
            <p:nvPr/>
          </p:nvSpPr>
          <p:spPr bwMode="auto">
            <a:xfrm flipH="1">
              <a:off x="2427" y="2935"/>
              <a:ext cx="32"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72" name="Line 280"/>
            <p:cNvSpPr>
              <a:spLocks noChangeShapeType="1"/>
            </p:cNvSpPr>
            <p:nvPr/>
          </p:nvSpPr>
          <p:spPr bwMode="auto">
            <a:xfrm flipH="1">
              <a:off x="2427" y="2655"/>
              <a:ext cx="32"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73" name="Line 281"/>
            <p:cNvSpPr>
              <a:spLocks noChangeShapeType="1"/>
            </p:cNvSpPr>
            <p:nvPr/>
          </p:nvSpPr>
          <p:spPr bwMode="auto">
            <a:xfrm flipH="1">
              <a:off x="2427" y="2375"/>
              <a:ext cx="32"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74" name="Line 282"/>
            <p:cNvSpPr>
              <a:spLocks noChangeShapeType="1"/>
            </p:cNvSpPr>
            <p:nvPr/>
          </p:nvSpPr>
          <p:spPr bwMode="auto">
            <a:xfrm flipH="1">
              <a:off x="2427" y="2095"/>
              <a:ext cx="32"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75" name="Line 283"/>
            <p:cNvSpPr>
              <a:spLocks noChangeShapeType="1"/>
            </p:cNvSpPr>
            <p:nvPr/>
          </p:nvSpPr>
          <p:spPr bwMode="auto">
            <a:xfrm flipH="1">
              <a:off x="2427" y="1815"/>
              <a:ext cx="32"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76" name="Line 284"/>
            <p:cNvSpPr>
              <a:spLocks noChangeShapeType="1"/>
            </p:cNvSpPr>
            <p:nvPr/>
          </p:nvSpPr>
          <p:spPr bwMode="auto">
            <a:xfrm flipH="1">
              <a:off x="2443" y="2879"/>
              <a:ext cx="16"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77" name="Line 285"/>
            <p:cNvSpPr>
              <a:spLocks noChangeShapeType="1"/>
            </p:cNvSpPr>
            <p:nvPr/>
          </p:nvSpPr>
          <p:spPr bwMode="auto">
            <a:xfrm flipH="1">
              <a:off x="2443" y="2823"/>
              <a:ext cx="16"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78" name="Line 286"/>
            <p:cNvSpPr>
              <a:spLocks noChangeShapeType="1"/>
            </p:cNvSpPr>
            <p:nvPr/>
          </p:nvSpPr>
          <p:spPr bwMode="auto">
            <a:xfrm flipH="1">
              <a:off x="2443" y="2767"/>
              <a:ext cx="16"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79" name="Line 287"/>
            <p:cNvSpPr>
              <a:spLocks noChangeShapeType="1"/>
            </p:cNvSpPr>
            <p:nvPr/>
          </p:nvSpPr>
          <p:spPr bwMode="auto">
            <a:xfrm flipH="1">
              <a:off x="2443" y="2711"/>
              <a:ext cx="16"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80" name="Line 288"/>
            <p:cNvSpPr>
              <a:spLocks noChangeShapeType="1"/>
            </p:cNvSpPr>
            <p:nvPr/>
          </p:nvSpPr>
          <p:spPr bwMode="auto">
            <a:xfrm flipH="1">
              <a:off x="2443" y="2599"/>
              <a:ext cx="16"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81" name="Line 289"/>
            <p:cNvSpPr>
              <a:spLocks noChangeShapeType="1"/>
            </p:cNvSpPr>
            <p:nvPr/>
          </p:nvSpPr>
          <p:spPr bwMode="auto">
            <a:xfrm flipH="1">
              <a:off x="2443" y="2543"/>
              <a:ext cx="16"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82" name="Line 290"/>
            <p:cNvSpPr>
              <a:spLocks noChangeShapeType="1"/>
            </p:cNvSpPr>
            <p:nvPr/>
          </p:nvSpPr>
          <p:spPr bwMode="auto">
            <a:xfrm flipH="1">
              <a:off x="2443" y="2487"/>
              <a:ext cx="16"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83" name="Line 291"/>
            <p:cNvSpPr>
              <a:spLocks noChangeShapeType="1"/>
            </p:cNvSpPr>
            <p:nvPr/>
          </p:nvSpPr>
          <p:spPr bwMode="auto">
            <a:xfrm flipH="1">
              <a:off x="2443" y="2431"/>
              <a:ext cx="16"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84" name="Line 292"/>
            <p:cNvSpPr>
              <a:spLocks noChangeShapeType="1"/>
            </p:cNvSpPr>
            <p:nvPr/>
          </p:nvSpPr>
          <p:spPr bwMode="auto">
            <a:xfrm flipH="1">
              <a:off x="2443" y="2319"/>
              <a:ext cx="16"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85" name="Line 293"/>
            <p:cNvSpPr>
              <a:spLocks noChangeShapeType="1"/>
            </p:cNvSpPr>
            <p:nvPr/>
          </p:nvSpPr>
          <p:spPr bwMode="auto">
            <a:xfrm flipH="1">
              <a:off x="2443" y="2263"/>
              <a:ext cx="16"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86" name="Line 294"/>
            <p:cNvSpPr>
              <a:spLocks noChangeShapeType="1"/>
            </p:cNvSpPr>
            <p:nvPr/>
          </p:nvSpPr>
          <p:spPr bwMode="auto">
            <a:xfrm flipH="1">
              <a:off x="2443" y="2207"/>
              <a:ext cx="16"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87" name="Line 295"/>
            <p:cNvSpPr>
              <a:spLocks noChangeShapeType="1"/>
            </p:cNvSpPr>
            <p:nvPr/>
          </p:nvSpPr>
          <p:spPr bwMode="auto">
            <a:xfrm flipH="1">
              <a:off x="2443" y="2151"/>
              <a:ext cx="16"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88" name="Line 296"/>
            <p:cNvSpPr>
              <a:spLocks noChangeShapeType="1"/>
            </p:cNvSpPr>
            <p:nvPr/>
          </p:nvSpPr>
          <p:spPr bwMode="auto">
            <a:xfrm flipH="1">
              <a:off x="2443" y="2039"/>
              <a:ext cx="16"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89" name="Line 297"/>
            <p:cNvSpPr>
              <a:spLocks noChangeShapeType="1"/>
            </p:cNvSpPr>
            <p:nvPr/>
          </p:nvSpPr>
          <p:spPr bwMode="auto">
            <a:xfrm flipH="1">
              <a:off x="2443" y="1983"/>
              <a:ext cx="16"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90" name="Line 298"/>
            <p:cNvSpPr>
              <a:spLocks noChangeShapeType="1"/>
            </p:cNvSpPr>
            <p:nvPr/>
          </p:nvSpPr>
          <p:spPr bwMode="auto">
            <a:xfrm flipH="1">
              <a:off x="2443" y="1927"/>
              <a:ext cx="16"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91" name="Line 299"/>
            <p:cNvSpPr>
              <a:spLocks noChangeShapeType="1"/>
            </p:cNvSpPr>
            <p:nvPr/>
          </p:nvSpPr>
          <p:spPr bwMode="auto">
            <a:xfrm flipH="1">
              <a:off x="2443" y="1871"/>
              <a:ext cx="16"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92" name="Freeform 300"/>
            <p:cNvSpPr>
              <a:spLocks/>
            </p:cNvSpPr>
            <p:nvPr/>
          </p:nvSpPr>
          <p:spPr bwMode="auto">
            <a:xfrm>
              <a:off x="915" y="1890"/>
              <a:ext cx="1544" cy="1045"/>
            </a:xfrm>
            <a:custGeom>
              <a:avLst/>
              <a:gdLst>
                <a:gd name="T0" fmla="*/ 2 w 3087"/>
                <a:gd name="T1" fmla="*/ 42 h 2090"/>
                <a:gd name="T2" fmla="*/ 4 w 3087"/>
                <a:gd name="T3" fmla="*/ 26 h 2090"/>
                <a:gd name="T4" fmla="*/ 5 w 3087"/>
                <a:gd name="T5" fmla="*/ 30 h 2090"/>
                <a:gd name="T6" fmla="*/ 7 w 3087"/>
                <a:gd name="T7" fmla="*/ 31 h 2090"/>
                <a:gd name="T8" fmla="*/ 9 w 3087"/>
                <a:gd name="T9" fmla="*/ 31 h 2090"/>
                <a:gd name="T10" fmla="*/ 10 w 3087"/>
                <a:gd name="T11" fmla="*/ 29 h 2090"/>
                <a:gd name="T12" fmla="*/ 12 w 3087"/>
                <a:gd name="T13" fmla="*/ 32 h 2090"/>
                <a:gd name="T14" fmla="*/ 14 w 3087"/>
                <a:gd name="T15" fmla="*/ 30 h 2090"/>
                <a:gd name="T16" fmla="*/ 15 w 3087"/>
                <a:gd name="T17" fmla="*/ 30 h 2090"/>
                <a:gd name="T18" fmla="*/ 17 w 3087"/>
                <a:gd name="T19" fmla="*/ 31 h 2090"/>
                <a:gd name="T20" fmla="*/ 19 w 3087"/>
                <a:gd name="T21" fmla="*/ 30 h 2090"/>
                <a:gd name="T22" fmla="*/ 21 w 3087"/>
                <a:gd name="T23" fmla="*/ 30 h 2090"/>
                <a:gd name="T24" fmla="*/ 22 w 3087"/>
                <a:gd name="T25" fmla="*/ 31 h 2090"/>
                <a:gd name="T26" fmla="*/ 24 w 3087"/>
                <a:gd name="T27" fmla="*/ 31 h 2090"/>
                <a:gd name="T28" fmla="*/ 26 w 3087"/>
                <a:gd name="T29" fmla="*/ 30 h 2090"/>
                <a:gd name="T30" fmla="*/ 27 w 3087"/>
                <a:gd name="T31" fmla="*/ 30 h 2090"/>
                <a:gd name="T32" fmla="*/ 29 w 3087"/>
                <a:gd name="T33" fmla="*/ 32 h 2090"/>
                <a:gd name="T34" fmla="*/ 31 w 3087"/>
                <a:gd name="T35" fmla="*/ 28 h 2090"/>
                <a:gd name="T36" fmla="*/ 32 w 3087"/>
                <a:gd name="T37" fmla="*/ 32 h 2090"/>
                <a:gd name="T38" fmla="*/ 34 w 3087"/>
                <a:gd name="T39" fmla="*/ 34 h 2090"/>
                <a:gd name="T40" fmla="*/ 36 w 3087"/>
                <a:gd name="T41" fmla="*/ 20 h 2090"/>
                <a:gd name="T42" fmla="*/ 37 w 3087"/>
                <a:gd name="T43" fmla="*/ 42 h 2090"/>
                <a:gd name="T44" fmla="*/ 39 w 3087"/>
                <a:gd name="T45" fmla="*/ 38 h 2090"/>
                <a:gd name="T46" fmla="*/ 41 w 3087"/>
                <a:gd name="T47" fmla="*/ 3 h 2090"/>
                <a:gd name="T48" fmla="*/ 42 w 3087"/>
                <a:gd name="T49" fmla="*/ 54 h 2090"/>
                <a:gd name="T50" fmla="*/ 44 w 3087"/>
                <a:gd name="T51" fmla="*/ 34 h 2090"/>
                <a:gd name="T52" fmla="*/ 46 w 3087"/>
                <a:gd name="T53" fmla="*/ 13 h 2090"/>
                <a:gd name="T54" fmla="*/ 48 w 3087"/>
                <a:gd name="T55" fmla="*/ 42 h 2090"/>
                <a:gd name="T56" fmla="*/ 49 w 3087"/>
                <a:gd name="T57" fmla="*/ 28 h 2090"/>
                <a:gd name="T58" fmla="*/ 51 w 3087"/>
                <a:gd name="T59" fmla="*/ 27 h 2090"/>
                <a:gd name="T60" fmla="*/ 53 w 3087"/>
                <a:gd name="T61" fmla="*/ 33 h 2090"/>
                <a:gd name="T62" fmla="*/ 54 w 3087"/>
                <a:gd name="T63" fmla="*/ 30 h 2090"/>
                <a:gd name="T64" fmla="*/ 56 w 3087"/>
                <a:gd name="T65" fmla="*/ 31 h 2090"/>
                <a:gd name="T66" fmla="*/ 58 w 3087"/>
                <a:gd name="T67" fmla="*/ 28 h 2090"/>
                <a:gd name="T68" fmla="*/ 59 w 3087"/>
                <a:gd name="T69" fmla="*/ 31 h 2090"/>
                <a:gd name="T70" fmla="*/ 61 w 3087"/>
                <a:gd name="T71" fmla="*/ 37 h 2090"/>
                <a:gd name="T72" fmla="*/ 63 w 3087"/>
                <a:gd name="T73" fmla="*/ 19 h 2090"/>
                <a:gd name="T74" fmla="*/ 64 w 3087"/>
                <a:gd name="T75" fmla="*/ 36 h 2090"/>
                <a:gd name="T76" fmla="*/ 66 w 3087"/>
                <a:gd name="T77" fmla="*/ 38 h 2090"/>
                <a:gd name="T78" fmla="*/ 68 w 3087"/>
                <a:gd name="T79" fmla="*/ 18 h 2090"/>
                <a:gd name="T80" fmla="*/ 69 w 3087"/>
                <a:gd name="T81" fmla="*/ 38 h 2090"/>
                <a:gd name="T82" fmla="*/ 71 w 3087"/>
                <a:gd name="T83" fmla="*/ 31 h 2090"/>
                <a:gd name="T84" fmla="*/ 73 w 3087"/>
                <a:gd name="T85" fmla="*/ 28 h 2090"/>
                <a:gd name="T86" fmla="*/ 75 w 3087"/>
                <a:gd name="T87" fmla="*/ 32 h 2090"/>
                <a:gd name="T88" fmla="*/ 76 w 3087"/>
                <a:gd name="T89" fmla="*/ 31 h 2090"/>
                <a:gd name="T90" fmla="*/ 78 w 3087"/>
                <a:gd name="T91" fmla="*/ 31 h 2090"/>
                <a:gd name="T92" fmla="*/ 80 w 3087"/>
                <a:gd name="T93" fmla="*/ 28 h 2090"/>
                <a:gd name="T94" fmla="*/ 81 w 3087"/>
                <a:gd name="T95" fmla="*/ 34 h 2090"/>
                <a:gd name="T96" fmla="*/ 83 w 3087"/>
                <a:gd name="T97" fmla="*/ 31 h 2090"/>
                <a:gd name="T98" fmla="*/ 85 w 3087"/>
                <a:gd name="T99" fmla="*/ 25 h 2090"/>
                <a:gd name="T100" fmla="*/ 86 w 3087"/>
                <a:gd name="T101" fmla="*/ 36 h 2090"/>
                <a:gd name="T102" fmla="*/ 88 w 3087"/>
                <a:gd name="T103" fmla="*/ 28 h 2090"/>
                <a:gd name="T104" fmla="*/ 90 w 3087"/>
                <a:gd name="T105" fmla="*/ 30 h 2090"/>
                <a:gd name="T106" fmla="*/ 91 w 3087"/>
                <a:gd name="T107" fmla="*/ 31 h 2090"/>
                <a:gd name="T108" fmla="*/ 93 w 3087"/>
                <a:gd name="T109" fmla="*/ 31 h 2090"/>
                <a:gd name="T110" fmla="*/ 95 w 3087"/>
                <a:gd name="T111" fmla="*/ 30 h 2090"/>
                <a:gd name="T112" fmla="*/ 96 w 3087"/>
                <a:gd name="T113" fmla="*/ 30 h 209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87" h="2090">
                  <a:moveTo>
                    <a:pt x="0" y="808"/>
                  </a:moveTo>
                  <a:lnTo>
                    <a:pt x="8" y="394"/>
                  </a:lnTo>
                  <a:lnTo>
                    <a:pt x="15" y="495"/>
                  </a:lnTo>
                  <a:lnTo>
                    <a:pt x="24" y="709"/>
                  </a:lnTo>
                  <a:lnTo>
                    <a:pt x="31" y="965"/>
                  </a:lnTo>
                  <a:lnTo>
                    <a:pt x="38" y="1238"/>
                  </a:lnTo>
                  <a:lnTo>
                    <a:pt x="45" y="1337"/>
                  </a:lnTo>
                  <a:lnTo>
                    <a:pt x="54" y="1330"/>
                  </a:lnTo>
                  <a:lnTo>
                    <a:pt x="62" y="1245"/>
                  </a:lnTo>
                  <a:lnTo>
                    <a:pt x="69" y="1083"/>
                  </a:lnTo>
                  <a:lnTo>
                    <a:pt x="78" y="938"/>
                  </a:lnTo>
                  <a:lnTo>
                    <a:pt x="85" y="846"/>
                  </a:lnTo>
                  <a:lnTo>
                    <a:pt x="92" y="806"/>
                  </a:lnTo>
                  <a:lnTo>
                    <a:pt x="99" y="826"/>
                  </a:lnTo>
                  <a:lnTo>
                    <a:pt x="108" y="894"/>
                  </a:lnTo>
                  <a:lnTo>
                    <a:pt x="116" y="952"/>
                  </a:lnTo>
                  <a:lnTo>
                    <a:pt x="123" y="992"/>
                  </a:lnTo>
                  <a:lnTo>
                    <a:pt x="132" y="1008"/>
                  </a:lnTo>
                  <a:lnTo>
                    <a:pt x="139" y="984"/>
                  </a:lnTo>
                  <a:lnTo>
                    <a:pt x="146" y="959"/>
                  </a:lnTo>
                  <a:lnTo>
                    <a:pt x="155" y="939"/>
                  </a:lnTo>
                  <a:lnTo>
                    <a:pt x="162" y="929"/>
                  </a:lnTo>
                  <a:lnTo>
                    <a:pt x="170" y="939"/>
                  </a:lnTo>
                  <a:lnTo>
                    <a:pt x="177" y="956"/>
                  </a:lnTo>
                  <a:lnTo>
                    <a:pt x="186" y="972"/>
                  </a:lnTo>
                  <a:lnTo>
                    <a:pt x="193" y="986"/>
                  </a:lnTo>
                  <a:lnTo>
                    <a:pt x="200" y="986"/>
                  </a:lnTo>
                  <a:lnTo>
                    <a:pt x="209" y="979"/>
                  </a:lnTo>
                  <a:lnTo>
                    <a:pt x="216" y="966"/>
                  </a:lnTo>
                  <a:lnTo>
                    <a:pt x="223" y="952"/>
                  </a:lnTo>
                  <a:lnTo>
                    <a:pt x="231" y="941"/>
                  </a:lnTo>
                  <a:lnTo>
                    <a:pt x="240" y="939"/>
                  </a:lnTo>
                  <a:lnTo>
                    <a:pt x="247" y="943"/>
                  </a:lnTo>
                  <a:lnTo>
                    <a:pt x="254" y="952"/>
                  </a:lnTo>
                  <a:lnTo>
                    <a:pt x="263" y="970"/>
                  </a:lnTo>
                  <a:lnTo>
                    <a:pt x="270" y="983"/>
                  </a:lnTo>
                  <a:lnTo>
                    <a:pt x="277" y="992"/>
                  </a:lnTo>
                  <a:lnTo>
                    <a:pt x="285" y="993"/>
                  </a:lnTo>
                  <a:lnTo>
                    <a:pt x="294" y="979"/>
                  </a:lnTo>
                  <a:lnTo>
                    <a:pt x="301" y="959"/>
                  </a:lnTo>
                  <a:lnTo>
                    <a:pt x="308" y="938"/>
                  </a:lnTo>
                  <a:lnTo>
                    <a:pt x="317" y="920"/>
                  </a:lnTo>
                  <a:lnTo>
                    <a:pt x="324" y="920"/>
                  </a:lnTo>
                  <a:lnTo>
                    <a:pt x="331" y="930"/>
                  </a:lnTo>
                  <a:lnTo>
                    <a:pt x="339" y="948"/>
                  </a:lnTo>
                  <a:lnTo>
                    <a:pt x="348" y="974"/>
                  </a:lnTo>
                  <a:lnTo>
                    <a:pt x="355" y="990"/>
                  </a:lnTo>
                  <a:lnTo>
                    <a:pt x="362" y="997"/>
                  </a:lnTo>
                  <a:lnTo>
                    <a:pt x="371" y="993"/>
                  </a:lnTo>
                  <a:lnTo>
                    <a:pt x="378" y="981"/>
                  </a:lnTo>
                  <a:lnTo>
                    <a:pt x="385" y="961"/>
                  </a:lnTo>
                  <a:lnTo>
                    <a:pt x="393" y="945"/>
                  </a:lnTo>
                  <a:lnTo>
                    <a:pt x="402" y="936"/>
                  </a:lnTo>
                  <a:lnTo>
                    <a:pt x="409" y="934"/>
                  </a:lnTo>
                  <a:lnTo>
                    <a:pt x="416" y="947"/>
                  </a:lnTo>
                  <a:lnTo>
                    <a:pt x="425" y="957"/>
                  </a:lnTo>
                  <a:lnTo>
                    <a:pt x="432" y="970"/>
                  </a:lnTo>
                  <a:lnTo>
                    <a:pt x="439" y="977"/>
                  </a:lnTo>
                  <a:lnTo>
                    <a:pt x="447" y="974"/>
                  </a:lnTo>
                  <a:lnTo>
                    <a:pt x="456" y="968"/>
                  </a:lnTo>
                  <a:lnTo>
                    <a:pt x="463" y="959"/>
                  </a:lnTo>
                  <a:lnTo>
                    <a:pt x="470" y="950"/>
                  </a:lnTo>
                  <a:lnTo>
                    <a:pt x="479" y="947"/>
                  </a:lnTo>
                  <a:lnTo>
                    <a:pt x="486" y="948"/>
                  </a:lnTo>
                  <a:lnTo>
                    <a:pt x="493" y="954"/>
                  </a:lnTo>
                  <a:lnTo>
                    <a:pt x="501" y="963"/>
                  </a:lnTo>
                  <a:lnTo>
                    <a:pt x="510" y="972"/>
                  </a:lnTo>
                  <a:lnTo>
                    <a:pt x="517" y="975"/>
                  </a:lnTo>
                  <a:lnTo>
                    <a:pt x="524" y="977"/>
                  </a:lnTo>
                  <a:lnTo>
                    <a:pt x="533" y="974"/>
                  </a:lnTo>
                  <a:lnTo>
                    <a:pt x="540" y="965"/>
                  </a:lnTo>
                  <a:lnTo>
                    <a:pt x="547" y="956"/>
                  </a:lnTo>
                  <a:lnTo>
                    <a:pt x="555" y="947"/>
                  </a:lnTo>
                  <a:lnTo>
                    <a:pt x="564" y="941"/>
                  </a:lnTo>
                  <a:lnTo>
                    <a:pt x="571" y="945"/>
                  </a:lnTo>
                  <a:lnTo>
                    <a:pt x="578" y="950"/>
                  </a:lnTo>
                  <a:lnTo>
                    <a:pt x="587" y="959"/>
                  </a:lnTo>
                  <a:lnTo>
                    <a:pt x="594" y="970"/>
                  </a:lnTo>
                  <a:lnTo>
                    <a:pt x="601" y="974"/>
                  </a:lnTo>
                  <a:lnTo>
                    <a:pt x="609" y="974"/>
                  </a:lnTo>
                  <a:lnTo>
                    <a:pt x="618" y="972"/>
                  </a:lnTo>
                  <a:lnTo>
                    <a:pt x="625" y="965"/>
                  </a:lnTo>
                  <a:lnTo>
                    <a:pt x="632" y="959"/>
                  </a:lnTo>
                  <a:lnTo>
                    <a:pt x="641" y="954"/>
                  </a:lnTo>
                  <a:lnTo>
                    <a:pt x="648" y="954"/>
                  </a:lnTo>
                  <a:lnTo>
                    <a:pt x="655" y="954"/>
                  </a:lnTo>
                  <a:lnTo>
                    <a:pt x="663" y="959"/>
                  </a:lnTo>
                  <a:lnTo>
                    <a:pt x="672" y="963"/>
                  </a:lnTo>
                  <a:lnTo>
                    <a:pt x="679" y="965"/>
                  </a:lnTo>
                  <a:lnTo>
                    <a:pt x="686" y="965"/>
                  </a:lnTo>
                  <a:lnTo>
                    <a:pt x="695" y="961"/>
                  </a:lnTo>
                  <a:lnTo>
                    <a:pt x="702" y="957"/>
                  </a:lnTo>
                  <a:lnTo>
                    <a:pt x="709" y="956"/>
                  </a:lnTo>
                  <a:lnTo>
                    <a:pt x="717" y="952"/>
                  </a:lnTo>
                  <a:lnTo>
                    <a:pt x="726" y="956"/>
                  </a:lnTo>
                  <a:lnTo>
                    <a:pt x="733" y="959"/>
                  </a:lnTo>
                  <a:lnTo>
                    <a:pt x="740" y="965"/>
                  </a:lnTo>
                  <a:lnTo>
                    <a:pt x="749" y="970"/>
                  </a:lnTo>
                  <a:lnTo>
                    <a:pt x="756" y="972"/>
                  </a:lnTo>
                  <a:lnTo>
                    <a:pt x="763" y="970"/>
                  </a:lnTo>
                  <a:lnTo>
                    <a:pt x="771" y="965"/>
                  </a:lnTo>
                  <a:lnTo>
                    <a:pt x="780" y="957"/>
                  </a:lnTo>
                  <a:lnTo>
                    <a:pt x="787" y="952"/>
                  </a:lnTo>
                  <a:lnTo>
                    <a:pt x="794" y="948"/>
                  </a:lnTo>
                  <a:lnTo>
                    <a:pt x="803" y="948"/>
                  </a:lnTo>
                  <a:lnTo>
                    <a:pt x="810" y="954"/>
                  </a:lnTo>
                  <a:lnTo>
                    <a:pt x="817" y="963"/>
                  </a:lnTo>
                  <a:lnTo>
                    <a:pt x="825" y="972"/>
                  </a:lnTo>
                  <a:lnTo>
                    <a:pt x="834" y="979"/>
                  </a:lnTo>
                  <a:lnTo>
                    <a:pt x="841" y="981"/>
                  </a:lnTo>
                  <a:lnTo>
                    <a:pt x="848" y="970"/>
                  </a:lnTo>
                  <a:lnTo>
                    <a:pt x="857" y="957"/>
                  </a:lnTo>
                  <a:lnTo>
                    <a:pt x="864" y="943"/>
                  </a:lnTo>
                  <a:lnTo>
                    <a:pt x="871" y="930"/>
                  </a:lnTo>
                  <a:lnTo>
                    <a:pt x="879" y="932"/>
                  </a:lnTo>
                  <a:lnTo>
                    <a:pt x="888" y="941"/>
                  </a:lnTo>
                  <a:lnTo>
                    <a:pt x="895" y="959"/>
                  </a:lnTo>
                  <a:lnTo>
                    <a:pt x="902" y="981"/>
                  </a:lnTo>
                  <a:lnTo>
                    <a:pt x="911" y="999"/>
                  </a:lnTo>
                  <a:lnTo>
                    <a:pt x="918" y="1006"/>
                  </a:lnTo>
                  <a:lnTo>
                    <a:pt x="925" y="1001"/>
                  </a:lnTo>
                  <a:lnTo>
                    <a:pt x="933" y="983"/>
                  </a:lnTo>
                  <a:lnTo>
                    <a:pt x="942" y="947"/>
                  </a:lnTo>
                  <a:lnTo>
                    <a:pt x="949" y="918"/>
                  </a:lnTo>
                  <a:lnTo>
                    <a:pt x="956" y="894"/>
                  </a:lnTo>
                  <a:lnTo>
                    <a:pt x="965" y="887"/>
                  </a:lnTo>
                  <a:lnTo>
                    <a:pt x="972" y="918"/>
                  </a:lnTo>
                  <a:lnTo>
                    <a:pt x="979" y="959"/>
                  </a:lnTo>
                  <a:lnTo>
                    <a:pt x="987" y="1006"/>
                  </a:lnTo>
                  <a:lnTo>
                    <a:pt x="996" y="1053"/>
                  </a:lnTo>
                  <a:lnTo>
                    <a:pt x="1003" y="1060"/>
                  </a:lnTo>
                  <a:lnTo>
                    <a:pt x="1010" y="1040"/>
                  </a:lnTo>
                  <a:lnTo>
                    <a:pt x="1019" y="995"/>
                  </a:lnTo>
                  <a:lnTo>
                    <a:pt x="1026" y="927"/>
                  </a:lnTo>
                  <a:lnTo>
                    <a:pt x="1033" y="858"/>
                  </a:lnTo>
                  <a:lnTo>
                    <a:pt x="1041" y="822"/>
                  </a:lnTo>
                  <a:lnTo>
                    <a:pt x="1050" y="819"/>
                  </a:lnTo>
                  <a:lnTo>
                    <a:pt x="1057" y="857"/>
                  </a:lnTo>
                  <a:lnTo>
                    <a:pt x="1064" y="965"/>
                  </a:lnTo>
                  <a:lnTo>
                    <a:pt x="1073" y="1067"/>
                  </a:lnTo>
                  <a:lnTo>
                    <a:pt x="1080" y="1155"/>
                  </a:lnTo>
                  <a:lnTo>
                    <a:pt x="1087" y="1211"/>
                  </a:lnTo>
                  <a:lnTo>
                    <a:pt x="1095" y="1139"/>
                  </a:lnTo>
                  <a:lnTo>
                    <a:pt x="1104" y="1017"/>
                  </a:lnTo>
                  <a:lnTo>
                    <a:pt x="1111" y="864"/>
                  </a:lnTo>
                  <a:lnTo>
                    <a:pt x="1118" y="695"/>
                  </a:lnTo>
                  <a:lnTo>
                    <a:pt x="1127" y="635"/>
                  </a:lnTo>
                  <a:lnTo>
                    <a:pt x="1134" y="675"/>
                  </a:lnTo>
                  <a:lnTo>
                    <a:pt x="1141" y="797"/>
                  </a:lnTo>
                  <a:lnTo>
                    <a:pt x="1150" y="1008"/>
                  </a:lnTo>
                  <a:lnTo>
                    <a:pt x="1158" y="1245"/>
                  </a:lnTo>
                  <a:lnTo>
                    <a:pt x="1165" y="1386"/>
                  </a:lnTo>
                  <a:lnTo>
                    <a:pt x="1172" y="1424"/>
                  </a:lnTo>
                  <a:lnTo>
                    <a:pt x="1181" y="1330"/>
                  </a:lnTo>
                  <a:lnTo>
                    <a:pt x="1188" y="997"/>
                  </a:lnTo>
                  <a:lnTo>
                    <a:pt x="1195" y="677"/>
                  </a:lnTo>
                  <a:lnTo>
                    <a:pt x="1204" y="401"/>
                  </a:lnTo>
                  <a:lnTo>
                    <a:pt x="1212" y="225"/>
                  </a:lnTo>
                  <a:lnTo>
                    <a:pt x="1219" y="437"/>
                  </a:lnTo>
                  <a:lnTo>
                    <a:pt x="1226" y="785"/>
                  </a:lnTo>
                  <a:lnTo>
                    <a:pt x="1235" y="1208"/>
                  </a:lnTo>
                  <a:lnTo>
                    <a:pt x="1242" y="1663"/>
                  </a:lnTo>
                  <a:lnTo>
                    <a:pt x="1249" y="1791"/>
                  </a:lnTo>
                  <a:lnTo>
                    <a:pt x="1258" y="1670"/>
                  </a:lnTo>
                  <a:lnTo>
                    <a:pt x="1266" y="1350"/>
                  </a:lnTo>
                  <a:lnTo>
                    <a:pt x="1273" y="833"/>
                  </a:lnTo>
                  <a:lnTo>
                    <a:pt x="1280" y="335"/>
                  </a:lnTo>
                  <a:lnTo>
                    <a:pt x="1289" y="72"/>
                  </a:lnTo>
                  <a:lnTo>
                    <a:pt x="1296" y="38"/>
                  </a:lnTo>
                  <a:lnTo>
                    <a:pt x="1303" y="286"/>
                  </a:lnTo>
                  <a:lnTo>
                    <a:pt x="1312" y="907"/>
                  </a:lnTo>
                  <a:lnTo>
                    <a:pt x="1320" y="1456"/>
                  </a:lnTo>
                  <a:lnTo>
                    <a:pt x="1327" y="1877"/>
                  </a:lnTo>
                  <a:lnTo>
                    <a:pt x="1334" y="2090"/>
                  </a:lnTo>
                  <a:lnTo>
                    <a:pt x="1343" y="1715"/>
                  </a:lnTo>
                  <a:lnTo>
                    <a:pt x="1350" y="1202"/>
                  </a:lnTo>
                  <a:lnTo>
                    <a:pt x="1357" y="635"/>
                  </a:lnTo>
                  <a:lnTo>
                    <a:pt x="1366" y="81"/>
                  </a:lnTo>
                  <a:lnTo>
                    <a:pt x="1374" y="0"/>
                  </a:lnTo>
                  <a:lnTo>
                    <a:pt x="1381" y="174"/>
                  </a:lnTo>
                  <a:lnTo>
                    <a:pt x="1388" y="542"/>
                  </a:lnTo>
                  <a:lnTo>
                    <a:pt x="1397" y="1083"/>
                  </a:lnTo>
                  <a:lnTo>
                    <a:pt x="1404" y="1510"/>
                  </a:lnTo>
                  <a:lnTo>
                    <a:pt x="1411" y="1721"/>
                  </a:lnTo>
                  <a:lnTo>
                    <a:pt x="1420" y="1730"/>
                  </a:lnTo>
                  <a:lnTo>
                    <a:pt x="1428" y="1506"/>
                  </a:lnTo>
                  <a:lnTo>
                    <a:pt x="1435" y="1058"/>
                  </a:lnTo>
                  <a:lnTo>
                    <a:pt x="1442" y="678"/>
                  </a:lnTo>
                  <a:lnTo>
                    <a:pt x="1451" y="398"/>
                  </a:lnTo>
                  <a:lnTo>
                    <a:pt x="1458" y="266"/>
                  </a:lnTo>
                  <a:lnTo>
                    <a:pt x="1465" y="479"/>
                  </a:lnTo>
                  <a:lnTo>
                    <a:pt x="1474" y="759"/>
                  </a:lnTo>
                  <a:lnTo>
                    <a:pt x="1482" y="1062"/>
                  </a:lnTo>
                  <a:lnTo>
                    <a:pt x="1489" y="1352"/>
                  </a:lnTo>
                  <a:lnTo>
                    <a:pt x="1496" y="1406"/>
                  </a:lnTo>
                  <a:lnTo>
                    <a:pt x="1505" y="1341"/>
                  </a:lnTo>
                  <a:lnTo>
                    <a:pt x="1512" y="1191"/>
                  </a:lnTo>
                  <a:lnTo>
                    <a:pt x="1519" y="965"/>
                  </a:lnTo>
                  <a:lnTo>
                    <a:pt x="1528" y="783"/>
                  </a:lnTo>
                  <a:lnTo>
                    <a:pt x="1536" y="686"/>
                  </a:lnTo>
                  <a:lnTo>
                    <a:pt x="1543" y="664"/>
                  </a:lnTo>
                  <a:lnTo>
                    <a:pt x="1550" y="734"/>
                  </a:lnTo>
                  <a:lnTo>
                    <a:pt x="1559" y="893"/>
                  </a:lnTo>
                  <a:lnTo>
                    <a:pt x="1566" y="1029"/>
                  </a:lnTo>
                  <a:lnTo>
                    <a:pt x="1573" y="1136"/>
                  </a:lnTo>
                  <a:lnTo>
                    <a:pt x="1582" y="1191"/>
                  </a:lnTo>
                  <a:lnTo>
                    <a:pt x="1590" y="1130"/>
                  </a:lnTo>
                  <a:lnTo>
                    <a:pt x="1597" y="1044"/>
                  </a:lnTo>
                  <a:lnTo>
                    <a:pt x="1604" y="948"/>
                  </a:lnTo>
                  <a:lnTo>
                    <a:pt x="1613" y="853"/>
                  </a:lnTo>
                  <a:lnTo>
                    <a:pt x="1620" y="830"/>
                  </a:lnTo>
                  <a:lnTo>
                    <a:pt x="1627" y="842"/>
                  </a:lnTo>
                  <a:lnTo>
                    <a:pt x="1636" y="882"/>
                  </a:lnTo>
                  <a:lnTo>
                    <a:pt x="1644" y="947"/>
                  </a:lnTo>
                  <a:lnTo>
                    <a:pt x="1651" y="999"/>
                  </a:lnTo>
                  <a:lnTo>
                    <a:pt x="1658" y="1031"/>
                  </a:lnTo>
                  <a:lnTo>
                    <a:pt x="1667" y="1040"/>
                  </a:lnTo>
                  <a:lnTo>
                    <a:pt x="1674" y="1026"/>
                  </a:lnTo>
                  <a:lnTo>
                    <a:pt x="1681" y="988"/>
                  </a:lnTo>
                  <a:lnTo>
                    <a:pt x="1690" y="954"/>
                  </a:lnTo>
                  <a:lnTo>
                    <a:pt x="1698" y="927"/>
                  </a:lnTo>
                  <a:lnTo>
                    <a:pt x="1705" y="912"/>
                  </a:lnTo>
                  <a:lnTo>
                    <a:pt x="1712" y="921"/>
                  </a:lnTo>
                  <a:lnTo>
                    <a:pt x="1721" y="934"/>
                  </a:lnTo>
                  <a:lnTo>
                    <a:pt x="1728" y="948"/>
                  </a:lnTo>
                  <a:lnTo>
                    <a:pt x="1735" y="965"/>
                  </a:lnTo>
                  <a:lnTo>
                    <a:pt x="1744" y="972"/>
                  </a:lnTo>
                  <a:lnTo>
                    <a:pt x="1752" y="977"/>
                  </a:lnTo>
                  <a:lnTo>
                    <a:pt x="1759" y="983"/>
                  </a:lnTo>
                  <a:lnTo>
                    <a:pt x="1768" y="986"/>
                  </a:lnTo>
                  <a:lnTo>
                    <a:pt x="1775" y="990"/>
                  </a:lnTo>
                  <a:lnTo>
                    <a:pt x="1782" y="986"/>
                  </a:lnTo>
                  <a:lnTo>
                    <a:pt x="1789" y="977"/>
                  </a:lnTo>
                  <a:lnTo>
                    <a:pt x="1798" y="961"/>
                  </a:lnTo>
                  <a:lnTo>
                    <a:pt x="1806" y="930"/>
                  </a:lnTo>
                  <a:lnTo>
                    <a:pt x="1813" y="905"/>
                  </a:lnTo>
                  <a:lnTo>
                    <a:pt x="1822" y="889"/>
                  </a:lnTo>
                  <a:lnTo>
                    <a:pt x="1829" y="887"/>
                  </a:lnTo>
                  <a:lnTo>
                    <a:pt x="1836" y="929"/>
                  </a:lnTo>
                  <a:lnTo>
                    <a:pt x="1843" y="983"/>
                  </a:lnTo>
                  <a:lnTo>
                    <a:pt x="1852" y="1042"/>
                  </a:lnTo>
                  <a:lnTo>
                    <a:pt x="1860" y="1098"/>
                  </a:lnTo>
                  <a:lnTo>
                    <a:pt x="1867" y="1091"/>
                  </a:lnTo>
                  <a:lnTo>
                    <a:pt x="1876" y="1044"/>
                  </a:lnTo>
                  <a:lnTo>
                    <a:pt x="1883" y="966"/>
                  </a:lnTo>
                  <a:lnTo>
                    <a:pt x="1890" y="862"/>
                  </a:lnTo>
                  <a:lnTo>
                    <a:pt x="1897" y="783"/>
                  </a:lnTo>
                  <a:lnTo>
                    <a:pt x="1906" y="761"/>
                  </a:lnTo>
                  <a:lnTo>
                    <a:pt x="1914" y="792"/>
                  </a:lnTo>
                  <a:lnTo>
                    <a:pt x="1921" y="885"/>
                  </a:lnTo>
                  <a:lnTo>
                    <a:pt x="1930" y="1047"/>
                  </a:lnTo>
                  <a:lnTo>
                    <a:pt x="1937" y="1175"/>
                  </a:lnTo>
                  <a:lnTo>
                    <a:pt x="1944" y="1258"/>
                  </a:lnTo>
                  <a:lnTo>
                    <a:pt x="1951" y="1271"/>
                  </a:lnTo>
                  <a:lnTo>
                    <a:pt x="1960" y="1110"/>
                  </a:lnTo>
                  <a:lnTo>
                    <a:pt x="1968" y="921"/>
                  </a:lnTo>
                  <a:lnTo>
                    <a:pt x="1975" y="725"/>
                  </a:lnTo>
                  <a:lnTo>
                    <a:pt x="1984" y="552"/>
                  </a:lnTo>
                  <a:lnTo>
                    <a:pt x="1991" y="581"/>
                  </a:lnTo>
                  <a:lnTo>
                    <a:pt x="1998" y="711"/>
                  </a:lnTo>
                  <a:lnTo>
                    <a:pt x="2005" y="914"/>
                  </a:lnTo>
                  <a:lnTo>
                    <a:pt x="2014" y="1179"/>
                  </a:lnTo>
                  <a:lnTo>
                    <a:pt x="2022" y="1353"/>
                  </a:lnTo>
                  <a:lnTo>
                    <a:pt x="2029" y="1400"/>
                  </a:lnTo>
                  <a:lnTo>
                    <a:pt x="2038" y="1335"/>
                  </a:lnTo>
                  <a:lnTo>
                    <a:pt x="2045" y="1143"/>
                  </a:lnTo>
                  <a:lnTo>
                    <a:pt x="2052" y="849"/>
                  </a:lnTo>
                  <a:lnTo>
                    <a:pt x="2059" y="623"/>
                  </a:lnTo>
                  <a:lnTo>
                    <a:pt x="2068" y="480"/>
                  </a:lnTo>
                  <a:lnTo>
                    <a:pt x="2076" y="459"/>
                  </a:lnTo>
                  <a:lnTo>
                    <a:pt x="2083" y="687"/>
                  </a:lnTo>
                  <a:lnTo>
                    <a:pt x="2092" y="952"/>
                  </a:lnTo>
                  <a:lnTo>
                    <a:pt x="2099" y="1215"/>
                  </a:lnTo>
                  <a:lnTo>
                    <a:pt x="2106" y="1442"/>
                  </a:lnTo>
                  <a:lnTo>
                    <a:pt x="2113" y="1424"/>
                  </a:lnTo>
                  <a:lnTo>
                    <a:pt x="2122" y="1294"/>
                  </a:lnTo>
                  <a:lnTo>
                    <a:pt x="2130" y="1089"/>
                  </a:lnTo>
                  <a:lnTo>
                    <a:pt x="2137" y="819"/>
                  </a:lnTo>
                  <a:lnTo>
                    <a:pt x="2146" y="642"/>
                  </a:lnTo>
                  <a:lnTo>
                    <a:pt x="2153" y="574"/>
                  </a:lnTo>
                  <a:lnTo>
                    <a:pt x="2160" y="603"/>
                  </a:lnTo>
                  <a:lnTo>
                    <a:pt x="2167" y="740"/>
                  </a:lnTo>
                  <a:lnTo>
                    <a:pt x="2176" y="963"/>
                  </a:lnTo>
                  <a:lnTo>
                    <a:pt x="2184" y="1141"/>
                  </a:lnTo>
                  <a:lnTo>
                    <a:pt x="2191" y="1265"/>
                  </a:lnTo>
                  <a:lnTo>
                    <a:pt x="2200" y="1308"/>
                  </a:lnTo>
                  <a:lnTo>
                    <a:pt x="2207" y="1186"/>
                  </a:lnTo>
                  <a:lnTo>
                    <a:pt x="2214" y="1037"/>
                  </a:lnTo>
                  <a:lnTo>
                    <a:pt x="2221" y="884"/>
                  </a:lnTo>
                  <a:lnTo>
                    <a:pt x="2230" y="741"/>
                  </a:lnTo>
                  <a:lnTo>
                    <a:pt x="2238" y="725"/>
                  </a:lnTo>
                  <a:lnTo>
                    <a:pt x="2245" y="768"/>
                  </a:lnTo>
                  <a:lnTo>
                    <a:pt x="2254" y="851"/>
                  </a:lnTo>
                  <a:lnTo>
                    <a:pt x="2261" y="974"/>
                  </a:lnTo>
                  <a:lnTo>
                    <a:pt x="2268" y="1064"/>
                  </a:lnTo>
                  <a:lnTo>
                    <a:pt x="2275" y="1110"/>
                  </a:lnTo>
                  <a:lnTo>
                    <a:pt x="2284" y="1116"/>
                  </a:lnTo>
                  <a:lnTo>
                    <a:pt x="2292" y="1074"/>
                  </a:lnTo>
                  <a:lnTo>
                    <a:pt x="2299" y="992"/>
                  </a:lnTo>
                  <a:lnTo>
                    <a:pt x="2308" y="921"/>
                  </a:lnTo>
                  <a:lnTo>
                    <a:pt x="2315" y="869"/>
                  </a:lnTo>
                  <a:lnTo>
                    <a:pt x="2322" y="846"/>
                  </a:lnTo>
                  <a:lnTo>
                    <a:pt x="2331" y="880"/>
                  </a:lnTo>
                  <a:lnTo>
                    <a:pt x="2338" y="925"/>
                  </a:lnTo>
                  <a:lnTo>
                    <a:pt x="2346" y="972"/>
                  </a:lnTo>
                  <a:lnTo>
                    <a:pt x="2353" y="1015"/>
                  </a:lnTo>
                  <a:lnTo>
                    <a:pt x="2362" y="1019"/>
                  </a:lnTo>
                  <a:lnTo>
                    <a:pt x="2369" y="1006"/>
                  </a:lnTo>
                  <a:lnTo>
                    <a:pt x="2376" y="983"/>
                  </a:lnTo>
                  <a:lnTo>
                    <a:pt x="2385" y="952"/>
                  </a:lnTo>
                  <a:lnTo>
                    <a:pt x="2392" y="939"/>
                  </a:lnTo>
                  <a:lnTo>
                    <a:pt x="2399" y="939"/>
                  </a:lnTo>
                  <a:lnTo>
                    <a:pt x="2407" y="950"/>
                  </a:lnTo>
                  <a:lnTo>
                    <a:pt x="2416" y="968"/>
                  </a:lnTo>
                  <a:lnTo>
                    <a:pt x="2423" y="979"/>
                  </a:lnTo>
                  <a:lnTo>
                    <a:pt x="2430" y="975"/>
                  </a:lnTo>
                  <a:lnTo>
                    <a:pt x="2439" y="963"/>
                  </a:lnTo>
                  <a:lnTo>
                    <a:pt x="2446" y="941"/>
                  </a:lnTo>
                  <a:lnTo>
                    <a:pt x="2453" y="925"/>
                  </a:lnTo>
                  <a:lnTo>
                    <a:pt x="2461" y="923"/>
                  </a:lnTo>
                  <a:lnTo>
                    <a:pt x="2470" y="936"/>
                  </a:lnTo>
                  <a:lnTo>
                    <a:pt x="2477" y="963"/>
                  </a:lnTo>
                  <a:lnTo>
                    <a:pt x="2484" y="1002"/>
                  </a:lnTo>
                  <a:lnTo>
                    <a:pt x="2493" y="1024"/>
                  </a:lnTo>
                  <a:lnTo>
                    <a:pt x="2500" y="1029"/>
                  </a:lnTo>
                  <a:lnTo>
                    <a:pt x="2507" y="1013"/>
                  </a:lnTo>
                  <a:lnTo>
                    <a:pt x="2515" y="957"/>
                  </a:lnTo>
                  <a:lnTo>
                    <a:pt x="2524" y="907"/>
                  </a:lnTo>
                  <a:lnTo>
                    <a:pt x="2531" y="866"/>
                  </a:lnTo>
                  <a:lnTo>
                    <a:pt x="2538" y="846"/>
                  </a:lnTo>
                  <a:lnTo>
                    <a:pt x="2547" y="891"/>
                  </a:lnTo>
                  <a:lnTo>
                    <a:pt x="2554" y="954"/>
                  </a:lnTo>
                  <a:lnTo>
                    <a:pt x="2561" y="1024"/>
                  </a:lnTo>
                  <a:lnTo>
                    <a:pt x="2569" y="1094"/>
                  </a:lnTo>
                  <a:lnTo>
                    <a:pt x="2578" y="1100"/>
                  </a:lnTo>
                  <a:lnTo>
                    <a:pt x="2585" y="1064"/>
                  </a:lnTo>
                  <a:lnTo>
                    <a:pt x="2592" y="997"/>
                  </a:lnTo>
                  <a:lnTo>
                    <a:pt x="2601" y="903"/>
                  </a:lnTo>
                  <a:lnTo>
                    <a:pt x="2608" y="828"/>
                  </a:lnTo>
                  <a:lnTo>
                    <a:pt x="2615" y="795"/>
                  </a:lnTo>
                  <a:lnTo>
                    <a:pt x="2623" y="806"/>
                  </a:lnTo>
                  <a:lnTo>
                    <a:pt x="2632" y="864"/>
                  </a:lnTo>
                  <a:lnTo>
                    <a:pt x="2639" y="977"/>
                  </a:lnTo>
                  <a:lnTo>
                    <a:pt x="2646" y="1074"/>
                  </a:lnTo>
                  <a:lnTo>
                    <a:pt x="2655" y="1146"/>
                  </a:lnTo>
                  <a:lnTo>
                    <a:pt x="2662" y="1179"/>
                  </a:lnTo>
                  <a:lnTo>
                    <a:pt x="2669" y="1105"/>
                  </a:lnTo>
                  <a:lnTo>
                    <a:pt x="2677" y="1006"/>
                  </a:lnTo>
                  <a:lnTo>
                    <a:pt x="2686" y="896"/>
                  </a:lnTo>
                  <a:lnTo>
                    <a:pt x="2693" y="786"/>
                  </a:lnTo>
                  <a:lnTo>
                    <a:pt x="2700" y="761"/>
                  </a:lnTo>
                  <a:lnTo>
                    <a:pt x="2709" y="788"/>
                  </a:lnTo>
                  <a:lnTo>
                    <a:pt x="2716" y="855"/>
                  </a:lnTo>
                  <a:lnTo>
                    <a:pt x="2723" y="959"/>
                  </a:lnTo>
                  <a:lnTo>
                    <a:pt x="2731" y="1058"/>
                  </a:lnTo>
                  <a:lnTo>
                    <a:pt x="2740" y="1116"/>
                  </a:lnTo>
                  <a:lnTo>
                    <a:pt x="2747" y="1136"/>
                  </a:lnTo>
                  <a:lnTo>
                    <a:pt x="2754" y="1109"/>
                  </a:lnTo>
                  <a:lnTo>
                    <a:pt x="2763" y="1017"/>
                  </a:lnTo>
                  <a:lnTo>
                    <a:pt x="2770" y="929"/>
                  </a:lnTo>
                  <a:lnTo>
                    <a:pt x="2777" y="855"/>
                  </a:lnTo>
                  <a:lnTo>
                    <a:pt x="2785" y="804"/>
                  </a:lnTo>
                  <a:lnTo>
                    <a:pt x="2794" y="831"/>
                  </a:lnTo>
                  <a:lnTo>
                    <a:pt x="2801" y="884"/>
                  </a:lnTo>
                  <a:lnTo>
                    <a:pt x="2808" y="948"/>
                  </a:lnTo>
                  <a:lnTo>
                    <a:pt x="2817" y="1022"/>
                  </a:lnTo>
                  <a:lnTo>
                    <a:pt x="2824" y="1055"/>
                  </a:lnTo>
                  <a:lnTo>
                    <a:pt x="2831" y="1058"/>
                  </a:lnTo>
                  <a:lnTo>
                    <a:pt x="2839" y="1040"/>
                  </a:lnTo>
                  <a:lnTo>
                    <a:pt x="2848" y="999"/>
                  </a:lnTo>
                  <a:lnTo>
                    <a:pt x="2855" y="952"/>
                  </a:lnTo>
                  <a:lnTo>
                    <a:pt x="2862" y="918"/>
                  </a:lnTo>
                  <a:lnTo>
                    <a:pt x="2871" y="898"/>
                  </a:lnTo>
                  <a:lnTo>
                    <a:pt x="2878" y="898"/>
                  </a:lnTo>
                  <a:lnTo>
                    <a:pt x="2885" y="921"/>
                  </a:lnTo>
                  <a:lnTo>
                    <a:pt x="2893" y="945"/>
                  </a:lnTo>
                  <a:lnTo>
                    <a:pt x="2902" y="966"/>
                  </a:lnTo>
                  <a:lnTo>
                    <a:pt x="2909" y="984"/>
                  </a:lnTo>
                  <a:lnTo>
                    <a:pt x="2916" y="986"/>
                  </a:lnTo>
                  <a:lnTo>
                    <a:pt x="2925" y="984"/>
                  </a:lnTo>
                  <a:lnTo>
                    <a:pt x="2932" y="979"/>
                  </a:lnTo>
                  <a:lnTo>
                    <a:pt x="2939" y="974"/>
                  </a:lnTo>
                  <a:lnTo>
                    <a:pt x="2948" y="972"/>
                  </a:lnTo>
                  <a:lnTo>
                    <a:pt x="2956" y="970"/>
                  </a:lnTo>
                  <a:lnTo>
                    <a:pt x="2963" y="966"/>
                  </a:lnTo>
                  <a:lnTo>
                    <a:pt x="2970" y="963"/>
                  </a:lnTo>
                  <a:lnTo>
                    <a:pt x="2979" y="952"/>
                  </a:lnTo>
                  <a:lnTo>
                    <a:pt x="2986" y="941"/>
                  </a:lnTo>
                  <a:lnTo>
                    <a:pt x="2993" y="934"/>
                  </a:lnTo>
                  <a:lnTo>
                    <a:pt x="3002" y="929"/>
                  </a:lnTo>
                  <a:lnTo>
                    <a:pt x="3010" y="938"/>
                  </a:lnTo>
                  <a:lnTo>
                    <a:pt x="3017" y="954"/>
                  </a:lnTo>
                  <a:lnTo>
                    <a:pt x="3024" y="972"/>
                  </a:lnTo>
                  <a:lnTo>
                    <a:pt x="3033" y="993"/>
                  </a:lnTo>
                  <a:lnTo>
                    <a:pt x="3040" y="1002"/>
                  </a:lnTo>
                  <a:lnTo>
                    <a:pt x="3047" y="1001"/>
                  </a:lnTo>
                  <a:lnTo>
                    <a:pt x="3056" y="990"/>
                  </a:lnTo>
                  <a:lnTo>
                    <a:pt x="3064" y="966"/>
                  </a:lnTo>
                  <a:lnTo>
                    <a:pt x="3071" y="938"/>
                  </a:lnTo>
                  <a:lnTo>
                    <a:pt x="3078" y="916"/>
                  </a:lnTo>
                  <a:lnTo>
                    <a:pt x="3087" y="90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93" name="Line 301"/>
            <p:cNvSpPr>
              <a:spLocks noChangeShapeType="1"/>
            </p:cNvSpPr>
            <p:nvPr/>
          </p:nvSpPr>
          <p:spPr bwMode="auto">
            <a:xfrm flipH="1">
              <a:off x="2661" y="1008"/>
              <a:ext cx="22"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94" name="Freeform 319"/>
            <p:cNvSpPr>
              <a:spLocks noEditPoints="1"/>
            </p:cNvSpPr>
            <p:nvPr/>
          </p:nvSpPr>
          <p:spPr bwMode="auto">
            <a:xfrm>
              <a:off x="561" y="3890"/>
              <a:ext cx="3" cy="23"/>
            </a:xfrm>
            <a:custGeom>
              <a:avLst/>
              <a:gdLst>
                <a:gd name="T0" fmla="*/ 0 w 5"/>
                <a:gd name="T1" fmla="*/ 0 h 47"/>
                <a:gd name="T2" fmla="*/ 0 w 5"/>
                <a:gd name="T3" fmla="*/ 0 h 47"/>
                <a:gd name="T4" fmla="*/ 1 w 5"/>
                <a:gd name="T5" fmla="*/ 0 h 47"/>
                <a:gd name="T6" fmla="*/ 1 w 5"/>
                <a:gd name="T7" fmla="*/ 0 h 47"/>
                <a:gd name="T8" fmla="*/ 0 w 5"/>
                <a:gd name="T9" fmla="*/ 0 h 47"/>
                <a:gd name="T10" fmla="*/ 0 w 5"/>
                <a:gd name="T11" fmla="*/ 1 h 47"/>
                <a:gd name="T12" fmla="*/ 0 w 5"/>
                <a:gd name="T13" fmla="*/ 0 h 47"/>
                <a:gd name="T14" fmla="*/ 1 w 5"/>
                <a:gd name="T15" fmla="*/ 0 h 47"/>
                <a:gd name="T16" fmla="*/ 1 w 5"/>
                <a:gd name="T17" fmla="*/ 1 h 47"/>
                <a:gd name="T18" fmla="*/ 0 w 5"/>
                <a:gd name="T19" fmla="*/ 1 h 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47">
                  <a:moveTo>
                    <a:pt x="0" y="7"/>
                  </a:moveTo>
                  <a:lnTo>
                    <a:pt x="0" y="0"/>
                  </a:lnTo>
                  <a:lnTo>
                    <a:pt x="5" y="0"/>
                  </a:lnTo>
                  <a:lnTo>
                    <a:pt x="5" y="7"/>
                  </a:lnTo>
                  <a:lnTo>
                    <a:pt x="0" y="7"/>
                  </a:lnTo>
                  <a:close/>
                  <a:moveTo>
                    <a:pt x="0" y="47"/>
                  </a:moveTo>
                  <a:lnTo>
                    <a:pt x="0" y="13"/>
                  </a:lnTo>
                  <a:lnTo>
                    <a:pt x="5" y="13"/>
                  </a:lnTo>
                  <a:lnTo>
                    <a:pt x="5" y="47"/>
                  </a:lnTo>
                  <a:lnTo>
                    <a:pt x="0" y="47"/>
                  </a:lnTo>
                  <a:close/>
                </a:path>
              </a:pathLst>
            </a:custGeom>
            <a:solidFill>
              <a:srgbClr val="000000"/>
            </a:solidFill>
            <a:ln w="0">
              <a:solidFill>
                <a:srgbClr val="000000"/>
              </a:solidFill>
              <a:prstDash val="solid"/>
              <a:round/>
              <a:headEnd/>
              <a:tailEnd/>
            </a:ln>
          </p:spPr>
          <p:txBody>
            <a:bodyPr/>
            <a:lstStyle/>
            <a:p>
              <a:endParaRPr lang="en-US"/>
            </a:p>
          </p:txBody>
        </p:sp>
      </p:grpSp>
      <p:pic>
        <p:nvPicPr>
          <p:cNvPr id="37893" name="Picture 328" descr="india_fig_2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12875"/>
            <a:ext cx="3922713" cy="276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721" name="Text Box 329"/>
          <p:cNvSpPr txBox="1">
            <a:spLocks noChangeArrowheads="1"/>
          </p:cNvSpPr>
          <p:nvPr/>
        </p:nvSpPr>
        <p:spPr bwMode="auto">
          <a:xfrm>
            <a:off x="4495800" y="5295035"/>
            <a:ext cx="4321175"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400" dirty="0">
                <a:solidFill>
                  <a:srgbClr val="0000FF"/>
                </a:solidFill>
              </a:rPr>
              <a:t>We measure the group and phase travel times from these diagrams.</a:t>
            </a:r>
          </a:p>
        </p:txBody>
      </p:sp>
      <p:grpSp>
        <p:nvGrpSpPr>
          <p:cNvPr id="59729" name="Group 337"/>
          <p:cNvGrpSpPr>
            <a:grpSpLocks/>
          </p:cNvGrpSpPr>
          <p:nvPr/>
        </p:nvGrpSpPr>
        <p:grpSpPr bwMode="auto">
          <a:xfrm>
            <a:off x="250825" y="3213100"/>
            <a:ext cx="1512888" cy="1655763"/>
            <a:chOff x="158" y="2024"/>
            <a:chExt cx="953" cy="1043"/>
          </a:xfrm>
        </p:grpSpPr>
        <p:sp>
          <p:nvSpPr>
            <p:cNvPr id="37900" name="Text Box 331"/>
            <p:cNvSpPr txBox="1">
              <a:spLocks noChangeArrowheads="1"/>
            </p:cNvSpPr>
            <p:nvPr/>
          </p:nvSpPr>
          <p:spPr bwMode="auto">
            <a:xfrm>
              <a:off x="158" y="2387"/>
              <a:ext cx="9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Direct waves</a:t>
              </a:r>
            </a:p>
          </p:txBody>
        </p:sp>
        <p:sp>
          <p:nvSpPr>
            <p:cNvPr id="37901" name="Line 332"/>
            <p:cNvSpPr>
              <a:spLocks noChangeShapeType="1"/>
            </p:cNvSpPr>
            <p:nvPr/>
          </p:nvSpPr>
          <p:spPr bwMode="auto">
            <a:xfrm>
              <a:off x="748" y="2659"/>
              <a:ext cx="363" cy="40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2" name="Line 333"/>
            <p:cNvSpPr>
              <a:spLocks noChangeShapeType="1"/>
            </p:cNvSpPr>
            <p:nvPr/>
          </p:nvSpPr>
          <p:spPr bwMode="auto">
            <a:xfrm flipV="1">
              <a:off x="657" y="2024"/>
              <a:ext cx="182" cy="40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9730" name="Group 338"/>
          <p:cNvGrpSpPr>
            <a:grpSpLocks/>
          </p:cNvGrpSpPr>
          <p:nvPr/>
        </p:nvGrpSpPr>
        <p:grpSpPr bwMode="auto">
          <a:xfrm>
            <a:off x="1547813" y="2636838"/>
            <a:ext cx="3051175" cy="2160587"/>
            <a:chOff x="975" y="1661"/>
            <a:chExt cx="1922" cy="1361"/>
          </a:xfrm>
        </p:grpSpPr>
        <p:sp>
          <p:nvSpPr>
            <p:cNvPr id="37897" name="Text Box 334"/>
            <p:cNvSpPr txBox="1">
              <a:spLocks noChangeArrowheads="1"/>
            </p:cNvSpPr>
            <p:nvPr/>
          </p:nvSpPr>
          <p:spPr bwMode="auto">
            <a:xfrm>
              <a:off x="1733" y="2399"/>
              <a:ext cx="1164"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Second-bounce </a:t>
              </a:r>
            </a:p>
            <a:p>
              <a:pPr algn="ctr" eaLnBrk="1" hangingPunct="1">
                <a:spcBef>
                  <a:spcPct val="0"/>
                </a:spcBef>
                <a:buFontTx/>
                <a:buNone/>
              </a:pPr>
              <a:r>
                <a:rPr lang="en-US" altLang="en-US" sz="1800"/>
                <a:t>waves</a:t>
              </a:r>
            </a:p>
          </p:txBody>
        </p:sp>
        <p:sp>
          <p:nvSpPr>
            <p:cNvPr id="37898" name="Line 335"/>
            <p:cNvSpPr>
              <a:spLocks noChangeShapeType="1"/>
            </p:cNvSpPr>
            <p:nvPr/>
          </p:nvSpPr>
          <p:spPr bwMode="auto">
            <a:xfrm flipH="1" flipV="1">
              <a:off x="975" y="1661"/>
              <a:ext cx="907" cy="77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899" name="Line 336"/>
            <p:cNvSpPr>
              <a:spLocks noChangeShapeType="1"/>
            </p:cNvSpPr>
            <p:nvPr/>
          </p:nvSpPr>
          <p:spPr bwMode="auto">
            <a:xfrm flipH="1">
              <a:off x="1837" y="2750"/>
              <a:ext cx="181" cy="2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extLst>
      <p:ext uri="{BB962C8B-B14F-4D97-AF65-F5344CB8AC3E}">
        <p14:creationId xmlns:p14="http://schemas.microsoft.com/office/powerpoint/2010/main" val="36457607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972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973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9399">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9399">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59399">
                                            <p:txEl>
                                              <p:pRg st="3" end="3"/>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97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7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274638"/>
            <a:ext cx="8229600" cy="777875"/>
          </a:xfrm>
        </p:spPr>
        <p:txBody>
          <a:bodyPr>
            <a:normAutofit fontScale="90000"/>
          </a:bodyPr>
          <a:lstStyle/>
          <a:p>
            <a:pPr eaLnBrk="1" hangingPunct="1"/>
            <a:r>
              <a:rPr lang="en-US" altLang="en-US" sz="4000" smtClean="0"/>
              <a:t>Time-distance inferences of the sound speed and flow velocity</a:t>
            </a:r>
            <a:endParaRPr lang="en-US" altLang="en-US" sz="3600" smtClean="0"/>
          </a:p>
        </p:txBody>
      </p:sp>
      <p:sp>
        <p:nvSpPr>
          <p:cNvPr id="39939" name="Rectangle 3"/>
          <p:cNvSpPr>
            <a:spLocks noGrp="1" noChangeArrowheads="1"/>
          </p:cNvSpPr>
          <p:nvPr>
            <p:ph type="body" sz="half" idx="1"/>
          </p:nvPr>
        </p:nvSpPr>
        <p:spPr>
          <a:xfrm>
            <a:off x="457200" y="1268413"/>
            <a:ext cx="8147050" cy="1081087"/>
          </a:xfrm>
        </p:spPr>
        <p:txBody>
          <a:bodyPr/>
          <a:lstStyle/>
          <a:p>
            <a:pPr eaLnBrk="1" hangingPunct="1">
              <a:buFontTx/>
              <a:buNone/>
            </a:pPr>
            <a:r>
              <a:rPr lang="en-US" altLang="en-US" sz="1800" smtClean="0"/>
              <a:t>Measures travel times of acoustic or surface gravity waves propagating  between different surface points through the interior. The travel times depend on conditions, flow velocity and sound speed along the ray path:</a:t>
            </a:r>
          </a:p>
          <a:p>
            <a:pPr eaLnBrk="1" hangingPunct="1">
              <a:buFontTx/>
              <a:buNone/>
            </a:pPr>
            <a:endParaRPr lang="en-US" altLang="en-US" sz="1800" smtClean="0"/>
          </a:p>
        </p:txBody>
      </p:sp>
      <p:graphicFrame>
        <p:nvGraphicFramePr>
          <p:cNvPr id="39940" name="Object 5"/>
          <p:cNvGraphicFramePr>
            <a:graphicFrameLocks noChangeAspect="1"/>
          </p:cNvGraphicFramePr>
          <p:nvPr/>
        </p:nvGraphicFramePr>
        <p:xfrm>
          <a:off x="2627313" y="2133600"/>
          <a:ext cx="3556000" cy="1058863"/>
        </p:xfrm>
        <a:graphic>
          <a:graphicData uri="http://schemas.openxmlformats.org/presentationml/2006/ole">
            <mc:AlternateContent xmlns:mc="http://schemas.openxmlformats.org/markup-compatibility/2006">
              <mc:Choice xmlns:v="urn:schemas-microsoft-com:vml" Requires="v">
                <p:oleObj spid="_x0000_s6209" name="Equation" r:id="rId4" imgW="1790700" imgH="533400" progId="Equation.DSMT4">
                  <p:embed/>
                </p:oleObj>
              </mc:Choice>
              <mc:Fallback>
                <p:oleObj name="Equation" r:id="rId4" imgW="1790700" imgH="5334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27313" y="2133600"/>
                        <a:ext cx="3556000" cy="1058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9941" name="Object 276"/>
          <p:cNvGraphicFramePr>
            <a:graphicFrameLocks noChangeAspect="1"/>
          </p:cNvGraphicFramePr>
          <p:nvPr/>
        </p:nvGraphicFramePr>
        <p:xfrm>
          <a:off x="4379913" y="4508500"/>
          <a:ext cx="3984625" cy="857250"/>
        </p:xfrm>
        <a:graphic>
          <a:graphicData uri="http://schemas.openxmlformats.org/presentationml/2006/ole">
            <mc:AlternateContent xmlns:mc="http://schemas.openxmlformats.org/markup-compatibility/2006">
              <mc:Choice xmlns:v="urn:schemas-microsoft-com:vml" Requires="v">
                <p:oleObj spid="_x0000_s6210" name="Equation" r:id="rId6" imgW="2006600" imgH="431800" progId="Equation.DSMT4">
                  <p:embed/>
                </p:oleObj>
              </mc:Choice>
              <mc:Fallback>
                <p:oleObj name="Equation" r:id="rId6" imgW="2006600" imgH="4318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79913" y="4508500"/>
                        <a:ext cx="3984625" cy="85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9942" name="Text Box 277"/>
          <p:cNvSpPr txBox="1">
            <a:spLocks noChangeArrowheads="1"/>
          </p:cNvSpPr>
          <p:nvPr/>
        </p:nvSpPr>
        <p:spPr bwMode="auto">
          <a:xfrm>
            <a:off x="468313" y="3284538"/>
            <a:ext cx="8032750"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The sound speed and flow velocity signals are separated by measuring</a:t>
            </a:r>
          </a:p>
          <a:p>
            <a:pPr algn="ctr" eaLnBrk="1" hangingPunct="1">
              <a:spcBef>
                <a:spcPct val="0"/>
              </a:spcBef>
              <a:buFontTx/>
              <a:buNone/>
            </a:pPr>
            <a:r>
              <a:rPr lang="en-US" altLang="en-US" sz="1800"/>
              <a:t>the travel times for waves propagating in the opposite directions along</a:t>
            </a:r>
          </a:p>
          <a:p>
            <a:pPr algn="ctr" eaLnBrk="1" hangingPunct="1">
              <a:spcBef>
                <a:spcPct val="0"/>
              </a:spcBef>
              <a:buFontTx/>
              <a:buNone/>
            </a:pPr>
            <a:r>
              <a:rPr lang="en-US" altLang="en-US" sz="1800"/>
              <a:t>the same ray paths and calculating the mean travel times and the differences:</a:t>
            </a:r>
          </a:p>
        </p:txBody>
      </p:sp>
      <p:graphicFrame>
        <p:nvGraphicFramePr>
          <p:cNvPr id="39943" name="Object 278"/>
          <p:cNvGraphicFramePr>
            <a:graphicFrameLocks noChangeAspect="1"/>
          </p:cNvGraphicFramePr>
          <p:nvPr/>
        </p:nvGraphicFramePr>
        <p:xfrm>
          <a:off x="4522788" y="5516563"/>
          <a:ext cx="3530600" cy="1058862"/>
        </p:xfrm>
        <a:graphic>
          <a:graphicData uri="http://schemas.openxmlformats.org/presentationml/2006/ole">
            <mc:AlternateContent xmlns:mc="http://schemas.openxmlformats.org/markup-compatibility/2006">
              <mc:Choice xmlns:v="urn:schemas-microsoft-com:vml" Requires="v">
                <p:oleObj spid="_x0000_s6211" name="Equation" r:id="rId8" imgW="1777229" imgH="533169" progId="Equation.DSMT4">
                  <p:embed/>
                </p:oleObj>
              </mc:Choice>
              <mc:Fallback>
                <p:oleObj name="Equation" r:id="rId8" imgW="1777229" imgH="533169"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22788" y="5516563"/>
                        <a:ext cx="3530600" cy="1058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39944" name="Picture 27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9750" y="4292600"/>
            <a:ext cx="3400425" cy="125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45" name="Picture 28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55650" y="5619750"/>
            <a:ext cx="3267075" cy="1238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50178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498" y="1748631"/>
            <a:ext cx="2914055" cy="292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63" name="Rectangle 7"/>
          <p:cNvSpPr>
            <a:spLocks noGrp="1" noChangeArrowheads="1"/>
          </p:cNvSpPr>
          <p:nvPr>
            <p:ph type="title"/>
          </p:nvPr>
        </p:nvSpPr>
        <p:spPr>
          <a:xfrm>
            <a:off x="457200" y="-76200"/>
            <a:ext cx="8229600" cy="908050"/>
          </a:xfrm>
        </p:spPr>
        <p:txBody>
          <a:bodyPr/>
          <a:lstStyle/>
          <a:p>
            <a:pPr eaLnBrk="1" hangingPunct="1"/>
            <a:r>
              <a:rPr lang="en-US" altLang="en-US" sz="3600" dirty="0" smtClean="0"/>
              <a:t>Vector velocity measurement scheme</a:t>
            </a:r>
          </a:p>
        </p:txBody>
      </p:sp>
      <p:sp>
        <p:nvSpPr>
          <p:cNvPr id="40964"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endParaRPr lang="en-US" altLang="en-US" sz="1800"/>
          </a:p>
        </p:txBody>
      </p:sp>
      <p:sp>
        <p:nvSpPr>
          <p:cNvPr id="40966"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endParaRPr lang="en-US" altLang="en-US" sz="1800"/>
          </a:p>
        </p:txBody>
      </p:sp>
      <p:sp>
        <p:nvSpPr>
          <p:cNvPr id="40967" name="Line 20"/>
          <p:cNvSpPr>
            <a:spLocks noChangeShapeType="1"/>
          </p:cNvSpPr>
          <p:nvPr/>
        </p:nvSpPr>
        <p:spPr bwMode="auto">
          <a:xfrm flipV="1">
            <a:off x="1555976" y="2231571"/>
            <a:ext cx="71438" cy="1943100"/>
          </a:xfrm>
          <a:prstGeom prst="line">
            <a:avLst/>
          </a:prstGeom>
          <a:noFill/>
          <a:ln w="9525">
            <a:solidFill>
              <a:schemeClr val="tx1"/>
            </a:solidFill>
            <a:round/>
            <a:headEnd type="triangle" w="lg" len="lg"/>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968" name="Line 21"/>
          <p:cNvSpPr>
            <a:spLocks noChangeShapeType="1"/>
          </p:cNvSpPr>
          <p:nvPr/>
        </p:nvSpPr>
        <p:spPr bwMode="auto">
          <a:xfrm>
            <a:off x="547914" y="3239634"/>
            <a:ext cx="2016125" cy="71437"/>
          </a:xfrm>
          <a:prstGeom prst="line">
            <a:avLst/>
          </a:prstGeom>
          <a:noFill/>
          <a:ln w="9525">
            <a:solidFill>
              <a:schemeClr val="tx1"/>
            </a:solidFill>
            <a:round/>
            <a:headEnd type="triangle" w="lg" len="lg"/>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969" name="Rectangle 23"/>
          <p:cNvSpPr>
            <a:spLocks noChangeArrowheads="1"/>
          </p:cNvSpPr>
          <p:nvPr/>
        </p:nvSpPr>
        <p:spPr bwMode="auto">
          <a:xfrm>
            <a:off x="0" y="3309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endParaRPr lang="en-US" altLang="en-US" sz="1800"/>
          </a:p>
        </p:txBody>
      </p:sp>
      <p:sp>
        <p:nvSpPr>
          <p:cNvPr id="40971" name="Rectangle 25"/>
          <p:cNvSpPr>
            <a:spLocks noChangeArrowheads="1"/>
          </p:cNvSpPr>
          <p:nvPr/>
        </p:nvSpPr>
        <p:spPr bwMode="auto">
          <a:xfrm>
            <a:off x="0" y="3309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endParaRPr lang="en-US" altLang="en-US" sz="1800"/>
          </a:p>
        </p:txBody>
      </p:sp>
      <p:graphicFrame>
        <p:nvGraphicFramePr>
          <p:cNvPr id="40972" name="Object 24"/>
          <p:cNvGraphicFramePr>
            <a:graphicFrameLocks noChangeAspect="1"/>
          </p:cNvGraphicFramePr>
          <p:nvPr>
            <p:extLst>
              <p:ext uri="{D42A27DB-BD31-4B8C-83A1-F6EECF244321}">
                <p14:modId xmlns:p14="http://schemas.microsoft.com/office/powerpoint/2010/main" val="3846457714"/>
              </p:ext>
            </p:extLst>
          </p:nvPr>
        </p:nvGraphicFramePr>
        <p:xfrm>
          <a:off x="547914" y="4572000"/>
          <a:ext cx="790575" cy="731837"/>
        </p:xfrm>
        <a:graphic>
          <a:graphicData uri="http://schemas.openxmlformats.org/presentationml/2006/ole">
            <mc:AlternateContent xmlns:mc="http://schemas.openxmlformats.org/markup-compatibility/2006">
              <mc:Choice xmlns:v="urn:schemas-microsoft-com:vml" Requires="v">
                <p:oleObj spid="_x0000_s7254" name="Equation" r:id="rId5" imgW="253890" imgH="241195" progId="Equation.DSMT4">
                  <p:embed/>
                </p:oleObj>
              </mc:Choice>
              <mc:Fallback>
                <p:oleObj name="Equation" r:id="rId5" imgW="253890" imgH="241195"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7914" y="4572000"/>
                        <a:ext cx="790575"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973" name="Text Box 26"/>
          <p:cNvSpPr txBox="1">
            <a:spLocks noChangeArrowheads="1"/>
          </p:cNvSpPr>
          <p:nvPr/>
        </p:nvSpPr>
        <p:spPr bwMode="auto">
          <a:xfrm>
            <a:off x="0" y="5805488"/>
            <a:ext cx="2787650"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is a travel time difference </a:t>
            </a:r>
          </a:p>
          <a:p>
            <a:pPr algn="ctr" eaLnBrk="1" hangingPunct="1">
              <a:spcBef>
                <a:spcPct val="0"/>
              </a:spcBef>
              <a:buFontTx/>
              <a:buNone/>
            </a:pPr>
            <a:r>
              <a:rPr lang="en-US" altLang="en-US" sz="1800"/>
              <a:t>averaged over the </a:t>
            </a:r>
          </a:p>
          <a:p>
            <a:pPr algn="ctr" eaLnBrk="1" hangingPunct="1">
              <a:spcBef>
                <a:spcPct val="0"/>
              </a:spcBef>
              <a:buFontTx/>
              <a:buNone/>
            </a:pPr>
            <a:r>
              <a:rPr lang="en-US" altLang="en-US" sz="1800"/>
              <a:t>full annulus. </a:t>
            </a:r>
          </a:p>
        </p:txBody>
      </p:sp>
      <p:graphicFrame>
        <p:nvGraphicFramePr>
          <p:cNvPr id="40974" name="Object 27"/>
          <p:cNvGraphicFramePr>
            <a:graphicFrameLocks noChangeAspect="1"/>
          </p:cNvGraphicFramePr>
          <p:nvPr>
            <p:extLst>
              <p:ext uri="{D42A27DB-BD31-4B8C-83A1-F6EECF244321}">
                <p14:modId xmlns:p14="http://schemas.microsoft.com/office/powerpoint/2010/main" val="3917928794"/>
              </p:ext>
            </p:extLst>
          </p:nvPr>
        </p:nvGraphicFramePr>
        <p:xfrm>
          <a:off x="3133725" y="842859"/>
          <a:ext cx="5524500" cy="5878616"/>
        </p:xfrm>
        <a:graphic>
          <a:graphicData uri="http://schemas.openxmlformats.org/presentationml/2006/ole">
            <mc:AlternateContent xmlns:mc="http://schemas.openxmlformats.org/markup-compatibility/2006">
              <mc:Choice xmlns:v="urn:schemas-microsoft-com:vml" Requires="v">
                <p:oleObj spid="_x0000_s7255" name="Document" r:id="rId7" imgW="5942717" imgH="6310348" progId="Word.Document.8">
                  <p:embed/>
                </p:oleObj>
              </mc:Choice>
              <mc:Fallback>
                <p:oleObj name="Document" r:id="rId7" imgW="5942717" imgH="6310348" progId="Word.Document.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33725" y="842859"/>
                        <a:ext cx="5524500" cy="5878616"/>
                      </a:xfrm>
                      <a:prstGeom prst="rect">
                        <a:avLst/>
                      </a:prstGeom>
                      <a:noFill/>
                      <a:ln>
                        <a:noFill/>
                      </a:ln>
                      <a:effectLst/>
                      <a:extLst/>
                    </p:spPr>
                  </p:pic>
                </p:oleObj>
              </mc:Fallback>
            </mc:AlternateContent>
          </a:graphicData>
        </a:graphic>
      </p:graphicFrame>
      <p:grpSp>
        <p:nvGrpSpPr>
          <p:cNvPr id="5" name="Group 4"/>
          <p:cNvGrpSpPr/>
          <p:nvPr/>
        </p:nvGrpSpPr>
        <p:grpSpPr>
          <a:xfrm>
            <a:off x="809964" y="1081881"/>
            <a:ext cx="1520260" cy="3161733"/>
            <a:chOff x="809964" y="1081881"/>
            <a:chExt cx="1520260" cy="3161733"/>
          </a:xfrm>
        </p:grpSpPr>
        <p:graphicFrame>
          <p:nvGraphicFramePr>
            <p:cNvPr id="40965" name="Object 14"/>
            <p:cNvGraphicFramePr>
              <a:graphicFrameLocks noChangeAspect="1"/>
            </p:cNvGraphicFramePr>
            <p:nvPr>
              <p:extLst>
                <p:ext uri="{D42A27DB-BD31-4B8C-83A1-F6EECF244321}">
                  <p14:modId xmlns:p14="http://schemas.microsoft.com/office/powerpoint/2010/main" val="3677539849"/>
                </p:ext>
              </p:extLst>
            </p:nvPr>
          </p:nvGraphicFramePr>
          <p:xfrm>
            <a:off x="1267051" y="1081881"/>
            <a:ext cx="720725" cy="666750"/>
          </p:xfrm>
          <a:graphic>
            <a:graphicData uri="http://schemas.openxmlformats.org/presentationml/2006/ole">
              <mc:AlternateContent xmlns:mc="http://schemas.openxmlformats.org/markup-compatibility/2006">
                <mc:Choice xmlns:v="urn:schemas-microsoft-com:vml" Requires="v">
                  <p:oleObj spid="_x0000_s7256" name="Equation" r:id="rId9" imgW="253890" imgH="241195" progId="Equation.DSMT4">
                    <p:embed/>
                  </p:oleObj>
                </mc:Choice>
                <mc:Fallback>
                  <p:oleObj name="Equation" r:id="rId9" imgW="253890" imgH="241195"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67051" y="1081881"/>
                          <a:ext cx="720725"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4" name="Group 3"/>
            <p:cNvGrpSpPr/>
            <p:nvPr/>
          </p:nvGrpSpPr>
          <p:grpSpPr>
            <a:xfrm>
              <a:off x="809964" y="2205264"/>
              <a:ext cx="1520260" cy="2038350"/>
              <a:chOff x="809964" y="2205264"/>
              <a:chExt cx="1520260" cy="2038350"/>
            </a:xfrm>
          </p:grpSpPr>
          <p:sp>
            <p:nvSpPr>
              <p:cNvPr id="3" name="Block Arc 2"/>
              <p:cNvSpPr/>
              <p:nvPr/>
            </p:nvSpPr>
            <p:spPr>
              <a:xfrm>
                <a:off x="838200" y="2205264"/>
                <a:ext cx="1492024" cy="842736"/>
              </a:xfrm>
              <a:prstGeom prst="blockArc">
                <a:avLst>
                  <a:gd name="adj1" fmla="val 11130182"/>
                  <a:gd name="adj2" fmla="val 21465724"/>
                  <a:gd name="adj3" fmla="val 223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Block Arc 16"/>
              <p:cNvSpPr/>
              <p:nvPr/>
            </p:nvSpPr>
            <p:spPr>
              <a:xfrm flipV="1">
                <a:off x="809964" y="3329214"/>
                <a:ext cx="1492024" cy="914400"/>
              </a:xfrm>
              <a:prstGeom prst="blockArc">
                <a:avLst>
                  <a:gd name="adj1" fmla="val 11366735"/>
                  <a:gd name="adj2" fmla="val 20773650"/>
                  <a:gd name="adj3" fmla="val 2066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6" name="Group 5"/>
          <p:cNvGrpSpPr/>
          <p:nvPr/>
        </p:nvGrpSpPr>
        <p:grpSpPr>
          <a:xfrm>
            <a:off x="76200" y="2133600"/>
            <a:ext cx="2514599" cy="1839630"/>
            <a:chOff x="76200" y="2133600"/>
            <a:chExt cx="2514599" cy="1839630"/>
          </a:xfrm>
        </p:grpSpPr>
        <p:graphicFrame>
          <p:nvGraphicFramePr>
            <p:cNvPr id="40970" name="Object 22"/>
            <p:cNvGraphicFramePr>
              <a:graphicFrameLocks noChangeAspect="1"/>
            </p:cNvGraphicFramePr>
            <p:nvPr>
              <p:extLst>
                <p:ext uri="{D42A27DB-BD31-4B8C-83A1-F6EECF244321}">
                  <p14:modId xmlns:p14="http://schemas.microsoft.com/office/powerpoint/2010/main" val="3028320842"/>
                </p:ext>
              </p:extLst>
            </p:nvPr>
          </p:nvGraphicFramePr>
          <p:xfrm>
            <a:off x="76200" y="2133600"/>
            <a:ext cx="720725" cy="642937"/>
          </p:xfrm>
          <a:graphic>
            <a:graphicData uri="http://schemas.openxmlformats.org/presentationml/2006/ole">
              <mc:AlternateContent xmlns:mc="http://schemas.openxmlformats.org/markup-compatibility/2006">
                <mc:Choice xmlns:v="urn:schemas-microsoft-com:vml" Requires="v">
                  <p:oleObj spid="_x0000_s7257" name="Equation" r:id="rId11" imgW="266469" imgH="241091" progId="Equation.DSMT4">
                    <p:embed/>
                  </p:oleObj>
                </mc:Choice>
                <mc:Fallback>
                  <p:oleObj name="Equation" r:id="rId11" imgW="266469" imgH="241091"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6200" y="2133600"/>
                          <a:ext cx="72072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9" name="Group 18"/>
            <p:cNvGrpSpPr/>
            <p:nvPr/>
          </p:nvGrpSpPr>
          <p:grpSpPr>
            <a:xfrm rot="16200000">
              <a:off x="811494" y="2193925"/>
              <a:ext cx="1520260" cy="2038350"/>
              <a:chOff x="809964" y="2205264"/>
              <a:chExt cx="1520260" cy="2038350"/>
            </a:xfrm>
          </p:grpSpPr>
          <p:sp>
            <p:nvSpPr>
              <p:cNvPr id="20" name="Block Arc 19"/>
              <p:cNvSpPr/>
              <p:nvPr/>
            </p:nvSpPr>
            <p:spPr>
              <a:xfrm>
                <a:off x="838200" y="2205264"/>
                <a:ext cx="1492024" cy="842736"/>
              </a:xfrm>
              <a:prstGeom prst="blockArc">
                <a:avLst>
                  <a:gd name="adj1" fmla="val 11130182"/>
                  <a:gd name="adj2" fmla="val 21465724"/>
                  <a:gd name="adj3" fmla="val 223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Block Arc 20"/>
              <p:cNvSpPr/>
              <p:nvPr/>
            </p:nvSpPr>
            <p:spPr>
              <a:xfrm flipV="1">
                <a:off x="809964" y="3329214"/>
                <a:ext cx="1492024" cy="914400"/>
              </a:xfrm>
              <a:prstGeom prst="blockArc">
                <a:avLst>
                  <a:gd name="adj1" fmla="val 11366735"/>
                  <a:gd name="adj2" fmla="val 20773650"/>
                  <a:gd name="adj3" fmla="val 2066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Tree>
    <p:extLst>
      <p:ext uri="{BB962C8B-B14F-4D97-AF65-F5344CB8AC3E}">
        <p14:creationId xmlns:p14="http://schemas.microsoft.com/office/powerpoint/2010/main" val="291291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97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526" y="0"/>
            <a:ext cx="8472948" cy="6858000"/>
          </a:xfrm>
          <a:prstGeom prst="rect">
            <a:avLst/>
          </a:prstGeom>
        </p:spPr>
      </p:pic>
      <p:sp>
        <p:nvSpPr>
          <p:cNvPr id="3" name="TextBox 2"/>
          <p:cNvSpPr txBox="1"/>
          <p:nvPr/>
        </p:nvSpPr>
        <p:spPr>
          <a:xfrm>
            <a:off x="2231573" y="5236029"/>
            <a:ext cx="1981200" cy="914400"/>
          </a:xfrm>
          <a:prstGeom prst="rect">
            <a:avLst/>
          </a:prstGeom>
          <a:noFill/>
        </p:spPr>
        <p:txBody>
          <a:bodyPr wrap="none" rtlCol="0">
            <a:normAutofit/>
          </a:bodyPr>
          <a:lstStyle/>
          <a:p>
            <a:r>
              <a:rPr lang="en-US" sz="1600" dirty="0" smtClean="0">
                <a:solidFill>
                  <a:srgbClr val="0070C0"/>
                </a:solidFill>
                <a:latin typeface="Times New Roman" panose="02020603050405020304" pitchFamily="18" charset="0"/>
                <a:cs typeface="Times New Roman" panose="02020603050405020304" pitchFamily="18" charset="0"/>
              </a:rPr>
              <a:t>Surface travel times</a:t>
            </a:r>
          </a:p>
          <a:p>
            <a:r>
              <a:rPr lang="en-US" sz="1600" dirty="0" smtClean="0">
                <a:solidFill>
                  <a:srgbClr val="0070C0"/>
                </a:solidFill>
                <a:latin typeface="Times New Roman" panose="02020603050405020304" pitchFamily="18" charset="0"/>
                <a:cs typeface="Times New Roman" panose="02020603050405020304" pitchFamily="18" charset="0"/>
              </a:rPr>
              <a:t>measured at location</a:t>
            </a:r>
          </a:p>
          <a:p>
            <a:r>
              <a:rPr lang="en-US" sz="1600" dirty="0" smtClean="0">
                <a:solidFill>
                  <a:srgbClr val="0070C0"/>
                </a:solidFill>
                <a:latin typeface="Times New Roman" panose="02020603050405020304" pitchFamily="18" charset="0"/>
                <a:cs typeface="Times New Roman" panose="02020603050405020304" pitchFamily="18" charset="0"/>
              </a:rPr>
              <a:t>(</a:t>
            </a:r>
            <a:r>
              <a:rPr lang="en-US" sz="1600" dirty="0" err="1" smtClean="0">
                <a:solidFill>
                  <a:srgbClr val="0070C0"/>
                </a:solidFill>
                <a:latin typeface="Symbol" panose="05050102010706020507" pitchFamily="18" charset="2"/>
                <a:cs typeface="Times New Roman" panose="02020603050405020304" pitchFamily="18" charset="0"/>
              </a:rPr>
              <a:t>m,l</a:t>
            </a:r>
            <a:r>
              <a:rPr lang="en-US" sz="1600" dirty="0" smtClean="0">
                <a:solidFill>
                  <a:srgbClr val="0070C0"/>
                </a:solidFill>
                <a:latin typeface="Times New Roman" panose="02020603050405020304" pitchFamily="18" charset="0"/>
                <a:cs typeface="Times New Roman" panose="02020603050405020304" pitchFamily="18" charset="0"/>
              </a:rPr>
              <a:t>) for distance </a:t>
            </a:r>
            <a:r>
              <a:rPr lang="en-US" sz="1600" dirty="0" smtClean="0">
                <a:solidFill>
                  <a:srgbClr val="0070C0"/>
                </a:solidFill>
                <a:latin typeface="Symbol" panose="05050102010706020507" pitchFamily="18" charset="2"/>
                <a:cs typeface="Times New Roman" panose="02020603050405020304" pitchFamily="18" charset="0"/>
              </a:rPr>
              <a:t>n</a:t>
            </a:r>
            <a:r>
              <a:rPr lang="en-US" sz="1600" dirty="0" smtClean="0">
                <a:solidFill>
                  <a:srgbClr val="0070C0"/>
                </a:solidFill>
                <a:latin typeface="Times New Roman" panose="02020603050405020304" pitchFamily="18" charset="0"/>
                <a:cs typeface="Times New Roman" panose="02020603050405020304" pitchFamily="18" charset="0"/>
              </a:rPr>
              <a:t> </a:t>
            </a:r>
            <a:endParaRPr lang="en-US" sz="1600" dirty="0">
              <a:solidFill>
                <a:srgbClr val="0070C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8001000" y="5225143"/>
            <a:ext cx="914400" cy="914400"/>
          </a:xfrm>
          <a:prstGeom prst="rect">
            <a:avLst/>
          </a:prstGeom>
          <a:noFill/>
        </p:spPr>
        <p:txBody>
          <a:bodyPr wrap="none" rtlCol="0">
            <a:normAutofit fontScale="85000" lnSpcReduction="10000"/>
          </a:bodyPr>
          <a:lstStyle/>
          <a:p>
            <a:r>
              <a:rPr lang="en-US" dirty="0" smtClean="0">
                <a:solidFill>
                  <a:srgbClr val="0070C0"/>
                </a:solidFill>
                <a:latin typeface="Times New Roman" panose="02020603050405020304" pitchFamily="18" charset="0"/>
                <a:cs typeface="Times New Roman" panose="02020603050405020304" pitchFamily="18" charset="0"/>
              </a:rPr>
              <a:t>Subsurface</a:t>
            </a:r>
          </a:p>
          <a:p>
            <a:r>
              <a:rPr lang="en-US" dirty="0">
                <a:solidFill>
                  <a:srgbClr val="0070C0"/>
                </a:solidFill>
                <a:latin typeface="Times New Roman" panose="02020603050405020304" pitchFamily="18" charset="0"/>
                <a:cs typeface="Times New Roman" panose="02020603050405020304" pitchFamily="18" charset="0"/>
              </a:rPr>
              <a:t>p</a:t>
            </a:r>
            <a:r>
              <a:rPr lang="en-US" dirty="0" smtClean="0">
                <a:solidFill>
                  <a:srgbClr val="0070C0"/>
                </a:solidFill>
                <a:latin typeface="Times New Roman" panose="02020603050405020304" pitchFamily="18" charset="0"/>
                <a:cs typeface="Times New Roman" panose="02020603050405020304" pitchFamily="18" charset="0"/>
              </a:rPr>
              <a:t>erturbation</a:t>
            </a:r>
          </a:p>
          <a:p>
            <a:r>
              <a:rPr lang="en-US" dirty="0">
                <a:solidFill>
                  <a:srgbClr val="0070C0"/>
                </a:solidFill>
                <a:latin typeface="Times New Roman" panose="02020603050405020304" pitchFamily="18" charset="0"/>
                <a:cs typeface="Times New Roman" panose="02020603050405020304" pitchFamily="18" charset="0"/>
              </a:rPr>
              <a:t>a</a:t>
            </a:r>
            <a:r>
              <a:rPr lang="en-US" dirty="0" smtClean="0">
                <a:solidFill>
                  <a:srgbClr val="0070C0"/>
                </a:solidFill>
                <a:latin typeface="Times New Roman" panose="02020603050405020304" pitchFamily="18" charset="0"/>
                <a:cs typeface="Times New Roman" panose="02020603050405020304" pitchFamily="18" charset="0"/>
              </a:rPr>
              <a:t>t grid point</a:t>
            </a:r>
          </a:p>
          <a:p>
            <a:r>
              <a:rPr lang="en-US" dirty="0" smtClean="0">
                <a:solidFill>
                  <a:srgbClr val="0070C0"/>
                </a:solidFill>
                <a:latin typeface="Times New Roman" panose="02020603050405020304" pitchFamily="18" charset="0"/>
                <a:cs typeface="Times New Roman" panose="02020603050405020304" pitchFamily="18" charset="0"/>
              </a:rPr>
              <a:t>(</a:t>
            </a:r>
            <a:r>
              <a:rPr lang="en-US" dirty="0" err="1" smtClean="0">
                <a:solidFill>
                  <a:srgbClr val="0070C0"/>
                </a:solidFill>
                <a:latin typeface="Times New Roman" panose="02020603050405020304" pitchFamily="18" charset="0"/>
                <a:cs typeface="Times New Roman" panose="02020603050405020304" pitchFamily="18" charset="0"/>
              </a:rPr>
              <a:t>i,j,k</a:t>
            </a:r>
            <a:r>
              <a:rPr lang="en-US" dirty="0" smtClean="0">
                <a:solidFill>
                  <a:srgbClr val="0070C0"/>
                </a:solidFill>
                <a:latin typeface="Times New Roman" panose="02020603050405020304" pitchFamily="18" charset="0"/>
                <a:cs typeface="Times New Roman" panose="02020603050405020304" pitchFamily="18" charset="0"/>
              </a:rPr>
              <a:t>)</a:t>
            </a:r>
            <a:endParaRPr lang="en-US"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86494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hr_V_short.mpg">
            <a:hlinkClick r:id="" action="ppaction://media"/>
          </p:cNvPr>
          <p:cNvPicPr>
            <a:picLocks noChangeAspect="1" noChangeArrowheads="1"/>
          </p:cNvPicPr>
          <p:nvPr>
            <a:vide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4816475" y="1557338"/>
            <a:ext cx="4327525"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3"/>
          <p:cNvSpPr>
            <a:spLocks noGrp="1" noChangeArrowheads="1"/>
          </p:cNvSpPr>
          <p:nvPr>
            <p:ph type="title"/>
          </p:nvPr>
        </p:nvSpPr>
        <p:spPr/>
        <p:txBody>
          <a:bodyPr/>
          <a:lstStyle/>
          <a:p>
            <a:pPr eaLnBrk="1" hangingPunct="1"/>
            <a:r>
              <a:rPr lang="en-US" altLang="en-US" sz="4000" smtClean="0"/>
              <a:t>Randomly excited solar oscillations</a:t>
            </a:r>
          </a:p>
        </p:txBody>
      </p:sp>
      <p:pic>
        <p:nvPicPr>
          <p:cNvPr id="2" name="movie2_l.mpg">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extLst>
              <a:ext uri="{28A0092B-C50C-407E-A947-70E740481C1C}">
                <a14:useLocalDpi xmlns:a14="http://schemas.microsoft.com/office/drawing/2010/main" val="0"/>
              </a:ext>
            </a:extLst>
          </a:blip>
          <a:srcRect/>
          <a:stretch>
            <a:fillRect/>
          </a:stretch>
        </p:blipFill>
        <p:spPr bwMode="auto">
          <a:xfrm>
            <a:off x="304800" y="1557338"/>
            <a:ext cx="4462463" cy="446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35186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9933" fill="hold"/>
                                        <p:tgtEl>
                                          <p:spTgt spid="2"/>
                                        </p:tgtEl>
                                      </p:cBhvr>
                                    </p:cmd>
                                  </p:childTnLst>
                                </p:cTn>
                              </p:par>
                            </p:childTnLst>
                          </p:cTn>
                        </p:par>
                        <p:par>
                          <p:cTn id="7" fill="hold" nodeType="afterGroup">
                            <p:stCondLst>
                              <p:cond delay="19933"/>
                            </p:stCondLst>
                            <p:childTnLst>
                              <p:par>
                                <p:cTn id="8" presetID="1" presetClass="mediacall" presetSubtype="0" fill="hold" nodeType="afterEffect">
                                  <p:stCondLst>
                                    <p:cond delay="0"/>
                                  </p:stCondLst>
                                  <p:childTnLst>
                                    <p:cmd type="call" cmd="playFrom(0.0)">
                                      <p:cBhvr>
                                        <p:cTn id="9" dur="6599" fill="hold"/>
                                        <p:tgtEl>
                                          <p:spTgt spid="512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seq concurrent="1" nextAc="seek">
              <p:cTn id="11" restart="whenNotActive" fill="hold" evtFilter="cancelBubble" nodeType="interactiveSeq">
                <p:stCondLst>
                  <p:cond evt="onClick" delay="0">
                    <p:tgtEl>
                      <p:spTgt spid="2"/>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2" presetClass="mediacall" presetSubtype="0" fill="hold" nodeType="click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video>
              <p:cMediaNode>
                <p:cTn id="16" repeatCount="indefinite" fill="hold" display="0">
                  <p:stCondLst>
                    <p:cond delay="indefinite"/>
                  </p:stCondLst>
                </p:cTn>
                <p:tgtEl>
                  <p:spTgt spid="5122"/>
                </p:tgtEl>
              </p:cMediaNode>
            </p:video>
            <p:seq concurrent="1" nextAc="seek">
              <p:cTn id="17" restart="whenNotActive" fill="hold" evtFilter="cancelBubble" nodeType="interactiveSeq">
                <p:stCondLst>
                  <p:cond evt="onClick" delay="0">
                    <p:tgtEl>
                      <p:spTgt spid="5122"/>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2" presetClass="mediacall" presetSubtype="0" fill="hold" nodeType="clickEffect">
                                  <p:stCondLst>
                                    <p:cond delay="0"/>
                                  </p:stCondLst>
                                  <p:childTnLst>
                                    <p:cmd type="call" cmd="togglePause">
                                      <p:cBhvr>
                                        <p:cTn id="21" dur="1" fill="hold"/>
                                        <p:tgtEl>
                                          <p:spTgt spid="5122"/>
                                        </p:tgtEl>
                                      </p:cBhvr>
                                    </p:cmd>
                                  </p:childTnLst>
                                </p:cTn>
                              </p:par>
                            </p:childTnLst>
                          </p:cTn>
                        </p:par>
                      </p:childTnLst>
                    </p:cTn>
                  </p:par>
                </p:childTnLst>
              </p:cTn>
              <p:nextCondLst>
                <p:cond evt="onClick" delay="0">
                  <p:tgtEl>
                    <p:spTgt spid="512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5" descr="figure_04n"/>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362200" y="990600"/>
            <a:ext cx="5486400" cy="2427288"/>
          </a:xfrm>
        </p:spPr>
      </p:pic>
      <p:sp>
        <p:nvSpPr>
          <p:cNvPr id="43011" name="Rectangle 2"/>
          <p:cNvSpPr>
            <a:spLocks noGrp="1" noChangeArrowheads="1"/>
          </p:cNvSpPr>
          <p:nvPr>
            <p:ph type="title"/>
          </p:nvPr>
        </p:nvSpPr>
        <p:spPr>
          <a:xfrm>
            <a:off x="457200" y="228600"/>
            <a:ext cx="8229600" cy="685800"/>
          </a:xfrm>
        </p:spPr>
        <p:txBody>
          <a:bodyPr/>
          <a:lstStyle/>
          <a:p>
            <a:pPr eaLnBrk="1" hangingPunct="1"/>
            <a:r>
              <a:rPr lang="en-US" altLang="en-US" sz="2800" b="1" dirty="0" smtClean="0"/>
              <a:t>Deep- and surface-focusing observing schemes</a:t>
            </a:r>
          </a:p>
        </p:txBody>
      </p:sp>
      <p:pic>
        <p:nvPicPr>
          <p:cNvPr id="43012" name="Picture 3" descr="duvall_fig2"/>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2057400" y="3429000"/>
            <a:ext cx="5715000" cy="29892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3013" name="Text Box 6"/>
          <p:cNvSpPr txBox="1">
            <a:spLocks noChangeArrowheads="1"/>
          </p:cNvSpPr>
          <p:nvPr/>
        </p:nvSpPr>
        <p:spPr bwMode="auto">
          <a:xfrm>
            <a:off x="2651125" y="3384550"/>
            <a:ext cx="1847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r>
              <a:rPr lang="en-US" altLang="en-US" sz="1800">
                <a:latin typeface="Tahoma" pitchFamily="34" charset="0"/>
              </a:rPr>
              <a:t>Surface focusing</a:t>
            </a:r>
          </a:p>
        </p:txBody>
      </p:sp>
      <p:sp>
        <p:nvSpPr>
          <p:cNvPr id="43014" name="Text Box 7"/>
          <p:cNvSpPr txBox="1">
            <a:spLocks noChangeArrowheads="1"/>
          </p:cNvSpPr>
          <p:nvPr/>
        </p:nvSpPr>
        <p:spPr bwMode="auto">
          <a:xfrm>
            <a:off x="5622925" y="3384550"/>
            <a:ext cx="16160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r>
              <a:rPr lang="en-US" altLang="en-US" sz="1800">
                <a:latin typeface="Tahoma" pitchFamily="34" charset="0"/>
              </a:rPr>
              <a:t>Deep focusing</a:t>
            </a:r>
          </a:p>
        </p:txBody>
      </p:sp>
    </p:spTree>
    <p:extLst>
      <p:ext uri="{BB962C8B-B14F-4D97-AF65-F5344CB8AC3E}">
        <p14:creationId xmlns:p14="http://schemas.microsoft.com/office/powerpoint/2010/main" val="23997764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4373" name="Picture 5" descr="hh7"/>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990600"/>
            <a:ext cx="5029200" cy="3771900"/>
          </a:xfrm>
          <a:prstGeom prst="rect">
            <a:avLst/>
          </a:prstGeom>
          <a:noFill/>
          <a:extLst>
            <a:ext uri="{909E8E84-426E-40DD-AFC4-6F175D3DCCD1}">
              <a14:hiddenFill xmlns:a14="http://schemas.microsoft.com/office/drawing/2010/main">
                <a:solidFill>
                  <a:srgbClr val="FFFFFF"/>
                </a:solidFill>
              </a14:hiddenFill>
            </a:ext>
          </a:extLst>
        </p:spPr>
      </p:pic>
      <p:sp>
        <p:nvSpPr>
          <p:cNvPr id="314370" name="Text Box 2"/>
          <p:cNvSpPr txBox="1">
            <a:spLocks noChangeArrowheads="1"/>
          </p:cNvSpPr>
          <p:nvPr/>
        </p:nvSpPr>
        <p:spPr bwMode="auto">
          <a:xfrm>
            <a:off x="4009016" y="4664338"/>
            <a:ext cx="2362200" cy="457200"/>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sz="2400" i="1" dirty="0">
                <a:solidFill>
                  <a:srgbClr val="00B0F0"/>
                </a:solidFill>
                <a:latin typeface="Arial" pitchFamily="34" charset="0"/>
              </a:rPr>
              <a:t>H</a:t>
            </a:r>
            <a:r>
              <a:rPr lang="en-US" altLang="en-US" sz="2400" i="1" baseline="-25000" dirty="0">
                <a:solidFill>
                  <a:srgbClr val="00B0F0"/>
                </a:solidFill>
                <a:latin typeface="Arial" pitchFamily="34" charset="0"/>
              </a:rPr>
              <a:t>- </a:t>
            </a:r>
            <a:r>
              <a:rPr lang="en-US" altLang="en-US" sz="2400" i="1" dirty="0">
                <a:solidFill>
                  <a:srgbClr val="00B0F0"/>
                </a:solidFill>
                <a:latin typeface="Arial" pitchFamily="34" charset="0"/>
              </a:rPr>
              <a:t> = </a:t>
            </a:r>
            <a:r>
              <a:rPr lang="en-US" altLang="en-US" sz="2400" dirty="0">
                <a:solidFill>
                  <a:srgbClr val="00B0F0"/>
                </a:solidFill>
                <a:latin typeface="Arial" pitchFamily="34" charset="0"/>
              </a:rPr>
              <a:t>ingression</a:t>
            </a:r>
          </a:p>
        </p:txBody>
      </p:sp>
      <p:sp>
        <p:nvSpPr>
          <p:cNvPr id="314371" name="Text Box 3"/>
          <p:cNvSpPr txBox="1">
            <a:spLocks noChangeArrowheads="1"/>
          </p:cNvSpPr>
          <p:nvPr/>
        </p:nvSpPr>
        <p:spPr bwMode="auto">
          <a:xfrm>
            <a:off x="6629400" y="4682267"/>
            <a:ext cx="2286000" cy="457200"/>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sz="2400" i="1" dirty="0">
                <a:solidFill>
                  <a:srgbClr val="FF0000"/>
                </a:solidFill>
                <a:latin typeface="Arial" pitchFamily="34" charset="0"/>
              </a:rPr>
              <a:t>H</a:t>
            </a:r>
            <a:r>
              <a:rPr lang="en-US" altLang="en-US" sz="2400" i="1" baseline="-25000" dirty="0">
                <a:solidFill>
                  <a:srgbClr val="FF0000"/>
                </a:solidFill>
                <a:latin typeface="Arial" pitchFamily="34" charset="0"/>
              </a:rPr>
              <a:t>+</a:t>
            </a:r>
            <a:r>
              <a:rPr lang="en-US" altLang="en-US" sz="2400" i="1" dirty="0">
                <a:solidFill>
                  <a:srgbClr val="FF0000"/>
                </a:solidFill>
                <a:latin typeface="Arial" pitchFamily="34" charset="0"/>
              </a:rPr>
              <a:t> </a:t>
            </a:r>
            <a:r>
              <a:rPr lang="en-US" altLang="en-US" sz="2400" dirty="0">
                <a:solidFill>
                  <a:srgbClr val="FF0000"/>
                </a:solidFill>
                <a:latin typeface="Arial" pitchFamily="34" charset="0"/>
              </a:rPr>
              <a:t>= egression</a:t>
            </a:r>
          </a:p>
        </p:txBody>
      </p:sp>
      <p:sp>
        <p:nvSpPr>
          <p:cNvPr id="314372" name="Rectangle 4"/>
          <p:cNvSpPr>
            <a:spLocks noGrp="1" noRot="1" noChangeArrowheads="1"/>
          </p:cNvSpPr>
          <p:nvPr>
            <p:ph type="title" idx="4294967295"/>
          </p:nvPr>
        </p:nvSpPr>
        <p:spPr>
          <a:xfrm>
            <a:off x="1905000" y="228600"/>
            <a:ext cx="5257800" cy="609600"/>
          </a:xfrm>
        </p:spPr>
        <p:txBody>
          <a:bodyPr/>
          <a:lstStyle/>
          <a:p>
            <a:r>
              <a:rPr lang="en-US" altLang="en-US" sz="3200" dirty="0" smtClean="0"/>
              <a:t>Helioseismic </a:t>
            </a:r>
            <a:r>
              <a:rPr lang="en-US" altLang="en-US" sz="3200" dirty="0"/>
              <a:t>holography</a:t>
            </a:r>
          </a:p>
        </p:txBody>
      </p:sp>
      <p:sp>
        <p:nvSpPr>
          <p:cNvPr id="2" name="TextBox 1"/>
          <p:cNvSpPr txBox="1"/>
          <p:nvPr/>
        </p:nvSpPr>
        <p:spPr>
          <a:xfrm>
            <a:off x="152400" y="990600"/>
            <a:ext cx="3581400" cy="4876800"/>
          </a:xfrm>
          <a:prstGeom prst="rect">
            <a:avLst/>
          </a:prstGeom>
          <a:noFill/>
        </p:spPr>
        <p:txBody>
          <a:bodyPr wrap="square" rtlCol="0">
            <a:normAutofit/>
          </a:bodyPr>
          <a:lstStyle/>
          <a:p>
            <a:r>
              <a:rPr lang="en-US" dirty="0" smtClean="0">
                <a:latin typeface="Times New Roman" panose="02020603050405020304" pitchFamily="18" charset="0"/>
                <a:cs typeface="Times New Roman" panose="02020603050405020304" pitchFamily="18" charset="0"/>
              </a:rPr>
              <a:t>The idea of helioseismic holography is to reconstruct the acoustic wave field at particular locations beneath the surface by using measurements on the surface and a theoretical Green’s functions for the wave propagation from point sources.</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The ingression and egression </a:t>
            </a:r>
            <a:r>
              <a:rPr lang="en-US" dirty="0" smtClean="0">
                <a:latin typeface="Times New Roman" panose="02020603050405020304" pitchFamily="18" charset="0"/>
                <a:cs typeface="Times New Roman" panose="02020603050405020304" pitchFamily="18" charset="0"/>
              </a:rPr>
              <a:t>estimate </a:t>
            </a:r>
            <a:r>
              <a:rPr lang="en-US" dirty="0">
                <a:latin typeface="Times New Roman" panose="02020603050405020304" pitchFamily="18" charset="0"/>
                <a:cs typeface="Times New Roman" panose="02020603050405020304" pitchFamily="18" charset="0"/>
              </a:rPr>
              <a:t>of the </a:t>
            </a:r>
            <a:r>
              <a:rPr lang="en-US" dirty="0" smtClean="0">
                <a:latin typeface="Times New Roman" panose="02020603050405020304" pitchFamily="18" charset="0"/>
                <a:cs typeface="Times New Roman" panose="02020603050405020304" pitchFamily="18" charset="0"/>
              </a:rPr>
              <a:t>wave field </a:t>
            </a:r>
            <a:r>
              <a:rPr lang="en-US" dirty="0">
                <a:latin typeface="Times New Roman" panose="02020603050405020304" pitchFamily="18" charset="0"/>
                <a:cs typeface="Times New Roman" panose="02020603050405020304" pitchFamily="18" charset="0"/>
              </a:rPr>
              <a:t>at some point in the solar interior assuming that the observed </a:t>
            </a:r>
            <a:r>
              <a:rPr lang="en-US" dirty="0" smtClean="0">
                <a:latin typeface="Times New Roman" panose="02020603050405020304" pitchFamily="18" charset="0"/>
                <a:cs typeface="Times New Roman" panose="02020603050405020304" pitchFamily="18" charset="0"/>
              </a:rPr>
              <a:t>wave field </a:t>
            </a:r>
            <a:r>
              <a:rPr lang="en-US" dirty="0">
                <a:latin typeface="Times New Roman" panose="02020603050405020304" pitchFamily="18" charset="0"/>
                <a:cs typeface="Times New Roman" panose="02020603050405020304" pitchFamily="18" charset="0"/>
              </a:rPr>
              <a:t>resulted entirely from waves diverging from that point (for the egression) or waves converging towards that point (for the ingression</a:t>
            </a:r>
            <a:r>
              <a:rPr lang="en-US" dirty="0" smtClean="0">
                <a:latin typeface="Times New Roman" panose="02020603050405020304" pitchFamily="18" charset="0"/>
                <a:cs typeface="Times New Roman" panose="02020603050405020304" pitchFamily="18" charset="0"/>
              </a:rPr>
              <a:t>). Egression propagates signals back in time.</a:t>
            </a:r>
            <a:endParaRPr lang="en-US" dirty="0">
              <a:latin typeface="Times New Roman" panose="02020603050405020304" pitchFamily="18" charset="0"/>
              <a:cs typeface="Times New Roman" panose="02020603050405020304" pitchFamily="18" charset="0"/>
            </a:endParaRPr>
          </a:p>
        </p:txBody>
      </p:sp>
      <p:sp>
        <p:nvSpPr>
          <p:cNvPr id="10" name="Text Box 9"/>
          <p:cNvSpPr txBox="1">
            <a:spLocks noChangeArrowheads="1"/>
          </p:cNvSpPr>
          <p:nvPr/>
        </p:nvSpPr>
        <p:spPr bwMode="auto">
          <a:xfrm>
            <a:off x="2956560" y="6184790"/>
            <a:ext cx="57912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dirty="0" smtClean="0">
                <a:solidFill>
                  <a:schemeClr val="tx2"/>
                </a:solidFill>
                <a:latin typeface="Arial" pitchFamily="34" charset="0"/>
              </a:rPr>
              <a:t>The ingression and egression power is sensitive </a:t>
            </a:r>
            <a:r>
              <a:rPr lang="en-US" altLang="en-US" dirty="0">
                <a:solidFill>
                  <a:schemeClr val="tx2"/>
                </a:solidFill>
                <a:latin typeface="Arial" pitchFamily="34" charset="0"/>
              </a:rPr>
              <a:t>to sources, sinks at </a:t>
            </a:r>
            <a:r>
              <a:rPr lang="en-US" altLang="en-US" dirty="0" smtClean="0">
                <a:solidFill>
                  <a:schemeClr val="tx2"/>
                </a:solidFill>
                <a:latin typeface="Arial" pitchFamily="34" charset="0"/>
              </a:rPr>
              <a:t>focus.</a:t>
            </a:r>
            <a:endParaRPr lang="en-US" altLang="en-US" dirty="0">
              <a:solidFill>
                <a:schemeClr val="tx2"/>
              </a:solidFill>
              <a:latin typeface="Arial" pitchFamily="34" charset="0"/>
            </a:endParaRPr>
          </a:p>
        </p:txBody>
      </p:sp>
      <p:sp>
        <p:nvSpPr>
          <p:cNvPr id="11" name="Text Box 10"/>
          <p:cNvSpPr txBox="1">
            <a:spLocks noChangeArrowheads="1"/>
          </p:cNvSpPr>
          <p:nvPr/>
        </p:nvSpPr>
        <p:spPr bwMode="auto">
          <a:xfrm>
            <a:off x="152400" y="5867400"/>
            <a:ext cx="92202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altLang="en-US" sz="1600" dirty="0">
                <a:latin typeface="Arial" pitchFamily="34" charset="0"/>
                <a:sym typeface="Symbol" pitchFamily="18" charset="2"/>
              </a:rPr>
              <a:t>(z = depth</a:t>
            </a:r>
            <a:r>
              <a:rPr lang="en-US" altLang="en-US" sz="1600" dirty="0" smtClean="0">
                <a:latin typeface="Arial" pitchFamily="34" charset="0"/>
                <a:sym typeface="Symbol" pitchFamily="18" charset="2"/>
              </a:rPr>
              <a:t>, </a:t>
            </a:r>
            <a:r>
              <a:rPr lang="en-US" altLang="en-US" sz="1600" b="1" dirty="0" smtClean="0">
                <a:latin typeface="Arial" pitchFamily="34" charset="0"/>
                <a:sym typeface="Symbol" pitchFamily="18" charset="2"/>
              </a:rPr>
              <a:t>r</a:t>
            </a:r>
            <a:r>
              <a:rPr lang="en-US" altLang="en-US" sz="1600" dirty="0" smtClean="0">
                <a:latin typeface="Arial" pitchFamily="34" charset="0"/>
                <a:sym typeface="Symbol" pitchFamily="18" charset="2"/>
              </a:rPr>
              <a:t> </a:t>
            </a:r>
            <a:r>
              <a:rPr lang="en-US" altLang="en-US" sz="1600" dirty="0">
                <a:latin typeface="Arial" pitchFamily="34" charset="0"/>
                <a:sym typeface="Symbol" pitchFamily="18" charset="2"/>
              </a:rPr>
              <a:t>= horizontal </a:t>
            </a:r>
            <a:r>
              <a:rPr lang="en-US" altLang="en-US" sz="1600" dirty="0" smtClean="0">
                <a:latin typeface="Arial" pitchFamily="34" charset="0"/>
                <a:sym typeface="Symbol" pitchFamily="18" charset="2"/>
              </a:rPr>
              <a:t>position of the focal point, </a:t>
            </a:r>
            <a:r>
              <a:rPr lang="en-US" altLang="en-US" sz="1600" i="1" dirty="0">
                <a:latin typeface="Arial" pitchFamily="34" charset="0"/>
                <a:sym typeface="Symbol" pitchFamily="18" charset="2"/>
              </a:rPr>
              <a:t></a:t>
            </a:r>
            <a:r>
              <a:rPr lang="en-US" altLang="en-US" sz="1600" dirty="0">
                <a:latin typeface="Arial" pitchFamily="34" charset="0"/>
              </a:rPr>
              <a:t>= surface amplitude,  G</a:t>
            </a:r>
            <a:r>
              <a:rPr lang="en-US" altLang="en-US" sz="1600" baseline="-25000" dirty="0">
                <a:latin typeface="Arial" pitchFamily="34" charset="0"/>
                <a:cs typeface="Arial" pitchFamily="34" charset="0"/>
              </a:rPr>
              <a:t>±</a:t>
            </a:r>
            <a:r>
              <a:rPr lang="en-US" altLang="en-US" sz="1600" dirty="0">
                <a:latin typeface="Arial" pitchFamily="34" charset="0"/>
              </a:rPr>
              <a:t>= Greens’ functions)</a:t>
            </a:r>
          </a:p>
        </p:txBody>
      </p:sp>
      <p:graphicFrame>
        <p:nvGraphicFramePr>
          <p:cNvPr id="12" name="Object 11"/>
          <p:cNvGraphicFramePr>
            <a:graphicFrameLocks noChangeAspect="1"/>
          </p:cNvGraphicFramePr>
          <p:nvPr>
            <p:extLst>
              <p:ext uri="{D42A27DB-BD31-4B8C-83A1-F6EECF244321}">
                <p14:modId xmlns:p14="http://schemas.microsoft.com/office/powerpoint/2010/main" val="1796102376"/>
              </p:ext>
            </p:extLst>
          </p:nvPr>
        </p:nvGraphicFramePr>
        <p:xfrm>
          <a:off x="3701527" y="5277149"/>
          <a:ext cx="5171153" cy="619461"/>
        </p:xfrm>
        <a:graphic>
          <a:graphicData uri="http://schemas.openxmlformats.org/presentationml/2006/ole">
            <mc:AlternateContent xmlns:mc="http://schemas.openxmlformats.org/markup-compatibility/2006">
              <mc:Choice xmlns:v="urn:schemas-microsoft-com:vml" Requires="v">
                <p:oleObj spid="_x0000_s12308" name="Equation" r:id="rId4" imgW="2438280" imgH="291960" progId="Equation.DSMT4">
                  <p:embed/>
                </p:oleObj>
              </mc:Choice>
              <mc:Fallback>
                <p:oleObj name="Equation" r:id="rId4" imgW="2438280" imgH="291960" progId="Equation.DSMT4">
                  <p:embed/>
                  <p:pic>
                    <p:nvPicPr>
                      <p:cNvPr id="0" name=""/>
                      <p:cNvPicPr/>
                      <p:nvPr/>
                    </p:nvPicPr>
                    <p:blipFill>
                      <a:blip r:embed="rId5"/>
                      <a:stretch>
                        <a:fillRect/>
                      </a:stretch>
                    </p:blipFill>
                    <p:spPr>
                      <a:xfrm>
                        <a:off x="3701527" y="5277149"/>
                        <a:ext cx="5171153" cy="619461"/>
                      </a:xfrm>
                      <a:prstGeom prst="rect">
                        <a:avLst/>
                      </a:prstGeom>
                    </p:spPr>
                  </p:pic>
                </p:oleObj>
              </mc:Fallback>
            </mc:AlternateContent>
          </a:graphicData>
        </a:graphic>
      </p:graphicFrame>
      <p:sp>
        <p:nvSpPr>
          <p:cNvPr id="3" name="TextBox 2"/>
          <p:cNvSpPr txBox="1"/>
          <p:nvPr/>
        </p:nvSpPr>
        <p:spPr>
          <a:xfrm>
            <a:off x="228600" y="6373921"/>
            <a:ext cx="2514600" cy="914400"/>
          </a:xfrm>
          <a:prstGeom prst="rect">
            <a:avLst/>
          </a:prstGeom>
          <a:noFill/>
        </p:spPr>
        <p:txBody>
          <a:bodyPr wrap="none" rtlCol="0">
            <a:normAutofit/>
          </a:bodyPr>
          <a:lstStyle/>
          <a:p>
            <a:r>
              <a:rPr lang="en-US" dirty="0" smtClean="0">
                <a:latin typeface="Times New Roman" panose="02020603050405020304" pitchFamily="18" charset="0"/>
                <a:cs typeface="Times New Roman" panose="02020603050405020304" pitchFamily="18" charset="0"/>
              </a:rPr>
              <a:t>(Lindsey &amp; Braun, 1990)</a:t>
            </a:r>
            <a:endParaRPr lang="en-US"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33800" y="914400"/>
            <a:ext cx="5029200" cy="3771900"/>
          </a:xfrm>
          <a:prstGeom prst="rect">
            <a:avLst/>
          </a:prstGeom>
        </p:spPr>
      </p:pic>
    </p:spTree>
    <p:extLst>
      <p:ext uri="{BB962C8B-B14F-4D97-AF65-F5344CB8AC3E}">
        <p14:creationId xmlns:p14="http://schemas.microsoft.com/office/powerpoint/2010/main" val="200514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Rot="1" noChangeArrowheads="1"/>
          </p:cNvSpPr>
          <p:nvPr>
            <p:ph type="title"/>
          </p:nvPr>
        </p:nvSpPr>
        <p:spPr>
          <a:xfrm>
            <a:off x="228600" y="152400"/>
            <a:ext cx="8763000" cy="685800"/>
          </a:xfrm>
        </p:spPr>
        <p:txBody>
          <a:bodyPr>
            <a:normAutofit fontScale="90000"/>
          </a:bodyPr>
          <a:lstStyle/>
          <a:p>
            <a:r>
              <a:rPr lang="en-US" altLang="en-US" sz="3600" b="1" dirty="0" smtClean="0"/>
              <a:t>Far-side imaging with </a:t>
            </a:r>
            <a:r>
              <a:rPr lang="en-US" altLang="en-US" sz="3600" b="1" dirty="0"/>
              <a:t>helioseismic holography</a:t>
            </a:r>
          </a:p>
        </p:txBody>
      </p:sp>
      <p:sp>
        <p:nvSpPr>
          <p:cNvPr id="278532" name="Text Box 4"/>
          <p:cNvSpPr txBox="1">
            <a:spLocks noChangeArrowheads="1"/>
          </p:cNvSpPr>
          <p:nvPr/>
        </p:nvSpPr>
        <p:spPr bwMode="auto">
          <a:xfrm>
            <a:off x="5791200" y="6019800"/>
            <a:ext cx="2895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dirty="0">
                <a:latin typeface="Arial" pitchFamily="34" charset="0"/>
              </a:rPr>
              <a:t>Lindsey &amp; Braun 2000, </a:t>
            </a:r>
            <a:r>
              <a:rPr lang="en-US" altLang="en-US" i="1" dirty="0">
                <a:latin typeface="Arial" pitchFamily="34" charset="0"/>
              </a:rPr>
              <a:t>Science</a:t>
            </a:r>
            <a:r>
              <a:rPr lang="en-US" altLang="en-US" dirty="0">
                <a:latin typeface="Arial" pitchFamily="34" charset="0"/>
              </a:rPr>
              <a:t> </a:t>
            </a:r>
            <a:r>
              <a:rPr lang="en-US" altLang="en-US" b="1" dirty="0">
                <a:latin typeface="Arial" pitchFamily="34" charset="0"/>
              </a:rPr>
              <a:t>287</a:t>
            </a:r>
            <a:r>
              <a:rPr lang="en-US" altLang="en-US" dirty="0">
                <a:latin typeface="Arial" pitchFamily="34" charset="0"/>
              </a:rPr>
              <a:t>, 1799</a:t>
            </a:r>
          </a:p>
        </p:txBody>
      </p:sp>
      <p:pic>
        <p:nvPicPr>
          <p:cNvPr id="278533" name="hhfar.avi">
            <a:hlinkClick r:id="" action="ppaction://media"/>
          </p:cNvPr>
          <p:cNvPicPr>
            <a:picLocks noGrp="1" noRot="1" noChangeAspect="1" noChangeArrowheads="1"/>
          </p:cNvPicPr>
          <p:nvPr>
            <p:ph idx="1"/>
            <a:videoFile r:link="rId2"/>
          </p:nvPr>
        </p:nvPicPr>
        <p:blipFill>
          <a:blip r:embed="rId5">
            <a:extLst>
              <a:ext uri="{28A0092B-C50C-407E-A947-70E740481C1C}">
                <a14:useLocalDpi xmlns:a14="http://schemas.microsoft.com/office/drawing/2010/main" val="0"/>
              </a:ext>
            </a:extLst>
          </a:blip>
          <a:srcRect/>
          <a:stretch>
            <a:fillRect/>
          </a:stretch>
        </p:blipFill>
        <p:spPr>
          <a:xfrm>
            <a:off x="5181600" y="1295400"/>
            <a:ext cx="3799186" cy="44958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ext Box 7"/>
          <p:cNvSpPr txBox="1">
            <a:spLocks noChangeArrowheads="1"/>
          </p:cNvSpPr>
          <p:nvPr/>
        </p:nvSpPr>
        <p:spPr bwMode="auto">
          <a:xfrm>
            <a:off x="373828" y="2876490"/>
            <a:ext cx="435057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altLang="en-US" sz="2000" dirty="0" smtClean="0">
                <a:latin typeface="Arial" pitchFamily="34" charset="0"/>
              </a:rPr>
              <a:t>1. egression</a:t>
            </a:r>
            <a:r>
              <a:rPr lang="en-US" altLang="en-US" sz="2000" dirty="0">
                <a:latin typeface="Arial" pitchFamily="34" charset="0"/>
              </a:rPr>
              <a:t>, ingression:</a:t>
            </a:r>
          </a:p>
        </p:txBody>
      </p:sp>
      <p:sp>
        <p:nvSpPr>
          <p:cNvPr id="8" name="Text Box 8"/>
          <p:cNvSpPr txBox="1">
            <a:spLocks noChangeArrowheads="1"/>
          </p:cNvSpPr>
          <p:nvPr/>
        </p:nvSpPr>
        <p:spPr bwMode="auto">
          <a:xfrm>
            <a:off x="376518" y="3867090"/>
            <a:ext cx="2438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sz="2000" dirty="0" smtClean="0">
                <a:latin typeface="Arial" pitchFamily="34" charset="0"/>
              </a:rPr>
              <a:t>2. correlation</a:t>
            </a:r>
            <a:r>
              <a:rPr lang="en-US" altLang="en-US" sz="2000" dirty="0">
                <a:latin typeface="Arial" pitchFamily="34" charset="0"/>
              </a:rPr>
              <a:t>:</a:t>
            </a:r>
          </a:p>
        </p:txBody>
      </p:sp>
      <p:sp>
        <p:nvSpPr>
          <p:cNvPr id="9" name="Text Box 9"/>
          <p:cNvSpPr txBox="1">
            <a:spLocks noChangeArrowheads="1"/>
          </p:cNvSpPr>
          <p:nvPr/>
        </p:nvSpPr>
        <p:spPr bwMode="auto">
          <a:xfrm>
            <a:off x="418652" y="5848290"/>
            <a:ext cx="40386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sz="2000" dirty="0" smtClean="0">
                <a:latin typeface="Arial" pitchFamily="34" charset="0"/>
              </a:rPr>
              <a:t>4. travel-time </a:t>
            </a:r>
            <a:r>
              <a:rPr lang="en-US" altLang="en-US" sz="2000" dirty="0">
                <a:latin typeface="Arial" pitchFamily="34" charset="0"/>
              </a:rPr>
              <a:t>perturbation:</a:t>
            </a:r>
          </a:p>
        </p:txBody>
      </p:sp>
      <p:sp>
        <p:nvSpPr>
          <p:cNvPr id="10" name="Text Box 11"/>
          <p:cNvSpPr txBox="1">
            <a:spLocks noChangeArrowheads="1"/>
          </p:cNvSpPr>
          <p:nvPr/>
        </p:nvSpPr>
        <p:spPr bwMode="auto">
          <a:xfrm>
            <a:off x="426720" y="4857690"/>
            <a:ext cx="39928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altLang="en-US" sz="2000" dirty="0" smtClean="0">
                <a:latin typeface="Arial" pitchFamily="34" charset="0"/>
              </a:rPr>
              <a:t>3. correlation </a:t>
            </a:r>
            <a:r>
              <a:rPr lang="en-US" altLang="en-US" sz="2000" dirty="0">
                <a:latin typeface="Arial" pitchFamily="34" charset="0"/>
              </a:rPr>
              <a:t>phase:</a:t>
            </a:r>
          </a:p>
        </p:txBody>
      </p:sp>
      <p:graphicFrame>
        <p:nvGraphicFramePr>
          <p:cNvPr id="11" name="Object 10"/>
          <p:cNvGraphicFramePr>
            <a:graphicFrameLocks noChangeAspect="1"/>
          </p:cNvGraphicFramePr>
          <p:nvPr>
            <p:extLst>
              <p:ext uri="{D42A27DB-BD31-4B8C-83A1-F6EECF244321}">
                <p14:modId xmlns:p14="http://schemas.microsoft.com/office/powerpoint/2010/main" val="374552349"/>
              </p:ext>
            </p:extLst>
          </p:nvPr>
        </p:nvGraphicFramePr>
        <p:xfrm>
          <a:off x="71270" y="3330306"/>
          <a:ext cx="4833862" cy="555894"/>
        </p:xfrm>
        <a:graphic>
          <a:graphicData uri="http://schemas.openxmlformats.org/presentationml/2006/ole">
            <mc:AlternateContent xmlns:mc="http://schemas.openxmlformats.org/markup-compatibility/2006">
              <mc:Choice xmlns:v="urn:schemas-microsoft-com:vml" Requires="v">
                <p:oleObj spid="_x0000_s13386" name="Equation" r:id="rId6" imgW="2539800" imgH="291960" progId="Equation.DSMT4">
                  <p:embed/>
                </p:oleObj>
              </mc:Choice>
              <mc:Fallback>
                <p:oleObj name="Equation" r:id="rId6" imgW="2539800" imgH="291960" progId="Equation.DSMT4">
                  <p:embed/>
                  <p:pic>
                    <p:nvPicPr>
                      <p:cNvPr id="0" name=""/>
                      <p:cNvPicPr/>
                      <p:nvPr/>
                    </p:nvPicPr>
                    <p:blipFill>
                      <a:blip r:embed="rId7"/>
                      <a:stretch>
                        <a:fillRect/>
                      </a:stretch>
                    </p:blipFill>
                    <p:spPr>
                      <a:xfrm>
                        <a:off x="71270" y="3330306"/>
                        <a:ext cx="4833862" cy="555894"/>
                      </a:xfrm>
                      <a:prstGeom prst="rect">
                        <a:avLst/>
                      </a:prstGeom>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1755151670"/>
              </p:ext>
            </p:extLst>
          </p:nvPr>
        </p:nvGraphicFramePr>
        <p:xfrm>
          <a:off x="376518" y="4287549"/>
          <a:ext cx="4195482" cy="495119"/>
        </p:xfrm>
        <a:graphic>
          <a:graphicData uri="http://schemas.openxmlformats.org/presentationml/2006/ole">
            <mc:AlternateContent xmlns:mc="http://schemas.openxmlformats.org/markup-compatibility/2006">
              <mc:Choice xmlns:v="urn:schemas-microsoft-com:vml" Requires="v">
                <p:oleObj spid="_x0000_s13387" name="Equation" r:id="rId8" imgW="2044440" imgH="241200" progId="Equation.DSMT4">
                  <p:embed/>
                </p:oleObj>
              </mc:Choice>
              <mc:Fallback>
                <p:oleObj name="Equation" r:id="rId8" imgW="2044440" imgH="241200" progId="Equation.DSMT4">
                  <p:embed/>
                  <p:pic>
                    <p:nvPicPr>
                      <p:cNvPr id="0" name=""/>
                      <p:cNvPicPr/>
                      <p:nvPr/>
                    </p:nvPicPr>
                    <p:blipFill>
                      <a:blip r:embed="rId9"/>
                      <a:stretch>
                        <a:fillRect/>
                      </a:stretch>
                    </p:blipFill>
                    <p:spPr>
                      <a:xfrm>
                        <a:off x="376518" y="4287549"/>
                        <a:ext cx="4195482" cy="495119"/>
                      </a:xfrm>
                      <a:prstGeom prst="rect">
                        <a:avLst/>
                      </a:prstGeom>
                    </p:spPr>
                  </p:pic>
                </p:oleObj>
              </mc:Fallback>
            </mc:AlternateContent>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val="1474444599"/>
              </p:ext>
            </p:extLst>
          </p:nvPr>
        </p:nvGraphicFramePr>
        <p:xfrm>
          <a:off x="592988" y="5239124"/>
          <a:ext cx="3412833" cy="552076"/>
        </p:xfrm>
        <a:graphic>
          <a:graphicData uri="http://schemas.openxmlformats.org/presentationml/2006/ole">
            <mc:AlternateContent xmlns:mc="http://schemas.openxmlformats.org/markup-compatibility/2006">
              <mc:Choice xmlns:v="urn:schemas-microsoft-com:vml" Requires="v">
                <p:oleObj spid="_x0000_s13388" name="Equation" r:id="rId10" imgW="1726920" imgH="279360" progId="Equation.DSMT4">
                  <p:embed/>
                </p:oleObj>
              </mc:Choice>
              <mc:Fallback>
                <p:oleObj name="Equation" r:id="rId10" imgW="1726920" imgH="279360" progId="Equation.DSMT4">
                  <p:embed/>
                  <p:pic>
                    <p:nvPicPr>
                      <p:cNvPr id="0" name=""/>
                      <p:cNvPicPr/>
                      <p:nvPr/>
                    </p:nvPicPr>
                    <p:blipFill>
                      <a:blip r:embed="rId11"/>
                      <a:stretch>
                        <a:fillRect/>
                      </a:stretch>
                    </p:blipFill>
                    <p:spPr>
                      <a:xfrm>
                        <a:off x="592988" y="5239124"/>
                        <a:ext cx="3412833" cy="552076"/>
                      </a:xfrm>
                      <a:prstGeom prst="rect">
                        <a:avLst/>
                      </a:prstGeom>
                    </p:spPr>
                  </p:pic>
                </p:oleObj>
              </mc:Fallback>
            </mc:AlternateContent>
          </a:graphicData>
        </a:graphic>
      </p:graphicFrame>
      <p:graphicFrame>
        <p:nvGraphicFramePr>
          <p:cNvPr id="14" name="Object 13"/>
          <p:cNvGraphicFramePr>
            <a:graphicFrameLocks noChangeAspect="1"/>
          </p:cNvGraphicFramePr>
          <p:nvPr>
            <p:extLst>
              <p:ext uri="{D42A27DB-BD31-4B8C-83A1-F6EECF244321}">
                <p14:modId xmlns:p14="http://schemas.microsoft.com/office/powerpoint/2010/main" val="337744332"/>
              </p:ext>
            </p:extLst>
          </p:nvPr>
        </p:nvGraphicFramePr>
        <p:xfrm>
          <a:off x="911113" y="6203950"/>
          <a:ext cx="2794000" cy="457200"/>
        </p:xfrm>
        <a:graphic>
          <a:graphicData uri="http://schemas.openxmlformats.org/presentationml/2006/ole">
            <mc:AlternateContent xmlns:mc="http://schemas.openxmlformats.org/markup-compatibility/2006">
              <mc:Choice xmlns:v="urn:schemas-microsoft-com:vml" Requires="v">
                <p:oleObj spid="_x0000_s13389" name="Equation" r:id="rId12" imgW="1396800" imgH="228600" progId="Equation.DSMT4">
                  <p:embed/>
                </p:oleObj>
              </mc:Choice>
              <mc:Fallback>
                <p:oleObj name="Equation" r:id="rId12" imgW="1396800" imgH="228600" progId="Equation.DSMT4">
                  <p:embed/>
                  <p:pic>
                    <p:nvPicPr>
                      <p:cNvPr id="0" name=""/>
                      <p:cNvPicPr/>
                      <p:nvPr/>
                    </p:nvPicPr>
                    <p:blipFill>
                      <a:blip r:embed="rId13"/>
                      <a:stretch>
                        <a:fillRect/>
                      </a:stretch>
                    </p:blipFill>
                    <p:spPr>
                      <a:xfrm>
                        <a:off x="911113" y="6203950"/>
                        <a:ext cx="2794000" cy="457200"/>
                      </a:xfrm>
                      <a:prstGeom prst="rect">
                        <a:avLst/>
                      </a:prstGeom>
                    </p:spPr>
                  </p:pic>
                </p:oleObj>
              </mc:Fallback>
            </mc:AlternateContent>
          </a:graphicData>
        </a:graphic>
      </p:graphicFrame>
      <p:sp>
        <p:nvSpPr>
          <p:cNvPr id="2" name="TextBox 1"/>
          <p:cNvSpPr txBox="1"/>
          <p:nvPr/>
        </p:nvSpPr>
        <p:spPr>
          <a:xfrm>
            <a:off x="300766" y="685800"/>
            <a:ext cx="4804634" cy="2314545"/>
          </a:xfrm>
          <a:prstGeom prst="rect">
            <a:avLst/>
          </a:prstGeom>
          <a:noFill/>
        </p:spPr>
        <p:txBody>
          <a:bodyPr wrap="square" rtlCol="0">
            <a:normAutofit fontScale="92500" lnSpcReduction="10000"/>
          </a:bodyPr>
          <a:lstStyle/>
          <a:p>
            <a:r>
              <a:rPr lang="en-US" sz="2200" dirty="0" smtClean="0">
                <a:latin typeface="Times New Roman" panose="02020603050405020304" pitchFamily="18" charset="0"/>
                <a:cs typeface="Times New Roman" panose="02020603050405020304" pitchFamily="18" charset="0"/>
              </a:rPr>
              <a:t>Helioseismic holography is used to obtain images of solar active region on the far-side of the Sun by placing the focal point on the far-side surface</a:t>
            </a:r>
            <a:r>
              <a:rPr lang="en-US" dirty="0" smtClean="0">
                <a:latin typeface="Times New Roman" panose="02020603050405020304" pitchFamily="18" charset="0"/>
                <a:cs typeface="Times New Roman" panose="02020603050405020304" pitchFamily="18" charset="0"/>
              </a:rPr>
              <a:t>. </a:t>
            </a:r>
          </a:p>
          <a:p>
            <a:endParaRPr lang="en-US" dirty="0" smtClean="0">
              <a:latin typeface="Times New Roman" panose="02020603050405020304" pitchFamily="18" charset="0"/>
              <a:cs typeface="Times New Roman" panose="02020603050405020304" pitchFamily="18" charset="0"/>
            </a:endParaRPr>
          </a:p>
          <a:p>
            <a:r>
              <a:rPr lang="en-US" sz="2200" dirty="0" smtClean="0">
                <a:latin typeface="Times New Roman" panose="02020603050405020304" pitchFamily="18" charset="0"/>
                <a:cs typeface="Times New Roman" panose="02020603050405020304" pitchFamily="18" charset="0"/>
              </a:rPr>
              <a:t>The analysis on calculations of the phase shift (or equivalent travel time) between the ingression and egression signals.</a:t>
            </a:r>
          </a:p>
        </p:txBody>
      </p:sp>
    </p:spTree>
    <p:extLst>
      <p:ext uri="{BB962C8B-B14F-4D97-AF65-F5344CB8AC3E}">
        <p14:creationId xmlns:p14="http://schemas.microsoft.com/office/powerpoint/2010/main" val="34760269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6000" fill="hold"/>
                                        <p:tgtEl>
                                          <p:spTgt spid="27853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hold" display="0">
                  <p:stCondLst>
                    <p:cond delay="indefinite"/>
                  </p:stCondLst>
                  <p:endCondLst>
                    <p:cond evt="onNext" delay="0">
                      <p:tgtEl>
                        <p:sldTgt/>
                      </p:tgtEl>
                    </p:cond>
                    <p:cond evt="onPrev" delay="0">
                      <p:tgtEl>
                        <p:sldTgt/>
                      </p:tgtEl>
                    </p:cond>
                  </p:endCondLst>
                </p:cTn>
                <p:tgtEl>
                  <p:spTgt spid="278533"/>
                </p:tgtEl>
              </p:cMediaNode>
            </p:video>
            <p:seq concurrent="1" nextAc="seek">
              <p:cTn id="8" restart="whenNotActive" fill="hold" evtFilter="cancelBubble" nodeType="interactiveSeq">
                <p:stCondLst>
                  <p:cond evt="onClick" delay="0">
                    <p:tgtEl>
                      <p:spTgt spid="278533"/>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278533"/>
                                        </p:tgtEl>
                                      </p:cBhvr>
                                    </p:cmd>
                                  </p:childTnLst>
                                </p:cTn>
                              </p:par>
                            </p:childTnLst>
                          </p:cTn>
                        </p:par>
                      </p:childTnLst>
                    </p:cTn>
                  </p:par>
                </p:childTnLst>
              </p:cTn>
              <p:nextCondLst>
                <p:cond evt="onClick" delay="0">
                  <p:tgtEl>
                    <p:spTgt spid="278533"/>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6" name="Rectangle 16"/>
          <p:cNvSpPr>
            <a:spLocks noGrp="1" noRot="1" noChangeArrowheads="1"/>
          </p:cNvSpPr>
          <p:nvPr>
            <p:ph type="title"/>
          </p:nvPr>
        </p:nvSpPr>
        <p:spPr>
          <a:xfrm>
            <a:off x="295835" y="228600"/>
            <a:ext cx="8610600" cy="762000"/>
          </a:xfrm>
        </p:spPr>
        <p:txBody>
          <a:bodyPr>
            <a:noAutofit/>
          </a:bodyPr>
          <a:lstStyle/>
          <a:p>
            <a:r>
              <a:rPr lang="en-US" altLang="en-US" sz="2400" b="1" dirty="0" smtClean="0"/>
              <a:t>Daily far-side </a:t>
            </a:r>
            <a:r>
              <a:rPr lang="en-US" altLang="en-US" sz="2400" b="1" dirty="0"/>
              <a:t>imaging </a:t>
            </a:r>
            <a:r>
              <a:rPr lang="en-US" altLang="en-US" sz="2400" b="1" dirty="0" smtClean="0"/>
              <a:t>data are used for space-weather forecasts because most solar storms are produced by active regions</a:t>
            </a:r>
            <a:endParaRPr lang="en-US" altLang="en-US" sz="2400" b="1" dirty="0"/>
          </a:p>
        </p:txBody>
      </p:sp>
      <p:sp>
        <p:nvSpPr>
          <p:cNvPr id="327702" name="Rectangle 22"/>
          <p:cNvSpPr>
            <a:spLocks noChangeArrowheads="1"/>
          </p:cNvSpPr>
          <p:nvPr/>
        </p:nvSpPr>
        <p:spPr bwMode="auto">
          <a:xfrm>
            <a:off x="5562600" y="53340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en-US" altLang="en-US"/>
          </a:p>
        </p:txBody>
      </p:sp>
      <p:sp>
        <p:nvSpPr>
          <p:cNvPr id="327717" name="Text Box 37"/>
          <p:cNvSpPr txBox="1">
            <a:spLocks noChangeArrowheads="1"/>
          </p:cNvSpPr>
          <p:nvPr/>
        </p:nvSpPr>
        <p:spPr bwMode="auto">
          <a:xfrm>
            <a:off x="5410200" y="1668463"/>
            <a:ext cx="30480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GONG               MDI</a:t>
            </a:r>
          </a:p>
        </p:txBody>
      </p:sp>
      <p:sp>
        <p:nvSpPr>
          <p:cNvPr id="2" name="Rectangle 1"/>
          <p:cNvSpPr/>
          <p:nvPr/>
        </p:nvSpPr>
        <p:spPr>
          <a:xfrm>
            <a:off x="2494315" y="5943600"/>
            <a:ext cx="5046014" cy="830997"/>
          </a:xfrm>
          <a:prstGeom prst="rect">
            <a:avLst/>
          </a:prstGeom>
        </p:spPr>
        <p:txBody>
          <a:bodyPr wrap="square">
            <a:spAutoFit/>
          </a:bodyPr>
          <a:lstStyle/>
          <a:p>
            <a:r>
              <a:rPr lang="en-US" sz="2400" dirty="0">
                <a:hlinkClick r:id="rId2"/>
              </a:rPr>
              <a:t>http://jsoc.stanford.edu/data/farside</a:t>
            </a:r>
            <a:r>
              <a:rPr lang="en-US" sz="2400" dirty="0" smtClean="0">
                <a:hlinkClick r:id="rId2"/>
              </a:rPr>
              <a:t>/</a:t>
            </a:r>
            <a:endParaRPr lang="en-US" sz="2400" dirty="0" smtClean="0"/>
          </a:p>
          <a:p>
            <a:endParaRPr lang="en-US" sz="2400" dirty="0" smtClean="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 y="1099745"/>
            <a:ext cx="8572500" cy="3333750"/>
          </a:xfrm>
          <a:prstGeom prst="rect">
            <a:avLst/>
          </a:prstGeom>
        </p:spPr>
      </p:pic>
      <p:sp>
        <p:nvSpPr>
          <p:cNvPr id="4" name="TextBox 3"/>
          <p:cNvSpPr txBox="1"/>
          <p:nvPr/>
        </p:nvSpPr>
        <p:spPr>
          <a:xfrm>
            <a:off x="304800" y="4433495"/>
            <a:ext cx="8534400" cy="900505"/>
          </a:xfrm>
          <a:prstGeom prst="rect">
            <a:avLst/>
          </a:prstGeom>
          <a:noFill/>
        </p:spPr>
        <p:txBody>
          <a:bodyPr wrap="square" rtlCol="0">
            <a:noAutofit/>
          </a:bodyPr>
          <a:lstStyle/>
          <a:p>
            <a:r>
              <a:rPr lang="en-US" sz="1600" dirty="0">
                <a:latin typeface="Times New Roman" panose="02020603050405020304" pitchFamily="18" charset="0"/>
                <a:cs typeface="Times New Roman" panose="02020603050405020304" pitchFamily="18" charset="0"/>
              </a:rPr>
              <a:t>Composite Map of Far and Near Solar Hemispheres. Line-of-sight magnetic field in the Sun's near hemisphere is rendered in blue-gray, in Gauss. Seismic map of the Sun's far hemisphere is rendered in yellow. The far-side seismic image maps a phase shift between solar acoustic noise with periods of about five minutes embarking into the solar interior from the Sun's near hemisphere and its </a:t>
            </a:r>
            <a:r>
              <a:rPr lang="en-US" sz="1600" dirty="0" err="1">
                <a:latin typeface="Times New Roman" panose="02020603050405020304" pitchFamily="18" charset="0"/>
                <a:cs typeface="Times New Roman" panose="02020603050405020304" pitchFamily="18" charset="0"/>
              </a:rPr>
              <a:t>echos</a:t>
            </a:r>
            <a:r>
              <a:rPr lang="en-US" sz="1600" dirty="0">
                <a:latin typeface="Times New Roman" panose="02020603050405020304" pitchFamily="18" charset="0"/>
                <a:cs typeface="Times New Roman" panose="02020603050405020304" pitchFamily="18" charset="0"/>
              </a:rPr>
              <a:t> from respective locations in the far hemisphere. This phase shift is expressed here as a travel-time perturbation in seconds. </a:t>
            </a:r>
          </a:p>
        </p:txBody>
      </p:sp>
    </p:spTree>
    <p:extLst>
      <p:ext uri="{BB962C8B-B14F-4D97-AF65-F5344CB8AC3E}">
        <p14:creationId xmlns:p14="http://schemas.microsoft.com/office/powerpoint/2010/main" val="12037033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Results of time-distance helioseismology</a:t>
            </a:r>
            <a:endParaRPr lang="en-US" dirty="0"/>
          </a:p>
        </p:txBody>
      </p:sp>
    </p:spTree>
    <p:extLst>
      <p:ext uri="{BB962C8B-B14F-4D97-AF65-F5344CB8AC3E}">
        <p14:creationId xmlns:p14="http://schemas.microsoft.com/office/powerpoint/2010/main" val="6118936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altLang="en-US" smtClean="0"/>
              <a:t>Sunspot structure and dynamics</a:t>
            </a:r>
          </a:p>
        </p:txBody>
      </p:sp>
      <p:pic>
        <p:nvPicPr>
          <p:cNvPr id="265219" name="sunssu.mpeg">
            <a:hlinkClick r:id="" action="ppaction://media"/>
          </p:cNvPr>
          <p:cNvPicPr>
            <a:picLocks noChangeAspect="1" noChangeArrowheads="1"/>
          </p:cNvPicPr>
          <p:nvPr>
            <a:vide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bwMode="auto">
          <a:xfrm>
            <a:off x="1187450" y="1484313"/>
            <a:ext cx="6697663" cy="444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36404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71666" fill="hold"/>
                                        <p:tgtEl>
                                          <p:spTgt spid="26521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265219"/>
                </p:tgtEl>
              </p:cMediaNode>
            </p:video>
            <p:seq concurrent="1" nextAc="seek">
              <p:cTn id="8" restart="whenNotActive" fill="hold" evtFilter="cancelBubble" nodeType="interactiveSeq">
                <p:stCondLst>
                  <p:cond evt="onClick" delay="0">
                    <p:tgtEl>
                      <p:spTgt spid="26521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265219"/>
                                        </p:tgtEl>
                                      </p:cBhvr>
                                    </p:cmd>
                                  </p:childTnLst>
                                </p:cTn>
                              </p:par>
                            </p:childTnLst>
                          </p:cTn>
                        </p:par>
                      </p:childTnLst>
                    </p:cTn>
                  </p:par>
                </p:childTnLst>
              </p:cTn>
              <p:nextCondLst>
                <p:cond evt="onClick" delay="0">
                  <p:tgtEl>
                    <p:spTgt spid="265219"/>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4"/>
          <p:cNvSpPr>
            <a:spLocks noGrp="1" noChangeArrowheads="1"/>
          </p:cNvSpPr>
          <p:nvPr>
            <p:ph type="title"/>
          </p:nvPr>
        </p:nvSpPr>
        <p:spPr/>
        <p:txBody>
          <a:bodyPr>
            <a:normAutofit fontScale="90000"/>
          </a:bodyPr>
          <a:lstStyle/>
          <a:p>
            <a:pPr eaLnBrk="1" hangingPunct="1"/>
            <a:r>
              <a:rPr lang="en-US" altLang="en-US" sz="4000" dirty="0" smtClean="0"/>
              <a:t>Numerical simulations of sunspot dynamics (</a:t>
            </a:r>
            <a:r>
              <a:rPr lang="en-US" altLang="en-US" sz="4000" dirty="0" err="1" smtClean="0"/>
              <a:t>N.Hurlburt</a:t>
            </a:r>
            <a:r>
              <a:rPr lang="en-US" altLang="en-US" sz="4000" dirty="0" smtClean="0"/>
              <a:t>)</a:t>
            </a:r>
          </a:p>
        </p:txBody>
      </p:sp>
      <p:pic>
        <p:nvPicPr>
          <p:cNvPr id="404485" name="r3.2M.mpeg">
            <a:hlinkClick r:id="" action="ppaction://media"/>
          </p:cNvPr>
          <p:cNvPicPr>
            <a:picLocks noChangeAspect="1" noChangeArrowheads="1"/>
          </p:cNvPicPr>
          <p:nvPr>
            <a:vide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bwMode="auto">
          <a:xfrm>
            <a:off x="2268538" y="1700213"/>
            <a:ext cx="4572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37034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6733" fill="hold"/>
                                        <p:tgtEl>
                                          <p:spTgt spid="40448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04485"/>
                </p:tgtEl>
              </p:cMediaNode>
            </p:video>
            <p:seq concurrent="1" nextAc="seek">
              <p:cTn id="8" restart="whenNotActive" fill="hold" evtFilter="cancelBubble" nodeType="interactiveSeq">
                <p:stCondLst>
                  <p:cond evt="onClick" delay="0">
                    <p:tgtEl>
                      <p:spTgt spid="404485"/>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404485"/>
                                        </p:tgtEl>
                                      </p:cBhvr>
                                    </p:cmd>
                                  </p:childTnLst>
                                </p:cTn>
                              </p:par>
                            </p:childTnLst>
                          </p:cTn>
                        </p:par>
                      </p:childTnLst>
                    </p:cTn>
                  </p:par>
                </p:childTnLst>
              </p:cTn>
              <p:nextCondLst>
                <p:cond evt="onClick" delay="0">
                  <p:tgtEl>
                    <p:spTgt spid="404485"/>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09600" y="0"/>
            <a:ext cx="8153400" cy="1143000"/>
          </a:xfrm>
        </p:spPr>
        <p:txBody>
          <a:bodyPr/>
          <a:lstStyle/>
          <a:p>
            <a:pPr eaLnBrk="1" hangingPunct="1"/>
            <a:r>
              <a:rPr lang="en-US" altLang="en-US" sz="3100" smtClean="0"/>
              <a:t>Numerical model of sunspot vs observations</a:t>
            </a:r>
          </a:p>
        </p:txBody>
      </p:sp>
      <p:pic>
        <p:nvPicPr>
          <p:cNvPr id="49155" name="Picture 3" descr="theory_ob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209800"/>
            <a:ext cx="8583613" cy="269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Text Box 4"/>
          <p:cNvSpPr txBox="1">
            <a:spLocks noChangeArrowheads="1"/>
          </p:cNvSpPr>
          <p:nvPr/>
        </p:nvSpPr>
        <p:spPr bwMode="auto">
          <a:xfrm>
            <a:off x="746125" y="1268413"/>
            <a:ext cx="3617913"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400">
                <a:latin typeface="Arial Black" pitchFamily="34" charset="0"/>
              </a:rPr>
              <a:t>Model </a:t>
            </a:r>
          </a:p>
          <a:p>
            <a:pPr algn="ctr" eaLnBrk="1" hangingPunct="1">
              <a:spcBef>
                <a:spcPct val="0"/>
              </a:spcBef>
              <a:buFontTx/>
              <a:buNone/>
            </a:pPr>
            <a:r>
              <a:rPr lang="en-US" altLang="en-US" sz="1800">
                <a:latin typeface="Verdana" pitchFamily="34" charset="0"/>
              </a:rPr>
              <a:t>Hurlburt and Rucklidge(2000)</a:t>
            </a:r>
          </a:p>
        </p:txBody>
      </p:sp>
      <p:sp>
        <p:nvSpPr>
          <p:cNvPr id="49157" name="Text Box 5"/>
          <p:cNvSpPr txBox="1">
            <a:spLocks noChangeArrowheads="1"/>
          </p:cNvSpPr>
          <p:nvPr/>
        </p:nvSpPr>
        <p:spPr bwMode="auto">
          <a:xfrm>
            <a:off x="4632325" y="1268413"/>
            <a:ext cx="2382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400">
                <a:latin typeface="Arial Black" pitchFamily="34" charset="0"/>
              </a:rPr>
              <a:t>Observations</a:t>
            </a:r>
          </a:p>
        </p:txBody>
      </p:sp>
    </p:spTree>
    <p:extLst>
      <p:ext uri="{BB962C8B-B14F-4D97-AF65-F5344CB8AC3E}">
        <p14:creationId xmlns:p14="http://schemas.microsoft.com/office/powerpoint/2010/main" val="363259684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05727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altLang="en-US" dirty="0" smtClean="0"/>
              <a:t> Parker’s model of sunspots</a:t>
            </a:r>
          </a:p>
        </p:txBody>
      </p:sp>
      <p:pic>
        <p:nvPicPr>
          <p:cNvPr id="51203" name="Picture 3" descr="parker_1"/>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457200" y="1905000"/>
            <a:ext cx="3949700" cy="34353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1204" name="Picture 4" descr="parker_2"/>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781550" y="1389063"/>
            <a:ext cx="3902075" cy="406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205" name="Text Box 5"/>
          <p:cNvSpPr txBox="1">
            <a:spLocks noChangeArrowheads="1"/>
          </p:cNvSpPr>
          <p:nvPr/>
        </p:nvSpPr>
        <p:spPr bwMode="auto">
          <a:xfrm>
            <a:off x="1143000" y="5638800"/>
            <a:ext cx="24749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r>
              <a:rPr lang="en-US" altLang="en-US" sz="2400"/>
              <a:t>Monolithic model</a:t>
            </a:r>
          </a:p>
        </p:txBody>
      </p:sp>
      <p:sp>
        <p:nvSpPr>
          <p:cNvPr id="51206" name="Text Box 6"/>
          <p:cNvSpPr txBox="1">
            <a:spLocks noChangeArrowheads="1"/>
          </p:cNvSpPr>
          <p:nvPr/>
        </p:nvSpPr>
        <p:spPr bwMode="auto">
          <a:xfrm>
            <a:off x="5791200" y="5638800"/>
            <a:ext cx="20669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r>
              <a:rPr lang="en-US" altLang="en-US" sz="2400"/>
              <a:t>Cluster Model</a:t>
            </a:r>
          </a:p>
        </p:txBody>
      </p:sp>
      <p:sp>
        <p:nvSpPr>
          <p:cNvPr id="51207" name="Text Box 7"/>
          <p:cNvSpPr txBox="1">
            <a:spLocks noChangeArrowheads="1"/>
          </p:cNvSpPr>
          <p:nvPr/>
        </p:nvSpPr>
        <p:spPr bwMode="auto">
          <a:xfrm>
            <a:off x="1331913" y="6237288"/>
            <a:ext cx="6648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Helioseismology provides strong evidence for the cluster model.</a:t>
            </a:r>
          </a:p>
        </p:txBody>
      </p:sp>
    </p:spTree>
    <p:extLst>
      <p:ext uri="{BB962C8B-B14F-4D97-AF65-F5344CB8AC3E}">
        <p14:creationId xmlns:p14="http://schemas.microsoft.com/office/powerpoint/2010/main" val="37994160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762000" y="0"/>
            <a:ext cx="7772400" cy="1143000"/>
          </a:xfrm>
        </p:spPr>
        <p:txBody>
          <a:bodyPr/>
          <a:lstStyle/>
          <a:p>
            <a:pPr eaLnBrk="1" hangingPunct="1"/>
            <a:r>
              <a:rPr lang="en-US" altLang="en-US" smtClean="0"/>
              <a:t>The idea of helioseismology</a:t>
            </a:r>
          </a:p>
        </p:txBody>
      </p:sp>
      <p:sp>
        <p:nvSpPr>
          <p:cNvPr id="13315" name="Rectangle 3"/>
          <p:cNvSpPr>
            <a:spLocks noGrp="1" noChangeArrowheads="1"/>
          </p:cNvSpPr>
          <p:nvPr>
            <p:ph type="body" sz="half" idx="1"/>
          </p:nvPr>
        </p:nvSpPr>
        <p:spPr>
          <a:xfrm>
            <a:off x="609600" y="762000"/>
            <a:ext cx="8229600" cy="1524000"/>
          </a:xfrm>
        </p:spPr>
        <p:txBody>
          <a:bodyPr/>
          <a:lstStyle/>
          <a:p>
            <a:pPr eaLnBrk="1" hangingPunct="1"/>
            <a:r>
              <a:rPr lang="en-US" altLang="en-US" sz="2800" smtClean="0"/>
              <a:t>Measure travel times </a:t>
            </a:r>
            <a:r>
              <a:rPr lang="en-US" altLang="en-US" smtClean="0">
                <a:latin typeface="Symbol" pitchFamily="18" charset="2"/>
              </a:rPr>
              <a:t>t </a:t>
            </a:r>
            <a:r>
              <a:rPr lang="en-US" altLang="en-US" sz="2800" smtClean="0"/>
              <a:t>or resonant frequencies </a:t>
            </a:r>
            <a:r>
              <a:rPr lang="en-US" altLang="en-US" smtClean="0">
                <a:latin typeface="Symbol" pitchFamily="18" charset="2"/>
              </a:rPr>
              <a:t>w </a:t>
            </a:r>
            <a:r>
              <a:rPr lang="en-US" altLang="en-US" sz="2800" smtClean="0"/>
              <a:t>of acoustic waves and infer the internal properties, e.g. c</a:t>
            </a:r>
            <a:r>
              <a:rPr lang="en-US" altLang="en-US" sz="2800" baseline="-25000" smtClean="0"/>
              <a:t>s</a:t>
            </a:r>
            <a:r>
              <a:rPr lang="en-US" altLang="en-US" sz="2800" smtClean="0"/>
              <a:t>(r) - sound speed</a:t>
            </a:r>
            <a:endParaRPr lang="en-US" altLang="en-US" smtClean="0">
              <a:latin typeface="Symbol" pitchFamily="18" charset="2"/>
            </a:endParaRPr>
          </a:p>
        </p:txBody>
      </p:sp>
      <p:pic>
        <p:nvPicPr>
          <p:cNvPr id="19460" name="raypath_mov.mpeg">
            <a:hlinkClick r:id="" action="ppaction://media"/>
          </p:cNvPr>
          <p:cNvPicPr>
            <a:picLocks noGrp="1" noChangeAspect="1" noChangeArrowheads="1"/>
          </p:cNvPicPr>
          <p:nvPr>
            <p:ph sz="half" idx="2"/>
            <a:videoFile r:link="rId2"/>
            <p:extLst>
              <p:ext uri="{DAA4B4D4-6D71-4841-9C94-3DE7FCFB9230}">
                <p14:media xmlns:p14="http://schemas.microsoft.com/office/powerpoint/2010/main" r:embed="rId1"/>
              </p:ext>
            </p:extLst>
          </p:nvPr>
        </p:nvPicPr>
        <p:blipFill>
          <a:blip r:embed="rId4">
            <a:extLst>
              <a:ext uri="{28A0092B-C50C-407E-A947-70E740481C1C}">
                <a14:useLocalDpi xmlns:a14="http://schemas.microsoft.com/office/drawing/2010/main" val="0"/>
              </a:ext>
            </a:extLst>
          </a:blip>
          <a:srcRect/>
          <a:stretch>
            <a:fillRect/>
          </a:stretch>
        </p:blipFill>
        <p:spPr>
          <a:xfrm>
            <a:off x="1403350" y="2420938"/>
            <a:ext cx="6264275" cy="4154487"/>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6147627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1933" fill="hold"/>
                                        <p:tgtEl>
                                          <p:spTgt spid="1946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hold" display="0">
                  <p:stCondLst>
                    <p:cond delay="indefinite"/>
                  </p:stCondLst>
                </p:cTn>
                <p:tgtEl>
                  <p:spTgt spid="19460"/>
                </p:tgtEl>
              </p:cMediaNode>
            </p:video>
            <p:seq concurrent="1" nextAc="seek">
              <p:cTn id="8" restart="whenNotActive" fill="hold" evtFilter="cancelBubble" nodeType="interactiveSeq">
                <p:stCondLst>
                  <p:cond evt="onClick" delay="0">
                    <p:tgtEl>
                      <p:spTgt spid="19460"/>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19460"/>
                                        </p:tgtEl>
                                      </p:cBhvr>
                                    </p:cmd>
                                  </p:childTnLst>
                                </p:cTn>
                              </p:par>
                            </p:childTnLst>
                          </p:cTn>
                        </p:par>
                      </p:childTnLst>
                    </p:cTn>
                  </p:par>
                </p:childTnLst>
              </p:cTn>
              <p:nextCondLst>
                <p:cond evt="onClick" delay="0">
                  <p:tgtEl>
                    <p:spTgt spid="19460"/>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20031027_0800_mdi_ig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1052513"/>
            <a:ext cx="5554662" cy="555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Text Box 3"/>
          <p:cNvSpPr txBox="1">
            <a:spLocks noChangeArrowheads="1"/>
          </p:cNvSpPr>
          <p:nvPr/>
        </p:nvSpPr>
        <p:spPr bwMode="auto">
          <a:xfrm>
            <a:off x="3827463" y="2822575"/>
            <a:ext cx="13287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000" b="1"/>
              <a:t>AR 10488</a:t>
            </a:r>
            <a:endParaRPr lang="ru-RU" altLang="en-US" sz="2000" b="1"/>
          </a:p>
        </p:txBody>
      </p:sp>
      <p:sp>
        <p:nvSpPr>
          <p:cNvPr id="54276" name="Text Box 4"/>
          <p:cNvSpPr txBox="1">
            <a:spLocks noChangeArrowheads="1"/>
          </p:cNvSpPr>
          <p:nvPr/>
        </p:nvSpPr>
        <p:spPr bwMode="auto">
          <a:xfrm>
            <a:off x="3775075" y="4556125"/>
            <a:ext cx="13287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000" b="1"/>
              <a:t>AR 10486</a:t>
            </a:r>
            <a:endParaRPr lang="ru-RU" altLang="en-US" sz="2000" b="1"/>
          </a:p>
        </p:txBody>
      </p:sp>
      <p:sp>
        <p:nvSpPr>
          <p:cNvPr id="54277" name="Text Box 5"/>
          <p:cNvSpPr txBox="1">
            <a:spLocks noChangeArrowheads="1"/>
          </p:cNvSpPr>
          <p:nvPr/>
        </p:nvSpPr>
        <p:spPr bwMode="auto">
          <a:xfrm>
            <a:off x="5648325" y="3908425"/>
            <a:ext cx="13287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000" b="1"/>
              <a:t>AR 10484</a:t>
            </a:r>
            <a:endParaRPr lang="ru-RU" altLang="en-US" sz="2000" b="1"/>
          </a:p>
        </p:txBody>
      </p:sp>
      <p:sp>
        <p:nvSpPr>
          <p:cNvPr id="54278" name="Text Box 6"/>
          <p:cNvSpPr txBox="1">
            <a:spLocks noChangeArrowheads="1"/>
          </p:cNvSpPr>
          <p:nvPr/>
        </p:nvSpPr>
        <p:spPr bwMode="auto">
          <a:xfrm>
            <a:off x="950913" y="20796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endParaRPr lang="en-US" altLang="en-US" sz="1800"/>
          </a:p>
        </p:txBody>
      </p:sp>
      <p:sp>
        <p:nvSpPr>
          <p:cNvPr id="54279" name="Rectangle 7"/>
          <p:cNvSpPr>
            <a:spLocks noGrp="1" noChangeArrowheads="1"/>
          </p:cNvSpPr>
          <p:nvPr>
            <p:ph type="title"/>
          </p:nvPr>
        </p:nvSpPr>
        <p:spPr>
          <a:xfrm>
            <a:off x="457200" y="274638"/>
            <a:ext cx="8229600" cy="922337"/>
          </a:xfrm>
        </p:spPr>
        <p:txBody>
          <a:bodyPr/>
          <a:lstStyle/>
          <a:p>
            <a:pPr eaLnBrk="1" hangingPunct="1"/>
            <a:r>
              <a:rPr lang="en-US" altLang="en-US" sz="3200" smtClean="0"/>
              <a:t>Subphotospheric imaging of active regions</a:t>
            </a:r>
          </a:p>
        </p:txBody>
      </p:sp>
    </p:spTree>
    <p:extLst>
      <p:ext uri="{BB962C8B-B14F-4D97-AF65-F5344CB8AC3E}">
        <p14:creationId xmlns:p14="http://schemas.microsoft.com/office/powerpoint/2010/main" val="16671596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0578" name="ic486.mpg">
            <a:hlinkClick r:id="" action="ppaction://media"/>
          </p:cNvPr>
          <p:cNvPicPr>
            <a:picLocks noChangeAspect="1" noChangeArrowheads="1"/>
          </p:cNvPicPr>
          <p:nvPr>
            <a:vide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bwMode="auto">
          <a:xfrm>
            <a:off x="611188" y="820738"/>
            <a:ext cx="7777162" cy="622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Text Box 3"/>
          <p:cNvSpPr txBox="1">
            <a:spLocks noChangeArrowheads="1"/>
          </p:cNvSpPr>
          <p:nvPr/>
        </p:nvSpPr>
        <p:spPr bwMode="auto">
          <a:xfrm>
            <a:off x="755650" y="452438"/>
            <a:ext cx="72929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000" b="1"/>
              <a:t>Evolution of AR 10486-488: October 24 – November 2, 2003</a:t>
            </a:r>
          </a:p>
        </p:txBody>
      </p:sp>
    </p:spTree>
    <p:extLst>
      <p:ext uri="{BB962C8B-B14F-4D97-AF65-F5344CB8AC3E}">
        <p14:creationId xmlns:p14="http://schemas.microsoft.com/office/powerpoint/2010/main" val="20261893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7966" fill="hold"/>
                                        <p:tgtEl>
                                          <p:spTgt spid="28057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280578"/>
                </p:tgtEl>
              </p:cMediaNode>
            </p:video>
            <p:seq concurrent="1" nextAc="seek">
              <p:cTn id="8" restart="whenNotActive" fill="hold" evtFilter="cancelBubble" nodeType="interactiveSeq">
                <p:stCondLst>
                  <p:cond evt="onClick" delay="0">
                    <p:tgtEl>
                      <p:spTgt spid="280578"/>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280578"/>
                                        </p:tgtEl>
                                      </p:cBhvr>
                                    </p:cmd>
                                  </p:childTnLst>
                                </p:cTn>
                              </p:par>
                            </p:childTnLst>
                          </p:cTn>
                        </p:par>
                      </p:childTnLst>
                    </p:cTn>
                  </p:par>
                </p:childTnLst>
              </p:cTn>
              <p:nextCondLst>
                <p:cond evt="onClick" delay="0">
                  <p:tgtEl>
                    <p:spTgt spid="280578"/>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AR0488_w4_t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719138"/>
            <a:ext cx="8856663" cy="603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Text Box 3"/>
          <p:cNvSpPr txBox="1">
            <a:spLocks noChangeArrowheads="1"/>
          </p:cNvSpPr>
          <p:nvPr/>
        </p:nvSpPr>
        <p:spPr bwMode="auto">
          <a:xfrm>
            <a:off x="395288" y="0"/>
            <a:ext cx="83883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Sound-speed map and magnetogram of AR 10486 on October 25, 2003, 4:00 UT</a:t>
            </a:r>
          </a:p>
          <a:p>
            <a:pPr algn="ctr" eaLnBrk="1" hangingPunct="1">
              <a:spcBef>
                <a:spcPct val="0"/>
              </a:spcBef>
              <a:buFontTx/>
              <a:buNone/>
            </a:pPr>
            <a:r>
              <a:rPr lang="en-US" altLang="en-US" sz="1800"/>
              <a:t>(depth of the lower panel: 45 Mm)</a:t>
            </a:r>
            <a:endParaRPr lang="ru-RU" altLang="en-US" sz="1800"/>
          </a:p>
        </p:txBody>
      </p:sp>
      <p:sp>
        <p:nvSpPr>
          <p:cNvPr id="56324" name="Text Box 4"/>
          <p:cNvSpPr txBox="1">
            <a:spLocks noChangeArrowheads="1"/>
          </p:cNvSpPr>
          <p:nvPr/>
        </p:nvSpPr>
        <p:spPr bwMode="auto">
          <a:xfrm>
            <a:off x="1547813" y="2997200"/>
            <a:ext cx="13287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000" b="1">
                <a:solidFill>
                  <a:schemeClr val="bg1"/>
                </a:solidFill>
              </a:rPr>
              <a:t>AR 10486</a:t>
            </a:r>
            <a:endParaRPr lang="ru-RU" altLang="en-US" sz="2000" b="1">
              <a:solidFill>
                <a:schemeClr val="bg1"/>
              </a:solidFill>
            </a:endParaRPr>
          </a:p>
        </p:txBody>
      </p:sp>
    </p:spTree>
    <p:extLst>
      <p:ext uri="{BB962C8B-B14F-4D97-AF65-F5344CB8AC3E}">
        <p14:creationId xmlns:p14="http://schemas.microsoft.com/office/powerpoint/2010/main" val="209896382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395288" y="0"/>
            <a:ext cx="85153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Sound-speed map and magnetogram of AR 10486 on October 26, 2003, 12:00 UT</a:t>
            </a:r>
          </a:p>
          <a:p>
            <a:pPr algn="ctr" eaLnBrk="1" hangingPunct="1">
              <a:spcBef>
                <a:spcPct val="0"/>
              </a:spcBef>
              <a:buFontTx/>
              <a:buNone/>
            </a:pPr>
            <a:r>
              <a:rPr lang="en-US" altLang="en-US" sz="1800"/>
              <a:t>AR 10488 is emerging </a:t>
            </a:r>
            <a:endParaRPr lang="ru-RU" altLang="en-US" sz="1800"/>
          </a:p>
        </p:txBody>
      </p:sp>
      <p:sp>
        <p:nvSpPr>
          <p:cNvPr id="57347" name="Text Box 3"/>
          <p:cNvSpPr txBox="1">
            <a:spLocks noChangeArrowheads="1"/>
          </p:cNvSpPr>
          <p:nvPr/>
        </p:nvSpPr>
        <p:spPr bwMode="auto">
          <a:xfrm>
            <a:off x="107950" y="2420938"/>
            <a:ext cx="13287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000" b="1">
                <a:solidFill>
                  <a:schemeClr val="bg1"/>
                </a:solidFill>
              </a:rPr>
              <a:t>AR 10486</a:t>
            </a:r>
            <a:endParaRPr lang="ru-RU" altLang="en-US" sz="2000" b="1">
              <a:solidFill>
                <a:schemeClr val="bg1"/>
              </a:solidFill>
            </a:endParaRPr>
          </a:p>
        </p:txBody>
      </p:sp>
      <p:pic>
        <p:nvPicPr>
          <p:cNvPr id="57348" name="Picture 4" descr="AR0488_w4_t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719138"/>
            <a:ext cx="8870950" cy="604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9" name="Text Box 5"/>
          <p:cNvSpPr txBox="1">
            <a:spLocks noChangeArrowheads="1"/>
          </p:cNvSpPr>
          <p:nvPr/>
        </p:nvSpPr>
        <p:spPr bwMode="auto">
          <a:xfrm>
            <a:off x="6227763" y="2565400"/>
            <a:ext cx="1200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AR 10488</a:t>
            </a:r>
            <a:endParaRPr lang="ru-RU" altLang="en-US" sz="1800"/>
          </a:p>
        </p:txBody>
      </p:sp>
      <p:sp>
        <p:nvSpPr>
          <p:cNvPr id="57350" name="Line 6"/>
          <p:cNvSpPr>
            <a:spLocks noChangeShapeType="1"/>
          </p:cNvSpPr>
          <p:nvPr/>
        </p:nvSpPr>
        <p:spPr bwMode="auto">
          <a:xfrm flipH="1" flipV="1">
            <a:off x="4859338" y="2565400"/>
            <a:ext cx="1296987"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8265685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AR0488_w4_t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719138"/>
            <a:ext cx="8870950" cy="604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1" name="Text Box 3"/>
          <p:cNvSpPr txBox="1">
            <a:spLocks noChangeArrowheads="1"/>
          </p:cNvSpPr>
          <p:nvPr/>
        </p:nvSpPr>
        <p:spPr bwMode="auto">
          <a:xfrm>
            <a:off x="1403350" y="115888"/>
            <a:ext cx="5645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Emergence of AR 10488, October 26, 2003, 20:00 UT</a:t>
            </a:r>
            <a:endParaRPr lang="ru-RU" altLang="en-US" sz="1800"/>
          </a:p>
        </p:txBody>
      </p:sp>
      <p:sp>
        <p:nvSpPr>
          <p:cNvPr id="58372" name="Text Box 4"/>
          <p:cNvSpPr txBox="1">
            <a:spLocks noChangeArrowheads="1"/>
          </p:cNvSpPr>
          <p:nvPr/>
        </p:nvSpPr>
        <p:spPr bwMode="auto">
          <a:xfrm>
            <a:off x="6227763" y="2565400"/>
            <a:ext cx="1200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AR 10488</a:t>
            </a:r>
            <a:endParaRPr lang="ru-RU" altLang="en-US" sz="1800"/>
          </a:p>
        </p:txBody>
      </p:sp>
      <p:sp>
        <p:nvSpPr>
          <p:cNvPr id="58373" name="Line 5"/>
          <p:cNvSpPr>
            <a:spLocks noChangeShapeType="1"/>
          </p:cNvSpPr>
          <p:nvPr/>
        </p:nvSpPr>
        <p:spPr bwMode="auto">
          <a:xfrm flipH="1" flipV="1">
            <a:off x="4932363" y="2492375"/>
            <a:ext cx="1223962" cy="2889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9992335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AR0488_w4_t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719138"/>
            <a:ext cx="8870950" cy="604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5" name="Text Box 3"/>
          <p:cNvSpPr txBox="1">
            <a:spLocks noChangeArrowheads="1"/>
          </p:cNvSpPr>
          <p:nvPr/>
        </p:nvSpPr>
        <p:spPr bwMode="auto">
          <a:xfrm>
            <a:off x="1403350" y="115888"/>
            <a:ext cx="5645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Emergence of AR 10488, October 26, 2003, 20:00 UT</a:t>
            </a:r>
            <a:endParaRPr lang="ru-RU" altLang="en-US" sz="1800"/>
          </a:p>
        </p:txBody>
      </p:sp>
      <p:sp>
        <p:nvSpPr>
          <p:cNvPr id="59396" name="Text Box 4"/>
          <p:cNvSpPr txBox="1">
            <a:spLocks noChangeArrowheads="1"/>
          </p:cNvSpPr>
          <p:nvPr/>
        </p:nvSpPr>
        <p:spPr bwMode="auto">
          <a:xfrm>
            <a:off x="6227763" y="2565400"/>
            <a:ext cx="1200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AR 10488</a:t>
            </a:r>
            <a:endParaRPr lang="ru-RU" altLang="en-US" sz="1800"/>
          </a:p>
        </p:txBody>
      </p:sp>
      <p:sp>
        <p:nvSpPr>
          <p:cNvPr id="59397" name="Line 5"/>
          <p:cNvSpPr>
            <a:spLocks noChangeShapeType="1"/>
          </p:cNvSpPr>
          <p:nvPr/>
        </p:nvSpPr>
        <p:spPr bwMode="auto">
          <a:xfrm flipH="1" flipV="1">
            <a:off x="4932363" y="2492375"/>
            <a:ext cx="1223962" cy="2889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47437326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AR0488_w4_t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719138"/>
            <a:ext cx="8870950" cy="604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Text Box 3"/>
          <p:cNvSpPr txBox="1">
            <a:spLocks noChangeArrowheads="1"/>
          </p:cNvSpPr>
          <p:nvPr/>
        </p:nvSpPr>
        <p:spPr bwMode="auto">
          <a:xfrm>
            <a:off x="1403350" y="115888"/>
            <a:ext cx="5518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Emergence of AR 10488, October 27, 2003, 4:00 UT</a:t>
            </a:r>
            <a:endParaRPr lang="ru-RU" altLang="en-US" sz="1800"/>
          </a:p>
        </p:txBody>
      </p:sp>
      <p:sp>
        <p:nvSpPr>
          <p:cNvPr id="60420" name="Text Box 4"/>
          <p:cNvSpPr txBox="1">
            <a:spLocks noChangeArrowheads="1"/>
          </p:cNvSpPr>
          <p:nvPr/>
        </p:nvSpPr>
        <p:spPr bwMode="auto">
          <a:xfrm>
            <a:off x="6227763" y="2565400"/>
            <a:ext cx="1200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AR 10488</a:t>
            </a:r>
            <a:endParaRPr lang="ru-RU" altLang="en-US" sz="1800"/>
          </a:p>
        </p:txBody>
      </p:sp>
      <p:sp>
        <p:nvSpPr>
          <p:cNvPr id="60421" name="Line 5"/>
          <p:cNvSpPr>
            <a:spLocks noChangeShapeType="1"/>
          </p:cNvSpPr>
          <p:nvPr/>
        </p:nvSpPr>
        <p:spPr bwMode="auto">
          <a:xfrm flipH="1" flipV="1">
            <a:off x="4932363" y="2565400"/>
            <a:ext cx="1223962" cy="2889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1673704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AR0488_w4_t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719138"/>
            <a:ext cx="8870950" cy="604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3" name="Text Box 3"/>
          <p:cNvSpPr txBox="1">
            <a:spLocks noChangeArrowheads="1"/>
          </p:cNvSpPr>
          <p:nvPr/>
        </p:nvSpPr>
        <p:spPr bwMode="auto">
          <a:xfrm>
            <a:off x="611188" y="115888"/>
            <a:ext cx="7778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Growth and formation of sunspots of AR 10488, October 29, 2003, 4:00 UT</a:t>
            </a:r>
            <a:endParaRPr lang="ru-RU" altLang="en-US" sz="1800"/>
          </a:p>
        </p:txBody>
      </p:sp>
      <p:sp>
        <p:nvSpPr>
          <p:cNvPr id="61444" name="Text Box 4"/>
          <p:cNvSpPr txBox="1">
            <a:spLocks noChangeArrowheads="1"/>
          </p:cNvSpPr>
          <p:nvPr/>
        </p:nvSpPr>
        <p:spPr bwMode="auto">
          <a:xfrm>
            <a:off x="6227763" y="2565400"/>
            <a:ext cx="1200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AR 10488</a:t>
            </a:r>
            <a:endParaRPr lang="ru-RU" altLang="en-US" sz="1800"/>
          </a:p>
        </p:txBody>
      </p:sp>
      <p:sp>
        <p:nvSpPr>
          <p:cNvPr id="61445" name="Line 5"/>
          <p:cNvSpPr>
            <a:spLocks noChangeShapeType="1"/>
          </p:cNvSpPr>
          <p:nvPr/>
        </p:nvSpPr>
        <p:spPr bwMode="auto">
          <a:xfrm flipH="1" flipV="1">
            <a:off x="4932363" y="2565400"/>
            <a:ext cx="1223962" cy="2889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47745279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AR0488_w4_t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719138"/>
            <a:ext cx="8870950" cy="604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Text Box 3"/>
          <p:cNvSpPr txBox="1">
            <a:spLocks noChangeArrowheads="1"/>
          </p:cNvSpPr>
          <p:nvPr/>
        </p:nvSpPr>
        <p:spPr bwMode="auto">
          <a:xfrm>
            <a:off x="611188" y="115888"/>
            <a:ext cx="7905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Growth and formation of sunspots of AR 10488, October 31, 2003, 12:00 UT</a:t>
            </a:r>
            <a:endParaRPr lang="ru-RU" altLang="en-US" sz="1800"/>
          </a:p>
        </p:txBody>
      </p:sp>
      <p:sp>
        <p:nvSpPr>
          <p:cNvPr id="62468" name="Text Box 4"/>
          <p:cNvSpPr txBox="1">
            <a:spLocks noChangeArrowheads="1"/>
          </p:cNvSpPr>
          <p:nvPr/>
        </p:nvSpPr>
        <p:spPr bwMode="auto">
          <a:xfrm>
            <a:off x="6227763" y="2565400"/>
            <a:ext cx="1200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AR 10488</a:t>
            </a:r>
            <a:endParaRPr lang="ru-RU" altLang="en-US" sz="1800"/>
          </a:p>
        </p:txBody>
      </p:sp>
      <p:sp>
        <p:nvSpPr>
          <p:cNvPr id="62469" name="Line 5"/>
          <p:cNvSpPr>
            <a:spLocks noChangeShapeType="1"/>
          </p:cNvSpPr>
          <p:nvPr/>
        </p:nvSpPr>
        <p:spPr bwMode="auto">
          <a:xfrm flipH="1" flipV="1">
            <a:off x="4932363" y="2565400"/>
            <a:ext cx="1223962" cy="2889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22851123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AR0488_w4_t18_w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719138"/>
            <a:ext cx="8870950" cy="604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1" name="Text Box 3"/>
          <p:cNvSpPr txBox="1">
            <a:spLocks noChangeArrowheads="1"/>
          </p:cNvSpPr>
          <p:nvPr/>
        </p:nvSpPr>
        <p:spPr bwMode="auto">
          <a:xfrm>
            <a:off x="95250" y="0"/>
            <a:ext cx="91630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Cut in East-West direction through both magnetic polarities, showing a loop-like structure</a:t>
            </a:r>
          </a:p>
          <a:p>
            <a:pPr algn="ctr" eaLnBrk="1" hangingPunct="1">
              <a:spcBef>
                <a:spcPct val="0"/>
              </a:spcBef>
              <a:buFontTx/>
              <a:buNone/>
            </a:pPr>
            <a:r>
              <a:rPr lang="en-US" altLang="en-US" sz="1800"/>
              <a:t>beneath  AR 10488, October 30, 2003, 20:00 UT</a:t>
            </a:r>
            <a:endParaRPr lang="ru-RU" altLang="en-US" sz="1800"/>
          </a:p>
        </p:txBody>
      </p:sp>
      <p:sp>
        <p:nvSpPr>
          <p:cNvPr id="63492" name="Text Box 4"/>
          <p:cNvSpPr txBox="1">
            <a:spLocks noChangeArrowheads="1"/>
          </p:cNvSpPr>
          <p:nvPr/>
        </p:nvSpPr>
        <p:spPr bwMode="auto">
          <a:xfrm>
            <a:off x="6227763" y="2565400"/>
            <a:ext cx="1200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AR 10488</a:t>
            </a:r>
            <a:endParaRPr lang="ru-RU" altLang="en-US" sz="1800"/>
          </a:p>
        </p:txBody>
      </p:sp>
      <p:sp>
        <p:nvSpPr>
          <p:cNvPr id="63493" name="Line 5"/>
          <p:cNvSpPr>
            <a:spLocks noChangeShapeType="1"/>
          </p:cNvSpPr>
          <p:nvPr/>
        </p:nvSpPr>
        <p:spPr bwMode="auto">
          <a:xfrm flipH="1" flipV="1">
            <a:off x="5435600" y="2708275"/>
            <a:ext cx="720725" cy="1460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4635547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Two principal approaches</a:t>
            </a:r>
            <a:endParaRPr lang="en-US" dirty="0"/>
          </a:p>
        </p:txBody>
      </p:sp>
      <p:sp>
        <p:nvSpPr>
          <p:cNvPr id="6" name="Content Placeholder 5"/>
          <p:cNvSpPr>
            <a:spLocks noGrp="1"/>
          </p:cNvSpPr>
          <p:nvPr>
            <p:ph sz="half" idx="1"/>
          </p:nvPr>
        </p:nvSpPr>
        <p:spPr>
          <a:xfrm>
            <a:off x="457200" y="1219200"/>
            <a:ext cx="4038600" cy="4906963"/>
          </a:xfrm>
        </p:spPr>
        <p:txBody>
          <a:bodyPr/>
          <a:lstStyle/>
          <a:p>
            <a:r>
              <a:rPr lang="en-US" u="sng" dirty="0" smtClean="0"/>
              <a:t>Global Helioseismology </a:t>
            </a:r>
            <a:r>
              <a:rPr lang="en-US" dirty="0" smtClean="0"/>
              <a:t>– measure global oscillation modes from the oscillation power spectra obtained by applying the spherical harmonic transform to the full-disk oscillation data</a:t>
            </a:r>
            <a:endParaRPr lang="en-US" dirty="0"/>
          </a:p>
        </p:txBody>
      </p:sp>
      <p:sp>
        <p:nvSpPr>
          <p:cNvPr id="7" name="Content Placeholder 6"/>
          <p:cNvSpPr>
            <a:spLocks noGrp="1"/>
          </p:cNvSpPr>
          <p:nvPr>
            <p:ph sz="half" idx="2"/>
          </p:nvPr>
        </p:nvSpPr>
        <p:spPr>
          <a:xfrm>
            <a:off x="4648200" y="1295400"/>
            <a:ext cx="4038600" cy="4830763"/>
          </a:xfrm>
        </p:spPr>
        <p:txBody>
          <a:bodyPr/>
          <a:lstStyle/>
          <a:p>
            <a:r>
              <a:rPr lang="en-US" u="sng" dirty="0" smtClean="0"/>
              <a:t>Local Helioseismology  </a:t>
            </a:r>
            <a:r>
              <a:rPr lang="en-US" dirty="0" smtClean="0"/>
              <a:t>- measure variations of oscillation frequencies in local areas by applying the Fourier transform to the oscillations in these area, or by measuring the travel times of phase shifts in local areas. </a:t>
            </a:r>
          </a:p>
        </p:txBody>
      </p:sp>
    </p:spTree>
    <p:extLst>
      <p:ext uri="{BB962C8B-B14F-4D97-AF65-F5344CB8AC3E}">
        <p14:creationId xmlns:p14="http://schemas.microsoft.com/office/powerpoint/2010/main" val="253670887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title"/>
          </p:nvPr>
        </p:nvSpPr>
        <p:spPr>
          <a:xfrm>
            <a:off x="228600" y="228600"/>
            <a:ext cx="8686800" cy="646113"/>
          </a:xfrm>
        </p:spPr>
        <p:txBody>
          <a:bodyPr>
            <a:normAutofit fontScale="90000"/>
          </a:bodyPr>
          <a:lstStyle/>
          <a:p>
            <a:pPr fontAlgn="auto">
              <a:spcAft>
                <a:spcPts val="0"/>
              </a:spcAft>
              <a:defRPr/>
            </a:pPr>
            <a:r>
              <a:rPr lang="en-US" sz="4000" dirty="0" smtClean="0"/>
              <a:t>New helioseismology method of detection of emerging magnetic flux inside the Sun</a:t>
            </a:r>
          </a:p>
        </p:txBody>
      </p:sp>
      <p:pic>
        <p:nvPicPr>
          <p:cNvPr id="64515" name="Picture 29" descr="color_wheel.jpg"/>
          <p:cNvPicPr>
            <a:picLocks noChangeAspect="1"/>
          </p:cNvPicPr>
          <p:nvPr/>
        </p:nvPicPr>
        <p:blipFill>
          <a:blip r:embed="rId2">
            <a:extLst>
              <a:ext uri="{28A0092B-C50C-407E-A947-70E740481C1C}">
                <a14:useLocalDpi xmlns:a14="http://schemas.microsoft.com/office/drawing/2010/main" val="0"/>
              </a:ext>
            </a:extLst>
          </a:blip>
          <a:srcRect l="743" t="729"/>
          <a:stretch>
            <a:fillRect/>
          </a:stretch>
        </p:blipFill>
        <p:spPr bwMode="auto">
          <a:xfrm>
            <a:off x="914400" y="3810000"/>
            <a:ext cx="2246313"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6" name="Picture 30" descr="ray_schemes.jpg"/>
          <p:cNvPicPr>
            <a:picLocks noChangeAspect="1"/>
          </p:cNvPicPr>
          <p:nvPr/>
        </p:nvPicPr>
        <p:blipFill>
          <a:blip r:embed="rId3">
            <a:extLst>
              <a:ext uri="{28A0092B-C50C-407E-A947-70E740481C1C}">
                <a14:useLocalDpi xmlns:a14="http://schemas.microsoft.com/office/drawing/2010/main" val="0"/>
              </a:ext>
            </a:extLst>
          </a:blip>
          <a:srcRect l="294" t="2226" b="11137"/>
          <a:stretch>
            <a:fillRect/>
          </a:stretch>
        </p:blipFill>
        <p:spPr bwMode="auto">
          <a:xfrm>
            <a:off x="3581400" y="3505200"/>
            <a:ext cx="53086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7" name="Rectangle 724"/>
          <p:cNvSpPr>
            <a:spLocks noChangeArrowheads="1"/>
          </p:cNvSpPr>
          <p:nvPr/>
        </p:nvSpPr>
        <p:spPr bwMode="auto">
          <a:xfrm>
            <a:off x="533400" y="1295400"/>
            <a:ext cx="82296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000" b="1">
                <a:latin typeface="Franklin Gothic Book" pitchFamily="34" charset="0"/>
                <a:ea typeface="MS PGothic" pitchFamily="34" charset="-128"/>
              </a:rPr>
              <a:t>Deep-focus Time-Distance Helioseismology</a:t>
            </a:r>
            <a:r>
              <a:rPr lang="en-US" altLang="en-US" sz="2000">
                <a:latin typeface="Franklin Gothic Book" pitchFamily="34" charset="0"/>
                <a:ea typeface="MS PGothic" pitchFamily="34" charset="-128"/>
              </a:rPr>
              <a:t>: solar oscillation signal is filtered to select acoustic waves traveling to depth 40-70 Mm (right), averaged over arcs (left), and cross-correlated  for opposite arcs. Travel-time perturbations are measured by fitting Gabor wavelet. This method has been tested with 3 different instruments (MDI, HMI, GONG) for many quiet and emerging flux regions.</a:t>
            </a:r>
          </a:p>
        </p:txBody>
      </p:sp>
      <p:sp>
        <p:nvSpPr>
          <p:cNvPr id="64518" name="TextBox 5"/>
          <p:cNvSpPr txBox="1">
            <a:spLocks noChangeArrowheads="1"/>
          </p:cNvSpPr>
          <p:nvPr/>
        </p:nvSpPr>
        <p:spPr bwMode="auto">
          <a:xfrm>
            <a:off x="152400" y="6400800"/>
            <a:ext cx="33194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latin typeface="Franklin Gothic Book" pitchFamily="34" charset="0"/>
              </a:rPr>
              <a:t>Ilonidis, Zhao, Kosovichev, 2011</a:t>
            </a:r>
          </a:p>
        </p:txBody>
      </p:sp>
    </p:spTree>
    <p:extLst>
      <p:ext uri="{BB962C8B-B14F-4D97-AF65-F5344CB8AC3E}">
        <p14:creationId xmlns:p14="http://schemas.microsoft.com/office/powerpoint/2010/main" val="334529347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76200" y="1725485"/>
            <a:ext cx="2514600" cy="4525963"/>
          </a:xfrm>
        </p:spPr>
        <p:txBody>
          <a:bodyPr>
            <a:normAutofit/>
          </a:bodyPr>
          <a:lstStyle/>
          <a:p>
            <a:r>
              <a:rPr lang="en-US" sz="2400" dirty="0" smtClean="0"/>
              <a:t>Detection of emerging active regions in the deep interior – 60-70 Mm below the visible surface, 24-hours before the flux appears on the surface.</a:t>
            </a:r>
            <a:endParaRPr lang="en-US" sz="2400" dirty="0"/>
          </a:p>
        </p:txBody>
      </p:sp>
      <p:pic>
        <p:nvPicPr>
          <p:cNvPr id="8" name="Picture 27" descr="ar1158_stathis_anim_loop_1.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600200"/>
            <a:ext cx="7721601"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txBox="1">
            <a:spLocks noChangeArrowheads="1"/>
          </p:cNvSpPr>
          <p:nvPr/>
        </p:nvSpPr>
        <p:spPr>
          <a:xfrm>
            <a:off x="314093" y="533400"/>
            <a:ext cx="8686800" cy="647700"/>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Times New Roman" panose="02020603050405020304" pitchFamily="18" charset="0"/>
                <a:ea typeface="+mj-ea"/>
                <a:cs typeface="Times New Roman" panose="02020603050405020304" pitchFamily="18" charset="0"/>
              </a:defRPr>
            </a:lvl1pPr>
          </a:lstStyle>
          <a:p>
            <a:pPr>
              <a:defRPr/>
            </a:pPr>
            <a:r>
              <a:rPr lang="en-US" sz="4000" dirty="0" smtClean="0"/>
              <a:t>Active region NOAA 1158, February 2011</a:t>
            </a:r>
          </a:p>
        </p:txBody>
      </p:sp>
    </p:spTree>
    <p:extLst>
      <p:ext uri="{BB962C8B-B14F-4D97-AF65-F5344CB8AC3E}">
        <p14:creationId xmlns:p14="http://schemas.microsoft.com/office/powerpoint/2010/main" val="338167391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synop_CR2101.gif"/>
          <p:cNvPicPr>
            <a:picLocks noChangeAspect="1"/>
          </p:cNvPicPr>
          <p:nvPr/>
        </p:nvPicPr>
        <p:blipFill>
          <a:blip r:embed="rId2">
            <a:extLst>
              <a:ext uri="{28A0092B-C50C-407E-A947-70E740481C1C}">
                <a14:useLocalDpi xmlns:a14="http://schemas.microsoft.com/office/drawing/2010/main" val="0"/>
              </a:ext>
            </a:extLst>
          </a:blip>
          <a:srcRect t="20706" b="22588"/>
          <a:stretch>
            <a:fillRect/>
          </a:stretch>
        </p:blipFill>
        <p:spPr bwMode="auto">
          <a:xfrm>
            <a:off x="0" y="1598613"/>
            <a:ext cx="9144000" cy="373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Title 1"/>
          <p:cNvSpPr>
            <a:spLocks/>
          </p:cNvSpPr>
          <p:nvPr/>
        </p:nvSpPr>
        <p:spPr bwMode="auto">
          <a:xfrm>
            <a:off x="381000" y="228600"/>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r>
              <a:rPr lang="en-US" altLang="en-US" b="1">
                <a:latin typeface="Times New Roman" pitchFamily="18" charset="0"/>
              </a:rPr>
              <a:t>Synoptic subsurface flow maps from helioseismology analysis of Solar Dynamics Observatory data</a:t>
            </a:r>
            <a:endParaRPr lang="en-US" altLang="en-US" sz="4000">
              <a:solidFill>
                <a:schemeClr val="tx2"/>
              </a:solidFill>
            </a:endParaRPr>
          </a:p>
        </p:txBody>
      </p:sp>
      <p:sp>
        <p:nvSpPr>
          <p:cNvPr id="94212" name="TextBox 3"/>
          <p:cNvSpPr txBox="1">
            <a:spLocks noChangeArrowheads="1"/>
          </p:cNvSpPr>
          <p:nvPr/>
        </p:nvSpPr>
        <p:spPr bwMode="auto">
          <a:xfrm>
            <a:off x="1143000" y="5334000"/>
            <a:ext cx="76962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2200">
                <a:latin typeface="Times New Roman" pitchFamily="18" charset="0"/>
              </a:rPr>
              <a:t>Large-scale  converging flows with a speed of ~50 m/s affect the mean meridional flow (reduce its speed at high latitudes). </a:t>
            </a:r>
            <a:endParaRPr lang="en-US" altLang="en-US" sz="1800"/>
          </a:p>
        </p:txBody>
      </p:sp>
    </p:spTree>
    <p:extLst>
      <p:ext uri="{BB962C8B-B14F-4D97-AF65-F5344CB8AC3E}">
        <p14:creationId xmlns:p14="http://schemas.microsoft.com/office/powerpoint/2010/main" val="31253399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533400" y="0"/>
            <a:ext cx="8229600" cy="1143000"/>
          </a:xfrm>
        </p:spPr>
        <p:txBody>
          <a:bodyPr>
            <a:normAutofit fontScale="90000"/>
          </a:bodyPr>
          <a:lstStyle/>
          <a:p>
            <a:pPr eaLnBrk="1" hangingPunct="1">
              <a:defRPr/>
            </a:pPr>
            <a:r>
              <a:rPr lang="en-US" sz="4000" b="1" dirty="0" smtClean="0">
                <a:latin typeface="Times New Roman" pitchFamily="18" charset="0"/>
                <a:ea typeface="Tahoma" pitchFamily="34" charset="0"/>
                <a:cs typeface="Times New Roman" pitchFamily="18" charset="0"/>
              </a:rPr>
              <a:t>Measurements of deep </a:t>
            </a:r>
            <a:r>
              <a:rPr lang="en-US" sz="4000" b="1" dirty="0" err="1" smtClean="0">
                <a:latin typeface="Times New Roman" pitchFamily="18" charset="0"/>
                <a:ea typeface="Tahoma" pitchFamily="34" charset="0"/>
                <a:cs typeface="Times New Roman" pitchFamily="18" charset="0"/>
              </a:rPr>
              <a:t>meridional</a:t>
            </a:r>
            <a:r>
              <a:rPr lang="en-US" sz="4000" b="1" dirty="0" smtClean="0">
                <a:latin typeface="Times New Roman" pitchFamily="18" charset="0"/>
                <a:ea typeface="Tahoma" pitchFamily="34" charset="0"/>
                <a:cs typeface="Times New Roman" pitchFamily="18" charset="0"/>
              </a:rPr>
              <a:t> flows from SDO</a:t>
            </a:r>
          </a:p>
        </p:txBody>
      </p:sp>
      <p:sp>
        <p:nvSpPr>
          <p:cNvPr id="98307" name="Content Placeholder 2"/>
          <p:cNvSpPr>
            <a:spLocks noGrp="1"/>
          </p:cNvSpPr>
          <p:nvPr>
            <p:ph idx="1"/>
          </p:nvPr>
        </p:nvSpPr>
        <p:spPr>
          <a:xfrm>
            <a:off x="228600" y="1066800"/>
            <a:ext cx="5486400" cy="5562600"/>
          </a:xfrm>
        </p:spPr>
        <p:txBody>
          <a:bodyPr/>
          <a:lstStyle/>
          <a:p>
            <a:pPr eaLnBrk="1" hangingPunct="1"/>
            <a:r>
              <a:rPr lang="en-US" altLang="en-US" sz="2400" smtClean="0">
                <a:latin typeface="Times New Roman" pitchFamily="18" charset="0"/>
                <a:cs typeface="Times New Roman" pitchFamily="18" charset="0"/>
              </a:rPr>
              <a:t>We used HMI full-disk Doppler observations, starting from May 1, 2010 through April 30, 2012, a total of 2 years’ observations. </a:t>
            </a:r>
          </a:p>
          <a:p>
            <a:pPr eaLnBrk="1" hangingPunct="1"/>
            <a:r>
              <a:rPr lang="en-US" altLang="en-US" sz="2400" smtClean="0">
                <a:latin typeface="Times New Roman" pitchFamily="18" charset="0"/>
                <a:cs typeface="Times New Roman" pitchFamily="18" charset="0"/>
              </a:rPr>
              <a:t>Full-disk data are firstly binned down to 1024x1024 pixels. Running difference data are used for analysis.</a:t>
            </a:r>
          </a:p>
          <a:p>
            <a:pPr eaLnBrk="1" hangingPunct="1"/>
            <a:r>
              <a:rPr lang="en-US" altLang="en-US" sz="2400" smtClean="0">
                <a:latin typeface="Times New Roman" pitchFamily="18" charset="0"/>
                <a:cs typeface="Times New Roman" pitchFamily="18" charset="0"/>
              </a:rPr>
              <a:t>Deep-focusing time-distance helioseismology measurement is used. </a:t>
            </a:r>
          </a:p>
          <a:p>
            <a:pPr eaLnBrk="1" hangingPunct="1"/>
            <a:r>
              <a:rPr lang="en-US" altLang="en-US" sz="2400" smtClean="0">
                <a:latin typeface="Times New Roman" pitchFamily="18" charset="0"/>
                <a:cs typeface="Times New Roman" pitchFamily="18" charset="0"/>
              </a:rPr>
              <a:t>Fitting for acoustic travel times is done for each Carrington rotation. Then, fitted travel times are averaged over this 2-year period for the final results.</a:t>
            </a:r>
          </a:p>
        </p:txBody>
      </p:sp>
      <p:pic>
        <p:nvPicPr>
          <p:cNvPr id="98308" name="Picture 3" descr="schematic_part.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56275" y="1066800"/>
            <a:ext cx="3387725"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258720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time_depth_inver_single.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600200"/>
            <a:ext cx="594995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8" name="Title 1"/>
          <p:cNvSpPr>
            <a:spLocks noGrp="1"/>
          </p:cNvSpPr>
          <p:nvPr>
            <p:ph type="title"/>
          </p:nvPr>
        </p:nvSpPr>
        <p:spPr>
          <a:xfrm>
            <a:off x="0" y="0"/>
            <a:ext cx="9144000" cy="1143000"/>
          </a:xfrm>
        </p:spPr>
        <p:txBody>
          <a:bodyPr>
            <a:normAutofit fontScale="90000"/>
          </a:bodyPr>
          <a:lstStyle/>
          <a:p>
            <a:pPr>
              <a:defRPr/>
            </a:pPr>
            <a:r>
              <a:rPr lang="en-US" sz="3600" b="1" dirty="0" smtClean="0">
                <a:latin typeface="Times New Roman" pitchFamily="18" charset="0"/>
                <a:cs typeface="Times New Roman" pitchFamily="18" charset="0"/>
              </a:rPr>
              <a:t>The helioseismology data do not support a single circulation cell needed for flux-transport dynamo</a:t>
            </a:r>
          </a:p>
        </p:txBody>
      </p:sp>
      <p:pic>
        <p:nvPicPr>
          <p:cNvPr id="100356" name="Picture 4" descr="single_cell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23075" y="1143000"/>
            <a:ext cx="232092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Arrow Connector 7"/>
          <p:cNvCxnSpPr/>
          <p:nvPr/>
        </p:nvCxnSpPr>
        <p:spPr>
          <a:xfrm flipH="1">
            <a:off x="3505200" y="1905000"/>
            <a:ext cx="3276600" cy="11430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0358" name="TextBox 8"/>
          <p:cNvSpPr txBox="1">
            <a:spLocks noChangeArrowheads="1"/>
          </p:cNvSpPr>
          <p:nvPr/>
        </p:nvSpPr>
        <p:spPr bwMode="auto">
          <a:xfrm>
            <a:off x="712788" y="6400800"/>
            <a:ext cx="1851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Zhao et al, 2013</a:t>
            </a:r>
          </a:p>
        </p:txBody>
      </p:sp>
      <p:pic>
        <p:nvPicPr>
          <p:cNvPr id="100359" name="Picture 13" descr="Pages_11from ms_100512-3.eps"/>
          <p:cNvPicPr>
            <a:picLocks noChangeAspect="1"/>
          </p:cNvPicPr>
          <p:nvPr/>
        </p:nvPicPr>
        <p:blipFill>
          <a:blip r:embed="rId4" cstate="print">
            <a:extLst>
              <a:ext uri="{28A0092B-C50C-407E-A947-70E740481C1C}">
                <a14:useLocalDpi xmlns:a14="http://schemas.microsoft.com/office/drawing/2010/main" val="0"/>
              </a:ext>
            </a:extLst>
          </a:blip>
          <a:srcRect r="67082"/>
          <a:stretch>
            <a:fillRect/>
          </a:stretch>
        </p:blipFill>
        <p:spPr bwMode="auto">
          <a:xfrm>
            <a:off x="5867400" y="3048000"/>
            <a:ext cx="2438400" cy="357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9"/>
          <p:cNvCxnSpPr/>
          <p:nvPr/>
        </p:nvCxnSpPr>
        <p:spPr>
          <a:xfrm flipH="1" flipV="1">
            <a:off x="2819400" y="3886200"/>
            <a:ext cx="3962400" cy="8382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0361" name="TextBox 19"/>
          <p:cNvSpPr txBox="1">
            <a:spLocks noChangeArrowheads="1"/>
          </p:cNvSpPr>
          <p:nvPr/>
        </p:nvSpPr>
        <p:spPr bwMode="auto">
          <a:xfrm>
            <a:off x="4040188" y="6096000"/>
            <a:ext cx="16748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Inversion result</a:t>
            </a:r>
          </a:p>
        </p:txBody>
      </p:sp>
      <p:sp>
        <p:nvSpPr>
          <p:cNvPr id="100362" name="TextBox 20"/>
          <p:cNvSpPr txBox="1">
            <a:spLocks noChangeArrowheads="1"/>
          </p:cNvSpPr>
          <p:nvPr/>
        </p:nvSpPr>
        <p:spPr bwMode="auto">
          <a:xfrm>
            <a:off x="1504950" y="1219200"/>
            <a:ext cx="2762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Travel-time measurements</a:t>
            </a:r>
          </a:p>
        </p:txBody>
      </p:sp>
      <p:pic>
        <p:nvPicPr>
          <p:cNvPr id="18" name="Picture 17" descr="Page10_from ms_100512-2.eps"/>
          <p:cNvPicPr>
            <a:picLocks noChangeAspect="1"/>
          </p:cNvPicPr>
          <p:nvPr/>
        </p:nvPicPr>
        <p:blipFill>
          <a:blip r:embed="rId5" cstate="print">
            <a:extLst>
              <a:ext uri="{28A0092B-C50C-407E-A947-70E740481C1C}">
                <a14:useLocalDpi xmlns:a14="http://schemas.microsoft.com/office/drawing/2010/main" val="0"/>
              </a:ext>
            </a:extLst>
          </a:blip>
          <a:srcRect b="48653"/>
          <a:stretch>
            <a:fillRect/>
          </a:stretch>
        </p:blipFill>
        <p:spPr bwMode="auto">
          <a:xfrm>
            <a:off x="76200" y="1524000"/>
            <a:ext cx="6097588" cy="405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61647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le 1"/>
          <p:cNvSpPr>
            <a:spLocks noGrp="1"/>
          </p:cNvSpPr>
          <p:nvPr>
            <p:ph type="title"/>
          </p:nvPr>
        </p:nvSpPr>
        <p:spPr>
          <a:xfrm>
            <a:off x="457200" y="0"/>
            <a:ext cx="8229600" cy="1143000"/>
          </a:xfrm>
        </p:spPr>
        <p:txBody>
          <a:bodyPr>
            <a:normAutofit fontScale="90000"/>
          </a:bodyPr>
          <a:lstStyle/>
          <a:p>
            <a:pPr eaLnBrk="1" hangingPunct="1">
              <a:defRPr/>
            </a:pPr>
            <a:r>
              <a:rPr lang="en-US" sz="4000" b="1" dirty="0" smtClean="0">
                <a:latin typeface="Times New Roman" pitchFamily="18" charset="0"/>
                <a:cs typeface="Times New Roman" pitchFamily="18" charset="0"/>
              </a:rPr>
              <a:t>Double-Cell </a:t>
            </a:r>
            <a:r>
              <a:rPr lang="en-US" sz="4000" b="1" dirty="0" err="1" smtClean="0">
                <a:latin typeface="Times New Roman" pitchFamily="18" charset="0"/>
                <a:cs typeface="Times New Roman" pitchFamily="18" charset="0"/>
              </a:rPr>
              <a:t>Meridional</a:t>
            </a:r>
            <a:r>
              <a:rPr lang="en-US" sz="4000" b="1" dirty="0" smtClean="0">
                <a:latin typeface="Times New Roman" pitchFamily="18" charset="0"/>
                <a:cs typeface="Times New Roman" pitchFamily="18" charset="0"/>
              </a:rPr>
              <a:t> Circulation from Helioseismology</a:t>
            </a:r>
          </a:p>
        </p:txBody>
      </p:sp>
      <p:sp>
        <p:nvSpPr>
          <p:cNvPr id="101379" name="TextBox 3"/>
          <p:cNvSpPr txBox="1">
            <a:spLocks noChangeArrowheads="1"/>
          </p:cNvSpPr>
          <p:nvPr/>
        </p:nvSpPr>
        <p:spPr bwMode="auto">
          <a:xfrm>
            <a:off x="5334000" y="1066800"/>
            <a:ext cx="36576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2400">
                <a:latin typeface="Times New Roman" pitchFamily="18" charset="0"/>
                <a:cs typeface="Times New Roman" pitchFamily="18" charset="0"/>
              </a:rPr>
              <a:t>The upper circulation cell extends from surface to about 0.83R (depending on latitude) , with the flow direction starting to change to equator-ward at about 0.93R (50Mm). Meridional flows switch to pole-ward again below 0.83R. The pole-ward flow near surface is an order of 15 m/s. The equator-ward flow below is an order of 10 m/s. The deeper pole-ward flow is roughly 10m/s.  </a:t>
            </a:r>
          </a:p>
        </p:txBody>
      </p:sp>
      <p:sp>
        <p:nvSpPr>
          <p:cNvPr id="101380" name="TextBox 4"/>
          <p:cNvSpPr txBox="1">
            <a:spLocks noChangeArrowheads="1"/>
          </p:cNvSpPr>
          <p:nvPr/>
        </p:nvSpPr>
        <p:spPr bwMode="auto">
          <a:xfrm>
            <a:off x="712406" y="6400800"/>
            <a:ext cx="18517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dirty="0"/>
              <a:t>Zhao et al, </a:t>
            </a:r>
            <a:r>
              <a:rPr lang="en-US" altLang="en-US" sz="1800" dirty="0" smtClean="0"/>
              <a:t>2013</a:t>
            </a:r>
            <a:endParaRPr lang="en-US" altLang="en-US" sz="1800" dirty="0"/>
          </a:p>
        </p:txBody>
      </p:sp>
      <p:pic>
        <p:nvPicPr>
          <p:cNvPr id="101381" name="Picture 5" descr="fig1_new1a.eps"/>
          <p:cNvPicPr>
            <a:picLocks noChangeAspect="1"/>
          </p:cNvPicPr>
          <p:nvPr/>
        </p:nvPicPr>
        <p:blipFill>
          <a:blip r:embed="rId2" cstate="print">
            <a:extLst>
              <a:ext uri="{28A0092B-C50C-407E-A947-70E740481C1C}">
                <a14:useLocalDpi xmlns:a14="http://schemas.microsoft.com/office/drawing/2010/main" val="0"/>
              </a:ext>
            </a:extLst>
          </a:blip>
          <a:srcRect l="19073" t="19073" r="19073" b="20345"/>
          <a:stretch>
            <a:fillRect/>
          </a:stretch>
        </p:blipFill>
        <p:spPr bwMode="auto">
          <a:xfrm>
            <a:off x="381000" y="1447800"/>
            <a:ext cx="4745038"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32576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rmAutofit fontScale="90000"/>
          </a:bodyPr>
          <a:lstStyle/>
          <a:p>
            <a:r>
              <a:rPr lang="en-US" altLang="en-US" sz="4000" smtClean="0"/>
              <a:t>Methods of local-area helioseismology:</a:t>
            </a:r>
          </a:p>
        </p:txBody>
      </p:sp>
      <p:graphicFrame>
        <p:nvGraphicFramePr>
          <p:cNvPr id="19459" name="Group 3"/>
          <p:cNvGraphicFramePr>
            <a:graphicFrameLocks noGrp="1"/>
          </p:cNvGraphicFramePr>
          <p:nvPr>
            <p:ph type="tbl" idx="1"/>
            <p:extLst>
              <p:ext uri="{D42A27DB-BD31-4B8C-83A1-F6EECF244321}">
                <p14:modId xmlns:p14="http://schemas.microsoft.com/office/powerpoint/2010/main" val="2936783125"/>
              </p:ext>
            </p:extLst>
          </p:nvPr>
        </p:nvGraphicFramePr>
        <p:xfrm>
          <a:off x="457200" y="1752600"/>
          <a:ext cx="8229600" cy="4551363"/>
        </p:xfrm>
        <a:graphic>
          <a:graphicData uri="http://schemas.openxmlformats.org/drawingml/2006/table">
            <a:tbl>
              <a:tblPr>
                <a:tableStyleId>{5DA37D80-6434-44D0-A028-1B22A696006F}</a:tableStyleId>
              </a:tblPr>
              <a:tblGrid>
                <a:gridCol w="2743200"/>
                <a:gridCol w="2743200"/>
                <a:gridCol w="2743200"/>
              </a:tblGrid>
              <a:tr h="457270">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u="none" strike="noStrike" cap="none" normalizeH="0" baseline="0" dirty="0" smtClean="0">
                          <a:ln>
                            <a:noFill/>
                          </a:ln>
                          <a:effectLst/>
                        </a:rPr>
                        <a:t>Method </a:t>
                      </a:r>
                      <a:endParaRPr kumimoji="0" lang="en-US" altLang="en-US" sz="2400" b="0" i="0" u="none" strike="noStrike" cap="none" normalizeH="0" baseline="0" dirty="0" smtClean="0">
                        <a:ln>
                          <a:noFill/>
                        </a:ln>
                        <a:solidFill>
                          <a:schemeClr val="tx1"/>
                        </a:solidFill>
                        <a:effectLst/>
                        <a:latin typeface="Arial" charset="0"/>
                      </a:endParaRPr>
                    </a:p>
                  </a:txBody>
                  <a:tcPr marT="45727" marB="45727" horzOverflow="overflow"/>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u="none" strike="noStrike" cap="none" normalizeH="0" baseline="0" smtClean="0">
                          <a:ln>
                            <a:noFill/>
                          </a:ln>
                          <a:effectLst/>
                        </a:rPr>
                        <a:t>Observable</a:t>
                      </a:r>
                      <a:endParaRPr kumimoji="0" lang="en-US" altLang="en-US" sz="2400" b="0" i="0" u="none" strike="noStrike" cap="none" normalizeH="0" baseline="0" smtClean="0">
                        <a:ln>
                          <a:noFill/>
                        </a:ln>
                        <a:solidFill>
                          <a:schemeClr val="tx1"/>
                        </a:solidFill>
                        <a:effectLst/>
                        <a:latin typeface="Arial" charset="0"/>
                      </a:endParaRPr>
                    </a:p>
                  </a:txBody>
                  <a:tcPr marT="45727" marB="45727" horzOverflow="overflow"/>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u="none" strike="noStrike" cap="none" normalizeH="0" baseline="0" smtClean="0">
                          <a:ln>
                            <a:noFill/>
                          </a:ln>
                          <a:effectLst/>
                        </a:rPr>
                        <a:t>Inferences</a:t>
                      </a:r>
                      <a:endParaRPr kumimoji="0" lang="en-US" altLang="en-US" sz="2400" b="0" i="0" u="none" strike="noStrike" cap="none" normalizeH="0" baseline="0" smtClean="0">
                        <a:ln>
                          <a:noFill/>
                        </a:ln>
                        <a:solidFill>
                          <a:schemeClr val="tx1"/>
                        </a:solidFill>
                        <a:effectLst/>
                        <a:latin typeface="Arial" charset="0"/>
                      </a:endParaRPr>
                    </a:p>
                  </a:txBody>
                  <a:tcPr marT="45727" marB="45727" horzOverflow="overflow"/>
                </a:tc>
              </a:tr>
              <a:tr h="1028858">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b="1" u="none" strike="noStrike" cap="none" normalizeH="0" baseline="0" dirty="0" smtClean="0">
                          <a:ln>
                            <a:noFill/>
                          </a:ln>
                          <a:effectLst/>
                        </a:rPr>
                        <a:t>Ring-diagram analysis </a:t>
                      </a:r>
                      <a:r>
                        <a:rPr kumimoji="0" lang="en-US" altLang="en-US" sz="1800" u="none" strike="noStrike" cap="none" normalizeH="0" baseline="0" dirty="0" smtClean="0">
                          <a:ln>
                            <a:noFill/>
                          </a:ln>
                          <a:effectLst/>
                        </a:rPr>
                        <a:t>(Gough, Hill, November, </a:t>
                      </a:r>
                      <a:r>
                        <a:rPr kumimoji="0" lang="en-US" altLang="en-US" sz="1800" u="none" strike="noStrike" cap="none" normalizeH="0" baseline="0" dirty="0" err="1" smtClean="0">
                          <a:ln>
                            <a:noFill/>
                          </a:ln>
                          <a:effectLst/>
                        </a:rPr>
                        <a:t>Toomre</a:t>
                      </a:r>
                      <a:r>
                        <a:rPr kumimoji="0" lang="en-US" altLang="en-US" sz="1800" u="none" strike="noStrike" cap="none" normalizeH="0" baseline="0" dirty="0" smtClean="0">
                          <a:ln>
                            <a:noFill/>
                          </a:ln>
                          <a:effectLst/>
                        </a:rPr>
                        <a:t>, 1981)</a:t>
                      </a:r>
                      <a:endParaRPr kumimoji="0" lang="en-US" altLang="en-US" sz="1800" b="0" i="0" u="none" strike="noStrike" cap="none" normalizeH="0" baseline="0" dirty="0" smtClean="0">
                        <a:ln>
                          <a:noFill/>
                        </a:ln>
                        <a:solidFill>
                          <a:schemeClr val="tx1"/>
                        </a:solidFill>
                        <a:effectLst/>
                        <a:latin typeface="Arial" charset="0"/>
                      </a:endParaRPr>
                    </a:p>
                  </a:txBody>
                  <a:tcPr marT="45727" marB="45727" horzOverflow="overflow">
                    <a:solidFill>
                      <a:schemeClr val="accent4">
                        <a:lumMod val="20000"/>
                        <a:lumOff val="8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u="none" strike="noStrike" cap="none" normalizeH="0" baseline="0" dirty="0" smtClean="0">
                          <a:ln>
                            <a:noFill/>
                          </a:ln>
                          <a:effectLst/>
                        </a:rPr>
                        <a:t>Local variations of oscillation frequencies</a:t>
                      </a:r>
                      <a:endParaRPr kumimoji="0" lang="en-US" altLang="en-US" sz="1800" b="0" i="0" u="none" strike="noStrike" cap="none" normalizeH="0" baseline="0" dirty="0" smtClean="0">
                        <a:ln>
                          <a:noFill/>
                        </a:ln>
                        <a:solidFill>
                          <a:schemeClr val="tx1"/>
                        </a:solidFill>
                        <a:effectLst/>
                        <a:latin typeface="Arial" charset="0"/>
                      </a:endParaRPr>
                    </a:p>
                  </a:txBody>
                  <a:tcPr marT="45727" marB="45727" horzOverflow="overflow">
                    <a:solidFill>
                      <a:schemeClr val="accent4">
                        <a:lumMod val="20000"/>
                        <a:lumOff val="8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u="none" strike="noStrike" cap="none" normalizeH="0" baseline="0" dirty="0" smtClean="0">
                          <a:ln>
                            <a:noFill/>
                          </a:ln>
                          <a:effectLst/>
                        </a:rPr>
                        <a:t>Large-scale sound speed perturbations and horizontal flows</a:t>
                      </a:r>
                      <a:endParaRPr kumimoji="0" lang="en-US" altLang="en-US" sz="1800" b="0" i="0" u="none" strike="noStrike" cap="none" normalizeH="0" baseline="0" dirty="0" smtClean="0">
                        <a:ln>
                          <a:noFill/>
                        </a:ln>
                        <a:solidFill>
                          <a:schemeClr val="tx1"/>
                        </a:solidFill>
                        <a:effectLst/>
                        <a:latin typeface="Arial" charset="0"/>
                      </a:endParaRPr>
                    </a:p>
                  </a:txBody>
                  <a:tcPr marT="45727" marB="45727" horzOverflow="overflow">
                    <a:solidFill>
                      <a:schemeClr val="accent4">
                        <a:lumMod val="20000"/>
                        <a:lumOff val="80000"/>
                      </a:schemeClr>
                    </a:solidFill>
                  </a:tcPr>
                </a:tc>
              </a:tr>
              <a:tr h="1066964">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b="1" u="none" strike="noStrike" cap="none" normalizeH="0" baseline="0" dirty="0" smtClean="0">
                          <a:ln>
                            <a:noFill/>
                          </a:ln>
                          <a:effectLst/>
                        </a:rPr>
                        <a:t>Time-distance helioseismology</a:t>
                      </a:r>
                      <a:r>
                        <a:rPr kumimoji="0" lang="en-US" altLang="en-US" sz="1800" u="none" strike="noStrike" cap="none" normalizeH="0" baseline="0" dirty="0" smtClean="0">
                          <a:ln>
                            <a:noFill/>
                          </a:ln>
                          <a:effectLst/>
                        </a:rPr>
                        <a:t>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u="none" strike="noStrike" cap="none" normalizeH="0" baseline="0" dirty="0" smtClean="0">
                          <a:ln>
                            <a:noFill/>
                          </a:ln>
                          <a:effectLst/>
                        </a:rPr>
                        <a:t>(Duvall et al. 1993)</a:t>
                      </a:r>
                      <a:endParaRPr kumimoji="0" lang="en-US" altLang="en-US" sz="1800" b="0" i="0" u="none" strike="noStrike" cap="none" normalizeH="0" baseline="0" dirty="0" smtClean="0">
                        <a:ln>
                          <a:noFill/>
                        </a:ln>
                        <a:solidFill>
                          <a:schemeClr val="tx1"/>
                        </a:solidFill>
                        <a:effectLst/>
                        <a:latin typeface="Arial" charset="0"/>
                      </a:endParaRPr>
                    </a:p>
                  </a:txBody>
                  <a:tcPr marT="45727" marB="45727" horzOverflow="overflow">
                    <a:solidFill>
                      <a:schemeClr val="accent6">
                        <a:lumMod val="20000"/>
                        <a:lumOff val="80000"/>
                        <a:alpha val="72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u="none" strike="noStrike" cap="none" normalizeH="0" baseline="0" dirty="0" smtClean="0">
                          <a:ln>
                            <a:noFill/>
                          </a:ln>
                          <a:effectLst/>
                        </a:rPr>
                        <a:t>Phase and</a:t>
                      </a:r>
                      <a:r>
                        <a:rPr kumimoji="0" lang="en-US" altLang="en-US" sz="2800" u="none" strike="noStrike" cap="none" normalizeH="0" baseline="0" dirty="0" smtClean="0">
                          <a:ln>
                            <a:noFill/>
                          </a:ln>
                          <a:effectLst/>
                        </a:rPr>
                        <a:t> </a:t>
                      </a:r>
                      <a:r>
                        <a:rPr kumimoji="0" lang="en-US" altLang="en-US" sz="1800" u="none" strike="noStrike" cap="none" normalizeH="0" baseline="0" dirty="0" smtClean="0">
                          <a:ln>
                            <a:noFill/>
                          </a:ln>
                          <a:effectLst/>
                        </a:rPr>
                        <a:t>group travel times of acoustic and surface gravity waves</a:t>
                      </a:r>
                      <a:endParaRPr kumimoji="0" lang="en-US" altLang="en-US" sz="1800" b="0" i="0" u="none" strike="noStrike" cap="none" normalizeH="0" baseline="0" dirty="0" smtClean="0">
                        <a:ln>
                          <a:noFill/>
                        </a:ln>
                        <a:solidFill>
                          <a:schemeClr val="tx1"/>
                        </a:solidFill>
                        <a:effectLst/>
                        <a:latin typeface="Arial" charset="0"/>
                      </a:endParaRPr>
                    </a:p>
                  </a:txBody>
                  <a:tcPr marT="45727" marB="45727" horzOverflow="overflow">
                    <a:solidFill>
                      <a:schemeClr val="accent6">
                        <a:lumMod val="20000"/>
                        <a:lumOff val="80000"/>
                        <a:alpha val="72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u="none" strike="noStrike" cap="none" normalizeH="0" baseline="0" dirty="0" smtClean="0">
                          <a:ln>
                            <a:noFill/>
                          </a:ln>
                          <a:effectLst/>
                        </a:rPr>
                        <a:t>3D sound speed, density and flows</a:t>
                      </a:r>
                      <a:endParaRPr kumimoji="0" lang="en-US" altLang="en-US" sz="1800" b="0" i="0" u="none" strike="noStrike" cap="none" normalizeH="0" baseline="0" dirty="0" smtClean="0">
                        <a:ln>
                          <a:noFill/>
                        </a:ln>
                        <a:solidFill>
                          <a:schemeClr val="tx1"/>
                        </a:solidFill>
                        <a:effectLst/>
                        <a:latin typeface="Arial" charset="0"/>
                      </a:endParaRPr>
                    </a:p>
                  </a:txBody>
                  <a:tcPr marT="45727" marB="45727" horzOverflow="overflow">
                    <a:solidFill>
                      <a:schemeClr val="accent6">
                        <a:lumMod val="20000"/>
                        <a:lumOff val="80000"/>
                        <a:alpha val="72000"/>
                      </a:schemeClr>
                    </a:solidFill>
                  </a:tcPr>
                </a:tc>
              </a:tr>
              <a:tr h="969413">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b="1" u="none" strike="noStrike" cap="none" normalizeH="0" baseline="0" dirty="0" smtClean="0">
                          <a:ln>
                            <a:noFill/>
                          </a:ln>
                          <a:effectLst/>
                        </a:rPr>
                        <a:t>Acoustic Imaging</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u="none" strike="noStrike" cap="none" normalizeH="0" baseline="0" dirty="0" smtClean="0">
                          <a:ln>
                            <a:noFill/>
                          </a:ln>
                          <a:effectLst/>
                        </a:rPr>
                        <a:t>(Chou, </a:t>
                      </a:r>
                      <a:r>
                        <a:rPr kumimoji="0" lang="en-US" altLang="en-US" sz="1800" u="none" strike="noStrike" cap="none" normalizeH="0" baseline="0" dirty="0" err="1" smtClean="0">
                          <a:ln>
                            <a:noFill/>
                          </a:ln>
                          <a:effectLst/>
                        </a:rPr>
                        <a:t>LaBonte</a:t>
                      </a:r>
                      <a:r>
                        <a:rPr kumimoji="0" lang="en-US" altLang="en-US" sz="1800" u="none" strike="noStrike" cap="none" normalizeH="0" baseline="0" dirty="0" smtClean="0">
                          <a:ln>
                            <a:noFill/>
                          </a:ln>
                          <a:effectLst/>
                        </a:rPr>
                        <a:t>, et al. 1990)</a:t>
                      </a:r>
                      <a:endParaRPr kumimoji="0" lang="en-US" altLang="en-US" sz="1800" b="0" i="0" u="none" strike="noStrike" cap="none" normalizeH="0" baseline="0" dirty="0" smtClean="0">
                        <a:ln>
                          <a:noFill/>
                        </a:ln>
                        <a:solidFill>
                          <a:schemeClr val="tx1"/>
                        </a:solidFill>
                        <a:effectLst/>
                        <a:latin typeface="Arial" charset="0"/>
                      </a:endParaRPr>
                    </a:p>
                  </a:txBody>
                  <a:tcPr marT="45727" marB="45727" horzOverflow="overflow">
                    <a:solidFill>
                      <a:schemeClr val="accent5">
                        <a:lumMod val="20000"/>
                        <a:lumOff val="8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u="none" strike="noStrike" cap="none" normalizeH="0" baseline="0" dirty="0" smtClean="0">
                          <a:ln>
                            <a:noFill/>
                          </a:ln>
                          <a:effectLst/>
                        </a:rPr>
                        <a:t>Phase and amplitude</a:t>
                      </a:r>
                      <a:r>
                        <a:rPr kumimoji="0" lang="en-US" altLang="en-US" sz="2800" u="none" strike="noStrike" cap="none" normalizeH="0" baseline="0" dirty="0" smtClean="0">
                          <a:ln>
                            <a:noFill/>
                          </a:ln>
                          <a:effectLst/>
                        </a:rPr>
                        <a:t>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u="none" strike="noStrike" cap="none" normalizeH="0" baseline="0" dirty="0" smtClean="0">
                          <a:ln>
                            <a:noFill/>
                          </a:ln>
                          <a:effectLst/>
                        </a:rPr>
                        <a:t>variations</a:t>
                      </a:r>
                      <a:endParaRPr kumimoji="0" lang="en-US" altLang="en-US" sz="1800" b="0" i="0" u="none" strike="noStrike" cap="none" normalizeH="0" baseline="0" dirty="0" smtClean="0">
                        <a:ln>
                          <a:noFill/>
                        </a:ln>
                        <a:solidFill>
                          <a:schemeClr val="tx1"/>
                        </a:solidFill>
                        <a:effectLst/>
                        <a:latin typeface="Arial" charset="0"/>
                      </a:endParaRPr>
                    </a:p>
                  </a:txBody>
                  <a:tcPr marT="45727" marB="45727" horzOverflow="overflow">
                    <a:solidFill>
                      <a:schemeClr val="accent5">
                        <a:lumMod val="20000"/>
                        <a:lumOff val="8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u="none" strike="noStrike" cap="none" normalizeH="0" baseline="0" dirty="0" smtClean="0">
                          <a:ln>
                            <a:noFill/>
                          </a:ln>
                          <a:effectLst/>
                        </a:rPr>
                        <a:t>3D sound speed and flows</a:t>
                      </a:r>
                      <a:endParaRPr kumimoji="0" lang="en-US" altLang="en-US" sz="1800" b="0" i="0" u="none" strike="noStrike" cap="none" normalizeH="0" baseline="0" dirty="0" smtClean="0">
                        <a:ln>
                          <a:noFill/>
                        </a:ln>
                        <a:solidFill>
                          <a:schemeClr val="tx1"/>
                        </a:solidFill>
                        <a:effectLst/>
                        <a:latin typeface="Arial" charset="0"/>
                      </a:endParaRPr>
                    </a:p>
                  </a:txBody>
                  <a:tcPr marT="45727" marB="45727" horzOverflow="overflow">
                    <a:solidFill>
                      <a:schemeClr val="accent5">
                        <a:lumMod val="20000"/>
                        <a:lumOff val="80000"/>
                      </a:schemeClr>
                    </a:solidFill>
                  </a:tcPr>
                </a:tc>
              </a:tr>
              <a:tr h="1028858">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b="1" u="none" strike="noStrike" cap="none" normalizeH="0" baseline="0" dirty="0" smtClean="0">
                          <a:ln>
                            <a:noFill/>
                          </a:ln>
                          <a:effectLst/>
                        </a:rPr>
                        <a:t>Acoustic Holography </a:t>
                      </a:r>
                      <a:r>
                        <a:rPr kumimoji="0" lang="en-US" altLang="en-US" sz="1800" u="none" strike="noStrike" cap="none" normalizeH="0" baseline="0" dirty="0" smtClean="0">
                          <a:ln>
                            <a:noFill/>
                          </a:ln>
                          <a:effectLst/>
                        </a:rPr>
                        <a:t>(Lindsey &amp; Braun, 1990)</a:t>
                      </a:r>
                      <a:endParaRPr kumimoji="0" lang="en-US" altLang="en-US" sz="1800" b="0" i="0" u="none" strike="noStrike" cap="none" normalizeH="0" baseline="0" dirty="0" smtClean="0">
                        <a:ln>
                          <a:noFill/>
                        </a:ln>
                        <a:solidFill>
                          <a:schemeClr val="tx1"/>
                        </a:solidFill>
                        <a:effectLst/>
                        <a:latin typeface="Arial" charset="0"/>
                      </a:endParaRPr>
                    </a:p>
                  </a:txBody>
                  <a:tcPr marT="45727" marB="45727" horzOverflow="overflow">
                    <a:solidFill>
                      <a:schemeClr val="accent1">
                        <a:lumMod val="20000"/>
                        <a:lumOff val="8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u="none" strike="noStrike" cap="none" normalizeH="0" baseline="0" dirty="0" smtClean="0">
                          <a:ln>
                            <a:noFill/>
                          </a:ln>
                          <a:effectLst/>
                        </a:rPr>
                        <a:t>Phase and amplitude variations</a:t>
                      </a:r>
                      <a:endParaRPr kumimoji="0" lang="en-US" altLang="en-US" sz="1800" b="0" i="0" u="none" strike="noStrike" cap="none" normalizeH="0" baseline="0" dirty="0" smtClean="0">
                        <a:ln>
                          <a:noFill/>
                        </a:ln>
                        <a:solidFill>
                          <a:schemeClr val="tx1"/>
                        </a:solidFill>
                        <a:effectLst/>
                        <a:latin typeface="Arial" charset="0"/>
                      </a:endParaRPr>
                    </a:p>
                  </a:txBody>
                  <a:tcPr marT="45727" marB="45727" horzOverflow="overflow">
                    <a:solidFill>
                      <a:schemeClr val="accent1">
                        <a:lumMod val="20000"/>
                        <a:lumOff val="8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u="none" strike="noStrike" cap="none" normalizeH="0" baseline="0" dirty="0" smtClean="0">
                          <a:ln>
                            <a:noFill/>
                          </a:ln>
                          <a:effectLst/>
                        </a:rPr>
                        <a:t>Phase variations and amplitude maps</a:t>
                      </a:r>
                      <a:endParaRPr kumimoji="0" lang="en-US" altLang="en-US" sz="1800" b="0" i="0" u="none" strike="noStrike" cap="none" normalizeH="0" baseline="0" dirty="0" smtClean="0">
                        <a:ln>
                          <a:noFill/>
                        </a:ln>
                        <a:solidFill>
                          <a:schemeClr val="tx1"/>
                        </a:solidFill>
                        <a:effectLst/>
                        <a:latin typeface="Arial" charset="0"/>
                      </a:endParaRPr>
                    </a:p>
                  </a:txBody>
                  <a:tcPr marT="45727" marB="45727" horzOverflow="overflow">
                    <a:solidFill>
                      <a:schemeClr val="accent1">
                        <a:lumMod val="20000"/>
                        <a:lumOff val="80000"/>
                      </a:schemeClr>
                    </a:solidFill>
                  </a:tcPr>
                </a:tc>
              </a:tr>
            </a:tbl>
          </a:graphicData>
        </a:graphic>
      </p:graphicFrame>
    </p:spTree>
    <p:extLst>
      <p:ext uri="{BB962C8B-B14F-4D97-AF65-F5344CB8AC3E}">
        <p14:creationId xmlns:p14="http://schemas.microsoft.com/office/powerpoint/2010/main" val="26549216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ltLang="en-US" smtClean="0"/>
              <a:t>Input Data</a:t>
            </a:r>
          </a:p>
        </p:txBody>
      </p:sp>
      <p:sp>
        <p:nvSpPr>
          <p:cNvPr id="27651" name="Rectangle 3"/>
          <p:cNvSpPr>
            <a:spLocks noGrp="1" noChangeArrowheads="1"/>
          </p:cNvSpPr>
          <p:nvPr>
            <p:ph type="body" sz="half" idx="1"/>
          </p:nvPr>
        </p:nvSpPr>
        <p:spPr>
          <a:xfrm>
            <a:off x="389720" y="1283494"/>
            <a:ext cx="4724400" cy="4343400"/>
          </a:xfrm>
        </p:spPr>
        <p:txBody>
          <a:bodyPr/>
          <a:lstStyle/>
          <a:p>
            <a:pPr>
              <a:buFontTx/>
              <a:buNone/>
            </a:pPr>
            <a:r>
              <a:rPr lang="en-US" altLang="en-US" sz="2800" dirty="0" smtClean="0"/>
              <a:t>Dopplergrams- </a:t>
            </a:r>
          </a:p>
          <a:p>
            <a:pPr>
              <a:buFontTx/>
              <a:buNone/>
            </a:pPr>
            <a:r>
              <a:rPr lang="en-US" altLang="en-US" sz="2800" dirty="0" smtClean="0"/>
              <a:t>observational requirements:</a:t>
            </a:r>
          </a:p>
          <a:p>
            <a:r>
              <a:rPr lang="en-US" altLang="en-US" sz="2400" dirty="0" smtClean="0"/>
              <a:t>long duration (&gt;4 hours)</a:t>
            </a:r>
          </a:p>
          <a:p>
            <a:r>
              <a:rPr lang="en-US" altLang="en-US" sz="2400" dirty="0" smtClean="0"/>
              <a:t>high-resolution (0.5 </a:t>
            </a:r>
            <a:r>
              <a:rPr lang="en-US" altLang="en-US" sz="2400" dirty="0" err="1" smtClean="0"/>
              <a:t>arcsec</a:t>
            </a:r>
            <a:r>
              <a:rPr lang="en-US" altLang="en-US" sz="2400" dirty="0" smtClean="0"/>
              <a:t> per pixel)</a:t>
            </a:r>
          </a:p>
          <a:p>
            <a:r>
              <a:rPr lang="en-US" altLang="en-US" sz="2400" dirty="0" smtClean="0"/>
              <a:t> high-cadence (45-sec cadence)</a:t>
            </a:r>
          </a:p>
          <a:p>
            <a:r>
              <a:rPr lang="en-US" altLang="en-US" sz="2400" dirty="0" smtClean="0"/>
              <a:t>stability</a:t>
            </a:r>
          </a:p>
        </p:txBody>
      </p:sp>
      <p:pic>
        <p:nvPicPr>
          <p:cNvPr id="23556" name="hr_V_short.mpg">
            <a:hlinkClick r:id="" action="ppaction://media"/>
          </p:cNvPr>
          <p:cNvPicPr>
            <a:picLocks noGrp="1" noChangeAspect="1" noChangeArrowheads="1"/>
          </p:cNvPicPr>
          <p:nvPr>
            <p:ph type="media" sz="half" idx="2"/>
            <a:vide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a:xfrm>
            <a:off x="5181600" y="1828800"/>
            <a:ext cx="3505200" cy="3505200"/>
          </a:xfrm>
        </p:spPr>
      </p:pic>
      <p:sp>
        <p:nvSpPr>
          <p:cNvPr id="27653" name="Text Box 5"/>
          <p:cNvSpPr txBox="1">
            <a:spLocks noChangeArrowheads="1"/>
          </p:cNvSpPr>
          <p:nvPr/>
        </p:nvSpPr>
        <p:spPr bwMode="auto">
          <a:xfrm>
            <a:off x="5138738" y="5441950"/>
            <a:ext cx="371475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r>
              <a:rPr lang="en-US" altLang="en-US" sz="1800">
                <a:latin typeface="Tahoma" pitchFamily="34" charset="0"/>
              </a:rPr>
              <a:t>SDO high-resolution Dopplergrams</a:t>
            </a:r>
          </a:p>
        </p:txBody>
      </p:sp>
    </p:spTree>
    <p:extLst>
      <p:ext uri="{BB962C8B-B14F-4D97-AF65-F5344CB8AC3E}">
        <p14:creationId xmlns:p14="http://schemas.microsoft.com/office/powerpoint/2010/main" val="20085222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6599" fill="hold"/>
                                        <p:tgtEl>
                                          <p:spTgt spid="2355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hold" display="0">
                  <p:stCondLst>
                    <p:cond delay="indefinite"/>
                  </p:stCondLst>
                </p:cTn>
                <p:tgtEl>
                  <p:spTgt spid="23556"/>
                </p:tgtEl>
              </p:cMediaNode>
            </p:video>
            <p:seq concurrent="1" nextAc="seek">
              <p:cTn id="8" restart="whenNotActive" fill="hold" evtFilter="cancelBubble" nodeType="interactiveSeq">
                <p:stCondLst>
                  <p:cond evt="onClick" delay="0">
                    <p:tgtEl>
                      <p:spTgt spid="2355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23556"/>
                                        </p:tgtEl>
                                      </p:cBhvr>
                                    </p:cmd>
                                  </p:childTnLst>
                                </p:cTn>
                              </p:par>
                            </p:childTnLst>
                          </p:cTn>
                        </p:par>
                      </p:childTnLst>
                    </p:cTn>
                  </p:par>
                </p:childTnLst>
              </p:cTn>
              <p:nextCondLst>
                <p:cond evt="onClick" delay="0">
                  <p:tgtEl>
                    <p:spTgt spid="2355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6200" y="2657474"/>
            <a:ext cx="5362575" cy="420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1746" name="Object 2"/>
          <p:cNvGraphicFramePr>
            <a:graphicFrameLocks noChangeAspect="1"/>
          </p:cNvGraphicFramePr>
          <p:nvPr>
            <p:extLst>
              <p:ext uri="{D42A27DB-BD31-4B8C-83A1-F6EECF244321}">
                <p14:modId xmlns:p14="http://schemas.microsoft.com/office/powerpoint/2010/main" val="1059749556"/>
              </p:ext>
            </p:extLst>
          </p:nvPr>
        </p:nvGraphicFramePr>
        <p:xfrm>
          <a:off x="604838" y="0"/>
          <a:ext cx="7670800" cy="4262438"/>
        </p:xfrm>
        <a:graphic>
          <a:graphicData uri="http://schemas.openxmlformats.org/presentationml/2006/ole">
            <mc:AlternateContent xmlns:mc="http://schemas.openxmlformats.org/markup-compatibility/2006">
              <mc:Choice xmlns:v="urn:schemas-microsoft-com:vml" Requires="v">
                <p:oleObj spid="_x0000_s8215" name="Document" r:id="rId5" imgW="5009896" imgH="2799577" progId="Word.Document.8">
                  <p:embed/>
                </p:oleObj>
              </mc:Choice>
              <mc:Fallback>
                <p:oleObj name="Document" r:id="rId5" imgW="5009896" imgH="2799577" progId="Word.Document.8">
                  <p:embed/>
                  <p:pic>
                    <p:nvPicPr>
                      <p:cNvPr id="0" name=""/>
                      <p:cNvPicPr>
                        <a:picLocks noChangeAspect="1" noChangeArrowheads="1"/>
                      </p:cNvPicPr>
                      <p:nvPr/>
                    </p:nvPicPr>
                    <p:blipFill>
                      <a:blip r:embed="rId6"/>
                      <a:srcRect/>
                      <a:stretch>
                        <a:fillRect/>
                      </a:stretch>
                    </p:blipFill>
                    <p:spPr bwMode="auto">
                      <a:xfrm>
                        <a:off x="604838" y="0"/>
                        <a:ext cx="7670800" cy="4262438"/>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30511404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74" name="Group 2"/>
          <p:cNvGrpSpPr>
            <a:grpSpLocks/>
          </p:cNvGrpSpPr>
          <p:nvPr/>
        </p:nvGrpSpPr>
        <p:grpSpPr bwMode="auto">
          <a:xfrm>
            <a:off x="0" y="1773238"/>
            <a:ext cx="3925888" cy="4899025"/>
            <a:chOff x="2767" y="712"/>
            <a:chExt cx="2473" cy="3404"/>
          </a:xfrm>
        </p:grpSpPr>
        <p:pic>
          <p:nvPicPr>
            <p:cNvPr id="2868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8" y="949"/>
              <a:ext cx="2025" cy="2880"/>
            </a:xfrm>
            <a:prstGeom prst="rect">
              <a:avLst/>
            </a:prstGeom>
            <a:noFill/>
            <a:ln w="0">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nvGrpSpPr>
            <p:cNvPr id="28681" name="Group 4"/>
            <p:cNvGrpSpPr>
              <a:grpSpLocks/>
            </p:cNvGrpSpPr>
            <p:nvPr/>
          </p:nvGrpSpPr>
          <p:grpSpPr bwMode="auto">
            <a:xfrm>
              <a:off x="2767" y="712"/>
              <a:ext cx="2473" cy="3404"/>
              <a:chOff x="2767" y="712"/>
              <a:chExt cx="2473" cy="3404"/>
            </a:xfrm>
          </p:grpSpPr>
          <p:sp>
            <p:nvSpPr>
              <p:cNvPr id="28682" name="Line 5"/>
              <p:cNvSpPr>
                <a:spLocks noChangeShapeType="1"/>
              </p:cNvSpPr>
              <p:nvPr/>
            </p:nvSpPr>
            <p:spPr bwMode="auto">
              <a:xfrm>
                <a:off x="3098" y="3829"/>
                <a:ext cx="2025"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83" name="Line 6"/>
              <p:cNvSpPr>
                <a:spLocks noChangeShapeType="1"/>
              </p:cNvSpPr>
              <p:nvPr/>
            </p:nvSpPr>
            <p:spPr bwMode="auto">
              <a:xfrm>
                <a:off x="3098" y="3829"/>
                <a:ext cx="1" cy="13"/>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84" name="Freeform 7"/>
              <p:cNvSpPr>
                <a:spLocks/>
              </p:cNvSpPr>
              <p:nvPr/>
            </p:nvSpPr>
            <p:spPr bwMode="auto">
              <a:xfrm>
                <a:off x="3072" y="3920"/>
                <a:ext cx="46" cy="69"/>
              </a:xfrm>
              <a:custGeom>
                <a:avLst/>
                <a:gdLst>
                  <a:gd name="T0" fmla="*/ 20 w 46"/>
                  <a:gd name="T1" fmla="*/ 0 h 69"/>
                  <a:gd name="T2" fmla="*/ 10 w 46"/>
                  <a:gd name="T3" fmla="*/ 4 h 69"/>
                  <a:gd name="T4" fmla="*/ 3 w 46"/>
                  <a:gd name="T5" fmla="*/ 14 h 69"/>
                  <a:gd name="T6" fmla="*/ 0 w 46"/>
                  <a:gd name="T7" fmla="*/ 30 h 69"/>
                  <a:gd name="T8" fmla="*/ 0 w 46"/>
                  <a:gd name="T9" fmla="*/ 39 h 69"/>
                  <a:gd name="T10" fmla="*/ 3 w 46"/>
                  <a:gd name="T11" fmla="*/ 55 h 69"/>
                  <a:gd name="T12" fmla="*/ 10 w 46"/>
                  <a:gd name="T13" fmla="*/ 65 h 69"/>
                  <a:gd name="T14" fmla="*/ 20 w 46"/>
                  <a:gd name="T15" fmla="*/ 69 h 69"/>
                  <a:gd name="T16" fmla="*/ 26 w 46"/>
                  <a:gd name="T17" fmla="*/ 69 h 69"/>
                  <a:gd name="T18" fmla="*/ 36 w 46"/>
                  <a:gd name="T19" fmla="*/ 65 h 69"/>
                  <a:gd name="T20" fmla="*/ 42 w 46"/>
                  <a:gd name="T21" fmla="*/ 55 h 69"/>
                  <a:gd name="T22" fmla="*/ 46 w 46"/>
                  <a:gd name="T23" fmla="*/ 39 h 69"/>
                  <a:gd name="T24" fmla="*/ 46 w 46"/>
                  <a:gd name="T25" fmla="*/ 30 h 69"/>
                  <a:gd name="T26" fmla="*/ 42 w 46"/>
                  <a:gd name="T27" fmla="*/ 14 h 69"/>
                  <a:gd name="T28" fmla="*/ 36 w 46"/>
                  <a:gd name="T29" fmla="*/ 4 h 69"/>
                  <a:gd name="T30" fmla="*/ 26 w 46"/>
                  <a:gd name="T31" fmla="*/ 0 h 69"/>
                  <a:gd name="T32" fmla="*/ 20 w 46"/>
                  <a:gd name="T33" fmla="*/ 0 h 69"/>
                  <a:gd name="T34" fmla="*/ 13 w 46"/>
                  <a:gd name="T35" fmla="*/ 4 h 69"/>
                  <a:gd name="T36" fmla="*/ 10 w 46"/>
                  <a:gd name="T37" fmla="*/ 8 h 69"/>
                  <a:gd name="T38" fmla="*/ 7 w 46"/>
                  <a:gd name="T39" fmla="*/ 14 h 69"/>
                  <a:gd name="T40" fmla="*/ 3 w 46"/>
                  <a:gd name="T41" fmla="*/ 30 h 69"/>
                  <a:gd name="T42" fmla="*/ 3 w 46"/>
                  <a:gd name="T43" fmla="*/ 39 h 69"/>
                  <a:gd name="T44" fmla="*/ 7 w 46"/>
                  <a:gd name="T45" fmla="*/ 55 h 69"/>
                  <a:gd name="T46" fmla="*/ 10 w 46"/>
                  <a:gd name="T47" fmla="*/ 63 h 69"/>
                  <a:gd name="T48" fmla="*/ 13 w 46"/>
                  <a:gd name="T49" fmla="*/ 65 h 69"/>
                  <a:gd name="T50" fmla="*/ 20 w 46"/>
                  <a:gd name="T51" fmla="*/ 69 h 6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6" h="69">
                    <a:moveTo>
                      <a:pt x="20" y="0"/>
                    </a:moveTo>
                    <a:lnTo>
                      <a:pt x="10" y="4"/>
                    </a:lnTo>
                    <a:lnTo>
                      <a:pt x="3" y="14"/>
                    </a:lnTo>
                    <a:lnTo>
                      <a:pt x="0" y="30"/>
                    </a:lnTo>
                    <a:lnTo>
                      <a:pt x="0" y="39"/>
                    </a:lnTo>
                    <a:lnTo>
                      <a:pt x="3" y="55"/>
                    </a:lnTo>
                    <a:lnTo>
                      <a:pt x="10" y="65"/>
                    </a:lnTo>
                    <a:lnTo>
                      <a:pt x="20" y="69"/>
                    </a:lnTo>
                    <a:lnTo>
                      <a:pt x="26" y="69"/>
                    </a:lnTo>
                    <a:lnTo>
                      <a:pt x="36" y="65"/>
                    </a:lnTo>
                    <a:lnTo>
                      <a:pt x="42" y="55"/>
                    </a:lnTo>
                    <a:lnTo>
                      <a:pt x="46" y="39"/>
                    </a:lnTo>
                    <a:lnTo>
                      <a:pt x="46" y="30"/>
                    </a:lnTo>
                    <a:lnTo>
                      <a:pt x="42" y="14"/>
                    </a:lnTo>
                    <a:lnTo>
                      <a:pt x="36" y="4"/>
                    </a:lnTo>
                    <a:lnTo>
                      <a:pt x="26" y="0"/>
                    </a:lnTo>
                    <a:lnTo>
                      <a:pt x="20" y="0"/>
                    </a:lnTo>
                    <a:lnTo>
                      <a:pt x="13" y="4"/>
                    </a:lnTo>
                    <a:lnTo>
                      <a:pt x="10" y="8"/>
                    </a:lnTo>
                    <a:lnTo>
                      <a:pt x="7" y="14"/>
                    </a:lnTo>
                    <a:lnTo>
                      <a:pt x="3" y="30"/>
                    </a:lnTo>
                    <a:lnTo>
                      <a:pt x="3" y="39"/>
                    </a:lnTo>
                    <a:lnTo>
                      <a:pt x="7" y="55"/>
                    </a:lnTo>
                    <a:lnTo>
                      <a:pt x="10" y="63"/>
                    </a:lnTo>
                    <a:lnTo>
                      <a:pt x="13" y="65"/>
                    </a:lnTo>
                    <a:lnTo>
                      <a:pt x="20"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85" name="Freeform 8"/>
              <p:cNvSpPr>
                <a:spLocks/>
              </p:cNvSpPr>
              <p:nvPr/>
            </p:nvSpPr>
            <p:spPr bwMode="auto">
              <a:xfrm>
                <a:off x="3098" y="3920"/>
                <a:ext cx="16" cy="69"/>
              </a:xfrm>
              <a:custGeom>
                <a:avLst/>
                <a:gdLst>
                  <a:gd name="T0" fmla="*/ 0 w 16"/>
                  <a:gd name="T1" fmla="*/ 69 h 69"/>
                  <a:gd name="T2" fmla="*/ 6 w 16"/>
                  <a:gd name="T3" fmla="*/ 65 h 69"/>
                  <a:gd name="T4" fmla="*/ 10 w 16"/>
                  <a:gd name="T5" fmla="*/ 63 h 69"/>
                  <a:gd name="T6" fmla="*/ 14 w 16"/>
                  <a:gd name="T7" fmla="*/ 55 h 69"/>
                  <a:gd name="T8" fmla="*/ 16 w 16"/>
                  <a:gd name="T9" fmla="*/ 39 h 69"/>
                  <a:gd name="T10" fmla="*/ 16 w 16"/>
                  <a:gd name="T11" fmla="*/ 30 h 69"/>
                  <a:gd name="T12" fmla="*/ 14 w 16"/>
                  <a:gd name="T13" fmla="*/ 14 h 69"/>
                  <a:gd name="T14" fmla="*/ 10 w 16"/>
                  <a:gd name="T15" fmla="*/ 8 h 69"/>
                  <a:gd name="T16" fmla="*/ 6 w 16"/>
                  <a:gd name="T17" fmla="*/ 4 h 69"/>
                  <a:gd name="T18" fmla="*/ 0 w 16"/>
                  <a:gd name="T19" fmla="*/ 0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 h="69">
                    <a:moveTo>
                      <a:pt x="0" y="69"/>
                    </a:moveTo>
                    <a:lnTo>
                      <a:pt x="6" y="65"/>
                    </a:lnTo>
                    <a:lnTo>
                      <a:pt x="10" y="63"/>
                    </a:lnTo>
                    <a:lnTo>
                      <a:pt x="14" y="55"/>
                    </a:lnTo>
                    <a:lnTo>
                      <a:pt x="16" y="39"/>
                    </a:lnTo>
                    <a:lnTo>
                      <a:pt x="16" y="30"/>
                    </a:lnTo>
                    <a:lnTo>
                      <a:pt x="14" y="14"/>
                    </a:lnTo>
                    <a:lnTo>
                      <a:pt x="10" y="8"/>
                    </a:lnTo>
                    <a:lnTo>
                      <a:pt x="6" y="4"/>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86" name="Line 9"/>
              <p:cNvSpPr>
                <a:spLocks noChangeShapeType="1"/>
              </p:cNvSpPr>
              <p:nvPr/>
            </p:nvSpPr>
            <p:spPr bwMode="auto">
              <a:xfrm>
                <a:off x="3503" y="3829"/>
                <a:ext cx="1" cy="13"/>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87" name="Freeform 10"/>
              <p:cNvSpPr>
                <a:spLocks/>
              </p:cNvSpPr>
              <p:nvPr/>
            </p:nvSpPr>
            <p:spPr bwMode="auto">
              <a:xfrm>
                <a:off x="3412" y="3920"/>
                <a:ext cx="46" cy="69"/>
              </a:xfrm>
              <a:custGeom>
                <a:avLst/>
                <a:gdLst>
                  <a:gd name="T0" fmla="*/ 4 w 46"/>
                  <a:gd name="T1" fmla="*/ 14 h 69"/>
                  <a:gd name="T2" fmla="*/ 7 w 46"/>
                  <a:gd name="T3" fmla="*/ 16 h 69"/>
                  <a:gd name="T4" fmla="*/ 4 w 46"/>
                  <a:gd name="T5" fmla="*/ 20 h 69"/>
                  <a:gd name="T6" fmla="*/ 0 w 46"/>
                  <a:gd name="T7" fmla="*/ 16 h 69"/>
                  <a:gd name="T8" fmla="*/ 0 w 46"/>
                  <a:gd name="T9" fmla="*/ 14 h 69"/>
                  <a:gd name="T10" fmla="*/ 4 w 46"/>
                  <a:gd name="T11" fmla="*/ 8 h 69"/>
                  <a:gd name="T12" fmla="*/ 7 w 46"/>
                  <a:gd name="T13" fmla="*/ 4 h 69"/>
                  <a:gd name="T14" fmla="*/ 17 w 46"/>
                  <a:gd name="T15" fmla="*/ 0 h 69"/>
                  <a:gd name="T16" fmla="*/ 29 w 46"/>
                  <a:gd name="T17" fmla="*/ 0 h 69"/>
                  <a:gd name="T18" fmla="*/ 39 w 46"/>
                  <a:gd name="T19" fmla="*/ 4 h 69"/>
                  <a:gd name="T20" fmla="*/ 42 w 46"/>
                  <a:gd name="T21" fmla="*/ 8 h 69"/>
                  <a:gd name="T22" fmla="*/ 46 w 46"/>
                  <a:gd name="T23" fmla="*/ 14 h 69"/>
                  <a:gd name="T24" fmla="*/ 46 w 46"/>
                  <a:gd name="T25" fmla="*/ 20 h 69"/>
                  <a:gd name="T26" fmla="*/ 42 w 46"/>
                  <a:gd name="T27" fmla="*/ 26 h 69"/>
                  <a:gd name="T28" fmla="*/ 33 w 46"/>
                  <a:gd name="T29" fmla="*/ 33 h 69"/>
                  <a:gd name="T30" fmla="*/ 17 w 46"/>
                  <a:gd name="T31" fmla="*/ 39 h 69"/>
                  <a:gd name="T32" fmla="*/ 11 w 46"/>
                  <a:gd name="T33" fmla="*/ 43 h 69"/>
                  <a:gd name="T34" fmla="*/ 4 w 46"/>
                  <a:gd name="T35" fmla="*/ 49 h 69"/>
                  <a:gd name="T36" fmla="*/ 0 w 46"/>
                  <a:gd name="T37" fmla="*/ 59 h 69"/>
                  <a:gd name="T38" fmla="*/ 0 w 46"/>
                  <a:gd name="T39" fmla="*/ 69 h 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6" h="69">
                    <a:moveTo>
                      <a:pt x="4" y="14"/>
                    </a:moveTo>
                    <a:lnTo>
                      <a:pt x="7" y="16"/>
                    </a:lnTo>
                    <a:lnTo>
                      <a:pt x="4" y="20"/>
                    </a:lnTo>
                    <a:lnTo>
                      <a:pt x="0" y="16"/>
                    </a:lnTo>
                    <a:lnTo>
                      <a:pt x="0" y="14"/>
                    </a:lnTo>
                    <a:lnTo>
                      <a:pt x="4" y="8"/>
                    </a:lnTo>
                    <a:lnTo>
                      <a:pt x="7" y="4"/>
                    </a:lnTo>
                    <a:lnTo>
                      <a:pt x="17" y="0"/>
                    </a:lnTo>
                    <a:lnTo>
                      <a:pt x="29" y="0"/>
                    </a:lnTo>
                    <a:lnTo>
                      <a:pt x="39" y="4"/>
                    </a:lnTo>
                    <a:lnTo>
                      <a:pt x="42" y="8"/>
                    </a:lnTo>
                    <a:lnTo>
                      <a:pt x="46" y="14"/>
                    </a:lnTo>
                    <a:lnTo>
                      <a:pt x="46" y="20"/>
                    </a:lnTo>
                    <a:lnTo>
                      <a:pt x="42" y="26"/>
                    </a:lnTo>
                    <a:lnTo>
                      <a:pt x="33" y="33"/>
                    </a:lnTo>
                    <a:lnTo>
                      <a:pt x="17" y="39"/>
                    </a:lnTo>
                    <a:lnTo>
                      <a:pt x="11" y="43"/>
                    </a:lnTo>
                    <a:lnTo>
                      <a:pt x="4" y="49"/>
                    </a:lnTo>
                    <a:lnTo>
                      <a:pt x="0" y="59"/>
                    </a:lnTo>
                    <a:lnTo>
                      <a:pt x="0"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88" name="Freeform 11"/>
              <p:cNvSpPr>
                <a:spLocks/>
              </p:cNvSpPr>
              <p:nvPr/>
            </p:nvSpPr>
            <p:spPr bwMode="auto">
              <a:xfrm>
                <a:off x="3429" y="3920"/>
                <a:ext cx="25" cy="39"/>
              </a:xfrm>
              <a:custGeom>
                <a:avLst/>
                <a:gdLst>
                  <a:gd name="T0" fmla="*/ 12 w 25"/>
                  <a:gd name="T1" fmla="*/ 0 h 39"/>
                  <a:gd name="T2" fmla="*/ 19 w 25"/>
                  <a:gd name="T3" fmla="*/ 4 h 39"/>
                  <a:gd name="T4" fmla="*/ 22 w 25"/>
                  <a:gd name="T5" fmla="*/ 8 h 39"/>
                  <a:gd name="T6" fmla="*/ 25 w 25"/>
                  <a:gd name="T7" fmla="*/ 14 h 39"/>
                  <a:gd name="T8" fmla="*/ 25 w 25"/>
                  <a:gd name="T9" fmla="*/ 20 h 39"/>
                  <a:gd name="T10" fmla="*/ 22 w 25"/>
                  <a:gd name="T11" fmla="*/ 26 h 39"/>
                  <a:gd name="T12" fmla="*/ 12 w 25"/>
                  <a:gd name="T13" fmla="*/ 33 h 39"/>
                  <a:gd name="T14" fmla="*/ 0 w 25"/>
                  <a:gd name="T15" fmla="*/ 39 h 3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 h="39">
                    <a:moveTo>
                      <a:pt x="12" y="0"/>
                    </a:moveTo>
                    <a:lnTo>
                      <a:pt x="19" y="4"/>
                    </a:lnTo>
                    <a:lnTo>
                      <a:pt x="22" y="8"/>
                    </a:lnTo>
                    <a:lnTo>
                      <a:pt x="25" y="14"/>
                    </a:lnTo>
                    <a:lnTo>
                      <a:pt x="25" y="20"/>
                    </a:lnTo>
                    <a:lnTo>
                      <a:pt x="22" y="26"/>
                    </a:lnTo>
                    <a:lnTo>
                      <a:pt x="12" y="33"/>
                    </a:lnTo>
                    <a:lnTo>
                      <a:pt x="0" y="3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89" name="Freeform 12"/>
              <p:cNvSpPr>
                <a:spLocks/>
              </p:cNvSpPr>
              <p:nvPr/>
            </p:nvSpPr>
            <p:spPr bwMode="auto">
              <a:xfrm>
                <a:off x="3412" y="3979"/>
                <a:ext cx="46" cy="6"/>
              </a:xfrm>
              <a:custGeom>
                <a:avLst/>
                <a:gdLst>
                  <a:gd name="T0" fmla="*/ 0 w 46"/>
                  <a:gd name="T1" fmla="*/ 4 h 6"/>
                  <a:gd name="T2" fmla="*/ 4 w 46"/>
                  <a:gd name="T3" fmla="*/ 0 h 6"/>
                  <a:gd name="T4" fmla="*/ 11 w 46"/>
                  <a:gd name="T5" fmla="*/ 0 h 6"/>
                  <a:gd name="T6" fmla="*/ 27 w 46"/>
                  <a:gd name="T7" fmla="*/ 6 h 6"/>
                  <a:gd name="T8" fmla="*/ 36 w 46"/>
                  <a:gd name="T9" fmla="*/ 6 h 6"/>
                  <a:gd name="T10" fmla="*/ 42 w 46"/>
                  <a:gd name="T11" fmla="*/ 4 h 6"/>
                  <a:gd name="T12" fmla="*/ 46 w 46"/>
                  <a:gd name="T13" fmla="*/ 0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 h="6">
                    <a:moveTo>
                      <a:pt x="0" y="4"/>
                    </a:moveTo>
                    <a:lnTo>
                      <a:pt x="4" y="0"/>
                    </a:lnTo>
                    <a:lnTo>
                      <a:pt x="11" y="0"/>
                    </a:lnTo>
                    <a:lnTo>
                      <a:pt x="27" y="6"/>
                    </a:lnTo>
                    <a:lnTo>
                      <a:pt x="36" y="6"/>
                    </a:lnTo>
                    <a:lnTo>
                      <a:pt x="42" y="4"/>
                    </a:lnTo>
                    <a:lnTo>
                      <a:pt x="4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90" name="Freeform 13"/>
              <p:cNvSpPr>
                <a:spLocks/>
              </p:cNvSpPr>
              <p:nvPr/>
            </p:nvSpPr>
            <p:spPr bwMode="auto">
              <a:xfrm>
                <a:off x="3423" y="3973"/>
                <a:ext cx="35" cy="16"/>
              </a:xfrm>
              <a:custGeom>
                <a:avLst/>
                <a:gdLst>
                  <a:gd name="T0" fmla="*/ 0 w 35"/>
                  <a:gd name="T1" fmla="*/ 6 h 16"/>
                  <a:gd name="T2" fmla="*/ 16 w 35"/>
                  <a:gd name="T3" fmla="*/ 16 h 16"/>
                  <a:gd name="T4" fmla="*/ 28 w 35"/>
                  <a:gd name="T5" fmla="*/ 16 h 16"/>
                  <a:gd name="T6" fmla="*/ 31 w 35"/>
                  <a:gd name="T7" fmla="*/ 12 h 16"/>
                  <a:gd name="T8" fmla="*/ 35 w 35"/>
                  <a:gd name="T9" fmla="*/ 6 h 16"/>
                  <a:gd name="T10" fmla="*/ 35 w 35"/>
                  <a:gd name="T11" fmla="*/ 0 h 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16">
                    <a:moveTo>
                      <a:pt x="0" y="6"/>
                    </a:moveTo>
                    <a:lnTo>
                      <a:pt x="16" y="16"/>
                    </a:lnTo>
                    <a:lnTo>
                      <a:pt x="28" y="16"/>
                    </a:lnTo>
                    <a:lnTo>
                      <a:pt x="31" y="12"/>
                    </a:lnTo>
                    <a:lnTo>
                      <a:pt x="35" y="6"/>
                    </a:lnTo>
                    <a:lnTo>
                      <a:pt x="35"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91" name="Freeform 14"/>
              <p:cNvSpPr>
                <a:spLocks/>
              </p:cNvSpPr>
              <p:nvPr/>
            </p:nvSpPr>
            <p:spPr bwMode="auto">
              <a:xfrm>
                <a:off x="3478" y="3920"/>
                <a:ext cx="45" cy="69"/>
              </a:xfrm>
              <a:custGeom>
                <a:avLst/>
                <a:gdLst>
                  <a:gd name="T0" fmla="*/ 18 w 45"/>
                  <a:gd name="T1" fmla="*/ 0 h 69"/>
                  <a:gd name="T2" fmla="*/ 8 w 45"/>
                  <a:gd name="T3" fmla="*/ 4 h 69"/>
                  <a:gd name="T4" fmla="*/ 2 w 45"/>
                  <a:gd name="T5" fmla="*/ 14 h 69"/>
                  <a:gd name="T6" fmla="*/ 0 w 45"/>
                  <a:gd name="T7" fmla="*/ 30 h 69"/>
                  <a:gd name="T8" fmla="*/ 0 w 45"/>
                  <a:gd name="T9" fmla="*/ 39 h 69"/>
                  <a:gd name="T10" fmla="*/ 2 w 45"/>
                  <a:gd name="T11" fmla="*/ 55 h 69"/>
                  <a:gd name="T12" fmla="*/ 8 w 45"/>
                  <a:gd name="T13" fmla="*/ 65 h 69"/>
                  <a:gd name="T14" fmla="*/ 18 w 45"/>
                  <a:gd name="T15" fmla="*/ 69 h 69"/>
                  <a:gd name="T16" fmla="*/ 25 w 45"/>
                  <a:gd name="T17" fmla="*/ 69 h 69"/>
                  <a:gd name="T18" fmla="*/ 35 w 45"/>
                  <a:gd name="T19" fmla="*/ 65 h 69"/>
                  <a:gd name="T20" fmla="*/ 41 w 45"/>
                  <a:gd name="T21" fmla="*/ 55 h 69"/>
                  <a:gd name="T22" fmla="*/ 45 w 45"/>
                  <a:gd name="T23" fmla="*/ 39 h 69"/>
                  <a:gd name="T24" fmla="*/ 45 w 45"/>
                  <a:gd name="T25" fmla="*/ 30 h 69"/>
                  <a:gd name="T26" fmla="*/ 41 w 45"/>
                  <a:gd name="T27" fmla="*/ 14 h 69"/>
                  <a:gd name="T28" fmla="*/ 35 w 45"/>
                  <a:gd name="T29" fmla="*/ 4 h 69"/>
                  <a:gd name="T30" fmla="*/ 25 w 45"/>
                  <a:gd name="T31" fmla="*/ 0 h 69"/>
                  <a:gd name="T32" fmla="*/ 18 w 45"/>
                  <a:gd name="T33" fmla="*/ 0 h 69"/>
                  <a:gd name="T34" fmla="*/ 12 w 45"/>
                  <a:gd name="T35" fmla="*/ 4 h 69"/>
                  <a:gd name="T36" fmla="*/ 8 w 45"/>
                  <a:gd name="T37" fmla="*/ 8 h 69"/>
                  <a:gd name="T38" fmla="*/ 6 w 45"/>
                  <a:gd name="T39" fmla="*/ 14 h 69"/>
                  <a:gd name="T40" fmla="*/ 2 w 45"/>
                  <a:gd name="T41" fmla="*/ 30 h 69"/>
                  <a:gd name="T42" fmla="*/ 2 w 45"/>
                  <a:gd name="T43" fmla="*/ 39 h 69"/>
                  <a:gd name="T44" fmla="*/ 6 w 45"/>
                  <a:gd name="T45" fmla="*/ 55 h 69"/>
                  <a:gd name="T46" fmla="*/ 8 w 45"/>
                  <a:gd name="T47" fmla="*/ 63 h 69"/>
                  <a:gd name="T48" fmla="*/ 12 w 45"/>
                  <a:gd name="T49" fmla="*/ 65 h 69"/>
                  <a:gd name="T50" fmla="*/ 18 w 45"/>
                  <a:gd name="T51" fmla="*/ 69 h 6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5" h="69">
                    <a:moveTo>
                      <a:pt x="18" y="0"/>
                    </a:moveTo>
                    <a:lnTo>
                      <a:pt x="8" y="4"/>
                    </a:lnTo>
                    <a:lnTo>
                      <a:pt x="2" y="14"/>
                    </a:lnTo>
                    <a:lnTo>
                      <a:pt x="0" y="30"/>
                    </a:lnTo>
                    <a:lnTo>
                      <a:pt x="0" y="39"/>
                    </a:lnTo>
                    <a:lnTo>
                      <a:pt x="2" y="55"/>
                    </a:lnTo>
                    <a:lnTo>
                      <a:pt x="8" y="65"/>
                    </a:lnTo>
                    <a:lnTo>
                      <a:pt x="18" y="69"/>
                    </a:lnTo>
                    <a:lnTo>
                      <a:pt x="25" y="69"/>
                    </a:lnTo>
                    <a:lnTo>
                      <a:pt x="35" y="65"/>
                    </a:lnTo>
                    <a:lnTo>
                      <a:pt x="41" y="55"/>
                    </a:lnTo>
                    <a:lnTo>
                      <a:pt x="45" y="39"/>
                    </a:lnTo>
                    <a:lnTo>
                      <a:pt x="45" y="30"/>
                    </a:lnTo>
                    <a:lnTo>
                      <a:pt x="41" y="14"/>
                    </a:lnTo>
                    <a:lnTo>
                      <a:pt x="35" y="4"/>
                    </a:lnTo>
                    <a:lnTo>
                      <a:pt x="25" y="0"/>
                    </a:lnTo>
                    <a:lnTo>
                      <a:pt x="18" y="0"/>
                    </a:lnTo>
                    <a:lnTo>
                      <a:pt x="12" y="4"/>
                    </a:lnTo>
                    <a:lnTo>
                      <a:pt x="8" y="8"/>
                    </a:lnTo>
                    <a:lnTo>
                      <a:pt x="6" y="14"/>
                    </a:lnTo>
                    <a:lnTo>
                      <a:pt x="2" y="30"/>
                    </a:lnTo>
                    <a:lnTo>
                      <a:pt x="2" y="39"/>
                    </a:lnTo>
                    <a:lnTo>
                      <a:pt x="6" y="55"/>
                    </a:lnTo>
                    <a:lnTo>
                      <a:pt x="8" y="63"/>
                    </a:lnTo>
                    <a:lnTo>
                      <a:pt x="12" y="65"/>
                    </a:lnTo>
                    <a:lnTo>
                      <a:pt x="18"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92" name="Freeform 15"/>
              <p:cNvSpPr>
                <a:spLocks/>
              </p:cNvSpPr>
              <p:nvPr/>
            </p:nvSpPr>
            <p:spPr bwMode="auto">
              <a:xfrm>
                <a:off x="3503" y="3920"/>
                <a:ext cx="16" cy="69"/>
              </a:xfrm>
              <a:custGeom>
                <a:avLst/>
                <a:gdLst>
                  <a:gd name="T0" fmla="*/ 0 w 16"/>
                  <a:gd name="T1" fmla="*/ 69 h 69"/>
                  <a:gd name="T2" fmla="*/ 6 w 16"/>
                  <a:gd name="T3" fmla="*/ 65 h 69"/>
                  <a:gd name="T4" fmla="*/ 10 w 16"/>
                  <a:gd name="T5" fmla="*/ 63 h 69"/>
                  <a:gd name="T6" fmla="*/ 14 w 16"/>
                  <a:gd name="T7" fmla="*/ 55 h 69"/>
                  <a:gd name="T8" fmla="*/ 16 w 16"/>
                  <a:gd name="T9" fmla="*/ 39 h 69"/>
                  <a:gd name="T10" fmla="*/ 16 w 16"/>
                  <a:gd name="T11" fmla="*/ 30 h 69"/>
                  <a:gd name="T12" fmla="*/ 14 w 16"/>
                  <a:gd name="T13" fmla="*/ 14 h 69"/>
                  <a:gd name="T14" fmla="*/ 10 w 16"/>
                  <a:gd name="T15" fmla="*/ 8 h 69"/>
                  <a:gd name="T16" fmla="*/ 6 w 16"/>
                  <a:gd name="T17" fmla="*/ 4 h 69"/>
                  <a:gd name="T18" fmla="*/ 0 w 16"/>
                  <a:gd name="T19" fmla="*/ 0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 h="69">
                    <a:moveTo>
                      <a:pt x="0" y="69"/>
                    </a:moveTo>
                    <a:lnTo>
                      <a:pt x="6" y="65"/>
                    </a:lnTo>
                    <a:lnTo>
                      <a:pt x="10" y="63"/>
                    </a:lnTo>
                    <a:lnTo>
                      <a:pt x="14" y="55"/>
                    </a:lnTo>
                    <a:lnTo>
                      <a:pt x="16" y="39"/>
                    </a:lnTo>
                    <a:lnTo>
                      <a:pt x="16" y="30"/>
                    </a:lnTo>
                    <a:lnTo>
                      <a:pt x="14" y="14"/>
                    </a:lnTo>
                    <a:lnTo>
                      <a:pt x="10" y="8"/>
                    </a:lnTo>
                    <a:lnTo>
                      <a:pt x="6" y="4"/>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93" name="Freeform 16"/>
              <p:cNvSpPr>
                <a:spLocks/>
              </p:cNvSpPr>
              <p:nvPr/>
            </p:nvSpPr>
            <p:spPr bwMode="auto">
              <a:xfrm>
                <a:off x="3542" y="3920"/>
                <a:ext cx="46" cy="69"/>
              </a:xfrm>
              <a:custGeom>
                <a:avLst/>
                <a:gdLst>
                  <a:gd name="T0" fmla="*/ 20 w 46"/>
                  <a:gd name="T1" fmla="*/ 0 h 69"/>
                  <a:gd name="T2" fmla="*/ 10 w 46"/>
                  <a:gd name="T3" fmla="*/ 4 h 69"/>
                  <a:gd name="T4" fmla="*/ 3 w 46"/>
                  <a:gd name="T5" fmla="*/ 14 h 69"/>
                  <a:gd name="T6" fmla="*/ 0 w 46"/>
                  <a:gd name="T7" fmla="*/ 30 h 69"/>
                  <a:gd name="T8" fmla="*/ 0 w 46"/>
                  <a:gd name="T9" fmla="*/ 39 h 69"/>
                  <a:gd name="T10" fmla="*/ 3 w 46"/>
                  <a:gd name="T11" fmla="*/ 55 h 69"/>
                  <a:gd name="T12" fmla="*/ 10 w 46"/>
                  <a:gd name="T13" fmla="*/ 65 h 69"/>
                  <a:gd name="T14" fmla="*/ 20 w 46"/>
                  <a:gd name="T15" fmla="*/ 69 h 69"/>
                  <a:gd name="T16" fmla="*/ 26 w 46"/>
                  <a:gd name="T17" fmla="*/ 69 h 69"/>
                  <a:gd name="T18" fmla="*/ 36 w 46"/>
                  <a:gd name="T19" fmla="*/ 65 h 69"/>
                  <a:gd name="T20" fmla="*/ 42 w 46"/>
                  <a:gd name="T21" fmla="*/ 55 h 69"/>
                  <a:gd name="T22" fmla="*/ 46 w 46"/>
                  <a:gd name="T23" fmla="*/ 39 h 69"/>
                  <a:gd name="T24" fmla="*/ 46 w 46"/>
                  <a:gd name="T25" fmla="*/ 30 h 69"/>
                  <a:gd name="T26" fmla="*/ 42 w 46"/>
                  <a:gd name="T27" fmla="*/ 14 h 69"/>
                  <a:gd name="T28" fmla="*/ 36 w 46"/>
                  <a:gd name="T29" fmla="*/ 4 h 69"/>
                  <a:gd name="T30" fmla="*/ 26 w 46"/>
                  <a:gd name="T31" fmla="*/ 0 h 69"/>
                  <a:gd name="T32" fmla="*/ 20 w 46"/>
                  <a:gd name="T33" fmla="*/ 0 h 69"/>
                  <a:gd name="T34" fmla="*/ 13 w 46"/>
                  <a:gd name="T35" fmla="*/ 4 h 69"/>
                  <a:gd name="T36" fmla="*/ 10 w 46"/>
                  <a:gd name="T37" fmla="*/ 8 h 69"/>
                  <a:gd name="T38" fmla="*/ 6 w 46"/>
                  <a:gd name="T39" fmla="*/ 14 h 69"/>
                  <a:gd name="T40" fmla="*/ 3 w 46"/>
                  <a:gd name="T41" fmla="*/ 30 h 69"/>
                  <a:gd name="T42" fmla="*/ 3 w 46"/>
                  <a:gd name="T43" fmla="*/ 39 h 69"/>
                  <a:gd name="T44" fmla="*/ 6 w 46"/>
                  <a:gd name="T45" fmla="*/ 55 h 69"/>
                  <a:gd name="T46" fmla="*/ 10 w 46"/>
                  <a:gd name="T47" fmla="*/ 63 h 69"/>
                  <a:gd name="T48" fmla="*/ 13 w 46"/>
                  <a:gd name="T49" fmla="*/ 65 h 69"/>
                  <a:gd name="T50" fmla="*/ 20 w 46"/>
                  <a:gd name="T51" fmla="*/ 69 h 6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6" h="69">
                    <a:moveTo>
                      <a:pt x="20" y="0"/>
                    </a:moveTo>
                    <a:lnTo>
                      <a:pt x="10" y="4"/>
                    </a:lnTo>
                    <a:lnTo>
                      <a:pt x="3" y="14"/>
                    </a:lnTo>
                    <a:lnTo>
                      <a:pt x="0" y="30"/>
                    </a:lnTo>
                    <a:lnTo>
                      <a:pt x="0" y="39"/>
                    </a:lnTo>
                    <a:lnTo>
                      <a:pt x="3" y="55"/>
                    </a:lnTo>
                    <a:lnTo>
                      <a:pt x="10" y="65"/>
                    </a:lnTo>
                    <a:lnTo>
                      <a:pt x="20" y="69"/>
                    </a:lnTo>
                    <a:lnTo>
                      <a:pt x="26" y="69"/>
                    </a:lnTo>
                    <a:lnTo>
                      <a:pt x="36" y="65"/>
                    </a:lnTo>
                    <a:lnTo>
                      <a:pt x="42" y="55"/>
                    </a:lnTo>
                    <a:lnTo>
                      <a:pt x="46" y="39"/>
                    </a:lnTo>
                    <a:lnTo>
                      <a:pt x="46" y="30"/>
                    </a:lnTo>
                    <a:lnTo>
                      <a:pt x="42" y="14"/>
                    </a:lnTo>
                    <a:lnTo>
                      <a:pt x="36" y="4"/>
                    </a:lnTo>
                    <a:lnTo>
                      <a:pt x="26" y="0"/>
                    </a:lnTo>
                    <a:lnTo>
                      <a:pt x="20" y="0"/>
                    </a:lnTo>
                    <a:lnTo>
                      <a:pt x="13" y="4"/>
                    </a:lnTo>
                    <a:lnTo>
                      <a:pt x="10" y="8"/>
                    </a:lnTo>
                    <a:lnTo>
                      <a:pt x="6" y="14"/>
                    </a:lnTo>
                    <a:lnTo>
                      <a:pt x="3" y="30"/>
                    </a:lnTo>
                    <a:lnTo>
                      <a:pt x="3" y="39"/>
                    </a:lnTo>
                    <a:lnTo>
                      <a:pt x="6" y="55"/>
                    </a:lnTo>
                    <a:lnTo>
                      <a:pt x="10" y="63"/>
                    </a:lnTo>
                    <a:lnTo>
                      <a:pt x="13" y="65"/>
                    </a:lnTo>
                    <a:lnTo>
                      <a:pt x="20"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94" name="Freeform 17"/>
              <p:cNvSpPr>
                <a:spLocks/>
              </p:cNvSpPr>
              <p:nvPr/>
            </p:nvSpPr>
            <p:spPr bwMode="auto">
              <a:xfrm>
                <a:off x="3568" y="3920"/>
                <a:ext cx="16" cy="69"/>
              </a:xfrm>
              <a:custGeom>
                <a:avLst/>
                <a:gdLst>
                  <a:gd name="T0" fmla="*/ 0 w 16"/>
                  <a:gd name="T1" fmla="*/ 69 h 69"/>
                  <a:gd name="T2" fmla="*/ 6 w 16"/>
                  <a:gd name="T3" fmla="*/ 65 h 69"/>
                  <a:gd name="T4" fmla="*/ 10 w 16"/>
                  <a:gd name="T5" fmla="*/ 63 h 69"/>
                  <a:gd name="T6" fmla="*/ 12 w 16"/>
                  <a:gd name="T7" fmla="*/ 55 h 69"/>
                  <a:gd name="T8" fmla="*/ 16 w 16"/>
                  <a:gd name="T9" fmla="*/ 39 h 69"/>
                  <a:gd name="T10" fmla="*/ 16 w 16"/>
                  <a:gd name="T11" fmla="*/ 30 h 69"/>
                  <a:gd name="T12" fmla="*/ 12 w 16"/>
                  <a:gd name="T13" fmla="*/ 14 h 69"/>
                  <a:gd name="T14" fmla="*/ 10 w 16"/>
                  <a:gd name="T15" fmla="*/ 8 h 69"/>
                  <a:gd name="T16" fmla="*/ 6 w 16"/>
                  <a:gd name="T17" fmla="*/ 4 h 69"/>
                  <a:gd name="T18" fmla="*/ 0 w 16"/>
                  <a:gd name="T19" fmla="*/ 0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 h="69">
                    <a:moveTo>
                      <a:pt x="0" y="69"/>
                    </a:moveTo>
                    <a:lnTo>
                      <a:pt x="6" y="65"/>
                    </a:lnTo>
                    <a:lnTo>
                      <a:pt x="10" y="63"/>
                    </a:lnTo>
                    <a:lnTo>
                      <a:pt x="12" y="55"/>
                    </a:lnTo>
                    <a:lnTo>
                      <a:pt x="16" y="39"/>
                    </a:lnTo>
                    <a:lnTo>
                      <a:pt x="16" y="30"/>
                    </a:lnTo>
                    <a:lnTo>
                      <a:pt x="12" y="14"/>
                    </a:lnTo>
                    <a:lnTo>
                      <a:pt x="10" y="8"/>
                    </a:lnTo>
                    <a:lnTo>
                      <a:pt x="6" y="4"/>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95" name="Line 18"/>
              <p:cNvSpPr>
                <a:spLocks noChangeShapeType="1"/>
              </p:cNvSpPr>
              <p:nvPr/>
            </p:nvSpPr>
            <p:spPr bwMode="auto">
              <a:xfrm>
                <a:off x="3908" y="3829"/>
                <a:ext cx="1" cy="13"/>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6" name="Line 19"/>
              <p:cNvSpPr>
                <a:spLocks noChangeShapeType="1"/>
              </p:cNvSpPr>
              <p:nvPr/>
            </p:nvSpPr>
            <p:spPr bwMode="auto">
              <a:xfrm>
                <a:off x="3846" y="3928"/>
                <a:ext cx="1" cy="6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7" name="Line 20"/>
              <p:cNvSpPr>
                <a:spLocks noChangeShapeType="1"/>
              </p:cNvSpPr>
              <p:nvPr/>
            </p:nvSpPr>
            <p:spPr bwMode="auto">
              <a:xfrm>
                <a:off x="3850" y="3920"/>
                <a:ext cx="1" cy="69"/>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8" name="Freeform 21"/>
              <p:cNvSpPr>
                <a:spLocks/>
              </p:cNvSpPr>
              <p:nvPr/>
            </p:nvSpPr>
            <p:spPr bwMode="auto">
              <a:xfrm>
                <a:off x="3814" y="3920"/>
                <a:ext cx="52" cy="49"/>
              </a:xfrm>
              <a:custGeom>
                <a:avLst/>
                <a:gdLst>
                  <a:gd name="T0" fmla="*/ 36 w 52"/>
                  <a:gd name="T1" fmla="*/ 0 h 49"/>
                  <a:gd name="T2" fmla="*/ 0 w 52"/>
                  <a:gd name="T3" fmla="*/ 49 h 49"/>
                  <a:gd name="T4" fmla="*/ 52 w 52"/>
                  <a:gd name="T5" fmla="*/ 49 h 49"/>
                  <a:gd name="T6" fmla="*/ 0 60000 65536"/>
                  <a:gd name="T7" fmla="*/ 0 60000 65536"/>
                  <a:gd name="T8" fmla="*/ 0 60000 65536"/>
                </a:gdLst>
                <a:ahLst/>
                <a:cxnLst>
                  <a:cxn ang="T6">
                    <a:pos x="T0" y="T1"/>
                  </a:cxn>
                  <a:cxn ang="T7">
                    <a:pos x="T2" y="T3"/>
                  </a:cxn>
                  <a:cxn ang="T8">
                    <a:pos x="T4" y="T5"/>
                  </a:cxn>
                </a:cxnLst>
                <a:rect l="0" t="0" r="r" b="b"/>
                <a:pathLst>
                  <a:path w="52" h="49">
                    <a:moveTo>
                      <a:pt x="36" y="0"/>
                    </a:moveTo>
                    <a:lnTo>
                      <a:pt x="0" y="49"/>
                    </a:lnTo>
                    <a:lnTo>
                      <a:pt x="52" y="4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99" name="Line 22"/>
              <p:cNvSpPr>
                <a:spLocks noChangeShapeType="1"/>
              </p:cNvSpPr>
              <p:nvPr/>
            </p:nvSpPr>
            <p:spPr bwMode="auto">
              <a:xfrm>
                <a:off x="3837" y="3989"/>
                <a:ext cx="23"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00" name="Freeform 23"/>
              <p:cNvSpPr>
                <a:spLocks/>
              </p:cNvSpPr>
              <p:nvPr/>
            </p:nvSpPr>
            <p:spPr bwMode="auto">
              <a:xfrm>
                <a:off x="3883" y="3920"/>
                <a:ext cx="45" cy="69"/>
              </a:xfrm>
              <a:custGeom>
                <a:avLst/>
                <a:gdLst>
                  <a:gd name="T0" fmla="*/ 18 w 45"/>
                  <a:gd name="T1" fmla="*/ 0 h 69"/>
                  <a:gd name="T2" fmla="*/ 8 w 45"/>
                  <a:gd name="T3" fmla="*/ 4 h 69"/>
                  <a:gd name="T4" fmla="*/ 2 w 45"/>
                  <a:gd name="T5" fmla="*/ 14 h 69"/>
                  <a:gd name="T6" fmla="*/ 0 w 45"/>
                  <a:gd name="T7" fmla="*/ 30 h 69"/>
                  <a:gd name="T8" fmla="*/ 0 w 45"/>
                  <a:gd name="T9" fmla="*/ 39 h 69"/>
                  <a:gd name="T10" fmla="*/ 2 w 45"/>
                  <a:gd name="T11" fmla="*/ 55 h 69"/>
                  <a:gd name="T12" fmla="*/ 8 w 45"/>
                  <a:gd name="T13" fmla="*/ 65 h 69"/>
                  <a:gd name="T14" fmla="*/ 18 w 45"/>
                  <a:gd name="T15" fmla="*/ 69 h 69"/>
                  <a:gd name="T16" fmla="*/ 25 w 45"/>
                  <a:gd name="T17" fmla="*/ 69 h 69"/>
                  <a:gd name="T18" fmla="*/ 35 w 45"/>
                  <a:gd name="T19" fmla="*/ 65 h 69"/>
                  <a:gd name="T20" fmla="*/ 41 w 45"/>
                  <a:gd name="T21" fmla="*/ 55 h 69"/>
                  <a:gd name="T22" fmla="*/ 45 w 45"/>
                  <a:gd name="T23" fmla="*/ 39 h 69"/>
                  <a:gd name="T24" fmla="*/ 45 w 45"/>
                  <a:gd name="T25" fmla="*/ 30 h 69"/>
                  <a:gd name="T26" fmla="*/ 41 w 45"/>
                  <a:gd name="T27" fmla="*/ 14 h 69"/>
                  <a:gd name="T28" fmla="*/ 35 w 45"/>
                  <a:gd name="T29" fmla="*/ 4 h 69"/>
                  <a:gd name="T30" fmla="*/ 25 w 45"/>
                  <a:gd name="T31" fmla="*/ 0 h 69"/>
                  <a:gd name="T32" fmla="*/ 18 w 45"/>
                  <a:gd name="T33" fmla="*/ 0 h 69"/>
                  <a:gd name="T34" fmla="*/ 12 w 45"/>
                  <a:gd name="T35" fmla="*/ 4 h 69"/>
                  <a:gd name="T36" fmla="*/ 8 w 45"/>
                  <a:gd name="T37" fmla="*/ 8 h 69"/>
                  <a:gd name="T38" fmla="*/ 6 w 45"/>
                  <a:gd name="T39" fmla="*/ 14 h 69"/>
                  <a:gd name="T40" fmla="*/ 2 w 45"/>
                  <a:gd name="T41" fmla="*/ 30 h 69"/>
                  <a:gd name="T42" fmla="*/ 2 w 45"/>
                  <a:gd name="T43" fmla="*/ 39 h 69"/>
                  <a:gd name="T44" fmla="*/ 6 w 45"/>
                  <a:gd name="T45" fmla="*/ 55 h 69"/>
                  <a:gd name="T46" fmla="*/ 8 w 45"/>
                  <a:gd name="T47" fmla="*/ 63 h 69"/>
                  <a:gd name="T48" fmla="*/ 12 w 45"/>
                  <a:gd name="T49" fmla="*/ 65 h 69"/>
                  <a:gd name="T50" fmla="*/ 18 w 45"/>
                  <a:gd name="T51" fmla="*/ 69 h 6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5" h="69">
                    <a:moveTo>
                      <a:pt x="18" y="0"/>
                    </a:moveTo>
                    <a:lnTo>
                      <a:pt x="8" y="4"/>
                    </a:lnTo>
                    <a:lnTo>
                      <a:pt x="2" y="14"/>
                    </a:lnTo>
                    <a:lnTo>
                      <a:pt x="0" y="30"/>
                    </a:lnTo>
                    <a:lnTo>
                      <a:pt x="0" y="39"/>
                    </a:lnTo>
                    <a:lnTo>
                      <a:pt x="2" y="55"/>
                    </a:lnTo>
                    <a:lnTo>
                      <a:pt x="8" y="65"/>
                    </a:lnTo>
                    <a:lnTo>
                      <a:pt x="18" y="69"/>
                    </a:lnTo>
                    <a:lnTo>
                      <a:pt x="25" y="69"/>
                    </a:lnTo>
                    <a:lnTo>
                      <a:pt x="35" y="65"/>
                    </a:lnTo>
                    <a:lnTo>
                      <a:pt x="41" y="55"/>
                    </a:lnTo>
                    <a:lnTo>
                      <a:pt x="45" y="39"/>
                    </a:lnTo>
                    <a:lnTo>
                      <a:pt x="45" y="30"/>
                    </a:lnTo>
                    <a:lnTo>
                      <a:pt x="41" y="14"/>
                    </a:lnTo>
                    <a:lnTo>
                      <a:pt x="35" y="4"/>
                    </a:lnTo>
                    <a:lnTo>
                      <a:pt x="25" y="0"/>
                    </a:lnTo>
                    <a:lnTo>
                      <a:pt x="18" y="0"/>
                    </a:lnTo>
                    <a:lnTo>
                      <a:pt x="12" y="4"/>
                    </a:lnTo>
                    <a:lnTo>
                      <a:pt x="8" y="8"/>
                    </a:lnTo>
                    <a:lnTo>
                      <a:pt x="6" y="14"/>
                    </a:lnTo>
                    <a:lnTo>
                      <a:pt x="2" y="30"/>
                    </a:lnTo>
                    <a:lnTo>
                      <a:pt x="2" y="39"/>
                    </a:lnTo>
                    <a:lnTo>
                      <a:pt x="6" y="55"/>
                    </a:lnTo>
                    <a:lnTo>
                      <a:pt x="8" y="63"/>
                    </a:lnTo>
                    <a:lnTo>
                      <a:pt x="12" y="65"/>
                    </a:lnTo>
                    <a:lnTo>
                      <a:pt x="18"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01" name="Freeform 24"/>
              <p:cNvSpPr>
                <a:spLocks/>
              </p:cNvSpPr>
              <p:nvPr/>
            </p:nvSpPr>
            <p:spPr bwMode="auto">
              <a:xfrm>
                <a:off x="3908" y="3920"/>
                <a:ext cx="16" cy="69"/>
              </a:xfrm>
              <a:custGeom>
                <a:avLst/>
                <a:gdLst>
                  <a:gd name="T0" fmla="*/ 0 w 16"/>
                  <a:gd name="T1" fmla="*/ 69 h 69"/>
                  <a:gd name="T2" fmla="*/ 7 w 16"/>
                  <a:gd name="T3" fmla="*/ 65 h 69"/>
                  <a:gd name="T4" fmla="*/ 10 w 16"/>
                  <a:gd name="T5" fmla="*/ 63 h 69"/>
                  <a:gd name="T6" fmla="*/ 13 w 16"/>
                  <a:gd name="T7" fmla="*/ 55 h 69"/>
                  <a:gd name="T8" fmla="*/ 16 w 16"/>
                  <a:gd name="T9" fmla="*/ 39 h 69"/>
                  <a:gd name="T10" fmla="*/ 16 w 16"/>
                  <a:gd name="T11" fmla="*/ 30 h 69"/>
                  <a:gd name="T12" fmla="*/ 13 w 16"/>
                  <a:gd name="T13" fmla="*/ 14 h 69"/>
                  <a:gd name="T14" fmla="*/ 10 w 16"/>
                  <a:gd name="T15" fmla="*/ 8 h 69"/>
                  <a:gd name="T16" fmla="*/ 7 w 16"/>
                  <a:gd name="T17" fmla="*/ 4 h 69"/>
                  <a:gd name="T18" fmla="*/ 0 w 16"/>
                  <a:gd name="T19" fmla="*/ 0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 h="69">
                    <a:moveTo>
                      <a:pt x="0" y="69"/>
                    </a:moveTo>
                    <a:lnTo>
                      <a:pt x="7" y="65"/>
                    </a:lnTo>
                    <a:lnTo>
                      <a:pt x="10" y="63"/>
                    </a:lnTo>
                    <a:lnTo>
                      <a:pt x="13" y="55"/>
                    </a:lnTo>
                    <a:lnTo>
                      <a:pt x="16" y="39"/>
                    </a:lnTo>
                    <a:lnTo>
                      <a:pt x="16" y="30"/>
                    </a:lnTo>
                    <a:lnTo>
                      <a:pt x="13" y="14"/>
                    </a:lnTo>
                    <a:lnTo>
                      <a:pt x="10" y="8"/>
                    </a:lnTo>
                    <a:lnTo>
                      <a:pt x="7" y="4"/>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02" name="Freeform 25"/>
              <p:cNvSpPr>
                <a:spLocks/>
              </p:cNvSpPr>
              <p:nvPr/>
            </p:nvSpPr>
            <p:spPr bwMode="auto">
              <a:xfrm>
                <a:off x="3946" y="3920"/>
                <a:ext cx="47" cy="69"/>
              </a:xfrm>
              <a:custGeom>
                <a:avLst/>
                <a:gdLst>
                  <a:gd name="T0" fmla="*/ 21 w 47"/>
                  <a:gd name="T1" fmla="*/ 0 h 69"/>
                  <a:gd name="T2" fmla="*/ 10 w 47"/>
                  <a:gd name="T3" fmla="*/ 4 h 69"/>
                  <a:gd name="T4" fmla="*/ 4 w 47"/>
                  <a:gd name="T5" fmla="*/ 14 h 69"/>
                  <a:gd name="T6" fmla="*/ 0 w 47"/>
                  <a:gd name="T7" fmla="*/ 30 h 69"/>
                  <a:gd name="T8" fmla="*/ 0 w 47"/>
                  <a:gd name="T9" fmla="*/ 39 h 69"/>
                  <a:gd name="T10" fmla="*/ 4 w 47"/>
                  <a:gd name="T11" fmla="*/ 55 h 69"/>
                  <a:gd name="T12" fmla="*/ 10 w 47"/>
                  <a:gd name="T13" fmla="*/ 65 h 69"/>
                  <a:gd name="T14" fmla="*/ 21 w 47"/>
                  <a:gd name="T15" fmla="*/ 69 h 69"/>
                  <a:gd name="T16" fmla="*/ 27 w 47"/>
                  <a:gd name="T17" fmla="*/ 69 h 69"/>
                  <a:gd name="T18" fmla="*/ 37 w 47"/>
                  <a:gd name="T19" fmla="*/ 65 h 69"/>
                  <a:gd name="T20" fmla="*/ 43 w 47"/>
                  <a:gd name="T21" fmla="*/ 55 h 69"/>
                  <a:gd name="T22" fmla="*/ 47 w 47"/>
                  <a:gd name="T23" fmla="*/ 39 h 69"/>
                  <a:gd name="T24" fmla="*/ 47 w 47"/>
                  <a:gd name="T25" fmla="*/ 30 h 69"/>
                  <a:gd name="T26" fmla="*/ 43 w 47"/>
                  <a:gd name="T27" fmla="*/ 14 h 69"/>
                  <a:gd name="T28" fmla="*/ 37 w 47"/>
                  <a:gd name="T29" fmla="*/ 4 h 69"/>
                  <a:gd name="T30" fmla="*/ 27 w 47"/>
                  <a:gd name="T31" fmla="*/ 0 h 69"/>
                  <a:gd name="T32" fmla="*/ 21 w 47"/>
                  <a:gd name="T33" fmla="*/ 0 h 69"/>
                  <a:gd name="T34" fmla="*/ 14 w 47"/>
                  <a:gd name="T35" fmla="*/ 4 h 69"/>
                  <a:gd name="T36" fmla="*/ 10 w 47"/>
                  <a:gd name="T37" fmla="*/ 8 h 69"/>
                  <a:gd name="T38" fmla="*/ 8 w 47"/>
                  <a:gd name="T39" fmla="*/ 14 h 69"/>
                  <a:gd name="T40" fmla="*/ 4 w 47"/>
                  <a:gd name="T41" fmla="*/ 30 h 69"/>
                  <a:gd name="T42" fmla="*/ 4 w 47"/>
                  <a:gd name="T43" fmla="*/ 39 h 69"/>
                  <a:gd name="T44" fmla="*/ 8 w 47"/>
                  <a:gd name="T45" fmla="*/ 55 h 69"/>
                  <a:gd name="T46" fmla="*/ 10 w 47"/>
                  <a:gd name="T47" fmla="*/ 63 h 69"/>
                  <a:gd name="T48" fmla="*/ 14 w 47"/>
                  <a:gd name="T49" fmla="*/ 65 h 69"/>
                  <a:gd name="T50" fmla="*/ 21 w 47"/>
                  <a:gd name="T51" fmla="*/ 69 h 6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7" h="69">
                    <a:moveTo>
                      <a:pt x="21" y="0"/>
                    </a:moveTo>
                    <a:lnTo>
                      <a:pt x="10" y="4"/>
                    </a:lnTo>
                    <a:lnTo>
                      <a:pt x="4" y="14"/>
                    </a:lnTo>
                    <a:lnTo>
                      <a:pt x="0" y="30"/>
                    </a:lnTo>
                    <a:lnTo>
                      <a:pt x="0" y="39"/>
                    </a:lnTo>
                    <a:lnTo>
                      <a:pt x="4" y="55"/>
                    </a:lnTo>
                    <a:lnTo>
                      <a:pt x="10" y="65"/>
                    </a:lnTo>
                    <a:lnTo>
                      <a:pt x="21" y="69"/>
                    </a:lnTo>
                    <a:lnTo>
                      <a:pt x="27" y="69"/>
                    </a:lnTo>
                    <a:lnTo>
                      <a:pt x="37" y="65"/>
                    </a:lnTo>
                    <a:lnTo>
                      <a:pt x="43" y="55"/>
                    </a:lnTo>
                    <a:lnTo>
                      <a:pt x="47" y="39"/>
                    </a:lnTo>
                    <a:lnTo>
                      <a:pt x="47" y="30"/>
                    </a:lnTo>
                    <a:lnTo>
                      <a:pt x="43" y="14"/>
                    </a:lnTo>
                    <a:lnTo>
                      <a:pt x="37" y="4"/>
                    </a:lnTo>
                    <a:lnTo>
                      <a:pt x="27" y="0"/>
                    </a:lnTo>
                    <a:lnTo>
                      <a:pt x="21" y="0"/>
                    </a:lnTo>
                    <a:lnTo>
                      <a:pt x="14" y="4"/>
                    </a:lnTo>
                    <a:lnTo>
                      <a:pt x="10" y="8"/>
                    </a:lnTo>
                    <a:lnTo>
                      <a:pt x="8" y="14"/>
                    </a:lnTo>
                    <a:lnTo>
                      <a:pt x="4" y="30"/>
                    </a:lnTo>
                    <a:lnTo>
                      <a:pt x="4" y="39"/>
                    </a:lnTo>
                    <a:lnTo>
                      <a:pt x="8" y="55"/>
                    </a:lnTo>
                    <a:lnTo>
                      <a:pt x="10" y="63"/>
                    </a:lnTo>
                    <a:lnTo>
                      <a:pt x="14" y="65"/>
                    </a:lnTo>
                    <a:lnTo>
                      <a:pt x="21"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03" name="Freeform 26"/>
              <p:cNvSpPr>
                <a:spLocks/>
              </p:cNvSpPr>
              <p:nvPr/>
            </p:nvSpPr>
            <p:spPr bwMode="auto">
              <a:xfrm>
                <a:off x="3973" y="3920"/>
                <a:ext cx="16" cy="69"/>
              </a:xfrm>
              <a:custGeom>
                <a:avLst/>
                <a:gdLst>
                  <a:gd name="T0" fmla="*/ 0 w 16"/>
                  <a:gd name="T1" fmla="*/ 69 h 69"/>
                  <a:gd name="T2" fmla="*/ 6 w 16"/>
                  <a:gd name="T3" fmla="*/ 65 h 69"/>
                  <a:gd name="T4" fmla="*/ 10 w 16"/>
                  <a:gd name="T5" fmla="*/ 63 h 69"/>
                  <a:gd name="T6" fmla="*/ 12 w 16"/>
                  <a:gd name="T7" fmla="*/ 55 h 69"/>
                  <a:gd name="T8" fmla="*/ 16 w 16"/>
                  <a:gd name="T9" fmla="*/ 39 h 69"/>
                  <a:gd name="T10" fmla="*/ 16 w 16"/>
                  <a:gd name="T11" fmla="*/ 30 h 69"/>
                  <a:gd name="T12" fmla="*/ 12 w 16"/>
                  <a:gd name="T13" fmla="*/ 14 h 69"/>
                  <a:gd name="T14" fmla="*/ 10 w 16"/>
                  <a:gd name="T15" fmla="*/ 8 h 69"/>
                  <a:gd name="T16" fmla="*/ 6 w 16"/>
                  <a:gd name="T17" fmla="*/ 4 h 69"/>
                  <a:gd name="T18" fmla="*/ 0 w 16"/>
                  <a:gd name="T19" fmla="*/ 0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 h="69">
                    <a:moveTo>
                      <a:pt x="0" y="69"/>
                    </a:moveTo>
                    <a:lnTo>
                      <a:pt x="6" y="65"/>
                    </a:lnTo>
                    <a:lnTo>
                      <a:pt x="10" y="63"/>
                    </a:lnTo>
                    <a:lnTo>
                      <a:pt x="12" y="55"/>
                    </a:lnTo>
                    <a:lnTo>
                      <a:pt x="16" y="39"/>
                    </a:lnTo>
                    <a:lnTo>
                      <a:pt x="16" y="30"/>
                    </a:lnTo>
                    <a:lnTo>
                      <a:pt x="12" y="14"/>
                    </a:lnTo>
                    <a:lnTo>
                      <a:pt x="10" y="8"/>
                    </a:lnTo>
                    <a:lnTo>
                      <a:pt x="6" y="4"/>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04" name="Line 27"/>
              <p:cNvSpPr>
                <a:spLocks noChangeShapeType="1"/>
              </p:cNvSpPr>
              <p:nvPr/>
            </p:nvSpPr>
            <p:spPr bwMode="auto">
              <a:xfrm>
                <a:off x="4314" y="3829"/>
                <a:ext cx="1" cy="13"/>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05" name="Freeform 28"/>
              <p:cNvSpPr>
                <a:spLocks/>
              </p:cNvSpPr>
              <p:nvPr/>
            </p:nvSpPr>
            <p:spPr bwMode="auto">
              <a:xfrm>
                <a:off x="4222" y="3920"/>
                <a:ext cx="45" cy="69"/>
              </a:xfrm>
              <a:custGeom>
                <a:avLst/>
                <a:gdLst>
                  <a:gd name="T0" fmla="*/ 39 w 45"/>
                  <a:gd name="T1" fmla="*/ 10 h 69"/>
                  <a:gd name="T2" fmla="*/ 37 w 45"/>
                  <a:gd name="T3" fmla="*/ 14 h 69"/>
                  <a:gd name="T4" fmla="*/ 39 w 45"/>
                  <a:gd name="T5" fmla="*/ 16 h 69"/>
                  <a:gd name="T6" fmla="*/ 43 w 45"/>
                  <a:gd name="T7" fmla="*/ 14 h 69"/>
                  <a:gd name="T8" fmla="*/ 43 w 45"/>
                  <a:gd name="T9" fmla="*/ 10 h 69"/>
                  <a:gd name="T10" fmla="*/ 39 w 45"/>
                  <a:gd name="T11" fmla="*/ 4 h 69"/>
                  <a:gd name="T12" fmla="*/ 33 w 45"/>
                  <a:gd name="T13" fmla="*/ 0 h 69"/>
                  <a:gd name="T14" fmla="*/ 23 w 45"/>
                  <a:gd name="T15" fmla="*/ 0 h 69"/>
                  <a:gd name="T16" fmla="*/ 14 w 45"/>
                  <a:gd name="T17" fmla="*/ 4 h 69"/>
                  <a:gd name="T18" fmla="*/ 6 w 45"/>
                  <a:gd name="T19" fmla="*/ 10 h 69"/>
                  <a:gd name="T20" fmla="*/ 4 w 45"/>
                  <a:gd name="T21" fmla="*/ 16 h 69"/>
                  <a:gd name="T22" fmla="*/ 0 w 45"/>
                  <a:gd name="T23" fmla="*/ 30 h 69"/>
                  <a:gd name="T24" fmla="*/ 0 w 45"/>
                  <a:gd name="T25" fmla="*/ 49 h 69"/>
                  <a:gd name="T26" fmla="*/ 4 w 45"/>
                  <a:gd name="T27" fmla="*/ 59 h 69"/>
                  <a:gd name="T28" fmla="*/ 10 w 45"/>
                  <a:gd name="T29" fmla="*/ 65 h 69"/>
                  <a:gd name="T30" fmla="*/ 20 w 45"/>
                  <a:gd name="T31" fmla="*/ 69 h 69"/>
                  <a:gd name="T32" fmla="*/ 27 w 45"/>
                  <a:gd name="T33" fmla="*/ 69 h 69"/>
                  <a:gd name="T34" fmla="*/ 37 w 45"/>
                  <a:gd name="T35" fmla="*/ 65 h 69"/>
                  <a:gd name="T36" fmla="*/ 43 w 45"/>
                  <a:gd name="T37" fmla="*/ 59 h 69"/>
                  <a:gd name="T38" fmla="*/ 45 w 45"/>
                  <a:gd name="T39" fmla="*/ 49 h 69"/>
                  <a:gd name="T40" fmla="*/ 45 w 45"/>
                  <a:gd name="T41" fmla="*/ 46 h 69"/>
                  <a:gd name="T42" fmla="*/ 43 w 45"/>
                  <a:gd name="T43" fmla="*/ 36 h 69"/>
                  <a:gd name="T44" fmla="*/ 37 w 45"/>
                  <a:gd name="T45" fmla="*/ 30 h 69"/>
                  <a:gd name="T46" fmla="*/ 27 w 45"/>
                  <a:gd name="T47" fmla="*/ 26 h 69"/>
                  <a:gd name="T48" fmla="*/ 23 w 45"/>
                  <a:gd name="T49" fmla="*/ 26 h 69"/>
                  <a:gd name="T50" fmla="*/ 14 w 45"/>
                  <a:gd name="T51" fmla="*/ 30 h 69"/>
                  <a:gd name="T52" fmla="*/ 6 w 45"/>
                  <a:gd name="T53" fmla="*/ 36 h 69"/>
                  <a:gd name="T54" fmla="*/ 4 w 45"/>
                  <a:gd name="T55" fmla="*/ 46 h 6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5" h="69">
                    <a:moveTo>
                      <a:pt x="39" y="10"/>
                    </a:moveTo>
                    <a:lnTo>
                      <a:pt x="37" y="14"/>
                    </a:lnTo>
                    <a:lnTo>
                      <a:pt x="39" y="16"/>
                    </a:lnTo>
                    <a:lnTo>
                      <a:pt x="43" y="14"/>
                    </a:lnTo>
                    <a:lnTo>
                      <a:pt x="43" y="10"/>
                    </a:lnTo>
                    <a:lnTo>
                      <a:pt x="39" y="4"/>
                    </a:lnTo>
                    <a:lnTo>
                      <a:pt x="33" y="0"/>
                    </a:lnTo>
                    <a:lnTo>
                      <a:pt x="23" y="0"/>
                    </a:lnTo>
                    <a:lnTo>
                      <a:pt x="14" y="4"/>
                    </a:lnTo>
                    <a:lnTo>
                      <a:pt x="6" y="10"/>
                    </a:lnTo>
                    <a:lnTo>
                      <a:pt x="4" y="16"/>
                    </a:lnTo>
                    <a:lnTo>
                      <a:pt x="0" y="30"/>
                    </a:lnTo>
                    <a:lnTo>
                      <a:pt x="0" y="49"/>
                    </a:lnTo>
                    <a:lnTo>
                      <a:pt x="4" y="59"/>
                    </a:lnTo>
                    <a:lnTo>
                      <a:pt x="10" y="65"/>
                    </a:lnTo>
                    <a:lnTo>
                      <a:pt x="20" y="69"/>
                    </a:lnTo>
                    <a:lnTo>
                      <a:pt x="27" y="69"/>
                    </a:lnTo>
                    <a:lnTo>
                      <a:pt x="37" y="65"/>
                    </a:lnTo>
                    <a:lnTo>
                      <a:pt x="43" y="59"/>
                    </a:lnTo>
                    <a:lnTo>
                      <a:pt x="45" y="49"/>
                    </a:lnTo>
                    <a:lnTo>
                      <a:pt x="45" y="46"/>
                    </a:lnTo>
                    <a:lnTo>
                      <a:pt x="43" y="36"/>
                    </a:lnTo>
                    <a:lnTo>
                      <a:pt x="37" y="30"/>
                    </a:lnTo>
                    <a:lnTo>
                      <a:pt x="27" y="26"/>
                    </a:lnTo>
                    <a:lnTo>
                      <a:pt x="23" y="26"/>
                    </a:lnTo>
                    <a:lnTo>
                      <a:pt x="14" y="30"/>
                    </a:lnTo>
                    <a:lnTo>
                      <a:pt x="6" y="36"/>
                    </a:lnTo>
                    <a:lnTo>
                      <a:pt x="4" y="4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06" name="Freeform 29"/>
              <p:cNvSpPr>
                <a:spLocks/>
              </p:cNvSpPr>
              <p:nvPr/>
            </p:nvSpPr>
            <p:spPr bwMode="auto">
              <a:xfrm>
                <a:off x="4226" y="3920"/>
                <a:ext cx="19" cy="69"/>
              </a:xfrm>
              <a:custGeom>
                <a:avLst/>
                <a:gdLst>
                  <a:gd name="T0" fmla="*/ 19 w 19"/>
                  <a:gd name="T1" fmla="*/ 0 h 69"/>
                  <a:gd name="T2" fmla="*/ 12 w 19"/>
                  <a:gd name="T3" fmla="*/ 4 h 69"/>
                  <a:gd name="T4" fmla="*/ 6 w 19"/>
                  <a:gd name="T5" fmla="*/ 10 h 69"/>
                  <a:gd name="T6" fmla="*/ 2 w 19"/>
                  <a:gd name="T7" fmla="*/ 16 h 69"/>
                  <a:gd name="T8" fmla="*/ 0 w 19"/>
                  <a:gd name="T9" fmla="*/ 30 h 69"/>
                  <a:gd name="T10" fmla="*/ 0 w 19"/>
                  <a:gd name="T11" fmla="*/ 49 h 69"/>
                  <a:gd name="T12" fmla="*/ 2 w 19"/>
                  <a:gd name="T13" fmla="*/ 59 h 69"/>
                  <a:gd name="T14" fmla="*/ 10 w 19"/>
                  <a:gd name="T15" fmla="*/ 65 h 69"/>
                  <a:gd name="T16" fmla="*/ 16 w 19"/>
                  <a:gd name="T17" fmla="*/ 69 h 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69">
                    <a:moveTo>
                      <a:pt x="19" y="0"/>
                    </a:moveTo>
                    <a:lnTo>
                      <a:pt x="12" y="4"/>
                    </a:lnTo>
                    <a:lnTo>
                      <a:pt x="6" y="10"/>
                    </a:lnTo>
                    <a:lnTo>
                      <a:pt x="2" y="16"/>
                    </a:lnTo>
                    <a:lnTo>
                      <a:pt x="0" y="30"/>
                    </a:lnTo>
                    <a:lnTo>
                      <a:pt x="0" y="49"/>
                    </a:lnTo>
                    <a:lnTo>
                      <a:pt x="2" y="59"/>
                    </a:lnTo>
                    <a:lnTo>
                      <a:pt x="10" y="65"/>
                    </a:lnTo>
                    <a:lnTo>
                      <a:pt x="16"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07" name="Freeform 30"/>
              <p:cNvSpPr>
                <a:spLocks/>
              </p:cNvSpPr>
              <p:nvPr/>
            </p:nvSpPr>
            <p:spPr bwMode="auto">
              <a:xfrm>
                <a:off x="4249" y="3946"/>
                <a:ext cx="16" cy="43"/>
              </a:xfrm>
              <a:custGeom>
                <a:avLst/>
                <a:gdLst>
                  <a:gd name="T0" fmla="*/ 0 w 16"/>
                  <a:gd name="T1" fmla="*/ 43 h 43"/>
                  <a:gd name="T2" fmla="*/ 6 w 16"/>
                  <a:gd name="T3" fmla="*/ 39 h 43"/>
                  <a:gd name="T4" fmla="*/ 12 w 16"/>
                  <a:gd name="T5" fmla="*/ 33 h 43"/>
                  <a:gd name="T6" fmla="*/ 16 w 16"/>
                  <a:gd name="T7" fmla="*/ 23 h 43"/>
                  <a:gd name="T8" fmla="*/ 16 w 16"/>
                  <a:gd name="T9" fmla="*/ 20 h 43"/>
                  <a:gd name="T10" fmla="*/ 12 w 16"/>
                  <a:gd name="T11" fmla="*/ 10 h 43"/>
                  <a:gd name="T12" fmla="*/ 6 w 16"/>
                  <a:gd name="T13" fmla="*/ 4 h 43"/>
                  <a:gd name="T14" fmla="*/ 0 w 16"/>
                  <a:gd name="T15" fmla="*/ 0 h 4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 h="43">
                    <a:moveTo>
                      <a:pt x="0" y="43"/>
                    </a:moveTo>
                    <a:lnTo>
                      <a:pt x="6" y="39"/>
                    </a:lnTo>
                    <a:lnTo>
                      <a:pt x="12" y="33"/>
                    </a:lnTo>
                    <a:lnTo>
                      <a:pt x="16" y="23"/>
                    </a:lnTo>
                    <a:lnTo>
                      <a:pt x="16" y="20"/>
                    </a:lnTo>
                    <a:lnTo>
                      <a:pt x="12" y="10"/>
                    </a:lnTo>
                    <a:lnTo>
                      <a:pt x="6" y="4"/>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08" name="Freeform 31"/>
              <p:cNvSpPr>
                <a:spLocks/>
              </p:cNvSpPr>
              <p:nvPr/>
            </p:nvSpPr>
            <p:spPr bwMode="auto">
              <a:xfrm>
                <a:off x="4287" y="3920"/>
                <a:ext cx="46" cy="69"/>
              </a:xfrm>
              <a:custGeom>
                <a:avLst/>
                <a:gdLst>
                  <a:gd name="T0" fmla="*/ 19 w 46"/>
                  <a:gd name="T1" fmla="*/ 0 h 69"/>
                  <a:gd name="T2" fmla="*/ 10 w 46"/>
                  <a:gd name="T3" fmla="*/ 4 h 69"/>
                  <a:gd name="T4" fmla="*/ 3 w 46"/>
                  <a:gd name="T5" fmla="*/ 14 h 69"/>
                  <a:gd name="T6" fmla="*/ 0 w 46"/>
                  <a:gd name="T7" fmla="*/ 30 h 69"/>
                  <a:gd name="T8" fmla="*/ 0 w 46"/>
                  <a:gd name="T9" fmla="*/ 39 h 69"/>
                  <a:gd name="T10" fmla="*/ 3 w 46"/>
                  <a:gd name="T11" fmla="*/ 55 h 69"/>
                  <a:gd name="T12" fmla="*/ 10 w 46"/>
                  <a:gd name="T13" fmla="*/ 65 h 69"/>
                  <a:gd name="T14" fmla="*/ 19 w 46"/>
                  <a:gd name="T15" fmla="*/ 69 h 69"/>
                  <a:gd name="T16" fmla="*/ 27 w 46"/>
                  <a:gd name="T17" fmla="*/ 69 h 69"/>
                  <a:gd name="T18" fmla="*/ 35 w 46"/>
                  <a:gd name="T19" fmla="*/ 65 h 69"/>
                  <a:gd name="T20" fmla="*/ 42 w 46"/>
                  <a:gd name="T21" fmla="*/ 55 h 69"/>
                  <a:gd name="T22" fmla="*/ 46 w 46"/>
                  <a:gd name="T23" fmla="*/ 39 h 69"/>
                  <a:gd name="T24" fmla="*/ 46 w 46"/>
                  <a:gd name="T25" fmla="*/ 30 h 69"/>
                  <a:gd name="T26" fmla="*/ 42 w 46"/>
                  <a:gd name="T27" fmla="*/ 14 h 69"/>
                  <a:gd name="T28" fmla="*/ 35 w 46"/>
                  <a:gd name="T29" fmla="*/ 4 h 69"/>
                  <a:gd name="T30" fmla="*/ 27 w 46"/>
                  <a:gd name="T31" fmla="*/ 0 h 69"/>
                  <a:gd name="T32" fmla="*/ 19 w 46"/>
                  <a:gd name="T33" fmla="*/ 0 h 69"/>
                  <a:gd name="T34" fmla="*/ 13 w 46"/>
                  <a:gd name="T35" fmla="*/ 4 h 69"/>
                  <a:gd name="T36" fmla="*/ 10 w 46"/>
                  <a:gd name="T37" fmla="*/ 8 h 69"/>
                  <a:gd name="T38" fmla="*/ 7 w 46"/>
                  <a:gd name="T39" fmla="*/ 14 h 69"/>
                  <a:gd name="T40" fmla="*/ 3 w 46"/>
                  <a:gd name="T41" fmla="*/ 30 h 69"/>
                  <a:gd name="T42" fmla="*/ 3 w 46"/>
                  <a:gd name="T43" fmla="*/ 39 h 69"/>
                  <a:gd name="T44" fmla="*/ 7 w 46"/>
                  <a:gd name="T45" fmla="*/ 55 h 69"/>
                  <a:gd name="T46" fmla="*/ 10 w 46"/>
                  <a:gd name="T47" fmla="*/ 63 h 69"/>
                  <a:gd name="T48" fmla="*/ 13 w 46"/>
                  <a:gd name="T49" fmla="*/ 65 h 69"/>
                  <a:gd name="T50" fmla="*/ 19 w 46"/>
                  <a:gd name="T51" fmla="*/ 69 h 6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6" h="69">
                    <a:moveTo>
                      <a:pt x="19" y="0"/>
                    </a:moveTo>
                    <a:lnTo>
                      <a:pt x="10" y="4"/>
                    </a:lnTo>
                    <a:lnTo>
                      <a:pt x="3" y="14"/>
                    </a:lnTo>
                    <a:lnTo>
                      <a:pt x="0" y="30"/>
                    </a:lnTo>
                    <a:lnTo>
                      <a:pt x="0" y="39"/>
                    </a:lnTo>
                    <a:lnTo>
                      <a:pt x="3" y="55"/>
                    </a:lnTo>
                    <a:lnTo>
                      <a:pt x="10" y="65"/>
                    </a:lnTo>
                    <a:lnTo>
                      <a:pt x="19" y="69"/>
                    </a:lnTo>
                    <a:lnTo>
                      <a:pt x="27" y="69"/>
                    </a:lnTo>
                    <a:lnTo>
                      <a:pt x="35" y="65"/>
                    </a:lnTo>
                    <a:lnTo>
                      <a:pt x="42" y="55"/>
                    </a:lnTo>
                    <a:lnTo>
                      <a:pt x="46" y="39"/>
                    </a:lnTo>
                    <a:lnTo>
                      <a:pt x="46" y="30"/>
                    </a:lnTo>
                    <a:lnTo>
                      <a:pt x="42" y="14"/>
                    </a:lnTo>
                    <a:lnTo>
                      <a:pt x="35" y="4"/>
                    </a:lnTo>
                    <a:lnTo>
                      <a:pt x="27" y="0"/>
                    </a:lnTo>
                    <a:lnTo>
                      <a:pt x="19" y="0"/>
                    </a:lnTo>
                    <a:lnTo>
                      <a:pt x="13" y="4"/>
                    </a:lnTo>
                    <a:lnTo>
                      <a:pt x="10" y="8"/>
                    </a:lnTo>
                    <a:lnTo>
                      <a:pt x="7" y="14"/>
                    </a:lnTo>
                    <a:lnTo>
                      <a:pt x="3" y="30"/>
                    </a:lnTo>
                    <a:lnTo>
                      <a:pt x="3" y="39"/>
                    </a:lnTo>
                    <a:lnTo>
                      <a:pt x="7" y="55"/>
                    </a:lnTo>
                    <a:lnTo>
                      <a:pt x="10" y="63"/>
                    </a:lnTo>
                    <a:lnTo>
                      <a:pt x="13" y="65"/>
                    </a:lnTo>
                    <a:lnTo>
                      <a:pt x="19"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09" name="Freeform 32"/>
              <p:cNvSpPr>
                <a:spLocks/>
              </p:cNvSpPr>
              <p:nvPr/>
            </p:nvSpPr>
            <p:spPr bwMode="auto">
              <a:xfrm>
                <a:off x="4314" y="3920"/>
                <a:ext cx="15" cy="69"/>
              </a:xfrm>
              <a:custGeom>
                <a:avLst/>
                <a:gdLst>
                  <a:gd name="T0" fmla="*/ 0 w 15"/>
                  <a:gd name="T1" fmla="*/ 69 h 69"/>
                  <a:gd name="T2" fmla="*/ 6 w 15"/>
                  <a:gd name="T3" fmla="*/ 65 h 69"/>
                  <a:gd name="T4" fmla="*/ 8 w 15"/>
                  <a:gd name="T5" fmla="*/ 63 h 69"/>
                  <a:gd name="T6" fmla="*/ 12 w 15"/>
                  <a:gd name="T7" fmla="*/ 55 h 69"/>
                  <a:gd name="T8" fmla="*/ 15 w 15"/>
                  <a:gd name="T9" fmla="*/ 39 h 69"/>
                  <a:gd name="T10" fmla="*/ 15 w 15"/>
                  <a:gd name="T11" fmla="*/ 30 h 69"/>
                  <a:gd name="T12" fmla="*/ 12 w 15"/>
                  <a:gd name="T13" fmla="*/ 14 h 69"/>
                  <a:gd name="T14" fmla="*/ 8 w 15"/>
                  <a:gd name="T15" fmla="*/ 8 h 69"/>
                  <a:gd name="T16" fmla="*/ 6 w 15"/>
                  <a:gd name="T17" fmla="*/ 4 h 69"/>
                  <a:gd name="T18" fmla="*/ 0 w 15"/>
                  <a:gd name="T19" fmla="*/ 0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 h="69">
                    <a:moveTo>
                      <a:pt x="0" y="69"/>
                    </a:moveTo>
                    <a:lnTo>
                      <a:pt x="6" y="65"/>
                    </a:lnTo>
                    <a:lnTo>
                      <a:pt x="8" y="63"/>
                    </a:lnTo>
                    <a:lnTo>
                      <a:pt x="12" y="55"/>
                    </a:lnTo>
                    <a:lnTo>
                      <a:pt x="15" y="39"/>
                    </a:lnTo>
                    <a:lnTo>
                      <a:pt x="15" y="30"/>
                    </a:lnTo>
                    <a:lnTo>
                      <a:pt x="12" y="14"/>
                    </a:lnTo>
                    <a:lnTo>
                      <a:pt x="8" y="8"/>
                    </a:lnTo>
                    <a:lnTo>
                      <a:pt x="6" y="4"/>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10" name="Freeform 33"/>
              <p:cNvSpPr>
                <a:spLocks/>
              </p:cNvSpPr>
              <p:nvPr/>
            </p:nvSpPr>
            <p:spPr bwMode="auto">
              <a:xfrm>
                <a:off x="4353" y="3920"/>
                <a:ext cx="45" cy="69"/>
              </a:xfrm>
              <a:custGeom>
                <a:avLst/>
                <a:gdLst>
                  <a:gd name="T0" fmla="*/ 18 w 45"/>
                  <a:gd name="T1" fmla="*/ 0 h 69"/>
                  <a:gd name="T2" fmla="*/ 8 w 45"/>
                  <a:gd name="T3" fmla="*/ 4 h 69"/>
                  <a:gd name="T4" fmla="*/ 2 w 45"/>
                  <a:gd name="T5" fmla="*/ 14 h 69"/>
                  <a:gd name="T6" fmla="*/ 0 w 45"/>
                  <a:gd name="T7" fmla="*/ 30 h 69"/>
                  <a:gd name="T8" fmla="*/ 0 w 45"/>
                  <a:gd name="T9" fmla="*/ 39 h 69"/>
                  <a:gd name="T10" fmla="*/ 2 w 45"/>
                  <a:gd name="T11" fmla="*/ 55 h 69"/>
                  <a:gd name="T12" fmla="*/ 8 w 45"/>
                  <a:gd name="T13" fmla="*/ 65 h 69"/>
                  <a:gd name="T14" fmla="*/ 18 w 45"/>
                  <a:gd name="T15" fmla="*/ 69 h 69"/>
                  <a:gd name="T16" fmla="*/ 25 w 45"/>
                  <a:gd name="T17" fmla="*/ 69 h 69"/>
                  <a:gd name="T18" fmla="*/ 35 w 45"/>
                  <a:gd name="T19" fmla="*/ 65 h 69"/>
                  <a:gd name="T20" fmla="*/ 41 w 45"/>
                  <a:gd name="T21" fmla="*/ 55 h 69"/>
                  <a:gd name="T22" fmla="*/ 45 w 45"/>
                  <a:gd name="T23" fmla="*/ 39 h 69"/>
                  <a:gd name="T24" fmla="*/ 45 w 45"/>
                  <a:gd name="T25" fmla="*/ 30 h 69"/>
                  <a:gd name="T26" fmla="*/ 41 w 45"/>
                  <a:gd name="T27" fmla="*/ 14 h 69"/>
                  <a:gd name="T28" fmla="*/ 35 w 45"/>
                  <a:gd name="T29" fmla="*/ 4 h 69"/>
                  <a:gd name="T30" fmla="*/ 25 w 45"/>
                  <a:gd name="T31" fmla="*/ 0 h 69"/>
                  <a:gd name="T32" fmla="*/ 18 w 45"/>
                  <a:gd name="T33" fmla="*/ 0 h 69"/>
                  <a:gd name="T34" fmla="*/ 12 w 45"/>
                  <a:gd name="T35" fmla="*/ 4 h 69"/>
                  <a:gd name="T36" fmla="*/ 8 w 45"/>
                  <a:gd name="T37" fmla="*/ 8 h 69"/>
                  <a:gd name="T38" fmla="*/ 6 w 45"/>
                  <a:gd name="T39" fmla="*/ 14 h 69"/>
                  <a:gd name="T40" fmla="*/ 2 w 45"/>
                  <a:gd name="T41" fmla="*/ 30 h 69"/>
                  <a:gd name="T42" fmla="*/ 2 w 45"/>
                  <a:gd name="T43" fmla="*/ 39 h 69"/>
                  <a:gd name="T44" fmla="*/ 6 w 45"/>
                  <a:gd name="T45" fmla="*/ 55 h 69"/>
                  <a:gd name="T46" fmla="*/ 8 w 45"/>
                  <a:gd name="T47" fmla="*/ 63 h 69"/>
                  <a:gd name="T48" fmla="*/ 12 w 45"/>
                  <a:gd name="T49" fmla="*/ 65 h 69"/>
                  <a:gd name="T50" fmla="*/ 18 w 45"/>
                  <a:gd name="T51" fmla="*/ 69 h 6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5" h="69">
                    <a:moveTo>
                      <a:pt x="18" y="0"/>
                    </a:moveTo>
                    <a:lnTo>
                      <a:pt x="8" y="4"/>
                    </a:lnTo>
                    <a:lnTo>
                      <a:pt x="2" y="14"/>
                    </a:lnTo>
                    <a:lnTo>
                      <a:pt x="0" y="30"/>
                    </a:lnTo>
                    <a:lnTo>
                      <a:pt x="0" y="39"/>
                    </a:lnTo>
                    <a:lnTo>
                      <a:pt x="2" y="55"/>
                    </a:lnTo>
                    <a:lnTo>
                      <a:pt x="8" y="65"/>
                    </a:lnTo>
                    <a:lnTo>
                      <a:pt x="18" y="69"/>
                    </a:lnTo>
                    <a:lnTo>
                      <a:pt x="25" y="69"/>
                    </a:lnTo>
                    <a:lnTo>
                      <a:pt x="35" y="65"/>
                    </a:lnTo>
                    <a:lnTo>
                      <a:pt x="41" y="55"/>
                    </a:lnTo>
                    <a:lnTo>
                      <a:pt x="45" y="39"/>
                    </a:lnTo>
                    <a:lnTo>
                      <a:pt x="45" y="30"/>
                    </a:lnTo>
                    <a:lnTo>
                      <a:pt x="41" y="14"/>
                    </a:lnTo>
                    <a:lnTo>
                      <a:pt x="35" y="4"/>
                    </a:lnTo>
                    <a:lnTo>
                      <a:pt x="25" y="0"/>
                    </a:lnTo>
                    <a:lnTo>
                      <a:pt x="18" y="0"/>
                    </a:lnTo>
                    <a:lnTo>
                      <a:pt x="12" y="4"/>
                    </a:lnTo>
                    <a:lnTo>
                      <a:pt x="8" y="8"/>
                    </a:lnTo>
                    <a:lnTo>
                      <a:pt x="6" y="14"/>
                    </a:lnTo>
                    <a:lnTo>
                      <a:pt x="2" y="30"/>
                    </a:lnTo>
                    <a:lnTo>
                      <a:pt x="2" y="39"/>
                    </a:lnTo>
                    <a:lnTo>
                      <a:pt x="6" y="55"/>
                    </a:lnTo>
                    <a:lnTo>
                      <a:pt x="8" y="63"/>
                    </a:lnTo>
                    <a:lnTo>
                      <a:pt x="12" y="65"/>
                    </a:lnTo>
                    <a:lnTo>
                      <a:pt x="18"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11" name="Freeform 34"/>
              <p:cNvSpPr>
                <a:spLocks/>
              </p:cNvSpPr>
              <p:nvPr/>
            </p:nvSpPr>
            <p:spPr bwMode="auto">
              <a:xfrm>
                <a:off x="4378" y="3920"/>
                <a:ext cx="16" cy="69"/>
              </a:xfrm>
              <a:custGeom>
                <a:avLst/>
                <a:gdLst>
                  <a:gd name="T0" fmla="*/ 0 w 16"/>
                  <a:gd name="T1" fmla="*/ 69 h 69"/>
                  <a:gd name="T2" fmla="*/ 6 w 16"/>
                  <a:gd name="T3" fmla="*/ 65 h 69"/>
                  <a:gd name="T4" fmla="*/ 10 w 16"/>
                  <a:gd name="T5" fmla="*/ 63 h 69"/>
                  <a:gd name="T6" fmla="*/ 12 w 16"/>
                  <a:gd name="T7" fmla="*/ 55 h 69"/>
                  <a:gd name="T8" fmla="*/ 16 w 16"/>
                  <a:gd name="T9" fmla="*/ 39 h 69"/>
                  <a:gd name="T10" fmla="*/ 16 w 16"/>
                  <a:gd name="T11" fmla="*/ 30 h 69"/>
                  <a:gd name="T12" fmla="*/ 12 w 16"/>
                  <a:gd name="T13" fmla="*/ 14 h 69"/>
                  <a:gd name="T14" fmla="*/ 10 w 16"/>
                  <a:gd name="T15" fmla="*/ 8 h 69"/>
                  <a:gd name="T16" fmla="*/ 6 w 16"/>
                  <a:gd name="T17" fmla="*/ 4 h 69"/>
                  <a:gd name="T18" fmla="*/ 0 w 16"/>
                  <a:gd name="T19" fmla="*/ 0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 h="69">
                    <a:moveTo>
                      <a:pt x="0" y="69"/>
                    </a:moveTo>
                    <a:lnTo>
                      <a:pt x="6" y="65"/>
                    </a:lnTo>
                    <a:lnTo>
                      <a:pt x="10" y="63"/>
                    </a:lnTo>
                    <a:lnTo>
                      <a:pt x="12" y="55"/>
                    </a:lnTo>
                    <a:lnTo>
                      <a:pt x="16" y="39"/>
                    </a:lnTo>
                    <a:lnTo>
                      <a:pt x="16" y="30"/>
                    </a:lnTo>
                    <a:lnTo>
                      <a:pt x="12" y="14"/>
                    </a:lnTo>
                    <a:lnTo>
                      <a:pt x="10" y="8"/>
                    </a:lnTo>
                    <a:lnTo>
                      <a:pt x="6" y="4"/>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12" name="Line 35"/>
              <p:cNvSpPr>
                <a:spLocks noChangeShapeType="1"/>
              </p:cNvSpPr>
              <p:nvPr/>
            </p:nvSpPr>
            <p:spPr bwMode="auto">
              <a:xfrm>
                <a:off x="4719" y="3829"/>
                <a:ext cx="1" cy="13"/>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13" name="Freeform 36"/>
              <p:cNvSpPr>
                <a:spLocks/>
              </p:cNvSpPr>
              <p:nvPr/>
            </p:nvSpPr>
            <p:spPr bwMode="auto">
              <a:xfrm>
                <a:off x="4631" y="3920"/>
                <a:ext cx="39" cy="30"/>
              </a:xfrm>
              <a:custGeom>
                <a:avLst/>
                <a:gdLst>
                  <a:gd name="T0" fmla="*/ 12 w 39"/>
                  <a:gd name="T1" fmla="*/ 0 h 30"/>
                  <a:gd name="T2" fmla="*/ 2 w 39"/>
                  <a:gd name="T3" fmla="*/ 4 h 30"/>
                  <a:gd name="T4" fmla="*/ 0 w 39"/>
                  <a:gd name="T5" fmla="*/ 10 h 30"/>
                  <a:gd name="T6" fmla="*/ 0 w 39"/>
                  <a:gd name="T7" fmla="*/ 20 h 30"/>
                  <a:gd name="T8" fmla="*/ 2 w 39"/>
                  <a:gd name="T9" fmla="*/ 26 h 30"/>
                  <a:gd name="T10" fmla="*/ 12 w 39"/>
                  <a:gd name="T11" fmla="*/ 30 h 30"/>
                  <a:gd name="T12" fmla="*/ 26 w 39"/>
                  <a:gd name="T13" fmla="*/ 30 h 30"/>
                  <a:gd name="T14" fmla="*/ 35 w 39"/>
                  <a:gd name="T15" fmla="*/ 26 h 30"/>
                  <a:gd name="T16" fmla="*/ 39 w 39"/>
                  <a:gd name="T17" fmla="*/ 20 h 30"/>
                  <a:gd name="T18" fmla="*/ 39 w 39"/>
                  <a:gd name="T19" fmla="*/ 10 h 30"/>
                  <a:gd name="T20" fmla="*/ 35 w 39"/>
                  <a:gd name="T21" fmla="*/ 4 h 30"/>
                  <a:gd name="T22" fmla="*/ 26 w 39"/>
                  <a:gd name="T23" fmla="*/ 0 h 30"/>
                  <a:gd name="T24" fmla="*/ 12 w 39"/>
                  <a:gd name="T25" fmla="*/ 0 h 30"/>
                  <a:gd name="T26" fmla="*/ 6 w 39"/>
                  <a:gd name="T27" fmla="*/ 4 h 30"/>
                  <a:gd name="T28" fmla="*/ 2 w 39"/>
                  <a:gd name="T29" fmla="*/ 10 h 30"/>
                  <a:gd name="T30" fmla="*/ 2 w 39"/>
                  <a:gd name="T31" fmla="*/ 20 h 30"/>
                  <a:gd name="T32" fmla="*/ 6 w 39"/>
                  <a:gd name="T33" fmla="*/ 26 h 30"/>
                  <a:gd name="T34" fmla="*/ 12 w 39"/>
                  <a:gd name="T35" fmla="*/ 30 h 3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9" h="30">
                    <a:moveTo>
                      <a:pt x="12" y="0"/>
                    </a:moveTo>
                    <a:lnTo>
                      <a:pt x="2" y="4"/>
                    </a:lnTo>
                    <a:lnTo>
                      <a:pt x="0" y="10"/>
                    </a:lnTo>
                    <a:lnTo>
                      <a:pt x="0" y="20"/>
                    </a:lnTo>
                    <a:lnTo>
                      <a:pt x="2" y="26"/>
                    </a:lnTo>
                    <a:lnTo>
                      <a:pt x="12" y="30"/>
                    </a:lnTo>
                    <a:lnTo>
                      <a:pt x="26" y="30"/>
                    </a:lnTo>
                    <a:lnTo>
                      <a:pt x="35" y="26"/>
                    </a:lnTo>
                    <a:lnTo>
                      <a:pt x="39" y="20"/>
                    </a:lnTo>
                    <a:lnTo>
                      <a:pt x="39" y="10"/>
                    </a:lnTo>
                    <a:lnTo>
                      <a:pt x="35" y="4"/>
                    </a:lnTo>
                    <a:lnTo>
                      <a:pt x="26" y="0"/>
                    </a:lnTo>
                    <a:lnTo>
                      <a:pt x="12" y="0"/>
                    </a:lnTo>
                    <a:lnTo>
                      <a:pt x="6" y="4"/>
                    </a:lnTo>
                    <a:lnTo>
                      <a:pt x="2" y="10"/>
                    </a:lnTo>
                    <a:lnTo>
                      <a:pt x="2" y="20"/>
                    </a:lnTo>
                    <a:lnTo>
                      <a:pt x="6" y="26"/>
                    </a:lnTo>
                    <a:lnTo>
                      <a:pt x="12" y="3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14" name="Freeform 37"/>
              <p:cNvSpPr>
                <a:spLocks/>
              </p:cNvSpPr>
              <p:nvPr/>
            </p:nvSpPr>
            <p:spPr bwMode="auto">
              <a:xfrm>
                <a:off x="4657" y="3920"/>
                <a:ext cx="9" cy="30"/>
              </a:xfrm>
              <a:custGeom>
                <a:avLst/>
                <a:gdLst>
                  <a:gd name="T0" fmla="*/ 0 w 9"/>
                  <a:gd name="T1" fmla="*/ 30 h 30"/>
                  <a:gd name="T2" fmla="*/ 6 w 9"/>
                  <a:gd name="T3" fmla="*/ 26 h 30"/>
                  <a:gd name="T4" fmla="*/ 9 w 9"/>
                  <a:gd name="T5" fmla="*/ 20 h 30"/>
                  <a:gd name="T6" fmla="*/ 9 w 9"/>
                  <a:gd name="T7" fmla="*/ 10 h 30"/>
                  <a:gd name="T8" fmla="*/ 6 w 9"/>
                  <a:gd name="T9" fmla="*/ 4 h 30"/>
                  <a:gd name="T10" fmla="*/ 0 w 9"/>
                  <a:gd name="T11" fmla="*/ 0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 h="30">
                    <a:moveTo>
                      <a:pt x="0" y="30"/>
                    </a:moveTo>
                    <a:lnTo>
                      <a:pt x="6" y="26"/>
                    </a:lnTo>
                    <a:lnTo>
                      <a:pt x="9" y="20"/>
                    </a:lnTo>
                    <a:lnTo>
                      <a:pt x="9" y="10"/>
                    </a:lnTo>
                    <a:lnTo>
                      <a:pt x="6" y="4"/>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15" name="Freeform 38"/>
              <p:cNvSpPr>
                <a:spLocks/>
              </p:cNvSpPr>
              <p:nvPr/>
            </p:nvSpPr>
            <p:spPr bwMode="auto">
              <a:xfrm>
                <a:off x="4627" y="3950"/>
                <a:ext cx="45" cy="39"/>
              </a:xfrm>
              <a:custGeom>
                <a:avLst/>
                <a:gdLst>
                  <a:gd name="T0" fmla="*/ 16 w 45"/>
                  <a:gd name="T1" fmla="*/ 0 h 39"/>
                  <a:gd name="T2" fmla="*/ 6 w 45"/>
                  <a:gd name="T3" fmla="*/ 3 h 39"/>
                  <a:gd name="T4" fmla="*/ 4 w 45"/>
                  <a:gd name="T5" fmla="*/ 6 h 39"/>
                  <a:gd name="T6" fmla="*/ 0 w 45"/>
                  <a:gd name="T7" fmla="*/ 13 h 39"/>
                  <a:gd name="T8" fmla="*/ 0 w 45"/>
                  <a:gd name="T9" fmla="*/ 25 h 39"/>
                  <a:gd name="T10" fmla="*/ 4 w 45"/>
                  <a:gd name="T11" fmla="*/ 33 h 39"/>
                  <a:gd name="T12" fmla="*/ 6 w 45"/>
                  <a:gd name="T13" fmla="*/ 35 h 39"/>
                  <a:gd name="T14" fmla="*/ 16 w 45"/>
                  <a:gd name="T15" fmla="*/ 39 h 39"/>
                  <a:gd name="T16" fmla="*/ 30 w 45"/>
                  <a:gd name="T17" fmla="*/ 39 h 39"/>
                  <a:gd name="T18" fmla="*/ 39 w 45"/>
                  <a:gd name="T19" fmla="*/ 35 h 39"/>
                  <a:gd name="T20" fmla="*/ 43 w 45"/>
                  <a:gd name="T21" fmla="*/ 33 h 39"/>
                  <a:gd name="T22" fmla="*/ 45 w 45"/>
                  <a:gd name="T23" fmla="*/ 25 h 39"/>
                  <a:gd name="T24" fmla="*/ 45 w 45"/>
                  <a:gd name="T25" fmla="*/ 13 h 39"/>
                  <a:gd name="T26" fmla="*/ 43 w 45"/>
                  <a:gd name="T27" fmla="*/ 6 h 39"/>
                  <a:gd name="T28" fmla="*/ 39 w 45"/>
                  <a:gd name="T29" fmla="*/ 3 h 39"/>
                  <a:gd name="T30" fmla="*/ 30 w 45"/>
                  <a:gd name="T31" fmla="*/ 0 h 3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5" h="39">
                    <a:moveTo>
                      <a:pt x="16" y="0"/>
                    </a:moveTo>
                    <a:lnTo>
                      <a:pt x="6" y="3"/>
                    </a:lnTo>
                    <a:lnTo>
                      <a:pt x="4" y="6"/>
                    </a:lnTo>
                    <a:lnTo>
                      <a:pt x="0" y="13"/>
                    </a:lnTo>
                    <a:lnTo>
                      <a:pt x="0" y="25"/>
                    </a:lnTo>
                    <a:lnTo>
                      <a:pt x="4" y="33"/>
                    </a:lnTo>
                    <a:lnTo>
                      <a:pt x="6" y="35"/>
                    </a:lnTo>
                    <a:lnTo>
                      <a:pt x="16" y="39"/>
                    </a:lnTo>
                    <a:lnTo>
                      <a:pt x="30" y="39"/>
                    </a:lnTo>
                    <a:lnTo>
                      <a:pt x="39" y="35"/>
                    </a:lnTo>
                    <a:lnTo>
                      <a:pt x="43" y="33"/>
                    </a:lnTo>
                    <a:lnTo>
                      <a:pt x="45" y="25"/>
                    </a:lnTo>
                    <a:lnTo>
                      <a:pt x="45" y="13"/>
                    </a:lnTo>
                    <a:lnTo>
                      <a:pt x="43" y="6"/>
                    </a:lnTo>
                    <a:lnTo>
                      <a:pt x="39" y="3"/>
                    </a:lnTo>
                    <a:lnTo>
                      <a:pt x="3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16" name="Freeform 39"/>
              <p:cNvSpPr>
                <a:spLocks/>
              </p:cNvSpPr>
              <p:nvPr/>
            </p:nvSpPr>
            <p:spPr bwMode="auto">
              <a:xfrm>
                <a:off x="4631" y="3950"/>
                <a:ext cx="12" cy="39"/>
              </a:xfrm>
              <a:custGeom>
                <a:avLst/>
                <a:gdLst>
                  <a:gd name="T0" fmla="*/ 12 w 12"/>
                  <a:gd name="T1" fmla="*/ 0 h 39"/>
                  <a:gd name="T2" fmla="*/ 6 w 12"/>
                  <a:gd name="T3" fmla="*/ 3 h 39"/>
                  <a:gd name="T4" fmla="*/ 2 w 12"/>
                  <a:gd name="T5" fmla="*/ 6 h 39"/>
                  <a:gd name="T6" fmla="*/ 0 w 12"/>
                  <a:gd name="T7" fmla="*/ 13 h 39"/>
                  <a:gd name="T8" fmla="*/ 0 w 12"/>
                  <a:gd name="T9" fmla="*/ 25 h 39"/>
                  <a:gd name="T10" fmla="*/ 2 w 12"/>
                  <a:gd name="T11" fmla="*/ 33 h 39"/>
                  <a:gd name="T12" fmla="*/ 6 w 12"/>
                  <a:gd name="T13" fmla="*/ 35 h 39"/>
                  <a:gd name="T14" fmla="*/ 12 w 12"/>
                  <a:gd name="T15" fmla="*/ 39 h 3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 h="39">
                    <a:moveTo>
                      <a:pt x="12" y="0"/>
                    </a:moveTo>
                    <a:lnTo>
                      <a:pt x="6" y="3"/>
                    </a:lnTo>
                    <a:lnTo>
                      <a:pt x="2" y="6"/>
                    </a:lnTo>
                    <a:lnTo>
                      <a:pt x="0" y="13"/>
                    </a:lnTo>
                    <a:lnTo>
                      <a:pt x="0" y="25"/>
                    </a:lnTo>
                    <a:lnTo>
                      <a:pt x="2" y="33"/>
                    </a:lnTo>
                    <a:lnTo>
                      <a:pt x="6" y="35"/>
                    </a:lnTo>
                    <a:lnTo>
                      <a:pt x="12" y="3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17" name="Freeform 40"/>
              <p:cNvSpPr>
                <a:spLocks/>
              </p:cNvSpPr>
              <p:nvPr/>
            </p:nvSpPr>
            <p:spPr bwMode="auto">
              <a:xfrm>
                <a:off x="4657" y="3950"/>
                <a:ext cx="13" cy="39"/>
              </a:xfrm>
              <a:custGeom>
                <a:avLst/>
                <a:gdLst>
                  <a:gd name="T0" fmla="*/ 0 w 13"/>
                  <a:gd name="T1" fmla="*/ 39 h 39"/>
                  <a:gd name="T2" fmla="*/ 6 w 13"/>
                  <a:gd name="T3" fmla="*/ 35 h 39"/>
                  <a:gd name="T4" fmla="*/ 9 w 13"/>
                  <a:gd name="T5" fmla="*/ 33 h 39"/>
                  <a:gd name="T6" fmla="*/ 13 w 13"/>
                  <a:gd name="T7" fmla="*/ 25 h 39"/>
                  <a:gd name="T8" fmla="*/ 13 w 13"/>
                  <a:gd name="T9" fmla="*/ 13 h 39"/>
                  <a:gd name="T10" fmla="*/ 9 w 13"/>
                  <a:gd name="T11" fmla="*/ 6 h 39"/>
                  <a:gd name="T12" fmla="*/ 6 w 13"/>
                  <a:gd name="T13" fmla="*/ 3 h 39"/>
                  <a:gd name="T14" fmla="*/ 0 w 13"/>
                  <a:gd name="T15" fmla="*/ 0 h 3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 h="39">
                    <a:moveTo>
                      <a:pt x="0" y="39"/>
                    </a:moveTo>
                    <a:lnTo>
                      <a:pt x="6" y="35"/>
                    </a:lnTo>
                    <a:lnTo>
                      <a:pt x="9" y="33"/>
                    </a:lnTo>
                    <a:lnTo>
                      <a:pt x="13" y="25"/>
                    </a:lnTo>
                    <a:lnTo>
                      <a:pt x="13" y="13"/>
                    </a:lnTo>
                    <a:lnTo>
                      <a:pt x="9" y="6"/>
                    </a:lnTo>
                    <a:lnTo>
                      <a:pt x="6" y="3"/>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18" name="Freeform 41"/>
              <p:cNvSpPr>
                <a:spLocks/>
              </p:cNvSpPr>
              <p:nvPr/>
            </p:nvSpPr>
            <p:spPr bwMode="auto">
              <a:xfrm>
                <a:off x="4692" y="3920"/>
                <a:ext cx="45" cy="69"/>
              </a:xfrm>
              <a:custGeom>
                <a:avLst/>
                <a:gdLst>
                  <a:gd name="T0" fmla="*/ 20 w 45"/>
                  <a:gd name="T1" fmla="*/ 0 h 69"/>
                  <a:gd name="T2" fmla="*/ 10 w 45"/>
                  <a:gd name="T3" fmla="*/ 4 h 69"/>
                  <a:gd name="T4" fmla="*/ 4 w 45"/>
                  <a:gd name="T5" fmla="*/ 14 h 69"/>
                  <a:gd name="T6" fmla="*/ 0 w 45"/>
                  <a:gd name="T7" fmla="*/ 30 h 69"/>
                  <a:gd name="T8" fmla="*/ 0 w 45"/>
                  <a:gd name="T9" fmla="*/ 39 h 69"/>
                  <a:gd name="T10" fmla="*/ 4 w 45"/>
                  <a:gd name="T11" fmla="*/ 55 h 69"/>
                  <a:gd name="T12" fmla="*/ 10 w 45"/>
                  <a:gd name="T13" fmla="*/ 65 h 69"/>
                  <a:gd name="T14" fmla="*/ 20 w 45"/>
                  <a:gd name="T15" fmla="*/ 69 h 69"/>
                  <a:gd name="T16" fmla="*/ 27 w 45"/>
                  <a:gd name="T17" fmla="*/ 69 h 69"/>
                  <a:gd name="T18" fmla="*/ 35 w 45"/>
                  <a:gd name="T19" fmla="*/ 65 h 69"/>
                  <a:gd name="T20" fmla="*/ 43 w 45"/>
                  <a:gd name="T21" fmla="*/ 55 h 69"/>
                  <a:gd name="T22" fmla="*/ 45 w 45"/>
                  <a:gd name="T23" fmla="*/ 39 h 69"/>
                  <a:gd name="T24" fmla="*/ 45 w 45"/>
                  <a:gd name="T25" fmla="*/ 30 h 69"/>
                  <a:gd name="T26" fmla="*/ 43 w 45"/>
                  <a:gd name="T27" fmla="*/ 14 h 69"/>
                  <a:gd name="T28" fmla="*/ 35 w 45"/>
                  <a:gd name="T29" fmla="*/ 4 h 69"/>
                  <a:gd name="T30" fmla="*/ 27 w 45"/>
                  <a:gd name="T31" fmla="*/ 0 h 69"/>
                  <a:gd name="T32" fmla="*/ 20 w 45"/>
                  <a:gd name="T33" fmla="*/ 0 h 69"/>
                  <a:gd name="T34" fmla="*/ 13 w 45"/>
                  <a:gd name="T35" fmla="*/ 4 h 69"/>
                  <a:gd name="T36" fmla="*/ 10 w 45"/>
                  <a:gd name="T37" fmla="*/ 8 h 69"/>
                  <a:gd name="T38" fmla="*/ 7 w 45"/>
                  <a:gd name="T39" fmla="*/ 14 h 69"/>
                  <a:gd name="T40" fmla="*/ 4 w 45"/>
                  <a:gd name="T41" fmla="*/ 30 h 69"/>
                  <a:gd name="T42" fmla="*/ 4 w 45"/>
                  <a:gd name="T43" fmla="*/ 39 h 69"/>
                  <a:gd name="T44" fmla="*/ 7 w 45"/>
                  <a:gd name="T45" fmla="*/ 55 h 69"/>
                  <a:gd name="T46" fmla="*/ 10 w 45"/>
                  <a:gd name="T47" fmla="*/ 63 h 69"/>
                  <a:gd name="T48" fmla="*/ 13 w 45"/>
                  <a:gd name="T49" fmla="*/ 65 h 69"/>
                  <a:gd name="T50" fmla="*/ 20 w 45"/>
                  <a:gd name="T51" fmla="*/ 69 h 6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5" h="69">
                    <a:moveTo>
                      <a:pt x="20" y="0"/>
                    </a:moveTo>
                    <a:lnTo>
                      <a:pt x="10" y="4"/>
                    </a:lnTo>
                    <a:lnTo>
                      <a:pt x="4" y="14"/>
                    </a:lnTo>
                    <a:lnTo>
                      <a:pt x="0" y="30"/>
                    </a:lnTo>
                    <a:lnTo>
                      <a:pt x="0" y="39"/>
                    </a:lnTo>
                    <a:lnTo>
                      <a:pt x="4" y="55"/>
                    </a:lnTo>
                    <a:lnTo>
                      <a:pt x="10" y="65"/>
                    </a:lnTo>
                    <a:lnTo>
                      <a:pt x="20" y="69"/>
                    </a:lnTo>
                    <a:lnTo>
                      <a:pt x="27" y="69"/>
                    </a:lnTo>
                    <a:lnTo>
                      <a:pt x="35" y="65"/>
                    </a:lnTo>
                    <a:lnTo>
                      <a:pt x="43" y="55"/>
                    </a:lnTo>
                    <a:lnTo>
                      <a:pt x="45" y="39"/>
                    </a:lnTo>
                    <a:lnTo>
                      <a:pt x="45" y="30"/>
                    </a:lnTo>
                    <a:lnTo>
                      <a:pt x="43" y="14"/>
                    </a:lnTo>
                    <a:lnTo>
                      <a:pt x="35" y="4"/>
                    </a:lnTo>
                    <a:lnTo>
                      <a:pt x="27" y="0"/>
                    </a:lnTo>
                    <a:lnTo>
                      <a:pt x="20" y="0"/>
                    </a:lnTo>
                    <a:lnTo>
                      <a:pt x="13" y="4"/>
                    </a:lnTo>
                    <a:lnTo>
                      <a:pt x="10" y="8"/>
                    </a:lnTo>
                    <a:lnTo>
                      <a:pt x="7" y="14"/>
                    </a:lnTo>
                    <a:lnTo>
                      <a:pt x="4" y="30"/>
                    </a:lnTo>
                    <a:lnTo>
                      <a:pt x="4" y="39"/>
                    </a:lnTo>
                    <a:lnTo>
                      <a:pt x="7" y="55"/>
                    </a:lnTo>
                    <a:lnTo>
                      <a:pt x="10" y="63"/>
                    </a:lnTo>
                    <a:lnTo>
                      <a:pt x="13" y="65"/>
                    </a:lnTo>
                    <a:lnTo>
                      <a:pt x="20"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19" name="Freeform 42"/>
              <p:cNvSpPr>
                <a:spLocks/>
              </p:cNvSpPr>
              <p:nvPr/>
            </p:nvSpPr>
            <p:spPr bwMode="auto">
              <a:xfrm>
                <a:off x="4719" y="3920"/>
                <a:ext cx="16" cy="69"/>
              </a:xfrm>
              <a:custGeom>
                <a:avLst/>
                <a:gdLst>
                  <a:gd name="T0" fmla="*/ 0 w 16"/>
                  <a:gd name="T1" fmla="*/ 69 h 69"/>
                  <a:gd name="T2" fmla="*/ 6 w 16"/>
                  <a:gd name="T3" fmla="*/ 65 h 69"/>
                  <a:gd name="T4" fmla="*/ 8 w 16"/>
                  <a:gd name="T5" fmla="*/ 63 h 69"/>
                  <a:gd name="T6" fmla="*/ 12 w 16"/>
                  <a:gd name="T7" fmla="*/ 55 h 69"/>
                  <a:gd name="T8" fmla="*/ 16 w 16"/>
                  <a:gd name="T9" fmla="*/ 39 h 69"/>
                  <a:gd name="T10" fmla="*/ 16 w 16"/>
                  <a:gd name="T11" fmla="*/ 30 h 69"/>
                  <a:gd name="T12" fmla="*/ 12 w 16"/>
                  <a:gd name="T13" fmla="*/ 14 h 69"/>
                  <a:gd name="T14" fmla="*/ 8 w 16"/>
                  <a:gd name="T15" fmla="*/ 8 h 69"/>
                  <a:gd name="T16" fmla="*/ 6 w 16"/>
                  <a:gd name="T17" fmla="*/ 4 h 69"/>
                  <a:gd name="T18" fmla="*/ 0 w 16"/>
                  <a:gd name="T19" fmla="*/ 0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 h="69">
                    <a:moveTo>
                      <a:pt x="0" y="69"/>
                    </a:moveTo>
                    <a:lnTo>
                      <a:pt x="6" y="65"/>
                    </a:lnTo>
                    <a:lnTo>
                      <a:pt x="8" y="63"/>
                    </a:lnTo>
                    <a:lnTo>
                      <a:pt x="12" y="55"/>
                    </a:lnTo>
                    <a:lnTo>
                      <a:pt x="16" y="39"/>
                    </a:lnTo>
                    <a:lnTo>
                      <a:pt x="16" y="30"/>
                    </a:lnTo>
                    <a:lnTo>
                      <a:pt x="12" y="14"/>
                    </a:lnTo>
                    <a:lnTo>
                      <a:pt x="8" y="8"/>
                    </a:lnTo>
                    <a:lnTo>
                      <a:pt x="6" y="4"/>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20" name="Freeform 43"/>
              <p:cNvSpPr>
                <a:spLocks/>
              </p:cNvSpPr>
              <p:nvPr/>
            </p:nvSpPr>
            <p:spPr bwMode="auto">
              <a:xfrm>
                <a:off x="4757" y="3920"/>
                <a:ext cx="46" cy="69"/>
              </a:xfrm>
              <a:custGeom>
                <a:avLst/>
                <a:gdLst>
                  <a:gd name="T0" fmla="*/ 19 w 46"/>
                  <a:gd name="T1" fmla="*/ 0 h 69"/>
                  <a:gd name="T2" fmla="*/ 9 w 46"/>
                  <a:gd name="T3" fmla="*/ 4 h 69"/>
                  <a:gd name="T4" fmla="*/ 3 w 46"/>
                  <a:gd name="T5" fmla="*/ 14 h 69"/>
                  <a:gd name="T6" fmla="*/ 0 w 46"/>
                  <a:gd name="T7" fmla="*/ 30 h 69"/>
                  <a:gd name="T8" fmla="*/ 0 w 46"/>
                  <a:gd name="T9" fmla="*/ 39 h 69"/>
                  <a:gd name="T10" fmla="*/ 3 w 46"/>
                  <a:gd name="T11" fmla="*/ 55 h 69"/>
                  <a:gd name="T12" fmla="*/ 9 w 46"/>
                  <a:gd name="T13" fmla="*/ 65 h 69"/>
                  <a:gd name="T14" fmla="*/ 19 w 46"/>
                  <a:gd name="T15" fmla="*/ 69 h 69"/>
                  <a:gd name="T16" fmla="*/ 25 w 46"/>
                  <a:gd name="T17" fmla="*/ 69 h 69"/>
                  <a:gd name="T18" fmla="*/ 36 w 46"/>
                  <a:gd name="T19" fmla="*/ 65 h 69"/>
                  <a:gd name="T20" fmla="*/ 42 w 46"/>
                  <a:gd name="T21" fmla="*/ 55 h 69"/>
                  <a:gd name="T22" fmla="*/ 46 w 46"/>
                  <a:gd name="T23" fmla="*/ 39 h 69"/>
                  <a:gd name="T24" fmla="*/ 46 w 46"/>
                  <a:gd name="T25" fmla="*/ 30 h 69"/>
                  <a:gd name="T26" fmla="*/ 42 w 46"/>
                  <a:gd name="T27" fmla="*/ 14 h 69"/>
                  <a:gd name="T28" fmla="*/ 36 w 46"/>
                  <a:gd name="T29" fmla="*/ 4 h 69"/>
                  <a:gd name="T30" fmla="*/ 25 w 46"/>
                  <a:gd name="T31" fmla="*/ 0 h 69"/>
                  <a:gd name="T32" fmla="*/ 19 w 46"/>
                  <a:gd name="T33" fmla="*/ 0 h 69"/>
                  <a:gd name="T34" fmla="*/ 13 w 46"/>
                  <a:gd name="T35" fmla="*/ 4 h 69"/>
                  <a:gd name="T36" fmla="*/ 9 w 46"/>
                  <a:gd name="T37" fmla="*/ 8 h 69"/>
                  <a:gd name="T38" fmla="*/ 7 w 46"/>
                  <a:gd name="T39" fmla="*/ 14 h 69"/>
                  <a:gd name="T40" fmla="*/ 3 w 46"/>
                  <a:gd name="T41" fmla="*/ 30 h 69"/>
                  <a:gd name="T42" fmla="*/ 3 w 46"/>
                  <a:gd name="T43" fmla="*/ 39 h 69"/>
                  <a:gd name="T44" fmla="*/ 7 w 46"/>
                  <a:gd name="T45" fmla="*/ 55 h 69"/>
                  <a:gd name="T46" fmla="*/ 9 w 46"/>
                  <a:gd name="T47" fmla="*/ 63 h 69"/>
                  <a:gd name="T48" fmla="*/ 13 w 46"/>
                  <a:gd name="T49" fmla="*/ 65 h 69"/>
                  <a:gd name="T50" fmla="*/ 19 w 46"/>
                  <a:gd name="T51" fmla="*/ 69 h 6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6" h="69">
                    <a:moveTo>
                      <a:pt x="19" y="0"/>
                    </a:moveTo>
                    <a:lnTo>
                      <a:pt x="9" y="4"/>
                    </a:lnTo>
                    <a:lnTo>
                      <a:pt x="3" y="14"/>
                    </a:lnTo>
                    <a:lnTo>
                      <a:pt x="0" y="30"/>
                    </a:lnTo>
                    <a:lnTo>
                      <a:pt x="0" y="39"/>
                    </a:lnTo>
                    <a:lnTo>
                      <a:pt x="3" y="55"/>
                    </a:lnTo>
                    <a:lnTo>
                      <a:pt x="9" y="65"/>
                    </a:lnTo>
                    <a:lnTo>
                      <a:pt x="19" y="69"/>
                    </a:lnTo>
                    <a:lnTo>
                      <a:pt x="25" y="69"/>
                    </a:lnTo>
                    <a:lnTo>
                      <a:pt x="36" y="65"/>
                    </a:lnTo>
                    <a:lnTo>
                      <a:pt x="42" y="55"/>
                    </a:lnTo>
                    <a:lnTo>
                      <a:pt x="46" y="39"/>
                    </a:lnTo>
                    <a:lnTo>
                      <a:pt x="46" y="30"/>
                    </a:lnTo>
                    <a:lnTo>
                      <a:pt x="42" y="14"/>
                    </a:lnTo>
                    <a:lnTo>
                      <a:pt x="36" y="4"/>
                    </a:lnTo>
                    <a:lnTo>
                      <a:pt x="25" y="0"/>
                    </a:lnTo>
                    <a:lnTo>
                      <a:pt x="19" y="0"/>
                    </a:lnTo>
                    <a:lnTo>
                      <a:pt x="13" y="4"/>
                    </a:lnTo>
                    <a:lnTo>
                      <a:pt x="9" y="8"/>
                    </a:lnTo>
                    <a:lnTo>
                      <a:pt x="7" y="14"/>
                    </a:lnTo>
                    <a:lnTo>
                      <a:pt x="3" y="30"/>
                    </a:lnTo>
                    <a:lnTo>
                      <a:pt x="3" y="39"/>
                    </a:lnTo>
                    <a:lnTo>
                      <a:pt x="7" y="55"/>
                    </a:lnTo>
                    <a:lnTo>
                      <a:pt x="9" y="63"/>
                    </a:lnTo>
                    <a:lnTo>
                      <a:pt x="13" y="65"/>
                    </a:lnTo>
                    <a:lnTo>
                      <a:pt x="19"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21" name="Freeform 44"/>
              <p:cNvSpPr>
                <a:spLocks/>
              </p:cNvSpPr>
              <p:nvPr/>
            </p:nvSpPr>
            <p:spPr bwMode="auto">
              <a:xfrm>
                <a:off x="4782" y="3920"/>
                <a:ext cx="17" cy="69"/>
              </a:xfrm>
              <a:custGeom>
                <a:avLst/>
                <a:gdLst>
                  <a:gd name="T0" fmla="*/ 0 w 17"/>
                  <a:gd name="T1" fmla="*/ 69 h 69"/>
                  <a:gd name="T2" fmla="*/ 7 w 17"/>
                  <a:gd name="T3" fmla="*/ 65 h 69"/>
                  <a:gd name="T4" fmla="*/ 11 w 17"/>
                  <a:gd name="T5" fmla="*/ 63 h 69"/>
                  <a:gd name="T6" fmla="*/ 14 w 17"/>
                  <a:gd name="T7" fmla="*/ 55 h 69"/>
                  <a:gd name="T8" fmla="*/ 17 w 17"/>
                  <a:gd name="T9" fmla="*/ 39 h 69"/>
                  <a:gd name="T10" fmla="*/ 17 w 17"/>
                  <a:gd name="T11" fmla="*/ 30 h 69"/>
                  <a:gd name="T12" fmla="*/ 14 w 17"/>
                  <a:gd name="T13" fmla="*/ 14 h 69"/>
                  <a:gd name="T14" fmla="*/ 11 w 17"/>
                  <a:gd name="T15" fmla="*/ 8 h 69"/>
                  <a:gd name="T16" fmla="*/ 7 w 17"/>
                  <a:gd name="T17" fmla="*/ 4 h 69"/>
                  <a:gd name="T18" fmla="*/ 0 w 17"/>
                  <a:gd name="T19" fmla="*/ 0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 h="69">
                    <a:moveTo>
                      <a:pt x="0" y="69"/>
                    </a:moveTo>
                    <a:lnTo>
                      <a:pt x="7" y="65"/>
                    </a:lnTo>
                    <a:lnTo>
                      <a:pt x="11" y="63"/>
                    </a:lnTo>
                    <a:lnTo>
                      <a:pt x="14" y="55"/>
                    </a:lnTo>
                    <a:lnTo>
                      <a:pt x="17" y="39"/>
                    </a:lnTo>
                    <a:lnTo>
                      <a:pt x="17" y="30"/>
                    </a:lnTo>
                    <a:lnTo>
                      <a:pt x="14" y="14"/>
                    </a:lnTo>
                    <a:lnTo>
                      <a:pt x="11" y="8"/>
                    </a:lnTo>
                    <a:lnTo>
                      <a:pt x="7" y="4"/>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22" name="Line 45"/>
              <p:cNvSpPr>
                <a:spLocks noChangeShapeType="1"/>
              </p:cNvSpPr>
              <p:nvPr/>
            </p:nvSpPr>
            <p:spPr bwMode="auto">
              <a:xfrm>
                <a:off x="5123" y="3829"/>
                <a:ext cx="1" cy="13"/>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23" name="Freeform 46"/>
              <p:cNvSpPr>
                <a:spLocks/>
              </p:cNvSpPr>
              <p:nvPr/>
            </p:nvSpPr>
            <p:spPr bwMode="auto">
              <a:xfrm>
                <a:off x="5009" y="3920"/>
                <a:ext cx="17" cy="69"/>
              </a:xfrm>
              <a:custGeom>
                <a:avLst/>
                <a:gdLst>
                  <a:gd name="T0" fmla="*/ 0 w 17"/>
                  <a:gd name="T1" fmla="*/ 14 h 69"/>
                  <a:gd name="T2" fmla="*/ 7 w 17"/>
                  <a:gd name="T3" fmla="*/ 10 h 69"/>
                  <a:gd name="T4" fmla="*/ 17 w 17"/>
                  <a:gd name="T5" fmla="*/ 0 h 69"/>
                  <a:gd name="T6" fmla="*/ 17 w 17"/>
                  <a:gd name="T7" fmla="*/ 69 h 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69">
                    <a:moveTo>
                      <a:pt x="0" y="14"/>
                    </a:moveTo>
                    <a:lnTo>
                      <a:pt x="7" y="10"/>
                    </a:lnTo>
                    <a:lnTo>
                      <a:pt x="17" y="0"/>
                    </a:lnTo>
                    <a:lnTo>
                      <a:pt x="17"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24" name="Line 47"/>
              <p:cNvSpPr>
                <a:spLocks noChangeShapeType="1"/>
              </p:cNvSpPr>
              <p:nvPr/>
            </p:nvSpPr>
            <p:spPr bwMode="auto">
              <a:xfrm>
                <a:off x="5023" y="3924"/>
                <a:ext cx="1" cy="65"/>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25" name="Line 48"/>
              <p:cNvSpPr>
                <a:spLocks noChangeShapeType="1"/>
              </p:cNvSpPr>
              <p:nvPr/>
            </p:nvSpPr>
            <p:spPr bwMode="auto">
              <a:xfrm>
                <a:off x="5009" y="3989"/>
                <a:ext cx="30"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26" name="Freeform 49"/>
              <p:cNvSpPr>
                <a:spLocks/>
              </p:cNvSpPr>
              <p:nvPr/>
            </p:nvSpPr>
            <p:spPr bwMode="auto">
              <a:xfrm>
                <a:off x="5065" y="3920"/>
                <a:ext cx="45" cy="69"/>
              </a:xfrm>
              <a:custGeom>
                <a:avLst/>
                <a:gdLst>
                  <a:gd name="T0" fmla="*/ 20 w 45"/>
                  <a:gd name="T1" fmla="*/ 0 h 69"/>
                  <a:gd name="T2" fmla="*/ 10 w 45"/>
                  <a:gd name="T3" fmla="*/ 4 h 69"/>
                  <a:gd name="T4" fmla="*/ 3 w 45"/>
                  <a:gd name="T5" fmla="*/ 14 h 69"/>
                  <a:gd name="T6" fmla="*/ 0 w 45"/>
                  <a:gd name="T7" fmla="*/ 30 h 69"/>
                  <a:gd name="T8" fmla="*/ 0 w 45"/>
                  <a:gd name="T9" fmla="*/ 39 h 69"/>
                  <a:gd name="T10" fmla="*/ 3 w 45"/>
                  <a:gd name="T11" fmla="*/ 55 h 69"/>
                  <a:gd name="T12" fmla="*/ 10 w 45"/>
                  <a:gd name="T13" fmla="*/ 65 h 69"/>
                  <a:gd name="T14" fmla="*/ 20 w 45"/>
                  <a:gd name="T15" fmla="*/ 69 h 69"/>
                  <a:gd name="T16" fmla="*/ 26 w 45"/>
                  <a:gd name="T17" fmla="*/ 69 h 69"/>
                  <a:gd name="T18" fmla="*/ 36 w 45"/>
                  <a:gd name="T19" fmla="*/ 65 h 69"/>
                  <a:gd name="T20" fmla="*/ 42 w 45"/>
                  <a:gd name="T21" fmla="*/ 55 h 69"/>
                  <a:gd name="T22" fmla="*/ 45 w 45"/>
                  <a:gd name="T23" fmla="*/ 39 h 69"/>
                  <a:gd name="T24" fmla="*/ 45 w 45"/>
                  <a:gd name="T25" fmla="*/ 30 h 69"/>
                  <a:gd name="T26" fmla="*/ 42 w 45"/>
                  <a:gd name="T27" fmla="*/ 14 h 69"/>
                  <a:gd name="T28" fmla="*/ 36 w 45"/>
                  <a:gd name="T29" fmla="*/ 4 h 69"/>
                  <a:gd name="T30" fmla="*/ 26 w 45"/>
                  <a:gd name="T31" fmla="*/ 0 h 69"/>
                  <a:gd name="T32" fmla="*/ 20 w 45"/>
                  <a:gd name="T33" fmla="*/ 0 h 69"/>
                  <a:gd name="T34" fmla="*/ 13 w 45"/>
                  <a:gd name="T35" fmla="*/ 4 h 69"/>
                  <a:gd name="T36" fmla="*/ 10 w 45"/>
                  <a:gd name="T37" fmla="*/ 8 h 69"/>
                  <a:gd name="T38" fmla="*/ 6 w 45"/>
                  <a:gd name="T39" fmla="*/ 14 h 69"/>
                  <a:gd name="T40" fmla="*/ 3 w 45"/>
                  <a:gd name="T41" fmla="*/ 30 h 69"/>
                  <a:gd name="T42" fmla="*/ 3 w 45"/>
                  <a:gd name="T43" fmla="*/ 39 h 69"/>
                  <a:gd name="T44" fmla="*/ 6 w 45"/>
                  <a:gd name="T45" fmla="*/ 55 h 69"/>
                  <a:gd name="T46" fmla="*/ 10 w 45"/>
                  <a:gd name="T47" fmla="*/ 63 h 69"/>
                  <a:gd name="T48" fmla="*/ 13 w 45"/>
                  <a:gd name="T49" fmla="*/ 65 h 69"/>
                  <a:gd name="T50" fmla="*/ 20 w 45"/>
                  <a:gd name="T51" fmla="*/ 69 h 6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5" h="69">
                    <a:moveTo>
                      <a:pt x="20" y="0"/>
                    </a:moveTo>
                    <a:lnTo>
                      <a:pt x="10" y="4"/>
                    </a:lnTo>
                    <a:lnTo>
                      <a:pt x="3" y="14"/>
                    </a:lnTo>
                    <a:lnTo>
                      <a:pt x="0" y="30"/>
                    </a:lnTo>
                    <a:lnTo>
                      <a:pt x="0" y="39"/>
                    </a:lnTo>
                    <a:lnTo>
                      <a:pt x="3" y="55"/>
                    </a:lnTo>
                    <a:lnTo>
                      <a:pt x="10" y="65"/>
                    </a:lnTo>
                    <a:lnTo>
                      <a:pt x="20" y="69"/>
                    </a:lnTo>
                    <a:lnTo>
                      <a:pt x="26" y="69"/>
                    </a:lnTo>
                    <a:lnTo>
                      <a:pt x="36" y="65"/>
                    </a:lnTo>
                    <a:lnTo>
                      <a:pt x="42" y="55"/>
                    </a:lnTo>
                    <a:lnTo>
                      <a:pt x="45" y="39"/>
                    </a:lnTo>
                    <a:lnTo>
                      <a:pt x="45" y="30"/>
                    </a:lnTo>
                    <a:lnTo>
                      <a:pt x="42" y="14"/>
                    </a:lnTo>
                    <a:lnTo>
                      <a:pt x="36" y="4"/>
                    </a:lnTo>
                    <a:lnTo>
                      <a:pt x="26" y="0"/>
                    </a:lnTo>
                    <a:lnTo>
                      <a:pt x="20" y="0"/>
                    </a:lnTo>
                    <a:lnTo>
                      <a:pt x="13" y="4"/>
                    </a:lnTo>
                    <a:lnTo>
                      <a:pt x="10" y="8"/>
                    </a:lnTo>
                    <a:lnTo>
                      <a:pt x="6" y="14"/>
                    </a:lnTo>
                    <a:lnTo>
                      <a:pt x="3" y="30"/>
                    </a:lnTo>
                    <a:lnTo>
                      <a:pt x="3" y="39"/>
                    </a:lnTo>
                    <a:lnTo>
                      <a:pt x="6" y="55"/>
                    </a:lnTo>
                    <a:lnTo>
                      <a:pt x="10" y="63"/>
                    </a:lnTo>
                    <a:lnTo>
                      <a:pt x="13" y="65"/>
                    </a:lnTo>
                    <a:lnTo>
                      <a:pt x="20"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27" name="Freeform 50"/>
              <p:cNvSpPr>
                <a:spLocks/>
              </p:cNvSpPr>
              <p:nvPr/>
            </p:nvSpPr>
            <p:spPr bwMode="auto">
              <a:xfrm>
                <a:off x="5091" y="3920"/>
                <a:ext cx="16" cy="69"/>
              </a:xfrm>
              <a:custGeom>
                <a:avLst/>
                <a:gdLst>
                  <a:gd name="T0" fmla="*/ 0 w 16"/>
                  <a:gd name="T1" fmla="*/ 69 h 69"/>
                  <a:gd name="T2" fmla="*/ 6 w 16"/>
                  <a:gd name="T3" fmla="*/ 65 h 69"/>
                  <a:gd name="T4" fmla="*/ 10 w 16"/>
                  <a:gd name="T5" fmla="*/ 63 h 69"/>
                  <a:gd name="T6" fmla="*/ 12 w 16"/>
                  <a:gd name="T7" fmla="*/ 55 h 69"/>
                  <a:gd name="T8" fmla="*/ 16 w 16"/>
                  <a:gd name="T9" fmla="*/ 39 h 69"/>
                  <a:gd name="T10" fmla="*/ 16 w 16"/>
                  <a:gd name="T11" fmla="*/ 30 h 69"/>
                  <a:gd name="T12" fmla="*/ 12 w 16"/>
                  <a:gd name="T13" fmla="*/ 14 h 69"/>
                  <a:gd name="T14" fmla="*/ 10 w 16"/>
                  <a:gd name="T15" fmla="*/ 8 h 69"/>
                  <a:gd name="T16" fmla="*/ 6 w 16"/>
                  <a:gd name="T17" fmla="*/ 4 h 69"/>
                  <a:gd name="T18" fmla="*/ 0 w 16"/>
                  <a:gd name="T19" fmla="*/ 0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 h="69">
                    <a:moveTo>
                      <a:pt x="0" y="69"/>
                    </a:moveTo>
                    <a:lnTo>
                      <a:pt x="6" y="65"/>
                    </a:lnTo>
                    <a:lnTo>
                      <a:pt x="10" y="63"/>
                    </a:lnTo>
                    <a:lnTo>
                      <a:pt x="12" y="55"/>
                    </a:lnTo>
                    <a:lnTo>
                      <a:pt x="16" y="39"/>
                    </a:lnTo>
                    <a:lnTo>
                      <a:pt x="16" y="30"/>
                    </a:lnTo>
                    <a:lnTo>
                      <a:pt x="12" y="14"/>
                    </a:lnTo>
                    <a:lnTo>
                      <a:pt x="10" y="8"/>
                    </a:lnTo>
                    <a:lnTo>
                      <a:pt x="6" y="4"/>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28" name="Freeform 51"/>
              <p:cNvSpPr>
                <a:spLocks/>
              </p:cNvSpPr>
              <p:nvPr/>
            </p:nvSpPr>
            <p:spPr bwMode="auto">
              <a:xfrm>
                <a:off x="5130" y="3920"/>
                <a:ext cx="45" cy="69"/>
              </a:xfrm>
              <a:custGeom>
                <a:avLst/>
                <a:gdLst>
                  <a:gd name="T0" fmla="*/ 18 w 45"/>
                  <a:gd name="T1" fmla="*/ 0 h 69"/>
                  <a:gd name="T2" fmla="*/ 10 w 45"/>
                  <a:gd name="T3" fmla="*/ 4 h 69"/>
                  <a:gd name="T4" fmla="*/ 2 w 45"/>
                  <a:gd name="T5" fmla="*/ 14 h 69"/>
                  <a:gd name="T6" fmla="*/ 0 w 45"/>
                  <a:gd name="T7" fmla="*/ 30 h 69"/>
                  <a:gd name="T8" fmla="*/ 0 w 45"/>
                  <a:gd name="T9" fmla="*/ 39 h 69"/>
                  <a:gd name="T10" fmla="*/ 2 w 45"/>
                  <a:gd name="T11" fmla="*/ 55 h 69"/>
                  <a:gd name="T12" fmla="*/ 10 w 45"/>
                  <a:gd name="T13" fmla="*/ 65 h 69"/>
                  <a:gd name="T14" fmla="*/ 18 w 45"/>
                  <a:gd name="T15" fmla="*/ 69 h 69"/>
                  <a:gd name="T16" fmla="*/ 26 w 45"/>
                  <a:gd name="T17" fmla="*/ 69 h 69"/>
                  <a:gd name="T18" fmla="*/ 35 w 45"/>
                  <a:gd name="T19" fmla="*/ 65 h 69"/>
                  <a:gd name="T20" fmla="*/ 42 w 45"/>
                  <a:gd name="T21" fmla="*/ 55 h 69"/>
                  <a:gd name="T22" fmla="*/ 45 w 45"/>
                  <a:gd name="T23" fmla="*/ 39 h 69"/>
                  <a:gd name="T24" fmla="*/ 45 w 45"/>
                  <a:gd name="T25" fmla="*/ 30 h 69"/>
                  <a:gd name="T26" fmla="*/ 42 w 45"/>
                  <a:gd name="T27" fmla="*/ 14 h 69"/>
                  <a:gd name="T28" fmla="*/ 35 w 45"/>
                  <a:gd name="T29" fmla="*/ 4 h 69"/>
                  <a:gd name="T30" fmla="*/ 26 w 45"/>
                  <a:gd name="T31" fmla="*/ 0 h 69"/>
                  <a:gd name="T32" fmla="*/ 18 w 45"/>
                  <a:gd name="T33" fmla="*/ 0 h 69"/>
                  <a:gd name="T34" fmla="*/ 12 w 45"/>
                  <a:gd name="T35" fmla="*/ 4 h 69"/>
                  <a:gd name="T36" fmla="*/ 10 w 45"/>
                  <a:gd name="T37" fmla="*/ 8 h 69"/>
                  <a:gd name="T38" fmla="*/ 6 w 45"/>
                  <a:gd name="T39" fmla="*/ 14 h 69"/>
                  <a:gd name="T40" fmla="*/ 2 w 45"/>
                  <a:gd name="T41" fmla="*/ 30 h 69"/>
                  <a:gd name="T42" fmla="*/ 2 w 45"/>
                  <a:gd name="T43" fmla="*/ 39 h 69"/>
                  <a:gd name="T44" fmla="*/ 6 w 45"/>
                  <a:gd name="T45" fmla="*/ 55 h 69"/>
                  <a:gd name="T46" fmla="*/ 10 w 45"/>
                  <a:gd name="T47" fmla="*/ 63 h 69"/>
                  <a:gd name="T48" fmla="*/ 12 w 45"/>
                  <a:gd name="T49" fmla="*/ 65 h 69"/>
                  <a:gd name="T50" fmla="*/ 18 w 45"/>
                  <a:gd name="T51" fmla="*/ 69 h 6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5" h="69">
                    <a:moveTo>
                      <a:pt x="18" y="0"/>
                    </a:moveTo>
                    <a:lnTo>
                      <a:pt x="10" y="4"/>
                    </a:lnTo>
                    <a:lnTo>
                      <a:pt x="2" y="14"/>
                    </a:lnTo>
                    <a:lnTo>
                      <a:pt x="0" y="30"/>
                    </a:lnTo>
                    <a:lnTo>
                      <a:pt x="0" y="39"/>
                    </a:lnTo>
                    <a:lnTo>
                      <a:pt x="2" y="55"/>
                    </a:lnTo>
                    <a:lnTo>
                      <a:pt x="10" y="65"/>
                    </a:lnTo>
                    <a:lnTo>
                      <a:pt x="18" y="69"/>
                    </a:lnTo>
                    <a:lnTo>
                      <a:pt x="26" y="69"/>
                    </a:lnTo>
                    <a:lnTo>
                      <a:pt x="35" y="65"/>
                    </a:lnTo>
                    <a:lnTo>
                      <a:pt x="42" y="55"/>
                    </a:lnTo>
                    <a:lnTo>
                      <a:pt x="45" y="39"/>
                    </a:lnTo>
                    <a:lnTo>
                      <a:pt x="45" y="30"/>
                    </a:lnTo>
                    <a:lnTo>
                      <a:pt x="42" y="14"/>
                    </a:lnTo>
                    <a:lnTo>
                      <a:pt x="35" y="4"/>
                    </a:lnTo>
                    <a:lnTo>
                      <a:pt x="26" y="0"/>
                    </a:lnTo>
                    <a:lnTo>
                      <a:pt x="18" y="0"/>
                    </a:lnTo>
                    <a:lnTo>
                      <a:pt x="12" y="4"/>
                    </a:lnTo>
                    <a:lnTo>
                      <a:pt x="10" y="8"/>
                    </a:lnTo>
                    <a:lnTo>
                      <a:pt x="6" y="14"/>
                    </a:lnTo>
                    <a:lnTo>
                      <a:pt x="2" y="30"/>
                    </a:lnTo>
                    <a:lnTo>
                      <a:pt x="2" y="39"/>
                    </a:lnTo>
                    <a:lnTo>
                      <a:pt x="6" y="55"/>
                    </a:lnTo>
                    <a:lnTo>
                      <a:pt x="10" y="63"/>
                    </a:lnTo>
                    <a:lnTo>
                      <a:pt x="12" y="65"/>
                    </a:lnTo>
                    <a:lnTo>
                      <a:pt x="18"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29" name="Freeform 52"/>
              <p:cNvSpPr>
                <a:spLocks/>
              </p:cNvSpPr>
              <p:nvPr/>
            </p:nvSpPr>
            <p:spPr bwMode="auto">
              <a:xfrm>
                <a:off x="5156" y="3920"/>
                <a:ext cx="16" cy="69"/>
              </a:xfrm>
              <a:custGeom>
                <a:avLst/>
                <a:gdLst>
                  <a:gd name="T0" fmla="*/ 0 w 16"/>
                  <a:gd name="T1" fmla="*/ 69 h 69"/>
                  <a:gd name="T2" fmla="*/ 6 w 16"/>
                  <a:gd name="T3" fmla="*/ 65 h 69"/>
                  <a:gd name="T4" fmla="*/ 9 w 16"/>
                  <a:gd name="T5" fmla="*/ 63 h 69"/>
                  <a:gd name="T6" fmla="*/ 13 w 16"/>
                  <a:gd name="T7" fmla="*/ 55 h 69"/>
                  <a:gd name="T8" fmla="*/ 16 w 16"/>
                  <a:gd name="T9" fmla="*/ 39 h 69"/>
                  <a:gd name="T10" fmla="*/ 16 w 16"/>
                  <a:gd name="T11" fmla="*/ 30 h 69"/>
                  <a:gd name="T12" fmla="*/ 13 w 16"/>
                  <a:gd name="T13" fmla="*/ 14 h 69"/>
                  <a:gd name="T14" fmla="*/ 9 w 16"/>
                  <a:gd name="T15" fmla="*/ 8 h 69"/>
                  <a:gd name="T16" fmla="*/ 6 w 16"/>
                  <a:gd name="T17" fmla="*/ 4 h 69"/>
                  <a:gd name="T18" fmla="*/ 0 w 16"/>
                  <a:gd name="T19" fmla="*/ 0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 h="69">
                    <a:moveTo>
                      <a:pt x="0" y="69"/>
                    </a:moveTo>
                    <a:lnTo>
                      <a:pt x="6" y="65"/>
                    </a:lnTo>
                    <a:lnTo>
                      <a:pt x="9" y="63"/>
                    </a:lnTo>
                    <a:lnTo>
                      <a:pt x="13" y="55"/>
                    </a:lnTo>
                    <a:lnTo>
                      <a:pt x="16" y="39"/>
                    </a:lnTo>
                    <a:lnTo>
                      <a:pt x="16" y="30"/>
                    </a:lnTo>
                    <a:lnTo>
                      <a:pt x="13" y="14"/>
                    </a:lnTo>
                    <a:lnTo>
                      <a:pt x="9" y="8"/>
                    </a:lnTo>
                    <a:lnTo>
                      <a:pt x="6" y="4"/>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30" name="Freeform 53"/>
              <p:cNvSpPr>
                <a:spLocks/>
              </p:cNvSpPr>
              <p:nvPr/>
            </p:nvSpPr>
            <p:spPr bwMode="auto">
              <a:xfrm>
                <a:off x="5195" y="3920"/>
                <a:ext cx="45" cy="69"/>
              </a:xfrm>
              <a:custGeom>
                <a:avLst/>
                <a:gdLst>
                  <a:gd name="T0" fmla="*/ 19 w 45"/>
                  <a:gd name="T1" fmla="*/ 0 h 69"/>
                  <a:gd name="T2" fmla="*/ 9 w 45"/>
                  <a:gd name="T3" fmla="*/ 4 h 69"/>
                  <a:gd name="T4" fmla="*/ 2 w 45"/>
                  <a:gd name="T5" fmla="*/ 14 h 69"/>
                  <a:gd name="T6" fmla="*/ 0 w 45"/>
                  <a:gd name="T7" fmla="*/ 30 h 69"/>
                  <a:gd name="T8" fmla="*/ 0 w 45"/>
                  <a:gd name="T9" fmla="*/ 39 h 69"/>
                  <a:gd name="T10" fmla="*/ 2 w 45"/>
                  <a:gd name="T11" fmla="*/ 55 h 69"/>
                  <a:gd name="T12" fmla="*/ 9 w 45"/>
                  <a:gd name="T13" fmla="*/ 65 h 69"/>
                  <a:gd name="T14" fmla="*/ 19 w 45"/>
                  <a:gd name="T15" fmla="*/ 69 h 69"/>
                  <a:gd name="T16" fmla="*/ 25 w 45"/>
                  <a:gd name="T17" fmla="*/ 69 h 69"/>
                  <a:gd name="T18" fmla="*/ 35 w 45"/>
                  <a:gd name="T19" fmla="*/ 65 h 69"/>
                  <a:gd name="T20" fmla="*/ 41 w 45"/>
                  <a:gd name="T21" fmla="*/ 55 h 69"/>
                  <a:gd name="T22" fmla="*/ 45 w 45"/>
                  <a:gd name="T23" fmla="*/ 39 h 69"/>
                  <a:gd name="T24" fmla="*/ 45 w 45"/>
                  <a:gd name="T25" fmla="*/ 30 h 69"/>
                  <a:gd name="T26" fmla="*/ 41 w 45"/>
                  <a:gd name="T27" fmla="*/ 14 h 69"/>
                  <a:gd name="T28" fmla="*/ 35 w 45"/>
                  <a:gd name="T29" fmla="*/ 4 h 69"/>
                  <a:gd name="T30" fmla="*/ 25 w 45"/>
                  <a:gd name="T31" fmla="*/ 0 h 69"/>
                  <a:gd name="T32" fmla="*/ 19 w 45"/>
                  <a:gd name="T33" fmla="*/ 0 h 69"/>
                  <a:gd name="T34" fmla="*/ 12 w 45"/>
                  <a:gd name="T35" fmla="*/ 4 h 69"/>
                  <a:gd name="T36" fmla="*/ 9 w 45"/>
                  <a:gd name="T37" fmla="*/ 8 h 69"/>
                  <a:gd name="T38" fmla="*/ 6 w 45"/>
                  <a:gd name="T39" fmla="*/ 14 h 69"/>
                  <a:gd name="T40" fmla="*/ 2 w 45"/>
                  <a:gd name="T41" fmla="*/ 30 h 69"/>
                  <a:gd name="T42" fmla="*/ 2 w 45"/>
                  <a:gd name="T43" fmla="*/ 39 h 69"/>
                  <a:gd name="T44" fmla="*/ 6 w 45"/>
                  <a:gd name="T45" fmla="*/ 55 h 69"/>
                  <a:gd name="T46" fmla="*/ 9 w 45"/>
                  <a:gd name="T47" fmla="*/ 63 h 69"/>
                  <a:gd name="T48" fmla="*/ 12 w 45"/>
                  <a:gd name="T49" fmla="*/ 65 h 69"/>
                  <a:gd name="T50" fmla="*/ 19 w 45"/>
                  <a:gd name="T51" fmla="*/ 69 h 6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5" h="69">
                    <a:moveTo>
                      <a:pt x="19" y="0"/>
                    </a:moveTo>
                    <a:lnTo>
                      <a:pt x="9" y="4"/>
                    </a:lnTo>
                    <a:lnTo>
                      <a:pt x="2" y="14"/>
                    </a:lnTo>
                    <a:lnTo>
                      <a:pt x="0" y="30"/>
                    </a:lnTo>
                    <a:lnTo>
                      <a:pt x="0" y="39"/>
                    </a:lnTo>
                    <a:lnTo>
                      <a:pt x="2" y="55"/>
                    </a:lnTo>
                    <a:lnTo>
                      <a:pt x="9" y="65"/>
                    </a:lnTo>
                    <a:lnTo>
                      <a:pt x="19" y="69"/>
                    </a:lnTo>
                    <a:lnTo>
                      <a:pt x="25" y="69"/>
                    </a:lnTo>
                    <a:lnTo>
                      <a:pt x="35" y="65"/>
                    </a:lnTo>
                    <a:lnTo>
                      <a:pt x="41" y="55"/>
                    </a:lnTo>
                    <a:lnTo>
                      <a:pt x="45" y="39"/>
                    </a:lnTo>
                    <a:lnTo>
                      <a:pt x="45" y="30"/>
                    </a:lnTo>
                    <a:lnTo>
                      <a:pt x="41" y="14"/>
                    </a:lnTo>
                    <a:lnTo>
                      <a:pt x="35" y="4"/>
                    </a:lnTo>
                    <a:lnTo>
                      <a:pt x="25" y="0"/>
                    </a:lnTo>
                    <a:lnTo>
                      <a:pt x="19" y="0"/>
                    </a:lnTo>
                    <a:lnTo>
                      <a:pt x="12" y="4"/>
                    </a:lnTo>
                    <a:lnTo>
                      <a:pt x="9" y="8"/>
                    </a:lnTo>
                    <a:lnTo>
                      <a:pt x="6" y="14"/>
                    </a:lnTo>
                    <a:lnTo>
                      <a:pt x="2" y="30"/>
                    </a:lnTo>
                    <a:lnTo>
                      <a:pt x="2" y="39"/>
                    </a:lnTo>
                    <a:lnTo>
                      <a:pt x="6" y="55"/>
                    </a:lnTo>
                    <a:lnTo>
                      <a:pt x="9" y="63"/>
                    </a:lnTo>
                    <a:lnTo>
                      <a:pt x="12" y="65"/>
                    </a:lnTo>
                    <a:lnTo>
                      <a:pt x="19"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31" name="Freeform 54"/>
              <p:cNvSpPr>
                <a:spLocks/>
              </p:cNvSpPr>
              <p:nvPr/>
            </p:nvSpPr>
            <p:spPr bwMode="auto">
              <a:xfrm>
                <a:off x="5220" y="3920"/>
                <a:ext cx="16" cy="69"/>
              </a:xfrm>
              <a:custGeom>
                <a:avLst/>
                <a:gdLst>
                  <a:gd name="T0" fmla="*/ 0 w 16"/>
                  <a:gd name="T1" fmla="*/ 69 h 69"/>
                  <a:gd name="T2" fmla="*/ 6 w 16"/>
                  <a:gd name="T3" fmla="*/ 65 h 69"/>
                  <a:gd name="T4" fmla="*/ 10 w 16"/>
                  <a:gd name="T5" fmla="*/ 63 h 69"/>
                  <a:gd name="T6" fmla="*/ 14 w 16"/>
                  <a:gd name="T7" fmla="*/ 55 h 69"/>
                  <a:gd name="T8" fmla="*/ 16 w 16"/>
                  <a:gd name="T9" fmla="*/ 39 h 69"/>
                  <a:gd name="T10" fmla="*/ 16 w 16"/>
                  <a:gd name="T11" fmla="*/ 30 h 69"/>
                  <a:gd name="T12" fmla="*/ 14 w 16"/>
                  <a:gd name="T13" fmla="*/ 14 h 69"/>
                  <a:gd name="T14" fmla="*/ 10 w 16"/>
                  <a:gd name="T15" fmla="*/ 8 h 69"/>
                  <a:gd name="T16" fmla="*/ 6 w 16"/>
                  <a:gd name="T17" fmla="*/ 4 h 69"/>
                  <a:gd name="T18" fmla="*/ 0 w 16"/>
                  <a:gd name="T19" fmla="*/ 0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 h="69">
                    <a:moveTo>
                      <a:pt x="0" y="69"/>
                    </a:moveTo>
                    <a:lnTo>
                      <a:pt x="6" y="65"/>
                    </a:lnTo>
                    <a:lnTo>
                      <a:pt x="10" y="63"/>
                    </a:lnTo>
                    <a:lnTo>
                      <a:pt x="14" y="55"/>
                    </a:lnTo>
                    <a:lnTo>
                      <a:pt x="16" y="39"/>
                    </a:lnTo>
                    <a:lnTo>
                      <a:pt x="16" y="30"/>
                    </a:lnTo>
                    <a:lnTo>
                      <a:pt x="14" y="14"/>
                    </a:lnTo>
                    <a:lnTo>
                      <a:pt x="10" y="8"/>
                    </a:lnTo>
                    <a:lnTo>
                      <a:pt x="6" y="4"/>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32" name="Line 55"/>
              <p:cNvSpPr>
                <a:spLocks noChangeShapeType="1"/>
              </p:cNvSpPr>
              <p:nvPr/>
            </p:nvSpPr>
            <p:spPr bwMode="auto">
              <a:xfrm>
                <a:off x="3199" y="3829"/>
                <a:ext cx="1" cy="6"/>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33" name="Line 56"/>
              <p:cNvSpPr>
                <a:spLocks noChangeShapeType="1"/>
              </p:cNvSpPr>
              <p:nvPr/>
            </p:nvSpPr>
            <p:spPr bwMode="auto">
              <a:xfrm>
                <a:off x="3301" y="3829"/>
                <a:ext cx="1" cy="6"/>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34" name="Line 57"/>
              <p:cNvSpPr>
                <a:spLocks noChangeShapeType="1"/>
              </p:cNvSpPr>
              <p:nvPr/>
            </p:nvSpPr>
            <p:spPr bwMode="auto">
              <a:xfrm>
                <a:off x="3402" y="3829"/>
                <a:ext cx="1" cy="6"/>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35" name="Line 58"/>
              <p:cNvSpPr>
                <a:spLocks noChangeShapeType="1"/>
              </p:cNvSpPr>
              <p:nvPr/>
            </p:nvSpPr>
            <p:spPr bwMode="auto">
              <a:xfrm>
                <a:off x="3604" y="3829"/>
                <a:ext cx="1" cy="6"/>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36" name="Line 59"/>
              <p:cNvSpPr>
                <a:spLocks noChangeShapeType="1"/>
              </p:cNvSpPr>
              <p:nvPr/>
            </p:nvSpPr>
            <p:spPr bwMode="auto">
              <a:xfrm>
                <a:off x="3706" y="3829"/>
                <a:ext cx="1" cy="6"/>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37" name="Line 60"/>
              <p:cNvSpPr>
                <a:spLocks noChangeShapeType="1"/>
              </p:cNvSpPr>
              <p:nvPr/>
            </p:nvSpPr>
            <p:spPr bwMode="auto">
              <a:xfrm>
                <a:off x="3807" y="3829"/>
                <a:ext cx="1" cy="6"/>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38" name="Line 61"/>
              <p:cNvSpPr>
                <a:spLocks noChangeShapeType="1"/>
              </p:cNvSpPr>
              <p:nvPr/>
            </p:nvSpPr>
            <p:spPr bwMode="auto">
              <a:xfrm>
                <a:off x="4009" y="3829"/>
                <a:ext cx="1" cy="6"/>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39" name="Line 62"/>
              <p:cNvSpPr>
                <a:spLocks noChangeShapeType="1"/>
              </p:cNvSpPr>
              <p:nvPr/>
            </p:nvSpPr>
            <p:spPr bwMode="auto">
              <a:xfrm>
                <a:off x="4111" y="3829"/>
                <a:ext cx="1" cy="6"/>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40" name="Line 63"/>
              <p:cNvSpPr>
                <a:spLocks noChangeShapeType="1"/>
              </p:cNvSpPr>
              <p:nvPr/>
            </p:nvSpPr>
            <p:spPr bwMode="auto">
              <a:xfrm>
                <a:off x="4212" y="3829"/>
                <a:ext cx="1" cy="6"/>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41" name="Line 64"/>
              <p:cNvSpPr>
                <a:spLocks noChangeShapeType="1"/>
              </p:cNvSpPr>
              <p:nvPr/>
            </p:nvSpPr>
            <p:spPr bwMode="auto">
              <a:xfrm>
                <a:off x="4414" y="3829"/>
                <a:ext cx="1" cy="6"/>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42" name="Line 65"/>
              <p:cNvSpPr>
                <a:spLocks noChangeShapeType="1"/>
              </p:cNvSpPr>
              <p:nvPr/>
            </p:nvSpPr>
            <p:spPr bwMode="auto">
              <a:xfrm>
                <a:off x="4516" y="3829"/>
                <a:ext cx="1" cy="6"/>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43" name="Line 66"/>
              <p:cNvSpPr>
                <a:spLocks noChangeShapeType="1"/>
              </p:cNvSpPr>
              <p:nvPr/>
            </p:nvSpPr>
            <p:spPr bwMode="auto">
              <a:xfrm>
                <a:off x="4617" y="3829"/>
                <a:ext cx="1" cy="6"/>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44" name="Line 67"/>
              <p:cNvSpPr>
                <a:spLocks noChangeShapeType="1"/>
              </p:cNvSpPr>
              <p:nvPr/>
            </p:nvSpPr>
            <p:spPr bwMode="auto">
              <a:xfrm>
                <a:off x="4819" y="3829"/>
                <a:ext cx="1" cy="6"/>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45" name="Line 68"/>
              <p:cNvSpPr>
                <a:spLocks noChangeShapeType="1"/>
              </p:cNvSpPr>
              <p:nvPr/>
            </p:nvSpPr>
            <p:spPr bwMode="auto">
              <a:xfrm>
                <a:off x="4920" y="3829"/>
                <a:ext cx="1" cy="6"/>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46" name="Line 69"/>
              <p:cNvSpPr>
                <a:spLocks noChangeShapeType="1"/>
              </p:cNvSpPr>
              <p:nvPr/>
            </p:nvSpPr>
            <p:spPr bwMode="auto">
              <a:xfrm>
                <a:off x="5022" y="3829"/>
                <a:ext cx="1" cy="6"/>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47" name="Freeform 70"/>
              <p:cNvSpPr>
                <a:spLocks/>
              </p:cNvSpPr>
              <p:nvPr/>
            </p:nvSpPr>
            <p:spPr bwMode="auto">
              <a:xfrm>
                <a:off x="4101" y="4048"/>
                <a:ext cx="22" cy="68"/>
              </a:xfrm>
              <a:custGeom>
                <a:avLst/>
                <a:gdLst>
                  <a:gd name="T0" fmla="*/ 16 w 22"/>
                  <a:gd name="T1" fmla="*/ 0 h 68"/>
                  <a:gd name="T2" fmla="*/ 3 w 22"/>
                  <a:gd name="T3" fmla="*/ 45 h 68"/>
                  <a:gd name="T4" fmla="*/ 0 w 22"/>
                  <a:gd name="T5" fmla="*/ 58 h 68"/>
                  <a:gd name="T6" fmla="*/ 0 w 22"/>
                  <a:gd name="T7" fmla="*/ 64 h 68"/>
                  <a:gd name="T8" fmla="*/ 3 w 22"/>
                  <a:gd name="T9" fmla="*/ 68 h 68"/>
                  <a:gd name="T10" fmla="*/ 12 w 22"/>
                  <a:gd name="T11" fmla="*/ 68 h 68"/>
                  <a:gd name="T12" fmla="*/ 20 w 22"/>
                  <a:gd name="T13" fmla="*/ 61 h 68"/>
                  <a:gd name="T14" fmla="*/ 22 w 22"/>
                  <a:gd name="T15" fmla="*/ 54 h 6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 h="68">
                    <a:moveTo>
                      <a:pt x="16" y="0"/>
                    </a:moveTo>
                    <a:lnTo>
                      <a:pt x="3" y="45"/>
                    </a:lnTo>
                    <a:lnTo>
                      <a:pt x="0" y="58"/>
                    </a:lnTo>
                    <a:lnTo>
                      <a:pt x="0" y="64"/>
                    </a:lnTo>
                    <a:lnTo>
                      <a:pt x="3" y="68"/>
                    </a:lnTo>
                    <a:lnTo>
                      <a:pt x="12" y="68"/>
                    </a:lnTo>
                    <a:lnTo>
                      <a:pt x="20" y="61"/>
                    </a:lnTo>
                    <a:lnTo>
                      <a:pt x="22" y="5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48" name="Freeform 71"/>
              <p:cNvSpPr>
                <a:spLocks/>
              </p:cNvSpPr>
              <p:nvPr/>
            </p:nvSpPr>
            <p:spPr bwMode="auto">
              <a:xfrm>
                <a:off x="4104" y="4048"/>
                <a:ext cx="17" cy="68"/>
              </a:xfrm>
              <a:custGeom>
                <a:avLst/>
                <a:gdLst>
                  <a:gd name="T0" fmla="*/ 17 w 17"/>
                  <a:gd name="T1" fmla="*/ 0 h 68"/>
                  <a:gd name="T2" fmla="*/ 3 w 17"/>
                  <a:gd name="T3" fmla="*/ 45 h 68"/>
                  <a:gd name="T4" fmla="*/ 0 w 17"/>
                  <a:gd name="T5" fmla="*/ 58 h 68"/>
                  <a:gd name="T6" fmla="*/ 0 w 17"/>
                  <a:gd name="T7" fmla="*/ 64 h 68"/>
                  <a:gd name="T8" fmla="*/ 3 w 17"/>
                  <a:gd name="T9" fmla="*/ 68 h 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68">
                    <a:moveTo>
                      <a:pt x="17" y="0"/>
                    </a:moveTo>
                    <a:lnTo>
                      <a:pt x="3" y="45"/>
                    </a:lnTo>
                    <a:lnTo>
                      <a:pt x="0" y="58"/>
                    </a:lnTo>
                    <a:lnTo>
                      <a:pt x="0" y="64"/>
                    </a:lnTo>
                    <a:lnTo>
                      <a:pt x="3" y="68"/>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49" name="Line 72"/>
              <p:cNvSpPr>
                <a:spLocks noChangeShapeType="1"/>
              </p:cNvSpPr>
              <p:nvPr/>
            </p:nvSpPr>
            <p:spPr bwMode="auto">
              <a:xfrm>
                <a:off x="4107" y="4048"/>
                <a:ext cx="14"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50" name="Line 73"/>
              <p:cNvSpPr>
                <a:spLocks noChangeShapeType="1"/>
              </p:cNvSpPr>
              <p:nvPr/>
            </p:nvSpPr>
            <p:spPr bwMode="auto">
              <a:xfrm flipV="1">
                <a:off x="3098" y="949"/>
                <a:ext cx="1" cy="2880"/>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51" name="Line 74"/>
              <p:cNvSpPr>
                <a:spLocks noChangeShapeType="1"/>
              </p:cNvSpPr>
              <p:nvPr/>
            </p:nvSpPr>
            <p:spPr bwMode="auto">
              <a:xfrm flipH="1">
                <a:off x="3088" y="3829"/>
                <a:ext cx="10"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52" name="Freeform 75"/>
              <p:cNvSpPr>
                <a:spLocks/>
              </p:cNvSpPr>
              <p:nvPr/>
            </p:nvSpPr>
            <p:spPr bwMode="auto">
              <a:xfrm>
                <a:off x="2999" y="3760"/>
                <a:ext cx="45" cy="69"/>
              </a:xfrm>
              <a:custGeom>
                <a:avLst/>
                <a:gdLst>
                  <a:gd name="T0" fmla="*/ 20 w 45"/>
                  <a:gd name="T1" fmla="*/ 0 h 69"/>
                  <a:gd name="T2" fmla="*/ 10 w 45"/>
                  <a:gd name="T3" fmla="*/ 3 h 69"/>
                  <a:gd name="T4" fmla="*/ 4 w 45"/>
                  <a:gd name="T5" fmla="*/ 13 h 69"/>
                  <a:gd name="T6" fmla="*/ 0 w 45"/>
                  <a:gd name="T7" fmla="*/ 30 h 69"/>
                  <a:gd name="T8" fmla="*/ 0 w 45"/>
                  <a:gd name="T9" fmla="*/ 38 h 69"/>
                  <a:gd name="T10" fmla="*/ 4 w 45"/>
                  <a:gd name="T11" fmla="*/ 55 h 69"/>
                  <a:gd name="T12" fmla="*/ 10 w 45"/>
                  <a:gd name="T13" fmla="*/ 65 h 69"/>
                  <a:gd name="T14" fmla="*/ 20 w 45"/>
                  <a:gd name="T15" fmla="*/ 69 h 69"/>
                  <a:gd name="T16" fmla="*/ 26 w 45"/>
                  <a:gd name="T17" fmla="*/ 69 h 69"/>
                  <a:gd name="T18" fmla="*/ 35 w 45"/>
                  <a:gd name="T19" fmla="*/ 65 h 69"/>
                  <a:gd name="T20" fmla="*/ 42 w 45"/>
                  <a:gd name="T21" fmla="*/ 55 h 69"/>
                  <a:gd name="T22" fmla="*/ 45 w 45"/>
                  <a:gd name="T23" fmla="*/ 38 h 69"/>
                  <a:gd name="T24" fmla="*/ 45 w 45"/>
                  <a:gd name="T25" fmla="*/ 30 h 69"/>
                  <a:gd name="T26" fmla="*/ 42 w 45"/>
                  <a:gd name="T27" fmla="*/ 13 h 69"/>
                  <a:gd name="T28" fmla="*/ 35 w 45"/>
                  <a:gd name="T29" fmla="*/ 3 h 69"/>
                  <a:gd name="T30" fmla="*/ 26 w 45"/>
                  <a:gd name="T31" fmla="*/ 0 h 69"/>
                  <a:gd name="T32" fmla="*/ 20 w 45"/>
                  <a:gd name="T33" fmla="*/ 0 h 69"/>
                  <a:gd name="T34" fmla="*/ 12 w 45"/>
                  <a:gd name="T35" fmla="*/ 3 h 69"/>
                  <a:gd name="T36" fmla="*/ 10 w 45"/>
                  <a:gd name="T37" fmla="*/ 6 h 69"/>
                  <a:gd name="T38" fmla="*/ 6 w 45"/>
                  <a:gd name="T39" fmla="*/ 13 h 69"/>
                  <a:gd name="T40" fmla="*/ 4 w 45"/>
                  <a:gd name="T41" fmla="*/ 30 h 69"/>
                  <a:gd name="T42" fmla="*/ 4 w 45"/>
                  <a:gd name="T43" fmla="*/ 38 h 69"/>
                  <a:gd name="T44" fmla="*/ 6 w 45"/>
                  <a:gd name="T45" fmla="*/ 55 h 69"/>
                  <a:gd name="T46" fmla="*/ 10 w 45"/>
                  <a:gd name="T47" fmla="*/ 61 h 69"/>
                  <a:gd name="T48" fmla="*/ 12 w 45"/>
                  <a:gd name="T49" fmla="*/ 65 h 69"/>
                  <a:gd name="T50" fmla="*/ 20 w 45"/>
                  <a:gd name="T51" fmla="*/ 69 h 6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5" h="69">
                    <a:moveTo>
                      <a:pt x="20" y="0"/>
                    </a:moveTo>
                    <a:lnTo>
                      <a:pt x="10" y="3"/>
                    </a:lnTo>
                    <a:lnTo>
                      <a:pt x="4" y="13"/>
                    </a:lnTo>
                    <a:lnTo>
                      <a:pt x="0" y="30"/>
                    </a:lnTo>
                    <a:lnTo>
                      <a:pt x="0" y="38"/>
                    </a:lnTo>
                    <a:lnTo>
                      <a:pt x="4" y="55"/>
                    </a:lnTo>
                    <a:lnTo>
                      <a:pt x="10" y="65"/>
                    </a:lnTo>
                    <a:lnTo>
                      <a:pt x="20" y="69"/>
                    </a:lnTo>
                    <a:lnTo>
                      <a:pt x="26" y="69"/>
                    </a:lnTo>
                    <a:lnTo>
                      <a:pt x="35" y="65"/>
                    </a:lnTo>
                    <a:lnTo>
                      <a:pt x="42" y="55"/>
                    </a:lnTo>
                    <a:lnTo>
                      <a:pt x="45" y="38"/>
                    </a:lnTo>
                    <a:lnTo>
                      <a:pt x="45" y="30"/>
                    </a:lnTo>
                    <a:lnTo>
                      <a:pt x="42" y="13"/>
                    </a:lnTo>
                    <a:lnTo>
                      <a:pt x="35" y="3"/>
                    </a:lnTo>
                    <a:lnTo>
                      <a:pt x="26" y="0"/>
                    </a:lnTo>
                    <a:lnTo>
                      <a:pt x="20" y="0"/>
                    </a:lnTo>
                    <a:lnTo>
                      <a:pt x="12" y="3"/>
                    </a:lnTo>
                    <a:lnTo>
                      <a:pt x="10" y="6"/>
                    </a:lnTo>
                    <a:lnTo>
                      <a:pt x="6" y="13"/>
                    </a:lnTo>
                    <a:lnTo>
                      <a:pt x="4" y="30"/>
                    </a:lnTo>
                    <a:lnTo>
                      <a:pt x="4" y="38"/>
                    </a:lnTo>
                    <a:lnTo>
                      <a:pt x="6" y="55"/>
                    </a:lnTo>
                    <a:lnTo>
                      <a:pt x="10" y="61"/>
                    </a:lnTo>
                    <a:lnTo>
                      <a:pt x="12" y="65"/>
                    </a:lnTo>
                    <a:lnTo>
                      <a:pt x="20"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53" name="Freeform 76"/>
              <p:cNvSpPr>
                <a:spLocks/>
              </p:cNvSpPr>
              <p:nvPr/>
            </p:nvSpPr>
            <p:spPr bwMode="auto">
              <a:xfrm>
                <a:off x="3025" y="3760"/>
                <a:ext cx="16" cy="69"/>
              </a:xfrm>
              <a:custGeom>
                <a:avLst/>
                <a:gdLst>
                  <a:gd name="T0" fmla="*/ 0 w 16"/>
                  <a:gd name="T1" fmla="*/ 69 h 69"/>
                  <a:gd name="T2" fmla="*/ 6 w 16"/>
                  <a:gd name="T3" fmla="*/ 65 h 69"/>
                  <a:gd name="T4" fmla="*/ 9 w 16"/>
                  <a:gd name="T5" fmla="*/ 61 h 69"/>
                  <a:gd name="T6" fmla="*/ 13 w 16"/>
                  <a:gd name="T7" fmla="*/ 55 h 69"/>
                  <a:gd name="T8" fmla="*/ 16 w 16"/>
                  <a:gd name="T9" fmla="*/ 38 h 69"/>
                  <a:gd name="T10" fmla="*/ 16 w 16"/>
                  <a:gd name="T11" fmla="*/ 30 h 69"/>
                  <a:gd name="T12" fmla="*/ 13 w 16"/>
                  <a:gd name="T13" fmla="*/ 13 h 69"/>
                  <a:gd name="T14" fmla="*/ 9 w 16"/>
                  <a:gd name="T15" fmla="*/ 6 h 69"/>
                  <a:gd name="T16" fmla="*/ 6 w 16"/>
                  <a:gd name="T17" fmla="*/ 3 h 69"/>
                  <a:gd name="T18" fmla="*/ 0 w 16"/>
                  <a:gd name="T19" fmla="*/ 0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 h="69">
                    <a:moveTo>
                      <a:pt x="0" y="69"/>
                    </a:moveTo>
                    <a:lnTo>
                      <a:pt x="6" y="65"/>
                    </a:lnTo>
                    <a:lnTo>
                      <a:pt x="9" y="61"/>
                    </a:lnTo>
                    <a:lnTo>
                      <a:pt x="13" y="55"/>
                    </a:lnTo>
                    <a:lnTo>
                      <a:pt x="16" y="38"/>
                    </a:lnTo>
                    <a:lnTo>
                      <a:pt x="16" y="30"/>
                    </a:lnTo>
                    <a:lnTo>
                      <a:pt x="13" y="13"/>
                    </a:lnTo>
                    <a:lnTo>
                      <a:pt x="9" y="6"/>
                    </a:lnTo>
                    <a:lnTo>
                      <a:pt x="6" y="3"/>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54" name="Line 77"/>
              <p:cNvSpPr>
                <a:spLocks noChangeShapeType="1"/>
              </p:cNvSpPr>
              <p:nvPr/>
            </p:nvSpPr>
            <p:spPr bwMode="auto">
              <a:xfrm flipH="1">
                <a:off x="3088" y="3276"/>
                <a:ext cx="10"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55" name="Freeform 78"/>
              <p:cNvSpPr>
                <a:spLocks/>
              </p:cNvSpPr>
              <p:nvPr/>
            </p:nvSpPr>
            <p:spPr bwMode="auto">
              <a:xfrm>
                <a:off x="2999" y="3246"/>
                <a:ext cx="45" cy="69"/>
              </a:xfrm>
              <a:custGeom>
                <a:avLst/>
                <a:gdLst>
                  <a:gd name="T0" fmla="*/ 4 w 45"/>
                  <a:gd name="T1" fmla="*/ 13 h 69"/>
                  <a:gd name="T2" fmla="*/ 6 w 45"/>
                  <a:gd name="T3" fmla="*/ 16 h 69"/>
                  <a:gd name="T4" fmla="*/ 4 w 45"/>
                  <a:gd name="T5" fmla="*/ 20 h 69"/>
                  <a:gd name="T6" fmla="*/ 0 w 45"/>
                  <a:gd name="T7" fmla="*/ 16 h 69"/>
                  <a:gd name="T8" fmla="*/ 0 w 45"/>
                  <a:gd name="T9" fmla="*/ 13 h 69"/>
                  <a:gd name="T10" fmla="*/ 4 w 45"/>
                  <a:gd name="T11" fmla="*/ 7 h 69"/>
                  <a:gd name="T12" fmla="*/ 6 w 45"/>
                  <a:gd name="T13" fmla="*/ 3 h 69"/>
                  <a:gd name="T14" fmla="*/ 16 w 45"/>
                  <a:gd name="T15" fmla="*/ 0 h 69"/>
                  <a:gd name="T16" fmla="*/ 29 w 45"/>
                  <a:gd name="T17" fmla="*/ 0 h 69"/>
                  <a:gd name="T18" fmla="*/ 39 w 45"/>
                  <a:gd name="T19" fmla="*/ 3 h 69"/>
                  <a:gd name="T20" fmla="*/ 42 w 45"/>
                  <a:gd name="T21" fmla="*/ 7 h 69"/>
                  <a:gd name="T22" fmla="*/ 45 w 45"/>
                  <a:gd name="T23" fmla="*/ 13 h 69"/>
                  <a:gd name="T24" fmla="*/ 45 w 45"/>
                  <a:gd name="T25" fmla="*/ 20 h 69"/>
                  <a:gd name="T26" fmla="*/ 42 w 45"/>
                  <a:gd name="T27" fmla="*/ 26 h 69"/>
                  <a:gd name="T28" fmla="*/ 32 w 45"/>
                  <a:gd name="T29" fmla="*/ 32 h 69"/>
                  <a:gd name="T30" fmla="*/ 16 w 45"/>
                  <a:gd name="T31" fmla="*/ 39 h 69"/>
                  <a:gd name="T32" fmla="*/ 10 w 45"/>
                  <a:gd name="T33" fmla="*/ 42 h 69"/>
                  <a:gd name="T34" fmla="*/ 4 w 45"/>
                  <a:gd name="T35" fmla="*/ 49 h 69"/>
                  <a:gd name="T36" fmla="*/ 0 w 45"/>
                  <a:gd name="T37" fmla="*/ 59 h 69"/>
                  <a:gd name="T38" fmla="*/ 0 w 45"/>
                  <a:gd name="T39" fmla="*/ 69 h 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5" h="69">
                    <a:moveTo>
                      <a:pt x="4" y="13"/>
                    </a:moveTo>
                    <a:lnTo>
                      <a:pt x="6" y="16"/>
                    </a:lnTo>
                    <a:lnTo>
                      <a:pt x="4" y="20"/>
                    </a:lnTo>
                    <a:lnTo>
                      <a:pt x="0" y="16"/>
                    </a:lnTo>
                    <a:lnTo>
                      <a:pt x="0" y="13"/>
                    </a:lnTo>
                    <a:lnTo>
                      <a:pt x="4" y="7"/>
                    </a:lnTo>
                    <a:lnTo>
                      <a:pt x="6" y="3"/>
                    </a:lnTo>
                    <a:lnTo>
                      <a:pt x="16" y="0"/>
                    </a:lnTo>
                    <a:lnTo>
                      <a:pt x="29" y="0"/>
                    </a:lnTo>
                    <a:lnTo>
                      <a:pt x="39" y="3"/>
                    </a:lnTo>
                    <a:lnTo>
                      <a:pt x="42" y="7"/>
                    </a:lnTo>
                    <a:lnTo>
                      <a:pt x="45" y="13"/>
                    </a:lnTo>
                    <a:lnTo>
                      <a:pt x="45" y="20"/>
                    </a:lnTo>
                    <a:lnTo>
                      <a:pt x="42" y="26"/>
                    </a:lnTo>
                    <a:lnTo>
                      <a:pt x="32" y="32"/>
                    </a:lnTo>
                    <a:lnTo>
                      <a:pt x="16" y="39"/>
                    </a:lnTo>
                    <a:lnTo>
                      <a:pt x="10" y="42"/>
                    </a:lnTo>
                    <a:lnTo>
                      <a:pt x="4" y="49"/>
                    </a:lnTo>
                    <a:lnTo>
                      <a:pt x="0" y="59"/>
                    </a:lnTo>
                    <a:lnTo>
                      <a:pt x="0"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56" name="Freeform 79"/>
              <p:cNvSpPr>
                <a:spLocks/>
              </p:cNvSpPr>
              <p:nvPr/>
            </p:nvSpPr>
            <p:spPr bwMode="auto">
              <a:xfrm>
                <a:off x="3015" y="3246"/>
                <a:ext cx="26" cy="39"/>
              </a:xfrm>
              <a:custGeom>
                <a:avLst/>
                <a:gdLst>
                  <a:gd name="T0" fmla="*/ 13 w 26"/>
                  <a:gd name="T1" fmla="*/ 0 h 39"/>
                  <a:gd name="T2" fmla="*/ 19 w 26"/>
                  <a:gd name="T3" fmla="*/ 3 h 39"/>
                  <a:gd name="T4" fmla="*/ 23 w 26"/>
                  <a:gd name="T5" fmla="*/ 7 h 39"/>
                  <a:gd name="T6" fmla="*/ 26 w 26"/>
                  <a:gd name="T7" fmla="*/ 13 h 39"/>
                  <a:gd name="T8" fmla="*/ 26 w 26"/>
                  <a:gd name="T9" fmla="*/ 20 h 39"/>
                  <a:gd name="T10" fmla="*/ 23 w 26"/>
                  <a:gd name="T11" fmla="*/ 26 h 39"/>
                  <a:gd name="T12" fmla="*/ 13 w 26"/>
                  <a:gd name="T13" fmla="*/ 32 h 39"/>
                  <a:gd name="T14" fmla="*/ 0 w 26"/>
                  <a:gd name="T15" fmla="*/ 39 h 3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 h="39">
                    <a:moveTo>
                      <a:pt x="13" y="0"/>
                    </a:moveTo>
                    <a:lnTo>
                      <a:pt x="19" y="3"/>
                    </a:lnTo>
                    <a:lnTo>
                      <a:pt x="23" y="7"/>
                    </a:lnTo>
                    <a:lnTo>
                      <a:pt x="26" y="13"/>
                    </a:lnTo>
                    <a:lnTo>
                      <a:pt x="26" y="20"/>
                    </a:lnTo>
                    <a:lnTo>
                      <a:pt x="23" y="26"/>
                    </a:lnTo>
                    <a:lnTo>
                      <a:pt x="13" y="32"/>
                    </a:lnTo>
                    <a:lnTo>
                      <a:pt x="0" y="3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57" name="Freeform 80"/>
              <p:cNvSpPr>
                <a:spLocks/>
              </p:cNvSpPr>
              <p:nvPr/>
            </p:nvSpPr>
            <p:spPr bwMode="auto">
              <a:xfrm>
                <a:off x="2999" y="3305"/>
                <a:ext cx="45" cy="6"/>
              </a:xfrm>
              <a:custGeom>
                <a:avLst/>
                <a:gdLst>
                  <a:gd name="T0" fmla="*/ 0 w 45"/>
                  <a:gd name="T1" fmla="*/ 3 h 6"/>
                  <a:gd name="T2" fmla="*/ 4 w 45"/>
                  <a:gd name="T3" fmla="*/ 0 h 6"/>
                  <a:gd name="T4" fmla="*/ 10 w 45"/>
                  <a:gd name="T5" fmla="*/ 0 h 6"/>
                  <a:gd name="T6" fmla="*/ 26 w 45"/>
                  <a:gd name="T7" fmla="*/ 6 h 6"/>
                  <a:gd name="T8" fmla="*/ 35 w 45"/>
                  <a:gd name="T9" fmla="*/ 6 h 6"/>
                  <a:gd name="T10" fmla="*/ 42 w 45"/>
                  <a:gd name="T11" fmla="*/ 3 h 6"/>
                  <a:gd name="T12" fmla="*/ 45 w 45"/>
                  <a:gd name="T13" fmla="*/ 0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5" h="6">
                    <a:moveTo>
                      <a:pt x="0" y="3"/>
                    </a:moveTo>
                    <a:lnTo>
                      <a:pt x="4" y="0"/>
                    </a:lnTo>
                    <a:lnTo>
                      <a:pt x="10" y="0"/>
                    </a:lnTo>
                    <a:lnTo>
                      <a:pt x="26" y="6"/>
                    </a:lnTo>
                    <a:lnTo>
                      <a:pt x="35" y="6"/>
                    </a:lnTo>
                    <a:lnTo>
                      <a:pt x="42" y="3"/>
                    </a:lnTo>
                    <a:lnTo>
                      <a:pt x="45"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58" name="Freeform 81"/>
              <p:cNvSpPr>
                <a:spLocks/>
              </p:cNvSpPr>
              <p:nvPr/>
            </p:nvSpPr>
            <p:spPr bwMode="auto">
              <a:xfrm>
                <a:off x="3009" y="3298"/>
                <a:ext cx="35" cy="17"/>
              </a:xfrm>
              <a:custGeom>
                <a:avLst/>
                <a:gdLst>
                  <a:gd name="T0" fmla="*/ 0 w 35"/>
                  <a:gd name="T1" fmla="*/ 7 h 17"/>
                  <a:gd name="T2" fmla="*/ 16 w 35"/>
                  <a:gd name="T3" fmla="*/ 17 h 17"/>
                  <a:gd name="T4" fmla="*/ 29 w 35"/>
                  <a:gd name="T5" fmla="*/ 17 h 17"/>
                  <a:gd name="T6" fmla="*/ 32 w 35"/>
                  <a:gd name="T7" fmla="*/ 13 h 17"/>
                  <a:gd name="T8" fmla="*/ 35 w 35"/>
                  <a:gd name="T9" fmla="*/ 7 h 17"/>
                  <a:gd name="T10" fmla="*/ 35 w 35"/>
                  <a:gd name="T11" fmla="*/ 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17">
                    <a:moveTo>
                      <a:pt x="0" y="7"/>
                    </a:moveTo>
                    <a:lnTo>
                      <a:pt x="16" y="17"/>
                    </a:lnTo>
                    <a:lnTo>
                      <a:pt x="29" y="17"/>
                    </a:lnTo>
                    <a:lnTo>
                      <a:pt x="32" y="13"/>
                    </a:lnTo>
                    <a:lnTo>
                      <a:pt x="35" y="7"/>
                    </a:lnTo>
                    <a:lnTo>
                      <a:pt x="35"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59" name="Line 82"/>
              <p:cNvSpPr>
                <a:spLocks noChangeShapeType="1"/>
              </p:cNvSpPr>
              <p:nvPr/>
            </p:nvSpPr>
            <p:spPr bwMode="auto">
              <a:xfrm flipH="1">
                <a:off x="3088" y="2723"/>
                <a:ext cx="10"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60" name="Line 83"/>
              <p:cNvSpPr>
                <a:spLocks noChangeShapeType="1"/>
              </p:cNvSpPr>
              <p:nvPr/>
            </p:nvSpPr>
            <p:spPr bwMode="auto">
              <a:xfrm>
                <a:off x="3028" y="2700"/>
                <a:ext cx="1" cy="62"/>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61" name="Line 84"/>
              <p:cNvSpPr>
                <a:spLocks noChangeShapeType="1"/>
              </p:cNvSpPr>
              <p:nvPr/>
            </p:nvSpPr>
            <p:spPr bwMode="auto">
              <a:xfrm>
                <a:off x="3031" y="2693"/>
                <a:ext cx="1" cy="69"/>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62" name="Freeform 85"/>
              <p:cNvSpPr>
                <a:spLocks/>
              </p:cNvSpPr>
              <p:nvPr/>
            </p:nvSpPr>
            <p:spPr bwMode="auto">
              <a:xfrm>
                <a:off x="2995" y="2693"/>
                <a:ext cx="53" cy="49"/>
              </a:xfrm>
              <a:custGeom>
                <a:avLst/>
                <a:gdLst>
                  <a:gd name="T0" fmla="*/ 36 w 53"/>
                  <a:gd name="T1" fmla="*/ 0 h 49"/>
                  <a:gd name="T2" fmla="*/ 0 w 53"/>
                  <a:gd name="T3" fmla="*/ 49 h 49"/>
                  <a:gd name="T4" fmla="*/ 53 w 53"/>
                  <a:gd name="T5" fmla="*/ 49 h 49"/>
                  <a:gd name="T6" fmla="*/ 0 60000 65536"/>
                  <a:gd name="T7" fmla="*/ 0 60000 65536"/>
                  <a:gd name="T8" fmla="*/ 0 60000 65536"/>
                </a:gdLst>
                <a:ahLst/>
                <a:cxnLst>
                  <a:cxn ang="T6">
                    <a:pos x="T0" y="T1"/>
                  </a:cxn>
                  <a:cxn ang="T7">
                    <a:pos x="T2" y="T3"/>
                  </a:cxn>
                  <a:cxn ang="T8">
                    <a:pos x="T4" y="T5"/>
                  </a:cxn>
                </a:cxnLst>
                <a:rect l="0" t="0" r="r" b="b"/>
                <a:pathLst>
                  <a:path w="53" h="49">
                    <a:moveTo>
                      <a:pt x="36" y="0"/>
                    </a:moveTo>
                    <a:lnTo>
                      <a:pt x="0" y="49"/>
                    </a:lnTo>
                    <a:lnTo>
                      <a:pt x="53" y="4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63" name="Line 86"/>
              <p:cNvSpPr>
                <a:spLocks noChangeShapeType="1"/>
              </p:cNvSpPr>
              <p:nvPr/>
            </p:nvSpPr>
            <p:spPr bwMode="auto">
              <a:xfrm>
                <a:off x="3019" y="2762"/>
                <a:ext cx="22"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64" name="Line 87"/>
              <p:cNvSpPr>
                <a:spLocks noChangeShapeType="1"/>
              </p:cNvSpPr>
              <p:nvPr/>
            </p:nvSpPr>
            <p:spPr bwMode="auto">
              <a:xfrm flipH="1">
                <a:off x="3088" y="2170"/>
                <a:ext cx="10"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65" name="Freeform 88"/>
              <p:cNvSpPr>
                <a:spLocks/>
              </p:cNvSpPr>
              <p:nvPr/>
            </p:nvSpPr>
            <p:spPr bwMode="auto">
              <a:xfrm>
                <a:off x="2999" y="2140"/>
                <a:ext cx="45" cy="69"/>
              </a:xfrm>
              <a:custGeom>
                <a:avLst/>
                <a:gdLst>
                  <a:gd name="T0" fmla="*/ 39 w 45"/>
                  <a:gd name="T1" fmla="*/ 10 h 69"/>
                  <a:gd name="T2" fmla="*/ 35 w 45"/>
                  <a:gd name="T3" fmla="*/ 14 h 69"/>
                  <a:gd name="T4" fmla="*/ 39 w 45"/>
                  <a:gd name="T5" fmla="*/ 16 h 69"/>
                  <a:gd name="T6" fmla="*/ 42 w 45"/>
                  <a:gd name="T7" fmla="*/ 14 h 69"/>
                  <a:gd name="T8" fmla="*/ 42 w 45"/>
                  <a:gd name="T9" fmla="*/ 10 h 69"/>
                  <a:gd name="T10" fmla="*/ 39 w 45"/>
                  <a:gd name="T11" fmla="*/ 4 h 69"/>
                  <a:gd name="T12" fmla="*/ 32 w 45"/>
                  <a:gd name="T13" fmla="*/ 0 h 69"/>
                  <a:gd name="T14" fmla="*/ 22 w 45"/>
                  <a:gd name="T15" fmla="*/ 0 h 69"/>
                  <a:gd name="T16" fmla="*/ 12 w 45"/>
                  <a:gd name="T17" fmla="*/ 4 h 69"/>
                  <a:gd name="T18" fmla="*/ 6 w 45"/>
                  <a:gd name="T19" fmla="*/ 10 h 69"/>
                  <a:gd name="T20" fmla="*/ 4 w 45"/>
                  <a:gd name="T21" fmla="*/ 16 h 69"/>
                  <a:gd name="T22" fmla="*/ 0 w 45"/>
                  <a:gd name="T23" fmla="*/ 30 h 69"/>
                  <a:gd name="T24" fmla="*/ 0 w 45"/>
                  <a:gd name="T25" fmla="*/ 49 h 69"/>
                  <a:gd name="T26" fmla="*/ 4 w 45"/>
                  <a:gd name="T27" fmla="*/ 59 h 69"/>
                  <a:gd name="T28" fmla="*/ 10 w 45"/>
                  <a:gd name="T29" fmla="*/ 65 h 69"/>
                  <a:gd name="T30" fmla="*/ 20 w 45"/>
                  <a:gd name="T31" fmla="*/ 69 h 69"/>
                  <a:gd name="T32" fmla="*/ 26 w 45"/>
                  <a:gd name="T33" fmla="*/ 69 h 69"/>
                  <a:gd name="T34" fmla="*/ 35 w 45"/>
                  <a:gd name="T35" fmla="*/ 65 h 69"/>
                  <a:gd name="T36" fmla="*/ 42 w 45"/>
                  <a:gd name="T37" fmla="*/ 59 h 69"/>
                  <a:gd name="T38" fmla="*/ 45 w 45"/>
                  <a:gd name="T39" fmla="*/ 49 h 69"/>
                  <a:gd name="T40" fmla="*/ 45 w 45"/>
                  <a:gd name="T41" fmla="*/ 47 h 69"/>
                  <a:gd name="T42" fmla="*/ 42 w 45"/>
                  <a:gd name="T43" fmla="*/ 36 h 69"/>
                  <a:gd name="T44" fmla="*/ 35 w 45"/>
                  <a:gd name="T45" fmla="*/ 30 h 69"/>
                  <a:gd name="T46" fmla="*/ 26 w 45"/>
                  <a:gd name="T47" fmla="*/ 26 h 69"/>
                  <a:gd name="T48" fmla="*/ 22 w 45"/>
                  <a:gd name="T49" fmla="*/ 26 h 69"/>
                  <a:gd name="T50" fmla="*/ 12 w 45"/>
                  <a:gd name="T51" fmla="*/ 30 h 69"/>
                  <a:gd name="T52" fmla="*/ 6 w 45"/>
                  <a:gd name="T53" fmla="*/ 36 h 69"/>
                  <a:gd name="T54" fmla="*/ 4 w 45"/>
                  <a:gd name="T55" fmla="*/ 47 h 6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5" h="69">
                    <a:moveTo>
                      <a:pt x="39" y="10"/>
                    </a:moveTo>
                    <a:lnTo>
                      <a:pt x="35" y="14"/>
                    </a:lnTo>
                    <a:lnTo>
                      <a:pt x="39" y="16"/>
                    </a:lnTo>
                    <a:lnTo>
                      <a:pt x="42" y="14"/>
                    </a:lnTo>
                    <a:lnTo>
                      <a:pt x="42" y="10"/>
                    </a:lnTo>
                    <a:lnTo>
                      <a:pt x="39" y="4"/>
                    </a:lnTo>
                    <a:lnTo>
                      <a:pt x="32" y="0"/>
                    </a:lnTo>
                    <a:lnTo>
                      <a:pt x="22" y="0"/>
                    </a:lnTo>
                    <a:lnTo>
                      <a:pt x="12" y="4"/>
                    </a:lnTo>
                    <a:lnTo>
                      <a:pt x="6" y="10"/>
                    </a:lnTo>
                    <a:lnTo>
                      <a:pt x="4" y="16"/>
                    </a:lnTo>
                    <a:lnTo>
                      <a:pt x="0" y="30"/>
                    </a:lnTo>
                    <a:lnTo>
                      <a:pt x="0" y="49"/>
                    </a:lnTo>
                    <a:lnTo>
                      <a:pt x="4" y="59"/>
                    </a:lnTo>
                    <a:lnTo>
                      <a:pt x="10" y="65"/>
                    </a:lnTo>
                    <a:lnTo>
                      <a:pt x="20" y="69"/>
                    </a:lnTo>
                    <a:lnTo>
                      <a:pt x="26" y="69"/>
                    </a:lnTo>
                    <a:lnTo>
                      <a:pt x="35" y="65"/>
                    </a:lnTo>
                    <a:lnTo>
                      <a:pt x="42" y="59"/>
                    </a:lnTo>
                    <a:lnTo>
                      <a:pt x="45" y="49"/>
                    </a:lnTo>
                    <a:lnTo>
                      <a:pt x="45" y="47"/>
                    </a:lnTo>
                    <a:lnTo>
                      <a:pt x="42" y="36"/>
                    </a:lnTo>
                    <a:lnTo>
                      <a:pt x="35" y="30"/>
                    </a:lnTo>
                    <a:lnTo>
                      <a:pt x="26" y="26"/>
                    </a:lnTo>
                    <a:lnTo>
                      <a:pt x="22" y="26"/>
                    </a:lnTo>
                    <a:lnTo>
                      <a:pt x="12" y="30"/>
                    </a:lnTo>
                    <a:lnTo>
                      <a:pt x="6" y="36"/>
                    </a:lnTo>
                    <a:lnTo>
                      <a:pt x="4" y="4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66" name="Freeform 89"/>
              <p:cNvSpPr>
                <a:spLocks/>
              </p:cNvSpPr>
              <p:nvPr/>
            </p:nvSpPr>
            <p:spPr bwMode="auto">
              <a:xfrm>
                <a:off x="3003" y="2140"/>
                <a:ext cx="18" cy="69"/>
              </a:xfrm>
              <a:custGeom>
                <a:avLst/>
                <a:gdLst>
                  <a:gd name="T0" fmla="*/ 18 w 18"/>
                  <a:gd name="T1" fmla="*/ 0 h 69"/>
                  <a:gd name="T2" fmla="*/ 12 w 18"/>
                  <a:gd name="T3" fmla="*/ 4 h 69"/>
                  <a:gd name="T4" fmla="*/ 6 w 18"/>
                  <a:gd name="T5" fmla="*/ 10 h 69"/>
                  <a:gd name="T6" fmla="*/ 2 w 18"/>
                  <a:gd name="T7" fmla="*/ 16 h 69"/>
                  <a:gd name="T8" fmla="*/ 0 w 18"/>
                  <a:gd name="T9" fmla="*/ 30 h 69"/>
                  <a:gd name="T10" fmla="*/ 0 w 18"/>
                  <a:gd name="T11" fmla="*/ 49 h 69"/>
                  <a:gd name="T12" fmla="*/ 2 w 18"/>
                  <a:gd name="T13" fmla="*/ 59 h 69"/>
                  <a:gd name="T14" fmla="*/ 8 w 18"/>
                  <a:gd name="T15" fmla="*/ 65 h 69"/>
                  <a:gd name="T16" fmla="*/ 16 w 18"/>
                  <a:gd name="T17" fmla="*/ 69 h 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 h="69">
                    <a:moveTo>
                      <a:pt x="18" y="0"/>
                    </a:moveTo>
                    <a:lnTo>
                      <a:pt x="12" y="4"/>
                    </a:lnTo>
                    <a:lnTo>
                      <a:pt x="6" y="10"/>
                    </a:lnTo>
                    <a:lnTo>
                      <a:pt x="2" y="16"/>
                    </a:lnTo>
                    <a:lnTo>
                      <a:pt x="0" y="30"/>
                    </a:lnTo>
                    <a:lnTo>
                      <a:pt x="0" y="49"/>
                    </a:lnTo>
                    <a:lnTo>
                      <a:pt x="2" y="59"/>
                    </a:lnTo>
                    <a:lnTo>
                      <a:pt x="8" y="65"/>
                    </a:lnTo>
                    <a:lnTo>
                      <a:pt x="16"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67" name="Freeform 90"/>
              <p:cNvSpPr>
                <a:spLocks/>
              </p:cNvSpPr>
              <p:nvPr/>
            </p:nvSpPr>
            <p:spPr bwMode="auto">
              <a:xfrm>
                <a:off x="3025" y="2166"/>
                <a:ext cx="16" cy="43"/>
              </a:xfrm>
              <a:custGeom>
                <a:avLst/>
                <a:gdLst>
                  <a:gd name="T0" fmla="*/ 0 w 16"/>
                  <a:gd name="T1" fmla="*/ 43 h 43"/>
                  <a:gd name="T2" fmla="*/ 6 w 16"/>
                  <a:gd name="T3" fmla="*/ 39 h 43"/>
                  <a:gd name="T4" fmla="*/ 13 w 16"/>
                  <a:gd name="T5" fmla="*/ 33 h 43"/>
                  <a:gd name="T6" fmla="*/ 16 w 16"/>
                  <a:gd name="T7" fmla="*/ 23 h 43"/>
                  <a:gd name="T8" fmla="*/ 16 w 16"/>
                  <a:gd name="T9" fmla="*/ 21 h 43"/>
                  <a:gd name="T10" fmla="*/ 13 w 16"/>
                  <a:gd name="T11" fmla="*/ 10 h 43"/>
                  <a:gd name="T12" fmla="*/ 6 w 16"/>
                  <a:gd name="T13" fmla="*/ 4 h 43"/>
                  <a:gd name="T14" fmla="*/ 0 w 16"/>
                  <a:gd name="T15" fmla="*/ 0 h 4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 h="43">
                    <a:moveTo>
                      <a:pt x="0" y="43"/>
                    </a:moveTo>
                    <a:lnTo>
                      <a:pt x="6" y="39"/>
                    </a:lnTo>
                    <a:lnTo>
                      <a:pt x="13" y="33"/>
                    </a:lnTo>
                    <a:lnTo>
                      <a:pt x="16" y="23"/>
                    </a:lnTo>
                    <a:lnTo>
                      <a:pt x="16" y="21"/>
                    </a:lnTo>
                    <a:lnTo>
                      <a:pt x="13" y="10"/>
                    </a:lnTo>
                    <a:lnTo>
                      <a:pt x="6" y="4"/>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68" name="Line 91"/>
              <p:cNvSpPr>
                <a:spLocks noChangeShapeType="1"/>
              </p:cNvSpPr>
              <p:nvPr/>
            </p:nvSpPr>
            <p:spPr bwMode="auto">
              <a:xfrm flipH="1">
                <a:off x="3088" y="1617"/>
                <a:ext cx="10"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69" name="Freeform 92"/>
              <p:cNvSpPr>
                <a:spLocks/>
              </p:cNvSpPr>
              <p:nvPr/>
            </p:nvSpPr>
            <p:spPr bwMode="auto">
              <a:xfrm>
                <a:off x="3003" y="1589"/>
                <a:ext cx="38" cy="28"/>
              </a:xfrm>
              <a:custGeom>
                <a:avLst/>
                <a:gdLst>
                  <a:gd name="T0" fmla="*/ 12 w 38"/>
                  <a:gd name="T1" fmla="*/ 0 h 28"/>
                  <a:gd name="T2" fmla="*/ 2 w 38"/>
                  <a:gd name="T3" fmla="*/ 2 h 28"/>
                  <a:gd name="T4" fmla="*/ 0 w 38"/>
                  <a:gd name="T5" fmla="*/ 8 h 28"/>
                  <a:gd name="T6" fmla="*/ 0 w 38"/>
                  <a:gd name="T7" fmla="*/ 18 h 28"/>
                  <a:gd name="T8" fmla="*/ 2 w 38"/>
                  <a:gd name="T9" fmla="*/ 25 h 28"/>
                  <a:gd name="T10" fmla="*/ 12 w 38"/>
                  <a:gd name="T11" fmla="*/ 28 h 28"/>
                  <a:gd name="T12" fmla="*/ 25 w 38"/>
                  <a:gd name="T13" fmla="*/ 28 h 28"/>
                  <a:gd name="T14" fmla="*/ 35 w 38"/>
                  <a:gd name="T15" fmla="*/ 25 h 28"/>
                  <a:gd name="T16" fmla="*/ 38 w 38"/>
                  <a:gd name="T17" fmla="*/ 18 h 28"/>
                  <a:gd name="T18" fmla="*/ 38 w 38"/>
                  <a:gd name="T19" fmla="*/ 8 h 28"/>
                  <a:gd name="T20" fmla="*/ 35 w 38"/>
                  <a:gd name="T21" fmla="*/ 2 h 28"/>
                  <a:gd name="T22" fmla="*/ 25 w 38"/>
                  <a:gd name="T23" fmla="*/ 0 h 28"/>
                  <a:gd name="T24" fmla="*/ 12 w 38"/>
                  <a:gd name="T25" fmla="*/ 0 h 28"/>
                  <a:gd name="T26" fmla="*/ 6 w 38"/>
                  <a:gd name="T27" fmla="*/ 2 h 28"/>
                  <a:gd name="T28" fmla="*/ 2 w 38"/>
                  <a:gd name="T29" fmla="*/ 8 h 28"/>
                  <a:gd name="T30" fmla="*/ 2 w 38"/>
                  <a:gd name="T31" fmla="*/ 18 h 28"/>
                  <a:gd name="T32" fmla="*/ 6 w 38"/>
                  <a:gd name="T33" fmla="*/ 25 h 28"/>
                  <a:gd name="T34" fmla="*/ 12 w 38"/>
                  <a:gd name="T35" fmla="*/ 28 h 2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8" h="28">
                    <a:moveTo>
                      <a:pt x="12" y="0"/>
                    </a:moveTo>
                    <a:lnTo>
                      <a:pt x="2" y="2"/>
                    </a:lnTo>
                    <a:lnTo>
                      <a:pt x="0" y="8"/>
                    </a:lnTo>
                    <a:lnTo>
                      <a:pt x="0" y="18"/>
                    </a:lnTo>
                    <a:lnTo>
                      <a:pt x="2" y="25"/>
                    </a:lnTo>
                    <a:lnTo>
                      <a:pt x="12" y="28"/>
                    </a:lnTo>
                    <a:lnTo>
                      <a:pt x="25" y="28"/>
                    </a:lnTo>
                    <a:lnTo>
                      <a:pt x="35" y="25"/>
                    </a:lnTo>
                    <a:lnTo>
                      <a:pt x="38" y="18"/>
                    </a:lnTo>
                    <a:lnTo>
                      <a:pt x="38" y="8"/>
                    </a:lnTo>
                    <a:lnTo>
                      <a:pt x="35" y="2"/>
                    </a:lnTo>
                    <a:lnTo>
                      <a:pt x="25" y="0"/>
                    </a:lnTo>
                    <a:lnTo>
                      <a:pt x="12" y="0"/>
                    </a:lnTo>
                    <a:lnTo>
                      <a:pt x="6" y="2"/>
                    </a:lnTo>
                    <a:lnTo>
                      <a:pt x="2" y="8"/>
                    </a:lnTo>
                    <a:lnTo>
                      <a:pt x="2" y="18"/>
                    </a:lnTo>
                    <a:lnTo>
                      <a:pt x="6" y="25"/>
                    </a:lnTo>
                    <a:lnTo>
                      <a:pt x="12" y="28"/>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70" name="Freeform 93"/>
              <p:cNvSpPr>
                <a:spLocks/>
              </p:cNvSpPr>
              <p:nvPr/>
            </p:nvSpPr>
            <p:spPr bwMode="auto">
              <a:xfrm>
                <a:off x="3028" y="1589"/>
                <a:ext cx="10" cy="28"/>
              </a:xfrm>
              <a:custGeom>
                <a:avLst/>
                <a:gdLst>
                  <a:gd name="T0" fmla="*/ 0 w 10"/>
                  <a:gd name="T1" fmla="*/ 28 h 28"/>
                  <a:gd name="T2" fmla="*/ 6 w 10"/>
                  <a:gd name="T3" fmla="*/ 25 h 28"/>
                  <a:gd name="T4" fmla="*/ 10 w 10"/>
                  <a:gd name="T5" fmla="*/ 18 h 28"/>
                  <a:gd name="T6" fmla="*/ 10 w 10"/>
                  <a:gd name="T7" fmla="*/ 8 h 28"/>
                  <a:gd name="T8" fmla="*/ 6 w 10"/>
                  <a:gd name="T9" fmla="*/ 2 h 28"/>
                  <a:gd name="T10" fmla="*/ 0 w 10"/>
                  <a:gd name="T11" fmla="*/ 0 h 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 h="28">
                    <a:moveTo>
                      <a:pt x="0" y="28"/>
                    </a:moveTo>
                    <a:lnTo>
                      <a:pt x="6" y="25"/>
                    </a:lnTo>
                    <a:lnTo>
                      <a:pt x="10" y="18"/>
                    </a:lnTo>
                    <a:lnTo>
                      <a:pt x="10" y="8"/>
                    </a:lnTo>
                    <a:lnTo>
                      <a:pt x="6" y="2"/>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71" name="Freeform 94"/>
              <p:cNvSpPr>
                <a:spLocks/>
              </p:cNvSpPr>
              <p:nvPr/>
            </p:nvSpPr>
            <p:spPr bwMode="auto">
              <a:xfrm>
                <a:off x="2999" y="1617"/>
                <a:ext cx="45" cy="39"/>
              </a:xfrm>
              <a:custGeom>
                <a:avLst/>
                <a:gdLst>
                  <a:gd name="T0" fmla="*/ 16 w 45"/>
                  <a:gd name="T1" fmla="*/ 0 h 39"/>
                  <a:gd name="T2" fmla="*/ 6 w 45"/>
                  <a:gd name="T3" fmla="*/ 3 h 39"/>
                  <a:gd name="T4" fmla="*/ 4 w 45"/>
                  <a:gd name="T5" fmla="*/ 7 h 39"/>
                  <a:gd name="T6" fmla="*/ 0 w 45"/>
                  <a:gd name="T7" fmla="*/ 13 h 39"/>
                  <a:gd name="T8" fmla="*/ 0 w 45"/>
                  <a:gd name="T9" fmla="*/ 27 h 39"/>
                  <a:gd name="T10" fmla="*/ 4 w 45"/>
                  <a:gd name="T11" fmla="*/ 33 h 39"/>
                  <a:gd name="T12" fmla="*/ 6 w 45"/>
                  <a:gd name="T13" fmla="*/ 36 h 39"/>
                  <a:gd name="T14" fmla="*/ 16 w 45"/>
                  <a:gd name="T15" fmla="*/ 39 h 39"/>
                  <a:gd name="T16" fmla="*/ 29 w 45"/>
                  <a:gd name="T17" fmla="*/ 39 h 39"/>
                  <a:gd name="T18" fmla="*/ 39 w 45"/>
                  <a:gd name="T19" fmla="*/ 36 h 39"/>
                  <a:gd name="T20" fmla="*/ 42 w 45"/>
                  <a:gd name="T21" fmla="*/ 33 h 39"/>
                  <a:gd name="T22" fmla="*/ 45 w 45"/>
                  <a:gd name="T23" fmla="*/ 27 h 39"/>
                  <a:gd name="T24" fmla="*/ 45 w 45"/>
                  <a:gd name="T25" fmla="*/ 13 h 39"/>
                  <a:gd name="T26" fmla="*/ 42 w 45"/>
                  <a:gd name="T27" fmla="*/ 7 h 39"/>
                  <a:gd name="T28" fmla="*/ 39 w 45"/>
                  <a:gd name="T29" fmla="*/ 3 h 39"/>
                  <a:gd name="T30" fmla="*/ 29 w 45"/>
                  <a:gd name="T31" fmla="*/ 0 h 3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5" h="39">
                    <a:moveTo>
                      <a:pt x="16" y="0"/>
                    </a:moveTo>
                    <a:lnTo>
                      <a:pt x="6" y="3"/>
                    </a:lnTo>
                    <a:lnTo>
                      <a:pt x="4" y="7"/>
                    </a:lnTo>
                    <a:lnTo>
                      <a:pt x="0" y="13"/>
                    </a:lnTo>
                    <a:lnTo>
                      <a:pt x="0" y="27"/>
                    </a:lnTo>
                    <a:lnTo>
                      <a:pt x="4" y="33"/>
                    </a:lnTo>
                    <a:lnTo>
                      <a:pt x="6" y="36"/>
                    </a:lnTo>
                    <a:lnTo>
                      <a:pt x="16" y="39"/>
                    </a:lnTo>
                    <a:lnTo>
                      <a:pt x="29" y="39"/>
                    </a:lnTo>
                    <a:lnTo>
                      <a:pt x="39" y="36"/>
                    </a:lnTo>
                    <a:lnTo>
                      <a:pt x="42" y="33"/>
                    </a:lnTo>
                    <a:lnTo>
                      <a:pt x="45" y="27"/>
                    </a:lnTo>
                    <a:lnTo>
                      <a:pt x="45" y="13"/>
                    </a:lnTo>
                    <a:lnTo>
                      <a:pt x="42" y="7"/>
                    </a:lnTo>
                    <a:lnTo>
                      <a:pt x="39" y="3"/>
                    </a:lnTo>
                    <a:lnTo>
                      <a:pt x="29"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72" name="Freeform 95"/>
              <p:cNvSpPr>
                <a:spLocks/>
              </p:cNvSpPr>
              <p:nvPr/>
            </p:nvSpPr>
            <p:spPr bwMode="auto">
              <a:xfrm>
                <a:off x="3003" y="1617"/>
                <a:ext cx="12" cy="39"/>
              </a:xfrm>
              <a:custGeom>
                <a:avLst/>
                <a:gdLst>
                  <a:gd name="T0" fmla="*/ 12 w 12"/>
                  <a:gd name="T1" fmla="*/ 0 h 39"/>
                  <a:gd name="T2" fmla="*/ 6 w 12"/>
                  <a:gd name="T3" fmla="*/ 3 h 39"/>
                  <a:gd name="T4" fmla="*/ 2 w 12"/>
                  <a:gd name="T5" fmla="*/ 7 h 39"/>
                  <a:gd name="T6" fmla="*/ 0 w 12"/>
                  <a:gd name="T7" fmla="*/ 13 h 39"/>
                  <a:gd name="T8" fmla="*/ 0 w 12"/>
                  <a:gd name="T9" fmla="*/ 27 h 39"/>
                  <a:gd name="T10" fmla="*/ 2 w 12"/>
                  <a:gd name="T11" fmla="*/ 33 h 39"/>
                  <a:gd name="T12" fmla="*/ 6 w 12"/>
                  <a:gd name="T13" fmla="*/ 36 h 39"/>
                  <a:gd name="T14" fmla="*/ 12 w 12"/>
                  <a:gd name="T15" fmla="*/ 39 h 3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 h="39">
                    <a:moveTo>
                      <a:pt x="12" y="0"/>
                    </a:moveTo>
                    <a:lnTo>
                      <a:pt x="6" y="3"/>
                    </a:lnTo>
                    <a:lnTo>
                      <a:pt x="2" y="7"/>
                    </a:lnTo>
                    <a:lnTo>
                      <a:pt x="0" y="13"/>
                    </a:lnTo>
                    <a:lnTo>
                      <a:pt x="0" y="27"/>
                    </a:lnTo>
                    <a:lnTo>
                      <a:pt x="2" y="33"/>
                    </a:lnTo>
                    <a:lnTo>
                      <a:pt x="6" y="36"/>
                    </a:lnTo>
                    <a:lnTo>
                      <a:pt x="12" y="3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73" name="Freeform 96"/>
              <p:cNvSpPr>
                <a:spLocks/>
              </p:cNvSpPr>
              <p:nvPr/>
            </p:nvSpPr>
            <p:spPr bwMode="auto">
              <a:xfrm>
                <a:off x="3028" y="1617"/>
                <a:ext cx="13" cy="39"/>
              </a:xfrm>
              <a:custGeom>
                <a:avLst/>
                <a:gdLst>
                  <a:gd name="T0" fmla="*/ 0 w 13"/>
                  <a:gd name="T1" fmla="*/ 39 h 39"/>
                  <a:gd name="T2" fmla="*/ 6 w 13"/>
                  <a:gd name="T3" fmla="*/ 36 h 39"/>
                  <a:gd name="T4" fmla="*/ 10 w 13"/>
                  <a:gd name="T5" fmla="*/ 33 h 39"/>
                  <a:gd name="T6" fmla="*/ 13 w 13"/>
                  <a:gd name="T7" fmla="*/ 27 h 39"/>
                  <a:gd name="T8" fmla="*/ 13 w 13"/>
                  <a:gd name="T9" fmla="*/ 13 h 39"/>
                  <a:gd name="T10" fmla="*/ 10 w 13"/>
                  <a:gd name="T11" fmla="*/ 7 h 39"/>
                  <a:gd name="T12" fmla="*/ 6 w 13"/>
                  <a:gd name="T13" fmla="*/ 3 h 39"/>
                  <a:gd name="T14" fmla="*/ 0 w 13"/>
                  <a:gd name="T15" fmla="*/ 0 h 3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 h="39">
                    <a:moveTo>
                      <a:pt x="0" y="39"/>
                    </a:moveTo>
                    <a:lnTo>
                      <a:pt x="6" y="36"/>
                    </a:lnTo>
                    <a:lnTo>
                      <a:pt x="10" y="33"/>
                    </a:lnTo>
                    <a:lnTo>
                      <a:pt x="13" y="27"/>
                    </a:lnTo>
                    <a:lnTo>
                      <a:pt x="13" y="13"/>
                    </a:lnTo>
                    <a:lnTo>
                      <a:pt x="10" y="7"/>
                    </a:lnTo>
                    <a:lnTo>
                      <a:pt x="6" y="3"/>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74" name="Line 97"/>
              <p:cNvSpPr>
                <a:spLocks noChangeShapeType="1"/>
              </p:cNvSpPr>
              <p:nvPr/>
            </p:nvSpPr>
            <p:spPr bwMode="auto">
              <a:xfrm flipH="1">
                <a:off x="3088" y="1065"/>
                <a:ext cx="10"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75" name="Freeform 98"/>
              <p:cNvSpPr>
                <a:spLocks/>
              </p:cNvSpPr>
              <p:nvPr/>
            </p:nvSpPr>
            <p:spPr bwMode="auto">
              <a:xfrm>
                <a:off x="2944" y="1036"/>
                <a:ext cx="16" cy="68"/>
              </a:xfrm>
              <a:custGeom>
                <a:avLst/>
                <a:gdLst>
                  <a:gd name="T0" fmla="*/ 0 w 16"/>
                  <a:gd name="T1" fmla="*/ 12 h 68"/>
                  <a:gd name="T2" fmla="*/ 6 w 16"/>
                  <a:gd name="T3" fmla="*/ 9 h 68"/>
                  <a:gd name="T4" fmla="*/ 16 w 16"/>
                  <a:gd name="T5" fmla="*/ 0 h 68"/>
                  <a:gd name="T6" fmla="*/ 16 w 16"/>
                  <a:gd name="T7" fmla="*/ 68 h 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68">
                    <a:moveTo>
                      <a:pt x="0" y="12"/>
                    </a:moveTo>
                    <a:lnTo>
                      <a:pt x="6" y="9"/>
                    </a:lnTo>
                    <a:lnTo>
                      <a:pt x="16" y="0"/>
                    </a:lnTo>
                    <a:lnTo>
                      <a:pt x="16" y="68"/>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76" name="Line 99"/>
              <p:cNvSpPr>
                <a:spLocks noChangeShapeType="1"/>
              </p:cNvSpPr>
              <p:nvPr/>
            </p:nvSpPr>
            <p:spPr bwMode="auto">
              <a:xfrm>
                <a:off x="2957" y="1038"/>
                <a:ext cx="1" cy="66"/>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77" name="Line 100"/>
              <p:cNvSpPr>
                <a:spLocks noChangeShapeType="1"/>
              </p:cNvSpPr>
              <p:nvPr/>
            </p:nvSpPr>
            <p:spPr bwMode="auto">
              <a:xfrm>
                <a:off x="2944" y="1104"/>
                <a:ext cx="29"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78" name="Freeform 101"/>
              <p:cNvSpPr>
                <a:spLocks/>
              </p:cNvSpPr>
              <p:nvPr/>
            </p:nvSpPr>
            <p:spPr bwMode="auto">
              <a:xfrm>
                <a:off x="2999" y="1036"/>
                <a:ext cx="45" cy="68"/>
              </a:xfrm>
              <a:custGeom>
                <a:avLst/>
                <a:gdLst>
                  <a:gd name="T0" fmla="*/ 20 w 45"/>
                  <a:gd name="T1" fmla="*/ 0 h 68"/>
                  <a:gd name="T2" fmla="*/ 10 w 45"/>
                  <a:gd name="T3" fmla="*/ 2 h 68"/>
                  <a:gd name="T4" fmla="*/ 4 w 45"/>
                  <a:gd name="T5" fmla="*/ 12 h 68"/>
                  <a:gd name="T6" fmla="*/ 0 w 45"/>
                  <a:gd name="T7" fmla="*/ 29 h 68"/>
                  <a:gd name="T8" fmla="*/ 0 w 45"/>
                  <a:gd name="T9" fmla="*/ 39 h 68"/>
                  <a:gd name="T10" fmla="*/ 4 w 45"/>
                  <a:gd name="T11" fmla="*/ 55 h 68"/>
                  <a:gd name="T12" fmla="*/ 10 w 45"/>
                  <a:gd name="T13" fmla="*/ 64 h 68"/>
                  <a:gd name="T14" fmla="*/ 20 w 45"/>
                  <a:gd name="T15" fmla="*/ 68 h 68"/>
                  <a:gd name="T16" fmla="*/ 26 w 45"/>
                  <a:gd name="T17" fmla="*/ 68 h 68"/>
                  <a:gd name="T18" fmla="*/ 35 w 45"/>
                  <a:gd name="T19" fmla="*/ 64 h 68"/>
                  <a:gd name="T20" fmla="*/ 42 w 45"/>
                  <a:gd name="T21" fmla="*/ 55 h 68"/>
                  <a:gd name="T22" fmla="*/ 45 w 45"/>
                  <a:gd name="T23" fmla="*/ 39 h 68"/>
                  <a:gd name="T24" fmla="*/ 45 w 45"/>
                  <a:gd name="T25" fmla="*/ 29 h 68"/>
                  <a:gd name="T26" fmla="*/ 42 w 45"/>
                  <a:gd name="T27" fmla="*/ 12 h 68"/>
                  <a:gd name="T28" fmla="*/ 35 w 45"/>
                  <a:gd name="T29" fmla="*/ 2 h 68"/>
                  <a:gd name="T30" fmla="*/ 26 w 45"/>
                  <a:gd name="T31" fmla="*/ 0 h 68"/>
                  <a:gd name="T32" fmla="*/ 20 w 45"/>
                  <a:gd name="T33" fmla="*/ 0 h 68"/>
                  <a:gd name="T34" fmla="*/ 12 w 45"/>
                  <a:gd name="T35" fmla="*/ 2 h 68"/>
                  <a:gd name="T36" fmla="*/ 10 w 45"/>
                  <a:gd name="T37" fmla="*/ 6 h 68"/>
                  <a:gd name="T38" fmla="*/ 6 w 45"/>
                  <a:gd name="T39" fmla="*/ 12 h 68"/>
                  <a:gd name="T40" fmla="*/ 4 w 45"/>
                  <a:gd name="T41" fmla="*/ 29 h 68"/>
                  <a:gd name="T42" fmla="*/ 4 w 45"/>
                  <a:gd name="T43" fmla="*/ 39 h 68"/>
                  <a:gd name="T44" fmla="*/ 6 w 45"/>
                  <a:gd name="T45" fmla="*/ 55 h 68"/>
                  <a:gd name="T46" fmla="*/ 10 w 45"/>
                  <a:gd name="T47" fmla="*/ 61 h 68"/>
                  <a:gd name="T48" fmla="*/ 12 w 45"/>
                  <a:gd name="T49" fmla="*/ 64 h 68"/>
                  <a:gd name="T50" fmla="*/ 20 w 45"/>
                  <a:gd name="T51" fmla="*/ 68 h 6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5" h="68">
                    <a:moveTo>
                      <a:pt x="20" y="0"/>
                    </a:moveTo>
                    <a:lnTo>
                      <a:pt x="10" y="2"/>
                    </a:lnTo>
                    <a:lnTo>
                      <a:pt x="4" y="12"/>
                    </a:lnTo>
                    <a:lnTo>
                      <a:pt x="0" y="29"/>
                    </a:lnTo>
                    <a:lnTo>
                      <a:pt x="0" y="39"/>
                    </a:lnTo>
                    <a:lnTo>
                      <a:pt x="4" y="55"/>
                    </a:lnTo>
                    <a:lnTo>
                      <a:pt x="10" y="64"/>
                    </a:lnTo>
                    <a:lnTo>
                      <a:pt x="20" y="68"/>
                    </a:lnTo>
                    <a:lnTo>
                      <a:pt x="26" y="68"/>
                    </a:lnTo>
                    <a:lnTo>
                      <a:pt x="35" y="64"/>
                    </a:lnTo>
                    <a:lnTo>
                      <a:pt x="42" y="55"/>
                    </a:lnTo>
                    <a:lnTo>
                      <a:pt x="45" y="39"/>
                    </a:lnTo>
                    <a:lnTo>
                      <a:pt x="45" y="29"/>
                    </a:lnTo>
                    <a:lnTo>
                      <a:pt x="42" y="12"/>
                    </a:lnTo>
                    <a:lnTo>
                      <a:pt x="35" y="2"/>
                    </a:lnTo>
                    <a:lnTo>
                      <a:pt x="26" y="0"/>
                    </a:lnTo>
                    <a:lnTo>
                      <a:pt x="20" y="0"/>
                    </a:lnTo>
                    <a:lnTo>
                      <a:pt x="12" y="2"/>
                    </a:lnTo>
                    <a:lnTo>
                      <a:pt x="10" y="6"/>
                    </a:lnTo>
                    <a:lnTo>
                      <a:pt x="6" y="12"/>
                    </a:lnTo>
                    <a:lnTo>
                      <a:pt x="4" y="29"/>
                    </a:lnTo>
                    <a:lnTo>
                      <a:pt x="4" y="39"/>
                    </a:lnTo>
                    <a:lnTo>
                      <a:pt x="6" y="55"/>
                    </a:lnTo>
                    <a:lnTo>
                      <a:pt x="10" y="61"/>
                    </a:lnTo>
                    <a:lnTo>
                      <a:pt x="12" y="64"/>
                    </a:lnTo>
                    <a:lnTo>
                      <a:pt x="20" y="68"/>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79" name="Freeform 102"/>
              <p:cNvSpPr>
                <a:spLocks/>
              </p:cNvSpPr>
              <p:nvPr/>
            </p:nvSpPr>
            <p:spPr bwMode="auto">
              <a:xfrm>
                <a:off x="3025" y="1036"/>
                <a:ext cx="16" cy="68"/>
              </a:xfrm>
              <a:custGeom>
                <a:avLst/>
                <a:gdLst>
                  <a:gd name="T0" fmla="*/ 0 w 16"/>
                  <a:gd name="T1" fmla="*/ 68 h 68"/>
                  <a:gd name="T2" fmla="*/ 6 w 16"/>
                  <a:gd name="T3" fmla="*/ 64 h 68"/>
                  <a:gd name="T4" fmla="*/ 9 w 16"/>
                  <a:gd name="T5" fmla="*/ 61 h 68"/>
                  <a:gd name="T6" fmla="*/ 13 w 16"/>
                  <a:gd name="T7" fmla="*/ 55 h 68"/>
                  <a:gd name="T8" fmla="*/ 16 w 16"/>
                  <a:gd name="T9" fmla="*/ 39 h 68"/>
                  <a:gd name="T10" fmla="*/ 16 w 16"/>
                  <a:gd name="T11" fmla="*/ 29 h 68"/>
                  <a:gd name="T12" fmla="*/ 13 w 16"/>
                  <a:gd name="T13" fmla="*/ 12 h 68"/>
                  <a:gd name="T14" fmla="*/ 9 w 16"/>
                  <a:gd name="T15" fmla="*/ 6 h 68"/>
                  <a:gd name="T16" fmla="*/ 6 w 16"/>
                  <a:gd name="T17" fmla="*/ 2 h 68"/>
                  <a:gd name="T18" fmla="*/ 0 w 16"/>
                  <a:gd name="T19" fmla="*/ 0 h 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 h="68">
                    <a:moveTo>
                      <a:pt x="0" y="68"/>
                    </a:moveTo>
                    <a:lnTo>
                      <a:pt x="6" y="64"/>
                    </a:lnTo>
                    <a:lnTo>
                      <a:pt x="9" y="61"/>
                    </a:lnTo>
                    <a:lnTo>
                      <a:pt x="13" y="55"/>
                    </a:lnTo>
                    <a:lnTo>
                      <a:pt x="16" y="39"/>
                    </a:lnTo>
                    <a:lnTo>
                      <a:pt x="16" y="29"/>
                    </a:lnTo>
                    <a:lnTo>
                      <a:pt x="13" y="12"/>
                    </a:lnTo>
                    <a:lnTo>
                      <a:pt x="9" y="6"/>
                    </a:lnTo>
                    <a:lnTo>
                      <a:pt x="6" y="2"/>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80" name="Line 103"/>
              <p:cNvSpPr>
                <a:spLocks noChangeShapeType="1"/>
              </p:cNvSpPr>
              <p:nvPr/>
            </p:nvSpPr>
            <p:spPr bwMode="auto">
              <a:xfrm flipH="1">
                <a:off x="3093" y="3689"/>
                <a:ext cx="5"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81" name="Line 104"/>
              <p:cNvSpPr>
                <a:spLocks noChangeShapeType="1"/>
              </p:cNvSpPr>
              <p:nvPr/>
            </p:nvSpPr>
            <p:spPr bwMode="auto">
              <a:xfrm flipH="1">
                <a:off x="3093" y="3552"/>
                <a:ext cx="5"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82" name="Line 105"/>
              <p:cNvSpPr>
                <a:spLocks noChangeShapeType="1"/>
              </p:cNvSpPr>
              <p:nvPr/>
            </p:nvSpPr>
            <p:spPr bwMode="auto">
              <a:xfrm flipH="1">
                <a:off x="3093" y="3414"/>
                <a:ext cx="5"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83" name="Line 106"/>
              <p:cNvSpPr>
                <a:spLocks noChangeShapeType="1"/>
              </p:cNvSpPr>
              <p:nvPr/>
            </p:nvSpPr>
            <p:spPr bwMode="auto">
              <a:xfrm flipH="1">
                <a:off x="3093" y="3137"/>
                <a:ext cx="5"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84" name="Line 107"/>
              <p:cNvSpPr>
                <a:spLocks noChangeShapeType="1"/>
              </p:cNvSpPr>
              <p:nvPr/>
            </p:nvSpPr>
            <p:spPr bwMode="auto">
              <a:xfrm flipH="1">
                <a:off x="3093" y="2999"/>
                <a:ext cx="5"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85" name="Line 108"/>
              <p:cNvSpPr>
                <a:spLocks noChangeShapeType="1"/>
              </p:cNvSpPr>
              <p:nvPr/>
            </p:nvSpPr>
            <p:spPr bwMode="auto">
              <a:xfrm flipH="1">
                <a:off x="3093" y="2861"/>
                <a:ext cx="5"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86" name="Line 109"/>
              <p:cNvSpPr>
                <a:spLocks noChangeShapeType="1"/>
              </p:cNvSpPr>
              <p:nvPr/>
            </p:nvSpPr>
            <p:spPr bwMode="auto">
              <a:xfrm flipH="1">
                <a:off x="3093" y="2584"/>
                <a:ext cx="5"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87" name="Line 110"/>
              <p:cNvSpPr>
                <a:spLocks noChangeShapeType="1"/>
              </p:cNvSpPr>
              <p:nvPr/>
            </p:nvSpPr>
            <p:spPr bwMode="auto">
              <a:xfrm flipH="1">
                <a:off x="3093" y="2446"/>
                <a:ext cx="5"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88" name="Line 111"/>
              <p:cNvSpPr>
                <a:spLocks noChangeShapeType="1"/>
              </p:cNvSpPr>
              <p:nvPr/>
            </p:nvSpPr>
            <p:spPr bwMode="auto">
              <a:xfrm flipH="1">
                <a:off x="3093" y="2308"/>
                <a:ext cx="5"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89" name="Line 112"/>
              <p:cNvSpPr>
                <a:spLocks noChangeShapeType="1"/>
              </p:cNvSpPr>
              <p:nvPr/>
            </p:nvSpPr>
            <p:spPr bwMode="auto">
              <a:xfrm flipH="1">
                <a:off x="3093" y="2031"/>
                <a:ext cx="5"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90" name="Line 113"/>
              <p:cNvSpPr>
                <a:spLocks noChangeShapeType="1"/>
              </p:cNvSpPr>
              <p:nvPr/>
            </p:nvSpPr>
            <p:spPr bwMode="auto">
              <a:xfrm flipH="1">
                <a:off x="3093" y="1893"/>
                <a:ext cx="5"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91" name="Line 114"/>
              <p:cNvSpPr>
                <a:spLocks noChangeShapeType="1"/>
              </p:cNvSpPr>
              <p:nvPr/>
            </p:nvSpPr>
            <p:spPr bwMode="auto">
              <a:xfrm flipH="1">
                <a:off x="3093" y="1755"/>
                <a:ext cx="5"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92" name="Line 115"/>
              <p:cNvSpPr>
                <a:spLocks noChangeShapeType="1"/>
              </p:cNvSpPr>
              <p:nvPr/>
            </p:nvSpPr>
            <p:spPr bwMode="auto">
              <a:xfrm flipH="1">
                <a:off x="3093" y="1478"/>
                <a:ext cx="5"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93" name="Line 116"/>
              <p:cNvSpPr>
                <a:spLocks noChangeShapeType="1"/>
              </p:cNvSpPr>
              <p:nvPr/>
            </p:nvSpPr>
            <p:spPr bwMode="auto">
              <a:xfrm flipH="1">
                <a:off x="3093" y="1340"/>
                <a:ext cx="5"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94" name="Line 117"/>
              <p:cNvSpPr>
                <a:spLocks noChangeShapeType="1"/>
              </p:cNvSpPr>
              <p:nvPr/>
            </p:nvSpPr>
            <p:spPr bwMode="auto">
              <a:xfrm flipH="1">
                <a:off x="3093" y="1203"/>
                <a:ext cx="5"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95" name="Line 118"/>
              <p:cNvSpPr>
                <a:spLocks noChangeShapeType="1"/>
              </p:cNvSpPr>
              <p:nvPr/>
            </p:nvSpPr>
            <p:spPr bwMode="auto">
              <a:xfrm>
                <a:off x="2790" y="2569"/>
                <a:ext cx="46" cy="6"/>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96" name="Freeform 119"/>
              <p:cNvSpPr>
                <a:spLocks/>
              </p:cNvSpPr>
              <p:nvPr/>
            </p:nvSpPr>
            <p:spPr bwMode="auto">
              <a:xfrm>
                <a:off x="2790" y="2565"/>
                <a:ext cx="46" cy="10"/>
              </a:xfrm>
              <a:custGeom>
                <a:avLst/>
                <a:gdLst>
                  <a:gd name="T0" fmla="*/ 0 w 46"/>
                  <a:gd name="T1" fmla="*/ 0 h 10"/>
                  <a:gd name="T2" fmla="*/ 20 w 46"/>
                  <a:gd name="T3" fmla="*/ 4 h 10"/>
                  <a:gd name="T4" fmla="*/ 36 w 46"/>
                  <a:gd name="T5" fmla="*/ 6 h 10"/>
                  <a:gd name="T6" fmla="*/ 46 w 46"/>
                  <a:gd name="T7" fmla="*/ 1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10">
                    <a:moveTo>
                      <a:pt x="0" y="0"/>
                    </a:moveTo>
                    <a:lnTo>
                      <a:pt x="20" y="4"/>
                    </a:lnTo>
                    <a:lnTo>
                      <a:pt x="36" y="6"/>
                    </a:lnTo>
                    <a:lnTo>
                      <a:pt x="46"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97" name="Freeform 120"/>
              <p:cNvSpPr>
                <a:spLocks/>
              </p:cNvSpPr>
              <p:nvPr/>
            </p:nvSpPr>
            <p:spPr bwMode="auto">
              <a:xfrm>
                <a:off x="2790" y="2532"/>
                <a:ext cx="26" cy="10"/>
              </a:xfrm>
              <a:custGeom>
                <a:avLst/>
                <a:gdLst>
                  <a:gd name="T0" fmla="*/ 0 w 26"/>
                  <a:gd name="T1" fmla="*/ 0 h 10"/>
                  <a:gd name="T2" fmla="*/ 13 w 26"/>
                  <a:gd name="T3" fmla="*/ 4 h 10"/>
                  <a:gd name="T4" fmla="*/ 26 w 26"/>
                  <a:gd name="T5" fmla="*/ 10 h 10"/>
                  <a:gd name="T6" fmla="*/ 0 60000 65536"/>
                  <a:gd name="T7" fmla="*/ 0 60000 65536"/>
                  <a:gd name="T8" fmla="*/ 0 60000 65536"/>
                </a:gdLst>
                <a:ahLst/>
                <a:cxnLst>
                  <a:cxn ang="T6">
                    <a:pos x="T0" y="T1"/>
                  </a:cxn>
                  <a:cxn ang="T7">
                    <a:pos x="T2" y="T3"/>
                  </a:cxn>
                  <a:cxn ang="T8">
                    <a:pos x="T4" y="T5"/>
                  </a:cxn>
                </a:cxnLst>
                <a:rect l="0" t="0" r="r" b="b"/>
                <a:pathLst>
                  <a:path w="26" h="10">
                    <a:moveTo>
                      <a:pt x="0" y="0"/>
                    </a:moveTo>
                    <a:lnTo>
                      <a:pt x="13" y="4"/>
                    </a:lnTo>
                    <a:lnTo>
                      <a:pt x="26"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98" name="Freeform 121"/>
              <p:cNvSpPr>
                <a:spLocks/>
              </p:cNvSpPr>
              <p:nvPr/>
            </p:nvSpPr>
            <p:spPr bwMode="auto">
              <a:xfrm>
                <a:off x="2790" y="2530"/>
                <a:ext cx="46" cy="45"/>
              </a:xfrm>
              <a:custGeom>
                <a:avLst/>
                <a:gdLst>
                  <a:gd name="T0" fmla="*/ 0 w 46"/>
                  <a:gd name="T1" fmla="*/ 0 h 45"/>
                  <a:gd name="T2" fmla="*/ 10 w 46"/>
                  <a:gd name="T3" fmla="*/ 2 h 45"/>
                  <a:gd name="T4" fmla="*/ 16 w 46"/>
                  <a:gd name="T5" fmla="*/ 6 h 45"/>
                  <a:gd name="T6" fmla="*/ 26 w 46"/>
                  <a:gd name="T7" fmla="*/ 12 h 45"/>
                  <a:gd name="T8" fmla="*/ 32 w 46"/>
                  <a:gd name="T9" fmla="*/ 19 h 45"/>
                  <a:gd name="T10" fmla="*/ 38 w 46"/>
                  <a:gd name="T11" fmla="*/ 29 h 45"/>
                  <a:gd name="T12" fmla="*/ 42 w 46"/>
                  <a:gd name="T13" fmla="*/ 35 h 45"/>
                  <a:gd name="T14" fmla="*/ 46 w 46"/>
                  <a:gd name="T15" fmla="*/ 45 h 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6" h="45">
                    <a:moveTo>
                      <a:pt x="0" y="0"/>
                    </a:moveTo>
                    <a:lnTo>
                      <a:pt x="10" y="2"/>
                    </a:lnTo>
                    <a:lnTo>
                      <a:pt x="16" y="6"/>
                    </a:lnTo>
                    <a:lnTo>
                      <a:pt x="26" y="12"/>
                    </a:lnTo>
                    <a:lnTo>
                      <a:pt x="32" y="19"/>
                    </a:lnTo>
                    <a:lnTo>
                      <a:pt x="38" y="29"/>
                    </a:lnTo>
                    <a:lnTo>
                      <a:pt x="42" y="35"/>
                    </a:lnTo>
                    <a:lnTo>
                      <a:pt x="46" y="45"/>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99" name="Line 122"/>
              <p:cNvSpPr>
                <a:spLocks noChangeShapeType="1"/>
              </p:cNvSpPr>
              <p:nvPr/>
            </p:nvSpPr>
            <p:spPr bwMode="auto">
              <a:xfrm flipV="1">
                <a:off x="2790" y="2565"/>
                <a:ext cx="1" cy="13"/>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00" name="Freeform 123"/>
              <p:cNvSpPr>
                <a:spLocks/>
              </p:cNvSpPr>
              <p:nvPr/>
            </p:nvSpPr>
            <p:spPr bwMode="auto">
              <a:xfrm>
                <a:off x="2828" y="2504"/>
                <a:ext cx="24" cy="6"/>
              </a:xfrm>
              <a:custGeom>
                <a:avLst/>
                <a:gdLst>
                  <a:gd name="T0" fmla="*/ 8 w 24"/>
                  <a:gd name="T1" fmla="*/ 2 h 6"/>
                  <a:gd name="T2" fmla="*/ 4 w 24"/>
                  <a:gd name="T3" fmla="*/ 6 h 6"/>
                  <a:gd name="T4" fmla="*/ 0 w 24"/>
                  <a:gd name="T5" fmla="*/ 2 h 6"/>
                  <a:gd name="T6" fmla="*/ 4 w 24"/>
                  <a:gd name="T7" fmla="*/ 0 h 6"/>
                  <a:gd name="T8" fmla="*/ 14 w 24"/>
                  <a:gd name="T9" fmla="*/ 0 h 6"/>
                  <a:gd name="T10" fmla="*/ 20 w 24"/>
                  <a:gd name="T11" fmla="*/ 2 h 6"/>
                  <a:gd name="T12" fmla="*/ 24 w 24"/>
                  <a:gd name="T13" fmla="*/ 6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6">
                    <a:moveTo>
                      <a:pt x="8" y="2"/>
                    </a:moveTo>
                    <a:lnTo>
                      <a:pt x="4" y="6"/>
                    </a:lnTo>
                    <a:lnTo>
                      <a:pt x="0" y="2"/>
                    </a:lnTo>
                    <a:lnTo>
                      <a:pt x="4" y="0"/>
                    </a:lnTo>
                    <a:lnTo>
                      <a:pt x="14" y="0"/>
                    </a:lnTo>
                    <a:lnTo>
                      <a:pt x="20" y="2"/>
                    </a:lnTo>
                    <a:lnTo>
                      <a:pt x="24"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01" name="Line 124"/>
              <p:cNvSpPr>
                <a:spLocks noChangeShapeType="1"/>
              </p:cNvSpPr>
              <p:nvPr/>
            </p:nvSpPr>
            <p:spPr bwMode="auto">
              <a:xfrm>
                <a:off x="2790" y="2422"/>
                <a:ext cx="46"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02" name="Line 125"/>
              <p:cNvSpPr>
                <a:spLocks noChangeShapeType="1"/>
              </p:cNvSpPr>
              <p:nvPr/>
            </p:nvSpPr>
            <p:spPr bwMode="auto">
              <a:xfrm>
                <a:off x="2790" y="2420"/>
                <a:ext cx="46"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03" name="Freeform 126"/>
              <p:cNvSpPr>
                <a:spLocks/>
              </p:cNvSpPr>
              <p:nvPr/>
            </p:nvSpPr>
            <p:spPr bwMode="auto">
              <a:xfrm>
                <a:off x="2790" y="2383"/>
                <a:ext cx="46" cy="37"/>
              </a:xfrm>
              <a:custGeom>
                <a:avLst/>
                <a:gdLst>
                  <a:gd name="T0" fmla="*/ 10 w 46"/>
                  <a:gd name="T1" fmla="*/ 37 h 37"/>
                  <a:gd name="T2" fmla="*/ 3 w 46"/>
                  <a:gd name="T3" fmla="*/ 30 h 37"/>
                  <a:gd name="T4" fmla="*/ 0 w 46"/>
                  <a:gd name="T5" fmla="*/ 20 h 37"/>
                  <a:gd name="T6" fmla="*/ 0 w 46"/>
                  <a:gd name="T7" fmla="*/ 14 h 37"/>
                  <a:gd name="T8" fmla="*/ 3 w 46"/>
                  <a:gd name="T9" fmla="*/ 4 h 37"/>
                  <a:gd name="T10" fmla="*/ 10 w 46"/>
                  <a:gd name="T11" fmla="*/ 0 h 37"/>
                  <a:gd name="T12" fmla="*/ 46 w 46"/>
                  <a:gd name="T13" fmla="*/ 0 h 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 h="37">
                    <a:moveTo>
                      <a:pt x="10" y="37"/>
                    </a:moveTo>
                    <a:lnTo>
                      <a:pt x="3" y="30"/>
                    </a:lnTo>
                    <a:lnTo>
                      <a:pt x="0" y="20"/>
                    </a:lnTo>
                    <a:lnTo>
                      <a:pt x="0" y="14"/>
                    </a:lnTo>
                    <a:lnTo>
                      <a:pt x="3" y="4"/>
                    </a:lnTo>
                    <a:lnTo>
                      <a:pt x="10" y="0"/>
                    </a:lnTo>
                    <a:lnTo>
                      <a:pt x="4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04" name="Freeform 127"/>
              <p:cNvSpPr>
                <a:spLocks/>
              </p:cNvSpPr>
              <p:nvPr/>
            </p:nvSpPr>
            <p:spPr bwMode="auto">
              <a:xfrm>
                <a:off x="2790" y="2387"/>
                <a:ext cx="46" cy="10"/>
              </a:xfrm>
              <a:custGeom>
                <a:avLst/>
                <a:gdLst>
                  <a:gd name="T0" fmla="*/ 0 w 46"/>
                  <a:gd name="T1" fmla="*/ 10 h 10"/>
                  <a:gd name="T2" fmla="*/ 3 w 46"/>
                  <a:gd name="T3" fmla="*/ 3 h 10"/>
                  <a:gd name="T4" fmla="*/ 10 w 46"/>
                  <a:gd name="T5" fmla="*/ 0 h 10"/>
                  <a:gd name="T6" fmla="*/ 46 w 46"/>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10">
                    <a:moveTo>
                      <a:pt x="0" y="10"/>
                    </a:moveTo>
                    <a:lnTo>
                      <a:pt x="3" y="3"/>
                    </a:lnTo>
                    <a:lnTo>
                      <a:pt x="10" y="0"/>
                    </a:lnTo>
                    <a:lnTo>
                      <a:pt x="4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05" name="Freeform 128"/>
              <p:cNvSpPr>
                <a:spLocks/>
              </p:cNvSpPr>
              <p:nvPr/>
            </p:nvSpPr>
            <p:spPr bwMode="auto">
              <a:xfrm>
                <a:off x="2790" y="2348"/>
                <a:ext cx="46" cy="35"/>
              </a:xfrm>
              <a:custGeom>
                <a:avLst/>
                <a:gdLst>
                  <a:gd name="T0" fmla="*/ 10 w 46"/>
                  <a:gd name="T1" fmla="*/ 35 h 35"/>
                  <a:gd name="T2" fmla="*/ 3 w 46"/>
                  <a:gd name="T3" fmla="*/ 29 h 35"/>
                  <a:gd name="T4" fmla="*/ 0 w 46"/>
                  <a:gd name="T5" fmla="*/ 19 h 35"/>
                  <a:gd name="T6" fmla="*/ 0 w 46"/>
                  <a:gd name="T7" fmla="*/ 13 h 35"/>
                  <a:gd name="T8" fmla="*/ 3 w 46"/>
                  <a:gd name="T9" fmla="*/ 4 h 35"/>
                  <a:gd name="T10" fmla="*/ 10 w 46"/>
                  <a:gd name="T11" fmla="*/ 0 h 35"/>
                  <a:gd name="T12" fmla="*/ 46 w 46"/>
                  <a:gd name="T13" fmla="*/ 0 h 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 h="35">
                    <a:moveTo>
                      <a:pt x="10" y="35"/>
                    </a:moveTo>
                    <a:lnTo>
                      <a:pt x="3" y="29"/>
                    </a:lnTo>
                    <a:lnTo>
                      <a:pt x="0" y="19"/>
                    </a:lnTo>
                    <a:lnTo>
                      <a:pt x="0" y="13"/>
                    </a:lnTo>
                    <a:lnTo>
                      <a:pt x="3" y="4"/>
                    </a:lnTo>
                    <a:lnTo>
                      <a:pt x="10" y="0"/>
                    </a:lnTo>
                    <a:lnTo>
                      <a:pt x="4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06" name="Freeform 129"/>
              <p:cNvSpPr>
                <a:spLocks/>
              </p:cNvSpPr>
              <p:nvPr/>
            </p:nvSpPr>
            <p:spPr bwMode="auto">
              <a:xfrm>
                <a:off x="2790" y="2352"/>
                <a:ext cx="46" cy="9"/>
              </a:xfrm>
              <a:custGeom>
                <a:avLst/>
                <a:gdLst>
                  <a:gd name="T0" fmla="*/ 0 w 46"/>
                  <a:gd name="T1" fmla="*/ 9 h 9"/>
                  <a:gd name="T2" fmla="*/ 3 w 46"/>
                  <a:gd name="T3" fmla="*/ 2 h 9"/>
                  <a:gd name="T4" fmla="*/ 10 w 46"/>
                  <a:gd name="T5" fmla="*/ 0 h 9"/>
                  <a:gd name="T6" fmla="*/ 46 w 46"/>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9">
                    <a:moveTo>
                      <a:pt x="0" y="9"/>
                    </a:moveTo>
                    <a:lnTo>
                      <a:pt x="3" y="2"/>
                    </a:lnTo>
                    <a:lnTo>
                      <a:pt x="10" y="0"/>
                    </a:lnTo>
                    <a:lnTo>
                      <a:pt x="4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07" name="Line 130"/>
              <p:cNvSpPr>
                <a:spLocks noChangeShapeType="1"/>
              </p:cNvSpPr>
              <p:nvPr/>
            </p:nvSpPr>
            <p:spPr bwMode="auto">
              <a:xfrm flipV="1">
                <a:off x="2790" y="2420"/>
                <a:ext cx="1" cy="12"/>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08" name="Line 131"/>
              <p:cNvSpPr>
                <a:spLocks noChangeShapeType="1"/>
              </p:cNvSpPr>
              <p:nvPr/>
            </p:nvSpPr>
            <p:spPr bwMode="auto">
              <a:xfrm flipV="1">
                <a:off x="2836" y="2410"/>
                <a:ext cx="1" cy="22"/>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09" name="Line 132"/>
              <p:cNvSpPr>
                <a:spLocks noChangeShapeType="1"/>
              </p:cNvSpPr>
              <p:nvPr/>
            </p:nvSpPr>
            <p:spPr bwMode="auto">
              <a:xfrm flipV="1">
                <a:off x="2836" y="2375"/>
                <a:ext cx="1" cy="22"/>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10" name="Line 133"/>
              <p:cNvSpPr>
                <a:spLocks noChangeShapeType="1"/>
              </p:cNvSpPr>
              <p:nvPr/>
            </p:nvSpPr>
            <p:spPr bwMode="auto">
              <a:xfrm flipV="1">
                <a:off x="2836" y="2338"/>
                <a:ext cx="1" cy="23"/>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11" name="Line 134"/>
              <p:cNvSpPr>
                <a:spLocks noChangeShapeType="1"/>
              </p:cNvSpPr>
              <p:nvPr/>
            </p:nvSpPr>
            <p:spPr bwMode="auto">
              <a:xfrm>
                <a:off x="2767" y="2316"/>
                <a:ext cx="69"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12" name="Line 135"/>
              <p:cNvSpPr>
                <a:spLocks noChangeShapeType="1"/>
              </p:cNvSpPr>
              <p:nvPr/>
            </p:nvSpPr>
            <p:spPr bwMode="auto">
              <a:xfrm>
                <a:off x="2767" y="2312"/>
                <a:ext cx="69"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13" name="Line 136"/>
              <p:cNvSpPr>
                <a:spLocks noChangeShapeType="1"/>
              </p:cNvSpPr>
              <p:nvPr/>
            </p:nvSpPr>
            <p:spPr bwMode="auto">
              <a:xfrm>
                <a:off x="2767" y="2274"/>
                <a:ext cx="69"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14" name="Line 137"/>
              <p:cNvSpPr>
                <a:spLocks noChangeShapeType="1"/>
              </p:cNvSpPr>
              <p:nvPr/>
            </p:nvSpPr>
            <p:spPr bwMode="auto">
              <a:xfrm>
                <a:off x="2767" y="2270"/>
                <a:ext cx="69"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15" name="Line 138"/>
              <p:cNvSpPr>
                <a:spLocks noChangeShapeType="1"/>
              </p:cNvSpPr>
              <p:nvPr/>
            </p:nvSpPr>
            <p:spPr bwMode="auto">
              <a:xfrm flipV="1">
                <a:off x="2767" y="2303"/>
                <a:ext cx="1" cy="23"/>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16" name="Line 139"/>
              <p:cNvSpPr>
                <a:spLocks noChangeShapeType="1"/>
              </p:cNvSpPr>
              <p:nvPr/>
            </p:nvSpPr>
            <p:spPr bwMode="auto">
              <a:xfrm flipV="1">
                <a:off x="2767" y="2260"/>
                <a:ext cx="1" cy="23"/>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17" name="Line 140"/>
              <p:cNvSpPr>
                <a:spLocks noChangeShapeType="1"/>
              </p:cNvSpPr>
              <p:nvPr/>
            </p:nvSpPr>
            <p:spPr bwMode="auto">
              <a:xfrm flipV="1">
                <a:off x="2800" y="2274"/>
                <a:ext cx="1" cy="38"/>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18" name="Line 141"/>
              <p:cNvSpPr>
                <a:spLocks noChangeShapeType="1"/>
              </p:cNvSpPr>
              <p:nvPr/>
            </p:nvSpPr>
            <p:spPr bwMode="auto">
              <a:xfrm flipV="1">
                <a:off x="2836" y="2303"/>
                <a:ext cx="1" cy="23"/>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19" name="Line 142"/>
              <p:cNvSpPr>
                <a:spLocks noChangeShapeType="1"/>
              </p:cNvSpPr>
              <p:nvPr/>
            </p:nvSpPr>
            <p:spPr bwMode="auto">
              <a:xfrm flipV="1">
                <a:off x="2836" y="2260"/>
                <a:ext cx="1" cy="23"/>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20" name="Line 143"/>
              <p:cNvSpPr>
                <a:spLocks noChangeShapeType="1"/>
              </p:cNvSpPr>
              <p:nvPr/>
            </p:nvSpPr>
            <p:spPr bwMode="auto">
              <a:xfrm>
                <a:off x="2790" y="2209"/>
                <a:ext cx="46" cy="35"/>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21" name="Line 144"/>
              <p:cNvSpPr>
                <a:spLocks noChangeShapeType="1"/>
              </p:cNvSpPr>
              <p:nvPr/>
            </p:nvSpPr>
            <p:spPr bwMode="auto">
              <a:xfrm>
                <a:off x="2790" y="2205"/>
                <a:ext cx="46" cy="37"/>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22" name="Freeform 145"/>
              <p:cNvSpPr>
                <a:spLocks/>
              </p:cNvSpPr>
              <p:nvPr/>
            </p:nvSpPr>
            <p:spPr bwMode="auto">
              <a:xfrm>
                <a:off x="2790" y="2205"/>
                <a:ext cx="13" cy="39"/>
              </a:xfrm>
              <a:custGeom>
                <a:avLst/>
                <a:gdLst>
                  <a:gd name="T0" fmla="*/ 0 w 13"/>
                  <a:gd name="T1" fmla="*/ 37 h 39"/>
                  <a:gd name="T2" fmla="*/ 13 w 13"/>
                  <a:gd name="T3" fmla="*/ 39 h 39"/>
                  <a:gd name="T4" fmla="*/ 0 w 13"/>
                  <a:gd name="T5" fmla="*/ 39 h 39"/>
                  <a:gd name="T6" fmla="*/ 0 w 13"/>
                  <a:gd name="T7" fmla="*/ 0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39">
                    <a:moveTo>
                      <a:pt x="0" y="37"/>
                    </a:moveTo>
                    <a:lnTo>
                      <a:pt x="13" y="39"/>
                    </a:lnTo>
                    <a:lnTo>
                      <a:pt x="0" y="39"/>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23" name="Freeform 146"/>
              <p:cNvSpPr>
                <a:spLocks/>
              </p:cNvSpPr>
              <p:nvPr/>
            </p:nvSpPr>
            <p:spPr bwMode="auto">
              <a:xfrm>
                <a:off x="2822" y="2205"/>
                <a:ext cx="14" cy="39"/>
              </a:xfrm>
              <a:custGeom>
                <a:avLst/>
                <a:gdLst>
                  <a:gd name="T0" fmla="*/ 14 w 14"/>
                  <a:gd name="T1" fmla="*/ 39 h 39"/>
                  <a:gd name="T2" fmla="*/ 14 w 14"/>
                  <a:gd name="T3" fmla="*/ 0 h 39"/>
                  <a:gd name="T4" fmla="*/ 0 w 14"/>
                  <a:gd name="T5" fmla="*/ 0 h 39"/>
                  <a:gd name="T6" fmla="*/ 14 w 14"/>
                  <a:gd name="T7" fmla="*/ 4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39">
                    <a:moveTo>
                      <a:pt x="14" y="39"/>
                    </a:moveTo>
                    <a:lnTo>
                      <a:pt x="14" y="0"/>
                    </a:lnTo>
                    <a:lnTo>
                      <a:pt x="0" y="0"/>
                    </a:lnTo>
                    <a:lnTo>
                      <a:pt x="14"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24" name="Line 147"/>
              <p:cNvSpPr>
                <a:spLocks noChangeShapeType="1"/>
              </p:cNvSpPr>
              <p:nvPr/>
            </p:nvSpPr>
            <p:spPr bwMode="auto">
              <a:xfrm>
                <a:off x="3098" y="949"/>
                <a:ext cx="2025"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25" name="Line 148"/>
              <p:cNvSpPr>
                <a:spLocks noChangeShapeType="1"/>
              </p:cNvSpPr>
              <p:nvPr/>
            </p:nvSpPr>
            <p:spPr bwMode="auto">
              <a:xfrm flipV="1">
                <a:off x="3143" y="934"/>
                <a:ext cx="1" cy="15"/>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26" name="Freeform 149"/>
              <p:cNvSpPr>
                <a:spLocks/>
              </p:cNvSpPr>
              <p:nvPr/>
            </p:nvSpPr>
            <p:spPr bwMode="auto">
              <a:xfrm>
                <a:off x="3051" y="818"/>
                <a:ext cx="46" cy="69"/>
              </a:xfrm>
              <a:custGeom>
                <a:avLst/>
                <a:gdLst>
                  <a:gd name="T0" fmla="*/ 4 w 46"/>
                  <a:gd name="T1" fmla="*/ 14 h 69"/>
                  <a:gd name="T2" fmla="*/ 7 w 46"/>
                  <a:gd name="T3" fmla="*/ 16 h 69"/>
                  <a:gd name="T4" fmla="*/ 4 w 46"/>
                  <a:gd name="T5" fmla="*/ 20 h 69"/>
                  <a:gd name="T6" fmla="*/ 0 w 46"/>
                  <a:gd name="T7" fmla="*/ 16 h 69"/>
                  <a:gd name="T8" fmla="*/ 0 w 46"/>
                  <a:gd name="T9" fmla="*/ 14 h 69"/>
                  <a:gd name="T10" fmla="*/ 4 w 46"/>
                  <a:gd name="T11" fmla="*/ 6 h 69"/>
                  <a:gd name="T12" fmla="*/ 7 w 46"/>
                  <a:gd name="T13" fmla="*/ 3 h 69"/>
                  <a:gd name="T14" fmla="*/ 17 w 46"/>
                  <a:gd name="T15" fmla="*/ 0 h 69"/>
                  <a:gd name="T16" fmla="*/ 31 w 46"/>
                  <a:gd name="T17" fmla="*/ 0 h 69"/>
                  <a:gd name="T18" fmla="*/ 39 w 46"/>
                  <a:gd name="T19" fmla="*/ 3 h 69"/>
                  <a:gd name="T20" fmla="*/ 43 w 46"/>
                  <a:gd name="T21" fmla="*/ 6 h 69"/>
                  <a:gd name="T22" fmla="*/ 46 w 46"/>
                  <a:gd name="T23" fmla="*/ 14 h 69"/>
                  <a:gd name="T24" fmla="*/ 46 w 46"/>
                  <a:gd name="T25" fmla="*/ 20 h 69"/>
                  <a:gd name="T26" fmla="*/ 43 w 46"/>
                  <a:gd name="T27" fmla="*/ 26 h 69"/>
                  <a:gd name="T28" fmla="*/ 33 w 46"/>
                  <a:gd name="T29" fmla="*/ 32 h 69"/>
                  <a:gd name="T30" fmla="*/ 17 w 46"/>
                  <a:gd name="T31" fmla="*/ 39 h 69"/>
                  <a:gd name="T32" fmla="*/ 11 w 46"/>
                  <a:gd name="T33" fmla="*/ 42 h 69"/>
                  <a:gd name="T34" fmla="*/ 4 w 46"/>
                  <a:gd name="T35" fmla="*/ 49 h 69"/>
                  <a:gd name="T36" fmla="*/ 0 w 46"/>
                  <a:gd name="T37" fmla="*/ 59 h 69"/>
                  <a:gd name="T38" fmla="*/ 0 w 46"/>
                  <a:gd name="T39" fmla="*/ 69 h 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6" h="69">
                    <a:moveTo>
                      <a:pt x="4" y="14"/>
                    </a:moveTo>
                    <a:lnTo>
                      <a:pt x="7" y="16"/>
                    </a:lnTo>
                    <a:lnTo>
                      <a:pt x="4" y="20"/>
                    </a:lnTo>
                    <a:lnTo>
                      <a:pt x="0" y="16"/>
                    </a:lnTo>
                    <a:lnTo>
                      <a:pt x="0" y="14"/>
                    </a:lnTo>
                    <a:lnTo>
                      <a:pt x="4" y="6"/>
                    </a:lnTo>
                    <a:lnTo>
                      <a:pt x="7" y="3"/>
                    </a:lnTo>
                    <a:lnTo>
                      <a:pt x="17" y="0"/>
                    </a:lnTo>
                    <a:lnTo>
                      <a:pt x="31" y="0"/>
                    </a:lnTo>
                    <a:lnTo>
                      <a:pt x="39" y="3"/>
                    </a:lnTo>
                    <a:lnTo>
                      <a:pt x="43" y="6"/>
                    </a:lnTo>
                    <a:lnTo>
                      <a:pt x="46" y="14"/>
                    </a:lnTo>
                    <a:lnTo>
                      <a:pt x="46" y="20"/>
                    </a:lnTo>
                    <a:lnTo>
                      <a:pt x="43" y="26"/>
                    </a:lnTo>
                    <a:lnTo>
                      <a:pt x="33" y="32"/>
                    </a:lnTo>
                    <a:lnTo>
                      <a:pt x="17" y="39"/>
                    </a:lnTo>
                    <a:lnTo>
                      <a:pt x="11" y="42"/>
                    </a:lnTo>
                    <a:lnTo>
                      <a:pt x="4" y="49"/>
                    </a:lnTo>
                    <a:lnTo>
                      <a:pt x="0" y="59"/>
                    </a:lnTo>
                    <a:lnTo>
                      <a:pt x="0"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27" name="Freeform 150"/>
              <p:cNvSpPr>
                <a:spLocks/>
              </p:cNvSpPr>
              <p:nvPr/>
            </p:nvSpPr>
            <p:spPr bwMode="auto">
              <a:xfrm>
                <a:off x="3068" y="818"/>
                <a:ext cx="26" cy="39"/>
              </a:xfrm>
              <a:custGeom>
                <a:avLst/>
                <a:gdLst>
                  <a:gd name="T0" fmla="*/ 14 w 26"/>
                  <a:gd name="T1" fmla="*/ 0 h 39"/>
                  <a:gd name="T2" fmla="*/ 20 w 26"/>
                  <a:gd name="T3" fmla="*/ 3 h 39"/>
                  <a:gd name="T4" fmla="*/ 22 w 26"/>
                  <a:gd name="T5" fmla="*/ 6 h 39"/>
                  <a:gd name="T6" fmla="*/ 26 w 26"/>
                  <a:gd name="T7" fmla="*/ 14 h 39"/>
                  <a:gd name="T8" fmla="*/ 26 w 26"/>
                  <a:gd name="T9" fmla="*/ 20 h 39"/>
                  <a:gd name="T10" fmla="*/ 22 w 26"/>
                  <a:gd name="T11" fmla="*/ 26 h 39"/>
                  <a:gd name="T12" fmla="*/ 14 w 26"/>
                  <a:gd name="T13" fmla="*/ 32 h 39"/>
                  <a:gd name="T14" fmla="*/ 0 w 26"/>
                  <a:gd name="T15" fmla="*/ 39 h 3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 h="39">
                    <a:moveTo>
                      <a:pt x="14" y="0"/>
                    </a:moveTo>
                    <a:lnTo>
                      <a:pt x="20" y="3"/>
                    </a:lnTo>
                    <a:lnTo>
                      <a:pt x="22" y="6"/>
                    </a:lnTo>
                    <a:lnTo>
                      <a:pt x="26" y="14"/>
                    </a:lnTo>
                    <a:lnTo>
                      <a:pt x="26" y="20"/>
                    </a:lnTo>
                    <a:lnTo>
                      <a:pt x="22" y="26"/>
                    </a:lnTo>
                    <a:lnTo>
                      <a:pt x="14" y="32"/>
                    </a:lnTo>
                    <a:lnTo>
                      <a:pt x="0" y="3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28" name="Freeform 151"/>
              <p:cNvSpPr>
                <a:spLocks/>
              </p:cNvSpPr>
              <p:nvPr/>
            </p:nvSpPr>
            <p:spPr bwMode="auto">
              <a:xfrm>
                <a:off x="3051" y="877"/>
                <a:ext cx="46" cy="6"/>
              </a:xfrm>
              <a:custGeom>
                <a:avLst/>
                <a:gdLst>
                  <a:gd name="T0" fmla="*/ 0 w 46"/>
                  <a:gd name="T1" fmla="*/ 2 h 6"/>
                  <a:gd name="T2" fmla="*/ 4 w 46"/>
                  <a:gd name="T3" fmla="*/ 0 h 6"/>
                  <a:gd name="T4" fmla="*/ 11 w 46"/>
                  <a:gd name="T5" fmla="*/ 0 h 6"/>
                  <a:gd name="T6" fmla="*/ 27 w 46"/>
                  <a:gd name="T7" fmla="*/ 6 h 6"/>
                  <a:gd name="T8" fmla="*/ 37 w 46"/>
                  <a:gd name="T9" fmla="*/ 6 h 6"/>
                  <a:gd name="T10" fmla="*/ 43 w 46"/>
                  <a:gd name="T11" fmla="*/ 2 h 6"/>
                  <a:gd name="T12" fmla="*/ 46 w 46"/>
                  <a:gd name="T13" fmla="*/ 0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 h="6">
                    <a:moveTo>
                      <a:pt x="0" y="2"/>
                    </a:moveTo>
                    <a:lnTo>
                      <a:pt x="4" y="0"/>
                    </a:lnTo>
                    <a:lnTo>
                      <a:pt x="11" y="0"/>
                    </a:lnTo>
                    <a:lnTo>
                      <a:pt x="27" y="6"/>
                    </a:lnTo>
                    <a:lnTo>
                      <a:pt x="37" y="6"/>
                    </a:lnTo>
                    <a:lnTo>
                      <a:pt x="43" y="2"/>
                    </a:lnTo>
                    <a:lnTo>
                      <a:pt x="4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29" name="Freeform 152"/>
              <p:cNvSpPr>
                <a:spLocks/>
              </p:cNvSpPr>
              <p:nvPr/>
            </p:nvSpPr>
            <p:spPr bwMode="auto">
              <a:xfrm>
                <a:off x="3062" y="870"/>
                <a:ext cx="35" cy="17"/>
              </a:xfrm>
              <a:custGeom>
                <a:avLst/>
                <a:gdLst>
                  <a:gd name="T0" fmla="*/ 0 w 35"/>
                  <a:gd name="T1" fmla="*/ 7 h 17"/>
                  <a:gd name="T2" fmla="*/ 16 w 35"/>
                  <a:gd name="T3" fmla="*/ 17 h 17"/>
                  <a:gd name="T4" fmla="*/ 28 w 35"/>
                  <a:gd name="T5" fmla="*/ 17 h 17"/>
                  <a:gd name="T6" fmla="*/ 32 w 35"/>
                  <a:gd name="T7" fmla="*/ 13 h 17"/>
                  <a:gd name="T8" fmla="*/ 35 w 35"/>
                  <a:gd name="T9" fmla="*/ 7 h 17"/>
                  <a:gd name="T10" fmla="*/ 35 w 35"/>
                  <a:gd name="T11" fmla="*/ 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17">
                    <a:moveTo>
                      <a:pt x="0" y="7"/>
                    </a:moveTo>
                    <a:lnTo>
                      <a:pt x="16" y="17"/>
                    </a:lnTo>
                    <a:lnTo>
                      <a:pt x="28" y="17"/>
                    </a:lnTo>
                    <a:lnTo>
                      <a:pt x="32" y="13"/>
                    </a:lnTo>
                    <a:lnTo>
                      <a:pt x="35" y="7"/>
                    </a:lnTo>
                    <a:lnTo>
                      <a:pt x="35"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30" name="Freeform 153"/>
              <p:cNvSpPr>
                <a:spLocks/>
              </p:cNvSpPr>
              <p:nvPr/>
            </p:nvSpPr>
            <p:spPr bwMode="auto">
              <a:xfrm>
                <a:off x="3117" y="818"/>
                <a:ext cx="45" cy="69"/>
              </a:xfrm>
              <a:custGeom>
                <a:avLst/>
                <a:gdLst>
                  <a:gd name="T0" fmla="*/ 18 w 45"/>
                  <a:gd name="T1" fmla="*/ 0 h 69"/>
                  <a:gd name="T2" fmla="*/ 10 w 45"/>
                  <a:gd name="T3" fmla="*/ 3 h 69"/>
                  <a:gd name="T4" fmla="*/ 2 w 45"/>
                  <a:gd name="T5" fmla="*/ 14 h 69"/>
                  <a:gd name="T6" fmla="*/ 0 w 45"/>
                  <a:gd name="T7" fmla="*/ 30 h 69"/>
                  <a:gd name="T8" fmla="*/ 0 w 45"/>
                  <a:gd name="T9" fmla="*/ 39 h 69"/>
                  <a:gd name="T10" fmla="*/ 2 w 45"/>
                  <a:gd name="T11" fmla="*/ 55 h 69"/>
                  <a:gd name="T12" fmla="*/ 10 w 45"/>
                  <a:gd name="T13" fmla="*/ 65 h 69"/>
                  <a:gd name="T14" fmla="*/ 18 w 45"/>
                  <a:gd name="T15" fmla="*/ 69 h 69"/>
                  <a:gd name="T16" fmla="*/ 26 w 45"/>
                  <a:gd name="T17" fmla="*/ 69 h 69"/>
                  <a:gd name="T18" fmla="*/ 35 w 45"/>
                  <a:gd name="T19" fmla="*/ 65 h 69"/>
                  <a:gd name="T20" fmla="*/ 42 w 45"/>
                  <a:gd name="T21" fmla="*/ 55 h 69"/>
                  <a:gd name="T22" fmla="*/ 45 w 45"/>
                  <a:gd name="T23" fmla="*/ 39 h 69"/>
                  <a:gd name="T24" fmla="*/ 45 w 45"/>
                  <a:gd name="T25" fmla="*/ 30 h 69"/>
                  <a:gd name="T26" fmla="*/ 42 w 45"/>
                  <a:gd name="T27" fmla="*/ 14 h 69"/>
                  <a:gd name="T28" fmla="*/ 35 w 45"/>
                  <a:gd name="T29" fmla="*/ 3 h 69"/>
                  <a:gd name="T30" fmla="*/ 26 w 45"/>
                  <a:gd name="T31" fmla="*/ 0 h 69"/>
                  <a:gd name="T32" fmla="*/ 18 w 45"/>
                  <a:gd name="T33" fmla="*/ 0 h 69"/>
                  <a:gd name="T34" fmla="*/ 12 w 45"/>
                  <a:gd name="T35" fmla="*/ 3 h 69"/>
                  <a:gd name="T36" fmla="*/ 10 w 45"/>
                  <a:gd name="T37" fmla="*/ 6 h 69"/>
                  <a:gd name="T38" fmla="*/ 6 w 45"/>
                  <a:gd name="T39" fmla="*/ 14 h 69"/>
                  <a:gd name="T40" fmla="*/ 2 w 45"/>
                  <a:gd name="T41" fmla="*/ 30 h 69"/>
                  <a:gd name="T42" fmla="*/ 2 w 45"/>
                  <a:gd name="T43" fmla="*/ 39 h 69"/>
                  <a:gd name="T44" fmla="*/ 6 w 45"/>
                  <a:gd name="T45" fmla="*/ 55 h 69"/>
                  <a:gd name="T46" fmla="*/ 10 w 45"/>
                  <a:gd name="T47" fmla="*/ 61 h 69"/>
                  <a:gd name="T48" fmla="*/ 12 w 45"/>
                  <a:gd name="T49" fmla="*/ 65 h 69"/>
                  <a:gd name="T50" fmla="*/ 18 w 45"/>
                  <a:gd name="T51" fmla="*/ 69 h 6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5" h="69">
                    <a:moveTo>
                      <a:pt x="18" y="0"/>
                    </a:moveTo>
                    <a:lnTo>
                      <a:pt x="10" y="3"/>
                    </a:lnTo>
                    <a:lnTo>
                      <a:pt x="2" y="14"/>
                    </a:lnTo>
                    <a:lnTo>
                      <a:pt x="0" y="30"/>
                    </a:lnTo>
                    <a:lnTo>
                      <a:pt x="0" y="39"/>
                    </a:lnTo>
                    <a:lnTo>
                      <a:pt x="2" y="55"/>
                    </a:lnTo>
                    <a:lnTo>
                      <a:pt x="10" y="65"/>
                    </a:lnTo>
                    <a:lnTo>
                      <a:pt x="18" y="69"/>
                    </a:lnTo>
                    <a:lnTo>
                      <a:pt x="26" y="69"/>
                    </a:lnTo>
                    <a:lnTo>
                      <a:pt x="35" y="65"/>
                    </a:lnTo>
                    <a:lnTo>
                      <a:pt x="42" y="55"/>
                    </a:lnTo>
                    <a:lnTo>
                      <a:pt x="45" y="39"/>
                    </a:lnTo>
                    <a:lnTo>
                      <a:pt x="45" y="30"/>
                    </a:lnTo>
                    <a:lnTo>
                      <a:pt x="42" y="14"/>
                    </a:lnTo>
                    <a:lnTo>
                      <a:pt x="35" y="3"/>
                    </a:lnTo>
                    <a:lnTo>
                      <a:pt x="26" y="0"/>
                    </a:lnTo>
                    <a:lnTo>
                      <a:pt x="18" y="0"/>
                    </a:lnTo>
                    <a:lnTo>
                      <a:pt x="12" y="3"/>
                    </a:lnTo>
                    <a:lnTo>
                      <a:pt x="10" y="6"/>
                    </a:lnTo>
                    <a:lnTo>
                      <a:pt x="6" y="14"/>
                    </a:lnTo>
                    <a:lnTo>
                      <a:pt x="2" y="30"/>
                    </a:lnTo>
                    <a:lnTo>
                      <a:pt x="2" y="39"/>
                    </a:lnTo>
                    <a:lnTo>
                      <a:pt x="6" y="55"/>
                    </a:lnTo>
                    <a:lnTo>
                      <a:pt x="10" y="61"/>
                    </a:lnTo>
                    <a:lnTo>
                      <a:pt x="12" y="65"/>
                    </a:lnTo>
                    <a:lnTo>
                      <a:pt x="18"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31" name="Freeform 154"/>
              <p:cNvSpPr>
                <a:spLocks/>
              </p:cNvSpPr>
              <p:nvPr/>
            </p:nvSpPr>
            <p:spPr bwMode="auto">
              <a:xfrm>
                <a:off x="3143" y="818"/>
                <a:ext cx="16" cy="69"/>
              </a:xfrm>
              <a:custGeom>
                <a:avLst/>
                <a:gdLst>
                  <a:gd name="T0" fmla="*/ 0 w 16"/>
                  <a:gd name="T1" fmla="*/ 69 h 69"/>
                  <a:gd name="T2" fmla="*/ 6 w 16"/>
                  <a:gd name="T3" fmla="*/ 65 h 69"/>
                  <a:gd name="T4" fmla="*/ 9 w 16"/>
                  <a:gd name="T5" fmla="*/ 61 h 69"/>
                  <a:gd name="T6" fmla="*/ 13 w 16"/>
                  <a:gd name="T7" fmla="*/ 55 h 69"/>
                  <a:gd name="T8" fmla="*/ 16 w 16"/>
                  <a:gd name="T9" fmla="*/ 39 h 69"/>
                  <a:gd name="T10" fmla="*/ 16 w 16"/>
                  <a:gd name="T11" fmla="*/ 30 h 69"/>
                  <a:gd name="T12" fmla="*/ 13 w 16"/>
                  <a:gd name="T13" fmla="*/ 14 h 69"/>
                  <a:gd name="T14" fmla="*/ 9 w 16"/>
                  <a:gd name="T15" fmla="*/ 6 h 69"/>
                  <a:gd name="T16" fmla="*/ 6 w 16"/>
                  <a:gd name="T17" fmla="*/ 3 h 69"/>
                  <a:gd name="T18" fmla="*/ 0 w 16"/>
                  <a:gd name="T19" fmla="*/ 0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 h="69">
                    <a:moveTo>
                      <a:pt x="0" y="69"/>
                    </a:moveTo>
                    <a:lnTo>
                      <a:pt x="6" y="65"/>
                    </a:lnTo>
                    <a:lnTo>
                      <a:pt x="9" y="61"/>
                    </a:lnTo>
                    <a:lnTo>
                      <a:pt x="13" y="55"/>
                    </a:lnTo>
                    <a:lnTo>
                      <a:pt x="16" y="39"/>
                    </a:lnTo>
                    <a:lnTo>
                      <a:pt x="16" y="30"/>
                    </a:lnTo>
                    <a:lnTo>
                      <a:pt x="13" y="14"/>
                    </a:lnTo>
                    <a:lnTo>
                      <a:pt x="9" y="6"/>
                    </a:lnTo>
                    <a:lnTo>
                      <a:pt x="6" y="3"/>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32" name="Freeform 155"/>
              <p:cNvSpPr>
                <a:spLocks/>
              </p:cNvSpPr>
              <p:nvPr/>
            </p:nvSpPr>
            <p:spPr bwMode="auto">
              <a:xfrm>
                <a:off x="3182" y="818"/>
                <a:ext cx="45" cy="69"/>
              </a:xfrm>
              <a:custGeom>
                <a:avLst/>
                <a:gdLst>
                  <a:gd name="T0" fmla="*/ 19 w 45"/>
                  <a:gd name="T1" fmla="*/ 0 h 69"/>
                  <a:gd name="T2" fmla="*/ 9 w 45"/>
                  <a:gd name="T3" fmla="*/ 3 h 69"/>
                  <a:gd name="T4" fmla="*/ 2 w 45"/>
                  <a:gd name="T5" fmla="*/ 14 h 69"/>
                  <a:gd name="T6" fmla="*/ 0 w 45"/>
                  <a:gd name="T7" fmla="*/ 30 h 69"/>
                  <a:gd name="T8" fmla="*/ 0 w 45"/>
                  <a:gd name="T9" fmla="*/ 39 h 69"/>
                  <a:gd name="T10" fmla="*/ 2 w 45"/>
                  <a:gd name="T11" fmla="*/ 55 h 69"/>
                  <a:gd name="T12" fmla="*/ 9 w 45"/>
                  <a:gd name="T13" fmla="*/ 65 h 69"/>
                  <a:gd name="T14" fmla="*/ 19 w 45"/>
                  <a:gd name="T15" fmla="*/ 69 h 69"/>
                  <a:gd name="T16" fmla="*/ 25 w 45"/>
                  <a:gd name="T17" fmla="*/ 69 h 69"/>
                  <a:gd name="T18" fmla="*/ 35 w 45"/>
                  <a:gd name="T19" fmla="*/ 65 h 69"/>
                  <a:gd name="T20" fmla="*/ 41 w 45"/>
                  <a:gd name="T21" fmla="*/ 55 h 69"/>
                  <a:gd name="T22" fmla="*/ 45 w 45"/>
                  <a:gd name="T23" fmla="*/ 39 h 69"/>
                  <a:gd name="T24" fmla="*/ 45 w 45"/>
                  <a:gd name="T25" fmla="*/ 30 h 69"/>
                  <a:gd name="T26" fmla="*/ 41 w 45"/>
                  <a:gd name="T27" fmla="*/ 14 h 69"/>
                  <a:gd name="T28" fmla="*/ 35 w 45"/>
                  <a:gd name="T29" fmla="*/ 3 h 69"/>
                  <a:gd name="T30" fmla="*/ 25 w 45"/>
                  <a:gd name="T31" fmla="*/ 0 h 69"/>
                  <a:gd name="T32" fmla="*/ 19 w 45"/>
                  <a:gd name="T33" fmla="*/ 0 h 69"/>
                  <a:gd name="T34" fmla="*/ 12 w 45"/>
                  <a:gd name="T35" fmla="*/ 3 h 69"/>
                  <a:gd name="T36" fmla="*/ 9 w 45"/>
                  <a:gd name="T37" fmla="*/ 6 h 69"/>
                  <a:gd name="T38" fmla="*/ 6 w 45"/>
                  <a:gd name="T39" fmla="*/ 14 h 69"/>
                  <a:gd name="T40" fmla="*/ 2 w 45"/>
                  <a:gd name="T41" fmla="*/ 30 h 69"/>
                  <a:gd name="T42" fmla="*/ 2 w 45"/>
                  <a:gd name="T43" fmla="*/ 39 h 69"/>
                  <a:gd name="T44" fmla="*/ 6 w 45"/>
                  <a:gd name="T45" fmla="*/ 55 h 69"/>
                  <a:gd name="T46" fmla="*/ 9 w 45"/>
                  <a:gd name="T47" fmla="*/ 61 h 69"/>
                  <a:gd name="T48" fmla="*/ 12 w 45"/>
                  <a:gd name="T49" fmla="*/ 65 h 69"/>
                  <a:gd name="T50" fmla="*/ 19 w 45"/>
                  <a:gd name="T51" fmla="*/ 69 h 6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5" h="69">
                    <a:moveTo>
                      <a:pt x="19" y="0"/>
                    </a:moveTo>
                    <a:lnTo>
                      <a:pt x="9" y="3"/>
                    </a:lnTo>
                    <a:lnTo>
                      <a:pt x="2" y="14"/>
                    </a:lnTo>
                    <a:lnTo>
                      <a:pt x="0" y="30"/>
                    </a:lnTo>
                    <a:lnTo>
                      <a:pt x="0" y="39"/>
                    </a:lnTo>
                    <a:lnTo>
                      <a:pt x="2" y="55"/>
                    </a:lnTo>
                    <a:lnTo>
                      <a:pt x="9" y="65"/>
                    </a:lnTo>
                    <a:lnTo>
                      <a:pt x="19" y="69"/>
                    </a:lnTo>
                    <a:lnTo>
                      <a:pt x="25" y="69"/>
                    </a:lnTo>
                    <a:lnTo>
                      <a:pt x="35" y="65"/>
                    </a:lnTo>
                    <a:lnTo>
                      <a:pt x="41" y="55"/>
                    </a:lnTo>
                    <a:lnTo>
                      <a:pt x="45" y="39"/>
                    </a:lnTo>
                    <a:lnTo>
                      <a:pt x="45" y="30"/>
                    </a:lnTo>
                    <a:lnTo>
                      <a:pt x="41" y="14"/>
                    </a:lnTo>
                    <a:lnTo>
                      <a:pt x="35" y="3"/>
                    </a:lnTo>
                    <a:lnTo>
                      <a:pt x="25" y="0"/>
                    </a:lnTo>
                    <a:lnTo>
                      <a:pt x="19" y="0"/>
                    </a:lnTo>
                    <a:lnTo>
                      <a:pt x="12" y="3"/>
                    </a:lnTo>
                    <a:lnTo>
                      <a:pt x="9" y="6"/>
                    </a:lnTo>
                    <a:lnTo>
                      <a:pt x="6" y="14"/>
                    </a:lnTo>
                    <a:lnTo>
                      <a:pt x="2" y="30"/>
                    </a:lnTo>
                    <a:lnTo>
                      <a:pt x="2" y="39"/>
                    </a:lnTo>
                    <a:lnTo>
                      <a:pt x="6" y="55"/>
                    </a:lnTo>
                    <a:lnTo>
                      <a:pt x="9" y="61"/>
                    </a:lnTo>
                    <a:lnTo>
                      <a:pt x="12" y="65"/>
                    </a:lnTo>
                    <a:lnTo>
                      <a:pt x="19"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33" name="Freeform 156"/>
              <p:cNvSpPr>
                <a:spLocks/>
              </p:cNvSpPr>
              <p:nvPr/>
            </p:nvSpPr>
            <p:spPr bwMode="auto">
              <a:xfrm>
                <a:off x="3207" y="818"/>
                <a:ext cx="16" cy="69"/>
              </a:xfrm>
              <a:custGeom>
                <a:avLst/>
                <a:gdLst>
                  <a:gd name="T0" fmla="*/ 0 w 16"/>
                  <a:gd name="T1" fmla="*/ 69 h 69"/>
                  <a:gd name="T2" fmla="*/ 6 w 16"/>
                  <a:gd name="T3" fmla="*/ 65 h 69"/>
                  <a:gd name="T4" fmla="*/ 10 w 16"/>
                  <a:gd name="T5" fmla="*/ 61 h 69"/>
                  <a:gd name="T6" fmla="*/ 14 w 16"/>
                  <a:gd name="T7" fmla="*/ 55 h 69"/>
                  <a:gd name="T8" fmla="*/ 16 w 16"/>
                  <a:gd name="T9" fmla="*/ 39 h 69"/>
                  <a:gd name="T10" fmla="*/ 16 w 16"/>
                  <a:gd name="T11" fmla="*/ 30 h 69"/>
                  <a:gd name="T12" fmla="*/ 14 w 16"/>
                  <a:gd name="T13" fmla="*/ 14 h 69"/>
                  <a:gd name="T14" fmla="*/ 10 w 16"/>
                  <a:gd name="T15" fmla="*/ 6 h 69"/>
                  <a:gd name="T16" fmla="*/ 6 w 16"/>
                  <a:gd name="T17" fmla="*/ 3 h 69"/>
                  <a:gd name="T18" fmla="*/ 0 w 16"/>
                  <a:gd name="T19" fmla="*/ 0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 h="69">
                    <a:moveTo>
                      <a:pt x="0" y="69"/>
                    </a:moveTo>
                    <a:lnTo>
                      <a:pt x="6" y="65"/>
                    </a:lnTo>
                    <a:lnTo>
                      <a:pt x="10" y="61"/>
                    </a:lnTo>
                    <a:lnTo>
                      <a:pt x="14" y="55"/>
                    </a:lnTo>
                    <a:lnTo>
                      <a:pt x="16" y="39"/>
                    </a:lnTo>
                    <a:lnTo>
                      <a:pt x="16" y="30"/>
                    </a:lnTo>
                    <a:lnTo>
                      <a:pt x="14" y="14"/>
                    </a:lnTo>
                    <a:lnTo>
                      <a:pt x="10" y="6"/>
                    </a:lnTo>
                    <a:lnTo>
                      <a:pt x="6" y="3"/>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34" name="Line 157"/>
              <p:cNvSpPr>
                <a:spLocks noChangeShapeType="1"/>
              </p:cNvSpPr>
              <p:nvPr/>
            </p:nvSpPr>
            <p:spPr bwMode="auto">
              <a:xfrm flipV="1">
                <a:off x="3392" y="934"/>
                <a:ext cx="1" cy="15"/>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35" name="Freeform 158"/>
              <p:cNvSpPr>
                <a:spLocks/>
              </p:cNvSpPr>
              <p:nvPr/>
            </p:nvSpPr>
            <p:spPr bwMode="auto">
              <a:xfrm>
                <a:off x="3335" y="818"/>
                <a:ext cx="41" cy="30"/>
              </a:xfrm>
              <a:custGeom>
                <a:avLst/>
                <a:gdLst>
                  <a:gd name="T0" fmla="*/ 2 w 41"/>
                  <a:gd name="T1" fmla="*/ 14 h 30"/>
                  <a:gd name="T2" fmla="*/ 6 w 41"/>
                  <a:gd name="T3" fmla="*/ 16 h 30"/>
                  <a:gd name="T4" fmla="*/ 2 w 41"/>
                  <a:gd name="T5" fmla="*/ 20 h 30"/>
                  <a:gd name="T6" fmla="*/ 0 w 41"/>
                  <a:gd name="T7" fmla="*/ 16 h 30"/>
                  <a:gd name="T8" fmla="*/ 0 w 41"/>
                  <a:gd name="T9" fmla="*/ 14 h 30"/>
                  <a:gd name="T10" fmla="*/ 2 w 41"/>
                  <a:gd name="T11" fmla="*/ 6 h 30"/>
                  <a:gd name="T12" fmla="*/ 6 w 41"/>
                  <a:gd name="T13" fmla="*/ 3 h 30"/>
                  <a:gd name="T14" fmla="*/ 16 w 41"/>
                  <a:gd name="T15" fmla="*/ 0 h 30"/>
                  <a:gd name="T16" fmla="*/ 29 w 41"/>
                  <a:gd name="T17" fmla="*/ 0 h 30"/>
                  <a:gd name="T18" fmla="*/ 39 w 41"/>
                  <a:gd name="T19" fmla="*/ 3 h 30"/>
                  <a:gd name="T20" fmla="*/ 41 w 41"/>
                  <a:gd name="T21" fmla="*/ 10 h 30"/>
                  <a:gd name="T22" fmla="*/ 41 w 41"/>
                  <a:gd name="T23" fmla="*/ 20 h 30"/>
                  <a:gd name="T24" fmla="*/ 39 w 41"/>
                  <a:gd name="T25" fmla="*/ 26 h 30"/>
                  <a:gd name="T26" fmla="*/ 29 w 41"/>
                  <a:gd name="T27" fmla="*/ 30 h 30"/>
                  <a:gd name="T28" fmla="*/ 19 w 41"/>
                  <a:gd name="T29" fmla="*/ 30 h 3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30">
                    <a:moveTo>
                      <a:pt x="2" y="14"/>
                    </a:moveTo>
                    <a:lnTo>
                      <a:pt x="6" y="16"/>
                    </a:lnTo>
                    <a:lnTo>
                      <a:pt x="2" y="20"/>
                    </a:lnTo>
                    <a:lnTo>
                      <a:pt x="0" y="16"/>
                    </a:lnTo>
                    <a:lnTo>
                      <a:pt x="0" y="14"/>
                    </a:lnTo>
                    <a:lnTo>
                      <a:pt x="2" y="6"/>
                    </a:lnTo>
                    <a:lnTo>
                      <a:pt x="6" y="3"/>
                    </a:lnTo>
                    <a:lnTo>
                      <a:pt x="16" y="0"/>
                    </a:lnTo>
                    <a:lnTo>
                      <a:pt x="29" y="0"/>
                    </a:lnTo>
                    <a:lnTo>
                      <a:pt x="39" y="3"/>
                    </a:lnTo>
                    <a:lnTo>
                      <a:pt x="41" y="10"/>
                    </a:lnTo>
                    <a:lnTo>
                      <a:pt x="41" y="20"/>
                    </a:lnTo>
                    <a:lnTo>
                      <a:pt x="39" y="26"/>
                    </a:lnTo>
                    <a:lnTo>
                      <a:pt x="29" y="30"/>
                    </a:lnTo>
                    <a:lnTo>
                      <a:pt x="19" y="3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36" name="Freeform 159"/>
              <p:cNvSpPr>
                <a:spLocks/>
              </p:cNvSpPr>
              <p:nvPr/>
            </p:nvSpPr>
            <p:spPr bwMode="auto">
              <a:xfrm>
                <a:off x="3335" y="818"/>
                <a:ext cx="45" cy="69"/>
              </a:xfrm>
              <a:custGeom>
                <a:avLst/>
                <a:gdLst>
                  <a:gd name="T0" fmla="*/ 29 w 45"/>
                  <a:gd name="T1" fmla="*/ 0 h 69"/>
                  <a:gd name="T2" fmla="*/ 35 w 45"/>
                  <a:gd name="T3" fmla="*/ 3 h 69"/>
                  <a:gd name="T4" fmla="*/ 39 w 45"/>
                  <a:gd name="T5" fmla="*/ 10 h 69"/>
                  <a:gd name="T6" fmla="*/ 39 w 45"/>
                  <a:gd name="T7" fmla="*/ 20 h 69"/>
                  <a:gd name="T8" fmla="*/ 35 w 45"/>
                  <a:gd name="T9" fmla="*/ 26 h 69"/>
                  <a:gd name="T10" fmla="*/ 29 w 45"/>
                  <a:gd name="T11" fmla="*/ 30 h 69"/>
                  <a:gd name="T12" fmla="*/ 35 w 45"/>
                  <a:gd name="T13" fmla="*/ 32 h 69"/>
                  <a:gd name="T14" fmla="*/ 41 w 45"/>
                  <a:gd name="T15" fmla="*/ 39 h 69"/>
                  <a:gd name="T16" fmla="*/ 45 w 45"/>
                  <a:gd name="T17" fmla="*/ 45 h 69"/>
                  <a:gd name="T18" fmla="*/ 45 w 45"/>
                  <a:gd name="T19" fmla="*/ 55 h 69"/>
                  <a:gd name="T20" fmla="*/ 41 w 45"/>
                  <a:gd name="T21" fmla="*/ 61 h 69"/>
                  <a:gd name="T22" fmla="*/ 39 w 45"/>
                  <a:gd name="T23" fmla="*/ 65 h 69"/>
                  <a:gd name="T24" fmla="*/ 29 w 45"/>
                  <a:gd name="T25" fmla="*/ 69 h 69"/>
                  <a:gd name="T26" fmla="*/ 16 w 45"/>
                  <a:gd name="T27" fmla="*/ 69 h 69"/>
                  <a:gd name="T28" fmla="*/ 6 w 45"/>
                  <a:gd name="T29" fmla="*/ 65 h 69"/>
                  <a:gd name="T30" fmla="*/ 2 w 45"/>
                  <a:gd name="T31" fmla="*/ 61 h 69"/>
                  <a:gd name="T32" fmla="*/ 0 w 45"/>
                  <a:gd name="T33" fmla="*/ 55 h 69"/>
                  <a:gd name="T34" fmla="*/ 0 w 45"/>
                  <a:gd name="T35" fmla="*/ 52 h 69"/>
                  <a:gd name="T36" fmla="*/ 2 w 45"/>
                  <a:gd name="T37" fmla="*/ 49 h 69"/>
                  <a:gd name="T38" fmla="*/ 6 w 45"/>
                  <a:gd name="T39" fmla="*/ 52 h 69"/>
                  <a:gd name="T40" fmla="*/ 2 w 45"/>
                  <a:gd name="T41" fmla="*/ 55 h 6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5" h="69">
                    <a:moveTo>
                      <a:pt x="29" y="0"/>
                    </a:moveTo>
                    <a:lnTo>
                      <a:pt x="35" y="3"/>
                    </a:lnTo>
                    <a:lnTo>
                      <a:pt x="39" y="10"/>
                    </a:lnTo>
                    <a:lnTo>
                      <a:pt x="39" y="20"/>
                    </a:lnTo>
                    <a:lnTo>
                      <a:pt x="35" y="26"/>
                    </a:lnTo>
                    <a:lnTo>
                      <a:pt x="29" y="30"/>
                    </a:lnTo>
                    <a:lnTo>
                      <a:pt x="35" y="32"/>
                    </a:lnTo>
                    <a:lnTo>
                      <a:pt x="41" y="39"/>
                    </a:lnTo>
                    <a:lnTo>
                      <a:pt x="45" y="45"/>
                    </a:lnTo>
                    <a:lnTo>
                      <a:pt x="45" y="55"/>
                    </a:lnTo>
                    <a:lnTo>
                      <a:pt x="41" y="61"/>
                    </a:lnTo>
                    <a:lnTo>
                      <a:pt x="39" y="65"/>
                    </a:lnTo>
                    <a:lnTo>
                      <a:pt x="29" y="69"/>
                    </a:lnTo>
                    <a:lnTo>
                      <a:pt x="16" y="69"/>
                    </a:lnTo>
                    <a:lnTo>
                      <a:pt x="6" y="65"/>
                    </a:lnTo>
                    <a:lnTo>
                      <a:pt x="2" y="61"/>
                    </a:lnTo>
                    <a:lnTo>
                      <a:pt x="0" y="55"/>
                    </a:lnTo>
                    <a:lnTo>
                      <a:pt x="0" y="52"/>
                    </a:lnTo>
                    <a:lnTo>
                      <a:pt x="2" y="49"/>
                    </a:lnTo>
                    <a:lnTo>
                      <a:pt x="6" y="52"/>
                    </a:lnTo>
                    <a:lnTo>
                      <a:pt x="2" y="55"/>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37" name="Freeform 160"/>
              <p:cNvSpPr>
                <a:spLocks/>
              </p:cNvSpPr>
              <p:nvPr/>
            </p:nvSpPr>
            <p:spPr bwMode="auto">
              <a:xfrm>
                <a:off x="3364" y="854"/>
                <a:ext cx="12" cy="33"/>
              </a:xfrm>
              <a:custGeom>
                <a:avLst/>
                <a:gdLst>
                  <a:gd name="T0" fmla="*/ 10 w 12"/>
                  <a:gd name="T1" fmla="*/ 0 h 33"/>
                  <a:gd name="T2" fmla="*/ 12 w 12"/>
                  <a:gd name="T3" fmla="*/ 9 h 33"/>
                  <a:gd name="T4" fmla="*/ 12 w 12"/>
                  <a:gd name="T5" fmla="*/ 19 h 33"/>
                  <a:gd name="T6" fmla="*/ 10 w 12"/>
                  <a:gd name="T7" fmla="*/ 25 h 33"/>
                  <a:gd name="T8" fmla="*/ 6 w 12"/>
                  <a:gd name="T9" fmla="*/ 29 h 33"/>
                  <a:gd name="T10" fmla="*/ 0 w 12"/>
                  <a:gd name="T11" fmla="*/ 33 h 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33">
                    <a:moveTo>
                      <a:pt x="10" y="0"/>
                    </a:moveTo>
                    <a:lnTo>
                      <a:pt x="12" y="9"/>
                    </a:lnTo>
                    <a:lnTo>
                      <a:pt x="12" y="19"/>
                    </a:lnTo>
                    <a:lnTo>
                      <a:pt x="10" y="25"/>
                    </a:lnTo>
                    <a:lnTo>
                      <a:pt x="6" y="29"/>
                    </a:lnTo>
                    <a:lnTo>
                      <a:pt x="0" y="3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38" name="Freeform 161"/>
              <p:cNvSpPr>
                <a:spLocks/>
              </p:cNvSpPr>
              <p:nvPr/>
            </p:nvSpPr>
            <p:spPr bwMode="auto">
              <a:xfrm>
                <a:off x="3399" y="818"/>
                <a:ext cx="45" cy="69"/>
              </a:xfrm>
              <a:custGeom>
                <a:avLst/>
                <a:gdLst>
                  <a:gd name="T0" fmla="*/ 20 w 45"/>
                  <a:gd name="T1" fmla="*/ 0 h 69"/>
                  <a:gd name="T2" fmla="*/ 10 w 45"/>
                  <a:gd name="T3" fmla="*/ 3 h 69"/>
                  <a:gd name="T4" fmla="*/ 3 w 45"/>
                  <a:gd name="T5" fmla="*/ 14 h 69"/>
                  <a:gd name="T6" fmla="*/ 0 w 45"/>
                  <a:gd name="T7" fmla="*/ 30 h 69"/>
                  <a:gd name="T8" fmla="*/ 0 w 45"/>
                  <a:gd name="T9" fmla="*/ 39 h 69"/>
                  <a:gd name="T10" fmla="*/ 3 w 45"/>
                  <a:gd name="T11" fmla="*/ 55 h 69"/>
                  <a:gd name="T12" fmla="*/ 10 w 45"/>
                  <a:gd name="T13" fmla="*/ 65 h 69"/>
                  <a:gd name="T14" fmla="*/ 20 w 45"/>
                  <a:gd name="T15" fmla="*/ 69 h 69"/>
                  <a:gd name="T16" fmla="*/ 26 w 45"/>
                  <a:gd name="T17" fmla="*/ 69 h 69"/>
                  <a:gd name="T18" fmla="*/ 36 w 45"/>
                  <a:gd name="T19" fmla="*/ 65 h 69"/>
                  <a:gd name="T20" fmla="*/ 42 w 45"/>
                  <a:gd name="T21" fmla="*/ 55 h 69"/>
                  <a:gd name="T22" fmla="*/ 45 w 45"/>
                  <a:gd name="T23" fmla="*/ 39 h 69"/>
                  <a:gd name="T24" fmla="*/ 45 w 45"/>
                  <a:gd name="T25" fmla="*/ 30 h 69"/>
                  <a:gd name="T26" fmla="*/ 42 w 45"/>
                  <a:gd name="T27" fmla="*/ 14 h 69"/>
                  <a:gd name="T28" fmla="*/ 36 w 45"/>
                  <a:gd name="T29" fmla="*/ 3 h 69"/>
                  <a:gd name="T30" fmla="*/ 26 w 45"/>
                  <a:gd name="T31" fmla="*/ 0 h 69"/>
                  <a:gd name="T32" fmla="*/ 20 w 45"/>
                  <a:gd name="T33" fmla="*/ 0 h 69"/>
                  <a:gd name="T34" fmla="*/ 13 w 45"/>
                  <a:gd name="T35" fmla="*/ 3 h 69"/>
                  <a:gd name="T36" fmla="*/ 10 w 45"/>
                  <a:gd name="T37" fmla="*/ 6 h 69"/>
                  <a:gd name="T38" fmla="*/ 6 w 45"/>
                  <a:gd name="T39" fmla="*/ 14 h 69"/>
                  <a:gd name="T40" fmla="*/ 3 w 45"/>
                  <a:gd name="T41" fmla="*/ 30 h 69"/>
                  <a:gd name="T42" fmla="*/ 3 w 45"/>
                  <a:gd name="T43" fmla="*/ 39 h 69"/>
                  <a:gd name="T44" fmla="*/ 6 w 45"/>
                  <a:gd name="T45" fmla="*/ 55 h 69"/>
                  <a:gd name="T46" fmla="*/ 10 w 45"/>
                  <a:gd name="T47" fmla="*/ 61 h 69"/>
                  <a:gd name="T48" fmla="*/ 13 w 45"/>
                  <a:gd name="T49" fmla="*/ 65 h 69"/>
                  <a:gd name="T50" fmla="*/ 20 w 45"/>
                  <a:gd name="T51" fmla="*/ 69 h 6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5" h="69">
                    <a:moveTo>
                      <a:pt x="20" y="0"/>
                    </a:moveTo>
                    <a:lnTo>
                      <a:pt x="10" y="3"/>
                    </a:lnTo>
                    <a:lnTo>
                      <a:pt x="3" y="14"/>
                    </a:lnTo>
                    <a:lnTo>
                      <a:pt x="0" y="30"/>
                    </a:lnTo>
                    <a:lnTo>
                      <a:pt x="0" y="39"/>
                    </a:lnTo>
                    <a:lnTo>
                      <a:pt x="3" y="55"/>
                    </a:lnTo>
                    <a:lnTo>
                      <a:pt x="10" y="65"/>
                    </a:lnTo>
                    <a:lnTo>
                      <a:pt x="20" y="69"/>
                    </a:lnTo>
                    <a:lnTo>
                      <a:pt x="26" y="69"/>
                    </a:lnTo>
                    <a:lnTo>
                      <a:pt x="36" y="65"/>
                    </a:lnTo>
                    <a:lnTo>
                      <a:pt x="42" y="55"/>
                    </a:lnTo>
                    <a:lnTo>
                      <a:pt x="45" y="39"/>
                    </a:lnTo>
                    <a:lnTo>
                      <a:pt x="45" y="30"/>
                    </a:lnTo>
                    <a:lnTo>
                      <a:pt x="42" y="14"/>
                    </a:lnTo>
                    <a:lnTo>
                      <a:pt x="36" y="3"/>
                    </a:lnTo>
                    <a:lnTo>
                      <a:pt x="26" y="0"/>
                    </a:lnTo>
                    <a:lnTo>
                      <a:pt x="20" y="0"/>
                    </a:lnTo>
                    <a:lnTo>
                      <a:pt x="13" y="3"/>
                    </a:lnTo>
                    <a:lnTo>
                      <a:pt x="10" y="6"/>
                    </a:lnTo>
                    <a:lnTo>
                      <a:pt x="6" y="14"/>
                    </a:lnTo>
                    <a:lnTo>
                      <a:pt x="3" y="30"/>
                    </a:lnTo>
                    <a:lnTo>
                      <a:pt x="3" y="39"/>
                    </a:lnTo>
                    <a:lnTo>
                      <a:pt x="6" y="55"/>
                    </a:lnTo>
                    <a:lnTo>
                      <a:pt x="10" y="61"/>
                    </a:lnTo>
                    <a:lnTo>
                      <a:pt x="13" y="65"/>
                    </a:lnTo>
                    <a:lnTo>
                      <a:pt x="20"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39" name="Freeform 162"/>
              <p:cNvSpPr>
                <a:spLocks/>
              </p:cNvSpPr>
              <p:nvPr/>
            </p:nvSpPr>
            <p:spPr bwMode="auto">
              <a:xfrm>
                <a:off x="3425" y="818"/>
                <a:ext cx="16" cy="69"/>
              </a:xfrm>
              <a:custGeom>
                <a:avLst/>
                <a:gdLst>
                  <a:gd name="T0" fmla="*/ 0 w 16"/>
                  <a:gd name="T1" fmla="*/ 69 h 69"/>
                  <a:gd name="T2" fmla="*/ 6 w 16"/>
                  <a:gd name="T3" fmla="*/ 65 h 69"/>
                  <a:gd name="T4" fmla="*/ 10 w 16"/>
                  <a:gd name="T5" fmla="*/ 61 h 69"/>
                  <a:gd name="T6" fmla="*/ 13 w 16"/>
                  <a:gd name="T7" fmla="*/ 55 h 69"/>
                  <a:gd name="T8" fmla="*/ 16 w 16"/>
                  <a:gd name="T9" fmla="*/ 39 h 69"/>
                  <a:gd name="T10" fmla="*/ 16 w 16"/>
                  <a:gd name="T11" fmla="*/ 30 h 69"/>
                  <a:gd name="T12" fmla="*/ 13 w 16"/>
                  <a:gd name="T13" fmla="*/ 14 h 69"/>
                  <a:gd name="T14" fmla="*/ 10 w 16"/>
                  <a:gd name="T15" fmla="*/ 6 h 69"/>
                  <a:gd name="T16" fmla="*/ 6 w 16"/>
                  <a:gd name="T17" fmla="*/ 3 h 69"/>
                  <a:gd name="T18" fmla="*/ 0 w 16"/>
                  <a:gd name="T19" fmla="*/ 0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 h="69">
                    <a:moveTo>
                      <a:pt x="0" y="69"/>
                    </a:moveTo>
                    <a:lnTo>
                      <a:pt x="6" y="65"/>
                    </a:lnTo>
                    <a:lnTo>
                      <a:pt x="10" y="61"/>
                    </a:lnTo>
                    <a:lnTo>
                      <a:pt x="13" y="55"/>
                    </a:lnTo>
                    <a:lnTo>
                      <a:pt x="16" y="39"/>
                    </a:lnTo>
                    <a:lnTo>
                      <a:pt x="16" y="30"/>
                    </a:lnTo>
                    <a:lnTo>
                      <a:pt x="13" y="14"/>
                    </a:lnTo>
                    <a:lnTo>
                      <a:pt x="10" y="6"/>
                    </a:lnTo>
                    <a:lnTo>
                      <a:pt x="6" y="3"/>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40" name="Line 163"/>
              <p:cNvSpPr>
                <a:spLocks noChangeShapeType="1"/>
              </p:cNvSpPr>
              <p:nvPr/>
            </p:nvSpPr>
            <p:spPr bwMode="auto">
              <a:xfrm flipV="1">
                <a:off x="3687" y="934"/>
                <a:ext cx="1" cy="15"/>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41" name="Freeform 164"/>
              <p:cNvSpPr>
                <a:spLocks/>
              </p:cNvSpPr>
              <p:nvPr/>
            </p:nvSpPr>
            <p:spPr bwMode="auto">
              <a:xfrm>
                <a:off x="3639" y="818"/>
                <a:ext cx="17" cy="69"/>
              </a:xfrm>
              <a:custGeom>
                <a:avLst/>
                <a:gdLst>
                  <a:gd name="T0" fmla="*/ 0 w 17"/>
                  <a:gd name="T1" fmla="*/ 14 h 69"/>
                  <a:gd name="T2" fmla="*/ 7 w 17"/>
                  <a:gd name="T3" fmla="*/ 10 h 69"/>
                  <a:gd name="T4" fmla="*/ 17 w 17"/>
                  <a:gd name="T5" fmla="*/ 0 h 69"/>
                  <a:gd name="T6" fmla="*/ 17 w 17"/>
                  <a:gd name="T7" fmla="*/ 69 h 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69">
                    <a:moveTo>
                      <a:pt x="0" y="14"/>
                    </a:moveTo>
                    <a:lnTo>
                      <a:pt x="7" y="10"/>
                    </a:lnTo>
                    <a:lnTo>
                      <a:pt x="17" y="0"/>
                    </a:lnTo>
                    <a:lnTo>
                      <a:pt x="17"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42" name="Line 165"/>
              <p:cNvSpPr>
                <a:spLocks noChangeShapeType="1"/>
              </p:cNvSpPr>
              <p:nvPr/>
            </p:nvSpPr>
            <p:spPr bwMode="auto">
              <a:xfrm>
                <a:off x="3652" y="821"/>
                <a:ext cx="1" cy="66"/>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43" name="Line 166"/>
              <p:cNvSpPr>
                <a:spLocks noChangeShapeType="1"/>
              </p:cNvSpPr>
              <p:nvPr/>
            </p:nvSpPr>
            <p:spPr bwMode="auto">
              <a:xfrm>
                <a:off x="3639" y="887"/>
                <a:ext cx="29"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44" name="Freeform 167"/>
              <p:cNvSpPr>
                <a:spLocks/>
              </p:cNvSpPr>
              <p:nvPr/>
            </p:nvSpPr>
            <p:spPr bwMode="auto">
              <a:xfrm>
                <a:off x="3695" y="818"/>
                <a:ext cx="45" cy="69"/>
              </a:xfrm>
              <a:custGeom>
                <a:avLst/>
                <a:gdLst>
                  <a:gd name="T0" fmla="*/ 6 w 45"/>
                  <a:gd name="T1" fmla="*/ 0 h 69"/>
                  <a:gd name="T2" fmla="*/ 0 w 45"/>
                  <a:gd name="T3" fmla="*/ 32 h 69"/>
                  <a:gd name="T4" fmla="*/ 6 w 45"/>
                  <a:gd name="T5" fmla="*/ 26 h 69"/>
                  <a:gd name="T6" fmla="*/ 15 w 45"/>
                  <a:gd name="T7" fmla="*/ 22 h 69"/>
                  <a:gd name="T8" fmla="*/ 25 w 45"/>
                  <a:gd name="T9" fmla="*/ 22 h 69"/>
                  <a:gd name="T10" fmla="*/ 35 w 45"/>
                  <a:gd name="T11" fmla="*/ 26 h 69"/>
                  <a:gd name="T12" fmla="*/ 41 w 45"/>
                  <a:gd name="T13" fmla="*/ 32 h 69"/>
                  <a:gd name="T14" fmla="*/ 45 w 45"/>
                  <a:gd name="T15" fmla="*/ 42 h 69"/>
                  <a:gd name="T16" fmla="*/ 45 w 45"/>
                  <a:gd name="T17" fmla="*/ 49 h 69"/>
                  <a:gd name="T18" fmla="*/ 41 w 45"/>
                  <a:gd name="T19" fmla="*/ 59 h 69"/>
                  <a:gd name="T20" fmla="*/ 35 w 45"/>
                  <a:gd name="T21" fmla="*/ 65 h 69"/>
                  <a:gd name="T22" fmla="*/ 25 w 45"/>
                  <a:gd name="T23" fmla="*/ 69 h 69"/>
                  <a:gd name="T24" fmla="*/ 15 w 45"/>
                  <a:gd name="T25" fmla="*/ 69 h 69"/>
                  <a:gd name="T26" fmla="*/ 6 w 45"/>
                  <a:gd name="T27" fmla="*/ 65 h 69"/>
                  <a:gd name="T28" fmla="*/ 2 w 45"/>
                  <a:gd name="T29" fmla="*/ 61 h 69"/>
                  <a:gd name="T30" fmla="*/ 0 w 45"/>
                  <a:gd name="T31" fmla="*/ 55 h 69"/>
                  <a:gd name="T32" fmla="*/ 0 w 45"/>
                  <a:gd name="T33" fmla="*/ 52 h 69"/>
                  <a:gd name="T34" fmla="*/ 2 w 45"/>
                  <a:gd name="T35" fmla="*/ 49 h 69"/>
                  <a:gd name="T36" fmla="*/ 6 w 45"/>
                  <a:gd name="T37" fmla="*/ 52 h 69"/>
                  <a:gd name="T38" fmla="*/ 2 w 45"/>
                  <a:gd name="T39" fmla="*/ 55 h 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5" h="69">
                    <a:moveTo>
                      <a:pt x="6" y="0"/>
                    </a:moveTo>
                    <a:lnTo>
                      <a:pt x="0" y="32"/>
                    </a:lnTo>
                    <a:lnTo>
                      <a:pt x="6" y="26"/>
                    </a:lnTo>
                    <a:lnTo>
                      <a:pt x="15" y="22"/>
                    </a:lnTo>
                    <a:lnTo>
                      <a:pt x="25" y="22"/>
                    </a:lnTo>
                    <a:lnTo>
                      <a:pt x="35" y="26"/>
                    </a:lnTo>
                    <a:lnTo>
                      <a:pt x="41" y="32"/>
                    </a:lnTo>
                    <a:lnTo>
                      <a:pt x="45" y="42"/>
                    </a:lnTo>
                    <a:lnTo>
                      <a:pt x="45" y="49"/>
                    </a:lnTo>
                    <a:lnTo>
                      <a:pt x="41" y="59"/>
                    </a:lnTo>
                    <a:lnTo>
                      <a:pt x="35" y="65"/>
                    </a:lnTo>
                    <a:lnTo>
                      <a:pt x="25" y="69"/>
                    </a:lnTo>
                    <a:lnTo>
                      <a:pt x="15" y="69"/>
                    </a:lnTo>
                    <a:lnTo>
                      <a:pt x="6" y="65"/>
                    </a:lnTo>
                    <a:lnTo>
                      <a:pt x="2" y="61"/>
                    </a:lnTo>
                    <a:lnTo>
                      <a:pt x="0" y="55"/>
                    </a:lnTo>
                    <a:lnTo>
                      <a:pt x="0" y="52"/>
                    </a:lnTo>
                    <a:lnTo>
                      <a:pt x="2" y="49"/>
                    </a:lnTo>
                    <a:lnTo>
                      <a:pt x="6" y="52"/>
                    </a:lnTo>
                    <a:lnTo>
                      <a:pt x="2" y="55"/>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45" name="Freeform 168"/>
              <p:cNvSpPr>
                <a:spLocks/>
              </p:cNvSpPr>
              <p:nvPr/>
            </p:nvSpPr>
            <p:spPr bwMode="auto">
              <a:xfrm>
                <a:off x="3720" y="840"/>
                <a:ext cx="16" cy="47"/>
              </a:xfrm>
              <a:custGeom>
                <a:avLst/>
                <a:gdLst>
                  <a:gd name="T0" fmla="*/ 0 w 16"/>
                  <a:gd name="T1" fmla="*/ 0 h 47"/>
                  <a:gd name="T2" fmla="*/ 6 w 16"/>
                  <a:gd name="T3" fmla="*/ 4 h 47"/>
                  <a:gd name="T4" fmla="*/ 13 w 16"/>
                  <a:gd name="T5" fmla="*/ 10 h 47"/>
                  <a:gd name="T6" fmla="*/ 16 w 16"/>
                  <a:gd name="T7" fmla="*/ 20 h 47"/>
                  <a:gd name="T8" fmla="*/ 16 w 16"/>
                  <a:gd name="T9" fmla="*/ 27 h 47"/>
                  <a:gd name="T10" fmla="*/ 13 w 16"/>
                  <a:gd name="T11" fmla="*/ 37 h 47"/>
                  <a:gd name="T12" fmla="*/ 6 w 16"/>
                  <a:gd name="T13" fmla="*/ 43 h 47"/>
                  <a:gd name="T14" fmla="*/ 0 w 16"/>
                  <a:gd name="T15" fmla="*/ 47 h 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 h="47">
                    <a:moveTo>
                      <a:pt x="0" y="0"/>
                    </a:moveTo>
                    <a:lnTo>
                      <a:pt x="6" y="4"/>
                    </a:lnTo>
                    <a:lnTo>
                      <a:pt x="13" y="10"/>
                    </a:lnTo>
                    <a:lnTo>
                      <a:pt x="16" y="20"/>
                    </a:lnTo>
                    <a:lnTo>
                      <a:pt x="16" y="27"/>
                    </a:lnTo>
                    <a:lnTo>
                      <a:pt x="13" y="37"/>
                    </a:lnTo>
                    <a:lnTo>
                      <a:pt x="6" y="43"/>
                    </a:lnTo>
                    <a:lnTo>
                      <a:pt x="0" y="4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46" name="Line 169"/>
              <p:cNvSpPr>
                <a:spLocks noChangeShapeType="1"/>
              </p:cNvSpPr>
              <p:nvPr/>
            </p:nvSpPr>
            <p:spPr bwMode="auto">
              <a:xfrm>
                <a:off x="3701" y="818"/>
                <a:ext cx="32"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47" name="Freeform 170"/>
              <p:cNvSpPr>
                <a:spLocks/>
              </p:cNvSpPr>
              <p:nvPr/>
            </p:nvSpPr>
            <p:spPr bwMode="auto">
              <a:xfrm>
                <a:off x="3701" y="818"/>
                <a:ext cx="32" cy="3"/>
              </a:xfrm>
              <a:custGeom>
                <a:avLst/>
                <a:gdLst>
                  <a:gd name="T0" fmla="*/ 0 w 32"/>
                  <a:gd name="T1" fmla="*/ 3 h 3"/>
                  <a:gd name="T2" fmla="*/ 16 w 32"/>
                  <a:gd name="T3" fmla="*/ 3 h 3"/>
                  <a:gd name="T4" fmla="*/ 32 w 32"/>
                  <a:gd name="T5" fmla="*/ 0 h 3"/>
                  <a:gd name="T6" fmla="*/ 0 60000 65536"/>
                  <a:gd name="T7" fmla="*/ 0 60000 65536"/>
                  <a:gd name="T8" fmla="*/ 0 60000 65536"/>
                </a:gdLst>
                <a:ahLst/>
                <a:cxnLst>
                  <a:cxn ang="T6">
                    <a:pos x="T0" y="T1"/>
                  </a:cxn>
                  <a:cxn ang="T7">
                    <a:pos x="T2" y="T3"/>
                  </a:cxn>
                  <a:cxn ang="T8">
                    <a:pos x="T4" y="T5"/>
                  </a:cxn>
                </a:cxnLst>
                <a:rect l="0" t="0" r="r" b="b"/>
                <a:pathLst>
                  <a:path w="32" h="3">
                    <a:moveTo>
                      <a:pt x="0" y="3"/>
                    </a:moveTo>
                    <a:lnTo>
                      <a:pt x="16" y="3"/>
                    </a:lnTo>
                    <a:lnTo>
                      <a:pt x="32"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48" name="Line 171"/>
              <p:cNvSpPr>
                <a:spLocks noChangeShapeType="1"/>
              </p:cNvSpPr>
              <p:nvPr/>
            </p:nvSpPr>
            <p:spPr bwMode="auto">
              <a:xfrm flipV="1">
                <a:off x="3983" y="934"/>
                <a:ext cx="1" cy="15"/>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49" name="Freeform 172"/>
              <p:cNvSpPr>
                <a:spLocks/>
              </p:cNvSpPr>
              <p:nvPr/>
            </p:nvSpPr>
            <p:spPr bwMode="auto">
              <a:xfrm>
                <a:off x="3934" y="818"/>
                <a:ext cx="16" cy="69"/>
              </a:xfrm>
              <a:custGeom>
                <a:avLst/>
                <a:gdLst>
                  <a:gd name="T0" fmla="*/ 0 w 16"/>
                  <a:gd name="T1" fmla="*/ 14 h 69"/>
                  <a:gd name="T2" fmla="*/ 6 w 16"/>
                  <a:gd name="T3" fmla="*/ 10 h 69"/>
                  <a:gd name="T4" fmla="*/ 16 w 16"/>
                  <a:gd name="T5" fmla="*/ 0 h 69"/>
                  <a:gd name="T6" fmla="*/ 16 w 16"/>
                  <a:gd name="T7" fmla="*/ 69 h 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69">
                    <a:moveTo>
                      <a:pt x="0" y="14"/>
                    </a:moveTo>
                    <a:lnTo>
                      <a:pt x="6" y="10"/>
                    </a:lnTo>
                    <a:lnTo>
                      <a:pt x="16" y="0"/>
                    </a:lnTo>
                    <a:lnTo>
                      <a:pt x="16"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50" name="Line 173"/>
              <p:cNvSpPr>
                <a:spLocks noChangeShapeType="1"/>
              </p:cNvSpPr>
              <p:nvPr/>
            </p:nvSpPr>
            <p:spPr bwMode="auto">
              <a:xfrm>
                <a:off x="3946" y="821"/>
                <a:ext cx="1" cy="66"/>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51" name="Line 174"/>
              <p:cNvSpPr>
                <a:spLocks noChangeShapeType="1"/>
              </p:cNvSpPr>
              <p:nvPr/>
            </p:nvSpPr>
            <p:spPr bwMode="auto">
              <a:xfrm>
                <a:off x="3934" y="887"/>
                <a:ext cx="29"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52" name="Freeform 175"/>
              <p:cNvSpPr>
                <a:spLocks/>
              </p:cNvSpPr>
              <p:nvPr/>
            </p:nvSpPr>
            <p:spPr bwMode="auto">
              <a:xfrm>
                <a:off x="3989" y="818"/>
                <a:ext cx="45" cy="69"/>
              </a:xfrm>
              <a:custGeom>
                <a:avLst/>
                <a:gdLst>
                  <a:gd name="T0" fmla="*/ 20 w 45"/>
                  <a:gd name="T1" fmla="*/ 0 h 69"/>
                  <a:gd name="T2" fmla="*/ 10 w 45"/>
                  <a:gd name="T3" fmla="*/ 3 h 69"/>
                  <a:gd name="T4" fmla="*/ 4 w 45"/>
                  <a:gd name="T5" fmla="*/ 14 h 69"/>
                  <a:gd name="T6" fmla="*/ 0 w 45"/>
                  <a:gd name="T7" fmla="*/ 30 h 69"/>
                  <a:gd name="T8" fmla="*/ 0 w 45"/>
                  <a:gd name="T9" fmla="*/ 39 h 69"/>
                  <a:gd name="T10" fmla="*/ 4 w 45"/>
                  <a:gd name="T11" fmla="*/ 55 h 69"/>
                  <a:gd name="T12" fmla="*/ 10 w 45"/>
                  <a:gd name="T13" fmla="*/ 65 h 69"/>
                  <a:gd name="T14" fmla="*/ 20 w 45"/>
                  <a:gd name="T15" fmla="*/ 69 h 69"/>
                  <a:gd name="T16" fmla="*/ 26 w 45"/>
                  <a:gd name="T17" fmla="*/ 69 h 69"/>
                  <a:gd name="T18" fmla="*/ 36 w 45"/>
                  <a:gd name="T19" fmla="*/ 65 h 69"/>
                  <a:gd name="T20" fmla="*/ 43 w 45"/>
                  <a:gd name="T21" fmla="*/ 55 h 69"/>
                  <a:gd name="T22" fmla="*/ 45 w 45"/>
                  <a:gd name="T23" fmla="*/ 39 h 69"/>
                  <a:gd name="T24" fmla="*/ 45 w 45"/>
                  <a:gd name="T25" fmla="*/ 30 h 69"/>
                  <a:gd name="T26" fmla="*/ 43 w 45"/>
                  <a:gd name="T27" fmla="*/ 14 h 69"/>
                  <a:gd name="T28" fmla="*/ 36 w 45"/>
                  <a:gd name="T29" fmla="*/ 3 h 69"/>
                  <a:gd name="T30" fmla="*/ 26 w 45"/>
                  <a:gd name="T31" fmla="*/ 0 h 69"/>
                  <a:gd name="T32" fmla="*/ 20 w 45"/>
                  <a:gd name="T33" fmla="*/ 0 h 69"/>
                  <a:gd name="T34" fmla="*/ 13 w 45"/>
                  <a:gd name="T35" fmla="*/ 3 h 69"/>
                  <a:gd name="T36" fmla="*/ 10 w 45"/>
                  <a:gd name="T37" fmla="*/ 6 h 69"/>
                  <a:gd name="T38" fmla="*/ 6 w 45"/>
                  <a:gd name="T39" fmla="*/ 14 h 69"/>
                  <a:gd name="T40" fmla="*/ 4 w 45"/>
                  <a:gd name="T41" fmla="*/ 30 h 69"/>
                  <a:gd name="T42" fmla="*/ 4 w 45"/>
                  <a:gd name="T43" fmla="*/ 39 h 69"/>
                  <a:gd name="T44" fmla="*/ 6 w 45"/>
                  <a:gd name="T45" fmla="*/ 55 h 69"/>
                  <a:gd name="T46" fmla="*/ 10 w 45"/>
                  <a:gd name="T47" fmla="*/ 61 h 69"/>
                  <a:gd name="T48" fmla="*/ 13 w 45"/>
                  <a:gd name="T49" fmla="*/ 65 h 69"/>
                  <a:gd name="T50" fmla="*/ 20 w 45"/>
                  <a:gd name="T51" fmla="*/ 69 h 6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5" h="69">
                    <a:moveTo>
                      <a:pt x="20" y="0"/>
                    </a:moveTo>
                    <a:lnTo>
                      <a:pt x="10" y="3"/>
                    </a:lnTo>
                    <a:lnTo>
                      <a:pt x="4" y="14"/>
                    </a:lnTo>
                    <a:lnTo>
                      <a:pt x="0" y="30"/>
                    </a:lnTo>
                    <a:lnTo>
                      <a:pt x="0" y="39"/>
                    </a:lnTo>
                    <a:lnTo>
                      <a:pt x="4" y="55"/>
                    </a:lnTo>
                    <a:lnTo>
                      <a:pt x="10" y="65"/>
                    </a:lnTo>
                    <a:lnTo>
                      <a:pt x="20" y="69"/>
                    </a:lnTo>
                    <a:lnTo>
                      <a:pt x="26" y="69"/>
                    </a:lnTo>
                    <a:lnTo>
                      <a:pt x="36" y="65"/>
                    </a:lnTo>
                    <a:lnTo>
                      <a:pt x="43" y="55"/>
                    </a:lnTo>
                    <a:lnTo>
                      <a:pt x="45" y="39"/>
                    </a:lnTo>
                    <a:lnTo>
                      <a:pt x="45" y="30"/>
                    </a:lnTo>
                    <a:lnTo>
                      <a:pt x="43" y="14"/>
                    </a:lnTo>
                    <a:lnTo>
                      <a:pt x="36" y="3"/>
                    </a:lnTo>
                    <a:lnTo>
                      <a:pt x="26" y="0"/>
                    </a:lnTo>
                    <a:lnTo>
                      <a:pt x="20" y="0"/>
                    </a:lnTo>
                    <a:lnTo>
                      <a:pt x="13" y="3"/>
                    </a:lnTo>
                    <a:lnTo>
                      <a:pt x="10" y="6"/>
                    </a:lnTo>
                    <a:lnTo>
                      <a:pt x="6" y="14"/>
                    </a:lnTo>
                    <a:lnTo>
                      <a:pt x="4" y="30"/>
                    </a:lnTo>
                    <a:lnTo>
                      <a:pt x="4" y="39"/>
                    </a:lnTo>
                    <a:lnTo>
                      <a:pt x="6" y="55"/>
                    </a:lnTo>
                    <a:lnTo>
                      <a:pt x="10" y="61"/>
                    </a:lnTo>
                    <a:lnTo>
                      <a:pt x="13" y="65"/>
                    </a:lnTo>
                    <a:lnTo>
                      <a:pt x="20"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53" name="Freeform 176"/>
              <p:cNvSpPr>
                <a:spLocks/>
              </p:cNvSpPr>
              <p:nvPr/>
            </p:nvSpPr>
            <p:spPr bwMode="auto">
              <a:xfrm>
                <a:off x="4015" y="818"/>
                <a:ext cx="17" cy="69"/>
              </a:xfrm>
              <a:custGeom>
                <a:avLst/>
                <a:gdLst>
                  <a:gd name="T0" fmla="*/ 0 w 17"/>
                  <a:gd name="T1" fmla="*/ 69 h 69"/>
                  <a:gd name="T2" fmla="*/ 7 w 17"/>
                  <a:gd name="T3" fmla="*/ 65 h 69"/>
                  <a:gd name="T4" fmla="*/ 10 w 17"/>
                  <a:gd name="T5" fmla="*/ 61 h 69"/>
                  <a:gd name="T6" fmla="*/ 13 w 17"/>
                  <a:gd name="T7" fmla="*/ 55 h 69"/>
                  <a:gd name="T8" fmla="*/ 17 w 17"/>
                  <a:gd name="T9" fmla="*/ 39 h 69"/>
                  <a:gd name="T10" fmla="*/ 17 w 17"/>
                  <a:gd name="T11" fmla="*/ 30 h 69"/>
                  <a:gd name="T12" fmla="*/ 13 w 17"/>
                  <a:gd name="T13" fmla="*/ 14 h 69"/>
                  <a:gd name="T14" fmla="*/ 10 w 17"/>
                  <a:gd name="T15" fmla="*/ 6 h 69"/>
                  <a:gd name="T16" fmla="*/ 7 w 17"/>
                  <a:gd name="T17" fmla="*/ 3 h 69"/>
                  <a:gd name="T18" fmla="*/ 0 w 17"/>
                  <a:gd name="T19" fmla="*/ 0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 h="69">
                    <a:moveTo>
                      <a:pt x="0" y="69"/>
                    </a:moveTo>
                    <a:lnTo>
                      <a:pt x="7" y="65"/>
                    </a:lnTo>
                    <a:lnTo>
                      <a:pt x="10" y="61"/>
                    </a:lnTo>
                    <a:lnTo>
                      <a:pt x="13" y="55"/>
                    </a:lnTo>
                    <a:lnTo>
                      <a:pt x="17" y="39"/>
                    </a:lnTo>
                    <a:lnTo>
                      <a:pt x="17" y="30"/>
                    </a:lnTo>
                    <a:lnTo>
                      <a:pt x="13" y="14"/>
                    </a:lnTo>
                    <a:lnTo>
                      <a:pt x="10" y="6"/>
                    </a:lnTo>
                    <a:lnTo>
                      <a:pt x="7" y="3"/>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54" name="Line 177"/>
              <p:cNvSpPr>
                <a:spLocks noChangeShapeType="1"/>
              </p:cNvSpPr>
              <p:nvPr/>
            </p:nvSpPr>
            <p:spPr bwMode="auto">
              <a:xfrm flipV="1">
                <a:off x="4205" y="934"/>
                <a:ext cx="1" cy="15"/>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55" name="Freeform 178"/>
              <p:cNvSpPr>
                <a:spLocks/>
              </p:cNvSpPr>
              <p:nvPr/>
            </p:nvSpPr>
            <p:spPr bwMode="auto">
              <a:xfrm>
                <a:off x="4181" y="818"/>
                <a:ext cx="40" cy="30"/>
              </a:xfrm>
              <a:custGeom>
                <a:avLst/>
                <a:gdLst>
                  <a:gd name="T0" fmla="*/ 14 w 40"/>
                  <a:gd name="T1" fmla="*/ 0 h 30"/>
                  <a:gd name="T2" fmla="*/ 4 w 40"/>
                  <a:gd name="T3" fmla="*/ 3 h 30"/>
                  <a:gd name="T4" fmla="*/ 0 w 40"/>
                  <a:gd name="T5" fmla="*/ 10 h 30"/>
                  <a:gd name="T6" fmla="*/ 0 w 40"/>
                  <a:gd name="T7" fmla="*/ 20 h 30"/>
                  <a:gd name="T8" fmla="*/ 4 w 40"/>
                  <a:gd name="T9" fmla="*/ 26 h 30"/>
                  <a:gd name="T10" fmla="*/ 14 w 40"/>
                  <a:gd name="T11" fmla="*/ 30 h 30"/>
                  <a:gd name="T12" fmla="*/ 26 w 40"/>
                  <a:gd name="T13" fmla="*/ 30 h 30"/>
                  <a:gd name="T14" fmla="*/ 36 w 40"/>
                  <a:gd name="T15" fmla="*/ 26 h 30"/>
                  <a:gd name="T16" fmla="*/ 40 w 40"/>
                  <a:gd name="T17" fmla="*/ 20 h 30"/>
                  <a:gd name="T18" fmla="*/ 40 w 40"/>
                  <a:gd name="T19" fmla="*/ 10 h 30"/>
                  <a:gd name="T20" fmla="*/ 36 w 40"/>
                  <a:gd name="T21" fmla="*/ 3 h 30"/>
                  <a:gd name="T22" fmla="*/ 26 w 40"/>
                  <a:gd name="T23" fmla="*/ 0 h 30"/>
                  <a:gd name="T24" fmla="*/ 14 w 40"/>
                  <a:gd name="T25" fmla="*/ 0 h 30"/>
                  <a:gd name="T26" fmla="*/ 7 w 40"/>
                  <a:gd name="T27" fmla="*/ 3 h 30"/>
                  <a:gd name="T28" fmla="*/ 4 w 40"/>
                  <a:gd name="T29" fmla="*/ 10 h 30"/>
                  <a:gd name="T30" fmla="*/ 4 w 40"/>
                  <a:gd name="T31" fmla="*/ 20 h 30"/>
                  <a:gd name="T32" fmla="*/ 7 w 40"/>
                  <a:gd name="T33" fmla="*/ 26 h 30"/>
                  <a:gd name="T34" fmla="*/ 14 w 40"/>
                  <a:gd name="T35" fmla="*/ 30 h 3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0" h="30">
                    <a:moveTo>
                      <a:pt x="14" y="0"/>
                    </a:moveTo>
                    <a:lnTo>
                      <a:pt x="4" y="3"/>
                    </a:lnTo>
                    <a:lnTo>
                      <a:pt x="0" y="10"/>
                    </a:lnTo>
                    <a:lnTo>
                      <a:pt x="0" y="20"/>
                    </a:lnTo>
                    <a:lnTo>
                      <a:pt x="4" y="26"/>
                    </a:lnTo>
                    <a:lnTo>
                      <a:pt x="14" y="30"/>
                    </a:lnTo>
                    <a:lnTo>
                      <a:pt x="26" y="30"/>
                    </a:lnTo>
                    <a:lnTo>
                      <a:pt x="36" y="26"/>
                    </a:lnTo>
                    <a:lnTo>
                      <a:pt x="40" y="20"/>
                    </a:lnTo>
                    <a:lnTo>
                      <a:pt x="40" y="10"/>
                    </a:lnTo>
                    <a:lnTo>
                      <a:pt x="36" y="3"/>
                    </a:lnTo>
                    <a:lnTo>
                      <a:pt x="26" y="0"/>
                    </a:lnTo>
                    <a:lnTo>
                      <a:pt x="14" y="0"/>
                    </a:lnTo>
                    <a:lnTo>
                      <a:pt x="7" y="3"/>
                    </a:lnTo>
                    <a:lnTo>
                      <a:pt x="4" y="10"/>
                    </a:lnTo>
                    <a:lnTo>
                      <a:pt x="4" y="20"/>
                    </a:lnTo>
                    <a:lnTo>
                      <a:pt x="7" y="26"/>
                    </a:lnTo>
                    <a:lnTo>
                      <a:pt x="14" y="3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56" name="Freeform 179"/>
              <p:cNvSpPr>
                <a:spLocks/>
              </p:cNvSpPr>
              <p:nvPr/>
            </p:nvSpPr>
            <p:spPr bwMode="auto">
              <a:xfrm>
                <a:off x="4207" y="818"/>
                <a:ext cx="10" cy="30"/>
              </a:xfrm>
              <a:custGeom>
                <a:avLst/>
                <a:gdLst>
                  <a:gd name="T0" fmla="*/ 0 w 10"/>
                  <a:gd name="T1" fmla="*/ 30 h 30"/>
                  <a:gd name="T2" fmla="*/ 6 w 10"/>
                  <a:gd name="T3" fmla="*/ 26 h 30"/>
                  <a:gd name="T4" fmla="*/ 10 w 10"/>
                  <a:gd name="T5" fmla="*/ 20 h 30"/>
                  <a:gd name="T6" fmla="*/ 10 w 10"/>
                  <a:gd name="T7" fmla="*/ 10 h 30"/>
                  <a:gd name="T8" fmla="*/ 6 w 10"/>
                  <a:gd name="T9" fmla="*/ 3 h 30"/>
                  <a:gd name="T10" fmla="*/ 0 w 10"/>
                  <a:gd name="T11" fmla="*/ 0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 h="30">
                    <a:moveTo>
                      <a:pt x="0" y="30"/>
                    </a:moveTo>
                    <a:lnTo>
                      <a:pt x="6" y="26"/>
                    </a:lnTo>
                    <a:lnTo>
                      <a:pt x="10" y="20"/>
                    </a:lnTo>
                    <a:lnTo>
                      <a:pt x="10" y="10"/>
                    </a:lnTo>
                    <a:lnTo>
                      <a:pt x="6" y="3"/>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57" name="Freeform 180"/>
              <p:cNvSpPr>
                <a:spLocks/>
              </p:cNvSpPr>
              <p:nvPr/>
            </p:nvSpPr>
            <p:spPr bwMode="auto">
              <a:xfrm>
                <a:off x="4178" y="848"/>
                <a:ext cx="45" cy="39"/>
              </a:xfrm>
              <a:custGeom>
                <a:avLst/>
                <a:gdLst>
                  <a:gd name="T0" fmla="*/ 17 w 45"/>
                  <a:gd name="T1" fmla="*/ 0 h 39"/>
                  <a:gd name="T2" fmla="*/ 7 w 45"/>
                  <a:gd name="T3" fmla="*/ 2 h 39"/>
                  <a:gd name="T4" fmla="*/ 3 w 45"/>
                  <a:gd name="T5" fmla="*/ 6 h 39"/>
                  <a:gd name="T6" fmla="*/ 0 w 45"/>
                  <a:gd name="T7" fmla="*/ 12 h 39"/>
                  <a:gd name="T8" fmla="*/ 0 w 45"/>
                  <a:gd name="T9" fmla="*/ 25 h 39"/>
                  <a:gd name="T10" fmla="*/ 3 w 45"/>
                  <a:gd name="T11" fmla="*/ 31 h 39"/>
                  <a:gd name="T12" fmla="*/ 7 w 45"/>
                  <a:gd name="T13" fmla="*/ 35 h 39"/>
                  <a:gd name="T14" fmla="*/ 17 w 45"/>
                  <a:gd name="T15" fmla="*/ 39 h 39"/>
                  <a:gd name="T16" fmla="*/ 29 w 45"/>
                  <a:gd name="T17" fmla="*/ 39 h 39"/>
                  <a:gd name="T18" fmla="*/ 39 w 45"/>
                  <a:gd name="T19" fmla="*/ 35 h 39"/>
                  <a:gd name="T20" fmla="*/ 43 w 45"/>
                  <a:gd name="T21" fmla="*/ 31 h 39"/>
                  <a:gd name="T22" fmla="*/ 45 w 45"/>
                  <a:gd name="T23" fmla="*/ 25 h 39"/>
                  <a:gd name="T24" fmla="*/ 45 w 45"/>
                  <a:gd name="T25" fmla="*/ 12 h 39"/>
                  <a:gd name="T26" fmla="*/ 43 w 45"/>
                  <a:gd name="T27" fmla="*/ 6 h 39"/>
                  <a:gd name="T28" fmla="*/ 39 w 45"/>
                  <a:gd name="T29" fmla="*/ 2 h 39"/>
                  <a:gd name="T30" fmla="*/ 29 w 45"/>
                  <a:gd name="T31" fmla="*/ 0 h 3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5" h="39">
                    <a:moveTo>
                      <a:pt x="17" y="0"/>
                    </a:moveTo>
                    <a:lnTo>
                      <a:pt x="7" y="2"/>
                    </a:lnTo>
                    <a:lnTo>
                      <a:pt x="3" y="6"/>
                    </a:lnTo>
                    <a:lnTo>
                      <a:pt x="0" y="12"/>
                    </a:lnTo>
                    <a:lnTo>
                      <a:pt x="0" y="25"/>
                    </a:lnTo>
                    <a:lnTo>
                      <a:pt x="3" y="31"/>
                    </a:lnTo>
                    <a:lnTo>
                      <a:pt x="7" y="35"/>
                    </a:lnTo>
                    <a:lnTo>
                      <a:pt x="17" y="39"/>
                    </a:lnTo>
                    <a:lnTo>
                      <a:pt x="29" y="39"/>
                    </a:lnTo>
                    <a:lnTo>
                      <a:pt x="39" y="35"/>
                    </a:lnTo>
                    <a:lnTo>
                      <a:pt x="43" y="31"/>
                    </a:lnTo>
                    <a:lnTo>
                      <a:pt x="45" y="25"/>
                    </a:lnTo>
                    <a:lnTo>
                      <a:pt x="45" y="12"/>
                    </a:lnTo>
                    <a:lnTo>
                      <a:pt x="43" y="6"/>
                    </a:lnTo>
                    <a:lnTo>
                      <a:pt x="39" y="2"/>
                    </a:lnTo>
                    <a:lnTo>
                      <a:pt x="29"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58" name="Freeform 181"/>
              <p:cNvSpPr>
                <a:spLocks/>
              </p:cNvSpPr>
              <p:nvPr/>
            </p:nvSpPr>
            <p:spPr bwMode="auto">
              <a:xfrm>
                <a:off x="4181" y="848"/>
                <a:ext cx="14" cy="39"/>
              </a:xfrm>
              <a:custGeom>
                <a:avLst/>
                <a:gdLst>
                  <a:gd name="T0" fmla="*/ 14 w 14"/>
                  <a:gd name="T1" fmla="*/ 0 h 39"/>
                  <a:gd name="T2" fmla="*/ 7 w 14"/>
                  <a:gd name="T3" fmla="*/ 2 h 39"/>
                  <a:gd name="T4" fmla="*/ 4 w 14"/>
                  <a:gd name="T5" fmla="*/ 6 h 39"/>
                  <a:gd name="T6" fmla="*/ 0 w 14"/>
                  <a:gd name="T7" fmla="*/ 12 h 39"/>
                  <a:gd name="T8" fmla="*/ 0 w 14"/>
                  <a:gd name="T9" fmla="*/ 25 h 39"/>
                  <a:gd name="T10" fmla="*/ 4 w 14"/>
                  <a:gd name="T11" fmla="*/ 31 h 39"/>
                  <a:gd name="T12" fmla="*/ 7 w 14"/>
                  <a:gd name="T13" fmla="*/ 35 h 39"/>
                  <a:gd name="T14" fmla="*/ 14 w 14"/>
                  <a:gd name="T15" fmla="*/ 39 h 3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 h="39">
                    <a:moveTo>
                      <a:pt x="14" y="0"/>
                    </a:moveTo>
                    <a:lnTo>
                      <a:pt x="7" y="2"/>
                    </a:lnTo>
                    <a:lnTo>
                      <a:pt x="4" y="6"/>
                    </a:lnTo>
                    <a:lnTo>
                      <a:pt x="0" y="12"/>
                    </a:lnTo>
                    <a:lnTo>
                      <a:pt x="0" y="25"/>
                    </a:lnTo>
                    <a:lnTo>
                      <a:pt x="4" y="31"/>
                    </a:lnTo>
                    <a:lnTo>
                      <a:pt x="7" y="35"/>
                    </a:lnTo>
                    <a:lnTo>
                      <a:pt x="14" y="3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59" name="Freeform 182"/>
              <p:cNvSpPr>
                <a:spLocks/>
              </p:cNvSpPr>
              <p:nvPr/>
            </p:nvSpPr>
            <p:spPr bwMode="auto">
              <a:xfrm>
                <a:off x="4207" y="848"/>
                <a:ext cx="14" cy="39"/>
              </a:xfrm>
              <a:custGeom>
                <a:avLst/>
                <a:gdLst>
                  <a:gd name="T0" fmla="*/ 0 w 14"/>
                  <a:gd name="T1" fmla="*/ 39 h 39"/>
                  <a:gd name="T2" fmla="*/ 6 w 14"/>
                  <a:gd name="T3" fmla="*/ 35 h 39"/>
                  <a:gd name="T4" fmla="*/ 10 w 14"/>
                  <a:gd name="T5" fmla="*/ 31 h 39"/>
                  <a:gd name="T6" fmla="*/ 14 w 14"/>
                  <a:gd name="T7" fmla="*/ 25 h 39"/>
                  <a:gd name="T8" fmla="*/ 14 w 14"/>
                  <a:gd name="T9" fmla="*/ 12 h 39"/>
                  <a:gd name="T10" fmla="*/ 10 w 14"/>
                  <a:gd name="T11" fmla="*/ 6 h 39"/>
                  <a:gd name="T12" fmla="*/ 6 w 14"/>
                  <a:gd name="T13" fmla="*/ 2 h 39"/>
                  <a:gd name="T14" fmla="*/ 0 w 14"/>
                  <a:gd name="T15" fmla="*/ 0 h 3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 h="39">
                    <a:moveTo>
                      <a:pt x="0" y="39"/>
                    </a:moveTo>
                    <a:lnTo>
                      <a:pt x="6" y="35"/>
                    </a:lnTo>
                    <a:lnTo>
                      <a:pt x="10" y="31"/>
                    </a:lnTo>
                    <a:lnTo>
                      <a:pt x="14" y="25"/>
                    </a:lnTo>
                    <a:lnTo>
                      <a:pt x="14" y="12"/>
                    </a:lnTo>
                    <a:lnTo>
                      <a:pt x="10" y="6"/>
                    </a:lnTo>
                    <a:lnTo>
                      <a:pt x="6" y="2"/>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60" name="Line 183"/>
              <p:cNvSpPr>
                <a:spLocks noChangeShapeType="1"/>
              </p:cNvSpPr>
              <p:nvPr/>
            </p:nvSpPr>
            <p:spPr bwMode="auto">
              <a:xfrm flipV="1">
                <a:off x="4363" y="934"/>
                <a:ext cx="1" cy="15"/>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61" name="Line 184"/>
              <p:cNvSpPr>
                <a:spLocks noChangeShapeType="1"/>
              </p:cNvSpPr>
              <p:nvPr/>
            </p:nvSpPr>
            <p:spPr bwMode="auto">
              <a:xfrm>
                <a:off x="4336" y="818"/>
                <a:ext cx="1" cy="20"/>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62" name="Freeform 185"/>
              <p:cNvSpPr>
                <a:spLocks/>
              </p:cNvSpPr>
              <p:nvPr/>
            </p:nvSpPr>
            <p:spPr bwMode="auto">
              <a:xfrm>
                <a:off x="4336" y="818"/>
                <a:ext cx="45" cy="14"/>
              </a:xfrm>
              <a:custGeom>
                <a:avLst/>
                <a:gdLst>
                  <a:gd name="T0" fmla="*/ 0 w 45"/>
                  <a:gd name="T1" fmla="*/ 14 h 14"/>
                  <a:gd name="T2" fmla="*/ 4 w 45"/>
                  <a:gd name="T3" fmla="*/ 6 h 14"/>
                  <a:gd name="T4" fmla="*/ 10 w 45"/>
                  <a:gd name="T5" fmla="*/ 0 h 14"/>
                  <a:gd name="T6" fmla="*/ 17 w 45"/>
                  <a:gd name="T7" fmla="*/ 0 h 14"/>
                  <a:gd name="T8" fmla="*/ 33 w 45"/>
                  <a:gd name="T9" fmla="*/ 10 h 14"/>
                  <a:gd name="T10" fmla="*/ 39 w 45"/>
                  <a:gd name="T11" fmla="*/ 10 h 14"/>
                  <a:gd name="T12" fmla="*/ 43 w 45"/>
                  <a:gd name="T13" fmla="*/ 6 h 14"/>
                  <a:gd name="T14" fmla="*/ 45 w 45"/>
                  <a:gd name="T15" fmla="*/ 0 h 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 h="14">
                    <a:moveTo>
                      <a:pt x="0" y="14"/>
                    </a:moveTo>
                    <a:lnTo>
                      <a:pt x="4" y="6"/>
                    </a:lnTo>
                    <a:lnTo>
                      <a:pt x="10" y="0"/>
                    </a:lnTo>
                    <a:lnTo>
                      <a:pt x="17" y="0"/>
                    </a:lnTo>
                    <a:lnTo>
                      <a:pt x="33" y="10"/>
                    </a:lnTo>
                    <a:lnTo>
                      <a:pt x="39" y="10"/>
                    </a:lnTo>
                    <a:lnTo>
                      <a:pt x="43" y="6"/>
                    </a:lnTo>
                    <a:lnTo>
                      <a:pt x="45"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63" name="Freeform 186"/>
              <p:cNvSpPr>
                <a:spLocks/>
              </p:cNvSpPr>
              <p:nvPr/>
            </p:nvSpPr>
            <p:spPr bwMode="auto">
              <a:xfrm>
                <a:off x="4340" y="821"/>
                <a:ext cx="29" cy="7"/>
              </a:xfrm>
              <a:custGeom>
                <a:avLst/>
                <a:gdLst>
                  <a:gd name="T0" fmla="*/ 0 w 29"/>
                  <a:gd name="T1" fmla="*/ 3 h 7"/>
                  <a:gd name="T2" fmla="*/ 6 w 29"/>
                  <a:gd name="T3" fmla="*/ 0 h 7"/>
                  <a:gd name="T4" fmla="*/ 13 w 29"/>
                  <a:gd name="T5" fmla="*/ 0 h 7"/>
                  <a:gd name="T6" fmla="*/ 29 w 29"/>
                  <a:gd name="T7" fmla="*/ 7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 h="7">
                    <a:moveTo>
                      <a:pt x="0" y="3"/>
                    </a:moveTo>
                    <a:lnTo>
                      <a:pt x="6" y="0"/>
                    </a:lnTo>
                    <a:lnTo>
                      <a:pt x="13" y="0"/>
                    </a:lnTo>
                    <a:lnTo>
                      <a:pt x="29"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64" name="Freeform 187"/>
              <p:cNvSpPr>
                <a:spLocks/>
              </p:cNvSpPr>
              <p:nvPr/>
            </p:nvSpPr>
            <p:spPr bwMode="auto">
              <a:xfrm>
                <a:off x="4359" y="818"/>
                <a:ext cx="22" cy="69"/>
              </a:xfrm>
              <a:custGeom>
                <a:avLst/>
                <a:gdLst>
                  <a:gd name="T0" fmla="*/ 22 w 22"/>
                  <a:gd name="T1" fmla="*/ 0 h 69"/>
                  <a:gd name="T2" fmla="*/ 22 w 22"/>
                  <a:gd name="T3" fmla="*/ 10 h 69"/>
                  <a:gd name="T4" fmla="*/ 20 w 22"/>
                  <a:gd name="T5" fmla="*/ 20 h 69"/>
                  <a:gd name="T6" fmla="*/ 6 w 22"/>
                  <a:gd name="T7" fmla="*/ 36 h 69"/>
                  <a:gd name="T8" fmla="*/ 4 w 22"/>
                  <a:gd name="T9" fmla="*/ 42 h 69"/>
                  <a:gd name="T10" fmla="*/ 0 w 22"/>
                  <a:gd name="T11" fmla="*/ 52 h 69"/>
                  <a:gd name="T12" fmla="*/ 0 w 22"/>
                  <a:gd name="T13" fmla="*/ 69 h 6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 h="69">
                    <a:moveTo>
                      <a:pt x="22" y="0"/>
                    </a:moveTo>
                    <a:lnTo>
                      <a:pt x="22" y="10"/>
                    </a:lnTo>
                    <a:lnTo>
                      <a:pt x="20" y="20"/>
                    </a:lnTo>
                    <a:lnTo>
                      <a:pt x="6" y="36"/>
                    </a:lnTo>
                    <a:lnTo>
                      <a:pt x="4" y="42"/>
                    </a:lnTo>
                    <a:lnTo>
                      <a:pt x="0" y="52"/>
                    </a:lnTo>
                    <a:lnTo>
                      <a:pt x="0"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65" name="Freeform 188"/>
              <p:cNvSpPr>
                <a:spLocks/>
              </p:cNvSpPr>
              <p:nvPr/>
            </p:nvSpPr>
            <p:spPr bwMode="auto">
              <a:xfrm>
                <a:off x="4356" y="838"/>
                <a:ext cx="23" cy="49"/>
              </a:xfrm>
              <a:custGeom>
                <a:avLst/>
                <a:gdLst>
                  <a:gd name="T0" fmla="*/ 23 w 23"/>
                  <a:gd name="T1" fmla="*/ 0 h 49"/>
                  <a:gd name="T2" fmla="*/ 7 w 23"/>
                  <a:gd name="T3" fmla="*/ 16 h 49"/>
                  <a:gd name="T4" fmla="*/ 3 w 23"/>
                  <a:gd name="T5" fmla="*/ 22 h 49"/>
                  <a:gd name="T6" fmla="*/ 0 w 23"/>
                  <a:gd name="T7" fmla="*/ 32 h 49"/>
                  <a:gd name="T8" fmla="*/ 0 w 23"/>
                  <a:gd name="T9" fmla="*/ 49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49">
                    <a:moveTo>
                      <a:pt x="23" y="0"/>
                    </a:moveTo>
                    <a:lnTo>
                      <a:pt x="7" y="16"/>
                    </a:lnTo>
                    <a:lnTo>
                      <a:pt x="3" y="22"/>
                    </a:lnTo>
                    <a:lnTo>
                      <a:pt x="0" y="32"/>
                    </a:lnTo>
                    <a:lnTo>
                      <a:pt x="0" y="4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66" name="Line 189"/>
              <p:cNvSpPr>
                <a:spLocks noChangeShapeType="1"/>
              </p:cNvSpPr>
              <p:nvPr/>
            </p:nvSpPr>
            <p:spPr bwMode="auto">
              <a:xfrm flipV="1">
                <a:off x="4573" y="934"/>
                <a:ext cx="1" cy="15"/>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67" name="Freeform 190"/>
              <p:cNvSpPr>
                <a:spLocks/>
              </p:cNvSpPr>
              <p:nvPr/>
            </p:nvSpPr>
            <p:spPr bwMode="auto">
              <a:xfrm>
                <a:off x="4547" y="818"/>
                <a:ext cx="45" cy="69"/>
              </a:xfrm>
              <a:custGeom>
                <a:avLst/>
                <a:gdLst>
                  <a:gd name="T0" fmla="*/ 39 w 45"/>
                  <a:gd name="T1" fmla="*/ 10 h 69"/>
                  <a:gd name="T2" fmla="*/ 36 w 45"/>
                  <a:gd name="T3" fmla="*/ 14 h 69"/>
                  <a:gd name="T4" fmla="*/ 39 w 45"/>
                  <a:gd name="T5" fmla="*/ 16 h 69"/>
                  <a:gd name="T6" fmla="*/ 42 w 45"/>
                  <a:gd name="T7" fmla="*/ 14 h 69"/>
                  <a:gd name="T8" fmla="*/ 42 w 45"/>
                  <a:gd name="T9" fmla="*/ 10 h 69"/>
                  <a:gd name="T10" fmla="*/ 39 w 45"/>
                  <a:gd name="T11" fmla="*/ 3 h 69"/>
                  <a:gd name="T12" fmla="*/ 32 w 45"/>
                  <a:gd name="T13" fmla="*/ 0 h 69"/>
                  <a:gd name="T14" fmla="*/ 22 w 45"/>
                  <a:gd name="T15" fmla="*/ 0 h 69"/>
                  <a:gd name="T16" fmla="*/ 14 w 45"/>
                  <a:gd name="T17" fmla="*/ 3 h 69"/>
                  <a:gd name="T18" fmla="*/ 6 w 45"/>
                  <a:gd name="T19" fmla="*/ 10 h 69"/>
                  <a:gd name="T20" fmla="*/ 4 w 45"/>
                  <a:gd name="T21" fmla="*/ 16 h 69"/>
                  <a:gd name="T22" fmla="*/ 0 w 45"/>
                  <a:gd name="T23" fmla="*/ 30 h 69"/>
                  <a:gd name="T24" fmla="*/ 0 w 45"/>
                  <a:gd name="T25" fmla="*/ 49 h 69"/>
                  <a:gd name="T26" fmla="*/ 4 w 45"/>
                  <a:gd name="T27" fmla="*/ 59 h 69"/>
                  <a:gd name="T28" fmla="*/ 10 w 45"/>
                  <a:gd name="T29" fmla="*/ 65 h 69"/>
                  <a:gd name="T30" fmla="*/ 20 w 45"/>
                  <a:gd name="T31" fmla="*/ 69 h 69"/>
                  <a:gd name="T32" fmla="*/ 26 w 45"/>
                  <a:gd name="T33" fmla="*/ 69 h 69"/>
                  <a:gd name="T34" fmla="*/ 36 w 45"/>
                  <a:gd name="T35" fmla="*/ 65 h 69"/>
                  <a:gd name="T36" fmla="*/ 42 w 45"/>
                  <a:gd name="T37" fmla="*/ 59 h 69"/>
                  <a:gd name="T38" fmla="*/ 45 w 45"/>
                  <a:gd name="T39" fmla="*/ 49 h 69"/>
                  <a:gd name="T40" fmla="*/ 45 w 45"/>
                  <a:gd name="T41" fmla="*/ 45 h 69"/>
                  <a:gd name="T42" fmla="*/ 42 w 45"/>
                  <a:gd name="T43" fmla="*/ 36 h 69"/>
                  <a:gd name="T44" fmla="*/ 36 w 45"/>
                  <a:gd name="T45" fmla="*/ 30 h 69"/>
                  <a:gd name="T46" fmla="*/ 26 w 45"/>
                  <a:gd name="T47" fmla="*/ 26 h 69"/>
                  <a:gd name="T48" fmla="*/ 22 w 45"/>
                  <a:gd name="T49" fmla="*/ 26 h 69"/>
                  <a:gd name="T50" fmla="*/ 14 w 45"/>
                  <a:gd name="T51" fmla="*/ 30 h 69"/>
                  <a:gd name="T52" fmla="*/ 6 w 45"/>
                  <a:gd name="T53" fmla="*/ 36 h 69"/>
                  <a:gd name="T54" fmla="*/ 4 w 45"/>
                  <a:gd name="T55" fmla="*/ 45 h 6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5" h="69">
                    <a:moveTo>
                      <a:pt x="39" y="10"/>
                    </a:moveTo>
                    <a:lnTo>
                      <a:pt x="36" y="14"/>
                    </a:lnTo>
                    <a:lnTo>
                      <a:pt x="39" y="16"/>
                    </a:lnTo>
                    <a:lnTo>
                      <a:pt x="42" y="14"/>
                    </a:lnTo>
                    <a:lnTo>
                      <a:pt x="42" y="10"/>
                    </a:lnTo>
                    <a:lnTo>
                      <a:pt x="39" y="3"/>
                    </a:lnTo>
                    <a:lnTo>
                      <a:pt x="32" y="0"/>
                    </a:lnTo>
                    <a:lnTo>
                      <a:pt x="22" y="0"/>
                    </a:lnTo>
                    <a:lnTo>
                      <a:pt x="14" y="3"/>
                    </a:lnTo>
                    <a:lnTo>
                      <a:pt x="6" y="10"/>
                    </a:lnTo>
                    <a:lnTo>
                      <a:pt x="4" y="16"/>
                    </a:lnTo>
                    <a:lnTo>
                      <a:pt x="0" y="30"/>
                    </a:lnTo>
                    <a:lnTo>
                      <a:pt x="0" y="49"/>
                    </a:lnTo>
                    <a:lnTo>
                      <a:pt x="4" y="59"/>
                    </a:lnTo>
                    <a:lnTo>
                      <a:pt x="10" y="65"/>
                    </a:lnTo>
                    <a:lnTo>
                      <a:pt x="20" y="69"/>
                    </a:lnTo>
                    <a:lnTo>
                      <a:pt x="26" y="69"/>
                    </a:lnTo>
                    <a:lnTo>
                      <a:pt x="36" y="65"/>
                    </a:lnTo>
                    <a:lnTo>
                      <a:pt x="42" y="59"/>
                    </a:lnTo>
                    <a:lnTo>
                      <a:pt x="45" y="49"/>
                    </a:lnTo>
                    <a:lnTo>
                      <a:pt x="45" y="45"/>
                    </a:lnTo>
                    <a:lnTo>
                      <a:pt x="42" y="36"/>
                    </a:lnTo>
                    <a:lnTo>
                      <a:pt x="36" y="30"/>
                    </a:lnTo>
                    <a:lnTo>
                      <a:pt x="26" y="26"/>
                    </a:lnTo>
                    <a:lnTo>
                      <a:pt x="22" y="26"/>
                    </a:lnTo>
                    <a:lnTo>
                      <a:pt x="14" y="30"/>
                    </a:lnTo>
                    <a:lnTo>
                      <a:pt x="6" y="36"/>
                    </a:lnTo>
                    <a:lnTo>
                      <a:pt x="4" y="45"/>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68" name="Freeform 191"/>
              <p:cNvSpPr>
                <a:spLocks/>
              </p:cNvSpPr>
              <p:nvPr/>
            </p:nvSpPr>
            <p:spPr bwMode="auto">
              <a:xfrm>
                <a:off x="4551" y="818"/>
                <a:ext cx="18" cy="69"/>
              </a:xfrm>
              <a:custGeom>
                <a:avLst/>
                <a:gdLst>
                  <a:gd name="T0" fmla="*/ 18 w 18"/>
                  <a:gd name="T1" fmla="*/ 0 h 69"/>
                  <a:gd name="T2" fmla="*/ 12 w 18"/>
                  <a:gd name="T3" fmla="*/ 3 h 69"/>
                  <a:gd name="T4" fmla="*/ 6 w 18"/>
                  <a:gd name="T5" fmla="*/ 10 h 69"/>
                  <a:gd name="T6" fmla="*/ 2 w 18"/>
                  <a:gd name="T7" fmla="*/ 16 h 69"/>
                  <a:gd name="T8" fmla="*/ 0 w 18"/>
                  <a:gd name="T9" fmla="*/ 30 h 69"/>
                  <a:gd name="T10" fmla="*/ 0 w 18"/>
                  <a:gd name="T11" fmla="*/ 49 h 69"/>
                  <a:gd name="T12" fmla="*/ 2 w 18"/>
                  <a:gd name="T13" fmla="*/ 59 h 69"/>
                  <a:gd name="T14" fmla="*/ 10 w 18"/>
                  <a:gd name="T15" fmla="*/ 65 h 69"/>
                  <a:gd name="T16" fmla="*/ 16 w 18"/>
                  <a:gd name="T17" fmla="*/ 69 h 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 h="69">
                    <a:moveTo>
                      <a:pt x="18" y="0"/>
                    </a:moveTo>
                    <a:lnTo>
                      <a:pt x="12" y="3"/>
                    </a:lnTo>
                    <a:lnTo>
                      <a:pt x="6" y="10"/>
                    </a:lnTo>
                    <a:lnTo>
                      <a:pt x="2" y="16"/>
                    </a:lnTo>
                    <a:lnTo>
                      <a:pt x="0" y="30"/>
                    </a:lnTo>
                    <a:lnTo>
                      <a:pt x="0" y="49"/>
                    </a:lnTo>
                    <a:lnTo>
                      <a:pt x="2" y="59"/>
                    </a:lnTo>
                    <a:lnTo>
                      <a:pt x="10" y="65"/>
                    </a:lnTo>
                    <a:lnTo>
                      <a:pt x="16"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69" name="Freeform 192"/>
              <p:cNvSpPr>
                <a:spLocks/>
              </p:cNvSpPr>
              <p:nvPr/>
            </p:nvSpPr>
            <p:spPr bwMode="auto">
              <a:xfrm>
                <a:off x="4573" y="844"/>
                <a:ext cx="16" cy="43"/>
              </a:xfrm>
              <a:custGeom>
                <a:avLst/>
                <a:gdLst>
                  <a:gd name="T0" fmla="*/ 0 w 16"/>
                  <a:gd name="T1" fmla="*/ 43 h 43"/>
                  <a:gd name="T2" fmla="*/ 6 w 16"/>
                  <a:gd name="T3" fmla="*/ 39 h 43"/>
                  <a:gd name="T4" fmla="*/ 13 w 16"/>
                  <a:gd name="T5" fmla="*/ 33 h 43"/>
                  <a:gd name="T6" fmla="*/ 16 w 16"/>
                  <a:gd name="T7" fmla="*/ 23 h 43"/>
                  <a:gd name="T8" fmla="*/ 16 w 16"/>
                  <a:gd name="T9" fmla="*/ 19 h 43"/>
                  <a:gd name="T10" fmla="*/ 13 w 16"/>
                  <a:gd name="T11" fmla="*/ 10 h 43"/>
                  <a:gd name="T12" fmla="*/ 6 w 16"/>
                  <a:gd name="T13" fmla="*/ 4 h 43"/>
                  <a:gd name="T14" fmla="*/ 0 w 16"/>
                  <a:gd name="T15" fmla="*/ 0 h 4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 h="43">
                    <a:moveTo>
                      <a:pt x="0" y="43"/>
                    </a:moveTo>
                    <a:lnTo>
                      <a:pt x="6" y="39"/>
                    </a:lnTo>
                    <a:lnTo>
                      <a:pt x="13" y="33"/>
                    </a:lnTo>
                    <a:lnTo>
                      <a:pt x="16" y="23"/>
                    </a:lnTo>
                    <a:lnTo>
                      <a:pt x="16" y="19"/>
                    </a:lnTo>
                    <a:lnTo>
                      <a:pt x="13" y="10"/>
                    </a:lnTo>
                    <a:lnTo>
                      <a:pt x="6" y="4"/>
                    </a:lnTo>
                    <a:lnTo>
                      <a:pt x="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70" name="Line 193"/>
              <p:cNvSpPr>
                <a:spLocks noChangeShapeType="1"/>
              </p:cNvSpPr>
              <p:nvPr/>
            </p:nvSpPr>
            <p:spPr bwMode="auto">
              <a:xfrm flipV="1">
                <a:off x="4868" y="934"/>
                <a:ext cx="1" cy="15"/>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71" name="Freeform 194"/>
              <p:cNvSpPr>
                <a:spLocks/>
              </p:cNvSpPr>
              <p:nvPr/>
            </p:nvSpPr>
            <p:spPr bwMode="auto">
              <a:xfrm>
                <a:off x="4843" y="818"/>
                <a:ext cx="45" cy="69"/>
              </a:xfrm>
              <a:custGeom>
                <a:avLst/>
                <a:gdLst>
                  <a:gd name="T0" fmla="*/ 6 w 45"/>
                  <a:gd name="T1" fmla="*/ 0 h 69"/>
                  <a:gd name="T2" fmla="*/ 0 w 45"/>
                  <a:gd name="T3" fmla="*/ 32 h 69"/>
                  <a:gd name="T4" fmla="*/ 6 w 45"/>
                  <a:gd name="T5" fmla="*/ 26 h 69"/>
                  <a:gd name="T6" fmla="*/ 16 w 45"/>
                  <a:gd name="T7" fmla="*/ 22 h 69"/>
                  <a:gd name="T8" fmla="*/ 25 w 45"/>
                  <a:gd name="T9" fmla="*/ 22 h 69"/>
                  <a:gd name="T10" fmla="*/ 35 w 45"/>
                  <a:gd name="T11" fmla="*/ 26 h 69"/>
                  <a:gd name="T12" fmla="*/ 41 w 45"/>
                  <a:gd name="T13" fmla="*/ 32 h 69"/>
                  <a:gd name="T14" fmla="*/ 45 w 45"/>
                  <a:gd name="T15" fmla="*/ 42 h 69"/>
                  <a:gd name="T16" fmla="*/ 45 w 45"/>
                  <a:gd name="T17" fmla="*/ 49 h 69"/>
                  <a:gd name="T18" fmla="*/ 41 w 45"/>
                  <a:gd name="T19" fmla="*/ 59 h 69"/>
                  <a:gd name="T20" fmla="*/ 35 w 45"/>
                  <a:gd name="T21" fmla="*/ 65 h 69"/>
                  <a:gd name="T22" fmla="*/ 25 w 45"/>
                  <a:gd name="T23" fmla="*/ 69 h 69"/>
                  <a:gd name="T24" fmla="*/ 16 w 45"/>
                  <a:gd name="T25" fmla="*/ 69 h 69"/>
                  <a:gd name="T26" fmla="*/ 6 w 45"/>
                  <a:gd name="T27" fmla="*/ 65 h 69"/>
                  <a:gd name="T28" fmla="*/ 2 w 45"/>
                  <a:gd name="T29" fmla="*/ 61 h 69"/>
                  <a:gd name="T30" fmla="*/ 0 w 45"/>
                  <a:gd name="T31" fmla="*/ 55 h 69"/>
                  <a:gd name="T32" fmla="*/ 0 w 45"/>
                  <a:gd name="T33" fmla="*/ 52 h 69"/>
                  <a:gd name="T34" fmla="*/ 2 w 45"/>
                  <a:gd name="T35" fmla="*/ 49 h 69"/>
                  <a:gd name="T36" fmla="*/ 6 w 45"/>
                  <a:gd name="T37" fmla="*/ 52 h 69"/>
                  <a:gd name="T38" fmla="*/ 2 w 45"/>
                  <a:gd name="T39" fmla="*/ 55 h 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5" h="69">
                    <a:moveTo>
                      <a:pt x="6" y="0"/>
                    </a:moveTo>
                    <a:lnTo>
                      <a:pt x="0" y="32"/>
                    </a:lnTo>
                    <a:lnTo>
                      <a:pt x="6" y="26"/>
                    </a:lnTo>
                    <a:lnTo>
                      <a:pt x="16" y="22"/>
                    </a:lnTo>
                    <a:lnTo>
                      <a:pt x="25" y="22"/>
                    </a:lnTo>
                    <a:lnTo>
                      <a:pt x="35" y="26"/>
                    </a:lnTo>
                    <a:lnTo>
                      <a:pt x="41" y="32"/>
                    </a:lnTo>
                    <a:lnTo>
                      <a:pt x="45" y="42"/>
                    </a:lnTo>
                    <a:lnTo>
                      <a:pt x="45" y="49"/>
                    </a:lnTo>
                    <a:lnTo>
                      <a:pt x="41" y="59"/>
                    </a:lnTo>
                    <a:lnTo>
                      <a:pt x="35" y="65"/>
                    </a:lnTo>
                    <a:lnTo>
                      <a:pt x="25" y="69"/>
                    </a:lnTo>
                    <a:lnTo>
                      <a:pt x="16" y="69"/>
                    </a:lnTo>
                    <a:lnTo>
                      <a:pt x="6" y="65"/>
                    </a:lnTo>
                    <a:lnTo>
                      <a:pt x="2" y="61"/>
                    </a:lnTo>
                    <a:lnTo>
                      <a:pt x="0" y="55"/>
                    </a:lnTo>
                    <a:lnTo>
                      <a:pt x="0" y="52"/>
                    </a:lnTo>
                    <a:lnTo>
                      <a:pt x="2" y="49"/>
                    </a:lnTo>
                    <a:lnTo>
                      <a:pt x="6" y="52"/>
                    </a:lnTo>
                    <a:lnTo>
                      <a:pt x="2" y="55"/>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72" name="Freeform 195"/>
              <p:cNvSpPr>
                <a:spLocks/>
              </p:cNvSpPr>
              <p:nvPr/>
            </p:nvSpPr>
            <p:spPr bwMode="auto">
              <a:xfrm>
                <a:off x="4868" y="840"/>
                <a:ext cx="16" cy="47"/>
              </a:xfrm>
              <a:custGeom>
                <a:avLst/>
                <a:gdLst>
                  <a:gd name="T0" fmla="*/ 0 w 16"/>
                  <a:gd name="T1" fmla="*/ 0 h 47"/>
                  <a:gd name="T2" fmla="*/ 7 w 16"/>
                  <a:gd name="T3" fmla="*/ 4 h 47"/>
                  <a:gd name="T4" fmla="*/ 14 w 16"/>
                  <a:gd name="T5" fmla="*/ 10 h 47"/>
                  <a:gd name="T6" fmla="*/ 16 w 16"/>
                  <a:gd name="T7" fmla="*/ 20 h 47"/>
                  <a:gd name="T8" fmla="*/ 16 w 16"/>
                  <a:gd name="T9" fmla="*/ 27 h 47"/>
                  <a:gd name="T10" fmla="*/ 14 w 16"/>
                  <a:gd name="T11" fmla="*/ 37 h 47"/>
                  <a:gd name="T12" fmla="*/ 7 w 16"/>
                  <a:gd name="T13" fmla="*/ 43 h 47"/>
                  <a:gd name="T14" fmla="*/ 0 w 16"/>
                  <a:gd name="T15" fmla="*/ 47 h 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 h="47">
                    <a:moveTo>
                      <a:pt x="0" y="0"/>
                    </a:moveTo>
                    <a:lnTo>
                      <a:pt x="7" y="4"/>
                    </a:lnTo>
                    <a:lnTo>
                      <a:pt x="14" y="10"/>
                    </a:lnTo>
                    <a:lnTo>
                      <a:pt x="16" y="20"/>
                    </a:lnTo>
                    <a:lnTo>
                      <a:pt x="16" y="27"/>
                    </a:lnTo>
                    <a:lnTo>
                      <a:pt x="14" y="37"/>
                    </a:lnTo>
                    <a:lnTo>
                      <a:pt x="7" y="43"/>
                    </a:lnTo>
                    <a:lnTo>
                      <a:pt x="0" y="4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73" name="Line 196"/>
              <p:cNvSpPr>
                <a:spLocks noChangeShapeType="1"/>
              </p:cNvSpPr>
              <p:nvPr/>
            </p:nvSpPr>
            <p:spPr bwMode="auto">
              <a:xfrm>
                <a:off x="4849" y="818"/>
                <a:ext cx="33"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74" name="Freeform 197"/>
              <p:cNvSpPr>
                <a:spLocks/>
              </p:cNvSpPr>
              <p:nvPr/>
            </p:nvSpPr>
            <p:spPr bwMode="auto">
              <a:xfrm>
                <a:off x="4849" y="818"/>
                <a:ext cx="33" cy="3"/>
              </a:xfrm>
              <a:custGeom>
                <a:avLst/>
                <a:gdLst>
                  <a:gd name="T0" fmla="*/ 0 w 33"/>
                  <a:gd name="T1" fmla="*/ 3 h 3"/>
                  <a:gd name="T2" fmla="*/ 16 w 33"/>
                  <a:gd name="T3" fmla="*/ 3 h 3"/>
                  <a:gd name="T4" fmla="*/ 33 w 33"/>
                  <a:gd name="T5" fmla="*/ 0 h 3"/>
                  <a:gd name="T6" fmla="*/ 0 60000 65536"/>
                  <a:gd name="T7" fmla="*/ 0 60000 65536"/>
                  <a:gd name="T8" fmla="*/ 0 60000 65536"/>
                </a:gdLst>
                <a:ahLst/>
                <a:cxnLst>
                  <a:cxn ang="T6">
                    <a:pos x="T0" y="T1"/>
                  </a:cxn>
                  <a:cxn ang="T7">
                    <a:pos x="T2" y="T3"/>
                  </a:cxn>
                  <a:cxn ang="T8">
                    <a:pos x="T4" y="T5"/>
                  </a:cxn>
                </a:cxnLst>
                <a:rect l="0" t="0" r="r" b="b"/>
                <a:pathLst>
                  <a:path w="33" h="3">
                    <a:moveTo>
                      <a:pt x="0" y="3"/>
                    </a:moveTo>
                    <a:lnTo>
                      <a:pt x="16" y="3"/>
                    </a:lnTo>
                    <a:lnTo>
                      <a:pt x="3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75" name="Freeform 198"/>
              <p:cNvSpPr>
                <a:spLocks/>
              </p:cNvSpPr>
              <p:nvPr/>
            </p:nvSpPr>
            <p:spPr bwMode="auto">
              <a:xfrm>
                <a:off x="4004" y="720"/>
                <a:ext cx="45" cy="69"/>
              </a:xfrm>
              <a:custGeom>
                <a:avLst/>
                <a:gdLst>
                  <a:gd name="T0" fmla="*/ 0 w 45"/>
                  <a:gd name="T1" fmla="*/ 0 h 69"/>
                  <a:gd name="T2" fmla="*/ 6 w 45"/>
                  <a:gd name="T3" fmla="*/ 0 h 69"/>
                  <a:gd name="T4" fmla="*/ 13 w 45"/>
                  <a:gd name="T5" fmla="*/ 4 h 69"/>
                  <a:gd name="T6" fmla="*/ 16 w 45"/>
                  <a:gd name="T7" fmla="*/ 7 h 69"/>
                  <a:gd name="T8" fmla="*/ 20 w 45"/>
                  <a:gd name="T9" fmla="*/ 14 h 69"/>
                  <a:gd name="T10" fmla="*/ 39 w 45"/>
                  <a:gd name="T11" fmla="*/ 59 h 69"/>
                  <a:gd name="T12" fmla="*/ 43 w 45"/>
                  <a:gd name="T13" fmla="*/ 65 h 69"/>
                  <a:gd name="T14" fmla="*/ 45 w 45"/>
                  <a:gd name="T15" fmla="*/ 69 h 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 h="69">
                    <a:moveTo>
                      <a:pt x="0" y="0"/>
                    </a:moveTo>
                    <a:lnTo>
                      <a:pt x="6" y="0"/>
                    </a:lnTo>
                    <a:lnTo>
                      <a:pt x="13" y="4"/>
                    </a:lnTo>
                    <a:lnTo>
                      <a:pt x="16" y="7"/>
                    </a:lnTo>
                    <a:lnTo>
                      <a:pt x="20" y="14"/>
                    </a:lnTo>
                    <a:lnTo>
                      <a:pt x="39" y="59"/>
                    </a:lnTo>
                    <a:lnTo>
                      <a:pt x="43" y="65"/>
                    </a:lnTo>
                    <a:lnTo>
                      <a:pt x="45"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76" name="Freeform 199"/>
              <p:cNvSpPr>
                <a:spLocks/>
              </p:cNvSpPr>
              <p:nvPr/>
            </p:nvSpPr>
            <p:spPr bwMode="auto">
              <a:xfrm>
                <a:off x="4010" y="720"/>
                <a:ext cx="43" cy="69"/>
              </a:xfrm>
              <a:custGeom>
                <a:avLst/>
                <a:gdLst>
                  <a:gd name="T0" fmla="*/ 0 w 43"/>
                  <a:gd name="T1" fmla="*/ 0 h 69"/>
                  <a:gd name="T2" fmla="*/ 7 w 43"/>
                  <a:gd name="T3" fmla="*/ 7 h 69"/>
                  <a:gd name="T4" fmla="*/ 10 w 43"/>
                  <a:gd name="T5" fmla="*/ 14 h 69"/>
                  <a:gd name="T6" fmla="*/ 30 w 43"/>
                  <a:gd name="T7" fmla="*/ 59 h 69"/>
                  <a:gd name="T8" fmla="*/ 33 w 43"/>
                  <a:gd name="T9" fmla="*/ 65 h 69"/>
                  <a:gd name="T10" fmla="*/ 39 w 43"/>
                  <a:gd name="T11" fmla="*/ 69 h 69"/>
                  <a:gd name="T12" fmla="*/ 43 w 43"/>
                  <a:gd name="T13" fmla="*/ 69 h 6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 h="69">
                    <a:moveTo>
                      <a:pt x="0" y="0"/>
                    </a:moveTo>
                    <a:lnTo>
                      <a:pt x="7" y="7"/>
                    </a:lnTo>
                    <a:lnTo>
                      <a:pt x="10" y="14"/>
                    </a:lnTo>
                    <a:lnTo>
                      <a:pt x="30" y="59"/>
                    </a:lnTo>
                    <a:lnTo>
                      <a:pt x="33" y="65"/>
                    </a:lnTo>
                    <a:lnTo>
                      <a:pt x="39" y="69"/>
                    </a:lnTo>
                    <a:lnTo>
                      <a:pt x="43"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77" name="Line 200"/>
              <p:cNvSpPr>
                <a:spLocks noChangeShapeType="1"/>
              </p:cNvSpPr>
              <p:nvPr/>
            </p:nvSpPr>
            <p:spPr bwMode="auto">
              <a:xfrm flipH="1">
                <a:off x="4002" y="744"/>
                <a:ext cx="25" cy="45"/>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78" name="Line 201"/>
              <p:cNvSpPr>
                <a:spLocks noChangeShapeType="1"/>
              </p:cNvSpPr>
              <p:nvPr/>
            </p:nvSpPr>
            <p:spPr bwMode="auto">
              <a:xfrm flipH="1">
                <a:off x="4004" y="744"/>
                <a:ext cx="23" cy="45"/>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79" name="Line 202"/>
              <p:cNvSpPr>
                <a:spLocks noChangeShapeType="1"/>
              </p:cNvSpPr>
              <p:nvPr/>
            </p:nvSpPr>
            <p:spPr bwMode="auto">
              <a:xfrm>
                <a:off x="4071" y="773"/>
                <a:ext cx="1" cy="4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80" name="Line 203"/>
              <p:cNvSpPr>
                <a:spLocks noChangeShapeType="1"/>
              </p:cNvSpPr>
              <p:nvPr/>
            </p:nvSpPr>
            <p:spPr bwMode="auto">
              <a:xfrm>
                <a:off x="4090" y="765"/>
                <a:ext cx="1" cy="4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81" name="Freeform 204"/>
              <p:cNvSpPr>
                <a:spLocks/>
              </p:cNvSpPr>
              <p:nvPr/>
            </p:nvSpPr>
            <p:spPr bwMode="auto">
              <a:xfrm>
                <a:off x="4090" y="778"/>
                <a:ext cx="21" cy="28"/>
              </a:xfrm>
              <a:custGeom>
                <a:avLst/>
                <a:gdLst>
                  <a:gd name="T0" fmla="*/ 0 w 21"/>
                  <a:gd name="T1" fmla="*/ 7 h 28"/>
                  <a:gd name="T2" fmla="*/ 4 w 21"/>
                  <a:gd name="T3" fmla="*/ 3 h 28"/>
                  <a:gd name="T4" fmla="*/ 10 w 21"/>
                  <a:gd name="T5" fmla="*/ 0 h 28"/>
                  <a:gd name="T6" fmla="*/ 14 w 21"/>
                  <a:gd name="T7" fmla="*/ 0 h 28"/>
                  <a:gd name="T8" fmla="*/ 20 w 21"/>
                  <a:gd name="T9" fmla="*/ 3 h 28"/>
                  <a:gd name="T10" fmla="*/ 21 w 21"/>
                  <a:gd name="T11" fmla="*/ 7 h 28"/>
                  <a:gd name="T12" fmla="*/ 21 w 21"/>
                  <a:gd name="T13" fmla="*/ 28 h 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 h="28">
                    <a:moveTo>
                      <a:pt x="0" y="7"/>
                    </a:moveTo>
                    <a:lnTo>
                      <a:pt x="4" y="3"/>
                    </a:lnTo>
                    <a:lnTo>
                      <a:pt x="10" y="0"/>
                    </a:lnTo>
                    <a:lnTo>
                      <a:pt x="14" y="0"/>
                    </a:lnTo>
                    <a:lnTo>
                      <a:pt x="20" y="3"/>
                    </a:lnTo>
                    <a:lnTo>
                      <a:pt x="21" y="7"/>
                    </a:lnTo>
                    <a:lnTo>
                      <a:pt x="21" y="28"/>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82" name="Freeform 205"/>
              <p:cNvSpPr>
                <a:spLocks/>
              </p:cNvSpPr>
              <p:nvPr/>
            </p:nvSpPr>
            <p:spPr bwMode="auto">
              <a:xfrm>
                <a:off x="4104" y="778"/>
                <a:ext cx="6" cy="28"/>
              </a:xfrm>
              <a:custGeom>
                <a:avLst/>
                <a:gdLst>
                  <a:gd name="T0" fmla="*/ 0 w 6"/>
                  <a:gd name="T1" fmla="*/ 0 h 28"/>
                  <a:gd name="T2" fmla="*/ 4 w 6"/>
                  <a:gd name="T3" fmla="*/ 3 h 28"/>
                  <a:gd name="T4" fmla="*/ 6 w 6"/>
                  <a:gd name="T5" fmla="*/ 7 h 28"/>
                  <a:gd name="T6" fmla="*/ 6 w 6"/>
                  <a:gd name="T7" fmla="*/ 28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28">
                    <a:moveTo>
                      <a:pt x="0" y="0"/>
                    </a:moveTo>
                    <a:lnTo>
                      <a:pt x="4" y="3"/>
                    </a:lnTo>
                    <a:lnTo>
                      <a:pt x="6" y="7"/>
                    </a:lnTo>
                    <a:lnTo>
                      <a:pt x="6" y="28"/>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83" name="Line 206"/>
              <p:cNvSpPr>
                <a:spLocks noChangeShapeType="1"/>
              </p:cNvSpPr>
              <p:nvPr/>
            </p:nvSpPr>
            <p:spPr bwMode="auto">
              <a:xfrm>
                <a:off x="4081" y="765"/>
                <a:ext cx="9"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84" name="Line 207"/>
              <p:cNvSpPr>
                <a:spLocks noChangeShapeType="1"/>
              </p:cNvSpPr>
              <p:nvPr/>
            </p:nvSpPr>
            <p:spPr bwMode="auto">
              <a:xfrm>
                <a:off x="4081" y="806"/>
                <a:ext cx="14"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85" name="Line 208"/>
              <p:cNvSpPr>
                <a:spLocks noChangeShapeType="1"/>
              </p:cNvSpPr>
              <p:nvPr/>
            </p:nvSpPr>
            <p:spPr bwMode="auto">
              <a:xfrm>
                <a:off x="4104" y="806"/>
                <a:ext cx="14"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86" name="Freeform 209"/>
              <p:cNvSpPr>
                <a:spLocks/>
              </p:cNvSpPr>
              <p:nvPr/>
            </p:nvSpPr>
            <p:spPr bwMode="auto">
              <a:xfrm>
                <a:off x="4134" y="775"/>
                <a:ext cx="6" cy="22"/>
              </a:xfrm>
              <a:custGeom>
                <a:avLst/>
                <a:gdLst>
                  <a:gd name="T0" fmla="*/ 2 w 6"/>
                  <a:gd name="T1" fmla="*/ 6 h 22"/>
                  <a:gd name="T2" fmla="*/ 0 w 6"/>
                  <a:gd name="T3" fmla="*/ 2 h 22"/>
                  <a:gd name="T4" fmla="*/ 2 w 6"/>
                  <a:gd name="T5" fmla="*/ 0 h 22"/>
                  <a:gd name="T6" fmla="*/ 6 w 6"/>
                  <a:gd name="T7" fmla="*/ 2 h 22"/>
                  <a:gd name="T8" fmla="*/ 6 w 6"/>
                  <a:gd name="T9" fmla="*/ 12 h 22"/>
                  <a:gd name="T10" fmla="*/ 2 w 6"/>
                  <a:gd name="T11" fmla="*/ 18 h 22"/>
                  <a:gd name="T12" fmla="*/ 0 w 6"/>
                  <a:gd name="T13" fmla="*/ 22 h 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22">
                    <a:moveTo>
                      <a:pt x="2" y="6"/>
                    </a:moveTo>
                    <a:lnTo>
                      <a:pt x="0" y="2"/>
                    </a:lnTo>
                    <a:lnTo>
                      <a:pt x="2" y="0"/>
                    </a:lnTo>
                    <a:lnTo>
                      <a:pt x="6" y="2"/>
                    </a:lnTo>
                    <a:lnTo>
                      <a:pt x="6" y="12"/>
                    </a:lnTo>
                    <a:lnTo>
                      <a:pt x="2" y="18"/>
                    </a:lnTo>
                    <a:lnTo>
                      <a:pt x="0" y="22"/>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87" name="Line 210"/>
              <p:cNvSpPr>
                <a:spLocks noChangeShapeType="1"/>
              </p:cNvSpPr>
              <p:nvPr/>
            </p:nvSpPr>
            <p:spPr bwMode="auto">
              <a:xfrm>
                <a:off x="4220" y="712"/>
                <a:ext cx="1" cy="69"/>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88" name="Line 211"/>
              <p:cNvSpPr>
                <a:spLocks noChangeShapeType="1"/>
              </p:cNvSpPr>
              <p:nvPr/>
            </p:nvSpPr>
            <p:spPr bwMode="auto">
              <a:xfrm>
                <a:off x="4224" y="712"/>
                <a:ext cx="20" cy="59"/>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89" name="Freeform 212"/>
              <p:cNvSpPr>
                <a:spLocks/>
              </p:cNvSpPr>
              <p:nvPr/>
            </p:nvSpPr>
            <p:spPr bwMode="auto">
              <a:xfrm>
                <a:off x="4220" y="712"/>
                <a:ext cx="47" cy="69"/>
              </a:xfrm>
              <a:custGeom>
                <a:avLst/>
                <a:gdLst>
                  <a:gd name="T0" fmla="*/ 0 w 47"/>
                  <a:gd name="T1" fmla="*/ 0 h 69"/>
                  <a:gd name="T2" fmla="*/ 24 w 47"/>
                  <a:gd name="T3" fmla="*/ 69 h 69"/>
                  <a:gd name="T4" fmla="*/ 47 w 47"/>
                  <a:gd name="T5" fmla="*/ 0 h 69"/>
                  <a:gd name="T6" fmla="*/ 47 w 47"/>
                  <a:gd name="T7" fmla="*/ 69 h 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 h="69">
                    <a:moveTo>
                      <a:pt x="0" y="0"/>
                    </a:moveTo>
                    <a:lnTo>
                      <a:pt x="24" y="69"/>
                    </a:lnTo>
                    <a:lnTo>
                      <a:pt x="47" y="0"/>
                    </a:lnTo>
                    <a:lnTo>
                      <a:pt x="47"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90" name="Line 213"/>
              <p:cNvSpPr>
                <a:spLocks noChangeShapeType="1"/>
              </p:cNvSpPr>
              <p:nvPr/>
            </p:nvSpPr>
            <p:spPr bwMode="auto">
              <a:xfrm>
                <a:off x="4269" y="712"/>
                <a:ext cx="1" cy="69"/>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91" name="Line 214"/>
              <p:cNvSpPr>
                <a:spLocks noChangeShapeType="1"/>
              </p:cNvSpPr>
              <p:nvPr/>
            </p:nvSpPr>
            <p:spPr bwMode="auto">
              <a:xfrm>
                <a:off x="4212" y="712"/>
                <a:ext cx="12"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92" name="Line 215"/>
              <p:cNvSpPr>
                <a:spLocks noChangeShapeType="1"/>
              </p:cNvSpPr>
              <p:nvPr/>
            </p:nvSpPr>
            <p:spPr bwMode="auto">
              <a:xfrm>
                <a:off x="4267" y="712"/>
                <a:ext cx="12"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93" name="Line 216"/>
              <p:cNvSpPr>
                <a:spLocks noChangeShapeType="1"/>
              </p:cNvSpPr>
              <p:nvPr/>
            </p:nvSpPr>
            <p:spPr bwMode="auto">
              <a:xfrm>
                <a:off x="4212" y="781"/>
                <a:ext cx="18"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94" name="Line 217"/>
              <p:cNvSpPr>
                <a:spLocks noChangeShapeType="1"/>
              </p:cNvSpPr>
              <p:nvPr/>
            </p:nvSpPr>
            <p:spPr bwMode="auto">
              <a:xfrm>
                <a:off x="4257" y="781"/>
                <a:ext cx="22"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95" name="Line 218"/>
              <p:cNvSpPr>
                <a:spLocks noChangeShapeType="1"/>
              </p:cNvSpPr>
              <p:nvPr/>
            </p:nvSpPr>
            <p:spPr bwMode="auto">
              <a:xfrm>
                <a:off x="4302" y="736"/>
                <a:ext cx="1" cy="45"/>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96" name="Line 219"/>
              <p:cNvSpPr>
                <a:spLocks noChangeShapeType="1"/>
              </p:cNvSpPr>
              <p:nvPr/>
            </p:nvSpPr>
            <p:spPr bwMode="auto">
              <a:xfrm>
                <a:off x="4304" y="736"/>
                <a:ext cx="1" cy="45"/>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97" name="Freeform 220"/>
              <p:cNvSpPr>
                <a:spLocks/>
              </p:cNvSpPr>
              <p:nvPr/>
            </p:nvSpPr>
            <p:spPr bwMode="auto">
              <a:xfrm>
                <a:off x="4304" y="736"/>
                <a:ext cx="37" cy="45"/>
              </a:xfrm>
              <a:custGeom>
                <a:avLst/>
                <a:gdLst>
                  <a:gd name="T0" fmla="*/ 0 w 37"/>
                  <a:gd name="T1" fmla="*/ 9 h 45"/>
                  <a:gd name="T2" fmla="*/ 8 w 37"/>
                  <a:gd name="T3" fmla="*/ 2 h 45"/>
                  <a:gd name="T4" fmla="*/ 17 w 37"/>
                  <a:gd name="T5" fmla="*/ 0 h 45"/>
                  <a:gd name="T6" fmla="*/ 24 w 37"/>
                  <a:gd name="T7" fmla="*/ 0 h 45"/>
                  <a:gd name="T8" fmla="*/ 33 w 37"/>
                  <a:gd name="T9" fmla="*/ 2 h 45"/>
                  <a:gd name="T10" fmla="*/ 37 w 37"/>
                  <a:gd name="T11" fmla="*/ 9 h 45"/>
                  <a:gd name="T12" fmla="*/ 37 w 37"/>
                  <a:gd name="T13" fmla="*/ 45 h 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45">
                    <a:moveTo>
                      <a:pt x="0" y="9"/>
                    </a:moveTo>
                    <a:lnTo>
                      <a:pt x="8" y="2"/>
                    </a:lnTo>
                    <a:lnTo>
                      <a:pt x="17" y="0"/>
                    </a:lnTo>
                    <a:lnTo>
                      <a:pt x="24" y="0"/>
                    </a:lnTo>
                    <a:lnTo>
                      <a:pt x="33" y="2"/>
                    </a:lnTo>
                    <a:lnTo>
                      <a:pt x="37" y="9"/>
                    </a:lnTo>
                    <a:lnTo>
                      <a:pt x="37" y="45"/>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98" name="Freeform 221"/>
              <p:cNvSpPr>
                <a:spLocks/>
              </p:cNvSpPr>
              <p:nvPr/>
            </p:nvSpPr>
            <p:spPr bwMode="auto">
              <a:xfrm>
                <a:off x="4328" y="736"/>
                <a:ext cx="9" cy="45"/>
              </a:xfrm>
              <a:custGeom>
                <a:avLst/>
                <a:gdLst>
                  <a:gd name="T0" fmla="*/ 0 w 9"/>
                  <a:gd name="T1" fmla="*/ 0 h 45"/>
                  <a:gd name="T2" fmla="*/ 6 w 9"/>
                  <a:gd name="T3" fmla="*/ 2 h 45"/>
                  <a:gd name="T4" fmla="*/ 9 w 9"/>
                  <a:gd name="T5" fmla="*/ 9 h 45"/>
                  <a:gd name="T6" fmla="*/ 9 w 9"/>
                  <a:gd name="T7" fmla="*/ 45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45">
                    <a:moveTo>
                      <a:pt x="0" y="0"/>
                    </a:moveTo>
                    <a:lnTo>
                      <a:pt x="6" y="2"/>
                    </a:lnTo>
                    <a:lnTo>
                      <a:pt x="9" y="9"/>
                    </a:lnTo>
                    <a:lnTo>
                      <a:pt x="9" y="45"/>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99" name="Freeform 222"/>
              <p:cNvSpPr>
                <a:spLocks/>
              </p:cNvSpPr>
              <p:nvPr/>
            </p:nvSpPr>
            <p:spPr bwMode="auto">
              <a:xfrm>
                <a:off x="4341" y="736"/>
                <a:ext cx="35" cy="45"/>
              </a:xfrm>
              <a:custGeom>
                <a:avLst/>
                <a:gdLst>
                  <a:gd name="T0" fmla="*/ 0 w 35"/>
                  <a:gd name="T1" fmla="*/ 9 h 45"/>
                  <a:gd name="T2" fmla="*/ 6 w 35"/>
                  <a:gd name="T3" fmla="*/ 2 h 45"/>
                  <a:gd name="T4" fmla="*/ 16 w 35"/>
                  <a:gd name="T5" fmla="*/ 0 h 45"/>
                  <a:gd name="T6" fmla="*/ 22 w 35"/>
                  <a:gd name="T7" fmla="*/ 0 h 45"/>
                  <a:gd name="T8" fmla="*/ 32 w 35"/>
                  <a:gd name="T9" fmla="*/ 2 h 45"/>
                  <a:gd name="T10" fmla="*/ 35 w 35"/>
                  <a:gd name="T11" fmla="*/ 9 h 45"/>
                  <a:gd name="T12" fmla="*/ 35 w 35"/>
                  <a:gd name="T13" fmla="*/ 45 h 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45">
                    <a:moveTo>
                      <a:pt x="0" y="9"/>
                    </a:moveTo>
                    <a:lnTo>
                      <a:pt x="6" y="2"/>
                    </a:lnTo>
                    <a:lnTo>
                      <a:pt x="16" y="0"/>
                    </a:lnTo>
                    <a:lnTo>
                      <a:pt x="22" y="0"/>
                    </a:lnTo>
                    <a:lnTo>
                      <a:pt x="32" y="2"/>
                    </a:lnTo>
                    <a:lnTo>
                      <a:pt x="35" y="9"/>
                    </a:lnTo>
                    <a:lnTo>
                      <a:pt x="35" y="45"/>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900" name="Freeform 223"/>
              <p:cNvSpPr>
                <a:spLocks/>
              </p:cNvSpPr>
              <p:nvPr/>
            </p:nvSpPr>
            <p:spPr bwMode="auto">
              <a:xfrm>
                <a:off x="4363" y="736"/>
                <a:ext cx="10" cy="45"/>
              </a:xfrm>
              <a:custGeom>
                <a:avLst/>
                <a:gdLst>
                  <a:gd name="T0" fmla="*/ 0 w 10"/>
                  <a:gd name="T1" fmla="*/ 0 h 45"/>
                  <a:gd name="T2" fmla="*/ 7 w 10"/>
                  <a:gd name="T3" fmla="*/ 2 h 45"/>
                  <a:gd name="T4" fmla="*/ 10 w 10"/>
                  <a:gd name="T5" fmla="*/ 9 h 45"/>
                  <a:gd name="T6" fmla="*/ 10 w 10"/>
                  <a:gd name="T7" fmla="*/ 45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45">
                    <a:moveTo>
                      <a:pt x="0" y="0"/>
                    </a:moveTo>
                    <a:lnTo>
                      <a:pt x="7" y="2"/>
                    </a:lnTo>
                    <a:lnTo>
                      <a:pt x="10" y="9"/>
                    </a:lnTo>
                    <a:lnTo>
                      <a:pt x="10" y="45"/>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901" name="Line 224"/>
              <p:cNvSpPr>
                <a:spLocks noChangeShapeType="1"/>
              </p:cNvSpPr>
              <p:nvPr/>
            </p:nvSpPr>
            <p:spPr bwMode="auto">
              <a:xfrm>
                <a:off x="4292" y="736"/>
                <a:ext cx="12"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902" name="Line 225"/>
              <p:cNvSpPr>
                <a:spLocks noChangeShapeType="1"/>
              </p:cNvSpPr>
              <p:nvPr/>
            </p:nvSpPr>
            <p:spPr bwMode="auto">
              <a:xfrm>
                <a:off x="4292" y="781"/>
                <a:ext cx="22"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903" name="Line 226"/>
              <p:cNvSpPr>
                <a:spLocks noChangeShapeType="1"/>
              </p:cNvSpPr>
              <p:nvPr/>
            </p:nvSpPr>
            <p:spPr bwMode="auto">
              <a:xfrm>
                <a:off x="4328" y="781"/>
                <a:ext cx="23"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904" name="Line 227"/>
              <p:cNvSpPr>
                <a:spLocks noChangeShapeType="1"/>
              </p:cNvSpPr>
              <p:nvPr/>
            </p:nvSpPr>
            <p:spPr bwMode="auto">
              <a:xfrm>
                <a:off x="4363" y="781"/>
                <a:ext cx="23" cy="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28675" name="Rectangle 228"/>
          <p:cNvSpPr>
            <a:spLocks noGrp="1" noChangeArrowheads="1"/>
          </p:cNvSpPr>
          <p:nvPr>
            <p:ph type="title"/>
          </p:nvPr>
        </p:nvSpPr>
        <p:spPr>
          <a:xfrm>
            <a:off x="990600" y="338138"/>
            <a:ext cx="7620000" cy="427037"/>
          </a:xfrm>
        </p:spPr>
        <p:txBody>
          <a:bodyPr>
            <a:normAutofit fontScale="90000"/>
          </a:bodyPr>
          <a:lstStyle/>
          <a:p>
            <a:r>
              <a:rPr lang="en-US" altLang="en-US" dirty="0" smtClean="0"/>
              <a:t>Compare with the global oscillation power spectrum</a:t>
            </a:r>
          </a:p>
        </p:txBody>
      </p:sp>
      <p:sp>
        <p:nvSpPr>
          <p:cNvPr id="28676" name="Text Box 229"/>
          <p:cNvSpPr txBox="1">
            <a:spLocks noChangeArrowheads="1"/>
          </p:cNvSpPr>
          <p:nvPr/>
        </p:nvSpPr>
        <p:spPr bwMode="auto">
          <a:xfrm>
            <a:off x="762000" y="1295400"/>
            <a:ext cx="35052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50000"/>
              </a:spcBef>
              <a:buFontTx/>
              <a:buNone/>
            </a:pPr>
            <a:endParaRPr lang="en-US" altLang="en-US" sz="1800"/>
          </a:p>
        </p:txBody>
      </p:sp>
      <p:pic>
        <p:nvPicPr>
          <p:cNvPr id="28677" name="Picture 2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738" y="2133600"/>
            <a:ext cx="5362575" cy="420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78" name="Text Box 231"/>
          <p:cNvSpPr txBox="1">
            <a:spLocks noChangeArrowheads="1"/>
          </p:cNvSpPr>
          <p:nvPr/>
        </p:nvSpPr>
        <p:spPr bwMode="auto">
          <a:xfrm>
            <a:off x="66675" y="1295401"/>
            <a:ext cx="4667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dirty="0"/>
              <a:t>Spectrum of global oscillations of the sphere</a:t>
            </a:r>
          </a:p>
        </p:txBody>
      </p:sp>
      <p:sp>
        <p:nvSpPr>
          <p:cNvPr id="28679" name="Text Box 232"/>
          <p:cNvSpPr txBox="1">
            <a:spLocks noChangeArrowheads="1"/>
          </p:cNvSpPr>
          <p:nvPr/>
        </p:nvSpPr>
        <p:spPr bwMode="auto">
          <a:xfrm>
            <a:off x="4997450" y="1557338"/>
            <a:ext cx="4146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Spectrum of oscillations in a local area </a:t>
            </a:r>
          </a:p>
        </p:txBody>
      </p:sp>
    </p:spTree>
    <p:extLst>
      <p:ext uri="{BB962C8B-B14F-4D97-AF65-F5344CB8AC3E}">
        <p14:creationId xmlns:p14="http://schemas.microsoft.com/office/powerpoint/2010/main" val="682477678"/>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rmAutofit fontScale="90000"/>
          </a:bodyPr>
          <a:lstStyle/>
          <a:p>
            <a:r>
              <a:rPr lang="en-US" altLang="en-US" sz="4000" smtClean="0"/>
              <a:t>Cuts of the local power spectra at constant frequencies produce rings </a:t>
            </a:r>
          </a:p>
        </p:txBody>
      </p:sp>
      <p:pic>
        <p:nvPicPr>
          <p:cNvPr id="296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2349500"/>
            <a:ext cx="746760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04800" y="2743200"/>
            <a:ext cx="914400" cy="914400"/>
          </a:xfrm>
          <a:prstGeom prst="rect">
            <a:avLst/>
          </a:prstGeom>
          <a:noFill/>
        </p:spPr>
        <p:txBody>
          <a:bodyPr wrap="none" rtlCol="0">
            <a:normAutofit/>
          </a:bodyPr>
          <a:lstStyle/>
          <a:p>
            <a:endParaRPr lang="en-US" dirty="0">
              <a:latin typeface="Times New Roman" panose="02020603050405020304" pitchFamily="18" charset="0"/>
              <a:cs typeface="Times New Roman" panose="02020603050405020304" pitchFamily="18" charset="0"/>
            </a:endParaRPr>
          </a:p>
        </p:txBody>
      </p:sp>
      <p:sp>
        <p:nvSpPr>
          <p:cNvPr id="3" name="TextBox 2"/>
          <p:cNvSpPr txBox="1"/>
          <p:nvPr/>
        </p:nvSpPr>
        <p:spPr>
          <a:xfrm>
            <a:off x="304800" y="2514600"/>
            <a:ext cx="914400" cy="457200"/>
          </a:xfrm>
          <a:prstGeom prst="rect">
            <a:avLst/>
          </a:prstGeom>
          <a:noFill/>
        </p:spPr>
        <p:txBody>
          <a:bodyPr wrap="none" rtlCol="0">
            <a:normAutofit/>
          </a:bodyPr>
          <a:lstStyle/>
          <a:p>
            <a:r>
              <a:rPr lang="en-US" dirty="0">
                <a:latin typeface="Times New Roman" panose="02020603050405020304" pitchFamily="18" charset="0"/>
                <a:cs typeface="Times New Roman" panose="02020603050405020304" pitchFamily="18" charset="0"/>
              </a:rPr>
              <a:t>f</a:t>
            </a:r>
            <a:r>
              <a:rPr lang="en-US" dirty="0" smtClean="0">
                <a:latin typeface="Times New Roman" panose="02020603050405020304" pitchFamily="18" charset="0"/>
                <a:cs typeface="Times New Roman" panose="02020603050405020304" pitchFamily="18" charset="0"/>
              </a:rPr>
              <a:t>-mode</a:t>
            </a:r>
            <a:endParaRPr lang="en-US" dirty="0">
              <a:latin typeface="Times New Roman" panose="02020603050405020304" pitchFamily="18" charset="0"/>
              <a:cs typeface="Times New Roman" panose="02020603050405020304" pitchFamily="18" charset="0"/>
            </a:endParaRPr>
          </a:p>
        </p:txBody>
      </p:sp>
      <p:sp>
        <p:nvSpPr>
          <p:cNvPr id="4" name="TextBox 3"/>
          <p:cNvSpPr txBox="1"/>
          <p:nvPr/>
        </p:nvSpPr>
        <p:spPr>
          <a:xfrm>
            <a:off x="304800" y="2971800"/>
            <a:ext cx="1066800" cy="381000"/>
          </a:xfrm>
          <a:prstGeom prst="rect">
            <a:avLst/>
          </a:prstGeom>
          <a:noFill/>
        </p:spPr>
        <p:txBody>
          <a:bodyPr wrap="square" rtlCol="0">
            <a:normAutofit/>
          </a:bodyPr>
          <a:lstStyle/>
          <a:p>
            <a:r>
              <a:rPr lang="en-US" dirty="0" smtClean="0">
                <a:latin typeface="Times New Roman" panose="02020603050405020304" pitchFamily="18" charset="0"/>
                <a:cs typeface="Times New Roman" panose="02020603050405020304" pitchFamily="18" charset="0"/>
              </a:rPr>
              <a:t>p</a:t>
            </a:r>
            <a:r>
              <a:rPr lang="en-US" baseline="-25000" dirty="0" smtClean="0">
                <a:latin typeface="Times New Roman" panose="02020603050405020304" pitchFamily="18" charset="0"/>
                <a:cs typeface="Times New Roman" panose="02020603050405020304" pitchFamily="18" charset="0"/>
              </a:rPr>
              <a:t>1</a:t>
            </a:r>
            <a:r>
              <a:rPr lang="en-US" dirty="0" smtClean="0">
                <a:latin typeface="Times New Roman" panose="02020603050405020304" pitchFamily="18" charset="0"/>
                <a:cs typeface="Times New Roman" panose="02020603050405020304" pitchFamily="18" charset="0"/>
              </a:rPr>
              <a:t>- mode</a:t>
            </a:r>
            <a:endParaRPr lang="en-US" dirty="0">
              <a:latin typeface="Times New Roman" panose="02020603050405020304" pitchFamily="18" charset="0"/>
              <a:cs typeface="Times New Roman" panose="02020603050405020304" pitchFamily="18" charset="0"/>
            </a:endParaRPr>
          </a:p>
        </p:txBody>
      </p:sp>
      <p:sp>
        <p:nvSpPr>
          <p:cNvPr id="7" name="TextBox 6"/>
          <p:cNvSpPr txBox="1"/>
          <p:nvPr/>
        </p:nvSpPr>
        <p:spPr>
          <a:xfrm>
            <a:off x="228600" y="3352800"/>
            <a:ext cx="1066800" cy="381000"/>
          </a:xfrm>
          <a:prstGeom prst="rect">
            <a:avLst/>
          </a:prstGeom>
          <a:noFill/>
        </p:spPr>
        <p:txBody>
          <a:bodyPr wrap="square" rtlCol="0">
            <a:normAutofit/>
          </a:bodyPr>
          <a:lstStyle/>
          <a:p>
            <a:r>
              <a:rPr lang="en-US" dirty="0" smtClean="0">
                <a:latin typeface="Times New Roman" panose="02020603050405020304" pitchFamily="18" charset="0"/>
                <a:cs typeface="Times New Roman" panose="02020603050405020304" pitchFamily="18" charset="0"/>
              </a:rPr>
              <a:t>p</a:t>
            </a:r>
            <a:r>
              <a:rPr lang="en-US" baseline="-25000" dirty="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 mode</a:t>
            </a:r>
            <a:endParaRPr lang="en-US" dirty="0">
              <a:latin typeface="Times New Roman" panose="02020603050405020304" pitchFamily="18" charset="0"/>
              <a:cs typeface="Times New Roman" panose="02020603050405020304" pitchFamily="18" charset="0"/>
            </a:endParaRPr>
          </a:p>
        </p:txBody>
      </p:sp>
      <p:sp>
        <p:nvSpPr>
          <p:cNvPr id="8" name="TextBox 7"/>
          <p:cNvSpPr txBox="1"/>
          <p:nvPr/>
        </p:nvSpPr>
        <p:spPr>
          <a:xfrm>
            <a:off x="113714" y="3733800"/>
            <a:ext cx="1066800" cy="381000"/>
          </a:xfrm>
          <a:prstGeom prst="rect">
            <a:avLst/>
          </a:prstGeom>
          <a:noFill/>
        </p:spPr>
        <p:txBody>
          <a:bodyPr wrap="square" rtlCol="0">
            <a:normAutofit/>
          </a:bodyPr>
          <a:lstStyle/>
          <a:p>
            <a:r>
              <a:rPr lang="en-US" dirty="0" smtClean="0">
                <a:latin typeface="Times New Roman" panose="02020603050405020304" pitchFamily="18" charset="0"/>
                <a:cs typeface="Times New Roman" panose="02020603050405020304" pitchFamily="18" charset="0"/>
              </a:rPr>
              <a:t>p</a:t>
            </a:r>
            <a:r>
              <a:rPr lang="en-US" baseline="-25000" dirty="0">
                <a:latin typeface="Times New Roman" panose="02020603050405020304" pitchFamily="18" charset="0"/>
                <a:cs typeface="Times New Roman" panose="02020603050405020304" pitchFamily="18" charset="0"/>
              </a:rPr>
              <a:t>3</a:t>
            </a:r>
            <a:r>
              <a:rPr lang="en-US" dirty="0" smtClean="0">
                <a:latin typeface="Times New Roman" panose="02020603050405020304" pitchFamily="18" charset="0"/>
                <a:cs typeface="Times New Roman" panose="02020603050405020304" pitchFamily="18" charset="0"/>
              </a:rPr>
              <a:t>- mode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03786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RC" val="or C(\tau,\Delta)"/>
  <p:tag name="LOG" val="This is TeX, Version 3.141592 (MiKTeX 2.4) (preloaded format=latex 2000.11.28)  26 JUL 2005 20:27&#10;**Text*Box*16&#10;(Text Box 16.tex&#10;LaTeX2e &lt;2001/06/01&gt;&#10;Babel &lt;v3.7h&gt; and hyphenation patterns for english, french, german, ngerman, ru&#10;ssian, dumylang, nohyphenation, loaded.&#10;(C:\texmf\tex\latex\base\article.cls&#10;Document Class: article 2001/04/21 v1.4e Standard LaTeX document class&#10;(C:\texmf\tex\latex\base\size10.clo&#10;File: size10.clo 2001/04/21 v1.4e Standard LaTeX file (size option)&#10;)&#10;\c@part=\count79&#10;\c@section=\count80&#10;\c@subsection=\count81&#10;\c@subsubsection=\count82&#10;\c@paragraph=\count83&#10;\c@subparagraph=\count84&#10;\c@figure=\count85&#10;\c@table=\count86&#10;\abovecaptionskip=\skip41&#10;\belowcaptionskip=\skip42&#10;\bibindent=\dimen102&#10;) (C:\texmf\tex\latex\tools\xspace.sty&#10;Package: xspace 1997/10/13 v1.06 Space after command names (DPC)&#10;) (C:\texmf\tex\latex\amsfonts\amssymb.sty&#10;Package: amssymb 2002/01/22 v2.2d&#10;(C:\texmf\tex\latex\amsfonts\amsfonts.sty&#10;Package: amsfonts 2001/10/25 v2.2f&#10;\@emptytoks=\toks14&#10;\symAMSa=\mathgroup4&#10;\symAMSb=\mathgroup5&#10;LaTeX Font Info:    Overwriting math alphabet `\mathfrak' in version `bold'&#10;(Font)                  U/euf/m/n --&gt; U/euf/b/n on input line 132.&#10;)) (C:\texmf\tex\latex\amsmath\amsmath.sty&#10;Package: amsmath 2000/07/18 v2.13 AMS math features&#10;\@mathmargin=\skip43&#10;For additional information on amsmath, use the `?' option.&#10;(C:\texmf\tex\latex\amsmath\amstext.sty&#10;Package: amstext 2000/06/29 v2.01&#10;(C:\texmf\tex\latex\amsmath\amsgen.sty&#10;File: amsgen.sty 1999/11/30 v2.0&#10;\@emptytoks=\toks15&#10;\ex@=\dimen103&#10;)) (C:\texmf\tex\latex\amsmath\amsbsy.sty&#10;Package: amsbsy 1999/11/29 v1.2d&#10;\pmbraise@=\dimen104&#10;) (C:\texmf\tex\latex\amsmath\amsopn.sty&#10;Package: amsopn 1999/12/14 v2.01 operator names&#10;)&#10;\inf@bad=\count87&#10;LaTeX Info: Redefining \frac on input line 211.&#10;\uproot@=\count88&#10;\leftroot@=\count89&#10;LaTeX Info: Redefining \overline on input line 307.&#10;\classnum@=\count90&#10;\DOTSCASE@=\count91&#10;LaTeX Info: Redefining \ldots on input line 379.&#10;LaTeX Info: Redefining \dots on input line 382.&#10;LaTeX Info: Redefining \cdots on input line 467.&#10;\Mathstrutbox@=\box26&#10;\strutbox@=\box27&#10;\big@size=\dimen105&#10;LaTeX Font Info:    Redeclaring font encoding OML on input line 567.&#10;LaTeX Font Info:    Redeclaring font encoding OMS on input line 568.&#10;\macc@depth=\count92&#10;\c@MaxMatrixCols=\count93&#10;\dotsspace@=\muskip10&#10;\c@parentequation=\count94&#10;\dspbrk@lvl=\count95&#10;\tag@help=\toks16&#10;\row@=\count96&#10;\column@=\count97&#10;\maxfields@=\count98&#10;\andhelp@=\toks17&#10;\eqnshift@=\dimen106&#10;\alignsep@=\dimen107&#10;\tagshift@=\dimen108&#10;\tagwidth@=\dimen109&#10;\totwidth@=\dimen110&#10;\lineht@=\dimen111&#10;\@envbody=\toks18&#10;\multlinegap=\skip44&#10;\multlinetaggap=\skip45&#10;\mathdisplay@stack=\toks19&#10;LaTeX Info: Redefining \[ on input line 2666.&#10;LaTeX Info: Redefining \] on input line 2667.&#10;) (C:\texmf\tex\latex\graphics\color.sty&#10;Package: color 1999/02/16 v1.0i Standard LaTeX Color (DPC)&#10;(C:\texmf\tex\latex\00miktex\color.cfg&#10;File: color.cfg 2003/03/08 v1.0 MiKTeX 'color' configuration&#10;)&#10;Package color Info: Driver file: dvips.def on input line 125.&#10;(C:\texmf\tex\latex\graphics\dvips.def&#10;File: dvips.def 1999/02/16 v3.0i Driver-dependant file (DPC,SPQR)&#10;) (C:\texmf\tex\latex\graphics\dvipsnam.def&#10;File: dvipsnam.def 1999/02/16 v3.0i Driver-dependant file (DPC,SPQR)&#10;)) (C:\Program Files\TeX4PPT\Styles\TeX4PPT.sty)&#10;No file &quot;Text Box 16&quot;.aux.&#10;LaTeX Font Info:    Checking defaults for OML/cmm/m/it on input line 8.&#10;LaTeX Font Info:    ... okay on input line 8.&#10;LaTeX Font Info:    Checking defaults for T1/cmr/m/n on input line 8.&#10;LaTeX Font Info:    ... okay on input line 8.&#10;LaTeX Font Info:    Checking defaults for OT1/cmr/m/n on input line 8.&#10;LaTeX Font Info:    ... okay on input line 8.&#10;LaTeX Font Info:    Checking defaults for OMS/cmsy/m/n on input line 8.&#10;LaTeX Font Info:    ... okay on input line 8.&#10;LaTeX Font Info:    Checking defaults for OMX/cmex/m/n on input line 8.&#10;LaTeX Font Info:    ... okay on input line 8.&#10;LaTeX Font Info:    Checking defaults for U/cmr/m/n on input line 8.&#10;LaTeX Font Info:    ... okay on input line 8.&#10;! Missing $ inserted.&#10;&lt;inserted text&gt; &#10;                $&#10;l.9 or C(\tau&#10;             ,\Delta)&#10;I've inserted a begin-math/end-math symbol since I think&#10;you left one out. Proceed, with fingers crossed.&#10;&#10;LaTeX Font Info:    Try loading font information for U+msa on input line 9.&#10;(C:\texmf\tex\latex\amsfonts\umsa.fd&#10;File: umsa.fd 2002/01/19 v2.2g AMS font definitions&#10;)&#10;LaTeX Font Info:    Try loading font information for U+msb on input line 9.&#10;(C:\texmf\tex\latex\amsfonts\umsb.fd&#10;File: umsb.fd 2002/01/19 v2.2g AMS font definitions&#10;)&#10;! Missing $ inserted.&#10;&lt;inserted text&gt; &#10;                $&#10;l.10 \end{document}&#10;                   &#10;I've inserted a begin-math/end-math symbol since I think&#10;you left one out. Proceed, with fingers crossed.&#10;&#10;[1&#10;&#10;] (Text Box 16.aux) ) &#10;Here is how much of TeX's memory you used:&#10; 1427 strings out of 95854&#10; 15446 string characters out of 1195315&#10; 59139 words of memory out of 1060799&#10; 4354 multiletter control sequences out of 35000&#10; 5339 words of font info for 22 fonts, out of 500000 for 1000&#10; 179 hyphenation exceptions out of 607&#10; 27i,5n,24p,221b,173s stack positions out of 1500i,500n,5000p,200000b,32768s&#10;&#10;Output written on &quot;Text Box 16.dvi&quot; (1 page, 356 bytes).&#10;"/>
  <p:tag name="CTOP" val="154,625"/>
  <p:tag name="CLEFT" val="197,375"/>
  <p:tag name="CWIDTH" val="89,625"/>
  <p:tag name="CHEIGHT" val="19,875"/>
  <p:tag name="MAG" val="2000"/>
</p:tagLst>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normAutofit/>
      </a:bodyPr>
      <a:lstStyle>
        <a:defPPr>
          <a:defRPr dirty="0">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992</TotalTime>
  <Words>1817</Words>
  <Application>Microsoft Office PowerPoint</Application>
  <PresentationFormat>On-screen Show (4:3)</PresentationFormat>
  <Paragraphs>221</Paragraphs>
  <Slides>45</Slides>
  <Notes>31</Notes>
  <HiddenSlides>0</HiddenSlides>
  <MMClips>9</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45</vt:i4>
      </vt:variant>
    </vt:vector>
  </HeadingPairs>
  <TitlesOfParts>
    <vt:vector size="48" baseType="lpstr">
      <vt:lpstr>Blank</vt:lpstr>
      <vt:lpstr>Document</vt:lpstr>
      <vt:lpstr>Equation</vt:lpstr>
      <vt:lpstr>  11. Principles of helioseismology: Local helioseismology</vt:lpstr>
      <vt:lpstr>Randomly excited solar oscillations</vt:lpstr>
      <vt:lpstr>The idea of helioseismology</vt:lpstr>
      <vt:lpstr>Two principal approaches</vt:lpstr>
      <vt:lpstr>Methods of local-area helioseismology:</vt:lpstr>
      <vt:lpstr>Input Data</vt:lpstr>
      <vt:lpstr>PowerPoint Presentation</vt:lpstr>
      <vt:lpstr>Compare with the global oscillation power spectrum</vt:lpstr>
      <vt:lpstr>Cuts of the local power spectra at constant frequencies produce rings </vt:lpstr>
      <vt:lpstr>Flows cause displacement of rings (Doppler shift of solar waves)</vt:lpstr>
      <vt:lpstr>Ring-Diagram Analysis</vt:lpstr>
      <vt:lpstr>Time-distance helioseismology</vt:lpstr>
      <vt:lpstr>Time-distance diagnostics</vt:lpstr>
      <vt:lpstr>Time-distance helioseismology</vt:lpstr>
      <vt:lpstr>Time-distance measurements</vt:lpstr>
      <vt:lpstr>Simple interpretation of time-distance measurements</vt:lpstr>
      <vt:lpstr>Time-distance inferences of the sound speed and flow velocity</vt:lpstr>
      <vt:lpstr>Vector velocity measurement scheme</vt:lpstr>
      <vt:lpstr>PowerPoint Presentation</vt:lpstr>
      <vt:lpstr>Deep- and surface-focusing observing schemes</vt:lpstr>
      <vt:lpstr>Helioseismic holography</vt:lpstr>
      <vt:lpstr>Far-side imaging with helioseismic holography</vt:lpstr>
      <vt:lpstr>Daily far-side imaging data are used for space-weather forecasts because most solar storms are produced by active regions</vt:lpstr>
      <vt:lpstr>Results of time-distance helioseismology</vt:lpstr>
      <vt:lpstr>Sunspot structure and dynamics</vt:lpstr>
      <vt:lpstr>Numerical simulations of sunspot dynamics (N.Hurlburt)</vt:lpstr>
      <vt:lpstr>Numerical model of sunspot vs observations</vt:lpstr>
      <vt:lpstr>PowerPoint Presentation</vt:lpstr>
      <vt:lpstr> Parker’s model of sunspots</vt:lpstr>
      <vt:lpstr>Subphotospheric imaging of active regions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New helioseismology method of detection of emerging magnetic flux inside the Sun</vt:lpstr>
      <vt:lpstr>PowerPoint Presentation</vt:lpstr>
      <vt:lpstr>PowerPoint Presentation</vt:lpstr>
      <vt:lpstr>Measurements of deep meridional flows from SDO</vt:lpstr>
      <vt:lpstr>The helioseismology data do not support a single circulation cell needed for flux-transport dynamo</vt:lpstr>
      <vt:lpstr>Double-Cell Meridional Circulation from Helioseismology</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October 12, Monday   9. Principles of helioseismology II.</dc:title>
  <dc:creator>sasha</dc:creator>
  <cp:lastModifiedBy>sasha</cp:lastModifiedBy>
  <cp:revision>21</cp:revision>
  <dcterms:created xsi:type="dcterms:W3CDTF">2015-10-11T19:18:51Z</dcterms:created>
  <dcterms:modified xsi:type="dcterms:W3CDTF">2018-10-09T05:27:41Z</dcterms:modified>
</cp:coreProperties>
</file>