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eg" ContentType="video/mpe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avi" ContentType="video/avi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21" r:id="rId2"/>
    <p:sldId id="256" r:id="rId3"/>
    <p:sldId id="258" r:id="rId4"/>
    <p:sldId id="259" r:id="rId5"/>
    <p:sldId id="260" r:id="rId6"/>
    <p:sldId id="261" r:id="rId7"/>
    <p:sldId id="264" r:id="rId8"/>
    <p:sldId id="326" r:id="rId9"/>
    <p:sldId id="262" r:id="rId10"/>
    <p:sldId id="266" r:id="rId11"/>
    <p:sldId id="267" r:id="rId12"/>
    <p:sldId id="268" r:id="rId13"/>
    <p:sldId id="324" r:id="rId14"/>
    <p:sldId id="273" r:id="rId15"/>
    <p:sldId id="315" r:id="rId16"/>
    <p:sldId id="314" r:id="rId17"/>
    <p:sldId id="325" r:id="rId18"/>
    <p:sldId id="274" r:id="rId19"/>
    <p:sldId id="275" r:id="rId20"/>
    <p:sldId id="281" r:id="rId21"/>
    <p:sldId id="276" r:id="rId22"/>
    <p:sldId id="277" r:id="rId23"/>
    <p:sldId id="279" r:id="rId24"/>
    <p:sldId id="278" r:id="rId25"/>
    <p:sldId id="283" r:id="rId26"/>
    <p:sldId id="307" r:id="rId27"/>
    <p:sldId id="319" r:id="rId28"/>
    <p:sldId id="318" r:id="rId29"/>
    <p:sldId id="327" r:id="rId30"/>
    <p:sldId id="328" r:id="rId31"/>
    <p:sldId id="329" r:id="rId32"/>
    <p:sldId id="298" r:id="rId33"/>
    <p:sldId id="320" r:id="rId34"/>
    <p:sldId id="303" r:id="rId35"/>
    <p:sldId id="301" r:id="rId36"/>
    <p:sldId id="296" r:id="rId37"/>
    <p:sldId id="323" r:id="rId38"/>
    <p:sldId id="294" r:id="rId39"/>
  </p:sldIdLst>
  <p:sldSz cx="9144000" cy="6858000" type="screen4x3"/>
  <p:notesSz cx="7315200" cy="9601200"/>
  <p:custDataLst>
    <p:tags r:id="rId4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42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emf"/><Relationship Id="rId4" Type="http://schemas.openxmlformats.org/officeDocument/2006/relationships/image" Target="../media/image2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4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893F5-E1F2-4EB7-82FF-A01B5250BF25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5B89E-587B-4550-A064-2595DDC29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55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5B89E-587B-4550-A064-2595DDC290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767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826806-6F6A-42AC-9730-810794F4E9A7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D4C03-D20F-452F-AACE-BBCFA91A3E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633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F0786-64F1-4F9F-ACF9-11FB87096C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9562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5A8B-9190-477F-8A3B-EAADEBF756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536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F26358-AE9E-4DB2-8E9D-D8C976443B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7381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614288-BFC7-49AB-99CA-7D56C8904C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974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484307-C636-48CE-BAFE-AE57558BE2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474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BABF4-056A-4D2D-A348-AEBC5C85E6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29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AF659-04F7-42BD-84BD-754AC00216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9143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D238F-B746-4E94-BE77-67AC14137E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292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350F2B-ABC1-4D84-BA39-EE8780008D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1176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AD0F2-D172-4B4F-AAE3-DBF9366547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6889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A4B78FB-7D59-4344-BD21-A6B9CE77A8A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7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7.wmf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8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Word_97_-_2003_Document9.doc"/><Relationship Id="rId3" Type="http://schemas.openxmlformats.org/officeDocument/2006/relationships/image" Target="../media/image13.jpeg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0.emf"/><Relationship Id="rId4" Type="http://schemas.openxmlformats.org/officeDocument/2006/relationships/oleObject" Target="../embeddings/Microsoft_Word_97_-_2003_Document10.doc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Microsoft_Word_97_-_2003_Document11.doc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6.wmf"/><Relationship Id="rId4" Type="http://schemas.openxmlformats.org/officeDocument/2006/relationships/image" Target="../media/image23.emf"/><Relationship Id="rId9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1.emf"/><Relationship Id="rId4" Type="http://schemas.openxmlformats.org/officeDocument/2006/relationships/oleObject" Target="../embeddings/Microsoft_Word_97_-_2003_Document13.doc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eg"/><Relationship Id="rId1" Type="http://schemas.microsoft.com/office/2007/relationships/media" Target="../media/media1.mpe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3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36.png"/><Relationship Id="rId4" Type="http://schemas.openxmlformats.org/officeDocument/2006/relationships/image" Target="../media/image3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37.emf"/><Relationship Id="rId4" Type="http://schemas.openxmlformats.org/officeDocument/2006/relationships/oleObject" Target="../embeddings/oleObject17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0.emf"/><Relationship Id="rId4" Type="http://schemas.openxmlformats.org/officeDocument/2006/relationships/oleObject" Target="../embeddings/oleObject19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2.emf"/><Relationship Id="rId4" Type="http://schemas.openxmlformats.org/officeDocument/2006/relationships/oleObject" Target="../embeddings/oleObject20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eg"/><Relationship Id="rId1" Type="http://schemas.microsoft.com/office/2007/relationships/media" Target="../media/media2.mpe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eg"/><Relationship Id="rId1" Type="http://schemas.microsoft.com/office/2007/relationships/media" Target="../media/media3.mpe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4.png"/><Relationship Id="rId5" Type="http://schemas.openxmlformats.org/officeDocument/2006/relationships/image" Target="../media/image10.emf"/><Relationship Id="rId4" Type="http://schemas.openxmlformats.org/officeDocument/2006/relationships/oleObject" Target="../embeddings/Microsoft_Word_97_-_2003_Document14.doc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Microsoft_Word_97_-_2003_Document1.doc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Microsoft_Word_97_-_2003_Document3.doc"/><Relationship Id="rId5" Type="http://schemas.openxmlformats.org/officeDocument/2006/relationships/image" Target="../media/image5.emf"/><Relationship Id="rId4" Type="http://schemas.openxmlformats.org/officeDocument/2006/relationships/oleObject" Target="../embeddings/Microsoft_Word_97_-_2003_Document2.doc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3.jpeg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Microsoft_Word_97_-_2003_Document5.doc"/><Relationship Id="rId11" Type="http://schemas.openxmlformats.org/officeDocument/2006/relationships/image" Target="../media/image12.wmf"/><Relationship Id="rId5" Type="http://schemas.openxmlformats.org/officeDocument/2006/relationships/image" Target="../media/image9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Microsoft_Word_97_-_2003_Document4.doc"/><Relationship Id="rId9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6.doc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6.wmf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b="1" u="sng" dirty="0">
                <a:solidFill>
                  <a:srgbClr val="0000FF"/>
                </a:solidFill>
              </a:rPr>
              <a:t/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en-US" sz="4800" b="1" u="sng" dirty="0" smtClean="0">
                <a:solidFill>
                  <a:srgbClr val="FF0000"/>
                </a:solidFill>
              </a:rPr>
              <a:t>12. Solar </a:t>
            </a:r>
            <a:r>
              <a:rPr lang="en-US" b="1" u="sng" dirty="0" smtClean="0">
                <a:solidFill>
                  <a:srgbClr val="FF0000"/>
                </a:solidFill>
              </a:rPr>
              <a:t>Convection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51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008172"/>
              </p:ext>
            </p:extLst>
          </p:nvPr>
        </p:nvGraphicFramePr>
        <p:xfrm>
          <a:off x="544513" y="218901"/>
          <a:ext cx="8266112" cy="659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4" name="Document" r:id="rId3" imgW="5598393" imgH="4467400" progId="Word.Document.8">
                  <p:embed/>
                </p:oleObj>
              </mc:Choice>
              <mc:Fallback>
                <p:oleObj name="Document" r:id="rId3" imgW="5598393" imgH="446740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513" y="218901"/>
                        <a:ext cx="8266112" cy="659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3" descr="conv_instab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56792"/>
            <a:ext cx="2449512" cy="244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180737"/>
              </p:ext>
            </p:extLst>
          </p:nvPr>
        </p:nvGraphicFramePr>
        <p:xfrm>
          <a:off x="898525" y="263525"/>
          <a:ext cx="7532688" cy="601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8" name="Document" r:id="rId3" imgW="4508909" imgH="3603441" progId="Word.Document.8">
                  <p:embed/>
                </p:oleObj>
              </mc:Choice>
              <mc:Fallback>
                <p:oleObj name="Document" r:id="rId3" imgW="4508909" imgH="3603441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525" y="263525"/>
                        <a:ext cx="7532688" cy="601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alsgaard1_nabla_vs_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75"/>
            <a:ext cx="4644008" cy="532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36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2578547"/>
              </p:ext>
            </p:extLst>
          </p:nvPr>
        </p:nvGraphicFramePr>
        <p:xfrm>
          <a:off x="1812478" y="4293096"/>
          <a:ext cx="93662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4" name="Equation" r:id="rId4" imgW="431640" imgH="190440" progId="Equation.DSMT4">
                  <p:embed/>
                </p:oleObj>
              </mc:Choice>
              <mc:Fallback>
                <p:oleObj name="Equation" r:id="rId4" imgW="431640" imgH="1904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478" y="4293096"/>
                        <a:ext cx="93662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6395592"/>
              </p:ext>
            </p:extLst>
          </p:nvPr>
        </p:nvGraphicFramePr>
        <p:xfrm>
          <a:off x="3347864" y="3438971"/>
          <a:ext cx="93662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5" name="Equation" r:id="rId6" imgW="431640" imgH="190440" progId="Equation.DSMT4">
                  <p:embed/>
                </p:oleObj>
              </mc:Choice>
              <mc:Fallback>
                <p:oleObj name="Equation" r:id="rId6" imgW="431640" imgH="1904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3438971"/>
                        <a:ext cx="93662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3656394"/>
              </p:ext>
            </p:extLst>
          </p:nvPr>
        </p:nvGraphicFramePr>
        <p:xfrm>
          <a:off x="4714875" y="1060276"/>
          <a:ext cx="4219575" cy="575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6" name="Document" r:id="rId8" imgW="3002813" imgH="4097621" progId="Word.Document.8">
                  <p:embed/>
                </p:oleObj>
              </mc:Choice>
              <mc:Fallback>
                <p:oleObj name="Document" r:id="rId8" imgW="3002813" imgH="4097621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5" y="1060276"/>
                        <a:ext cx="4219575" cy="575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123728" y="195898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Mixing-length parameter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Superadiabatic</a:t>
            </a:r>
            <a:r>
              <a:rPr lang="en-US" sz="3200" dirty="0" smtClean="0"/>
              <a:t> gradient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91" y="1412776"/>
            <a:ext cx="5469521" cy="3744416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6296590"/>
              </p:ext>
            </p:extLst>
          </p:nvPr>
        </p:nvGraphicFramePr>
        <p:xfrm>
          <a:off x="5724128" y="1431758"/>
          <a:ext cx="3209925" cy="454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2" name="Document" r:id="rId4" imgW="2297529" imgH="3249683" progId="Word.Document.8">
                  <p:embed/>
                </p:oleObj>
              </mc:Choice>
              <mc:Fallback>
                <p:oleObj name="Document" r:id="rId4" imgW="2297529" imgH="3249683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1431758"/>
                        <a:ext cx="3209925" cy="454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23728" y="220486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Superadiabatic</a:t>
            </a:r>
            <a:r>
              <a:rPr lang="en-US" dirty="0" smtClean="0"/>
              <a:t> zone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79912" y="2636912"/>
            <a:ext cx="1368152" cy="93610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3167945"/>
              </p:ext>
            </p:extLst>
          </p:nvPr>
        </p:nvGraphicFramePr>
        <p:xfrm>
          <a:off x="4351884" y="2247112"/>
          <a:ext cx="831339" cy="327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3" name="Equation" r:id="rId6" imgW="583947" imgH="228501" progId="Equation.DSMT4">
                  <p:embed/>
                </p:oleObj>
              </mc:Choice>
              <mc:Fallback>
                <p:oleObj name="Equation" r:id="rId6" imgW="583947" imgH="228501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1884" y="2247112"/>
                        <a:ext cx="831339" cy="3270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997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8775998"/>
              </p:ext>
            </p:extLst>
          </p:nvPr>
        </p:nvGraphicFramePr>
        <p:xfrm>
          <a:off x="474663" y="544513"/>
          <a:ext cx="8229600" cy="613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7" name="Document" r:id="rId3" imgW="5305444" imgH="3968783" progId="Word.Document.8">
                  <p:embed/>
                </p:oleObj>
              </mc:Choice>
              <mc:Fallback>
                <p:oleObj name="Document" r:id="rId3" imgW="5305444" imgH="3968783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3" y="544513"/>
                        <a:ext cx="8229600" cy="613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3344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3059113" y="2336229"/>
            <a:ext cx="2282825" cy="1020763"/>
            <a:chOff x="3059113" y="2060575"/>
            <a:chExt cx="2282825" cy="1020763"/>
          </a:xfrm>
        </p:grpSpPr>
        <p:sp>
          <p:nvSpPr>
            <p:cNvPr id="20483" name="Line 3"/>
            <p:cNvSpPr>
              <a:spLocks noChangeShapeType="1"/>
            </p:cNvSpPr>
            <p:nvPr/>
          </p:nvSpPr>
          <p:spPr bwMode="auto">
            <a:xfrm>
              <a:off x="3059113" y="2276475"/>
              <a:ext cx="18732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4" name="Line 4"/>
            <p:cNvSpPr>
              <a:spLocks noChangeShapeType="1"/>
            </p:cNvSpPr>
            <p:nvPr/>
          </p:nvSpPr>
          <p:spPr bwMode="auto">
            <a:xfrm>
              <a:off x="3059113" y="2852738"/>
              <a:ext cx="18732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0486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28018814"/>
                </p:ext>
              </p:extLst>
            </p:nvPr>
          </p:nvGraphicFramePr>
          <p:xfrm>
            <a:off x="5076825" y="2060575"/>
            <a:ext cx="252413" cy="444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48" name="Equation" r:id="rId5" imgW="126890" imgH="228402" progId="Equation.DSMT4">
                    <p:embed/>
                  </p:oleObj>
                </mc:Choice>
                <mc:Fallback>
                  <p:oleObj name="Equation" r:id="rId5" imgW="126890" imgH="228402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6825" y="2060575"/>
                          <a:ext cx="252413" cy="4445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487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1358956"/>
                </p:ext>
              </p:extLst>
            </p:nvPr>
          </p:nvGraphicFramePr>
          <p:xfrm>
            <a:off x="5064125" y="2636838"/>
            <a:ext cx="277813" cy="444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49" name="Equation" r:id="rId7" imgW="139680" imgH="228600" progId="Equation.DSMT4">
                    <p:embed/>
                  </p:oleObj>
                </mc:Choice>
                <mc:Fallback>
                  <p:oleObj name="Equation" r:id="rId7" imgW="139680" imgH="2286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64125" y="2636838"/>
                          <a:ext cx="277813" cy="4445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489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1147557"/>
                </p:ext>
              </p:extLst>
            </p:nvPr>
          </p:nvGraphicFramePr>
          <p:xfrm>
            <a:off x="3419475" y="2349500"/>
            <a:ext cx="504825" cy="3476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50" name="Equation" r:id="rId9" imgW="241091" imgH="164957" progId="Equation.DSMT4">
                    <p:embed/>
                  </p:oleObj>
                </mc:Choice>
                <mc:Fallback>
                  <p:oleObj name="Equation" r:id="rId9" imgW="241091" imgH="164957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9475" y="2349500"/>
                          <a:ext cx="504825" cy="3476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90" name="Line 10"/>
            <p:cNvSpPr>
              <a:spLocks noChangeShapeType="1"/>
            </p:cNvSpPr>
            <p:nvPr/>
          </p:nvSpPr>
          <p:spPr bwMode="auto">
            <a:xfrm>
              <a:off x="4427538" y="2276475"/>
              <a:ext cx="0" cy="576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3708400" y="4076700"/>
          <a:ext cx="93662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3" name="Equation" r:id="rId3" imgW="431640" imgH="190440" progId="Equation.DSMT4">
                  <p:embed/>
                </p:oleObj>
              </mc:Choice>
              <mc:Fallback>
                <p:oleObj name="Equation" r:id="rId3" imgW="431640" imgH="1904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4076700"/>
                        <a:ext cx="93662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6877050" y="3068638"/>
          <a:ext cx="93662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4" name="Equation" r:id="rId5" imgW="431640" imgH="190440" progId="Equation.DSMT4">
                  <p:embed/>
                </p:oleObj>
              </mc:Choice>
              <mc:Fallback>
                <p:oleObj name="Equation" r:id="rId5" imgW="431640" imgH="1904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3068638"/>
                        <a:ext cx="93662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509" name="AutoShape 5"/>
          <p:cNvCxnSpPr>
            <a:cxnSpLocks noChangeShapeType="1"/>
            <a:stCxn id="21510" idx="3"/>
          </p:cNvCxnSpPr>
          <p:nvPr/>
        </p:nvCxnSpPr>
        <p:spPr bwMode="auto">
          <a:xfrm>
            <a:off x="8834438" y="3429000"/>
            <a:ext cx="1587" cy="1588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1510" name="Picture 6" descr="Dalsgaard1_nabla_vs_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28588"/>
            <a:ext cx="8524875" cy="660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1" name="Freeform 7"/>
          <p:cNvSpPr>
            <a:spLocks/>
          </p:cNvSpPr>
          <p:nvPr/>
        </p:nvSpPr>
        <p:spPr bwMode="auto">
          <a:xfrm>
            <a:off x="6213475" y="3813175"/>
            <a:ext cx="247650" cy="671513"/>
          </a:xfrm>
          <a:custGeom>
            <a:avLst/>
            <a:gdLst>
              <a:gd name="T0" fmla="*/ 156 w 156"/>
              <a:gd name="T1" fmla="*/ 0 h 423"/>
              <a:gd name="T2" fmla="*/ 0 w 156"/>
              <a:gd name="T3" fmla="*/ 8 h 423"/>
              <a:gd name="T4" fmla="*/ 0 w 156"/>
              <a:gd name="T5" fmla="*/ 423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6" h="423">
                <a:moveTo>
                  <a:pt x="156" y="0"/>
                </a:moveTo>
                <a:lnTo>
                  <a:pt x="0" y="8"/>
                </a:lnTo>
                <a:lnTo>
                  <a:pt x="0" y="423"/>
                </a:lnTo>
              </a:path>
            </a:pathLst>
          </a:custGeom>
          <a:noFill/>
          <a:ln w="31750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2" name="Freeform 8"/>
          <p:cNvSpPr>
            <a:spLocks/>
          </p:cNvSpPr>
          <p:nvPr/>
        </p:nvSpPr>
        <p:spPr bwMode="auto">
          <a:xfrm>
            <a:off x="6213475" y="3817938"/>
            <a:ext cx="252413" cy="661987"/>
          </a:xfrm>
          <a:custGeom>
            <a:avLst/>
            <a:gdLst>
              <a:gd name="T0" fmla="*/ 159 w 159"/>
              <a:gd name="T1" fmla="*/ 0 h 417"/>
              <a:gd name="T2" fmla="*/ 0 w 159"/>
              <a:gd name="T3" fmla="*/ 417 h 41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9" h="417">
                <a:moveTo>
                  <a:pt x="159" y="0"/>
                </a:moveTo>
                <a:lnTo>
                  <a:pt x="0" y="417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5272088" y="3427413"/>
            <a:ext cx="17414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rgbClr val="FF0000"/>
                </a:solidFill>
              </a:rPr>
              <a:t>Adiabatic overshoot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6227763" y="4508500"/>
            <a:ext cx="20367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solidFill>
                  <a:srgbClr val="0000FF"/>
                </a:solidFill>
              </a:rPr>
              <a:t>Subadiabatic overshoot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 animBg="1"/>
      <p:bldP spid="21512" grpId="0" animBg="1"/>
      <p:bldP spid="21513" grpId="0"/>
      <p:bldP spid="215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55625" y="269875"/>
            <a:ext cx="8229600" cy="1143000"/>
          </a:xfrm>
        </p:spPr>
        <p:txBody>
          <a:bodyPr/>
          <a:lstStyle/>
          <a:p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Overshoot model of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Stix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Skaley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(1991) may explain the sound-speed bump (in            )at the base of the convection zone found by helioseismology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12875"/>
            <a:ext cx="4346575" cy="504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700213"/>
            <a:ext cx="4408487" cy="46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795963" y="4292600"/>
            <a:ext cx="2101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FF"/>
                </a:solidFill>
              </a:rPr>
              <a:t>Sound-speed peak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949663"/>
              </p:ext>
            </p:extLst>
          </p:nvPr>
        </p:nvGraphicFramePr>
        <p:xfrm>
          <a:off x="4901179" y="620688"/>
          <a:ext cx="894957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6" name="Equation" r:id="rId5" imgW="368280" imgH="177480" progId="Equation.DSMT4">
                  <p:embed/>
                </p:oleObj>
              </mc:Choice>
              <mc:Fallback>
                <p:oleObj name="Equation" r:id="rId5" imgW="3682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01179" y="620688"/>
                        <a:ext cx="894957" cy="432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338" name="Group 2"/>
          <p:cNvGrpSpPr>
            <a:grpSpLocks/>
          </p:cNvGrpSpPr>
          <p:nvPr/>
        </p:nvGrpSpPr>
        <p:grpSpPr bwMode="auto">
          <a:xfrm>
            <a:off x="899593" y="1484758"/>
            <a:ext cx="7848872" cy="5040586"/>
            <a:chOff x="840" y="800"/>
            <a:chExt cx="4326" cy="2720"/>
          </a:xfrm>
        </p:grpSpPr>
        <p:sp>
          <p:nvSpPr>
            <p:cNvPr id="142339" name="AutoShape 3"/>
            <p:cNvSpPr>
              <a:spLocks noChangeAspect="1" noChangeArrowheads="1" noTextEdit="1"/>
            </p:cNvSpPr>
            <p:nvPr/>
          </p:nvSpPr>
          <p:spPr bwMode="auto">
            <a:xfrm>
              <a:off x="840" y="800"/>
              <a:ext cx="4080" cy="2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2340" name="Group 4"/>
            <p:cNvGrpSpPr>
              <a:grpSpLocks/>
            </p:cNvGrpSpPr>
            <p:nvPr/>
          </p:nvGrpSpPr>
          <p:grpSpPr bwMode="auto">
            <a:xfrm>
              <a:off x="914" y="942"/>
              <a:ext cx="2127" cy="1147"/>
              <a:chOff x="914" y="942"/>
              <a:chExt cx="2127" cy="1147"/>
            </a:xfrm>
          </p:grpSpPr>
          <p:sp>
            <p:nvSpPr>
              <p:cNvPr id="142341" name="Line 5"/>
              <p:cNvSpPr>
                <a:spLocks noChangeShapeType="1"/>
              </p:cNvSpPr>
              <p:nvPr/>
            </p:nvSpPr>
            <p:spPr bwMode="auto">
              <a:xfrm>
                <a:off x="1294" y="2088"/>
                <a:ext cx="17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42" name="Line 6"/>
              <p:cNvSpPr>
                <a:spLocks noChangeShapeType="1"/>
              </p:cNvSpPr>
              <p:nvPr/>
            </p:nvSpPr>
            <p:spPr bwMode="auto">
              <a:xfrm flipV="1">
                <a:off x="1294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43" name="Line 7"/>
              <p:cNvSpPr>
                <a:spLocks noChangeShapeType="1"/>
              </p:cNvSpPr>
              <p:nvPr/>
            </p:nvSpPr>
            <p:spPr bwMode="auto">
              <a:xfrm flipV="1">
                <a:off x="1626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44" name="Line 8"/>
              <p:cNvSpPr>
                <a:spLocks noChangeShapeType="1"/>
              </p:cNvSpPr>
              <p:nvPr/>
            </p:nvSpPr>
            <p:spPr bwMode="auto">
              <a:xfrm flipV="1">
                <a:off x="1958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45" name="Line 9"/>
              <p:cNvSpPr>
                <a:spLocks noChangeShapeType="1"/>
              </p:cNvSpPr>
              <p:nvPr/>
            </p:nvSpPr>
            <p:spPr bwMode="auto">
              <a:xfrm flipV="1">
                <a:off x="2290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46" name="Line 10"/>
              <p:cNvSpPr>
                <a:spLocks noChangeShapeType="1"/>
              </p:cNvSpPr>
              <p:nvPr/>
            </p:nvSpPr>
            <p:spPr bwMode="auto">
              <a:xfrm flipV="1">
                <a:off x="2624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47" name="Line 11"/>
              <p:cNvSpPr>
                <a:spLocks noChangeShapeType="1"/>
              </p:cNvSpPr>
              <p:nvPr/>
            </p:nvSpPr>
            <p:spPr bwMode="auto">
              <a:xfrm flipV="1">
                <a:off x="2956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48" name="Line 12"/>
              <p:cNvSpPr>
                <a:spLocks noChangeShapeType="1"/>
              </p:cNvSpPr>
              <p:nvPr/>
            </p:nvSpPr>
            <p:spPr bwMode="auto">
              <a:xfrm flipV="1">
                <a:off x="1376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49" name="Line 13"/>
              <p:cNvSpPr>
                <a:spLocks noChangeShapeType="1"/>
              </p:cNvSpPr>
              <p:nvPr/>
            </p:nvSpPr>
            <p:spPr bwMode="auto">
              <a:xfrm flipV="1">
                <a:off x="1460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0" name="Line 14"/>
              <p:cNvSpPr>
                <a:spLocks noChangeShapeType="1"/>
              </p:cNvSpPr>
              <p:nvPr/>
            </p:nvSpPr>
            <p:spPr bwMode="auto">
              <a:xfrm flipV="1">
                <a:off x="1542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1" name="Line 15"/>
              <p:cNvSpPr>
                <a:spLocks noChangeShapeType="1"/>
              </p:cNvSpPr>
              <p:nvPr/>
            </p:nvSpPr>
            <p:spPr bwMode="auto">
              <a:xfrm flipV="1">
                <a:off x="1708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2" name="Line 16"/>
              <p:cNvSpPr>
                <a:spLocks noChangeShapeType="1"/>
              </p:cNvSpPr>
              <p:nvPr/>
            </p:nvSpPr>
            <p:spPr bwMode="auto">
              <a:xfrm flipV="1">
                <a:off x="1792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3" name="Line 17"/>
              <p:cNvSpPr>
                <a:spLocks noChangeShapeType="1"/>
              </p:cNvSpPr>
              <p:nvPr/>
            </p:nvSpPr>
            <p:spPr bwMode="auto">
              <a:xfrm flipV="1">
                <a:off x="1876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4" name="Line 18"/>
              <p:cNvSpPr>
                <a:spLocks noChangeShapeType="1"/>
              </p:cNvSpPr>
              <p:nvPr/>
            </p:nvSpPr>
            <p:spPr bwMode="auto">
              <a:xfrm flipV="1">
                <a:off x="2042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5" name="Line 19"/>
              <p:cNvSpPr>
                <a:spLocks noChangeShapeType="1"/>
              </p:cNvSpPr>
              <p:nvPr/>
            </p:nvSpPr>
            <p:spPr bwMode="auto">
              <a:xfrm flipV="1">
                <a:off x="2124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6" name="Line 20"/>
              <p:cNvSpPr>
                <a:spLocks noChangeShapeType="1"/>
              </p:cNvSpPr>
              <p:nvPr/>
            </p:nvSpPr>
            <p:spPr bwMode="auto">
              <a:xfrm flipV="1">
                <a:off x="2208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7" name="Line 21"/>
              <p:cNvSpPr>
                <a:spLocks noChangeShapeType="1"/>
              </p:cNvSpPr>
              <p:nvPr/>
            </p:nvSpPr>
            <p:spPr bwMode="auto">
              <a:xfrm flipV="1">
                <a:off x="2374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8" name="Line 22"/>
              <p:cNvSpPr>
                <a:spLocks noChangeShapeType="1"/>
              </p:cNvSpPr>
              <p:nvPr/>
            </p:nvSpPr>
            <p:spPr bwMode="auto">
              <a:xfrm flipV="1">
                <a:off x="2458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59" name="Line 23"/>
              <p:cNvSpPr>
                <a:spLocks noChangeShapeType="1"/>
              </p:cNvSpPr>
              <p:nvPr/>
            </p:nvSpPr>
            <p:spPr bwMode="auto">
              <a:xfrm flipV="1">
                <a:off x="2540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60" name="Line 24"/>
              <p:cNvSpPr>
                <a:spLocks noChangeShapeType="1"/>
              </p:cNvSpPr>
              <p:nvPr/>
            </p:nvSpPr>
            <p:spPr bwMode="auto">
              <a:xfrm flipV="1">
                <a:off x="2706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61" name="Line 25"/>
              <p:cNvSpPr>
                <a:spLocks noChangeShapeType="1"/>
              </p:cNvSpPr>
              <p:nvPr/>
            </p:nvSpPr>
            <p:spPr bwMode="auto">
              <a:xfrm flipV="1">
                <a:off x="2790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62" name="Line 26"/>
              <p:cNvSpPr>
                <a:spLocks noChangeShapeType="1"/>
              </p:cNvSpPr>
              <p:nvPr/>
            </p:nvSpPr>
            <p:spPr bwMode="auto">
              <a:xfrm flipV="1">
                <a:off x="2874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63" name="Line 27"/>
              <p:cNvSpPr>
                <a:spLocks noChangeShapeType="1"/>
              </p:cNvSpPr>
              <p:nvPr/>
            </p:nvSpPr>
            <p:spPr bwMode="auto">
              <a:xfrm flipV="1">
                <a:off x="3040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64" name="Line 28"/>
              <p:cNvSpPr>
                <a:spLocks noChangeShapeType="1"/>
              </p:cNvSpPr>
              <p:nvPr/>
            </p:nvSpPr>
            <p:spPr bwMode="auto">
              <a:xfrm>
                <a:off x="1294" y="942"/>
                <a:ext cx="17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65" name="Line 29"/>
              <p:cNvSpPr>
                <a:spLocks noChangeShapeType="1"/>
              </p:cNvSpPr>
              <p:nvPr/>
            </p:nvSpPr>
            <p:spPr bwMode="auto">
              <a:xfrm>
                <a:off x="1294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66" name="Line 30"/>
              <p:cNvSpPr>
                <a:spLocks noChangeShapeType="1"/>
              </p:cNvSpPr>
              <p:nvPr/>
            </p:nvSpPr>
            <p:spPr bwMode="auto">
              <a:xfrm>
                <a:off x="1626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67" name="Line 31"/>
              <p:cNvSpPr>
                <a:spLocks noChangeShapeType="1"/>
              </p:cNvSpPr>
              <p:nvPr/>
            </p:nvSpPr>
            <p:spPr bwMode="auto">
              <a:xfrm>
                <a:off x="1958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68" name="Line 32"/>
              <p:cNvSpPr>
                <a:spLocks noChangeShapeType="1"/>
              </p:cNvSpPr>
              <p:nvPr/>
            </p:nvSpPr>
            <p:spPr bwMode="auto">
              <a:xfrm>
                <a:off x="2290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69" name="Line 33"/>
              <p:cNvSpPr>
                <a:spLocks noChangeShapeType="1"/>
              </p:cNvSpPr>
              <p:nvPr/>
            </p:nvSpPr>
            <p:spPr bwMode="auto">
              <a:xfrm>
                <a:off x="2624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70" name="Line 34"/>
              <p:cNvSpPr>
                <a:spLocks noChangeShapeType="1"/>
              </p:cNvSpPr>
              <p:nvPr/>
            </p:nvSpPr>
            <p:spPr bwMode="auto">
              <a:xfrm>
                <a:off x="2956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71" name="Line 35"/>
              <p:cNvSpPr>
                <a:spLocks noChangeShapeType="1"/>
              </p:cNvSpPr>
              <p:nvPr/>
            </p:nvSpPr>
            <p:spPr bwMode="auto">
              <a:xfrm>
                <a:off x="1376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72" name="Line 36"/>
              <p:cNvSpPr>
                <a:spLocks noChangeShapeType="1"/>
              </p:cNvSpPr>
              <p:nvPr/>
            </p:nvSpPr>
            <p:spPr bwMode="auto">
              <a:xfrm>
                <a:off x="1460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73" name="Line 37"/>
              <p:cNvSpPr>
                <a:spLocks noChangeShapeType="1"/>
              </p:cNvSpPr>
              <p:nvPr/>
            </p:nvSpPr>
            <p:spPr bwMode="auto">
              <a:xfrm>
                <a:off x="1542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74" name="Line 38"/>
              <p:cNvSpPr>
                <a:spLocks noChangeShapeType="1"/>
              </p:cNvSpPr>
              <p:nvPr/>
            </p:nvSpPr>
            <p:spPr bwMode="auto">
              <a:xfrm>
                <a:off x="1708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75" name="Line 39"/>
              <p:cNvSpPr>
                <a:spLocks noChangeShapeType="1"/>
              </p:cNvSpPr>
              <p:nvPr/>
            </p:nvSpPr>
            <p:spPr bwMode="auto">
              <a:xfrm>
                <a:off x="1792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76" name="Line 40"/>
              <p:cNvSpPr>
                <a:spLocks noChangeShapeType="1"/>
              </p:cNvSpPr>
              <p:nvPr/>
            </p:nvSpPr>
            <p:spPr bwMode="auto">
              <a:xfrm>
                <a:off x="1876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77" name="Line 41"/>
              <p:cNvSpPr>
                <a:spLocks noChangeShapeType="1"/>
              </p:cNvSpPr>
              <p:nvPr/>
            </p:nvSpPr>
            <p:spPr bwMode="auto">
              <a:xfrm>
                <a:off x="2042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78" name="Line 42"/>
              <p:cNvSpPr>
                <a:spLocks noChangeShapeType="1"/>
              </p:cNvSpPr>
              <p:nvPr/>
            </p:nvSpPr>
            <p:spPr bwMode="auto">
              <a:xfrm>
                <a:off x="2124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79" name="Line 43"/>
              <p:cNvSpPr>
                <a:spLocks noChangeShapeType="1"/>
              </p:cNvSpPr>
              <p:nvPr/>
            </p:nvSpPr>
            <p:spPr bwMode="auto">
              <a:xfrm>
                <a:off x="2208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80" name="Line 44"/>
              <p:cNvSpPr>
                <a:spLocks noChangeShapeType="1"/>
              </p:cNvSpPr>
              <p:nvPr/>
            </p:nvSpPr>
            <p:spPr bwMode="auto">
              <a:xfrm>
                <a:off x="2374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81" name="Line 45"/>
              <p:cNvSpPr>
                <a:spLocks noChangeShapeType="1"/>
              </p:cNvSpPr>
              <p:nvPr/>
            </p:nvSpPr>
            <p:spPr bwMode="auto">
              <a:xfrm>
                <a:off x="2458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82" name="Line 46"/>
              <p:cNvSpPr>
                <a:spLocks noChangeShapeType="1"/>
              </p:cNvSpPr>
              <p:nvPr/>
            </p:nvSpPr>
            <p:spPr bwMode="auto">
              <a:xfrm>
                <a:off x="2540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83" name="Line 47"/>
              <p:cNvSpPr>
                <a:spLocks noChangeShapeType="1"/>
              </p:cNvSpPr>
              <p:nvPr/>
            </p:nvSpPr>
            <p:spPr bwMode="auto">
              <a:xfrm>
                <a:off x="2706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84" name="Line 48"/>
              <p:cNvSpPr>
                <a:spLocks noChangeShapeType="1"/>
              </p:cNvSpPr>
              <p:nvPr/>
            </p:nvSpPr>
            <p:spPr bwMode="auto">
              <a:xfrm>
                <a:off x="2790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85" name="Line 49"/>
              <p:cNvSpPr>
                <a:spLocks noChangeShapeType="1"/>
              </p:cNvSpPr>
              <p:nvPr/>
            </p:nvSpPr>
            <p:spPr bwMode="auto">
              <a:xfrm>
                <a:off x="2874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86" name="Line 50"/>
              <p:cNvSpPr>
                <a:spLocks noChangeShapeType="1"/>
              </p:cNvSpPr>
              <p:nvPr/>
            </p:nvSpPr>
            <p:spPr bwMode="auto">
              <a:xfrm>
                <a:off x="3040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87" name="Line 51"/>
              <p:cNvSpPr>
                <a:spLocks noChangeShapeType="1"/>
              </p:cNvSpPr>
              <p:nvPr/>
            </p:nvSpPr>
            <p:spPr bwMode="auto">
              <a:xfrm flipV="1">
                <a:off x="1294" y="942"/>
                <a:ext cx="1" cy="11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88" name="Line 52"/>
              <p:cNvSpPr>
                <a:spLocks noChangeShapeType="1"/>
              </p:cNvSpPr>
              <p:nvPr/>
            </p:nvSpPr>
            <p:spPr bwMode="auto">
              <a:xfrm>
                <a:off x="1294" y="1974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89" name="Line 53"/>
              <p:cNvSpPr>
                <a:spLocks noChangeShapeType="1"/>
              </p:cNvSpPr>
              <p:nvPr/>
            </p:nvSpPr>
            <p:spPr bwMode="auto">
              <a:xfrm>
                <a:off x="914" y="1982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90" name="Freeform 54"/>
              <p:cNvSpPr>
                <a:spLocks/>
              </p:cNvSpPr>
              <p:nvPr/>
            </p:nvSpPr>
            <p:spPr bwMode="auto">
              <a:xfrm>
                <a:off x="990" y="1946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91" name="Freeform 55"/>
              <p:cNvSpPr>
                <a:spLocks/>
              </p:cNvSpPr>
              <p:nvPr/>
            </p:nvSpPr>
            <p:spPr bwMode="auto">
              <a:xfrm>
                <a:off x="1016" y="1946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92" name="Freeform 56"/>
              <p:cNvSpPr>
                <a:spLocks/>
              </p:cNvSpPr>
              <p:nvPr/>
            </p:nvSpPr>
            <p:spPr bwMode="auto">
              <a:xfrm>
                <a:off x="1056" y="2004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93" name="Freeform 57"/>
              <p:cNvSpPr>
                <a:spLocks/>
              </p:cNvSpPr>
              <p:nvPr/>
            </p:nvSpPr>
            <p:spPr bwMode="auto">
              <a:xfrm>
                <a:off x="1084" y="1946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94" name="Freeform 58"/>
              <p:cNvSpPr>
                <a:spLocks/>
              </p:cNvSpPr>
              <p:nvPr/>
            </p:nvSpPr>
            <p:spPr bwMode="auto">
              <a:xfrm>
                <a:off x="1108" y="1946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95" name="Freeform 59"/>
              <p:cNvSpPr>
                <a:spLocks/>
              </p:cNvSpPr>
              <p:nvPr/>
            </p:nvSpPr>
            <p:spPr bwMode="auto">
              <a:xfrm>
                <a:off x="1146" y="1946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8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8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8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8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96" name="Freeform 60"/>
              <p:cNvSpPr>
                <a:spLocks/>
              </p:cNvSpPr>
              <p:nvPr/>
            </p:nvSpPr>
            <p:spPr bwMode="auto">
              <a:xfrm>
                <a:off x="1170" y="1946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97" name="Line 61"/>
              <p:cNvSpPr>
                <a:spLocks noChangeShapeType="1"/>
              </p:cNvSpPr>
              <p:nvPr/>
            </p:nvSpPr>
            <p:spPr bwMode="auto">
              <a:xfrm>
                <a:off x="1236" y="1952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98" name="Line 62"/>
              <p:cNvSpPr>
                <a:spLocks noChangeShapeType="1"/>
              </p:cNvSpPr>
              <p:nvPr/>
            </p:nvSpPr>
            <p:spPr bwMode="auto">
              <a:xfrm>
                <a:off x="1238" y="1946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99" name="Freeform 63"/>
              <p:cNvSpPr>
                <a:spLocks/>
              </p:cNvSpPr>
              <p:nvPr/>
            </p:nvSpPr>
            <p:spPr bwMode="auto">
              <a:xfrm>
                <a:off x="1204" y="1946"/>
                <a:ext cx="50" cy="46"/>
              </a:xfrm>
              <a:custGeom>
                <a:avLst/>
                <a:gdLst>
                  <a:gd name="T0" fmla="*/ 34 w 50"/>
                  <a:gd name="T1" fmla="*/ 0 h 46"/>
                  <a:gd name="T2" fmla="*/ 0 w 50"/>
                  <a:gd name="T3" fmla="*/ 46 h 46"/>
                  <a:gd name="T4" fmla="*/ 50 w 50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46">
                    <a:moveTo>
                      <a:pt x="34" y="0"/>
                    </a:moveTo>
                    <a:lnTo>
                      <a:pt x="0" y="46"/>
                    </a:lnTo>
                    <a:lnTo>
                      <a:pt x="50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00" name="Line 64"/>
              <p:cNvSpPr>
                <a:spLocks noChangeShapeType="1"/>
              </p:cNvSpPr>
              <p:nvPr/>
            </p:nvSpPr>
            <p:spPr bwMode="auto">
              <a:xfrm>
                <a:off x="1226" y="2010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01" name="Line 65"/>
              <p:cNvSpPr>
                <a:spLocks noChangeShapeType="1"/>
              </p:cNvSpPr>
              <p:nvPr/>
            </p:nvSpPr>
            <p:spPr bwMode="auto">
              <a:xfrm>
                <a:off x="1294" y="1744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02" name="Line 66"/>
              <p:cNvSpPr>
                <a:spLocks noChangeShapeType="1"/>
              </p:cNvSpPr>
              <p:nvPr/>
            </p:nvSpPr>
            <p:spPr bwMode="auto">
              <a:xfrm>
                <a:off x="914" y="1754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03" name="Freeform 67"/>
              <p:cNvSpPr>
                <a:spLocks/>
              </p:cNvSpPr>
              <p:nvPr/>
            </p:nvSpPr>
            <p:spPr bwMode="auto">
              <a:xfrm>
                <a:off x="990" y="1716"/>
                <a:ext cx="44" cy="66"/>
              </a:xfrm>
              <a:custGeom>
                <a:avLst/>
                <a:gdLst>
                  <a:gd name="T0" fmla="*/ 20 w 44"/>
                  <a:gd name="T1" fmla="*/ 0 h 66"/>
                  <a:gd name="T2" fmla="*/ 10 w 44"/>
                  <a:gd name="T3" fmla="*/ 4 h 66"/>
                  <a:gd name="T4" fmla="*/ 4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4 h 66"/>
                  <a:gd name="T12" fmla="*/ 10 w 44"/>
                  <a:gd name="T13" fmla="*/ 62 h 66"/>
                  <a:gd name="T14" fmla="*/ 20 w 44"/>
                  <a:gd name="T15" fmla="*/ 66 h 66"/>
                  <a:gd name="T16" fmla="*/ 26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6 w 44"/>
                  <a:gd name="T31" fmla="*/ 0 h 66"/>
                  <a:gd name="T32" fmla="*/ 20 w 44"/>
                  <a:gd name="T33" fmla="*/ 0 h 66"/>
                  <a:gd name="T34" fmla="*/ 14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4 w 44"/>
                  <a:gd name="T49" fmla="*/ 62 h 66"/>
                  <a:gd name="T50" fmla="*/ 20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2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4" y="62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04" name="Freeform 68"/>
              <p:cNvSpPr>
                <a:spLocks/>
              </p:cNvSpPr>
              <p:nvPr/>
            </p:nvSpPr>
            <p:spPr bwMode="auto">
              <a:xfrm>
                <a:off x="1016" y="1716"/>
                <a:ext cx="14" cy="66"/>
              </a:xfrm>
              <a:custGeom>
                <a:avLst/>
                <a:gdLst>
                  <a:gd name="T0" fmla="*/ 0 w 14"/>
                  <a:gd name="T1" fmla="*/ 66 h 66"/>
                  <a:gd name="T2" fmla="*/ 6 w 14"/>
                  <a:gd name="T3" fmla="*/ 62 h 66"/>
                  <a:gd name="T4" fmla="*/ 8 w 14"/>
                  <a:gd name="T5" fmla="*/ 60 h 66"/>
                  <a:gd name="T6" fmla="*/ 12 w 14"/>
                  <a:gd name="T7" fmla="*/ 54 h 66"/>
                  <a:gd name="T8" fmla="*/ 14 w 14"/>
                  <a:gd name="T9" fmla="*/ 38 h 66"/>
                  <a:gd name="T10" fmla="*/ 14 w 14"/>
                  <a:gd name="T11" fmla="*/ 28 h 66"/>
                  <a:gd name="T12" fmla="*/ 12 w 14"/>
                  <a:gd name="T13" fmla="*/ 12 h 66"/>
                  <a:gd name="T14" fmla="*/ 8 w 14"/>
                  <a:gd name="T15" fmla="*/ 6 h 66"/>
                  <a:gd name="T16" fmla="*/ 6 w 14"/>
                  <a:gd name="T17" fmla="*/ 4 h 66"/>
                  <a:gd name="T18" fmla="*/ 0 w 14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6">
                    <a:moveTo>
                      <a:pt x="0" y="66"/>
                    </a:moveTo>
                    <a:lnTo>
                      <a:pt x="6" y="62"/>
                    </a:lnTo>
                    <a:lnTo>
                      <a:pt x="8" y="60"/>
                    </a:lnTo>
                    <a:lnTo>
                      <a:pt x="12" y="54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05" name="Freeform 69"/>
              <p:cNvSpPr>
                <a:spLocks/>
              </p:cNvSpPr>
              <p:nvPr/>
            </p:nvSpPr>
            <p:spPr bwMode="auto">
              <a:xfrm>
                <a:off x="1056" y="177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2 h 6"/>
                  <a:gd name="T4" fmla="*/ 2 w 6"/>
                  <a:gd name="T5" fmla="*/ 6 h 6"/>
                  <a:gd name="T6" fmla="*/ 6 w 6"/>
                  <a:gd name="T7" fmla="*/ 2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06" name="Freeform 70"/>
              <p:cNvSpPr>
                <a:spLocks/>
              </p:cNvSpPr>
              <p:nvPr/>
            </p:nvSpPr>
            <p:spPr bwMode="auto">
              <a:xfrm>
                <a:off x="1084" y="1716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10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10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10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10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07" name="Freeform 71"/>
              <p:cNvSpPr>
                <a:spLocks/>
              </p:cNvSpPr>
              <p:nvPr/>
            </p:nvSpPr>
            <p:spPr bwMode="auto">
              <a:xfrm>
                <a:off x="1108" y="1716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08" name="Freeform 72"/>
              <p:cNvSpPr>
                <a:spLocks/>
              </p:cNvSpPr>
              <p:nvPr/>
            </p:nvSpPr>
            <p:spPr bwMode="auto">
              <a:xfrm>
                <a:off x="1146" y="1716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8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8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8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8 w 44"/>
                  <a:gd name="T47" fmla="*/ 60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8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8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8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09" name="Freeform 73"/>
              <p:cNvSpPr>
                <a:spLocks/>
              </p:cNvSpPr>
              <p:nvPr/>
            </p:nvSpPr>
            <p:spPr bwMode="auto">
              <a:xfrm>
                <a:off x="1170" y="1716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10" name="Freeform 74"/>
              <p:cNvSpPr>
                <a:spLocks/>
              </p:cNvSpPr>
              <p:nvPr/>
            </p:nvSpPr>
            <p:spPr bwMode="auto">
              <a:xfrm>
                <a:off x="1208" y="1716"/>
                <a:ext cx="44" cy="66"/>
              </a:xfrm>
              <a:custGeom>
                <a:avLst/>
                <a:gdLst>
                  <a:gd name="T0" fmla="*/ 2 w 44"/>
                  <a:gd name="T1" fmla="*/ 12 h 66"/>
                  <a:gd name="T2" fmla="*/ 6 w 44"/>
                  <a:gd name="T3" fmla="*/ 16 h 66"/>
                  <a:gd name="T4" fmla="*/ 2 w 44"/>
                  <a:gd name="T5" fmla="*/ 18 h 66"/>
                  <a:gd name="T6" fmla="*/ 0 w 44"/>
                  <a:gd name="T7" fmla="*/ 16 h 66"/>
                  <a:gd name="T8" fmla="*/ 0 w 44"/>
                  <a:gd name="T9" fmla="*/ 12 h 66"/>
                  <a:gd name="T10" fmla="*/ 2 w 44"/>
                  <a:gd name="T11" fmla="*/ 6 h 66"/>
                  <a:gd name="T12" fmla="*/ 6 w 44"/>
                  <a:gd name="T13" fmla="*/ 4 h 66"/>
                  <a:gd name="T14" fmla="*/ 16 w 44"/>
                  <a:gd name="T15" fmla="*/ 0 h 66"/>
                  <a:gd name="T16" fmla="*/ 28 w 44"/>
                  <a:gd name="T17" fmla="*/ 0 h 66"/>
                  <a:gd name="T18" fmla="*/ 38 w 44"/>
                  <a:gd name="T19" fmla="*/ 4 h 66"/>
                  <a:gd name="T20" fmla="*/ 40 w 44"/>
                  <a:gd name="T21" fmla="*/ 6 h 66"/>
                  <a:gd name="T22" fmla="*/ 44 w 44"/>
                  <a:gd name="T23" fmla="*/ 12 h 66"/>
                  <a:gd name="T24" fmla="*/ 44 w 44"/>
                  <a:gd name="T25" fmla="*/ 18 h 66"/>
                  <a:gd name="T26" fmla="*/ 40 w 44"/>
                  <a:gd name="T27" fmla="*/ 26 h 66"/>
                  <a:gd name="T28" fmla="*/ 30 w 44"/>
                  <a:gd name="T29" fmla="*/ 32 h 66"/>
                  <a:gd name="T30" fmla="*/ 16 w 44"/>
                  <a:gd name="T31" fmla="*/ 38 h 66"/>
                  <a:gd name="T32" fmla="*/ 10 w 44"/>
                  <a:gd name="T33" fmla="*/ 40 h 66"/>
                  <a:gd name="T34" fmla="*/ 2 w 44"/>
                  <a:gd name="T35" fmla="*/ 46 h 66"/>
                  <a:gd name="T36" fmla="*/ 0 w 44"/>
                  <a:gd name="T37" fmla="*/ 56 h 66"/>
                  <a:gd name="T38" fmla="*/ 0 w 44"/>
                  <a:gd name="T3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6">
                    <a:moveTo>
                      <a:pt x="2" y="12"/>
                    </a:moveTo>
                    <a:lnTo>
                      <a:pt x="6" y="16"/>
                    </a:lnTo>
                    <a:lnTo>
                      <a:pt x="2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16" y="0"/>
                    </a:lnTo>
                    <a:lnTo>
                      <a:pt x="28" y="0"/>
                    </a:lnTo>
                    <a:lnTo>
                      <a:pt x="38" y="4"/>
                    </a:lnTo>
                    <a:lnTo>
                      <a:pt x="40" y="6"/>
                    </a:lnTo>
                    <a:lnTo>
                      <a:pt x="44" y="12"/>
                    </a:lnTo>
                    <a:lnTo>
                      <a:pt x="44" y="18"/>
                    </a:lnTo>
                    <a:lnTo>
                      <a:pt x="40" y="26"/>
                    </a:lnTo>
                    <a:lnTo>
                      <a:pt x="30" y="32"/>
                    </a:lnTo>
                    <a:lnTo>
                      <a:pt x="16" y="38"/>
                    </a:lnTo>
                    <a:lnTo>
                      <a:pt x="10" y="40"/>
                    </a:lnTo>
                    <a:lnTo>
                      <a:pt x="2" y="46"/>
                    </a:lnTo>
                    <a:lnTo>
                      <a:pt x="0" y="56"/>
                    </a:lnTo>
                    <a:lnTo>
                      <a:pt x="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11" name="Freeform 75"/>
              <p:cNvSpPr>
                <a:spLocks/>
              </p:cNvSpPr>
              <p:nvPr/>
            </p:nvSpPr>
            <p:spPr bwMode="auto">
              <a:xfrm>
                <a:off x="1224" y="1716"/>
                <a:ext cx="24" cy="38"/>
              </a:xfrm>
              <a:custGeom>
                <a:avLst/>
                <a:gdLst>
                  <a:gd name="T0" fmla="*/ 12 w 24"/>
                  <a:gd name="T1" fmla="*/ 0 h 38"/>
                  <a:gd name="T2" fmla="*/ 18 w 24"/>
                  <a:gd name="T3" fmla="*/ 4 h 38"/>
                  <a:gd name="T4" fmla="*/ 22 w 24"/>
                  <a:gd name="T5" fmla="*/ 6 h 38"/>
                  <a:gd name="T6" fmla="*/ 24 w 24"/>
                  <a:gd name="T7" fmla="*/ 12 h 38"/>
                  <a:gd name="T8" fmla="*/ 24 w 24"/>
                  <a:gd name="T9" fmla="*/ 18 h 38"/>
                  <a:gd name="T10" fmla="*/ 22 w 24"/>
                  <a:gd name="T11" fmla="*/ 26 h 38"/>
                  <a:gd name="T12" fmla="*/ 12 w 24"/>
                  <a:gd name="T13" fmla="*/ 32 h 38"/>
                  <a:gd name="T14" fmla="*/ 0 w 24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8">
                    <a:moveTo>
                      <a:pt x="12" y="0"/>
                    </a:moveTo>
                    <a:lnTo>
                      <a:pt x="18" y="4"/>
                    </a:lnTo>
                    <a:lnTo>
                      <a:pt x="22" y="6"/>
                    </a:lnTo>
                    <a:lnTo>
                      <a:pt x="24" y="12"/>
                    </a:lnTo>
                    <a:lnTo>
                      <a:pt x="24" y="18"/>
                    </a:lnTo>
                    <a:lnTo>
                      <a:pt x="22" y="26"/>
                    </a:lnTo>
                    <a:lnTo>
                      <a:pt x="12" y="32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12" name="Freeform 76"/>
              <p:cNvSpPr>
                <a:spLocks/>
              </p:cNvSpPr>
              <p:nvPr/>
            </p:nvSpPr>
            <p:spPr bwMode="auto">
              <a:xfrm>
                <a:off x="1208" y="1772"/>
                <a:ext cx="44" cy="6"/>
              </a:xfrm>
              <a:custGeom>
                <a:avLst/>
                <a:gdLst>
                  <a:gd name="T0" fmla="*/ 0 w 44"/>
                  <a:gd name="T1" fmla="*/ 4 h 6"/>
                  <a:gd name="T2" fmla="*/ 2 w 44"/>
                  <a:gd name="T3" fmla="*/ 0 h 6"/>
                  <a:gd name="T4" fmla="*/ 10 w 44"/>
                  <a:gd name="T5" fmla="*/ 0 h 6"/>
                  <a:gd name="T6" fmla="*/ 24 w 44"/>
                  <a:gd name="T7" fmla="*/ 6 h 6"/>
                  <a:gd name="T8" fmla="*/ 34 w 44"/>
                  <a:gd name="T9" fmla="*/ 6 h 6"/>
                  <a:gd name="T10" fmla="*/ 40 w 44"/>
                  <a:gd name="T11" fmla="*/ 4 h 6"/>
                  <a:gd name="T12" fmla="*/ 44 w 44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6">
                    <a:moveTo>
                      <a:pt x="0" y="4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4" y="6"/>
                    </a:lnTo>
                    <a:lnTo>
                      <a:pt x="34" y="6"/>
                    </a:lnTo>
                    <a:lnTo>
                      <a:pt x="40" y="4"/>
                    </a:lnTo>
                    <a:lnTo>
                      <a:pt x="4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13" name="Freeform 77"/>
              <p:cNvSpPr>
                <a:spLocks/>
              </p:cNvSpPr>
              <p:nvPr/>
            </p:nvSpPr>
            <p:spPr bwMode="auto">
              <a:xfrm>
                <a:off x="1218" y="1766"/>
                <a:ext cx="34" cy="16"/>
              </a:xfrm>
              <a:custGeom>
                <a:avLst/>
                <a:gdLst>
                  <a:gd name="T0" fmla="*/ 0 w 34"/>
                  <a:gd name="T1" fmla="*/ 6 h 16"/>
                  <a:gd name="T2" fmla="*/ 14 w 34"/>
                  <a:gd name="T3" fmla="*/ 16 h 16"/>
                  <a:gd name="T4" fmla="*/ 28 w 34"/>
                  <a:gd name="T5" fmla="*/ 16 h 16"/>
                  <a:gd name="T6" fmla="*/ 30 w 34"/>
                  <a:gd name="T7" fmla="*/ 12 h 16"/>
                  <a:gd name="T8" fmla="*/ 34 w 34"/>
                  <a:gd name="T9" fmla="*/ 6 h 16"/>
                  <a:gd name="T10" fmla="*/ 34 w 34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16">
                    <a:moveTo>
                      <a:pt x="0" y="6"/>
                    </a:moveTo>
                    <a:lnTo>
                      <a:pt x="14" y="16"/>
                    </a:lnTo>
                    <a:lnTo>
                      <a:pt x="28" y="16"/>
                    </a:lnTo>
                    <a:lnTo>
                      <a:pt x="30" y="12"/>
                    </a:lnTo>
                    <a:lnTo>
                      <a:pt x="34" y="6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14" name="Line 78"/>
              <p:cNvSpPr>
                <a:spLocks noChangeShapeType="1"/>
              </p:cNvSpPr>
              <p:nvPr/>
            </p:nvSpPr>
            <p:spPr bwMode="auto">
              <a:xfrm>
                <a:off x="1294" y="1516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15" name="Freeform 79"/>
              <p:cNvSpPr>
                <a:spLocks/>
              </p:cNvSpPr>
              <p:nvPr/>
            </p:nvSpPr>
            <p:spPr bwMode="auto">
              <a:xfrm>
                <a:off x="990" y="1488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16" name="Freeform 80"/>
              <p:cNvSpPr>
                <a:spLocks/>
              </p:cNvSpPr>
              <p:nvPr/>
            </p:nvSpPr>
            <p:spPr bwMode="auto">
              <a:xfrm>
                <a:off x="1016" y="1488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17" name="Freeform 81"/>
              <p:cNvSpPr>
                <a:spLocks/>
              </p:cNvSpPr>
              <p:nvPr/>
            </p:nvSpPr>
            <p:spPr bwMode="auto">
              <a:xfrm>
                <a:off x="1056" y="154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18" name="Freeform 82"/>
              <p:cNvSpPr>
                <a:spLocks/>
              </p:cNvSpPr>
              <p:nvPr/>
            </p:nvSpPr>
            <p:spPr bwMode="auto">
              <a:xfrm>
                <a:off x="1084" y="148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19" name="Freeform 83"/>
              <p:cNvSpPr>
                <a:spLocks/>
              </p:cNvSpPr>
              <p:nvPr/>
            </p:nvSpPr>
            <p:spPr bwMode="auto">
              <a:xfrm>
                <a:off x="1108" y="148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20" name="Freeform 84"/>
              <p:cNvSpPr>
                <a:spLocks/>
              </p:cNvSpPr>
              <p:nvPr/>
            </p:nvSpPr>
            <p:spPr bwMode="auto">
              <a:xfrm>
                <a:off x="1146" y="148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8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8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8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8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21" name="Freeform 85"/>
              <p:cNvSpPr>
                <a:spLocks/>
              </p:cNvSpPr>
              <p:nvPr/>
            </p:nvSpPr>
            <p:spPr bwMode="auto">
              <a:xfrm>
                <a:off x="1170" y="148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22" name="Freeform 86"/>
              <p:cNvSpPr>
                <a:spLocks/>
              </p:cNvSpPr>
              <p:nvPr/>
            </p:nvSpPr>
            <p:spPr bwMode="auto">
              <a:xfrm>
                <a:off x="1208" y="148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23" name="Freeform 87"/>
              <p:cNvSpPr>
                <a:spLocks/>
              </p:cNvSpPr>
              <p:nvPr/>
            </p:nvSpPr>
            <p:spPr bwMode="auto">
              <a:xfrm>
                <a:off x="1232" y="148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4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4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4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24" name="Line 88"/>
              <p:cNvSpPr>
                <a:spLocks noChangeShapeType="1"/>
              </p:cNvSpPr>
              <p:nvPr/>
            </p:nvSpPr>
            <p:spPr bwMode="auto">
              <a:xfrm>
                <a:off x="1294" y="1286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25" name="Freeform 89"/>
              <p:cNvSpPr>
                <a:spLocks/>
              </p:cNvSpPr>
              <p:nvPr/>
            </p:nvSpPr>
            <p:spPr bwMode="auto">
              <a:xfrm>
                <a:off x="990" y="1258"/>
                <a:ext cx="44" cy="66"/>
              </a:xfrm>
              <a:custGeom>
                <a:avLst/>
                <a:gdLst>
                  <a:gd name="T0" fmla="*/ 20 w 44"/>
                  <a:gd name="T1" fmla="*/ 0 h 66"/>
                  <a:gd name="T2" fmla="*/ 10 w 44"/>
                  <a:gd name="T3" fmla="*/ 4 h 66"/>
                  <a:gd name="T4" fmla="*/ 4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4 h 66"/>
                  <a:gd name="T12" fmla="*/ 10 w 44"/>
                  <a:gd name="T13" fmla="*/ 62 h 66"/>
                  <a:gd name="T14" fmla="*/ 20 w 44"/>
                  <a:gd name="T15" fmla="*/ 66 h 66"/>
                  <a:gd name="T16" fmla="*/ 26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6 w 44"/>
                  <a:gd name="T31" fmla="*/ 0 h 66"/>
                  <a:gd name="T32" fmla="*/ 20 w 44"/>
                  <a:gd name="T33" fmla="*/ 0 h 66"/>
                  <a:gd name="T34" fmla="*/ 14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4 w 44"/>
                  <a:gd name="T49" fmla="*/ 62 h 66"/>
                  <a:gd name="T50" fmla="*/ 20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2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4" y="62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26" name="Freeform 90"/>
              <p:cNvSpPr>
                <a:spLocks/>
              </p:cNvSpPr>
              <p:nvPr/>
            </p:nvSpPr>
            <p:spPr bwMode="auto">
              <a:xfrm>
                <a:off x="1016" y="1258"/>
                <a:ext cx="14" cy="66"/>
              </a:xfrm>
              <a:custGeom>
                <a:avLst/>
                <a:gdLst>
                  <a:gd name="T0" fmla="*/ 0 w 14"/>
                  <a:gd name="T1" fmla="*/ 66 h 66"/>
                  <a:gd name="T2" fmla="*/ 6 w 14"/>
                  <a:gd name="T3" fmla="*/ 62 h 66"/>
                  <a:gd name="T4" fmla="*/ 8 w 14"/>
                  <a:gd name="T5" fmla="*/ 60 h 66"/>
                  <a:gd name="T6" fmla="*/ 12 w 14"/>
                  <a:gd name="T7" fmla="*/ 54 h 66"/>
                  <a:gd name="T8" fmla="*/ 14 w 14"/>
                  <a:gd name="T9" fmla="*/ 38 h 66"/>
                  <a:gd name="T10" fmla="*/ 14 w 14"/>
                  <a:gd name="T11" fmla="*/ 28 h 66"/>
                  <a:gd name="T12" fmla="*/ 12 w 14"/>
                  <a:gd name="T13" fmla="*/ 12 h 66"/>
                  <a:gd name="T14" fmla="*/ 8 w 14"/>
                  <a:gd name="T15" fmla="*/ 6 h 66"/>
                  <a:gd name="T16" fmla="*/ 6 w 14"/>
                  <a:gd name="T17" fmla="*/ 4 h 66"/>
                  <a:gd name="T18" fmla="*/ 0 w 14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6">
                    <a:moveTo>
                      <a:pt x="0" y="66"/>
                    </a:moveTo>
                    <a:lnTo>
                      <a:pt x="6" y="62"/>
                    </a:lnTo>
                    <a:lnTo>
                      <a:pt x="8" y="60"/>
                    </a:lnTo>
                    <a:lnTo>
                      <a:pt x="12" y="54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27" name="Freeform 91"/>
              <p:cNvSpPr>
                <a:spLocks/>
              </p:cNvSpPr>
              <p:nvPr/>
            </p:nvSpPr>
            <p:spPr bwMode="auto">
              <a:xfrm>
                <a:off x="1056" y="1318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2 h 6"/>
                  <a:gd name="T4" fmla="*/ 2 w 6"/>
                  <a:gd name="T5" fmla="*/ 6 h 6"/>
                  <a:gd name="T6" fmla="*/ 6 w 6"/>
                  <a:gd name="T7" fmla="*/ 2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28" name="Freeform 92"/>
              <p:cNvSpPr>
                <a:spLocks/>
              </p:cNvSpPr>
              <p:nvPr/>
            </p:nvSpPr>
            <p:spPr bwMode="auto">
              <a:xfrm>
                <a:off x="1084" y="1258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10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10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10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10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29" name="Freeform 93"/>
              <p:cNvSpPr>
                <a:spLocks/>
              </p:cNvSpPr>
              <p:nvPr/>
            </p:nvSpPr>
            <p:spPr bwMode="auto">
              <a:xfrm>
                <a:off x="1108" y="1258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30" name="Freeform 94"/>
              <p:cNvSpPr>
                <a:spLocks/>
              </p:cNvSpPr>
              <p:nvPr/>
            </p:nvSpPr>
            <p:spPr bwMode="auto">
              <a:xfrm>
                <a:off x="1146" y="1258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8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8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8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8 w 44"/>
                  <a:gd name="T47" fmla="*/ 60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8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8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8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31" name="Freeform 95"/>
              <p:cNvSpPr>
                <a:spLocks/>
              </p:cNvSpPr>
              <p:nvPr/>
            </p:nvSpPr>
            <p:spPr bwMode="auto">
              <a:xfrm>
                <a:off x="1170" y="1258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32" name="Freeform 96"/>
              <p:cNvSpPr>
                <a:spLocks/>
              </p:cNvSpPr>
              <p:nvPr/>
            </p:nvSpPr>
            <p:spPr bwMode="auto">
              <a:xfrm>
                <a:off x="1208" y="1258"/>
                <a:ext cx="44" cy="66"/>
              </a:xfrm>
              <a:custGeom>
                <a:avLst/>
                <a:gdLst>
                  <a:gd name="T0" fmla="*/ 2 w 44"/>
                  <a:gd name="T1" fmla="*/ 12 h 66"/>
                  <a:gd name="T2" fmla="*/ 6 w 44"/>
                  <a:gd name="T3" fmla="*/ 16 h 66"/>
                  <a:gd name="T4" fmla="*/ 2 w 44"/>
                  <a:gd name="T5" fmla="*/ 18 h 66"/>
                  <a:gd name="T6" fmla="*/ 0 w 44"/>
                  <a:gd name="T7" fmla="*/ 16 h 66"/>
                  <a:gd name="T8" fmla="*/ 0 w 44"/>
                  <a:gd name="T9" fmla="*/ 12 h 66"/>
                  <a:gd name="T10" fmla="*/ 2 w 44"/>
                  <a:gd name="T11" fmla="*/ 6 h 66"/>
                  <a:gd name="T12" fmla="*/ 6 w 44"/>
                  <a:gd name="T13" fmla="*/ 4 h 66"/>
                  <a:gd name="T14" fmla="*/ 16 w 44"/>
                  <a:gd name="T15" fmla="*/ 0 h 66"/>
                  <a:gd name="T16" fmla="*/ 28 w 44"/>
                  <a:gd name="T17" fmla="*/ 0 h 66"/>
                  <a:gd name="T18" fmla="*/ 38 w 44"/>
                  <a:gd name="T19" fmla="*/ 4 h 66"/>
                  <a:gd name="T20" fmla="*/ 40 w 44"/>
                  <a:gd name="T21" fmla="*/ 6 h 66"/>
                  <a:gd name="T22" fmla="*/ 44 w 44"/>
                  <a:gd name="T23" fmla="*/ 12 h 66"/>
                  <a:gd name="T24" fmla="*/ 44 w 44"/>
                  <a:gd name="T25" fmla="*/ 18 h 66"/>
                  <a:gd name="T26" fmla="*/ 40 w 44"/>
                  <a:gd name="T27" fmla="*/ 26 h 66"/>
                  <a:gd name="T28" fmla="*/ 30 w 44"/>
                  <a:gd name="T29" fmla="*/ 32 h 66"/>
                  <a:gd name="T30" fmla="*/ 16 w 44"/>
                  <a:gd name="T31" fmla="*/ 38 h 66"/>
                  <a:gd name="T32" fmla="*/ 10 w 44"/>
                  <a:gd name="T33" fmla="*/ 40 h 66"/>
                  <a:gd name="T34" fmla="*/ 2 w 44"/>
                  <a:gd name="T35" fmla="*/ 46 h 66"/>
                  <a:gd name="T36" fmla="*/ 0 w 44"/>
                  <a:gd name="T37" fmla="*/ 56 h 66"/>
                  <a:gd name="T38" fmla="*/ 0 w 44"/>
                  <a:gd name="T3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6">
                    <a:moveTo>
                      <a:pt x="2" y="12"/>
                    </a:moveTo>
                    <a:lnTo>
                      <a:pt x="6" y="16"/>
                    </a:lnTo>
                    <a:lnTo>
                      <a:pt x="2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16" y="0"/>
                    </a:lnTo>
                    <a:lnTo>
                      <a:pt x="28" y="0"/>
                    </a:lnTo>
                    <a:lnTo>
                      <a:pt x="38" y="4"/>
                    </a:lnTo>
                    <a:lnTo>
                      <a:pt x="40" y="6"/>
                    </a:lnTo>
                    <a:lnTo>
                      <a:pt x="44" y="12"/>
                    </a:lnTo>
                    <a:lnTo>
                      <a:pt x="44" y="18"/>
                    </a:lnTo>
                    <a:lnTo>
                      <a:pt x="40" y="26"/>
                    </a:lnTo>
                    <a:lnTo>
                      <a:pt x="30" y="32"/>
                    </a:lnTo>
                    <a:lnTo>
                      <a:pt x="16" y="38"/>
                    </a:lnTo>
                    <a:lnTo>
                      <a:pt x="10" y="40"/>
                    </a:lnTo>
                    <a:lnTo>
                      <a:pt x="2" y="46"/>
                    </a:lnTo>
                    <a:lnTo>
                      <a:pt x="0" y="56"/>
                    </a:lnTo>
                    <a:lnTo>
                      <a:pt x="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33" name="Freeform 97"/>
              <p:cNvSpPr>
                <a:spLocks/>
              </p:cNvSpPr>
              <p:nvPr/>
            </p:nvSpPr>
            <p:spPr bwMode="auto">
              <a:xfrm>
                <a:off x="1224" y="1258"/>
                <a:ext cx="24" cy="38"/>
              </a:xfrm>
              <a:custGeom>
                <a:avLst/>
                <a:gdLst>
                  <a:gd name="T0" fmla="*/ 12 w 24"/>
                  <a:gd name="T1" fmla="*/ 0 h 38"/>
                  <a:gd name="T2" fmla="*/ 18 w 24"/>
                  <a:gd name="T3" fmla="*/ 4 h 38"/>
                  <a:gd name="T4" fmla="*/ 22 w 24"/>
                  <a:gd name="T5" fmla="*/ 6 h 38"/>
                  <a:gd name="T6" fmla="*/ 24 w 24"/>
                  <a:gd name="T7" fmla="*/ 12 h 38"/>
                  <a:gd name="T8" fmla="*/ 24 w 24"/>
                  <a:gd name="T9" fmla="*/ 18 h 38"/>
                  <a:gd name="T10" fmla="*/ 22 w 24"/>
                  <a:gd name="T11" fmla="*/ 26 h 38"/>
                  <a:gd name="T12" fmla="*/ 12 w 24"/>
                  <a:gd name="T13" fmla="*/ 32 h 38"/>
                  <a:gd name="T14" fmla="*/ 0 w 24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8">
                    <a:moveTo>
                      <a:pt x="12" y="0"/>
                    </a:moveTo>
                    <a:lnTo>
                      <a:pt x="18" y="4"/>
                    </a:lnTo>
                    <a:lnTo>
                      <a:pt x="22" y="6"/>
                    </a:lnTo>
                    <a:lnTo>
                      <a:pt x="24" y="12"/>
                    </a:lnTo>
                    <a:lnTo>
                      <a:pt x="24" y="18"/>
                    </a:lnTo>
                    <a:lnTo>
                      <a:pt x="22" y="26"/>
                    </a:lnTo>
                    <a:lnTo>
                      <a:pt x="12" y="32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34" name="Freeform 98"/>
              <p:cNvSpPr>
                <a:spLocks/>
              </p:cNvSpPr>
              <p:nvPr/>
            </p:nvSpPr>
            <p:spPr bwMode="auto">
              <a:xfrm>
                <a:off x="1208" y="1314"/>
                <a:ext cx="44" cy="6"/>
              </a:xfrm>
              <a:custGeom>
                <a:avLst/>
                <a:gdLst>
                  <a:gd name="T0" fmla="*/ 0 w 44"/>
                  <a:gd name="T1" fmla="*/ 4 h 6"/>
                  <a:gd name="T2" fmla="*/ 2 w 44"/>
                  <a:gd name="T3" fmla="*/ 0 h 6"/>
                  <a:gd name="T4" fmla="*/ 10 w 44"/>
                  <a:gd name="T5" fmla="*/ 0 h 6"/>
                  <a:gd name="T6" fmla="*/ 24 w 44"/>
                  <a:gd name="T7" fmla="*/ 6 h 6"/>
                  <a:gd name="T8" fmla="*/ 34 w 44"/>
                  <a:gd name="T9" fmla="*/ 6 h 6"/>
                  <a:gd name="T10" fmla="*/ 40 w 44"/>
                  <a:gd name="T11" fmla="*/ 4 h 6"/>
                  <a:gd name="T12" fmla="*/ 44 w 44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6">
                    <a:moveTo>
                      <a:pt x="0" y="4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4" y="6"/>
                    </a:lnTo>
                    <a:lnTo>
                      <a:pt x="34" y="6"/>
                    </a:lnTo>
                    <a:lnTo>
                      <a:pt x="40" y="4"/>
                    </a:lnTo>
                    <a:lnTo>
                      <a:pt x="4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35" name="Freeform 99"/>
              <p:cNvSpPr>
                <a:spLocks/>
              </p:cNvSpPr>
              <p:nvPr/>
            </p:nvSpPr>
            <p:spPr bwMode="auto">
              <a:xfrm>
                <a:off x="1218" y="1308"/>
                <a:ext cx="34" cy="16"/>
              </a:xfrm>
              <a:custGeom>
                <a:avLst/>
                <a:gdLst>
                  <a:gd name="T0" fmla="*/ 0 w 34"/>
                  <a:gd name="T1" fmla="*/ 6 h 16"/>
                  <a:gd name="T2" fmla="*/ 14 w 34"/>
                  <a:gd name="T3" fmla="*/ 16 h 16"/>
                  <a:gd name="T4" fmla="*/ 28 w 34"/>
                  <a:gd name="T5" fmla="*/ 16 h 16"/>
                  <a:gd name="T6" fmla="*/ 30 w 34"/>
                  <a:gd name="T7" fmla="*/ 12 h 16"/>
                  <a:gd name="T8" fmla="*/ 34 w 34"/>
                  <a:gd name="T9" fmla="*/ 6 h 16"/>
                  <a:gd name="T10" fmla="*/ 34 w 34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16">
                    <a:moveTo>
                      <a:pt x="0" y="6"/>
                    </a:moveTo>
                    <a:lnTo>
                      <a:pt x="14" y="16"/>
                    </a:lnTo>
                    <a:lnTo>
                      <a:pt x="28" y="16"/>
                    </a:lnTo>
                    <a:lnTo>
                      <a:pt x="30" y="12"/>
                    </a:lnTo>
                    <a:lnTo>
                      <a:pt x="34" y="6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36" name="Line 100"/>
              <p:cNvSpPr>
                <a:spLocks noChangeShapeType="1"/>
              </p:cNvSpPr>
              <p:nvPr/>
            </p:nvSpPr>
            <p:spPr bwMode="auto">
              <a:xfrm>
                <a:off x="1294" y="1058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37" name="Freeform 101"/>
              <p:cNvSpPr>
                <a:spLocks/>
              </p:cNvSpPr>
              <p:nvPr/>
            </p:nvSpPr>
            <p:spPr bwMode="auto">
              <a:xfrm>
                <a:off x="990" y="1030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38" name="Freeform 102"/>
              <p:cNvSpPr>
                <a:spLocks/>
              </p:cNvSpPr>
              <p:nvPr/>
            </p:nvSpPr>
            <p:spPr bwMode="auto">
              <a:xfrm>
                <a:off x="1016" y="1030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39" name="Freeform 103"/>
              <p:cNvSpPr>
                <a:spLocks/>
              </p:cNvSpPr>
              <p:nvPr/>
            </p:nvSpPr>
            <p:spPr bwMode="auto">
              <a:xfrm>
                <a:off x="1056" y="1088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40" name="Freeform 104"/>
              <p:cNvSpPr>
                <a:spLocks/>
              </p:cNvSpPr>
              <p:nvPr/>
            </p:nvSpPr>
            <p:spPr bwMode="auto">
              <a:xfrm>
                <a:off x="1084" y="1030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41" name="Freeform 105"/>
              <p:cNvSpPr>
                <a:spLocks/>
              </p:cNvSpPr>
              <p:nvPr/>
            </p:nvSpPr>
            <p:spPr bwMode="auto">
              <a:xfrm>
                <a:off x="1108" y="1030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42" name="Freeform 106"/>
              <p:cNvSpPr>
                <a:spLocks/>
              </p:cNvSpPr>
              <p:nvPr/>
            </p:nvSpPr>
            <p:spPr bwMode="auto">
              <a:xfrm>
                <a:off x="1146" y="1030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8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8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8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8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43" name="Freeform 107"/>
              <p:cNvSpPr>
                <a:spLocks/>
              </p:cNvSpPr>
              <p:nvPr/>
            </p:nvSpPr>
            <p:spPr bwMode="auto">
              <a:xfrm>
                <a:off x="1170" y="1030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44" name="Line 108"/>
              <p:cNvSpPr>
                <a:spLocks noChangeShapeType="1"/>
              </p:cNvSpPr>
              <p:nvPr/>
            </p:nvSpPr>
            <p:spPr bwMode="auto">
              <a:xfrm>
                <a:off x="1236" y="1036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45" name="Line 109"/>
              <p:cNvSpPr>
                <a:spLocks noChangeShapeType="1"/>
              </p:cNvSpPr>
              <p:nvPr/>
            </p:nvSpPr>
            <p:spPr bwMode="auto">
              <a:xfrm>
                <a:off x="1238" y="1030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46" name="Freeform 110"/>
              <p:cNvSpPr>
                <a:spLocks/>
              </p:cNvSpPr>
              <p:nvPr/>
            </p:nvSpPr>
            <p:spPr bwMode="auto">
              <a:xfrm>
                <a:off x="1204" y="1030"/>
                <a:ext cx="50" cy="46"/>
              </a:xfrm>
              <a:custGeom>
                <a:avLst/>
                <a:gdLst>
                  <a:gd name="T0" fmla="*/ 34 w 50"/>
                  <a:gd name="T1" fmla="*/ 0 h 46"/>
                  <a:gd name="T2" fmla="*/ 0 w 50"/>
                  <a:gd name="T3" fmla="*/ 46 h 46"/>
                  <a:gd name="T4" fmla="*/ 50 w 50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46">
                    <a:moveTo>
                      <a:pt x="34" y="0"/>
                    </a:moveTo>
                    <a:lnTo>
                      <a:pt x="0" y="46"/>
                    </a:lnTo>
                    <a:lnTo>
                      <a:pt x="50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47" name="Line 111"/>
              <p:cNvSpPr>
                <a:spLocks noChangeShapeType="1"/>
              </p:cNvSpPr>
              <p:nvPr/>
            </p:nvSpPr>
            <p:spPr bwMode="auto">
              <a:xfrm>
                <a:off x="1226" y="1094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48" name="Line 112"/>
              <p:cNvSpPr>
                <a:spLocks noChangeShapeType="1"/>
              </p:cNvSpPr>
              <p:nvPr/>
            </p:nvSpPr>
            <p:spPr bwMode="auto">
              <a:xfrm>
                <a:off x="1294" y="208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49" name="Line 113"/>
              <p:cNvSpPr>
                <a:spLocks noChangeShapeType="1"/>
              </p:cNvSpPr>
              <p:nvPr/>
            </p:nvSpPr>
            <p:spPr bwMode="auto">
              <a:xfrm>
                <a:off x="1294" y="203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50" name="Line 114"/>
              <p:cNvSpPr>
                <a:spLocks noChangeShapeType="1"/>
              </p:cNvSpPr>
              <p:nvPr/>
            </p:nvSpPr>
            <p:spPr bwMode="auto">
              <a:xfrm>
                <a:off x="1294" y="191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51" name="Line 115"/>
              <p:cNvSpPr>
                <a:spLocks noChangeShapeType="1"/>
              </p:cNvSpPr>
              <p:nvPr/>
            </p:nvSpPr>
            <p:spPr bwMode="auto">
              <a:xfrm>
                <a:off x="1294" y="185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52" name="Line 116"/>
              <p:cNvSpPr>
                <a:spLocks noChangeShapeType="1"/>
              </p:cNvSpPr>
              <p:nvPr/>
            </p:nvSpPr>
            <p:spPr bwMode="auto">
              <a:xfrm>
                <a:off x="1294" y="180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53" name="Line 117"/>
              <p:cNvSpPr>
                <a:spLocks noChangeShapeType="1"/>
              </p:cNvSpPr>
              <p:nvPr/>
            </p:nvSpPr>
            <p:spPr bwMode="auto">
              <a:xfrm>
                <a:off x="1294" y="168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54" name="Line 118"/>
              <p:cNvSpPr>
                <a:spLocks noChangeShapeType="1"/>
              </p:cNvSpPr>
              <p:nvPr/>
            </p:nvSpPr>
            <p:spPr bwMode="auto">
              <a:xfrm>
                <a:off x="1294" y="163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55" name="Line 119"/>
              <p:cNvSpPr>
                <a:spLocks noChangeShapeType="1"/>
              </p:cNvSpPr>
              <p:nvPr/>
            </p:nvSpPr>
            <p:spPr bwMode="auto">
              <a:xfrm>
                <a:off x="1294" y="157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56" name="Line 120"/>
              <p:cNvSpPr>
                <a:spLocks noChangeShapeType="1"/>
              </p:cNvSpPr>
              <p:nvPr/>
            </p:nvSpPr>
            <p:spPr bwMode="auto">
              <a:xfrm>
                <a:off x="1294" y="145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57" name="Line 121"/>
              <p:cNvSpPr>
                <a:spLocks noChangeShapeType="1"/>
              </p:cNvSpPr>
              <p:nvPr/>
            </p:nvSpPr>
            <p:spPr bwMode="auto">
              <a:xfrm>
                <a:off x="1294" y="140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58" name="Line 122"/>
              <p:cNvSpPr>
                <a:spLocks noChangeShapeType="1"/>
              </p:cNvSpPr>
              <p:nvPr/>
            </p:nvSpPr>
            <p:spPr bwMode="auto">
              <a:xfrm>
                <a:off x="1294" y="134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59" name="Line 123"/>
              <p:cNvSpPr>
                <a:spLocks noChangeShapeType="1"/>
              </p:cNvSpPr>
              <p:nvPr/>
            </p:nvSpPr>
            <p:spPr bwMode="auto">
              <a:xfrm>
                <a:off x="1294" y="122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60" name="Line 124"/>
              <p:cNvSpPr>
                <a:spLocks noChangeShapeType="1"/>
              </p:cNvSpPr>
              <p:nvPr/>
            </p:nvSpPr>
            <p:spPr bwMode="auto">
              <a:xfrm>
                <a:off x="1294" y="117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61" name="Line 125"/>
              <p:cNvSpPr>
                <a:spLocks noChangeShapeType="1"/>
              </p:cNvSpPr>
              <p:nvPr/>
            </p:nvSpPr>
            <p:spPr bwMode="auto">
              <a:xfrm>
                <a:off x="1294" y="111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62" name="Line 126"/>
              <p:cNvSpPr>
                <a:spLocks noChangeShapeType="1"/>
              </p:cNvSpPr>
              <p:nvPr/>
            </p:nvSpPr>
            <p:spPr bwMode="auto">
              <a:xfrm>
                <a:off x="1294" y="100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63" name="Line 127"/>
              <p:cNvSpPr>
                <a:spLocks noChangeShapeType="1"/>
              </p:cNvSpPr>
              <p:nvPr/>
            </p:nvSpPr>
            <p:spPr bwMode="auto">
              <a:xfrm>
                <a:off x="1294" y="94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64" name="Line 128"/>
              <p:cNvSpPr>
                <a:spLocks noChangeShapeType="1"/>
              </p:cNvSpPr>
              <p:nvPr/>
            </p:nvSpPr>
            <p:spPr bwMode="auto">
              <a:xfrm flipV="1">
                <a:off x="3040" y="942"/>
                <a:ext cx="1" cy="11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65" name="Line 129"/>
              <p:cNvSpPr>
                <a:spLocks noChangeShapeType="1"/>
              </p:cNvSpPr>
              <p:nvPr/>
            </p:nvSpPr>
            <p:spPr bwMode="auto">
              <a:xfrm flipH="1">
                <a:off x="3004" y="1974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66" name="Line 130"/>
              <p:cNvSpPr>
                <a:spLocks noChangeShapeType="1"/>
              </p:cNvSpPr>
              <p:nvPr/>
            </p:nvSpPr>
            <p:spPr bwMode="auto">
              <a:xfrm flipH="1">
                <a:off x="3004" y="1744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67" name="Line 131"/>
              <p:cNvSpPr>
                <a:spLocks noChangeShapeType="1"/>
              </p:cNvSpPr>
              <p:nvPr/>
            </p:nvSpPr>
            <p:spPr bwMode="auto">
              <a:xfrm flipH="1">
                <a:off x="3004" y="1516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68" name="Line 132"/>
              <p:cNvSpPr>
                <a:spLocks noChangeShapeType="1"/>
              </p:cNvSpPr>
              <p:nvPr/>
            </p:nvSpPr>
            <p:spPr bwMode="auto">
              <a:xfrm flipH="1">
                <a:off x="3004" y="1286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69" name="Line 133"/>
              <p:cNvSpPr>
                <a:spLocks noChangeShapeType="1"/>
              </p:cNvSpPr>
              <p:nvPr/>
            </p:nvSpPr>
            <p:spPr bwMode="auto">
              <a:xfrm flipH="1">
                <a:off x="3004" y="1058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70" name="Line 134"/>
              <p:cNvSpPr>
                <a:spLocks noChangeShapeType="1"/>
              </p:cNvSpPr>
              <p:nvPr/>
            </p:nvSpPr>
            <p:spPr bwMode="auto">
              <a:xfrm flipH="1">
                <a:off x="3022" y="208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71" name="Line 135"/>
              <p:cNvSpPr>
                <a:spLocks noChangeShapeType="1"/>
              </p:cNvSpPr>
              <p:nvPr/>
            </p:nvSpPr>
            <p:spPr bwMode="auto">
              <a:xfrm flipH="1">
                <a:off x="3022" y="203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72" name="Line 136"/>
              <p:cNvSpPr>
                <a:spLocks noChangeShapeType="1"/>
              </p:cNvSpPr>
              <p:nvPr/>
            </p:nvSpPr>
            <p:spPr bwMode="auto">
              <a:xfrm flipH="1">
                <a:off x="3022" y="191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73" name="Line 137"/>
              <p:cNvSpPr>
                <a:spLocks noChangeShapeType="1"/>
              </p:cNvSpPr>
              <p:nvPr/>
            </p:nvSpPr>
            <p:spPr bwMode="auto">
              <a:xfrm flipH="1">
                <a:off x="3022" y="185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74" name="Line 138"/>
              <p:cNvSpPr>
                <a:spLocks noChangeShapeType="1"/>
              </p:cNvSpPr>
              <p:nvPr/>
            </p:nvSpPr>
            <p:spPr bwMode="auto">
              <a:xfrm flipH="1">
                <a:off x="3022" y="180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75" name="Line 139"/>
              <p:cNvSpPr>
                <a:spLocks noChangeShapeType="1"/>
              </p:cNvSpPr>
              <p:nvPr/>
            </p:nvSpPr>
            <p:spPr bwMode="auto">
              <a:xfrm flipH="1">
                <a:off x="3022" y="168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76" name="Line 140"/>
              <p:cNvSpPr>
                <a:spLocks noChangeShapeType="1"/>
              </p:cNvSpPr>
              <p:nvPr/>
            </p:nvSpPr>
            <p:spPr bwMode="auto">
              <a:xfrm flipH="1">
                <a:off x="3022" y="163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77" name="Line 141"/>
              <p:cNvSpPr>
                <a:spLocks noChangeShapeType="1"/>
              </p:cNvSpPr>
              <p:nvPr/>
            </p:nvSpPr>
            <p:spPr bwMode="auto">
              <a:xfrm flipH="1">
                <a:off x="3022" y="157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78" name="Line 142"/>
              <p:cNvSpPr>
                <a:spLocks noChangeShapeType="1"/>
              </p:cNvSpPr>
              <p:nvPr/>
            </p:nvSpPr>
            <p:spPr bwMode="auto">
              <a:xfrm flipH="1">
                <a:off x="3022" y="145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79" name="Line 143"/>
              <p:cNvSpPr>
                <a:spLocks noChangeShapeType="1"/>
              </p:cNvSpPr>
              <p:nvPr/>
            </p:nvSpPr>
            <p:spPr bwMode="auto">
              <a:xfrm flipH="1">
                <a:off x="3022" y="140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80" name="Line 144"/>
              <p:cNvSpPr>
                <a:spLocks noChangeShapeType="1"/>
              </p:cNvSpPr>
              <p:nvPr/>
            </p:nvSpPr>
            <p:spPr bwMode="auto">
              <a:xfrm flipH="1">
                <a:off x="3022" y="134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81" name="Line 145"/>
              <p:cNvSpPr>
                <a:spLocks noChangeShapeType="1"/>
              </p:cNvSpPr>
              <p:nvPr/>
            </p:nvSpPr>
            <p:spPr bwMode="auto">
              <a:xfrm flipH="1">
                <a:off x="3022" y="122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82" name="Line 146"/>
              <p:cNvSpPr>
                <a:spLocks noChangeShapeType="1"/>
              </p:cNvSpPr>
              <p:nvPr/>
            </p:nvSpPr>
            <p:spPr bwMode="auto">
              <a:xfrm flipH="1">
                <a:off x="3022" y="117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83" name="Line 147"/>
              <p:cNvSpPr>
                <a:spLocks noChangeShapeType="1"/>
              </p:cNvSpPr>
              <p:nvPr/>
            </p:nvSpPr>
            <p:spPr bwMode="auto">
              <a:xfrm flipH="1">
                <a:off x="3022" y="111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84" name="Line 148"/>
              <p:cNvSpPr>
                <a:spLocks noChangeShapeType="1"/>
              </p:cNvSpPr>
              <p:nvPr/>
            </p:nvSpPr>
            <p:spPr bwMode="auto">
              <a:xfrm flipH="1">
                <a:off x="3022" y="100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85" name="Line 149"/>
              <p:cNvSpPr>
                <a:spLocks noChangeShapeType="1"/>
              </p:cNvSpPr>
              <p:nvPr/>
            </p:nvSpPr>
            <p:spPr bwMode="auto">
              <a:xfrm flipH="1">
                <a:off x="3022" y="94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86" name="Line 150"/>
              <p:cNvSpPr>
                <a:spLocks noChangeShapeType="1"/>
              </p:cNvSpPr>
              <p:nvPr/>
            </p:nvSpPr>
            <p:spPr bwMode="auto">
              <a:xfrm>
                <a:off x="1410" y="1638"/>
                <a:ext cx="4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87" name="Freeform 151"/>
              <p:cNvSpPr>
                <a:spLocks/>
              </p:cNvSpPr>
              <p:nvPr/>
            </p:nvSpPr>
            <p:spPr bwMode="auto">
              <a:xfrm>
                <a:off x="1414" y="1648"/>
                <a:ext cx="20" cy="30"/>
              </a:xfrm>
              <a:custGeom>
                <a:avLst/>
                <a:gdLst>
                  <a:gd name="T0" fmla="*/ 0 w 20"/>
                  <a:gd name="T1" fmla="*/ 0 h 30"/>
                  <a:gd name="T2" fmla="*/ 10 w 20"/>
                  <a:gd name="T3" fmla="*/ 16 h 30"/>
                  <a:gd name="T4" fmla="*/ 20 w 20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0">
                    <a:moveTo>
                      <a:pt x="0" y="0"/>
                    </a:moveTo>
                    <a:lnTo>
                      <a:pt x="10" y="16"/>
                    </a:lnTo>
                    <a:lnTo>
                      <a:pt x="20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88" name="Freeform 152"/>
              <p:cNvSpPr>
                <a:spLocks/>
              </p:cNvSpPr>
              <p:nvPr/>
            </p:nvSpPr>
            <p:spPr bwMode="auto">
              <a:xfrm>
                <a:off x="1464" y="1712"/>
                <a:ext cx="34" cy="28"/>
              </a:xfrm>
              <a:custGeom>
                <a:avLst/>
                <a:gdLst>
                  <a:gd name="T0" fmla="*/ 0 w 34"/>
                  <a:gd name="T1" fmla="*/ 0 h 28"/>
                  <a:gd name="T2" fmla="*/ 18 w 34"/>
                  <a:gd name="T3" fmla="*/ 16 h 28"/>
                  <a:gd name="T4" fmla="*/ 34 w 34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28">
                    <a:moveTo>
                      <a:pt x="0" y="0"/>
                    </a:moveTo>
                    <a:lnTo>
                      <a:pt x="18" y="16"/>
                    </a:lnTo>
                    <a:lnTo>
                      <a:pt x="34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89" name="Line 153"/>
              <p:cNvSpPr>
                <a:spLocks noChangeShapeType="1"/>
              </p:cNvSpPr>
              <p:nvPr/>
            </p:nvSpPr>
            <p:spPr bwMode="auto">
              <a:xfrm>
                <a:off x="1536" y="1764"/>
                <a:ext cx="8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90" name="Freeform 154"/>
              <p:cNvSpPr>
                <a:spLocks/>
              </p:cNvSpPr>
              <p:nvPr/>
            </p:nvSpPr>
            <p:spPr bwMode="auto">
              <a:xfrm>
                <a:off x="1544" y="1768"/>
                <a:ext cx="34" cy="14"/>
              </a:xfrm>
              <a:custGeom>
                <a:avLst/>
                <a:gdLst>
                  <a:gd name="T0" fmla="*/ 0 w 34"/>
                  <a:gd name="T1" fmla="*/ 0 h 14"/>
                  <a:gd name="T2" fmla="*/ 20 w 34"/>
                  <a:gd name="T3" fmla="*/ 12 h 14"/>
                  <a:gd name="T4" fmla="*/ 34 w 34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14">
                    <a:moveTo>
                      <a:pt x="0" y="0"/>
                    </a:moveTo>
                    <a:lnTo>
                      <a:pt x="20" y="12"/>
                    </a:lnTo>
                    <a:lnTo>
                      <a:pt x="34" y="1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91" name="Line 155"/>
              <p:cNvSpPr>
                <a:spLocks noChangeShapeType="1"/>
              </p:cNvSpPr>
              <p:nvPr/>
            </p:nvSpPr>
            <p:spPr bwMode="auto">
              <a:xfrm flipV="1">
                <a:off x="1618" y="1762"/>
                <a:ext cx="8" cy="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92" name="Freeform 156"/>
              <p:cNvSpPr>
                <a:spLocks/>
              </p:cNvSpPr>
              <p:nvPr/>
            </p:nvSpPr>
            <p:spPr bwMode="auto">
              <a:xfrm>
                <a:off x="1626" y="1732"/>
                <a:ext cx="20" cy="30"/>
              </a:xfrm>
              <a:custGeom>
                <a:avLst/>
                <a:gdLst>
                  <a:gd name="T0" fmla="*/ 0 w 20"/>
                  <a:gd name="T1" fmla="*/ 30 h 30"/>
                  <a:gd name="T2" fmla="*/ 20 w 20"/>
                  <a:gd name="T3" fmla="*/ 0 h 30"/>
                  <a:gd name="T4" fmla="*/ 20 w 20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0">
                    <a:moveTo>
                      <a:pt x="0" y="30"/>
                    </a:moveTo>
                    <a:lnTo>
                      <a:pt x="20" y="0"/>
                    </a:lnTo>
                    <a:lnTo>
                      <a:pt x="2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93" name="Freeform 157"/>
              <p:cNvSpPr>
                <a:spLocks/>
              </p:cNvSpPr>
              <p:nvPr/>
            </p:nvSpPr>
            <p:spPr bwMode="auto">
              <a:xfrm>
                <a:off x="1672" y="1666"/>
                <a:ext cx="34" cy="30"/>
              </a:xfrm>
              <a:custGeom>
                <a:avLst/>
                <a:gdLst>
                  <a:gd name="T0" fmla="*/ 0 w 34"/>
                  <a:gd name="T1" fmla="*/ 30 h 30"/>
                  <a:gd name="T2" fmla="*/ 16 w 34"/>
                  <a:gd name="T3" fmla="*/ 12 h 30"/>
                  <a:gd name="T4" fmla="*/ 34 w 34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30">
                    <a:moveTo>
                      <a:pt x="0" y="30"/>
                    </a:moveTo>
                    <a:lnTo>
                      <a:pt x="16" y="12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94" name="Freeform 158"/>
              <p:cNvSpPr>
                <a:spLocks/>
              </p:cNvSpPr>
              <p:nvPr/>
            </p:nvSpPr>
            <p:spPr bwMode="auto">
              <a:xfrm>
                <a:off x="1738" y="1596"/>
                <a:ext cx="24" cy="38"/>
              </a:xfrm>
              <a:custGeom>
                <a:avLst/>
                <a:gdLst>
                  <a:gd name="T0" fmla="*/ 0 w 24"/>
                  <a:gd name="T1" fmla="*/ 38 h 38"/>
                  <a:gd name="T2" fmla="*/ 12 w 24"/>
                  <a:gd name="T3" fmla="*/ 22 h 38"/>
                  <a:gd name="T4" fmla="*/ 24 w 24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38">
                    <a:moveTo>
                      <a:pt x="0" y="38"/>
                    </a:moveTo>
                    <a:lnTo>
                      <a:pt x="12" y="22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95" name="Line 159"/>
              <p:cNvSpPr>
                <a:spLocks noChangeShapeType="1"/>
              </p:cNvSpPr>
              <p:nvPr/>
            </p:nvSpPr>
            <p:spPr bwMode="auto">
              <a:xfrm flipV="1">
                <a:off x="1786" y="1548"/>
                <a:ext cx="6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96" name="Freeform 160"/>
              <p:cNvSpPr>
                <a:spLocks/>
              </p:cNvSpPr>
              <p:nvPr/>
            </p:nvSpPr>
            <p:spPr bwMode="auto">
              <a:xfrm>
                <a:off x="1792" y="1538"/>
                <a:ext cx="32" cy="10"/>
              </a:xfrm>
              <a:custGeom>
                <a:avLst/>
                <a:gdLst>
                  <a:gd name="T0" fmla="*/ 0 w 32"/>
                  <a:gd name="T1" fmla="*/ 10 h 10"/>
                  <a:gd name="T2" fmla="*/ 22 w 32"/>
                  <a:gd name="T3" fmla="*/ 0 h 10"/>
                  <a:gd name="T4" fmla="*/ 32 w 32"/>
                  <a:gd name="T5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10">
                    <a:moveTo>
                      <a:pt x="0" y="10"/>
                    </a:moveTo>
                    <a:lnTo>
                      <a:pt x="22" y="0"/>
                    </a:lnTo>
                    <a:lnTo>
                      <a:pt x="32" y="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97" name="Freeform 161"/>
              <p:cNvSpPr>
                <a:spLocks/>
              </p:cNvSpPr>
              <p:nvPr/>
            </p:nvSpPr>
            <p:spPr bwMode="auto">
              <a:xfrm>
                <a:off x="1860" y="1484"/>
                <a:ext cx="22" cy="40"/>
              </a:xfrm>
              <a:custGeom>
                <a:avLst/>
                <a:gdLst>
                  <a:gd name="T0" fmla="*/ 0 w 22"/>
                  <a:gd name="T1" fmla="*/ 40 h 40"/>
                  <a:gd name="T2" fmla="*/ 16 w 22"/>
                  <a:gd name="T3" fmla="*/ 16 h 40"/>
                  <a:gd name="T4" fmla="*/ 22 w 22"/>
                  <a:gd name="T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40">
                    <a:moveTo>
                      <a:pt x="0" y="40"/>
                    </a:moveTo>
                    <a:lnTo>
                      <a:pt x="16" y="16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98" name="Freeform 162"/>
              <p:cNvSpPr>
                <a:spLocks/>
              </p:cNvSpPr>
              <p:nvPr/>
            </p:nvSpPr>
            <p:spPr bwMode="auto">
              <a:xfrm>
                <a:off x="1902" y="1426"/>
                <a:ext cx="32" cy="18"/>
              </a:xfrm>
              <a:custGeom>
                <a:avLst/>
                <a:gdLst>
                  <a:gd name="T0" fmla="*/ 0 w 32"/>
                  <a:gd name="T1" fmla="*/ 18 h 18"/>
                  <a:gd name="T2" fmla="*/ 14 w 32"/>
                  <a:gd name="T3" fmla="*/ 0 h 18"/>
                  <a:gd name="T4" fmla="*/ 32 w 32"/>
                  <a:gd name="T5" fmla="*/ 1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18">
                    <a:moveTo>
                      <a:pt x="0" y="18"/>
                    </a:moveTo>
                    <a:lnTo>
                      <a:pt x="14" y="0"/>
                    </a:lnTo>
                    <a:lnTo>
                      <a:pt x="32" y="1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499" name="Freeform 163"/>
              <p:cNvSpPr>
                <a:spLocks/>
              </p:cNvSpPr>
              <p:nvPr/>
            </p:nvSpPr>
            <p:spPr bwMode="auto">
              <a:xfrm>
                <a:off x="1964" y="1434"/>
                <a:ext cx="26" cy="34"/>
              </a:xfrm>
              <a:custGeom>
                <a:avLst/>
                <a:gdLst>
                  <a:gd name="T0" fmla="*/ 0 w 26"/>
                  <a:gd name="T1" fmla="*/ 34 h 34"/>
                  <a:gd name="T2" fmla="*/ 16 w 26"/>
                  <a:gd name="T3" fmla="*/ 24 h 34"/>
                  <a:gd name="T4" fmla="*/ 26 w 26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4">
                    <a:moveTo>
                      <a:pt x="0" y="34"/>
                    </a:moveTo>
                    <a:lnTo>
                      <a:pt x="16" y="24"/>
                    </a:lnTo>
                    <a:lnTo>
                      <a:pt x="2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00" name="Line 164"/>
              <p:cNvSpPr>
                <a:spLocks noChangeShapeType="1"/>
              </p:cNvSpPr>
              <p:nvPr/>
            </p:nvSpPr>
            <p:spPr bwMode="auto">
              <a:xfrm flipV="1">
                <a:off x="2016" y="1392"/>
                <a:ext cx="4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01" name="Freeform 165"/>
              <p:cNvSpPr>
                <a:spLocks/>
              </p:cNvSpPr>
              <p:nvPr/>
            </p:nvSpPr>
            <p:spPr bwMode="auto">
              <a:xfrm>
                <a:off x="2020" y="1392"/>
                <a:ext cx="30" cy="22"/>
              </a:xfrm>
              <a:custGeom>
                <a:avLst/>
                <a:gdLst>
                  <a:gd name="T0" fmla="*/ 0 w 30"/>
                  <a:gd name="T1" fmla="*/ 0 h 22"/>
                  <a:gd name="T2" fmla="*/ 22 w 30"/>
                  <a:gd name="T3" fmla="*/ 16 h 22"/>
                  <a:gd name="T4" fmla="*/ 30 w 30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22">
                    <a:moveTo>
                      <a:pt x="0" y="0"/>
                    </a:moveTo>
                    <a:lnTo>
                      <a:pt x="22" y="16"/>
                    </a:lnTo>
                    <a:lnTo>
                      <a:pt x="30" y="2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02" name="Line 166"/>
              <p:cNvSpPr>
                <a:spLocks noChangeShapeType="1"/>
              </p:cNvSpPr>
              <p:nvPr/>
            </p:nvSpPr>
            <p:spPr bwMode="auto">
              <a:xfrm flipV="1">
                <a:off x="2082" y="1392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03" name="Freeform 167"/>
              <p:cNvSpPr>
                <a:spLocks/>
              </p:cNvSpPr>
              <p:nvPr/>
            </p:nvSpPr>
            <p:spPr bwMode="auto">
              <a:xfrm>
                <a:off x="2084" y="1366"/>
                <a:ext cx="26" cy="26"/>
              </a:xfrm>
              <a:custGeom>
                <a:avLst/>
                <a:gdLst>
                  <a:gd name="T0" fmla="*/ 0 w 26"/>
                  <a:gd name="T1" fmla="*/ 26 h 26"/>
                  <a:gd name="T2" fmla="*/ 20 w 26"/>
                  <a:gd name="T3" fmla="*/ 0 h 26"/>
                  <a:gd name="T4" fmla="*/ 26 w 26"/>
                  <a:gd name="T5" fmla="*/ 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6">
                    <a:moveTo>
                      <a:pt x="0" y="26"/>
                    </a:moveTo>
                    <a:lnTo>
                      <a:pt x="20" y="0"/>
                    </a:lnTo>
                    <a:lnTo>
                      <a:pt x="26" y="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04" name="Line 168"/>
              <p:cNvSpPr>
                <a:spLocks noChangeShapeType="1"/>
              </p:cNvSpPr>
              <p:nvPr/>
            </p:nvSpPr>
            <p:spPr bwMode="auto">
              <a:xfrm>
                <a:off x="2136" y="1410"/>
                <a:ext cx="8" cy="1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05" name="Freeform 169"/>
              <p:cNvSpPr>
                <a:spLocks/>
              </p:cNvSpPr>
              <p:nvPr/>
            </p:nvSpPr>
            <p:spPr bwMode="auto">
              <a:xfrm>
                <a:off x="2144" y="1424"/>
                <a:ext cx="24" cy="4"/>
              </a:xfrm>
              <a:custGeom>
                <a:avLst/>
                <a:gdLst>
                  <a:gd name="T0" fmla="*/ 0 w 24"/>
                  <a:gd name="T1" fmla="*/ 4 h 4"/>
                  <a:gd name="T2" fmla="*/ 22 w 24"/>
                  <a:gd name="T3" fmla="*/ 4 h 4"/>
                  <a:gd name="T4" fmla="*/ 24 w 24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0" y="4"/>
                    </a:moveTo>
                    <a:lnTo>
                      <a:pt x="22" y="4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06" name="Line 170"/>
              <p:cNvSpPr>
                <a:spLocks noChangeShapeType="1"/>
              </p:cNvSpPr>
              <p:nvPr/>
            </p:nvSpPr>
            <p:spPr bwMode="auto">
              <a:xfrm>
                <a:off x="2204" y="1404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07" name="Freeform 171"/>
              <p:cNvSpPr>
                <a:spLocks/>
              </p:cNvSpPr>
              <p:nvPr/>
            </p:nvSpPr>
            <p:spPr bwMode="auto">
              <a:xfrm>
                <a:off x="2208" y="1404"/>
                <a:ext cx="24" cy="32"/>
              </a:xfrm>
              <a:custGeom>
                <a:avLst/>
                <a:gdLst>
                  <a:gd name="T0" fmla="*/ 0 w 24"/>
                  <a:gd name="T1" fmla="*/ 0 h 32"/>
                  <a:gd name="T2" fmla="*/ 20 w 24"/>
                  <a:gd name="T3" fmla="*/ 28 h 32"/>
                  <a:gd name="T4" fmla="*/ 24 w 24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32">
                    <a:moveTo>
                      <a:pt x="0" y="0"/>
                    </a:moveTo>
                    <a:lnTo>
                      <a:pt x="20" y="28"/>
                    </a:lnTo>
                    <a:lnTo>
                      <a:pt x="24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08" name="Freeform 172"/>
              <p:cNvSpPr>
                <a:spLocks/>
              </p:cNvSpPr>
              <p:nvPr/>
            </p:nvSpPr>
            <p:spPr bwMode="auto">
              <a:xfrm>
                <a:off x="2274" y="1410"/>
                <a:ext cx="30" cy="32"/>
              </a:xfrm>
              <a:custGeom>
                <a:avLst/>
                <a:gdLst>
                  <a:gd name="T0" fmla="*/ 0 w 30"/>
                  <a:gd name="T1" fmla="*/ 32 h 32"/>
                  <a:gd name="T2" fmla="*/ 16 w 30"/>
                  <a:gd name="T3" fmla="*/ 24 h 32"/>
                  <a:gd name="T4" fmla="*/ 30 w 30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32">
                    <a:moveTo>
                      <a:pt x="0" y="32"/>
                    </a:moveTo>
                    <a:lnTo>
                      <a:pt x="16" y="24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09" name="Freeform 173"/>
              <p:cNvSpPr>
                <a:spLocks/>
              </p:cNvSpPr>
              <p:nvPr/>
            </p:nvSpPr>
            <p:spPr bwMode="auto">
              <a:xfrm>
                <a:off x="2320" y="1326"/>
                <a:ext cx="16" cy="42"/>
              </a:xfrm>
              <a:custGeom>
                <a:avLst/>
                <a:gdLst>
                  <a:gd name="T0" fmla="*/ 0 w 16"/>
                  <a:gd name="T1" fmla="*/ 42 h 42"/>
                  <a:gd name="T2" fmla="*/ 12 w 16"/>
                  <a:gd name="T3" fmla="*/ 10 h 42"/>
                  <a:gd name="T4" fmla="*/ 16 w 16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42">
                    <a:moveTo>
                      <a:pt x="0" y="42"/>
                    </a:moveTo>
                    <a:lnTo>
                      <a:pt x="12" y="10"/>
                    </a:lnTo>
                    <a:lnTo>
                      <a:pt x="1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10" name="Freeform 174"/>
              <p:cNvSpPr>
                <a:spLocks/>
              </p:cNvSpPr>
              <p:nvPr/>
            </p:nvSpPr>
            <p:spPr bwMode="auto">
              <a:xfrm>
                <a:off x="2354" y="1240"/>
                <a:ext cx="12" cy="44"/>
              </a:xfrm>
              <a:custGeom>
                <a:avLst/>
                <a:gdLst>
                  <a:gd name="T0" fmla="*/ 0 w 12"/>
                  <a:gd name="T1" fmla="*/ 44 h 44"/>
                  <a:gd name="T2" fmla="*/ 0 w 12"/>
                  <a:gd name="T3" fmla="*/ 42 h 44"/>
                  <a:gd name="T4" fmla="*/ 12 w 12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4">
                    <a:moveTo>
                      <a:pt x="0" y="44"/>
                    </a:moveTo>
                    <a:lnTo>
                      <a:pt x="0" y="42"/>
                    </a:lnTo>
                    <a:lnTo>
                      <a:pt x="1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11" name="Line 175"/>
              <p:cNvSpPr>
                <a:spLocks noChangeShapeType="1"/>
              </p:cNvSpPr>
              <p:nvPr/>
            </p:nvSpPr>
            <p:spPr bwMode="auto">
              <a:xfrm flipV="1">
                <a:off x="2378" y="1152"/>
                <a:ext cx="10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12" name="Freeform 176"/>
              <p:cNvSpPr>
                <a:spLocks/>
              </p:cNvSpPr>
              <p:nvPr/>
            </p:nvSpPr>
            <p:spPr bwMode="auto">
              <a:xfrm>
                <a:off x="2410" y="1110"/>
                <a:ext cx="14" cy="36"/>
              </a:xfrm>
              <a:custGeom>
                <a:avLst/>
                <a:gdLst>
                  <a:gd name="T0" fmla="*/ 0 w 14"/>
                  <a:gd name="T1" fmla="*/ 4 h 36"/>
                  <a:gd name="T2" fmla="*/ 6 w 14"/>
                  <a:gd name="T3" fmla="*/ 0 h 36"/>
                  <a:gd name="T4" fmla="*/ 14 w 14"/>
                  <a:gd name="T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36">
                    <a:moveTo>
                      <a:pt x="0" y="4"/>
                    </a:moveTo>
                    <a:lnTo>
                      <a:pt x="6" y="0"/>
                    </a:lnTo>
                    <a:lnTo>
                      <a:pt x="14" y="3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13" name="Line 177"/>
              <p:cNvSpPr>
                <a:spLocks noChangeShapeType="1"/>
              </p:cNvSpPr>
              <p:nvPr/>
            </p:nvSpPr>
            <p:spPr bwMode="auto">
              <a:xfrm>
                <a:off x="2436" y="1190"/>
                <a:ext cx="8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14" name="Freeform 178"/>
              <p:cNvSpPr>
                <a:spLocks/>
              </p:cNvSpPr>
              <p:nvPr/>
            </p:nvSpPr>
            <p:spPr bwMode="auto">
              <a:xfrm>
                <a:off x="2450" y="1280"/>
                <a:ext cx="8" cy="44"/>
              </a:xfrm>
              <a:custGeom>
                <a:avLst/>
                <a:gdLst>
                  <a:gd name="T0" fmla="*/ 0 w 8"/>
                  <a:gd name="T1" fmla="*/ 0 h 44"/>
                  <a:gd name="T2" fmla="*/ 8 w 8"/>
                  <a:gd name="T3" fmla="*/ 42 h 44"/>
                  <a:gd name="T4" fmla="*/ 8 w 8"/>
                  <a:gd name="T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44">
                    <a:moveTo>
                      <a:pt x="0" y="0"/>
                    </a:moveTo>
                    <a:lnTo>
                      <a:pt x="8" y="42"/>
                    </a:lnTo>
                    <a:lnTo>
                      <a:pt x="8" y="4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15" name="Line 179"/>
              <p:cNvSpPr>
                <a:spLocks noChangeShapeType="1"/>
              </p:cNvSpPr>
              <p:nvPr/>
            </p:nvSpPr>
            <p:spPr bwMode="auto">
              <a:xfrm>
                <a:off x="2464" y="1370"/>
                <a:ext cx="8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16" name="Line 180"/>
              <p:cNvSpPr>
                <a:spLocks noChangeShapeType="1"/>
              </p:cNvSpPr>
              <p:nvPr/>
            </p:nvSpPr>
            <p:spPr bwMode="auto">
              <a:xfrm>
                <a:off x="2478" y="1460"/>
                <a:ext cx="14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17" name="Line 181"/>
              <p:cNvSpPr>
                <a:spLocks noChangeShapeType="1"/>
              </p:cNvSpPr>
              <p:nvPr/>
            </p:nvSpPr>
            <p:spPr bwMode="auto">
              <a:xfrm>
                <a:off x="2516" y="1536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18" name="Line 182"/>
              <p:cNvSpPr>
                <a:spLocks noChangeShapeType="1"/>
              </p:cNvSpPr>
              <p:nvPr/>
            </p:nvSpPr>
            <p:spPr bwMode="auto">
              <a:xfrm>
                <a:off x="2518" y="1538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19" name="Freeform 183"/>
              <p:cNvSpPr>
                <a:spLocks/>
              </p:cNvSpPr>
              <p:nvPr/>
            </p:nvSpPr>
            <p:spPr bwMode="auto">
              <a:xfrm>
                <a:off x="2540" y="1536"/>
                <a:ext cx="20" cy="2"/>
              </a:xfrm>
              <a:custGeom>
                <a:avLst/>
                <a:gdLst>
                  <a:gd name="T0" fmla="*/ 0 w 20"/>
                  <a:gd name="T1" fmla="*/ 2 h 2"/>
                  <a:gd name="T2" fmla="*/ 20 w 20"/>
                  <a:gd name="T3" fmla="*/ 0 h 2"/>
                  <a:gd name="T4" fmla="*/ 20 w 20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">
                    <a:moveTo>
                      <a:pt x="0" y="2"/>
                    </a:moveTo>
                    <a:lnTo>
                      <a:pt x="20" y="0"/>
                    </a:lnTo>
                    <a:lnTo>
                      <a:pt x="2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20" name="Line 184"/>
              <p:cNvSpPr>
                <a:spLocks noChangeShapeType="1"/>
              </p:cNvSpPr>
              <p:nvPr/>
            </p:nvSpPr>
            <p:spPr bwMode="auto">
              <a:xfrm>
                <a:off x="2594" y="1566"/>
                <a:ext cx="8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21" name="Freeform 185"/>
              <p:cNvSpPr>
                <a:spLocks/>
              </p:cNvSpPr>
              <p:nvPr/>
            </p:nvSpPr>
            <p:spPr bwMode="auto">
              <a:xfrm>
                <a:off x="2602" y="1554"/>
                <a:ext cx="26" cy="16"/>
              </a:xfrm>
              <a:custGeom>
                <a:avLst/>
                <a:gdLst>
                  <a:gd name="T0" fmla="*/ 0 w 26"/>
                  <a:gd name="T1" fmla="*/ 16 h 16"/>
                  <a:gd name="T2" fmla="*/ 22 w 26"/>
                  <a:gd name="T3" fmla="*/ 0 h 16"/>
                  <a:gd name="T4" fmla="*/ 26 w 26"/>
                  <a:gd name="T5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6">
                    <a:moveTo>
                      <a:pt x="0" y="16"/>
                    </a:moveTo>
                    <a:lnTo>
                      <a:pt x="22" y="0"/>
                    </a:lnTo>
                    <a:lnTo>
                      <a:pt x="26" y="1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22" name="Line 186"/>
              <p:cNvSpPr>
                <a:spLocks noChangeShapeType="1"/>
              </p:cNvSpPr>
              <p:nvPr/>
            </p:nvSpPr>
            <p:spPr bwMode="auto">
              <a:xfrm>
                <a:off x="2642" y="1606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23" name="Freeform 187"/>
              <p:cNvSpPr>
                <a:spLocks/>
              </p:cNvSpPr>
              <p:nvPr/>
            </p:nvSpPr>
            <p:spPr bwMode="auto">
              <a:xfrm>
                <a:off x="2644" y="1598"/>
                <a:ext cx="28" cy="16"/>
              </a:xfrm>
              <a:custGeom>
                <a:avLst/>
                <a:gdLst>
                  <a:gd name="T0" fmla="*/ 0 w 28"/>
                  <a:gd name="T1" fmla="*/ 10 h 16"/>
                  <a:gd name="T2" fmla="*/ 22 w 28"/>
                  <a:gd name="T3" fmla="*/ 0 h 16"/>
                  <a:gd name="T4" fmla="*/ 28 w 28"/>
                  <a:gd name="T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16">
                    <a:moveTo>
                      <a:pt x="0" y="10"/>
                    </a:moveTo>
                    <a:lnTo>
                      <a:pt x="22" y="0"/>
                    </a:lnTo>
                    <a:lnTo>
                      <a:pt x="28" y="1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24" name="Freeform 188"/>
              <p:cNvSpPr>
                <a:spLocks/>
              </p:cNvSpPr>
              <p:nvPr/>
            </p:nvSpPr>
            <p:spPr bwMode="auto">
              <a:xfrm>
                <a:off x="2694" y="1650"/>
                <a:ext cx="26" cy="34"/>
              </a:xfrm>
              <a:custGeom>
                <a:avLst/>
                <a:gdLst>
                  <a:gd name="T0" fmla="*/ 0 w 26"/>
                  <a:gd name="T1" fmla="*/ 0 h 34"/>
                  <a:gd name="T2" fmla="*/ 12 w 26"/>
                  <a:gd name="T3" fmla="*/ 4 h 34"/>
                  <a:gd name="T4" fmla="*/ 26 w 26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4">
                    <a:moveTo>
                      <a:pt x="0" y="0"/>
                    </a:moveTo>
                    <a:lnTo>
                      <a:pt x="12" y="4"/>
                    </a:lnTo>
                    <a:lnTo>
                      <a:pt x="26" y="3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25" name="Freeform 189"/>
              <p:cNvSpPr>
                <a:spLocks/>
              </p:cNvSpPr>
              <p:nvPr/>
            </p:nvSpPr>
            <p:spPr bwMode="auto">
              <a:xfrm>
                <a:off x="2752" y="1710"/>
                <a:ext cx="18" cy="40"/>
              </a:xfrm>
              <a:custGeom>
                <a:avLst/>
                <a:gdLst>
                  <a:gd name="T0" fmla="*/ 0 w 18"/>
                  <a:gd name="T1" fmla="*/ 0 h 40"/>
                  <a:gd name="T2" fmla="*/ 16 w 18"/>
                  <a:gd name="T3" fmla="*/ 40 h 40"/>
                  <a:gd name="T4" fmla="*/ 18 w 18"/>
                  <a:gd name="T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40">
                    <a:moveTo>
                      <a:pt x="0" y="0"/>
                    </a:moveTo>
                    <a:lnTo>
                      <a:pt x="16" y="40"/>
                    </a:lnTo>
                    <a:lnTo>
                      <a:pt x="18" y="4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26" name="Freeform 190"/>
              <p:cNvSpPr>
                <a:spLocks/>
              </p:cNvSpPr>
              <p:nvPr/>
            </p:nvSpPr>
            <p:spPr bwMode="auto">
              <a:xfrm>
                <a:off x="2806" y="1776"/>
                <a:ext cx="18" cy="40"/>
              </a:xfrm>
              <a:custGeom>
                <a:avLst/>
                <a:gdLst>
                  <a:gd name="T0" fmla="*/ 0 w 18"/>
                  <a:gd name="T1" fmla="*/ 0 h 40"/>
                  <a:gd name="T2" fmla="*/ 4 w 18"/>
                  <a:gd name="T3" fmla="*/ 2 h 40"/>
                  <a:gd name="T4" fmla="*/ 18 w 18"/>
                  <a:gd name="T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40">
                    <a:moveTo>
                      <a:pt x="0" y="0"/>
                    </a:moveTo>
                    <a:lnTo>
                      <a:pt x="4" y="2"/>
                    </a:lnTo>
                    <a:lnTo>
                      <a:pt x="18" y="4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27" name="Freeform 191"/>
              <p:cNvSpPr>
                <a:spLocks/>
              </p:cNvSpPr>
              <p:nvPr/>
            </p:nvSpPr>
            <p:spPr bwMode="auto">
              <a:xfrm>
                <a:off x="2838" y="1858"/>
                <a:ext cx="14" cy="44"/>
              </a:xfrm>
              <a:custGeom>
                <a:avLst/>
                <a:gdLst>
                  <a:gd name="T0" fmla="*/ 0 w 14"/>
                  <a:gd name="T1" fmla="*/ 0 h 44"/>
                  <a:gd name="T2" fmla="*/ 14 w 14"/>
                  <a:gd name="T3" fmla="*/ 38 h 44"/>
                  <a:gd name="T4" fmla="*/ 14 w 14"/>
                  <a:gd name="T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44">
                    <a:moveTo>
                      <a:pt x="0" y="0"/>
                    </a:moveTo>
                    <a:lnTo>
                      <a:pt x="14" y="38"/>
                    </a:lnTo>
                    <a:lnTo>
                      <a:pt x="14" y="4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28" name="Line 192"/>
              <p:cNvSpPr>
                <a:spLocks noChangeShapeType="1"/>
              </p:cNvSpPr>
              <p:nvPr/>
            </p:nvSpPr>
            <p:spPr bwMode="auto">
              <a:xfrm>
                <a:off x="2862" y="1946"/>
                <a:ext cx="8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29" name="Line 193"/>
              <p:cNvSpPr>
                <a:spLocks noChangeShapeType="1"/>
              </p:cNvSpPr>
              <p:nvPr/>
            </p:nvSpPr>
            <p:spPr bwMode="auto">
              <a:xfrm>
                <a:off x="2876" y="2036"/>
                <a:ext cx="2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30" name="Line 194"/>
              <p:cNvSpPr>
                <a:spLocks noChangeShapeType="1"/>
              </p:cNvSpPr>
              <p:nvPr/>
            </p:nvSpPr>
            <p:spPr bwMode="auto">
              <a:xfrm>
                <a:off x="1522" y="1756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31" name="Line 195"/>
              <p:cNvSpPr>
                <a:spLocks noChangeShapeType="1"/>
              </p:cNvSpPr>
              <p:nvPr/>
            </p:nvSpPr>
            <p:spPr bwMode="auto">
              <a:xfrm>
                <a:off x="1564" y="178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32" name="Line 196"/>
              <p:cNvSpPr>
                <a:spLocks noChangeShapeType="1"/>
              </p:cNvSpPr>
              <p:nvPr/>
            </p:nvSpPr>
            <p:spPr bwMode="auto">
              <a:xfrm>
                <a:off x="1584" y="1784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33" name="Line 197"/>
              <p:cNvSpPr>
                <a:spLocks noChangeShapeType="1"/>
              </p:cNvSpPr>
              <p:nvPr/>
            </p:nvSpPr>
            <p:spPr bwMode="auto">
              <a:xfrm>
                <a:off x="1606" y="178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34" name="Line 198"/>
              <p:cNvSpPr>
                <a:spLocks noChangeShapeType="1"/>
              </p:cNvSpPr>
              <p:nvPr/>
            </p:nvSpPr>
            <p:spPr bwMode="auto">
              <a:xfrm>
                <a:off x="1688" y="167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35" name="Line 199"/>
              <p:cNvSpPr>
                <a:spLocks noChangeShapeType="1"/>
              </p:cNvSpPr>
              <p:nvPr/>
            </p:nvSpPr>
            <p:spPr bwMode="auto">
              <a:xfrm>
                <a:off x="1896" y="144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36" name="Line 200"/>
              <p:cNvSpPr>
                <a:spLocks noChangeShapeType="1"/>
              </p:cNvSpPr>
              <p:nvPr/>
            </p:nvSpPr>
            <p:spPr bwMode="auto">
              <a:xfrm>
                <a:off x="1916" y="1426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37" name="Line 201"/>
              <p:cNvSpPr>
                <a:spLocks noChangeShapeType="1"/>
              </p:cNvSpPr>
              <p:nvPr/>
            </p:nvSpPr>
            <p:spPr bwMode="auto">
              <a:xfrm>
                <a:off x="2000" y="1414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38" name="Line 202"/>
              <p:cNvSpPr>
                <a:spLocks noChangeShapeType="1"/>
              </p:cNvSpPr>
              <p:nvPr/>
            </p:nvSpPr>
            <p:spPr bwMode="auto">
              <a:xfrm>
                <a:off x="2062" y="142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39" name="Line 203"/>
              <p:cNvSpPr>
                <a:spLocks noChangeShapeType="1"/>
              </p:cNvSpPr>
              <p:nvPr/>
            </p:nvSpPr>
            <p:spPr bwMode="auto">
              <a:xfrm>
                <a:off x="2270" y="1446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2540" name="Group 204"/>
            <p:cNvGrpSpPr>
              <a:grpSpLocks/>
            </p:cNvGrpSpPr>
            <p:nvPr/>
          </p:nvGrpSpPr>
          <p:grpSpPr bwMode="auto">
            <a:xfrm>
              <a:off x="1364" y="1110"/>
              <a:ext cx="1427" cy="697"/>
              <a:chOff x="1364" y="1110"/>
              <a:chExt cx="1427" cy="697"/>
            </a:xfrm>
          </p:grpSpPr>
          <p:sp>
            <p:nvSpPr>
              <p:cNvPr id="142541" name="Line 205"/>
              <p:cNvSpPr>
                <a:spLocks noChangeShapeType="1"/>
              </p:cNvSpPr>
              <p:nvPr/>
            </p:nvSpPr>
            <p:spPr bwMode="auto">
              <a:xfrm>
                <a:off x="2416" y="111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42" name="Line 206"/>
              <p:cNvSpPr>
                <a:spLocks noChangeShapeType="1"/>
              </p:cNvSpPr>
              <p:nvPr/>
            </p:nvSpPr>
            <p:spPr bwMode="auto">
              <a:xfrm>
                <a:off x="2540" y="153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43" name="Line 207"/>
              <p:cNvSpPr>
                <a:spLocks noChangeShapeType="1"/>
              </p:cNvSpPr>
              <p:nvPr/>
            </p:nvSpPr>
            <p:spPr bwMode="auto">
              <a:xfrm>
                <a:off x="2560" y="1536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44" name="Line 208"/>
              <p:cNvSpPr>
                <a:spLocks noChangeShapeType="1"/>
              </p:cNvSpPr>
              <p:nvPr/>
            </p:nvSpPr>
            <p:spPr bwMode="auto">
              <a:xfrm>
                <a:off x="2582" y="155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45" name="Line 209"/>
              <p:cNvSpPr>
                <a:spLocks noChangeShapeType="1"/>
              </p:cNvSpPr>
              <p:nvPr/>
            </p:nvSpPr>
            <p:spPr bwMode="auto">
              <a:xfrm>
                <a:off x="2602" y="157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46" name="Line 210"/>
              <p:cNvSpPr>
                <a:spLocks noChangeShapeType="1"/>
              </p:cNvSpPr>
              <p:nvPr/>
            </p:nvSpPr>
            <p:spPr bwMode="auto">
              <a:xfrm>
                <a:off x="2686" y="164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47" name="Line 211"/>
              <p:cNvSpPr>
                <a:spLocks noChangeShapeType="1"/>
              </p:cNvSpPr>
              <p:nvPr/>
            </p:nvSpPr>
            <p:spPr bwMode="auto">
              <a:xfrm>
                <a:off x="2790" y="177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48" name="Line 212"/>
              <p:cNvSpPr>
                <a:spLocks noChangeShapeType="1"/>
              </p:cNvSpPr>
              <p:nvPr/>
            </p:nvSpPr>
            <p:spPr bwMode="auto">
              <a:xfrm flipV="1">
                <a:off x="1410" y="1572"/>
                <a:ext cx="1" cy="1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49" name="Line 213"/>
              <p:cNvSpPr>
                <a:spLocks noChangeShapeType="1"/>
              </p:cNvSpPr>
              <p:nvPr/>
            </p:nvSpPr>
            <p:spPr bwMode="auto">
              <a:xfrm>
                <a:off x="1364" y="1638"/>
                <a:ext cx="9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50" name="Line 214"/>
              <p:cNvSpPr>
                <a:spLocks noChangeShapeType="1"/>
              </p:cNvSpPr>
              <p:nvPr/>
            </p:nvSpPr>
            <p:spPr bwMode="auto">
              <a:xfrm>
                <a:off x="1390" y="170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51" name="Line 215"/>
              <p:cNvSpPr>
                <a:spLocks noChangeShapeType="1"/>
              </p:cNvSpPr>
              <p:nvPr/>
            </p:nvSpPr>
            <p:spPr bwMode="auto">
              <a:xfrm>
                <a:off x="1390" y="157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52" name="Line 216"/>
              <p:cNvSpPr>
                <a:spLocks noChangeShapeType="1"/>
              </p:cNvSpPr>
              <p:nvPr/>
            </p:nvSpPr>
            <p:spPr bwMode="auto">
              <a:xfrm flipV="1">
                <a:off x="1364" y="161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53" name="Line 217"/>
              <p:cNvSpPr>
                <a:spLocks noChangeShapeType="1"/>
              </p:cNvSpPr>
              <p:nvPr/>
            </p:nvSpPr>
            <p:spPr bwMode="auto">
              <a:xfrm flipV="1">
                <a:off x="1456" y="161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54" name="Line 218"/>
              <p:cNvSpPr>
                <a:spLocks noChangeShapeType="1"/>
              </p:cNvSpPr>
              <p:nvPr/>
            </p:nvSpPr>
            <p:spPr bwMode="auto">
              <a:xfrm flipV="1">
                <a:off x="1414" y="1588"/>
                <a:ext cx="1" cy="1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55" name="Line 219"/>
              <p:cNvSpPr>
                <a:spLocks noChangeShapeType="1"/>
              </p:cNvSpPr>
              <p:nvPr/>
            </p:nvSpPr>
            <p:spPr bwMode="auto">
              <a:xfrm>
                <a:off x="1370" y="1648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56" name="Line 220"/>
              <p:cNvSpPr>
                <a:spLocks noChangeShapeType="1"/>
              </p:cNvSpPr>
              <p:nvPr/>
            </p:nvSpPr>
            <p:spPr bwMode="auto">
              <a:xfrm>
                <a:off x="1394" y="170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57" name="Line 221"/>
              <p:cNvSpPr>
                <a:spLocks noChangeShapeType="1"/>
              </p:cNvSpPr>
              <p:nvPr/>
            </p:nvSpPr>
            <p:spPr bwMode="auto">
              <a:xfrm>
                <a:off x="1394" y="158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58" name="Line 222"/>
              <p:cNvSpPr>
                <a:spLocks noChangeShapeType="1"/>
              </p:cNvSpPr>
              <p:nvPr/>
            </p:nvSpPr>
            <p:spPr bwMode="auto">
              <a:xfrm flipV="1">
                <a:off x="1370" y="16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59" name="Line 223"/>
              <p:cNvSpPr>
                <a:spLocks noChangeShapeType="1"/>
              </p:cNvSpPr>
              <p:nvPr/>
            </p:nvSpPr>
            <p:spPr bwMode="auto">
              <a:xfrm flipV="1">
                <a:off x="1460" y="16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60" name="Line 224"/>
              <p:cNvSpPr>
                <a:spLocks noChangeShapeType="1"/>
              </p:cNvSpPr>
              <p:nvPr/>
            </p:nvSpPr>
            <p:spPr bwMode="auto">
              <a:xfrm flipV="1">
                <a:off x="1424" y="1612"/>
                <a:ext cx="1" cy="10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61" name="Line 225"/>
              <p:cNvSpPr>
                <a:spLocks noChangeShapeType="1"/>
              </p:cNvSpPr>
              <p:nvPr/>
            </p:nvSpPr>
            <p:spPr bwMode="auto">
              <a:xfrm>
                <a:off x="1376" y="1664"/>
                <a:ext cx="9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62" name="Line 226"/>
              <p:cNvSpPr>
                <a:spLocks noChangeShapeType="1"/>
              </p:cNvSpPr>
              <p:nvPr/>
            </p:nvSpPr>
            <p:spPr bwMode="auto">
              <a:xfrm>
                <a:off x="1404" y="171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63" name="Line 227"/>
              <p:cNvSpPr>
                <a:spLocks noChangeShapeType="1"/>
              </p:cNvSpPr>
              <p:nvPr/>
            </p:nvSpPr>
            <p:spPr bwMode="auto">
              <a:xfrm>
                <a:off x="1404" y="161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64" name="Line 228"/>
              <p:cNvSpPr>
                <a:spLocks noChangeShapeType="1"/>
              </p:cNvSpPr>
              <p:nvPr/>
            </p:nvSpPr>
            <p:spPr bwMode="auto">
              <a:xfrm flipV="1">
                <a:off x="1376" y="164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65" name="Line 229"/>
              <p:cNvSpPr>
                <a:spLocks noChangeShapeType="1"/>
              </p:cNvSpPr>
              <p:nvPr/>
            </p:nvSpPr>
            <p:spPr bwMode="auto">
              <a:xfrm flipV="1">
                <a:off x="1472" y="164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66" name="Line 230"/>
              <p:cNvSpPr>
                <a:spLocks noChangeShapeType="1"/>
              </p:cNvSpPr>
              <p:nvPr/>
            </p:nvSpPr>
            <p:spPr bwMode="auto">
              <a:xfrm flipV="1">
                <a:off x="1440" y="1644"/>
                <a:ext cx="1" cy="8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67" name="Line 231"/>
              <p:cNvSpPr>
                <a:spLocks noChangeShapeType="1"/>
              </p:cNvSpPr>
              <p:nvPr/>
            </p:nvSpPr>
            <p:spPr bwMode="auto">
              <a:xfrm>
                <a:off x="1390" y="1686"/>
                <a:ext cx="10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68" name="Line 232"/>
              <p:cNvSpPr>
                <a:spLocks noChangeShapeType="1"/>
              </p:cNvSpPr>
              <p:nvPr/>
            </p:nvSpPr>
            <p:spPr bwMode="auto">
              <a:xfrm>
                <a:off x="1420" y="172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69" name="Line 233"/>
              <p:cNvSpPr>
                <a:spLocks noChangeShapeType="1"/>
              </p:cNvSpPr>
              <p:nvPr/>
            </p:nvSpPr>
            <p:spPr bwMode="auto">
              <a:xfrm>
                <a:off x="1420" y="16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70" name="Line 234"/>
              <p:cNvSpPr>
                <a:spLocks noChangeShapeType="1"/>
              </p:cNvSpPr>
              <p:nvPr/>
            </p:nvSpPr>
            <p:spPr bwMode="auto">
              <a:xfrm flipV="1">
                <a:off x="1390" y="166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71" name="Line 235"/>
              <p:cNvSpPr>
                <a:spLocks noChangeShapeType="1"/>
              </p:cNvSpPr>
              <p:nvPr/>
            </p:nvSpPr>
            <p:spPr bwMode="auto">
              <a:xfrm flipV="1">
                <a:off x="1490" y="166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72" name="Line 236"/>
              <p:cNvSpPr>
                <a:spLocks noChangeShapeType="1"/>
              </p:cNvSpPr>
              <p:nvPr/>
            </p:nvSpPr>
            <p:spPr bwMode="auto">
              <a:xfrm flipV="1">
                <a:off x="1460" y="1670"/>
                <a:ext cx="1" cy="7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73" name="Line 237"/>
              <p:cNvSpPr>
                <a:spLocks noChangeShapeType="1"/>
              </p:cNvSpPr>
              <p:nvPr/>
            </p:nvSpPr>
            <p:spPr bwMode="auto">
              <a:xfrm>
                <a:off x="1412" y="1708"/>
                <a:ext cx="9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74" name="Line 238"/>
              <p:cNvSpPr>
                <a:spLocks noChangeShapeType="1"/>
              </p:cNvSpPr>
              <p:nvPr/>
            </p:nvSpPr>
            <p:spPr bwMode="auto">
              <a:xfrm>
                <a:off x="1440" y="174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75" name="Line 239"/>
              <p:cNvSpPr>
                <a:spLocks noChangeShapeType="1"/>
              </p:cNvSpPr>
              <p:nvPr/>
            </p:nvSpPr>
            <p:spPr bwMode="auto">
              <a:xfrm>
                <a:off x="1440" y="167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76" name="Line 240"/>
              <p:cNvSpPr>
                <a:spLocks noChangeShapeType="1"/>
              </p:cNvSpPr>
              <p:nvPr/>
            </p:nvSpPr>
            <p:spPr bwMode="auto">
              <a:xfrm flipV="1">
                <a:off x="1412" y="168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77" name="Line 241"/>
              <p:cNvSpPr>
                <a:spLocks noChangeShapeType="1"/>
              </p:cNvSpPr>
              <p:nvPr/>
            </p:nvSpPr>
            <p:spPr bwMode="auto">
              <a:xfrm flipV="1">
                <a:off x="1510" y="168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78" name="Line 242"/>
              <p:cNvSpPr>
                <a:spLocks noChangeShapeType="1"/>
              </p:cNvSpPr>
              <p:nvPr/>
            </p:nvSpPr>
            <p:spPr bwMode="auto">
              <a:xfrm flipV="1">
                <a:off x="1482" y="1692"/>
                <a:ext cx="1" cy="7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79" name="Line 243"/>
              <p:cNvSpPr>
                <a:spLocks noChangeShapeType="1"/>
              </p:cNvSpPr>
              <p:nvPr/>
            </p:nvSpPr>
            <p:spPr bwMode="auto">
              <a:xfrm>
                <a:off x="1434" y="1728"/>
                <a:ext cx="9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80" name="Line 244"/>
              <p:cNvSpPr>
                <a:spLocks noChangeShapeType="1"/>
              </p:cNvSpPr>
              <p:nvPr/>
            </p:nvSpPr>
            <p:spPr bwMode="auto">
              <a:xfrm>
                <a:off x="1462" y="176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81" name="Line 245"/>
              <p:cNvSpPr>
                <a:spLocks noChangeShapeType="1"/>
              </p:cNvSpPr>
              <p:nvPr/>
            </p:nvSpPr>
            <p:spPr bwMode="auto">
              <a:xfrm>
                <a:off x="1462" y="169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82" name="Line 246"/>
              <p:cNvSpPr>
                <a:spLocks noChangeShapeType="1"/>
              </p:cNvSpPr>
              <p:nvPr/>
            </p:nvSpPr>
            <p:spPr bwMode="auto">
              <a:xfrm flipV="1">
                <a:off x="1434" y="17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83" name="Line 247"/>
              <p:cNvSpPr>
                <a:spLocks noChangeShapeType="1"/>
              </p:cNvSpPr>
              <p:nvPr/>
            </p:nvSpPr>
            <p:spPr bwMode="auto">
              <a:xfrm flipV="1">
                <a:off x="1530" y="17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84" name="Line 248"/>
              <p:cNvSpPr>
                <a:spLocks noChangeShapeType="1"/>
              </p:cNvSpPr>
              <p:nvPr/>
            </p:nvSpPr>
            <p:spPr bwMode="auto">
              <a:xfrm flipV="1">
                <a:off x="1500" y="1712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85" name="Line 249"/>
              <p:cNvSpPr>
                <a:spLocks noChangeShapeType="1"/>
              </p:cNvSpPr>
              <p:nvPr/>
            </p:nvSpPr>
            <p:spPr bwMode="auto">
              <a:xfrm>
                <a:off x="1452" y="1744"/>
                <a:ext cx="9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86" name="Line 250"/>
              <p:cNvSpPr>
                <a:spLocks noChangeShapeType="1"/>
              </p:cNvSpPr>
              <p:nvPr/>
            </p:nvSpPr>
            <p:spPr bwMode="auto">
              <a:xfrm>
                <a:off x="1480" y="177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87" name="Line 251"/>
              <p:cNvSpPr>
                <a:spLocks noChangeShapeType="1"/>
              </p:cNvSpPr>
              <p:nvPr/>
            </p:nvSpPr>
            <p:spPr bwMode="auto">
              <a:xfrm>
                <a:off x="1480" y="171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88" name="Line 252"/>
              <p:cNvSpPr>
                <a:spLocks noChangeShapeType="1"/>
              </p:cNvSpPr>
              <p:nvPr/>
            </p:nvSpPr>
            <p:spPr bwMode="auto">
              <a:xfrm flipV="1">
                <a:off x="1452" y="172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89" name="Line 253"/>
              <p:cNvSpPr>
                <a:spLocks noChangeShapeType="1"/>
              </p:cNvSpPr>
              <p:nvPr/>
            </p:nvSpPr>
            <p:spPr bwMode="auto">
              <a:xfrm flipV="1">
                <a:off x="1550" y="172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90" name="Line 254"/>
              <p:cNvSpPr>
                <a:spLocks noChangeShapeType="1"/>
              </p:cNvSpPr>
              <p:nvPr/>
            </p:nvSpPr>
            <p:spPr bwMode="auto">
              <a:xfrm flipV="1">
                <a:off x="1522" y="1730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91" name="Line 255"/>
              <p:cNvSpPr>
                <a:spLocks noChangeShapeType="1"/>
              </p:cNvSpPr>
              <p:nvPr/>
            </p:nvSpPr>
            <p:spPr bwMode="auto">
              <a:xfrm>
                <a:off x="1472" y="1756"/>
                <a:ext cx="10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92" name="Line 256"/>
              <p:cNvSpPr>
                <a:spLocks noChangeShapeType="1"/>
              </p:cNvSpPr>
              <p:nvPr/>
            </p:nvSpPr>
            <p:spPr bwMode="auto">
              <a:xfrm>
                <a:off x="1502" y="178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93" name="Line 257"/>
              <p:cNvSpPr>
                <a:spLocks noChangeShapeType="1"/>
              </p:cNvSpPr>
              <p:nvPr/>
            </p:nvSpPr>
            <p:spPr bwMode="auto">
              <a:xfrm>
                <a:off x="1502" y="173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94" name="Line 258"/>
              <p:cNvSpPr>
                <a:spLocks noChangeShapeType="1"/>
              </p:cNvSpPr>
              <p:nvPr/>
            </p:nvSpPr>
            <p:spPr bwMode="auto">
              <a:xfrm flipV="1">
                <a:off x="1472" y="173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95" name="Line 259"/>
              <p:cNvSpPr>
                <a:spLocks noChangeShapeType="1"/>
              </p:cNvSpPr>
              <p:nvPr/>
            </p:nvSpPr>
            <p:spPr bwMode="auto">
              <a:xfrm flipV="1">
                <a:off x="1572" y="173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96" name="Line 260"/>
              <p:cNvSpPr>
                <a:spLocks noChangeShapeType="1"/>
              </p:cNvSpPr>
              <p:nvPr/>
            </p:nvSpPr>
            <p:spPr bwMode="auto">
              <a:xfrm flipV="1">
                <a:off x="1544" y="1742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97" name="Line 261"/>
              <p:cNvSpPr>
                <a:spLocks noChangeShapeType="1"/>
              </p:cNvSpPr>
              <p:nvPr/>
            </p:nvSpPr>
            <p:spPr bwMode="auto">
              <a:xfrm>
                <a:off x="1498" y="1768"/>
                <a:ext cx="9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98" name="Line 262"/>
              <p:cNvSpPr>
                <a:spLocks noChangeShapeType="1"/>
              </p:cNvSpPr>
              <p:nvPr/>
            </p:nvSpPr>
            <p:spPr bwMode="auto">
              <a:xfrm>
                <a:off x="1524" y="179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599" name="Line 263"/>
              <p:cNvSpPr>
                <a:spLocks noChangeShapeType="1"/>
              </p:cNvSpPr>
              <p:nvPr/>
            </p:nvSpPr>
            <p:spPr bwMode="auto">
              <a:xfrm>
                <a:off x="1524" y="174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00" name="Line 264"/>
              <p:cNvSpPr>
                <a:spLocks noChangeShapeType="1"/>
              </p:cNvSpPr>
              <p:nvPr/>
            </p:nvSpPr>
            <p:spPr bwMode="auto">
              <a:xfrm flipV="1">
                <a:off x="1498" y="174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01" name="Line 265"/>
              <p:cNvSpPr>
                <a:spLocks noChangeShapeType="1"/>
              </p:cNvSpPr>
              <p:nvPr/>
            </p:nvSpPr>
            <p:spPr bwMode="auto">
              <a:xfrm flipV="1">
                <a:off x="1590" y="174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02" name="Line 266"/>
              <p:cNvSpPr>
                <a:spLocks noChangeShapeType="1"/>
              </p:cNvSpPr>
              <p:nvPr/>
            </p:nvSpPr>
            <p:spPr bwMode="auto">
              <a:xfrm flipV="1">
                <a:off x="1564" y="1754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03" name="Line 267"/>
              <p:cNvSpPr>
                <a:spLocks noChangeShapeType="1"/>
              </p:cNvSpPr>
              <p:nvPr/>
            </p:nvSpPr>
            <p:spPr bwMode="auto">
              <a:xfrm>
                <a:off x="1520" y="1780"/>
                <a:ext cx="8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04" name="Line 268"/>
              <p:cNvSpPr>
                <a:spLocks noChangeShapeType="1"/>
              </p:cNvSpPr>
              <p:nvPr/>
            </p:nvSpPr>
            <p:spPr bwMode="auto">
              <a:xfrm>
                <a:off x="1544" y="180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05" name="Line 269"/>
              <p:cNvSpPr>
                <a:spLocks noChangeShapeType="1"/>
              </p:cNvSpPr>
              <p:nvPr/>
            </p:nvSpPr>
            <p:spPr bwMode="auto">
              <a:xfrm>
                <a:off x="1544" y="175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06" name="Line 270"/>
              <p:cNvSpPr>
                <a:spLocks noChangeShapeType="1"/>
              </p:cNvSpPr>
              <p:nvPr/>
            </p:nvSpPr>
            <p:spPr bwMode="auto">
              <a:xfrm flipV="1">
                <a:off x="1520" y="17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07" name="Line 271"/>
              <p:cNvSpPr>
                <a:spLocks noChangeShapeType="1"/>
              </p:cNvSpPr>
              <p:nvPr/>
            </p:nvSpPr>
            <p:spPr bwMode="auto">
              <a:xfrm flipV="1">
                <a:off x="1608" y="17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08" name="Line 272"/>
              <p:cNvSpPr>
                <a:spLocks noChangeShapeType="1"/>
              </p:cNvSpPr>
              <p:nvPr/>
            </p:nvSpPr>
            <p:spPr bwMode="auto">
              <a:xfrm flipV="1">
                <a:off x="1584" y="1762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09" name="Line 273"/>
              <p:cNvSpPr>
                <a:spLocks noChangeShapeType="1"/>
              </p:cNvSpPr>
              <p:nvPr/>
            </p:nvSpPr>
            <p:spPr bwMode="auto">
              <a:xfrm>
                <a:off x="1540" y="1784"/>
                <a:ext cx="8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10" name="Line 274"/>
              <p:cNvSpPr>
                <a:spLocks noChangeShapeType="1"/>
              </p:cNvSpPr>
              <p:nvPr/>
            </p:nvSpPr>
            <p:spPr bwMode="auto">
              <a:xfrm>
                <a:off x="1564" y="180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11" name="Line 275"/>
              <p:cNvSpPr>
                <a:spLocks noChangeShapeType="1"/>
              </p:cNvSpPr>
              <p:nvPr/>
            </p:nvSpPr>
            <p:spPr bwMode="auto">
              <a:xfrm>
                <a:off x="1564" y="176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12" name="Line 276"/>
              <p:cNvSpPr>
                <a:spLocks noChangeShapeType="1"/>
              </p:cNvSpPr>
              <p:nvPr/>
            </p:nvSpPr>
            <p:spPr bwMode="auto">
              <a:xfrm flipV="1">
                <a:off x="1540" y="176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13" name="Line 277"/>
              <p:cNvSpPr>
                <a:spLocks noChangeShapeType="1"/>
              </p:cNvSpPr>
              <p:nvPr/>
            </p:nvSpPr>
            <p:spPr bwMode="auto">
              <a:xfrm flipV="1">
                <a:off x="1628" y="176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14" name="Line 278"/>
              <p:cNvSpPr>
                <a:spLocks noChangeShapeType="1"/>
              </p:cNvSpPr>
              <p:nvPr/>
            </p:nvSpPr>
            <p:spPr bwMode="auto">
              <a:xfrm flipV="1">
                <a:off x="1606" y="17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15" name="Line 279"/>
              <p:cNvSpPr>
                <a:spLocks noChangeShapeType="1"/>
              </p:cNvSpPr>
              <p:nvPr/>
            </p:nvSpPr>
            <p:spPr bwMode="auto">
              <a:xfrm>
                <a:off x="1562" y="1780"/>
                <a:ext cx="8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16" name="Line 280"/>
              <p:cNvSpPr>
                <a:spLocks noChangeShapeType="1"/>
              </p:cNvSpPr>
              <p:nvPr/>
            </p:nvSpPr>
            <p:spPr bwMode="auto">
              <a:xfrm>
                <a:off x="1586" y="180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17" name="Line 281"/>
              <p:cNvSpPr>
                <a:spLocks noChangeShapeType="1"/>
              </p:cNvSpPr>
              <p:nvPr/>
            </p:nvSpPr>
            <p:spPr bwMode="auto">
              <a:xfrm>
                <a:off x="1586" y="175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18" name="Line 282"/>
              <p:cNvSpPr>
                <a:spLocks noChangeShapeType="1"/>
              </p:cNvSpPr>
              <p:nvPr/>
            </p:nvSpPr>
            <p:spPr bwMode="auto">
              <a:xfrm flipV="1">
                <a:off x="1562" y="17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19" name="Line 283"/>
              <p:cNvSpPr>
                <a:spLocks noChangeShapeType="1"/>
              </p:cNvSpPr>
              <p:nvPr/>
            </p:nvSpPr>
            <p:spPr bwMode="auto">
              <a:xfrm flipV="1">
                <a:off x="1650" y="17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20" name="Line 284"/>
              <p:cNvSpPr>
                <a:spLocks noChangeShapeType="1"/>
              </p:cNvSpPr>
              <p:nvPr/>
            </p:nvSpPr>
            <p:spPr bwMode="auto">
              <a:xfrm flipV="1">
                <a:off x="1626" y="174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21" name="Line 285"/>
              <p:cNvSpPr>
                <a:spLocks noChangeShapeType="1"/>
              </p:cNvSpPr>
              <p:nvPr/>
            </p:nvSpPr>
            <p:spPr bwMode="auto">
              <a:xfrm>
                <a:off x="1584" y="1762"/>
                <a:ext cx="8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22" name="Line 286"/>
              <p:cNvSpPr>
                <a:spLocks noChangeShapeType="1"/>
              </p:cNvSpPr>
              <p:nvPr/>
            </p:nvSpPr>
            <p:spPr bwMode="auto">
              <a:xfrm>
                <a:off x="1606" y="178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23" name="Line 287"/>
              <p:cNvSpPr>
                <a:spLocks noChangeShapeType="1"/>
              </p:cNvSpPr>
              <p:nvPr/>
            </p:nvSpPr>
            <p:spPr bwMode="auto">
              <a:xfrm>
                <a:off x="1606" y="174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24" name="Line 288"/>
              <p:cNvSpPr>
                <a:spLocks noChangeShapeType="1"/>
              </p:cNvSpPr>
              <p:nvPr/>
            </p:nvSpPr>
            <p:spPr bwMode="auto">
              <a:xfrm flipV="1">
                <a:off x="1584" y="174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25" name="Line 289"/>
              <p:cNvSpPr>
                <a:spLocks noChangeShapeType="1"/>
              </p:cNvSpPr>
              <p:nvPr/>
            </p:nvSpPr>
            <p:spPr bwMode="auto">
              <a:xfrm flipV="1">
                <a:off x="1668" y="174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26" name="Line 290"/>
              <p:cNvSpPr>
                <a:spLocks noChangeShapeType="1"/>
              </p:cNvSpPr>
              <p:nvPr/>
            </p:nvSpPr>
            <p:spPr bwMode="auto">
              <a:xfrm flipV="1">
                <a:off x="1646" y="1714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27" name="Line 291"/>
              <p:cNvSpPr>
                <a:spLocks noChangeShapeType="1"/>
              </p:cNvSpPr>
              <p:nvPr/>
            </p:nvSpPr>
            <p:spPr bwMode="auto">
              <a:xfrm>
                <a:off x="1604" y="1732"/>
                <a:ext cx="8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28" name="Line 292"/>
              <p:cNvSpPr>
                <a:spLocks noChangeShapeType="1"/>
              </p:cNvSpPr>
              <p:nvPr/>
            </p:nvSpPr>
            <p:spPr bwMode="auto">
              <a:xfrm>
                <a:off x="1626" y="175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29" name="Line 293"/>
              <p:cNvSpPr>
                <a:spLocks noChangeShapeType="1"/>
              </p:cNvSpPr>
              <p:nvPr/>
            </p:nvSpPr>
            <p:spPr bwMode="auto">
              <a:xfrm>
                <a:off x="1626" y="17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30" name="Line 294"/>
              <p:cNvSpPr>
                <a:spLocks noChangeShapeType="1"/>
              </p:cNvSpPr>
              <p:nvPr/>
            </p:nvSpPr>
            <p:spPr bwMode="auto">
              <a:xfrm flipV="1">
                <a:off x="1604" y="17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31" name="Line 295"/>
              <p:cNvSpPr>
                <a:spLocks noChangeShapeType="1"/>
              </p:cNvSpPr>
              <p:nvPr/>
            </p:nvSpPr>
            <p:spPr bwMode="auto">
              <a:xfrm flipV="1">
                <a:off x="1688" y="17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32" name="Line 296"/>
              <p:cNvSpPr>
                <a:spLocks noChangeShapeType="1"/>
              </p:cNvSpPr>
              <p:nvPr/>
            </p:nvSpPr>
            <p:spPr bwMode="auto">
              <a:xfrm flipV="1">
                <a:off x="1668" y="1682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33" name="Line 297"/>
              <p:cNvSpPr>
                <a:spLocks noChangeShapeType="1"/>
              </p:cNvSpPr>
              <p:nvPr/>
            </p:nvSpPr>
            <p:spPr bwMode="auto">
              <a:xfrm>
                <a:off x="1626" y="1702"/>
                <a:ext cx="8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34" name="Line 298"/>
              <p:cNvSpPr>
                <a:spLocks noChangeShapeType="1"/>
              </p:cNvSpPr>
              <p:nvPr/>
            </p:nvSpPr>
            <p:spPr bwMode="auto">
              <a:xfrm>
                <a:off x="1646" y="172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35" name="Line 299"/>
              <p:cNvSpPr>
                <a:spLocks noChangeShapeType="1"/>
              </p:cNvSpPr>
              <p:nvPr/>
            </p:nvSpPr>
            <p:spPr bwMode="auto">
              <a:xfrm>
                <a:off x="1646" y="168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36" name="Line 300"/>
              <p:cNvSpPr>
                <a:spLocks noChangeShapeType="1"/>
              </p:cNvSpPr>
              <p:nvPr/>
            </p:nvSpPr>
            <p:spPr bwMode="auto">
              <a:xfrm flipV="1">
                <a:off x="1626" y="168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37" name="Line 301"/>
              <p:cNvSpPr>
                <a:spLocks noChangeShapeType="1"/>
              </p:cNvSpPr>
              <p:nvPr/>
            </p:nvSpPr>
            <p:spPr bwMode="auto">
              <a:xfrm flipV="1">
                <a:off x="1708" y="168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38" name="Line 302"/>
              <p:cNvSpPr>
                <a:spLocks noChangeShapeType="1"/>
              </p:cNvSpPr>
              <p:nvPr/>
            </p:nvSpPr>
            <p:spPr bwMode="auto">
              <a:xfrm flipV="1">
                <a:off x="1688" y="1660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39" name="Line 303"/>
              <p:cNvSpPr>
                <a:spLocks noChangeShapeType="1"/>
              </p:cNvSpPr>
              <p:nvPr/>
            </p:nvSpPr>
            <p:spPr bwMode="auto">
              <a:xfrm>
                <a:off x="1648" y="1678"/>
                <a:ext cx="8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40" name="Line 304"/>
              <p:cNvSpPr>
                <a:spLocks noChangeShapeType="1"/>
              </p:cNvSpPr>
              <p:nvPr/>
            </p:nvSpPr>
            <p:spPr bwMode="auto">
              <a:xfrm>
                <a:off x="1668" y="169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41" name="Line 305"/>
              <p:cNvSpPr>
                <a:spLocks noChangeShapeType="1"/>
              </p:cNvSpPr>
              <p:nvPr/>
            </p:nvSpPr>
            <p:spPr bwMode="auto">
              <a:xfrm>
                <a:off x="1668" y="166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42" name="Line 306"/>
              <p:cNvSpPr>
                <a:spLocks noChangeShapeType="1"/>
              </p:cNvSpPr>
              <p:nvPr/>
            </p:nvSpPr>
            <p:spPr bwMode="auto">
              <a:xfrm flipV="1">
                <a:off x="1648" y="16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43" name="Line 307"/>
              <p:cNvSpPr>
                <a:spLocks noChangeShapeType="1"/>
              </p:cNvSpPr>
              <p:nvPr/>
            </p:nvSpPr>
            <p:spPr bwMode="auto">
              <a:xfrm flipV="1">
                <a:off x="1728" y="16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44" name="Line 308"/>
              <p:cNvSpPr>
                <a:spLocks noChangeShapeType="1"/>
              </p:cNvSpPr>
              <p:nvPr/>
            </p:nvSpPr>
            <p:spPr bwMode="auto">
              <a:xfrm flipV="1">
                <a:off x="1708" y="1646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45" name="Line 309"/>
              <p:cNvSpPr>
                <a:spLocks noChangeShapeType="1"/>
              </p:cNvSpPr>
              <p:nvPr/>
            </p:nvSpPr>
            <p:spPr bwMode="auto">
              <a:xfrm>
                <a:off x="1670" y="1664"/>
                <a:ext cx="7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46" name="Line 310"/>
              <p:cNvSpPr>
                <a:spLocks noChangeShapeType="1"/>
              </p:cNvSpPr>
              <p:nvPr/>
            </p:nvSpPr>
            <p:spPr bwMode="auto">
              <a:xfrm>
                <a:off x="1688" y="168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47" name="Line 311"/>
              <p:cNvSpPr>
                <a:spLocks noChangeShapeType="1"/>
              </p:cNvSpPr>
              <p:nvPr/>
            </p:nvSpPr>
            <p:spPr bwMode="auto">
              <a:xfrm>
                <a:off x="1688" y="164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48" name="Line 312"/>
              <p:cNvSpPr>
                <a:spLocks noChangeShapeType="1"/>
              </p:cNvSpPr>
              <p:nvPr/>
            </p:nvSpPr>
            <p:spPr bwMode="auto">
              <a:xfrm flipV="1">
                <a:off x="1670" y="164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49" name="Line 313"/>
              <p:cNvSpPr>
                <a:spLocks noChangeShapeType="1"/>
              </p:cNvSpPr>
              <p:nvPr/>
            </p:nvSpPr>
            <p:spPr bwMode="auto">
              <a:xfrm flipV="1">
                <a:off x="1748" y="164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50" name="Line 314"/>
              <p:cNvSpPr>
                <a:spLocks noChangeShapeType="1"/>
              </p:cNvSpPr>
              <p:nvPr/>
            </p:nvSpPr>
            <p:spPr bwMode="auto">
              <a:xfrm flipV="1">
                <a:off x="1728" y="1630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51" name="Line 315"/>
              <p:cNvSpPr>
                <a:spLocks noChangeShapeType="1"/>
              </p:cNvSpPr>
              <p:nvPr/>
            </p:nvSpPr>
            <p:spPr bwMode="auto">
              <a:xfrm>
                <a:off x="1690" y="1646"/>
                <a:ext cx="7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52" name="Line 316"/>
              <p:cNvSpPr>
                <a:spLocks noChangeShapeType="1"/>
              </p:cNvSpPr>
              <p:nvPr/>
            </p:nvSpPr>
            <p:spPr bwMode="auto">
              <a:xfrm>
                <a:off x="1708" y="166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53" name="Line 317"/>
              <p:cNvSpPr>
                <a:spLocks noChangeShapeType="1"/>
              </p:cNvSpPr>
              <p:nvPr/>
            </p:nvSpPr>
            <p:spPr bwMode="auto">
              <a:xfrm>
                <a:off x="1708" y="163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54" name="Line 318"/>
              <p:cNvSpPr>
                <a:spLocks noChangeShapeType="1"/>
              </p:cNvSpPr>
              <p:nvPr/>
            </p:nvSpPr>
            <p:spPr bwMode="auto">
              <a:xfrm flipV="1">
                <a:off x="1690" y="162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55" name="Line 319"/>
              <p:cNvSpPr>
                <a:spLocks noChangeShapeType="1"/>
              </p:cNvSpPr>
              <p:nvPr/>
            </p:nvSpPr>
            <p:spPr bwMode="auto">
              <a:xfrm flipV="1">
                <a:off x="1768" y="162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56" name="Line 320"/>
              <p:cNvSpPr>
                <a:spLocks noChangeShapeType="1"/>
              </p:cNvSpPr>
              <p:nvPr/>
            </p:nvSpPr>
            <p:spPr bwMode="auto">
              <a:xfrm flipV="1">
                <a:off x="1750" y="1600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57" name="Line 321"/>
              <p:cNvSpPr>
                <a:spLocks noChangeShapeType="1"/>
              </p:cNvSpPr>
              <p:nvPr/>
            </p:nvSpPr>
            <p:spPr bwMode="auto">
              <a:xfrm>
                <a:off x="1714" y="1618"/>
                <a:ext cx="7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58" name="Line 322"/>
              <p:cNvSpPr>
                <a:spLocks noChangeShapeType="1"/>
              </p:cNvSpPr>
              <p:nvPr/>
            </p:nvSpPr>
            <p:spPr bwMode="auto">
              <a:xfrm>
                <a:off x="1730" y="163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59" name="Line 323"/>
              <p:cNvSpPr>
                <a:spLocks noChangeShapeType="1"/>
              </p:cNvSpPr>
              <p:nvPr/>
            </p:nvSpPr>
            <p:spPr bwMode="auto">
              <a:xfrm>
                <a:off x="1730" y="160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60" name="Line 324"/>
              <p:cNvSpPr>
                <a:spLocks noChangeShapeType="1"/>
              </p:cNvSpPr>
              <p:nvPr/>
            </p:nvSpPr>
            <p:spPr bwMode="auto">
              <a:xfrm flipV="1">
                <a:off x="1714" y="15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61" name="Line 325"/>
              <p:cNvSpPr>
                <a:spLocks noChangeShapeType="1"/>
              </p:cNvSpPr>
              <p:nvPr/>
            </p:nvSpPr>
            <p:spPr bwMode="auto">
              <a:xfrm flipV="1">
                <a:off x="1788" y="15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62" name="Line 326"/>
              <p:cNvSpPr>
                <a:spLocks noChangeShapeType="1"/>
              </p:cNvSpPr>
              <p:nvPr/>
            </p:nvSpPr>
            <p:spPr bwMode="auto">
              <a:xfrm flipV="1">
                <a:off x="1772" y="1564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63" name="Line 327"/>
              <p:cNvSpPr>
                <a:spLocks noChangeShapeType="1"/>
              </p:cNvSpPr>
              <p:nvPr/>
            </p:nvSpPr>
            <p:spPr bwMode="auto">
              <a:xfrm>
                <a:off x="1736" y="1580"/>
                <a:ext cx="7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64" name="Line 328"/>
              <p:cNvSpPr>
                <a:spLocks noChangeShapeType="1"/>
              </p:cNvSpPr>
              <p:nvPr/>
            </p:nvSpPr>
            <p:spPr bwMode="auto">
              <a:xfrm>
                <a:off x="1752" y="159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65" name="Line 329"/>
              <p:cNvSpPr>
                <a:spLocks noChangeShapeType="1"/>
              </p:cNvSpPr>
              <p:nvPr/>
            </p:nvSpPr>
            <p:spPr bwMode="auto">
              <a:xfrm>
                <a:off x="1752" y="156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66" name="Line 330"/>
              <p:cNvSpPr>
                <a:spLocks noChangeShapeType="1"/>
              </p:cNvSpPr>
              <p:nvPr/>
            </p:nvSpPr>
            <p:spPr bwMode="auto">
              <a:xfrm flipV="1">
                <a:off x="1736" y="15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67" name="Line 331"/>
              <p:cNvSpPr>
                <a:spLocks noChangeShapeType="1"/>
              </p:cNvSpPr>
              <p:nvPr/>
            </p:nvSpPr>
            <p:spPr bwMode="auto">
              <a:xfrm flipV="1">
                <a:off x="1808" y="15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68" name="Line 332"/>
              <p:cNvSpPr>
                <a:spLocks noChangeShapeType="1"/>
              </p:cNvSpPr>
              <p:nvPr/>
            </p:nvSpPr>
            <p:spPr bwMode="auto">
              <a:xfrm flipV="1">
                <a:off x="1792" y="1532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69" name="Line 333"/>
              <p:cNvSpPr>
                <a:spLocks noChangeShapeType="1"/>
              </p:cNvSpPr>
              <p:nvPr/>
            </p:nvSpPr>
            <p:spPr bwMode="auto">
              <a:xfrm>
                <a:off x="1756" y="1548"/>
                <a:ext cx="7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70" name="Line 334"/>
              <p:cNvSpPr>
                <a:spLocks noChangeShapeType="1"/>
              </p:cNvSpPr>
              <p:nvPr/>
            </p:nvSpPr>
            <p:spPr bwMode="auto">
              <a:xfrm>
                <a:off x="1772" y="156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71" name="Line 335"/>
              <p:cNvSpPr>
                <a:spLocks noChangeShapeType="1"/>
              </p:cNvSpPr>
              <p:nvPr/>
            </p:nvSpPr>
            <p:spPr bwMode="auto">
              <a:xfrm>
                <a:off x="1772" y="153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72" name="Line 336"/>
              <p:cNvSpPr>
                <a:spLocks noChangeShapeType="1"/>
              </p:cNvSpPr>
              <p:nvPr/>
            </p:nvSpPr>
            <p:spPr bwMode="auto">
              <a:xfrm flipV="1">
                <a:off x="1756" y="15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73" name="Line 337"/>
              <p:cNvSpPr>
                <a:spLocks noChangeShapeType="1"/>
              </p:cNvSpPr>
              <p:nvPr/>
            </p:nvSpPr>
            <p:spPr bwMode="auto">
              <a:xfrm flipV="1">
                <a:off x="1828" y="15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74" name="Line 338"/>
              <p:cNvSpPr>
                <a:spLocks noChangeShapeType="1"/>
              </p:cNvSpPr>
              <p:nvPr/>
            </p:nvSpPr>
            <p:spPr bwMode="auto">
              <a:xfrm flipV="1">
                <a:off x="1814" y="1520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75" name="Line 339"/>
              <p:cNvSpPr>
                <a:spLocks noChangeShapeType="1"/>
              </p:cNvSpPr>
              <p:nvPr/>
            </p:nvSpPr>
            <p:spPr bwMode="auto">
              <a:xfrm>
                <a:off x="1780" y="1538"/>
                <a:ext cx="6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76" name="Line 340"/>
              <p:cNvSpPr>
                <a:spLocks noChangeShapeType="1"/>
              </p:cNvSpPr>
              <p:nvPr/>
            </p:nvSpPr>
            <p:spPr bwMode="auto">
              <a:xfrm>
                <a:off x="1794" y="155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77" name="Line 341"/>
              <p:cNvSpPr>
                <a:spLocks noChangeShapeType="1"/>
              </p:cNvSpPr>
              <p:nvPr/>
            </p:nvSpPr>
            <p:spPr bwMode="auto">
              <a:xfrm>
                <a:off x="1794" y="152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78" name="Line 342"/>
              <p:cNvSpPr>
                <a:spLocks noChangeShapeType="1"/>
              </p:cNvSpPr>
              <p:nvPr/>
            </p:nvSpPr>
            <p:spPr bwMode="auto">
              <a:xfrm flipV="1">
                <a:off x="1780" y="151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79" name="Line 343"/>
              <p:cNvSpPr>
                <a:spLocks noChangeShapeType="1"/>
              </p:cNvSpPr>
              <p:nvPr/>
            </p:nvSpPr>
            <p:spPr bwMode="auto">
              <a:xfrm flipV="1">
                <a:off x="1848" y="151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80" name="Line 344"/>
              <p:cNvSpPr>
                <a:spLocks noChangeShapeType="1"/>
              </p:cNvSpPr>
              <p:nvPr/>
            </p:nvSpPr>
            <p:spPr bwMode="auto">
              <a:xfrm flipV="1">
                <a:off x="1834" y="1528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81" name="Line 345"/>
              <p:cNvSpPr>
                <a:spLocks noChangeShapeType="1"/>
              </p:cNvSpPr>
              <p:nvPr/>
            </p:nvSpPr>
            <p:spPr bwMode="auto">
              <a:xfrm>
                <a:off x="1800" y="1542"/>
                <a:ext cx="6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82" name="Line 346"/>
              <p:cNvSpPr>
                <a:spLocks noChangeShapeType="1"/>
              </p:cNvSpPr>
              <p:nvPr/>
            </p:nvSpPr>
            <p:spPr bwMode="auto">
              <a:xfrm>
                <a:off x="1814" y="155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83" name="Line 347"/>
              <p:cNvSpPr>
                <a:spLocks noChangeShapeType="1"/>
              </p:cNvSpPr>
              <p:nvPr/>
            </p:nvSpPr>
            <p:spPr bwMode="auto">
              <a:xfrm>
                <a:off x="1814" y="152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84" name="Line 348"/>
              <p:cNvSpPr>
                <a:spLocks noChangeShapeType="1"/>
              </p:cNvSpPr>
              <p:nvPr/>
            </p:nvSpPr>
            <p:spPr bwMode="auto">
              <a:xfrm flipV="1">
                <a:off x="1800" y="152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85" name="Line 349"/>
              <p:cNvSpPr>
                <a:spLocks noChangeShapeType="1"/>
              </p:cNvSpPr>
              <p:nvPr/>
            </p:nvSpPr>
            <p:spPr bwMode="auto">
              <a:xfrm flipV="1">
                <a:off x="1868" y="152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86" name="Line 350"/>
              <p:cNvSpPr>
                <a:spLocks noChangeShapeType="1"/>
              </p:cNvSpPr>
              <p:nvPr/>
            </p:nvSpPr>
            <p:spPr bwMode="auto">
              <a:xfrm flipV="1">
                <a:off x="1854" y="1520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87" name="Line 351"/>
              <p:cNvSpPr>
                <a:spLocks noChangeShapeType="1"/>
              </p:cNvSpPr>
              <p:nvPr/>
            </p:nvSpPr>
            <p:spPr bwMode="auto">
              <a:xfrm>
                <a:off x="1820" y="1536"/>
                <a:ext cx="6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88" name="Line 352"/>
              <p:cNvSpPr>
                <a:spLocks noChangeShapeType="1"/>
              </p:cNvSpPr>
              <p:nvPr/>
            </p:nvSpPr>
            <p:spPr bwMode="auto">
              <a:xfrm>
                <a:off x="1834" y="155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89" name="Line 353"/>
              <p:cNvSpPr>
                <a:spLocks noChangeShapeType="1"/>
              </p:cNvSpPr>
              <p:nvPr/>
            </p:nvSpPr>
            <p:spPr bwMode="auto">
              <a:xfrm>
                <a:off x="1834" y="152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90" name="Line 354"/>
              <p:cNvSpPr>
                <a:spLocks noChangeShapeType="1"/>
              </p:cNvSpPr>
              <p:nvPr/>
            </p:nvSpPr>
            <p:spPr bwMode="auto">
              <a:xfrm flipV="1">
                <a:off x="1820" y="151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91" name="Line 355"/>
              <p:cNvSpPr>
                <a:spLocks noChangeShapeType="1"/>
              </p:cNvSpPr>
              <p:nvPr/>
            </p:nvSpPr>
            <p:spPr bwMode="auto">
              <a:xfrm flipV="1">
                <a:off x="1886" y="151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92" name="Line 356"/>
              <p:cNvSpPr>
                <a:spLocks noChangeShapeType="1"/>
              </p:cNvSpPr>
              <p:nvPr/>
            </p:nvSpPr>
            <p:spPr bwMode="auto">
              <a:xfrm flipV="1">
                <a:off x="1876" y="1484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93" name="Line 357"/>
              <p:cNvSpPr>
                <a:spLocks noChangeShapeType="1"/>
              </p:cNvSpPr>
              <p:nvPr/>
            </p:nvSpPr>
            <p:spPr bwMode="auto">
              <a:xfrm>
                <a:off x="1842" y="1500"/>
                <a:ext cx="6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94" name="Line 358"/>
              <p:cNvSpPr>
                <a:spLocks noChangeShapeType="1"/>
              </p:cNvSpPr>
              <p:nvPr/>
            </p:nvSpPr>
            <p:spPr bwMode="auto">
              <a:xfrm>
                <a:off x="1854" y="151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95" name="Line 359"/>
              <p:cNvSpPr>
                <a:spLocks noChangeShapeType="1"/>
              </p:cNvSpPr>
              <p:nvPr/>
            </p:nvSpPr>
            <p:spPr bwMode="auto">
              <a:xfrm>
                <a:off x="1854" y="148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96" name="Line 360"/>
              <p:cNvSpPr>
                <a:spLocks noChangeShapeType="1"/>
              </p:cNvSpPr>
              <p:nvPr/>
            </p:nvSpPr>
            <p:spPr bwMode="auto">
              <a:xfrm flipV="1">
                <a:off x="1842" y="147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97" name="Line 361"/>
              <p:cNvSpPr>
                <a:spLocks noChangeShapeType="1"/>
              </p:cNvSpPr>
              <p:nvPr/>
            </p:nvSpPr>
            <p:spPr bwMode="auto">
              <a:xfrm flipV="1">
                <a:off x="1908" y="147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98" name="Line 362"/>
              <p:cNvSpPr>
                <a:spLocks noChangeShapeType="1"/>
              </p:cNvSpPr>
              <p:nvPr/>
            </p:nvSpPr>
            <p:spPr bwMode="auto">
              <a:xfrm flipV="1">
                <a:off x="1896" y="1434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699" name="Line 363"/>
              <p:cNvSpPr>
                <a:spLocks noChangeShapeType="1"/>
              </p:cNvSpPr>
              <p:nvPr/>
            </p:nvSpPr>
            <p:spPr bwMode="auto">
              <a:xfrm>
                <a:off x="1866" y="1448"/>
                <a:ext cx="6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00" name="Line 364"/>
              <p:cNvSpPr>
                <a:spLocks noChangeShapeType="1"/>
              </p:cNvSpPr>
              <p:nvPr/>
            </p:nvSpPr>
            <p:spPr bwMode="auto">
              <a:xfrm>
                <a:off x="1876" y="146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01" name="Line 365"/>
              <p:cNvSpPr>
                <a:spLocks noChangeShapeType="1"/>
              </p:cNvSpPr>
              <p:nvPr/>
            </p:nvSpPr>
            <p:spPr bwMode="auto">
              <a:xfrm>
                <a:off x="1876" y="143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02" name="Line 366"/>
              <p:cNvSpPr>
                <a:spLocks noChangeShapeType="1"/>
              </p:cNvSpPr>
              <p:nvPr/>
            </p:nvSpPr>
            <p:spPr bwMode="auto">
              <a:xfrm flipV="1">
                <a:off x="1866" y="14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03" name="Line 367"/>
              <p:cNvSpPr>
                <a:spLocks noChangeShapeType="1"/>
              </p:cNvSpPr>
              <p:nvPr/>
            </p:nvSpPr>
            <p:spPr bwMode="auto">
              <a:xfrm flipV="1">
                <a:off x="1928" y="14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04" name="Line 368"/>
              <p:cNvSpPr>
                <a:spLocks noChangeShapeType="1"/>
              </p:cNvSpPr>
              <p:nvPr/>
            </p:nvSpPr>
            <p:spPr bwMode="auto">
              <a:xfrm flipV="1">
                <a:off x="1916" y="1412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05" name="Line 369"/>
              <p:cNvSpPr>
                <a:spLocks noChangeShapeType="1"/>
              </p:cNvSpPr>
              <p:nvPr/>
            </p:nvSpPr>
            <p:spPr bwMode="auto">
              <a:xfrm>
                <a:off x="1886" y="1426"/>
                <a:ext cx="6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06" name="Line 370"/>
              <p:cNvSpPr>
                <a:spLocks noChangeShapeType="1"/>
              </p:cNvSpPr>
              <p:nvPr/>
            </p:nvSpPr>
            <p:spPr bwMode="auto">
              <a:xfrm>
                <a:off x="1896" y="144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07" name="Line 371"/>
              <p:cNvSpPr>
                <a:spLocks noChangeShapeType="1"/>
              </p:cNvSpPr>
              <p:nvPr/>
            </p:nvSpPr>
            <p:spPr bwMode="auto">
              <a:xfrm>
                <a:off x="1896" y="141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08" name="Line 372"/>
              <p:cNvSpPr>
                <a:spLocks noChangeShapeType="1"/>
              </p:cNvSpPr>
              <p:nvPr/>
            </p:nvSpPr>
            <p:spPr bwMode="auto">
              <a:xfrm flipV="1">
                <a:off x="1886" y="14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09" name="Line 373"/>
              <p:cNvSpPr>
                <a:spLocks noChangeShapeType="1"/>
              </p:cNvSpPr>
              <p:nvPr/>
            </p:nvSpPr>
            <p:spPr bwMode="auto">
              <a:xfrm flipV="1">
                <a:off x="1948" y="14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10" name="Line 374"/>
              <p:cNvSpPr>
                <a:spLocks noChangeShapeType="1"/>
              </p:cNvSpPr>
              <p:nvPr/>
            </p:nvSpPr>
            <p:spPr bwMode="auto">
              <a:xfrm flipV="1">
                <a:off x="1938" y="1432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11" name="Line 375"/>
              <p:cNvSpPr>
                <a:spLocks noChangeShapeType="1"/>
              </p:cNvSpPr>
              <p:nvPr/>
            </p:nvSpPr>
            <p:spPr bwMode="auto">
              <a:xfrm>
                <a:off x="1908" y="1446"/>
                <a:ext cx="6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12" name="Line 376"/>
              <p:cNvSpPr>
                <a:spLocks noChangeShapeType="1"/>
              </p:cNvSpPr>
              <p:nvPr/>
            </p:nvSpPr>
            <p:spPr bwMode="auto">
              <a:xfrm>
                <a:off x="1918" y="146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13" name="Line 377"/>
              <p:cNvSpPr>
                <a:spLocks noChangeShapeType="1"/>
              </p:cNvSpPr>
              <p:nvPr/>
            </p:nvSpPr>
            <p:spPr bwMode="auto">
              <a:xfrm>
                <a:off x="1918" y="143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14" name="Line 378"/>
              <p:cNvSpPr>
                <a:spLocks noChangeShapeType="1"/>
              </p:cNvSpPr>
              <p:nvPr/>
            </p:nvSpPr>
            <p:spPr bwMode="auto">
              <a:xfrm flipV="1">
                <a:off x="1908" y="142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15" name="Line 379"/>
              <p:cNvSpPr>
                <a:spLocks noChangeShapeType="1"/>
              </p:cNvSpPr>
              <p:nvPr/>
            </p:nvSpPr>
            <p:spPr bwMode="auto">
              <a:xfrm flipV="1">
                <a:off x="1968" y="142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16" name="Line 380"/>
              <p:cNvSpPr>
                <a:spLocks noChangeShapeType="1"/>
              </p:cNvSpPr>
              <p:nvPr/>
            </p:nvSpPr>
            <p:spPr bwMode="auto">
              <a:xfrm flipV="1">
                <a:off x="1958" y="1456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17" name="Line 381"/>
              <p:cNvSpPr>
                <a:spLocks noChangeShapeType="1"/>
              </p:cNvSpPr>
              <p:nvPr/>
            </p:nvSpPr>
            <p:spPr bwMode="auto">
              <a:xfrm>
                <a:off x="1928" y="1472"/>
                <a:ext cx="6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18" name="Line 382"/>
              <p:cNvSpPr>
                <a:spLocks noChangeShapeType="1"/>
              </p:cNvSpPr>
              <p:nvPr/>
            </p:nvSpPr>
            <p:spPr bwMode="auto">
              <a:xfrm>
                <a:off x="1938" y="148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19" name="Line 383"/>
              <p:cNvSpPr>
                <a:spLocks noChangeShapeType="1"/>
              </p:cNvSpPr>
              <p:nvPr/>
            </p:nvSpPr>
            <p:spPr bwMode="auto">
              <a:xfrm>
                <a:off x="1938" y="145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20" name="Line 384"/>
              <p:cNvSpPr>
                <a:spLocks noChangeShapeType="1"/>
              </p:cNvSpPr>
              <p:nvPr/>
            </p:nvSpPr>
            <p:spPr bwMode="auto">
              <a:xfrm flipV="1">
                <a:off x="1928" y="145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21" name="Line 385"/>
              <p:cNvSpPr>
                <a:spLocks noChangeShapeType="1"/>
              </p:cNvSpPr>
              <p:nvPr/>
            </p:nvSpPr>
            <p:spPr bwMode="auto">
              <a:xfrm flipV="1">
                <a:off x="1988" y="145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22" name="Line 386"/>
              <p:cNvSpPr>
                <a:spLocks noChangeShapeType="1"/>
              </p:cNvSpPr>
              <p:nvPr/>
            </p:nvSpPr>
            <p:spPr bwMode="auto">
              <a:xfrm flipV="1">
                <a:off x="1980" y="1444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23" name="Line 387"/>
              <p:cNvSpPr>
                <a:spLocks noChangeShapeType="1"/>
              </p:cNvSpPr>
              <p:nvPr/>
            </p:nvSpPr>
            <p:spPr bwMode="auto">
              <a:xfrm>
                <a:off x="1950" y="1458"/>
                <a:ext cx="6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24" name="Line 388"/>
              <p:cNvSpPr>
                <a:spLocks noChangeShapeType="1"/>
              </p:cNvSpPr>
              <p:nvPr/>
            </p:nvSpPr>
            <p:spPr bwMode="auto">
              <a:xfrm>
                <a:off x="1960" y="147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25" name="Line 389"/>
              <p:cNvSpPr>
                <a:spLocks noChangeShapeType="1"/>
              </p:cNvSpPr>
              <p:nvPr/>
            </p:nvSpPr>
            <p:spPr bwMode="auto">
              <a:xfrm>
                <a:off x="1960" y="14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26" name="Line 390"/>
              <p:cNvSpPr>
                <a:spLocks noChangeShapeType="1"/>
              </p:cNvSpPr>
              <p:nvPr/>
            </p:nvSpPr>
            <p:spPr bwMode="auto">
              <a:xfrm flipV="1">
                <a:off x="1950" y="143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27" name="Line 391"/>
              <p:cNvSpPr>
                <a:spLocks noChangeShapeType="1"/>
              </p:cNvSpPr>
              <p:nvPr/>
            </p:nvSpPr>
            <p:spPr bwMode="auto">
              <a:xfrm flipV="1">
                <a:off x="2010" y="143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28" name="Line 392"/>
              <p:cNvSpPr>
                <a:spLocks noChangeShapeType="1"/>
              </p:cNvSpPr>
              <p:nvPr/>
            </p:nvSpPr>
            <p:spPr bwMode="auto">
              <a:xfrm flipV="1">
                <a:off x="2000" y="1400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29" name="Line 393"/>
              <p:cNvSpPr>
                <a:spLocks noChangeShapeType="1"/>
              </p:cNvSpPr>
              <p:nvPr/>
            </p:nvSpPr>
            <p:spPr bwMode="auto">
              <a:xfrm>
                <a:off x="1972" y="1414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30" name="Line 394"/>
              <p:cNvSpPr>
                <a:spLocks noChangeShapeType="1"/>
              </p:cNvSpPr>
              <p:nvPr/>
            </p:nvSpPr>
            <p:spPr bwMode="auto">
              <a:xfrm>
                <a:off x="1980" y="142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31" name="Line 395"/>
              <p:cNvSpPr>
                <a:spLocks noChangeShapeType="1"/>
              </p:cNvSpPr>
              <p:nvPr/>
            </p:nvSpPr>
            <p:spPr bwMode="auto">
              <a:xfrm>
                <a:off x="1980" y="140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32" name="Line 396"/>
              <p:cNvSpPr>
                <a:spLocks noChangeShapeType="1"/>
              </p:cNvSpPr>
              <p:nvPr/>
            </p:nvSpPr>
            <p:spPr bwMode="auto">
              <a:xfrm flipV="1">
                <a:off x="1972" y="139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33" name="Line 397"/>
              <p:cNvSpPr>
                <a:spLocks noChangeShapeType="1"/>
              </p:cNvSpPr>
              <p:nvPr/>
            </p:nvSpPr>
            <p:spPr bwMode="auto">
              <a:xfrm flipV="1">
                <a:off x="2028" y="139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34" name="Line 398"/>
              <p:cNvSpPr>
                <a:spLocks noChangeShapeType="1"/>
              </p:cNvSpPr>
              <p:nvPr/>
            </p:nvSpPr>
            <p:spPr bwMode="auto">
              <a:xfrm flipV="1">
                <a:off x="2020" y="1378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35" name="Line 399"/>
              <p:cNvSpPr>
                <a:spLocks noChangeShapeType="1"/>
              </p:cNvSpPr>
              <p:nvPr/>
            </p:nvSpPr>
            <p:spPr bwMode="auto">
              <a:xfrm>
                <a:off x="1992" y="1392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36" name="Line 400"/>
              <p:cNvSpPr>
                <a:spLocks noChangeShapeType="1"/>
              </p:cNvSpPr>
              <p:nvPr/>
            </p:nvSpPr>
            <p:spPr bwMode="auto">
              <a:xfrm>
                <a:off x="2000" y="140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37" name="Line 401"/>
              <p:cNvSpPr>
                <a:spLocks noChangeShapeType="1"/>
              </p:cNvSpPr>
              <p:nvPr/>
            </p:nvSpPr>
            <p:spPr bwMode="auto">
              <a:xfrm>
                <a:off x="2000" y="137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38" name="Line 402"/>
              <p:cNvSpPr>
                <a:spLocks noChangeShapeType="1"/>
              </p:cNvSpPr>
              <p:nvPr/>
            </p:nvSpPr>
            <p:spPr bwMode="auto">
              <a:xfrm flipV="1">
                <a:off x="1992" y="137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39" name="Line 403"/>
              <p:cNvSpPr>
                <a:spLocks noChangeShapeType="1"/>
              </p:cNvSpPr>
              <p:nvPr/>
            </p:nvSpPr>
            <p:spPr bwMode="auto">
              <a:xfrm flipV="1">
                <a:off x="2048" y="137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40" name="Line 404"/>
              <p:cNvSpPr>
                <a:spLocks noChangeShapeType="1"/>
              </p:cNvSpPr>
              <p:nvPr/>
            </p:nvSpPr>
            <p:spPr bwMode="auto">
              <a:xfrm flipV="1">
                <a:off x="2042" y="1394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2741" name="Group 405"/>
            <p:cNvGrpSpPr>
              <a:grpSpLocks/>
            </p:cNvGrpSpPr>
            <p:nvPr/>
          </p:nvGrpSpPr>
          <p:grpSpPr bwMode="auto">
            <a:xfrm>
              <a:off x="2014" y="1090"/>
              <a:ext cx="734" cy="623"/>
              <a:chOff x="2014" y="1090"/>
              <a:chExt cx="734" cy="623"/>
            </a:xfrm>
          </p:grpSpPr>
          <p:sp>
            <p:nvSpPr>
              <p:cNvPr id="142742" name="Line 406"/>
              <p:cNvSpPr>
                <a:spLocks noChangeShapeType="1"/>
              </p:cNvSpPr>
              <p:nvPr/>
            </p:nvSpPr>
            <p:spPr bwMode="auto">
              <a:xfrm>
                <a:off x="2014" y="1408"/>
                <a:ext cx="5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43" name="Line 407"/>
              <p:cNvSpPr>
                <a:spLocks noChangeShapeType="1"/>
              </p:cNvSpPr>
              <p:nvPr/>
            </p:nvSpPr>
            <p:spPr bwMode="auto">
              <a:xfrm>
                <a:off x="2022" y="142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44" name="Line 408"/>
              <p:cNvSpPr>
                <a:spLocks noChangeShapeType="1"/>
              </p:cNvSpPr>
              <p:nvPr/>
            </p:nvSpPr>
            <p:spPr bwMode="auto">
              <a:xfrm>
                <a:off x="2022" y="139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45" name="Line 409"/>
              <p:cNvSpPr>
                <a:spLocks noChangeShapeType="1"/>
              </p:cNvSpPr>
              <p:nvPr/>
            </p:nvSpPr>
            <p:spPr bwMode="auto">
              <a:xfrm flipV="1">
                <a:off x="2014" y="138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46" name="Line 410"/>
              <p:cNvSpPr>
                <a:spLocks noChangeShapeType="1"/>
              </p:cNvSpPr>
              <p:nvPr/>
            </p:nvSpPr>
            <p:spPr bwMode="auto">
              <a:xfrm flipV="1">
                <a:off x="2068" y="138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47" name="Line 411"/>
              <p:cNvSpPr>
                <a:spLocks noChangeShapeType="1"/>
              </p:cNvSpPr>
              <p:nvPr/>
            </p:nvSpPr>
            <p:spPr bwMode="auto">
              <a:xfrm flipV="1">
                <a:off x="2062" y="1406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48" name="Line 412"/>
              <p:cNvSpPr>
                <a:spLocks noChangeShapeType="1"/>
              </p:cNvSpPr>
              <p:nvPr/>
            </p:nvSpPr>
            <p:spPr bwMode="auto">
              <a:xfrm>
                <a:off x="2034" y="1420"/>
                <a:ext cx="5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49" name="Line 413"/>
              <p:cNvSpPr>
                <a:spLocks noChangeShapeType="1"/>
              </p:cNvSpPr>
              <p:nvPr/>
            </p:nvSpPr>
            <p:spPr bwMode="auto">
              <a:xfrm>
                <a:off x="2040" y="143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50" name="Line 414"/>
              <p:cNvSpPr>
                <a:spLocks noChangeShapeType="1"/>
              </p:cNvSpPr>
              <p:nvPr/>
            </p:nvSpPr>
            <p:spPr bwMode="auto">
              <a:xfrm>
                <a:off x="2040" y="140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51" name="Line 415"/>
              <p:cNvSpPr>
                <a:spLocks noChangeShapeType="1"/>
              </p:cNvSpPr>
              <p:nvPr/>
            </p:nvSpPr>
            <p:spPr bwMode="auto">
              <a:xfrm flipV="1">
                <a:off x="2034" y="140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52" name="Line 416"/>
              <p:cNvSpPr>
                <a:spLocks noChangeShapeType="1"/>
              </p:cNvSpPr>
              <p:nvPr/>
            </p:nvSpPr>
            <p:spPr bwMode="auto">
              <a:xfrm flipV="1">
                <a:off x="2088" y="140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53" name="Line 417"/>
              <p:cNvSpPr>
                <a:spLocks noChangeShapeType="1"/>
              </p:cNvSpPr>
              <p:nvPr/>
            </p:nvSpPr>
            <p:spPr bwMode="auto">
              <a:xfrm flipV="1">
                <a:off x="2084" y="1380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54" name="Line 418"/>
              <p:cNvSpPr>
                <a:spLocks noChangeShapeType="1"/>
              </p:cNvSpPr>
              <p:nvPr/>
            </p:nvSpPr>
            <p:spPr bwMode="auto">
              <a:xfrm>
                <a:off x="2056" y="1392"/>
                <a:ext cx="5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55" name="Line 419"/>
              <p:cNvSpPr>
                <a:spLocks noChangeShapeType="1"/>
              </p:cNvSpPr>
              <p:nvPr/>
            </p:nvSpPr>
            <p:spPr bwMode="auto">
              <a:xfrm>
                <a:off x="2062" y="140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56" name="Line 420"/>
              <p:cNvSpPr>
                <a:spLocks noChangeShapeType="1"/>
              </p:cNvSpPr>
              <p:nvPr/>
            </p:nvSpPr>
            <p:spPr bwMode="auto">
              <a:xfrm>
                <a:off x="2062" y="138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57" name="Line 421"/>
              <p:cNvSpPr>
                <a:spLocks noChangeShapeType="1"/>
              </p:cNvSpPr>
              <p:nvPr/>
            </p:nvSpPr>
            <p:spPr bwMode="auto">
              <a:xfrm flipV="1">
                <a:off x="2056" y="137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58" name="Line 422"/>
              <p:cNvSpPr>
                <a:spLocks noChangeShapeType="1"/>
              </p:cNvSpPr>
              <p:nvPr/>
            </p:nvSpPr>
            <p:spPr bwMode="auto">
              <a:xfrm flipV="1">
                <a:off x="2110" y="137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59" name="Line 423"/>
              <p:cNvSpPr>
                <a:spLocks noChangeShapeType="1"/>
              </p:cNvSpPr>
              <p:nvPr/>
            </p:nvSpPr>
            <p:spPr bwMode="auto">
              <a:xfrm flipV="1">
                <a:off x="2104" y="1354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60" name="Line 424"/>
              <p:cNvSpPr>
                <a:spLocks noChangeShapeType="1"/>
              </p:cNvSpPr>
              <p:nvPr/>
            </p:nvSpPr>
            <p:spPr bwMode="auto">
              <a:xfrm>
                <a:off x="2078" y="1366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61" name="Line 425"/>
              <p:cNvSpPr>
                <a:spLocks noChangeShapeType="1"/>
              </p:cNvSpPr>
              <p:nvPr/>
            </p:nvSpPr>
            <p:spPr bwMode="auto">
              <a:xfrm>
                <a:off x="2082" y="138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62" name="Line 426"/>
              <p:cNvSpPr>
                <a:spLocks noChangeShapeType="1"/>
              </p:cNvSpPr>
              <p:nvPr/>
            </p:nvSpPr>
            <p:spPr bwMode="auto">
              <a:xfrm>
                <a:off x="2082" y="135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63" name="Line 427"/>
              <p:cNvSpPr>
                <a:spLocks noChangeShapeType="1"/>
              </p:cNvSpPr>
              <p:nvPr/>
            </p:nvSpPr>
            <p:spPr bwMode="auto">
              <a:xfrm flipV="1">
                <a:off x="2078" y="13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64" name="Line 428"/>
              <p:cNvSpPr>
                <a:spLocks noChangeShapeType="1"/>
              </p:cNvSpPr>
              <p:nvPr/>
            </p:nvSpPr>
            <p:spPr bwMode="auto">
              <a:xfrm flipV="1">
                <a:off x="2128" y="13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65" name="Line 429"/>
              <p:cNvSpPr>
                <a:spLocks noChangeShapeType="1"/>
              </p:cNvSpPr>
              <p:nvPr/>
            </p:nvSpPr>
            <p:spPr bwMode="auto">
              <a:xfrm flipV="1">
                <a:off x="2124" y="1374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66" name="Line 430"/>
              <p:cNvSpPr>
                <a:spLocks noChangeShapeType="1"/>
              </p:cNvSpPr>
              <p:nvPr/>
            </p:nvSpPr>
            <p:spPr bwMode="auto">
              <a:xfrm>
                <a:off x="2100" y="1388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67" name="Line 431"/>
              <p:cNvSpPr>
                <a:spLocks noChangeShapeType="1"/>
              </p:cNvSpPr>
              <p:nvPr/>
            </p:nvSpPr>
            <p:spPr bwMode="auto">
              <a:xfrm>
                <a:off x="2104" y="140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68" name="Line 432"/>
              <p:cNvSpPr>
                <a:spLocks noChangeShapeType="1"/>
              </p:cNvSpPr>
              <p:nvPr/>
            </p:nvSpPr>
            <p:spPr bwMode="auto">
              <a:xfrm>
                <a:off x="2104" y="137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69" name="Line 433"/>
              <p:cNvSpPr>
                <a:spLocks noChangeShapeType="1"/>
              </p:cNvSpPr>
              <p:nvPr/>
            </p:nvSpPr>
            <p:spPr bwMode="auto">
              <a:xfrm flipV="1">
                <a:off x="2100" y="136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70" name="Line 434"/>
              <p:cNvSpPr>
                <a:spLocks noChangeShapeType="1"/>
              </p:cNvSpPr>
              <p:nvPr/>
            </p:nvSpPr>
            <p:spPr bwMode="auto">
              <a:xfrm flipV="1">
                <a:off x="2150" y="136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71" name="Line 435"/>
              <p:cNvSpPr>
                <a:spLocks noChangeShapeType="1"/>
              </p:cNvSpPr>
              <p:nvPr/>
            </p:nvSpPr>
            <p:spPr bwMode="auto">
              <a:xfrm flipV="1">
                <a:off x="2144" y="1416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72" name="Line 436"/>
              <p:cNvSpPr>
                <a:spLocks noChangeShapeType="1"/>
              </p:cNvSpPr>
              <p:nvPr/>
            </p:nvSpPr>
            <p:spPr bwMode="auto">
              <a:xfrm>
                <a:off x="2120" y="1428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73" name="Line 437"/>
              <p:cNvSpPr>
                <a:spLocks noChangeShapeType="1"/>
              </p:cNvSpPr>
              <p:nvPr/>
            </p:nvSpPr>
            <p:spPr bwMode="auto">
              <a:xfrm>
                <a:off x="2124" y="144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74" name="Line 438"/>
              <p:cNvSpPr>
                <a:spLocks noChangeShapeType="1"/>
              </p:cNvSpPr>
              <p:nvPr/>
            </p:nvSpPr>
            <p:spPr bwMode="auto">
              <a:xfrm>
                <a:off x="2124" y="141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75" name="Line 439"/>
              <p:cNvSpPr>
                <a:spLocks noChangeShapeType="1"/>
              </p:cNvSpPr>
              <p:nvPr/>
            </p:nvSpPr>
            <p:spPr bwMode="auto">
              <a:xfrm flipV="1">
                <a:off x="2120" y="14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76" name="Line 440"/>
              <p:cNvSpPr>
                <a:spLocks noChangeShapeType="1"/>
              </p:cNvSpPr>
              <p:nvPr/>
            </p:nvSpPr>
            <p:spPr bwMode="auto">
              <a:xfrm flipV="1">
                <a:off x="2170" y="14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77" name="Line 441"/>
              <p:cNvSpPr>
                <a:spLocks noChangeShapeType="1"/>
              </p:cNvSpPr>
              <p:nvPr/>
            </p:nvSpPr>
            <p:spPr bwMode="auto">
              <a:xfrm flipV="1">
                <a:off x="2166" y="1414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78" name="Line 442"/>
              <p:cNvSpPr>
                <a:spLocks noChangeShapeType="1"/>
              </p:cNvSpPr>
              <p:nvPr/>
            </p:nvSpPr>
            <p:spPr bwMode="auto">
              <a:xfrm>
                <a:off x="2142" y="1428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79" name="Line 443"/>
              <p:cNvSpPr>
                <a:spLocks noChangeShapeType="1"/>
              </p:cNvSpPr>
              <p:nvPr/>
            </p:nvSpPr>
            <p:spPr bwMode="auto">
              <a:xfrm>
                <a:off x="2146" y="144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80" name="Line 444"/>
              <p:cNvSpPr>
                <a:spLocks noChangeShapeType="1"/>
              </p:cNvSpPr>
              <p:nvPr/>
            </p:nvSpPr>
            <p:spPr bwMode="auto">
              <a:xfrm>
                <a:off x="2146" y="14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81" name="Line 445"/>
              <p:cNvSpPr>
                <a:spLocks noChangeShapeType="1"/>
              </p:cNvSpPr>
              <p:nvPr/>
            </p:nvSpPr>
            <p:spPr bwMode="auto">
              <a:xfrm flipV="1">
                <a:off x="2142" y="140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82" name="Line 446"/>
              <p:cNvSpPr>
                <a:spLocks noChangeShapeType="1"/>
              </p:cNvSpPr>
              <p:nvPr/>
            </p:nvSpPr>
            <p:spPr bwMode="auto">
              <a:xfrm flipV="1">
                <a:off x="2190" y="140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83" name="Line 447"/>
              <p:cNvSpPr>
                <a:spLocks noChangeShapeType="1"/>
              </p:cNvSpPr>
              <p:nvPr/>
            </p:nvSpPr>
            <p:spPr bwMode="auto">
              <a:xfrm flipV="1">
                <a:off x="2186" y="1390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84" name="Line 448"/>
              <p:cNvSpPr>
                <a:spLocks noChangeShapeType="1"/>
              </p:cNvSpPr>
              <p:nvPr/>
            </p:nvSpPr>
            <p:spPr bwMode="auto">
              <a:xfrm>
                <a:off x="2162" y="1402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85" name="Line 449"/>
              <p:cNvSpPr>
                <a:spLocks noChangeShapeType="1"/>
              </p:cNvSpPr>
              <p:nvPr/>
            </p:nvSpPr>
            <p:spPr bwMode="auto">
              <a:xfrm>
                <a:off x="2166" y="14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86" name="Line 450"/>
              <p:cNvSpPr>
                <a:spLocks noChangeShapeType="1"/>
              </p:cNvSpPr>
              <p:nvPr/>
            </p:nvSpPr>
            <p:spPr bwMode="auto">
              <a:xfrm>
                <a:off x="2166" y="139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87" name="Line 451"/>
              <p:cNvSpPr>
                <a:spLocks noChangeShapeType="1"/>
              </p:cNvSpPr>
              <p:nvPr/>
            </p:nvSpPr>
            <p:spPr bwMode="auto">
              <a:xfrm flipV="1">
                <a:off x="2162" y="138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88" name="Line 452"/>
              <p:cNvSpPr>
                <a:spLocks noChangeShapeType="1"/>
              </p:cNvSpPr>
              <p:nvPr/>
            </p:nvSpPr>
            <p:spPr bwMode="auto">
              <a:xfrm flipV="1">
                <a:off x="2210" y="138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89" name="Line 453"/>
              <p:cNvSpPr>
                <a:spLocks noChangeShapeType="1"/>
              </p:cNvSpPr>
              <p:nvPr/>
            </p:nvSpPr>
            <p:spPr bwMode="auto">
              <a:xfrm flipV="1">
                <a:off x="2208" y="1392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90" name="Line 454"/>
              <p:cNvSpPr>
                <a:spLocks noChangeShapeType="1"/>
              </p:cNvSpPr>
              <p:nvPr/>
            </p:nvSpPr>
            <p:spPr bwMode="auto">
              <a:xfrm>
                <a:off x="2184" y="1404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91" name="Line 455"/>
              <p:cNvSpPr>
                <a:spLocks noChangeShapeType="1"/>
              </p:cNvSpPr>
              <p:nvPr/>
            </p:nvSpPr>
            <p:spPr bwMode="auto">
              <a:xfrm>
                <a:off x="2188" y="141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92" name="Line 456"/>
              <p:cNvSpPr>
                <a:spLocks noChangeShapeType="1"/>
              </p:cNvSpPr>
              <p:nvPr/>
            </p:nvSpPr>
            <p:spPr bwMode="auto">
              <a:xfrm>
                <a:off x="2188" y="139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93" name="Line 457"/>
              <p:cNvSpPr>
                <a:spLocks noChangeShapeType="1"/>
              </p:cNvSpPr>
              <p:nvPr/>
            </p:nvSpPr>
            <p:spPr bwMode="auto">
              <a:xfrm flipV="1">
                <a:off x="2184" y="138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94" name="Line 458"/>
              <p:cNvSpPr>
                <a:spLocks noChangeShapeType="1"/>
              </p:cNvSpPr>
              <p:nvPr/>
            </p:nvSpPr>
            <p:spPr bwMode="auto">
              <a:xfrm flipV="1">
                <a:off x="2232" y="138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95" name="Line 459"/>
              <p:cNvSpPr>
                <a:spLocks noChangeShapeType="1"/>
              </p:cNvSpPr>
              <p:nvPr/>
            </p:nvSpPr>
            <p:spPr bwMode="auto">
              <a:xfrm flipV="1">
                <a:off x="2228" y="1420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96" name="Line 460"/>
              <p:cNvSpPr>
                <a:spLocks noChangeShapeType="1"/>
              </p:cNvSpPr>
              <p:nvPr/>
            </p:nvSpPr>
            <p:spPr bwMode="auto">
              <a:xfrm>
                <a:off x="2204" y="1432"/>
                <a:ext cx="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97" name="Line 461"/>
              <p:cNvSpPr>
                <a:spLocks noChangeShapeType="1"/>
              </p:cNvSpPr>
              <p:nvPr/>
            </p:nvSpPr>
            <p:spPr bwMode="auto">
              <a:xfrm>
                <a:off x="2208" y="14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98" name="Line 462"/>
              <p:cNvSpPr>
                <a:spLocks noChangeShapeType="1"/>
              </p:cNvSpPr>
              <p:nvPr/>
            </p:nvSpPr>
            <p:spPr bwMode="auto">
              <a:xfrm>
                <a:off x="2208" y="142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799" name="Line 463"/>
              <p:cNvSpPr>
                <a:spLocks noChangeShapeType="1"/>
              </p:cNvSpPr>
              <p:nvPr/>
            </p:nvSpPr>
            <p:spPr bwMode="auto">
              <a:xfrm flipV="1">
                <a:off x="2204" y="141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00" name="Line 464"/>
              <p:cNvSpPr>
                <a:spLocks noChangeShapeType="1"/>
              </p:cNvSpPr>
              <p:nvPr/>
            </p:nvSpPr>
            <p:spPr bwMode="auto">
              <a:xfrm flipV="1">
                <a:off x="2250" y="141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01" name="Line 465"/>
              <p:cNvSpPr>
                <a:spLocks noChangeShapeType="1"/>
              </p:cNvSpPr>
              <p:nvPr/>
            </p:nvSpPr>
            <p:spPr bwMode="auto">
              <a:xfrm flipV="1">
                <a:off x="2250" y="1434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02" name="Line 466"/>
              <p:cNvSpPr>
                <a:spLocks noChangeShapeType="1"/>
              </p:cNvSpPr>
              <p:nvPr/>
            </p:nvSpPr>
            <p:spPr bwMode="auto">
              <a:xfrm>
                <a:off x="2226" y="1448"/>
                <a:ext cx="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03" name="Line 467"/>
              <p:cNvSpPr>
                <a:spLocks noChangeShapeType="1"/>
              </p:cNvSpPr>
              <p:nvPr/>
            </p:nvSpPr>
            <p:spPr bwMode="auto">
              <a:xfrm>
                <a:off x="2228" y="146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04" name="Line 468"/>
              <p:cNvSpPr>
                <a:spLocks noChangeShapeType="1"/>
              </p:cNvSpPr>
              <p:nvPr/>
            </p:nvSpPr>
            <p:spPr bwMode="auto">
              <a:xfrm>
                <a:off x="2228" y="143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05" name="Line 469"/>
              <p:cNvSpPr>
                <a:spLocks noChangeShapeType="1"/>
              </p:cNvSpPr>
              <p:nvPr/>
            </p:nvSpPr>
            <p:spPr bwMode="auto">
              <a:xfrm flipV="1">
                <a:off x="2226" y="142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06" name="Line 470"/>
              <p:cNvSpPr>
                <a:spLocks noChangeShapeType="1"/>
              </p:cNvSpPr>
              <p:nvPr/>
            </p:nvSpPr>
            <p:spPr bwMode="auto">
              <a:xfrm flipV="1">
                <a:off x="2272" y="142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07" name="Line 471"/>
              <p:cNvSpPr>
                <a:spLocks noChangeShapeType="1"/>
              </p:cNvSpPr>
              <p:nvPr/>
            </p:nvSpPr>
            <p:spPr bwMode="auto">
              <a:xfrm flipV="1">
                <a:off x="2270" y="143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08" name="Line 472"/>
              <p:cNvSpPr>
                <a:spLocks noChangeShapeType="1"/>
              </p:cNvSpPr>
              <p:nvPr/>
            </p:nvSpPr>
            <p:spPr bwMode="auto">
              <a:xfrm>
                <a:off x="2246" y="1446"/>
                <a:ext cx="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09" name="Line 473"/>
              <p:cNvSpPr>
                <a:spLocks noChangeShapeType="1"/>
              </p:cNvSpPr>
              <p:nvPr/>
            </p:nvSpPr>
            <p:spPr bwMode="auto">
              <a:xfrm>
                <a:off x="2248" y="145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10" name="Line 474"/>
              <p:cNvSpPr>
                <a:spLocks noChangeShapeType="1"/>
              </p:cNvSpPr>
              <p:nvPr/>
            </p:nvSpPr>
            <p:spPr bwMode="auto">
              <a:xfrm>
                <a:off x="2248" y="143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11" name="Line 475"/>
              <p:cNvSpPr>
                <a:spLocks noChangeShapeType="1"/>
              </p:cNvSpPr>
              <p:nvPr/>
            </p:nvSpPr>
            <p:spPr bwMode="auto">
              <a:xfrm flipV="1">
                <a:off x="2246" y="142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12" name="Line 476"/>
              <p:cNvSpPr>
                <a:spLocks noChangeShapeType="1"/>
              </p:cNvSpPr>
              <p:nvPr/>
            </p:nvSpPr>
            <p:spPr bwMode="auto">
              <a:xfrm flipV="1">
                <a:off x="2292" y="142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13" name="Line 477"/>
              <p:cNvSpPr>
                <a:spLocks noChangeShapeType="1"/>
              </p:cNvSpPr>
              <p:nvPr/>
            </p:nvSpPr>
            <p:spPr bwMode="auto">
              <a:xfrm flipV="1">
                <a:off x="2290" y="142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14" name="Line 478"/>
              <p:cNvSpPr>
                <a:spLocks noChangeShapeType="1"/>
              </p:cNvSpPr>
              <p:nvPr/>
            </p:nvSpPr>
            <p:spPr bwMode="auto">
              <a:xfrm>
                <a:off x="2268" y="1434"/>
                <a:ext cx="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15" name="Line 479"/>
              <p:cNvSpPr>
                <a:spLocks noChangeShapeType="1"/>
              </p:cNvSpPr>
              <p:nvPr/>
            </p:nvSpPr>
            <p:spPr bwMode="auto">
              <a:xfrm>
                <a:off x="2270" y="144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16" name="Line 480"/>
              <p:cNvSpPr>
                <a:spLocks noChangeShapeType="1"/>
              </p:cNvSpPr>
              <p:nvPr/>
            </p:nvSpPr>
            <p:spPr bwMode="auto">
              <a:xfrm>
                <a:off x="2270" y="142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17" name="Line 481"/>
              <p:cNvSpPr>
                <a:spLocks noChangeShapeType="1"/>
              </p:cNvSpPr>
              <p:nvPr/>
            </p:nvSpPr>
            <p:spPr bwMode="auto">
              <a:xfrm flipV="1">
                <a:off x="2268" y="141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18" name="Line 482"/>
              <p:cNvSpPr>
                <a:spLocks noChangeShapeType="1"/>
              </p:cNvSpPr>
              <p:nvPr/>
            </p:nvSpPr>
            <p:spPr bwMode="auto">
              <a:xfrm flipV="1">
                <a:off x="2314" y="141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19" name="Line 483"/>
              <p:cNvSpPr>
                <a:spLocks noChangeShapeType="1"/>
              </p:cNvSpPr>
              <p:nvPr/>
            </p:nvSpPr>
            <p:spPr bwMode="auto">
              <a:xfrm flipV="1">
                <a:off x="2310" y="138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20" name="Line 484"/>
              <p:cNvSpPr>
                <a:spLocks noChangeShapeType="1"/>
              </p:cNvSpPr>
              <p:nvPr/>
            </p:nvSpPr>
            <p:spPr bwMode="auto">
              <a:xfrm>
                <a:off x="2290" y="139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21" name="Line 485"/>
              <p:cNvSpPr>
                <a:spLocks noChangeShapeType="1"/>
              </p:cNvSpPr>
              <p:nvPr/>
            </p:nvSpPr>
            <p:spPr bwMode="auto">
              <a:xfrm>
                <a:off x="2290" y="140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22" name="Line 486"/>
              <p:cNvSpPr>
                <a:spLocks noChangeShapeType="1"/>
              </p:cNvSpPr>
              <p:nvPr/>
            </p:nvSpPr>
            <p:spPr bwMode="auto">
              <a:xfrm>
                <a:off x="2290" y="138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23" name="Line 487"/>
              <p:cNvSpPr>
                <a:spLocks noChangeShapeType="1"/>
              </p:cNvSpPr>
              <p:nvPr/>
            </p:nvSpPr>
            <p:spPr bwMode="auto">
              <a:xfrm flipV="1">
                <a:off x="2290" y="13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24" name="Line 488"/>
              <p:cNvSpPr>
                <a:spLocks noChangeShapeType="1"/>
              </p:cNvSpPr>
              <p:nvPr/>
            </p:nvSpPr>
            <p:spPr bwMode="auto">
              <a:xfrm flipV="1">
                <a:off x="2332" y="13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25" name="Line 489"/>
              <p:cNvSpPr>
                <a:spLocks noChangeShapeType="1"/>
              </p:cNvSpPr>
              <p:nvPr/>
            </p:nvSpPr>
            <p:spPr bwMode="auto">
              <a:xfrm flipV="1">
                <a:off x="2332" y="132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26" name="Line 490"/>
              <p:cNvSpPr>
                <a:spLocks noChangeShapeType="1"/>
              </p:cNvSpPr>
              <p:nvPr/>
            </p:nvSpPr>
            <p:spPr bwMode="auto">
              <a:xfrm>
                <a:off x="2312" y="133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27" name="Line 491"/>
              <p:cNvSpPr>
                <a:spLocks noChangeShapeType="1"/>
              </p:cNvSpPr>
              <p:nvPr/>
            </p:nvSpPr>
            <p:spPr bwMode="auto">
              <a:xfrm>
                <a:off x="2312" y="134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28" name="Line 492"/>
              <p:cNvSpPr>
                <a:spLocks noChangeShapeType="1"/>
              </p:cNvSpPr>
              <p:nvPr/>
            </p:nvSpPr>
            <p:spPr bwMode="auto">
              <a:xfrm>
                <a:off x="2312" y="132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29" name="Line 493"/>
              <p:cNvSpPr>
                <a:spLocks noChangeShapeType="1"/>
              </p:cNvSpPr>
              <p:nvPr/>
            </p:nvSpPr>
            <p:spPr bwMode="auto">
              <a:xfrm flipV="1">
                <a:off x="2312" y="131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30" name="Line 494"/>
              <p:cNvSpPr>
                <a:spLocks noChangeShapeType="1"/>
              </p:cNvSpPr>
              <p:nvPr/>
            </p:nvSpPr>
            <p:spPr bwMode="auto">
              <a:xfrm flipV="1">
                <a:off x="2354" y="131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31" name="Line 495"/>
              <p:cNvSpPr>
                <a:spLocks noChangeShapeType="1"/>
              </p:cNvSpPr>
              <p:nvPr/>
            </p:nvSpPr>
            <p:spPr bwMode="auto">
              <a:xfrm flipV="1">
                <a:off x="2354" y="1270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32" name="Line 496"/>
              <p:cNvSpPr>
                <a:spLocks noChangeShapeType="1"/>
              </p:cNvSpPr>
              <p:nvPr/>
            </p:nvSpPr>
            <p:spPr bwMode="auto">
              <a:xfrm>
                <a:off x="2334" y="128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33" name="Line 497"/>
              <p:cNvSpPr>
                <a:spLocks noChangeShapeType="1"/>
              </p:cNvSpPr>
              <p:nvPr/>
            </p:nvSpPr>
            <p:spPr bwMode="auto">
              <a:xfrm>
                <a:off x="2334" y="129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34" name="Line 498"/>
              <p:cNvSpPr>
                <a:spLocks noChangeShapeType="1"/>
              </p:cNvSpPr>
              <p:nvPr/>
            </p:nvSpPr>
            <p:spPr bwMode="auto">
              <a:xfrm>
                <a:off x="2334" y="127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35" name="Line 499"/>
              <p:cNvSpPr>
                <a:spLocks noChangeShapeType="1"/>
              </p:cNvSpPr>
              <p:nvPr/>
            </p:nvSpPr>
            <p:spPr bwMode="auto">
              <a:xfrm flipV="1">
                <a:off x="2334" y="126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36" name="Line 500"/>
              <p:cNvSpPr>
                <a:spLocks noChangeShapeType="1"/>
              </p:cNvSpPr>
              <p:nvPr/>
            </p:nvSpPr>
            <p:spPr bwMode="auto">
              <a:xfrm flipV="1">
                <a:off x="2376" y="126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37" name="Line 501"/>
              <p:cNvSpPr>
                <a:spLocks noChangeShapeType="1"/>
              </p:cNvSpPr>
              <p:nvPr/>
            </p:nvSpPr>
            <p:spPr bwMode="auto">
              <a:xfrm flipV="1">
                <a:off x="2374" y="1200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38" name="Line 502"/>
              <p:cNvSpPr>
                <a:spLocks noChangeShapeType="1"/>
              </p:cNvSpPr>
              <p:nvPr/>
            </p:nvSpPr>
            <p:spPr bwMode="auto">
              <a:xfrm>
                <a:off x="2354" y="121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39" name="Line 503"/>
              <p:cNvSpPr>
                <a:spLocks noChangeShapeType="1"/>
              </p:cNvSpPr>
              <p:nvPr/>
            </p:nvSpPr>
            <p:spPr bwMode="auto">
              <a:xfrm>
                <a:off x="2354" y="122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40" name="Line 504"/>
              <p:cNvSpPr>
                <a:spLocks noChangeShapeType="1"/>
              </p:cNvSpPr>
              <p:nvPr/>
            </p:nvSpPr>
            <p:spPr bwMode="auto">
              <a:xfrm>
                <a:off x="2354" y="120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41" name="Line 505"/>
              <p:cNvSpPr>
                <a:spLocks noChangeShapeType="1"/>
              </p:cNvSpPr>
              <p:nvPr/>
            </p:nvSpPr>
            <p:spPr bwMode="auto">
              <a:xfrm flipV="1">
                <a:off x="2354" y="119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42" name="Line 506"/>
              <p:cNvSpPr>
                <a:spLocks noChangeShapeType="1"/>
              </p:cNvSpPr>
              <p:nvPr/>
            </p:nvSpPr>
            <p:spPr bwMode="auto">
              <a:xfrm flipV="1">
                <a:off x="2394" y="119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43" name="Line 507"/>
              <p:cNvSpPr>
                <a:spLocks noChangeShapeType="1"/>
              </p:cNvSpPr>
              <p:nvPr/>
            </p:nvSpPr>
            <p:spPr bwMode="auto">
              <a:xfrm flipV="1">
                <a:off x="2394" y="1120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44" name="Line 508"/>
              <p:cNvSpPr>
                <a:spLocks noChangeShapeType="1"/>
              </p:cNvSpPr>
              <p:nvPr/>
            </p:nvSpPr>
            <p:spPr bwMode="auto">
              <a:xfrm>
                <a:off x="2374" y="113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45" name="Line 509"/>
              <p:cNvSpPr>
                <a:spLocks noChangeShapeType="1"/>
              </p:cNvSpPr>
              <p:nvPr/>
            </p:nvSpPr>
            <p:spPr bwMode="auto">
              <a:xfrm>
                <a:off x="2374" y="11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46" name="Line 510"/>
              <p:cNvSpPr>
                <a:spLocks noChangeShapeType="1"/>
              </p:cNvSpPr>
              <p:nvPr/>
            </p:nvSpPr>
            <p:spPr bwMode="auto">
              <a:xfrm>
                <a:off x="2374" y="112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47" name="Line 511"/>
              <p:cNvSpPr>
                <a:spLocks noChangeShapeType="1"/>
              </p:cNvSpPr>
              <p:nvPr/>
            </p:nvSpPr>
            <p:spPr bwMode="auto">
              <a:xfrm flipV="1">
                <a:off x="2374" y="11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48" name="Line 512"/>
              <p:cNvSpPr>
                <a:spLocks noChangeShapeType="1"/>
              </p:cNvSpPr>
              <p:nvPr/>
            </p:nvSpPr>
            <p:spPr bwMode="auto">
              <a:xfrm flipV="1">
                <a:off x="2414" y="11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49" name="Line 513"/>
              <p:cNvSpPr>
                <a:spLocks noChangeShapeType="1"/>
              </p:cNvSpPr>
              <p:nvPr/>
            </p:nvSpPr>
            <p:spPr bwMode="auto">
              <a:xfrm flipV="1">
                <a:off x="2416" y="1098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50" name="Line 514"/>
              <p:cNvSpPr>
                <a:spLocks noChangeShapeType="1"/>
              </p:cNvSpPr>
              <p:nvPr/>
            </p:nvSpPr>
            <p:spPr bwMode="auto">
              <a:xfrm>
                <a:off x="2396" y="111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51" name="Line 515"/>
              <p:cNvSpPr>
                <a:spLocks noChangeShapeType="1"/>
              </p:cNvSpPr>
              <p:nvPr/>
            </p:nvSpPr>
            <p:spPr bwMode="auto">
              <a:xfrm>
                <a:off x="2396" y="112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52" name="Line 516"/>
              <p:cNvSpPr>
                <a:spLocks noChangeShapeType="1"/>
              </p:cNvSpPr>
              <p:nvPr/>
            </p:nvSpPr>
            <p:spPr bwMode="auto">
              <a:xfrm>
                <a:off x="2396" y="109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53" name="Line 517"/>
              <p:cNvSpPr>
                <a:spLocks noChangeShapeType="1"/>
              </p:cNvSpPr>
              <p:nvPr/>
            </p:nvSpPr>
            <p:spPr bwMode="auto">
              <a:xfrm flipV="1">
                <a:off x="2396" y="109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54" name="Line 518"/>
              <p:cNvSpPr>
                <a:spLocks noChangeShapeType="1"/>
              </p:cNvSpPr>
              <p:nvPr/>
            </p:nvSpPr>
            <p:spPr bwMode="auto">
              <a:xfrm flipV="1">
                <a:off x="2436" y="109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55" name="Line 519"/>
              <p:cNvSpPr>
                <a:spLocks noChangeShapeType="1"/>
              </p:cNvSpPr>
              <p:nvPr/>
            </p:nvSpPr>
            <p:spPr bwMode="auto">
              <a:xfrm flipV="1">
                <a:off x="2436" y="1176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56" name="Line 520"/>
              <p:cNvSpPr>
                <a:spLocks noChangeShapeType="1"/>
              </p:cNvSpPr>
              <p:nvPr/>
            </p:nvSpPr>
            <p:spPr bwMode="auto">
              <a:xfrm>
                <a:off x="2416" y="118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57" name="Line 521"/>
              <p:cNvSpPr>
                <a:spLocks noChangeShapeType="1"/>
              </p:cNvSpPr>
              <p:nvPr/>
            </p:nvSpPr>
            <p:spPr bwMode="auto">
              <a:xfrm>
                <a:off x="2416" y="120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58" name="Line 522"/>
              <p:cNvSpPr>
                <a:spLocks noChangeShapeType="1"/>
              </p:cNvSpPr>
              <p:nvPr/>
            </p:nvSpPr>
            <p:spPr bwMode="auto">
              <a:xfrm>
                <a:off x="2416" y="117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59" name="Line 523"/>
              <p:cNvSpPr>
                <a:spLocks noChangeShapeType="1"/>
              </p:cNvSpPr>
              <p:nvPr/>
            </p:nvSpPr>
            <p:spPr bwMode="auto">
              <a:xfrm flipV="1">
                <a:off x="2416" y="116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60" name="Line 524"/>
              <p:cNvSpPr>
                <a:spLocks noChangeShapeType="1"/>
              </p:cNvSpPr>
              <p:nvPr/>
            </p:nvSpPr>
            <p:spPr bwMode="auto">
              <a:xfrm flipV="1">
                <a:off x="2456" y="116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61" name="Line 525"/>
              <p:cNvSpPr>
                <a:spLocks noChangeShapeType="1"/>
              </p:cNvSpPr>
              <p:nvPr/>
            </p:nvSpPr>
            <p:spPr bwMode="auto">
              <a:xfrm flipV="1">
                <a:off x="2458" y="1310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62" name="Line 526"/>
              <p:cNvSpPr>
                <a:spLocks noChangeShapeType="1"/>
              </p:cNvSpPr>
              <p:nvPr/>
            </p:nvSpPr>
            <p:spPr bwMode="auto">
              <a:xfrm>
                <a:off x="2438" y="1322"/>
                <a:ext cx="3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63" name="Line 527"/>
              <p:cNvSpPr>
                <a:spLocks noChangeShapeType="1"/>
              </p:cNvSpPr>
              <p:nvPr/>
            </p:nvSpPr>
            <p:spPr bwMode="auto">
              <a:xfrm>
                <a:off x="2436" y="133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64" name="Line 528"/>
              <p:cNvSpPr>
                <a:spLocks noChangeShapeType="1"/>
              </p:cNvSpPr>
              <p:nvPr/>
            </p:nvSpPr>
            <p:spPr bwMode="auto">
              <a:xfrm>
                <a:off x="2436" y="131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65" name="Line 529"/>
              <p:cNvSpPr>
                <a:spLocks noChangeShapeType="1"/>
              </p:cNvSpPr>
              <p:nvPr/>
            </p:nvSpPr>
            <p:spPr bwMode="auto">
              <a:xfrm flipV="1">
                <a:off x="2438" y="130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66" name="Line 530"/>
              <p:cNvSpPr>
                <a:spLocks noChangeShapeType="1"/>
              </p:cNvSpPr>
              <p:nvPr/>
            </p:nvSpPr>
            <p:spPr bwMode="auto">
              <a:xfrm flipV="1">
                <a:off x="2476" y="130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67" name="Line 531"/>
              <p:cNvSpPr>
                <a:spLocks noChangeShapeType="1"/>
              </p:cNvSpPr>
              <p:nvPr/>
            </p:nvSpPr>
            <p:spPr bwMode="auto">
              <a:xfrm flipV="1">
                <a:off x="2478" y="144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68" name="Line 532"/>
              <p:cNvSpPr>
                <a:spLocks noChangeShapeType="1"/>
              </p:cNvSpPr>
              <p:nvPr/>
            </p:nvSpPr>
            <p:spPr bwMode="auto">
              <a:xfrm>
                <a:off x="2458" y="1456"/>
                <a:ext cx="3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69" name="Line 533"/>
              <p:cNvSpPr>
                <a:spLocks noChangeShapeType="1"/>
              </p:cNvSpPr>
              <p:nvPr/>
            </p:nvSpPr>
            <p:spPr bwMode="auto">
              <a:xfrm>
                <a:off x="2456" y="146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70" name="Line 534"/>
              <p:cNvSpPr>
                <a:spLocks noChangeShapeType="1"/>
              </p:cNvSpPr>
              <p:nvPr/>
            </p:nvSpPr>
            <p:spPr bwMode="auto">
              <a:xfrm>
                <a:off x="2456" y="144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71" name="Line 535"/>
              <p:cNvSpPr>
                <a:spLocks noChangeShapeType="1"/>
              </p:cNvSpPr>
              <p:nvPr/>
            </p:nvSpPr>
            <p:spPr bwMode="auto">
              <a:xfrm flipV="1">
                <a:off x="2458" y="143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72" name="Line 536"/>
              <p:cNvSpPr>
                <a:spLocks noChangeShapeType="1"/>
              </p:cNvSpPr>
              <p:nvPr/>
            </p:nvSpPr>
            <p:spPr bwMode="auto">
              <a:xfrm flipV="1">
                <a:off x="2496" y="143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73" name="Line 537"/>
              <p:cNvSpPr>
                <a:spLocks noChangeShapeType="1"/>
              </p:cNvSpPr>
              <p:nvPr/>
            </p:nvSpPr>
            <p:spPr bwMode="auto">
              <a:xfrm flipV="1">
                <a:off x="2498" y="1516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74" name="Line 538"/>
              <p:cNvSpPr>
                <a:spLocks noChangeShapeType="1"/>
              </p:cNvSpPr>
              <p:nvPr/>
            </p:nvSpPr>
            <p:spPr bwMode="auto">
              <a:xfrm>
                <a:off x="2480" y="1528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75" name="Line 539"/>
              <p:cNvSpPr>
                <a:spLocks noChangeShapeType="1"/>
              </p:cNvSpPr>
              <p:nvPr/>
            </p:nvSpPr>
            <p:spPr bwMode="auto">
              <a:xfrm>
                <a:off x="2478" y="154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76" name="Line 540"/>
              <p:cNvSpPr>
                <a:spLocks noChangeShapeType="1"/>
              </p:cNvSpPr>
              <p:nvPr/>
            </p:nvSpPr>
            <p:spPr bwMode="auto">
              <a:xfrm>
                <a:off x="2478" y="151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77" name="Line 541"/>
              <p:cNvSpPr>
                <a:spLocks noChangeShapeType="1"/>
              </p:cNvSpPr>
              <p:nvPr/>
            </p:nvSpPr>
            <p:spPr bwMode="auto">
              <a:xfrm flipV="1">
                <a:off x="2480" y="15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78" name="Line 542"/>
              <p:cNvSpPr>
                <a:spLocks noChangeShapeType="1"/>
              </p:cNvSpPr>
              <p:nvPr/>
            </p:nvSpPr>
            <p:spPr bwMode="auto">
              <a:xfrm flipV="1">
                <a:off x="2516" y="15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79" name="Line 543"/>
              <p:cNvSpPr>
                <a:spLocks noChangeShapeType="1"/>
              </p:cNvSpPr>
              <p:nvPr/>
            </p:nvSpPr>
            <p:spPr bwMode="auto">
              <a:xfrm flipV="1">
                <a:off x="2518" y="1524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80" name="Line 544"/>
              <p:cNvSpPr>
                <a:spLocks noChangeShapeType="1"/>
              </p:cNvSpPr>
              <p:nvPr/>
            </p:nvSpPr>
            <p:spPr bwMode="auto">
              <a:xfrm>
                <a:off x="2502" y="1538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81" name="Line 545"/>
              <p:cNvSpPr>
                <a:spLocks noChangeShapeType="1"/>
              </p:cNvSpPr>
              <p:nvPr/>
            </p:nvSpPr>
            <p:spPr bwMode="auto">
              <a:xfrm>
                <a:off x="2498" y="155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82" name="Line 546"/>
              <p:cNvSpPr>
                <a:spLocks noChangeShapeType="1"/>
              </p:cNvSpPr>
              <p:nvPr/>
            </p:nvSpPr>
            <p:spPr bwMode="auto">
              <a:xfrm>
                <a:off x="2498" y="152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83" name="Line 547"/>
              <p:cNvSpPr>
                <a:spLocks noChangeShapeType="1"/>
              </p:cNvSpPr>
              <p:nvPr/>
            </p:nvSpPr>
            <p:spPr bwMode="auto">
              <a:xfrm flipV="1">
                <a:off x="2502" y="151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84" name="Line 548"/>
              <p:cNvSpPr>
                <a:spLocks noChangeShapeType="1"/>
              </p:cNvSpPr>
              <p:nvPr/>
            </p:nvSpPr>
            <p:spPr bwMode="auto">
              <a:xfrm flipV="1">
                <a:off x="2536" y="151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85" name="Line 549"/>
              <p:cNvSpPr>
                <a:spLocks noChangeShapeType="1"/>
              </p:cNvSpPr>
              <p:nvPr/>
            </p:nvSpPr>
            <p:spPr bwMode="auto">
              <a:xfrm flipV="1">
                <a:off x="2540" y="1524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86" name="Line 550"/>
              <p:cNvSpPr>
                <a:spLocks noChangeShapeType="1"/>
              </p:cNvSpPr>
              <p:nvPr/>
            </p:nvSpPr>
            <p:spPr bwMode="auto">
              <a:xfrm>
                <a:off x="2524" y="1538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87" name="Line 551"/>
              <p:cNvSpPr>
                <a:spLocks noChangeShapeType="1"/>
              </p:cNvSpPr>
              <p:nvPr/>
            </p:nvSpPr>
            <p:spPr bwMode="auto">
              <a:xfrm>
                <a:off x="2520" y="155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88" name="Line 552"/>
              <p:cNvSpPr>
                <a:spLocks noChangeShapeType="1"/>
              </p:cNvSpPr>
              <p:nvPr/>
            </p:nvSpPr>
            <p:spPr bwMode="auto">
              <a:xfrm>
                <a:off x="2520" y="152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89" name="Line 553"/>
              <p:cNvSpPr>
                <a:spLocks noChangeShapeType="1"/>
              </p:cNvSpPr>
              <p:nvPr/>
            </p:nvSpPr>
            <p:spPr bwMode="auto">
              <a:xfrm flipV="1">
                <a:off x="2524" y="151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90" name="Line 554"/>
              <p:cNvSpPr>
                <a:spLocks noChangeShapeType="1"/>
              </p:cNvSpPr>
              <p:nvPr/>
            </p:nvSpPr>
            <p:spPr bwMode="auto">
              <a:xfrm flipV="1">
                <a:off x="2558" y="151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91" name="Line 555"/>
              <p:cNvSpPr>
                <a:spLocks noChangeShapeType="1"/>
              </p:cNvSpPr>
              <p:nvPr/>
            </p:nvSpPr>
            <p:spPr bwMode="auto">
              <a:xfrm flipV="1">
                <a:off x="2560" y="1522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92" name="Line 556"/>
              <p:cNvSpPr>
                <a:spLocks noChangeShapeType="1"/>
              </p:cNvSpPr>
              <p:nvPr/>
            </p:nvSpPr>
            <p:spPr bwMode="auto">
              <a:xfrm>
                <a:off x="2544" y="1536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93" name="Line 557"/>
              <p:cNvSpPr>
                <a:spLocks noChangeShapeType="1"/>
              </p:cNvSpPr>
              <p:nvPr/>
            </p:nvSpPr>
            <p:spPr bwMode="auto">
              <a:xfrm>
                <a:off x="2540" y="154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94" name="Line 558"/>
              <p:cNvSpPr>
                <a:spLocks noChangeShapeType="1"/>
              </p:cNvSpPr>
              <p:nvPr/>
            </p:nvSpPr>
            <p:spPr bwMode="auto">
              <a:xfrm>
                <a:off x="2540" y="152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95" name="Line 559"/>
              <p:cNvSpPr>
                <a:spLocks noChangeShapeType="1"/>
              </p:cNvSpPr>
              <p:nvPr/>
            </p:nvSpPr>
            <p:spPr bwMode="auto">
              <a:xfrm flipV="1">
                <a:off x="2544" y="151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96" name="Line 560"/>
              <p:cNvSpPr>
                <a:spLocks noChangeShapeType="1"/>
              </p:cNvSpPr>
              <p:nvPr/>
            </p:nvSpPr>
            <p:spPr bwMode="auto">
              <a:xfrm flipV="1">
                <a:off x="2576" y="151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97" name="Line 561"/>
              <p:cNvSpPr>
                <a:spLocks noChangeShapeType="1"/>
              </p:cNvSpPr>
              <p:nvPr/>
            </p:nvSpPr>
            <p:spPr bwMode="auto">
              <a:xfrm flipV="1">
                <a:off x="2582" y="1544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98" name="Line 562"/>
              <p:cNvSpPr>
                <a:spLocks noChangeShapeType="1"/>
              </p:cNvSpPr>
              <p:nvPr/>
            </p:nvSpPr>
            <p:spPr bwMode="auto">
              <a:xfrm>
                <a:off x="2566" y="1558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899" name="Line 563"/>
              <p:cNvSpPr>
                <a:spLocks noChangeShapeType="1"/>
              </p:cNvSpPr>
              <p:nvPr/>
            </p:nvSpPr>
            <p:spPr bwMode="auto">
              <a:xfrm>
                <a:off x="2562" y="157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00" name="Line 564"/>
              <p:cNvSpPr>
                <a:spLocks noChangeShapeType="1"/>
              </p:cNvSpPr>
              <p:nvPr/>
            </p:nvSpPr>
            <p:spPr bwMode="auto">
              <a:xfrm>
                <a:off x="2562" y="15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01" name="Line 565"/>
              <p:cNvSpPr>
                <a:spLocks noChangeShapeType="1"/>
              </p:cNvSpPr>
              <p:nvPr/>
            </p:nvSpPr>
            <p:spPr bwMode="auto">
              <a:xfrm flipV="1">
                <a:off x="2566" y="153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02" name="Line 566"/>
              <p:cNvSpPr>
                <a:spLocks noChangeShapeType="1"/>
              </p:cNvSpPr>
              <p:nvPr/>
            </p:nvSpPr>
            <p:spPr bwMode="auto">
              <a:xfrm flipV="1">
                <a:off x="2598" y="153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03" name="Line 567"/>
              <p:cNvSpPr>
                <a:spLocks noChangeShapeType="1"/>
              </p:cNvSpPr>
              <p:nvPr/>
            </p:nvSpPr>
            <p:spPr bwMode="auto">
              <a:xfrm flipV="1">
                <a:off x="2602" y="1556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04" name="Line 568"/>
              <p:cNvSpPr>
                <a:spLocks noChangeShapeType="1"/>
              </p:cNvSpPr>
              <p:nvPr/>
            </p:nvSpPr>
            <p:spPr bwMode="auto">
              <a:xfrm>
                <a:off x="2586" y="1570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05" name="Line 569"/>
              <p:cNvSpPr>
                <a:spLocks noChangeShapeType="1"/>
              </p:cNvSpPr>
              <p:nvPr/>
            </p:nvSpPr>
            <p:spPr bwMode="auto">
              <a:xfrm>
                <a:off x="2582" y="158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06" name="Line 570"/>
              <p:cNvSpPr>
                <a:spLocks noChangeShapeType="1"/>
              </p:cNvSpPr>
              <p:nvPr/>
            </p:nvSpPr>
            <p:spPr bwMode="auto">
              <a:xfrm>
                <a:off x="2582" y="155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07" name="Line 571"/>
              <p:cNvSpPr>
                <a:spLocks noChangeShapeType="1"/>
              </p:cNvSpPr>
              <p:nvPr/>
            </p:nvSpPr>
            <p:spPr bwMode="auto">
              <a:xfrm flipV="1">
                <a:off x="2586" y="155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08" name="Line 572"/>
              <p:cNvSpPr>
                <a:spLocks noChangeShapeType="1"/>
              </p:cNvSpPr>
              <p:nvPr/>
            </p:nvSpPr>
            <p:spPr bwMode="auto">
              <a:xfrm flipV="1">
                <a:off x="2618" y="155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09" name="Line 573"/>
              <p:cNvSpPr>
                <a:spLocks noChangeShapeType="1"/>
              </p:cNvSpPr>
              <p:nvPr/>
            </p:nvSpPr>
            <p:spPr bwMode="auto">
              <a:xfrm flipV="1">
                <a:off x="2624" y="1540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10" name="Line 574"/>
              <p:cNvSpPr>
                <a:spLocks noChangeShapeType="1"/>
              </p:cNvSpPr>
              <p:nvPr/>
            </p:nvSpPr>
            <p:spPr bwMode="auto">
              <a:xfrm>
                <a:off x="2608" y="1554"/>
                <a:ext cx="3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11" name="Line 575"/>
              <p:cNvSpPr>
                <a:spLocks noChangeShapeType="1"/>
              </p:cNvSpPr>
              <p:nvPr/>
            </p:nvSpPr>
            <p:spPr bwMode="auto">
              <a:xfrm>
                <a:off x="2604" y="156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12" name="Line 576"/>
              <p:cNvSpPr>
                <a:spLocks noChangeShapeType="1"/>
              </p:cNvSpPr>
              <p:nvPr/>
            </p:nvSpPr>
            <p:spPr bwMode="auto">
              <a:xfrm>
                <a:off x="2604" y="154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13" name="Line 577"/>
              <p:cNvSpPr>
                <a:spLocks noChangeShapeType="1"/>
              </p:cNvSpPr>
              <p:nvPr/>
            </p:nvSpPr>
            <p:spPr bwMode="auto">
              <a:xfrm flipV="1">
                <a:off x="2608" y="153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14" name="Line 578"/>
              <p:cNvSpPr>
                <a:spLocks noChangeShapeType="1"/>
              </p:cNvSpPr>
              <p:nvPr/>
            </p:nvSpPr>
            <p:spPr bwMode="auto">
              <a:xfrm flipV="1">
                <a:off x="2638" y="153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15" name="Line 579"/>
              <p:cNvSpPr>
                <a:spLocks noChangeShapeType="1"/>
              </p:cNvSpPr>
              <p:nvPr/>
            </p:nvSpPr>
            <p:spPr bwMode="auto">
              <a:xfrm flipV="1">
                <a:off x="2644" y="1594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16" name="Line 580"/>
              <p:cNvSpPr>
                <a:spLocks noChangeShapeType="1"/>
              </p:cNvSpPr>
              <p:nvPr/>
            </p:nvSpPr>
            <p:spPr bwMode="auto">
              <a:xfrm>
                <a:off x="2630" y="1608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17" name="Line 581"/>
              <p:cNvSpPr>
                <a:spLocks noChangeShapeType="1"/>
              </p:cNvSpPr>
              <p:nvPr/>
            </p:nvSpPr>
            <p:spPr bwMode="auto">
              <a:xfrm>
                <a:off x="2624" y="162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18" name="Line 582"/>
              <p:cNvSpPr>
                <a:spLocks noChangeShapeType="1"/>
              </p:cNvSpPr>
              <p:nvPr/>
            </p:nvSpPr>
            <p:spPr bwMode="auto">
              <a:xfrm>
                <a:off x="2624" y="159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19" name="Line 583"/>
              <p:cNvSpPr>
                <a:spLocks noChangeShapeType="1"/>
              </p:cNvSpPr>
              <p:nvPr/>
            </p:nvSpPr>
            <p:spPr bwMode="auto">
              <a:xfrm flipV="1">
                <a:off x="2630" y="158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20" name="Line 584"/>
              <p:cNvSpPr>
                <a:spLocks noChangeShapeType="1"/>
              </p:cNvSpPr>
              <p:nvPr/>
            </p:nvSpPr>
            <p:spPr bwMode="auto">
              <a:xfrm flipV="1">
                <a:off x="2658" y="158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21" name="Line 585"/>
              <p:cNvSpPr>
                <a:spLocks noChangeShapeType="1"/>
              </p:cNvSpPr>
              <p:nvPr/>
            </p:nvSpPr>
            <p:spPr bwMode="auto">
              <a:xfrm flipV="1">
                <a:off x="2666" y="1584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22" name="Line 586"/>
              <p:cNvSpPr>
                <a:spLocks noChangeShapeType="1"/>
              </p:cNvSpPr>
              <p:nvPr/>
            </p:nvSpPr>
            <p:spPr bwMode="auto">
              <a:xfrm>
                <a:off x="2652" y="1598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23" name="Line 587"/>
              <p:cNvSpPr>
                <a:spLocks noChangeShapeType="1"/>
              </p:cNvSpPr>
              <p:nvPr/>
            </p:nvSpPr>
            <p:spPr bwMode="auto">
              <a:xfrm>
                <a:off x="2644" y="161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24" name="Line 588"/>
              <p:cNvSpPr>
                <a:spLocks noChangeShapeType="1"/>
              </p:cNvSpPr>
              <p:nvPr/>
            </p:nvSpPr>
            <p:spPr bwMode="auto">
              <a:xfrm>
                <a:off x="2644" y="158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25" name="Line 589"/>
              <p:cNvSpPr>
                <a:spLocks noChangeShapeType="1"/>
              </p:cNvSpPr>
              <p:nvPr/>
            </p:nvSpPr>
            <p:spPr bwMode="auto">
              <a:xfrm flipV="1">
                <a:off x="2652" y="157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26" name="Line 590"/>
              <p:cNvSpPr>
                <a:spLocks noChangeShapeType="1"/>
              </p:cNvSpPr>
              <p:nvPr/>
            </p:nvSpPr>
            <p:spPr bwMode="auto">
              <a:xfrm flipV="1">
                <a:off x="2678" y="157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27" name="Line 591"/>
              <p:cNvSpPr>
                <a:spLocks noChangeShapeType="1"/>
              </p:cNvSpPr>
              <p:nvPr/>
            </p:nvSpPr>
            <p:spPr bwMode="auto">
              <a:xfrm flipV="1">
                <a:off x="2686" y="1632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28" name="Line 592"/>
              <p:cNvSpPr>
                <a:spLocks noChangeShapeType="1"/>
              </p:cNvSpPr>
              <p:nvPr/>
            </p:nvSpPr>
            <p:spPr bwMode="auto">
              <a:xfrm>
                <a:off x="2672" y="1648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29" name="Line 593"/>
              <p:cNvSpPr>
                <a:spLocks noChangeShapeType="1"/>
              </p:cNvSpPr>
              <p:nvPr/>
            </p:nvSpPr>
            <p:spPr bwMode="auto">
              <a:xfrm>
                <a:off x="2664" y="166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30" name="Line 594"/>
              <p:cNvSpPr>
                <a:spLocks noChangeShapeType="1"/>
              </p:cNvSpPr>
              <p:nvPr/>
            </p:nvSpPr>
            <p:spPr bwMode="auto">
              <a:xfrm>
                <a:off x="2664" y="163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31" name="Line 595"/>
              <p:cNvSpPr>
                <a:spLocks noChangeShapeType="1"/>
              </p:cNvSpPr>
              <p:nvPr/>
            </p:nvSpPr>
            <p:spPr bwMode="auto">
              <a:xfrm flipV="1">
                <a:off x="2672" y="16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32" name="Line 596"/>
              <p:cNvSpPr>
                <a:spLocks noChangeShapeType="1"/>
              </p:cNvSpPr>
              <p:nvPr/>
            </p:nvSpPr>
            <p:spPr bwMode="auto">
              <a:xfrm flipV="1">
                <a:off x="2698" y="16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33" name="Line 597"/>
              <p:cNvSpPr>
                <a:spLocks noChangeShapeType="1"/>
              </p:cNvSpPr>
              <p:nvPr/>
            </p:nvSpPr>
            <p:spPr bwMode="auto">
              <a:xfrm flipV="1">
                <a:off x="2706" y="1638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34" name="Line 598"/>
              <p:cNvSpPr>
                <a:spLocks noChangeShapeType="1"/>
              </p:cNvSpPr>
              <p:nvPr/>
            </p:nvSpPr>
            <p:spPr bwMode="auto">
              <a:xfrm>
                <a:off x="2694" y="1654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35" name="Line 599"/>
              <p:cNvSpPr>
                <a:spLocks noChangeShapeType="1"/>
              </p:cNvSpPr>
              <p:nvPr/>
            </p:nvSpPr>
            <p:spPr bwMode="auto">
              <a:xfrm>
                <a:off x="2686" y="167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36" name="Line 600"/>
              <p:cNvSpPr>
                <a:spLocks noChangeShapeType="1"/>
              </p:cNvSpPr>
              <p:nvPr/>
            </p:nvSpPr>
            <p:spPr bwMode="auto">
              <a:xfrm>
                <a:off x="2686" y="163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37" name="Line 601"/>
              <p:cNvSpPr>
                <a:spLocks noChangeShapeType="1"/>
              </p:cNvSpPr>
              <p:nvPr/>
            </p:nvSpPr>
            <p:spPr bwMode="auto">
              <a:xfrm flipV="1">
                <a:off x="2694" y="163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38" name="Line 602"/>
              <p:cNvSpPr>
                <a:spLocks noChangeShapeType="1"/>
              </p:cNvSpPr>
              <p:nvPr/>
            </p:nvSpPr>
            <p:spPr bwMode="auto">
              <a:xfrm flipV="1">
                <a:off x="2720" y="163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39" name="Line 603"/>
              <p:cNvSpPr>
                <a:spLocks noChangeShapeType="1"/>
              </p:cNvSpPr>
              <p:nvPr/>
            </p:nvSpPr>
            <p:spPr bwMode="auto">
              <a:xfrm flipV="1">
                <a:off x="2726" y="1680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40" name="Line 604"/>
              <p:cNvSpPr>
                <a:spLocks noChangeShapeType="1"/>
              </p:cNvSpPr>
              <p:nvPr/>
            </p:nvSpPr>
            <p:spPr bwMode="auto">
              <a:xfrm>
                <a:off x="2714" y="1696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41" name="Line 605"/>
              <p:cNvSpPr>
                <a:spLocks noChangeShapeType="1"/>
              </p:cNvSpPr>
              <p:nvPr/>
            </p:nvSpPr>
            <p:spPr bwMode="auto">
              <a:xfrm>
                <a:off x="2706" y="171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2942" name="Group 606"/>
            <p:cNvGrpSpPr>
              <a:grpSpLocks/>
            </p:cNvGrpSpPr>
            <p:nvPr/>
          </p:nvGrpSpPr>
          <p:grpSpPr bwMode="auto">
            <a:xfrm>
              <a:off x="1294" y="942"/>
              <a:ext cx="3493" cy="1147"/>
              <a:chOff x="1294" y="942"/>
              <a:chExt cx="3493" cy="1147"/>
            </a:xfrm>
          </p:grpSpPr>
          <p:sp>
            <p:nvSpPr>
              <p:cNvPr id="142943" name="Line 607"/>
              <p:cNvSpPr>
                <a:spLocks noChangeShapeType="1"/>
              </p:cNvSpPr>
              <p:nvPr/>
            </p:nvSpPr>
            <p:spPr bwMode="auto">
              <a:xfrm>
                <a:off x="2706" y="168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44" name="Line 608"/>
              <p:cNvSpPr>
                <a:spLocks noChangeShapeType="1"/>
              </p:cNvSpPr>
              <p:nvPr/>
            </p:nvSpPr>
            <p:spPr bwMode="auto">
              <a:xfrm flipV="1">
                <a:off x="2714" y="16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45" name="Line 609"/>
              <p:cNvSpPr>
                <a:spLocks noChangeShapeType="1"/>
              </p:cNvSpPr>
              <p:nvPr/>
            </p:nvSpPr>
            <p:spPr bwMode="auto">
              <a:xfrm flipV="1">
                <a:off x="2738" y="16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46" name="Line 610"/>
              <p:cNvSpPr>
                <a:spLocks noChangeShapeType="1"/>
              </p:cNvSpPr>
              <p:nvPr/>
            </p:nvSpPr>
            <p:spPr bwMode="auto">
              <a:xfrm flipV="1">
                <a:off x="2748" y="1684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47" name="Line 611"/>
              <p:cNvSpPr>
                <a:spLocks noChangeShapeType="1"/>
              </p:cNvSpPr>
              <p:nvPr/>
            </p:nvSpPr>
            <p:spPr bwMode="auto">
              <a:xfrm>
                <a:off x="2736" y="1700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48" name="Line 612"/>
              <p:cNvSpPr>
                <a:spLocks noChangeShapeType="1"/>
              </p:cNvSpPr>
              <p:nvPr/>
            </p:nvSpPr>
            <p:spPr bwMode="auto">
              <a:xfrm>
                <a:off x="2728" y="171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49" name="Line 613"/>
              <p:cNvSpPr>
                <a:spLocks noChangeShapeType="1"/>
              </p:cNvSpPr>
              <p:nvPr/>
            </p:nvSpPr>
            <p:spPr bwMode="auto">
              <a:xfrm>
                <a:off x="2728" y="168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50" name="Line 614"/>
              <p:cNvSpPr>
                <a:spLocks noChangeShapeType="1"/>
              </p:cNvSpPr>
              <p:nvPr/>
            </p:nvSpPr>
            <p:spPr bwMode="auto">
              <a:xfrm flipV="1">
                <a:off x="2736" y="168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51" name="Line 615"/>
              <p:cNvSpPr>
                <a:spLocks noChangeShapeType="1"/>
              </p:cNvSpPr>
              <p:nvPr/>
            </p:nvSpPr>
            <p:spPr bwMode="auto">
              <a:xfrm flipV="1">
                <a:off x="2760" y="168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52" name="Line 616"/>
              <p:cNvSpPr>
                <a:spLocks noChangeShapeType="1"/>
              </p:cNvSpPr>
              <p:nvPr/>
            </p:nvSpPr>
            <p:spPr bwMode="auto">
              <a:xfrm flipV="1">
                <a:off x="2768" y="1732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53" name="Line 617"/>
              <p:cNvSpPr>
                <a:spLocks noChangeShapeType="1"/>
              </p:cNvSpPr>
              <p:nvPr/>
            </p:nvSpPr>
            <p:spPr bwMode="auto">
              <a:xfrm>
                <a:off x="2758" y="1750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54" name="Line 618"/>
              <p:cNvSpPr>
                <a:spLocks noChangeShapeType="1"/>
              </p:cNvSpPr>
              <p:nvPr/>
            </p:nvSpPr>
            <p:spPr bwMode="auto">
              <a:xfrm>
                <a:off x="2748" y="176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55" name="Line 619"/>
              <p:cNvSpPr>
                <a:spLocks noChangeShapeType="1"/>
              </p:cNvSpPr>
              <p:nvPr/>
            </p:nvSpPr>
            <p:spPr bwMode="auto">
              <a:xfrm>
                <a:off x="2748" y="173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56" name="Line 620"/>
              <p:cNvSpPr>
                <a:spLocks noChangeShapeType="1"/>
              </p:cNvSpPr>
              <p:nvPr/>
            </p:nvSpPr>
            <p:spPr bwMode="auto">
              <a:xfrm flipV="1">
                <a:off x="2758" y="17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57" name="Line 621"/>
              <p:cNvSpPr>
                <a:spLocks noChangeShapeType="1"/>
              </p:cNvSpPr>
              <p:nvPr/>
            </p:nvSpPr>
            <p:spPr bwMode="auto">
              <a:xfrm flipV="1">
                <a:off x="2780" y="17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58" name="Line 622"/>
              <p:cNvSpPr>
                <a:spLocks noChangeShapeType="1"/>
              </p:cNvSpPr>
              <p:nvPr/>
            </p:nvSpPr>
            <p:spPr bwMode="auto">
              <a:xfrm flipV="1">
                <a:off x="2790" y="1754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59" name="Line 623"/>
              <p:cNvSpPr>
                <a:spLocks noChangeShapeType="1"/>
              </p:cNvSpPr>
              <p:nvPr/>
            </p:nvSpPr>
            <p:spPr bwMode="auto">
              <a:xfrm>
                <a:off x="2780" y="1772"/>
                <a:ext cx="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60" name="Line 624"/>
              <p:cNvSpPr>
                <a:spLocks noChangeShapeType="1"/>
              </p:cNvSpPr>
              <p:nvPr/>
            </p:nvSpPr>
            <p:spPr bwMode="auto">
              <a:xfrm>
                <a:off x="2770" y="178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61" name="Line 625"/>
              <p:cNvSpPr>
                <a:spLocks noChangeShapeType="1"/>
              </p:cNvSpPr>
              <p:nvPr/>
            </p:nvSpPr>
            <p:spPr bwMode="auto">
              <a:xfrm>
                <a:off x="2770" y="175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62" name="Line 626"/>
              <p:cNvSpPr>
                <a:spLocks noChangeShapeType="1"/>
              </p:cNvSpPr>
              <p:nvPr/>
            </p:nvSpPr>
            <p:spPr bwMode="auto">
              <a:xfrm flipV="1">
                <a:off x="2780" y="175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63" name="Line 627"/>
              <p:cNvSpPr>
                <a:spLocks noChangeShapeType="1"/>
              </p:cNvSpPr>
              <p:nvPr/>
            </p:nvSpPr>
            <p:spPr bwMode="auto">
              <a:xfrm flipV="1">
                <a:off x="2800" y="175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64" name="Line 628"/>
              <p:cNvSpPr>
                <a:spLocks noChangeShapeType="1"/>
              </p:cNvSpPr>
              <p:nvPr/>
            </p:nvSpPr>
            <p:spPr bwMode="auto">
              <a:xfrm flipV="1">
                <a:off x="2810" y="1758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65" name="Line 629"/>
              <p:cNvSpPr>
                <a:spLocks noChangeShapeType="1"/>
              </p:cNvSpPr>
              <p:nvPr/>
            </p:nvSpPr>
            <p:spPr bwMode="auto">
              <a:xfrm>
                <a:off x="2800" y="1778"/>
                <a:ext cx="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66" name="Line 630"/>
              <p:cNvSpPr>
                <a:spLocks noChangeShapeType="1"/>
              </p:cNvSpPr>
              <p:nvPr/>
            </p:nvSpPr>
            <p:spPr bwMode="auto">
              <a:xfrm>
                <a:off x="2790" y="179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67" name="Line 631"/>
              <p:cNvSpPr>
                <a:spLocks noChangeShapeType="1"/>
              </p:cNvSpPr>
              <p:nvPr/>
            </p:nvSpPr>
            <p:spPr bwMode="auto">
              <a:xfrm>
                <a:off x="2790" y="175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68" name="Line 632"/>
              <p:cNvSpPr>
                <a:spLocks noChangeShapeType="1"/>
              </p:cNvSpPr>
              <p:nvPr/>
            </p:nvSpPr>
            <p:spPr bwMode="auto">
              <a:xfrm flipV="1">
                <a:off x="2800" y="175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69" name="Line 633"/>
              <p:cNvSpPr>
                <a:spLocks noChangeShapeType="1"/>
              </p:cNvSpPr>
              <p:nvPr/>
            </p:nvSpPr>
            <p:spPr bwMode="auto">
              <a:xfrm flipV="1">
                <a:off x="2820" y="175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70" name="Line 634"/>
              <p:cNvSpPr>
                <a:spLocks noChangeShapeType="1"/>
              </p:cNvSpPr>
              <p:nvPr/>
            </p:nvSpPr>
            <p:spPr bwMode="auto">
              <a:xfrm flipV="1">
                <a:off x="2832" y="182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71" name="Line 635"/>
              <p:cNvSpPr>
                <a:spLocks noChangeShapeType="1"/>
              </p:cNvSpPr>
              <p:nvPr/>
            </p:nvSpPr>
            <p:spPr bwMode="auto">
              <a:xfrm>
                <a:off x="2822" y="1840"/>
                <a:ext cx="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72" name="Line 636"/>
              <p:cNvSpPr>
                <a:spLocks noChangeShapeType="1"/>
              </p:cNvSpPr>
              <p:nvPr/>
            </p:nvSpPr>
            <p:spPr bwMode="auto">
              <a:xfrm>
                <a:off x="2812" y="186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73" name="Line 637"/>
              <p:cNvSpPr>
                <a:spLocks noChangeShapeType="1"/>
              </p:cNvSpPr>
              <p:nvPr/>
            </p:nvSpPr>
            <p:spPr bwMode="auto">
              <a:xfrm>
                <a:off x="2812" y="182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74" name="Line 638"/>
              <p:cNvSpPr>
                <a:spLocks noChangeShapeType="1"/>
              </p:cNvSpPr>
              <p:nvPr/>
            </p:nvSpPr>
            <p:spPr bwMode="auto">
              <a:xfrm flipV="1">
                <a:off x="2822" y="182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75" name="Line 639"/>
              <p:cNvSpPr>
                <a:spLocks noChangeShapeType="1"/>
              </p:cNvSpPr>
              <p:nvPr/>
            </p:nvSpPr>
            <p:spPr bwMode="auto">
              <a:xfrm flipV="1">
                <a:off x="2842" y="182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76" name="Line 640"/>
              <p:cNvSpPr>
                <a:spLocks noChangeShapeType="1"/>
              </p:cNvSpPr>
              <p:nvPr/>
            </p:nvSpPr>
            <p:spPr bwMode="auto">
              <a:xfrm flipV="1">
                <a:off x="2852" y="187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77" name="Line 641"/>
              <p:cNvSpPr>
                <a:spLocks noChangeShapeType="1"/>
              </p:cNvSpPr>
              <p:nvPr/>
            </p:nvSpPr>
            <p:spPr bwMode="auto">
              <a:xfrm>
                <a:off x="2842" y="189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78" name="Line 642"/>
              <p:cNvSpPr>
                <a:spLocks noChangeShapeType="1"/>
              </p:cNvSpPr>
              <p:nvPr/>
            </p:nvSpPr>
            <p:spPr bwMode="auto">
              <a:xfrm>
                <a:off x="2832" y="191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79" name="Line 643"/>
              <p:cNvSpPr>
                <a:spLocks noChangeShapeType="1"/>
              </p:cNvSpPr>
              <p:nvPr/>
            </p:nvSpPr>
            <p:spPr bwMode="auto">
              <a:xfrm>
                <a:off x="2832" y="187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80" name="Line 644"/>
              <p:cNvSpPr>
                <a:spLocks noChangeShapeType="1"/>
              </p:cNvSpPr>
              <p:nvPr/>
            </p:nvSpPr>
            <p:spPr bwMode="auto">
              <a:xfrm flipV="1">
                <a:off x="2842" y="18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81" name="Line 645"/>
              <p:cNvSpPr>
                <a:spLocks noChangeShapeType="1"/>
              </p:cNvSpPr>
              <p:nvPr/>
            </p:nvSpPr>
            <p:spPr bwMode="auto">
              <a:xfrm flipV="1">
                <a:off x="2860" y="18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82" name="Line 646"/>
              <p:cNvSpPr>
                <a:spLocks noChangeShapeType="1"/>
              </p:cNvSpPr>
              <p:nvPr/>
            </p:nvSpPr>
            <p:spPr bwMode="auto">
              <a:xfrm flipV="1">
                <a:off x="2874" y="1984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83" name="Line 647"/>
              <p:cNvSpPr>
                <a:spLocks noChangeShapeType="1"/>
              </p:cNvSpPr>
              <p:nvPr/>
            </p:nvSpPr>
            <p:spPr bwMode="auto">
              <a:xfrm>
                <a:off x="2864" y="200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84" name="Line 648"/>
              <p:cNvSpPr>
                <a:spLocks noChangeShapeType="1"/>
              </p:cNvSpPr>
              <p:nvPr/>
            </p:nvSpPr>
            <p:spPr bwMode="auto">
              <a:xfrm>
                <a:off x="2852" y="202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85" name="Line 649"/>
              <p:cNvSpPr>
                <a:spLocks noChangeShapeType="1"/>
              </p:cNvSpPr>
              <p:nvPr/>
            </p:nvSpPr>
            <p:spPr bwMode="auto">
              <a:xfrm>
                <a:off x="2852" y="198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86" name="Line 650"/>
              <p:cNvSpPr>
                <a:spLocks noChangeShapeType="1"/>
              </p:cNvSpPr>
              <p:nvPr/>
            </p:nvSpPr>
            <p:spPr bwMode="auto">
              <a:xfrm flipV="1">
                <a:off x="2864" y="198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87" name="Line 651"/>
              <p:cNvSpPr>
                <a:spLocks noChangeShapeType="1"/>
              </p:cNvSpPr>
              <p:nvPr/>
            </p:nvSpPr>
            <p:spPr bwMode="auto">
              <a:xfrm flipV="1">
                <a:off x="2882" y="198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88" name="Line 652"/>
              <p:cNvSpPr>
                <a:spLocks noChangeShapeType="1"/>
              </p:cNvSpPr>
              <p:nvPr/>
            </p:nvSpPr>
            <p:spPr bwMode="auto">
              <a:xfrm>
                <a:off x="1294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89" name="Line 653"/>
              <p:cNvSpPr>
                <a:spLocks noChangeShapeType="1"/>
              </p:cNvSpPr>
              <p:nvPr/>
            </p:nvSpPr>
            <p:spPr bwMode="auto">
              <a:xfrm>
                <a:off x="132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90" name="Line 654"/>
              <p:cNvSpPr>
                <a:spLocks noChangeShapeType="1"/>
              </p:cNvSpPr>
              <p:nvPr/>
            </p:nvSpPr>
            <p:spPr bwMode="auto">
              <a:xfrm>
                <a:off x="135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91" name="Line 655"/>
              <p:cNvSpPr>
                <a:spLocks noChangeShapeType="1"/>
              </p:cNvSpPr>
              <p:nvPr/>
            </p:nvSpPr>
            <p:spPr bwMode="auto">
              <a:xfrm>
                <a:off x="138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92" name="Line 656"/>
              <p:cNvSpPr>
                <a:spLocks noChangeShapeType="1"/>
              </p:cNvSpPr>
              <p:nvPr/>
            </p:nvSpPr>
            <p:spPr bwMode="auto">
              <a:xfrm>
                <a:off x="142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93" name="Line 657"/>
              <p:cNvSpPr>
                <a:spLocks noChangeShapeType="1"/>
              </p:cNvSpPr>
              <p:nvPr/>
            </p:nvSpPr>
            <p:spPr bwMode="auto">
              <a:xfrm>
                <a:off x="1452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94" name="Line 658"/>
              <p:cNvSpPr>
                <a:spLocks noChangeShapeType="1"/>
              </p:cNvSpPr>
              <p:nvPr/>
            </p:nvSpPr>
            <p:spPr bwMode="auto">
              <a:xfrm>
                <a:off x="1484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95" name="Line 659"/>
              <p:cNvSpPr>
                <a:spLocks noChangeShapeType="1"/>
              </p:cNvSpPr>
              <p:nvPr/>
            </p:nvSpPr>
            <p:spPr bwMode="auto">
              <a:xfrm>
                <a:off x="1516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96" name="Line 660"/>
              <p:cNvSpPr>
                <a:spLocks noChangeShapeType="1"/>
              </p:cNvSpPr>
              <p:nvPr/>
            </p:nvSpPr>
            <p:spPr bwMode="auto">
              <a:xfrm>
                <a:off x="1548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97" name="Line 661"/>
              <p:cNvSpPr>
                <a:spLocks noChangeShapeType="1"/>
              </p:cNvSpPr>
              <p:nvPr/>
            </p:nvSpPr>
            <p:spPr bwMode="auto">
              <a:xfrm>
                <a:off x="157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98" name="Line 662"/>
              <p:cNvSpPr>
                <a:spLocks noChangeShapeType="1"/>
              </p:cNvSpPr>
              <p:nvPr/>
            </p:nvSpPr>
            <p:spPr bwMode="auto">
              <a:xfrm>
                <a:off x="161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999" name="Line 663"/>
              <p:cNvSpPr>
                <a:spLocks noChangeShapeType="1"/>
              </p:cNvSpPr>
              <p:nvPr/>
            </p:nvSpPr>
            <p:spPr bwMode="auto">
              <a:xfrm>
                <a:off x="1642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00" name="Line 664"/>
              <p:cNvSpPr>
                <a:spLocks noChangeShapeType="1"/>
              </p:cNvSpPr>
              <p:nvPr/>
            </p:nvSpPr>
            <p:spPr bwMode="auto">
              <a:xfrm>
                <a:off x="167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01" name="Line 665"/>
              <p:cNvSpPr>
                <a:spLocks noChangeShapeType="1"/>
              </p:cNvSpPr>
              <p:nvPr/>
            </p:nvSpPr>
            <p:spPr bwMode="auto">
              <a:xfrm>
                <a:off x="1706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02" name="Line 666"/>
              <p:cNvSpPr>
                <a:spLocks noChangeShapeType="1"/>
              </p:cNvSpPr>
              <p:nvPr/>
            </p:nvSpPr>
            <p:spPr bwMode="auto">
              <a:xfrm>
                <a:off x="1738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03" name="Line 667"/>
              <p:cNvSpPr>
                <a:spLocks noChangeShapeType="1"/>
              </p:cNvSpPr>
              <p:nvPr/>
            </p:nvSpPr>
            <p:spPr bwMode="auto">
              <a:xfrm>
                <a:off x="1770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04" name="Line 668"/>
              <p:cNvSpPr>
                <a:spLocks noChangeShapeType="1"/>
              </p:cNvSpPr>
              <p:nvPr/>
            </p:nvSpPr>
            <p:spPr bwMode="auto">
              <a:xfrm>
                <a:off x="1802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05" name="Line 669"/>
              <p:cNvSpPr>
                <a:spLocks noChangeShapeType="1"/>
              </p:cNvSpPr>
              <p:nvPr/>
            </p:nvSpPr>
            <p:spPr bwMode="auto">
              <a:xfrm>
                <a:off x="1832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06" name="Line 670"/>
              <p:cNvSpPr>
                <a:spLocks noChangeShapeType="1"/>
              </p:cNvSpPr>
              <p:nvPr/>
            </p:nvSpPr>
            <p:spPr bwMode="auto">
              <a:xfrm>
                <a:off x="186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07" name="Line 671"/>
              <p:cNvSpPr>
                <a:spLocks noChangeShapeType="1"/>
              </p:cNvSpPr>
              <p:nvPr/>
            </p:nvSpPr>
            <p:spPr bwMode="auto">
              <a:xfrm>
                <a:off x="189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08" name="Line 672"/>
              <p:cNvSpPr>
                <a:spLocks noChangeShapeType="1"/>
              </p:cNvSpPr>
              <p:nvPr/>
            </p:nvSpPr>
            <p:spPr bwMode="auto">
              <a:xfrm>
                <a:off x="192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09" name="Line 673"/>
              <p:cNvSpPr>
                <a:spLocks noChangeShapeType="1"/>
              </p:cNvSpPr>
              <p:nvPr/>
            </p:nvSpPr>
            <p:spPr bwMode="auto">
              <a:xfrm>
                <a:off x="1960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10" name="Line 674"/>
              <p:cNvSpPr>
                <a:spLocks noChangeShapeType="1"/>
              </p:cNvSpPr>
              <p:nvPr/>
            </p:nvSpPr>
            <p:spPr bwMode="auto">
              <a:xfrm>
                <a:off x="1992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11" name="Line 675"/>
              <p:cNvSpPr>
                <a:spLocks noChangeShapeType="1"/>
              </p:cNvSpPr>
              <p:nvPr/>
            </p:nvSpPr>
            <p:spPr bwMode="auto">
              <a:xfrm>
                <a:off x="2024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12" name="Line 676"/>
              <p:cNvSpPr>
                <a:spLocks noChangeShapeType="1"/>
              </p:cNvSpPr>
              <p:nvPr/>
            </p:nvSpPr>
            <p:spPr bwMode="auto">
              <a:xfrm>
                <a:off x="2056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13" name="Line 677"/>
              <p:cNvSpPr>
                <a:spLocks noChangeShapeType="1"/>
              </p:cNvSpPr>
              <p:nvPr/>
            </p:nvSpPr>
            <p:spPr bwMode="auto">
              <a:xfrm>
                <a:off x="208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14" name="Line 678"/>
              <p:cNvSpPr>
                <a:spLocks noChangeShapeType="1"/>
              </p:cNvSpPr>
              <p:nvPr/>
            </p:nvSpPr>
            <p:spPr bwMode="auto">
              <a:xfrm>
                <a:off x="211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15" name="Line 679"/>
              <p:cNvSpPr>
                <a:spLocks noChangeShapeType="1"/>
              </p:cNvSpPr>
              <p:nvPr/>
            </p:nvSpPr>
            <p:spPr bwMode="auto">
              <a:xfrm>
                <a:off x="215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16" name="Line 680"/>
              <p:cNvSpPr>
                <a:spLocks noChangeShapeType="1"/>
              </p:cNvSpPr>
              <p:nvPr/>
            </p:nvSpPr>
            <p:spPr bwMode="auto">
              <a:xfrm>
                <a:off x="2182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17" name="Line 681"/>
              <p:cNvSpPr>
                <a:spLocks noChangeShapeType="1"/>
              </p:cNvSpPr>
              <p:nvPr/>
            </p:nvSpPr>
            <p:spPr bwMode="auto">
              <a:xfrm>
                <a:off x="2214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18" name="Line 682"/>
              <p:cNvSpPr>
                <a:spLocks noChangeShapeType="1"/>
              </p:cNvSpPr>
              <p:nvPr/>
            </p:nvSpPr>
            <p:spPr bwMode="auto">
              <a:xfrm>
                <a:off x="2246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19" name="Line 683"/>
              <p:cNvSpPr>
                <a:spLocks noChangeShapeType="1"/>
              </p:cNvSpPr>
              <p:nvPr/>
            </p:nvSpPr>
            <p:spPr bwMode="auto">
              <a:xfrm>
                <a:off x="2278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20" name="Line 684"/>
              <p:cNvSpPr>
                <a:spLocks noChangeShapeType="1"/>
              </p:cNvSpPr>
              <p:nvPr/>
            </p:nvSpPr>
            <p:spPr bwMode="auto">
              <a:xfrm>
                <a:off x="2310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21" name="Line 685"/>
              <p:cNvSpPr>
                <a:spLocks noChangeShapeType="1"/>
              </p:cNvSpPr>
              <p:nvPr/>
            </p:nvSpPr>
            <p:spPr bwMode="auto">
              <a:xfrm>
                <a:off x="234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22" name="Line 686"/>
              <p:cNvSpPr>
                <a:spLocks noChangeShapeType="1"/>
              </p:cNvSpPr>
              <p:nvPr/>
            </p:nvSpPr>
            <p:spPr bwMode="auto">
              <a:xfrm>
                <a:off x="2372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23" name="Line 687"/>
              <p:cNvSpPr>
                <a:spLocks noChangeShapeType="1"/>
              </p:cNvSpPr>
              <p:nvPr/>
            </p:nvSpPr>
            <p:spPr bwMode="auto">
              <a:xfrm>
                <a:off x="240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24" name="Line 688"/>
              <p:cNvSpPr>
                <a:spLocks noChangeShapeType="1"/>
              </p:cNvSpPr>
              <p:nvPr/>
            </p:nvSpPr>
            <p:spPr bwMode="auto">
              <a:xfrm>
                <a:off x="243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25" name="Line 689"/>
              <p:cNvSpPr>
                <a:spLocks noChangeShapeType="1"/>
              </p:cNvSpPr>
              <p:nvPr/>
            </p:nvSpPr>
            <p:spPr bwMode="auto">
              <a:xfrm>
                <a:off x="2468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26" name="Line 690"/>
              <p:cNvSpPr>
                <a:spLocks noChangeShapeType="1"/>
              </p:cNvSpPr>
              <p:nvPr/>
            </p:nvSpPr>
            <p:spPr bwMode="auto">
              <a:xfrm>
                <a:off x="2500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27" name="Line 691"/>
              <p:cNvSpPr>
                <a:spLocks noChangeShapeType="1"/>
              </p:cNvSpPr>
              <p:nvPr/>
            </p:nvSpPr>
            <p:spPr bwMode="auto">
              <a:xfrm>
                <a:off x="2532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28" name="Line 692"/>
              <p:cNvSpPr>
                <a:spLocks noChangeShapeType="1"/>
              </p:cNvSpPr>
              <p:nvPr/>
            </p:nvSpPr>
            <p:spPr bwMode="auto">
              <a:xfrm>
                <a:off x="2564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29" name="Line 693"/>
              <p:cNvSpPr>
                <a:spLocks noChangeShapeType="1"/>
              </p:cNvSpPr>
              <p:nvPr/>
            </p:nvSpPr>
            <p:spPr bwMode="auto">
              <a:xfrm>
                <a:off x="259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30" name="Line 694"/>
              <p:cNvSpPr>
                <a:spLocks noChangeShapeType="1"/>
              </p:cNvSpPr>
              <p:nvPr/>
            </p:nvSpPr>
            <p:spPr bwMode="auto">
              <a:xfrm>
                <a:off x="262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31" name="Line 695"/>
              <p:cNvSpPr>
                <a:spLocks noChangeShapeType="1"/>
              </p:cNvSpPr>
              <p:nvPr/>
            </p:nvSpPr>
            <p:spPr bwMode="auto">
              <a:xfrm>
                <a:off x="265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32" name="Line 696"/>
              <p:cNvSpPr>
                <a:spLocks noChangeShapeType="1"/>
              </p:cNvSpPr>
              <p:nvPr/>
            </p:nvSpPr>
            <p:spPr bwMode="auto">
              <a:xfrm>
                <a:off x="269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33" name="Line 697"/>
              <p:cNvSpPr>
                <a:spLocks noChangeShapeType="1"/>
              </p:cNvSpPr>
              <p:nvPr/>
            </p:nvSpPr>
            <p:spPr bwMode="auto">
              <a:xfrm>
                <a:off x="2722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34" name="Line 698"/>
              <p:cNvSpPr>
                <a:spLocks noChangeShapeType="1"/>
              </p:cNvSpPr>
              <p:nvPr/>
            </p:nvSpPr>
            <p:spPr bwMode="auto">
              <a:xfrm>
                <a:off x="2754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35" name="Line 699"/>
              <p:cNvSpPr>
                <a:spLocks noChangeShapeType="1"/>
              </p:cNvSpPr>
              <p:nvPr/>
            </p:nvSpPr>
            <p:spPr bwMode="auto">
              <a:xfrm>
                <a:off x="2786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36" name="Line 700"/>
              <p:cNvSpPr>
                <a:spLocks noChangeShapeType="1"/>
              </p:cNvSpPr>
              <p:nvPr/>
            </p:nvSpPr>
            <p:spPr bwMode="auto">
              <a:xfrm>
                <a:off x="281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37" name="Line 701"/>
              <p:cNvSpPr>
                <a:spLocks noChangeShapeType="1"/>
              </p:cNvSpPr>
              <p:nvPr/>
            </p:nvSpPr>
            <p:spPr bwMode="auto">
              <a:xfrm>
                <a:off x="284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38" name="Line 702"/>
              <p:cNvSpPr>
                <a:spLocks noChangeShapeType="1"/>
              </p:cNvSpPr>
              <p:nvPr/>
            </p:nvSpPr>
            <p:spPr bwMode="auto">
              <a:xfrm>
                <a:off x="288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39" name="Line 703"/>
              <p:cNvSpPr>
                <a:spLocks noChangeShapeType="1"/>
              </p:cNvSpPr>
              <p:nvPr/>
            </p:nvSpPr>
            <p:spPr bwMode="auto">
              <a:xfrm>
                <a:off x="2912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40" name="Line 704"/>
              <p:cNvSpPr>
                <a:spLocks noChangeShapeType="1"/>
              </p:cNvSpPr>
              <p:nvPr/>
            </p:nvSpPr>
            <p:spPr bwMode="auto">
              <a:xfrm>
                <a:off x="294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41" name="Line 705"/>
              <p:cNvSpPr>
                <a:spLocks noChangeShapeType="1"/>
              </p:cNvSpPr>
              <p:nvPr/>
            </p:nvSpPr>
            <p:spPr bwMode="auto">
              <a:xfrm>
                <a:off x="2976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42" name="Line 706"/>
              <p:cNvSpPr>
                <a:spLocks noChangeShapeType="1"/>
              </p:cNvSpPr>
              <p:nvPr/>
            </p:nvSpPr>
            <p:spPr bwMode="auto">
              <a:xfrm>
                <a:off x="3008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43" name="Line 707"/>
              <p:cNvSpPr>
                <a:spLocks noChangeShapeType="1"/>
              </p:cNvSpPr>
              <p:nvPr/>
            </p:nvSpPr>
            <p:spPr bwMode="auto">
              <a:xfrm>
                <a:off x="3040" y="1516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44" name="Freeform 708"/>
              <p:cNvSpPr>
                <a:spLocks/>
              </p:cNvSpPr>
              <p:nvPr/>
            </p:nvSpPr>
            <p:spPr bwMode="auto">
              <a:xfrm>
                <a:off x="1468" y="1078"/>
                <a:ext cx="54" cy="94"/>
              </a:xfrm>
              <a:custGeom>
                <a:avLst/>
                <a:gdLst>
                  <a:gd name="T0" fmla="*/ 42 w 54"/>
                  <a:gd name="T1" fmla="*/ 38 h 94"/>
                  <a:gd name="T2" fmla="*/ 34 w 54"/>
                  <a:gd name="T3" fmla="*/ 34 h 94"/>
                  <a:gd name="T4" fmla="*/ 26 w 54"/>
                  <a:gd name="T5" fmla="*/ 34 h 94"/>
                  <a:gd name="T6" fmla="*/ 12 w 54"/>
                  <a:gd name="T7" fmla="*/ 38 h 94"/>
                  <a:gd name="T8" fmla="*/ 4 w 54"/>
                  <a:gd name="T9" fmla="*/ 52 h 94"/>
                  <a:gd name="T10" fmla="*/ 0 w 54"/>
                  <a:gd name="T11" fmla="*/ 64 h 94"/>
                  <a:gd name="T12" fmla="*/ 0 w 54"/>
                  <a:gd name="T13" fmla="*/ 76 h 94"/>
                  <a:gd name="T14" fmla="*/ 4 w 54"/>
                  <a:gd name="T15" fmla="*/ 86 h 94"/>
                  <a:gd name="T16" fmla="*/ 8 w 54"/>
                  <a:gd name="T17" fmla="*/ 90 h 94"/>
                  <a:gd name="T18" fmla="*/ 16 w 54"/>
                  <a:gd name="T19" fmla="*/ 94 h 94"/>
                  <a:gd name="T20" fmla="*/ 26 w 54"/>
                  <a:gd name="T21" fmla="*/ 94 h 94"/>
                  <a:gd name="T22" fmla="*/ 38 w 54"/>
                  <a:gd name="T23" fmla="*/ 90 h 94"/>
                  <a:gd name="T24" fmla="*/ 46 w 54"/>
                  <a:gd name="T25" fmla="*/ 76 h 94"/>
                  <a:gd name="T26" fmla="*/ 50 w 54"/>
                  <a:gd name="T27" fmla="*/ 64 h 94"/>
                  <a:gd name="T28" fmla="*/ 50 w 54"/>
                  <a:gd name="T29" fmla="*/ 52 h 94"/>
                  <a:gd name="T30" fmla="*/ 46 w 54"/>
                  <a:gd name="T31" fmla="*/ 42 h 94"/>
                  <a:gd name="T32" fmla="*/ 30 w 54"/>
                  <a:gd name="T33" fmla="*/ 22 h 94"/>
                  <a:gd name="T34" fmla="*/ 26 w 54"/>
                  <a:gd name="T35" fmla="*/ 14 h 94"/>
                  <a:gd name="T36" fmla="*/ 26 w 54"/>
                  <a:gd name="T37" fmla="*/ 4 h 94"/>
                  <a:gd name="T38" fmla="*/ 30 w 54"/>
                  <a:gd name="T39" fmla="*/ 0 h 94"/>
                  <a:gd name="T40" fmla="*/ 38 w 54"/>
                  <a:gd name="T41" fmla="*/ 0 h 94"/>
                  <a:gd name="T42" fmla="*/ 46 w 54"/>
                  <a:gd name="T43" fmla="*/ 4 h 94"/>
                  <a:gd name="T44" fmla="*/ 54 w 54"/>
                  <a:gd name="T45" fmla="*/ 1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94">
                    <a:moveTo>
                      <a:pt x="42" y="38"/>
                    </a:moveTo>
                    <a:lnTo>
                      <a:pt x="34" y="34"/>
                    </a:lnTo>
                    <a:lnTo>
                      <a:pt x="26" y="34"/>
                    </a:lnTo>
                    <a:lnTo>
                      <a:pt x="12" y="38"/>
                    </a:lnTo>
                    <a:lnTo>
                      <a:pt x="4" y="52"/>
                    </a:lnTo>
                    <a:lnTo>
                      <a:pt x="0" y="64"/>
                    </a:lnTo>
                    <a:lnTo>
                      <a:pt x="0" y="76"/>
                    </a:lnTo>
                    <a:lnTo>
                      <a:pt x="4" y="86"/>
                    </a:lnTo>
                    <a:lnTo>
                      <a:pt x="8" y="90"/>
                    </a:lnTo>
                    <a:lnTo>
                      <a:pt x="16" y="94"/>
                    </a:lnTo>
                    <a:lnTo>
                      <a:pt x="26" y="94"/>
                    </a:lnTo>
                    <a:lnTo>
                      <a:pt x="38" y="90"/>
                    </a:lnTo>
                    <a:lnTo>
                      <a:pt x="46" y="76"/>
                    </a:lnTo>
                    <a:lnTo>
                      <a:pt x="50" y="64"/>
                    </a:lnTo>
                    <a:lnTo>
                      <a:pt x="50" y="52"/>
                    </a:lnTo>
                    <a:lnTo>
                      <a:pt x="46" y="42"/>
                    </a:lnTo>
                    <a:lnTo>
                      <a:pt x="30" y="22"/>
                    </a:lnTo>
                    <a:lnTo>
                      <a:pt x="26" y="14"/>
                    </a:lnTo>
                    <a:lnTo>
                      <a:pt x="26" y="4"/>
                    </a:lnTo>
                    <a:lnTo>
                      <a:pt x="30" y="0"/>
                    </a:lnTo>
                    <a:lnTo>
                      <a:pt x="38" y="0"/>
                    </a:lnTo>
                    <a:lnTo>
                      <a:pt x="46" y="4"/>
                    </a:lnTo>
                    <a:lnTo>
                      <a:pt x="54" y="1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45" name="Freeform 709"/>
              <p:cNvSpPr>
                <a:spLocks/>
              </p:cNvSpPr>
              <p:nvPr/>
            </p:nvSpPr>
            <p:spPr bwMode="auto">
              <a:xfrm>
                <a:off x="1472" y="1112"/>
                <a:ext cx="22" cy="56"/>
              </a:xfrm>
              <a:custGeom>
                <a:avLst/>
                <a:gdLst>
                  <a:gd name="T0" fmla="*/ 22 w 22"/>
                  <a:gd name="T1" fmla="*/ 0 h 56"/>
                  <a:gd name="T2" fmla="*/ 12 w 22"/>
                  <a:gd name="T3" fmla="*/ 4 h 56"/>
                  <a:gd name="T4" fmla="*/ 4 w 22"/>
                  <a:gd name="T5" fmla="*/ 18 h 56"/>
                  <a:gd name="T6" fmla="*/ 0 w 22"/>
                  <a:gd name="T7" fmla="*/ 30 h 56"/>
                  <a:gd name="T8" fmla="*/ 0 w 22"/>
                  <a:gd name="T9" fmla="*/ 46 h 56"/>
                  <a:gd name="T10" fmla="*/ 4 w 22"/>
                  <a:gd name="T1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56">
                    <a:moveTo>
                      <a:pt x="22" y="0"/>
                    </a:moveTo>
                    <a:lnTo>
                      <a:pt x="12" y="4"/>
                    </a:lnTo>
                    <a:lnTo>
                      <a:pt x="4" y="18"/>
                    </a:lnTo>
                    <a:lnTo>
                      <a:pt x="0" y="30"/>
                    </a:lnTo>
                    <a:lnTo>
                      <a:pt x="0" y="46"/>
                    </a:lnTo>
                    <a:lnTo>
                      <a:pt x="4" y="5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46" name="Freeform 710"/>
              <p:cNvSpPr>
                <a:spLocks/>
              </p:cNvSpPr>
              <p:nvPr/>
            </p:nvSpPr>
            <p:spPr bwMode="auto">
              <a:xfrm>
                <a:off x="1494" y="1082"/>
                <a:ext cx="28" cy="90"/>
              </a:xfrm>
              <a:custGeom>
                <a:avLst/>
                <a:gdLst>
                  <a:gd name="T0" fmla="*/ 0 w 28"/>
                  <a:gd name="T1" fmla="*/ 90 h 90"/>
                  <a:gd name="T2" fmla="*/ 8 w 28"/>
                  <a:gd name="T3" fmla="*/ 86 h 90"/>
                  <a:gd name="T4" fmla="*/ 16 w 28"/>
                  <a:gd name="T5" fmla="*/ 72 h 90"/>
                  <a:gd name="T6" fmla="*/ 20 w 28"/>
                  <a:gd name="T7" fmla="*/ 60 h 90"/>
                  <a:gd name="T8" fmla="*/ 20 w 28"/>
                  <a:gd name="T9" fmla="*/ 42 h 90"/>
                  <a:gd name="T10" fmla="*/ 16 w 28"/>
                  <a:gd name="T11" fmla="*/ 34 h 90"/>
                  <a:gd name="T12" fmla="*/ 8 w 28"/>
                  <a:gd name="T13" fmla="*/ 22 h 90"/>
                  <a:gd name="T14" fmla="*/ 4 w 28"/>
                  <a:gd name="T15" fmla="*/ 14 h 90"/>
                  <a:gd name="T16" fmla="*/ 4 w 28"/>
                  <a:gd name="T17" fmla="*/ 4 h 90"/>
                  <a:gd name="T18" fmla="*/ 8 w 28"/>
                  <a:gd name="T19" fmla="*/ 0 h 90"/>
                  <a:gd name="T20" fmla="*/ 16 w 28"/>
                  <a:gd name="T21" fmla="*/ 0 h 90"/>
                  <a:gd name="T22" fmla="*/ 28 w 28"/>
                  <a:gd name="T23" fmla="*/ 1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" h="90">
                    <a:moveTo>
                      <a:pt x="0" y="90"/>
                    </a:moveTo>
                    <a:lnTo>
                      <a:pt x="8" y="86"/>
                    </a:lnTo>
                    <a:lnTo>
                      <a:pt x="16" y="72"/>
                    </a:lnTo>
                    <a:lnTo>
                      <a:pt x="20" y="60"/>
                    </a:lnTo>
                    <a:lnTo>
                      <a:pt x="20" y="42"/>
                    </a:lnTo>
                    <a:lnTo>
                      <a:pt x="16" y="34"/>
                    </a:lnTo>
                    <a:lnTo>
                      <a:pt x="8" y="22"/>
                    </a:lnTo>
                    <a:lnTo>
                      <a:pt x="4" y="14"/>
                    </a:lnTo>
                    <a:lnTo>
                      <a:pt x="4" y="4"/>
                    </a:lnTo>
                    <a:lnTo>
                      <a:pt x="8" y="0"/>
                    </a:lnTo>
                    <a:lnTo>
                      <a:pt x="16" y="0"/>
                    </a:lnTo>
                    <a:lnTo>
                      <a:pt x="28" y="1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47" name="Freeform 711"/>
              <p:cNvSpPr>
                <a:spLocks/>
              </p:cNvSpPr>
              <p:nvPr/>
            </p:nvSpPr>
            <p:spPr bwMode="auto">
              <a:xfrm>
                <a:off x="1548" y="1112"/>
                <a:ext cx="56" cy="60"/>
              </a:xfrm>
              <a:custGeom>
                <a:avLst/>
                <a:gdLst>
                  <a:gd name="T0" fmla="*/ 52 w 56"/>
                  <a:gd name="T1" fmla="*/ 12 h 60"/>
                  <a:gd name="T2" fmla="*/ 46 w 56"/>
                  <a:gd name="T3" fmla="*/ 18 h 60"/>
                  <a:gd name="T4" fmla="*/ 52 w 56"/>
                  <a:gd name="T5" fmla="*/ 22 h 60"/>
                  <a:gd name="T6" fmla="*/ 56 w 56"/>
                  <a:gd name="T7" fmla="*/ 18 h 60"/>
                  <a:gd name="T8" fmla="*/ 56 w 56"/>
                  <a:gd name="T9" fmla="*/ 12 h 60"/>
                  <a:gd name="T10" fmla="*/ 46 w 56"/>
                  <a:gd name="T11" fmla="*/ 4 h 60"/>
                  <a:gd name="T12" fmla="*/ 38 w 56"/>
                  <a:gd name="T13" fmla="*/ 0 h 60"/>
                  <a:gd name="T14" fmla="*/ 26 w 56"/>
                  <a:gd name="T15" fmla="*/ 0 h 60"/>
                  <a:gd name="T16" fmla="*/ 14 w 56"/>
                  <a:gd name="T17" fmla="*/ 4 h 60"/>
                  <a:gd name="T18" fmla="*/ 4 w 56"/>
                  <a:gd name="T19" fmla="*/ 12 h 60"/>
                  <a:gd name="T20" fmla="*/ 0 w 56"/>
                  <a:gd name="T21" fmla="*/ 26 h 60"/>
                  <a:gd name="T22" fmla="*/ 0 w 56"/>
                  <a:gd name="T23" fmla="*/ 34 h 60"/>
                  <a:gd name="T24" fmla="*/ 4 w 56"/>
                  <a:gd name="T25" fmla="*/ 46 h 60"/>
                  <a:gd name="T26" fmla="*/ 14 w 56"/>
                  <a:gd name="T27" fmla="*/ 56 h 60"/>
                  <a:gd name="T28" fmla="*/ 26 w 56"/>
                  <a:gd name="T29" fmla="*/ 60 h 60"/>
                  <a:gd name="T30" fmla="*/ 34 w 56"/>
                  <a:gd name="T31" fmla="*/ 60 h 60"/>
                  <a:gd name="T32" fmla="*/ 46 w 56"/>
                  <a:gd name="T33" fmla="*/ 56 h 60"/>
                  <a:gd name="T34" fmla="*/ 56 w 56"/>
                  <a:gd name="T35" fmla="*/ 4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6" h="60">
                    <a:moveTo>
                      <a:pt x="52" y="12"/>
                    </a:moveTo>
                    <a:lnTo>
                      <a:pt x="46" y="18"/>
                    </a:lnTo>
                    <a:lnTo>
                      <a:pt x="52" y="22"/>
                    </a:lnTo>
                    <a:lnTo>
                      <a:pt x="56" y="18"/>
                    </a:lnTo>
                    <a:lnTo>
                      <a:pt x="56" y="12"/>
                    </a:lnTo>
                    <a:lnTo>
                      <a:pt x="46" y="4"/>
                    </a:lnTo>
                    <a:lnTo>
                      <a:pt x="38" y="0"/>
                    </a:lnTo>
                    <a:lnTo>
                      <a:pt x="26" y="0"/>
                    </a:lnTo>
                    <a:lnTo>
                      <a:pt x="14" y="4"/>
                    </a:lnTo>
                    <a:lnTo>
                      <a:pt x="4" y="12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4" y="46"/>
                    </a:lnTo>
                    <a:lnTo>
                      <a:pt x="14" y="56"/>
                    </a:lnTo>
                    <a:lnTo>
                      <a:pt x="26" y="60"/>
                    </a:lnTo>
                    <a:lnTo>
                      <a:pt x="34" y="60"/>
                    </a:lnTo>
                    <a:lnTo>
                      <a:pt x="46" y="56"/>
                    </a:lnTo>
                    <a:lnTo>
                      <a:pt x="56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48" name="Freeform 712"/>
              <p:cNvSpPr>
                <a:spLocks/>
              </p:cNvSpPr>
              <p:nvPr/>
            </p:nvSpPr>
            <p:spPr bwMode="auto">
              <a:xfrm>
                <a:off x="1552" y="1112"/>
                <a:ext cx="22" cy="60"/>
              </a:xfrm>
              <a:custGeom>
                <a:avLst/>
                <a:gdLst>
                  <a:gd name="T0" fmla="*/ 22 w 22"/>
                  <a:gd name="T1" fmla="*/ 0 h 60"/>
                  <a:gd name="T2" fmla="*/ 14 w 22"/>
                  <a:gd name="T3" fmla="*/ 4 h 60"/>
                  <a:gd name="T4" fmla="*/ 4 w 22"/>
                  <a:gd name="T5" fmla="*/ 12 h 60"/>
                  <a:gd name="T6" fmla="*/ 0 w 22"/>
                  <a:gd name="T7" fmla="*/ 26 h 60"/>
                  <a:gd name="T8" fmla="*/ 0 w 22"/>
                  <a:gd name="T9" fmla="*/ 34 h 60"/>
                  <a:gd name="T10" fmla="*/ 4 w 22"/>
                  <a:gd name="T11" fmla="*/ 46 h 60"/>
                  <a:gd name="T12" fmla="*/ 14 w 22"/>
                  <a:gd name="T13" fmla="*/ 56 h 60"/>
                  <a:gd name="T14" fmla="*/ 22 w 22"/>
                  <a:gd name="T1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60">
                    <a:moveTo>
                      <a:pt x="22" y="0"/>
                    </a:moveTo>
                    <a:lnTo>
                      <a:pt x="14" y="4"/>
                    </a:lnTo>
                    <a:lnTo>
                      <a:pt x="4" y="12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4" y="46"/>
                    </a:lnTo>
                    <a:lnTo>
                      <a:pt x="14" y="56"/>
                    </a:lnTo>
                    <a:lnTo>
                      <a:pt x="22" y="6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49" name="Freeform 713"/>
              <p:cNvSpPr>
                <a:spLocks/>
              </p:cNvSpPr>
              <p:nvPr/>
            </p:nvSpPr>
            <p:spPr bwMode="auto">
              <a:xfrm>
                <a:off x="1626" y="1052"/>
                <a:ext cx="36" cy="56"/>
              </a:xfrm>
              <a:custGeom>
                <a:avLst/>
                <a:gdLst>
                  <a:gd name="T0" fmla="*/ 2 w 36"/>
                  <a:gd name="T1" fmla="*/ 10 h 56"/>
                  <a:gd name="T2" fmla="*/ 4 w 36"/>
                  <a:gd name="T3" fmla="*/ 14 h 56"/>
                  <a:gd name="T4" fmla="*/ 2 w 36"/>
                  <a:gd name="T5" fmla="*/ 16 h 56"/>
                  <a:gd name="T6" fmla="*/ 0 w 36"/>
                  <a:gd name="T7" fmla="*/ 14 h 56"/>
                  <a:gd name="T8" fmla="*/ 0 w 36"/>
                  <a:gd name="T9" fmla="*/ 10 h 56"/>
                  <a:gd name="T10" fmla="*/ 2 w 36"/>
                  <a:gd name="T11" fmla="*/ 6 h 56"/>
                  <a:gd name="T12" fmla="*/ 4 w 36"/>
                  <a:gd name="T13" fmla="*/ 2 h 56"/>
                  <a:gd name="T14" fmla="*/ 12 w 36"/>
                  <a:gd name="T15" fmla="*/ 0 h 56"/>
                  <a:gd name="T16" fmla="*/ 24 w 36"/>
                  <a:gd name="T17" fmla="*/ 0 h 56"/>
                  <a:gd name="T18" fmla="*/ 32 w 36"/>
                  <a:gd name="T19" fmla="*/ 2 h 56"/>
                  <a:gd name="T20" fmla="*/ 34 w 36"/>
                  <a:gd name="T21" fmla="*/ 6 h 56"/>
                  <a:gd name="T22" fmla="*/ 36 w 36"/>
                  <a:gd name="T23" fmla="*/ 10 h 56"/>
                  <a:gd name="T24" fmla="*/ 36 w 36"/>
                  <a:gd name="T25" fmla="*/ 16 h 56"/>
                  <a:gd name="T26" fmla="*/ 34 w 36"/>
                  <a:gd name="T27" fmla="*/ 20 h 56"/>
                  <a:gd name="T28" fmla="*/ 26 w 36"/>
                  <a:gd name="T29" fmla="*/ 26 h 56"/>
                  <a:gd name="T30" fmla="*/ 12 w 36"/>
                  <a:gd name="T31" fmla="*/ 32 h 56"/>
                  <a:gd name="T32" fmla="*/ 8 w 36"/>
                  <a:gd name="T33" fmla="*/ 34 h 56"/>
                  <a:gd name="T34" fmla="*/ 2 w 36"/>
                  <a:gd name="T35" fmla="*/ 40 h 56"/>
                  <a:gd name="T36" fmla="*/ 0 w 36"/>
                  <a:gd name="T37" fmla="*/ 48 h 56"/>
                  <a:gd name="T38" fmla="*/ 0 w 36"/>
                  <a:gd name="T3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6" h="56">
                    <a:moveTo>
                      <a:pt x="2" y="10"/>
                    </a:moveTo>
                    <a:lnTo>
                      <a:pt x="4" y="14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12" y="0"/>
                    </a:lnTo>
                    <a:lnTo>
                      <a:pt x="24" y="0"/>
                    </a:lnTo>
                    <a:lnTo>
                      <a:pt x="32" y="2"/>
                    </a:lnTo>
                    <a:lnTo>
                      <a:pt x="34" y="6"/>
                    </a:lnTo>
                    <a:lnTo>
                      <a:pt x="36" y="10"/>
                    </a:lnTo>
                    <a:lnTo>
                      <a:pt x="36" y="16"/>
                    </a:lnTo>
                    <a:lnTo>
                      <a:pt x="34" y="20"/>
                    </a:lnTo>
                    <a:lnTo>
                      <a:pt x="26" y="26"/>
                    </a:lnTo>
                    <a:lnTo>
                      <a:pt x="12" y="32"/>
                    </a:lnTo>
                    <a:lnTo>
                      <a:pt x="8" y="34"/>
                    </a:lnTo>
                    <a:lnTo>
                      <a:pt x="2" y="40"/>
                    </a:lnTo>
                    <a:lnTo>
                      <a:pt x="0" y="48"/>
                    </a:lnTo>
                    <a:lnTo>
                      <a:pt x="0" y="5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50" name="Freeform 714"/>
              <p:cNvSpPr>
                <a:spLocks/>
              </p:cNvSpPr>
              <p:nvPr/>
            </p:nvSpPr>
            <p:spPr bwMode="auto">
              <a:xfrm>
                <a:off x="1638" y="1052"/>
                <a:ext cx="22" cy="32"/>
              </a:xfrm>
              <a:custGeom>
                <a:avLst/>
                <a:gdLst>
                  <a:gd name="T0" fmla="*/ 12 w 22"/>
                  <a:gd name="T1" fmla="*/ 0 h 32"/>
                  <a:gd name="T2" fmla="*/ 16 w 22"/>
                  <a:gd name="T3" fmla="*/ 2 h 32"/>
                  <a:gd name="T4" fmla="*/ 20 w 22"/>
                  <a:gd name="T5" fmla="*/ 6 h 32"/>
                  <a:gd name="T6" fmla="*/ 22 w 22"/>
                  <a:gd name="T7" fmla="*/ 10 h 32"/>
                  <a:gd name="T8" fmla="*/ 22 w 22"/>
                  <a:gd name="T9" fmla="*/ 16 h 32"/>
                  <a:gd name="T10" fmla="*/ 20 w 22"/>
                  <a:gd name="T11" fmla="*/ 20 h 32"/>
                  <a:gd name="T12" fmla="*/ 12 w 22"/>
                  <a:gd name="T13" fmla="*/ 26 h 32"/>
                  <a:gd name="T14" fmla="*/ 0 w 22"/>
                  <a:gd name="T1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32">
                    <a:moveTo>
                      <a:pt x="12" y="0"/>
                    </a:moveTo>
                    <a:lnTo>
                      <a:pt x="16" y="2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6"/>
                    </a:lnTo>
                    <a:lnTo>
                      <a:pt x="20" y="20"/>
                    </a:lnTo>
                    <a:lnTo>
                      <a:pt x="12" y="2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51" name="Freeform 715"/>
              <p:cNvSpPr>
                <a:spLocks/>
              </p:cNvSpPr>
              <p:nvPr/>
            </p:nvSpPr>
            <p:spPr bwMode="auto">
              <a:xfrm>
                <a:off x="1626" y="1100"/>
                <a:ext cx="36" cy="4"/>
              </a:xfrm>
              <a:custGeom>
                <a:avLst/>
                <a:gdLst>
                  <a:gd name="T0" fmla="*/ 0 w 36"/>
                  <a:gd name="T1" fmla="*/ 2 h 4"/>
                  <a:gd name="T2" fmla="*/ 2 w 36"/>
                  <a:gd name="T3" fmla="*/ 0 h 4"/>
                  <a:gd name="T4" fmla="*/ 8 w 36"/>
                  <a:gd name="T5" fmla="*/ 0 h 4"/>
                  <a:gd name="T6" fmla="*/ 20 w 36"/>
                  <a:gd name="T7" fmla="*/ 4 h 4"/>
                  <a:gd name="T8" fmla="*/ 28 w 36"/>
                  <a:gd name="T9" fmla="*/ 4 h 4"/>
                  <a:gd name="T10" fmla="*/ 34 w 36"/>
                  <a:gd name="T11" fmla="*/ 2 h 4"/>
                  <a:gd name="T12" fmla="*/ 36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0" y="2"/>
                    </a:moveTo>
                    <a:lnTo>
                      <a:pt x="2" y="0"/>
                    </a:lnTo>
                    <a:lnTo>
                      <a:pt x="8" y="0"/>
                    </a:lnTo>
                    <a:lnTo>
                      <a:pt x="20" y="4"/>
                    </a:lnTo>
                    <a:lnTo>
                      <a:pt x="28" y="4"/>
                    </a:lnTo>
                    <a:lnTo>
                      <a:pt x="34" y="2"/>
                    </a:lnTo>
                    <a:lnTo>
                      <a:pt x="3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52" name="Freeform 716"/>
              <p:cNvSpPr>
                <a:spLocks/>
              </p:cNvSpPr>
              <p:nvPr/>
            </p:nvSpPr>
            <p:spPr bwMode="auto">
              <a:xfrm>
                <a:off x="1634" y="1094"/>
                <a:ext cx="28" cy="14"/>
              </a:xfrm>
              <a:custGeom>
                <a:avLst/>
                <a:gdLst>
                  <a:gd name="T0" fmla="*/ 0 w 28"/>
                  <a:gd name="T1" fmla="*/ 6 h 14"/>
                  <a:gd name="T2" fmla="*/ 12 w 28"/>
                  <a:gd name="T3" fmla="*/ 14 h 14"/>
                  <a:gd name="T4" fmla="*/ 24 w 28"/>
                  <a:gd name="T5" fmla="*/ 14 h 14"/>
                  <a:gd name="T6" fmla="*/ 26 w 28"/>
                  <a:gd name="T7" fmla="*/ 10 h 14"/>
                  <a:gd name="T8" fmla="*/ 28 w 28"/>
                  <a:gd name="T9" fmla="*/ 6 h 14"/>
                  <a:gd name="T10" fmla="*/ 28 w 28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14">
                    <a:moveTo>
                      <a:pt x="0" y="6"/>
                    </a:moveTo>
                    <a:lnTo>
                      <a:pt x="12" y="14"/>
                    </a:lnTo>
                    <a:lnTo>
                      <a:pt x="24" y="14"/>
                    </a:lnTo>
                    <a:lnTo>
                      <a:pt x="26" y="10"/>
                    </a:lnTo>
                    <a:lnTo>
                      <a:pt x="28" y="6"/>
                    </a:lnTo>
                    <a:lnTo>
                      <a:pt x="2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53" name="Line 717"/>
              <p:cNvSpPr>
                <a:spLocks noChangeShapeType="1"/>
              </p:cNvSpPr>
              <p:nvPr/>
            </p:nvSpPr>
            <p:spPr bwMode="auto">
              <a:xfrm flipH="1">
                <a:off x="1678" y="1066"/>
                <a:ext cx="76" cy="1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54" name="Freeform 718"/>
              <p:cNvSpPr>
                <a:spLocks/>
              </p:cNvSpPr>
              <p:nvPr/>
            </p:nvSpPr>
            <p:spPr bwMode="auto">
              <a:xfrm>
                <a:off x="1774" y="1112"/>
                <a:ext cx="56" cy="60"/>
              </a:xfrm>
              <a:custGeom>
                <a:avLst/>
                <a:gdLst>
                  <a:gd name="T0" fmla="*/ 52 w 56"/>
                  <a:gd name="T1" fmla="*/ 12 h 60"/>
                  <a:gd name="T2" fmla="*/ 48 w 56"/>
                  <a:gd name="T3" fmla="*/ 18 h 60"/>
                  <a:gd name="T4" fmla="*/ 52 w 56"/>
                  <a:gd name="T5" fmla="*/ 22 h 60"/>
                  <a:gd name="T6" fmla="*/ 56 w 56"/>
                  <a:gd name="T7" fmla="*/ 18 h 60"/>
                  <a:gd name="T8" fmla="*/ 56 w 56"/>
                  <a:gd name="T9" fmla="*/ 12 h 60"/>
                  <a:gd name="T10" fmla="*/ 48 w 56"/>
                  <a:gd name="T11" fmla="*/ 4 h 60"/>
                  <a:gd name="T12" fmla="*/ 38 w 56"/>
                  <a:gd name="T13" fmla="*/ 0 h 60"/>
                  <a:gd name="T14" fmla="*/ 26 w 56"/>
                  <a:gd name="T15" fmla="*/ 0 h 60"/>
                  <a:gd name="T16" fmla="*/ 14 w 56"/>
                  <a:gd name="T17" fmla="*/ 4 h 60"/>
                  <a:gd name="T18" fmla="*/ 4 w 56"/>
                  <a:gd name="T19" fmla="*/ 12 h 60"/>
                  <a:gd name="T20" fmla="*/ 0 w 56"/>
                  <a:gd name="T21" fmla="*/ 26 h 60"/>
                  <a:gd name="T22" fmla="*/ 0 w 56"/>
                  <a:gd name="T23" fmla="*/ 34 h 60"/>
                  <a:gd name="T24" fmla="*/ 4 w 56"/>
                  <a:gd name="T25" fmla="*/ 46 h 60"/>
                  <a:gd name="T26" fmla="*/ 14 w 56"/>
                  <a:gd name="T27" fmla="*/ 56 h 60"/>
                  <a:gd name="T28" fmla="*/ 26 w 56"/>
                  <a:gd name="T29" fmla="*/ 60 h 60"/>
                  <a:gd name="T30" fmla="*/ 34 w 56"/>
                  <a:gd name="T31" fmla="*/ 60 h 60"/>
                  <a:gd name="T32" fmla="*/ 48 w 56"/>
                  <a:gd name="T33" fmla="*/ 56 h 60"/>
                  <a:gd name="T34" fmla="*/ 56 w 56"/>
                  <a:gd name="T35" fmla="*/ 4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6" h="60">
                    <a:moveTo>
                      <a:pt x="52" y="12"/>
                    </a:moveTo>
                    <a:lnTo>
                      <a:pt x="48" y="18"/>
                    </a:lnTo>
                    <a:lnTo>
                      <a:pt x="52" y="22"/>
                    </a:lnTo>
                    <a:lnTo>
                      <a:pt x="56" y="18"/>
                    </a:lnTo>
                    <a:lnTo>
                      <a:pt x="56" y="12"/>
                    </a:lnTo>
                    <a:lnTo>
                      <a:pt x="48" y="4"/>
                    </a:lnTo>
                    <a:lnTo>
                      <a:pt x="38" y="0"/>
                    </a:lnTo>
                    <a:lnTo>
                      <a:pt x="26" y="0"/>
                    </a:lnTo>
                    <a:lnTo>
                      <a:pt x="14" y="4"/>
                    </a:lnTo>
                    <a:lnTo>
                      <a:pt x="4" y="12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4" y="46"/>
                    </a:lnTo>
                    <a:lnTo>
                      <a:pt x="14" y="56"/>
                    </a:lnTo>
                    <a:lnTo>
                      <a:pt x="26" y="60"/>
                    </a:lnTo>
                    <a:lnTo>
                      <a:pt x="34" y="60"/>
                    </a:lnTo>
                    <a:lnTo>
                      <a:pt x="48" y="56"/>
                    </a:lnTo>
                    <a:lnTo>
                      <a:pt x="56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55" name="Freeform 719"/>
              <p:cNvSpPr>
                <a:spLocks/>
              </p:cNvSpPr>
              <p:nvPr/>
            </p:nvSpPr>
            <p:spPr bwMode="auto">
              <a:xfrm>
                <a:off x="1778" y="1112"/>
                <a:ext cx="22" cy="60"/>
              </a:xfrm>
              <a:custGeom>
                <a:avLst/>
                <a:gdLst>
                  <a:gd name="T0" fmla="*/ 22 w 22"/>
                  <a:gd name="T1" fmla="*/ 0 h 60"/>
                  <a:gd name="T2" fmla="*/ 14 w 22"/>
                  <a:gd name="T3" fmla="*/ 4 h 60"/>
                  <a:gd name="T4" fmla="*/ 6 w 22"/>
                  <a:gd name="T5" fmla="*/ 12 h 60"/>
                  <a:gd name="T6" fmla="*/ 0 w 22"/>
                  <a:gd name="T7" fmla="*/ 26 h 60"/>
                  <a:gd name="T8" fmla="*/ 0 w 22"/>
                  <a:gd name="T9" fmla="*/ 34 h 60"/>
                  <a:gd name="T10" fmla="*/ 6 w 22"/>
                  <a:gd name="T11" fmla="*/ 46 h 60"/>
                  <a:gd name="T12" fmla="*/ 14 w 22"/>
                  <a:gd name="T13" fmla="*/ 56 h 60"/>
                  <a:gd name="T14" fmla="*/ 22 w 22"/>
                  <a:gd name="T1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60">
                    <a:moveTo>
                      <a:pt x="22" y="0"/>
                    </a:moveTo>
                    <a:lnTo>
                      <a:pt x="14" y="4"/>
                    </a:lnTo>
                    <a:lnTo>
                      <a:pt x="6" y="12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6" y="46"/>
                    </a:lnTo>
                    <a:lnTo>
                      <a:pt x="14" y="56"/>
                    </a:lnTo>
                    <a:lnTo>
                      <a:pt x="22" y="6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56" name="Freeform 720"/>
              <p:cNvSpPr>
                <a:spLocks/>
              </p:cNvSpPr>
              <p:nvPr/>
            </p:nvSpPr>
            <p:spPr bwMode="auto">
              <a:xfrm>
                <a:off x="1852" y="1052"/>
                <a:ext cx="36" cy="56"/>
              </a:xfrm>
              <a:custGeom>
                <a:avLst/>
                <a:gdLst>
                  <a:gd name="T0" fmla="*/ 2 w 36"/>
                  <a:gd name="T1" fmla="*/ 10 h 56"/>
                  <a:gd name="T2" fmla="*/ 6 w 36"/>
                  <a:gd name="T3" fmla="*/ 14 h 56"/>
                  <a:gd name="T4" fmla="*/ 2 w 36"/>
                  <a:gd name="T5" fmla="*/ 16 h 56"/>
                  <a:gd name="T6" fmla="*/ 0 w 36"/>
                  <a:gd name="T7" fmla="*/ 14 h 56"/>
                  <a:gd name="T8" fmla="*/ 0 w 36"/>
                  <a:gd name="T9" fmla="*/ 10 h 56"/>
                  <a:gd name="T10" fmla="*/ 2 w 36"/>
                  <a:gd name="T11" fmla="*/ 6 h 56"/>
                  <a:gd name="T12" fmla="*/ 6 w 36"/>
                  <a:gd name="T13" fmla="*/ 2 h 56"/>
                  <a:gd name="T14" fmla="*/ 14 w 36"/>
                  <a:gd name="T15" fmla="*/ 0 h 56"/>
                  <a:gd name="T16" fmla="*/ 24 w 36"/>
                  <a:gd name="T17" fmla="*/ 0 h 56"/>
                  <a:gd name="T18" fmla="*/ 32 w 36"/>
                  <a:gd name="T19" fmla="*/ 2 h 56"/>
                  <a:gd name="T20" fmla="*/ 34 w 36"/>
                  <a:gd name="T21" fmla="*/ 6 h 56"/>
                  <a:gd name="T22" fmla="*/ 36 w 36"/>
                  <a:gd name="T23" fmla="*/ 10 h 56"/>
                  <a:gd name="T24" fmla="*/ 36 w 36"/>
                  <a:gd name="T25" fmla="*/ 16 h 56"/>
                  <a:gd name="T26" fmla="*/ 34 w 36"/>
                  <a:gd name="T27" fmla="*/ 20 h 56"/>
                  <a:gd name="T28" fmla="*/ 26 w 36"/>
                  <a:gd name="T29" fmla="*/ 26 h 56"/>
                  <a:gd name="T30" fmla="*/ 14 w 36"/>
                  <a:gd name="T31" fmla="*/ 32 h 56"/>
                  <a:gd name="T32" fmla="*/ 8 w 36"/>
                  <a:gd name="T33" fmla="*/ 34 h 56"/>
                  <a:gd name="T34" fmla="*/ 2 w 36"/>
                  <a:gd name="T35" fmla="*/ 40 h 56"/>
                  <a:gd name="T36" fmla="*/ 0 w 36"/>
                  <a:gd name="T37" fmla="*/ 48 h 56"/>
                  <a:gd name="T38" fmla="*/ 0 w 36"/>
                  <a:gd name="T3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6" h="56">
                    <a:moveTo>
                      <a:pt x="2" y="10"/>
                    </a:moveTo>
                    <a:lnTo>
                      <a:pt x="6" y="14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14" y="0"/>
                    </a:lnTo>
                    <a:lnTo>
                      <a:pt x="24" y="0"/>
                    </a:lnTo>
                    <a:lnTo>
                      <a:pt x="32" y="2"/>
                    </a:lnTo>
                    <a:lnTo>
                      <a:pt x="34" y="6"/>
                    </a:lnTo>
                    <a:lnTo>
                      <a:pt x="36" y="10"/>
                    </a:lnTo>
                    <a:lnTo>
                      <a:pt x="36" y="16"/>
                    </a:lnTo>
                    <a:lnTo>
                      <a:pt x="34" y="20"/>
                    </a:lnTo>
                    <a:lnTo>
                      <a:pt x="26" y="26"/>
                    </a:lnTo>
                    <a:lnTo>
                      <a:pt x="14" y="32"/>
                    </a:lnTo>
                    <a:lnTo>
                      <a:pt x="8" y="34"/>
                    </a:lnTo>
                    <a:lnTo>
                      <a:pt x="2" y="40"/>
                    </a:lnTo>
                    <a:lnTo>
                      <a:pt x="0" y="48"/>
                    </a:lnTo>
                    <a:lnTo>
                      <a:pt x="0" y="5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57" name="Freeform 721"/>
              <p:cNvSpPr>
                <a:spLocks/>
              </p:cNvSpPr>
              <p:nvPr/>
            </p:nvSpPr>
            <p:spPr bwMode="auto">
              <a:xfrm>
                <a:off x="1866" y="1052"/>
                <a:ext cx="20" cy="32"/>
              </a:xfrm>
              <a:custGeom>
                <a:avLst/>
                <a:gdLst>
                  <a:gd name="T0" fmla="*/ 10 w 20"/>
                  <a:gd name="T1" fmla="*/ 0 h 32"/>
                  <a:gd name="T2" fmla="*/ 14 w 20"/>
                  <a:gd name="T3" fmla="*/ 2 h 32"/>
                  <a:gd name="T4" fmla="*/ 18 w 20"/>
                  <a:gd name="T5" fmla="*/ 6 h 32"/>
                  <a:gd name="T6" fmla="*/ 20 w 20"/>
                  <a:gd name="T7" fmla="*/ 10 h 32"/>
                  <a:gd name="T8" fmla="*/ 20 w 20"/>
                  <a:gd name="T9" fmla="*/ 16 h 32"/>
                  <a:gd name="T10" fmla="*/ 18 w 20"/>
                  <a:gd name="T11" fmla="*/ 20 h 32"/>
                  <a:gd name="T12" fmla="*/ 10 w 20"/>
                  <a:gd name="T13" fmla="*/ 26 h 32"/>
                  <a:gd name="T14" fmla="*/ 0 w 20"/>
                  <a:gd name="T1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32">
                    <a:moveTo>
                      <a:pt x="10" y="0"/>
                    </a:moveTo>
                    <a:lnTo>
                      <a:pt x="14" y="2"/>
                    </a:lnTo>
                    <a:lnTo>
                      <a:pt x="18" y="6"/>
                    </a:lnTo>
                    <a:lnTo>
                      <a:pt x="20" y="10"/>
                    </a:lnTo>
                    <a:lnTo>
                      <a:pt x="20" y="16"/>
                    </a:lnTo>
                    <a:lnTo>
                      <a:pt x="18" y="20"/>
                    </a:lnTo>
                    <a:lnTo>
                      <a:pt x="10" y="2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58" name="Freeform 722"/>
              <p:cNvSpPr>
                <a:spLocks/>
              </p:cNvSpPr>
              <p:nvPr/>
            </p:nvSpPr>
            <p:spPr bwMode="auto">
              <a:xfrm>
                <a:off x="1852" y="1100"/>
                <a:ext cx="36" cy="4"/>
              </a:xfrm>
              <a:custGeom>
                <a:avLst/>
                <a:gdLst>
                  <a:gd name="T0" fmla="*/ 0 w 36"/>
                  <a:gd name="T1" fmla="*/ 2 h 4"/>
                  <a:gd name="T2" fmla="*/ 2 w 36"/>
                  <a:gd name="T3" fmla="*/ 0 h 4"/>
                  <a:gd name="T4" fmla="*/ 8 w 36"/>
                  <a:gd name="T5" fmla="*/ 0 h 4"/>
                  <a:gd name="T6" fmla="*/ 20 w 36"/>
                  <a:gd name="T7" fmla="*/ 4 h 4"/>
                  <a:gd name="T8" fmla="*/ 28 w 36"/>
                  <a:gd name="T9" fmla="*/ 4 h 4"/>
                  <a:gd name="T10" fmla="*/ 34 w 36"/>
                  <a:gd name="T11" fmla="*/ 2 h 4"/>
                  <a:gd name="T12" fmla="*/ 36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0" y="2"/>
                    </a:moveTo>
                    <a:lnTo>
                      <a:pt x="2" y="0"/>
                    </a:lnTo>
                    <a:lnTo>
                      <a:pt x="8" y="0"/>
                    </a:lnTo>
                    <a:lnTo>
                      <a:pt x="20" y="4"/>
                    </a:lnTo>
                    <a:lnTo>
                      <a:pt x="28" y="4"/>
                    </a:lnTo>
                    <a:lnTo>
                      <a:pt x="34" y="2"/>
                    </a:lnTo>
                    <a:lnTo>
                      <a:pt x="3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59" name="Freeform 723"/>
              <p:cNvSpPr>
                <a:spLocks/>
              </p:cNvSpPr>
              <p:nvPr/>
            </p:nvSpPr>
            <p:spPr bwMode="auto">
              <a:xfrm>
                <a:off x="1860" y="1094"/>
                <a:ext cx="28" cy="14"/>
              </a:xfrm>
              <a:custGeom>
                <a:avLst/>
                <a:gdLst>
                  <a:gd name="T0" fmla="*/ 0 w 28"/>
                  <a:gd name="T1" fmla="*/ 6 h 14"/>
                  <a:gd name="T2" fmla="*/ 12 w 28"/>
                  <a:gd name="T3" fmla="*/ 14 h 14"/>
                  <a:gd name="T4" fmla="*/ 24 w 28"/>
                  <a:gd name="T5" fmla="*/ 14 h 14"/>
                  <a:gd name="T6" fmla="*/ 26 w 28"/>
                  <a:gd name="T7" fmla="*/ 10 h 14"/>
                  <a:gd name="T8" fmla="*/ 28 w 28"/>
                  <a:gd name="T9" fmla="*/ 6 h 14"/>
                  <a:gd name="T10" fmla="*/ 28 w 28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14">
                    <a:moveTo>
                      <a:pt x="0" y="6"/>
                    </a:moveTo>
                    <a:lnTo>
                      <a:pt x="12" y="14"/>
                    </a:lnTo>
                    <a:lnTo>
                      <a:pt x="24" y="14"/>
                    </a:lnTo>
                    <a:lnTo>
                      <a:pt x="26" y="10"/>
                    </a:lnTo>
                    <a:lnTo>
                      <a:pt x="28" y="6"/>
                    </a:lnTo>
                    <a:lnTo>
                      <a:pt x="2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60" name="Line 724"/>
              <p:cNvSpPr>
                <a:spLocks noChangeShapeType="1"/>
              </p:cNvSpPr>
              <p:nvPr/>
            </p:nvSpPr>
            <p:spPr bwMode="auto">
              <a:xfrm>
                <a:off x="3040" y="2088"/>
                <a:ext cx="17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61" name="Line 725"/>
              <p:cNvSpPr>
                <a:spLocks noChangeShapeType="1"/>
              </p:cNvSpPr>
              <p:nvPr/>
            </p:nvSpPr>
            <p:spPr bwMode="auto">
              <a:xfrm flipV="1">
                <a:off x="3040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62" name="Line 726"/>
              <p:cNvSpPr>
                <a:spLocks noChangeShapeType="1"/>
              </p:cNvSpPr>
              <p:nvPr/>
            </p:nvSpPr>
            <p:spPr bwMode="auto">
              <a:xfrm flipV="1">
                <a:off x="3372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63" name="Line 727"/>
              <p:cNvSpPr>
                <a:spLocks noChangeShapeType="1"/>
              </p:cNvSpPr>
              <p:nvPr/>
            </p:nvSpPr>
            <p:spPr bwMode="auto">
              <a:xfrm flipV="1">
                <a:off x="3704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64" name="Line 728"/>
              <p:cNvSpPr>
                <a:spLocks noChangeShapeType="1"/>
              </p:cNvSpPr>
              <p:nvPr/>
            </p:nvSpPr>
            <p:spPr bwMode="auto">
              <a:xfrm flipV="1">
                <a:off x="4038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65" name="Line 729"/>
              <p:cNvSpPr>
                <a:spLocks noChangeShapeType="1"/>
              </p:cNvSpPr>
              <p:nvPr/>
            </p:nvSpPr>
            <p:spPr bwMode="auto">
              <a:xfrm flipV="1">
                <a:off x="4370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66" name="Line 730"/>
              <p:cNvSpPr>
                <a:spLocks noChangeShapeType="1"/>
              </p:cNvSpPr>
              <p:nvPr/>
            </p:nvSpPr>
            <p:spPr bwMode="auto">
              <a:xfrm flipV="1">
                <a:off x="4702" y="20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67" name="Line 731"/>
              <p:cNvSpPr>
                <a:spLocks noChangeShapeType="1"/>
              </p:cNvSpPr>
              <p:nvPr/>
            </p:nvSpPr>
            <p:spPr bwMode="auto">
              <a:xfrm flipV="1">
                <a:off x="3122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68" name="Line 732"/>
              <p:cNvSpPr>
                <a:spLocks noChangeShapeType="1"/>
              </p:cNvSpPr>
              <p:nvPr/>
            </p:nvSpPr>
            <p:spPr bwMode="auto">
              <a:xfrm flipV="1">
                <a:off x="3206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69" name="Line 733"/>
              <p:cNvSpPr>
                <a:spLocks noChangeShapeType="1"/>
              </p:cNvSpPr>
              <p:nvPr/>
            </p:nvSpPr>
            <p:spPr bwMode="auto">
              <a:xfrm flipV="1">
                <a:off x="3288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70" name="Line 734"/>
              <p:cNvSpPr>
                <a:spLocks noChangeShapeType="1"/>
              </p:cNvSpPr>
              <p:nvPr/>
            </p:nvSpPr>
            <p:spPr bwMode="auto">
              <a:xfrm flipV="1">
                <a:off x="3456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71" name="Line 735"/>
              <p:cNvSpPr>
                <a:spLocks noChangeShapeType="1"/>
              </p:cNvSpPr>
              <p:nvPr/>
            </p:nvSpPr>
            <p:spPr bwMode="auto">
              <a:xfrm flipV="1">
                <a:off x="3538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72" name="Line 736"/>
              <p:cNvSpPr>
                <a:spLocks noChangeShapeType="1"/>
              </p:cNvSpPr>
              <p:nvPr/>
            </p:nvSpPr>
            <p:spPr bwMode="auto">
              <a:xfrm flipV="1">
                <a:off x="3622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73" name="Line 737"/>
              <p:cNvSpPr>
                <a:spLocks noChangeShapeType="1"/>
              </p:cNvSpPr>
              <p:nvPr/>
            </p:nvSpPr>
            <p:spPr bwMode="auto">
              <a:xfrm flipV="1">
                <a:off x="3788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74" name="Line 738"/>
              <p:cNvSpPr>
                <a:spLocks noChangeShapeType="1"/>
              </p:cNvSpPr>
              <p:nvPr/>
            </p:nvSpPr>
            <p:spPr bwMode="auto">
              <a:xfrm flipV="1">
                <a:off x="3872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75" name="Line 739"/>
              <p:cNvSpPr>
                <a:spLocks noChangeShapeType="1"/>
              </p:cNvSpPr>
              <p:nvPr/>
            </p:nvSpPr>
            <p:spPr bwMode="auto">
              <a:xfrm flipV="1">
                <a:off x="3954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76" name="Line 740"/>
              <p:cNvSpPr>
                <a:spLocks noChangeShapeType="1"/>
              </p:cNvSpPr>
              <p:nvPr/>
            </p:nvSpPr>
            <p:spPr bwMode="auto">
              <a:xfrm flipV="1">
                <a:off x="4120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77" name="Line 741"/>
              <p:cNvSpPr>
                <a:spLocks noChangeShapeType="1"/>
              </p:cNvSpPr>
              <p:nvPr/>
            </p:nvSpPr>
            <p:spPr bwMode="auto">
              <a:xfrm flipV="1">
                <a:off x="4204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78" name="Line 742"/>
              <p:cNvSpPr>
                <a:spLocks noChangeShapeType="1"/>
              </p:cNvSpPr>
              <p:nvPr/>
            </p:nvSpPr>
            <p:spPr bwMode="auto">
              <a:xfrm flipV="1">
                <a:off x="4286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79" name="Line 743"/>
              <p:cNvSpPr>
                <a:spLocks noChangeShapeType="1"/>
              </p:cNvSpPr>
              <p:nvPr/>
            </p:nvSpPr>
            <p:spPr bwMode="auto">
              <a:xfrm flipV="1">
                <a:off x="4454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80" name="Line 744"/>
              <p:cNvSpPr>
                <a:spLocks noChangeShapeType="1"/>
              </p:cNvSpPr>
              <p:nvPr/>
            </p:nvSpPr>
            <p:spPr bwMode="auto">
              <a:xfrm flipV="1">
                <a:off x="4536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81" name="Line 745"/>
              <p:cNvSpPr>
                <a:spLocks noChangeShapeType="1"/>
              </p:cNvSpPr>
              <p:nvPr/>
            </p:nvSpPr>
            <p:spPr bwMode="auto">
              <a:xfrm flipV="1">
                <a:off x="4620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82" name="Line 746"/>
              <p:cNvSpPr>
                <a:spLocks noChangeShapeType="1"/>
              </p:cNvSpPr>
              <p:nvPr/>
            </p:nvSpPr>
            <p:spPr bwMode="auto">
              <a:xfrm flipV="1">
                <a:off x="4786" y="2076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83" name="Line 747"/>
              <p:cNvSpPr>
                <a:spLocks noChangeShapeType="1"/>
              </p:cNvSpPr>
              <p:nvPr/>
            </p:nvSpPr>
            <p:spPr bwMode="auto">
              <a:xfrm>
                <a:off x="3040" y="942"/>
                <a:ext cx="17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84" name="Line 748"/>
              <p:cNvSpPr>
                <a:spLocks noChangeShapeType="1"/>
              </p:cNvSpPr>
              <p:nvPr/>
            </p:nvSpPr>
            <p:spPr bwMode="auto">
              <a:xfrm>
                <a:off x="3040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85" name="Line 749"/>
              <p:cNvSpPr>
                <a:spLocks noChangeShapeType="1"/>
              </p:cNvSpPr>
              <p:nvPr/>
            </p:nvSpPr>
            <p:spPr bwMode="auto">
              <a:xfrm>
                <a:off x="3372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86" name="Line 750"/>
              <p:cNvSpPr>
                <a:spLocks noChangeShapeType="1"/>
              </p:cNvSpPr>
              <p:nvPr/>
            </p:nvSpPr>
            <p:spPr bwMode="auto">
              <a:xfrm>
                <a:off x="3704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87" name="Line 751"/>
              <p:cNvSpPr>
                <a:spLocks noChangeShapeType="1"/>
              </p:cNvSpPr>
              <p:nvPr/>
            </p:nvSpPr>
            <p:spPr bwMode="auto">
              <a:xfrm>
                <a:off x="4038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88" name="Line 752"/>
              <p:cNvSpPr>
                <a:spLocks noChangeShapeType="1"/>
              </p:cNvSpPr>
              <p:nvPr/>
            </p:nvSpPr>
            <p:spPr bwMode="auto">
              <a:xfrm>
                <a:off x="4370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89" name="Line 753"/>
              <p:cNvSpPr>
                <a:spLocks noChangeShapeType="1"/>
              </p:cNvSpPr>
              <p:nvPr/>
            </p:nvSpPr>
            <p:spPr bwMode="auto">
              <a:xfrm>
                <a:off x="4702" y="94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90" name="Line 754"/>
              <p:cNvSpPr>
                <a:spLocks noChangeShapeType="1"/>
              </p:cNvSpPr>
              <p:nvPr/>
            </p:nvSpPr>
            <p:spPr bwMode="auto">
              <a:xfrm>
                <a:off x="3122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91" name="Line 755"/>
              <p:cNvSpPr>
                <a:spLocks noChangeShapeType="1"/>
              </p:cNvSpPr>
              <p:nvPr/>
            </p:nvSpPr>
            <p:spPr bwMode="auto">
              <a:xfrm>
                <a:off x="3206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92" name="Line 756"/>
              <p:cNvSpPr>
                <a:spLocks noChangeShapeType="1"/>
              </p:cNvSpPr>
              <p:nvPr/>
            </p:nvSpPr>
            <p:spPr bwMode="auto">
              <a:xfrm>
                <a:off x="3288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93" name="Line 757"/>
              <p:cNvSpPr>
                <a:spLocks noChangeShapeType="1"/>
              </p:cNvSpPr>
              <p:nvPr/>
            </p:nvSpPr>
            <p:spPr bwMode="auto">
              <a:xfrm>
                <a:off x="3456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94" name="Line 758"/>
              <p:cNvSpPr>
                <a:spLocks noChangeShapeType="1"/>
              </p:cNvSpPr>
              <p:nvPr/>
            </p:nvSpPr>
            <p:spPr bwMode="auto">
              <a:xfrm>
                <a:off x="3538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95" name="Line 759"/>
              <p:cNvSpPr>
                <a:spLocks noChangeShapeType="1"/>
              </p:cNvSpPr>
              <p:nvPr/>
            </p:nvSpPr>
            <p:spPr bwMode="auto">
              <a:xfrm>
                <a:off x="3622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96" name="Line 760"/>
              <p:cNvSpPr>
                <a:spLocks noChangeShapeType="1"/>
              </p:cNvSpPr>
              <p:nvPr/>
            </p:nvSpPr>
            <p:spPr bwMode="auto">
              <a:xfrm>
                <a:off x="3788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97" name="Line 761"/>
              <p:cNvSpPr>
                <a:spLocks noChangeShapeType="1"/>
              </p:cNvSpPr>
              <p:nvPr/>
            </p:nvSpPr>
            <p:spPr bwMode="auto">
              <a:xfrm>
                <a:off x="3872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98" name="Line 762"/>
              <p:cNvSpPr>
                <a:spLocks noChangeShapeType="1"/>
              </p:cNvSpPr>
              <p:nvPr/>
            </p:nvSpPr>
            <p:spPr bwMode="auto">
              <a:xfrm>
                <a:off x="3954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099" name="Line 763"/>
              <p:cNvSpPr>
                <a:spLocks noChangeShapeType="1"/>
              </p:cNvSpPr>
              <p:nvPr/>
            </p:nvSpPr>
            <p:spPr bwMode="auto">
              <a:xfrm>
                <a:off x="4120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00" name="Line 764"/>
              <p:cNvSpPr>
                <a:spLocks noChangeShapeType="1"/>
              </p:cNvSpPr>
              <p:nvPr/>
            </p:nvSpPr>
            <p:spPr bwMode="auto">
              <a:xfrm>
                <a:off x="4204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01" name="Line 765"/>
              <p:cNvSpPr>
                <a:spLocks noChangeShapeType="1"/>
              </p:cNvSpPr>
              <p:nvPr/>
            </p:nvSpPr>
            <p:spPr bwMode="auto">
              <a:xfrm>
                <a:off x="4286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02" name="Line 766"/>
              <p:cNvSpPr>
                <a:spLocks noChangeShapeType="1"/>
              </p:cNvSpPr>
              <p:nvPr/>
            </p:nvSpPr>
            <p:spPr bwMode="auto">
              <a:xfrm>
                <a:off x="4454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03" name="Line 767"/>
              <p:cNvSpPr>
                <a:spLocks noChangeShapeType="1"/>
              </p:cNvSpPr>
              <p:nvPr/>
            </p:nvSpPr>
            <p:spPr bwMode="auto">
              <a:xfrm>
                <a:off x="4536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04" name="Line 768"/>
              <p:cNvSpPr>
                <a:spLocks noChangeShapeType="1"/>
              </p:cNvSpPr>
              <p:nvPr/>
            </p:nvSpPr>
            <p:spPr bwMode="auto">
              <a:xfrm>
                <a:off x="4620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05" name="Line 769"/>
              <p:cNvSpPr>
                <a:spLocks noChangeShapeType="1"/>
              </p:cNvSpPr>
              <p:nvPr/>
            </p:nvSpPr>
            <p:spPr bwMode="auto">
              <a:xfrm>
                <a:off x="4786" y="942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06" name="Line 770"/>
              <p:cNvSpPr>
                <a:spLocks noChangeShapeType="1"/>
              </p:cNvSpPr>
              <p:nvPr/>
            </p:nvSpPr>
            <p:spPr bwMode="auto">
              <a:xfrm flipV="1">
                <a:off x="3040" y="942"/>
                <a:ext cx="1" cy="11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07" name="Line 771"/>
              <p:cNvSpPr>
                <a:spLocks noChangeShapeType="1"/>
              </p:cNvSpPr>
              <p:nvPr/>
            </p:nvSpPr>
            <p:spPr bwMode="auto">
              <a:xfrm>
                <a:off x="3040" y="1974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08" name="Line 772"/>
              <p:cNvSpPr>
                <a:spLocks noChangeShapeType="1"/>
              </p:cNvSpPr>
              <p:nvPr/>
            </p:nvSpPr>
            <p:spPr bwMode="auto">
              <a:xfrm>
                <a:off x="3040" y="1744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09" name="Line 773"/>
              <p:cNvSpPr>
                <a:spLocks noChangeShapeType="1"/>
              </p:cNvSpPr>
              <p:nvPr/>
            </p:nvSpPr>
            <p:spPr bwMode="auto">
              <a:xfrm>
                <a:off x="3040" y="1516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10" name="Line 774"/>
              <p:cNvSpPr>
                <a:spLocks noChangeShapeType="1"/>
              </p:cNvSpPr>
              <p:nvPr/>
            </p:nvSpPr>
            <p:spPr bwMode="auto">
              <a:xfrm>
                <a:off x="3040" y="1286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11" name="Line 775"/>
              <p:cNvSpPr>
                <a:spLocks noChangeShapeType="1"/>
              </p:cNvSpPr>
              <p:nvPr/>
            </p:nvSpPr>
            <p:spPr bwMode="auto">
              <a:xfrm>
                <a:off x="3040" y="1058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12" name="Line 776"/>
              <p:cNvSpPr>
                <a:spLocks noChangeShapeType="1"/>
              </p:cNvSpPr>
              <p:nvPr/>
            </p:nvSpPr>
            <p:spPr bwMode="auto">
              <a:xfrm>
                <a:off x="3040" y="208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13" name="Line 777"/>
              <p:cNvSpPr>
                <a:spLocks noChangeShapeType="1"/>
              </p:cNvSpPr>
              <p:nvPr/>
            </p:nvSpPr>
            <p:spPr bwMode="auto">
              <a:xfrm>
                <a:off x="3040" y="203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14" name="Line 778"/>
              <p:cNvSpPr>
                <a:spLocks noChangeShapeType="1"/>
              </p:cNvSpPr>
              <p:nvPr/>
            </p:nvSpPr>
            <p:spPr bwMode="auto">
              <a:xfrm>
                <a:off x="3040" y="191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15" name="Line 779"/>
              <p:cNvSpPr>
                <a:spLocks noChangeShapeType="1"/>
              </p:cNvSpPr>
              <p:nvPr/>
            </p:nvSpPr>
            <p:spPr bwMode="auto">
              <a:xfrm>
                <a:off x="3040" y="185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16" name="Line 780"/>
              <p:cNvSpPr>
                <a:spLocks noChangeShapeType="1"/>
              </p:cNvSpPr>
              <p:nvPr/>
            </p:nvSpPr>
            <p:spPr bwMode="auto">
              <a:xfrm>
                <a:off x="3040" y="180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17" name="Line 781"/>
              <p:cNvSpPr>
                <a:spLocks noChangeShapeType="1"/>
              </p:cNvSpPr>
              <p:nvPr/>
            </p:nvSpPr>
            <p:spPr bwMode="auto">
              <a:xfrm>
                <a:off x="3040" y="168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18" name="Line 782"/>
              <p:cNvSpPr>
                <a:spLocks noChangeShapeType="1"/>
              </p:cNvSpPr>
              <p:nvPr/>
            </p:nvSpPr>
            <p:spPr bwMode="auto">
              <a:xfrm>
                <a:off x="3040" y="163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19" name="Line 783"/>
              <p:cNvSpPr>
                <a:spLocks noChangeShapeType="1"/>
              </p:cNvSpPr>
              <p:nvPr/>
            </p:nvSpPr>
            <p:spPr bwMode="auto">
              <a:xfrm>
                <a:off x="3040" y="157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20" name="Line 784"/>
              <p:cNvSpPr>
                <a:spLocks noChangeShapeType="1"/>
              </p:cNvSpPr>
              <p:nvPr/>
            </p:nvSpPr>
            <p:spPr bwMode="auto">
              <a:xfrm>
                <a:off x="3040" y="145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21" name="Line 785"/>
              <p:cNvSpPr>
                <a:spLocks noChangeShapeType="1"/>
              </p:cNvSpPr>
              <p:nvPr/>
            </p:nvSpPr>
            <p:spPr bwMode="auto">
              <a:xfrm>
                <a:off x="3040" y="140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22" name="Line 786"/>
              <p:cNvSpPr>
                <a:spLocks noChangeShapeType="1"/>
              </p:cNvSpPr>
              <p:nvPr/>
            </p:nvSpPr>
            <p:spPr bwMode="auto">
              <a:xfrm>
                <a:off x="3040" y="134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23" name="Line 787"/>
              <p:cNvSpPr>
                <a:spLocks noChangeShapeType="1"/>
              </p:cNvSpPr>
              <p:nvPr/>
            </p:nvSpPr>
            <p:spPr bwMode="auto">
              <a:xfrm>
                <a:off x="3040" y="122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24" name="Line 788"/>
              <p:cNvSpPr>
                <a:spLocks noChangeShapeType="1"/>
              </p:cNvSpPr>
              <p:nvPr/>
            </p:nvSpPr>
            <p:spPr bwMode="auto">
              <a:xfrm>
                <a:off x="3040" y="117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25" name="Line 789"/>
              <p:cNvSpPr>
                <a:spLocks noChangeShapeType="1"/>
              </p:cNvSpPr>
              <p:nvPr/>
            </p:nvSpPr>
            <p:spPr bwMode="auto">
              <a:xfrm>
                <a:off x="3040" y="111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26" name="Line 790"/>
              <p:cNvSpPr>
                <a:spLocks noChangeShapeType="1"/>
              </p:cNvSpPr>
              <p:nvPr/>
            </p:nvSpPr>
            <p:spPr bwMode="auto">
              <a:xfrm>
                <a:off x="3040" y="100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27" name="Line 791"/>
              <p:cNvSpPr>
                <a:spLocks noChangeShapeType="1"/>
              </p:cNvSpPr>
              <p:nvPr/>
            </p:nvSpPr>
            <p:spPr bwMode="auto">
              <a:xfrm>
                <a:off x="3040" y="94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28" name="Line 792"/>
              <p:cNvSpPr>
                <a:spLocks noChangeShapeType="1"/>
              </p:cNvSpPr>
              <p:nvPr/>
            </p:nvSpPr>
            <p:spPr bwMode="auto">
              <a:xfrm flipV="1">
                <a:off x="4786" y="942"/>
                <a:ext cx="1" cy="11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29" name="Line 793"/>
              <p:cNvSpPr>
                <a:spLocks noChangeShapeType="1"/>
              </p:cNvSpPr>
              <p:nvPr/>
            </p:nvSpPr>
            <p:spPr bwMode="auto">
              <a:xfrm flipH="1">
                <a:off x="4750" y="1974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30" name="Line 794"/>
              <p:cNvSpPr>
                <a:spLocks noChangeShapeType="1"/>
              </p:cNvSpPr>
              <p:nvPr/>
            </p:nvSpPr>
            <p:spPr bwMode="auto">
              <a:xfrm flipH="1">
                <a:off x="4750" y="1744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31" name="Line 795"/>
              <p:cNvSpPr>
                <a:spLocks noChangeShapeType="1"/>
              </p:cNvSpPr>
              <p:nvPr/>
            </p:nvSpPr>
            <p:spPr bwMode="auto">
              <a:xfrm flipH="1">
                <a:off x="4750" y="1516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32" name="Line 796"/>
              <p:cNvSpPr>
                <a:spLocks noChangeShapeType="1"/>
              </p:cNvSpPr>
              <p:nvPr/>
            </p:nvSpPr>
            <p:spPr bwMode="auto">
              <a:xfrm flipH="1">
                <a:off x="4750" y="1286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33" name="Line 797"/>
              <p:cNvSpPr>
                <a:spLocks noChangeShapeType="1"/>
              </p:cNvSpPr>
              <p:nvPr/>
            </p:nvSpPr>
            <p:spPr bwMode="auto">
              <a:xfrm flipH="1">
                <a:off x="4750" y="1058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34" name="Line 798"/>
              <p:cNvSpPr>
                <a:spLocks noChangeShapeType="1"/>
              </p:cNvSpPr>
              <p:nvPr/>
            </p:nvSpPr>
            <p:spPr bwMode="auto">
              <a:xfrm flipH="1">
                <a:off x="4768" y="208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35" name="Line 799"/>
              <p:cNvSpPr>
                <a:spLocks noChangeShapeType="1"/>
              </p:cNvSpPr>
              <p:nvPr/>
            </p:nvSpPr>
            <p:spPr bwMode="auto">
              <a:xfrm flipH="1">
                <a:off x="4768" y="203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36" name="Line 800"/>
              <p:cNvSpPr>
                <a:spLocks noChangeShapeType="1"/>
              </p:cNvSpPr>
              <p:nvPr/>
            </p:nvSpPr>
            <p:spPr bwMode="auto">
              <a:xfrm flipH="1">
                <a:off x="4768" y="191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37" name="Line 801"/>
              <p:cNvSpPr>
                <a:spLocks noChangeShapeType="1"/>
              </p:cNvSpPr>
              <p:nvPr/>
            </p:nvSpPr>
            <p:spPr bwMode="auto">
              <a:xfrm flipH="1">
                <a:off x="4768" y="185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38" name="Line 802"/>
              <p:cNvSpPr>
                <a:spLocks noChangeShapeType="1"/>
              </p:cNvSpPr>
              <p:nvPr/>
            </p:nvSpPr>
            <p:spPr bwMode="auto">
              <a:xfrm flipH="1">
                <a:off x="4768" y="180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39" name="Line 803"/>
              <p:cNvSpPr>
                <a:spLocks noChangeShapeType="1"/>
              </p:cNvSpPr>
              <p:nvPr/>
            </p:nvSpPr>
            <p:spPr bwMode="auto">
              <a:xfrm flipH="1">
                <a:off x="4768" y="168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40" name="Line 804"/>
              <p:cNvSpPr>
                <a:spLocks noChangeShapeType="1"/>
              </p:cNvSpPr>
              <p:nvPr/>
            </p:nvSpPr>
            <p:spPr bwMode="auto">
              <a:xfrm flipH="1">
                <a:off x="4768" y="163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41" name="Line 805"/>
              <p:cNvSpPr>
                <a:spLocks noChangeShapeType="1"/>
              </p:cNvSpPr>
              <p:nvPr/>
            </p:nvSpPr>
            <p:spPr bwMode="auto">
              <a:xfrm flipH="1">
                <a:off x="4768" y="157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42" name="Line 806"/>
              <p:cNvSpPr>
                <a:spLocks noChangeShapeType="1"/>
              </p:cNvSpPr>
              <p:nvPr/>
            </p:nvSpPr>
            <p:spPr bwMode="auto">
              <a:xfrm flipH="1">
                <a:off x="4768" y="145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3143" name="Group 807"/>
            <p:cNvGrpSpPr>
              <a:grpSpLocks/>
            </p:cNvGrpSpPr>
            <p:nvPr/>
          </p:nvGrpSpPr>
          <p:grpSpPr bwMode="auto">
            <a:xfrm>
              <a:off x="3106" y="942"/>
              <a:ext cx="1680" cy="854"/>
              <a:chOff x="3106" y="942"/>
              <a:chExt cx="1680" cy="854"/>
            </a:xfrm>
          </p:grpSpPr>
          <p:sp>
            <p:nvSpPr>
              <p:cNvPr id="143144" name="Line 808"/>
              <p:cNvSpPr>
                <a:spLocks noChangeShapeType="1"/>
              </p:cNvSpPr>
              <p:nvPr/>
            </p:nvSpPr>
            <p:spPr bwMode="auto">
              <a:xfrm flipH="1">
                <a:off x="4768" y="140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45" name="Line 809"/>
              <p:cNvSpPr>
                <a:spLocks noChangeShapeType="1"/>
              </p:cNvSpPr>
              <p:nvPr/>
            </p:nvSpPr>
            <p:spPr bwMode="auto">
              <a:xfrm flipH="1">
                <a:off x="4768" y="134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46" name="Line 810"/>
              <p:cNvSpPr>
                <a:spLocks noChangeShapeType="1"/>
              </p:cNvSpPr>
              <p:nvPr/>
            </p:nvSpPr>
            <p:spPr bwMode="auto">
              <a:xfrm flipH="1">
                <a:off x="4768" y="122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47" name="Line 811"/>
              <p:cNvSpPr>
                <a:spLocks noChangeShapeType="1"/>
              </p:cNvSpPr>
              <p:nvPr/>
            </p:nvSpPr>
            <p:spPr bwMode="auto">
              <a:xfrm flipH="1">
                <a:off x="4768" y="117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48" name="Line 812"/>
              <p:cNvSpPr>
                <a:spLocks noChangeShapeType="1"/>
              </p:cNvSpPr>
              <p:nvPr/>
            </p:nvSpPr>
            <p:spPr bwMode="auto">
              <a:xfrm flipH="1">
                <a:off x="4768" y="111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49" name="Line 813"/>
              <p:cNvSpPr>
                <a:spLocks noChangeShapeType="1"/>
              </p:cNvSpPr>
              <p:nvPr/>
            </p:nvSpPr>
            <p:spPr bwMode="auto">
              <a:xfrm flipH="1">
                <a:off x="4768" y="100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50" name="Line 814"/>
              <p:cNvSpPr>
                <a:spLocks noChangeShapeType="1"/>
              </p:cNvSpPr>
              <p:nvPr/>
            </p:nvSpPr>
            <p:spPr bwMode="auto">
              <a:xfrm flipH="1">
                <a:off x="4768" y="94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51" name="Line 815"/>
              <p:cNvSpPr>
                <a:spLocks noChangeShapeType="1"/>
              </p:cNvSpPr>
              <p:nvPr/>
            </p:nvSpPr>
            <p:spPr bwMode="auto">
              <a:xfrm>
                <a:off x="3154" y="1662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52" name="Line 816"/>
              <p:cNvSpPr>
                <a:spLocks noChangeShapeType="1"/>
              </p:cNvSpPr>
              <p:nvPr/>
            </p:nvSpPr>
            <p:spPr bwMode="auto">
              <a:xfrm flipV="1">
                <a:off x="3160" y="1658"/>
                <a:ext cx="12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53" name="Freeform 817"/>
              <p:cNvSpPr>
                <a:spLocks/>
              </p:cNvSpPr>
              <p:nvPr/>
            </p:nvSpPr>
            <p:spPr bwMode="auto">
              <a:xfrm>
                <a:off x="3172" y="1650"/>
                <a:ext cx="26" cy="8"/>
              </a:xfrm>
              <a:custGeom>
                <a:avLst/>
                <a:gdLst>
                  <a:gd name="T0" fmla="*/ 0 w 26"/>
                  <a:gd name="T1" fmla="*/ 8 h 8"/>
                  <a:gd name="T2" fmla="*/ 20 w 26"/>
                  <a:gd name="T3" fmla="*/ 2 h 8"/>
                  <a:gd name="T4" fmla="*/ 26 w 2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8">
                    <a:moveTo>
                      <a:pt x="0" y="8"/>
                    </a:moveTo>
                    <a:lnTo>
                      <a:pt x="20" y="2"/>
                    </a:lnTo>
                    <a:lnTo>
                      <a:pt x="2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54" name="Line 818"/>
              <p:cNvSpPr>
                <a:spLocks noChangeShapeType="1"/>
              </p:cNvSpPr>
              <p:nvPr/>
            </p:nvSpPr>
            <p:spPr bwMode="auto">
              <a:xfrm flipV="1">
                <a:off x="3242" y="1638"/>
                <a:ext cx="8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55" name="Freeform 819"/>
              <p:cNvSpPr>
                <a:spLocks/>
              </p:cNvSpPr>
              <p:nvPr/>
            </p:nvSpPr>
            <p:spPr bwMode="auto">
              <a:xfrm>
                <a:off x="3250" y="1634"/>
                <a:ext cx="36" cy="4"/>
              </a:xfrm>
              <a:custGeom>
                <a:avLst/>
                <a:gdLst>
                  <a:gd name="T0" fmla="*/ 0 w 36"/>
                  <a:gd name="T1" fmla="*/ 4 h 4"/>
                  <a:gd name="T2" fmla="*/ 22 w 36"/>
                  <a:gd name="T3" fmla="*/ 2 h 4"/>
                  <a:gd name="T4" fmla="*/ 36 w 36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4">
                    <a:moveTo>
                      <a:pt x="0" y="4"/>
                    </a:moveTo>
                    <a:lnTo>
                      <a:pt x="22" y="2"/>
                    </a:lnTo>
                    <a:lnTo>
                      <a:pt x="3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56" name="Line 820"/>
              <p:cNvSpPr>
                <a:spLocks noChangeShapeType="1"/>
              </p:cNvSpPr>
              <p:nvPr/>
            </p:nvSpPr>
            <p:spPr bwMode="auto">
              <a:xfrm flipV="1">
                <a:off x="3332" y="1622"/>
                <a:ext cx="18" cy="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57" name="Freeform 821"/>
              <p:cNvSpPr>
                <a:spLocks/>
              </p:cNvSpPr>
              <p:nvPr/>
            </p:nvSpPr>
            <p:spPr bwMode="auto">
              <a:xfrm>
                <a:off x="3350" y="1610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20 w 24"/>
                  <a:gd name="T3" fmla="*/ 2 h 12"/>
                  <a:gd name="T4" fmla="*/ 24 w 24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20" y="2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58" name="Line 822"/>
              <p:cNvSpPr>
                <a:spLocks noChangeShapeType="1"/>
              </p:cNvSpPr>
              <p:nvPr/>
            </p:nvSpPr>
            <p:spPr bwMode="auto">
              <a:xfrm flipV="1">
                <a:off x="3414" y="1588"/>
                <a:ext cx="20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59" name="Freeform 823"/>
              <p:cNvSpPr>
                <a:spLocks/>
              </p:cNvSpPr>
              <p:nvPr/>
            </p:nvSpPr>
            <p:spPr bwMode="auto">
              <a:xfrm>
                <a:off x="3434" y="1586"/>
                <a:ext cx="26" cy="2"/>
              </a:xfrm>
              <a:custGeom>
                <a:avLst/>
                <a:gdLst>
                  <a:gd name="T0" fmla="*/ 0 w 26"/>
                  <a:gd name="T1" fmla="*/ 2 h 2"/>
                  <a:gd name="T2" fmla="*/ 20 w 26"/>
                  <a:gd name="T3" fmla="*/ 0 h 2"/>
                  <a:gd name="T4" fmla="*/ 26 w 26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">
                    <a:moveTo>
                      <a:pt x="0" y="2"/>
                    </a:moveTo>
                    <a:lnTo>
                      <a:pt x="20" y="0"/>
                    </a:lnTo>
                    <a:lnTo>
                      <a:pt x="2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60" name="Line 824"/>
              <p:cNvSpPr>
                <a:spLocks noChangeShapeType="1"/>
              </p:cNvSpPr>
              <p:nvPr/>
            </p:nvSpPr>
            <p:spPr bwMode="auto">
              <a:xfrm flipV="1">
                <a:off x="3502" y="1566"/>
                <a:ext cx="14" cy="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61" name="Freeform 825"/>
              <p:cNvSpPr>
                <a:spLocks/>
              </p:cNvSpPr>
              <p:nvPr/>
            </p:nvSpPr>
            <p:spPr bwMode="auto">
              <a:xfrm>
                <a:off x="3516" y="1556"/>
                <a:ext cx="28" cy="10"/>
              </a:xfrm>
              <a:custGeom>
                <a:avLst/>
                <a:gdLst>
                  <a:gd name="T0" fmla="*/ 0 w 28"/>
                  <a:gd name="T1" fmla="*/ 10 h 10"/>
                  <a:gd name="T2" fmla="*/ 22 w 28"/>
                  <a:gd name="T3" fmla="*/ 0 h 10"/>
                  <a:gd name="T4" fmla="*/ 28 w 28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10">
                    <a:moveTo>
                      <a:pt x="0" y="10"/>
                    </a:moveTo>
                    <a:lnTo>
                      <a:pt x="22" y="0"/>
                    </a:lnTo>
                    <a:lnTo>
                      <a:pt x="2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62" name="Line 826"/>
              <p:cNvSpPr>
                <a:spLocks noChangeShapeType="1"/>
              </p:cNvSpPr>
              <p:nvPr/>
            </p:nvSpPr>
            <p:spPr bwMode="auto">
              <a:xfrm>
                <a:off x="3588" y="1558"/>
                <a:ext cx="1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63" name="Freeform 827"/>
              <p:cNvSpPr>
                <a:spLocks/>
              </p:cNvSpPr>
              <p:nvPr/>
            </p:nvSpPr>
            <p:spPr bwMode="auto">
              <a:xfrm>
                <a:off x="3600" y="1536"/>
                <a:ext cx="26" cy="22"/>
              </a:xfrm>
              <a:custGeom>
                <a:avLst/>
                <a:gdLst>
                  <a:gd name="T0" fmla="*/ 0 w 26"/>
                  <a:gd name="T1" fmla="*/ 22 h 22"/>
                  <a:gd name="T2" fmla="*/ 22 w 26"/>
                  <a:gd name="T3" fmla="*/ 6 h 22"/>
                  <a:gd name="T4" fmla="*/ 26 w 26"/>
                  <a:gd name="T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2">
                    <a:moveTo>
                      <a:pt x="0" y="22"/>
                    </a:moveTo>
                    <a:lnTo>
                      <a:pt x="22" y="6"/>
                    </a:lnTo>
                    <a:lnTo>
                      <a:pt x="2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64" name="Line 828"/>
              <p:cNvSpPr>
                <a:spLocks noChangeShapeType="1"/>
              </p:cNvSpPr>
              <p:nvPr/>
            </p:nvSpPr>
            <p:spPr bwMode="auto">
              <a:xfrm flipV="1">
                <a:off x="3660" y="1506"/>
                <a:ext cx="4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65" name="Freeform 829"/>
              <p:cNvSpPr>
                <a:spLocks/>
              </p:cNvSpPr>
              <p:nvPr/>
            </p:nvSpPr>
            <p:spPr bwMode="auto">
              <a:xfrm>
                <a:off x="3664" y="1506"/>
                <a:ext cx="40" cy="12"/>
              </a:xfrm>
              <a:custGeom>
                <a:avLst/>
                <a:gdLst>
                  <a:gd name="T0" fmla="*/ 0 w 40"/>
                  <a:gd name="T1" fmla="*/ 0 h 12"/>
                  <a:gd name="T2" fmla="*/ 20 w 40"/>
                  <a:gd name="T3" fmla="*/ 8 h 12"/>
                  <a:gd name="T4" fmla="*/ 40 w 40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2">
                    <a:moveTo>
                      <a:pt x="0" y="0"/>
                    </a:moveTo>
                    <a:lnTo>
                      <a:pt x="20" y="8"/>
                    </a:lnTo>
                    <a:lnTo>
                      <a:pt x="40" y="1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66" name="Line 830"/>
              <p:cNvSpPr>
                <a:spLocks noChangeShapeType="1"/>
              </p:cNvSpPr>
              <p:nvPr/>
            </p:nvSpPr>
            <p:spPr bwMode="auto">
              <a:xfrm flipV="1">
                <a:off x="3738" y="1480"/>
                <a:ext cx="8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67" name="Freeform 831"/>
              <p:cNvSpPr>
                <a:spLocks/>
              </p:cNvSpPr>
              <p:nvPr/>
            </p:nvSpPr>
            <p:spPr bwMode="auto">
              <a:xfrm>
                <a:off x="3746" y="1466"/>
                <a:ext cx="28" cy="14"/>
              </a:xfrm>
              <a:custGeom>
                <a:avLst/>
                <a:gdLst>
                  <a:gd name="T0" fmla="*/ 0 w 28"/>
                  <a:gd name="T1" fmla="*/ 14 h 14"/>
                  <a:gd name="T2" fmla="*/ 22 w 28"/>
                  <a:gd name="T3" fmla="*/ 0 h 14"/>
                  <a:gd name="T4" fmla="*/ 28 w 28"/>
                  <a:gd name="T5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14">
                    <a:moveTo>
                      <a:pt x="0" y="14"/>
                    </a:moveTo>
                    <a:lnTo>
                      <a:pt x="22" y="0"/>
                    </a:lnTo>
                    <a:lnTo>
                      <a:pt x="28" y="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68" name="Freeform 832"/>
              <p:cNvSpPr>
                <a:spLocks/>
              </p:cNvSpPr>
              <p:nvPr/>
            </p:nvSpPr>
            <p:spPr bwMode="auto">
              <a:xfrm>
                <a:off x="3816" y="1434"/>
                <a:ext cx="34" cy="30"/>
              </a:xfrm>
              <a:custGeom>
                <a:avLst/>
                <a:gdLst>
                  <a:gd name="T0" fmla="*/ 0 w 34"/>
                  <a:gd name="T1" fmla="*/ 30 h 30"/>
                  <a:gd name="T2" fmla="*/ 14 w 34"/>
                  <a:gd name="T3" fmla="*/ 16 h 30"/>
                  <a:gd name="T4" fmla="*/ 34 w 34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30">
                    <a:moveTo>
                      <a:pt x="0" y="30"/>
                    </a:moveTo>
                    <a:lnTo>
                      <a:pt x="14" y="16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69" name="Line 833"/>
              <p:cNvSpPr>
                <a:spLocks noChangeShapeType="1"/>
              </p:cNvSpPr>
              <p:nvPr/>
            </p:nvSpPr>
            <p:spPr bwMode="auto">
              <a:xfrm>
                <a:off x="3890" y="1450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70" name="Freeform 834"/>
              <p:cNvSpPr>
                <a:spLocks/>
              </p:cNvSpPr>
              <p:nvPr/>
            </p:nvSpPr>
            <p:spPr bwMode="auto">
              <a:xfrm>
                <a:off x="3892" y="1426"/>
                <a:ext cx="36" cy="24"/>
              </a:xfrm>
              <a:custGeom>
                <a:avLst/>
                <a:gdLst>
                  <a:gd name="T0" fmla="*/ 0 w 36"/>
                  <a:gd name="T1" fmla="*/ 24 h 24"/>
                  <a:gd name="T2" fmla="*/ 20 w 36"/>
                  <a:gd name="T3" fmla="*/ 12 h 24"/>
                  <a:gd name="T4" fmla="*/ 36 w 36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24">
                    <a:moveTo>
                      <a:pt x="0" y="24"/>
                    </a:moveTo>
                    <a:lnTo>
                      <a:pt x="20" y="12"/>
                    </a:lnTo>
                    <a:lnTo>
                      <a:pt x="3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71" name="Line 835"/>
              <p:cNvSpPr>
                <a:spLocks noChangeShapeType="1"/>
              </p:cNvSpPr>
              <p:nvPr/>
            </p:nvSpPr>
            <p:spPr bwMode="auto">
              <a:xfrm>
                <a:off x="3970" y="1426"/>
                <a:ext cx="6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72" name="Freeform 836"/>
              <p:cNvSpPr>
                <a:spLocks/>
              </p:cNvSpPr>
              <p:nvPr/>
            </p:nvSpPr>
            <p:spPr bwMode="auto">
              <a:xfrm>
                <a:off x="3976" y="1422"/>
                <a:ext cx="38" cy="8"/>
              </a:xfrm>
              <a:custGeom>
                <a:avLst/>
                <a:gdLst>
                  <a:gd name="T0" fmla="*/ 0 w 38"/>
                  <a:gd name="T1" fmla="*/ 8 h 8"/>
                  <a:gd name="T2" fmla="*/ 20 w 38"/>
                  <a:gd name="T3" fmla="*/ 4 h 8"/>
                  <a:gd name="T4" fmla="*/ 38 w 38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8">
                    <a:moveTo>
                      <a:pt x="0" y="8"/>
                    </a:moveTo>
                    <a:lnTo>
                      <a:pt x="20" y="4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73" name="Line 837"/>
              <p:cNvSpPr>
                <a:spLocks noChangeShapeType="1"/>
              </p:cNvSpPr>
              <p:nvPr/>
            </p:nvSpPr>
            <p:spPr bwMode="auto">
              <a:xfrm>
                <a:off x="4058" y="1412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74" name="Freeform 838"/>
              <p:cNvSpPr>
                <a:spLocks/>
              </p:cNvSpPr>
              <p:nvPr/>
            </p:nvSpPr>
            <p:spPr bwMode="auto">
              <a:xfrm>
                <a:off x="4060" y="1396"/>
                <a:ext cx="38" cy="16"/>
              </a:xfrm>
              <a:custGeom>
                <a:avLst/>
                <a:gdLst>
                  <a:gd name="T0" fmla="*/ 0 w 38"/>
                  <a:gd name="T1" fmla="*/ 16 h 16"/>
                  <a:gd name="T2" fmla="*/ 18 w 38"/>
                  <a:gd name="T3" fmla="*/ 0 h 16"/>
                  <a:gd name="T4" fmla="*/ 38 w 38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16">
                    <a:moveTo>
                      <a:pt x="0" y="16"/>
                    </a:moveTo>
                    <a:lnTo>
                      <a:pt x="18" y="0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75" name="Line 839"/>
              <p:cNvSpPr>
                <a:spLocks noChangeShapeType="1"/>
              </p:cNvSpPr>
              <p:nvPr/>
            </p:nvSpPr>
            <p:spPr bwMode="auto">
              <a:xfrm flipV="1">
                <a:off x="4140" y="1380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76" name="Freeform 840"/>
              <p:cNvSpPr>
                <a:spLocks/>
              </p:cNvSpPr>
              <p:nvPr/>
            </p:nvSpPr>
            <p:spPr bwMode="auto">
              <a:xfrm>
                <a:off x="4142" y="1374"/>
                <a:ext cx="42" cy="6"/>
              </a:xfrm>
              <a:custGeom>
                <a:avLst/>
                <a:gdLst>
                  <a:gd name="T0" fmla="*/ 0 w 42"/>
                  <a:gd name="T1" fmla="*/ 6 h 6"/>
                  <a:gd name="T2" fmla="*/ 20 w 42"/>
                  <a:gd name="T3" fmla="*/ 0 h 6"/>
                  <a:gd name="T4" fmla="*/ 42 w 42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6">
                    <a:moveTo>
                      <a:pt x="0" y="6"/>
                    </a:moveTo>
                    <a:lnTo>
                      <a:pt x="20" y="0"/>
                    </a:lnTo>
                    <a:lnTo>
                      <a:pt x="4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77" name="Line 841"/>
              <p:cNvSpPr>
                <a:spLocks noChangeShapeType="1"/>
              </p:cNvSpPr>
              <p:nvPr/>
            </p:nvSpPr>
            <p:spPr bwMode="auto">
              <a:xfrm>
                <a:off x="4226" y="1360"/>
                <a:ext cx="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78" name="Freeform 842"/>
              <p:cNvSpPr>
                <a:spLocks/>
              </p:cNvSpPr>
              <p:nvPr/>
            </p:nvSpPr>
            <p:spPr bwMode="auto">
              <a:xfrm>
                <a:off x="4246" y="1350"/>
                <a:ext cx="24" cy="10"/>
              </a:xfrm>
              <a:custGeom>
                <a:avLst/>
                <a:gdLst>
                  <a:gd name="T0" fmla="*/ 0 w 24"/>
                  <a:gd name="T1" fmla="*/ 10 h 10"/>
                  <a:gd name="T2" fmla="*/ 20 w 24"/>
                  <a:gd name="T3" fmla="*/ 0 h 10"/>
                  <a:gd name="T4" fmla="*/ 24 w 24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0">
                    <a:moveTo>
                      <a:pt x="0" y="10"/>
                    </a:moveTo>
                    <a:lnTo>
                      <a:pt x="20" y="0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79" name="Line 843"/>
              <p:cNvSpPr>
                <a:spLocks noChangeShapeType="1"/>
              </p:cNvSpPr>
              <p:nvPr/>
            </p:nvSpPr>
            <p:spPr bwMode="auto">
              <a:xfrm>
                <a:off x="4314" y="1352"/>
                <a:ext cx="14" cy="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80" name="Freeform 844"/>
              <p:cNvSpPr>
                <a:spLocks/>
              </p:cNvSpPr>
              <p:nvPr/>
            </p:nvSpPr>
            <p:spPr bwMode="auto">
              <a:xfrm>
                <a:off x="4328" y="1356"/>
                <a:ext cx="28" cy="4"/>
              </a:xfrm>
              <a:custGeom>
                <a:avLst/>
                <a:gdLst>
                  <a:gd name="T0" fmla="*/ 0 w 28"/>
                  <a:gd name="T1" fmla="*/ 2 h 4"/>
                  <a:gd name="T2" fmla="*/ 22 w 28"/>
                  <a:gd name="T3" fmla="*/ 4 h 4"/>
                  <a:gd name="T4" fmla="*/ 28 w 28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4">
                    <a:moveTo>
                      <a:pt x="0" y="2"/>
                    </a:moveTo>
                    <a:lnTo>
                      <a:pt x="22" y="4"/>
                    </a:lnTo>
                    <a:lnTo>
                      <a:pt x="2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81" name="Freeform 845"/>
              <p:cNvSpPr>
                <a:spLocks/>
              </p:cNvSpPr>
              <p:nvPr/>
            </p:nvSpPr>
            <p:spPr bwMode="auto">
              <a:xfrm>
                <a:off x="4390" y="1346"/>
                <a:ext cx="36" cy="14"/>
              </a:xfrm>
              <a:custGeom>
                <a:avLst/>
                <a:gdLst>
                  <a:gd name="T0" fmla="*/ 0 w 36"/>
                  <a:gd name="T1" fmla="*/ 14 h 14"/>
                  <a:gd name="T2" fmla="*/ 22 w 36"/>
                  <a:gd name="T3" fmla="*/ 0 h 14"/>
                  <a:gd name="T4" fmla="*/ 36 w 36"/>
                  <a:gd name="T5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14">
                    <a:moveTo>
                      <a:pt x="0" y="14"/>
                    </a:moveTo>
                    <a:lnTo>
                      <a:pt x="22" y="0"/>
                    </a:lnTo>
                    <a:lnTo>
                      <a:pt x="36" y="1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82" name="Line 846"/>
              <p:cNvSpPr>
                <a:spLocks noChangeShapeType="1"/>
              </p:cNvSpPr>
              <p:nvPr/>
            </p:nvSpPr>
            <p:spPr bwMode="auto">
              <a:xfrm>
                <a:off x="4462" y="1382"/>
                <a:ext cx="12" cy="1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83" name="Freeform 847"/>
              <p:cNvSpPr>
                <a:spLocks/>
              </p:cNvSpPr>
              <p:nvPr/>
            </p:nvSpPr>
            <p:spPr bwMode="auto">
              <a:xfrm>
                <a:off x="4474" y="1398"/>
                <a:ext cx="22" cy="10"/>
              </a:xfrm>
              <a:custGeom>
                <a:avLst/>
                <a:gdLst>
                  <a:gd name="T0" fmla="*/ 0 w 22"/>
                  <a:gd name="T1" fmla="*/ 0 h 10"/>
                  <a:gd name="T2" fmla="*/ 20 w 22"/>
                  <a:gd name="T3" fmla="*/ 6 h 10"/>
                  <a:gd name="T4" fmla="*/ 22 w 22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0">
                    <a:moveTo>
                      <a:pt x="0" y="0"/>
                    </a:moveTo>
                    <a:lnTo>
                      <a:pt x="20" y="6"/>
                    </a:lnTo>
                    <a:lnTo>
                      <a:pt x="22" y="1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84" name="Line 848"/>
              <p:cNvSpPr>
                <a:spLocks noChangeShapeType="1"/>
              </p:cNvSpPr>
              <p:nvPr/>
            </p:nvSpPr>
            <p:spPr bwMode="auto">
              <a:xfrm>
                <a:off x="4516" y="1448"/>
                <a:ext cx="18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85" name="Freeform 849"/>
              <p:cNvSpPr>
                <a:spLocks/>
              </p:cNvSpPr>
              <p:nvPr/>
            </p:nvSpPr>
            <p:spPr bwMode="auto">
              <a:xfrm>
                <a:off x="4550" y="1532"/>
                <a:ext cx="14" cy="44"/>
              </a:xfrm>
              <a:custGeom>
                <a:avLst/>
                <a:gdLst>
                  <a:gd name="T0" fmla="*/ 0 w 14"/>
                  <a:gd name="T1" fmla="*/ 0 h 44"/>
                  <a:gd name="T2" fmla="*/ 8 w 14"/>
                  <a:gd name="T3" fmla="*/ 18 h 44"/>
                  <a:gd name="T4" fmla="*/ 14 w 14"/>
                  <a:gd name="T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44">
                    <a:moveTo>
                      <a:pt x="0" y="0"/>
                    </a:moveTo>
                    <a:lnTo>
                      <a:pt x="8" y="18"/>
                    </a:lnTo>
                    <a:lnTo>
                      <a:pt x="14" y="4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86" name="Freeform 850"/>
              <p:cNvSpPr>
                <a:spLocks/>
              </p:cNvSpPr>
              <p:nvPr/>
            </p:nvSpPr>
            <p:spPr bwMode="auto">
              <a:xfrm>
                <a:off x="4578" y="1618"/>
                <a:ext cx="16" cy="42"/>
              </a:xfrm>
              <a:custGeom>
                <a:avLst/>
                <a:gdLst>
                  <a:gd name="T0" fmla="*/ 0 w 16"/>
                  <a:gd name="T1" fmla="*/ 0 h 42"/>
                  <a:gd name="T2" fmla="*/ 0 w 16"/>
                  <a:gd name="T3" fmla="*/ 4 h 42"/>
                  <a:gd name="T4" fmla="*/ 16 w 16"/>
                  <a:gd name="T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42">
                    <a:moveTo>
                      <a:pt x="0" y="0"/>
                    </a:moveTo>
                    <a:lnTo>
                      <a:pt x="0" y="4"/>
                    </a:lnTo>
                    <a:lnTo>
                      <a:pt x="16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87" name="Freeform 851"/>
              <p:cNvSpPr>
                <a:spLocks/>
              </p:cNvSpPr>
              <p:nvPr/>
            </p:nvSpPr>
            <p:spPr bwMode="auto">
              <a:xfrm>
                <a:off x="4608" y="1704"/>
                <a:ext cx="14" cy="44"/>
              </a:xfrm>
              <a:custGeom>
                <a:avLst/>
                <a:gdLst>
                  <a:gd name="T0" fmla="*/ 0 w 14"/>
                  <a:gd name="T1" fmla="*/ 0 h 44"/>
                  <a:gd name="T2" fmla="*/ 12 w 14"/>
                  <a:gd name="T3" fmla="*/ 40 h 44"/>
                  <a:gd name="T4" fmla="*/ 14 w 14"/>
                  <a:gd name="T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44">
                    <a:moveTo>
                      <a:pt x="0" y="0"/>
                    </a:moveTo>
                    <a:lnTo>
                      <a:pt x="12" y="40"/>
                    </a:lnTo>
                    <a:lnTo>
                      <a:pt x="14" y="4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88" name="Freeform 852"/>
              <p:cNvSpPr>
                <a:spLocks/>
              </p:cNvSpPr>
              <p:nvPr/>
            </p:nvSpPr>
            <p:spPr bwMode="auto">
              <a:xfrm>
                <a:off x="4638" y="1758"/>
                <a:ext cx="4" cy="38"/>
              </a:xfrm>
              <a:custGeom>
                <a:avLst/>
                <a:gdLst>
                  <a:gd name="T0" fmla="*/ 0 w 4"/>
                  <a:gd name="T1" fmla="*/ 32 h 38"/>
                  <a:gd name="T2" fmla="*/ 2 w 4"/>
                  <a:gd name="T3" fmla="*/ 38 h 38"/>
                  <a:gd name="T4" fmla="*/ 4 w 4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8">
                    <a:moveTo>
                      <a:pt x="0" y="32"/>
                    </a:moveTo>
                    <a:lnTo>
                      <a:pt x="2" y="38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89" name="Line 853"/>
              <p:cNvSpPr>
                <a:spLocks noChangeShapeType="1"/>
              </p:cNvSpPr>
              <p:nvPr/>
            </p:nvSpPr>
            <p:spPr bwMode="auto">
              <a:xfrm flipV="1">
                <a:off x="4646" y="1668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90" name="Line 854"/>
              <p:cNvSpPr>
                <a:spLocks noChangeShapeType="1"/>
              </p:cNvSpPr>
              <p:nvPr/>
            </p:nvSpPr>
            <p:spPr bwMode="auto">
              <a:xfrm flipV="1">
                <a:off x="4654" y="1578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91" name="Line 855"/>
              <p:cNvSpPr>
                <a:spLocks noChangeShapeType="1"/>
              </p:cNvSpPr>
              <p:nvPr/>
            </p:nvSpPr>
            <p:spPr bwMode="auto">
              <a:xfrm>
                <a:off x="4662" y="1536"/>
                <a:ext cx="6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92" name="Freeform 856"/>
              <p:cNvSpPr>
                <a:spLocks/>
              </p:cNvSpPr>
              <p:nvPr/>
            </p:nvSpPr>
            <p:spPr bwMode="auto">
              <a:xfrm>
                <a:off x="4676" y="1624"/>
                <a:ext cx="6" cy="36"/>
              </a:xfrm>
              <a:custGeom>
                <a:avLst/>
                <a:gdLst>
                  <a:gd name="T0" fmla="*/ 0 w 6"/>
                  <a:gd name="T1" fmla="*/ 0 h 36"/>
                  <a:gd name="T2" fmla="*/ 6 w 6"/>
                  <a:gd name="T3" fmla="*/ 36 h 36"/>
                  <a:gd name="T4" fmla="*/ 6 w 6"/>
                  <a:gd name="T5" fmla="*/ 2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6">
                    <a:moveTo>
                      <a:pt x="0" y="0"/>
                    </a:moveTo>
                    <a:lnTo>
                      <a:pt x="6" y="36"/>
                    </a:lnTo>
                    <a:lnTo>
                      <a:pt x="6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93" name="Line 857"/>
              <p:cNvSpPr>
                <a:spLocks noChangeShapeType="1"/>
              </p:cNvSpPr>
              <p:nvPr/>
            </p:nvSpPr>
            <p:spPr bwMode="auto">
              <a:xfrm flipV="1">
                <a:off x="4684" y="1560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94" name="Line 858"/>
              <p:cNvSpPr>
                <a:spLocks noChangeShapeType="1"/>
              </p:cNvSpPr>
              <p:nvPr/>
            </p:nvSpPr>
            <p:spPr bwMode="auto">
              <a:xfrm flipV="1">
                <a:off x="4690" y="1470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95" name="Line 859"/>
              <p:cNvSpPr>
                <a:spLocks noChangeShapeType="1"/>
              </p:cNvSpPr>
              <p:nvPr/>
            </p:nvSpPr>
            <p:spPr bwMode="auto">
              <a:xfrm>
                <a:off x="3370" y="161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96" name="Line 860"/>
              <p:cNvSpPr>
                <a:spLocks noChangeShapeType="1"/>
              </p:cNvSpPr>
              <p:nvPr/>
            </p:nvSpPr>
            <p:spPr bwMode="auto">
              <a:xfrm>
                <a:off x="3768" y="1466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97" name="Line 861"/>
              <p:cNvSpPr>
                <a:spLocks noChangeShapeType="1"/>
              </p:cNvSpPr>
              <p:nvPr/>
            </p:nvSpPr>
            <p:spPr bwMode="auto">
              <a:xfrm>
                <a:off x="3810" y="147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98" name="Line 862"/>
              <p:cNvSpPr>
                <a:spLocks noChangeShapeType="1"/>
              </p:cNvSpPr>
              <p:nvPr/>
            </p:nvSpPr>
            <p:spPr bwMode="auto">
              <a:xfrm>
                <a:off x="3852" y="143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199" name="Line 863"/>
              <p:cNvSpPr>
                <a:spLocks noChangeShapeType="1"/>
              </p:cNvSpPr>
              <p:nvPr/>
            </p:nvSpPr>
            <p:spPr bwMode="auto">
              <a:xfrm>
                <a:off x="3892" y="145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00" name="Line 864"/>
              <p:cNvSpPr>
                <a:spLocks noChangeShapeType="1"/>
              </p:cNvSpPr>
              <p:nvPr/>
            </p:nvSpPr>
            <p:spPr bwMode="auto">
              <a:xfrm>
                <a:off x="3934" y="142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01" name="Line 865"/>
              <p:cNvSpPr>
                <a:spLocks noChangeShapeType="1"/>
              </p:cNvSpPr>
              <p:nvPr/>
            </p:nvSpPr>
            <p:spPr bwMode="auto">
              <a:xfrm>
                <a:off x="3976" y="143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02" name="Line 866"/>
              <p:cNvSpPr>
                <a:spLocks noChangeShapeType="1"/>
              </p:cNvSpPr>
              <p:nvPr/>
            </p:nvSpPr>
            <p:spPr bwMode="auto">
              <a:xfrm>
                <a:off x="4018" y="142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03" name="Line 867"/>
              <p:cNvSpPr>
                <a:spLocks noChangeShapeType="1"/>
              </p:cNvSpPr>
              <p:nvPr/>
            </p:nvSpPr>
            <p:spPr bwMode="auto">
              <a:xfrm>
                <a:off x="4038" y="142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04" name="Line 868"/>
              <p:cNvSpPr>
                <a:spLocks noChangeShapeType="1"/>
              </p:cNvSpPr>
              <p:nvPr/>
            </p:nvSpPr>
            <p:spPr bwMode="auto">
              <a:xfrm>
                <a:off x="4060" y="141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05" name="Line 869"/>
              <p:cNvSpPr>
                <a:spLocks noChangeShapeType="1"/>
              </p:cNvSpPr>
              <p:nvPr/>
            </p:nvSpPr>
            <p:spPr bwMode="auto">
              <a:xfrm>
                <a:off x="4100" y="1394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06" name="Line 870"/>
              <p:cNvSpPr>
                <a:spLocks noChangeShapeType="1"/>
              </p:cNvSpPr>
              <p:nvPr/>
            </p:nvSpPr>
            <p:spPr bwMode="auto">
              <a:xfrm>
                <a:off x="4226" y="136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07" name="Line 871"/>
              <p:cNvSpPr>
                <a:spLocks noChangeShapeType="1"/>
              </p:cNvSpPr>
              <p:nvPr/>
            </p:nvSpPr>
            <p:spPr bwMode="auto">
              <a:xfrm>
                <a:off x="4350" y="136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08" name="Line 872"/>
              <p:cNvSpPr>
                <a:spLocks noChangeShapeType="1"/>
              </p:cNvSpPr>
              <p:nvPr/>
            </p:nvSpPr>
            <p:spPr bwMode="auto">
              <a:xfrm>
                <a:off x="4390" y="136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09" name="Line 873"/>
              <p:cNvSpPr>
                <a:spLocks noChangeShapeType="1"/>
              </p:cNvSpPr>
              <p:nvPr/>
            </p:nvSpPr>
            <p:spPr bwMode="auto">
              <a:xfrm>
                <a:off x="4474" y="139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10" name="Line 874"/>
              <p:cNvSpPr>
                <a:spLocks noChangeShapeType="1"/>
              </p:cNvSpPr>
              <p:nvPr/>
            </p:nvSpPr>
            <p:spPr bwMode="auto">
              <a:xfrm flipV="1">
                <a:off x="3154" y="1614"/>
                <a:ext cx="1" cy="9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11" name="Line 875"/>
              <p:cNvSpPr>
                <a:spLocks noChangeShapeType="1"/>
              </p:cNvSpPr>
              <p:nvPr/>
            </p:nvSpPr>
            <p:spPr bwMode="auto">
              <a:xfrm>
                <a:off x="3106" y="1662"/>
                <a:ext cx="9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12" name="Line 876"/>
              <p:cNvSpPr>
                <a:spLocks noChangeShapeType="1"/>
              </p:cNvSpPr>
              <p:nvPr/>
            </p:nvSpPr>
            <p:spPr bwMode="auto">
              <a:xfrm>
                <a:off x="3134" y="171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13" name="Line 877"/>
              <p:cNvSpPr>
                <a:spLocks noChangeShapeType="1"/>
              </p:cNvSpPr>
              <p:nvPr/>
            </p:nvSpPr>
            <p:spPr bwMode="auto">
              <a:xfrm>
                <a:off x="3134" y="16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14" name="Line 878"/>
              <p:cNvSpPr>
                <a:spLocks noChangeShapeType="1"/>
              </p:cNvSpPr>
              <p:nvPr/>
            </p:nvSpPr>
            <p:spPr bwMode="auto">
              <a:xfrm flipV="1">
                <a:off x="3106" y="164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15" name="Line 879"/>
              <p:cNvSpPr>
                <a:spLocks noChangeShapeType="1"/>
              </p:cNvSpPr>
              <p:nvPr/>
            </p:nvSpPr>
            <p:spPr bwMode="auto">
              <a:xfrm flipV="1">
                <a:off x="3202" y="164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16" name="Line 880"/>
              <p:cNvSpPr>
                <a:spLocks noChangeShapeType="1"/>
              </p:cNvSpPr>
              <p:nvPr/>
            </p:nvSpPr>
            <p:spPr bwMode="auto">
              <a:xfrm flipV="1">
                <a:off x="3160" y="1616"/>
                <a:ext cx="1" cy="9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17" name="Line 881"/>
              <p:cNvSpPr>
                <a:spLocks noChangeShapeType="1"/>
              </p:cNvSpPr>
              <p:nvPr/>
            </p:nvSpPr>
            <p:spPr bwMode="auto">
              <a:xfrm>
                <a:off x="3112" y="1662"/>
                <a:ext cx="9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18" name="Line 882"/>
              <p:cNvSpPr>
                <a:spLocks noChangeShapeType="1"/>
              </p:cNvSpPr>
              <p:nvPr/>
            </p:nvSpPr>
            <p:spPr bwMode="auto">
              <a:xfrm>
                <a:off x="3138" y="170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19" name="Line 883"/>
              <p:cNvSpPr>
                <a:spLocks noChangeShapeType="1"/>
              </p:cNvSpPr>
              <p:nvPr/>
            </p:nvSpPr>
            <p:spPr bwMode="auto">
              <a:xfrm>
                <a:off x="3138" y="161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20" name="Line 884"/>
              <p:cNvSpPr>
                <a:spLocks noChangeShapeType="1"/>
              </p:cNvSpPr>
              <p:nvPr/>
            </p:nvSpPr>
            <p:spPr bwMode="auto">
              <a:xfrm flipV="1">
                <a:off x="3112" y="164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21" name="Line 885"/>
              <p:cNvSpPr>
                <a:spLocks noChangeShapeType="1"/>
              </p:cNvSpPr>
              <p:nvPr/>
            </p:nvSpPr>
            <p:spPr bwMode="auto">
              <a:xfrm flipV="1">
                <a:off x="3208" y="164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22" name="Line 886"/>
              <p:cNvSpPr>
                <a:spLocks noChangeShapeType="1"/>
              </p:cNvSpPr>
              <p:nvPr/>
            </p:nvSpPr>
            <p:spPr bwMode="auto">
              <a:xfrm flipV="1">
                <a:off x="3172" y="1616"/>
                <a:ext cx="1" cy="8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23" name="Line 887"/>
              <p:cNvSpPr>
                <a:spLocks noChangeShapeType="1"/>
              </p:cNvSpPr>
              <p:nvPr/>
            </p:nvSpPr>
            <p:spPr bwMode="auto">
              <a:xfrm>
                <a:off x="3120" y="1658"/>
                <a:ext cx="10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24" name="Line 888"/>
              <p:cNvSpPr>
                <a:spLocks noChangeShapeType="1"/>
              </p:cNvSpPr>
              <p:nvPr/>
            </p:nvSpPr>
            <p:spPr bwMode="auto">
              <a:xfrm>
                <a:off x="3150" y="169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25" name="Line 889"/>
              <p:cNvSpPr>
                <a:spLocks noChangeShapeType="1"/>
              </p:cNvSpPr>
              <p:nvPr/>
            </p:nvSpPr>
            <p:spPr bwMode="auto">
              <a:xfrm>
                <a:off x="3150" y="161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26" name="Line 890"/>
              <p:cNvSpPr>
                <a:spLocks noChangeShapeType="1"/>
              </p:cNvSpPr>
              <p:nvPr/>
            </p:nvSpPr>
            <p:spPr bwMode="auto">
              <a:xfrm flipV="1">
                <a:off x="3120" y="163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27" name="Line 891"/>
              <p:cNvSpPr>
                <a:spLocks noChangeShapeType="1"/>
              </p:cNvSpPr>
              <p:nvPr/>
            </p:nvSpPr>
            <p:spPr bwMode="auto">
              <a:xfrm flipV="1">
                <a:off x="3222" y="163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28" name="Line 892"/>
              <p:cNvSpPr>
                <a:spLocks noChangeShapeType="1"/>
              </p:cNvSpPr>
              <p:nvPr/>
            </p:nvSpPr>
            <p:spPr bwMode="auto">
              <a:xfrm flipV="1">
                <a:off x="3192" y="1614"/>
                <a:ext cx="1" cy="7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29" name="Line 893"/>
              <p:cNvSpPr>
                <a:spLocks noChangeShapeType="1"/>
              </p:cNvSpPr>
              <p:nvPr/>
            </p:nvSpPr>
            <p:spPr bwMode="auto">
              <a:xfrm>
                <a:off x="3140" y="1652"/>
                <a:ext cx="10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30" name="Line 894"/>
              <p:cNvSpPr>
                <a:spLocks noChangeShapeType="1"/>
              </p:cNvSpPr>
              <p:nvPr/>
            </p:nvSpPr>
            <p:spPr bwMode="auto">
              <a:xfrm>
                <a:off x="3172" y="168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31" name="Line 895"/>
              <p:cNvSpPr>
                <a:spLocks noChangeShapeType="1"/>
              </p:cNvSpPr>
              <p:nvPr/>
            </p:nvSpPr>
            <p:spPr bwMode="auto">
              <a:xfrm>
                <a:off x="3172" y="16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32" name="Line 896"/>
              <p:cNvSpPr>
                <a:spLocks noChangeShapeType="1"/>
              </p:cNvSpPr>
              <p:nvPr/>
            </p:nvSpPr>
            <p:spPr bwMode="auto">
              <a:xfrm flipV="1">
                <a:off x="3140" y="163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33" name="Line 897"/>
              <p:cNvSpPr>
                <a:spLocks noChangeShapeType="1"/>
              </p:cNvSpPr>
              <p:nvPr/>
            </p:nvSpPr>
            <p:spPr bwMode="auto">
              <a:xfrm flipV="1">
                <a:off x="3244" y="163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34" name="Line 898"/>
              <p:cNvSpPr>
                <a:spLocks noChangeShapeType="1"/>
              </p:cNvSpPr>
              <p:nvPr/>
            </p:nvSpPr>
            <p:spPr bwMode="auto">
              <a:xfrm flipV="1">
                <a:off x="3216" y="1612"/>
                <a:ext cx="1" cy="6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35" name="Line 899"/>
              <p:cNvSpPr>
                <a:spLocks noChangeShapeType="1"/>
              </p:cNvSpPr>
              <p:nvPr/>
            </p:nvSpPr>
            <p:spPr bwMode="auto">
              <a:xfrm>
                <a:off x="3166" y="1646"/>
                <a:ext cx="9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36" name="Line 900"/>
              <p:cNvSpPr>
                <a:spLocks noChangeShapeType="1"/>
              </p:cNvSpPr>
              <p:nvPr/>
            </p:nvSpPr>
            <p:spPr bwMode="auto">
              <a:xfrm>
                <a:off x="3196" y="167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37" name="Line 901"/>
              <p:cNvSpPr>
                <a:spLocks noChangeShapeType="1"/>
              </p:cNvSpPr>
              <p:nvPr/>
            </p:nvSpPr>
            <p:spPr bwMode="auto">
              <a:xfrm>
                <a:off x="3196" y="161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38" name="Line 902"/>
              <p:cNvSpPr>
                <a:spLocks noChangeShapeType="1"/>
              </p:cNvSpPr>
              <p:nvPr/>
            </p:nvSpPr>
            <p:spPr bwMode="auto">
              <a:xfrm flipV="1">
                <a:off x="3166" y="162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39" name="Line 903"/>
              <p:cNvSpPr>
                <a:spLocks noChangeShapeType="1"/>
              </p:cNvSpPr>
              <p:nvPr/>
            </p:nvSpPr>
            <p:spPr bwMode="auto">
              <a:xfrm flipV="1">
                <a:off x="3264" y="162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40" name="Line 904"/>
              <p:cNvSpPr>
                <a:spLocks noChangeShapeType="1"/>
              </p:cNvSpPr>
              <p:nvPr/>
            </p:nvSpPr>
            <p:spPr bwMode="auto">
              <a:xfrm flipV="1">
                <a:off x="3232" y="1612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41" name="Line 905"/>
              <p:cNvSpPr>
                <a:spLocks noChangeShapeType="1"/>
              </p:cNvSpPr>
              <p:nvPr/>
            </p:nvSpPr>
            <p:spPr bwMode="auto">
              <a:xfrm>
                <a:off x="3186" y="1640"/>
                <a:ext cx="9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42" name="Line 906"/>
              <p:cNvSpPr>
                <a:spLocks noChangeShapeType="1"/>
              </p:cNvSpPr>
              <p:nvPr/>
            </p:nvSpPr>
            <p:spPr bwMode="auto">
              <a:xfrm>
                <a:off x="3212" y="167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43" name="Line 907"/>
              <p:cNvSpPr>
                <a:spLocks noChangeShapeType="1"/>
              </p:cNvSpPr>
              <p:nvPr/>
            </p:nvSpPr>
            <p:spPr bwMode="auto">
              <a:xfrm>
                <a:off x="3212" y="161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44" name="Line 908"/>
              <p:cNvSpPr>
                <a:spLocks noChangeShapeType="1"/>
              </p:cNvSpPr>
              <p:nvPr/>
            </p:nvSpPr>
            <p:spPr bwMode="auto">
              <a:xfrm flipV="1">
                <a:off x="3186" y="162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45" name="Line 909"/>
              <p:cNvSpPr>
                <a:spLocks noChangeShapeType="1"/>
              </p:cNvSpPr>
              <p:nvPr/>
            </p:nvSpPr>
            <p:spPr bwMode="auto">
              <a:xfrm flipV="1">
                <a:off x="3280" y="162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46" name="Line 910"/>
              <p:cNvSpPr>
                <a:spLocks noChangeShapeType="1"/>
              </p:cNvSpPr>
              <p:nvPr/>
            </p:nvSpPr>
            <p:spPr bwMode="auto">
              <a:xfrm flipV="1">
                <a:off x="3250" y="1614"/>
                <a:ext cx="1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47" name="Line 911"/>
              <p:cNvSpPr>
                <a:spLocks noChangeShapeType="1"/>
              </p:cNvSpPr>
              <p:nvPr/>
            </p:nvSpPr>
            <p:spPr bwMode="auto">
              <a:xfrm>
                <a:off x="3202" y="1638"/>
                <a:ext cx="9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48" name="Line 912"/>
              <p:cNvSpPr>
                <a:spLocks noChangeShapeType="1"/>
              </p:cNvSpPr>
              <p:nvPr/>
            </p:nvSpPr>
            <p:spPr bwMode="auto">
              <a:xfrm>
                <a:off x="3230" y="166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49" name="Line 913"/>
              <p:cNvSpPr>
                <a:spLocks noChangeShapeType="1"/>
              </p:cNvSpPr>
              <p:nvPr/>
            </p:nvSpPr>
            <p:spPr bwMode="auto">
              <a:xfrm>
                <a:off x="3230" y="16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50" name="Line 914"/>
              <p:cNvSpPr>
                <a:spLocks noChangeShapeType="1"/>
              </p:cNvSpPr>
              <p:nvPr/>
            </p:nvSpPr>
            <p:spPr bwMode="auto">
              <a:xfrm flipV="1">
                <a:off x="3202" y="161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51" name="Line 915"/>
              <p:cNvSpPr>
                <a:spLocks noChangeShapeType="1"/>
              </p:cNvSpPr>
              <p:nvPr/>
            </p:nvSpPr>
            <p:spPr bwMode="auto">
              <a:xfrm flipV="1">
                <a:off x="3300" y="161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52" name="Line 916"/>
              <p:cNvSpPr>
                <a:spLocks noChangeShapeType="1"/>
              </p:cNvSpPr>
              <p:nvPr/>
            </p:nvSpPr>
            <p:spPr bwMode="auto">
              <a:xfrm flipV="1">
                <a:off x="3272" y="1616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53" name="Line 917"/>
              <p:cNvSpPr>
                <a:spLocks noChangeShapeType="1"/>
              </p:cNvSpPr>
              <p:nvPr/>
            </p:nvSpPr>
            <p:spPr bwMode="auto">
              <a:xfrm>
                <a:off x="3224" y="1636"/>
                <a:ext cx="9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54" name="Line 918"/>
              <p:cNvSpPr>
                <a:spLocks noChangeShapeType="1"/>
              </p:cNvSpPr>
              <p:nvPr/>
            </p:nvSpPr>
            <p:spPr bwMode="auto">
              <a:xfrm>
                <a:off x="3252" y="165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55" name="Line 919"/>
              <p:cNvSpPr>
                <a:spLocks noChangeShapeType="1"/>
              </p:cNvSpPr>
              <p:nvPr/>
            </p:nvSpPr>
            <p:spPr bwMode="auto">
              <a:xfrm>
                <a:off x="3252" y="161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56" name="Line 920"/>
              <p:cNvSpPr>
                <a:spLocks noChangeShapeType="1"/>
              </p:cNvSpPr>
              <p:nvPr/>
            </p:nvSpPr>
            <p:spPr bwMode="auto">
              <a:xfrm flipV="1">
                <a:off x="3224" y="161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57" name="Line 921"/>
              <p:cNvSpPr>
                <a:spLocks noChangeShapeType="1"/>
              </p:cNvSpPr>
              <p:nvPr/>
            </p:nvSpPr>
            <p:spPr bwMode="auto">
              <a:xfrm flipV="1">
                <a:off x="3322" y="161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58" name="Line 922"/>
              <p:cNvSpPr>
                <a:spLocks noChangeShapeType="1"/>
              </p:cNvSpPr>
              <p:nvPr/>
            </p:nvSpPr>
            <p:spPr bwMode="auto">
              <a:xfrm flipV="1">
                <a:off x="3292" y="1616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59" name="Line 923"/>
              <p:cNvSpPr>
                <a:spLocks noChangeShapeType="1"/>
              </p:cNvSpPr>
              <p:nvPr/>
            </p:nvSpPr>
            <p:spPr bwMode="auto">
              <a:xfrm>
                <a:off x="3248" y="1634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60" name="Line 924"/>
              <p:cNvSpPr>
                <a:spLocks noChangeShapeType="1"/>
              </p:cNvSpPr>
              <p:nvPr/>
            </p:nvSpPr>
            <p:spPr bwMode="auto">
              <a:xfrm>
                <a:off x="3272" y="165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61" name="Line 925"/>
              <p:cNvSpPr>
                <a:spLocks noChangeShapeType="1"/>
              </p:cNvSpPr>
              <p:nvPr/>
            </p:nvSpPr>
            <p:spPr bwMode="auto">
              <a:xfrm>
                <a:off x="3272" y="161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62" name="Line 926"/>
              <p:cNvSpPr>
                <a:spLocks noChangeShapeType="1"/>
              </p:cNvSpPr>
              <p:nvPr/>
            </p:nvSpPr>
            <p:spPr bwMode="auto">
              <a:xfrm flipV="1">
                <a:off x="3248" y="161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63" name="Line 927"/>
              <p:cNvSpPr>
                <a:spLocks noChangeShapeType="1"/>
              </p:cNvSpPr>
              <p:nvPr/>
            </p:nvSpPr>
            <p:spPr bwMode="auto">
              <a:xfrm flipV="1">
                <a:off x="3338" y="161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64" name="Line 928"/>
              <p:cNvSpPr>
                <a:spLocks noChangeShapeType="1"/>
              </p:cNvSpPr>
              <p:nvPr/>
            </p:nvSpPr>
            <p:spPr bwMode="auto">
              <a:xfrm flipV="1">
                <a:off x="3310" y="1616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65" name="Line 929"/>
              <p:cNvSpPr>
                <a:spLocks noChangeShapeType="1"/>
              </p:cNvSpPr>
              <p:nvPr/>
            </p:nvSpPr>
            <p:spPr bwMode="auto">
              <a:xfrm>
                <a:off x="3266" y="1632"/>
                <a:ext cx="8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66" name="Line 930"/>
              <p:cNvSpPr>
                <a:spLocks noChangeShapeType="1"/>
              </p:cNvSpPr>
              <p:nvPr/>
            </p:nvSpPr>
            <p:spPr bwMode="auto">
              <a:xfrm>
                <a:off x="3290" y="164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67" name="Line 931"/>
              <p:cNvSpPr>
                <a:spLocks noChangeShapeType="1"/>
              </p:cNvSpPr>
              <p:nvPr/>
            </p:nvSpPr>
            <p:spPr bwMode="auto">
              <a:xfrm>
                <a:off x="3290" y="161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68" name="Line 932"/>
              <p:cNvSpPr>
                <a:spLocks noChangeShapeType="1"/>
              </p:cNvSpPr>
              <p:nvPr/>
            </p:nvSpPr>
            <p:spPr bwMode="auto">
              <a:xfrm flipV="1">
                <a:off x="3266" y="16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69" name="Line 933"/>
              <p:cNvSpPr>
                <a:spLocks noChangeShapeType="1"/>
              </p:cNvSpPr>
              <p:nvPr/>
            </p:nvSpPr>
            <p:spPr bwMode="auto">
              <a:xfrm flipV="1">
                <a:off x="3354" y="16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70" name="Line 934"/>
              <p:cNvSpPr>
                <a:spLocks noChangeShapeType="1"/>
              </p:cNvSpPr>
              <p:nvPr/>
            </p:nvSpPr>
            <p:spPr bwMode="auto">
              <a:xfrm flipV="1">
                <a:off x="3328" y="1614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71" name="Line 935"/>
              <p:cNvSpPr>
                <a:spLocks noChangeShapeType="1"/>
              </p:cNvSpPr>
              <p:nvPr/>
            </p:nvSpPr>
            <p:spPr bwMode="auto">
              <a:xfrm>
                <a:off x="3284" y="1628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72" name="Line 936"/>
              <p:cNvSpPr>
                <a:spLocks noChangeShapeType="1"/>
              </p:cNvSpPr>
              <p:nvPr/>
            </p:nvSpPr>
            <p:spPr bwMode="auto">
              <a:xfrm>
                <a:off x="3308" y="164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73" name="Line 937"/>
              <p:cNvSpPr>
                <a:spLocks noChangeShapeType="1"/>
              </p:cNvSpPr>
              <p:nvPr/>
            </p:nvSpPr>
            <p:spPr bwMode="auto">
              <a:xfrm>
                <a:off x="3308" y="161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74" name="Line 938"/>
              <p:cNvSpPr>
                <a:spLocks noChangeShapeType="1"/>
              </p:cNvSpPr>
              <p:nvPr/>
            </p:nvSpPr>
            <p:spPr bwMode="auto">
              <a:xfrm flipV="1">
                <a:off x="3284" y="16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75" name="Line 939"/>
              <p:cNvSpPr>
                <a:spLocks noChangeShapeType="1"/>
              </p:cNvSpPr>
              <p:nvPr/>
            </p:nvSpPr>
            <p:spPr bwMode="auto">
              <a:xfrm flipV="1">
                <a:off x="3374" y="16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76" name="Line 940"/>
              <p:cNvSpPr>
                <a:spLocks noChangeShapeType="1"/>
              </p:cNvSpPr>
              <p:nvPr/>
            </p:nvSpPr>
            <p:spPr bwMode="auto">
              <a:xfrm flipV="1">
                <a:off x="3350" y="1606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77" name="Line 941"/>
              <p:cNvSpPr>
                <a:spLocks noChangeShapeType="1"/>
              </p:cNvSpPr>
              <p:nvPr/>
            </p:nvSpPr>
            <p:spPr bwMode="auto">
              <a:xfrm>
                <a:off x="3306" y="1622"/>
                <a:ext cx="8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78" name="Line 942"/>
              <p:cNvSpPr>
                <a:spLocks noChangeShapeType="1"/>
              </p:cNvSpPr>
              <p:nvPr/>
            </p:nvSpPr>
            <p:spPr bwMode="auto">
              <a:xfrm>
                <a:off x="3330" y="163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79" name="Line 943"/>
              <p:cNvSpPr>
                <a:spLocks noChangeShapeType="1"/>
              </p:cNvSpPr>
              <p:nvPr/>
            </p:nvSpPr>
            <p:spPr bwMode="auto">
              <a:xfrm>
                <a:off x="3330" y="160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80" name="Line 944"/>
              <p:cNvSpPr>
                <a:spLocks noChangeShapeType="1"/>
              </p:cNvSpPr>
              <p:nvPr/>
            </p:nvSpPr>
            <p:spPr bwMode="auto">
              <a:xfrm flipV="1">
                <a:off x="3306" y="16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81" name="Line 945"/>
              <p:cNvSpPr>
                <a:spLocks noChangeShapeType="1"/>
              </p:cNvSpPr>
              <p:nvPr/>
            </p:nvSpPr>
            <p:spPr bwMode="auto">
              <a:xfrm flipV="1">
                <a:off x="3394" y="16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82" name="Line 946"/>
              <p:cNvSpPr>
                <a:spLocks noChangeShapeType="1"/>
              </p:cNvSpPr>
              <p:nvPr/>
            </p:nvSpPr>
            <p:spPr bwMode="auto">
              <a:xfrm flipV="1">
                <a:off x="3370" y="1594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83" name="Line 947"/>
              <p:cNvSpPr>
                <a:spLocks noChangeShapeType="1"/>
              </p:cNvSpPr>
              <p:nvPr/>
            </p:nvSpPr>
            <p:spPr bwMode="auto">
              <a:xfrm>
                <a:off x="3328" y="1612"/>
                <a:ext cx="8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84" name="Line 948"/>
              <p:cNvSpPr>
                <a:spLocks noChangeShapeType="1"/>
              </p:cNvSpPr>
              <p:nvPr/>
            </p:nvSpPr>
            <p:spPr bwMode="auto">
              <a:xfrm>
                <a:off x="3350" y="163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85" name="Line 949"/>
              <p:cNvSpPr>
                <a:spLocks noChangeShapeType="1"/>
              </p:cNvSpPr>
              <p:nvPr/>
            </p:nvSpPr>
            <p:spPr bwMode="auto">
              <a:xfrm>
                <a:off x="3350" y="159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86" name="Line 950"/>
              <p:cNvSpPr>
                <a:spLocks noChangeShapeType="1"/>
              </p:cNvSpPr>
              <p:nvPr/>
            </p:nvSpPr>
            <p:spPr bwMode="auto">
              <a:xfrm flipV="1">
                <a:off x="3328" y="159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87" name="Line 951"/>
              <p:cNvSpPr>
                <a:spLocks noChangeShapeType="1"/>
              </p:cNvSpPr>
              <p:nvPr/>
            </p:nvSpPr>
            <p:spPr bwMode="auto">
              <a:xfrm flipV="1">
                <a:off x="3412" y="159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88" name="Line 952"/>
              <p:cNvSpPr>
                <a:spLocks noChangeShapeType="1"/>
              </p:cNvSpPr>
              <p:nvPr/>
            </p:nvSpPr>
            <p:spPr bwMode="auto">
              <a:xfrm flipV="1">
                <a:off x="3390" y="1582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89" name="Line 953"/>
              <p:cNvSpPr>
                <a:spLocks noChangeShapeType="1"/>
              </p:cNvSpPr>
              <p:nvPr/>
            </p:nvSpPr>
            <p:spPr bwMode="auto">
              <a:xfrm>
                <a:off x="3348" y="1600"/>
                <a:ext cx="8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90" name="Line 954"/>
              <p:cNvSpPr>
                <a:spLocks noChangeShapeType="1"/>
              </p:cNvSpPr>
              <p:nvPr/>
            </p:nvSpPr>
            <p:spPr bwMode="auto">
              <a:xfrm>
                <a:off x="3370" y="162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91" name="Line 955"/>
              <p:cNvSpPr>
                <a:spLocks noChangeShapeType="1"/>
              </p:cNvSpPr>
              <p:nvPr/>
            </p:nvSpPr>
            <p:spPr bwMode="auto">
              <a:xfrm>
                <a:off x="3370" y="158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92" name="Line 956"/>
              <p:cNvSpPr>
                <a:spLocks noChangeShapeType="1"/>
              </p:cNvSpPr>
              <p:nvPr/>
            </p:nvSpPr>
            <p:spPr bwMode="auto">
              <a:xfrm flipV="1">
                <a:off x="3348" y="158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93" name="Line 957"/>
              <p:cNvSpPr>
                <a:spLocks noChangeShapeType="1"/>
              </p:cNvSpPr>
              <p:nvPr/>
            </p:nvSpPr>
            <p:spPr bwMode="auto">
              <a:xfrm flipV="1">
                <a:off x="3432" y="158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94" name="Line 958"/>
              <p:cNvSpPr>
                <a:spLocks noChangeShapeType="1"/>
              </p:cNvSpPr>
              <p:nvPr/>
            </p:nvSpPr>
            <p:spPr bwMode="auto">
              <a:xfrm flipV="1">
                <a:off x="3412" y="1570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95" name="Line 959"/>
              <p:cNvSpPr>
                <a:spLocks noChangeShapeType="1"/>
              </p:cNvSpPr>
              <p:nvPr/>
            </p:nvSpPr>
            <p:spPr bwMode="auto">
              <a:xfrm>
                <a:off x="3370" y="1592"/>
                <a:ext cx="8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96" name="Line 960"/>
              <p:cNvSpPr>
                <a:spLocks noChangeShapeType="1"/>
              </p:cNvSpPr>
              <p:nvPr/>
            </p:nvSpPr>
            <p:spPr bwMode="auto">
              <a:xfrm>
                <a:off x="3392" y="16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97" name="Line 961"/>
              <p:cNvSpPr>
                <a:spLocks noChangeShapeType="1"/>
              </p:cNvSpPr>
              <p:nvPr/>
            </p:nvSpPr>
            <p:spPr bwMode="auto">
              <a:xfrm>
                <a:off x="3392" y="157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98" name="Line 962"/>
              <p:cNvSpPr>
                <a:spLocks noChangeShapeType="1"/>
              </p:cNvSpPr>
              <p:nvPr/>
            </p:nvSpPr>
            <p:spPr bwMode="auto">
              <a:xfrm flipV="1">
                <a:off x="3370" y="157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299" name="Line 963"/>
              <p:cNvSpPr>
                <a:spLocks noChangeShapeType="1"/>
              </p:cNvSpPr>
              <p:nvPr/>
            </p:nvSpPr>
            <p:spPr bwMode="auto">
              <a:xfrm flipV="1">
                <a:off x="3454" y="157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00" name="Line 964"/>
              <p:cNvSpPr>
                <a:spLocks noChangeShapeType="1"/>
              </p:cNvSpPr>
              <p:nvPr/>
            </p:nvSpPr>
            <p:spPr bwMode="auto">
              <a:xfrm flipV="1">
                <a:off x="3434" y="1562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01" name="Line 965"/>
              <p:cNvSpPr>
                <a:spLocks noChangeShapeType="1"/>
              </p:cNvSpPr>
              <p:nvPr/>
            </p:nvSpPr>
            <p:spPr bwMode="auto">
              <a:xfrm>
                <a:off x="3394" y="1588"/>
                <a:ext cx="8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02" name="Line 966"/>
              <p:cNvSpPr>
                <a:spLocks noChangeShapeType="1"/>
              </p:cNvSpPr>
              <p:nvPr/>
            </p:nvSpPr>
            <p:spPr bwMode="auto">
              <a:xfrm>
                <a:off x="3414" y="16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03" name="Line 967"/>
              <p:cNvSpPr>
                <a:spLocks noChangeShapeType="1"/>
              </p:cNvSpPr>
              <p:nvPr/>
            </p:nvSpPr>
            <p:spPr bwMode="auto">
              <a:xfrm>
                <a:off x="3414" y="156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04" name="Line 968"/>
              <p:cNvSpPr>
                <a:spLocks noChangeShapeType="1"/>
              </p:cNvSpPr>
              <p:nvPr/>
            </p:nvSpPr>
            <p:spPr bwMode="auto">
              <a:xfrm flipV="1">
                <a:off x="3394" y="156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05" name="Line 969"/>
              <p:cNvSpPr>
                <a:spLocks noChangeShapeType="1"/>
              </p:cNvSpPr>
              <p:nvPr/>
            </p:nvSpPr>
            <p:spPr bwMode="auto">
              <a:xfrm flipV="1">
                <a:off x="3474" y="156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06" name="Line 970"/>
              <p:cNvSpPr>
                <a:spLocks noChangeShapeType="1"/>
              </p:cNvSpPr>
              <p:nvPr/>
            </p:nvSpPr>
            <p:spPr bwMode="auto">
              <a:xfrm flipV="1">
                <a:off x="3454" y="1560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07" name="Line 971"/>
              <p:cNvSpPr>
                <a:spLocks noChangeShapeType="1"/>
              </p:cNvSpPr>
              <p:nvPr/>
            </p:nvSpPr>
            <p:spPr bwMode="auto">
              <a:xfrm>
                <a:off x="3414" y="1586"/>
                <a:ext cx="7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08" name="Line 972"/>
              <p:cNvSpPr>
                <a:spLocks noChangeShapeType="1"/>
              </p:cNvSpPr>
              <p:nvPr/>
            </p:nvSpPr>
            <p:spPr bwMode="auto">
              <a:xfrm>
                <a:off x="3434" y="16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09" name="Line 973"/>
              <p:cNvSpPr>
                <a:spLocks noChangeShapeType="1"/>
              </p:cNvSpPr>
              <p:nvPr/>
            </p:nvSpPr>
            <p:spPr bwMode="auto">
              <a:xfrm>
                <a:off x="3434" y="156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10" name="Line 974"/>
              <p:cNvSpPr>
                <a:spLocks noChangeShapeType="1"/>
              </p:cNvSpPr>
              <p:nvPr/>
            </p:nvSpPr>
            <p:spPr bwMode="auto">
              <a:xfrm flipV="1">
                <a:off x="3414" y="156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11" name="Line 975"/>
              <p:cNvSpPr>
                <a:spLocks noChangeShapeType="1"/>
              </p:cNvSpPr>
              <p:nvPr/>
            </p:nvSpPr>
            <p:spPr bwMode="auto">
              <a:xfrm flipV="1">
                <a:off x="3492" y="156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12" name="Line 976"/>
              <p:cNvSpPr>
                <a:spLocks noChangeShapeType="1"/>
              </p:cNvSpPr>
              <p:nvPr/>
            </p:nvSpPr>
            <p:spPr bwMode="auto">
              <a:xfrm flipV="1">
                <a:off x="3474" y="1556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13" name="Line 977"/>
              <p:cNvSpPr>
                <a:spLocks noChangeShapeType="1"/>
              </p:cNvSpPr>
              <p:nvPr/>
            </p:nvSpPr>
            <p:spPr bwMode="auto">
              <a:xfrm>
                <a:off x="3434" y="1584"/>
                <a:ext cx="7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14" name="Line 978"/>
              <p:cNvSpPr>
                <a:spLocks noChangeShapeType="1"/>
              </p:cNvSpPr>
              <p:nvPr/>
            </p:nvSpPr>
            <p:spPr bwMode="auto">
              <a:xfrm>
                <a:off x="3454" y="16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15" name="Line 979"/>
              <p:cNvSpPr>
                <a:spLocks noChangeShapeType="1"/>
              </p:cNvSpPr>
              <p:nvPr/>
            </p:nvSpPr>
            <p:spPr bwMode="auto">
              <a:xfrm>
                <a:off x="3454" y="155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16" name="Line 980"/>
              <p:cNvSpPr>
                <a:spLocks noChangeShapeType="1"/>
              </p:cNvSpPr>
              <p:nvPr/>
            </p:nvSpPr>
            <p:spPr bwMode="auto">
              <a:xfrm flipV="1">
                <a:off x="3434" y="156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17" name="Line 981"/>
              <p:cNvSpPr>
                <a:spLocks noChangeShapeType="1"/>
              </p:cNvSpPr>
              <p:nvPr/>
            </p:nvSpPr>
            <p:spPr bwMode="auto">
              <a:xfrm flipV="1">
                <a:off x="3512" y="156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18" name="Line 982"/>
              <p:cNvSpPr>
                <a:spLocks noChangeShapeType="1"/>
              </p:cNvSpPr>
              <p:nvPr/>
            </p:nvSpPr>
            <p:spPr bwMode="auto">
              <a:xfrm flipV="1">
                <a:off x="3496" y="1548"/>
                <a:ext cx="1" cy="6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19" name="Line 983"/>
              <p:cNvSpPr>
                <a:spLocks noChangeShapeType="1"/>
              </p:cNvSpPr>
              <p:nvPr/>
            </p:nvSpPr>
            <p:spPr bwMode="auto">
              <a:xfrm>
                <a:off x="3458" y="1578"/>
                <a:ext cx="7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20" name="Line 984"/>
              <p:cNvSpPr>
                <a:spLocks noChangeShapeType="1"/>
              </p:cNvSpPr>
              <p:nvPr/>
            </p:nvSpPr>
            <p:spPr bwMode="auto">
              <a:xfrm>
                <a:off x="3476" y="160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21" name="Line 985"/>
              <p:cNvSpPr>
                <a:spLocks noChangeShapeType="1"/>
              </p:cNvSpPr>
              <p:nvPr/>
            </p:nvSpPr>
            <p:spPr bwMode="auto">
              <a:xfrm>
                <a:off x="3476" y="154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22" name="Line 986"/>
              <p:cNvSpPr>
                <a:spLocks noChangeShapeType="1"/>
              </p:cNvSpPr>
              <p:nvPr/>
            </p:nvSpPr>
            <p:spPr bwMode="auto">
              <a:xfrm flipV="1">
                <a:off x="3458" y="15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23" name="Line 987"/>
              <p:cNvSpPr>
                <a:spLocks noChangeShapeType="1"/>
              </p:cNvSpPr>
              <p:nvPr/>
            </p:nvSpPr>
            <p:spPr bwMode="auto">
              <a:xfrm flipV="1">
                <a:off x="3534" y="15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24" name="Line 988"/>
              <p:cNvSpPr>
                <a:spLocks noChangeShapeType="1"/>
              </p:cNvSpPr>
              <p:nvPr/>
            </p:nvSpPr>
            <p:spPr bwMode="auto">
              <a:xfrm flipV="1">
                <a:off x="3516" y="1534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25" name="Line 989"/>
              <p:cNvSpPr>
                <a:spLocks noChangeShapeType="1"/>
              </p:cNvSpPr>
              <p:nvPr/>
            </p:nvSpPr>
            <p:spPr bwMode="auto">
              <a:xfrm>
                <a:off x="3480" y="1566"/>
                <a:ext cx="7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26" name="Line 990"/>
              <p:cNvSpPr>
                <a:spLocks noChangeShapeType="1"/>
              </p:cNvSpPr>
              <p:nvPr/>
            </p:nvSpPr>
            <p:spPr bwMode="auto">
              <a:xfrm>
                <a:off x="3496" y="159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27" name="Line 991"/>
              <p:cNvSpPr>
                <a:spLocks noChangeShapeType="1"/>
              </p:cNvSpPr>
              <p:nvPr/>
            </p:nvSpPr>
            <p:spPr bwMode="auto">
              <a:xfrm>
                <a:off x="3496" y="153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28" name="Line 992"/>
              <p:cNvSpPr>
                <a:spLocks noChangeShapeType="1"/>
              </p:cNvSpPr>
              <p:nvPr/>
            </p:nvSpPr>
            <p:spPr bwMode="auto">
              <a:xfrm flipV="1">
                <a:off x="3480" y="15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29" name="Line 993"/>
              <p:cNvSpPr>
                <a:spLocks noChangeShapeType="1"/>
              </p:cNvSpPr>
              <p:nvPr/>
            </p:nvSpPr>
            <p:spPr bwMode="auto">
              <a:xfrm flipV="1">
                <a:off x="3554" y="15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30" name="Line 994"/>
              <p:cNvSpPr>
                <a:spLocks noChangeShapeType="1"/>
              </p:cNvSpPr>
              <p:nvPr/>
            </p:nvSpPr>
            <p:spPr bwMode="auto">
              <a:xfrm flipV="1">
                <a:off x="3538" y="1524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31" name="Line 995"/>
              <p:cNvSpPr>
                <a:spLocks noChangeShapeType="1"/>
              </p:cNvSpPr>
              <p:nvPr/>
            </p:nvSpPr>
            <p:spPr bwMode="auto">
              <a:xfrm>
                <a:off x="3502" y="1556"/>
                <a:ext cx="7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32" name="Line 996"/>
              <p:cNvSpPr>
                <a:spLocks noChangeShapeType="1"/>
              </p:cNvSpPr>
              <p:nvPr/>
            </p:nvSpPr>
            <p:spPr bwMode="auto">
              <a:xfrm>
                <a:off x="3518" y="158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33" name="Line 997"/>
              <p:cNvSpPr>
                <a:spLocks noChangeShapeType="1"/>
              </p:cNvSpPr>
              <p:nvPr/>
            </p:nvSpPr>
            <p:spPr bwMode="auto">
              <a:xfrm>
                <a:off x="3518" y="152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34" name="Line 998"/>
              <p:cNvSpPr>
                <a:spLocks noChangeShapeType="1"/>
              </p:cNvSpPr>
              <p:nvPr/>
            </p:nvSpPr>
            <p:spPr bwMode="auto">
              <a:xfrm flipV="1">
                <a:off x="3502" y="153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35" name="Line 999"/>
              <p:cNvSpPr>
                <a:spLocks noChangeShapeType="1"/>
              </p:cNvSpPr>
              <p:nvPr/>
            </p:nvSpPr>
            <p:spPr bwMode="auto">
              <a:xfrm flipV="1">
                <a:off x="3574" y="153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36" name="Line 1000"/>
              <p:cNvSpPr>
                <a:spLocks noChangeShapeType="1"/>
              </p:cNvSpPr>
              <p:nvPr/>
            </p:nvSpPr>
            <p:spPr bwMode="auto">
              <a:xfrm flipV="1">
                <a:off x="3558" y="1522"/>
                <a:ext cx="1" cy="6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37" name="Line 1001"/>
              <p:cNvSpPr>
                <a:spLocks noChangeShapeType="1"/>
              </p:cNvSpPr>
              <p:nvPr/>
            </p:nvSpPr>
            <p:spPr bwMode="auto">
              <a:xfrm>
                <a:off x="3524" y="1554"/>
                <a:ext cx="7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38" name="Line 1002"/>
              <p:cNvSpPr>
                <a:spLocks noChangeShapeType="1"/>
              </p:cNvSpPr>
              <p:nvPr/>
            </p:nvSpPr>
            <p:spPr bwMode="auto">
              <a:xfrm>
                <a:off x="3538" y="158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39" name="Line 1003"/>
              <p:cNvSpPr>
                <a:spLocks noChangeShapeType="1"/>
              </p:cNvSpPr>
              <p:nvPr/>
            </p:nvSpPr>
            <p:spPr bwMode="auto">
              <a:xfrm>
                <a:off x="3538" y="152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40" name="Line 1004"/>
              <p:cNvSpPr>
                <a:spLocks noChangeShapeType="1"/>
              </p:cNvSpPr>
              <p:nvPr/>
            </p:nvSpPr>
            <p:spPr bwMode="auto">
              <a:xfrm flipV="1">
                <a:off x="3524" y="153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41" name="Line 1005"/>
              <p:cNvSpPr>
                <a:spLocks noChangeShapeType="1"/>
              </p:cNvSpPr>
              <p:nvPr/>
            </p:nvSpPr>
            <p:spPr bwMode="auto">
              <a:xfrm flipV="1">
                <a:off x="3594" y="153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42" name="Line 1006"/>
              <p:cNvSpPr>
                <a:spLocks noChangeShapeType="1"/>
              </p:cNvSpPr>
              <p:nvPr/>
            </p:nvSpPr>
            <p:spPr bwMode="auto">
              <a:xfrm flipV="1">
                <a:off x="3580" y="1526"/>
                <a:ext cx="1" cy="6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43" name="Line 1007"/>
              <p:cNvSpPr>
                <a:spLocks noChangeShapeType="1"/>
              </p:cNvSpPr>
              <p:nvPr/>
            </p:nvSpPr>
            <p:spPr bwMode="auto">
              <a:xfrm>
                <a:off x="3546" y="1560"/>
                <a:ext cx="6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3344" name="Group 1008"/>
            <p:cNvGrpSpPr>
              <a:grpSpLocks/>
            </p:cNvGrpSpPr>
            <p:nvPr/>
          </p:nvGrpSpPr>
          <p:grpSpPr bwMode="auto">
            <a:xfrm>
              <a:off x="3546" y="1336"/>
              <a:ext cx="742" cy="257"/>
              <a:chOff x="3546" y="1336"/>
              <a:chExt cx="742" cy="257"/>
            </a:xfrm>
          </p:grpSpPr>
          <p:sp>
            <p:nvSpPr>
              <p:cNvPr id="143345" name="Line 1009"/>
              <p:cNvSpPr>
                <a:spLocks noChangeShapeType="1"/>
              </p:cNvSpPr>
              <p:nvPr/>
            </p:nvSpPr>
            <p:spPr bwMode="auto">
              <a:xfrm>
                <a:off x="3560" y="159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46" name="Line 1010"/>
              <p:cNvSpPr>
                <a:spLocks noChangeShapeType="1"/>
              </p:cNvSpPr>
              <p:nvPr/>
            </p:nvSpPr>
            <p:spPr bwMode="auto">
              <a:xfrm>
                <a:off x="3560" y="152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47" name="Line 1011"/>
              <p:cNvSpPr>
                <a:spLocks noChangeShapeType="1"/>
              </p:cNvSpPr>
              <p:nvPr/>
            </p:nvSpPr>
            <p:spPr bwMode="auto">
              <a:xfrm flipV="1">
                <a:off x="3546" y="153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48" name="Line 1012"/>
              <p:cNvSpPr>
                <a:spLocks noChangeShapeType="1"/>
              </p:cNvSpPr>
              <p:nvPr/>
            </p:nvSpPr>
            <p:spPr bwMode="auto">
              <a:xfrm flipV="1">
                <a:off x="3614" y="153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49" name="Line 1013"/>
              <p:cNvSpPr>
                <a:spLocks noChangeShapeType="1"/>
              </p:cNvSpPr>
              <p:nvPr/>
            </p:nvSpPr>
            <p:spPr bwMode="auto">
              <a:xfrm flipV="1">
                <a:off x="3600" y="1524"/>
                <a:ext cx="1" cy="6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50" name="Line 1014"/>
              <p:cNvSpPr>
                <a:spLocks noChangeShapeType="1"/>
              </p:cNvSpPr>
              <p:nvPr/>
            </p:nvSpPr>
            <p:spPr bwMode="auto">
              <a:xfrm>
                <a:off x="3566" y="1558"/>
                <a:ext cx="6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51" name="Line 1015"/>
              <p:cNvSpPr>
                <a:spLocks noChangeShapeType="1"/>
              </p:cNvSpPr>
              <p:nvPr/>
            </p:nvSpPr>
            <p:spPr bwMode="auto">
              <a:xfrm>
                <a:off x="3580" y="159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52" name="Line 1016"/>
              <p:cNvSpPr>
                <a:spLocks noChangeShapeType="1"/>
              </p:cNvSpPr>
              <p:nvPr/>
            </p:nvSpPr>
            <p:spPr bwMode="auto">
              <a:xfrm>
                <a:off x="3580" y="152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53" name="Line 1017"/>
              <p:cNvSpPr>
                <a:spLocks noChangeShapeType="1"/>
              </p:cNvSpPr>
              <p:nvPr/>
            </p:nvSpPr>
            <p:spPr bwMode="auto">
              <a:xfrm flipV="1">
                <a:off x="3566" y="153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54" name="Line 1018"/>
              <p:cNvSpPr>
                <a:spLocks noChangeShapeType="1"/>
              </p:cNvSpPr>
              <p:nvPr/>
            </p:nvSpPr>
            <p:spPr bwMode="auto">
              <a:xfrm flipV="1">
                <a:off x="3634" y="153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55" name="Line 1019"/>
              <p:cNvSpPr>
                <a:spLocks noChangeShapeType="1"/>
              </p:cNvSpPr>
              <p:nvPr/>
            </p:nvSpPr>
            <p:spPr bwMode="auto">
              <a:xfrm flipV="1">
                <a:off x="3622" y="1506"/>
                <a:ext cx="1" cy="7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56" name="Line 1020"/>
              <p:cNvSpPr>
                <a:spLocks noChangeShapeType="1"/>
              </p:cNvSpPr>
              <p:nvPr/>
            </p:nvSpPr>
            <p:spPr bwMode="auto">
              <a:xfrm>
                <a:off x="3588" y="1542"/>
                <a:ext cx="6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57" name="Line 1021"/>
              <p:cNvSpPr>
                <a:spLocks noChangeShapeType="1"/>
              </p:cNvSpPr>
              <p:nvPr/>
            </p:nvSpPr>
            <p:spPr bwMode="auto">
              <a:xfrm>
                <a:off x="3602" y="157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58" name="Line 1022"/>
              <p:cNvSpPr>
                <a:spLocks noChangeShapeType="1"/>
              </p:cNvSpPr>
              <p:nvPr/>
            </p:nvSpPr>
            <p:spPr bwMode="auto">
              <a:xfrm>
                <a:off x="3602" y="150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59" name="Line 1023"/>
              <p:cNvSpPr>
                <a:spLocks noChangeShapeType="1"/>
              </p:cNvSpPr>
              <p:nvPr/>
            </p:nvSpPr>
            <p:spPr bwMode="auto">
              <a:xfrm flipV="1">
                <a:off x="3588" y="152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60" name="Line 1024"/>
              <p:cNvSpPr>
                <a:spLocks noChangeShapeType="1"/>
              </p:cNvSpPr>
              <p:nvPr/>
            </p:nvSpPr>
            <p:spPr bwMode="auto">
              <a:xfrm flipV="1">
                <a:off x="3654" y="152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61" name="Line 1025"/>
              <p:cNvSpPr>
                <a:spLocks noChangeShapeType="1"/>
              </p:cNvSpPr>
              <p:nvPr/>
            </p:nvSpPr>
            <p:spPr bwMode="auto">
              <a:xfrm flipV="1">
                <a:off x="3644" y="1484"/>
                <a:ext cx="1" cy="6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62" name="Line 1026"/>
              <p:cNvSpPr>
                <a:spLocks noChangeShapeType="1"/>
              </p:cNvSpPr>
              <p:nvPr/>
            </p:nvSpPr>
            <p:spPr bwMode="auto">
              <a:xfrm>
                <a:off x="3612" y="1518"/>
                <a:ext cx="6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63" name="Line 1027"/>
              <p:cNvSpPr>
                <a:spLocks noChangeShapeType="1"/>
              </p:cNvSpPr>
              <p:nvPr/>
            </p:nvSpPr>
            <p:spPr bwMode="auto">
              <a:xfrm>
                <a:off x="3622" y="155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64" name="Line 1028"/>
              <p:cNvSpPr>
                <a:spLocks noChangeShapeType="1"/>
              </p:cNvSpPr>
              <p:nvPr/>
            </p:nvSpPr>
            <p:spPr bwMode="auto">
              <a:xfrm>
                <a:off x="3622" y="148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65" name="Line 1029"/>
              <p:cNvSpPr>
                <a:spLocks noChangeShapeType="1"/>
              </p:cNvSpPr>
              <p:nvPr/>
            </p:nvSpPr>
            <p:spPr bwMode="auto">
              <a:xfrm flipV="1">
                <a:off x="3612" y="14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66" name="Line 1030"/>
              <p:cNvSpPr>
                <a:spLocks noChangeShapeType="1"/>
              </p:cNvSpPr>
              <p:nvPr/>
            </p:nvSpPr>
            <p:spPr bwMode="auto">
              <a:xfrm flipV="1">
                <a:off x="3674" y="14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67" name="Line 1031"/>
              <p:cNvSpPr>
                <a:spLocks noChangeShapeType="1"/>
              </p:cNvSpPr>
              <p:nvPr/>
            </p:nvSpPr>
            <p:spPr bwMode="auto">
              <a:xfrm flipV="1">
                <a:off x="3664" y="1472"/>
                <a:ext cx="1" cy="7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68" name="Line 1032"/>
              <p:cNvSpPr>
                <a:spLocks noChangeShapeType="1"/>
              </p:cNvSpPr>
              <p:nvPr/>
            </p:nvSpPr>
            <p:spPr bwMode="auto">
              <a:xfrm>
                <a:off x="3632" y="1506"/>
                <a:ext cx="6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69" name="Line 1033"/>
              <p:cNvSpPr>
                <a:spLocks noChangeShapeType="1"/>
              </p:cNvSpPr>
              <p:nvPr/>
            </p:nvSpPr>
            <p:spPr bwMode="auto">
              <a:xfrm>
                <a:off x="3642" y="154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0" name="Line 1034"/>
              <p:cNvSpPr>
                <a:spLocks noChangeShapeType="1"/>
              </p:cNvSpPr>
              <p:nvPr/>
            </p:nvSpPr>
            <p:spPr bwMode="auto">
              <a:xfrm>
                <a:off x="3642" y="147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1" name="Line 1035"/>
              <p:cNvSpPr>
                <a:spLocks noChangeShapeType="1"/>
              </p:cNvSpPr>
              <p:nvPr/>
            </p:nvSpPr>
            <p:spPr bwMode="auto">
              <a:xfrm flipV="1">
                <a:off x="3632" y="148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2" name="Line 1036"/>
              <p:cNvSpPr>
                <a:spLocks noChangeShapeType="1"/>
              </p:cNvSpPr>
              <p:nvPr/>
            </p:nvSpPr>
            <p:spPr bwMode="auto">
              <a:xfrm flipV="1">
                <a:off x="3694" y="148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3" name="Line 1037"/>
              <p:cNvSpPr>
                <a:spLocks noChangeShapeType="1"/>
              </p:cNvSpPr>
              <p:nvPr/>
            </p:nvSpPr>
            <p:spPr bwMode="auto">
              <a:xfrm flipV="1">
                <a:off x="3684" y="1478"/>
                <a:ext cx="1" cy="7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4" name="Line 1038"/>
              <p:cNvSpPr>
                <a:spLocks noChangeShapeType="1"/>
              </p:cNvSpPr>
              <p:nvPr/>
            </p:nvSpPr>
            <p:spPr bwMode="auto">
              <a:xfrm>
                <a:off x="3654" y="1514"/>
                <a:ext cx="6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5" name="Line 1039"/>
              <p:cNvSpPr>
                <a:spLocks noChangeShapeType="1"/>
              </p:cNvSpPr>
              <p:nvPr/>
            </p:nvSpPr>
            <p:spPr bwMode="auto">
              <a:xfrm>
                <a:off x="3664" y="154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6" name="Line 1040"/>
              <p:cNvSpPr>
                <a:spLocks noChangeShapeType="1"/>
              </p:cNvSpPr>
              <p:nvPr/>
            </p:nvSpPr>
            <p:spPr bwMode="auto">
              <a:xfrm>
                <a:off x="3664" y="147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7" name="Line 1041"/>
              <p:cNvSpPr>
                <a:spLocks noChangeShapeType="1"/>
              </p:cNvSpPr>
              <p:nvPr/>
            </p:nvSpPr>
            <p:spPr bwMode="auto">
              <a:xfrm flipV="1">
                <a:off x="3654" y="149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8" name="Line 1042"/>
              <p:cNvSpPr>
                <a:spLocks noChangeShapeType="1"/>
              </p:cNvSpPr>
              <p:nvPr/>
            </p:nvSpPr>
            <p:spPr bwMode="auto">
              <a:xfrm flipV="1">
                <a:off x="3716" y="149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79" name="Line 1043"/>
              <p:cNvSpPr>
                <a:spLocks noChangeShapeType="1"/>
              </p:cNvSpPr>
              <p:nvPr/>
            </p:nvSpPr>
            <p:spPr bwMode="auto">
              <a:xfrm flipV="1">
                <a:off x="3704" y="1484"/>
                <a:ext cx="1" cy="7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80" name="Line 1044"/>
              <p:cNvSpPr>
                <a:spLocks noChangeShapeType="1"/>
              </p:cNvSpPr>
              <p:nvPr/>
            </p:nvSpPr>
            <p:spPr bwMode="auto">
              <a:xfrm>
                <a:off x="3676" y="1520"/>
                <a:ext cx="5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81" name="Line 1045"/>
              <p:cNvSpPr>
                <a:spLocks noChangeShapeType="1"/>
              </p:cNvSpPr>
              <p:nvPr/>
            </p:nvSpPr>
            <p:spPr bwMode="auto">
              <a:xfrm>
                <a:off x="3684" y="155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82" name="Line 1046"/>
              <p:cNvSpPr>
                <a:spLocks noChangeShapeType="1"/>
              </p:cNvSpPr>
              <p:nvPr/>
            </p:nvSpPr>
            <p:spPr bwMode="auto">
              <a:xfrm>
                <a:off x="3684" y="148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83" name="Line 1047"/>
              <p:cNvSpPr>
                <a:spLocks noChangeShapeType="1"/>
              </p:cNvSpPr>
              <p:nvPr/>
            </p:nvSpPr>
            <p:spPr bwMode="auto">
              <a:xfrm flipV="1">
                <a:off x="3676" y="149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84" name="Line 1048"/>
              <p:cNvSpPr>
                <a:spLocks noChangeShapeType="1"/>
              </p:cNvSpPr>
              <p:nvPr/>
            </p:nvSpPr>
            <p:spPr bwMode="auto">
              <a:xfrm flipV="1">
                <a:off x="3734" y="149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85" name="Line 1049"/>
              <p:cNvSpPr>
                <a:spLocks noChangeShapeType="1"/>
              </p:cNvSpPr>
              <p:nvPr/>
            </p:nvSpPr>
            <p:spPr bwMode="auto">
              <a:xfrm flipV="1">
                <a:off x="3726" y="1472"/>
                <a:ext cx="1" cy="6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86" name="Line 1050"/>
              <p:cNvSpPr>
                <a:spLocks noChangeShapeType="1"/>
              </p:cNvSpPr>
              <p:nvPr/>
            </p:nvSpPr>
            <p:spPr bwMode="auto">
              <a:xfrm>
                <a:off x="3698" y="1506"/>
                <a:ext cx="5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87" name="Line 1051"/>
              <p:cNvSpPr>
                <a:spLocks noChangeShapeType="1"/>
              </p:cNvSpPr>
              <p:nvPr/>
            </p:nvSpPr>
            <p:spPr bwMode="auto">
              <a:xfrm>
                <a:off x="3706" y="154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88" name="Line 1052"/>
              <p:cNvSpPr>
                <a:spLocks noChangeShapeType="1"/>
              </p:cNvSpPr>
              <p:nvPr/>
            </p:nvSpPr>
            <p:spPr bwMode="auto">
              <a:xfrm>
                <a:off x="3706" y="147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89" name="Line 1053"/>
              <p:cNvSpPr>
                <a:spLocks noChangeShapeType="1"/>
              </p:cNvSpPr>
              <p:nvPr/>
            </p:nvSpPr>
            <p:spPr bwMode="auto">
              <a:xfrm flipV="1">
                <a:off x="3698" y="148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90" name="Line 1054"/>
              <p:cNvSpPr>
                <a:spLocks noChangeShapeType="1"/>
              </p:cNvSpPr>
              <p:nvPr/>
            </p:nvSpPr>
            <p:spPr bwMode="auto">
              <a:xfrm flipV="1">
                <a:off x="3756" y="148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91" name="Line 1055"/>
              <p:cNvSpPr>
                <a:spLocks noChangeShapeType="1"/>
              </p:cNvSpPr>
              <p:nvPr/>
            </p:nvSpPr>
            <p:spPr bwMode="auto">
              <a:xfrm flipV="1">
                <a:off x="3746" y="1446"/>
                <a:ext cx="1" cy="6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92" name="Line 1056"/>
              <p:cNvSpPr>
                <a:spLocks noChangeShapeType="1"/>
              </p:cNvSpPr>
              <p:nvPr/>
            </p:nvSpPr>
            <p:spPr bwMode="auto">
              <a:xfrm>
                <a:off x="3718" y="1480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93" name="Line 1057"/>
              <p:cNvSpPr>
                <a:spLocks noChangeShapeType="1"/>
              </p:cNvSpPr>
              <p:nvPr/>
            </p:nvSpPr>
            <p:spPr bwMode="auto">
              <a:xfrm>
                <a:off x="3726" y="151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94" name="Line 1058"/>
              <p:cNvSpPr>
                <a:spLocks noChangeShapeType="1"/>
              </p:cNvSpPr>
              <p:nvPr/>
            </p:nvSpPr>
            <p:spPr bwMode="auto">
              <a:xfrm>
                <a:off x="3726" y="14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95" name="Line 1059"/>
              <p:cNvSpPr>
                <a:spLocks noChangeShapeType="1"/>
              </p:cNvSpPr>
              <p:nvPr/>
            </p:nvSpPr>
            <p:spPr bwMode="auto">
              <a:xfrm flipV="1">
                <a:off x="3718" y="14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96" name="Line 1060"/>
              <p:cNvSpPr>
                <a:spLocks noChangeShapeType="1"/>
              </p:cNvSpPr>
              <p:nvPr/>
            </p:nvSpPr>
            <p:spPr bwMode="auto">
              <a:xfrm flipV="1">
                <a:off x="3774" y="14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97" name="Line 1061"/>
              <p:cNvSpPr>
                <a:spLocks noChangeShapeType="1"/>
              </p:cNvSpPr>
              <p:nvPr/>
            </p:nvSpPr>
            <p:spPr bwMode="auto">
              <a:xfrm flipV="1">
                <a:off x="3768" y="1432"/>
                <a:ext cx="1" cy="6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98" name="Line 1062"/>
              <p:cNvSpPr>
                <a:spLocks noChangeShapeType="1"/>
              </p:cNvSpPr>
              <p:nvPr/>
            </p:nvSpPr>
            <p:spPr bwMode="auto">
              <a:xfrm>
                <a:off x="3740" y="1466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399" name="Line 1063"/>
              <p:cNvSpPr>
                <a:spLocks noChangeShapeType="1"/>
              </p:cNvSpPr>
              <p:nvPr/>
            </p:nvSpPr>
            <p:spPr bwMode="auto">
              <a:xfrm>
                <a:off x="3748" y="149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00" name="Line 1064"/>
              <p:cNvSpPr>
                <a:spLocks noChangeShapeType="1"/>
              </p:cNvSpPr>
              <p:nvPr/>
            </p:nvSpPr>
            <p:spPr bwMode="auto">
              <a:xfrm>
                <a:off x="3748" y="143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01" name="Line 1065"/>
              <p:cNvSpPr>
                <a:spLocks noChangeShapeType="1"/>
              </p:cNvSpPr>
              <p:nvPr/>
            </p:nvSpPr>
            <p:spPr bwMode="auto">
              <a:xfrm flipV="1">
                <a:off x="3740" y="14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02" name="Line 1066"/>
              <p:cNvSpPr>
                <a:spLocks noChangeShapeType="1"/>
              </p:cNvSpPr>
              <p:nvPr/>
            </p:nvSpPr>
            <p:spPr bwMode="auto">
              <a:xfrm flipV="1">
                <a:off x="3796" y="14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03" name="Line 1067"/>
              <p:cNvSpPr>
                <a:spLocks noChangeShapeType="1"/>
              </p:cNvSpPr>
              <p:nvPr/>
            </p:nvSpPr>
            <p:spPr bwMode="auto">
              <a:xfrm flipV="1">
                <a:off x="3788" y="1438"/>
                <a:ext cx="1" cy="6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04" name="Line 1068"/>
              <p:cNvSpPr>
                <a:spLocks noChangeShapeType="1"/>
              </p:cNvSpPr>
              <p:nvPr/>
            </p:nvSpPr>
            <p:spPr bwMode="auto">
              <a:xfrm>
                <a:off x="3760" y="1472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05" name="Line 1069"/>
              <p:cNvSpPr>
                <a:spLocks noChangeShapeType="1"/>
              </p:cNvSpPr>
              <p:nvPr/>
            </p:nvSpPr>
            <p:spPr bwMode="auto">
              <a:xfrm>
                <a:off x="3768" y="150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06" name="Line 1070"/>
              <p:cNvSpPr>
                <a:spLocks noChangeShapeType="1"/>
              </p:cNvSpPr>
              <p:nvPr/>
            </p:nvSpPr>
            <p:spPr bwMode="auto">
              <a:xfrm>
                <a:off x="3768" y="143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07" name="Line 1071"/>
              <p:cNvSpPr>
                <a:spLocks noChangeShapeType="1"/>
              </p:cNvSpPr>
              <p:nvPr/>
            </p:nvSpPr>
            <p:spPr bwMode="auto">
              <a:xfrm flipV="1">
                <a:off x="3760" y="145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08" name="Line 1072"/>
              <p:cNvSpPr>
                <a:spLocks noChangeShapeType="1"/>
              </p:cNvSpPr>
              <p:nvPr/>
            </p:nvSpPr>
            <p:spPr bwMode="auto">
              <a:xfrm flipV="1">
                <a:off x="3816" y="145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09" name="Line 1073"/>
              <p:cNvSpPr>
                <a:spLocks noChangeShapeType="1"/>
              </p:cNvSpPr>
              <p:nvPr/>
            </p:nvSpPr>
            <p:spPr bwMode="auto">
              <a:xfrm flipV="1">
                <a:off x="3810" y="1438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10" name="Line 1074"/>
              <p:cNvSpPr>
                <a:spLocks noChangeShapeType="1"/>
              </p:cNvSpPr>
              <p:nvPr/>
            </p:nvSpPr>
            <p:spPr bwMode="auto">
              <a:xfrm>
                <a:off x="3782" y="1470"/>
                <a:ext cx="5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11" name="Line 1075"/>
              <p:cNvSpPr>
                <a:spLocks noChangeShapeType="1"/>
              </p:cNvSpPr>
              <p:nvPr/>
            </p:nvSpPr>
            <p:spPr bwMode="auto">
              <a:xfrm>
                <a:off x="3790" y="150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12" name="Line 1076"/>
              <p:cNvSpPr>
                <a:spLocks noChangeShapeType="1"/>
              </p:cNvSpPr>
              <p:nvPr/>
            </p:nvSpPr>
            <p:spPr bwMode="auto">
              <a:xfrm>
                <a:off x="3790" y="143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13" name="Line 1077"/>
              <p:cNvSpPr>
                <a:spLocks noChangeShapeType="1"/>
              </p:cNvSpPr>
              <p:nvPr/>
            </p:nvSpPr>
            <p:spPr bwMode="auto">
              <a:xfrm flipV="1">
                <a:off x="3782" y="145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14" name="Line 1078"/>
              <p:cNvSpPr>
                <a:spLocks noChangeShapeType="1"/>
              </p:cNvSpPr>
              <p:nvPr/>
            </p:nvSpPr>
            <p:spPr bwMode="auto">
              <a:xfrm flipV="1">
                <a:off x="3836" y="145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15" name="Line 1079"/>
              <p:cNvSpPr>
                <a:spLocks noChangeShapeType="1"/>
              </p:cNvSpPr>
              <p:nvPr/>
            </p:nvSpPr>
            <p:spPr bwMode="auto">
              <a:xfrm flipV="1">
                <a:off x="3830" y="1418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16" name="Line 1080"/>
              <p:cNvSpPr>
                <a:spLocks noChangeShapeType="1"/>
              </p:cNvSpPr>
              <p:nvPr/>
            </p:nvSpPr>
            <p:spPr bwMode="auto">
              <a:xfrm>
                <a:off x="3804" y="1450"/>
                <a:ext cx="5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17" name="Line 1081"/>
              <p:cNvSpPr>
                <a:spLocks noChangeShapeType="1"/>
              </p:cNvSpPr>
              <p:nvPr/>
            </p:nvSpPr>
            <p:spPr bwMode="auto">
              <a:xfrm>
                <a:off x="3810" y="148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18" name="Line 1082"/>
              <p:cNvSpPr>
                <a:spLocks noChangeShapeType="1"/>
              </p:cNvSpPr>
              <p:nvPr/>
            </p:nvSpPr>
            <p:spPr bwMode="auto">
              <a:xfrm>
                <a:off x="3810" y="141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19" name="Line 1083"/>
              <p:cNvSpPr>
                <a:spLocks noChangeShapeType="1"/>
              </p:cNvSpPr>
              <p:nvPr/>
            </p:nvSpPr>
            <p:spPr bwMode="auto">
              <a:xfrm flipV="1">
                <a:off x="3804" y="14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20" name="Line 1084"/>
              <p:cNvSpPr>
                <a:spLocks noChangeShapeType="1"/>
              </p:cNvSpPr>
              <p:nvPr/>
            </p:nvSpPr>
            <p:spPr bwMode="auto">
              <a:xfrm flipV="1">
                <a:off x="3856" y="14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21" name="Line 1085"/>
              <p:cNvSpPr>
                <a:spLocks noChangeShapeType="1"/>
              </p:cNvSpPr>
              <p:nvPr/>
            </p:nvSpPr>
            <p:spPr bwMode="auto">
              <a:xfrm flipV="1">
                <a:off x="3852" y="1402"/>
                <a:ext cx="1" cy="6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22" name="Line 1086"/>
              <p:cNvSpPr>
                <a:spLocks noChangeShapeType="1"/>
              </p:cNvSpPr>
              <p:nvPr/>
            </p:nvSpPr>
            <p:spPr bwMode="auto">
              <a:xfrm>
                <a:off x="3826" y="1432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23" name="Line 1087"/>
              <p:cNvSpPr>
                <a:spLocks noChangeShapeType="1"/>
              </p:cNvSpPr>
              <p:nvPr/>
            </p:nvSpPr>
            <p:spPr bwMode="auto">
              <a:xfrm>
                <a:off x="3830" y="146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24" name="Line 1088"/>
              <p:cNvSpPr>
                <a:spLocks noChangeShapeType="1"/>
              </p:cNvSpPr>
              <p:nvPr/>
            </p:nvSpPr>
            <p:spPr bwMode="auto">
              <a:xfrm>
                <a:off x="3830" y="140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25" name="Line 1089"/>
              <p:cNvSpPr>
                <a:spLocks noChangeShapeType="1"/>
              </p:cNvSpPr>
              <p:nvPr/>
            </p:nvSpPr>
            <p:spPr bwMode="auto">
              <a:xfrm flipV="1">
                <a:off x="3826" y="14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26" name="Line 1090"/>
              <p:cNvSpPr>
                <a:spLocks noChangeShapeType="1"/>
              </p:cNvSpPr>
              <p:nvPr/>
            </p:nvSpPr>
            <p:spPr bwMode="auto">
              <a:xfrm flipV="1">
                <a:off x="3876" y="14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27" name="Line 1091"/>
              <p:cNvSpPr>
                <a:spLocks noChangeShapeType="1"/>
              </p:cNvSpPr>
              <p:nvPr/>
            </p:nvSpPr>
            <p:spPr bwMode="auto">
              <a:xfrm flipV="1">
                <a:off x="3872" y="1410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28" name="Line 1092"/>
              <p:cNvSpPr>
                <a:spLocks noChangeShapeType="1"/>
              </p:cNvSpPr>
              <p:nvPr/>
            </p:nvSpPr>
            <p:spPr bwMode="auto">
              <a:xfrm>
                <a:off x="3846" y="1440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29" name="Line 1093"/>
              <p:cNvSpPr>
                <a:spLocks noChangeShapeType="1"/>
              </p:cNvSpPr>
              <p:nvPr/>
            </p:nvSpPr>
            <p:spPr bwMode="auto">
              <a:xfrm>
                <a:off x="3850" y="146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30" name="Line 1094"/>
              <p:cNvSpPr>
                <a:spLocks noChangeShapeType="1"/>
              </p:cNvSpPr>
              <p:nvPr/>
            </p:nvSpPr>
            <p:spPr bwMode="auto">
              <a:xfrm>
                <a:off x="3850" y="141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31" name="Line 1095"/>
              <p:cNvSpPr>
                <a:spLocks noChangeShapeType="1"/>
              </p:cNvSpPr>
              <p:nvPr/>
            </p:nvSpPr>
            <p:spPr bwMode="auto">
              <a:xfrm flipV="1">
                <a:off x="3846" y="141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32" name="Line 1096"/>
              <p:cNvSpPr>
                <a:spLocks noChangeShapeType="1"/>
              </p:cNvSpPr>
              <p:nvPr/>
            </p:nvSpPr>
            <p:spPr bwMode="auto">
              <a:xfrm flipV="1">
                <a:off x="3896" y="141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33" name="Line 1097"/>
              <p:cNvSpPr>
                <a:spLocks noChangeShapeType="1"/>
              </p:cNvSpPr>
              <p:nvPr/>
            </p:nvSpPr>
            <p:spPr bwMode="auto">
              <a:xfrm flipV="1">
                <a:off x="3892" y="1422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34" name="Line 1098"/>
              <p:cNvSpPr>
                <a:spLocks noChangeShapeType="1"/>
              </p:cNvSpPr>
              <p:nvPr/>
            </p:nvSpPr>
            <p:spPr bwMode="auto">
              <a:xfrm>
                <a:off x="3868" y="1450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35" name="Line 1099"/>
              <p:cNvSpPr>
                <a:spLocks noChangeShapeType="1"/>
              </p:cNvSpPr>
              <p:nvPr/>
            </p:nvSpPr>
            <p:spPr bwMode="auto">
              <a:xfrm>
                <a:off x="3872" y="147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36" name="Line 1100"/>
              <p:cNvSpPr>
                <a:spLocks noChangeShapeType="1"/>
              </p:cNvSpPr>
              <p:nvPr/>
            </p:nvSpPr>
            <p:spPr bwMode="auto">
              <a:xfrm>
                <a:off x="3872" y="142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37" name="Line 1101"/>
              <p:cNvSpPr>
                <a:spLocks noChangeShapeType="1"/>
              </p:cNvSpPr>
              <p:nvPr/>
            </p:nvSpPr>
            <p:spPr bwMode="auto">
              <a:xfrm flipV="1">
                <a:off x="3868" y="14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38" name="Line 1102"/>
              <p:cNvSpPr>
                <a:spLocks noChangeShapeType="1"/>
              </p:cNvSpPr>
              <p:nvPr/>
            </p:nvSpPr>
            <p:spPr bwMode="auto">
              <a:xfrm flipV="1">
                <a:off x="3918" y="14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39" name="Line 1103"/>
              <p:cNvSpPr>
                <a:spLocks noChangeShapeType="1"/>
              </p:cNvSpPr>
              <p:nvPr/>
            </p:nvSpPr>
            <p:spPr bwMode="auto">
              <a:xfrm flipV="1">
                <a:off x="3912" y="1410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40" name="Line 1104"/>
              <p:cNvSpPr>
                <a:spLocks noChangeShapeType="1"/>
              </p:cNvSpPr>
              <p:nvPr/>
            </p:nvSpPr>
            <p:spPr bwMode="auto">
              <a:xfrm>
                <a:off x="3888" y="1438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41" name="Line 1105"/>
              <p:cNvSpPr>
                <a:spLocks noChangeShapeType="1"/>
              </p:cNvSpPr>
              <p:nvPr/>
            </p:nvSpPr>
            <p:spPr bwMode="auto">
              <a:xfrm>
                <a:off x="3892" y="146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42" name="Line 1106"/>
              <p:cNvSpPr>
                <a:spLocks noChangeShapeType="1"/>
              </p:cNvSpPr>
              <p:nvPr/>
            </p:nvSpPr>
            <p:spPr bwMode="auto">
              <a:xfrm>
                <a:off x="3892" y="141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43" name="Line 1107"/>
              <p:cNvSpPr>
                <a:spLocks noChangeShapeType="1"/>
              </p:cNvSpPr>
              <p:nvPr/>
            </p:nvSpPr>
            <p:spPr bwMode="auto">
              <a:xfrm flipV="1">
                <a:off x="3888" y="141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44" name="Line 1108"/>
              <p:cNvSpPr>
                <a:spLocks noChangeShapeType="1"/>
              </p:cNvSpPr>
              <p:nvPr/>
            </p:nvSpPr>
            <p:spPr bwMode="auto">
              <a:xfrm flipV="1">
                <a:off x="3936" y="141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45" name="Line 1109"/>
              <p:cNvSpPr>
                <a:spLocks noChangeShapeType="1"/>
              </p:cNvSpPr>
              <p:nvPr/>
            </p:nvSpPr>
            <p:spPr bwMode="auto">
              <a:xfrm flipV="1">
                <a:off x="3934" y="1394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46" name="Line 1110"/>
              <p:cNvSpPr>
                <a:spLocks noChangeShapeType="1"/>
              </p:cNvSpPr>
              <p:nvPr/>
            </p:nvSpPr>
            <p:spPr bwMode="auto">
              <a:xfrm>
                <a:off x="3910" y="1420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47" name="Line 1111"/>
              <p:cNvSpPr>
                <a:spLocks noChangeShapeType="1"/>
              </p:cNvSpPr>
              <p:nvPr/>
            </p:nvSpPr>
            <p:spPr bwMode="auto">
              <a:xfrm>
                <a:off x="3914" y="14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48" name="Line 1112"/>
              <p:cNvSpPr>
                <a:spLocks noChangeShapeType="1"/>
              </p:cNvSpPr>
              <p:nvPr/>
            </p:nvSpPr>
            <p:spPr bwMode="auto">
              <a:xfrm>
                <a:off x="3914" y="139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49" name="Line 1113"/>
              <p:cNvSpPr>
                <a:spLocks noChangeShapeType="1"/>
              </p:cNvSpPr>
              <p:nvPr/>
            </p:nvSpPr>
            <p:spPr bwMode="auto">
              <a:xfrm flipV="1">
                <a:off x="3910" y="140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50" name="Line 1114"/>
              <p:cNvSpPr>
                <a:spLocks noChangeShapeType="1"/>
              </p:cNvSpPr>
              <p:nvPr/>
            </p:nvSpPr>
            <p:spPr bwMode="auto">
              <a:xfrm flipV="1">
                <a:off x="3958" y="140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51" name="Line 1115"/>
              <p:cNvSpPr>
                <a:spLocks noChangeShapeType="1"/>
              </p:cNvSpPr>
              <p:nvPr/>
            </p:nvSpPr>
            <p:spPr bwMode="auto">
              <a:xfrm flipV="1">
                <a:off x="3954" y="1394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52" name="Line 1116"/>
              <p:cNvSpPr>
                <a:spLocks noChangeShapeType="1"/>
              </p:cNvSpPr>
              <p:nvPr/>
            </p:nvSpPr>
            <p:spPr bwMode="auto">
              <a:xfrm>
                <a:off x="3930" y="1420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53" name="Line 1117"/>
              <p:cNvSpPr>
                <a:spLocks noChangeShapeType="1"/>
              </p:cNvSpPr>
              <p:nvPr/>
            </p:nvSpPr>
            <p:spPr bwMode="auto">
              <a:xfrm>
                <a:off x="3934" y="144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54" name="Line 1118"/>
              <p:cNvSpPr>
                <a:spLocks noChangeShapeType="1"/>
              </p:cNvSpPr>
              <p:nvPr/>
            </p:nvSpPr>
            <p:spPr bwMode="auto">
              <a:xfrm>
                <a:off x="3934" y="139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55" name="Line 1119"/>
              <p:cNvSpPr>
                <a:spLocks noChangeShapeType="1"/>
              </p:cNvSpPr>
              <p:nvPr/>
            </p:nvSpPr>
            <p:spPr bwMode="auto">
              <a:xfrm flipV="1">
                <a:off x="3930" y="140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56" name="Line 1120"/>
              <p:cNvSpPr>
                <a:spLocks noChangeShapeType="1"/>
              </p:cNvSpPr>
              <p:nvPr/>
            </p:nvSpPr>
            <p:spPr bwMode="auto">
              <a:xfrm flipV="1">
                <a:off x="3978" y="140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57" name="Line 1121"/>
              <p:cNvSpPr>
                <a:spLocks noChangeShapeType="1"/>
              </p:cNvSpPr>
              <p:nvPr/>
            </p:nvSpPr>
            <p:spPr bwMode="auto">
              <a:xfrm flipV="1">
                <a:off x="3976" y="1404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58" name="Line 1122"/>
              <p:cNvSpPr>
                <a:spLocks noChangeShapeType="1"/>
              </p:cNvSpPr>
              <p:nvPr/>
            </p:nvSpPr>
            <p:spPr bwMode="auto">
              <a:xfrm>
                <a:off x="3954" y="1430"/>
                <a:ext cx="4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59" name="Line 1123"/>
              <p:cNvSpPr>
                <a:spLocks noChangeShapeType="1"/>
              </p:cNvSpPr>
              <p:nvPr/>
            </p:nvSpPr>
            <p:spPr bwMode="auto">
              <a:xfrm>
                <a:off x="3956" y="145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60" name="Line 1124"/>
              <p:cNvSpPr>
                <a:spLocks noChangeShapeType="1"/>
              </p:cNvSpPr>
              <p:nvPr/>
            </p:nvSpPr>
            <p:spPr bwMode="auto">
              <a:xfrm>
                <a:off x="3956" y="140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61" name="Line 1125"/>
              <p:cNvSpPr>
                <a:spLocks noChangeShapeType="1"/>
              </p:cNvSpPr>
              <p:nvPr/>
            </p:nvSpPr>
            <p:spPr bwMode="auto">
              <a:xfrm flipV="1">
                <a:off x="3954" y="140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62" name="Line 1126"/>
              <p:cNvSpPr>
                <a:spLocks noChangeShapeType="1"/>
              </p:cNvSpPr>
              <p:nvPr/>
            </p:nvSpPr>
            <p:spPr bwMode="auto">
              <a:xfrm flipV="1">
                <a:off x="3998" y="140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63" name="Line 1127"/>
              <p:cNvSpPr>
                <a:spLocks noChangeShapeType="1"/>
              </p:cNvSpPr>
              <p:nvPr/>
            </p:nvSpPr>
            <p:spPr bwMode="auto">
              <a:xfrm flipV="1">
                <a:off x="3996" y="1400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64" name="Line 1128"/>
              <p:cNvSpPr>
                <a:spLocks noChangeShapeType="1"/>
              </p:cNvSpPr>
              <p:nvPr/>
            </p:nvSpPr>
            <p:spPr bwMode="auto">
              <a:xfrm>
                <a:off x="3974" y="1426"/>
                <a:ext cx="4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65" name="Line 1129"/>
              <p:cNvSpPr>
                <a:spLocks noChangeShapeType="1"/>
              </p:cNvSpPr>
              <p:nvPr/>
            </p:nvSpPr>
            <p:spPr bwMode="auto">
              <a:xfrm>
                <a:off x="3976" y="145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66" name="Line 1130"/>
              <p:cNvSpPr>
                <a:spLocks noChangeShapeType="1"/>
              </p:cNvSpPr>
              <p:nvPr/>
            </p:nvSpPr>
            <p:spPr bwMode="auto">
              <a:xfrm>
                <a:off x="3976" y="140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67" name="Line 1131"/>
              <p:cNvSpPr>
                <a:spLocks noChangeShapeType="1"/>
              </p:cNvSpPr>
              <p:nvPr/>
            </p:nvSpPr>
            <p:spPr bwMode="auto">
              <a:xfrm flipV="1">
                <a:off x="3974" y="140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68" name="Line 1132"/>
              <p:cNvSpPr>
                <a:spLocks noChangeShapeType="1"/>
              </p:cNvSpPr>
              <p:nvPr/>
            </p:nvSpPr>
            <p:spPr bwMode="auto">
              <a:xfrm flipV="1">
                <a:off x="4018" y="140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69" name="Line 1133"/>
              <p:cNvSpPr>
                <a:spLocks noChangeShapeType="1"/>
              </p:cNvSpPr>
              <p:nvPr/>
            </p:nvSpPr>
            <p:spPr bwMode="auto">
              <a:xfrm flipV="1">
                <a:off x="4018" y="1396"/>
                <a:ext cx="1" cy="4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70" name="Line 1134"/>
              <p:cNvSpPr>
                <a:spLocks noChangeShapeType="1"/>
              </p:cNvSpPr>
              <p:nvPr/>
            </p:nvSpPr>
            <p:spPr bwMode="auto">
              <a:xfrm>
                <a:off x="3996" y="1420"/>
                <a:ext cx="4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71" name="Line 1135"/>
              <p:cNvSpPr>
                <a:spLocks noChangeShapeType="1"/>
              </p:cNvSpPr>
              <p:nvPr/>
            </p:nvSpPr>
            <p:spPr bwMode="auto">
              <a:xfrm>
                <a:off x="3998" y="14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72" name="Line 1136"/>
              <p:cNvSpPr>
                <a:spLocks noChangeShapeType="1"/>
              </p:cNvSpPr>
              <p:nvPr/>
            </p:nvSpPr>
            <p:spPr bwMode="auto">
              <a:xfrm>
                <a:off x="3998" y="139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73" name="Line 1137"/>
              <p:cNvSpPr>
                <a:spLocks noChangeShapeType="1"/>
              </p:cNvSpPr>
              <p:nvPr/>
            </p:nvSpPr>
            <p:spPr bwMode="auto">
              <a:xfrm flipV="1">
                <a:off x="3996" y="140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74" name="Line 1138"/>
              <p:cNvSpPr>
                <a:spLocks noChangeShapeType="1"/>
              </p:cNvSpPr>
              <p:nvPr/>
            </p:nvSpPr>
            <p:spPr bwMode="auto">
              <a:xfrm flipV="1">
                <a:off x="4040" y="140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75" name="Line 1139"/>
              <p:cNvSpPr>
                <a:spLocks noChangeShapeType="1"/>
              </p:cNvSpPr>
              <p:nvPr/>
            </p:nvSpPr>
            <p:spPr bwMode="auto">
              <a:xfrm flipV="1">
                <a:off x="4038" y="1398"/>
                <a:ext cx="1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76" name="Line 1140"/>
              <p:cNvSpPr>
                <a:spLocks noChangeShapeType="1"/>
              </p:cNvSpPr>
              <p:nvPr/>
            </p:nvSpPr>
            <p:spPr bwMode="auto">
              <a:xfrm>
                <a:off x="4016" y="1422"/>
                <a:ext cx="4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77" name="Line 1141"/>
              <p:cNvSpPr>
                <a:spLocks noChangeShapeType="1"/>
              </p:cNvSpPr>
              <p:nvPr/>
            </p:nvSpPr>
            <p:spPr bwMode="auto">
              <a:xfrm>
                <a:off x="4018" y="14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78" name="Line 1142"/>
              <p:cNvSpPr>
                <a:spLocks noChangeShapeType="1"/>
              </p:cNvSpPr>
              <p:nvPr/>
            </p:nvSpPr>
            <p:spPr bwMode="auto">
              <a:xfrm>
                <a:off x="4018" y="139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79" name="Line 1143"/>
              <p:cNvSpPr>
                <a:spLocks noChangeShapeType="1"/>
              </p:cNvSpPr>
              <p:nvPr/>
            </p:nvSpPr>
            <p:spPr bwMode="auto">
              <a:xfrm flipV="1">
                <a:off x="4016" y="140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80" name="Line 1144"/>
              <p:cNvSpPr>
                <a:spLocks noChangeShapeType="1"/>
              </p:cNvSpPr>
              <p:nvPr/>
            </p:nvSpPr>
            <p:spPr bwMode="auto">
              <a:xfrm flipV="1">
                <a:off x="4060" y="140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81" name="Line 1145"/>
              <p:cNvSpPr>
                <a:spLocks noChangeShapeType="1"/>
              </p:cNvSpPr>
              <p:nvPr/>
            </p:nvSpPr>
            <p:spPr bwMode="auto">
              <a:xfrm flipV="1">
                <a:off x="4060" y="139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82" name="Line 1146"/>
              <p:cNvSpPr>
                <a:spLocks noChangeShapeType="1"/>
              </p:cNvSpPr>
              <p:nvPr/>
            </p:nvSpPr>
            <p:spPr bwMode="auto">
              <a:xfrm>
                <a:off x="4038" y="141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83" name="Line 1147"/>
              <p:cNvSpPr>
                <a:spLocks noChangeShapeType="1"/>
              </p:cNvSpPr>
              <p:nvPr/>
            </p:nvSpPr>
            <p:spPr bwMode="auto">
              <a:xfrm>
                <a:off x="4038" y="143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84" name="Line 1148"/>
              <p:cNvSpPr>
                <a:spLocks noChangeShapeType="1"/>
              </p:cNvSpPr>
              <p:nvPr/>
            </p:nvSpPr>
            <p:spPr bwMode="auto">
              <a:xfrm>
                <a:off x="4038" y="139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85" name="Line 1149"/>
              <p:cNvSpPr>
                <a:spLocks noChangeShapeType="1"/>
              </p:cNvSpPr>
              <p:nvPr/>
            </p:nvSpPr>
            <p:spPr bwMode="auto">
              <a:xfrm flipV="1">
                <a:off x="4038" y="139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86" name="Line 1150"/>
              <p:cNvSpPr>
                <a:spLocks noChangeShapeType="1"/>
              </p:cNvSpPr>
              <p:nvPr/>
            </p:nvSpPr>
            <p:spPr bwMode="auto">
              <a:xfrm flipV="1">
                <a:off x="4080" y="139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87" name="Line 1151"/>
              <p:cNvSpPr>
                <a:spLocks noChangeShapeType="1"/>
              </p:cNvSpPr>
              <p:nvPr/>
            </p:nvSpPr>
            <p:spPr bwMode="auto">
              <a:xfrm flipV="1">
                <a:off x="4078" y="13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88" name="Line 1152"/>
              <p:cNvSpPr>
                <a:spLocks noChangeShapeType="1"/>
              </p:cNvSpPr>
              <p:nvPr/>
            </p:nvSpPr>
            <p:spPr bwMode="auto">
              <a:xfrm>
                <a:off x="4058" y="139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89" name="Line 1153"/>
              <p:cNvSpPr>
                <a:spLocks noChangeShapeType="1"/>
              </p:cNvSpPr>
              <p:nvPr/>
            </p:nvSpPr>
            <p:spPr bwMode="auto">
              <a:xfrm>
                <a:off x="4058" y="141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90" name="Line 1154"/>
              <p:cNvSpPr>
                <a:spLocks noChangeShapeType="1"/>
              </p:cNvSpPr>
              <p:nvPr/>
            </p:nvSpPr>
            <p:spPr bwMode="auto">
              <a:xfrm>
                <a:off x="4058" y="137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91" name="Line 1155"/>
              <p:cNvSpPr>
                <a:spLocks noChangeShapeType="1"/>
              </p:cNvSpPr>
              <p:nvPr/>
            </p:nvSpPr>
            <p:spPr bwMode="auto">
              <a:xfrm flipV="1">
                <a:off x="4058" y="13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92" name="Line 1156"/>
              <p:cNvSpPr>
                <a:spLocks noChangeShapeType="1"/>
              </p:cNvSpPr>
              <p:nvPr/>
            </p:nvSpPr>
            <p:spPr bwMode="auto">
              <a:xfrm flipV="1">
                <a:off x="4100" y="13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93" name="Line 1157"/>
              <p:cNvSpPr>
                <a:spLocks noChangeShapeType="1"/>
              </p:cNvSpPr>
              <p:nvPr/>
            </p:nvSpPr>
            <p:spPr bwMode="auto">
              <a:xfrm flipV="1">
                <a:off x="4100" y="137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94" name="Line 1158"/>
              <p:cNvSpPr>
                <a:spLocks noChangeShapeType="1"/>
              </p:cNvSpPr>
              <p:nvPr/>
            </p:nvSpPr>
            <p:spPr bwMode="auto">
              <a:xfrm>
                <a:off x="4080" y="139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95" name="Line 1159"/>
              <p:cNvSpPr>
                <a:spLocks noChangeShapeType="1"/>
              </p:cNvSpPr>
              <p:nvPr/>
            </p:nvSpPr>
            <p:spPr bwMode="auto">
              <a:xfrm>
                <a:off x="4080" y="14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96" name="Line 1160"/>
              <p:cNvSpPr>
                <a:spLocks noChangeShapeType="1"/>
              </p:cNvSpPr>
              <p:nvPr/>
            </p:nvSpPr>
            <p:spPr bwMode="auto">
              <a:xfrm>
                <a:off x="4080" y="137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97" name="Line 1161"/>
              <p:cNvSpPr>
                <a:spLocks noChangeShapeType="1"/>
              </p:cNvSpPr>
              <p:nvPr/>
            </p:nvSpPr>
            <p:spPr bwMode="auto">
              <a:xfrm flipV="1">
                <a:off x="4080" y="137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98" name="Line 1162"/>
              <p:cNvSpPr>
                <a:spLocks noChangeShapeType="1"/>
              </p:cNvSpPr>
              <p:nvPr/>
            </p:nvSpPr>
            <p:spPr bwMode="auto">
              <a:xfrm flipV="1">
                <a:off x="4122" y="137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499" name="Line 1163"/>
              <p:cNvSpPr>
                <a:spLocks noChangeShapeType="1"/>
              </p:cNvSpPr>
              <p:nvPr/>
            </p:nvSpPr>
            <p:spPr bwMode="auto">
              <a:xfrm flipV="1">
                <a:off x="4120" y="137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0" name="Line 1164"/>
              <p:cNvSpPr>
                <a:spLocks noChangeShapeType="1"/>
              </p:cNvSpPr>
              <p:nvPr/>
            </p:nvSpPr>
            <p:spPr bwMode="auto">
              <a:xfrm>
                <a:off x="4100" y="139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1" name="Line 1165"/>
              <p:cNvSpPr>
                <a:spLocks noChangeShapeType="1"/>
              </p:cNvSpPr>
              <p:nvPr/>
            </p:nvSpPr>
            <p:spPr bwMode="auto">
              <a:xfrm>
                <a:off x="4100" y="14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2" name="Line 1166"/>
              <p:cNvSpPr>
                <a:spLocks noChangeShapeType="1"/>
              </p:cNvSpPr>
              <p:nvPr/>
            </p:nvSpPr>
            <p:spPr bwMode="auto">
              <a:xfrm>
                <a:off x="4100" y="137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3" name="Line 1167"/>
              <p:cNvSpPr>
                <a:spLocks noChangeShapeType="1"/>
              </p:cNvSpPr>
              <p:nvPr/>
            </p:nvSpPr>
            <p:spPr bwMode="auto">
              <a:xfrm flipV="1">
                <a:off x="4100" y="137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4" name="Line 1168"/>
              <p:cNvSpPr>
                <a:spLocks noChangeShapeType="1"/>
              </p:cNvSpPr>
              <p:nvPr/>
            </p:nvSpPr>
            <p:spPr bwMode="auto">
              <a:xfrm flipV="1">
                <a:off x="4140" y="137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5" name="Line 1169"/>
              <p:cNvSpPr>
                <a:spLocks noChangeShapeType="1"/>
              </p:cNvSpPr>
              <p:nvPr/>
            </p:nvSpPr>
            <p:spPr bwMode="auto">
              <a:xfrm flipV="1">
                <a:off x="4142" y="1362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6" name="Line 1170"/>
              <p:cNvSpPr>
                <a:spLocks noChangeShapeType="1"/>
              </p:cNvSpPr>
              <p:nvPr/>
            </p:nvSpPr>
            <p:spPr bwMode="auto">
              <a:xfrm>
                <a:off x="4122" y="138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7" name="Line 1171"/>
              <p:cNvSpPr>
                <a:spLocks noChangeShapeType="1"/>
              </p:cNvSpPr>
              <p:nvPr/>
            </p:nvSpPr>
            <p:spPr bwMode="auto">
              <a:xfrm>
                <a:off x="4122" y="139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8" name="Line 1172"/>
              <p:cNvSpPr>
                <a:spLocks noChangeShapeType="1"/>
              </p:cNvSpPr>
              <p:nvPr/>
            </p:nvSpPr>
            <p:spPr bwMode="auto">
              <a:xfrm>
                <a:off x="4122" y="136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9" name="Line 1173"/>
              <p:cNvSpPr>
                <a:spLocks noChangeShapeType="1"/>
              </p:cNvSpPr>
              <p:nvPr/>
            </p:nvSpPr>
            <p:spPr bwMode="auto">
              <a:xfrm flipV="1">
                <a:off x="4122" y="13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0" name="Line 1174"/>
              <p:cNvSpPr>
                <a:spLocks noChangeShapeType="1"/>
              </p:cNvSpPr>
              <p:nvPr/>
            </p:nvSpPr>
            <p:spPr bwMode="auto">
              <a:xfrm flipV="1">
                <a:off x="4162" y="13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1" name="Line 1175"/>
              <p:cNvSpPr>
                <a:spLocks noChangeShapeType="1"/>
              </p:cNvSpPr>
              <p:nvPr/>
            </p:nvSpPr>
            <p:spPr bwMode="auto">
              <a:xfrm flipV="1">
                <a:off x="4162" y="1356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2" name="Line 1176"/>
              <p:cNvSpPr>
                <a:spLocks noChangeShapeType="1"/>
              </p:cNvSpPr>
              <p:nvPr/>
            </p:nvSpPr>
            <p:spPr bwMode="auto">
              <a:xfrm>
                <a:off x="4142" y="137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3" name="Line 1177"/>
              <p:cNvSpPr>
                <a:spLocks noChangeShapeType="1"/>
              </p:cNvSpPr>
              <p:nvPr/>
            </p:nvSpPr>
            <p:spPr bwMode="auto">
              <a:xfrm>
                <a:off x="4142" y="139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4" name="Line 1178"/>
              <p:cNvSpPr>
                <a:spLocks noChangeShapeType="1"/>
              </p:cNvSpPr>
              <p:nvPr/>
            </p:nvSpPr>
            <p:spPr bwMode="auto">
              <a:xfrm>
                <a:off x="4142" y="135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5" name="Line 1179"/>
              <p:cNvSpPr>
                <a:spLocks noChangeShapeType="1"/>
              </p:cNvSpPr>
              <p:nvPr/>
            </p:nvSpPr>
            <p:spPr bwMode="auto">
              <a:xfrm flipV="1">
                <a:off x="4142" y="135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6" name="Line 1180"/>
              <p:cNvSpPr>
                <a:spLocks noChangeShapeType="1"/>
              </p:cNvSpPr>
              <p:nvPr/>
            </p:nvSpPr>
            <p:spPr bwMode="auto">
              <a:xfrm flipV="1">
                <a:off x="4182" y="135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7" name="Line 1181"/>
              <p:cNvSpPr>
                <a:spLocks noChangeShapeType="1"/>
              </p:cNvSpPr>
              <p:nvPr/>
            </p:nvSpPr>
            <p:spPr bwMode="auto">
              <a:xfrm flipV="1">
                <a:off x="4184" y="1356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8" name="Line 1182"/>
              <p:cNvSpPr>
                <a:spLocks noChangeShapeType="1"/>
              </p:cNvSpPr>
              <p:nvPr/>
            </p:nvSpPr>
            <p:spPr bwMode="auto">
              <a:xfrm>
                <a:off x="4164" y="1374"/>
                <a:ext cx="3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9" name="Line 1183"/>
              <p:cNvSpPr>
                <a:spLocks noChangeShapeType="1"/>
              </p:cNvSpPr>
              <p:nvPr/>
            </p:nvSpPr>
            <p:spPr bwMode="auto">
              <a:xfrm>
                <a:off x="4164" y="139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0" name="Line 1184"/>
              <p:cNvSpPr>
                <a:spLocks noChangeShapeType="1"/>
              </p:cNvSpPr>
              <p:nvPr/>
            </p:nvSpPr>
            <p:spPr bwMode="auto">
              <a:xfrm>
                <a:off x="4164" y="135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1" name="Line 1185"/>
              <p:cNvSpPr>
                <a:spLocks noChangeShapeType="1"/>
              </p:cNvSpPr>
              <p:nvPr/>
            </p:nvSpPr>
            <p:spPr bwMode="auto">
              <a:xfrm flipV="1">
                <a:off x="4164" y="135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2" name="Line 1186"/>
              <p:cNvSpPr>
                <a:spLocks noChangeShapeType="1"/>
              </p:cNvSpPr>
              <p:nvPr/>
            </p:nvSpPr>
            <p:spPr bwMode="auto">
              <a:xfrm flipV="1">
                <a:off x="4202" y="135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3" name="Line 1187"/>
              <p:cNvSpPr>
                <a:spLocks noChangeShapeType="1"/>
              </p:cNvSpPr>
              <p:nvPr/>
            </p:nvSpPr>
            <p:spPr bwMode="auto">
              <a:xfrm flipV="1">
                <a:off x="4204" y="1346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4" name="Line 1188"/>
              <p:cNvSpPr>
                <a:spLocks noChangeShapeType="1"/>
              </p:cNvSpPr>
              <p:nvPr/>
            </p:nvSpPr>
            <p:spPr bwMode="auto">
              <a:xfrm>
                <a:off x="4186" y="1362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5" name="Line 1189"/>
              <p:cNvSpPr>
                <a:spLocks noChangeShapeType="1"/>
              </p:cNvSpPr>
              <p:nvPr/>
            </p:nvSpPr>
            <p:spPr bwMode="auto">
              <a:xfrm>
                <a:off x="4184" y="138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6" name="Line 1190"/>
              <p:cNvSpPr>
                <a:spLocks noChangeShapeType="1"/>
              </p:cNvSpPr>
              <p:nvPr/>
            </p:nvSpPr>
            <p:spPr bwMode="auto">
              <a:xfrm>
                <a:off x="4184" y="13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7" name="Line 1191"/>
              <p:cNvSpPr>
                <a:spLocks noChangeShapeType="1"/>
              </p:cNvSpPr>
              <p:nvPr/>
            </p:nvSpPr>
            <p:spPr bwMode="auto">
              <a:xfrm flipV="1">
                <a:off x="4186" y="134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8" name="Line 1192"/>
              <p:cNvSpPr>
                <a:spLocks noChangeShapeType="1"/>
              </p:cNvSpPr>
              <p:nvPr/>
            </p:nvSpPr>
            <p:spPr bwMode="auto">
              <a:xfrm flipV="1">
                <a:off x="4222" y="134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9" name="Line 1193"/>
              <p:cNvSpPr>
                <a:spLocks noChangeShapeType="1"/>
              </p:cNvSpPr>
              <p:nvPr/>
            </p:nvSpPr>
            <p:spPr bwMode="auto">
              <a:xfrm flipV="1">
                <a:off x="4226" y="1346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30" name="Line 1194"/>
              <p:cNvSpPr>
                <a:spLocks noChangeShapeType="1"/>
              </p:cNvSpPr>
              <p:nvPr/>
            </p:nvSpPr>
            <p:spPr bwMode="auto">
              <a:xfrm>
                <a:off x="4208" y="1360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31" name="Line 1195"/>
              <p:cNvSpPr>
                <a:spLocks noChangeShapeType="1"/>
              </p:cNvSpPr>
              <p:nvPr/>
            </p:nvSpPr>
            <p:spPr bwMode="auto">
              <a:xfrm>
                <a:off x="4204" y="137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32" name="Line 1196"/>
              <p:cNvSpPr>
                <a:spLocks noChangeShapeType="1"/>
              </p:cNvSpPr>
              <p:nvPr/>
            </p:nvSpPr>
            <p:spPr bwMode="auto">
              <a:xfrm>
                <a:off x="4204" y="134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33" name="Line 1197"/>
              <p:cNvSpPr>
                <a:spLocks noChangeShapeType="1"/>
              </p:cNvSpPr>
              <p:nvPr/>
            </p:nvSpPr>
            <p:spPr bwMode="auto">
              <a:xfrm flipV="1">
                <a:off x="4208" y="134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34" name="Line 1198"/>
              <p:cNvSpPr>
                <a:spLocks noChangeShapeType="1"/>
              </p:cNvSpPr>
              <p:nvPr/>
            </p:nvSpPr>
            <p:spPr bwMode="auto">
              <a:xfrm flipV="1">
                <a:off x="4244" y="134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35" name="Line 1199"/>
              <p:cNvSpPr>
                <a:spLocks noChangeShapeType="1"/>
              </p:cNvSpPr>
              <p:nvPr/>
            </p:nvSpPr>
            <p:spPr bwMode="auto">
              <a:xfrm flipV="1">
                <a:off x="4246" y="1344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36" name="Line 1200"/>
              <p:cNvSpPr>
                <a:spLocks noChangeShapeType="1"/>
              </p:cNvSpPr>
              <p:nvPr/>
            </p:nvSpPr>
            <p:spPr bwMode="auto">
              <a:xfrm>
                <a:off x="4228" y="1360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37" name="Line 1201"/>
              <p:cNvSpPr>
                <a:spLocks noChangeShapeType="1"/>
              </p:cNvSpPr>
              <p:nvPr/>
            </p:nvSpPr>
            <p:spPr bwMode="auto">
              <a:xfrm>
                <a:off x="4224" y="137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38" name="Line 1202"/>
              <p:cNvSpPr>
                <a:spLocks noChangeShapeType="1"/>
              </p:cNvSpPr>
              <p:nvPr/>
            </p:nvSpPr>
            <p:spPr bwMode="auto">
              <a:xfrm>
                <a:off x="4224" y="134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39" name="Line 1203"/>
              <p:cNvSpPr>
                <a:spLocks noChangeShapeType="1"/>
              </p:cNvSpPr>
              <p:nvPr/>
            </p:nvSpPr>
            <p:spPr bwMode="auto">
              <a:xfrm flipV="1">
                <a:off x="4228" y="133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40" name="Line 1204"/>
              <p:cNvSpPr>
                <a:spLocks noChangeShapeType="1"/>
              </p:cNvSpPr>
              <p:nvPr/>
            </p:nvSpPr>
            <p:spPr bwMode="auto">
              <a:xfrm flipV="1">
                <a:off x="4262" y="133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41" name="Line 1205"/>
              <p:cNvSpPr>
                <a:spLocks noChangeShapeType="1"/>
              </p:cNvSpPr>
              <p:nvPr/>
            </p:nvSpPr>
            <p:spPr bwMode="auto">
              <a:xfrm flipV="1">
                <a:off x="4266" y="1336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42" name="Line 1206"/>
              <p:cNvSpPr>
                <a:spLocks noChangeShapeType="1"/>
              </p:cNvSpPr>
              <p:nvPr/>
            </p:nvSpPr>
            <p:spPr bwMode="auto">
              <a:xfrm>
                <a:off x="4250" y="1350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43" name="Line 1207"/>
              <p:cNvSpPr>
                <a:spLocks noChangeShapeType="1"/>
              </p:cNvSpPr>
              <p:nvPr/>
            </p:nvSpPr>
            <p:spPr bwMode="auto">
              <a:xfrm>
                <a:off x="4246" y="136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44" name="Line 1208"/>
              <p:cNvSpPr>
                <a:spLocks noChangeShapeType="1"/>
              </p:cNvSpPr>
              <p:nvPr/>
            </p:nvSpPr>
            <p:spPr bwMode="auto">
              <a:xfrm>
                <a:off x="4246" y="133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3545" name="Group 1209"/>
            <p:cNvGrpSpPr>
              <a:grpSpLocks/>
            </p:cNvGrpSpPr>
            <p:nvPr/>
          </p:nvGrpSpPr>
          <p:grpSpPr bwMode="auto">
            <a:xfrm>
              <a:off x="3040" y="942"/>
              <a:ext cx="1906" cy="1146"/>
              <a:chOff x="3040" y="942"/>
              <a:chExt cx="1906" cy="1146"/>
            </a:xfrm>
          </p:grpSpPr>
          <p:sp>
            <p:nvSpPr>
              <p:cNvPr id="143546" name="Line 1210"/>
              <p:cNvSpPr>
                <a:spLocks noChangeShapeType="1"/>
              </p:cNvSpPr>
              <p:nvPr/>
            </p:nvSpPr>
            <p:spPr bwMode="auto">
              <a:xfrm flipV="1">
                <a:off x="4250" y="13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47" name="Line 1211"/>
              <p:cNvSpPr>
                <a:spLocks noChangeShapeType="1"/>
              </p:cNvSpPr>
              <p:nvPr/>
            </p:nvSpPr>
            <p:spPr bwMode="auto">
              <a:xfrm flipV="1">
                <a:off x="4284" y="13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48" name="Line 1212"/>
              <p:cNvSpPr>
                <a:spLocks noChangeShapeType="1"/>
              </p:cNvSpPr>
              <p:nvPr/>
            </p:nvSpPr>
            <p:spPr bwMode="auto">
              <a:xfrm flipV="1">
                <a:off x="4286" y="1338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49" name="Line 1213"/>
              <p:cNvSpPr>
                <a:spLocks noChangeShapeType="1"/>
              </p:cNvSpPr>
              <p:nvPr/>
            </p:nvSpPr>
            <p:spPr bwMode="auto">
              <a:xfrm>
                <a:off x="4270" y="1352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50" name="Line 1214"/>
              <p:cNvSpPr>
                <a:spLocks noChangeShapeType="1"/>
              </p:cNvSpPr>
              <p:nvPr/>
            </p:nvSpPr>
            <p:spPr bwMode="auto">
              <a:xfrm>
                <a:off x="4266" y="136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51" name="Line 1215"/>
              <p:cNvSpPr>
                <a:spLocks noChangeShapeType="1"/>
              </p:cNvSpPr>
              <p:nvPr/>
            </p:nvSpPr>
            <p:spPr bwMode="auto">
              <a:xfrm>
                <a:off x="4266" y="133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52" name="Line 1216"/>
              <p:cNvSpPr>
                <a:spLocks noChangeShapeType="1"/>
              </p:cNvSpPr>
              <p:nvPr/>
            </p:nvSpPr>
            <p:spPr bwMode="auto">
              <a:xfrm flipV="1">
                <a:off x="4270" y="133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53" name="Line 1217"/>
              <p:cNvSpPr>
                <a:spLocks noChangeShapeType="1"/>
              </p:cNvSpPr>
              <p:nvPr/>
            </p:nvSpPr>
            <p:spPr bwMode="auto">
              <a:xfrm flipV="1">
                <a:off x="4304" y="133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54" name="Line 1218"/>
              <p:cNvSpPr>
                <a:spLocks noChangeShapeType="1"/>
              </p:cNvSpPr>
              <p:nvPr/>
            </p:nvSpPr>
            <p:spPr bwMode="auto">
              <a:xfrm flipV="1">
                <a:off x="4308" y="1338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55" name="Line 1219"/>
              <p:cNvSpPr>
                <a:spLocks noChangeShapeType="1"/>
              </p:cNvSpPr>
              <p:nvPr/>
            </p:nvSpPr>
            <p:spPr bwMode="auto">
              <a:xfrm>
                <a:off x="4292" y="1350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56" name="Line 1220"/>
              <p:cNvSpPr>
                <a:spLocks noChangeShapeType="1"/>
              </p:cNvSpPr>
              <p:nvPr/>
            </p:nvSpPr>
            <p:spPr bwMode="auto">
              <a:xfrm>
                <a:off x="4288" y="136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57" name="Line 1221"/>
              <p:cNvSpPr>
                <a:spLocks noChangeShapeType="1"/>
              </p:cNvSpPr>
              <p:nvPr/>
            </p:nvSpPr>
            <p:spPr bwMode="auto">
              <a:xfrm>
                <a:off x="4288" y="133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58" name="Line 1222"/>
              <p:cNvSpPr>
                <a:spLocks noChangeShapeType="1"/>
              </p:cNvSpPr>
              <p:nvPr/>
            </p:nvSpPr>
            <p:spPr bwMode="auto">
              <a:xfrm flipV="1">
                <a:off x="4292" y="13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59" name="Line 1223"/>
              <p:cNvSpPr>
                <a:spLocks noChangeShapeType="1"/>
              </p:cNvSpPr>
              <p:nvPr/>
            </p:nvSpPr>
            <p:spPr bwMode="auto">
              <a:xfrm flipV="1">
                <a:off x="4324" y="13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60" name="Line 1224"/>
              <p:cNvSpPr>
                <a:spLocks noChangeShapeType="1"/>
              </p:cNvSpPr>
              <p:nvPr/>
            </p:nvSpPr>
            <p:spPr bwMode="auto">
              <a:xfrm flipV="1">
                <a:off x="4328" y="1346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61" name="Line 1225"/>
              <p:cNvSpPr>
                <a:spLocks noChangeShapeType="1"/>
              </p:cNvSpPr>
              <p:nvPr/>
            </p:nvSpPr>
            <p:spPr bwMode="auto">
              <a:xfrm>
                <a:off x="4314" y="1358"/>
                <a:ext cx="3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62" name="Line 1226"/>
              <p:cNvSpPr>
                <a:spLocks noChangeShapeType="1"/>
              </p:cNvSpPr>
              <p:nvPr/>
            </p:nvSpPr>
            <p:spPr bwMode="auto">
              <a:xfrm>
                <a:off x="4308" y="137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63" name="Line 1227"/>
              <p:cNvSpPr>
                <a:spLocks noChangeShapeType="1"/>
              </p:cNvSpPr>
              <p:nvPr/>
            </p:nvSpPr>
            <p:spPr bwMode="auto">
              <a:xfrm>
                <a:off x="4308" y="13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64" name="Line 1228"/>
              <p:cNvSpPr>
                <a:spLocks noChangeShapeType="1"/>
              </p:cNvSpPr>
              <p:nvPr/>
            </p:nvSpPr>
            <p:spPr bwMode="auto">
              <a:xfrm flipV="1">
                <a:off x="4314" y="133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65" name="Line 1229"/>
              <p:cNvSpPr>
                <a:spLocks noChangeShapeType="1"/>
              </p:cNvSpPr>
              <p:nvPr/>
            </p:nvSpPr>
            <p:spPr bwMode="auto">
              <a:xfrm flipV="1">
                <a:off x="4344" y="133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66" name="Line 1230"/>
              <p:cNvSpPr>
                <a:spLocks noChangeShapeType="1"/>
              </p:cNvSpPr>
              <p:nvPr/>
            </p:nvSpPr>
            <p:spPr bwMode="auto">
              <a:xfrm flipV="1">
                <a:off x="4350" y="135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67" name="Line 1231"/>
              <p:cNvSpPr>
                <a:spLocks noChangeShapeType="1"/>
              </p:cNvSpPr>
              <p:nvPr/>
            </p:nvSpPr>
            <p:spPr bwMode="auto">
              <a:xfrm>
                <a:off x="4336" y="1360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68" name="Line 1232"/>
              <p:cNvSpPr>
                <a:spLocks noChangeShapeType="1"/>
              </p:cNvSpPr>
              <p:nvPr/>
            </p:nvSpPr>
            <p:spPr bwMode="auto">
              <a:xfrm>
                <a:off x="4330" y="137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69" name="Line 1233"/>
              <p:cNvSpPr>
                <a:spLocks noChangeShapeType="1"/>
              </p:cNvSpPr>
              <p:nvPr/>
            </p:nvSpPr>
            <p:spPr bwMode="auto">
              <a:xfrm>
                <a:off x="4330" y="135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0" name="Line 1234"/>
              <p:cNvSpPr>
                <a:spLocks noChangeShapeType="1"/>
              </p:cNvSpPr>
              <p:nvPr/>
            </p:nvSpPr>
            <p:spPr bwMode="auto">
              <a:xfrm flipV="1">
                <a:off x="4336" y="134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1" name="Line 1235"/>
              <p:cNvSpPr>
                <a:spLocks noChangeShapeType="1"/>
              </p:cNvSpPr>
              <p:nvPr/>
            </p:nvSpPr>
            <p:spPr bwMode="auto">
              <a:xfrm flipV="1">
                <a:off x="4364" y="134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2" name="Line 1236"/>
              <p:cNvSpPr>
                <a:spLocks noChangeShapeType="1"/>
              </p:cNvSpPr>
              <p:nvPr/>
            </p:nvSpPr>
            <p:spPr bwMode="auto">
              <a:xfrm flipV="1">
                <a:off x="4370" y="1332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3" name="Line 1237"/>
              <p:cNvSpPr>
                <a:spLocks noChangeShapeType="1"/>
              </p:cNvSpPr>
              <p:nvPr/>
            </p:nvSpPr>
            <p:spPr bwMode="auto">
              <a:xfrm>
                <a:off x="4356" y="1344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4" name="Line 1238"/>
              <p:cNvSpPr>
                <a:spLocks noChangeShapeType="1"/>
              </p:cNvSpPr>
              <p:nvPr/>
            </p:nvSpPr>
            <p:spPr bwMode="auto">
              <a:xfrm>
                <a:off x="4350" y="135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5" name="Line 1239"/>
              <p:cNvSpPr>
                <a:spLocks noChangeShapeType="1"/>
              </p:cNvSpPr>
              <p:nvPr/>
            </p:nvSpPr>
            <p:spPr bwMode="auto">
              <a:xfrm>
                <a:off x="4350" y="133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6" name="Line 1240"/>
              <p:cNvSpPr>
                <a:spLocks noChangeShapeType="1"/>
              </p:cNvSpPr>
              <p:nvPr/>
            </p:nvSpPr>
            <p:spPr bwMode="auto">
              <a:xfrm flipV="1">
                <a:off x="4356" y="132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7" name="Line 1241"/>
              <p:cNvSpPr>
                <a:spLocks noChangeShapeType="1"/>
              </p:cNvSpPr>
              <p:nvPr/>
            </p:nvSpPr>
            <p:spPr bwMode="auto">
              <a:xfrm flipV="1">
                <a:off x="4384" y="132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8" name="Line 1242"/>
              <p:cNvSpPr>
                <a:spLocks noChangeShapeType="1"/>
              </p:cNvSpPr>
              <p:nvPr/>
            </p:nvSpPr>
            <p:spPr bwMode="auto">
              <a:xfrm flipV="1">
                <a:off x="4390" y="1350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9" name="Line 1243"/>
              <p:cNvSpPr>
                <a:spLocks noChangeShapeType="1"/>
              </p:cNvSpPr>
              <p:nvPr/>
            </p:nvSpPr>
            <p:spPr bwMode="auto">
              <a:xfrm>
                <a:off x="4376" y="1360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0" name="Line 1244"/>
              <p:cNvSpPr>
                <a:spLocks noChangeShapeType="1"/>
              </p:cNvSpPr>
              <p:nvPr/>
            </p:nvSpPr>
            <p:spPr bwMode="auto">
              <a:xfrm>
                <a:off x="4370" y="137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1" name="Line 1245"/>
              <p:cNvSpPr>
                <a:spLocks noChangeShapeType="1"/>
              </p:cNvSpPr>
              <p:nvPr/>
            </p:nvSpPr>
            <p:spPr bwMode="auto">
              <a:xfrm>
                <a:off x="4370" y="135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2" name="Line 1246"/>
              <p:cNvSpPr>
                <a:spLocks noChangeShapeType="1"/>
              </p:cNvSpPr>
              <p:nvPr/>
            </p:nvSpPr>
            <p:spPr bwMode="auto">
              <a:xfrm flipV="1">
                <a:off x="4376" y="134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3" name="Line 1247"/>
              <p:cNvSpPr>
                <a:spLocks noChangeShapeType="1"/>
              </p:cNvSpPr>
              <p:nvPr/>
            </p:nvSpPr>
            <p:spPr bwMode="auto">
              <a:xfrm flipV="1">
                <a:off x="4404" y="134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4" name="Line 1248"/>
              <p:cNvSpPr>
                <a:spLocks noChangeShapeType="1"/>
              </p:cNvSpPr>
              <p:nvPr/>
            </p:nvSpPr>
            <p:spPr bwMode="auto">
              <a:xfrm flipV="1">
                <a:off x="4412" y="1336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5" name="Line 1249"/>
              <p:cNvSpPr>
                <a:spLocks noChangeShapeType="1"/>
              </p:cNvSpPr>
              <p:nvPr/>
            </p:nvSpPr>
            <p:spPr bwMode="auto">
              <a:xfrm>
                <a:off x="4398" y="1346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6" name="Line 1250"/>
              <p:cNvSpPr>
                <a:spLocks noChangeShapeType="1"/>
              </p:cNvSpPr>
              <p:nvPr/>
            </p:nvSpPr>
            <p:spPr bwMode="auto">
              <a:xfrm>
                <a:off x="4392" y="135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7" name="Line 1251"/>
              <p:cNvSpPr>
                <a:spLocks noChangeShapeType="1"/>
              </p:cNvSpPr>
              <p:nvPr/>
            </p:nvSpPr>
            <p:spPr bwMode="auto">
              <a:xfrm>
                <a:off x="4392" y="133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8" name="Line 1252"/>
              <p:cNvSpPr>
                <a:spLocks noChangeShapeType="1"/>
              </p:cNvSpPr>
              <p:nvPr/>
            </p:nvSpPr>
            <p:spPr bwMode="auto">
              <a:xfrm flipV="1">
                <a:off x="4398" y="132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9" name="Line 1253"/>
              <p:cNvSpPr>
                <a:spLocks noChangeShapeType="1"/>
              </p:cNvSpPr>
              <p:nvPr/>
            </p:nvSpPr>
            <p:spPr bwMode="auto">
              <a:xfrm flipV="1">
                <a:off x="4424" y="132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90" name="Line 1254"/>
              <p:cNvSpPr>
                <a:spLocks noChangeShapeType="1"/>
              </p:cNvSpPr>
              <p:nvPr/>
            </p:nvSpPr>
            <p:spPr bwMode="auto">
              <a:xfrm flipV="1">
                <a:off x="4434" y="1354"/>
                <a:ext cx="1" cy="1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91" name="Line 1255"/>
              <p:cNvSpPr>
                <a:spLocks noChangeShapeType="1"/>
              </p:cNvSpPr>
              <p:nvPr/>
            </p:nvSpPr>
            <p:spPr bwMode="auto">
              <a:xfrm>
                <a:off x="4420" y="1364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92" name="Line 1256"/>
              <p:cNvSpPr>
                <a:spLocks noChangeShapeType="1"/>
              </p:cNvSpPr>
              <p:nvPr/>
            </p:nvSpPr>
            <p:spPr bwMode="auto">
              <a:xfrm>
                <a:off x="4412" y="137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93" name="Line 1257"/>
              <p:cNvSpPr>
                <a:spLocks noChangeShapeType="1"/>
              </p:cNvSpPr>
              <p:nvPr/>
            </p:nvSpPr>
            <p:spPr bwMode="auto">
              <a:xfrm>
                <a:off x="4412" y="135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94" name="Line 1258"/>
              <p:cNvSpPr>
                <a:spLocks noChangeShapeType="1"/>
              </p:cNvSpPr>
              <p:nvPr/>
            </p:nvSpPr>
            <p:spPr bwMode="auto">
              <a:xfrm flipV="1">
                <a:off x="4420" y="134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95" name="Line 1259"/>
              <p:cNvSpPr>
                <a:spLocks noChangeShapeType="1"/>
              </p:cNvSpPr>
              <p:nvPr/>
            </p:nvSpPr>
            <p:spPr bwMode="auto">
              <a:xfrm flipV="1">
                <a:off x="4446" y="134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96" name="Line 1260"/>
              <p:cNvSpPr>
                <a:spLocks noChangeShapeType="1"/>
              </p:cNvSpPr>
              <p:nvPr/>
            </p:nvSpPr>
            <p:spPr bwMode="auto">
              <a:xfrm flipV="1">
                <a:off x="4454" y="1358"/>
                <a:ext cx="1" cy="1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97" name="Line 1261"/>
              <p:cNvSpPr>
                <a:spLocks noChangeShapeType="1"/>
              </p:cNvSpPr>
              <p:nvPr/>
            </p:nvSpPr>
            <p:spPr bwMode="auto">
              <a:xfrm>
                <a:off x="4442" y="1368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98" name="Line 1262"/>
              <p:cNvSpPr>
                <a:spLocks noChangeShapeType="1"/>
              </p:cNvSpPr>
              <p:nvPr/>
            </p:nvSpPr>
            <p:spPr bwMode="auto">
              <a:xfrm>
                <a:off x="4432" y="137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99" name="Line 1263"/>
              <p:cNvSpPr>
                <a:spLocks noChangeShapeType="1"/>
              </p:cNvSpPr>
              <p:nvPr/>
            </p:nvSpPr>
            <p:spPr bwMode="auto">
              <a:xfrm>
                <a:off x="4432" y="135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00" name="Line 1264"/>
              <p:cNvSpPr>
                <a:spLocks noChangeShapeType="1"/>
              </p:cNvSpPr>
              <p:nvPr/>
            </p:nvSpPr>
            <p:spPr bwMode="auto">
              <a:xfrm flipV="1">
                <a:off x="4442" y="134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01" name="Line 1265"/>
              <p:cNvSpPr>
                <a:spLocks noChangeShapeType="1"/>
              </p:cNvSpPr>
              <p:nvPr/>
            </p:nvSpPr>
            <p:spPr bwMode="auto">
              <a:xfrm flipV="1">
                <a:off x="4464" y="134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02" name="Line 1266"/>
              <p:cNvSpPr>
                <a:spLocks noChangeShapeType="1"/>
              </p:cNvSpPr>
              <p:nvPr/>
            </p:nvSpPr>
            <p:spPr bwMode="auto">
              <a:xfrm flipV="1">
                <a:off x="4474" y="1390"/>
                <a:ext cx="1" cy="1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03" name="Line 1267"/>
              <p:cNvSpPr>
                <a:spLocks noChangeShapeType="1"/>
              </p:cNvSpPr>
              <p:nvPr/>
            </p:nvSpPr>
            <p:spPr bwMode="auto">
              <a:xfrm>
                <a:off x="4462" y="1398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04" name="Line 1268"/>
              <p:cNvSpPr>
                <a:spLocks noChangeShapeType="1"/>
              </p:cNvSpPr>
              <p:nvPr/>
            </p:nvSpPr>
            <p:spPr bwMode="auto">
              <a:xfrm>
                <a:off x="4452" y="140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05" name="Line 1269"/>
              <p:cNvSpPr>
                <a:spLocks noChangeShapeType="1"/>
              </p:cNvSpPr>
              <p:nvPr/>
            </p:nvSpPr>
            <p:spPr bwMode="auto">
              <a:xfrm>
                <a:off x="4452" y="139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06" name="Line 1270"/>
              <p:cNvSpPr>
                <a:spLocks noChangeShapeType="1"/>
              </p:cNvSpPr>
              <p:nvPr/>
            </p:nvSpPr>
            <p:spPr bwMode="auto">
              <a:xfrm flipV="1">
                <a:off x="4462" y="137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07" name="Line 1271"/>
              <p:cNvSpPr>
                <a:spLocks noChangeShapeType="1"/>
              </p:cNvSpPr>
              <p:nvPr/>
            </p:nvSpPr>
            <p:spPr bwMode="auto">
              <a:xfrm flipV="1">
                <a:off x="4484" y="137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08" name="Line 1272"/>
              <p:cNvSpPr>
                <a:spLocks noChangeShapeType="1"/>
              </p:cNvSpPr>
              <p:nvPr/>
            </p:nvSpPr>
            <p:spPr bwMode="auto">
              <a:xfrm flipV="1">
                <a:off x="4494" y="1396"/>
                <a:ext cx="1" cy="1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09" name="Line 1273"/>
              <p:cNvSpPr>
                <a:spLocks noChangeShapeType="1"/>
              </p:cNvSpPr>
              <p:nvPr/>
            </p:nvSpPr>
            <p:spPr bwMode="auto">
              <a:xfrm>
                <a:off x="4484" y="1404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0" name="Line 1274"/>
              <p:cNvSpPr>
                <a:spLocks noChangeShapeType="1"/>
              </p:cNvSpPr>
              <p:nvPr/>
            </p:nvSpPr>
            <p:spPr bwMode="auto">
              <a:xfrm>
                <a:off x="4474" y="141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1" name="Line 1275"/>
              <p:cNvSpPr>
                <a:spLocks noChangeShapeType="1"/>
              </p:cNvSpPr>
              <p:nvPr/>
            </p:nvSpPr>
            <p:spPr bwMode="auto">
              <a:xfrm>
                <a:off x="4474" y="139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2" name="Line 1276"/>
              <p:cNvSpPr>
                <a:spLocks noChangeShapeType="1"/>
              </p:cNvSpPr>
              <p:nvPr/>
            </p:nvSpPr>
            <p:spPr bwMode="auto">
              <a:xfrm flipV="1">
                <a:off x="4484" y="138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3" name="Line 1277"/>
              <p:cNvSpPr>
                <a:spLocks noChangeShapeType="1"/>
              </p:cNvSpPr>
              <p:nvPr/>
            </p:nvSpPr>
            <p:spPr bwMode="auto">
              <a:xfrm flipV="1">
                <a:off x="4506" y="138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4" name="Line 1278"/>
              <p:cNvSpPr>
                <a:spLocks noChangeShapeType="1"/>
              </p:cNvSpPr>
              <p:nvPr/>
            </p:nvSpPr>
            <p:spPr bwMode="auto">
              <a:xfrm flipV="1">
                <a:off x="4514" y="1440"/>
                <a:ext cx="1" cy="1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5" name="Line 1279"/>
              <p:cNvSpPr>
                <a:spLocks noChangeShapeType="1"/>
              </p:cNvSpPr>
              <p:nvPr/>
            </p:nvSpPr>
            <p:spPr bwMode="auto">
              <a:xfrm>
                <a:off x="4504" y="1448"/>
                <a:ext cx="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6" name="Line 1280"/>
              <p:cNvSpPr>
                <a:spLocks noChangeShapeType="1"/>
              </p:cNvSpPr>
              <p:nvPr/>
            </p:nvSpPr>
            <p:spPr bwMode="auto">
              <a:xfrm>
                <a:off x="4494" y="145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7" name="Line 1281"/>
              <p:cNvSpPr>
                <a:spLocks noChangeShapeType="1"/>
              </p:cNvSpPr>
              <p:nvPr/>
            </p:nvSpPr>
            <p:spPr bwMode="auto">
              <a:xfrm>
                <a:off x="4494" y="144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8" name="Line 1282"/>
              <p:cNvSpPr>
                <a:spLocks noChangeShapeType="1"/>
              </p:cNvSpPr>
              <p:nvPr/>
            </p:nvSpPr>
            <p:spPr bwMode="auto">
              <a:xfrm flipV="1">
                <a:off x="4504" y="14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9" name="Line 1283"/>
              <p:cNvSpPr>
                <a:spLocks noChangeShapeType="1"/>
              </p:cNvSpPr>
              <p:nvPr/>
            </p:nvSpPr>
            <p:spPr bwMode="auto">
              <a:xfrm flipV="1">
                <a:off x="4524" y="14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20" name="Line 1284"/>
              <p:cNvSpPr>
                <a:spLocks noChangeShapeType="1"/>
              </p:cNvSpPr>
              <p:nvPr/>
            </p:nvSpPr>
            <p:spPr bwMode="auto">
              <a:xfrm flipV="1">
                <a:off x="4536" y="1488"/>
                <a:ext cx="1" cy="1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21" name="Line 1285"/>
              <p:cNvSpPr>
                <a:spLocks noChangeShapeType="1"/>
              </p:cNvSpPr>
              <p:nvPr/>
            </p:nvSpPr>
            <p:spPr bwMode="auto">
              <a:xfrm>
                <a:off x="4528" y="149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22" name="Line 1286"/>
              <p:cNvSpPr>
                <a:spLocks noChangeShapeType="1"/>
              </p:cNvSpPr>
              <p:nvPr/>
            </p:nvSpPr>
            <p:spPr bwMode="auto">
              <a:xfrm>
                <a:off x="4516" y="150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23" name="Line 1287"/>
              <p:cNvSpPr>
                <a:spLocks noChangeShapeType="1"/>
              </p:cNvSpPr>
              <p:nvPr/>
            </p:nvSpPr>
            <p:spPr bwMode="auto">
              <a:xfrm>
                <a:off x="4516" y="148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24" name="Line 1288"/>
              <p:cNvSpPr>
                <a:spLocks noChangeShapeType="1"/>
              </p:cNvSpPr>
              <p:nvPr/>
            </p:nvSpPr>
            <p:spPr bwMode="auto">
              <a:xfrm flipV="1">
                <a:off x="4528" y="147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25" name="Line 1289"/>
              <p:cNvSpPr>
                <a:spLocks noChangeShapeType="1"/>
              </p:cNvSpPr>
              <p:nvPr/>
            </p:nvSpPr>
            <p:spPr bwMode="auto">
              <a:xfrm flipV="1">
                <a:off x="4546" y="147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26" name="Line 1290"/>
              <p:cNvSpPr>
                <a:spLocks noChangeShapeType="1"/>
              </p:cNvSpPr>
              <p:nvPr/>
            </p:nvSpPr>
            <p:spPr bwMode="auto">
              <a:xfrm flipV="1">
                <a:off x="4558" y="1542"/>
                <a:ext cx="1" cy="1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27" name="Line 1291"/>
              <p:cNvSpPr>
                <a:spLocks noChangeShapeType="1"/>
              </p:cNvSpPr>
              <p:nvPr/>
            </p:nvSpPr>
            <p:spPr bwMode="auto">
              <a:xfrm>
                <a:off x="4550" y="155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28" name="Line 1292"/>
              <p:cNvSpPr>
                <a:spLocks noChangeShapeType="1"/>
              </p:cNvSpPr>
              <p:nvPr/>
            </p:nvSpPr>
            <p:spPr bwMode="auto">
              <a:xfrm>
                <a:off x="4538" y="155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29" name="Line 1293"/>
              <p:cNvSpPr>
                <a:spLocks noChangeShapeType="1"/>
              </p:cNvSpPr>
              <p:nvPr/>
            </p:nvSpPr>
            <p:spPr bwMode="auto">
              <a:xfrm>
                <a:off x="4538" y="154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30" name="Line 1294"/>
              <p:cNvSpPr>
                <a:spLocks noChangeShapeType="1"/>
              </p:cNvSpPr>
              <p:nvPr/>
            </p:nvSpPr>
            <p:spPr bwMode="auto">
              <a:xfrm flipV="1">
                <a:off x="4550" y="15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31" name="Line 1295"/>
              <p:cNvSpPr>
                <a:spLocks noChangeShapeType="1"/>
              </p:cNvSpPr>
              <p:nvPr/>
            </p:nvSpPr>
            <p:spPr bwMode="auto">
              <a:xfrm flipV="1">
                <a:off x="4566" y="15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32" name="Line 1296"/>
              <p:cNvSpPr>
                <a:spLocks noChangeShapeType="1"/>
              </p:cNvSpPr>
              <p:nvPr/>
            </p:nvSpPr>
            <p:spPr bwMode="auto">
              <a:xfrm flipV="1">
                <a:off x="4578" y="1614"/>
                <a:ext cx="1" cy="1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33" name="Line 1297"/>
              <p:cNvSpPr>
                <a:spLocks noChangeShapeType="1"/>
              </p:cNvSpPr>
              <p:nvPr/>
            </p:nvSpPr>
            <p:spPr bwMode="auto">
              <a:xfrm>
                <a:off x="4570" y="162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34" name="Line 1298"/>
              <p:cNvSpPr>
                <a:spLocks noChangeShapeType="1"/>
              </p:cNvSpPr>
              <p:nvPr/>
            </p:nvSpPr>
            <p:spPr bwMode="auto">
              <a:xfrm>
                <a:off x="4558" y="162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35" name="Line 1299"/>
              <p:cNvSpPr>
                <a:spLocks noChangeShapeType="1"/>
              </p:cNvSpPr>
              <p:nvPr/>
            </p:nvSpPr>
            <p:spPr bwMode="auto">
              <a:xfrm>
                <a:off x="4558" y="16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36" name="Line 1300"/>
              <p:cNvSpPr>
                <a:spLocks noChangeShapeType="1"/>
              </p:cNvSpPr>
              <p:nvPr/>
            </p:nvSpPr>
            <p:spPr bwMode="auto">
              <a:xfrm flipV="1">
                <a:off x="4570" y="16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37" name="Line 1301"/>
              <p:cNvSpPr>
                <a:spLocks noChangeShapeType="1"/>
              </p:cNvSpPr>
              <p:nvPr/>
            </p:nvSpPr>
            <p:spPr bwMode="auto">
              <a:xfrm flipV="1">
                <a:off x="4586" y="16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38" name="Line 1302"/>
              <p:cNvSpPr>
                <a:spLocks noChangeShapeType="1"/>
              </p:cNvSpPr>
              <p:nvPr/>
            </p:nvSpPr>
            <p:spPr bwMode="auto">
              <a:xfrm flipV="1">
                <a:off x="4600" y="1668"/>
                <a:ext cx="1" cy="1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39" name="Line 1303"/>
              <p:cNvSpPr>
                <a:spLocks noChangeShapeType="1"/>
              </p:cNvSpPr>
              <p:nvPr/>
            </p:nvSpPr>
            <p:spPr bwMode="auto">
              <a:xfrm>
                <a:off x="4592" y="1674"/>
                <a:ext cx="1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40" name="Line 1304"/>
              <p:cNvSpPr>
                <a:spLocks noChangeShapeType="1"/>
              </p:cNvSpPr>
              <p:nvPr/>
            </p:nvSpPr>
            <p:spPr bwMode="auto">
              <a:xfrm>
                <a:off x="4580" y="168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41" name="Line 1305"/>
              <p:cNvSpPr>
                <a:spLocks noChangeShapeType="1"/>
              </p:cNvSpPr>
              <p:nvPr/>
            </p:nvSpPr>
            <p:spPr bwMode="auto">
              <a:xfrm>
                <a:off x="4580" y="166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42" name="Line 1306"/>
              <p:cNvSpPr>
                <a:spLocks noChangeShapeType="1"/>
              </p:cNvSpPr>
              <p:nvPr/>
            </p:nvSpPr>
            <p:spPr bwMode="auto">
              <a:xfrm flipV="1">
                <a:off x="4592" y="165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43" name="Line 1307"/>
              <p:cNvSpPr>
                <a:spLocks noChangeShapeType="1"/>
              </p:cNvSpPr>
              <p:nvPr/>
            </p:nvSpPr>
            <p:spPr bwMode="auto">
              <a:xfrm flipV="1">
                <a:off x="4606" y="165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44" name="Line 1308"/>
              <p:cNvSpPr>
                <a:spLocks noChangeShapeType="1"/>
              </p:cNvSpPr>
              <p:nvPr/>
            </p:nvSpPr>
            <p:spPr bwMode="auto">
              <a:xfrm flipV="1">
                <a:off x="4620" y="1736"/>
                <a:ext cx="1" cy="1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45" name="Line 1309"/>
              <p:cNvSpPr>
                <a:spLocks noChangeShapeType="1"/>
              </p:cNvSpPr>
              <p:nvPr/>
            </p:nvSpPr>
            <p:spPr bwMode="auto">
              <a:xfrm>
                <a:off x="4614" y="1744"/>
                <a:ext cx="1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46" name="Line 1310"/>
              <p:cNvSpPr>
                <a:spLocks noChangeShapeType="1"/>
              </p:cNvSpPr>
              <p:nvPr/>
            </p:nvSpPr>
            <p:spPr bwMode="auto">
              <a:xfrm>
                <a:off x="4600" y="175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47" name="Line 1311"/>
              <p:cNvSpPr>
                <a:spLocks noChangeShapeType="1"/>
              </p:cNvSpPr>
              <p:nvPr/>
            </p:nvSpPr>
            <p:spPr bwMode="auto">
              <a:xfrm>
                <a:off x="4600" y="173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48" name="Line 1312"/>
              <p:cNvSpPr>
                <a:spLocks noChangeShapeType="1"/>
              </p:cNvSpPr>
              <p:nvPr/>
            </p:nvSpPr>
            <p:spPr bwMode="auto">
              <a:xfrm flipV="1">
                <a:off x="4614" y="172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49" name="Line 1313"/>
              <p:cNvSpPr>
                <a:spLocks noChangeShapeType="1"/>
              </p:cNvSpPr>
              <p:nvPr/>
            </p:nvSpPr>
            <p:spPr bwMode="auto">
              <a:xfrm flipV="1">
                <a:off x="4626" y="172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50" name="Line 1314"/>
              <p:cNvSpPr>
                <a:spLocks noChangeShapeType="1"/>
              </p:cNvSpPr>
              <p:nvPr/>
            </p:nvSpPr>
            <p:spPr bwMode="auto">
              <a:xfrm flipV="1">
                <a:off x="4640" y="1790"/>
                <a:ext cx="1" cy="1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51" name="Line 1315"/>
              <p:cNvSpPr>
                <a:spLocks noChangeShapeType="1"/>
              </p:cNvSpPr>
              <p:nvPr/>
            </p:nvSpPr>
            <p:spPr bwMode="auto">
              <a:xfrm>
                <a:off x="4634" y="1796"/>
                <a:ext cx="1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52" name="Line 1316"/>
              <p:cNvSpPr>
                <a:spLocks noChangeShapeType="1"/>
              </p:cNvSpPr>
              <p:nvPr/>
            </p:nvSpPr>
            <p:spPr bwMode="auto">
              <a:xfrm>
                <a:off x="4620" y="180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53" name="Line 1317"/>
              <p:cNvSpPr>
                <a:spLocks noChangeShapeType="1"/>
              </p:cNvSpPr>
              <p:nvPr/>
            </p:nvSpPr>
            <p:spPr bwMode="auto">
              <a:xfrm>
                <a:off x="4620" y="179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54" name="Line 1318"/>
              <p:cNvSpPr>
                <a:spLocks noChangeShapeType="1"/>
              </p:cNvSpPr>
              <p:nvPr/>
            </p:nvSpPr>
            <p:spPr bwMode="auto">
              <a:xfrm flipV="1">
                <a:off x="4634" y="177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55" name="Line 1319"/>
              <p:cNvSpPr>
                <a:spLocks noChangeShapeType="1"/>
              </p:cNvSpPr>
              <p:nvPr/>
            </p:nvSpPr>
            <p:spPr bwMode="auto">
              <a:xfrm flipV="1">
                <a:off x="4646" y="177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56" name="Line 1320"/>
              <p:cNvSpPr>
                <a:spLocks noChangeShapeType="1"/>
              </p:cNvSpPr>
              <p:nvPr/>
            </p:nvSpPr>
            <p:spPr bwMode="auto">
              <a:xfrm flipV="1">
                <a:off x="4662" y="152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57" name="Line 1321"/>
              <p:cNvSpPr>
                <a:spLocks noChangeShapeType="1"/>
              </p:cNvSpPr>
              <p:nvPr/>
            </p:nvSpPr>
            <p:spPr bwMode="auto">
              <a:xfrm>
                <a:off x="4656" y="1534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58" name="Line 1322"/>
              <p:cNvSpPr>
                <a:spLocks noChangeShapeType="1"/>
              </p:cNvSpPr>
              <p:nvPr/>
            </p:nvSpPr>
            <p:spPr bwMode="auto">
              <a:xfrm>
                <a:off x="4640" y="154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59" name="Line 1323"/>
              <p:cNvSpPr>
                <a:spLocks noChangeShapeType="1"/>
              </p:cNvSpPr>
              <p:nvPr/>
            </p:nvSpPr>
            <p:spPr bwMode="auto">
              <a:xfrm>
                <a:off x="4640" y="152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60" name="Line 1324"/>
              <p:cNvSpPr>
                <a:spLocks noChangeShapeType="1"/>
              </p:cNvSpPr>
              <p:nvPr/>
            </p:nvSpPr>
            <p:spPr bwMode="auto">
              <a:xfrm flipV="1">
                <a:off x="4656" y="151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61" name="Line 1325"/>
              <p:cNvSpPr>
                <a:spLocks noChangeShapeType="1"/>
              </p:cNvSpPr>
              <p:nvPr/>
            </p:nvSpPr>
            <p:spPr bwMode="auto">
              <a:xfrm flipV="1">
                <a:off x="4666" y="151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62" name="Line 1326"/>
              <p:cNvSpPr>
                <a:spLocks noChangeShapeType="1"/>
              </p:cNvSpPr>
              <p:nvPr/>
            </p:nvSpPr>
            <p:spPr bwMode="auto">
              <a:xfrm flipV="1">
                <a:off x="4682" y="1650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63" name="Line 1327"/>
              <p:cNvSpPr>
                <a:spLocks noChangeShapeType="1"/>
              </p:cNvSpPr>
              <p:nvPr/>
            </p:nvSpPr>
            <p:spPr bwMode="auto">
              <a:xfrm>
                <a:off x="4678" y="1660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64" name="Line 1328"/>
              <p:cNvSpPr>
                <a:spLocks noChangeShapeType="1"/>
              </p:cNvSpPr>
              <p:nvPr/>
            </p:nvSpPr>
            <p:spPr bwMode="auto">
              <a:xfrm>
                <a:off x="4660" y="167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65" name="Line 1329"/>
              <p:cNvSpPr>
                <a:spLocks noChangeShapeType="1"/>
              </p:cNvSpPr>
              <p:nvPr/>
            </p:nvSpPr>
            <p:spPr bwMode="auto">
              <a:xfrm>
                <a:off x="4660" y="165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66" name="Line 1330"/>
              <p:cNvSpPr>
                <a:spLocks noChangeShapeType="1"/>
              </p:cNvSpPr>
              <p:nvPr/>
            </p:nvSpPr>
            <p:spPr bwMode="auto">
              <a:xfrm flipV="1">
                <a:off x="4678" y="164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67" name="Line 1331"/>
              <p:cNvSpPr>
                <a:spLocks noChangeShapeType="1"/>
              </p:cNvSpPr>
              <p:nvPr/>
            </p:nvSpPr>
            <p:spPr bwMode="auto">
              <a:xfrm flipV="1">
                <a:off x="4684" y="164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68" name="Line 1332"/>
              <p:cNvSpPr>
                <a:spLocks noChangeShapeType="1"/>
              </p:cNvSpPr>
              <p:nvPr/>
            </p:nvSpPr>
            <p:spPr bwMode="auto">
              <a:xfrm flipV="1">
                <a:off x="4694" y="1416"/>
                <a:ext cx="1" cy="8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69" name="Line 1333"/>
              <p:cNvSpPr>
                <a:spLocks noChangeShapeType="1"/>
              </p:cNvSpPr>
              <p:nvPr/>
            </p:nvSpPr>
            <p:spPr bwMode="auto">
              <a:xfrm>
                <a:off x="4682" y="1460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70" name="Line 1334"/>
              <p:cNvSpPr>
                <a:spLocks noChangeShapeType="1"/>
              </p:cNvSpPr>
              <p:nvPr/>
            </p:nvSpPr>
            <p:spPr bwMode="auto">
              <a:xfrm>
                <a:off x="4674" y="150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71" name="Line 1335"/>
              <p:cNvSpPr>
                <a:spLocks noChangeShapeType="1"/>
              </p:cNvSpPr>
              <p:nvPr/>
            </p:nvSpPr>
            <p:spPr bwMode="auto">
              <a:xfrm>
                <a:off x="4674" y="141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72" name="Line 1336"/>
              <p:cNvSpPr>
                <a:spLocks noChangeShapeType="1"/>
              </p:cNvSpPr>
              <p:nvPr/>
            </p:nvSpPr>
            <p:spPr bwMode="auto">
              <a:xfrm flipV="1">
                <a:off x="4682" y="143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73" name="Line 1337"/>
              <p:cNvSpPr>
                <a:spLocks noChangeShapeType="1"/>
              </p:cNvSpPr>
              <p:nvPr/>
            </p:nvSpPr>
            <p:spPr bwMode="auto">
              <a:xfrm flipV="1">
                <a:off x="4708" y="143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74" name="Line 1338"/>
              <p:cNvSpPr>
                <a:spLocks noChangeShapeType="1"/>
              </p:cNvSpPr>
              <p:nvPr/>
            </p:nvSpPr>
            <p:spPr bwMode="auto">
              <a:xfrm>
                <a:off x="3040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75" name="Line 1339"/>
              <p:cNvSpPr>
                <a:spLocks noChangeShapeType="1"/>
              </p:cNvSpPr>
              <p:nvPr/>
            </p:nvSpPr>
            <p:spPr bwMode="auto">
              <a:xfrm>
                <a:off x="3072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76" name="Line 1340"/>
              <p:cNvSpPr>
                <a:spLocks noChangeShapeType="1"/>
              </p:cNvSpPr>
              <p:nvPr/>
            </p:nvSpPr>
            <p:spPr bwMode="auto">
              <a:xfrm>
                <a:off x="3102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77" name="Line 1341"/>
              <p:cNvSpPr>
                <a:spLocks noChangeShapeType="1"/>
              </p:cNvSpPr>
              <p:nvPr/>
            </p:nvSpPr>
            <p:spPr bwMode="auto">
              <a:xfrm>
                <a:off x="313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78" name="Line 1342"/>
              <p:cNvSpPr>
                <a:spLocks noChangeShapeType="1"/>
              </p:cNvSpPr>
              <p:nvPr/>
            </p:nvSpPr>
            <p:spPr bwMode="auto">
              <a:xfrm>
                <a:off x="316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79" name="Line 1343"/>
              <p:cNvSpPr>
                <a:spLocks noChangeShapeType="1"/>
              </p:cNvSpPr>
              <p:nvPr/>
            </p:nvSpPr>
            <p:spPr bwMode="auto">
              <a:xfrm>
                <a:off x="319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0" name="Line 1344"/>
              <p:cNvSpPr>
                <a:spLocks noChangeShapeType="1"/>
              </p:cNvSpPr>
              <p:nvPr/>
            </p:nvSpPr>
            <p:spPr bwMode="auto">
              <a:xfrm>
                <a:off x="323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1" name="Line 1345"/>
              <p:cNvSpPr>
                <a:spLocks noChangeShapeType="1"/>
              </p:cNvSpPr>
              <p:nvPr/>
            </p:nvSpPr>
            <p:spPr bwMode="auto">
              <a:xfrm>
                <a:off x="3262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2" name="Line 1346"/>
              <p:cNvSpPr>
                <a:spLocks noChangeShapeType="1"/>
              </p:cNvSpPr>
              <p:nvPr/>
            </p:nvSpPr>
            <p:spPr bwMode="auto">
              <a:xfrm>
                <a:off x="3294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3" name="Line 1347"/>
              <p:cNvSpPr>
                <a:spLocks noChangeShapeType="1"/>
              </p:cNvSpPr>
              <p:nvPr/>
            </p:nvSpPr>
            <p:spPr bwMode="auto">
              <a:xfrm>
                <a:off x="3326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4" name="Line 1348"/>
              <p:cNvSpPr>
                <a:spLocks noChangeShapeType="1"/>
              </p:cNvSpPr>
              <p:nvPr/>
            </p:nvSpPr>
            <p:spPr bwMode="auto">
              <a:xfrm>
                <a:off x="335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5" name="Line 1349"/>
              <p:cNvSpPr>
                <a:spLocks noChangeShapeType="1"/>
              </p:cNvSpPr>
              <p:nvPr/>
            </p:nvSpPr>
            <p:spPr bwMode="auto">
              <a:xfrm>
                <a:off x="338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6" name="Line 1350"/>
              <p:cNvSpPr>
                <a:spLocks noChangeShapeType="1"/>
              </p:cNvSpPr>
              <p:nvPr/>
            </p:nvSpPr>
            <p:spPr bwMode="auto">
              <a:xfrm>
                <a:off x="342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7" name="Line 1351"/>
              <p:cNvSpPr>
                <a:spLocks noChangeShapeType="1"/>
              </p:cNvSpPr>
              <p:nvPr/>
            </p:nvSpPr>
            <p:spPr bwMode="auto">
              <a:xfrm>
                <a:off x="3452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8" name="Line 1352"/>
              <p:cNvSpPr>
                <a:spLocks noChangeShapeType="1"/>
              </p:cNvSpPr>
              <p:nvPr/>
            </p:nvSpPr>
            <p:spPr bwMode="auto">
              <a:xfrm>
                <a:off x="348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9" name="Line 1353"/>
              <p:cNvSpPr>
                <a:spLocks noChangeShapeType="1"/>
              </p:cNvSpPr>
              <p:nvPr/>
            </p:nvSpPr>
            <p:spPr bwMode="auto">
              <a:xfrm>
                <a:off x="3516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0" name="Line 1354"/>
              <p:cNvSpPr>
                <a:spLocks noChangeShapeType="1"/>
              </p:cNvSpPr>
              <p:nvPr/>
            </p:nvSpPr>
            <p:spPr bwMode="auto">
              <a:xfrm>
                <a:off x="3548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1" name="Line 1355"/>
              <p:cNvSpPr>
                <a:spLocks noChangeShapeType="1"/>
              </p:cNvSpPr>
              <p:nvPr/>
            </p:nvSpPr>
            <p:spPr bwMode="auto">
              <a:xfrm>
                <a:off x="3580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2" name="Line 1356"/>
              <p:cNvSpPr>
                <a:spLocks noChangeShapeType="1"/>
              </p:cNvSpPr>
              <p:nvPr/>
            </p:nvSpPr>
            <p:spPr bwMode="auto">
              <a:xfrm>
                <a:off x="361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3" name="Line 1357"/>
              <p:cNvSpPr>
                <a:spLocks noChangeShapeType="1"/>
              </p:cNvSpPr>
              <p:nvPr/>
            </p:nvSpPr>
            <p:spPr bwMode="auto">
              <a:xfrm>
                <a:off x="3642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4" name="Line 1358"/>
              <p:cNvSpPr>
                <a:spLocks noChangeShapeType="1"/>
              </p:cNvSpPr>
              <p:nvPr/>
            </p:nvSpPr>
            <p:spPr bwMode="auto">
              <a:xfrm>
                <a:off x="367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5" name="Line 1359"/>
              <p:cNvSpPr>
                <a:spLocks noChangeShapeType="1"/>
              </p:cNvSpPr>
              <p:nvPr/>
            </p:nvSpPr>
            <p:spPr bwMode="auto">
              <a:xfrm>
                <a:off x="370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6" name="Line 1360"/>
              <p:cNvSpPr>
                <a:spLocks noChangeShapeType="1"/>
              </p:cNvSpPr>
              <p:nvPr/>
            </p:nvSpPr>
            <p:spPr bwMode="auto">
              <a:xfrm>
                <a:off x="3738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7" name="Line 1361"/>
              <p:cNvSpPr>
                <a:spLocks noChangeShapeType="1"/>
              </p:cNvSpPr>
              <p:nvPr/>
            </p:nvSpPr>
            <p:spPr bwMode="auto">
              <a:xfrm>
                <a:off x="3770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8" name="Line 1362"/>
              <p:cNvSpPr>
                <a:spLocks noChangeShapeType="1"/>
              </p:cNvSpPr>
              <p:nvPr/>
            </p:nvSpPr>
            <p:spPr bwMode="auto">
              <a:xfrm>
                <a:off x="3802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9" name="Line 1363"/>
              <p:cNvSpPr>
                <a:spLocks noChangeShapeType="1"/>
              </p:cNvSpPr>
              <p:nvPr/>
            </p:nvSpPr>
            <p:spPr bwMode="auto">
              <a:xfrm>
                <a:off x="3834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00" name="Line 1364"/>
              <p:cNvSpPr>
                <a:spLocks noChangeShapeType="1"/>
              </p:cNvSpPr>
              <p:nvPr/>
            </p:nvSpPr>
            <p:spPr bwMode="auto">
              <a:xfrm>
                <a:off x="386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01" name="Line 1365"/>
              <p:cNvSpPr>
                <a:spLocks noChangeShapeType="1"/>
              </p:cNvSpPr>
              <p:nvPr/>
            </p:nvSpPr>
            <p:spPr bwMode="auto">
              <a:xfrm>
                <a:off x="389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02" name="Line 1366"/>
              <p:cNvSpPr>
                <a:spLocks noChangeShapeType="1"/>
              </p:cNvSpPr>
              <p:nvPr/>
            </p:nvSpPr>
            <p:spPr bwMode="auto">
              <a:xfrm>
                <a:off x="392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03" name="Line 1367"/>
              <p:cNvSpPr>
                <a:spLocks noChangeShapeType="1"/>
              </p:cNvSpPr>
              <p:nvPr/>
            </p:nvSpPr>
            <p:spPr bwMode="auto">
              <a:xfrm>
                <a:off x="396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04" name="Line 1368"/>
              <p:cNvSpPr>
                <a:spLocks noChangeShapeType="1"/>
              </p:cNvSpPr>
              <p:nvPr/>
            </p:nvSpPr>
            <p:spPr bwMode="auto">
              <a:xfrm>
                <a:off x="3992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05" name="Line 1369"/>
              <p:cNvSpPr>
                <a:spLocks noChangeShapeType="1"/>
              </p:cNvSpPr>
              <p:nvPr/>
            </p:nvSpPr>
            <p:spPr bwMode="auto">
              <a:xfrm>
                <a:off x="4024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06" name="Line 1370"/>
              <p:cNvSpPr>
                <a:spLocks noChangeShapeType="1"/>
              </p:cNvSpPr>
              <p:nvPr/>
            </p:nvSpPr>
            <p:spPr bwMode="auto">
              <a:xfrm>
                <a:off x="4056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07" name="Line 1371"/>
              <p:cNvSpPr>
                <a:spLocks noChangeShapeType="1"/>
              </p:cNvSpPr>
              <p:nvPr/>
            </p:nvSpPr>
            <p:spPr bwMode="auto">
              <a:xfrm>
                <a:off x="4088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08" name="Line 1372"/>
              <p:cNvSpPr>
                <a:spLocks noChangeShapeType="1"/>
              </p:cNvSpPr>
              <p:nvPr/>
            </p:nvSpPr>
            <p:spPr bwMode="auto">
              <a:xfrm>
                <a:off x="411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09" name="Line 1373"/>
              <p:cNvSpPr>
                <a:spLocks noChangeShapeType="1"/>
              </p:cNvSpPr>
              <p:nvPr/>
            </p:nvSpPr>
            <p:spPr bwMode="auto">
              <a:xfrm>
                <a:off x="415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10" name="Line 1374"/>
              <p:cNvSpPr>
                <a:spLocks noChangeShapeType="1"/>
              </p:cNvSpPr>
              <p:nvPr/>
            </p:nvSpPr>
            <p:spPr bwMode="auto">
              <a:xfrm>
                <a:off x="4182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11" name="Line 1375"/>
              <p:cNvSpPr>
                <a:spLocks noChangeShapeType="1"/>
              </p:cNvSpPr>
              <p:nvPr/>
            </p:nvSpPr>
            <p:spPr bwMode="auto">
              <a:xfrm>
                <a:off x="421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12" name="Line 1376"/>
              <p:cNvSpPr>
                <a:spLocks noChangeShapeType="1"/>
              </p:cNvSpPr>
              <p:nvPr/>
            </p:nvSpPr>
            <p:spPr bwMode="auto">
              <a:xfrm>
                <a:off x="4246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13" name="Line 1377"/>
              <p:cNvSpPr>
                <a:spLocks noChangeShapeType="1"/>
              </p:cNvSpPr>
              <p:nvPr/>
            </p:nvSpPr>
            <p:spPr bwMode="auto">
              <a:xfrm>
                <a:off x="4278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14" name="Line 1378"/>
              <p:cNvSpPr>
                <a:spLocks noChangeShapeType="1"/>
              </p:cNvSpPr>
              <p:nvPr/>
            </p:nvSpPr>
            <p:spPr bwMode="auto">
              <a:xfrm>
                <a:off x="4310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15" name="Line 1379"/>
              <p:cNvSpPr>
                <a:spLocks noChangeShapeType="1"/>
              </p:cNvSpPr>
              <p:nvPr/>
            </p:nvSpPr>
            <p:spPr bwMode="auto">
              <a:xfrm>
                <a:off x="4342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16" name="Line 1380"/>
              <p:cNvSpPr>
                <a:spLocks noChangeShapeType="1"/>
              </p:cNvSpPr>
              <p:nvPr/>
            </p:nvSpPr>
            <p:spPr bwMode="auto">
              <a:xfrm>
                <a:off x="4372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17" name="Line 1381"/>
              <p:cNvSpPr>
                <a:spLocks noChangeShapeType="1"/>
              </p:cNvSpPr>
              <p:nvPr/>
            </p:nvSpPr>
            <p:spPr bwMode="auto">
              <a:xfrm>
                <a:off x="4404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18" name="Line 1382"/>
              <p:cNvSpPr>
                <a:spLocks noChangeShapeType="1"/>
              </p:cNvSpPr>
              <p:nvPr/>
            </p:nvSpPr>
            <p:spPr bwMode="auto">
              <a:xfrm>
                <a:off x="443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19" name="Line 1383"/>
              <p:cNvSpPr>
                <a:spLocks noChangeShapeType="1"/>
              </p:cNvSpPr>
              <p:nvPr/>
            </p:nvSpPr>
            <p:spPr bwMode="auto">
              <a:xfrm>
                <a:off x="446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0" name="Line 1384"/>
              <p:cNvSpPr>
                <a:spLocks noChangeShapeType="1"/>
              </p:cNvSpPr>
              <p:nvPr/>
            </p:nvSpPr>
            <p:spPr bwMode="auto">
              <a:xfrm>
                <a:off x="4500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1" name="Line 1385"/>
              <p:cNvSpPr>
                <a:spLocks noChangeShapeType="1"/>
              </p:cNvSpPr>
              <p:nvPr/>
            </p:nvSpPr>
            <p:spPr bwMode="auto">
              <a:xfrm>
                <a:off x="4532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2" name="Line 1386"/>
              <p:cNvSpPr>
                <a:spLocks noChangeShapeType="1"/>
              </p:cNvSpPr>
              <p:nvPr/>
            </p:nvSpPr>
            <p:spPr bwMode="auto">
              <a:xfrm>
                <a:off x="4564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3" name="Line 1387"/>
              <p:cNvSpPr>
                <a:spLocks noChangeShapeType="1"/>
              </p:cNvSpPr>
              <p:nvPr/>
            </p:nvSpPr>
            <p:spPr bwMode="auto">
              <a:xfrm>
                <a:off x="4596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4" name="Line 1388"/>
              <p:cNvSpPr>
                <a:spLocks noChangeShapeType="1"/>
              </p:cNvSpPr>
              <p:nvPr/>
            </p:nvSpPr>
            <p:spPr bwMode="auto">
              <a:xfrm>
                <a:off x="4626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5" name="Line 1389"/>
              <p:cNvSpPr>
                <a:spLocks noChangeShapeType="1"/>
              </p:cNvSpPr>
              <p:nvPr/>
            </p:nvSpPr>
            <p:spPr bwMode="auto">
              <a:xfrm>
                <a:off x="4658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6" name="Line 1390"/>
              <p:cNvSpPr>
                <a:spLocks noChangeShapeType="1"/>
              </p:cNvSpPr>
              <p:nvPr/>
            </p:nvSpPr>
            <p:spPr bwMode="auto">
              <a:xfrm>
                <a:off x="4690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7" name="Line 1391"/>
              <p:cNvSpPr>
                <a:spLocks noChangeShapeType="1"/>
              </p:cNvSpPr>
              <p:nvPr/>
            </p:nvSpPr>
            <p:spPr bwMode="auto">
              <a:xfrm>
                <a:off x="4722" y="151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8" name="Line 1392"/>
              <p:cNvSpPr>
                <a:spLocks noChangeShapeType="1"/>
              </p:cNvSpPr>
              <p:nvPr/>
            </p:nvSpPr>
            <p:spPr bwMode="auto">
              <a:xfrm>
                <a:off x="4754" y="151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9" name="Line 1393"/>
              <p:cNvSpPr>
                <a:spLocks noChangeShapeType="1"/>
              </p:cNvSpPr>
              <p:nvPr/>
            </p:nvSpPr>
            <p:spPr bwMode="auto">
              <a:xfrm>
                <a:off x="4786" y="1516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30" name="Freeform 1394"/>
              <p:cNvSpPr>
                <a:spLocks/>
              </p:cNvSpPr>
              <p:nvPr/>
            </p:nvSpPr>
            <p:spPr bwMode="auto">
              <a:xfrm>
                <a:off x="3214" y="1020"/>
                <a:ext cx="56" cy="94"/>
              </a:xfrm>
              <a:custGeom>
                <a:avLst/>
                <a:gdLst>
                  <a:gd name="T0" fmla="*/ 42 w 56"/>
                  <a:gd name="T1" fmla="*/ 40 h 94"/>
                  <a:gd name="T2" fmla="*/ 34 w 56"/>
                  <a:gd name="T3" fmla="*/ 34 h 94"/>
                  <a:gd name="T4" fmla="*/ 26 w 56"/>
                  <a:gd name="T5" fmla="*/ 34 h 94"/>
                  <a:gd name="T6" fmla="*/ 14 w 56"/>
                  <a:gd name="T7" fmla="*/ 40 h 94"/>
                  <a:gd name="T8" fmla="*/ 4 w 56"/>
                  <a:gd name="T9" fmla="*/ 52 h 94"/>
                  <a:gd name="T10" fmla="*/ 0 w 56"/>
                  <a:gd name="T11" fmla="*/ 64 h 94"/>
                  <a:gd name="T12" fmla="*/ 0 w 56"/>
                  <a:gd name="T13" fmla="*/ 78 h 94"/>
                  <a:gd name="T14" fmla="*/ 4 w 56"/>
                  <a:gd name="T15" fmla="*/ 86 h 94"/>
                  <a:gd name="T16" fmla="*/ 8 w 56"/>
                  <a:gd name="T17" fmla="*/ 90 h 94"/>
                  <a:gd name="T18" fmla="*/ 18 w 56"/>
                  <a:gd name="T19" fmla="*/ 94 h 94"/>
                  <a:gd name="T20" fmla="*/ 26 w 56"/>
                  <a:gd name="T21" fmla="*/ 94 h 94"/>
                  <a:gd name="T22" fmla="*/ 38 w 56"/>
                  <a:gd name="T23" fmla="*/ 90 h 94"/>
                  <a:gd name="T24" fmla="*/ 46 w 56"/>
                  <a:gd name="T25" fmla="*/ 78 h 94"/>
                  <a:gd name="T26" fmla="*/ 52 w 56"/>
                  <a:gd name="T27" fmla="*/ 64 h 94"/>
                  <a:gd name="T28" fmla="*/ 52 w 56"/>
                  <a:gd name="T29" fmla="*/ 52 h 94"/>
                  <a:gd name="T30" fmla="*/ 46 w 56"/>
                  <a:gd name="T31" fmla="*/ 44 h 94"/>
                  <a:gd name="T32" fmla="*/ 30 w 56"/>
                  <a:gd name="T33" fmla="*/ 22 h 94"/>
                  <a:gd name="T34" fmla="*/ 26 w 56"/>
                  <a:gd name="T35" fmla="*/ 14 h 94"/>
                  <a:gd name="T36" fmla="*/ 26 w 56"/>
                  <a:gd name="T37" fmla="*/ 6 h 94"/>
                  <a:gd name="T38" fmla="*/ 30 w 56"/>
                  <a:gd name="T39" fmla="*/ 0 h 94"/>
                  <a:gd name="T40" fmla="*/ 38 w 56"/>
                  <a:gd name="T41" fmla="*/ 0 h 94"/>
                  <a:gd name="T42" fmla="*/ 46 w 56"/>
                  <a:gd name="T43" fmla="*/ 6 h 94"/>
                  <a:gd name="T44" fmla="*/ 56 w 56"/>
                  <a:gd name="T45" fmla="*/ 1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6" h="94">
                    <a:moveTo>
                      <a:pt x="42" y="40"/>
                    </a:moveTo>
                    <a:lnTo>
                      <a:pt x="34" y="34"/>
                    </a:lnTo>
                    <a:lnTo>
                      <a:pt x="26" y="34"/>
                    </a:lnTo>
                    <a:lnTo>
                      <a:pt x="14" y="40"/>
                    </a:lnTo>
                    <a:lnTo>
                      <a:pt x="4" y="52"/>
                    </a:lnTo>
                    <a:lnTo>
                      <a:pt x="0" y="64"/>
                    </a:lnTo>
                    <a:lnTo>
                      <a:pt x="0" y="78"/>
                    </a:lnTo>
                    <a:lnTo>
                      <a:pt x="4" y="86"/>
                    </a:lnTo>
                    <a:lnTo>
                      <a:pt x="8" y="90"/>
                    </a:lnTo>
                    <a:lnTo>
                      <a:pt x="18" y="94"/>
                    </a:lnTo>
                    <a:lnTo>
                      <a:pt x="26" y="94"/>
                    </a:lnTo>
                    <a:lnTo>
                      <a:pt x="38" y="90"/>
                    </a:lnTo>
                    <a:lnTo>
                      <a:pt x="46" y="78"/>
                    </a:lnTo>
                    <a:lnTo>
                      <a:pt x="52" y="64"/>
                    </a:lnTo>
                    <a:lnTo>
                      <a:pt x="52" y="52"/>
                    </a:lnTo>
                    <a:lnTo>
                      <a:pt x="46" y="44"/>
                    </a:lnTo>
                    <a:lnTo>
                      <a:pt x="30" y="22"/>
                    </a:lnTo>
                    <a:lnTo>
                      <a:pt x="26" y="14"/>
                    </a:lnTo>
                    <a:lnTo>
                      <a:pt x="26" y="6"/>
                    </a:lnTo>
                    <a:lnTo>
                      <a:pt x="30" y="0"/>
                    </a:lnTo>
                    <a:lnTo>
                      <a:pt x="38" y="0"/>
                    </a:lnTo>
                    <a:lnTo>
                      <a:pt x="46" y="6"/>
                    </a:lnTo>
                    <a:lnTo>
                      <a:pt x="56" y="1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31" name="Freeform 1395"/>
              <p:cNvSpPr>
                <a:spLocks/>
              </p:cNvSpPr>
              <p:nvPr/>
            </p:nvSpPr>
            <p:spPr bwMode="auto">
              <a:xfrm>
                <a:off x="3218" y="1054"/>
                <a:ext cx="22" cy="56"/>
              </a:xfrm>
              <a:custGeom>
                <a:avLst/>
                <a:gdLst>
                  <a:gd name="T0" fmla="*/ 22 w 22"/>
                  <a:gd name="T1" fmla="*/ 0 h 56"/>
                  <a:gd name="T2" fmla="*/ 14 w 22"/>
                  <a:gd name="T3" fmla="*/ 6 h 56"/>
                  <a:gd name="T4" fmla="*/ 4 w 22"/>
                  <a:gd name="T5" fmla="*/ 18 h 56"/>
                  <a:gd name="T6" fmla="*/ 0 w 22"/>
                  <a:gd name="T7" fmla="*/ 30 h 56"/>
                  <a:gd name="T8" fmla="*/ 0 w 22"/>
                  <a:gd name="T9" fmla="*/ 48 h 56"/>
                  <a:gd name="T10" fmla="*/ 4 w 22"/>
                  <a:gd name="T1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56">
                    <a:moveTo>
                      <a:pt x="22" y="0"/>
                    </a:moveTo>
                    <a:lnTo>
                      <a:pt x="14" y="6"/>
                    </a:lnTo>
                    <a:lnTo>
                      <a:pt x="4" y="18"/>
                    </a:lnTo>
                    <a:lnTo>
                      <a:pt x="0" y="30"/>
                    </a:lnTo>
                    <a:lnTo>
                      <a:pt x="0" y="48"/>
                    </a:lnTo>
                    <a:lnTo>
                      <a:pt x="4" y="5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32" name="Freeform 1396"/>
              <p:cNvSpPr>
                <a:spLocks/>
              </p:cNvSpPr>
              <p:nvPr/>
            </p:nvSpPr>
            <p:spPr bwMode="auto">
              <a:xfrm>
                <a:off x="3240" y="1026"/>
                <a:ext cx="30" cy="88"/>
              </a:xfrm>
              <a:custGeom>
                <a:avLst/>
                <a:gdLst>
                  <a:gd name="T0" fmla="*/ 0 w 30"/>
                  <a:gd name="T1" fmla="*/ 88 h 88"/>
                  <a:gd name="T2" fmla="*/ 8 w 30"/>
                  <a:gd name="T3" fmla="*/ 84 h 88"/>
                  <a:gd name="T4" fmla="*/ 16 w 30"/>
                  <a:gd name="T5" fmla="*/ 72 h 88"/>
                  <a:gd name="T6" fmla="*/ 20 w 30"/>
                  <a:gd name="T7" fmla="*/ 58 h 88"/>
                  <a:gd name="T8" fmla="*/ 20 w 30"/>
                  <a:gd name="T9" fmla="*/ 42 h 88"/>
                  <a:gd name="T10" fmla="*/ 16 w 30"/>
                  <a:gd name="T11" fmla="*/ 34 h 88"/>
                  <a:gd name="T12" fmla="*/ 8 w 30"/>
                  <a:gd name="T13" fmla="*/ 20 h 88"/>
                  <a:gd name="T14" fmla="*/ 4 w 30"/>
                  <a:gd name="T15" fmla="*/ 12 h 88"/>
                  <a:gd name="T16" fmla="*/ 4 w 30"/>
                  <a:gd name="T17" fmla="*/ 4 h 88"/>
                  <a:gd name="T18" fmla="*/ 8 w 30"/>
                  <a:gd name="T19" fmla="*/ 0 h 88"/>
                  <a:gd name="T20" fmla="*/ 16 w 30"/>
                  <a:gd name="T21" fmla="*/ 0 h 88"/>
                  <a:gd name="T22" fmla="*/ 30 w 30"/>
                  <a:gd name="T23" fmla="*/ 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88">
                    <a:moveTo>
                      <a:pt x="0" y="88"/>
                    </a:moveTo>
                    <a:lnTo>
                      <a:pt x="8" y="84"/>
                    </a:lnTo>
                    <a:lnTo>
                      <a:pt x="16" y="72"/>
                    </a:lnTo>
                    <a:lnTo>
                      <a:pt x="20" y="58"/>
                    </a:lnTo>
                    <a:lnTo>
                      <a:pt x="20" y="42"/>
                    </a:lnTo>
                    <a:lnTo>
                      <a:pt x="16" y="34"/>
                    </a:lnTo>
                    <a:lnTo>
                      <a:pt x="8" y="20"/>
                    </a:lnTo>
                    <a:lnTo>
                      <a:pt x="4" y="12"/>
                    </a:lnTo>
                    <a:lnTo>
                      <a:pt x="4" y="4"/>
                    </a:lnTo>
                    <a:lnTo>
                      <a:pt x="8" y="0"/>
                    </a:lnTo>
                    <a:lnTo>
                      <a:pt x="16" y="0"/>
                    </a:lnTo>
                    <a:lnTo>
                      <a:pt x="30" y="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33" name="Freeform 1397"/>
              <p:cNvSpPr>
                <a:spLocks/>
              </p:cNvSpPr>
              <p:nvPr/>
            </p:nvSpPr>
            <p:spPr bwMode="auto">
              <a:xfrm>
                <a:off x="3286" y="1054"/>
                <a:ext cx="42" cy="94"/>
              </a:xfrm>
              <a:custGeom>
                <a:avLst/>
                <a:gdLst>
                  <a:gd name="T0" fmla="*/ 0 w 42"/>
                  <a:gd name="T1" fmla="*/ 14 h 94"/>
                  <a:gd name="T2" fmla="*/ 8 w 42"/>
                  <a:gd name="T3" fmla="*/ 6 h 94"/>
                  <a:gd name="T4" fmla="*/ 18 w 42"/>
                  <a:gd name="T5" fmla="*/ 0 h 94"/>
                  <a:gd name="T6" fmla="*/ 26 w 42"/>
                  <a:gd name="T7" fmla="*/ 0 h 94"/>
                  <a:gd name="T8" fmla="*/ 34 w 42"/>
                  <a:gd name="T9" fmla="*/ 6 h 94"/>
                  <a:gd name="T10" fmla="*/ 38 w 42"/>
                  <a:gd name="T11" fmla="*/ 10 h 94"/>
                  <a:gd name="T12" fmla="*/ 42 w 42"/>
                  <a:gd name="T13" fmla="*/ 22 h 94"/>
                  <a:gd name="T14" fmla="*/ 42 w 42"/>
                  <a:gd name="T15" fmla="*/ 40 h 94"/>
                  <a:gd name="T16" fmla="*/ 38 w 42"/>
                  <a:gd name="T17" fmla="*/ 56 h 94"/>
                  <a:gd name="T18" fmla="*/ 26 w 42"/>
                  <a:gd name="T1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94">
                    <a:moveTo>
                      <a:pt x="0" y="14"/>
                    </a:moveTo>
                    <a:lnTo>
                      <a:pt x="8" y="6"/>
                    </a:lnTo>
                    <a:lnTo>
                      <a:pt x="18" y="0"/>
                    </a:lnTo>
                    <a:lnTo>
                      <a:pt x="26" y="0"/>
                    </a:lnTo>
                    <a:lnTo>
                      <a:pt x="34" y="6"/>
                    </a:lnTo>
                    <a:lnTo>
                      <a:pt x="38" y="10"/>
                    </a:lnTo>
                    <a:lnTo>
                      <a:pt x="42" y="22"/>
                    </a:lnTo>
                    <a:lnTo>
                      <a:pt x="42" y="40"/>
                    </a:lnTo>
                    <a:lnTo>
                      <a:pt x="38" y="56"/>
                    </a:lnTo>
                    <a:lnTo>
                      <a:pt x="26" y="9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34" name="Freeform 1398"/>
              <p:cNvSpPr>
                <a:spLocks/>
              </p:cNvSpPr>
              <p:nvPr/>
            </p:nvSpPr>
            <p:spPr bwMode="auto">
              <a:xfrm>
                <a:off x="3290" y="1060"/>
                <a:ext cx="34" cy="4"/>
              </a:xfrm>
              <a:custGeom>
                <a:avLst/>
                <a:gdLst>
                  <a:gd name="T0" fmla="*/ 0 w 34"/>
                  <a:gd name="T1" fmla="*/ 4 h 4"/>
                  <a:gd name="T2" fmla="*/ 10 w 34"/>
                  <a:gd name="T3" fmla="*/ 0 h 4"/>
                  <a:gd name="T4" fmla="*/ 26 w 34"/>
                  <a:gd name="T5" fmla="*/ 0 h 4"/>
                  <a:gd name="T6" fmla="*/ 34 w 3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4">
                    <a:moveTo>
                      <a:pt x="0" y="4"/>
                    </a:moveTo>
                    <a:lnTo>
                      <a:pt x="10" y="0"/>
                    </a:lnTo>
                    <a:lnTo>
                      <a:pt x="26" y="0"/>
                    </a:lnTo>
                    <a:lnTo>
                      <a:pt x="34" y="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35" name="Freeform 1399"/>
              <p:cNvSpPr>
                <a:spLocks/>
              </p:cNvSpPr>
              <p:nvPr/>
            </p:nvSpPr>
            <p:spPr bwMode="auto">
              <a:xfrm>
                <a:off x="3308" y="1054"/>
                <a:ext cx="50" cy="94"/>
              </a:xfrm>
              <a:custGeom>
                <a:avLst/>
                <a:gdLst>
                  <a:gd name="T0" fmla="*/ 50 w 50"/>
                  <a:gd name="T1" fmla="*/ 0 h 94"/>
                  <a:gd name="T2" fmla="*/ 46 w 50"/>
                  <a:gd name="T3" fmla="*/ 14 h 94"/>
                  <a:gd name="T4" fmla="*/ 42 w 50"/>
                  <a:gd name="T5" fmla="*/ 22 h 94"/>
                  <a:gd name="T6" fmla="*/ 20 w 50"/>
                  <a:gd name="T7" fmla="*/ 52 h 94"/>
                  <a:gd name="T8" fmla="*/ 8 w 50"/>
                  <a:gd name="T9" fmla="*/ 78 h 94"/>
                  <a:gd name="T10" fmla="*/ 0 w 50"/>
                  <a:gd name="T11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" h="94">
                    <a:moveTo>
                      <a:pt x="50" y="0"/>
                    </a:moveTo>
                    <a:lnTo>
                      <a:pt x="46" y="14"/>
                    </a:lnTo>
                    <a:lnTo>
                      <a:pt x="42" y="22"/>
                    </a:lnTo>
                    <a:lnTo>
                      <a:pt x="20" y="52"/>
                    </a:lnTo>
                    <a:lnTo>
                      <a:pt x="8" y="78"/>
                    </a:lnTo>
                    <a:lnTo>
                      <a:pt x="0" y="9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36" name="Freeform 1400"/>
              <p:cNvSpPr>
                <a:spLocks/>
              </p:cNvSpPr>
              <p:nvPr/>
            </p:nvSpPr>
            <p:spPr bwMode="auto">
              <a:xfrm>
                <a:off x="3328" y="1054"/>
                <a:ext cx="26" cy="52"/>
              </a:xfrm>
              <a:custGeom>
                <a:avLst/>
                <a:gdLst>
                  <a:gd name="T0" fmla="*/ 26 w 26"/>
                  <a:gd name="T1" fmla="*/ 0 h 52"/>
                  <a:gd name="T2" fmla="*/ 22 w 26"/>
                  <a:gd name="T3" fmla="*/ 14 h 52"/>
                  <a:gd name="T4" fmla="*/ 18 w 26"/>
                  <a:gd name="T5" fmla="*/ 22 h 52"/>
                  <a:gd name="T6" fmla="*/ 0 w 26"/>
                  <a:gd name="T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52">
                    <a:moveTo>
                      <a:pt x="26" y="0"/>
                    </a:moveTo>
                    <a:lnTo>
                      <a:pt x="22" y="14"/>
                    </a:lnTo>
                    <a:lnTo>
                      <a:pt x="18" y="22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37" name="Line 1401"/>
              <p:cNvSpPr>
                <a:spLocks noChangeShapeType="1"/>
              </p:cNvSpPr>
              <p:nvPr/>
            </p:nvSpPr>
            <p:spPr bwMode="auto">
              <a:xfrm flipH="1">
                <a:off x="3376" y="1008"/>
                <a:ext cx="76" cy="1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38" name="Freeform 1402"/>
              <p:cNvSpPr>
                <a:spLocks/>
              </p:cNvSpPr>
              <p:nvPr/>
            </p:nvSpPr>
            <p:spPr bwMode="auto">
              <a:xfrm>
                <a:off x="3464" y="1054"/>
                <a:ext cx="42" cy="94"/>
              </a:xfrm>
              <a:custGeom>
                <a:avLst/>
                <a:gdLst>
                  <a:gd name="T0" fmla="*/ 0 w 42"/>
                  <a:gd name="T1" fmla="*/ 14 h 94"/>
                  <a:gd name="T2" fmla="*/ 8 w 42"/>
                  <a:gd name="T3" fmla="*/ 6 h 94"/>
                  <a:gd name="T4" fmla="*/ 18 w 42"/>
                  <a:gd name="T5" fmla="*/ 0 h 94"/>
                  <a:gd name="T6" fmla="*/ 26 w 42"/>
                  <a:gd name="T7" fmla="*/ 0 h 94"/>
                  <a:gd name="T8" fmla="*/ 34 w 42"/>
                  <a:gd name="T9" fmla="*/ 6 h 94"/>
                  <a:gd name="T10" fmla="*/ 38 w 42"/>
                  <a:gd name="T11" fmla="*/ 10 h 94"/>
                  <a:gd name="T12" fmla="*/ 42 w 42"/>
                  <a:gd name="T13" fmla="*/ 22 h 94"/>
                  <a:gd name="T14" fmla="*/ 42 w 42"/>
                  <a:gd name="T15" fmla="*/ 40 h 94"/>
                  <a:gd name="T16" fmla="*/ 38 w 42"/>
                  <a:gd name="T17" fmla="*/ 56 h 94"/>
                  <a:gd name="T18" fmla="*/ 26 w 42"/>
                  <a:gd name="T1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94">
                    <a:moveTo>
                      <a:pt x="0" y="14"/>
                    </a:moveTo>
                    <a:lnTo>
                      <a:pt x="8" y="6"/>
                    </a:lnTo>
                    <a:lnTo>
                      <a:pt x="18" y="0"/>
                    </a:lnTo>
                    <a:lnTo>
                      <a:pt x="26" y="0"/>
                    </a:lnTo>
                    <a:lnTo>
                      <a:pt x="34" y="6"/>
                    </a:lnTo>
                    <a:lnTo>
                      <a:pt x="38" y="10"/>
                    </a:lnTo>
                    <a:lnTo>
                      <a:pt x="42" y="22"/>
                    </a:lnTo>
                    <a:lnTo>
                      <a:pt x="42" y="40"/>
                    </a:lnTo>
                    <a:lnTo>
                      <a:pt x="38" y="56"/>
                    </a:lnTo>
                    <a:lnTo>
                      <a:pt x="26" y="9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39" name="Freeform 1403"/>
              <p:cNvSpPr>
                <a:spLocks/>
              </p:cNvSpPr>
              <p:nvPr/>
            </p:nvSpPr>
            <p:spPr bwMode="auto">
              <a:xfrm>
                <a:off x="3468" y="1060"/>
                <a:ext cx="34" cy="4"/>
              </a:xfrm>
              <a:custGeom>
                <a:avLst/>
                <a:gdLst>
                  <a:gd name="T0" fmla="*/ 0 w 34"/>
                  <a:gd name="T1" fmla="*/ 4 h 4"/>
                  <a:gd name="T2" fmla="*/ 10 w 34"/>
                  <a:gd name="T3" fmla="*/ 0 h 4"/>
                  <a:gd name="T4" fmla="*/ 26 w 34"/>
                  <a:gd name="T5" fmla="*/ 0 h 4"/>
                  <a:gd name="T6" fmla="*/ 34 w 3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4">
                    <a:moveTo>
                      <a:pt x="0" y="4"/>
                    </a:moveTo>
                    <a:lnTo>
                      <a:pt x="10" y="0"/>
                    </a:lnTo>
                    <a:lnTo>
                      <a:pt x="26" y="0"/>
                    </a:lnTo>
                    <a:lnTo>
                      <a:pt x="34" y="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40" name="Freeform 1404"/>
              <p:cNvSpPr>
                <a:spLocks/>
              </p:cNvSpPr>
              <p:nvPr/>
            </p:nvSpPr>
            <p:spPr bwMode="auto">
              <a:xfrm>
                <a:off x="3486" y="1054"/>
                <a:ext cx="50" cy="94"/>
              </a:xfrm>
              <a:custGeom>
                <a:avLst/>
                <a:gdLst>
                  <a:gd name="T0" fmla="*/ 50 w 50"/>
                  <a:gd name="T1" fmla="*/ 0 h 94"/>
                  <a:gd name="T2" fmla="*/ 46 w 50"/>
                  <a:gd name="T3" fmla="*/ 14 h 94"/>
                  <a:gd name="T4" fmla="*/ 42 w 50"/>
                  <a:gd name="T5" fmla="*/ 22 h 94"/>
                  <a:gd name="T6" fmla="*/ 20 w 50"/>
                  <a:gd name="T7" fmla="*/ 52 h 94"/>
                  <a:gd name="T8" fmla="*/ 8 w 50"/>
                  <a:gd name="T9" fmla="*/ 78 h 94"/>
                  <a:gd name="T10" fmla="*/ 0 w 50"/>
                  <a:gd name="T11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" h="94">
                    <a:moveTo>
                      <a:pt x="50" y="0"/>
                    </a:moveTo>
                    <a:lnTo>
                      <a:pt x="46" y="14"/>
                    </a:lnTo>
                    <a:lnTo>
                      <a:pt x="42" y="22"/>
                    </a:lnTo>
                    <a:lnTo>
                      <a:pt x="20" y="52"/>
                    </a:lnTo>
                    <a:lnTo>
                      <a:pt x="8" y="78"/>
                    </a:lnTo>
                    <a:lnTo>
                      <a:pt x="0" y="9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41" name="Freeform 1405"/>
              <p:cNvSpPr>
                <a:spLocks/>
              </p:cNvSpPr>
              <p:nvPr/>
            </p:nvSpPr>
            <p:spPr bwMode="auto">
              <a:xfrm>
                <a:off x="3506" y="1054"/>
                <a:ext cx="26" cy="52"/>
              </a:xfrm>
              <a:custGeom>
                <a:avLst/>
                <a:gdLst>
                  <a:gd name="T0" fmla="*/ 26 w 26"/>
                  <a:gd name="T1" fmla="*/ 0 h 52"/>
                  <a:gd name="T2" fmla="*/ 22 w 26"/>
                  <a:gd name="T3" fmla="*/ 14 h 52"/>
                  <a:gd name="T4" fmla="*/ 18 w 26"/>
                  <a:gd name="T5" fmla="*/ 22 h 52"/>
                  <a:gd name="T6" fmla="*/ 0 w 26"/>
                  <a:gd name="T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52">
                    <a:moveTo>
                      <a:pt x="26" y="0"/>
                    </a:moveTo>
                    <a:lnTo>
                      <a:pt x="22" y="14"/>
                    </a:lnTo>
                    <a:lnTo>
                      <a:pt x="18" y="22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42" name="Line 1406"/>
              <p:cNvSpPr>
                <a:spLocks noChangeShapeType="1"/>
              </p:cNvSpPr>
              <p:nvPr/>
            </p:nvSpPr>
            <p:spPr bwMode="auto">
              <a:xfrm flipV="1">
                <a:off x="4786" y="942"/>
                <a:ext cx="1" cy="11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43" name="Line 1407"/>
              <p:cNvSpPr>
                <a:spLocks noChangeShapeType="1"/>
              </p:cNvSpPr>
              <p:nvPr/>
            </p:nvSpPr>
            <p:spPr bwMode="auto">
              <a:xfrm flipH="1">
                <a:off x="4750" y="1974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44" name="Line 1408"/>
              <p:cNvSpPr>
                <a:spLocks noChangeShapeType="1"/>
              </p:cNvSpPr>
              <p:nvPr/>
            </p:nvSpPr>
            <p:spPr bwMode="auto">
              <a:xfrm>
                <a:off x="4824" y="1982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45" name="Freeform 1409"/>
              <p:cNvSpPr>
                <a:spLocks/>
              </p:cNvSpPr>
              <p:nvPr/>
            </p:nvSpPr>
            <p:spPr bwMode="auto">
              <a:xfrm>
                <a:off x="4902" y="1946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3746" name="Group 1410"/>
            <p:cNvGrpSpPr>
              <a:grpSpLocks/>
            </p:cNvGrpSpPr>
            <p:nvPr/>
          </p:nvGrpSpPr>
          <p:grpSpPr bwMode="auto">
            <a:xfrm>
              <a:off x="914" y="942"/>
              <a:ext cx="4252" cy="2578"/>
              <a:chOff x="914" y="942"/>
              <a:chExt cx="4252" cy="2578"/>
            </a:xfrm>
          </p:grpSpPr>
          <p:sp>
            <p:nvSpPr>
              <p:cNvPr id="143747" name="Freeform 1411"/>
              <p:cNvSpPr>
                <a:spLocks/>
              </p:cNvSpPr>
              <p:nvPr/>
            </p:nvSpPr>
            <p:spPr bwMode="auto">
              <a:xfrm>
                <a:off x="4926" y="1946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8 w 16"/>
                  <a:gd name="T3" fmla="*/ 62 h 64"/>
                  <a:gd name="T4" fmla="*/ 10 w 16"/>
                  <a:gd name="T5" fmla="*/ 58 h 64"/>
                  <a:gd name="T6" fmla="*/ 14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4 w 16"/>
                  <a:gd name="T13" fmla="*/ 12 h 64"/>
                  <a:gd name="T14" fmla="*/ 10 w 16"/>
                  <a:gd name="T15" fmla="*/ 6 h 64"/>
                  <a:gd name="T16" fmla="*/ 8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8" y="62"/>
                    </a:lnTo>
                    <a:lnTo>
                      <a:pt x="10" y="58"/>
                    </a:lnTo>
                    <a:lnTo>
                      <a:pt x="14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8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48" name="Freeform 1412"/>
              <p:cNvSpPr>
                <a:spLocks/>
              </p:cNvSpPr>
              <p:nvPr/>
            </p:nvSpPr>
            <p:spPr bwMode="auto">
              <a:xfrm>
                <a:off x="4968" y="2004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49" name="Freeform 1413"/>
              <p:cNvSpPr>
                <a:spLocks/>
              </p:cNvSpPr>
              <p:nvPr/>
            </p:nvSpPr>
            <p:spPr bwMode="auto">
              <a:xfrm>
                <a:off x="4996" y="1946"/>
                <a:ext cx="42" cy="64"/>
              </a:xfrm>
              <a:custGeom>
                <a:avLst/>
                <a:gdLst>
                  <a:gd name="T0" fmla="*/ 18 w 42"/>
                  <a:gd name="T1" fmla="*/ 0 h 64"/>
                  <a:gd name="T2" fmla="*/ 8 w 42"/>
                  <a:gd name="T3" fmla="*/ 2 h 64"/>
                  <a:gd name="T4" fmla="*/ 2 w 42"/>
                  <a:gd name="T5" fmla="*/ 12 h 64"/>
                  <a:gd name="T6" fmla="*/ 0 w 42"/>
                  <a:gd name="T7" fmla="*/ 28 h 64"/>
                  <a:gd name="T8" fmla="*/ 0 w 42"/>
                  <a:gd name="T9" fmla="*/ 36 h 64"/>
                  <a:gd name="T10" fmla="*/ 2 w 42"/>
                  <a:gd name="T11" fmla="*/ 52 h 64"/>
                  <a:gd name="T12" fmla="*/ 8 w 42"/>
                  <a:gd name="T13" fmla="*/ 62 h 64"/>
                  <a:gd name="T14" fmla="*/ 18 w 42"/>
                  <a:gd name="T15" fmla="*/ 64 h 64"/>
                  <a:gd name="T16" fmla="*/ 24 w 42"/>
                  <a:gd name="T17" fmla="*/ 64 h 64"/>
                  <a:gd name="T18" fmla="*/ 34 w 42"/>
                  <a:gd name="T19" fmla="*/ 62 h 64"/>
                  <a:gd name="T20" fmla="*/ 40 w 42"/>
                  <a:gd name="T21" fmla="*/ 52 h 64"/>
                  <a:gd name="T22" fmla="*/ 42 w 42"/>
                  <a:gd name="T23" fmla="*/ 36 h 64"/>
                  <a:gd name="T24" fmla="*/ 42 w 42"/>
                  <a:gd name="T25" fmla="*/ 28 h 64"/>
                  <a:gd name="T26" fmla="*/ 40 w 42"/>
                  <a:gd name="T27" fmla="*/ 12 h 64"/>
                  <a:gd name="T28" fmla="*/ 34 w 42"/>
                  <a:gd name="T29" fmla="*/ 2 h 64"/>
                  <a:gd name="T30" fmla="*/ 24 w 42"/>
                  <a:gd name="T31" fmla="*/ 0 h 64"/>
                  <a:gd name="T32" fmla="*/ 18 w 42"/>
                  <a:gd name="T33" fmla="*/ 0 h 64"/>
                  <a:gd name="T34" fmla="*/ 12 w 42"/>
                  <a:gd name="T35" fmla="*/ 2 h 64"/>
                  <a:gd name="T36" fmla="*/ 8 w 42"/>
                  <a:gd name="T37" fmla="*/ 6 h 64"/>
                  <a:gd name="T38" fmla="*/ 6 w 42"/>
                  <a:gd name="T39" fmla="*/ 12 h 64"/>
                  <a:gd name="T40" fmla="*/ 2 w 42"/>
                  <a:gd name="T41" fmla="*/ 28 h 64"/>
                  <a:gd name="T42" fmla="*/ 2 w 42"/>
                  <a:gd name="T43" fmla="*/ 36 h 64"/>
                  <a:gd name="T44" fmla="*/ 6 w 42"/>
                  <a:gd name="T45" fmla="*/ 52 h 64"/>
                  <a:gd name="T46" fmla="*/ 8 w 42"/>
                  <a:gd name="T47" fmla="*/ 58 h 64"/>
                  <a:gd name="T48" fmla="*/ 12 w 42"/>
                  <a:gd name="T49" fmla="*/ 62 h 64"/>
                  <a:gd name="T50" fmla="*/ 18 w 42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2" y="36"/>
                    </a:lnTo>
                    <a:lnTo>
                      <a:pt x="42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50" name="Freeform 1414"/>
              <p:cNvSpPr>
                <a:spLocks/>
              </p:cNvSpPr>
              <p:nvPr/>
            </p:nvSpPr>
            <p:spPr bwMode="auto">
              <a:xfrm>
                <a:off x="5020" y="1946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51" name="Freeform 1415"/>
              <p:cNvSpPr>
                <a:spLocks/>
              </p:cNvSpPr>
              <p:nvPr/>
            </p:nvSpPr>
            <p:spPr bwMode="auto">
              <a:xfrm>
                <a:off x="5058" y="1946"/>
                <a:ext cx="42" cy="64"/>
              </a:xfrm>
              <a:custGeom>
                <a:avLst/>
                <a:gdLst>
                  <a:gd name="T0" fmla="*/ 18 w 42"/>
                  <a:gd name="T1" fmla="*/ 0 h 64"/>
                  <a:gd name="T2" fmla="*/ 8 w 42"/>
                  <a:gd name="T3" fmla="*/ 2 h 64"/>
                  <a:gd name="T4" fmla="*/ 2 w 42"/>
                  <a:gd name="T5" fmla="*/ 12 h 64"/>
                  <a:gd name="T6" fmla="*/ 0 w 42"/>
                  <a:gd name="T7" fmla="*/ 28 h 64"/>
                  <a:gd name="T8" fmla="*/ 0 w 42"/>
                  <a:gd name="T9" fmla="*/ 36 h 64"/>
                  <a:gd name="T10" fmla="*/ 2 w 42"/>
                  <a:gd name="T11" fmla="*/ 52 h 64"/>
                  <a:gd name="T12" fmla="*/ 8 w 42"/>
                  <a:gd name="T13" fmla="*/ 62 h 64"/>
                  <a:gd name="T14" fmla="*/ 18 w 42"/>
                  <a:gd name="T15" fmla="*/ 64 h 64"/>
                  <a:gd name="T16" fmla="*/ 24 w 42"/>
                  <a:gd name="T17" fmla="*/ 64 h 64"/>
                  <a:gd name="T18" fmla="*/ 34 w 42"/>
                  <a:gd name="T19" fmla="*/ 62 h 64"/>
                  <a:gd name="T20" fmla="*/ 40 w 42"/>
                  <a:gd name="T21" fmla="*/ 52 h 64"/>
                  <a:gd name="T22" fmla="*/ 42 w 42"/>
                  <a:gd name="T23" fmla="*/ 36 h 64"/>
                  <a:gd name="T24" fmla="*/ 42 w 42"/>
                  <a:gd name="T25" fmla="*/ 28 h 64"/>
                  <a:gd name="T26" fmla="*/ 40 w 42"/>
                  <a:gd name="T27" fmla="*/ 12 h 64"/>
                  <a:gd name="T28" fmla="*/ 34 w 42"/>
                  <a:gd name="T29" fmla="*/ 2 h 64"/>
                  <a:gd name="T30" fmla="*/ 24 w 42"/>
                  <a:gd name="T31" fmla="*/ 0 h 64"/>
                  <a:gd name="T32" fmla="*/ 18 w 42"/>
                  <a:gd name="T33" fmla="*/ 0 h 64"/>
                  <a:gd name="T34" fmla="*/ 12 w 42"/>
                  <a:gd name="T35" fmla="*/ 2 h 64"/>
                  <a:gd name="T36" fmla="*/ 8 w 42"/>
                  <a:gd name="T37" fmla="*/ 6 h 64"/>
                  <a:gd name="T38" fmla="*/ 6 w 42"/>
                  <a:gd name="T39" fmla="*/ 12 h 64"/>
                  <a:gd name="T40" fmla="*/ 2 w 42"/>
                  <a:gd name="T41" fmla="*/ 28 h 64"/>
                  <a:gd name="T42" fmla="*/ 2 w 42"/>
                  <a:gd name="T43" fmla="*/ 36 h 64"/>
                  <a:gd name="T44" fmla="*/ 6 w 42"/>
                  <a:gd name="T45" fmla="*/ 52 h 64"/>
                  <a:gd name="T46" fmla="*/ 8 w 42"/>
                  <a:gd name="T47" fmla="*/ 58 h 64"/>
                  <a:gd name="T48" fmla="*/ 12 w 42"/>
                  <a:gd name="T49" fmla="*/ 62 h 64"/>
                  <a:gd name="T50" fmla="*/ 18 w 42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2" y="36"/>
                    </a:lnTo>
                    <a:lnTo>
                      <a:pt x="42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52" name="Freeform 1416"/>
              <p:cNvSpPr>
                <a:spLocks/>
              </p:cNvSpPr>
              <p:nvPr/>
            </p:nvSpPr>
            <p:spPr bwMode="auto">
              <a:xfrm>
                <a:off x="5082" y="1946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53" name="Line 1417"/>
              <p:cNvSpPr>
                <a:spLocks noChangeShapeType="1"/>
              </p:cNvSpPr>
              <p:nvPr/>
            </p:nvSpPr>
            <p:spPr bwMode="auto">
              <a:xfrm>
                <a:off x="5148" y="1952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54" name="Line 1418"/>
              <p:cNvSpPr>
                <a:spLocks noChangeShapeType="1"/>
              </p:cNvSpPr>
              <p:nvPr/>
            </p:nvSpPr>
            <p:spPr bwMode="auto">
              <a:xfrm>
                <a:off x="5150" y="1946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55" name="Freeform 1419"/>
              <p:cNvSpPr>
                <a:spLocks/>
              </p:cNvSpPr>
              <p:nvPr/>
            </p:nvSpPr>
            <p:spPr bwMode="auto">
              <a:xfrm>
                <a:off x="5116" y="1946"/>
                <a:ext cx="50" cy="46"/>
              </a:xfrm>
              <a:custGeom>
                <a:avLst/>
                <a:gdLst>
                  <a:gd name="T0" fmla="*/ 34 w 50"/>
                  <a:gd name="T1" fmla="*/ 0 h 46"/>
                  <a:gd name="T2" fmla="*/ 0 w 50"/>
                  <a:gd name="T3" fmla="*/ 46 h 46"/>
                  <a:gd name="T4" fmla="*/ 50 w 50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46">
                    <a:moveTo>
                      <a:pt x="34" y="0"/>
                    </a:moveTo>
                    <a:lnTo>
                      <a:pt x="0" y="46"/>
                    </a:lnTo>
                    <a:lnTo>
                      <a:pt x="50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56" name="Line 1420"/>
              <p:cNvSpPr>
                <a:spLocks noChangeShapeType="1"/>
              </p:cNvSpPr>
              <p:nvPr/>
            </p:nvSpPr>
            <p:spPr bwMode="auto">
              <a:xfrm>
                <a:off x="5138" y="2010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57" name="Line 1421"/>
              <p:cNvSpPr>
                <a:spLocks noChangeShapeType="1"/>
              </p:cNvSpPr>
              <p:nvPr/>
            </p:nvSpPr>
            <p:spPr bwMode="auto">
              <a:xfrm flipH="1">
                <a:off x="4750" y="1744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58" name="Line 1422"/>
              <p:cNvSpPr>
                <a:spLocks noChangeShapeType="1"/>
              </p:cNvSpPr>
              <p:nvPr/>
            </p:nvSpPr>
            <p:spPr bwMode="auto">
              <a:xfrm>
                <a:off x="4824" y="1754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59" name="Freeform 1423"/>
              <p:cNvSpPr>
                <a:spLocks/>
              </p:cNvSpPr>
              <p:nvPr/>
            </p:nvSpPr>
            <p:spPr bwMode="auto">
              <a:xfrm>
                <a:off x="4902" y="1716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10 w 44"/>
                  <a:gd name="T3" fmla="*/ 4 h 66"/>
                  <a:gd name="T4" fmla="*/ 4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4 h 66"/>
                  <a:gd name="T12" fmla="*/ 10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60" name="Freeform 1424"/>
              <p:cNvSpPr>
                <a:spLocks/>
              </p:cNvSpPr>
              <p:nvPr/>
            </p:nvSpPr>
            <p:spPr bwMode="auto">
              <a:xfrm>
                <a:off x="4926" y="1716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8 w 16"/>
                  <a:gd name="T3" fmla="*/ 62 h 66"/>
                  <a:gd name="T4" fmla="*/ 10 w 16"/>
                  <a:gd name="T5" fmla="*/ 60 h 66"/>
                  <a:gd name="T6" fmla="*/ 14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4 w 16"/>
                  <a:gd name="T13" fmla="*/ 12 h 66"/>
                  <a:gd name="T14" fmla="*/ 10 w 16"/>
                  <a:gd name="T15" fmla="*/ 6 h 66"/>
                  <a:gd name="T16" fmla="*/ 8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8" y="62"/>
                    </a:lnTo>
                    <a:lnTo>
                      <a:pt x="10" y="60"/>
                    </a:lnTo>
                    <a:lnTo>
                      <a:pt x="14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8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61" name="Freeform 1425"/>
              <p:cNvSpPr>
                <a:spLocks/>
              </p:cNvSpPr>
              <p:nvPr/>
            </p:nvSpPr>
            <p:spPr bwMode="auto">
              <a:xfrm>
                <a:off x="4968" y="177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2 h 6"/>
                  <a:gd name="T4" fmla="*/ 2 w 6"/>
                  <a:gd name="T5" fmla="*/ 6 h 6"/>
                  <a:gd name="T6" fmla="*/ 6 w 6"/>
                  <a:gd name="T7" fmla="*/ 2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62" name="Freeform 1426"/>
              <p:cNvSpPr>
                <a:spLocks/>
              </p:cNvSpPr>
              <p:nvPr/>
            </p:nvSpPr>
            <p:spPr bwMode="auto">
              <a:xfrm>
                <a:off x="4996" y="1716"/>
                <a:ext cx="42" cy="66"/>
              </a:xfrm>
              <a:custGeom>
                <a:avLst/>
                <a:gdLst>
                  <a:gd name="T0" fmla="*/ 18 w 42"/>
                  <a:gd name="T1" fmla="*/ 0 h 66"/>
                  <a:gd name="T2" fmla="*/ 8 w 42"/>
                  <a:gd name="T3" fmla="*/ 4 h 66"/>
                  <a:gd name="T4" fmla="*/ 2 w 42"/>
                  <a:gd name="T5" fmla="*/ 12 h 66"/>
                  <a:gd name="T6" fmla="*/ 0 w 42"/>
                  <a:gd name="T7" fmla="*/ 28 h 66"/>
                  <a:gd name="T8" fmla="*/ 0 w 42"/>
                  <a:gd name="T9" fmla="*/ 38 h 66"/>
                  <a:gd name="T10" fmla="*/ 2 w 42"/>
                  <a:gd name="T11" fmla="*/ 54 h 66"/>
                  <a:gd name="T12" fmla="*/ 8 w 42"/>
                  <a:gd name="T13" fmla="*/ 62 h 66"/>
                  <a:gd name="T14" fmla="*/ 18 w 42"/>
                  <a:gd name="T15" fmla="*/ 66 h 66"/>
                  <a:gd name="T16" fmla="*/ 24 w 42"/>
                  <a:gd name="T17" fmla="*/ 66 h 66"/>
                  <a:gd name="T18" fmla="*/ 34 w 42"/>
                  <a:gd name="T19" fmla="*/ 62 h 66"/>
                  <a:gd name="T20" fmla="*/ 40 w 42"/>
                  <a:gd name="T21" fmla="*/ 54 h 66"/>
                  <a:gd name="T22" fmla="*/ 42 w 42"/>
                  <a:gd name="T23" fmla="*/ 38 h 66"/>
                  <a:gd name="T24" fmla="*/ 42 w 42"/>
                  <a:gd name="T25" fmla="*/ 28 h 66"/>
                  <a:gd name="T26" fmla="*/ 40 w 42"/>
                  <a:gd name="T27" fmla="*/ 12 h 66"/>
                  <a:gd name="T28" fmla="*/ 34 w 42"/>
                  <a:gd name="T29" fmla="*/ 4 h 66"/>
                  <a:gd name="T30" fmla="*/ 24 w 42"/>
                  <a:gd name="T31" fmla="*/ 0 h 66"/>
                  <a:gd name="T32" fmla="*/ 18 w 42"/>
                  <a:gd name="T33" fmla="*/ 0 h 66"/>
                  <a:gd name="T34" fmla="*/ 12 w 42"/>
                  <a:gd name="T35" fmla="*/ 4 h 66"/>
                  <a:gd name="T36" fmla="*/ 8 w 42"/>
                  <a:gd name="T37" fmla="*/ 6 h 66"/>
                  <a:gd name="T38" fmla="*/ 6 w 42"/>
                  <a:gd name="T39" fmla="*/ 12 h 66"/>
                  <a:gd name="T40" fmla="*/ 2 w 42"/>
                  <a:gd name="T41" fmla="*/ 28 h 66"/>
                  <a:gd name="T42" fmla="*/ 2 w 42"/>
                  <a:gd name="T43" fmla="*/ 38 h 66"/>
                  <a:gd name="T44" fmla="*/ 6 w 42"/>
                  <a:gd name="T45" fmla="*/ 54 h 66"/>
                  <a:gd name="T46" fmla="*/ 8 w 42"/>
                  <a:gd name="T47" fmla="*/ 60 h 66"/>
                  <a:gd name="T48" fmla="*/ 12 w 42"/>
                  <a:gd name="T49" fmla="*/ 62 h 66"/>
                  <a:gd name="T50" fmla="*/ 18 w 42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66">
                    <a:moveTo>
                      <a:pt x="18" y="0"/>
                    </a:moveTo>
                    <a:lnTo>
                      <a:pt x="8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8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2" y="38"/>
                    </a:lnTo>
                    <a:lnTo>
                      <a:pt x="42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8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63" name="Freeform 1427"/>
              <p:cNvSpPr>
                <a:spLocks/>
              </p:cNvSpPr>
              <p:nvPr/>
            </p:nvSpPr>
            <p:spPr bwMode="auto">
              <a:xfrm>
                <a:off x="5020" y="1716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64" name="Freeform 1428"/>
              <p:cNvSpPr>
                <a:spLocks/>
              </p:cNvSpPr>
              <p:nvPr/>
            </p:nvSpPr>
            <p:spPr bwMode="auto">
              <a:xfrm>
                <a:off x="5058" y="1716"/>
                <a:ext cx="42" cy="66"/>
              </a:xfrm>
              <a:custGeom>
                <a:avLst/>
                <a:gdLst>
                  <a:gd name="T0" fmla="*/ 18 w 42"/>
                  <a:gd name="T1" fmla="*/ 0 h 66"/>
                  <a:gd name="T2" fmla="*/ 8 w 42"/>
                  <a:gd name="T3" fmla="*/ 4 h 66"/>
                  <a:gd name="T4" fmla="*/ 2 w 42"/>
                  <a:gd name="T5" fmla="*/ 12 h 66"/>
                  <a:gd name="T6" fmla="*/ 0 w 42"/>
                  <a:gd name="T7" fmla="*/ 28 h 66"/>
                  <a:gd name="T8" fmla="*/ 0 w 42"/>
                  <a:gd name="T9" fmla="*/ 38 h 66"/>
                  <a:gd name="T10" fmla="*/ 2 w 42"/>
                  <a:gd name="T11" fmla="*/ 54 h 66"/>
                  <a:gd name="T12" fmla="*/ 8 w 42"/>
                  <a:gd name="T13" fmla="*/ 62 h 66"/>
                  <a:gd name="T14" fmla="*/ 18 w 42"/>
                  <a:gd name="T15" fmla="*/ 66 h 66"/>
                  <a:gd name="T16" fmla="*/ 24 w 42"/>
                  <a:gd name="T17" fmla="*/ 66 h 66"/>
                  <a:gd name="T18" fmla="*/ 34 w 42"/>
                  <a:gd name="T19" fmla="*/ 62 h 66"/>
                  <a:gd name="T20" fmla="*/ 40 w 42"/>
                  <a:gd name="T21" fmla="*/ 54 h 66"/>
                  <a:gd name="T22" fmla="*/ 42 w 42"/>
                  <a:gd name="T23" fmla="*/ 38 h 66"/>
                  <a:gd name="T24" fmla="*/ 42 w 42"/>
                  <a:gd name="T25" fmla="*/ 28 h 66"/>
                  <a:gd name="T26" fmla="*/ 40 w 42"/>
                  <a:gd name="T27" fmla="*/ 12 h 66"/>
                  <a:gd name="T28" fmla="*/ 34 w 42"/>
                  <a:gd name="T29" fmla="*/ 4 h 66"/>
                  <a:gd name="T30" fmla="*/ 24 w 42"/>
                  <a:gd name="T31" fmla="*/ 0 h 66"/>
                  <a:gd name="T32" fmla="*/ 18 w 42"/>
                  <a:gd name="T33" fmla="*/ 0 h 66"/>
                  <a:gd name="T34" fmla="*/ 12 w 42"/>
                  <a:gd name="T35" fmla="*/ 4 h 66"/>
                  <a:gd name="T36" fmla="*/ 8 w 42"/>
                  <a:gd name="T37" fmla="*/ 6 h 66"/>
                  <a:gd name="T38" fmla="*/ 6 w 42"/>
                  <a:gd name="T39" fmla="*/ 12 h 66"/>
                  <a:gd name="T40" fmla="*/ 2 w 42"/>
                  <a:gd name="T41" fmla="*/ 28 h 66"/>
                  <a:gd name="T42" fmla="*/ 2 w 42"/>
                  <a:gd name="T43" fmla="*/ 38 h 66"/>
                  <a:gd name="T44" fmla="*/ 6 w 42"/>
                  <a:gd name="T45" fmla="*/ 54 h 66"/>
                  <a:gd name="T46" fmla="*/ 8 w 42"/>
                  <a:gd name="T47" fmla="*/ 60 h 66"/>
                  <a:gd name="T48" fmla="*/ 12 w 42"/>
                  <a:gd name="T49" fmla="*/ 62 h 66"/>
                  <a:gd name="T50" fmla="*/ 18 w 42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66">
                    <a:moveTo>
                      <a:pt x="18" y="0"/>
                    </a:moveTo>
                    <a:lnTo>
                      <a:pt x="8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8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2" y="38"/>
                    </a:lnTo>
                    <a:lnTo>
                      <a:pt x="42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8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65" name="Freeform 1429"/>
              <p:cNvSpPr>
                <a:spLocks/>
              </p:cNvSpPr>
              <p:nvPr/>
            </p:nvSpPr>
            <p:spPr bwMode="auto">
              <a:xfrm>
                <a:off x="5082" y="1716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66" name="Freeform 1430"/>
              <p:cNvSpPr>
                <a:spLocks/>
              </p:cNvSpPr>
              <p:nvPr/>
            </p:nvSpPr>
            <p:spPr bwMode="auto">
              <a:xfrm>
                <a:off x="5120" y="1716"/>
                <a:ext cx="42" cy="66"/>
              </a:xfrm>
              <a:custGeom>
                <a:avLst/>
                <a:gdLst>
                  <a:gd name="T0" fmla="*/ 2 w 42"/>
                  <a:gd name="T1" fmla="*/ 12 h 66"/>
                  <a:gd name="T2" fmla="*/ 6 w 42"/>
                  <a:gd name="T3" fmla="*/ 16 h 66"/>
                  <a:gd name="T4" fmla="*/ 2 w 42"/>
                  <a:gd name="T5" fmla="*/ 18 h 66"/>
                  <a:gd name="T6" fmla="*/ 0 w 42"/>
                  <a:gd name="T7" fmla="*/ 16 h 66"/>
                  <a:gd name="T8" fmla="*/ 0 w 42"/>
                  <a:gd name="T9" fmla="*/ 12 h 66"/>
                  <a:gd name="T10" fmla="*/ 2 w 42"/>
                  <a:gd name="T11" fmla="*/ 6 h 66"/>
                  <a:gd name="T12" fmla="*/ 6 w 42"/>
                  <a:gd name="T13" fmla="*/ 4 h 66"/>
                  <a:gd name="T14" fmla="*/ 14 w 42"/>
                  <a:gd name="T15" fmla="*/ 0 h 66"/>
                  <a:gd name="T16" fmla="*/ 28 w 42"/>
                  <a:gd name="T17" fmla="*/ 0 h 66"/>
                  <a:gd name="T18" fmla="*/ 36 w 42"/>
                  <a:gd name="T19" fmla="*/ 4 h 66"/>
                  <a:gd name="T20" fmla="*/ 40 w 42"/>
                  <a:gd name="T21" fmla="*/ 6 h 66"/>
                  <a:gd name="T22" fmla="*/ 42 w 42"/>
                  <a:gd name="T23" fmla="*/ 12 h 66"/>
                  <a:gd name="T24" fmla="*/ 42 w 42"/>
                  <a:gd name="T25" fmla="*/ 18 h 66"/>
                  <a:gd name="T26" fmla="*/ 40 w 42"/>
                  <a:gd name="T27" fmla="*/ 26 h 66"/>
                  <a:gd name="T28" fmla="*/ 30 w 42"/>
                  <a:gd name="T29" fmla="*/ 32 h 66"/>
                  <a:gd name="T30" fmla="*/ 14 w 42"/>
                  <a:gd name="T31" fmla="*/ 38 h 66"/>
                  <a:gd name="T32" fmla="*/ 8 w 42"/>
                  <a:gd name="T33" fmla="*/ 40 h 66"/>
                  <a:gd name="T34" fmla="*/ 2 w 42"/>
                  <a:gd name="T35" fmla="*/ 46 h 66"/>
                  <a:gd name="T36" fmla="*/ 0 w 42"/>
                  <a:gd name="T37" fmla="*/ 56 h 66"/>
                  <a:gd name="T38" fmla="*/ 0 w 42"/>
                  <a:gd name="T3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" h="66">
                    <a:moveTo>
                      <a:pt x="2" y="12"/>
                    </a:moveTo>
                    <a:lnTo>
                      <a:pt x="6" y="16"/>
                    </a:lnTo>
                    <a:lnTo>
                      <a:pt x="2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14" y="0"/>
                    </a:lnTo>
                    <a:lnTo>
                      <a:pt x="28" y="0"/>
                    </a:lnTo>
                    <a:lnTo>
                      <a:pt x="36" y="4"/>
                    </a:lnTo>
                    <a:lnTo>
                      <a:pt x="40" y="6"/>
                    </a:lnTo>
                    <a:lnTo>
                      <a:pt x="42" y="12"/>
                    </a:lnTo>
                    <a:lnTo>
                      <a:pt x="42" y="18"/>
                    </a:lnTo>
                    <a:lnTo>
                      <a:pt x="40" y="26"/>
                    </a:lnTo>
                    <a:lnTo>
                      <a:pt x="30" y="32"/>
                    </a:lnTo>
                    <a:lnTo>
                      <a:pt x="14" y="38"/>
                    </a:lnTo>
                    <a:lnTo>
                      <a:pt x="8" y="40"/>
                    </a:lnTo>
                    <a:lnTo>
                      <a:pt x="2" y="46"/>
                    </a:lnTo>
                    <a:lnTo>
                      <a:pt x="0" y="56"/>
                    </a:lnTo>
                    <a:lnTo>
                      <a:pt x="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67" name="Freeform 1431"/>
              <p:cNvSpPr>
                <a:spLocks/>
              </p:cNvSpPr>
              <p:nvPr/>
            </p:nvSpPr>
            <p:spPr bwMode="auto">
              <a:xfrm>
                <a:off x="5134" y="1716"/>
                <a:ext cx="26" cy="38"/>
              </a:xfrm>
              <a:custGeom>
                <a:avLst/>
                <a:gdLst>
                  <a:gd name="T0" fmla="*/ 14 w 26"/>
                  <a:gd name="T1" fmla="*/ 0 h 38"/>
                  <a:gd name="T2" fmla="*/ 20 w 26"/>
                  <a:gd name="T3" fmla="*/ 4 h 38"/>
                  <a:gd name="T4" fmla="*/ 22 w 26"/>
                  <a:gd name="T5" fmla="*/ 6 h 38"/>
                  <a:gd name="T6" fmla="*/ 26 w 26"/>
                  <a:gd name="T7" fmla="*/ 12 h 38"/>
                  <a:gd name="T8" fmla="*/ 26 w 26"/>
                  <a:gd name="T9" fmla="*/ 18 h 38"/>
                  <a:gd name="T10" fmla="*/ 22 w 26"/>
                  <a:gd name="T11" fmla="*/ 26 h 38"/>
                  <a:gd name="T12" fmla="*/ 14 w 26"/>
                  <a:gd name="T13" fmla="*/ 32 h 38"/>
                  <a:gd name="T14" fmla="*/ 0 w 26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8">
                    <a:moveTo>
                      <a:pt x="14" y="0"/>
                    </a:moveTo>
                    <a:lnTo>
                      <a:pt x="20" y="4"/>
                    </a:lnTo>
                    <a:lnTo>
                      <a:pt x="22" y="6"/>
                    </a:lnTo>
                    <a:lnTo>
                      <a:pt x="26" y="12"/>
                    </a:lnTo>
                    <a:lnTo>
                      <a:pt x="26" y="18"/>
                    </a:lnTo>
                    <a:lnTo>
                      <a:pt x="22" y="26"/>
                    </a:lnTo>
                    <a:lnTo>
                      <a:pt x="14" y="32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68" name="Freeform 1432"/>
              <p:cNvSpPr>
                <a:spLocks/>
              </p:cNvSpPr>
              <p:nvPr/>
            </p:nvSpPr>
            <p:spPr bwMode="auto">
              <a:xfrm>
                <a:off x="5120" y="1772"/>
                <a:ext cx="42" cy="6"/>
              </a:xfrm>
              <a:custGeom>
                <a:avLst/>
                <a:gdLst>
                  <a:gd name="T0" fmla="*/ 0 w 42"/>
                  <a:gd name="T1" fmla="*/ 4 h 6"/>
                  <a:gd name="T2" fmla="*/ 2 w 42"/>
                  <a:gd name="T3" fmla="*/ 0 h 6"/>
                  <a:gd name="T4" fmla="*/ 8 w 42"/>
                  <a:gd name="T5" fmla="*/ 0 h 6"/>
                  <a:gd name="T6" fmla="*/ 24 w 42"/>
                  <a:gd name="T7" fmla="*/ 6 h 6"/>
                  <a:gd name="T8" fmla="*/ 34 w 42"/>
                  <a:gd name="T9" fmla="*/ 6 h 6"/>
                  <a:gd name="T10" fmla="*/ 40 w 42"/>
                  <a:gd name="T11" fmla="*/ 4 h 6"/>
                  <a:gd name="T12" fmla="*/ 42 w 4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6">
                    <a:moveTo>
                      <a:pt x="0" y="4"/>
                    </a:moveTo>
                    <a:lnTo>
                      <a:pt x="2" y="0"/>
                    </a:lnTo>
                    <a:lnTo>
                      <a:pt x="8" y="0"/>
                    </a:lnTo>
                    <a:lnTo>
                      <a:pt x="24" y="6"/>
                    </a:lnTo>
                    <a:lnTo>
                      <a:pt x="34" y="6"/>
                    </a:lnTo>
                    <a:lnTo>
                      <a:pt x="40" y="4"/>
                    </a:lnTo>
                    <a:lnTo>
                      <a:pt x="4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69" name="Freeform 1433"/>
              <p:cNvSpPr>
                <a:spLocks/>
              </p:cNvSpPr>
              <p:nvPr/>
            </p:nvSpPr>
            <p:spPr bwMode="auto">
              <a:xfrm>
                <a:off x="5128" y="1766"/>
                <a:ext cx="34" cy="16"/>
              </a:xfrm>
              <a:custGeom>
                <a:avLst/>
                <a:gdLst>
                  <a:gd name="T0" fmla="*/ 0 w 34"/>
                  <a:gd name="T1" fmla="*/ 6 h 16"/>
                  <a:gd name="T2" fmla="*/ 16 w 34"/>
                  <a:gd name="T3" fmla="*/ 16 h 16"/>
                  <a:gd name="T4" fmla="*/ 28 w 34"/>
                  <a:gd name="T5" fmla="*/ 16 h 16"/>
                  <a:gd name="T6" fmla="*/ 32 w 34"/>
                  <a:gd name="T7" fmla="*/ 12 h 16"/>
                  <a:gd name="T8" fmla="*/ 34 w 34"/>
                  <a:gd name="T9" fmla="*/ 6 h 16"/>
                  <a:gd name="T10" fmla="*/ 34 w 34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16">
                    <a:moveTo>
                      <a:pt x="0" y="6"/>
                    </a:moveTo>
                    <a:lnTo>
                      <a:pt x="16" y="16"/>
                    </a:lnTo>
                    <a:lnTo>
                      <a:pt x="28" y="16"/>
                    </a:lnTo>
                    <a:lnTo>
                      <a:pt x="32" y="12"/>
                    </a:lnTo>
                    <a:lnTo>
                      <a:pt x="34" y="6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70" name="Line 1434"/>
              <p:cNvSpPr>
                <a:spLocks noChangeShapeType="1"/>
              </p:cNvSpPr>
              <p:nvPr/>
            </p:nvSpPr>
            <p:spPr bwMode="auto">
              <a:xfrm flipH="1">
                <a:off x="4750" y="1516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71" name="Freeform 1435"/>
              <p:cNvSpPr>
                <a:spLocks/>
              </p:cNvSpPr>
              <p:nvPr/>
            </p:nvSpPr>
            <p:spPr bwMode="auto">
              <a:xfrm>
                <a:off x="4822" y="1488"/>
                <a:ext cx="42" cy="64"/>
              </a:xfrm>
              <a:custGeom>
                <a:avLst/>
                <a:gdLst>
                  <a:gd name="T0" fmla="*/ 18 w 42"/>
                  <a:gd name="T1" fmla="*/ 0 h 64"/>
                  <a:gd name="T2" fmla="*/ 8 w 42"/>
                  <a:gd name="T3" fmla="*/ 2 h 64"/>
                  <a:gd name="T4" fmla="*/ 2 w 42"/>
                  <a:gd name="T5" fmla="*/ 12 h 64"/>
                  <a:gd name="T6" fmla="*/ 0 w 42"/>
                  <a:gd name="T7" fmla="*/ 28 h 64"/>
                  <a:gd name="T8" fmla="*/ 0 w 42"/>
                  <a:gd name="T9" fmla="*/ 36 h 64"/>
                  <a:gd name="T10" fmla="*/ 2 w 42"/>
                  <a:gd name="T11" fmla="*/ 52 h 64"/>
                  <a:gd name="T12" fmla="*/ 8 w 42"/>
                  <a:gd name="T13" fmla="*/ 62 h 64"/>
                  <a:gd name="T14" fmla="*/ 18 w 42"/>
                  <a:gd name="T15" fmla="*/ 64 h 64"/>
                  <a:gd name="T16" fmla="*/ 24 w 42"/>
                  <a:gd name="T17" fmla="*/ 64 h 64"/>
                  <a:gd name="T18" fmla="*/ 34 w 42"/>
                  <a:gd name="T19" fmla="*/ 62 h 64"/>
                  <a:gd name="T20" fmla="*/ 40 w 42"/>
                  <a:gd name="T21" fmla="*/ 52 h 64"/>
                  <a:gd name="T22" fmla="*/ 42 w 42"/>
                  <a:gd name="T23" fmla="*/ 36 h 64"/>
                  <a:gd name="T24" fmla="*/ 42 w 42"/>
                  <a:gd name="T25" fmla="*/ 28 h 64"/>
                  <a:gd name="T26" fmla="*/ 40 w 42"/>
                  <a:gd name="T27" fmla="*/ 12 h 64"/>
                  <a:gd name="T28" fmla="*/ 34 w 42"/>
                  <a:gd name="T29" fmla="*/ 2 h 64"/>
                  <a:gd name="T30" fmla="*/ 24 w 42"/>
                  <a:gd name="T31" fmla="*/ 0 h 64"/>
                  <a:gd name="T32" fmla="*/ 18 w 42"/>
                  <a:gd name="T33" fmla="*/ 0 h 64"/>
                  <a:gd name="T34" fmla="*/ 12 w 42"/>
                  <a:gd name="T35" fmla="*/ 2 h 64"/>
                  <a:gd name="T36" fmla="*/ 8 w 42"/>
                  <a:gd name="T37" fmla="*/ 6 h 64"/>
                  <a:gd name="T38" fmla="*/ 6 w 42"/>
                  <a:gd name="T39" fmla="*/ 12 h 64"/>
                  <a:gd name="T40" fmla="*/ 2 w 42"/>
                  <a:gd name="T41" fmla="*/ 28 h 64"/>
                  <a:gd name="T42" fmla="*/ 2 w 42"/>
                  <a:gd name="T43" fmla="*/ 36 h 64"/>
                  <a:gd name="T44" fmla="*/ 6 w 42"/>
                  <a:gd name="T45" fmla="*/ 52 h 64"/>
                  <a:gd name="T46" fmla="*/ 8 w 42"/>
                  <a:gd name="T47" fmla="*/ 58 h 64"/>
                  <a:gd name="T48" fmla="*/ 12 w 42"/>
                  <a:gd name="T49" fmla="*/ 62 h 64"/>
                  <a:gd name="T50" fmla="*/ 18 w 42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2" y="36"/>
                    </a:lnTo>
                    <a:lnTo>
                      <a:pt x="42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72" name="Freeform 1436"/>
              <p:cNvSpPr>
                <a:spLocks/>
              </p:cNvSpPr>
              <p:nvPr/>
            </p:nvSpPr>
            <p:spPr bwMode="auto">
              <a:xfrm>
                <a:off x="4846" y="148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73" name="Freeform 1437"/>
              <p:cNvSpPr>
                <a:spLocks/>
              </p:cNvSpPr>
              <p:nvPr/>
            </p:nvSpPr>
            <p:spPr bwMode="auto">
              <a:xfrm>
                <a:off x="4886" y="1546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74" name="Freeform 1438"/>
              <p:cNvSpPr>
                <a:spLocks/>
              </p:cNvSpPr>
              <p:nvPr/>
            </p:nvSpPr>
            <p:spPr bwMode="auto">
              <a:xfrm>
                <a:off x="4914" y="1488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75" name="Freeform 1439"/>
              <p:cNvSpPr>
                <a:spLocks/>
              </p:cNvSpPr>
              <p:nvPr/>
            </p:nvSpPr>
            <p:spPr bwMode="auto">
              <a:xfrm>
                <a:off x="4940" y="1488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76" name="Freeform 1440"/>
              <p:cNvSpPr>
                <a:spLocks/>
              </p:cNvSpPr>
              <p:nvPr/>
            </p:nvSpPr>
            <p:spPr bwMode="auto">
              <a:xfrm>
                <a:off x="4976" y="1488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77" name="Freeform 1441"/>
              <p:cNvSpPr>
                <a:spLocks/>
              </p:cNvSpPr>
              <p:nvPr/>
            </p:nvSpPr>
            <p:spPr bwMode="auto">
              <a:xfrm>
                <a:off x="5002" y="1488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78" name="Freeform 1442"/>
              <p:cNvSpPr>
                <a:spLocks/>
              </p:cNvSpPr>
              <p:nvPr/>
            </p:nvSpPr>
            <p:spPr bwMode="auto">
              <a:xfrm>
                <a:off x="5038" y="1488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79" name="Freeform 1443"/>
              <p:cNvSpPr>
                <a:spLocks/>
              </p:cNvSpPr>
              <p:nvPr/>
            </p:nvSpPr>
            <p:spPr bwMode="auto">
              <a:xfrm>
                <a:off x="5064" y="1488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80" name="Line 1444"/>
              <p:cNvSpPr>
                <a:spLocks noChangeShapeType="1"/>
              </p:cNvSpPr>
              <p:nvPr/>
            </p:nvSpPr>
            <p:spPr bwMode="auto">
              <a:xfrm flipH="1">
                <a:off x="4750" y="1286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81" name="Freeform 1445"/>
              <p:cNvSpPr>
                <a:spLocks/>
              </p:cNvSpPr>
              <p:nvPr/>
            </p:nvSpPr>
            <p:spPr bwMode="auto">
              <a:xfrm>
                <a:off x="4822" y="1258"/>
                <a:ext cx="42" cy="66"/>
              </a:xfrm>
              <a:custGeom>
                <a:avLst/>
                <a:gdLst>
                  <a:gd name="T0" fmla="*/ 18 w 42"/>
                  <a:gd name="T1" fmla="*/ 0 h 66"/>
                  <a:gd name="T2" fmla="*/ 8 w 42"/>
                  <a:gd name="T3" fmla="*/ 4 h 66"/>
                  <a:gd name="T4" fmla="*/ 2 w 42"/>
                  <a:gd name="T5" fmla="*/ 12 h 66"/>
                  <a:gd name="T6" fmla="*/ 0 w 42"/>
                  <a:gd name="T7" fmla="*/ 28 h 66"/>
                  <a:gd name="T8" fmla="*/ 0 w 42"/>
                  <a:gd name="T9" fmla="*/ 38 h 66"/>
                  <a:gd name="T10" fmla="*/ 2 w 42"/>
                  <a:gd name="T11" fmla="*/ 54 h 66"/>
                  <a:gd name="T12" fmla="*/ 8 w 42"/>
                  <a:gd name="T13" fmla="*/ 62 h 66"/>
                  <a:gd name="T14" fmla="*/ 18 w 42"/>
                  <a:gd name="T15" fmla="*/ 66 h 66"/>
                  <a:gd name="T16" fmla="*/ 24 w 42"/>
                  <a:gd name="T17" fmla="*/ 66 h 66"/>
                  <a:gd name="T18" fmla="*/ 34 w 42"/>
                  <a:gd name="T19" fmla="*/ 62 h 66"/>
                  <a:gd name="T20" fmla="*/ 40 w 42"/>
                  <a:gd name="T21" fmla="*/ 54 h 66"/>
                  <a:gd name="T22" fmla="*/ 42 w 42"/>
                  <a:gd name="T23" fmla="*/ 38 h 66"/>
                  <a:gd name="T24" fmla="*/ 42 w 42"/>
                  <a:gd name="T25" fmla="*/ 28 h 66"/>
                  <a:gd name="T26" fmla="*/ 40 w 42"/>
                  <a:gd name="T27" fmla="*/ 12 h 66"/>
                  <a:gd name="T28" fmla="*/ 34 w 42"/>
                  <a:gd name="T29" fmla="*/ 4 h 66"/>
                  <a:gd name="T30" fmla="*/ 24 w 42"/>
                  <a:gd name="T31" fmla="*/ 0 h 66"/>
                  <a:gd name="T32" fmla="*/ 18 w 42"/>
                  <a:gd name="T33" fmla="*/ 0 h 66"/>
                  <a:gd name="T34" fmla="*/ 12 w 42"/>
                  <a:gd name="T35" fmla="*/ 4 h 66"/>
                  <a:gd name="T36" fmla="*/ 8 w 42"/>
                  <a:gd name="T37" fmla="*/ 6 h 66"/>
                  <a:gd name="T38" fmla="*/ 6 w 42"/>
                  <a:gd name="T39" fmla="*/ 12 h 66"/>
                  <a:gd name="T40" fmla="*/ 2 w 42"/>
                  <a:gd name="T41" fmla="*/ 28 h 66"/>
                  <a:gd name="T42" fmla="*/ 2 w 42"/>
                  <a:gd name="T43" fmla="*/ 38 h 66"/>
                  <a:gd name="T44" fmla="*/ 6 w 42"/>
                  <a:gd name="T45" fmla="*/ 54 h 66"/>
                  <a:gd name="T46" fmla="*/ 8 w 42"/>
                  <a:gd name="T47" fmla="*/ 60 h 66"/>
                  <a:gd name="T48" fmla="*/ 12 w 42"/>
                  <a:gd name="T49" fmla="*/ 62 h 66"/>
                  <a:gd name="T50" fmla="*/ 18 w 42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66">
                    <a:moveTo>
                      <a:pt x="18" y="0"/>
                    </a:moveTo>
                    <a:lnTo>
                      <a:pt x="8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8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2" y="38"/>
                    </a:lnTo>
                    <a:lnTo>
                      <a:pt x="42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8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82" name="Freeform 1446"/>
              <p:cNvSpPr>
                <a:spLocks/>
              </p:cNvSpPr>
              <p:nvPr/>
            </p:nvSpPr>
            <p:spPr bwMode="auto">
              <a:xfrm>
                <a:off x="4846" y="1258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83" name="Freeform 1447"/>
              <p:cNvSpPr>
                <a:spLocks/>
              </p:cNvSpPr>
              <p:nvPr/>
            </p:nvSpPr>
            <p:spPr bwMode="auto">
              <a:xfrm>
                <a:off x="4886" y="1318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2 h 6"/>
                  <a:gd name="T4" fmla="*/ 4 w 6"/>
                  <a:gd name="T5" fmla="*/ 6 h 6"/>
                  <a:gd name="T6" fmla="*/ 6 w 6"/>
                  <a:gd name="T7" fmla="*/ 2 h 6"/>
                  <a:gd name="T8" fmla="*/ 4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lnTo>
                      <a:pt x="0" y="2"/>
                    </a:lnTo>
                    <a:lnTo>
                      <a:pt x="4" y="6"/>
                    </a:lnTo>
                    <a:lnTo>
                      <a:pt x="6" y="2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84" name="Freeform 1448"/>
              <p:cNvSpPr>
                <a:spLocks/>
              </p:cNvSpPr>
              <p:nvPr/>
            </p:nvSpPr>
            <p:spPr bwMode="auto">
              <a:xfrm>
                <a:off x="4914" y="1258"/>
                <a:ext cx="44" cy="66"/>
              </a:xfrm>
              <a:custGeom>
                <a:avLst/>
                <a:gdLst>
                  <a:gd name="T0" fmla="*/ 20 w 44"/>
                  <a:gd name="T1" fmla="*/ 0 h 66"/>
                  <a:gd name="T2" fmla="*/ 10 w 44"/>
                  <a:gd name="T3" fmla="*/ 4 h 66"/>
                  <a:gd name="T4" fmla="*/ 4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4 h 66"/>
                  <a:gd name="T12" fmla="*/ 10 w 44"/>
                  <a:gd name="T13" fmla="*/ 62 h 66"/>
                  <a:gd name="T14" fmla="*/ 20 w 44"/>
                  <a:gd name="T15" fmla="*/ 66 h 66"/>
                  <a:gd name="T16" fmla="*/ 26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6 w 44"/>
                  <a:gd name="T31" fmla="*/ 0 h 66"/>
                  <a:gd name="T32" fmla="*/ 20 w 44"/>
                  <a:gd name="T33" fmla="*/ 0 h 66"/>
                  <a:gd name="T34" fmla="*/ 12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2 w 44"/>
                  <a:gd name="T49" fmla="*/ 62 h 66"/>
                  <a:gd name="T50" fmla="*/ 20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2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2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85" name="Freeform 1449"/>
              <p:cNvSpPr>
                <a:spLocks/>
              </p:cNvSpPr>
              <p:nvPr/>
            </p:nvSpPr>
            <p:spPr bwMode="auto">
              <a:xfrm>
                <a:off x="4940" y="1258"/>
                <a:ext cx="14" cy="66"/>
              </a:xfrm>
              <a:custGeom>
                <a:avLst/>
                <a:gdLst>
                  <a:gd name="T0" fmla="*/ 0 w 14"/>
                  <a:gd name="T1" fmla="*/ 66 h 66"/>
                  <a:gd name="T2" fmla="*/ 6 w 14"/>
                  <a:gd name="T3" fmla="*/ 62 h 66"/>
                  <a:gd name="T4" fmla="*/ 8 w 14"/>
                  <a:gd name="T5" fmla="*/ 60 h 66"/>
                  <a:gd name="T6" fmla="*/ 12 w 14"/>
                  <a:gd name="T7" fmla="*/ 54 h 66"/>
                  <a:gd name="T8" fmla="*/ 14 w 14"/>
                  <a:gd name="T9" fmla="*/ 38 h 66"/>
                  <a:gd name="T10" fmla="*/ 14 w 14"/>
                  <a:gd name="T11" fmla="*/ 28 h 66"/>
                  <a:gd name="T12" fmla="*/ 12 w 14"/>
                  <a:gd name="T13" fmla="*/ 12 h 66"/>
                  <a:gd name="T14" fmla="*/ 8 w 14"/>
                  <a:gd name="T15" fmla="*/ 6 h 66"/>
                  <a:gd name="T16" fmla="*/ 6 w 14"/>
                  <a:gd name="T17" fmla="*/ 4 h 66"/>
                  <a:gd name="T18" fmla="*/ 0 w 14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6">
                    <a:moveTo>
                      <a:pt x="0" y="66"/>
                    </a:moveTo>
                    <a:lnTo>
                      <a:pt x="6" y="62"/>
                    </a:lnTo>
                    <a:lnTo>
                      <a:pt x="8" y="60"/>
                    </a:lnTo>
                    <a:lnTo>
                      <a:pt x="12" y="54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86" name="Freeform 1450"/>
              <p:cNvSpPr>
                <a:spLocks/>
              </p:cNvSpPr>
              <p:nvPr/>
            </p:nvSpPr>
            <p:spPr bwMode="auto">
              <a:xfrm>
                <a:off x="4976" y="1258"/>
                <a:ext cx="44" cy="66"/>
              </a:xfrm>
              <a:custGeom>
                <a:avLst/>
                <a:gdLst>
                  <a:gd name="T0" fmla="*/ 20 w 44"/>
                  <a:gd name="T1" fmla="*/ 0 h 66"/>
                  <a:gd name="T2" fmla="*/ 10 w 44"/>
                  <a:gd name="T3" fmla="*/ 4 h 66"/>
                  <a:gd name="T4" fmla="*/ 4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4 h 66"/>
                  <a:gd name="T12" fmla="*/ 10 w 44"/>
                  <a:gd name="T13" fmla="*/ 62 h 66"/>
                  <a:gd name="T14" fmla="*/ 20 w 44"/>
                  <a:gd name="T15" fmla="*/ 66 h 66"/>
                  <a:gd name="T16" fmla="*/ 26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6 w 44"/>
                  <a:gd name="T31" fmla="*/ 0 h 66"/>
                  <a:gd name="T32" fmla="*/ 20 w 44"/>
                  <a:gd name="T33" fmla="*/ 0 h 66"/>
                  <a:gd name="T34" fmla="*/ 14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4 w 44"/>
                  <a:gd name="T49" fmla="*/ 62 h 66"/>
                  <a:gd name="T50" fmla="*/ 20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2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4" y="62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87" name="Freeform 1451"/>
              <p:cNvSpPr>
                <a:spLocks/>
              </p:cNvSpPr>
              <p:nvPr/>
            </p:nvSpPr>
            <p:spPr bwMode="auto">
              <a:xfrm>
                <a:off x="5002" y="1258"/>
                <a:ext cx="14" cy="66"/>
              </a:xfrm>
              <a:custGeom>
                <a:avLst/>
                <a:gdLst>
                  <a:gd name="T0" fmla="*/ 0 w 14"/>
                  <a:gd name="T1" fmla="*/ 66 h 66"/>
                  <a:gd name="T2" fmla="*/ 6 w 14"/>
                  <a:gd name="T3" fmla="*/ 62 h 66"/>
                  <a:gd name="T4" fmla="*/ 8 w 14"/>
                  <a:gd name="T5" fmla="*/ 60 h 66"/>
                  <a:gd name="T6" fmla="*/ 12 w 14"/>
                  <a:gd name="T7" fmla="*/ 54 h 66"/>
                  <a:gd name="T8" fmla="*/ 14 w 14"/>
                  <a:gd name="T9" fmla="*/ 38 h 66"/>
                  <a:gd name="T10" fmla="*/ 14 w 14"/>
                  <a:gd name="T11" fmla="*/ 28 h 66"/>
                  <a:gd name="T12" fmla="*/ 12 w 14"/>
                  <a:gd name="T13" fmla="*/ 12 h 66"/>
                  <a:gd name="T14" fmla="*/ 8 w 14"/>
                  <a:gd name="T15" fmla="*/ 6 h 66"/>
                  <a:gd name="T16" fmla="*/ 6 w 14"/>
                  <a:gd name="T17" fmla="*/ 4 h 66"/>
                  <a:gd name="T18" fmla="*/ 0 w 14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6">
                    <a:moveTo>
                      <a:pt x="0" y="66"/>
                    </a:moveTo>
                    <a:lnTo>
                      <a:pt x="6" y="62"/>
                    </a:lnTo>
                    <a:lnTo>
                      <a:pt x="8" y="60"/>
                    </a:lnTo>
                    <a:lnTo>
                      <a:pt x="12" y="54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88" name="Freeform 1452"/>
              <p:cNvSpPr>
                <a:spLocks/>
              </p:cNvSpPr>
              <p:nvPr/>
            </p:nvSpPr>
            <p:spPr bwMode="auto">
              <a:xfrm>
                <a:off x="5038" y="1258"/>
                <a:ext cx="44" cy="66"/>
              </a:xfrm>
              <a:custGeom>
                <a:avLst/>
                <a:gdLst>
                  <a:gd name="T0" fmla="*/ 4 w 44"/>
                  <a:gd name="T1" fmla="*/ 12 h 66"/>
                  <a:gd name="T2" fmla="*/ 6 w 44"/>
                  <a:gd name="T3" fmla="*/ 16 h 66"/>
                  <a:gd name="T4" fmla="*/ 4 w 44"/>
                  <a:gd name="T5" fmla="*/ 18 h 66"/>
                  <a:gd name="T6" fmla="*/ 0 w 44"/>
                  <a:gd name="T7" fmla="*/ 16 h 66"/>
                  <a:gd name="T8" fmla="*/ 0 w 44"/>
                  <a:gd name="T9" fmla="*/ 12 h 66"/>
                  <a:gd name="T10" fmla="*/ 4 w 44"/>
                  <a:gd name="T11" fmla="*/ 6 h 66"/>
                  <a:gd name="T12" fmla="*/ 6 w 44"/>
                  <a:gd name="T13" fmla="*/ 4 h 66"/>
                  <a:gd name="T14" fmla="*/ 16 w 44"/>
                  <a:gd name="T15" fmla="*/ 0 h 66"/>
                  <a:gd name="T16" fmla="*/ 28 w 44"/>
                  <a:gd name="T17" fmla="*/ 0 h 66"/>
                  <a:gd name="T18" fmla="*/ 38 w 44"/>
                  <a:gd name="T19" fmla="*/ 4 h 66"/>
                  <a:gd name="T20" fmla="*/ 40 w 44"/>
                  <a:gd name="T21" fmla="*/ 6 h 66"/>
                  <a:gd name="T22" fmla="*/ 44 w 44"/>
                  <a:gd name="T23" fmla="*/ 12 h 66"/>
                  <a:gd name="T24" fmla="*/ 44 w 44"/>
                  <a:gd name="T25" fmla="*/ 18 h 66"/>
                  <a:gd name="T26" fmla="*/ 40 w 44"/>
                  <a:gd name="T27" fmla="*/ 26 h 66"/>
                  <a:gd name="T28" fmla="*/ 32 w 44"/>
                  <a:gd name="T29" fmla="*/ 32 h 66"/>
                  <a:gd name="T30" fmla="*/ 16 w 44"/>
                  <a:gd name="T31" fmla="*/ 38 h 66"/>
                  <a:gd name="T32" fmla="*/ 10 w 44"/>
                  <a:gd name="T33" fmla="*/ 40 h 66"/>
                  <a:gd name="T34" fmla="*/ 4 w 44"/>
                  <a:gd name="T35" fmla="*/ 46 h 66"/>
                  <a:gd name="T36" fmla="*/ 0 w 44"/>
                  <a:gd name="T37" fmla="*/ 56 h 66"/>
                  <a:gd name="T38" fmla="*/ 0 w 44"/>
                  <a:gd name="T3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6">
                    <a:moveTo>
                      <a:pt x="4" y="12"/>
                    </a:moveTo>
                    <a:lnTo>
                      <a:pt x="6" y="16"/>
                    </a:lnTo>
                    <a:lnTo>
                      <a:pt x="4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16" y="0"/>
                    </a:lnTo>
                    <a:lnTo>
                      <a:pt x="28" y="0"/>
                    </a:lnTo>
                    <a:lnTo>
                      <a:pt x="38" y="4"/>
                    </a:lnTo>
                    <a:lnTo>
                      <a:pt x="40" y="6"/>
                    </a:lnTo>
                    <a:lnTo>
                      <a:pt x="44" y="12"/>
                    </a:lnTo>
                    <a:lnTo>
                      <a:pt x="44" y="18"/>
                    </a:lnTo>
                    <a:lnTo>
                      <a:pt x="40" y="26"/>
                    </a:lnTo>
                    <a:lnTo>
                      <a:pt x="32" y="32"/>
                    </a:lnTo>
                    <a:lnTo>
                      <a:pt x="16" y="38"/>
                    </a:lnTo>
                    <a:lnTo>
                      <a:pt x="10" y="40"/>
                    </a:lnTo>
                    <a:lnTo>
                      <a:pt x="4" y="46"/>
                    </a:lnTo>
                    <a:lnTo>
                      <a:pt x="0" y="56"/>
                    </a:lnTo>
                    <a:lnTo>
                      <a:pt x="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89" name="Freeform 1453"/>
              <p:cNvSpPr>
                <a:spLocks/>
              </p:cNvSpPr>
              <p:nvPr/>
            </p:nvSpPr>
            <p:spPr bwMode="auto">
              <a:xfrm>
                <a:off x="5054" y="1258"/>
                <a:ext cx="24" cy="38"/>
              </a:xfrm>
              <a:custGeom>
                <a:avLst/>
                <a:gdLst>
                  <a:gd name="T0" fmla="*/ 12 w 24"/>
                  <a:gd name="T1" fmla="*/ 0 h 38"/>
                  <a:gd name="T2" fmla="*/ 18 w 24"/>
                  <a:gd name="T3" fmla="*/ 4 h 38"/>
                  <a:gd name="T4" fmla="*/ 22 w 24"/>
                  <a:gd name="T5" fmla="*/ 6 h 38"/>
                  <a:gd name="T6" fmla="*/ 24 w 24"/>
                  <a:gd name="T7" fmla="*/ 12 h 38"/>
                  <a:gd name="T8" fmla="*/ 24 w 24"/>
                  <a:gd name="T9" fmla="*/ 18 h 38"/>
                  <a:gd name="T10" fmla="*/ 22 w 24"/>
                  <a:gd name="T11" fmla="*/ 26 h 38"/>
                  <a:gd name="T12" fmla="*/ 12 w 24"/>
                  <a:gd name="T13" fmla="*/ 32 h 38"/>
                  <a:gd name="T14" fmla="*/ 0 w 24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8">
                    <a:moveTo>
                      <a:pt x="12" y="0"/>
                    </a:moveTo>
                    <a:lnTo>
                      <a:pt x="18" y="4"/>
                    </a:lnTo>
                    <a:lnTo>
                      <a:pt x="22" y="6"/>
                    </a:lnTo>
                    <a:lnTo>
                      <a:pt x="24" y="12"/>
                    </a:lnTo>
                    <a:lnTo>
                      <a:pt x="24" y="18"/>
                    </a:lnTo>
                    <a:lnTo>
                      <a:pt x="22" y="26"/>
                    </a:lnTo>
                    <a:lnTo>
                      <a:pt x="12" y="32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90" name="Freeform 1454"/>
              <p:cNvSpPr>
                <a:spLocks/>
              </p:cNvSpPr>
              <p:nvPr/>
            </p:nvSpPr>
            <p:spPr bwMode="auto">
              <a:xfrm>
                <a:off x="5038" y="1314"/>
                <a:ext cx="44" cy="6"/>
              </a:xfrm>
              <a:custGeom>
                <a:avLst/>
                <a:gdLst>
                  <a:gd name="T0" fmla="*/ 0 w 44"/>
                  <a:gd name="T1" fmla="*/ 4 h 6"/>
                  <a:gd name="T2" fmla="*/ 4 w 44"/>
                  <a:gd name="T3" fmla="*/ 0 h 6"/>
                  <a:gd name="T4" fmla="*/ 10 w 44"/>
                  <a:gd name="T5" fmla="*/ 0 h 6"/>
                  <a:gd name="T6" fmla="*/ 26 w 44"/>
                  <a:gd name="T7" fmla="*/ 6 h 6"/>
                  <a:gd name="T8" fmla="*/ 34 w 44"/>
                  <a:gd name="T9" fmla="*/ 6 h 6"/>
                  <a:gd name="T10" fmla="*/ 40 w 44"/>
                  <a:gd name="T11" fmla="*/ 4 h 6"/>
                  <a:gd name="T12" fmla="*/ 44 w 44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6">
                    <a:moveTo>
                      <a:pt x="0" y="4"/>
                    </a:moveTo>
                    <a:lnTo>
                      <a:pt x="4" y="0"/>
                    </a:lnTo>
                    <a:lnTo>
                      <a:pt x="10" y="0"/>
                    </a:lnTo>
                    <a:lnTo>
                      <a:pt x="26" y="6"/>
                    </a:lnTo>
                    <a:lnTo>
                      <a:pt x="34" y="6"/>
                    </a:lnTo>
                    <a:lnTo>
                      <a:pt x="40" y="4"/>
                    </a:lnTo>
                    <a:lnTo>
                      <a:pt x="4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91" name="Freeform 1455"/>
              <p:cNvSpPr>
                <a:spLocks/>
              </p:cNvSpPr>
              <p:nvPr/>
            </p:nvSpPr>
            <p:spPr bwMode="auto">
              <a:xfrm>
                <a:off x="5048" y="1308"/>
                <a:ext cx="34" cy="16"/>
              </a:xfrm>
              <a:custGeom>
                <a:avLst/>
                <a:gdLst>
                  <a:gd name="T0" fmla="*/ 0 w 34"/>
                  <a:gd name="T1" fmla="*/ 6 h 16"/>
                  <a:gd name="T2" fmla="*/ 16 w 34"/>
                  <a:gd name="T3" fmla="*/ 16 h 16"/>
                  <a:gd name="T4" fmla="*/ 28 w 34"/>
                  <a:gd name="T5" fmla="*/ 16 h 16"/>
                  <a:gd name="T6" fmla="*/ 30 w 34"/>
                  <a:gd name="T7" fmla="*/ 12 h 16"/>
                  <a:gd name="T8" fmla="*/ 34 w 34"/>
                  <a:gd name="T9" fmla="*/ 6 h 16"/>
                  <a:gd name="T10" fmla="*/ 34 w 34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16">
                    <a:moveTo>
                      <a:pt x="0" y="6"/>
                    </a:moveTo>
                    <a:lnTo>
                      <a:pt x="16" y="16"/>
                    </a:lnTo>
                    <a:lnTo>
                      <a:pt x="28" y="16"/>
                    </a:lnTo>
                    <a:lnTo>
                      <a:pt x="30" y="12"/>
                    </a:lnTo>
                    <a:lnTo>
                      <a:pt x="34" y="6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92" name="Line 1456"/>
              <p:cNvSpPr>
                <a:spLocks noChangeShapeType="1"/>
              </p:cNvSpPr>
              <p:nvPr/>
            </p:nvSpPr>
            <p:spPr bwMode="auto">
              <a:xfrm flipH="1">
                <a:off x="4750" y="1058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93" name="Freeform 1457"/>
              <p:cNvSpPr>
                <a:spLocks/>
              </p:cNvSpPr>
              <p:nvPr/>
            </p:nvSpPr>
            <p:spPr bwMode="auto">
              <a:xfrm>
                <a:off x="4822" y="1030"/>
                <a:ext cx="42" cy="64"/>
              </a:xfrm>
              <a:custGeom>
                <a:avLst/>
                <a:gdLst>
                  <a:gd name="T0" fmla="*/ 18 w 42"/>
                  <a:gd name="T1" fmla="*/ 0 h 64"/>
                  <a:gd name="T2" fmla="*/ 8 w 42"/>
                  <a:gd name="T3" fmla="*/ 2 h 64"/>
                  <a:gd name="T4" fmla="*/ 2 w 42"/>
                  <a:gd name="T5" fmla="*/ 12 h 64"/>
                  <a:gd name="T6" fmla="*/ 0 w 42"/>
                  <a:gd name="T7" fmla="*/ 28 h 64"/>
                  <a:gd name="T8" fmla="*/ 0 w 42"/>
                  <a:gd name="T9" fmla="*/ 36 h 64"/>
                  <a:gd name="T10" fmla="*/ 2 w 42"/>
                  <a:gd name="T11" fmla="*/ 52 h 64"/>
                  <a:gd name="T12" fmla="*/ 8 w 42"/>
                  <a:gd name="T13" fmla="*/ 62 h 64"/>
                  <a:gd name="T14" fmla="*/ 18 w 42"/>
                  <a:gd name="T15" fmla="*/ 64 h 64"/>
                  <a:gd name="T16" fmla="*/ 24 w 42"/>
                  <a:gd name="T17" fmla="*/ 64 h 64"/>
                  <a:gd name="T18" fmla="*/ 34 w 42"/>
                  <a:gd name="T19" fmla="*/ 62 h 64"/>
                  <a:gd name="T20" fmla="*/ 40 w 42"/>
                  <a:gd name="T21" fmla="*/ 52 h 64"/>
                  <a:gd name="T22" fmla="*/ 42 w 42"/>
                  <a:gd name="T23" fmla="*/ 36 h 64"/>
                  <a:gd name="T24" fmla="*/ 42 w 42"/>
                  <a:gd name="T25" fmla="*/ 28 h 64"/>
                  <a:gd name="T26" fmla="*/ 40 w 42"/>
                  <a:gd name="T27" fmla="*/ 12 h 64"/>
                  <a:gd name="T28" fmla="*/ 34 w 42"/>
                  <a:gd name="T29" fmla="*/ 2 h 64"/>
                  <a:gd name="T30" fmla="*/ 24 w 42"/>
                  <a:gd name="T31" fmla="*/ 0 h 64"/>
                  <a:gd name="T32" fmla="*/ 18 w 42"/>
                  <a:gd name="T33" fmla="*/ 0 h 64"/>
                  <a:gd name="T34" fmla="*/ 12 w 42"/>
                  <a:gd name="T35" fmla="*/ 2 h 64"/>
                  <a:gd name="T36" fmla="*/ 8 w 42"/>
                  <a:gd name="T37" fmla="*/ 6 h 64"/>
                  <a:gd name="T38" fmla="*/ 6 w 42"/>
                  <a:gd name="T39" fmla="*/ 12 h 64"/>
                  <a:gd name="T40" fmla="*/ 2 w 42"/>
                  <a:gd name="T41" fmla="*/ 28 h 64"/>
                  <a:gd name="T42" fmla="*/ 2 w 42"/>
                  <a:gd name="T43" fmla="*/ 36 h 64"/>
                  <a:gd name="T44" fmla="*/ 6 w 42"/>
                  <a:gd name="T45" fmla="*/ 52 h 64"/>
                  <a:gd name="T46" fmla="*/ 8 w 42"/>
                  <a:gd name="T47" fmla="*/ 58 h 64"/>
                  <a:gd name="T48" fmla="*/ 12 w 42"/>
                  <a:gd name="T49" fmla="*/ 62 h 64"/>
                  <a:gd name="T50" fmla="*/ 18 w 42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2" y="36"/>
                    </a:lnTo>
                    <a:lnTo>
                      <a:pt x="42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94" name="Freeform 1458"/>
              <p:cNvSpPr>
                <a:spLocks/>
              </p:cNvSpPr>
              <p:nvPr/>
            </p:nvSpPr>
            <p:spPr bwMode="auto">
              <a:xfrm>
                <a:off x="4846" y="1030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95" name="Freeform 1459"/>
              <p:cNvSpPr>
                <a:spLocks/>
              </p:cNvSpPr>
              <p:nvPr/>
            </p:nvSpPr>
            <p:spPr bwMode="auto">
              <a:xfrm>
                <a:off x="4886" y="1088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96" name="Freeform 1460"/>
              <p:cNvSpPr>
                <a:spLocks/>
              </p:cNvSpPr>
              <p:nvPr/>
            </p:nvSpPr>
            <p:spPr bwMode="auto">
              <a:xfrm>
                <a:off x="4914" y="1030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97" name="Freeform 1461"/>
              <p:cNvSpPr>
                <a:spLocks/>
              </p:cNvSpPr>
              <p:nvPr/>
            </p:nvSpPr>
            <p:spPr bwMode="auto">
              <a:xfrm>
                <a:off x="4940" y="1030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98" name="Freeform 1462"/>
              <p:cNvSpPr>
                <a:spLocks/>
              </p:cNvSpPr>
              <p:nvPr/>
            </p:nvSpPr>
            <p:spPr bwMode="auto">
              <a:xfrm>
                <a:off x="4976" y="1030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99" name="Freeform 1463"/>
              <p:cNvSpPr>
                <a:spLocks/>
              </p:cNvSpPr>
              <p:nvPr/>
            </p:nvSpPr>
            <p:spPr bwMode="auto">
              <a:xfrm>
                <a:off x="5002" y="1030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00" name="Line 1464"/>
              <p:cNvSpPr>
                <a:spLocks noChangeShapeType="1"/>
              </p:cNvSpPr>
              <p:nvPr/>
            </p:nvSpPr>
            <p:spPr bwMode="auto">
              <a:xfrm>
                <a:off x="5066" y="1036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01" name="Line 1465"/>
              <p:cNvSpPr>
                <a:spLocks noChangeShapeType="1"/>
              </p:cNvSpPr>
              <p:nvPr/>
            </p:nvSpPr>
            <p:spPr bwMode="auto">
              <a:xfrm>
                <a:off x="5070" y="1030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02" name="Freeform 1466"/>
              <p:cNvSpPr>
                <a:spLocks/>
              </p:cNvSpPr>
              <p:nvPr/>
            </p:nvSpPr>
            <p:spPr bwMode="auto">
              <a:xfrm>
                <a:off x="5036" y="1030"/>
                <a:ext cx="48" cy="46"/>
              </a:xfrm>
              <a:custGeom>
                <a:avLst/>
                <a:gdLst>
                  <a:gd name="T0" fmla="*/ 34 w 48"/>
                  <a:gd name="T1" fmla="*/ 0 h 46"/>
                  <a:gd name="T2" fmla="*/ 0 w 48"/>
                  <a:gd name="T3" fmla="*/ 46 h 46"/>
                  <a:gd name="T4" fmla="*/ 48 w 48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46">
                    <a:moveTo>
                      <a:pt x="34" y="0"/>
                    </a:moveTo>
                    <a:lnTo>
                      <a:pt x="0" y="46"/>
                    </a:lnTo>
                    <a:lnTo>
                      <a:pt x="48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03" name="Line 1467"/>
              <p:cNvSpPr>
                <a:spLocks noChangeShapeType="1"/>
              </p:cNvSpPr>
              <p:nvPr/>
            </p:nvSpPr>
            <p:spPr bwMode="auto">
              <a:xfrm>
                <a:off x="5058" y="1094"/>
                <a:ext cx="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04" name="Line 1468"/>
              <p:cNvSpPr>
                <a:spLocks noChangeShapeType="1"/>
              </p:cNvSpPr>
              <p:nvPr/>
            </p:nvSpPr>
            <p:spPr bwMode="auto">
              <a:xfrm flipH="1">
                <a:off x="4768" y="208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05" name="Line 1469"/>
              <p:cNvSpPr>
                <a:spLocks noChangeShapeType="1"/>
              </p:cNvSpPr>
              <p:nvPr/>
            </p:nvSpPr>
            <p:spPr bwMode="auto">
              <a:xfrm flipH="1">
                <a:off x="4768" y="203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06" name="Line 1470"/>
              <p:cNvSpPr>
                <a:spLocks noChangeShapeType="1"/>
              </p:cNvSpPr>
              <p:nvPr/>
            </p:nvSpPr>
            <p:spPr bwMode="auto">
              <a:xfrm flipH="1">
                <a:off x="4768" y="191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07" name="Line 1471"/>
              <p:cNvSpPr>
                <a:spLocks noChangeShapeType="1"/>
              </p:cNvSpPr>
              <p:nvPr/>
            </p:nvSpPr>
            <p:spPr bwMode="auto">
              <a:xfrm flipH="1">
                <a:off x="4768" y="185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08" name="Line 1472"/>
              <p:cNvSpPr>
                <a:spLocks noChangeShapeType="1"/>
              </p:cNvSpPr>
              <p:nvPr/>
            </p:nvSpPr>
            <p:spPr bwMode="auto">
              <a:xfrm flipH="1">
                <a:off x="4768" y="180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09" name="Line 1473"/>
              <p:cNvSpPr>
                <a:spLocks noChangeShapeType="1"/>
              </p:cNvSpPr>
              <p:nvPr/>
            </p:nvSpPr>
            <p:spPr bwMode="auto">
              <a:xfrm flipH="1">
                <a:off x="4768" y="168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10" name="Line 1474"/>
              <p:cNvSpPr>
                <a:spLocks noChangeShapeType="1"/>
              </p:cNvSpPr>
              <p:nvPr/>
            </p:nvSpPr>
            <p:spPr bwMode="auto">
              <a:xfrm flipH="1">
                <a:off x="4768" y="163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11" name="Line 1475"/>
              <p:cNvSpPr>
                <a:spLocks noChangeShapeType="1"/>
              </p:cNvSpPr>
              <p:nvPr/>
            </p:nvSpPr>
            <p:spPr bwMode="auto">
              <a:xfrm flipH="1">
                <a:off x="4768" y="157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12" name="Line 1476"/>
              <p:cNvSpPr>
                <a:spLocks noChangeShapeType="1"/>
              </p:cNvSpPr>
              <p:nvPr/>
            </p:nvSpPr>
            <p:spPr bwMode="auto">
              <a:xfrm flipH="1">
                <a:off x="4768" y="145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13" name="Line 1477"/>
              <p:cNvSpPr>
                <a:spLocks noChangeShapeType="1"/>
              </p:cNvSpPr>
              <p:nvPr/>
            </p:nvSpPr>
            <p:spPr bwMode="auto">
              <a:xfrm flipH="1">
                <a:off x="4768" y="140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14" name="Line 1478"/>
              <p:cNvSpPr>
                <a:spLocks noChangeShapeType="1"/>
              </p:cNvSpPr>
              <p:nvPr/>
            </p:nvSpPr>
            <p:spPr bwMode="auto">
              <a:xfrm flipH="1">
                <a:off x="4768" y="134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15" name="Line 1479"/>
              <p:cNvSpPr>
                <a:spLocks noChangeShapeType="1"/>
              </p:cNvSpPr>
              <p:nvPr/>
            </p:nvSpPr>
            <p:spPr bwMode="auto">
              <a:xfrm flipH="1">
                <a:off x="4768" y="122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16" name="Line 1480"/>
              <p:cNvSpPr>
                <a:spLocks noChangeShapeType="1"/>
              </p:cNvSpPr>
              <p:nvPr/>
            </p:nvSpPr>
            <p:spPr bwMode="auto">
              <a:xfrm flipH="1">
                <a:off x="4768" y="117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17" name="Line 1481"/>
              <p:cNvSpPr>
                <a:spLocks noChangeShapeType="1"/>
              </p:cNvSpPr>
              <p:nvPr/>
            </p:nvSpPr>
            <p:spPr bwMode="auto">
              <a:xfrm flipH="1">
                <a:off x="4768" y="111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18" name="Line 1482"/>
              <p:cNvSpPr>
                <a:spLocks noChangeShapeType="1"/>
              </p:cNvSpPr>
              <p:nvPr/>
            </p:nvSpPr>
            <p:spPr bwMode="auto">
              <a:xfrm flipH="1">
                <a:off x="4768" y="100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19" name="Line 1483"/>
              <p:cNvSpPr>
                <a:spLocks noChangeShapeType="1"/>
              </p:cNvSpPr>
              <p:nvPr/>
            </p:nvSpPr>
            <p:spPr bwMode="auto">
              <a:xfrm flipH="1">
                <a:off x="4768" y="94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0" name="Line 1484"/>
              <p:cNvSpPr>
                <a:spLocks noChangeShapeType="1"/>
              </p:cNvSpPr>
              <p:nvPr/>
            </p:nvSpPr>
            <p:spPr bwMode="auto">
              <a:xfrm>
                <a:off x="1294" y="3232"/>
                <a:ext cx="17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1" name="Line 1485"/>
              <p:cNvSpPr>
                <a:spLocks noChangeShapeType="1"/>
              </p:cNvSpPr>
              <p:nvPr/>
            </p:nvSpPr>
            <p:spPr bwMode="auto">
              <a:xfrm flipV="1">
                <a:off x="1294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2" name="Freeform 1486"/>
              <p:cNvSpPr>
                <a:spLocks/>
              </p:cNvSpPr>
              <p:nvPr/>
            </p:nvSpPr>
            <p:spPr bwMode="auto">
              <a:xfrm>
                <a:off x="1222" y="330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8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8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8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8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3" name="Freeform 1487"/>
              <p:cNvSpPr>
                <a:spLocks/>
              </p:cNvSpPr>
              <p:nvPr/>
            </p:nvSpPr>
            <p:spPr bwMode="auto">
              <a:xfrm>
                <a:off x="1246" y="330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4" name="Freeform 1488"/>
              <p:cNvSpPr>
                <a:spLocks/>
              </p:cNvSpPr>
              <p:nvPr/>
            </p:nvSpPr>
            <p:spPr bwMode="auto">
              <a:xfrm>
                <a:off x="1286" y="3366"/>
                <a:ext cx="8" cy="6"/>
              </a:xfrm>
              <a:custGeom>
                <a:avLst/>
                <a:gdLst>
                  <a:gd name="T0" fmla="*/ 4 w 8"/>
                  <a:gd name="T1" fmla="*/ 0 h 6"/>
                  <a:gd name="T2" fmla="*/ 0 w 8"/>
                  <a:gd name="T3" fmla="*/ 4 h 6"/>
                  <a:gd name="T4" fmla="*/ 4 w 8"/>
                  <a:gd name="T5" fmla="*/ 6 h 6"/>
                  <a:gd name="T6" fmla="*/ 8 w 8"/>
                  <a:gd name="T7" fmla="*/ 4 h 6"/>
                  <a:gd name="T8" fmla="*/ 4 w 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8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5" name="Freeform 1489"/>
              <p:cNvSpPr>
                <a:spLocks/>
              </p:cNvSpPr>
              <p:nvPr/>
            </p:nvSpPr>
            <p:spPr bwMode="auto">
              <a:xfrm>
                <a:off x="1314" y="3308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6" name="Freeform 1490"/>
              <p:cNvSpPr>
                <a:spLocks/>
              </p:cNvSpPr>
              <p:nvPr/>
            </p:nvSpPr>
            <p:spPr bwMode="auto">
              <a:xfrm>
                <a:off x="1340" y="3308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7" name="Line 1491"/>
              <p:cNvSpPr>
                <a:spLocks noChangeShapeType="1"/>
              </p:cNvSpPr>
              <p:nvPr/>
            </p:nvSpPr>
            <p:spPr bwMode="auto">
              <a:xfrm flipV="1">
                <a:off x="1626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8" name="Freeform 1492"/>
              <p:cNvSpPr>
                <a:spLocks/>
              </p:cNvSpPr>
              <p:nvPr/>
            </p:nvSpPr>
            <p:spPr bwMode="auto">
              <a:xfrm>
                <a:off x="1554" y="330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9" name="Freeform 1493"/>
              <p:cNvSpPr>
                <a:spLocks/>
              </p:cNvSpPr>
              <p:nvPr/>
            </p:nvSpPr>
            <p:spPr bwMode="auto">
              <a:xfrm>
                <a:off x="1580" y="3308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30" name="Freeform 1494"/>
              <p:cNvSpPr>
                <a:spLocks/>
              </p:cNvSpPr>
              <p:nvPr/>
            </p:nvSpPr>
            <p:spPr bwMode="auto">
              <a:xfrm>
                <a:off x="1620" y="336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31" name="Freeform 1495"/>
              <p:cNvSpPr>
                <a:spLocks/>
              </p:cNvSpPr>
              <p:nvPr/>
            </p:nvSpPr>
            <p:spPr bwMode="auto">
              <a:xfrm>
                <a:off x="1648" y="3308"/>
                <a:ext cx="42" cy="64"/>
              </a:xfrm>
              <a:custGeom>
                <a:avLst/>
                <a:gdLst>
                  <a:gd name="T0" fmla="*/ 2 w 42"/>
                  <a:gd name="T1" fmla="*/ 12 h 64"/>
                  <a:gd name="T2" fmla="*/ 6 w 42"/>
                  <a:gd name="T3" fmla="*/ 16 h 64"/>
                  <a:gd name="T4" fmla="*/ 2 w 42"/>
                  <a:gd name="T5" fmla="*/ 18 h 64"/>
                  <a:gd name="T6" fmla="*/ 0 w 42"/>
                  <a:gd name="T7" fmla="*/ 16 h 64"/>
                  <a:gd name="T8" fmla="*/ 0 w 42"/>
                  <a:gd name="T9" fmla="*/ 12 h 64"/>
                  <a:gd name="T10" fmla="*/ 2 w 42"/>
                  <a:gd name="T11" fmla="*/ 6 h 64"/>
                  <a:gd name="T12" fmla="*/ 6 w 42"/>
                  <a:gd name="T13" fmla="*/ 2 h 64"/>
                  <a:gd name="T14" fmla="*/ 14 w 42"/>
                  <a:gd name="T15" fmla="*/ 0 h 64"/>
                  <a:gd name="T16" fmla="*/ 28 w 42"/>
                  <a:gd name="T17" fmla="*/ 0 h 64"/>
                  <a:gd name="T18" fmla="*/ 36 w 42"/>
                  <a:gd name="T19" fmla="*/ 2 h 64"/>
                  <a:gd name="T20" fmla="*/ 40 w 42"/>
                  <a:gd name="T21" fmla="*/ 6 h 64"/>
                  <a:gd name="T22" fmla="*/ 42 w 42"/>
                  <a:gd name="T23" fmla="*/ 12 h 64"/>
                  <a:gd name="T24" fmla="*/ 42 w 42"/>
                  <a:gd name="T25" fmla="*/ 18 h 64"/>
                  <a:gd name="T26" fmla="*/ 40 w 42"/>
                  <a:gd name="T27" fmla="*/ 24 h 64"/>
                  <a:gd name="T28" fmla="*/ 30 w 42"/>
                  <a:gd name="T29" fmla="*/ 30 h 64"/>
                  <a:gd name="T30" fmla="*/ 14 w 42"/>
                  <a:gd name="T31" fmla="*/ 36 h 64"/>
                  <a:gd name="T32" fmla="*/ 8 w 42"/>
                  <a:gd name="T33" fmla="*/ 40 h 64"/>
                  <a:gd name="T34" fmla="*/ 2 w 42"/>
                  <a:gd name="T35" fmla="*/ 46 h 64"/>
                  <a:gd name="T36" fmla="*/ 0 w 42"/>
                  <a:gd name="T37" fmla="*/ 56 h 64"/>
                  <a:gd name="T38" fmla="*/ 0 w 42"/>
                  <a:gd name="T39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" h="64">
                    <a:moveTo>
                      <a:pt x="2" y="12"/>
                    </a:moveTo>
                    <a:lnTo>
                      <a:pt x="6" y="16"/>
                    </a:lnTo>
                    <a:lnTo>
                      <a:pt x="2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14" y="0"/>
                    </a:lnTo>
                    <a:lnTo>
                      <a:pt x="28" y="0"/>
                    </a:lnTo>
                    <a:lnTo>
                      <a:pt x="36" y="2"/>
                    </a:lnTo>
                    <a:lnTo>
                      <a:pt x="40" y="6"/>
                    </a:lnTo>
                    <a:lnTo>
                      <a:pt x="42" y="12"/>
                    </a:lnTo>
                    <a:lnTo>
                      <a:pt x="42" y="18"/>
                    </a:lnTo>
                    <a:lnTo>
                      <a:pt x="40" y="24"/>
                    </a:lnTo>
                    <a:lnTo>
                      <a:pt x="30" y="30"/>
                    </a:lnTo>
                    <a:lnTo>
                      <a:pt x="14" y="36"/>
                    </a:lnTo>
                    <a:lnTo>
                      <a:pt x="8" y="40"/>
                    </a:lnTo>
                    <a:lnTo>
                      <a:pt x="2" y="46"/>
                    </a:lnTo>
                    <a:lnTo>
                      <a:pt x="0" y="56"/>
                    </a:lnTo>
                    <a:lnTo>
                      <a:pt x="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32" name="Freeform 1496"/>
              <p:cNvSpPr>
                <a:spLocks/>
              </p:cNvSpPr>
              <p:nvPr/>
            </p:nvSpPr>
            <p:spPr bwMode="auto">
              <a:xfrm>
                <a:off x="1662" y="3308"/>
                <a:ext cx="26" cy="36"/>
              </a:xfrm>
              <a:custGeom>
                <a:avLst/>
                <a:gdLst>
                  <a:gd name="T0" fmla="*/ 14 w 26"/>
                  <a:gd name="T1" fmla="*/ 0 h 36"/>
                  <a:gd name="T2" fmla="*/ 20 w 26"/>
                  <a:gd name="T3" fmla="*/ 2 h 36"/>
                  <a:gd name="T4" fmla="*/ 22 w 26"/>
                  <a:gd name="T5" fmla="*/ 6 h 36"/>
                  <a:gd name="T6" fmla="*/ 26 w 26"/>
                  <a:gd name="T7" fmla="*/ 12 h 36"/>
                  <a:gd name="T8" fmla="*/ 26 w 26"/>
                  <a:gd name="T9" fmla="*/ 18 h 36"/>
                  <a:gd name="T10" fmla="*/ 22 w 26"/>
                  <a:gd name="T11" fmla="*/ 24 h 36"/>
                  <a:gd name="T12" fmla="*/ 14 w 26"/>
                  <a:gd name="T13" fmla="*/ 30 h 36"/>
                  <a:gd name="T14" fmla="*/ 0 w 26"/>
                  <a:gd name="T1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6">
                    <a:moveTo>
                      <a:pt x="14" y="0"/>
                    </a:moveTo>
                    <a:lnTo>
                      <a:pt x="20" y="2"/>
                    </a:lnTo>
                    <a:lnTo>
                      <a:pt x="22" y="6"/>
                    </a:lnTo>
                    <a:lnTo>
                      <a:pt x="26" y="12"/>
                    </a:lnTo>
                    <a:lnTo>
                      <a:pt x="26" y="18"/>
                    </a:lnTo>
                    <a:lnTo>
                      <a:pt x="22" y="24"/>
                    </a:lnTo>
                    <a:lnTo>
                      <a:pt x="14" y="30"/>
                    </a:lnTo>
                    <a:lnTo>
                      <a:pt x="0" y="3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33" name="Freeform 1497"/>
              <p:cNvSpPr>
                <a:spLocks/>
              </p:cNvSpPr>
              <p:nvPr/>
            </p:nvSpPr>
            <p:spPr bwMode="auto">
              <a:xfrm>
                <a:off x="1648" y="3364"/>
                <a:ext cx="42" cy="6"/>
              </a:xfrm>
              <a:custGeom>
                <a:avLst/>
                <a:gdLst>
                  <a:gd name="T0" fmla="*/ 0 w 42"/>
                  <a:gd name="T1" fmla="*/ 2 h 6"/>
                  <a:gd name="T2" fmla="*/ 2 w 42"/>
                  <a:gd name="T3" fmla="*/ 0 h 6"/>
                  <a:gd name="T4" fmla="*/ 8 w 42"/>
                  <a:gd name="T5" fmla="*/ 0 h 6"/>
                  <a:gd name="T6" fmla="*/ 24 w 42"/>
                  <a:gd name="T7" fmla="*/ 6 h 6"/>
                  <a:gd name="T8" fmla="*/ 34 w 42"/>
                  <a:gd name="T9" fmla="*/ 6 h 6"/>
                  <a:gd name="T10" fmla="*/ 40 w 42"/>
                  <a:gd name="T11" fmla="*/ 2 h 6"/>
                  <a:gd name="T12" fmla="*/ 42 w 4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6">
                    <a:moveTo>
                      <a:pt x="0" y="2"/>
                    </a:moveTo>
                    <a:lnTo>
                      <a:pt x="2" y="0"/>
                    </a:lnTo>
                    <a:lnTo>
                      <a:pt x="8" y="0"/>
                    </a:lnTo>
                    <a:lnTo>
                      <a:pt x="24" y="6"/>
                    </a:lnTo>
                    <a:lnTo>
                      <a:pt x="34" y="6"/>
                    </a:lnTo>
                    <a:lnTo>
                      <a:pt x="40" y="2"/>
                    </a:lnTo>
                    <a:lnTo>
                      <a:pt x="4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34" name="Freeform 1498"/>
              <p:cNvSpPr>
                <a:spLocks/>
              </p:cNvSpPr>
              <p:nvPr/>
            </p:nvSpPr>
            <p:spPr bwMode="auto">
              <a:xfrm>
                <a:off x="1656" y="3358"/>
                <a:ext cx="34" cy="14"/>
              </a:xfrm>
              <a:custGeom>
                <a:avLst/>
                <a:gdLst>
                  <a:gd name="T0" fmla="*/ 0 w 34"/>
                  <a:gd name="T1" fmla="*/ 6 h 14"/>
                  <a:gd name="T2" fmla="*/ 16 w 34"/>
                  <a:gd name="T3" fmla="*/ 14 h 14"/>
                  <a:gd name="T4" fmla="*/ 28 w 34"/>
                  <a:gd name="T5" fmla="*/ 14 h 14"/>
                  <a:gd name="T6" fmla="*/ 32 w 34"/>
                  <a:gd name="T7" fmla="*/ 12 h 14"/>
                  <a:gd name="T8" fmla="*/ 34 w 34"/>
                  <a:gd name="T9" fmla="*/ 6 h 14"/>
                  <a:gd name="T10" fmla="*/ 34 w 34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14">
                    <a:moveTo>
                      <a:pt x="0" y="6"/>
                    </a:moveTo>
                    <a:lnTo>
                      <a:pt x="16" y="14"/>
                    </a:lnTo>
                    <a:lnTo>
                      <a:pt x="28" y="14"/>
                    </a:lnTo>
                    <a:lnTo>
                      <a:pt x="32" y="12"/>
                    </a:lnTo>
                    <a:lnTo>
                      <a:pt x="34" y="6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35" name="Line 1499"/>
              <p:cNvSpPr>
                <a:spLocks noChangeShapeType="1"/>
              </p:cNvSpPr>
              <p:nvPr/>
            </p:nvSpPr>
            <p:spPr bwMode="auto">
              <a:xfrm flipV="1">
                <a:off x="1958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36" name="Freeform 1500"/>
              <p:cNvSpPr>
                <a:spLocks/>
              </p:cNvSpPr>
              <p:nvPr/>
            </p:nvSpPr>
            <p:spPr bwMode="auto">
              <a:xfrm>
                <a:off x="1888" y="3308"/>
                <a:ext cx="42" cy="64"/>
              </a:xfrm>
              <a:custGeom>
                <a:avLst/>
                <a:gdLst>
                  <a:gd name="T0" fmla="*/ 18 w 42"/>
                  <a:gd name="T1" fmla="*/ 0 h 64"/>
                  <a:gd name="T2" fmla="*/ 8 w 42"/>
                  <a:gd name="T3" fmla="*/ 2 h 64"/>
                  <a:gd name="T4" fmla="*/ 2 w 42"/>
                  <a:gd name="T5" fmla="*/ 12 h 64"/>
                  <a:gd name="T6" fmla="*/ 0 w 42"/>
                  <a:gd name="T7" fmla="*/ 28 h 64"/>
                  <a:gd name="T8" fmla="*/ 0 w 42"/>
                  <a:gd name="T9" fmla="*/ 36 h 64"/>
                  <a:gd name="T10" fmla="*/ 2 w 42"/>
                  <a:gd name="T11" fmla="*/ 52 h 64"/>
                  <a:gd name="T12" fmla="*/ 8 w 42"/>
                  <a:gd name="T13" fmla="*/ 62 h 64"/>
                  <a:gd name="T14" fmla="*/ 18 w 42"/>
                  <a:gd name="T15" fmla="*/ 64 h 64"/>
                  <a:gd name="T16" fmla="*/ 24 w 42"/>
                  <a:gd name="T17" fmla="*/ 64 h 64"/>
                  <a:gd name="T18" fmla="*/ 34 w 42"/>
                  <a:gd name="T19" fmla="*/ 62 h 64"/>
                  <a:gd name="T20" fmla="*/ 40 w 42"/>
                  <a:gd name="T21" fmla="*/ 52 h 64"/>
                  <a:gd name="T22" fmla="*/ 42 w 42"/>
                  <a:gd name="T23" fmla="*/ 36 h 64"/>
                  <a:gd name="T24" fmla="*/ 42 w 42"/>
                  <a:gd name="T25" fmla="*/ 28 h 64"/>
                  <a:gd name="T26" fmla="*/ 40 w 42"/>
                  <a:gd name="T27" fmla="*/ 12 h 64"/>
                  <a:gd name="T28" fmla="*/ 34 w 42"/>
                  <a:gd name="T29" fmla="*/ 2 h 64"/>
                  <a:gd name="T30" fmla="*/ 24 w 42"/>
                  <a:gd name="T31" fmla="*/ 0 h 64"/>
                  <a:gd name="T32" fmla="*/ 18 w 42"/>
                  <a:gd name="T33" fmla="*/ 0 h 64"/>
                  <a:gd name="T34" fmla="*/ 12 w 42"/>
                  <a:gd name="T35" fmla="*/ 2 h 64"/>
                  <a:gd name="T36" fmla="*/ 8 w 42"/>
                  <a:gd name="T37" fmla="*/ 6 h 64"/>
                  <a:gd name="T38" fmla="*/ 6 w 42"/>
                  <a:gd name="T39" fmla="*/ 12 h 64"/>
                  <a:gd name="T40" fmla="*/ 2 w 42"/>
                  <a:gd name="T41" fmla="*/ 28 h 64"/>
                  <a:gd name="T42" fmla="*/ 2 w 42"/>
                  <a:gd name="T43" fmla="*/ 36 h 64"/>
                  <a:gd name="T44" fmla="*/ 6 w 42"/>
                  <a:gd name="T45" fmla="*/ 52 h 64"/>
                  <a:gd name="T46" fmla="*/ 8 w 42"/>
                  <a:gd name="T47" fmla="*/ 58 h 64"/>
                  <a:gd name="T48" fmla="*/ 12 w 42"/>
                  <a:gd name="T49" fmla="*/ 62 h 64"/>
                  <a:gd name="T50" fmla="*/ 18 w 42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2" y="36"/>
                    </a:lnTo>
                    <a:lnTo>
                      <a:pt x="42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37" name="Freeform 1501"/>
              <p:cNvSpPr>
                <a:spLocks/>
              </p:cNvSpPr>
              <p:nvPr/>
            </p:nvSpPr>
            <p:spPr bwMode="auto">
              <a:xfrm>
                <a:off x="1912" y="330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38" name="Freeform 1502"/>
              <p:cNvSpPr>
                <a:spLocks/>
              </p:cNvSpPr>
              <p:nvPr/>
            </p:nvSpPr>
            <p:spPr bwMode="auto">
              <a:xfrm>
                <a:off x="1952" y="3366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39" name="Line 1503"/>
              <p:cNvSpPr>
                <a:spLocks noChangeShapeType="1"/>
              </p:cNvSpPr>
              <p:nvPr/>
            </p:nvSpPr>
            <p:spPr bwMode="auto">
              <a:xfrm>
                <a:off x="2008" y="3314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40" name="Line 1504"/>
              <p:cNvSpPr>
                <a:spLocks noChangeShapeType="1"/>
              </p:cNvSpPr>
              <p:nvPr/>
            </p:nvSpPr>
            <p:spPr bwMode="auto">
              <a:xfrm>
                <a:off x="2012" y="3308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41" name="Freeform 1505"/>
              <p:cNvSpPr>
                <a:spLocks/>
              </p:cNvSpPr>
              <p:nvPr/>
            </p:nvSpPr>
            <p:spPr bwMode="auto">
              <a:xfrm>
                <a:off x="1976" y="3308"/>
                <a:ext cx="50" cy="46"/>
              </a:xfrm>
              <a:custGeom>
                <a:avLst/>
                <a:gdLst>
                  <a:gd name="T0" fmla="*/ 36 w 50"/>
                  <a:gd name="T1" fmla="*/ 0 h 46"/>
                  <a:gd name="T2" fmla="*/ 0 w 50"/>
                  <a:gd name="T3" fmla="*/ 46 h 46"/>
                  <a:gd name="T4" fmla="*/ 50 w 50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46">
                    <a:moveTo>
                      <a:pt x="36" y="0"/>
                    </a:moveTo>
                    <a:lnTo>
                      <a:pt x="0" y="46"/>
                    </a:lnTo>
                    <a:lnTo>
                      <a:pt x="50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42" name="Line 1506"/>
              <p:cNvSpPr>
                <a:spLocks noChangeShapeType="1"/>
              </p:cNvSpPr>
              <p:nvPr/>
            </p:nvSpPr>
            <p:spPr bwMode="auto">
              <a:xfrm>
                <a:off x="1998" y="3372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43" name="Line 1507"/>
              <p:cNvSpPr>
                <a:spLocks noChangeShapeType="1"/>
              </p:cNvSpPr>
              <p:nvPr/>
            </p:nvSpPr>
            <p:spPr bwMode="auto">
              <a:xfrm flipV="1">
                <a:off x="2290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44" name="Freeform 1508"/>
              <p:cNvSpPr>
                <a:spLocks/>
              </p:cNvSpPr>
              <p:nvPr/>
            </p:nvSpPr>
            <p:spPr bwMode="auto">
              <a:xfrm>
                <a:off x="2220" y="3308"/>
                <a:ext cx="42" cy="64"/>
              </a:xfrm>
              <a:custGeom>
                <a:avLst/>
                <a:gdLst>
                  <a:gd name="T0" fmla="*/ 18 w 42"/>
                  <a:gd name="T1" fmla="*/ 0 h 64"/>
                  <a:gd name="T2" fmla="*/ 8 w 42"/>
                  <a:gd name="T3" fmla="*/ 2 h 64"/>
                  <a:gd name="T4" fmla="*/ 2 w 42"/>
                  <a:gd name="T5" fmla="*/ 12 h 64"/>
                  <a:gd name="T6" fmla="*/ 0 w 42"/>
                  <a:gd name="T7" fmla="*/ 28 h 64"/>
                  <a:gd name="T8" fmla="*/ 0 w 42"/>
                  <a:gd name="T9" fmla="*/ 36 h 64"/>
                  <a:gd name="T10" fmla="*/ 2 w 42"/>
                  <a:gd name="T11" fmla="*/ 52 h 64"/>
                  <a:gd name="T12" fmla="*/ 8 w 42"/>
                  <a:gd name="T13" fmla="*/ 62 h 64"/>
                  <a:gd name="T14" fmla="*/ 18 w 42"/>
                  <a:gd name="T15" fmla="*/ 64 h 64"/>
                  <a:gd name="T16" fmla="*/ 24 w 42"/>
                  <a:gd name="T17" fmla="*/ 64 h 64"/>
                  <a:gd name="T18" fmla="*/ 34 w 42"/>
                  <a:gd name="T19" fmla="*/ 62 h 64"/>
                  <a:gd name="T20" fmla="*/ 40 w 42"/>
                  <a:gd name="T21" fmla="*/ 52 h 64"/>
                  <a:gd name="T22" fmla="*/ 42 w 42"/>
                  <a:gd name="T23" fmla="*/ 36 h 64"/>
                  <a:gd name="T24" fmla="*/ 42 w 42"/>
                  <a:gd name="T25" fmla="*/ 28 h 64"/>
                  <a:gd name="T26" fmla="*/ 40 w 42"/>
                  <a:gd name="T27" fmla="*/ 12 h 64"/>
                  <a:gd name="T28" fmla="*/ 34 w 42"/>
                  <a:gd name="T29" fmla="*/ 2 h 64"/>
                  <a:gd name="T30" fmla="*/ 24 w 42"/>
                  <a:gd name="T31" fmla="*/ 0 h 64"/>
                  <a:gd name="T32" fmla="*/ 18 w 42"/>
                  <a:gd name="T33" fmla="*/ 0 h 64"/>
                  <a:gd name="T34" fmla="*/ 12 w 42"/>
                  <a:gd name="T35" fmla="*/ 2 h 64"/>
                  <a:gd name="T36" fmla="*/ 8 w 42"/>
                  <a:gd name="T37" fmla="*/ 6 h 64"/>
                  <a:gd name="T38" fmla="*/ 6 w 42"/>
                  <a:gd name="T39" fmla="*/ 12 h 64"/>
                  <a:gd name="T40" fmla="*/ 2 w 42"/>
                  <a:gd name="T41" fmla="*/ 28 h 64"/>
                  <a:gd name="T42" fmla="*/ 2 w 42"/>
                  <a:gd name="T43" fmla="*/ 36 h 64"/>
                  <a:gd name="T44" fmla="*/ 6 w 42"/>
                  <a:gd name="T45" fmla="*/ 52 h 64"/>
                  <a:gd name="T46" fmla="*/ 8 w 42"/>
                  <a:gd name="T47" fmla="*/ 58 h 64"/>
                  <a:gd name="T48" fmla="*/ 12 w 42"/>
                  <a:gd name="T49" fmla="*/ 62 h 64"/>
                  <a:gd name="T50" fmla="*/ 18 w 42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2" y="36"/>
                    </a:lnTo>
                    <a:lnTo>
                      <a:pt x="42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45" name="Freeform 1509"/>
              <p:cNvSpPr>
                <a:spLocks/>
              </p:cNvSpPr>
              <p:nvPr/>
            </p:nvSpPr>
            <p:spPr bwMode="auto">
              <a:xfrm>
                <a:off x="2244" y="330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46" name="Freeform 1510"/>
              <p:cNvSpPr>
                <a:spLocks/>
              </p:cNvSpPr>
              <p:nvPr/>
            </p:nvSpPr>
            <p:spPr bwMode="auto">
              <a:xfrm>
                <a:off x="2284" y="3366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47" name="Freeform 1511"/>
              <p:cNvSpPr>
                <a:spLocks/>
              </p:cNvSpPr>
              <p:nvPr/>
            </p:nvSpPr>
            <p:spPr bwMode="auto">
              <a:xfrm>
                <a:off x="2312" y="3308"/>
                <a:ext cx="44" cy="64"/>
              </a:xfrm>
              <a:custGeom>
                <a:avLst/>
                <a:gdLst>
                  <a:gd name="T0" fmla="*/ 38 w 44"/>
                  <a:gd name="T1" fmla="*/ 10 h 64"/>
                  <a:gd name="T2" fmla="*/ 34 w 44"/>
                  <a:gd name="T3" fmla="*/ 12 h 64"/>
                  <a:gd name="T4" fmla="*/ 38 w 44"/>
                  <a:gd name="T5" fmla="*/ 16 h 64"/>
                  <a:gd name="T6" fmla="*/ 42 w 44"/>
                  <a:gd name="T7" fmla="*/ 12 h 64"/>
                  <a:gd name="T8" fmla="*/ 42 w 44"/>
                  <a:gd name="T9" fmla="*/ 10 h 64"/>
                  <a:gd name="T10" fmla="*/ 38 w 44"/>
                  <a:gd name="T11" fmla="*/ 2 h 64"/>
                  <a:gd name="T12" fmla="*/ 32 w 44"/>
                  <a:gd name="T13" fmla="*/ 0 h 64"/>
                  <a:gd name="T14" fmla="*/ 22 w 44"/>
                  <a:gd name="T15" fmla="*/ 0 h 64"/>
                  <a:gd name="T16" fmla="*/ 14 w 44"/>
                  <a:gd name="T17" fmla="*/ 2 h 64"/>
                  <a:gd name="T18" fmla="*/ 6 w 44"/>
                  <a:gd name="T19" fmla="*/ 10 h 64"/>
                  <a:gd name="T20" fmla="*/ 4 w 44"/>
                  <a:gd name="T21" fmla="*/ 16 h 64"/>
                  <a:gd name="T22" fmla="*/ 0 w 44"/>
                  <a:gd name="T23" fmla="*/ 28 h 64"/>
                  <a:gd name="T24" fmla="*/ 0 w 44"/>
                  <a:gd name="T25" fmla="*/ 46 h 64"/>
                  <a:gd name="T26" fmla="*/ 4 w 44"/>
                  <a:gd name="T27" fmla="*/ 56 h 64"/>
                  <a:gd name="T28" fmla="*/ 10 w 44"/>
                  <a:gd name="T29" fmla="*/ 62 h 64"/>
                  <a:gd name="T30" fmla="*/ 20 w 44"/>
                  <a:gd name="T31" fmla="*/ 64 h 64"/>
                  <a:gd name="T32" fmla="*/ 26 w 44"/>
                  <a:gd name="T33" fmla="*/ 64 h 64"/>
                  <a:gd name="T34" fmla="*/ 34 w 44"/>
                  <a:gd name="T35" fmla="*/ 62 h 64"/>
                  <a:gd name="T36" fmla="*/ 42 w 44"/>
                  <a:gd name="T37" fmla="*/ 56 h 64"/>
                  <a:gd name="T38" fmla="*/ 44 w 44"/>
                  <a:gd name="T39" fmla="*/ 46 h 64"/>
                  <a:gd name="T40" fmla="*/ 44 w 44"/>
                  <a:gd name="T41" fmla="*/ 44 h 64"/>
                  <a:gd name="T42" fmla="*/ 42 w 44"/>
                  <a:gd name="T43" fmla="*/ 34 h 64"/>
                  <a:gd name="T44" fmla="*/ 34 w 44"/>
                  <a:gd name="T45" fmla="*/ 28 h 64"/>
                  <a:gd name="T46" fmla="*/ 26 w 44"/>
                  <a:gd name="T47" fmla="*/ 24 h 64"/>
                  <a:gd name="T48" fmla="*/ 22 w 44"/>
                  <a:gd name="T49" fmla="*/ 24 h 64"/>
                  <a:gd name="T50" fmla="*/ 14 w 44"/>
                  <a:gd name="T51" fmla="*/ 28 h 64"/>
                  <a:gd name="T52" fmla="*/ 6 w 44"/>
                  <a:gd name="T53" fmla="*/ 34 h 64"/>
                  <a:gd name="T54" fmla="*/ 4 w 44"/>
                  <a:gd name="T55" fmla="*/ 4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4" h="64">
                    <a:moveTo>
                      <a:pt x="38" y="10"/>
                    </a:moveTo>
                    <a:lnTo>
                      <a:pt x="34" y="12"/>
                    </a:lnTo>
                    <a:lnTo>
                      <a:pt x="38" y="16"/>
                    </a:lnTo>
                    <a:lnTo>
                      <a:pt x="42" y="12"/>
                    </a:lnTo>
                    <a:lnTo>
                      <a:pt x="42" y="10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2" y="0"/>
                    </a:lnTo>
                    <a:lnTo>
                      <a:pt x="14" y="2"/>
                    </a:lnTo>
                    <a:lnTo>
                      <a:pt x="6" y="10"/>
                    </a:lnTo>
                    <a:lnTo>
                      <a:pt x="4" y="16"/>
                    </a:lnTo>
                    <a:lnTo>
                      <a:pt x="0" y="28"/>
                    </a:lnTo>
                    <a:lnTo>
                      <a:pt x="0" y="46"/>
                    </a:lnTo>
                    <a:lnTo>
                      <a:pt x="4" y="56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2" y="56"/>
                    </a:lnTo>
                    <a:lnTo>
                      <a:pt x="44" y="46"/>
                    </a:lnTo>
                    <a:lnTo>
                      <a:pt x="44" y="44"/>
                    </a:lnTo>
                    <a:lnTo>
                      <a:pt x="42" y="34"/>
                    </a:lnTo>
                    <a:lnTo>
                      <a:pt x="34" y="28"/>
                    </a:lnTo>
                    <a:lnTo>
                      <a:pt x="26" y="24"/>
                    </a:lnTo>
                    <a:lnTo>
                      <a:pt x="22" y="24"/>
                    </a:lnTo>
                    <a:lnTo>
                      <a:pt x="14" y="28"/>
                    </a:lnTo>
                    <a:lnTo>
                      <a:pt x="6" y="34"/>
                    </a:lnTo>
                    <a:lnTo>
                      <a:pt x="4" y="4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48" name="Freeform 1512"/>
              <p:cNvSpPr>
                <a:spLocks/>
              </p:cNvSpPr>
              <p:nvPr/>
            </p:nvSpPr>
            <p:spPr bwMode="auto">
              <a:xfrm>
                <a:off x="2316" y="3308"/>
                <a:ext cx="18" cy="64"/>
              </a:xfrm>
              <a:custGeom>
                <a:avLst/>
                <a:gdLst>
                  <a:gd name="T0" fmla="*/ 18 w 18"/>
                  <a:gd name="T1" fmla="*/ 0 h 64"/>
                  <a:gd name="T2" fmla="*/ 12 w 18"/>
                  <a:gd name="T3" fmla="*/ 2 h 64"/>
                  <a:gd name="T4" fmla="*/ 6 w 18"/>
                  <a:gd name="T5" fmla="*/ 10 h 64"/>
                  <a:gd name="T6" fmla="*/ 2 w 18"/>
                  <a:gd name="T7" fmla="*/ 16 h 64"/>
                  <a:gd name="T8" fmla="*/ 0 w 18"/>
                  <a:gd name="T9" fmla="*/ 28 h 64"/>
                  <a:gd name="T10" fmla="*/ 0 w 18"/>
                  <a:gd name="T11" fmla="*/ 46 h 64"/>
                  <a:gd name="T12" fmla="*/ 2 w 18"/>
                  <a:gd name="T13" fmla="*/ 56 h 64"/>
                  <a:gd name="T14" fmla="*/ 10 w 18"/>
                  <a:gd name="T15" fmla="*/ 62 h 64"/>
                  <a:gd name="T16" fmla="*/ 16 w 18"/>
                  <a:gd name="T1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64">
                    <a:moveTo>
                      <a:pt x="18" y="0"/>
                    </a:moveTo>
                    <a:lnTo>
                      <a:pt x="12" y="2"/>
                    </a:lnTo>
                    <a:lnTo>
                      <a:pt x="6" y="10"/>
                    </a:lnTo>
                    <a:lnTo>
                      <a:pt x="2" y="16"/>
                    </a:lnTo>
                    <a:lnTo>
                      <a:pt x="0" y="28"/>
                    </a:lnTo>
                    <a:lnTo>
                      <a:pt x="0" y="46"/>
                    </a:lnTo>
                    <a:lnTo>
                      <a:pt x="2" y="56"/>
                    </a:lnTo>
                    <a:lnTo>
                      <a:pt x="10" y="62"/>
                    </a:lnTo>
                    <a:lnTo>
                      <a:pt x="16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49" name="Freeform 1513"/>
              <p:cNvSpPr>
                <a:spLocks/>
              </p:cNvSpPr>
              <p:nvPr/>
            </p:nvSpPr>
            <p:spPr bwMode="auto">
              <a:xfrm>
                <a:off x="2338" y="3332"/>
                <a:ext cx="16" cy="40"/>
              </a:xfrm>
              <a:custGeom>
                <a:avLst/>
                <a:gdLst>
                  <a:gd name="T0" fmla="*/ 0 w 16"/>
                  <a:gd name="T1" fmla="*/ 40 h 40"/>
                  <a:gd name="T2" fmla="*/ 6 w 16"/>
                  <a:gd name="T3" fmla="*/ 38 h 40"/>
                  <a:gd name="T4" fmla="*/ 12 w 16"/>
                  <a:gd name="T5" fmla="*/ 32 h 40"/>
                  <a:gd name="T6" fmla="*/ 16 w 16"/>
                  <a:gd name="T7" fmla="*/ 22 h 40"/>
                  <a:gd name="T8" fmla="*/ 16 w 16"/>
                  <a:gd name="T9" fmla="*/ 20 h 40"/>
                  <a:gd name="T10" fmla="*/ 12 w 16"/>
                  <a:gd name="T11" fmla="*/ 10 h 40"/>
                  <a:gd name="T12" fmla="*/ 6 w 16"/>
                  <a:gd name="T13" fmla="*/ 4 h 40"/>
                  <a:gd name="T14" fmla="*/ 0 w 16"/>
                  <a:gd name="T1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0">
                    <a:moveTo>
                      <a:pt x="0" y="40"/>
                    </a:moveTo>
                    <a:lnTo>
                      <a:pt x="6" y="38"/>
                    </a:lnTo>
                    <a:lnTo>
                      <a:pt x="12" y="32"/>
                    </a:lnTo>
                    <a:lnTo>
                      <a:pt x="16" y="22"/>
                    </a:lnTo>
                    <a:lnTo>
                      <a:pt x="16" y="20"/>
                    </a:lnTo>
                    <a:lnTo>
                      <a:pt x="12" y="10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50" name="Line 1514"/>
              <p:cNvSpPr>
                <a:spLocks noChangeShapeType="1"/>
              </p:cNvSpPr>
              <p:nvPr/>
            </p:nvSpPr>
            <p:spPr bwMode="auto">
              <a:xfrm flipV="1">
                <a:off x="2624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51" name="Freeform 1515"/>
              <p:cNvSpPr>
                <a:spLocks/>
              </p:cNvSpPr>
              <p:nvPr/>
            </p:nvSpPr>
            <p:spPr bwMode="auto">
              <a:xfrm>
                <a:off x="2552" y="330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52" name="Freeform 1516"/>
              <p:cNvSpPr>
                <a:spLocks/>
              </p:cNvSpPr>
              <p:nvPr/>
            </p:nvSpPr>
            <p:spPr bwMode="auto">
              <a:xfrm>
                <a:off x="2578" y="3308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53" name="Freeform 1517"/>
              <p:cNvSpPr>
                <a:spLocks/>
              </p:cNvSpPr>
              <p:nvPr/>
            </p:nvSpPr>
            <p:spPr bwMode="auto">
              <a:xfrm>
                <a:off x="2618" y="336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54" name="Freeform 1518"/>
              <p:cNvSpPr>
                <a:spLocks/>
              </p:cNvSpPr>
              <p:nvPr/>
            </p:nvSpPr>
            <p:spPr bwMode="auto">
              <a:xfrm>
                <a:off x="2648" y="3308"/>
                <a:ext cx="38" cy="28"/>
              </a:xfrm>
              <a:custGeom>
                <a:avLst/>
                <a:gdLst>
                  <a:gd name="T0" fmla="*/ 12 w 38"/>
                  <a:gd name="T1" fmla="*/ 0 h 28"/>
                  <a:gd name="T2" fmla="*/ 4 w 38"/>
                  <a:gd name="T3" fmla="*/ 2 h 28"/>
                  <a:gd name="T4" fmla="*/ 0 w 38"/>
                  <a:gd name="T5" fmla="*/ 10 h 28"/>
                  <a:gd name="T6" fmla="*/ 0 w 38"/>
                  <a:gd name="T7" fmla="*/ 18 h 28"/>
                  <a:gd name="T8" fmla="*/ 4 w 38"/>
                  <a:gd name="T9" fmla="*/ 24 h 28"/>
                  <a:gd name="T10" fmla="*/ 12 w 38"/>
                  <a:gd name="T11" fmla="*/ 28 h 28"/>
                  <a:gd name="T12" fmla="*/ 26 w 38"/>
                  <a:gd name="T13" fmla="*/ 28 h 28"/>
                  <a:gd name="T14" fmla="*/ 34 w 38"/>
                  <a:gd name="T15" fmla="*/ 24 h 28"/>
                  <a:gd name="T16" fmla="*/ 38 w 38"/>
                  <a:gd name="T17" fmla="*/ 18 h 28"/>
                  <a:gd name="T18" fmla="*/ 38 w 38"/>
                  <a:gd name="T19" fmla="*/ 10 h 28"/>
                  <a:gd name="T20" fmla="*/ 34 w 38"/>
                  <a:gd name="T21" fmla="*/ 2 h 28"/>
                  <a:gd name="T22" fmla="*/ 26 w 38"/>
                  <a:gd name="T23" fmla="*/ 0 h 28"/>
                  <a:gd name="T24" fmla="*/ 12 w 38"/>
                  <a:gd name="T25" fmla="*/ 0 h 28"/>
                  <a:gd name="T26" fmla="*/ 6 w 38"/>
                  <a:gd name="T27" fmla="*/ 2 h 28"/>
                  <a:gd name="T28" fmla="*/ 4 w 38"/>
                  <a:gd name="T29" fmla="*/ 10 h 28"/>
                  <a:gd name="T30" fmla="*/ 4 w 38"/>
                  <a:gd name="T31" fmla="*/ 18 h 28"/>
                  <a:gd name="T32" fmla="*/ 6 w 38"/>
                  <a:gd name="T33" fmla="*/ 24 h 28"/>
                  <a:gd name="T34" fmla="*/ 12 w 38"/>
                  <a:gd name="T3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" h="28">
                    <a:moveTo>
                      <a:pt x="12" y="0"/>
                    </a:moveTo>
                    <a:lnTo>
                      <a:pt x="4" y="2"/>
                    </a:lnTo>
                    <a:lnTo>
                      <a:pt x="0" y="10"/>
                    </a:lnTo>
                    <a:lnTo>
                      <a:pt x="0" y="18"/>
                    </a:lnTo>
                    <a:lnTo>
                      <a:pt x="4" y="24"/>
                    </a:lnTo>
                    <a:lnTo>
                      <a:pt x="12" y="28"/>
                    </a:lnTo>
                    <a:lnTo>
                      <a:pt x="26" y="28"/>
                    </a:lnTo>
                    <a:lnTo>
                      <a:pt x="34" y="24"/>
                    </a:lnTo>
                    <a:lnTo>
                      <a:pt x="38" y="18"/>
                    </a:lnTo>
                    <a:lnTo>
                      <a:pt x="38" y="10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12" y="0"/>
                    </a:lnTo>
                    <a:lnTo>
                      <a:pt x="6" y="2"/>
                    </a:lnTo>
                    <a:lnTo>
                      <a:pt x="4" y="10"/>
                    </a:lnTo>
                    <a:lnTo>
                      <a:pt x="4" y="18"/>
                    </a:lnTo>
                    <a:lnTo>
                      <a:pt x="6" y="24"/>
                    </a:lnTo>
                    <a:lnTo>
                      <a:pt x="12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55" name="Freeform 1519"/>
              <p:cNvSpPr>
                <a:spLocks/>
              </p:cNvSpPr>
              <p:nvPr/>
            </p:nvSpPr>
            <p:spPr bwMode="auto">
              <a:xfrm>
                <a:off x="2674" y="3308"/>
                <a:ext cx="8" cy="28"/>
              </a:xfrm>
              <a:custGeom>
                <a:avLst/>
                <a:gdLst>
                  <a:gd name="T0" fmla="*/ 0 w 8"/>
                  <a:gd name="T1" fmla="*/ 28 h 28"/>
                  <a:gd name="T2" fmla="*/ 6 w 8"/>
                  <a:gd name="T3" fmla="*/ 24 h 28"/>
                  <a:gd name="T4" fmla="*/ 8 w 8"/>
                  <a:gd name="T5" fmla="*/ 18 h 28"/>
                  <a:gd name="T6" fmla="*/ 8 w 8"/>
                  <a:gd name="T7" fmla="*/ 10 h 28"/>
                  <a:gd name="T8" fmla="*/ 6 w 8"/>
                  <a:gd name="T9" fmla="*/ 2 h 28"/>
                  <a:gd name="T10" fmla="*/ 0 w 8"/>
                  <a:gd name="T1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8">
                    <a:moveTo>
                      <a:pt x="0" y="28"/>
                    </a:moveTo>
                    <a:lnTo>
                      <a:pt x="6" y="24"/>
                    </a:lnTo>
                    <a:lnTo>
                      <a:pt x="8" y="18"/>
                    </a:lnTo>
                    <a:lnTo>
                      <a:pt x="8" y="10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56" name="Freeform 1520"/>
              <p:cNvSpPr>
                <a:spLocks/>
              </p:cNvSpPr>
              <p:nvPr/>
            </p:nvSpPr>
            <p:spPr bwMode="auto">
              <a:xfrm>
                <a:off x="2646" y="3336"/>
                <a:ext cx="42" cy="36"/>
              </a:xfrm>
              <a:custGeom>
                <a:avLst/>
                <a:gdLst>
                  <a:gd name="T0" fmla="*/ 14 w 42"/>
                  <a:gd name="T1" fmla="*/ 0 h 36"/>
                  <a:gd name="T2" fmla="*/ 6 w 42"/>
                  <a:gd name="T3" fmla="*/ 2 h 36"/>
                  <a:gd name="T4" fmla="*/ 2 w 42"/>
                  <a:gd name="T5" fmla="*/ 6 h 36"/>
                  <a:gd name="T6" fmla="*/ 0 w 42"/>
                  <a:gd name="T7" fmla="*/ 12 h 36"/>
                  <a:gd name="T8" fmla="*/ 0 w 42"/>
                  <a:gd name="T9" fmla="*/ 24 h 36"/>
                  <a:gd name="T10" fmla="*/ 2 w 42"/>
                  <a:gd name="T11" fmla="*/ 30 h 36"/>
                  <a:gd name="T12" fmla="*/ 6 w 42"/>
                  <a:gd name="T13" fmla="*/ 34 h 36"/>
                  <a:gd name="T14" fmla="*/ 14 w 42"/>
                  <a:gd name="T15" fmla="*/ 36 h 36"/>
                  <a:gd name="T16" fmla="*/ 28 w 42"/>
                  <a:gd name="T17" fmla="*/ 36 h 36"/>
                  <a:gd name="T18" fmla="*/ 36 w 42"/>
                  <a:gd name="T19" fmla="*/ 34 h 36"/>
                  <a:gd name="T20" fmla="*/ 40 w 42"/>
                  <a:gd name="T21" fmla="*/ 30 h 36"/>
                  <a:gd name="T22" fmla="*/ 42 w 42"/>
                  <a:gd name="T23" fmla="*/ 24 h 36"/>
                  <a:gd name="T24" fmla="*/ 42 w 42"/>
                  <a:gd name="T25" fmla="*/ 12 h 36"/>
                  <a:gd name="T26" fmla="*/ 40 w 42"/>
                  <a:gd name="T27" fmla="*/ 6 h 36"/>
                  <a:gd name="T28" fmla="*/ 36 w 42"/>
                  <a:gd name="T29" fmla="*/ 2 h 36"/>
                  <a:gd name="T30" fmla="*/ 28 w 42"/>
                  <a:gd name="T3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" h="36">
                    <a:moveTo>
                      <a:pt x="14" y="0"/>
                    </a:moveTo>
                    <a:lnTo>
                      <a:pt x="6" y="2"/>
                    </a:lnTo>
                    <a:lnTo>
                      <a:pt x="2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2" y="30"/>
                    </a:lnTo>
                    <a:lnTo>
                      <a:pt x="6" y="34"/>
                    </a:lnTo>
                    <a:lnTo>
                      <a:pt x="14" y="36"/>
                    </a:lnTo>
                    <a:lnTo>
                      <a:pt x="28" y="36"/>
                    </a:lnTo>
                    <a:lnTo>
                      <a:pt x="36" y="34"/>
                    </a:lnTo>
                    <a:lnTo>
                      <a:pt x="40" y="30"/>
                    </a:lnTo>
                    <a:lnTo>
                      <a:pt x="42" y="24"/>
                    </a:lnTo>
                    <a:lnTo>
                      <a:pt x="42" y="12"/>
                    </a:lnTo>
                    <a:lnTo>
                      <a:pt x="40" y="6"/>
                    </a:lnTo>
                    <a:lnTo>
                      <a:pt x="36" y="2"/>
                    </a:lnTo>
                    <a:lnTo>
                      <a:pt x="2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57" name="Freeform 1521"/>
              <p:cNvSpPr>
                <a:spLocks/>
              </p:cNvSpPr>
              <p:nvPr/>
            </p:nvSpPr>
            <p:spPr bwMode="auto">
              <a:xfrm>
                <a:off x="2648" y="3336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6 w 12"/>
                  <a:gd name="T3" fmla="*/ 2 h 36"/>
                  <a:gd name="T4" fmla="*/ 4 w 12"/>
                  <a:gd name="T5" fmla="*/ 6 h 36"/>
                  <a:gd name="T6" fmla="*/ 0 w 12"/>
                  <a:gd name="T7" fmla="*/ 12 h 36"/>
                  <a:gd name="T8" fmla="*/ 0 w 12"/>
                  <a:gd name="T9" fmla="*/ 24 h 36"/>
                  <a:gd name="T10" fmla="*/ 4 w 12"/>
                  <a:gd name="T11" fmla="*/ 30 h 36"/>
                  <a:gd name="T12" fmla="*/ 6 w 12"/>
                  <a:gd name="T13" fmla="*/ 34 h 36"/>
                  <a:gd name="T14" fmla="*/ 12 w 12"/>
                  <a:gd name="T1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6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4" y="30"/>
                    </a:lnTo>
                    <a:lnTo>
                      <a:pt x="6" y="34"/>
                    </a:lnTo>
                    <a:lnTo>
                      <a:pt x="12" y="3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58" name="Freeform 1522"/>
              <p:cNvSpPr>
                <a:spLocks/>
              </p:cNvSpPr>
              <p:nvPr/>
            </p:nvSpPr>
            <p:spPr bwMode="auto">
              <a:xfrm>
                <a:off x="2674" y="3336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6 w 12"/>
                  <a:gd name="T3" fmla="*/ 34 h 36"/>
                  <a:gd name="T4" fmla="*/ 8 w 12"/>
                  <a:gd name="T5" fmla="*/ 30 h 36"/>
                  <a:gd name="T6" fmla="*/ 12 w 12"/>
                  <a:gd name="T7" fmla="*/ 24 h 36"/>
                  <a:gd name="T8" fmla="*/ 12 w 12"/>
                  <a:gd name="T9" fmla="*/ 12 h 36"/>
                  <a:gd name="T10" fmla="*/ 8 w 12"/>
                  <a:gd name="T11" fmla="*/ 6 h 36"/>
                  <a:gd name="T12" fmla="*/ 6 w 12"/>
                  <a:gd name="T13" fmla="*/ 2 h 36"/>
                  <a:gd name="T14" fmla="*/ 0 w 12"/>
                  <a:gd name="T1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6" y="34"/>
                    </a:lnTo>
                    <a:lnTo>
                      <a:pt x="8" y="30"/>
                    </a:lnTo>
                    <a:lnTo>
                      <a:pt x="12" y="24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59" name="Line 1523"/>
              <p:cNvSpPr>
                <a:spLocks noChangeShapeType="1"/>
              </p:cNvSpPr>
              <p:nvPr/>
            </p:nvSpPr>
            <p:spPr bwMode="auto">
              <a:xfrm flipV="1">
                <a:off x="2956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60" name="Freeform 1524"/>
              <p:cNvSpPr>
                <a:spLocks/>
              </p:cNvSpPr>
              <p:nvPr/>
            </p:nvSpPr>
            <p:spPr bwMode="auto">
              <a:xfrm>
                <a:off x="2894" y="3308"/>
                <a:ext cx="16" cy="64"/>
              </a:xfrm>
              <a:custGeom>
                <a:avLst/>
                <a:gdLst>
                  <a:gd name="T0" fmla="*/ 0 w 16"/>
                  <a:gd name="T1" fmla="*/ 12 h 64"/>
                  <a:gd name="T2" fmla="*/ 6 w 16"/>
                  <a:gd name="T3" fmla="*/ 10 h 64"/>
                  <a:gd name="T4" fmla="*/ 16 w 16"/>
                  <a:gd name="T5" fmla="*/ 0 h 64"/>
                  <a:gd name="T6" fmla="*/ 16 w 16"/>
                  <a:gd name="T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4">
                    <a:moveTo>
                      <a:pt x="0" y="12"/>
                    </a:moveTo>
                    <a:lnTo>
                      <a:pt x="6" y="10"/>
                    </a:lnTo>
                    <a:lnTo>
                      <a:pt x="16" y="0"/>
                    </a:lnTo>
                    <a:lnTo>
                      <a:pt x="16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61" name="Line 1525"/>
              <p:cNvSpPr>
                <a:spLocks noChangeShapeType="1"/>
              </p:cNvSpPr>
              <p:nvPr/>
            </p:nvSpPr>
            <p:spPr bwMode="auto">
              <a:xfrm>
                <a:off x="2906" y="3310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62" name="Line 1526"/>
              <p:cNvSpPr>
                <a:spLocks noChangeShapeType="1"/>
              </p:cNvSpPr>
              <p:nvPr/>
            </p:nvSpPr>
            <p:spPr bwMode="auto">
              <a:xfrm>
                <a:off x="2894" y="3372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63" name="Freeform 1527"/>
              <p:cNvSpPr>
                <a:spLocks/>
              </p:cNvSpPr>
              <p:nvPr/>
            </p:nvSpPr>
            <p:spPr bwMode="auto">
              <a:xfrm>
                <a:off x="2950" y="3366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64" name="Freeform 1528"/>
              <p:cNvSpPr>
                <a:spLocks/>
              </p:cNvSpPr>
              <p:nvPr/>
            </p:nvSpPr>
            <p:spPr bwMode="auto">
              <a:xfrm>
                <a:off x="2978" y="330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65" name="Freeform 1529"/>
              <p:cNvSpPr>
                <a:spLocks/>
              </p:cNvSpPr>
              <p:nvPr/>
            </p:nvSpPr>
            <p:spPr bwMode="auto">
              <a:xfrm>
                <a:off x="3002" y="330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8 w 16"/>
                  <a:gd name="T3" fmla="*/ 62 h 64"/>
                  <a:gd name="T4" fmla="*/ 10 w 16"/>
                  <a:gd name="T5" fmla="*/ 58 h 64"/>
                  <a:gd name="T6" fmla="*/ 14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4 w 16"/>
                  <a:gd name="T13" fmla="*/ 12 h 64"/>
                  <a:gd name="T14" fmla="*/ 10 w 16"/>
                  <a:gd name="T15" fmla="*/ 6 h 64"/>
                  <a:gd name="T16" fmla="*/ 8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8" y="62"/>
                    </a:lnTo>
                    <a:lnTo>
                      <a:pt x="10" y="58"/>
                    </a:lnTo>
                    <a:lnTo>
                      <a:pt x="14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8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66" name="Line 1530"/>
              <p:cNvSpPr>
                <a:spLocks noChangeShapeType="1"/>
              </p:cNvSpPr>
              <p:nvPr/>
            </p:nvSpPr>
            <p:spPr bwMode="auto">
              <a:xfrm flipV="1">
                <a:off x="1376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67" name="Line 1531"/>
              <p:cNvSpPr>
                <a:spLocks noChangeShapeType="1"/>
              </p:cNvSpPr>
              <p:nvPr/>
            </p:nvSpPr>
            <p:spPr bwMode="auto">
              <a:xfrm flipV="1">
                <a:off x="1460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68" name="Line 1532"/>
              <p:cNvSpPr>
                <a:spLocks noChangeShapeType="1"/>
              </p:cNvSpPr>
              <p:nvPr/>
            </p:nvSpPr>
            <p:spPr bwMode="auto">
              <a:xfrm flipV="1">
                <a:off x="1542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69" name="Line 1533"/>
              <p:cNvSpPr>
                <a:spLocks noChangeShapeType="1"/>
              </p:cNvSpPr>
              <p:nvPr/>
            </p:nvSpPr>
            <p:spPr bwMode="auto">
              <a:xfrm flipV="1">
                <a:off x="1708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70" name="Line 1534"/>
              <p:cNvSpPr>
                <a:spLocks noChangeShapeType="1"/>
              </p:cNvSpPr>
              <p:nvPr/>
            </p:nvSpPr>
            <p:spPr bwMode="auto">
              <a:xfrm flipV="1">
                <a:off x="1792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71" name="Line 1535"/>
              <p:cNvSpPr>
                <a:spLocks noChangeShapeType="1"/>
              </p:cNvSpPr>
              <p:nvPr/>
            </p:nvSpPr>
            <p:spPr bwMode="auto">
              <a:xfrm flipV="1">
                <a:off x="1876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72" name="Line 1536"/>
              <p:cNvSpPr>
                <a:spLocks noChangeShapeType="1"/>
              </p:cNvSpPr>
              <p:nvPr/>
            </p:nvSpPr>
            <p:spPr bwMode="auto">
              <a:xfrm flipV="1">
                <a:off x="2042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73" name="Line 1537"/>
              <p:cNvSpPr>
                <a:spLocks noChangeShapeType="1"/>
              </p:cNvSpPr>
              <p:nvPr/>
            </p:nvSpPr>
            <p:spPr bwMode="auto">
              <a:xfrm flipV="1">
                <a:off x="2124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74" name="Line 1538"/>
              <p:cNvSpPr>
                <a:spLocks noChangeShapeType="1"/>
              </p:cNvSpPr>
              <p:nvPr/>
            </p:nvSpPr>
            <p:spPr bwMode="auto">
              <a:xfrm flipV="1">
                <a:off x="2208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75" name="Line 1539"/>
              <p:cNvSpPr>
                <a:spLocks noChangeShapeType="1"/>
              </p:cNvSpPr>
              <p:nvPr/>
            </p:nvSpPr>
            <p:spPr bwMode="auto">
              <a:xfrm flipV="1">
                <a:off x="2374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76" name="Line 1540"/>
              <p:cNvSpPr>
                <a:spLocks noChangeShapeType="1"/>
              </p:cNvSpPr>
              <p:nvPr/>
            </p:nvSpPr>
            <p:spPr bwMode="auto">
              <a:xfrm flipV="1">
                <a:off x="2458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77" name="Line 1541"/>
              <p:cNvSpPr>
                <a:spLocks noChangeShapeType="1"/>
              </p:cNvSpPr>
              <p:nvPr/>
            </p:nvSpPr>
            <p:spPr bwMode="auto">
              <a:xfrm flipV="1">
                <a:off x="2540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78" name="Line 1542"/>
              <p:cNvSpPr>
                <a:spLocks noChangeShapeType="1"/>
              </p:cNvSpPr>
              <p:nvPr/>
            </p:nvSpPr>
            <p:spPr bwMode="auto">
              <a:xfrm flipV="1">
                <a:off x="2706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79" name="Line 1543"/>
              <p:cNvSpPr>
                <a:spLocks noChangeShapeType="1"/>
              </p:cNvSpPr>
              <p:nvPr/>
            </p:nvSpPr>
            <p:spPr bwMode="auto">
              <a:xfrm flipV="1">
                <a:off x="2790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80" name="Line 1544"/>
              <p:cNvSpPr>
                <a:spLocks noChangeShapeType="1"/>
              </p:cNvSpPr>
              <p:nvPr/>
            </p:nvSpPr>
            <p:spPr bwMode="auto">
              <a:xfrm flipV="1">
                <a:off x="2874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81" name="Line 1545"/>
              <p:cNvSpPr>
                <a:spLocks noChangeShapeType="1"/>
              </p:cNvSpPr>
              <p:nvPr/>
            </p:nvSpPr>
            <p:spPr bwMode="auto">
              <a:xfrm flipV="1">
                <a:off x="3040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82" name="Line 1546"/>
              <p:cNvSpPr>
                <a:spLocks noChangeShapeType="1"/>
              </p:cNvSpPr>
              <p:nvPr/>
            </p:nvSpPr>
            <p:spPr bwMode="auto">
              <a:xfrm>
                <a:off x="2084" y="3450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83" name="Line 1547"/>
              <p:cNvSpPr>
                <a:spLocks noChangeShapeType="1"/>
              </p:cNvSpPr>
              <p:nvPr/>
            </p:nvSpPr>
            <p:spPr bwMode="auto">
              <a:xfrm>
                <a:off x="2088" y="3450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84" name="Freeform 1548"/>
              <p:cNvSpPr>
                <a:spLocks/>
              </p:cNvSpPr>
              <p:nvPr/>
            </p:nvSpPr>
            <p:spPr bwMode="auto">
              <a:xfrm>
                <a:off x="2088" y="3450"/>
                <a:ext cx="28" cy="20"/>
              </a:xfrm>
              <a:custGeom>
                <a:avLst/>
                <a:gdLst>
                  <a:gd name="T0" fmla="*/ 0 w 28"/>
                  <a:gd name="T1" fmla="*/ 20 h 20"/>
                  <a:gd name="T2" fmla="*/ 2 w 28"/>
                  <a:gd name="T3" fmla="*/ 10 h 20"/>
                  <a:gd name="T4" fmla="*/ 8 w 28"/>
                  <a:gd name="T5" fmla="*/ 4 h 20"/>
                  <a:gd name="T6" fmla="*/ 14 w 28"/>
                  <a:gd name="T7" fmla="*/ 0 h 20"/>
                  <a:gd name="T8" fmla="*/ 24 w 28"/>
                  <a:gd name="T9" fmla="*/ 0 h 20"/>
                  <a:gd name="T10" fmla="*/ 28 w 28"/>
                  <a:gd name="T11" fmla="*/ 4 h 20"/>
                  <a:gd name="T12" fmla="*/ 28 w 28"/>
                  <a:gd name="T13" fmla="*/ 6 h 20"/>
                  <a:gd name="T14" fmla="*/ 24 w 28"/>
                  <a:gd name="T15" fmla="*/ 10 h 20"/>
                  <a:gd name="T16" fmla="*/ 20 w 28"/>
                  <a:gd name="T17" fmla="*/ 6 h 20"/>
                  <a:gd name="T18" fmla="*/ 24 w 28"/>
                  <a:gd name="T1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0">
                    <a:moveTo>
                      <a:pt x="0" y="20"/>
                    </a:moveTo>
                    <a:lnTo>
                      <a:pt x="2" y="10"/>
                    </a:lnTo>
                    <a:lnTo>
                      <a:pt x="8" y="4"/>
                    </a:lnTo>
                    <a:lnTo>
                      <a:pt x="14" y="0"/>
                    </a:lnTo>
                    <a:lnTo>
                      <a:pt x="24" y="0"/>
                    </a:lnTo>
                    <a:lnTo>
                      <a:pt x="28" y="4"/>
                    </a:lnTo>
                    <a:lnTo>
                      <a:pt x="28" y="6"/>
                    </a:lnTo>
                    <a:lnTo>
                      <a:pt x="24" y="10"/>
                    </a:lnTo>
                    <a:lnTo>
                      <a:pt x="20" y="6"/>
                    </a:lnTo>
                    <a:lnTo>
                      <a:pt x="24" y="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85" name="Line 1549"/>
              <p:cNvSpPr>
                <a:spLocks noChangeShapeType="1"/>
              </p:cNvSpPr>
              <p:nvPr/>
            </p:nvSpPr>
            <p:spPr bwMode="auto">
              <a:xfrm>
                <a:off x="2074" y="3450"/>
                <a:ext cx="1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86" name="Line 1550"/>
              <p:cNvSpPr>
                <a:spLocks noChangeShapeType="1"/>
              </p:cNvSpPr>
              <p:nvPr/>
            </p:nvSpPr>
            <p:spPr bwMode="auto">
              <a:xfrm>
                <a:off x="2074" y="3494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87" name="Line 1551"/>
              <p:cNvSpPr>
                <a:spLocks noChangeShapeType="1"/>
              </p:cNvSpPr>
              <p:nvPr/>
            </p:nvSpPr>
            <p:spPr bwMode="auto">
              <a:xfrm flipH="1">
                <a:off x="2128" y="3416"/>
                <a:ext cx="56" cy="10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88" name="Line 1552"/>
              <p:cNvSpPr>
                <a:spLocks noChangeShapeType="1"/>
              </p:cNvSpPr>
              <p:nvPr/>
            </p:nvSpPr>
            <p:spPr bwMode="auto">
              <a:xfrm>
                <a:off x="2204" y="3430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89" name="Line 1553"/>
              <p:cNvSpPr>
                <a:spLocks noChangeShapeType="1"/>
              </p:cNvSpPr>
              <p:nvPr/>
            </p:nvSpPr>
            <p:spPr bwMode="auto">
              <a:xfrm>
                <a:off x="2208" y="3430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90" name="Freeform 1554"/>
              <p:cNvSpPr>
                <a:spLocks/>
              </p:cNvSpPr>
              <p:nvPr/>
            </p:nvSpPr>
            <p:spPr bwMode="auto">
              <a:xfrm>
                <a:off x="2196" y="3430"/>
                <a:ext cx="52" cy="30"/>
              </a:xfrm>
              <a:custGeom>
                <a:avLst/>
                <a:gdLst>
                  <a:gd name="T0" fmla="*/ 0 w 52"/>
                  <a:gd name="T1" fmla="*/ 0 h 30"/>
                  <a:gd name="T2" fmla="*/ 36 w 52"/>
                  <a:gd name="T3" fmla="*/ 0 h 30"/>
                  <a:gd name="T4" fmla="*/ 46 w 52"/>
                  <a:gd name="T5" fmla="*/ 2 h 30"/>
                  <a:gd name="T6" fmla="*/ 50 w 52"/>
                  <a:gd name="T7" fmla="*/ 6 h 30"/>
                  <a:gd name="T8" fmla="*/ 52 w 52"/>
                  <a:gd name="T9" fmla="*/ 12 h 30"/>
                  <a:gd name="T10" fmla="*/ 52 w 52"/>
                  <a:gd name="T11" fmla="*/ 18 h 30"/>
                  <a:gd name="T12" fmla="*/ 50 w 52"/>
                  <a:gd name="T13" fmla="*/ 24 h 30"/>
                  <a:gd name="T14" fmla="*/ 46 w 52"/>
                  <a:gd name="T15" fmla="*/ 26 h 30"/>
                  <a:gd name="T16" fmla="*/ 36 w 52"/>
                  <a:gd name="T17" fmla="*/ 30 h 30"/>
                  <a:gd name="T18" fmla="*/ 12 w 52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30">
                    <a:moveTo>
                      <a:pt x="0" y="0"/>
                    </a:moveTo>
                    <a:lnTo>
                      <a:pt x="36" y="0"/>
                    </a:lnTo>
                    <a:lnTo>
                      <a:pt x="46" y="2"/>
                    </a:lnTo>
                    <a:lnTo>
                      <a:pt x="50" y="6"/>
                    </a:lnTo>
                    <a:lnTo>
                      <a:pt x="52" y="12"/>
                    </a:lnTo>
                    <a:lnTo>
                      <a:pt x="52" y="18"/>
                    </a:lnTo>
                    <a:lnTo>
                      <a:pt x="50" y="24"/>
                    </a:lnTo>
                    <a:lnTo>
                      <a:pt x="46" y="26"/>
                    </a:lnTo>
                    <a:lnTo>
                      <a:pt x="36" y="30"/>
                    </a:lnTo>
                    <a:lnTo>
                      <a:pt x="12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91" name="Freeform 1555"/>
              <p:cNvSpPr>
                <a:spLocks/>
              </p:cNvSpPr>
              <p:nvPr/>
            </p:nvSpPr>
            <p:spPr bwMode="auto">
              <a:xfrm>
                <a:off x="2232" y="3430"/>
                <a:ext cx="14" cy="30"/>
              </a:xfrm>
              <a:custGeom>
                <a:avLst/>
                <a:gdLst>
                  <a:gd name="T0" fmla="*/ 0 w 14"/>
                  <a:gd name="T1" fmla="*/ 0 h 30"/>
                  <a:gd name="T2" fmla="*/ 6 w 14"/>
                  <a:gd name="T3" fmla="*/ 2 h 30"/>
                  <a:gd name="T4" fmla="*/ 10 w 14"/>
                  <a:gd name="T5" fmla="*/ 6 h 30"/>
                  <a:gd name="T6" fmla="*/ 14 w 14"/>
                  <a:gd name="T7" fmla="*/ 12 h 30"/>
                  <a:gd name="T8" fmla="*/ 14 w 14"/>
                  <a:gd name="T9" fmla="*/ 18 h 30"/>
                  <a:gd name="T10" fmla="*/ 10 w 14"/>
                  <a:gd name="T11" fmla="*/ 24 h 30"/>
                  <a:gd name="T12" fmla="*/ 6 w 14"/>
                  <a:gd name="T13" fmla="*/ 26 h 30"/>
                  <a:gd name="T14" fmla="*/ 0 w 14"/>
                  <a:gd name="T1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0">
                    <a:moveTo>
                      <a:pt x="0" y="0"/>
                    </a:moveTo>
                    <a:lnTo>
                      <a:pt x="6" y="2"/>
                    </a:lnTo>
                    <a:lnTo>
                      <a:pt x="10" y="6"/>
                    </a:lnTo>
                    <a:lnTo>
                      <a:pt x="14" y="12"/>
                    </a:lnTo>
                    <a:lnTo>
                      <a:pt x="14" y="18"/>
                    </a:lnTo>
                    <a:lnTo>
                      <a:pt x="10" y="24"/>
                    </a:lnTo>
                    <a:lnTo>
                      <a:pt x="6" y="26"/>
                    </a:lnTo>
                    <a:lnTo>
                      <a:pt x="0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92" name="Line 1556"/>
              <p:cNvSpPr>
                <a:spLocks noChangeShapeType="1"/>
              </p:cNvSpPr>
              <p:nvPr/>
            </p:nvSpPr>
            <p:spPr bwMode="auto">
              <a:xfrm>
                <a:off x="2196" y="3494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93" name="Freeform 1557"/>
              <p:cNvSpPr>
                <a:spLocks/>
              </p:cNvSpPr>
              <p:nvPr/>
            </p:nvSpPr>
            <p:spPr bwMode="auto">
              <a:xfrm>
                <a:off x="2224" y="3460"/>
                <a:ext cx="28" cy="32"/>
              </a:xfrm>
              <a:custGeom>
                <a:avLst/>
                <a:gdLst>
                  <a:gd name="T0" fmla="*/ 0 w 28"/>
                  <a:gd name="T1" fmla="*/ 0 h 32"/>
                  <a:gd name="T2" fmla="*/ 6 w 28"/>
                  <a:gd name="T3" fmla="*/ 4 h 32"/>
                  <a:gd name="T4" fmla="*/ 8 w 28"/>
                  <a:gd name="T5" fmla="*/ 6 h 32"/>
                  <a:gd name="T6" fmla="*/ 18 w 28"/>
                  <a:gd name="T7" fmla="*/ 28 h 32"/>
                  <a:gd name="T8" fmla="*/ 22 w 28"/>
                  <a:gd name="T9" fmla="*/ 32 h 32"/>
                  <a:gd name="T10" fmla="*/ 24 w 28"/>
                  <a:gd name="T11" fmla="*/ 32 h 32"/>
                  <a:gd name="T12" fmla="*/ 28 w 28"/>
                  <a:gd name="T13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6" y="4"/>
                    </a:lnTo>
                    <a:lnTo>
                      <a:pt x="8" y="6"/>
                    </a:lnTo>
                    <a:lnTo>
                      <a:pt x="18" y="28"/>
                    </a:lnTo>
                    <a:lnTo>
                      <a:pt x="22" y="32"/>
                    </a:lnTo>
                    <a:lnTo>
                      <a:pt x="24" y="32"/>
                    </a:lnTo>
                    <a:lnTo>
                      <a:pt x="28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94" name="Freeform 1558"/>
              <p:cNvSpPr>
                <a:spLocks/>
              </p:cNvSpPr>
              <p:nvPr/>
            </p:nvSpPr>
            <p:spPr bwMode="auto">
              <a:xfrm>
                <a:off x="2230" y="3464"/>
                <a:ext cx="22" cy="30"/>
              </a:xfrm>
              <a:custGeom>
                <a:avLst/>
                <a:gdLst>
                  <a:gd name="T0" fmla="*/ 0 w 22"/>
                  <a:gd name="T1" fmla="*/ 0 h 30"/>
                  <a:gd name="T2" fmla="*/ 2 w 22"/>
                  <a:gd name="T3" fmla="*/ 6 h 30"/>
                  <a:gd name="T4" fmla="*/ 8 w 22"/>
                  <a:gd name="T5" fmla="*/ 28 h 30"/>
                  <a:gd name="T6" fmla="*/ 12 w 22"/>
                  <a:gd name="T7" fmla="*/ 30 h 30"/>
                  <a:gd name="T8" fmla="*/ 18 w 22"/>
                  <a:gd name="T9" fmla="*/ 30 h 30"/>
                  <a:gd name="T10" fmla="*/ 22 w 22"/>
                  <a:gd name="T11" fmla="*/ 24 h 30"/>
                  <a:gd name="T12" fmla="*/ 22 w 22"/>
                  <a:gd name="T13" fmla="*/ 2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30">
                    <a:moveTo>
                      <a:pt x="0" y="0"/>
                    </a:moveTo>
                    <a:lnTo>
                      <a:pt x="2" y="6"/>
                    </a:lnTo>
                    <a:lnTo>
                      <a:pt x="8" y="28"/>
                    </a:lnTo>
                    <a:lnTo>
                      <a:pt x="12" y="30"/>
                    </a:lnTo>
                    <a:lnTo>
                      <a:pt x="18" y="30"/>
                    </a:lnTo>
                    <a:lnTo>
                      <a:pt x="22" y="24"/>
                    </a:lnTo>
                    <a:lnTo>
                      <a:pt x="22" y="2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95" name="Line 1559"/>
              <p:cNvSpPr>
                <a:spLocks noChangeShapeType="1"/>
              </p:cNvSpPr>
              <p:nvPr/>
            </p:nvSpPr>
            <p:spPr bwMode="auto">
              <a:xfrm>
                <a:off x="1294" y="2088"/>
                <a:ext cx="17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96" name="Line 1560"/>
              <p:cNvSpPr>
                <a:spLocks noChangeShapeType="1"/>
              </p:cNvSpPr>
              <p:nvPr/>
            </p:nvSpPr>
            <p:spPr bwMode="auto">
              <a:xfrm>
                <a:off x="1294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97" name="Line 1561"/>
              <p:cNvSpPr>
                <a:spLocks noChangeShapeType="1"/>
              </p:cNvSpPr>
              <p:nvPr/>
            </p:nvSpPr>
            <p:spPr bwMode="auto">
              <a:xfrm>
                <a:off x="1626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98" name="Line 1562"/>
              <p:cNvSpPr>
                <a:spLocks noChangeShapeType="1"/>
              </p:cNvSpPr>
              <p:nvPr/>
            </p:nvSpPr>
            <p:spPr bwMode="auto">
              <a:xfrm>
                <a:off x="1958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99" name="Line 1563"/>
              <p:cNvSpPr>
                <a:spLocks noChangeShapeType="1"/>
              </p:cNvSpPr>
              <p:nvPr/>
            </p:nvSpPr>
            <p:spPr bwMode="auto">
              <a:xfrm>
                <a:off x="2290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00" name="Line 1564"/>
              <p:cNvSpPr>
                <a:spLocks noChangeShapeType="1"/>
              </p:cNvSpPr>
              <p:nvPr/>
            </p:nvSpPr>
            <p:spPr bwMode="auto">
              <a:xfrm>
                <a:off x="2624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01" name="Line 1565"/>
              <p:cNvSpPr>
                <a:spLocks noChangeShapeType="1"/>
              </p:cNvSpPr>
              <p:nvPr/>
            </p:nvSpPr>
            <p:spPr bwMode="auto">
              <a:xfrm>
                <a:off x="2956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02" name="Line 1566"/>
              <p:cNvSpPr>
                <a:spLocks noChangeShapeType="1"/>
              </p:cNvSpPr>
              <p:nvPr/>
            </p:nvSpPr>
            <p:spPr bwMode="auto">
              <a:xfrm>
                <a:off x="1376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03" name="Line 1567"/>
              <p:cNvSpPr>
                <a:spLocks noChangeShapeType="1"/>
              </p:cNvSpPr>
              <p:nvPr/>
            </p:nvSpPr>
            <p:spPr bwMode="auto">
              <a:xfrm>
                <a:off x="1460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04" name="Line 1568"/>
              <p:cNvSpPr>
                <a:spLocks noChangeShapeType="1"/>
              </p:cNvSpPr>
              <p:nvPr/>
            </p:nvSpPr>
            <p:spPr bwMode="auto">
              <a:xfrm>
                <a:off x="1542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05" name="Line 1569"/>
              <p:cNvSpPr>
                <a:spLocks noChangeShapeType="1"/>
              </p:cNvSpPr>
              <p:nvPr/>
            </p:nvSpPr>
            <p:spPr bwMode="auto">
              <a:xfrm>
                <a:off x="1708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06" name="Line 1570"/>
              <p:cNvSpPr>
                <a:spLocks noChangeShapeType="1"/>
              </p:cNvSpPr>
              <p:nvPr/>
            </p:nvSpPr>
            <p:spPr bwMode="auto">
              <a:xfrm>
                <a:off x="1792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07" name="Line 1571"/>
              <p:cNvSpPr>
                <a:spLocks noChangeShapeType="1"/>
              </p:cNvSpPr>
              <p:nvPr/>
            </p:nvSpPr>
            <p:spPr bwMode="auto">
              <a:xfrm>
                <a:off x="1876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08" name="Line 1572"/>
              <p:cNvSpPr>
                <a:spLocks noChangeShapeType="1"/>
              </p:cNvSpPr>
              <p:nvPr/>
            </p:nvSpPr>
            <p:spPr bwMode="auto">
              <a:xfrm>
                <a:off x="2042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09" name="Line 1573"/>
              <p:cNvSpPr>
                <a:spLocks noChangeShapeType="1"/>
              </p:cNvSpPr>
              <p:nvPr/>
            </p:nvSpPr>
            <p:spPr bwMode="auto">
              <a:xfrm>
                <a:off x="2124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10" name="Line 1574"/>
              <p:cNvSpPr>
                <a:spLocks noChangeShapeType="1"/>
              </p:cNvSpPr>
              <p:nvPr/>
            </p:nvSpPr>
            <p:spPr bwMode="auto">
              <a:xfrm>
                <a:off x="2208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11" name="Line 1575"/>
              <p:cNvSpPr>
                <a:spLocks noChangeShapeType="1"/>
              </p:cNvSpPr>
              <p:nvPr/>
            </p:nvSpPr>
            <p:spPr bwMode="auto">
              <a:xfrm>
                <a:off x="2374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12" name="Line 1576"/>
              <p:cNvSpPr>
                <a:spLocks noChangeShapeType="1"/>
              </p:cNvSpPr>
              <p:nvPr/>
            </p:nvSpPr>
            <p:spPr bwMode="auto">
              <a:xfrm>
                <a:off x="2458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13" name="Line 1577"/>
              <p:cNvSpPr>
                <a:spLocks noChangeShapeType="1"/>
              </p:cNvSpPr>
              <p:nvPr/>
            </p:nvSpPr>
            <p:spPr bwMode="auto">
              <a:xfrm>
                <a:off x="2540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14" name="Line 1578"/>
              <p:cNvSpPr>
                <a:spLocks noChangeShapeType="1"/>
              </p:cNvSpPr>
              <p:nvPr/>
            </p:nvSpPr>
            <p:spPr bwMode="auto">
              <a:xfrm>
                <a:off x="2706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15" name="Line 1579"/>
              <p:cNvSpPr>
                <a:spLocks noChangeShapeType="1"/>
              </p:cNvSpPr>
              <p:nvPr/>
            </p:nvSpPr>
            <p:spPr bwMode="auto">
              <a:xfrm>
                <a:off x="2790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16" name="Line 1580"/>
              <p:cNvSpPr>
                <a:spLocks noChangeShapeType="1"/>
              </p:cNvSpPr>
              <p:nvPr/>
            </p:nvSpPr>
            <p:spPr bwMode="auto">
              <a:xfrm>
                <a:off x="2874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17" name="Line 1581"/>
              <p:cNvSpPr>
                <a:spLocks noChangeShapeType="1"/>
              </p:cNvSpPr>
              <p:nvPr/>
            </p:nvSpPr>
            <p:spPr bwMode="auto">
              <a:xfrm>
                <a:off x="3040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18" name="Line 1582"/>
              <p:cNvSpPr>
                <a:spLocks noChangeShapeType="1"/>
              </p:cNvSpPr>
              <p:nvPr/>
            </p:nvSpPr>
            <p:spPr bwMode="auto">
              <a:xfrm flipV="1">
                <a:off x="1294" y="2088"/>
                <a:ext cx="1" cy="11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19" name="Line 1583"/>
              <p:cNvSpPr>
                <a:spLocks noChangeShapeType="1"/>
              </p:cNvSpPr>
              <p:nvPr/>
            </p:nvSpPr>
            <p:spPr bwMode="auto">
              <a:xfrm>
                <a:off x="1294" y="3232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20" name="Line 1584"/>
              <p:cNvSpPr>
                <a:spLocks noChangeShapeType="1"/>
              </p:cNvSpPr>
              <p:nvPr/>
            </p:nvSpPr>
            <p:spPr bwMode="auto">
              <a:xfrm>
                <a:off x="914" y="3204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21" name="Freeform 1585"/>
              <p:cNvSpPr>
                <a:spLocks/>
              </p:cNvSpPr>
              <p:nvPr/>
            </p:nvSpPr>
            <p:spPr bwMode="auto">
              <a:xfrm>
                <a:off x="990" y="3168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22" name="Freeform 1586"/>
              <p:cNvSpPr>
                <a:spLocks/>
              </p:cNvSpPr>
              <p:nvPr/>
            </p:nvSpPr>
            <p:spPr bwMode="auto">
              <a:xfrm>
                <a:off x="1016" y="3168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23" name="Freeform 1587"/>
              <p:cNvSpPr>
                <a:spLocks/>
              </p:cNvSpPr>
              <p:nvPr/>
            </p:nvSpPr>
            <p:spPr bwMode="auto">
              <a:xfrm>
                <a:off x="1056" y="322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24" name="Freeform 1588"/>
              <p:cNvSpPr>
                <a:spLocks/>
              </p:cNvSpPr>
              <p:nvPr/>
            </p:nvSpPr>
            <p:spPr bwMode="auto">
              <a:xfrm>
                <a:off x="1084" y="316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25" name="Freeform 1589"/>
              <p:cNvSpPr>
                <a:spLocks/>
              </p:cNvSpPr>
              <p:nvPr/>
            </p:nvSpPr>
            <p:spPr bwMode="auto">
              <a:xfrm>
                <a:off x="1108" y="316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26" name="Freeform 1590"/>
              <p:cNvSpPr>
                <a:spLocks/>
              </p:cNvSpPr>
              <p:nvPr/>
            </p:nvSpPr>
            <p:spPr bwMode="auto">
              <a:xfrm>
                <a:off x="1154" y="3168"/>
                <a:ext cx="16" cy="64"/>
              </a:xfrm>
              <a:custGeom>
                <a:avLst/>
                <a:gdLst>
                  <a:gd name="T0" fmla="*/ 0 w 16"/>
                  <a:gd name="T1" fmla="*/ 12 h 64"/>
                  <a:gd name="T2" fmla="*/ 8 w 16"/>
                  <a:gd name="T3" fmla="*/ 8 h 64"/>
                  <a:gd name="T4" fmla="*/ 16 w 16"/>
                  <a:gd name="T5" fmla="*/ 0 h 64"/>
                  <a:gd name="T6" fmla="*/ 16 w 16"/>
                  <a:gd name="T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4">
                    <a:moveTo>
                      <a:pt x="0" y="12"/>
                    </a:moveTo>
                    <a:lnTo>
                      <a:pt x="8" y="8"/>
                    </a:lnTo>
                    <a:lnTo>
                      <a:pt x="16" y="0"/>
                    </a:lnTo>
                    <a:lnTo>
                      <a:pt x="16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27" name="Line 1591"/>
              <p:cNvSpPr>
                <a:spLocks noChangeShapeType="1"/>
              </p:cNvSpPr>
              <p:nvPr/>
            </p:nvSpPr>
            <p:spPr bwMode="auto">
              <a:xfrm>
                <a:off x="1168" y="3170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28" name="Line 1592"/>
              <p:cNvSpPr>
                <a:spLocks noChangeShapeType="1"/>
              </p:cNvSpPr>
              <p:nvPr/>
            </p:nvSpPr>
            <p:spPr bwMode="auto">
              <a:xfrm>
                <a:off x="1154" y="3232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29" name="Freeform 1593"/>
              <p:cNvSpPr>
                <a:spLocks/>
              </p:cNvSpPr>
              <p:nvPr/>
            </p:nvSpPr>
            <p:spPr bwMode="auto">
              <a:xfrm>
                <a:off x="1208" y="3168"/>
                <a:ext cx="44" cy="64"/>
              </a:xfrm>
              <a:custGeom>
                <a:avLst/>
                <a:gdLst>
                  <a:gd name="T0" fmla="*/ 6 w 44"/>
                  <a:gd name="T1" fmla="*/ 0 h 64"/>
                  <a:gd name="T2" fmla="*/ 0 w 44"/>
                  <a:gd name="T3" fmla="*/ 30 h 64"/>
                  <a:gd name="T4" fmla="*/ 6 w 44"/>
                  <a:gd name="T5" fmla="*/ 24 h 64"/>
                  <a:gd name="T6" fmla="*/ 16 w 44"/>
                  <a:gd name="T7" fmla="*/ 22 h 64"/>
                  <a:gd name="T8" fmla="*/ 24 w 44"/>
                  <a:gd name="T9" fmla="*/ 22 h 64"/>
                  <a:gd name="T10" fmla="*/ 34 w 44"/>
                  <a:gd name="T11" fmla="*/ 24 h 64"/>
                  <a:gd name="T12" fmla="*/ 40 w 44"/>
                  <a:gd name="T13" fmla="*/ 30 h 64"/>
                  <a:gd name="T14" fmla="*/ 44 w 44"/>
                  <a:gd name="T15" fmla="*/ 40 h 64"/>
                  <a:gd name="T16" fmla="*/ 44 w 44"/>
                  <a:gd name="T17" fmla="*/ 46 h 64"/>
                  <a:gd name="T18" fmla="*/ 40 w 44"/>
                  <a:gd name="T19" fmla="*/ 56 h 64"/>
                  <a:gd name="T20" fmla="*/ 34 w 44"/>
                  <a:gd name="T21" fmla="*/ 62 h 64"/>
                  <a:gd name="T22" fmla="*/ 24 w 44"/>
                  <a:gd name="T23" fmla="*/ 64 h 64"/>
                  <a:gd name="T24" fmla="*/ 16 w 44"/>
                  <a:gd name="T25" fmla="*/ 64 h 64"/>
                  <a:gd name="T26" fmla="*/ 6 w 44"/>
                  <a:gd name="T27" fmla="*/ 62 h 64"/>
                  <a:gd name="T28" fmla="*/ 2 w 44"/>
                  <a:gd name="T29" fmla="*/ 58 h 64"/>
                  <a:gd name="T30" fmla="*/ 0 w 44"/>
                  <a:gd name="T31" fmla="*/ 52 h 64"/>
                  <a:gd name="T32" fmla="*/ 0 w 44"/>
                  <a:gd name="T33" fmla="*/ 50 h 64"/>
                  <a:gd name="T34" fmla="*/ 2 w 44"/>
                  <a:gd name="T35" fmla="*/ 46 h 64"/>
                  <a:gd name="T36" fmla="*/ 6 w 44"/>
                  <a:gd name="T37" fmla="*/ 50 h 64"/>
                  <a:gd name="T38" fmla="*/ 2 w 44"/>
                  <a:gd name="T39" fmla="*/ 5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4">
                    <a:moveTo>
                      <a:pt x="6" y="0"/>
                    </a:moveTo>
                    <a:lnTo>
                      <a:pt x="0" y="30"/>
                    </a:lnTo>
                    <a:lnTo>
                      <a:pt x="6" y="24"/>
                    </a:lnTo>
                    <a:lnTo>
                      <a:pt x="16" y="22"/>
                    </a:lnTo>
                    <a:lnTo>
                      <a:pt x="24" y="22"/>
                    </a:lnTo>
                    <a:lnTo>
                      <a:pt x="34" y="24"/>
                    </a:lnTo>
                    <a:lnTo>
                      <a:pt x="40" y="30"/>
                    </a:lnTo>
                    <a:lnTo>
                      <a:pt x="44" y="40"/>
                    </a:lnTo>
                    <a:lnTo>
                      <a:pt x="44" y="46"/>
                    </a:lnTo>
                    <a:lnTo>
                      <a:pt x="40" y="56"/>
                    </a:lnTo>
                    <a:lnTo>
                      <a:pt x="34" y="62"/>
                    </a:lnTo>
                    <a:lnTo>
                      <a:pt x="24" y="64"/>
                    </a:lnTo>
                    <a:lnTo>
                      <a:pt x="16" y="64"/>
                    </a:lnTo>
                    <a:lnTo>
                      <a:pt x="6" y="62"/>
                    </a:lnTo>
                    <a:lnTo>
                      <a:pt x="2" y="58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6"/>
                    </a:lnTo>
                    <a:lnTo>
                      <a:pt x="6" y="50"/>
                    </a:lnTo>
                    <a:lnTo>
                      <a:pt x="2" y="5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30" name="Freeform 1594"/>
              <p:cNvSpPr>
                <a:spLocks/>
              </p:cNvSpPr>
              <p:nvPr/>
            </p:nvSpPr>
            <p:spPr bwMode="auto">
              <a:xfrm>
                <a:off x="1232" y="3190"/>
                <a:ext cx="16" cy="42"/>
              </a:xfrm>
              <a:custGeom>
                <a:avLst/>
                <a:gdLst>
                  <a:gd name="T0" fmla="*/ 0 w 16"/>
                  <a:gd name="T1" fmla="*/ 0 h 42"/>
                  <a:gd name="T2" fmla="*/ 6 w 16"/>
                  <a:gd name="T3" fmla="*/ 2 h 42"/>
                  <a:gd name="T4" fmla="*/ 14 w 16"/>
                  <a:gd name="T5" fmla="*/ 8 h 42"/>
                  <a:gd name="T6" fmla="*/ 16 w 16"/>
                  <a:gd name="T7" fmla="*/ 18 h 42"/>
                  <a:gd name="T8" fmla="*/ 16 w 16"/>
                  <a:gd name="T9" fmla="*/ 24 h 42"/>
                  <a:gd name="T10" fmla="*/ 14 w 16"/>
                  <a:gd name="T11" fmla="*/ 34 h 42"/>
                  <a:gd name="T12" fmla="*/ 6 w 16"/>
                  <a:gd name="T13" fmla="*/ 40 h 42"/>
                  <a:gd name="T14" fmla="*/ 0 w 16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2">
                    <a:moveTo>
                      <a:pt x="0" y="0"/>
                    </a:moveTo>
                    <a:lnTo>
                      <a:pt x="6" y="2"/>
                    </a:lnTo>
                    <a:lnTo>
                      <a:pt x="14" y="8"/>
                    </a:lnTo>
                    <a:lnTo>
                      <a:pt x="16" y="18"/>
                    </a:lnTo>
                    <a:lnTo>
                      <a:pt x="16" y="24"/>
                    </a:lnTo>
                    <a:lnTo>
                      <a:pt x="14" y="34"/>
                    </a:lnTo>
                    <a:lnTo>
                      <a:pt x="6" y="40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31" name="Line 1595"/>
              <p:cNvSpPr>
                <a:spLocks noChangeShapeType="1"/>
              </p:cNvSpPr>
              <p:nvPr/>
            </p:nvSpPr>
            <p:spPr bwMode="auto">
              <a:xfrm>
                <a:off x="1214" y="3168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32" name="Freeform 1596"/>
              <p:cNvSpPr>
                <a:spLocks/>
              </p:cNvSpPr>
              <p:nvPr/>
            </p:nvSpPr>
            <p:spPr bwMode="auto">
              <a:xfrm>
                <a:off x="1214" y="3168"/>
                <a:ext cx="32" cy="2"/>
              </a:xfrm>
              <a:custGeom>
                <a:avLst/>
                <a:gdLst>
                  <a:gd name="T0" fmla="*/ 0 w 32"/>
                  <a:gd name="T1" fmla="*/ 2 h 2"/>
                  <a:gd name="T2" fmla="*/ 16 w 32"/>
                  <a:gd name="T3" fmla="*/ 2 h 2"/>
                  <a:gd name="T4" fmla="*/ 32 w 3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">
                    <a:moveTo>
                      <a:pt x="0" y="2"/>
                    </a:moveTo>
                    <a:lnTo>
                      <a:pt x="16" y="2"/>
                    </a:lnTo>
                    <a:lnTo>
                      <a:pt x="3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33" name="Line 1597"/>
              <p:cNvSpPr>
                <a:spLocks noChangeShapeType="1"/>
              </p:cNvSpPr>
              <p:nvPr/>
            </p:nvSpPr>
            <p:spPr bwMode="auto">
              <a:xfrm>
                <a:off x="1294" y="3070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34" name="Line 1598"/>
              <p:cNvSpPr>
                <a:spLocks noChangeShapeType="1"/>
              </p:cNvSpPr>
              <p:nvPr/>
            </p:nvSpPr>
            <p:spPr bwMode="auto">
              <a:xfrm>
                <a:off x="914" y="3078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35" name="Freeform 1599"/>
              <p:cNvSpPr>
                <a:spLocks/>
              </p:cNvSpPr>
              <p:nvPr/>
            </p:nvSpPr>
            <p:spPr bwMode="auto">
              <a:xfrm>
                <a:off x="990" y="3042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36" name="Freeform 1600"/>
              <p:cNvSpPr>
                <a:spLocks/>
              </p:cNvSpPr>
              <p:nvPr/>
            </p:nvSpPr>
            <p:spPr bwMode="auto">
              <a:xfrm>
                <a:off x="1016" y="3042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37" name="Freeform 1601"/>
              <p:cNvSpPr>
                <a:spLocks/>
              </p:cNvSpPr>
              <p:nvPr/>
            </p:nvSpPr>
            <p:spPr bwMode="auto">
              <a:xfrm>
                <a:off x="1056" y="3100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38" name="Freeform 1602"/>
              <p:cNvSpPr>
                <a:spLocks/>
              </p:cNvSpPr>
              <p:nvPr/>
            </p:nvSpPr>
            <p:spPr bwMode="auto">
              <a:xfrm>
                <a:off x="1084" y="3042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39" name="Freeform 1603"/>
              <p:cNvSpPr>
                <a:spLocks/>
              </p:cNvSpPr>
              <p:nvPr/>
            </p:nvSpPr>
            <p:spPr bwMode="auto">
              <a:xfrm>
                <a:off x="1108" y="3042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40" name="Freeform 1604"/>
              <p:cNvSpPr>
                <a:spLocks/>
              </p:cNvSpPr>
              <p:nvPr/>
            </p:nvSpPr>
            <p:spPr bwMode="auto">
              <a:xfrm>
                <a:off x="1154" y="3042"/>
                <a:ext cx="16" cy="64"/>
              </a:xfrm>
              <a:custGeom>
                <a:avLst/>
                <a:gdLst>
                  <a:gd name="T0" fmla="*/ 0 w 16"/>
                  <a:gd name="T1" fmla="*/ 12 h 64"/>
                  <a:gd name="T2" fmla="*/ 8 w 16"/>
                  <a:gd name="T3" fmla="*/ 8 h 64"/>
                  <a:gd name="T4" fmla="*/ 16 w 16"/>
                  <a:gd name="T5" fmla="*/ 0 h 64"/>
                  <a:gd name="T6" fmla="*/ 16 w 16"/>
                  <a:gd name="T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4">
                    <a:moveTo>
                      <a:pt x="0" y="12"/>
                    </a:moveTo>
                    <a:lnTo>
                      <a:pt x="8" y="8"/>
                    </a:lnTo>
                    <a:lnTo>
                      <a:pt x="16" y="0"/>
                    </a:lnTo>
                    <a:lnTo>
                      <a:pt x="16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41" name="Line 1605"/>
              <p:cNvSpPr>
                <a:spLocks noChangeShapeType="1"/>
              </p:cNvSpPr>
              <p:nvPr/>
            </p:nvSpPr>
            <p:spPr bwMode="auto">
              <a:xfrm>
                <a:off x="1168" y="3044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42" name="Line 1606"/>
              <p:cNvSpPr>
                <a:spLocks noChangeShapeType="1"/>
              </p:cNvSpPr>
              <p:nvPr/>
            </p:nvSpPr>
            <p:spPr bwMode="auto">
              <a:xfrm>
                <a:off x="1154" y="3106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43" name="Freeform 1607"/>
              <p:cNvSpPr>
                <a:spLocks/>
              </p:cNvSpPr>
              <p:nvPr/>
            </p:nvSpPr>
            <p:spPr bwMode="auto">
              <a:xfrm>
                <a:off x="1208" y="3042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44" name="Freeform 1608"/>
              <p:cNvSpPr>
                <a:spLocks/>
              </p:cNvSpPr>
              <p:nvPr/>
            </p:nvSpPr>
            <p:spPr bwMode="auto">
              <a:xfrm>
                <a:off x="1232" y="3042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4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4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4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45" name="Line 1609"/>
              <p:cNvSpPr>
                <a:spLocks noChangeShapeType="1"/>
              </p:cNvSpPr>
              <p:nvPr/>
            </p:nvSpPr>
            <p:spPr bwMode="auto">
              <a:xfrm>
                <a:off x="1294" y="2906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46" name="Line 1610"/>
              <p:cNvSpPr>
                <a:spLocks noChangeShapeType="1"/>
              </p:cNvSpPr>
              <p:nvPr/>
            </p:nvSpPr>
            <p:spPr bwMode="auto">
              <a:xfrm>
                <a:off x="914" y="2914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3947" name="Group 1611"/>
            <p:cNvGrpSpPr>
              <a:grpSpLocks/>
            </p:cNvGrpSpPr>
            <p:nvPr/>
          </p:nvGrpSpPr>
          <p:grpSpPr bwMode="auto">
            <a:xfrm>
              <a:off x="990" y="2088"/>
              <a:ext cx="2051" cy="1145"/>
              <a:chOff x="990" y="2088"/>
              <a:chExt cx="2051" cy="1145"/>
            </a:xfrm>
          </p:grpSpPr>
          <p:sp>
            <p:nvSpPr>
              <p:cNvPr id="143948" name="Freeform 1612"/>
              <p:cNvSpPr>
                <a:spLocks/>
              </p:cNvSpPr>
              <p:nvPr/>
            </p:nvSpPr>
            <p:spPr bwMode="auto">
              <a:xfrm>
                <a:off x="990" y="2878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49" name="Freeform 1613"/>
              <p:cNvSpPr>
                <a:spLocks/>
              </p:cNvSpPr>
              <p:nvPr/>
            </p:nvSpPr>
            <p:spPr bwMode="auto">
              <a:xfrm>
                <a:off x="1016" y="2878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50" name="Freeform 1614"/>
              <p:cNvSpPr>
                <a:spLocks/>
              </p:cNvSpPr>
              <p:nvPr/>
            </p:nvSpPr>
            <p:spPr bwMode="auto">
              <a:xfrm>
                <a:off x="1056" y="293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51" name="Freeform 1615"/>
              <p:cNvSpPr>
                <a:spLocks/>
              </p:cNvSpPr>
              <p:nvPr/>
            </p:nvSpPr>
            <p:spPr bwMode="auto">
              <a:xfrm>
                <a:off x="1084" y="287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52" name="Freeform 1616"/>
              <p:cNvSpPr>
                <a:spLocks/>
              </p:cNvSpPr>
              <p:nvPr/>
            </p:nvSpPr>
            <p:spPr bwMode="auto">
              <a:xfrm>
                <a:off x="1108" y="287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53" name="Freeform 1617"/>
              <p:cNvSpPr>
                <a:spLocks/>
              </p:cNvSpPr>
              <p:nvPr/>
            </p:nvSpPr>
            <p:spPr bwMode="auto">
              <a:xfrm>
                <a:off x="1146" y="287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8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8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8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8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54" name="Freeform 1618"/>
              <p:cNvSpPr>
                <a:spLocks/>
              </p:cNvSpPr>
              <p:nvPr/>
            </p:nvSpPr>
            <p:spPr bwMode="auto">
              <a:xfrm>
                <a:off x="1170" y="287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55" name="Freeform 1619"/>
              <p:cNvSpPr>
                <a:spLocks/>
              </p:cNvSpPr>
              <p:nvPr/>
            </p:nvSpPr>
            <p:spPr bwMode="auto">
              <a:xfrm>
                <a:off x="1208" y="2878"/>
                <a:ext cx="44" cy="64"/>
              </a:xfrm>
              <a:custGeom>
                <a:avLst/>
                <a:gdLst>
                  <a:gd name="T0" fmla="*/ 6 w 44"/>
                  <a:gd name="T1" fmla="*/ 0 h 64"/>
                  <a:gd name="T2" fmla="*/ 0 w 44"/>
                  <a:gd name="T3" fmla="*/ 30 h 64"/>
                  <a:gd name="T4" fmla="*/ 6 w 44"/>
                  <a:gd name="T5" fmla="*/ 24 h 64"/>
                  <a:gd name="T6" fmla="*/ 16 w 44"/>
                  <a:gd name="T7" fmla="*/ 22 h 64"/>
                  <a:gd name="T8" fmla="*/ 24 w 44"/>
                  <a:gd name="T9" fmla="*/ 22 h 64"/>
                  <a:gd name="T10" fmla="*/ 34 w 44"/>
                  <a:gd name="T11" fmla="*/ 24 h 64"/>
                  <a:gd name="T12" fmla="*/ 40 w 44"/>
                  <a:gd name="T13" fmla="*/ 30 h 64"/>
                  <a:gd name="T14" fmla="*/ 44 w 44"/>
                  <a:gd name="T15" fmla="*/ 40 h 64"/>
                  <a:gd name="T16" fmla="*/ 44 w 44"/>
                  <a:gd name="T17" fmla="*/ 46 h 64"/>
                  <a:gd name="T18" fmla="*/ 40 w 44"/>
                  <a:gd name="T19" fmla="*/ 56 h 64"/>
                  <a:gd name="T20" fmla="*/ 34 w 44"/>
                  <a:gd name="T21" fmla="*/ 62 h 64"/>
                  <a:gd name="T22" fmla="*/ 24 w 44"/>
                  <a:gd name="T23" fmla="*/ 64 h 64"/>
                  <a:gd name="T24" fmla="*/ 16 w 44"/>
                  <a:gd name="T25" fmla="*/ 64 h 64"/>
                  <a:gd name="T26" fmla="*/ 6 w 44"/>
                  <a:gd name="T27" fmla="*/ 62 h 64"/>
                  <a:gd name="T28" fmla="*/ 2 w 44"/>
                  <a:gd name="T29" fmla="*/ 58 h 64"/>
                  <a:gd name="T30" fmla="*/ 0 w 44"/>
                  <a:gd name="T31" fmla="*/ 52 h 64"/>
                  <a:gd name="T32" fmla="*/ 0 w 44"/>
                  <a:gd name="T33" fmla="*/ 50 h 64"/>
                  <a:gd name="T34" fmla="*/ 2 w 44"/>
                  <a:gd name="T35" fmla="*/ 46 h 64"/>
                  <a:gd name="T36" fmla="*/ 6 w 44"/>
                  <a:gd name="T37" fmla="*/ 50 h 64"/>
                  <a:gd name="T38" fmla="*/ 2 w 44"/>
                  <a:gd name="T39" fmla="*/ 5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4">
                    <a:moveTo>
                      <a:pt x="6" y="0"/>
                    </a:moveTo>
                    <a:lnTo>
                      <a:pt x="0" y="30"/>
                    </a:lnTo>
                    <a:lnTo>
                      <a:pt x="6" y="24"/>
                    </a:lnTo>
                    <a:lnTo>
                      <a:pt x="16" y="22"/>
                    </a:lnTo>
                    <a:lnTo>
                      <a:pt x="24" y="22"/>
                    </a:lnTo>
                    <a:lnTo>
                      <a:pt x="34" y="24"/>
                    </a:lnTo>
                    <a:lnTo>
                      <a:pt x="40" y="30"/>
                    </a:lnTo>
                    <a:lnTo>
                      <a:pt x="44" y="40"/>
                    </a:lnTo>
                    <a:lnTo>
                      <a:pt x="44" y="46"/>
                    </a:lnTo>
                    <a:lnTo>
                      <a:pt x="40" y="56"/>
                    </a:lnTo>
                    <a:lnTo>
                      <a:pt x="34" y="62"/>
                    </a:lnTo>
                    <a:lnTo>
                      <a:pt x="24" y="64"/>
                    </a:lnTo>
                    <a:lnTo>
                      <a:pt x="16" y="64"/>
                    </a:lnTo>
                    <a:lnTo>
                      <a:pt x="6" y="62"/>
                    </a:lnTo>
                    <a:lnTo>
                      <a:pt x="2" y="58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6"/>
                    </a:lnTo>
                    <a:lnTo>
                      <a:pt x="6" y="50"/>
                    </a:lnTo>
                    <a:lnTo>
                      <a:pt x="2" y="5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56" name="Freeform 1620"/>
              <p:cNvSpPr>
                <a:spLocks/>
              </p:cNvSpPr>
              <p:nvPr/>
            </p:nvSpPr>
            <p:spPr bwMode="auto">
              <a:xfrm>
                <a:off x="1232" y="2900"/>
                <a:ext cx="16" cy="42"/>
              </a:xfrm>
              <a:custGeom>
                <a:avLst/>
                <a:gdLst>
                  <a:gd name="T0" fmla="*/ 0 w 16"/>
                  <a:gd name="T1" fmla="*/ 0 h 42"/>
                  <a:gd name="T2" fmla="*/ 6 w 16"/>
                  <a:gd name="T3" fmla="*/ 2 h 42"/>
                  <a:gd name="T4" fmla="*/ 14 w 16"/>
                  <a:gd name="T5" fmla="*/ 8 h 42"/>
                  <a:gd name="T6" fmla="*/ 16 w 16"/>
                  <a:gd name="T7" fmla="*/ 18 h 42"/>
                  <a:gd name="T8" fmla="*/ 16 w 16"/>
                  <a:gd name="T9" fmla="*/ 24 h 42"/>
                  <a:gd name="T10" fmla="*/ 14 w 16"/>
                  <a:gd name="T11" fmla="*/ 34 h 42"/>
                  <a:gd name="T12" fmla="*/ 6 w 16"/>
                  <a:gd name="T13" fmla="*/ 40 h 42"/>
                  <a:gd name="T14" fmla="*/ 0 w 16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2">
                    <a:moveTo>
                      <a:pt x="0" y="0"/>
                    </a:moveTo>
                    <a:lnTo>
                      <a:pt x="6" y="2"/>
                    </a:lnTo>
                    <a:lnTo>
                      <a:pt x="14" y="8"/>
                    </a:lnTo>
                    <a:lnTo>
                      <a:pt x="16" y="18"/>
                    </a:lnTo>
                    <a:lnTo>
                      <a:pt x="16" y="24"/>
                    </a:lnTo>
                    <a:lnTo>
                      <a:pt x="14" y="34"/>
                    </a:lnTo>
                    <a:lnTo>
                      <a:pt x="6" y="40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57" name="Line 1621"/>
              <p:cNvSpPr>
                <a:spLocks noChangeShapeType="1"/>
              </p:cNvSpPr>
              <p:nvPr/>
            </p:nvSpPr>
            <p:spPr bwMode="auto">
              <a:xfrm>
                <a:off x="1214" y="2878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58" name="Freeform 1622"/>
              <p:cNvSpPr>
                <a:spLocks/>
              </p:cNvSpPr>
              <p:nvPr/>
            </p:nvSpPr>
            <p:spPr bwMode="auto">
              <a:xfrm>
                <a:off x="1214" y="2878"/>
                <a:ext cx="32" cy="2"/>
              </a:xfrm>
              <a:custGeom>
                <a:avLst/>
                <a:gdLst>
                  <a:gd name="T0" fmla="*/ 0 w 32"/>
                  <a:gd name="T1" fmla="*/ 2 h 2"/>
                  <a:gd name="T2" fmla="*/ 16 w 32"/>
                  <a:gd name="T3" fmla="*/ 2 h 2"/>
                  <a:gd name="T4" fmla="*/ 32 w 3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">
                    <a:moveTo>
                      <a:pt x="0" y="2"/>
                    </a:moveTo>
                    <a:lnTo>
                      <a:pt x="16" y="2"/>
                    </a:lnTo>
                    <a:lnTo>
                      <a:pt x="3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59" name="Line 1623"/>
              <p:cNvSpPr>
                <a:spLocks noChangeShapeType="1"/>
              </p:cNvSpPr>
              <p:nvPr/>
            </p:nvSpPr>
            <p:spPr bwMode="auto">
              <a:xfrm>
                <a:off x="1294" y="2742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60" name="Freeform 1624"/>
              <p:cNvSpPr>
                <a:spLocks/>
              </p:cNvSpPr>
              <p:nvPr/>
            </p:nvSpPr>
            <p:spPr bwMode="auto">
              <a:xfrm>
                <a:off x="990" y="2714"/>
                <a:ext cx="44" cy="66"/>
              </a:xfrm>
              <a:custGeom>
                <a:avLst/>
                <a:gdLst>
                  <a:gd name="T0" fmla="*/ 20 w 44"/>
                  <a:gd name="T1" fmla="*/ 0 h 66"/>
                  <a:gd name="T2" fmla="*/ 10 w 44"/>
                  <a:gd name="T3" fmla="*/ 4 h 66"/>
                  <a:gd name="T4" fmla="*/ 4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2 h 66"/>
                  <a:gd name="T12" fmla="*/ 10 w 44"/>
                  <a:gd name="T13" fmla="*/ 62 h 66"/>
                  <a:gd name="T14" fmla="*/ 20 w 44"/>
                  <a:gd name="T15" fmla="*/ 66 h 66"/>
                  <a:gd name="T16" fmla="*/ 26 w 44"/>
                  <a:gd name="T17" fmla="*/ 66 h 66"/>
                  <a:gd name="T18" fmla="*/ 34 w 44"/>
                  <a:gd name="T19" fmla="*/ 62 h 66"/>
                  <a:gd name="T20" fmla="*/ 40 w 44"/>
                  <a:gd name="T21" fmla="*/ 52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6 w 44"/>
                  <a:gd name="T31" fmla="*/ 0 h 66"/>
                  <a:gd name="T32" fmla="*/ 20 w 44"/>
                  <a:gd name="T33" fmla="*/ 0 h 66"/>
                  <a:gd name="T34" fmla="*/ 14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2 h 66"/>
                  <a:gd name="T46" fmla="*/ 10 w 44"/>
                  <a:gd name="T47" fmla="*/ 60 h 66"/>
                  <a:gd name="T48" fmla="*/ 14 w 44"/>
                  <a:gd name="T49" fmla="*/ 62 h 66"/>
                  <a:gd name="T50" fmla="*/ 20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2"/>
                    </a:lnTo>
                    <a:lnTo>
                      <a:pt x="10" y="60"/>
                    </a:lnTo>
                    <a:lnTo>
                      <a:pt x="14" y="62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61" name="Freeform 1625"/>
              <p:cNvSpPr>
                <a:spLocks/>
              </p:cNvSpPr>
              <p:nvPr/>
            </p:nvSpPr>
            <p:spPr bwMode="auto">
              <a:xfrm>
                <a:off x="1016" y="2714"/>
                <a:ext cx="14" cy="66"/>
              </a:xfrm>
              <a:custGeom>
                <a:avLst/>
                <a:gdLst>
                  <a:gd name="T0" fmla="*/ 0 w 14"/>
                  <a:gd name="T1" fmla="*/ 66 h 66"/>
                  <a:gd name="T2" fmla="*/ 6 w 14"/>
                  <a:gd name="T3" fmla="*/ 62 h 66"/>
                  <a:gd name="T4" fmla="*/ 8 w 14"/>
                  <a:gd name="T5" fmla="*/ 60 h 66"/>
                  <a:gd name="T6" fmla="*/ 12 w 14"/>
                  <a:gd name="T7" fmla="*/ 52 h 66"/>
                  <a:gd name="T8" fmla="*/ 14 w 14"/>
                  <a:gd name="T9" fmla="*/ 38 h 66"/>
                  <a:gd name="T10" fmla="*/ 14 w 14"/>
                  <a:gd name="T11" fmla="*/ 28 h 66"/>
                  <a:gd name="T12" fmla="*/ 12 w 14"/>
                  <a:gd name="T13" fmla="*/ 12 h 66"/>
                  <a:gd name="T14" fmla="*/ 8 w 14"/>
                  <a:gd name="T15" fmla="*/ 6 h 66"/>
                  <a:gd name="T16" fmla="*/ 6 w 14"/>
                  <a:gd name="T17" fmla="*/ 4 h 66"/>
                  <a:gd name="T18" fmla="*/ 0 w 14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6">
                    <a:moveTo>
                      <a:pt x="0" y="66"/>
                    </a:moveTo>
                    <a:lnTo>
                      <a:pt x="6" y="62"/>
                    </a:lnTo>
                    <a:lnTo>
                      <a:pt x="8" y="60"/>
                    </a:lnTo>
                    <a:lnTo>
                      <a:pt x="12" y="52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62" name="Freeform 1626"/>
              <p:cNvSpPr>
                <a:spLocks/>
              </p:cNvSpPr>
              <p:nvPr/>
            </p:nvSpPr>
            <p:spPr bwMode="auto">
              <a:xfrm>
                <a:off x="1056" y="2774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2 h 6"/>
                  <a:gd name="T4" fmla="*/ 2 w 6"/>
                  <a:gd name="T5" fmla="*/ 6 h 6"/>
                  <a:gd name="T6" fmla="*/ 6 w 6"/>
                  <a:gd name="T7" fmla="*/ 2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63" name="Freeform 1627"/>
              <p:cNvSpPr>
                <a:spLocks/>
              </p:cNvSpPr>
              <p:nvPr/>
            </p:nvSpPr>
            <p:spPr bwMode="auto">
              <a:xfrm>
                <a:off x="1084" y="2714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10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2 h 66"/>
                  <a:gd name="T12" fmla="*/ 10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2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2 h 66"/>
                  <a:gd name="T46" fmla="*/ 10 w 44"/>
                  <a:gd name="T47" fmla="*/ 60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10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2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64" name="Freeform 1628"/>
              <p:cNvSpPr>
                <a:spLocks/>
              </p:cNvSpPr>
              <p:nvPr/>
            </p:nvSpPr>
            <p:spPr bwMode="auto">
              <a:xfrm>
                <a:off x="1108" y="2714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2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2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65" name="Freeform 1629"/>
              <p:cNvSpPr>
                <a:spLocks/>
              </p:cNvSpPr>
              <p:nvPr/>
            </p:nvSpPr>
            <p:spPr bwMode="auto">
              <a:xfrm>
                <a:off x="1146" y="2714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8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2 h 66"/>
                  <a:gd name="T12" fmla="*/ 8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2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8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2 h 66"/>
                  <a:gd name="T46" fmla="*/ 8 w 44"/>
                  <a:gd name="T47" fmla="*/ 60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8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2"/>
                    </a:lnTo>
                    <a:lnTo>
                      <a:pt x="8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66" name="Freeform 1630"/>
              <p:cNvSpPr>
                <a:spLocks/>
              </p:cNvSpPr>
              <p:nvPr/>
            </p:nvSpPr>
            <p:spPr bwMode="auto">
              <a:xfrm>
                <a:off x="1170" y="2714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2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2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67" name="Freeform 1631"/>
              <p:cNvSpPr>
                <a:spLocks/>
              </p:cNvSpPr>
              <p:nvPr/>
            </p:nvSpPr>
            <p:spPr bwMode="auto">
              <a:xfrm>
                <a:off x="1208" y="2714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10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2 h 66"/>
                  <a:gd name="T12" fmla="*/ 10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2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2 h 66"/>
                  <a:gd name="T46" fmla="*/ 10 w 44"/>
                  <a:gd name="T47" fmla="*/ 60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10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2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68" name="Freeform 1632"/>
              <p:cNvSpPr>
                <a:spLocks/>
              </p:cNvSpPr>
              <p:nvPr/>
            </p:nvSpPr>
            <p:spPr bwMode="auto">
              <a:xfrm>
                <a:off x="1232" y="2714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4 w 16"/>
                  <a:gd name="T7" fmla="*/ 52 h 66"/>
                  <a:gd name="T8" fmla="*/ 16 w 16"/>
                  <a:gd name="T9" fmla="*/ 38 h 66"/>
                  <a:gd name="T10" fmla="*/ 16 w 16"/>
                  <a:gd name="T11" fmla="*/ 28 h 66"/>
                  <a:gd name="T12" fmla="*/ 14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4" y="52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69" name="Line 1633"/>
              <p:cNvSpPr>
                <a:spLocks noChangeShapeType="1"/>
              </p:cNvSpPr>
              <p:nvPr/>
            </p:nvSpPr>
            <p:spPr bwMode="auto">
              <a:xfrm>
                <a:off x="1294" y="2578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70" name="Freeform 1634"/>
              <p:cNvSpPr>
                <a:spLocks/>
              </p:cNvSpPr>
              <p:nvPr/>
            </p:nvSpPr>
            <p:spPr bwMode="auto">
              <a:xfrm>
                <a:off x="990" y="2550"/>
                <a:ext cx="44" cy="66"/>
              </a:xfrm>
              <a:custGeom>
                <a:avLst/>
                <a:gdLst>
                  <a:gd name="T0" fmla="*/ 20 w 44"/>
                  <a:gd name="T1" fmla="*/ 0 h 66"/>
                  <a:gd name="T2" fmla="*/ 10 w 44"/>
                  <a:gd name="T3" fmla="*/ 4 h 66"/>
                  <a:gd name="T4" fmla="*/ 4 w 44"/>
                  <a:gd name="T5" fmla="*/ 14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4 h 66"/>
                  <a:gd name="T12" fmla="*/ 10 w 44"/>
                  <a:gd name="T13" fmla="*/ 62 h 66"/>
                  <a:gd name="T14" fmla="*/ 20 w 44"/>
                  <a:gd name="T15" fmla="*/ 66 h 66"/>
                  <a:gd name="T16" fmla="*/ 26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4 h 66"/>
                  <a:gd name="T28" fmla="*/ 34 w 44"/>
                  <a:gd name="T29" fmla="*/ 4 h 66"/>
                  <a:gd name="T30" fmla="*/ 26 w 44"/>
                  <a:gd name="T31" fmla="*/ 0 h 66"/>
                  <a:gd name="T32" fmla="*/ 20 w 44"/>
                  <a:gd name="T33" fmla="*/ 0 h 66"/>
                  <a:gd name="T34" fmla="*/ 14 w 44"/>
                  <a:gd name="T35" fmla="*/ 4 h 66"/>
                  <a:gd name="T36" fmla="*/ 10 w 44"/>
                  <a:gd name="T37" fmla="*/ 6 h 66"/>
                  <a:gd name="T38" fmla="*/ 6 w 44"/>
                  <a:gd name="T39" fmla="*/ 14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4 w 44"/>
                  <a:gd name="T49" fmla="*/ 62 h 66"/>
                  <a:gd name="T50" fmla="*/ 20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4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2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4"/>
                    </a:lnTo>
                    <a:lnTo>
                      <a:pt x="34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6"/>
                    </a:lnTo>
                    <a:lnTo>
                      <a:pt x="6" y="14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4" y="62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71" name="Freeform 1635"/>
              <p:cNvSpPr>
                <a:spLocks/>
              </p:cNvSpPr>
              <p:nvPr/>
            </p:nvSpPr>
            <p:spPr bwMode="auto">
              <a:xfrm>
                <a:off x="1016" y="2550"/>
                <a:ext cx="14" cy="66"/>
              </a:xfrm>
              <a:custGeom>
                <a:avLst/>
                <a:gdLst>
                  <a:gd name="T0" fmla="*/ 0 w 14"/>
                  <a:gd name="T1" fmla="*/ 66 h 66"/>
                  <a:gd name="T2" fmla="*/ 6 w 14"/>
                  <a:gd name="T3" fmla="*/ 62 h 66"/>
                  <a:gd name="T4" fmla="*/ 8 w 14"/>
                  <a:gd name="T5" fmla="*/ 60 h 66"/>
                  <a:gd name="T6" fmla="*/ 12 w 14"/>
                  <a:gd name="T7" fmla="*/ 54 h 66"/>
                  <a:gd name="T8" fmla="*/ 14 w 14"/>
                  <a:gd name="T9" fmla="*/ 38 h 66"/>
                  <a:gd name="T10" fmla="*/ 14 w 14"/>
                  <a:gd name="T11" fmla="*/ 28 h 66"/>
                  <a:gd name="T12" fmla="*/ 12 w 14"/>
                  <a:gd name="T13" fmla="*/ 14 h 66"/>
                  <a:gd name="T14" fmla="*/ 8 w 14"/>
                  <a:gd name="T15" fmla="*/ 6 h 66"/>
                  <a:gd name="T16" fmla="*/ 6 w 14"/>
                  <a:gd name="T17" fmla="*/ 4 h 66"/>
                  <a:gd name="T18" fmla="*/ 0 w 14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6">
                    <a:moveTo>
                      <a:pt x="0" y="66"/>
                    </a:moveTo>
                    <a:lnTo>
                      <a:pt x="6" y="62"/>
                    </a:lnTo>
                    <a:lnTo>
                      <a:pt x="8" y="60"/>
                    </a:lnTo>
                    <a:lnTo>
                      <a:pt x="12" y="54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2" y="14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72" name="Freeform 1636"/>
              <p:cNvSpPr>
                <a:spLocks/>
              </p:cNvSpPr>
              <p:nvPr/>
            </p:nvSpPr>
            <p:spPr bwMode="auto">
              <a:xfrm>
                <a:off x="1056" y="2610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2 h 6"/>
                  <a:gd name="T4" fmla="*/ 2 w 6"/>
                  <a:gd name="T5" fmla="*/ 6 h 6"/>
                  <a:gd name="T6" fmla="*/ 6 w 6"/>
                  <a:gd name="T7" fmla="*/ 2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73" name="Freeform 1637"/>
              <p:cNvSpPr>
                <a:spLocks/>
              </p:cNvSpPr>
              <p:nvPr/>
            </p:nvSpPr>
            <p:spPr bwMode="auto">
              <a:xfrm>
                <a:off x="1084" y="2550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10 w 44"/>
                  <a:gd name="T3" fmla="*/ 4 h 66"/>
                  <a:gd name="T4" fmla="*/ 2 w 44"/>
                  <a:gd name="T5" fmla="*/ 14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10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4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10 w 44"/>
                  <a:gd name="T37" fmla="*/ 6 h 66"/>
                  <a:gd name="T38" fmla="*/ 6 w 44"/>
                  <a:gd name="T39" fmla="*/ 14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10" y="4"/>
                    </a:lnTo>
                    <a:lnTo>
                      <a:pt x="2" y="14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10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4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10" y="6"/>
                    </a:lnTo>
                    <a:lnTo>
                      <a:pt x="6" y="14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74" name="Freeform 1638"/>
              <p:cNvSpPr>
                <a:spLocks/>
              </p:cNvSpPr>
              <p:nvPr/>
            </p:nvSpPr>
            <p:spPr bwMode="auto">
              <a:xfrm>
                <a:off x="1108" y="2550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4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4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75" name="Freeform 1639"/>
              <p:cNvSpPr>
                <a:spLocks/>
              </p:cNvSpPr>
              <p:nvPr/>
            </p:nvSpPr>
            <p:spPr bwMode="auto">
              <a:xfrm>
                <a:off x="1146" y="2550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8 w 44"/>
                  <a:gd name="T3" fmla="*/ 4 h 66"/>
                  <a:gd name="T4" fmla="*/ 2 w 44"/>
                  <a:gd name="T5" fmla="*/ 14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8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4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8 w 44"/>
                  <a:gd name="T37" fmla="*/ 6 h 66"/>
                  <a:gd name="T38" fmla="*/ 6 w 44"/>
                  <a:gd name="T39" fmla="*/ 14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8 w 44"/>
                  <a:gd name="T47" fmla="*/ 60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8" y="4"/>
                    </a:lnTo>
                    <a:lnTo>
                      <a:pt x="2" y="14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8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4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6" y="14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8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76" name="Freeform 1640"/>
              <p:cNvSpPr>
                <a:spLocks/>
              </p:cNvSpPr>
              <p:nvPr/>
            </p:nvSpPr>
            <p:spPr bwMode="auto">
              <a:xfrm>
                <a:off x="1170" y="2550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4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4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77" name="Freeform 1641"/>
              <p:cNvSpPr>
                <a:spLocks/>
              </p:cNvSpPr>
              <p:nvPr/>
            </p:nvSpPr>
            <p:spPr bwMode="auto">
              <a:xfrm>
                <a:off x="1208" y="2550"/>
                <a:ext cx="44" cy="66"/>
              </a:xfrm>
              <a:custGeom>
                <a:avLst/>
                <a:gdLst>
                  <a:gd name="T0" fmla="*/ 6 w 44"/>
                  <a:gd name="T1" fmla="*/ 0 h 66"/>
                  <a:gd name="T2" fmla="*/ 0 w 44"/>
                  <a:gd name="T3" fmla="*/ 32 h 66"/>
                  <a:gd name="T4" fmla="*/ 6 w 44"/>
                  <a:gd name="T5" fmla="*/ 26 h 66"/>
                  <a:gd name="T6" fmla="*/ 16 w 44"/>
                  <a:gd name="T7" fmla="*/ 22 h 66"/>
                  <a:gd name="T8" fmla="*/ 24 w 44"/>
                  <a:gd name="T9" fmla="*/ 22 h 66"/>
                  <a:gd name="T10" fmla="*/ 34 w 44"/>
                  <a:gd name="T11" fmla="*/ 26 h 66"/>
                  <a:gd name="T12" fmla="*/ 40 w 44"/>
                  <a:gd name="T13" fmla="*/ 32 h 66"/>
                  <a:gd name="T14" fmla="*/ 44 w 44"/>
                  <a:gd name="T15" fmla="*/ 40 h 66"/>
                  <a:gd name="T16" fmla="*/ 44 w 44"/>
                  <a:gd name="T17" fmla="*/ 48 h 66"/>
                  <a:gd name="T18" fmla="*/ 40 w 44"/>
                  <a:gd name="T19" fmla="*/ 56 h 66"/>
                  <a:gd name="T20" fmla="*/ 34 w 44"/>
                  <a:gd name="T21" fmla="*/ 62 h 66"/>
                  <a:gd name="T22" fmla="*/ 24 w 44"/>
                  <a:gd name="T23" fmla="*/ 66 h 66"/>
                  <a:gd name="T24" fmla="*/ 16 w 44"/>
                  <a:gd name="T25" fmla="*/ 66 h 66"/>
                  <a:gd name="T26" fmla="*/ 6 w 44"/>
                  <a:gd name="T27" fmla="*/ 62 h 66"/>
                  <a:gd name="T28" fmla="*/ 2 w 44"/>
                  <a:gd name="T29" fmla="*/ 60 h 66"/>
                  <a:gd name="T30" fmla="*/ 0 w 44"/>
                  <a:gd name="T31" fmla="*/ 54 h 66"/>
                  <a:gd name="T32" fmla="*/ 0 w 44"/>
                  <a:gd name="T33" fmla="*/ 50 h 66"/>
                  <a:gd name="T34" fmla="*/ 2 w 44"/>
                  <a:gd name="T35" fmla="*/ 48 h 66"/>
                  <a:gd name="T36" fmla="*/ 6 w 44"/>
                  <a:gd name="T37" fmla="*/ 50 h 66"/>
                  <a:gd name="T38" fmla="*/ 2 w 44"/>
                  <a:gd name="T39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6">
                    <a:moveTo>
                      <a:pt x="6" y="0"/>
                    </a:moveTo>
                    <a:lnTo>
                      <a:pt x="0" y="32"/>
                    </a:lnTo>
                    <a:lnTo>
                      <a:pt x="6" y="26"/>
                    </a:lnTo>
                    <a:lnTo>
                      <a:pt x="16" y="22"/>
                    </a:lnTo>
                    <a:lnTo>
                      <a:pt x="24" y="22"/>
                    </a:lnTo>
                    <a:lnTo>
                      <a:pt x="34" y="26"/>
                    </a:lnTo>
                    <a:lnTo>
                      <a:pt x="40" y="32"/>
                    </a:lnTo>
                    <a:lnTo>
                      <a:pt x="44" y="40"/>
                    </a:lnTo>
                    <a:lnTo>
                      <a:pt x="44" y="48"/>
                    </a:lnTo>
                    <a:lnTo>
                      <a:pt x="40" y="56"/>
                    </a:lnTo>
                    <a:lnTo>
                      <a:pt x="34" y="62"/>
                    </a:lnTo>
                    <a:lnTo>
                      <a:pt x="24" y="66"/>
                    </a:lnTo>
                    <a:lnTo>
                      <a:pt x="16" y="66"/>
                    </a:lnTo>
                    <a:lnTo>
                      <a:pt x="6" y="62"/>
                    </a:lnTo>
                    <a:lnTo>
                      <a:pt x="2" y="60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6" y="50"/>
                    </a:lnTo>
                    <a:lnTo>
                      <a:pt x="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78" name="Freeform 1642"/>
              <p:cNvSpPr>
                <a:spLocks/>
              </p:cNvSpPr>
              <p:nvPr/>
            </p:nvSpPr>
            <p:spPr bwMode="auto">
              <a:xfrm>
                <a:off x="1232" y="2572"/>
                <a:ext cx="16" cy="44"/>
              </a:xfrm>
              <a:custGeom>
                <a:avLst/>
                <a:gdLst>
                  <a:gd name="T0" fmla="*/ 0 w 16"/>
                  <a:gd name="T1" fmla="*/ 0 h 44"/>
                  <a:gd name="T2" fmla="*/ 6 w 16"/>
                  <a:gd name="T3" fmla="*/ 4 h 44"/>
                  <a:gd name="T4" fmla="*/ 14 w 16"/>
                  <a:gd name="T5" fmla="*/ 10 h 44"/>
                  <a:gd name="T6" fmla="*/ 16 w 16"/>
                  <a:gd name="T7" fmla="*/ 18 h 44"/>
                  <a:gd name="T8" fmla="*/ 16 w 16"/>
                  <a:gd name="T9" fmla="*/ 26 h 44"/>
                  <a:gd name="T10" fmla="*/ 14 w 16"/>
                  <a:gd name="T11" fmla="*/ 34 h 44"/>
                  <a:gd name="T12" fmla="*/ 6 w 16"/>
                  <a:gd name="T13" fmla="*/ 40 h 44"/>
                  <a:gd name="T14" fmla="*/ 0 w 16"/>
                  <a:gd name="T1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4">
                    <a:moveTo>
                      <a:pt x="0" y="0"/>
                    </a:moveTo>
                    <a:lnTo>
                      <a:pt x="6" y="4"/>
                    </a:lnTo>
                    <a:lnTo>
                      <a:pt x="14" y="10"/>
                    </a:lnTo>
                    <a:lnTo>
                      <a:pt x="16" y="18"/>
                    </a:lnTo>
                    <a:lnTo>
                      <a:pt x="16" y="26"/>
                    </a:lnTo>
                    <a:lnTo>
                      <a:pt x="14" y="34"/>
                    </a:lnTo>
                    <a:lnTo>
                      <a:pt x="6" y="40"/>
                    </a:lnTo>
                    <a:lnTo>
                      <a:pt x="0" y="4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79" name="Line 1643"/>
              <p:cNvSpPr>
                <a:spLocks noChangeShapeType="1"/>
              </p:cNvSpPr>
              <p:nvPr/>
            </p:nvSpPr>
            <p:spPr bwMode="auto">
              <a:xfrm>
                <a:off x="1214" y="2550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80" name="Freeform 1644"/>
              <p:cNvSpPr>
                <a:spLocks/>
              </p:cNvSpPr>
              <p:nvPr/>
            </p:nvSpPr>
            <p:spPr bwMode="auto">
              <a:xfrm>
                <a:off x="1214" y="2550"/>
                <a:ext cx="32" cy="4"/>
              </a:xfrm>
              <a:custGeom>
                <a:avLst/>
                <a:gdLst>
                  <a:gd name="T0" fmla="*/ 0 w 32"/>
                  <a:gd name="T1" fmla="*/ 4 h 4"/>
                  <a:gd name="T2" fmla="*/ 16 w 32"/>
                  <a:gd name="T3" fmla="*/ 4 h 4"/>
                  <a:gd name="T4" fmla="*/ 32 w 32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4">
                    <a:moveTo>
                      <a:pt x="0" y="4"/>
                    </a:moveTo>
                    <a:lnTo>
                      <a:pt x="16" y="4"/>
                    </a:lnTo>
                    <a:lnTo>
                      <a:pt x="3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81" name="Line 1645"/>
              <p:cNvSpPr>
                <a:spLocks noChangeShapeType="1"/>
              </p:cNvSpPr>
              <p:nvPr/>
            </p:nvSpPr>
            <p:spPr bwMode="auto">
              <a:xfrm>
                <a:off x="1294" y="2414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82" name="Freeform 1646"/>
              <p:cNvSpPr>
                <a:spLocks/>
              </p:cNvSpPr>
              <p:nvPr/>
            </p:nvSpPr>
            <p:spPr bwMode="auto">
              <a:xfrm>
                <a:off x="990" y="2388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6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0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0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6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6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0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0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0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6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6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0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83" name="Freeform 1647"/>
              <p:cNvSpPr>
                <a:spLocks/>
              </p:cNvSpPr>
              <p:nvPr/>
            </p:nvSpPr>
            <p:spPr bwMode="auto">
              <a:xfrm>
                <a:off x="1016" y="2388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0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6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0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6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84" name="Freeform 1648"/>
              <p:cNvSpPr>
                <a:spLocks/>
              </p:cNvSpPr>
              <p:nvPr/>
            </p:nvSpPr>
            <p:spPr bwMode="auto">
              <a:xfrm>
                <a:off x="1056" y="244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2 h 6"/>
                  <a:gd name="T4" fmla="*/ 2 w 6"/>
                  <a:gd name="T5" fmla="*/ 6 h 6"/>
                  <a:gd name="T6" fmla="*/ 6 w 6"/>
                  <a:gd name="T7" fmla="*/ 2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85" name="Freeform 1649"/>
              <p:cNvSpPr>
                <a:spLocks/>
              </p:cNvSpPr>
              <p:nvPr/>
            </p:nvSpPr>
            <p:spPr bwMode="auto">
              <a:xfrm>
                <a:off x="1084" y="238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2 w 44"/>
                  <a:gd name="T5" fmla="*/ 12 h 64"/>
                  <a:gd name="T6" fmla="*/ 0 w 44"/>
                  <a:gd name="T7" fmla="*/ 26 h 64"/>
                  <a:gd name="T8" fmla="*/ 0 w 44"/>
                  <a:gd name="T9" fmla="*/ 36 h 64"/>
                  <a:gd name="T10" fmla="*/ 2 w 44"/>
                  <a:gd name="T11" fmla="*/ 52 h 64"/>
                  <a:gd name="T12" fmla="*/ 10 w 44"/>
                  <a:gd name="T13" fmla="*/ 60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0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6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2 w 44"/>
                  <a:gd name="T41" fmla="*/ 26 h 64"/>
                  <a:gd name="T42" fmla="*/ 2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0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10" y="60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0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6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6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0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86" name="Freeform 1650"/>
              <p:cNvSpPr>
                <a:spLocks/>
              </p:cNvSpPr>
              <p:nvPr/>
            </p:nvSpPr>
            <p:spPr bwMode="auto">
              <a:xfrm>
                <a:off x="1108" y="238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0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6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0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6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87" name="Freeform 1651"/>
              <p:cNvSpPr>
                <a:spLocks/>
              </p:cNvSpPr>
              <p:nvPr/>
            </p:nvSpPr>
            <p:spPr bwMode="auto">
              <a:xfrm>
                <a:off x="1154" y="2388"/>
                <a:ext cx="16" cy="64"/>
              </a:xfrm>
              <a:custGeom>
                <a:avLst/>
                <a:gdLst>
                  <a:gd name="T0" fmla="*/ 0 w 16"/>
                  <a:gd name="T1" fmla="*/ 12 h 64"/>
                  <a:gd name="T2" fmla="*/ 8 w 16"/>
                  <a:gd name="T3" fmla="*/ 8 h 64"/>
                  <a:gd name="T4" fmla="*/ 16 w 16"/>
                  <a:gd name="T5" fmla="*/ 0 h 64"/>
                  <a:gd name="T6" fmla="*/ 16 w 16"/>
                  <a:gd name="T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4">
                    <a:moveTo>
                      <a:pt x="0" y="12"/>
                    </a:moveTo>
                    <a:lnTo>
                      <a:pt x="8" y="8"/>
                    </a:lnTo>
                    <a:lnTo>
                      <a:pt x="16" y="0"/>
                    </a:lnTo>
                    <a:lnTo>
                      <a:pt x="16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88" name="Line 1652"/>
              <p:cNvSpPr>
                <a:spLocks noChangeShapeType="1"/>
              </p:cNvSpPr>
              <p:nvPr/>
            </p:nvSpPr>
            <p:spPr bwMode="auto">
              <a:xfrm>
                <a:off x="1168" y="2390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89" name="Line 1653"/>
              <p:cNvSpPr>
                <a:spLocks noChangeShapeType="1"/>
              </p:cNvSpPr>
              <p:nvPr/>
            </p:nvSpPr>
            <p:spPr bwMode="auto">
              <a:xfrm>
                <a:off x="1154" y="2452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90" name="Freeform 1654"/>
              <p:cNvSpPr>
                <a:spLocks/>
              </p:cNvSpPr>
              <p:nvPr/>
            </p:nvSpPr>
            <p:spPr bwMode="auto">
              <a:xfrm>
                <a:off x="1208" y="238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2 w 44"/>
                  <a:gd name="T5" fmla="*/ 12 h 64"/>
                  <a:gd name="T6" fmla="*/ 0 w 44"/>
                  <a:gd name="T7" fmla="*/ 26 h 64"/>
                  <a:gd name="T8" fmla="*/ 0 w 44"/>
                  <a:gd name="T9" fmla="*/ 36 h 64"/>
                  <a:gd name="T10" fmla="*/ 2 w 44"/>
                  <a:gd name="T11" fmla="*/ 52 h 64"/>
                  <a:gd name="T12" fmla="*/ 10 w 44"/>
                  <a:gd name="T13" fmla="*/ 60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0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6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2 w 44"/>
                  <a:gd name="T41" fmla="*/ 26 h 64"/>
                  <a:gd name="T42" fmla="*/ 2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0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10" y="60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0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6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6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0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91" name="Freeform 1655"/>
              <p:cNvSpPr>
                <a:spLocks/>
              </p:cNvSpPr>
              <p:nvPr/>
            </p:nvSpPr>
            <p:spPr bwMode="auto">
              <a:xfrm>
                <a:off x="1232" y="238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0 h 64"/>
                  <a:gd name="T4" fmla="*/ 10 w 16"/>
                  <a:gd name="T5" fmla="*/ 58 h 64"/>
                  <a:gd name="T6" fmla="*/ 14 w 16"/>
                  <a:gd name="T7" fmla="*/ 52 h 64"/>
                  <a:gd name="T8" fmla="*/ 16 w 16"/>
                  <a:gd name="T9" fmla="*/ 36 h 64"/>
                  <a:gd name="T10" fmla="*/ 16 w 16"/>
                  <a:gd name="T11" fmla="*/ 26 h 64"/>
                  <a:gd name="T12" fmla="*/ 14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0"/>
                    </a:lnTo>
                    <a:lnTo>
                      <a:pt x="10" y="58"/>
                    </a:lnTo>
                    <a:lnTo>
                      <a:pt x="14" y="52"/>
                    </a:lnTo>
                    <a:lnTo>
                      <a:pt x="16" y="36"/>
                    </a:lnTo>
                    <a:lnTo>
                      <a:pt x="16" y="26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92" name="Line 1656"/>
              <p:cNvSpPr>
                <a:spLocks noChangeShapeType="1"/>
              </p:cNvSpPr>
              <p:nvPr/>
            </p:nvSpPr>
            <p:spPr bwMode="auto">
              <a:xfrm>
                <a:off x="1294" y="2252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93" name="Freeform 1657"/>
              <p:cNvSpPr>
                <a:spLocks/>
              </p:cNvSpPr>
              <p:nvPr/>
            </p:nvSpPr>
            <p:spPr bwMode="auto">
              <a:xfrm>
                <a:off x="990" y="2224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94" name="Freeform 1658"/>
              <p:cNvSpPr>
                <a:spLocks/>
              </p:cNvSpPr>
              <p:nvPr/>
            </p:nvSpPr>
            <p:spPr bwMode="auto">
              <a:xfrm>
                <a:off x="1016" y="2224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95" name="Freeform 1659"/>
              <p:cNvSpPr>
                <a:spLocks/>
              </p:cNvSpPr>
              <p:nvPr/>
            </p:nvSpPr>
            <p:spPr bwMode="auto">
              <a:xfrm>
                <a:off x="1056" y="2282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96" name="Freeform 1660"/>
              <p:cNvSpPr>
                <a:spLocks/>
              </p:cNvSpPr>
              <p:nvPr/>
            </p:nvSpPr>
            <p:spPr bwMode="auto">
              <a:xfrm>
                <a:off x="1084" y="2224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2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2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2 w 44"/>
                  <a:gd name="T41" fmla="*/ 28 h 64"/>
                  <a:gd name="T42" fmla="*/ 2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97" name="Freeform 1661"/>
              <p:cNvSpPr>
                <a:spLocks/>
              </p:cNvSpPr>
              <p:nvPr/>
            </p:nvSpPr>
            <p:spPr bwMode="auto">
              <a:xfrm>
                <a:off x="1108" y="2224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98" name="Freeform 1662"/>
              <p:cNvSpPr>
                <a:spLocks/>
              </p:cNvSpPr>
              <p:nvPr/>
            </p:nvSpPr>
            <p:spPr bwMode="auto">
              <a:xfrm>
                <a:off x="1154" y="2224"/>
                <a:ext cx="16" cy="64"/>
              </a:xfrm>
              <a:custGeom>
                <a:avLst/>
                <a:gdLst>
                  <a:gd name="T0" fmla="*/ 0 w 16"/>
                  <a:gd name="T1" fmla="*/ 12 h 64"/>
                  <a:gd name="T2" fmla="*/ 8 w 16"/>
                  <a:gd name="T3" fmla="*/ 8 h 64"/>
                  <a:gd name="T4" fmla="*/ 16 w 16"/>
                  <a:gd name="T5" fmla="*/ 0 h 64"/>
                  <a:gd name="T6" fmla="*/ 16 w 16"/>
                  <a:gd name="T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4">
                    <a:moveTo>
                      <a:pt x="0" y="12"/>
                    </a:moveTo>
                    <a:lnTo>
                      <a:pt x="8" y="8"/>
                    </a:lnTo>
                    <a:lnTo>
                      <a:pt x="16" y="0"/>
                    </a:lnTo>
                    <a:lnTo>
                      <a:pt x="16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99" name="Line 1663"/>
              <p:cNvSpPr>
                <a:spLocks noChangeShapeType="1"/>
              </p:cNvSpPr>
              <p:nvPr/>
            </p:nvSpPr>
            <p:spPr bwMode="auto">
              <a:xfrm>
                <a:off x="1168" y="2226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0" name="Line 1664"/>
              <p:cNvSpPr>
                <a:spLocks noChangeShapeType="1"/>
              </p:cNvSpPr>
              <p:nvPr/>
            </p:nvSpPr>
            <p:spPr bwMode="auto">
              <a:xfrm>
                <a:off x="1154" y="2288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1" name="Freeform 1665"/>
              <p:cNvSpPr>
                <a:spLocks/>
              </p:cNvSpPr>
              <p:nvPr/>
            </p:nvSpPr>
            <p:spPr bwMode="auto">
              <a:xfrm>
                <a:off x="1208" y="2224"/>
                <a:ext cx="44" cy="64"/>
              </a:xfrm>
              <a:custGeom>
                <a:avLst/>
                <a:gdLst>
                  <a:gd name="T0" fmla="*/ 6 w 44"/>
                  <a:gd name="T1" fmla="*/ 0 h 64"/>
                  <a:gd name="T2" fmla="*/ 0 w 44"/>
                  <a:gd name="T3" fmla="*/ 30 h 64"/>
                  <a:gd name="T4" fmla="*/ 6 w 44"/>
                  <a:gd name="T5" fmla="*/ 24 h 64"/>
                  <a:gd name="T6" fmla="*/ 16 w 44"/>
                  <a:gd name="T7" fmla="*/ 22 h 64"/>
                  <a:gd name="T8" fmla="*/ 24 w 44"/>
                  <a:gd name="T9" fmla="*/ 22 h 64"/>
                  <a:gd name="T10" fmla="*/ 34 w 44"/>
                  <a:gd name="T11" fmla="*/ 24 h 64"/>
                  <a:gd name="T12" fmla="*/ 40 w 44"/>
                  <a:gd name="T13" fmla="*/ 30 h 64"/>
                  <a:gd name="T14" fmla="*/ 44 w 44"/>
                  <a:gd name="T15" fmla="*/ 40 h 64"/>
                  <a:gd name="T16" fmla="*/ 44 w 44"/>
                  <a:gd name="T17" fmla="*/ 46 h 64"/>
                  <a:gd name="T18" fmla="*/ 40 w 44"/>
                  <a:gd name="T19" fmla="*/ 56 h 64"/>
                  <a:gd name="T20" fmla="*/ 34 w 44"/>
                  <a:gd name="T21" fmla="*/ 62 h 64"/>
                  <a:gd name="T22" fmla="*/ 24 w 44"/>
                  <a:gd name="T23" fmla="*/ 64 h 64"/>
                  <a:gd name="T24" fmla="*/ 16 w 44"/>
                  <a:gd name="T25" fmla="*/ 64 h 64"/>
                  <a:gd name="T26" fmla="*/ 6 w 44"/>
                  <a:gd name="T27" fmla="*/ 62 h 64"/>
                  <a:gd name="T28" fmla="*/ 2 w 44"/>
                  <a:gd name="T29" fmla="*/ 58 h 64"/>
                  <a:gd name="T30" fmla="*/ 0 w 44"/>
                  <a:gd name="T31" fmla="*/ 52 h 64"/>
                  <a:gd name="T32" fmla="*/ 0 w 44"/>
                  <a:gd name="T33" fmla="*/ 48 h 64"/>
                  <a:gd name="T34" fmla="*/ 2 w 44"/>
                  <a:gd name="T35" fmla="*/ 46 h 64"/>
                  <a:gd name="T36" fmla="*/ 6 w 44"/>
                  <a:gd name="T37" fmla="*/ 48 h 64"/>
                  <a:gd name="T38" fmla="*/ 2 w 44"/>
                  <a:gd name="T39" fmla="*/ 5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4">
                    <a:moveTo>
                      <a:pt x="6" y="0"/>
                    </a:moveTo>
                    <a:lnTo>
                      <a:pt x="0" y="30"/>
                    </a:lnTo>
                    <a:lnTo>
                      <a:pt x="6" y="24"/>
                    </a:lnTo>
                    <a:lnTo>
                      <a:pt x="16" y="22"/>
                    </a:lnTo>
                    <a:lnTo>
                      <a:pt x="24" y="22"/>
                    </a:lnTo>
                    <a:lnTo>
                      <a:pt x="34" y="24"/>
                    </a:lnTo>
                    <a:lnTo>
                      <a:pt x="40" y="30"/>
                    </a:lnTo>
                    <a:lnTo>
                      <a:pt x="44" y="40"/>
                    </a:lnTo>
                    <a:lnTo>
                      <a:pt x="44" y="46"/>
                    </a:lnTo>
                    <a:lnTo>
                      <a:pt x="40" y="56"/>
                    </a:lnTo>
                    <a:lnTo>
                      <a:pt x="34" y="62"/>
                    </a:lnTo>
                    <a:lnTo>
                      <a:pt x="24" y="64"/>
                    </a:lnTo>
                    <a:lnTo>
                      <a:pt x="16" y="64"/>
                    </a:lnTo>
                    <a:lnTo>
                      <a:pt x="6" y="62"/>
                    </a:lnTo>
                    <a:lnTo>
                      <a:pt x="2" y="58"/>
                    </a:lnTo>
                    <a:lnTo>
                      <a:pt x="0" y="52"/>
                    </a:lnTo>
                    <a:lnTo>
                      <a:pt x="0" y="48"/>
                    </a:lnTo>
                    <a:lnTo>
                      <a:pt x="2" y="46"/>
                    </a:lnTo>
                    <a:lnTo>
                      <a:pt x="6" y="48"/>
                    </a:lnTo>
                    <a:lnTo>
                      <a:pt x="2" y="5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2" name="Freeform 1666"/>
              <p:cNvSpPr>
                <a:spLocks/>
              </p:cNvSpPr>
              <p:nvPr/>
            </p:nvSpPr>
            <p:spPr bwMode="auto">
              <a:xfrm>
                <a:off x="1232" y="2246"/>
                <a:ext cx="16" cy="42"/>
              </a:xfrm>
              <a:custGeom>
                <a:avLst/>
                <a:gdLst>
                  <a:gd name="T0" fmla="*/ 0 w 16"/>
                  <a:gd name="T1" fmla="*/ 0 h 42"/>
                  <a:gd name="T2" fmla="*/ 6 w 16"/>
                  <a:gd name="T3" fmla="*/ 2 h 42"/>
                  <a:gd name="T4" fmla="*/ 14 w 16"/>
                  <a:gd name="T5" fmla="*/ 8 h 42"/>
                  <a:gd name="T6" fmla="*/ 16 w 16"/>
                  <a:gd name="T7" fmla="*/ 18 h 42"/>
                  <a:gd name="T8" fmla="*/ 16 w 16"/>
                  <a:gd name="T9" fmla="*/ 24 h 42"/>
                  <a:gd name="T10" fmla="*/ 14 w 16"/>
                  <a:gd name="T11" fmla="*/ 34 h 42"/>
                  <a:gd name="T12" fmla="*/ 6 w 16"/>
                  <a:gd name="T13" fmla="*/ 40 h 42"/>
                  <a:gd name="T14" fmla="*/ 0 w 16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2">
                    <a:moveTo>
                      <a:pt x="0" y="0"/>
                    </a:moveTo>
                    <a:lnTo>
                      <a:pt x="6" y="2"/>
                    </a:lnTo>
                    <a:lnTo>
                      <a:pt x="14" y="8"/>
                    </a:lnTo>
                    <a:lnTo>
                      <a:pt x="16" y="18"/>
                    </a:lnTo>
                    <a:lnTo>
                      <a:pt x="16" y="24"/>
                    </a:lnTo>
                    <a:lnTo>
                      <a:pt x="14" y="34"/>
                    </a:lnTo>
                    <a:lnTo>
                      <a:pt x="6" y="40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3" name="Line 1667"/>
              <p:cNvSpPr>
                <a:spLocks noChangeShapeType="1"/>
              </p:cNvSpPr>
              <p:nvPr/>
            </p:nvSpPr>
            <p:spPr bwMode="auto">
              <a:xfrm>
                <a:off x="1214" y="2224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4" name="Freeform 1668"/>
              <p:cNvSpPr>
                <a:spLocks/>
              </p:cNvSpPr>
              <p:nvPr/>
            </p:nvSpPr>
            <p:spPr bwMode="auto">
              <a:xfrm>
                <a:off x="1214" y="2224"/>
                <a:ext cx="32" cy="2"/>
              </a:xfrm>
              <a:custGeom>
                <a:avLst/>
                <a:gdLst>
                  <a:gd name="T0" fmla="*/ 0 w 32"/>
                  <a:gd name="T1" fmla="*/ 2 h 2"/>
                  <a:gd name="T2" fmla="*/ 16 w 32"/>
                  <a:gd name="T3" fmla="*/ 2 h 2"/>
                  <a:gd name="T4" fmla="*/ 32 w 3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">
                    <a:moveTo>
                      <a:pt x="0" y="2"/>
                    </a:moveTo>
                    <a:lnTo>
                      <a:pt x="16" y="2"/>
                    </a:lnTo>
                    <a:lnTo>
                      <a:pt x="3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5" name="Line 1669"/>
              <p:cNvSpPr>
                <a:spLocks noChangeShapeType="1"/>
              </p:cNvSpPr>
              <p:nvPr/>
            </p:nvSpPr>
            <p:spPr bwMode="auto">
              <a:xfrm>
                <a:off x="1294" y="2088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6" name="Freeform 1670"/>
              <p:cNvSpPr>
                <a:spLocks/>
              </p:cNvSpPr>
              <p:nvPr/>
            </p:nvSpPr>
            <p:spPr bwMode="auto">
              <a:xfrm>
                <a:off x="990" y="2088"/>
                <a:ext cx="44" cy="66"/>
              </a:xfrm>
              <a:custGeom>
                <a:avLst/>
                <a:gdLst>
                  <a:gd name="T0" fmla="*/ 20 w 44"/>
                  <a:gd name="T1" fmla="*/ 0 h 66"/>
                  <a:gd name="T2" fmla="*/ 10 w 44"/>
                  <a:gd name="T3" fmla="*/ 4 h 66"/>
                  <a:gd name="T4" fmla="*/ 4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2 h 66"/>
                  <a:gd name="T12" fmla="*/ 10 w 44"/>
                  <a:gd name="T13" fmla="*/ 62 h 66"/>
                  <a:gd name="T14" fmla="*/ 20 w 44"/>
                  <a:gd name="T15" fmla="*/ 66 h 66"/>
                  <a:gd name="T16" fmla="*/ 26 w 44"/>
                  <a:gd name="T17" fmla="*/ 66 h 66"/>
                  <a:gd name="T18" fmla="*/ 34 w 44"/>
                  <a:gd name="T19" fmla="*/ 62 h 66"/>
                  <a:gd name="T20" fmla="*/ 40 w 44"/>
                  <a:gd name="T21" fmla="*/ 52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6 w 44"/>
                  <a:gd name="T31" fmla="*/ 0 h 66"/>
                  <a:gd name="T32" fmla="*/ 20 w 44"/>
                  <a:gd name="T33" fmla="*/ 0 h 66"/>
                  <a:gd name="T34" fmla="*/ 14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2 h 66"/>
                  <a:gd name="T46" fmla="*/ 10 w 44"/>
                  <a:gd name="T47" fmla="*/ 58 h 66"/>
                  <a:gd name="T48" fmla="*/ 14 w 44"/>
                  <a:gd name="T49" fmla="*/ 62 h 66"/>
                  <a:gd name="T50" fmla="*/ 20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7" name="Freeform 1671"/>
              <p:cNvSpPr>
                <a:spLocks/>
              </p:cNvSpPr>
              <p:nvPr/>
            </p:nvSpPr>
            <p:spPr bwMode="auto">
              <a:xfrm>
                <a:off x="1016" y="2088"/>
                <a:ext cx="14" cy="66"/>
              </a:xfrm>
              <a:custGeom>
                <a:avLst/>
                <a:gdLst>
                  <a:gd name="T0" fmla="*/ 0 w 14"/>
                  <a:gd name="T1" fmla="*/ 66 h 66"/>
                  <a:gd name="T2" fmla="*/ 6 w 14"/>
                  <a:gd name="T3" fmla="*/ 62 h 66"/>
                  <a:gd name="T4" fmla="*/ 8 w 14"/>
                  <a:gd name="T5" fmla="*/ 58 h 66"/>
                  <a:gd name="T6" fmla="*/ 12 w 14"/>
                  <a:gd name="T7" fmla="*/ 52 h 66"/>
                  <a:gd name="T8" fmla="*/ 14 w 14"/>
                  <a:gd name="T9" fmla="*/ 38 h 66"/>
                  <a:gd name="T10" fmla="*/ 14 w 14"/>
                  <a:gd name="T11" fmla="*/ 28 h 66"/>
                  <a:gd name="T12" fmla="*/ 12 w 14"/>
                  <a:gd name="T13" fmla="*/ 12 h 66"/>
                  <a:gd name="T14" fmla="*/ 8 w 14"/>
                  <a:gd name="T15" fmla="*/ 6 h 66"/>
                  <a:gd name="T16" fmla="*/ 6 w 14"/>
                  <a:gd name="T17" fmla="*/ 4 h 66"/>
                  <a:gd name="T18" fmla="*/ 0 w 14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6">
                    <a:moveTo>
                      <a:pt x="0" y="66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8" name="Freeform 1672"/>
              <p:cNvSpPr>
                <a:spLocks/>
              </p:cNvSpPr>
              <p:nvPr/>
            </p:nvSpPr>
            <p:spPr bwMode="auto">
              <a:xfrm>
                <a:off x="1056" y="2146"/>
                <a:ext cx="6" cy="8"/>
              </a:xfrm>
              <a:custGeom>
                <a:avLst/>
                <a:gdLst>
                  <a:gd name="T0" fmla="*/ 2 w 6"/>
                  <a:gd name="T1" fmla="*/ 0 h 8"/>
                  <a:gd name="T2" fmla="*/ 0 w 6"/>
                  <a:gd name="T3" fmla="*/ 4 h 8"/>
                  <a:gd name="T4" fmla="*/ 2 w 6"/>
                  <a:gd name="T5" fmla="*/ 8 h 8"/>
                  <a:gd name="T6" fmla="*/ 6 w 6"/>
                  <a:gd name="T7" fmla="*/ 4 h 8"/>
                  <a:gd name="T8" fmla="*/ 2 w 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">
                    <a:moveTo>
                      <a:pt x="2" y="0"/>
                    </a:moveTo>
                    <a:lnTo>
                      <a:pt x="0" y="4"/>
                    </a:lnTo>
                    <a:lnTo>
                      <a:pt x="2" y="8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9" name="Freeform 1673"/>
              <p:cNvSpPr>
                <a:spLocks/>
              </p:cNvSpPr>
              <p:nvPr/>
            </p:nvSpPr>
            <p:spPr bwMode="auto">
              <a:xfrm>
                <a:off x="1084" y="2088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10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2 h 66"/>
                  <a:gd name="T12" fmla="*/ 10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2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2 h 66"/>
                  <a:gd name="T46" fmla="*/ 10 w 44"/>
                  <a:gd name="T47" fmla="*/ 58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10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0" name="Freeform 1674"/>
              <p:cNvSpPr>
                <a:spLocks/>
              </p:cNvSpPr>
              <p:nvPr/>
            </p:nvSpPr>
            <p:spPr bwMode="auto">
              <a:xfrm>
                <a:off x="1108" y="2088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58 h 66"/>
                  <a:gd name="T6" fmla="*/ 12 w 16"/>
                  <a:gd name="T7" fmla="*/ 52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1" name="Freeform 1675"/>
              <p:cNvSpPr>
                <a:spLocks/>
              </p:cNvSpPr>
              <p:nvPr/>
            </p:nvSpPr>
            <p:spPr bwMode="auto">
              <a:xfrm>
                <a:off x="1146" y="2088"/>
                <a:ext cx="44" cy="66"/>
              </a:xfrm>
              <a:custGeom>
                <a:avLst/>
                <a:gdLst>
                  <a:gd name="T0" fmla="*/ 2 w 44"/>
                  <a:gd name="T1" fmla="*/ 12 h 66"/>
                  <a:gd name="T2" fmla="*/ 6 w 44"/>
                  <a:gd name="T3" fmla="*/ 16 h 66"/>
                  <a:gd name="T4" fmla="*/ 2 w 44"/>
                  <a:gd name="T5" fmla="*/ 18 h 66"/>
                  <a:gd name="T6" fmla="*/ 0 w 44"/>
                  <a:gd name="T7" fmla="*/ 16 h 66"/>
                  <a:gd name="T8" fmla="*/ 0 w 44"/>
                  <a:gd name="T9" fmla="*/ 12 h 66"/>
                  <a:gd name="T10" fmla="*/ 2 w 44"/>
                  <a:gd name="T11" fmla="*/ 6 h 66"/>
                  <a:gd name="T12" fmla="*/ 6 w 44"/>
                  <a:gd name="T13" fmla="*/ 4 h 66"/>
                  <a:gd name="T14" fmla="*/ 16 w 44"/>
                  <a:gd name="T15" fmla="*/ 0 h 66"/>
                  <a:gd name="T16" fmla="*/ 28 w 44"/>
                  <a:gd name="T17" fmla="*/ 0 h 66"/>
                  <a:gd name="T18" fmla="*/ 36 w 44"/>
                  <a:gd name="T19" fmla="*/ 4 h 66"/>
                  <a:gd name="T20" fmla="*/ 40 w 44"/>
                  <a:gd name="T21" fmla="*/ 6 h 66"/>
                  <a:gd name="T22" fmla="*/ 44 w 44"/>
                  <a:gd name="T23" fmla="*/ 12 h 66"/>
                  <a:gd name="T24" fmla="*/ 44 w 44"/>
                  <a:gd name="T25" fmla="*/ 18 h 66"/>
                  <a:gd name="T26" fmla="*/ 40 w 44"/>
                  <a:gd name="T27" fmla="*/ 24 h 66"/>
                  <a:gd name="T28" fmla="*/ 30 w 44"/>
                  <a:gd name="T29" fmla="*/ 32 h 66"/>
                  <a:gd name="T30" fmla="*/ 16 w 44"/>
                  <a:gd name="T31" fmla="*/ 38 h 66"/>
                  <a:gd name="T32" fmla="*/ 8 w 44"/>
                  <a:gd name="T33" fmla="*/ 40 h 66"/>
                  <a:gd name="T34" fmla="*/ 2 w 44"/>
                  <a:gd name="T35" fmla="*/ 46 h 66"/>
                  <a:gd name="T36" fmla="*/ 0 w 44"/>
                  <a:gd name="T37" fmla="*/ 56 h 66"/>
                  <a:gd name="T38" fmla="*/ 0 w 44"/>
                  <a:gd name="T3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6">
                    <a:moveTo>
                      <a:pt x="2" y="12"/>
                    </a:moveTo>
                    <a:lnTo>
                      <a:pt x="6" y="16"/>
                    </a:lnTo>
                    <a:lnTo>
                      <a:pt x="2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16" y="0"/>
                    </a:lnTo>
                    <a:lnTo>
                      <a:pt x="28" y="0"/>
                    </a:lnTo>
                    <a:lnTo>
                      <a:pt x="36" y="4"/>
                    </a:lnTo>
                    <a:lnTo>
                      <a:pt x="40" y="6"/>
                    </a:lnTo>
                    <a:lnTo>
                      <a:pt x="44" y="12"/>
                    </a:lnTo>
                    <a:lnTo>
                      <a:pt x="44" y="18"/>
                    </a:lnTo>
                    <a:lnTo>
                      <a:pt x="40" y="24"/>
                    </a:lnTo>
                    <a:lnTo>
                      <a:pt x="30" y="32"/>
                    </a:lnTo>
                    <a:lnTo>
                      <a:pt x="16" y="38"/>
                    </a:lnTo>
                    <a:lnTo>
                      <a:pt x="8" y="40"/>
                    </a:lnTo>
                    <a:lnTo>
                      <a:pt x="2" y="46"/>
                    </a:lnTo>
                    <a:lnTo>
                      <a:pt x="0" y="56"/>
                    </a:lnTo>
                    <a:lnTo>
                      <a:pt x="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2" name="Freeform 1676"/>
              <p:cNvSpPr>
                <a:spLocks/>
              </p:cNvSpPr>
              <p:nvPr/>
            </p:nvSpPr>
            <p:spPr bwMode="auto">
              <a:xfrm>
                <a:off x="1162" y="2088"/>
                <a:ext cx="24" cy="38"/>
              </a:xfrm>
              <a:custGeom>
                <a:avLst/>
                <a:gdLst>
                  <a:gd name="T0" fmla="*/ 12 w 24"/>
                  <a:gd name="T1" fmla="*/ 0 h 38"/>
                  <a:gd name="T2" fmla="*/ 18 w 24"/>
                  <a:gd name="T3" fmla="*/ 4 h 38"/>
                  <a:gd name="T4" fmla="*/ 20 w 24"/>
                  <a:gd name="T5" fmla="*/ 6 h 38"/>
                  <a:gd name="T6" fmla="*/ 24 w 24"/>
                  <a:gd name="T7" fmla="*/ 12 h 38"/>
                  <a:gd name="T8" fmla="*/ 24 w 24"/>
                  <a:gd name="T9" fmla="*/ 18 h 38"/>
                  <a:gd name="T10" fmla="*/ 20 w 24"/>
                  <a:gd name="T11" fmla="*/ 24 h 38"/>
                  <a:gd name="T12" fmla="*/ 12 w 24"/>
                  <a:gd name="T13" fmla="*/ 32 h 38"/>
                  <a:gd name="T14" fmla="*/ 0 w 24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8">
                    <a:moveTo>
                      <a:pt x="12" y="0"/>
                    </a:moveTo>
                    <a:lnTo>
                      <a:pt x="18" y="4"/>
                    </a:lnTo>
                    <a:lnTo>
                      <a:pt x="20" y="6"/>
                    </a:lnTo>
                    <a:lnTo>
                      <a:pt x="24" y="12"/>
                    </a:lnTo>
                    <a:lnTo>
                      <a:pt x="24" y="18"/>
                    </a:lnTo>
                    <a:lnTo>
                      <a:pt x="20" y="24"/>
                    </a:lnTo>
                    <a:lnTo>
                      <a:pt x="12" y="32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3" name="Freeform 1677"/>
              <p:cNvSpPr>
                <a:spLocks/>
              </p:cNvSpPr>
              <p:nvPr/>
            </p:nvSpPr>
            <p:spPr bwMode="auto">
              <a:xfrm>
                <a:off x="1146" y="2144"/>
                <a:ext cx="44" cy="6"/>
              </a:xfrm>
              <a:custGeom>
                <a:avLst/>
                <a:gdLst>
                  <a:gd name="T0" fmla="*/ 0 w 44"/>
                  <a:gd name="T1" fmla="*/ 2 h 6"/>
                  <a:gd name="T2" fmla="*/ 2 w 44"/>
                  <a:gd name="T3" fmla="*/ 0 h 6"/>
                  <a:gd name="T4" fmla="*/ 8 w 44"/>
                  <a:gd name="T5" fmla="*/ 0 h 6"/>
                  <a:gd name="T6" fmla="*/ 24 w 44"/>
                  <a:gd name="T7" fmla="*/ 6 h 6"/>
                  <a:gd name="T8" fmla="*/ 34 w 44"/>
                  <a:gd name="T9" fmla="*/ 6 h 6"/>
                  <a:gd name="T10" fmla="*/ 40 w 44"/>
                  <a:gd name="T11" fmla="*/ 2 h 6"/>
                  <a:gd name="T12" fmla="*/ 44 w 44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6">
                    <a:moveTo>
                      <a:pt x="0" y="2"/>
                    </a:moveTo>
                    <a:lnTo>
                      <a:pt x="2" y="0"/>
                    </a:lnTo>
                    <a:lnTo>
                      <a:pt x="8" y="0"/>
                    </a:lnTo>
                    <a:lnTo>
                      <a:pt x="24" y="6"/>
                    </a:lnTo>
                    <a:lnTo>
                      <a:pt x="34" y="6"/>
                    </a:lnTo>
                    <a:lnTo>
                      <a:pt x="40" y="2"/>
                    </a:lnTo>
                    <a:lnTo>
                      <a:pt x="4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4" name="Freeform 1678"/>
              <p:cNvSpPr>
                <a:spLocks/>
              </p:cNvSpPr>
              <p:nvPr/>
            </p:nvSpPr>
            <p:spPr bwMode="auto">
              <a:xfrm>
                <a:off x="1154" y="2138"/>
                <a:ext cx="36" cy="16"/>
              </a:xfrm>
              <a:custGeom>
                <a:avLst/>
                <a:gdLst>
                  <a:gd name="T0" fmla="*/ 0 w 36"/>
                  <a:gd name="T1" fmla="*/ 6 h 16"/>
                  <a:gd name="T2" fmla="*/ 16 w 36"/>
                  <a:gd name="T3" fmla="*/ 16 h 16"/>
                  <a:gd name="T4" fmla="*/ 28 w 36"/>
                  <a:gd name="T5" fmla="*/ 16 h 16"/>
                  <a:gd name="T6" fmla="*/ 32 w 36"/>
                  <a:gd name="T7" fmla="*/ 12 h 16"/>
                  <a:gd name="T8" fmla="*/ 36 w 36"/>
                  <a:gd name="T9" fmla="*/ 6 h 16"/>
                  <a:gd name="T10" fmla="*/ 36 w 36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6">
                    <a:moveTo>
                      <a:pt x="0" y="6"/>
                    </a:moveTo>
                    <a:lnTo>
                      <a:pt x="16" y="16"/>
                    </a:lnTo>
                    <a:lnTo>
                      <a:pt x="28" y="16"/>
                    </a:lnTo>
                    <a:lnTo>
                      <a:pt x="32" y="12"/>
                    </a:lnTo>
                    <a:lnTo>
                      <a:pt x="36" y="6"/>
                    </a:lnTo>
                    <a:lnTo>
                      <a:pt x="3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5" name="Freeform 1679"/>
              <p:cNvSpPr>
                <a:spLocks/>
              </p:cNvSpPr>
              <p:nvPr/>
            </p:nvSpPr>
            <p:spPr bwMode="auto">
              <a:xfrm>
                <a:off x="1208" y="2088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10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2 h 66"/>
                  <a:gd name="T12" fmla="*/ 10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2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2 h 66"/>
                  <a:gd name="T46" fmla="*/ 10 w 44"/>
                  <a:gd name="T47" fmla="*/ 58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10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2"/>
                    </a:lnTo>
                    <a:lnTo>
                      <a:pt x="10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6" name="Freeform 1680"/>
              <p:cNvSpPr>
                <a:spLocks/>
              </p:cNvSpPr>
              <p:nvPr/>
            </p:nvSpPr>
            <p:spPr bwMode="auto">
              <a:xfrm>
                <a:off x="1232" y="2088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58 h 66"/>
                  <a:gd name="T6" fmla="*/ 14 w 16"/>
                  <a:gd name="T7" fmla="*/ 52 h 66"/>
                  <a:gd name="T8" fmla="*/ 16 w 16"/>
                  <a:gd name="T9" fmla="*/ 38 h 66"/>
                  <a:gd name="T10" fmla="*/ 16 w 16"/>
                  <a:gd name="T11" fmla="*/ 28 h 66"/>
                  <a:gd name="T12" fmla="*/ 14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4" y="52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7" name="Line 1681"/>
              <p:cNvSpPr>
                <a:spLocks noChangeShapeType="1"/>
              </p:cNvSpPr>
              <p:nvPr/>
            </p:nvSpPr>
            <p:spPr bwMode="auto">
              <a:xfrm>
                <a:off x="1294" y="320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8" name="Line 1682"/>
              <p:cNvSpPr>
                <a:spLocks noChangeShapeType="1"/>
              </p:cNvSpPr>
              <p:nvPr/>
            </p:nvSpPr>
            <p:spPr bwMode="auto">
              <a:xfrm>
                <a:off x="1294" y="316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19" name="Line 1683"/>
              <p:cNvSpPr>
                <a:spLocks noChangeShapeType="1"/>
              </p:cNvSpPr>
              <p:nvPr/>
            </p:nvSpPr>
            <p:spPr bwMode="auto">
              <a:xfrm>
                <a:off x="1294" y="313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0" name="Line 1684"/>
              <p:cNvSpPr>
                <a:spLocks noChangeShapeType="1"/>
              </p:cNvSpPr>
              <p:nvPr/>
            </p:nvSpPr>
            <p:spPr bwMode="auto">
              <a:xfrm>
                <a:off x="1294" y="310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1" name="Line 1685"/>
              <p:cNvSpPr>
                <a:spLocks noChangeShapeType="1"/>
              </p:cNvSpPr>
              <p:nvPr/>
            </p:nvSpPr>
            <p:spPr bwMode="auto">
              <a:xfrm>
                <a:off x="1294" y="303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2" name="Line 1686"/>
              <p:cNvSpPr>
                <a:spLocks noChangeShapeType="1"/>
              </p:cNvSpPr>
              <p:nvPr/>
            </p:nvSpPr>
            <p:spPr bwMode="auto">
              <a:xfrm>
                <a:off x="1294" y="300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3" name="Line 1687"/>
              <p:cNvSpPr>
                <a:spLocks noChangeShapeType="1"/>
              </p:cNvSpPr>
              <p:nvPr/>
            </p:nvSpPr>
            <p:spPr bwMode="auto">
              <a:xfrm>
                <a:off x="1294" y="297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4" name="Line 1688"/>
              <p:cNvSpPr>
                <a:spLocks noChangeShapeType="1"/>
              </p:cNvSpPr>
              <p:nvPr/>
            </p:nvSpPr>
            <p:spPr bwMode="auto">
              <a:xfrm>
                <a:off x="1294" y="293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5" name="Line 1689"/>
              <p:cNvSpPr>
                <a:spLocks noChangeShapeType="1"/>
              </p:cNvSpPr>
              <p:nvPr/>
            </p:nvSpPr>
            <p:spPr bwMode="auto">
              <a:xfrm>
                <a:off x="1294" y="287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6" name="Line 1690"/>
              <p:cNvSpPr>
                <a:spLocks noChangeShapeType="1"/>
              </p:cNvSpPr>
              <p:nvPr/>
            </p:nvSpPr>
            <p:spPr bwMode="auto">
              <a:xfrm>
                <a:off x="1294" y="284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7" name="Line 1691"/>
              <p:cNvSpPr>
                <a:spLocks noChangeShapeType="1"/>
              </p:cNvSpPr>
              <p:nvPr/>
            </p:nvSpPr>
            <p:spPr bwMode="auto">
              <a:xfrm>
                <a:off x="1294" y="280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8" name="Line 1692"/>
              <p:cNvSpPr>
                <a:spLocks noChangeShapeType="1"/>
              </p:cNvSpPr>
              <p:nvPr/>
            </p:nvSpPr>
            <p:spPr bwMode="auto">
              <a:xfrm>
                <a:off x="1294" y="277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9" name="Line 1693"/>
              <p:cNvSpPr>
                <a:spLocks noChangeShapeType="1"/>
              </p:cNvSpPr>
              <p:nvPr/>
            </p:nvSpPr>
            <p:spPr bwMode="auto">
              <a:xfrm>
                <a:off x="1294" y="271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0" name="Line 1694"/>
              <p:cNvSpPr>
                <a:spLocks noChangeShapeType="1"/>
              </p:cNvSpPr>
              <p:nvPr/>
            </p:nvSpPr>
            <p:spPr bwMode="auto">
              <a:xfrm>
                <a:off x="1294" y="267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1" name="Line 1695"/>
              <p:cNvSpPr>
                <a:spLocks noChangeShapeType="1"/>
              </p:cNvSpPr>
              <p:nvPr/>
            </p:nvSpPr>
            <p:spPr bwMode="auto">
              <a:xfrm>
                <a:off x="1294" y="264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2" name="Line 1696"/>
              <p:cNvSpPr>
                <a:spLocks noChangeShapeType="1"/>
              </p:cNvSpPr>
              <p:nvPr/>
            </p:nvSpPr>
            <p:spPr bwMode="auto">
              <a:xfrm>
                <a:off x="1294" y="261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3" name="Line 1697"/>
              <p:cNvSpPr>
                <a:spLocks noChangeShapeType="1"/>
              </p:cNvSpPr>
              <p:nvPr/>
            </p:nvSpPr>
            <p:spPr bwMode="auto">
              <a:xfrm>
                <a:off x="1294" y="254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4" name="Line 1698"/>
              <p:cNvSpPr>
                <a:spLocks noChangeShapeType="1"/>
              </p:cNvSpPr>
              <p:nvPr/>
            </p:nvSpPr>
            <p:spPr bwMode="auto">
              <a:xfrm>
                <a:off x="1294" y="251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5" name="Line 1699"/>
              <p:cNvSpPr>
                <a:spLocks noChangeShapeType="1"/>
              </p:cNvSpPr>
              <p:nvPr/>
            </p:nvSpPr>
            <p:spPr bwMode="auto">
              <a:xfrm>
                <a:off x="1294" y="248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6" name="Line 1700"/>
              <p:cNvSpPr>
                <a:spLocks noChangeShapeType="1"/>
              </p:cNvSpPr>
              <p:nvPr/>
            </p:nvSpPr>
            <p:spPr bwMode="auto">
              <a:xfrm>
                <a:off x="1294" y="244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7" name="Line 1701"/>
              <p:cNvSpPr>
                <a:spLocks noChangeShapeType="1"/>
              </p:cNvSpPr>
              <p:nvPr/>
            </p:nvSpPr>
            <p:spPr bwMode="auto">
              <a:xfrm>
                <a:off x="1294" y="238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8" name="Line 1702"/>
              <p:cNvSpPr>
                <a:spLocks noChangeShapeType="1"/>
              </p:cNvSpPr>
              <p:nvPr/>
            </p:nvSpPr>
            <p:spPr bwMode="auto">
              <a:xfrm>
                <a:off x="1294" y="235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9" name="Line 1703"/>
              <p:cNvSpPr>
                <a:spLocks noChangeShapeType="1"/>
              </p:cNvSpPr>
              <p:nvPr/>
            </p:nvSpPr>
            <p:spPr bwMode="auto">
              <a:xfrm>
                <a:off x="1294" y="231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40" name="Line 1704"/>
              <p:cNvSpPr>
                <a:spLocks noChangeShapeType="1"/>
              </p:cNvSpPr>
              <p:nvPr/>
            </p:nvSpPr>
            <p:spPr bwMode="auto">
              <a:xfrm>
                <a:off x="1294" y="228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41" name="Line 1705"/>
              <p:cNvSpPr>
                <a:spLocks noChangeShapeType="1"/>
              </p:cNvSpPr>
              <p:nvPr/>
            </p:nvSpPr>
            <p:spPr bwMode="auto">
              <a:xfrm>
                <a:off x="1294" y="221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42" name="Line 1706"/>
              <p:cNvSpPr>
                <a:spLocks noChangeShapeType="1"/>
              </p:cNvSpPr>
              <p:nvPr/>
            </p:nvSpPr>
            <p:spPr bwMode="auto">
              <a:xfrm>
                <a:off x="1294" y="218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43" name="Line 1707"/>
              <p:cNvSpPr>
                <a:spLocks noChangeShapeType="1"/>
              </p:cNvSpPr>
              <p:nvPr/>
            </p:nvSpPr>
            <p:spPr bwMode="auto">
              <a:xfrm>
                <a:off x="1294" y="215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44" name="Line 1708"/>
              <p:cNvSpPr>
                <a:spLocks noChangeShapeType="1"/>
              </p:cNvSpPr>
              <p:nvPr/>
            </p:nvSpPr>
            <p:spPr bwMode="auto">
              <a:xfrm>
                <a:off x="1294" y="212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45" name="Line 1709"/>
              <p:cNvSpPr>
                <a:spLocks noChangeShapeType="1"/>
              </p:cNvSpPr>
              <p:nvPr/>
            </p:nvSpPr>
            <p:spPr bwMode="auto">
              <a:xfrm flipV="1">
                <a:off x="3040" y="2088"/>
                <a:ext cx="1" cy="11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46" name="Line 1710"/>
              <p:cNvSpPr>
                <a:spLocks noChangeShapeType="1"/>
              </p:cNvSpPr>
              <p:nvPr/>
            </p:nvSpPr>
            <p:spPr bwMode="auto">
              <a:xfrm flipH="1">
                <a:off x="3004" y="3232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47" name="Line 1711"/>
              <p:cNvSpPr>
                <a:spLocks noChangeShapeType="1"/>
              </p:cNvSpPr>
              <p:nvPr/>
            </p:nvSpPr>
            <p:spPr bwMode="auto">
              <a:xfrm flipH="1">
                <a:off x="3004" y="3070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48" name="Line 1712"/>
              <p:cNvSpPr>
                <a:spLocks noChangeShapeType="1"/>
              </p:cNvSpPr>
              <p:nvPr/>
            </p:nvSpPr>
            <p:spPr bwMode="auto">
              <a:xfrm flipH="1">
                <a:off x="3004" y="2906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49" name="Line 1713"/>
              <p:cNvSpPr>
                <a:spLocks noChangeShapeType="1"/>
              </p:cNvSpPr>
              <p:nvPr/>
            </p:nvSpPr>
            <p:spPr bwMode="auto">
              <a:xfrm flipH="1">
                <a:off x="3004" y="2742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50" name="Line 1714"/>
              <p:cNvSpPr>
                <a:spLocks noChangeShapeType="1"/>
              </p:cNvSpPr>
              <p:nvPr/>
            </p:nvSpPr>
            <p:spPr bwMode="auto">
              <a:xfrm flipH="1">
                <a:off x="3004" y="2578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51" name="Line 1715"/>
              <p:cNvSpPr>
                <a:spLocks noChangeShapeType="1"/>
              </p:cNvSpPr>
              <p:nvPr/>
            </p:nvSpPr>
            <p:spPr bwMode="auto">
              <a:xfrm flipH="1">
                <a:off x="3004" y="2414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52" name="Line 1716"/>
              <p:cNvSpPr>
                <a:spLocks noChangeShapeType="1"/>
              </p:cNvSpPr>
              <p:nvPr/>
            </p:nvSpPr>
            <p:spPr bwMode="auto">
              <a:xfrm flipH="1">
                <a:off x="3004" y="2252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53" name="Line 1717"/>
              <p:cNvSpPr>
                <a:spLocks noChangeShapeType="1"/>
              </p:cNvSpPr>
              <p:nvPr/>
            </p:nvSpPr>
            <p:spPr bwMode="auto">
              <a:xfrm flipH="1">
                <a:off x="3004" y="2088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54" name="Line 1718"/>
              <p:cNvSpPr>
                <a:spLocks noChangeShapeType="1"/>
              </p:cNvSpPr>
              <p:nvPr/>
            </p:nvSpPr>
            <p:spPr bwMode="auto">
              <a:xfrm flipH="1">
                <a:off x="3022" y="320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55" name="Line 1719"/>
              <p:cNvSpPr>
                <a:spLocks noChangeShapeType="1"/>
              </p:cNvSpPr>
              <p:nvPr/>
            </p:nvSpPr>
            <p:spPr bwMode="auto">
              <a:xfrm flipH="1">
                <a:off x="3022" y="316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56" name="Line 1720"/>
              <p:cNvSpPr>
                <a:spLocks noChangeShapeType="1"/>
              </p:cNvSpPr>
              <p:nvPr/>
            </p:nvSpPr>
            <p:spPr bwMode="auto">
              <a:xfrm flipH="1">
                <a:off x="3022" y="313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57" name="Line 1721"/>
              <p:cNvSpPr>
                <a:spLocks noChangeShapeType="1"/>
              </p:cNvSpPr>
              <p:nvPr/>
            </p:nvSpPr>
            <p:spPr bwMode="auto">
              <a:xfrm flipH="1">
                <a:off x="3022" y="310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58" name="Line 1722"/>
              <p:cNvSpPr>
                <a:spLocks noChangeShapeType="1"/>
              </p:cNvSpPr>
              <p:nvPr/>
            </p:nvSpPr>
            <p:spPr bwMode="auto">
              <a:xfrm flipH="1">
                <a:off x="3022" y="303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59" name="Line 1723"/>
              <p:cNvSpPr>
                <a:spLocks noChangeShapeType="1"/>
              </p:cNvSpPr>
              <p:nvPr/>
            </p:nvSpPr>
            <p:spPr bwMode="auto">
              <a:xfrm flipH="1">
                <a:off x="3022" y="300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0" name="Line 1724"/>
              <p:cNvSpPr>
                <a:spLocks noChangeShapeType="1"/>
              </p:cNvSpPr>
              <p:nvPr/>
            </p:nvSpPr>
            <p:spPr bwMode="auto">
              <a:xfrm flipH="1">
                <a:off x="3022" y="297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1" name="Line 1725"/>
              <p:cNvSpPr>
                <a:spLocks noChangeShapeType="1"/>
              </p:cNvSpPr>
              <p:nvPr/>
            </p:nvSpPr>
            <p:spPr bwMode="auto">
              <a:xfrm flipH="1">
                <a:off x="3022" y="293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2" name="Line 1726"/>
              <p:cNvSpPr>
                <a:spLocks noChangeShapeType="1"/>
              </p:cNvSpPr>
              <p:nvPr/>
            </p:nvSpPr>
            <p:spPr bwMode="auto">
              <a:xfrm flipH="1">
                <a:off x="3022" y="287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3" name="Line 1727"/>
              <p:cNvSpPr>
                <a:spLocks noChangeShapeType="1"/>
              </p:cNvSpPr>
              <p:nvPr/>
            </p:nvSpPr>
            <p:spPr bwMode="auto">
              <a:xfrm flipH="1">
                <a:off x="3022" y="284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4" name="Line 1728"/>
              <p:cNvSpPr>
                <a:spLocks noChangeShapeType="1"/>
              </p:cNvSpPr>
              <p:nvPr/>
            </p:nvSpPr>
            <p:spPr bwMode="auto">
              <a:xfrm flipH="1">
                <a:off x="3022" y="280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5" name="Line 1729"/>
              <p:cNvSpPr>
                <a:spLocks noChangeShapeType="1"/>
              </p:cNvSpPr>
              <p:nvPr/>
            </p:nvSpPr>
            <p:spPr bwMode="auto">
              <a:xfrm flipH="1">
                <a:off x="3022" y="277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6" name="Line 1730"/>
              <p:cNvSpPr>
                <a:spLocks noChangeShapeType="1"/>
              </p:cNvSpPr>
              <p:nvPr/>
            </p:nvSpPr>
            <p:spPr bwMode="auto">
              <a:xfrm flipH="1">
                <a:off x="3022" y="271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7" name="Line 1731"/>
              <p:cNvSpPr>
                <a:spLocks noChangeShapeType="1"/>
              </p:cNvSpPr>
              <p:nvPr/>
            </p:nvSpPr>
            <p:spPr bwMode="auto">
              <a:xfrm flipH="1">
                <a:off x="3022" y="267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8" name="Line 1732"/>
              <p:cNvSpPr>
                <a:spLocks noChangeShapeType="1"/>
              </p:cNvSpPr>
              <p:nvPr/>
            </p:nvSpPr>
            <p:spPr bwMode="auto">
              <a:xfrm flipH="1">
                <a:off x="3022" y="264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9" name="Line 1733"/>
              <p:cNvSpPr>
                <a:spLocks noChangeShapeType="1"/>
              </p:cNvSpPr>
              <p:nvPr/>
            </p:nvSpPr>
            <p:spPr bwMode="auto">
              <a:xfrm flipH="1">
                <a:off x="3022" y="261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70" name="Line 1734"/>
              <p:cNvSpPr>
                <a:spLocks noChangeShapeType="1"/>
              </p:cNvSpPr>
              <p:nvPr/>
            </p:nvSpPr>
            <p:spPr bwMode="auto">
              <a:xfrm flipH="1">
                <a:off x="3022" y="254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71" name="Line 1735"/>
              <p:cNvSpPr>
                <a:spLocks noChangeShapeType="1"/>
              </p:cNvSpPr>
              <p:nvPr/>
            </p:nvSpPr>
            <p:spPr bwMode="auto">
              <a:xfrm flipH="1">
                <a:off x="3022" y="251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72" name="Line 1736"/>
              <p:cNvSpPr>
                <a:spLocks noChangeShapeType="1"/>
              </p:cNvSpPr>
              <p:nvPr/>
            </p:nvSpPr>
            <p:spPr bwMode="auto">
              <a:xfrm flipH="1">
                <a:off x="3022" y="248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73" name="Line 1737"/>
              <p:cNvSpPr>
                <a:spLocks noChangeShapeType="1"/>
              </p:cNvSpPr>
              <p:nvPr/>
            </p:nvSpPr>
            <p:spPr bwMode="auto">
              <a:xfrm flipH="1">
                <a:off x="3022" y="244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74" name="Line 1738"/>
              <p:cNvSpPr>
                <a:spLocks noChangeShapeType="1"/>
              </p:cNvSpPr>
              <p:nvPr/>
            </p:nvSpPr>
            <p:spPr bwMode="auto">
              <a:xfrm flipH="1">
                <a:off x="3022" y="238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75" name="Line 1739"/>
              <p:cNvSpPr>
                <a:spLocks noChangeShapeType="1"/>
              </p:cNvSpPr>
              <p:nvPr/>
            </p:nvSpPr>
            <p:spPr bwMode="auto">
              <a:xfrm flipH="1">
                <a:off x="3022" y="235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76" name="Line 1740"/>
              <p:cNvSpPr>
                <a:spLocks noChangeShapeType="1"/>
              </p:cNvSpPr>
              <p:nvPr/>
            </p:nvSpPr>
            <p:spPr bwMode="auto">
              <a:xfrm flipH="1">
                <a:off x="3022" y="231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77" name="Line 1741"/>
              <p:cNvSpPr>
                <a:spLocks noChangeShapeType="1"/>
              </p:cNvSpPr>
              <p:nvPr/>
            </p:nvSpPr>
            <p:spPr bwMode="auto">
              <a:xfrm flipH="1">
                <a:off x="3022" y="228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78" name="Line 1742"/>
              <p:cNvSpPr>
                <a:spLocks noChangeShapeType="1"/>
              </p:cNvSpPr>
              <p:nvPr/>
            </p:nvSpPr>
            <p:spPr bwMode="auto">
              <a:xfrm flipH="1">
                <a:off x="3022" y="221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79" name="Line 1743"/>
              <p:cNvSpPr>
                <a:spLocks noChangeShapeType="1"/>
              </p:cNvSpPr>
              <p:nvPr/>
            </p:nvSpPr>
            <p:spPr bwMode="auto">
              <a:xfrm flipH="1">
                <a:off x="3022" y="218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80" name="Line 1744"/>
              <p:cNvSpPr>
                <a:spLocks noChangeShapeType="1"/>
              </p:cNvSpPr>
              <p:nvPr/>
            </p:nvSpPr>
            <p:spPr bwMode="auto">
              <a:xfrm flipH="1">
                <a:off x="3022" y="215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81" name="Line 1745"/>
              <p:cNvSpPr>
                <a:spLocks noChangeShapeType="1"/>
              </p:cNvSpPr>
              <p:nvPr/>
            </p:nvSpPr>
            <p:spPr bwMode="auto">
              <a:xfrm flipH="1">
                <a:off x="3022" y="212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82" name="Freeform 1746"/>
              <p:cNvSpPr>
                <a:spLocks/>
              </p:cNvSpPr>
              <p:nvPr/>
            </p:nvSpPr>
            <p:spPr bwMode="auto">
              <a:xfrm>
                <a:off x="1456" y="2902"/>
                <a:ext cx="26" cy="38"/>
              </a:xfrm>
              <a:custGeom>
                <a:avLst/>
                <a:gdLst>
                  <a:gd name="T0" fmla="*/ 0 w 26"/>
                  <a:gd name="T1" fmla="*/ 38 h 38"/>
                  <a:gd name="T2" fmla="*/ 14 w 26"/>
                  <a:gd name="T3" fmla="*/ 20 h 38"/>
                  <a:gd name="T4" fmla="*/ 26 w 26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8">
                    <a:moveTo>
                      <a:pt x="0" y="38"/>
                    </a:moveTo>
                    <a:lnTo>
                      <a:pt x="14" y="20"/>
                    </a:lnTo>
                    <a:lnTo>
                      <a:pt x="2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83" name="Line 1747"/>
              <p:cNvSpPr>
                <a:spLocks noChangeShapeType="1"/>
              </p:cNvSpPr>
              <p:nvPr/>
            </p:nvSpPr>
            <p:spPr bwMode="auto">
              <a:xfrm flipV="1">
                <a:off x="1500" y="2852"/>
                <a:ext cx="2" cy="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84" name="Freeform 1748"/>
              <p:cNvSpPr>
                <a:spLocks/>
              </p:cNvSpPr>
              <p:nvPr/>
            </p:nvSpPr>
            <p:spPr bwMode="auto">
              <a:xfrm>
                <a:off x="1502" y="2822"/>
                <a:ext cx="22" cy="30"/>
              </a:xfrm>
              <a:custGeom>
                <a:avLst/>
                <a:gdLst>
                  <a:gd name="T0" fmla="*/ 0 w 22"/>
                  <a:gd name="T1" fmla="*/ 30 h 30"/>
                  <a:gd name="T2" fmla="*/ 12 w 22"/>
                  <a:gd name="T3" fmla="*/ 12 h 30"/>
                  <a:gd name="T4" fmla="*/ 22 w 22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30">
                    <a:moveTo>
                      <a:pt x="0" y="30"/>
                    </a:moveTo>
                    <a:lnTo>
                      <a:pt x="12" y="12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85" name="Line 1749"/>
              <p:cNvSpPr>
                <a:spLocks noChangeShapeType="1"/>
              </p:cNvSpPr>
              <p:nvPr/>
            </p:nvSpPr>
            <p:spPr bwMode="auto">
              <a:xfrm flipV="1">
                <a:off x="1558" y="2780"/>
                <a:ext cx="14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86" name="Freeform 1750"/>
              <p:cNvSpPr>
                <a:spLocks/>
              </p:cNvSpPr>
              <p:nvPr/>
            </p:nvSpPr>
            <p:spPr bwMode="auto">
              <a:xfrm>
                <a:off x="1572" y="2764"/>
                <a:ext cx="22" cy="16"/>
              </a:xfrm>
              <a:custGeom>
                <a:avLst/>
                <a:gdLst>
                  <a:gd name="T0" fmla="*/ 0 w 22"/>
                  <a:gd name="T1" fmla="*/ 16 h 16"/>
                  <a:gd name="T2" fmla="*/ 18 w 22"/>
                  <a:gd name="T3" fmla="*/ 2 h 16"/>
                  <a:gd name="T4" fmla="*/ 22 w 22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6">
                    <a:moveTo>
                      <a:pt x="0" y="16"/>
                    </a:moveTo>
                    <a:lnTo>
                      <a:pt x="18" y="2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87" name="Line 1751"/>
              <p:cNvSpPr>
                <a:spLocks noChangeShapeType="1"/>
              </p:cNvSpPr>
              <p:nvPr/>
            </p:nvSpPr>
            <p:spPr bwMode="auto">
              <a:xfrm flipV="1">
                <a:off x="1634" y="2740"/>
                <a:ext cx="1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88" name="Freeform 1752"/>
              <p:cNvSpPr>
                <a:spLocks/>
              </p:cNvSpPr>
              <p:nvPr/>
            </p:nvSpPr>
            <p:spPr bwMode="auto">
              <a:xfrm>
                <a:off x="1646" y="2734"/>
                <a:ext cx="32" cy="6"/>
              </a:xfrm>
              <a:custGeom>
                <a:avLst/>
                <a:gdLst>
                  <a:gd name="T0" fmla="*/ 0 w 32"/>
                  <a:gd name="T1" fmla="*/ 6 h 6"/>
                  <a:gd name="T2" fmla="*/ 22 w 32"/>
                  <a:gd name="T3" fmla="*/ 4 h 6"/>
                  <a:gd name="T4" fmla="*/ 32 w 32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6">
                    <a:moveTo>
                      <a:pt x="0" y="6"/>
                    </a:moveTo>
                    <a:lnTo>
                      <a:pt x="22" y="4"/>
                    </a:lnTo>
                    <a:lnTo>
                      <a:pt x="3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89" name="Line 1753"/>
              <p:cNvSpPr>
                <a:spLocks noChangeShapeType="1"/>
              </p:cNvSpPr>
              <p:nvPr/>
            </p:nvSpPr>
            <p:spPr bwMode="auto">
              <a:xfrm flipV="1">
                <a:off x="1720" y="2712"/>
                <a:ext cx="8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0" name="Freeform 1754"/>
              <p:cNvSpPr>
                <a:spLocks/>
              </p:cNvSpPr>
              <p:nvPr/>
            </p:nvSpPr>
            <p:spPr bwMode="auto">
              <a:xfrm>
                <a:off x="1728" y="2704"/>
                <a:ext cx="34" cy="8"/>
              </a:xfrm>
              <a:custGeom>
                <a:avLst/>
                <a:gdLst>
                  <a:gd name="T0" fmla="*/ 0 w 34"/>
                  <a:gd name="T1" fmla="*/ 8 h 8"/>
                  <a:gd name="T2" fmla="*/ 20 w 34"/>
                  <a:gd name="T3" fmla="*/ 0 h 8"/>
                  <a:gd name="T4" fmla="*/ 34 w 3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8">
                    <a:moveTo>
                      <a:pt x="0" y="8"/>
                    </a:moveTo>
                    <a:lnTo>
                      <a:pt x="20" y="0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1" name="Line 1755"/>
              <p:cNvSpPr>
                <a:spLocks noChangeShapeType="1"/>
              </p:cNvSpPr>
              <p:nvPr/>
            </p:nvSpPr>
            <p:spPr bwMode="auto">
              <a:xfrm flipV="1">
                <a:off x="1806" y="2692"/>
                <a:ext cx="4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2" name="Freeform 1756"/>
              <p:cNvSpPr>
                <a:spLocks/>
              </p:cNvSpPr>
              <p:nvPr/>
            </p:nvSpPr>
            <p:spPr bwMode="auto">
              <a:xfrm>
                <a:off x="1810" y="2670"/>
                <a:ext cx="34" cy="22"/>
              </a:xfrm>
              <a:custGeom>
                <a:avLst/>
                <a:gdLst>
                  <a:gd name="T0" fmla="*/ 0 w 34"/>
                  <a:gd name="T1" fmla="*/ 22 h 22"/>
                  <a:gd name="T2" fmla="*/ 20 w 34"/>
                  <a:gd name="T3" fmla="*/ 8 h 22"/>
                  <a:gd name="T4" fmla="*/ 34 w 34"/>
                  <a:gd name="T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22">
                    <a:moveTo>
                      <a:pt x="0" y="22"/>
                    </a:moveTo>
                    <a:lnTo>
                      <a:pt x="20" y="8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3" name="Line 1757"/>
              <p:cNvSpPr>
                <a:spLocks noChangeShapeType="1"/>
              </p:cNvSpPr>
              <p:nvPr/>
            </p:nvSpPr>
            <p:spPr bwMode="auto">
              <a:xfrm>
                <a:off x="1888" y="266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4" name="Freeform 1758"/>
              <p:cNvSpPr>
                <a:spLocks/>
              </p:cNvSpPr>
              <p:nvPr/>
            </p:nvSpPr>
            <p:spPr bwMode="auto">
              <a:xfrm>
                <a:off x="1896" y="2646"/>
                <a:ext cx="32" cy="16"/>
              </a:xfrm>
              <a:custGeom>
                <a:avLst/>
                <a:gdLst>
                  <a:gd name="T0" fmla="*/ 0 w 32"/>
                  <a:gd name="T1" fmla="*/ 16 h 16"/>
                  <a:gd name="T2" fmla="*/ 20 w 32"/>
                  <a:gd name="T3" fmla="*/ 10 h 16"/>
                  <a:gd name="T4" fmla="*/ 32 w 32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16">
                    <a:moveTo>
                      <a:pt x="0" y="16"/>
                    </a:moveTo>
                    <a:lnTo>
                      <a:pt x="20" y="10"/>
                    </a:lnTo>
                    <a:lnTo>
                      <a:pt x="3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5" name="Line 1759"/>
              <p:cNvSpPr>
                <a:spLocks noChangeShapeType="1"/>
              </p:cNvSpPr>
              <p:nvPr/>
            </p:nvSpPr>
            <p:spPr bwMode="auto">
              <a:xfrm flipV="1">
                <a:off x="1966" y="2616"/>
                <a:ext cx="14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6" name="Freeform 1760"/>
              <p:cNvSpPr>
                <a:spLocks/>
              </p:cNvSpPr>
              <p:nvPr/>
            </p:nvSpPr>
            <p:spPr bwMode="auto">
              <a:xfrm>
                <a:off x="1980" y="2616"/>
                <a:ext cx="30" cy="2"/>
              </a:xfrm>
              <a:custGeom>
                <a:avLst/>
                <a:gdLst>
                  <a:gd name="T0" fmla="*/ 0 w 30"/>
                  <a:gd name="T1" fmla="*/ 0 h 2"/>
                  <a:gd name="T2" fmla="*/ 20 w 30"/>
                  <a:gd name="T3" fmla="*/ 2 h 2"/>
                  <a:gd name="T4" fmla="*/ 30 w 30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2">
                    <a:moveTo>
                      <a:pt x="0" y="0"/>
                    </a:moveTo>
                    <a:lnTo>
                      <a:pt x="20" y="2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7" name="Line 1761"/>
              <p:cNvSpPr>
                <a:spLocks noChangeShapeType="1"/>
              </p:cNvSpPr>
              <p:nvPr/>
            </p:nvSpPr>
            <p:spPr bwMode="auto">
              <a:xfrm flipV="1">
                <a:off x="2048" y="2586"/>
                <a:ext cx="14" cy="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8" name="Freeform 1762"/>
              <p:cNvSpPr>
                <a:spLocks/>
              </p:cNvSpPr>
              <p:nvPr/>
            </p:nvSpPr>
            <p:spPr bwMode="auto">
              <a:xfrm>
                <a:off x="2062" y="2586"/>
                <a:ext cx="30" cy="2"/>
              </a:xfrm>
              <a:custGeom>
                <a:avLst/>
                <a:gdLst>
                  <a:gd name="T0" fmla="*/ 0 w 30"/>
                  <a:gd name="T1" fmla="*/ 0 h 2"/>
                  <a:gd name="T2" fmla="*/ 22 w 30"/>
                  <a:gd name="T3" fmla="*/ 2 h 2"/>
                  <a:gd name="T4" fmla="*/ 30 w 30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2">
                    <a:moveTo>
                      <a:pt x="0" y="0"/>
                    </a:moveTo>
                    <a:lnTo>
                      <a:pt x="22" y="2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9" name="Line 1763"/>
              <p:cNvSpPr>
                <a:spLocks noChangeShapeType="1"/>
              </p:cNvSpPr>
              <p:nvPr/>
            </p:nvSpPr>
            <p:spPr bwMode="auto">
              <a:xfrm flipV="1">
                <a:off x="2130" y="2552"/>
                <a:ext cx="16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00" name="Freeform 1764"/>
              <p:cNvSpPr>
                <a:spLocks/>
              </p:cNvSpPr>
              <p:nvPr/>
            </p:nvSpPr>
            <p:spPr bwMode="auto">
              <a:xfrm>
                <a:off x="2146" y="2548"/>
                <a:ext cx="24" cy="4"/>
              </a:xfrm>
              <a:custGeom>
                <a:avLst/>
                <a:gdLst>
                  <a:gd name="T0" fmla="*/ 0 w 24"/>
                  <a:gd name="T1" fmla="*/ 4 h 4"/>
                  <a:gd name="T2" fmla="*/ 20 w 24"/>
                  <a:gd name="T3" fmla="*/ 0 h 4"/>
                  <a:gd name="T4" fmla="*/ 24 w 24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0" y="4"/>
                    </a:moveTo>
                    <a:lnTo>
                      <a:pt x="20" y="0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01" name="Line 1765"/>
              <p:cNvSpPr>
                <a:spLocks noChangeShapeType="1"/>
              </p:cNvSpPr>
              <p:nvPr/>
            </p:nvSpPr>
            <p:spPr bwMode="auto">
              <a:xfrm flipV="1">
                <a:off x="2214" y="2530"/>
                <a:ext cx="16" cy="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02" name="Freeform 1766"/>
              <p:cNvSpPr>
                <a:spLocks/>
              </p:cNvSpPr>
              <p:nvPr/>
            </p:nvSpPr>
            <p:spPr bwMode="auto">
              <a:xfrm>
                <a:off x="2230" y="2526"/>
                <a:ext cx="26" cy="4"/>
              </a:xfrm>
              <a:custGeom>
                <a:avLst/>
                <a:gdLst>
                  <a:gd name="T0" fmla="*/ 0 w 26"/>
                  <a:gd name="T1" fmla="*/ 4 h 4"/>
                  <a:gd name="T2" fmla="*/ 20 w 26"/>
                  <a:gd name="T3" fmla="*/ 0 h 4"/>
                  <a:gd name="T4" fmla="*/ 26 w 26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4">
                    <a:moveTo>
                      <a:pt x="0" y="4"/>
                    </a:moveTo>
                    <a:lnTo>
                      <a:pt x="20" y="0"/>
                    </a:lnTo>
                    <a:lnTo>
                      <a:pt x="2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03" name="Line 1767"/>
              <p:cNvSpPr>
                <a:spLocks noChangeShapeType="1"/>
              </p:cNvSpPr>
              <p:nvPr/>
            </p:nvSpPr>
            <p:spPr bwMode="auto">
              <a:xfrm>
                <a:off x="2302" y="2526"/>
                <a:ext cx="10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04" name="Freeform 1768"/>
              <p:cNvSpPr>
                <a:spLocks/>
              </p:cNvSpPr>
              <p:nvPr/>
            </p:nvSpPr>
            <p:spPr bwMode="auto">
              <a:xfrm>
                <a:off x="2312" y="2530"/>
                <a:ext cx="30" cy="16"/>
              </a:xfrm>
              <a:custGeom>
                <a:avLst/>
                <a:gdLst>
                  <a:gd name="T0" fmla="*/ 0 w 30"/>
                  <a:gd name="T1" fmla="*/ 0 h 16"/>
                  <a:gd name="T2" fmla="*/ 20 w 30"/>
                  <a:gd name="T3" fmla="*/ 14 h 16"/>
                  <a:gd name="T4" fmla="*/ 30 w 30"/>
                  <a:gd name="T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16">
                    <a:moveTo>
                      <a:pt x="0" y="0"/>
                    </a:moveTo>
                    <a:lnTo>
                      <a:pt x="20" y="14"/>
                    </a:lnTo>
                    <a:lnTo>
                      <a:pt x="30" y="1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05" name="Line 1769"/>
              <p:cNvSpPr>
                <a:spLocks noChangeShapeType="1"/>
              </p:cNvSpPr>
              <p:nvPr/>
            </p:nvSpPr>
            <p:spPr bwMode="auto">
              <a:xfrm>
                <a:off x="2382" y="2566"/>
                <a:ext cx="14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06" name="Freeform 1770"/>
              <p:cNvSpPr>
                <a:spLocks/>
              </p:cNvSpPr>
              <p:nvPr/>
            </p:nvSpPr>
            <p:spPr bwMode="auto">
              <a:xfrm>
                <a:off x="2396" y="2560"/>
                <a:ext cx="22" cy="16"/>
              </a:xfrm>
              <a:custGeom>
                <a:avLst/>
                <a:gdLst>
                  <a:gd name="T0" fmla="*/ 0 w 22"/>
                  <a:gd name="T1" fmla="*/ 16 h 16"/>
                  <a:gd name="T2" fmla="*/ 20 w 22"/>
                  <a:gd name="T3" fmla="*/ 6 h 16"/>
                  <a:gd name="T4" fmla="*/ 22 w 22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6">
                    <a:moveTo>
                      <a:pt x="0" y="16"/>
                    </a:moveTo>
                    <a:lnTo>
                      <a:pt x="20" y="6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07" name="Freeform 1771"/>
              <p:cNvSpPr>
                <a:spLocks/>
              </p:cNvSpPr>
              <p:nvPr/>
            </p:nvSpPr>
            <p:spPr bwMode="auto">
              <a:xfrm>
                <a:off x="2442" y="2480"/>
                <a:ext cx="18" cy="42"/>
              </a:xfrm>
              <a:custGeom>
                <a:avLst/>
                <a:gdLst>
                  <a:gd name="T0" fmla="*/ 0 w 18"/>
                  <a:gd name="T1" fmla="*/ 42 h 42"/>
                  <a:gd name="T2" fmla="*/ 16 w 18"/>
                  <a:gd name="T3" fmla="*/ 4 h 42"/>
                  <a:gd name="T4" fmla="*/ 18 w 18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42">
                    <a:moveTo>
                      <a:pt x="0" y="42"/>
                    </a:moveTo>
                    <a:lnTo>
                      <a:pt x="16" y="4"/>
                    </a:lnTo>
                    <a:lnTo>
                      <a:pt x="1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08" name="Line 1772"/>
              <p:cNvSpPr>
                <a:spLocks noChangeShapeType="1"/>
              </p:cNvSpPr>
              <p:nvPr/>
            </p:nvSpPr>
            <p:spPr bwMode="auto">
              <a:xfrm flipV="1">
                <a:off x="2482" y="2426"/>
                <a:ext cx="16" cy="1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09" name="Freeform 1773"/>
              <p:cNvSpPr>
                <a:spLocks/>
              </p:cNvSpPr>
              <p:nvPr/>
            </p:nvSpPr>
            <p:spPr bwMode="auto">
              <a:xfrm>
                <a:off x="2498" y="2426"/>
                <a:ext cx="22" cy="6"/>
              </a:xfrm>
              <a:custGeom>
                <a:avLst/>
                <a:gdLst>
                  <a:gd name="T0" fmla="*/ 0 w 22"/>
                  <a:gd name="T1" fmla="*/ 0 h 6"/>
                  <a:gd name="T2" fmla="*/ 20 w 22"/>
                  <a:gd name="T3" fmla="*/ 6 h 6"/>
                  <a:gd name="T4" fmla="*/ 22 w 22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6">
                    <a:moveTo>
                      <a:pt x="0" y="0"/>
                    </a:moveTo>
                    <a:lnTo>
                      <a:pt x="20" y="6"/>
                    </a:lnTo>
                    <a:lnTo>
                      <a:pt x="22" y="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10" name="Line 1774"/>
              <p:cNvSpPr>
                <a:spLocks noChangeShapeType="1"/>
              </p:cNvSpPr>
              <p:nvPr/>
            </p:nvSpPr>
            <p:spPr bwMode="auto">
              <a:xfrm>
                <a:off x="2564" y="2448"/>
                <a:ext cx="18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11" name="Freeform 1775"/>
              <p:cNvSpPr>
                <a:spLocks/>
              </p:cNvSpPr>
              <p:nvPr/>
            </p:nvSpPr>
            <p:spPr bwMode="auto">
              <a:xfrm>
                <a:off x="2582" y="2452"/>
                <a:ext cx="24" cy="10"/>
              </a:xfrm>
              <a:custGeom>
                <a:avLst/>
                <a:gdLst>
                  <a:gd name="T0" fmla="*/ 0 w 24"/>
                  <a:gd name="T1" fmla="*/ 0 h 10"/>
                  <a:gd name="T2" fmla="*/ 20 w 24"/>
                  <a:gd name="T3" fmla="*/ 8 h 10"/>
                  <a:gd name="T4" fmla="*/ 24 w 24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0">
                    <a:moveTo>
                      <a:pt x="0" y="0"/>
                    </a:moveTo>
                    <a:lnTo>
                      <a:pt x="20" y="8"/>
                    </a:lnTo>
                    <a:lnTo>
                      <a:pt x="24" y="1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12" name="Line 1776"/>
              <p:cNvSpPr>
                <a:spLocks noChangeShapeType="1"/>
              </p:cNvSpPr>
              <p:nvPr/>
            </p:nvSpPr>
            <p:spPr bwMode="auto">
              <a:xfrm>
                <a:off x="2646" y="2476"/>
                <a:ext cx="20" cy="1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13" name="Freeform 1777"/>
              <p:cNvSpPr>
                <a:spLocks/>
              </p:cNvSpPr>
              <p:nvPr/>
            </p:nvSpPr>
            <p:spPr bwMode="auto">
              <a:xfrm>
                <a:off x="2666" y="2492"/>
                <a:ext cx="20" cy="4"/>
              </a:xfrm>
              <a:custGeom>
                <a:avLst/>
                <a:gdLst>
                  <a:gd name="T0" fmla="*/ 0 w 20"/>
                  <a:gd name="T1" fmla="*/ 0 h 4"/>
                  <a:gd name="T2" fmla="*/ 20 w 20"/>
                  <a:gd name="T3" fmla="*/ 4 h 4"/>
                  <a:gd name="T4" fmla="*/ 20 w 20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4">
                    <a:moveTo>
                      <a:pt x="0" y="0"/>
                    </a:moveTo>
                    <a:lnTo>
                      <a:pt x="20" y="4"/>
                    </a:lnTo>
                    <a:lnTo>
                      <a:pt x="20" y="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14" name="Line 1778"/>
              <p:cNvSpPr>
                <a:spLocks noChangeShapeType="1"/>
              </p:cNvSpPr>
              <p:nvPr/>
            </p:nvSpPr>
            <p:spPr bwMode="auto">
              <a:xfrm>
                <a:off x="2724" y="2520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15" name="Freeform 1779"/>
              <p:cNvSpPr>
                <a:spLocks/>
              </p:cNvSpPr>
              <p:nvPr/>
            </p:nvSpPr>
            <p:spPr bwMode="auto">
              <a:xfrm>
                <a:off x="2726" y="2522"/>
                <a:ext cx="34" cy="24"/>
              </a:xfrm>
              <a:custGeom>
                <a:avLst/>
                <a:gdLst>
                  <a:gd name="T0" fmla="*/ 0 w 34"/>
                  <a:gd name="T1" fmla="*/ 0 h 24"/>
                  <a:gd name="T2" fmla="*/ 22 w 34"/>
                  <a:gd name="T3" fmla="*/ 20 h 24"/>
                  <a:gd name="T4" fmla="*/ 34 w 34"/>
                  <a:gd name="T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24">
                    <a:moveTo>
                      <a:pt x="0" y="0"/>
                    </a:moveTo>
                    <a:lnTo>
                      <a:pt x="22" y="20"/>
                    </a:lnTo>
                    <a:lnTo>
                      <a:pt x="34" y="2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16" name="Line 1780"/>
              <p:cNvSpPr>
                <a:spLocks noChangeShapeType="1"/>
              </p:cNvSpPr>
              <p:nvPr/>
            </p:nvSpPr>
            <p:spPr bwMode="auto">
              <a:xfrm>
                <a:off x="2796" y="2574"/>
                <a:ext cx="14" cy="1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17" name="Freeform 1781"/>
              <p:cNvSpPr>
                <a:spLocks/>
              </p:cNvSpPr>
              <p:nvPr/>
            </p:nvSpPr>
            <p:spPr bwMode="auto">
              <a:xfrm>
                <a:off x="2810" y="2590"/>
                <a:ext cx="22" cy="10"/>
              </a:xfrm>
              <a:custGeom>
                <a:avLst/>
                <a:gdLst>
                  <a:gd name="T0" fmla="*/ 0 w 22"/>
                  <a:gd name="T1" fmla="*/ 0 h 10"/>
                  <a:gd name="T2" fmla="*/ 22 w 22"/>
                  <a:gd name="T3" fmla="*/ 10 h 10"/>
                  <a:gd name="T4" fmla="*/ 22 w 22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0">
                    <a:moveTo>
                      <a:pt x="0" y="0"/>
                    </a:moveTo>
                    <a:lnTo>
                      <a:pt x="22" y="10"/>
                    </a:lnTo>
                    <a:lnTo>
                      <a:pt x="22" y="1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18" name="Freeform 1782"/>
              <p:cNvSpPr>
                <a:spLocks/>
              </p:cNvSpPr>
              <p:nvPr/>
            </p:nvSpPr>
            <p:spPr bwMode="auto">
              <a:xfrm>
                <a:off x="2862" y="2634"/>
                <a:ext cx="26" cy="36"/>
              </a:xfrm>
              <a:custGeom>
                <a:avLst/>
                <a:gdLst>
                  <a:gd name="T0" fmla="*/ 0 w 26"/>
                  <a:gd name="T1" fmla="*/ 0 h 36"/>
                  <a:gd name="T2" fmla="*/ 12 w 26"/>
                  <a:gd name="T3" fmla="*/ 12 h 36"/>
                  <a:gd name="T4" fmla="*/ 26 w 26"/>
                  <a:gd name="T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6">
                    <a:moveTo>
                      <a:pt x="0" y="0"/>
                    </a:moveTo>
                    <a:lnTo>
                      <a:pt x="12" y="12"/>
                    </a:lnTo>
                    <a:lnTo>
                      <a:pt x="26" y="3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19" name="Line 1783"/>
              <p:cNvSpPr>
                <a:spLocks noChangeShapeType="1"/>
              </p:cNvSpPr>
              <p:nvPr/>
            </p:nvSpPr>
            <p:spPr bwMode="auto">
              <a:xfrm>
                <a:off x="2898" y="2714"/>
                <a:ext cx="8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0" name="Freeform 1784"/>
              <p:cNvSpPr>
                <a:spLocks/>
              </p:cNvSpPr>
              <p:nvPr/>
            </p:nvSpPr>
            <p:spPr bwMode="auto">
              <a:xfrm>
                <a:off x="2912" y="2804"/>
                <a:ext cx="8" cy="46"/>
              </a:xfrm>
              <a:custGeom>
                <a:avLst/>
                <a:gdLst>
                  <a:gd name="T0" fmla="*/ 0 w 8"/>
                  <a:gd name="T1" fmla="*/ 0 h 46"/>
                  <a:gd name="T2" fmla="*/ 2 w 8"/>
                  <a:gd name="T3" fmla="*/ 12 h 46"/>
                  <a:gd name="T4" fmla="*/ 8 w 8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46">
                    <a:moveTo>
                      <a:pt x="0" y="0"/>
                    </a:moveTo>
                    <a:lnTo>
                      <a:pt x="2" y="12"/>
                    </a:lnTo>
                    <a:lnTo>
                      <a:pt x="8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1" name="Line 1785"/>
              <p:cNvSpPr>
                <a:spLocks noChangeShapeType="1"/>
              </p:cNvSpPr>
              <p:nvPr/>
            </p:nvSpPr>
            <p:spPr bwMode="auto">
              <a:xfrm>
                <a:off x="2924" y="2894"/>
                <a:ext cx="6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2" name="Line 1786"/>
              <p:cNvSpPr>
                <a:spLocks noChangeShapeType="1"/>
              </p:cNvSpPr>
              <p:nvPr/>
            </p:nvSpPr>
            <p:spPr bwMode="auto">
              <a:xfrm>
                <a:off x="2936" y="2984"/>
                <a:ext cx="1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3" name="Line 1787"/>
              <p:cNvSpPr>
                <a:spLocks noChangeShapeType="1"/>
              </p:cNvSpPr>
              <p:nvPr/>
            </p:nvSpPr>
            <p:spPr bwMode="auto">
              <a:xfrm>
                <a:off x="2938" y="3074"/>
                <a:ext cx="1" cy="1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4" name="Line 1788"/>
              <p:cNvSpPr>
                <a:spLocks noChangeShapeType="1"/>
              </p:cNvSpPr>
              <p:nvPr/>
            </p:nvSpPr>
            <p:spPr bwMode="auto">
              <a:xfrm>
                <a:off x="1456" y="294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5" name="Line 1789"/>
              <p:cNvSpPr>
                <a:spLocks noChangeShapeType="1"/>
              </p:cNvSpPr>
              <p:nvPr/>
            </p:nvSpPr>
            <p:spPr bwMode="auto">
              <a:xfrm>
                <a:off x="1556" y="279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6" name="Line 1790"/>
              <p:cNvSpPr>
                <a:spLocks noChangeShapeType="1"/>
              </p:cNvSpPr>
              <p:nvPr/>
            </p:nvSpPr>
            <p:spPr bwMode="auto">
              <a:xfrm>
                <a:off x="1668" y="273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7" name="Line 1791"/>
              <p:cNvSpPr>
                <a:spLocks noChangeShapeType="1"/>
              </p:cNvSpPr>
              <p:nvPr/>
            </p:nvSpPr>
            <p:spPr bwMode="auto">
              <a:xfrm>
                <a:off x="1728" y="271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8" name="Line 1792"/>
              <p:cNvSpPr>
                <a:spLocks noChangeShapeType="1"/>
              </p:cNvSpPr>
              <p:nvPr/>
            </p:nvSpPr>
            <p:spPr bwMode="auto">
              <a:xfrm>
                <a:off x="1768" y="270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9" name="Line 1793"/>
              <p:cNvSpPr>
                <a:spLocks noChangeShapeType="1"/>
              </p:cNvSpPr>
              <p:nvPr/>
            </p:nvSpPr>
            <p:spPr bwMode="auto">
              <a:xfrm>
                <a:off x="1788" y="270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30" name="Line 1794"/>
              <p:cNvSpPr>
                <a:spLocks noChangeShapeType="1"/>
              </p:cNvSpPr>
              <p:nvPr/>
            </p:nvSpPr>
            <p:spPr bwMode="auto">
              <a:xfrm>
                <a:off x="1874" y="266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31" name="Line 1795"/>
              <p:cNvSpPr>
                <a:spLocks noChangeShapeType="1"/>
              </p:cNvSpPr>
              <p:nvPr/>
            </p:nvSpPr>
            <p:spPr bwMode="auto">
              <a:xfrm>
                <a:off x="2042" y="259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32" name="Line 1796"/>
              <p:cNvSpPr>
                <a:spLocks noChangeShapeType="1"/>
              </p:cNvSpPr>
              <p:nvPr/>
            </p:nvSpPr>
            <p:spPr bwMode="auto">
              <a:xfrm>
                <a:off x="2540" y="243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33" name="Line 1797"/>
              <p:cNvSpPr>
                <a:spLocks noChangeShapeType="1"/>
              </p:cNvSpPr>
              <p:nvPr/>
            </p:nvSpPr>
            <p:spPr bwMode="auto">
              <a:xfrm>
                <a:off x="2562" y="2446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34" name="Line 1798"/>
              <p:cNvSpPr>
                <a:spLocks noChangeShapeType="1"/>
              </p:cNvSpPr>
              <p:nvPr/>
            </p:nvSpPr>
            <p:spPr bwMode="auto">
              <a:xfrm>
                <a:off x="2582" y="245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35" name="Line 1799"/>
              <p:cNvSpPr>
                <a:spLocks noChangeShapeType="1"/>
              </p:cNvSpPr>
              <p:nvPr/>
            </p:nvSpPr>
            <p:spPr bwMode="auto">
              <a:xfrm>
                <a:off x="2602" y="246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36" name="Line 1800"/>
              <p:cNvSpPr>
                <a:spLocks noChangeShapeType="1"/>
              </p:cNvSpPr>
              <p:nvPr/>
            </p:nvSpPr>
            <p:spPr bwMode="auto">
              <a:xfrm>
                <a:off x="2686" y="2496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37" name="Line 1801"/>
              <p:cNvSpPr>
                <a:spLocks noChangeShapeType="1"/>
              </p:cNvSpPr>
              <p:nvPr/>
            </p:nvSpPr>
            <p:spPr bwMode="auto">
              <a:xfrm>
                <a:off x="2852" y="262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38" name="Line 1802"/>
              <p:cNvSpPr>
                <a:spLocks noChangeShapeType="1"/>
              </p:cNvSpPr>
              <p:nvPr/>
            </p:nvSpPr>
            <p:spPr bwMode="auto">
              <a:xfrm>
                <a:off x="2914" y="2816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39" name="Line 1803"/>
              <p:cNvSpPr>
                <a:spLocks noChangeShapeType="1"/>
              </p:cNvSpPr>
              <p:nvPr/>
            </p:nvSpPr>
            <p:spPr bwMode="auto">
              <a:xfrm>
                <a:off x="2938" y="309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40" name="Line 1804"/>
              <p:cNvSpPr>
                <a:spLocks noChangeShapeType="1"/>
              </p:cNvSpPr>
              <p:nvPr/>
            </p:nvSpPr>
            <p:spPr bwMode="auto">
              <a:xfrm flipV="1">
                <a:off x="1456" y="2896"/>
                <a:ext cx="1" cy="8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41" name="Line 1805"/>
              <p:cNvSpPr>
                <a:spLocks noChangeShapeType="1"/>
              </p:cNvSpPr>
              <p:nvPr/>
            </p:nvSpPr>
            <p:spPr bwMode="auto">
              <a:xfrm>
                <a:off x="1334" y="2940"/>
                <a:ext cx="2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42" name="Line 1806"/>
              <p:cNvSpPr>
                <a:spLocks noChangeShapeType="1"/>
              </p:cNvSpPr>
              <p:nvPr/>
            </p:nvSpPr>
            <p:spPr bwMode="auto">
              <a:xfrm>
                <a:off x="1436" y="298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43" name="Line 1807"/>
              <p:cNvSpPr>
                <a:spLocks noChangeShapeType="1"/>
              </p:cNvSpPr>
              <p:nvPr/>
            </p:nvSpPr>
            <p:spPr bwMode="auto">
              <a:xfrm>
                <a:off x="1436" y="289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44" name="Line 1808"/>
              <p:cNvSpPr>
                <a:spLocks noChangeShapeType="1"/>
              </p:cNvSpPr>
              <p:nvPr/>
            </p:nvSpPr>
            <p:spPr bwMode="auto">
              <a:xfrm flipV="1">
                <a:off x="1334" y="291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45" name="Line 1809"/>
              <p:cNvSpPr>
                <a:spLocks noChangeShapeType="1"/>
              </p:cNvSpPr>
              <p:nvPr/>
            </p:nvSpPr>
            <p:spPr bwMode="auto">
              <a:xfrm flipV="1">
                <a:off x="1580" y="291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46" name="Line 1810"/>
              <p:cNvSpPr>
                <a:spLocks noChangeShapeType="1"/>
              </p:cNvSpPr>
              <p:nvPr/>
            </p:nvSpPr>
            <p:spPr bwMode="auto">
              <a:xfrm flipV="1">
                <a:off x="1470" y="2882"/>
                <a:ext cx="1" cy="8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47" name="Line 1811"/>
              <p:cNvSpPr>
                <a:spLocks noChangeShapeType="1"/>
              </p:cNvSpPr>
              <p:nvPr/>
            </p:nvSpPr>
            <p:spPr bwMode="auto">
              <a:xfrm>
                <a:off x="1358" y="2922"/>
                <a:ext cx="2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4148" name="Group 1812"/>
            <p:cNvGrpSpPr>
              <a:grpSpLocks/>
            </p:cNvGrpSpPr>
            <p:nvPr/>
          </p:nvGrpSpPr>
          <p:grpSpPr bwMode="auto">
            <a:xfrm>
              <a:off x="1358" y="2558"/>
              <a:ext cx="754" cy="405"/>
              <a:chOff x="1358" y="2558"/>
              <a:chExt cx="754" cy="405"/>
            </a:xfrm>
          </p:grpSpPr>
          <p:sp>
            <p:nvSpPr>
              <p:cNvPr id="144149" name="Line 1813"/>
              <p:cNvSpPr>
                <a:spLocks noChangeShapeType="1"/>
              </p:cNvSpPr>
              <p:nvPr/>
            </p:nvSpPr>
            <p:spPr bwMode="auto">
              <a:xfrm>
                <a:off x="1448" y="296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0" name="Line 1814"/>
              <p:cNvSpPr>
                <a:spLocks noChangeShapeType="1"/>
              </p:cNvSpPr>
              <p:nvPr/>
            </p:nvSpPr>
            <p:spPr bwMode="auto">
              <a:xfrm>
                <a:off x="1448" y="288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1" name="Line 1815"/>
              <p:cNvSpPr>
                <a:spLocks noChangeShapeType="1"/>
              </p:cNvSpPr>
              <p:nvPr/>
            </p:nvSpPr>
            <p:spPr bwMode="auto">
              <a:xfrm flipV="1">
                <a:off x="1358" y="29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2" name="Line 1816"/>
              <p:cNvSpPr>
                <a:spLocks noChangeShapeType="1"/>
              </p:cNvSpPr>
              <p:nvPr/>
            </p:nvSpPr>
            <p:spPr bwMode="auto">
              <a:xfrm flipV="1">
                <a:off x="1582" y="29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3" name="Line 1817"/>
              <p:cNvSpPr>
                <a:spLocks noChangeShapeType="1"/>
              </p:cNvSpPr>
              <p:nvPr/>
            </p:nvSpPr>
            <p:spPr bwMode="auto">
              <a:xfrm flipV="1">
                <a:off x="1484" y="2862"/>
                <a:ext cx="1" cy="7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4" name="Line 1818"/>
              <p:cNvSpPr>
                <a:spLocks noChangeShapeType="1"/>
              </p:cNvSpPr>
              <p:nvPr/>
            </p:nvSpPr>
            <p:spPr bwMode="auto">
              <a:xfrm>
                <a:off x="1386" y="2900"/>
                <a:ext cx="19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5" name="Line 1819"/>
              <p:cNvSpPr>
                <a:spLocks noChangeShapeType="1"/>
              </p:cNvSpPr>
              <p:nvPr/>
            </p:nvSpPr>
            <p:spPr bwMode="auto">
              <a:xfrm>
                <a:off x="1464" y="293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6" name="Line 1820"/>
              <p:cNvSpPr>
                <a:spLocks noChangeShapeType="1"/>
              </p:cNvSpPr>
              <p:nvPr/>
            </p:nvSpPr>
            <p:spPr bwMode="auto">
              <a:xfrm>
                <a:off x="1464" y="286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7" name="Line 1821"/>
              <p:cNvSpPr>
                <a:spLocks noChangeShapeType="1"/>
              </p:cNvSpPr>
              <p:nvPr/>
            </p:nvSpPr>
            <p:spPr bwMode="auto">
              <a:xfrm flipV="1">
                <a:off x="1386" y="287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8" name="Line 1822"/>
              <p:cNvSpPr>
                <a:spLocks noChangeShapeType="1"/>
              </p:cNvSpPr>
              <p:nvPr/>
            </p:nvSpPr>
            <p:spPr bwMode="auto">
              <a:xfrm flipV="1">
                <a:off x="1582" y="287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9" name="Line 1823"/>
              <p:cNvSpPr>
                <a:spLocks noChangeShapeType="1"/>
              </p:cNvSpPr>
              <p:nvPr/>
            </p:nvSpPr>
            <p:spPr bwMode="auto">
              <a:xfrm flipV="1">
                <a:off x="1494" y="2840"/>
                <a:ext cx="1" cy="7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60" name="Line 1824"/>
              <p:cNvSpPr>
                <a:spLocks noChangeShapeType="1"/>
              </p:cNvSpPr>
              <p:nvPr/>
            </p:nvSpPr>
            <p:spPr bwMode="auto">
              <a:xfrm>
                <a:off x="1408" y="2874"/>
                <a:ext cx="17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61" name="Line 1825"/>
              <p:cNvSpPr>
                <a:spLocks noChangeShapeType="1"/>
              </p:cNvSpPr>
              <p:nvPr/>
            </p:nvSpPr>
            <p:spPr bwMode="auto">
              <a:xfrm>
                <a:off x="1474" y="291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62" name="Line 1826"/>
              <p:cNvSpPr>
                <a:spLocks noChangeShapeType="1"/>
              </p:cNvSpPr>
              <p:nvPr/>
            </p:nvSpPr>
            <p:spPr bwMode="auto">
              <a:xfrm>
                <a:off x="1474" y="284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63" name="Line 1827"/>
              <p:cNvSpPr>
                <a:spLocks noChangeShapeType="1"/>
              </p:cNvSpPr>
              <p:nvPr/>
            </p:nvSpPr>
            <p:spPr bwMode="auto">
              <a:xfrm flipV="1">
                <a:off x="1408" y="285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64" name="Line 1828"/>
              <p:cNvSpPr>
                <a:spLocks noChangeShapeType="1"/>
              </p:cNvSpPr>
              <p:nvPr/>
            </p:nvSpPr>
            <p:spPr bwMode="auto">
              <a:xfrm flipV="1">
                <a:off x="1580" y="285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65" name="Line 1829"/>
              <p:cNvSpPr>
                <a:spLocks noChangeShapeType="1"/>
              </p:cNvSpPr>
              <p:nvPr/>
            </p:nvSpPr>
            <p:spPr bwMode="auto">
              <a:xfrm flipV="1">
                <a:off x="1502" y="2820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66" name="Line 1830"/>
              <p:cNvSpPr>
                <a:spLocks noChangeShapeType="1"/>
              </p:cNvSpPr>
              <p:nvPr/>
            </p:nvSpPr>
            <p:spPr bwMode="auto">
              <a:xfrm>
                <a:off x="1424" y="2852"/>
                <a:ext cx="15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67" name="Line 1831"/>
              <p:cNvSpPr>
                <a:spLocks noChangeShapeType="1"/>
              </p:cNvSpPr>
              <p:nvPr/>
            </p:nvSpPr>
            <p:spPr bwMode="auto">
              <a:xfrm>
                <a:off x="1482" y="288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68" name="Line 1832"/>
              <p:cNvSpPr>
                <a:spLocks noChangeShapeType="1"/>
              </p:cNvSpPr>
              <p:nvPr/>
            </p:nvSpPr>
            <p:spPr bwMode="auto">
              <a:xfrm>
                <a:off x="1482" y="282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69" name="Line 1833"/>
              <p:cNvSpPr>
                <a:spLocks noChangeShapeType="1"/>
              </p:cNvSpPr>
              <p:nvPr/>
            </p:nvSpPr>
            <p:spPr bwMode="auto">
              <a:xfrm flipV="1">
                <a:off x="1424" y="283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70" name="Line 1834"/>
              <p:cNvSpPr>
                <a:spLocks noChangeShapeType="1"/>
              </p:cNvSpPr>
              <p:nvPr/>
            </p:nvSpPr>
            <p:spPr bwMode="auto">
              <a:xfrm flipV="1">
                <a:off x="1582" y="283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71" name="Line 1835"/>
              <p:cNvSpPr>
                <a:spLocks noChangeShapeType="1"/>
              </p:cNvSpPr>
              <p:nvPr/>
            </p:nvSpPr>
            <p:spPr bwMode="auto">
              <a:xfrm flipV="1">
                <a:off x="1514" y="2804"/>
                <a:ext cx="1" cy="6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72" name="Line 1836"/>
              <p:cNvSpPr>
                <a:spLocks noChangeShapeType="1"/>
              </p:cNvSpPr>
              <p:nvPr/>
            </p:nvSpPr>
            <p:spPr bwMode="auto">
              <a:xfrm>
                <a:off x="1442" y="2834"/>
                <a:ext cx="1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73" name="Line 1837"/>
              <p:cNvSpPr>
                <a:spLocks noChangeShapeType="1"/>
              </p:cNvSpPr>
              <p:nvPr/>
            </p:nvSpPr>
            <p:spPr bwMode="auto">
              <a:xfrm>
                <a:off x="1494" y="286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74" name="Line 1838"/>
              <p:cNvSpPr>
                <a:spLocks noChangeShapeType="1"/>
              </p:cNvSpPr>
              <p:nvPr/>
            </p:nvSpPr>
            <p:spPr bwMode="auto">
              <a:xfrm>
                <a:off x="1494" y="280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75" name="Line 1839"/>
              <p:cNvSpPr>
                <a:spLocks noChangeShapeType="1"/>
              </p:cNvSpPr>
              <p:nvPr/>
            </p:nvSpPr>
            <p:spPr bwMode="auto">
              <a:xfrm flipV="1">
                <a:off x="1442" y="281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76" name="Line 1840"/>
              <p:cNvSpPr>
                <a:spLocks noChangeShapeType="1"/>
              </p:cNvSpPr>
              <p:nvPr/>
            </p:nvSpPr>
            <p:spPr bwMode="auto">
              <a:xfrm flipV="1">
                <a:off x="1588" y="281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77" name="Line 1841"/>
              <p:cNvSpPr>
                <a:spLocks noChangeShapeType="1"/>
              </p:cNvSpPr>
              <p:nvPr/>
            </p:nvSpPr>
            <p:spPr bwMode="auto">
              <a:xfrm flipV="1">
                <a:off x="1528" y="2792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78" name="Line 1842"/>
              <p:cNvSpPr>
                <a:spLocks noChangeShapeType="1"/>
              </p:cNvSpPr>
              <p:nvPr/>
            </p:nvSpPr>
            <p:spPr bwMode="auto">
              <a:xfrm>
                <a:off x="1462" y="2818"/>
                <a:ext cx="13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79" name="Line 1843"/>
              <p:cNvSpPr>
                <a:spLocks noChangeShapeType="1"/>
              </p:cNvSpPr>
              <p:nvPr/>
            </p:nvSpPr>
            <p:spPr bwMode="auto">
              <a:xfrm>
                <a:off x="1508" y="28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0" name="Line 1844"/>
              <p:cNvSpPr>
                <a:spLocks noChangeShapeType="1"/>
              </p:cNvSpPr>
              <p:nvPr/>
            </p:nvSpPr>
            <p:spPr bwMode="auto">
              <a:xfrm>
                <a:off x="1508" y="279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1" name="Line 1845"/>
              <p:cNvSpPr>
                <a:spLocks noChangeShapeType="1"/>
              </p:cNvSpPr>
              <p:nvPr/>
            </p:nvSpPr>
            <p:spPr bwMode="auto">
              <a:xfrm flipV="1">
                <a:off x="1462" y="279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2" name="Line 1846"/>
              <p:cNvSpPr>
                <a:spLocks noChangeShapeType="1"/>
              </p:cNvSpPr>
              <p:nvPr/>
            </p:nvSpPr>
            <p:spPr bwMode="auto">
              <a:xfrm flipV="1">
                <a:off x="1592" y="279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3" name="Line 1847"/>
              <p:cNvSpPr>
                <a:spLocks noChangeShapeType="1"/>
              </p:cNvSpPr>
              <p:nvPr/>
            </p:nvSpPr>
            <p:spPr bwMode="auto">
              <a:xfrm flipV="1">
                <a:off x="1542" y="2780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4" name="Line 1848"/>
              <p:cNvSpPr>
                <a:spLocks noChangeShapeType="1"/>
              </p:cNvSpPr>
              <p:nvPr/>
            </p:nvSpPr>
            <p:spPr bwMode="auto">
              <a:xfrm>
                <a:off x="1486" y="2806"/>
                <a:ext cx="11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5" name="Line 1849"/>
              <p:cNvSpPr>
                <a:spLocks noChangeShapeType="1"/>
              </p:cNvSpPr>
              <p:nvPr/>
            </p:nvSpPr>
            <p:spPr bwMode="auto">
              <a:xfrm>
                <a:off x="1522" y="283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6" name="Line 1850"/>
              <p:cNvSpPr>
                <a:spLocks noChangeShapeType="1"/>
              </p:cNvSpPr>
              <p:nvPr/>
            </p:nvSpPr>
            <p:spPr bwMode="auto">
              <a:xfrm>
                <a:off x="1522" y="278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7" name="Line 1851"/>
              <p:cNvSpPr>
                <a:spLocks noChangeShapeType="1"/>
              </p:cNvSpPr>
              <p:nvPr/>
            </p:nvSpPr>
            <p:spPr bwMode="auto">
              <a:xfrm flipV="1">
                <a:off x="1486" y="278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8" name="Line 1852"/>
              <p:cNvSpPr>
                <a:spLocks noChangeShapeType="1"/>
              </p:cNvSpPr>
              <p:nvPr/>
            </p:nvSpPr>
            <p:spPr bwMode="auto">
              <a:xfrm flipV="1">
                <a:off x="1600" y="278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9" name="Line 1853"/>
              <p:cNvSpPr>
                <a:spLocks noChangeShapeType="1"/>
              </p:cNvSpPr>
              <p:nvPr/>
            </p:nvSpPr>
            <p:spPr bwMode="auto">
              <a:xfrm flipV="1">
                <a:off x="1556" y="2770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90" name="Line 1854"/>
              <p:cNvSpPr>
                <a:spLocks noChangeShapeType="1"/>
              </p:cNvSpPr>
              <p:nvPr/>
            </p:nvSpPr>
            <p:spPr bwMode="auto">
              <a:xfrm>
                <a:off x="1504" y="2792"/>
                <a:ext cx="10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91" name="Line 1855"/>
              <p:cNvSpPr>
                <a:spLocks noChangeShapeType="1"/>
              </p:cNvSpPr>
              <p:nvPr/>
            </p:nvSpPr>
            <p:spPr bwMode="auto">
              <a:xfrm>
                <a:off x="1536" y="28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92" name="Line 1856"/>
              <p:cNvSpPr>
                <a:spLocks noChangeShapeType="1"/>
              </p:cNvSpPr>
              <p:nvPr/>
            </p:nvSpPr>
            <p:spPr bwMode="auto">
              <a:xfrm>
                <a:off x="1536" y="277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93" name="Line 1857"/>
              <p:cNvSpPr>
                <a:spLocks noChangeShapeType="1"/>
              </p:cNvSpPr>
              <p:nvPr/>
            </p:nvSpPr>
            <p:spPr bwMode="auto">
              <a:xfrm flipV="1">
                <a:off x="1504" y="277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94" name="Line 1858"/>
              <p:cNvSpPr>
                <a:spLocks noChangeShapeType="1"/>
              </p:cNvSpPr>
              <p:nvPr/>
            </p:nvSpPr>
            <p:spPr bwMode="auto">
              <a:xfrm flipV="1">
                <a:off x="1608" y="277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95" name="Line 1859"/>
              <p:cNvSpPr>
                <a:spLocks noChangeShapeType="1"/>
              </p:cNvSpPr>
              <p:nvPr/>
            </p:nvSpPr>
            <p:spPr bwMode="auto">
              <a:xfrm flipV="1">
                <a:off x="1572" y="27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96" name="Line 1860"/>
              <p:cNvSpPr>
                <a:spLocks noChangeShapeType="1"/>
              </p:cNvSpPr>
              <p:nvPr/>
            </p:nvSpPr>
            <p:spPr bwMode="auto">
              <a:xfrm>
                <a:off x="1522" y="2780"/>
                <a:ext cx="10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97" name="Line 1861"/>
              <p:cNvSpPr>
                <a:spLocks noChangeShapeType="1"/>
              </p:cNvSpPr>
              <p:nvPr/>
            </p:nvSpPr>
            <p:spPr bwMode="auto">
              <a:xfrm>
                <a:off x="1552" y="280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98" name="Line 1862"/>
              <p:cNvSpPr>
                <a:spLocks noChangeShapeType="1"/>
              </p:cNvSpPr>
              <p:nvPr/>
            </p:nvSpPr>
            <p:spPr bwMode="auto">
              <a:xfrm>
                <a:off x="1552" y="275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99" name="Line 1863"/>
              <p:cNvSpPr>
                <a:spLocks noChangeShapeType="1"/>
              </p:cNvSpPr>
              <p:nvPr/>
            </p:nvSpPr>
            <p:spPr bwMode="auto">
              <a:xfrm flipV="1">
                <a:off x="1522" y="27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00" name="Line 1864"/>
              <p:cNvSpPr>
                <a:spLocks noChangeShapeType="1"/>
              </p:cNvSpPr>
              <p:nvPr/>
            </p:nvSpPr>
            <p:spPr bwMode="auto">
              <a:xfrm flipV="1">
                <a:off x="1624" y="27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01" name="Line 1865"/>
              <p:cNvSpPr>
                <a:spLocks noChangeShapeType="1"/>
              </p:cNvSpPr>
              <p:nvPr/>
            </p:nvSpPr>
            <p:spPr bwMode="auto">
              <a:xfrm flipV="1">
                <a:off x="1590" y="2746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02" name="Line 1866"/>
              <p:cNvSpPr>
                <a:spLocks noChangeShapeType="1"/>
              </p:cNvSpPr>
              <p:nvPr/>
            </p:nvSpPr>
            <p:spPr bwMode="auto">
              <a:xfrm>
                <a:off x="1542" y="2766"/>
                <a:ext cx="9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03" name="Line 1867"/>
              <p:cNvSpPr>
                <a:spLocks noChangeShapeType="1"/>
              </p:cNvSpPr>
              <p:nvPr/>
            </p:nvSpPr>
            <p:spPr bwMode="auto">
              <a:xfrm>
                <a:off x="1570" y="278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04" name="Line 1868"/>
              <p:cNvSpPr>
                <a:spLocks noChangeShapeType="1"/>
              </p:cNvSpPr>
              <p:nvPr/>
            </p:nvSpPr>
            <p:spPr bwMode="auto">
              <a:xfrm>
                <a:off x="1570" y="274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05" name="Line 1869"/>
              <p:cNvSpPr>
                <a:spLocks noChangeShapeType="1"/>
              </p:cNvSpPr>
              <p:nvPr/>
            </p:nvSpPr>
            <p:spPr bwMode="auto">
              <a:xfrm flipV="1">
                <a:off x="1542" y="274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06" name="Line 1870"/>
              <p:cNvSpPr>
                <a:spLocks noChangeShapeType="1"/>
              </p:cNvSpPr>
              <p:nvPr/>
            </p:nvSpPr>
            <p:spPr bwMode="auto">
              <a:xfrm flipV="1">
                <a:off x="1640" y="274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07" name="Line 1871"/>
              <p:cNvSpPr>
                <a:spLocks noChangeShapeType="1"/>
              </p:cNvSpPr>
              <p:nvPr/>
            </p:nvSpPr>
            <p:spPr bwMode="auto">
              <a:xfrm flipV="1">
                <a:off x="1608" y="2734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08" name="Line 1872"/>
              <p:cNvSpPr>
                <a:spLocks noChangeShapeType="1"/>
              </p:cNvSpPr>
              <p:nvPr/>
            </p:nvSpPr>
            <p:spPr bwMode="auto">
              <a:xfrm>
                <a:off x="1562" y="2752"/>
                <a:ext cx="9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09" name="Line 1873"/>
              <p:cNvSpPr>
                <a:spLocks noChangeShapeType="1"/>
              </p:cNvSpPr>
              <p:nvPr/>
            </p:nvSpPr>
            <p:spPr bwMode="auto">
              <a:xfrm>
                <a:off x="1588" y="277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0" name="Line 1874"/>
              <p:cNvSpPr>
                <a:spLocks noChangeShapeType="1"/>
              </p:cNvSpPr>
              <p:nvPr/>
            </p:nvSpPr>
            <p:spPr bwMode="auto">
              <a:xfrm>
                <a:off x="1588" y="273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1" name="Line 1875"/>
              <p:cNvSpPr>
                <a:spLocks noChangeShapeType="1"/>
              </p:cNvSpPr>
              <p:nvPr/>
            </p:nvSpPr>
            <p:spPr bwMode="auto">
              <a:xfrm flipV="1">
                <a:off x="1562" y="273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2" name="Line 1876"/>
              <p:cNvSpPr>
                <a:spLocks noChangeShapeType="1"/>
              </p:cNvSpPr>
              <p:nvPr/>
            </p:nvSpPr>
            <p:spPr bwMode="auto">
              <a:xfrm flipV="1">
                <a:off x="1656" y="273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3" name="Line 1877"/>
              <p:cNvSpPr>
                <a:spLocks noChangeShapeType="1"/>
              </p:cNvSpPr>
              <p:nvPr/>
            </p:nvSpPr>
            <p:spPr bwMode="auto">
              <a:xfrm flipV="1">
                <a:off x="1628" y="2728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4" name="Line 1878"/>
              <p:cNvSpPr>
                <a:spLocks noChangeShapeType="1"/>
              </p:cNvSpPr>
              <p:nvPr/>
            </p:nvSpPr>
            <p:spPr bwMode="auto">
              <a:xfrm>
                <a:off x="1582" y="2744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5" name="Line 1879"/>
              <p:cNvSpPr>
                <a:spLocks noChangeShapeType="1"/>
              </p:cNvSpPr>
              <p:nvPr/>
            </p:nvSpPr>
            <p:spPr bwMode="auto">
              <a:xfrm>
                <a:off x="1606" y="276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6" name="Line 1880"/>
              <p:cNvSpPr>
                <a:spLocks noChangeShapeType="1"/>
              </p:cNvSpPr>
              <p:nvPr/>
            </p:nvSpPr>
            <p:spPr bwMode="auto">
              <a:xfrm>
                <a:off x="1606" y="272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7" name="Line 1881"/>
              <p:cNvSpPr>
                <a:spLocks noChangeShapeType="1"/>
              </p:cNvSpPr>
              <p:nvPr/>
            </p:nvSpPr>
            <p:spPr bwMode="auto">
              <a:xfrm flipV="1">
                <a:off x="1582" y="272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8" name="Line 1882"/>
              <p:cNvSpPr>
                <a:spLocks noChangeShapeType="1"/>
              </p:cNvSpPr>
              <p:nvPr/>
            </p:nvSpPr>
            <p:spPr bwMode="auto">
              <a:xfrm flipV="1">
                <a:off x="1672" y="272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9" name="Line 1883"/>
              <p:cNvSpPr>
                <a:spLocks noChangeShapeType="1"/>
              </p:cNvSpPr>
              <p:nvPr/>
            </p:nvSpPr>
            <p:spPr bwMode="auto">
              <a:xfrm flipV="1">
                <a:off x="1646" y="2724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0" name="Line 1884"/>
              <p:cNvSpPr>
                <a:spLocks noChangeShapeType="1"/>
              </p:cNvSpPr>
              <p:nvPr/>
            </p:nvSpPr>
            <p:spPr bwMode="auto">
              <a:xfrm>
                <a:off x="1600" y="2740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1" name="Line 1885"/>
              <p:cNvSpPr>
                <a:spLocks noChangeShapeType="1"/>
              </p:cNvSpPr>
              <p:nvPr/>
            </p:nvSpPr>
            <p:spPr bwMode="auto">
              <a:xfrm>
                <a:off x="1626" y="275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2" name="Line 1886"/>
              <p:cNvSpPr>
                <a:spLocks noChangeShapeType="1"/>
              </p:cNvSpPr>
              <p:nvPr/>
            </p:nvSpPr>
            <p:spPr bwMode="auto">
              <a:xfrm>
                <a:off x="1626" y="272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3" name="Line 1887"/>
              <p:cNvSpPr>
                <a:spLocks noChangeShapeType="1"/>
              </p:cNvSpPr>
              <p:nvPr/>
            </p:nvSpPr>
            <p:spPr bwMode="auto">
              <a:xfrm flipV="1">
                <a:off x="1600" y="272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4" name="Line 1888"/>
              <p:cNvSpPr>
                <a:spLocks noChangeShapeType="1"/>
              </p:cNvSpPr>
              <p:nvPr/>
            </p:nvSpPr>
            <p:spPr bwMode="auto">
              <a:xfrm flipV="1">
                <a:off x="1690" y="272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5" name="Line 1889"/>
              <p:cNvSpPr>
                <a:spLocks noChangeShapeType="1"/>
              </p:cNvSpPr>
              <p:nvPr/>
            </p:nvSpPr>
            <p:spPr bwMode="auto">
              <a:xfrm flipV="1">
                <a:off x="1668" y="2722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6" name="Line 1890"/>
              <p:cNvSpPr>
                <a:spLocks noChangeShapeType="1"/>
              </p:cNvSpPr>
              <p:nvPr/>
            </p:nvSpPr>
            <p:spPr bwMode="auto">
              <a:xfrm>
                <a:off x="1622" y="2738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7" name="Line 1891"/>
              <p:cNvSpPr>
                <a:spLocks noChangeShapeType="1"/>
              </p:cNvSpPr>
              <p:nvPr/>
            </p:nvSpPr>
            <p:spPr bwMode="auto">
              <a:xfrm>
                <a:off x="1646" y="275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8" name="Line 1892"/>
              <p:cNvSpPr>
                <a:spLocks noChangeShapeType="1"/>
              </p:cNvSpPr>
              <p:nvPr/>
            </p:nvSpPr>
            <p:spPr bwMode="auto">
              <a:xfrm>
                <a:off x="1646" y="272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9" name="Line 1893"/>
              <p:cNvSpPr>
                <a:spLocks noChangeShapeType="1"/>
              </p:cNvSpPr>
              <p:nvPr/>
            </p:nvSpPr>
            <p:spPr bwMode="auto">
              <a:xfrm flipV="1">
                <a:off x="1622" y="271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30" name="Line 1894"/>
              <p:cNvSpPr>
                <a:spLocks noChangeShapeType="1"/>
              </p:cNvSpPr>
              <p:nvPr/>
            </p:nvSpPr>
            <p:spPr bwMode="auto">
              <a:xfrm flipV="1">
                <a:off x="1712" y="271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31" name="Line 1895"/>
              <p:cNvSpPr>
                <a:spLocks noChangeShapeType="1"/>
              </p:cNvSpPr>
              <p:nvPr/>
            </p:nvSpPr>
            <p:spPr bwMode="auto">
              <a:xfrm flipV="1">
                <a:off x="1688" y="2716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32" name="Line 1896"/>
              <p:cNvSpPr>
                <a:spLocks noChangeShapeType="1"/>
              </p:cNvSpPr>
              <p:nvPr/>
            </p:nvSpPr>
            <p:spPr bwMode="auto">
              <a:xfrm>
                <a:off x="1642" y="2732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33" name="Line 1897"/>
              <p:cNvSpPr>
                <a:spLocks noChangeShapeType="1"/>
              </p:cNvSpPr>
              <p:nvPr/>
            </p:nvSpPr>
            <p:spPr bwMode="auto">
              <a:xfrm>
                <a:off x="1666" y="274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34" name="Line 1898"/>
              <p:cNvSpPr>
                <a:spLocks noChangeShapeType="1"/>
              </p:cNvSpPr>
              <p:nvPr/>
            </p:nvSpPr>
            <p:spPr bwMode="auto">
              <a:xfrm>
                <a:off x="1666" y="271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35" name="Line 1899"/>
              <p:cNvSpPr>
                <a:spLocks noChangeShapeType="1"/>
              </p:cNvSpPr>
              <p:nvPr/>
            </p:nvSpPr>
            <p:spPr bwMode="auto">
              <a:xfrm flipV="1">
                <a:off x="1642" y="271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36" name="Line 1900"/>
              <p:cNvSpPr>
                <a:spLocks noChangeShapeType="1"/>
              </p:cNvSpPr>
              <p:nvPr/>
            </p:nvSpPr>
            <p:spPr bwMode="auto">
              <a:xfrm flipV="1">
                <a:off x="1732" y="271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37" name="Line 1901"/>
              <p:cNvSpPr>
                <a:spLocks noChangeShapeType="1"/>
              </p:cNvSpPr>
              <p:nvPr/>
            </p:nvSpPr>
            <p:spPr bwMode="auto">
              <a:xfrm flipV="1">
                <a:off x="1706" y="2706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38" name="Line 1902"/>
              <p:cNvSpPr>
                <a:spLocks noChangeShapeType="1"/>
              </p:cNvSpPr>
              <p:nvPr/>
            </p:nvSpPr>
            <p:spPr bwMode="auto">
              <a:xfrm>
                <a:off x="1660" y="2724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39" name="Line 1903"/>
              <p:cNvSpPr>
                <a:spLocks noChangeShapeType="1"/>
              </p:cNvSpPr>
              <p:nvPr/>
            </p:nvSpPr>
            <p:spPr bwMode="auto">
              <a:xfrm>
                <a:off x="1686" y="274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0" name="Line 1904"/>
              <p:cNvSpPr>
                <a:spLocks noChangeShapeType="1"/>
              </p:cNvSpPr>
              <p:nvPr/>
            </p:nvSpPr>
            <p:spPr bwMode="auto">
              <a:xfrm>
                <a:off x="1686" y="270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1" name="Line 1905"/>
              <p:cNvSpPr>
                <a:spLocks noChangeShapeType="1"/>
              </p:cNvSpPr>
              <p:nvPr/>
            </p:nvSpPr>
            <p:spPr bwMode="auto">
              <a:xfrm flipV="1">
                <a:off x="1660" y="270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2" name="Line 1906"/>
              <p:cNvSpPr>
                <a:spLocks noChangeShapeType="1"/>
              </p:cNvSpPr>
              <p:nvPr/>
            </p:nvSpPr>
            <p:spPr bwMode="auto">
              <a:xfrm flipV="1">
                <a:off x="1750" y="270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3" name="Line 1907"/>
              <p:cNvSpPr>
                <a:spLocks noChangeShapeType="1"/>
              </p:cNvSpPr>
              <p:nvPr/>
            </p:nvSpPr>
            <p:spPr bwMode="auto">
              <a:xfrm flipV="1">
                <a:off x="1728" y="2694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4" name="Line 1908"/>
              <p:cNvSpPr>
                <a:spLocks noChangeShapeType="1"/>
              </p:cNvSpPr>
              <p:nvPr/>
            </p:nvSpPr>
            <p:spPr bwMode="auto">
              <a:xfrm>
                <a:off x="1682" y="2712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5" name="Line 1909"/>
              <p:cNvSpPr>
                <a:spLocks noChangeShapeType="1"/>
              </p:cNvSpPr>
              <p:nvPr/>
            </p:nvSpPr>
            <p:spPr bwMode="auto">
              <a:xfrm>
                <a:off x="1706" y="273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6" name="Line 1910"/>
              <p:cNvSpPr>
                <a:spLocks noChangeShapeType="1"/>
              </p:cNvSpPr>
              <p:nvPr/>
            </p:nvSpPr>
            <p:spPr bwMode="auto">
              <a:xfrm>
                <a:off x="1706" y="269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7" name="Line 1911"/>
              <p:cNvSpPr>
                <a:spLocks noChangeShapeType="1"/>
              </p:cNvSpPr>
              <p:nvPr/>
            </p:nvSpPr>
            <p:spPr bwMode="auto">
              <a:xfrm flipV="1">
                <a:off x="1682" y="269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8" name="Line 1912"/>
              <p:cNvSpPr>
                <a:spLocks noChangeShapeType="1"/>
              </p:cNvSpPr>
              <p:nvPr/>
            </p:nvSpPr>
            <p:spPr bwMode="auto">
              <a:xfrm flipV="1">
                <a:off x="1772" y="269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9" name="Line 1913"/>
              <p:cNvSpPr>
                <a:spLocks noChangeShapeType="1"/>
              </p:cNvSpPr>
              <p:nvPr/>
            </p:nvSpPr>
            <p:spPr bwMode="auto">
              <a:xfrm flipV="1">
                <a:off x="1748" y="2686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50" name="Line 1914"/>
              <p:cNvSpPr>
                <a:spLocks noChangeShapeType="1"/>
              </p:cNvSpPr>
              <p:nvPr/>
            </p:nvSpPr>
            <p:spPr bwMode="auto">
              <a:xfrm>
                <a:off x="1702" y="2704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51" name="Line 1915"/>
              <p:cNvSpPr>
                <a:spLocks noChangeShapeType="1"/>
              </p:cNvSpPr>
              <p:nvPr/>
            </p:nvSpPr>
            <p:spPr bwMode="auto">
              <a:xfrm>
                <a:off x="1726" y="272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52" name="Line 1916"/>
              <p:cNvSpPr>
                <a:spLocks noChangeShapeType="1"/>
              </p:cNvSpPr>
              <p:nvPr/>
            </p:nvSpPr>
            <p:spPr bwMode="auto">
              <a:xfrm>
                <a:off x="1726" y="268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53" name="Line 1917"/>
              <p:cNvSpPr>
                <a:spLocks noChangeShapeType="1"/>
              </p:cNvSpPr>
              <p:nvPr/>
            </p:nvSpPr>
            <p:spPr bwMode="auto">
              <a:xfrm flipV="1">
                <a:off x="1702" y="268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54" name="Line 1918"/>
              <p:cNvSpPr>
                <a:spLocks noChangeShapeType="1"/>
              </p:cNvSpPr>
              <p:nvPr/>
            </p:nvSpPr>
            <p:spPr bwMode="auto">
              <a:xfrm flipV="1">
                <a:off x="1792" y="268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55" name="Line 1919"/>
              <p:cNvSpPr>
                <a:spLocks noChangeShapeType="1"/>
              </p:cNvSpPr>
              <p:nvPr/>
            </p:nvSpPr>
            <p:spPr bwMode="auto">
              <a:xfrm flipV="1">
                <a:off x="1768" y="268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56" name="Line 1920"/>
              <p:cNvSpPr>
                <a:spLocks noChangeShapeType="1"/>
              </p:cNvSpPr>
              <p:nvPr/>
            </p:nvSpPr>
            <p:spPr bwMode="auto">
              <a:xfrm>
                <a:off x="1722" y="2702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57" name="Line 1921"/>
              <p:cNvSpPr>
                <a:spLocks noChangeShapeType="1"/>
              </p:cNvSpPr>
              <p:nvPr/>
            </p:nvSpPr>
            <p:spPr bwMode="auto">
              <a:xfrm>
                <a:off x="1746" y="272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58" name="Line 1922"/>
              <p:cNvSpPr>
                <a:spLocks noChangeShapeType="1"/>
              </p:cNvSpPr>
              <p:nvPr/>
            </p:nvSpPr>
            <p:spPr bwMode="auto">
              <a:xfrm>
                <a:off x="1746" y="268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59" name="Line 1923"/>
              <p:cNvSpPr>
                <a:spLocks noChangeShapeType="1"/>
              </p:cNvSpPr>
              <p:nvPr/>
            </p:nvSpPr>
            <p:spPr bwMode="auto">
              <a:xfrm flipV="1">
                <a:off x="1722" y="268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0" name="Line 1924"/>
              <p:cNvSpPr>
                <a:spLocks noChangeShapeType="1"/>
              </p:cNvSpPr>
              <p:nvPr/>
            </p:nvSpPr>
            <p:spPr bwMode="auto">
              <a:xfrm flipV="1">
                <a:off x="1812" y="268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1" name="Line 1925"/>
              <p:cNvSpPr>
                <a:spLocks noChangeShapeType="1"/>
              </p:cNvSpPr>
              <p:nvPr/>
            </p:nvSpPr>
            <p:spPr bwMode="auto">
              <a:xfrm flipV="1">
                <a:off x="1788" y="2678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2" name="Line 1926"/>
              <p:cNvSpPr>
                <a:spLocks noChangeShapeType="1"/>
              </p:cNvSpPr>
              <p:nvPr/>
            </p:nvSpPr>
            <p:spPr bwMode="auto">
              <a:xfrm>
                <a:off x="1744" y="2700"/>
                <a:ext cx="8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3" name="Line 1927"/>
              <p:cNvSpPr>
                <a:spLocks noChangeShapeType="1"/>
              </p:cNvSpPr>
              <p:nvPr/>
            </p:nvSpPr>
            <p:spPr bwMode="auto">
              <a:xfrm>
                <a:off x="1768" y="272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4" name="Line 1928"/>
              <p:cNvSpPr>
                <a:spLocks noChangeShapeType="1"/>
              </p:cNvSpPr>
              <p:nvPr/>
            </p:nvSpPr>
            <p:spPr bwMode="auto">
              <a:xfrm>
                <a:off x="1768" y="267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5" name="Line 1929"/>
              <p:cNvSpPr>
                <a:spLocks noChangeShapeType="1"/>
              </p:cNvSpPr>
              <p:nvPr/>
            </p:nvSpPr>
            <p:spPr bwMode="auto">
              <a:xfrm flipV="1">
                <a:off x="1744" y="268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6" name="Line 1930"/>
              <p:cNvSpPr>
                <a:spLocks noChangeShapeType="1"/>
              </p:cNvSpPr>
              <p:nvPr/>
            </p:nvSpPr>
            <p:spPr bwMode="auto">
              <a:xfrm flipV="1">
                <a:off x="1832" y="268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7" name="Line 1931"/>
              <p:cNvSpPr>
                <a:spLocks noChangeShapeType="1"/>
              </p:cNvSpPr>
              <p:nvPr/>
            </p:nvSpPr>
            <p:spPr bwMode="auto">
              <a:xfrm flipV="1">
                <a:off x="1810" y="2670"/>
                <a:ext cx="1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8" name="Line 1932"/>
              <p:cNvSpPr>
                <a:spLocks noChangeShapeType="1"/>
              </p:cNvSpPr>
              <p:nvPr/>
            </p:nvSpPr>
            <p:spPr bwMode="auto">
              <a:xfrm>
                <a:off x="1768" y="2692"/>
                <a:ext cx="8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9" name="Line 1933"/>
              <p:cNvSpPr>
                <a:spLocks noChangeShapeType="1"/>
              </p:cNvSpPr>
              <p:nvPr/>
            </p:nvSpPr>
            <p:spPr bwMode="auto">
              <a:xfrm>
                <a:off x="1790" y="271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0" name="Line 1934"/>
              <p:cNvSpPr>
                <a:spLocks noChangeShapeType="1"/>
              </p:cNvSpPr>
              <p:nvPr/>
            </p:nvSpPr>
            <p:spPr bwMode="auto">
              <a:xfrm>
                <a:off x="1790" y="267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1" name="Line 1935"/>
              <p:cNvSpPr>
                <a:spLocks noChangeShapeType="1"/>
              </p:cNvSpPr>
              <p:nvPr/>
            </p:nvSpPr>
            <p:spPr bwMode="auto">
              <a:xfrm flipV="1">
                <a:off x="1768" y="267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2" name="Line 1936"/>
              <p:cNvSpPr>
                <a:spLocks noChangeShapeType="1"/>
              </p:cNvSpPr>
              <p:nvPr/>
            </p:nvSpPr>
            <p:spPr bwMode="auto">
              <a:xfrm flipV="1">
                <a:off x="1854" y="267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3" name="Line 1937"/>
              <p:cNvSpPr>
                <a:spLocks noChangeShapeType="1"/>
              </p:cNvSpPr>
              <p:nvPr/>
            </p:nvSpPr>
            <p:spPr bwMode="auto">
              <a:xfrm flipV="1">
                <a:off x="1830" y="2654"/>
                <a:ext cx="1" cy="4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4" name="Line 1938"/>
              <p:cNvSpPr>
                <a:spLocks noChangeShapeType="1"/>
              </p:cNvSpPr>
              <p:nvPr/>
            </p:nvSpPr>
            <p:spPr bwMode="auto">
              <a:xfrm>
                <a:off x="1788" y="2678"/>
                <a:ext cx="8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5" name="Line 1939"/>
              <p:cNvSpPr>
                <a:spLocks noChangeShapeType="1"/>
              </p:cNvSpPr>
              <p:nvPr/>
            </p:nvSpPr>
            <p:spPr bwMode="auto">
              <a:xfrm>
                <a:off x="1810" y="270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6" name="Line 1940"/>
              <p:cNvSpPr>
                <a:spLocks noChangeShapeType="1"/>
              </p:cNvSpPr>
              <p:nvPr/>
            </p:nvSpPr>
            <p:spPr bwMode="auto">
              <a:xfrm>
                <a:off x="1810" y="265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7" name="Line 1941"/>
              <p:cNvSpPr>
                <a:spLocks noChangeShapeType="1"/>
              </p:cNvSpPr>
              <p:nvPr/>
            </p:nvSpPr>
            <p:spPr bwMode="auto">
              <a:xfrm flipV="1">
                <a:off x="1788" y="26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8" name="Line 1942"/>
              <p:cNvSpPr>
                <a:spLocks noChangeShapeType="1"/>
              </p:cNvSpPr>
              <p:nvPr/>
            </p:nvSpPr>
            <p:spPr bwMode="auto">
              <a:xfrm flipV="1">
                <a:off x="1872" y="26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9" name="Line 1943"/>
              <p:cNvSpPr>
                <a:spLocks noChangeShapeType="1"/>
              </p:cNvSpPr>
              <p:nvPr/>
            </p:nvSpPr>
            <p:spPr bwMode="auto">
              <a:xfrm flipV="1">
                <a:off x="1852" y="2640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0" name="Line 1944"/>
              <p:cNvSpPr>
                <a:spLocks noChangeShapeType="1"/>
              </p:cNvSpPr>
              <p:nvPr/>
            </p:nvSpPr>
            <p:spPr bwMode="auto">
              <a:xfrm>
                <a:off x="1810" y="2666"/>
                <a:ext cx="8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1" name="Line 1945"/>
              <p:cNvSpPr>
                <a:spLocks noChangeShapeType="1"/>
              </p:cNvSpPr>
              <p:nvPr/>
            </p:nvSpPr>
            <p:spPr bwMode="auto">
              <a:xfrm>
                <a:off x="1832" y="269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2" name="Line 1946"/>
              <p:cNvSpPr>
                <a:spLocks noChangeShapeType="1"/>
              </p:cNvSpPr>
              <p:nvPr/>
            </p:nvSpPr>
            <p:spPr bwMode="auto">
              <a:xfrm>
                <a:off x="1832" y="264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3" name="Line 1947"/>
              <p:cNvSpPr>
                <a:spLocks noChangeShapeType="1"/>
              </p:cNvSpPr>
              <p:nvPr/>
            </p:nvSpPr>
            <p:spPr bwMode="auto">
              <a:xfrm flipV="1">
                <a:off x="1810" y="26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4" name="Line 1948"/>
              <p:cNvSpPr>
                <a:spLocks noChangeShapeType="1"/>
              </p:cNvSpPr>
              <p:nvPr/>
            </p:nvSpPr>
            <p:spPr bwMode="auto">
              <a:xfrm flipV="1">
                <a:off x="1894" y="26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5" name="Line 1949"/>
              <p:cNvSpPr>
                <a:spLocks noChangeShapeType="1"/>
              </p:cNvSpPr>
              <p:nvPr/>
            </p:nvSpPr>
            <p:spPr bwMode="auto">
              <a:xfrm flipV="1">
                <a:off x="1874" y="2634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6" name="Line 1950"/>
              <p:cNvSpPr>
                <a:spLocks noChangeShapeType="1"/>
              </p:cNvSpPr>
              <p:nvPr/>
            </p:nvSpPr>
            <p:spPr bwMode="auto">
              <a:xfrm>
                <a:off x="1832" y="2660"/>
                <a:ext cx="8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7" name="Line 1951"/>
              <p:cNvSpPr>
                <a:spLocks noChangeShapeType="1"/>
              </p:cNvSpPr>
              <p:nvPr/>
            </p:nvSpPr>
            <p:spPr bwMode="auto">
              <a:xfrm>
                <a:off x="1852" y="268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8" name="Line 1952"/>
              <p:cNvSpPr>
                <a:spLocks noChangeShapeType="1"/>
              </p:cNvSpPr>
              <p:nvPr/>
            </p:nvSpPr>
            <p:spPr bwMode="auto">
              <a:xfrm>
                <a:off x="1852" y="263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9" name="Line 1953"/>
              <p:cNvSpPr>
                <a:spLocks noChangeShapeType="1"/>
              </p:cNvSpPr>
              <p:nvPr/>
            </p:nvSpPr>
            <p:spPr bwMode="auto">
              <a:xfrm flipV="1">
                <a:off x="1832" y="264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90" name="Line 1954"/>
              <p:cNvSpPr>
                <a:spLocks noChangeShapeType="1"/>
              </p:cNvSpPr>
              <p:nvPr/>
            </p:nvSpPr>
            <p:spPr bwMode="auto">
              <a:xfrm flipV="1">
                <a:off x="1914" y="264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91" name="Line 1955"/>
              <p:cNvSpPr>
                <a:spLocks noChangeShapeType="1"/>
              </p:cNvSpPr>
              <p:nvPr/>
            </p:nvSpPr>
            <p:spPr bwMode="auto">
              <a:xfrm flipV="1">
                <a:off x="1896" y="2634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92" name="Line 1956"/>
              <p:cNvSpPr>
                <a:spLocks noChangeShapeType="1"/>
              </p:cNvSpPr>
              <p:nvPr/>
            </p:nvSpPr>
            <p:spPr bwMode="auto">
              <a:xfrm>
                <a:off x="1856" y="2662"/>
                <a:ext cx="7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93" name="Line 1957"/>
              <p:cNvSpPr>
                <a:spLocks noChangeShapeType="1"/>
              </p:cNvSpPr>
              <p:nvPr/>
            </p:nvSpPr>
            <p:spPr bwMode="auto">
              <a:xfrm>
                <a:off x="1874" y="268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94" name="Line 1958"/>
              <p:cNvSpPr>
                <a:spLocks noChangeShapeType="1"/>
              </p:cNvSpPr>
              <p:nvPr/>
            </p:nvSpPr>
            <p:spPr bwMode="auto">
              <a:xfrm>
                <a:off x="1874" y="263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95" name="Line 1959"/>
              <p:cNvSpPr>
                <a:spLocks noChangeShapeType="1"/>
              </p:cNvSpPr>
              <p:nvPr/>
            </p:nvSpPr>
            <p:spPr bwMode="auto">
              <a:xfrm flipV="1">
                <a:off x="1856" y="264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96" name="Line 1960"/>
              <p:cNvSpPr>
                <a:spLocks noChangeShapeType="1"/>
              </p:cNvSpPr>
              <p:nvPr/>
            </p:nvSpPr>
            <p:spPr bwMode="auto">
              <a:xfrm flipV="1">
                <a:off x="1934" y="264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97" name="Line 1961"/>
              <p:cNvSpPr>
                <a:spLocks noChangeShapeType="1"/>
              </p:cNvSpPr>
              <p:nvPr/>
            </p:nvSpPr>
            <p:spPr bwMode="auto">
              <a:xfrm flipV="1">
                <a:off x="1916" y="2628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98" name="Line 1962"/>
              <p:cNvSpPr>
                <a:spLocks noChangeShapeType="1"/>
              </p:cNvSpPr>
              <p:nvPr/>
            </p:nvSpPr>
            <p:spPr bwMode="auto">
              <a:xfrm>
                <a:off x="1878" y="2656"/>
                <a:ext cx="7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99" name="Line 1963"/>
              <p:cNvSpPr>
                <a:spLocks noChangeShapeType="1"/>
              </p:cNvSpPr>
              <p:nvPr/>
            </p:nvSpPr>
            <p:spPr bwMode="auto">
              <a:xfrm>
                <a:off x="1894" y="268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00" name="Line 1964"/>
              <p:cNvSpPr>
                <a:spLocks noChangeShapeType="1"/>
              </p:cNvSpPr>
              <p:nvPr/>
            </p:nvSpPr>
            <p:spPr bwMode="auto">
              <a:xfrm>
                <a:off x="1894" y="262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01" name="Line 1965"/>
              <p:cNvSpPr>
                <a:spLocks noChangeShapeType="1"/>
              </p:cNvSpPr>
              <p:nvPr/>
            </p:nvSpPr>
            <p:spPr bwMode="auto">
              <a:xfrm flipV="1">
                <a:off x="1878" y="263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02" name="Line 1966"/>
              <p:cNvSpPr>
                <a:spLocks noChangeShapeType="1"/>
              </p:cNvSpPr>
              <p:nvPr/>
            </p:nvSpPr>
            <p:spPr bwMode="auto">
              <a:xfrm flipV="1">
                <a:off x="1954" y="263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03" name="Line 1967"/>
              <p:cNvSpPr>
                <a:spLocks noChangeShapeType="1"/>
              </p:cNvSpPr>
              <p:nvPr/>
            </p:nvSpPr>
            <p:spPr bwMode="auto">
              <a:xfrm flipV="1">
                <a:off x="1936" y="2612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04" name="Line 1968"/>
              <p:cNvSpPr>
                <a:spLocks noChangeShapeType="1"/>
              </p:cNvSpPr>
              <p:nvPr/>
            </p:nvSpPr>
            <p:spPr bwMode="auto">
              <a:xfrm>
                <a:off x="1900" y="2640"/>
                <a:ext cx="7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05" name="Line 1969"/>
              <p:cNvSpPr>
                <a:spLocks noChangeShapeType="1"/>
              </p:cNvSpPr>
              <p:nvPr/>
            </p:nvSpPr>
            <p:spPr bwMode="auto">
              <a:xfrm>
                <a:off x="1916" y="266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06" name="Line 1970"/>
              <p:cNvSpPr>
                <a:spLocks noChangeShapeType="1"/>
              </p:cNvSpPr>
              <p:nvPr/>
            </p:nvSpPr>
            <p:spPr bwMode="auto">
              <a:xfrm>
                <a:off x="1916" y="261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07" name="Line 1971"/>
              <p:cNvSpPr>
                <a:spLocks noChangeShapeType="1"/>
              </p:cNvSpPr>
              <p:nvPr/>
            </p:nvSpPr>
            <p:spPr bwMode="auto">
              <a:xfrm flipV="1">
                <a:off x="1900" y="262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08" name="Line 1972"/>
              <p:cNvSpPr>
                <a:spLocks noChangeShapeType="1"/>
              </p:cNvSpPr>
              <p:nvPr/>
            </p:nvSpPr>
            <p:spPr bwMode="auto">
              <a:xfrm flipV="1">
                <a:off x="1974" y="262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09" name="Line 1973"/>
              <p:cNvSpPr>
                <a:spLocks noChangeShapeType="1"/>
              </p:cNvSpPr>
              <p:nvPr/>
            </p:nvSpPr>
            <p:spPr bwMode="auto">
              <a:xfrm flipV="1">
                <a:off x="1958" y="2594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10" name="Line 1974"/>
              <p:cNvSpPr>
                <a:spLocks noChangeShapeType="1"/>
              </p:cNvSpPr>
              <p:nvPr/>
            </p:nvSpPr>
            <p:spPr bwMode="auto">
              <a:xfrm>
                <a:off x="1922" y="2622"/>
                <a:ext cx="7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11" name="Line 1975"/>
              <p:cNvSpPr>
                <a:spLocks noChangeShapeType="1"/>
              </p:cNvSpPr>
              <p:nvPr/>
            </p:nvSpPr>
            <p:spPr bwMode="auto">
              <a:xfrm>
                <a:off x="1938" y="265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12" name="Line 1976"/>
              <p:cNvSpPr>
                <a:spLocks noChangeShapeType="1"/>
              </p:cNvSpPr>
              <p:nvPr/>
            </p:nvSpPr>
            <p:spPr bwMode="auto">
              <a:xfrm>
                <a:off x="1938" y="259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13" name="Line 1977"/>
              <p:cNvSpPr>
                <a:spLocks noChangeShapeType="1"/>
              </p:cNvSpPr>
              <p:nvPr/>
            </p:nvSpPr>
            <p:spPr bwMode="auto">
              <a:xfrm flipV="1">
                <a:off x="1922" y="26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14" name="Line 1978"/>
              <p:cNvSpPr>
                <a:spLocks noChangeShapeType="1"/>
              </p:cNvSpPr>
              <p:nvPr/>
            </p:nvSpPr>
            <p:spPr bwMode="auto">
              <a:xfrm flipV="1">
                <a:off x="1994" y="26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15" name="Line 1979"/>
              <p:cNvSpPr>
                <a:spLocks noChangeShapeType="1"/>
              </p:cNvSpPr>
              <p:nvPr/>
            </p:nvSpPr>
            <p:spPr bwMode="auto">
              <a:xfrm flipV="1">
                <a:off x="1980" y="2588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16" name="Line 1980"/>
              <p:cNvSpPr>
                <a:spLocks noChangeShapeType="1"/>
              </p:cNvSpPr>
              <p:nvPr/>
            </p:nvSpPr>
            <p:spPr bwMode="auto">
              <a:xfrm>
                <a:off x="1946" y="2616"/>
                <a:ext cx="6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17" name="Line 1981"/>
              <p:cNvSpPr>
                <a:spLocks noChangeShapeType="1"/>
              </p:cNvSpPr>
              <p:nvPr/>
            </p:nvSpPr>
            <p:spPr bwMode="auto">
              <a:xfrm>
                <a:off x="1960" y="26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18" name="Line 1982"/>
              <p:cNvSpPr>
                <a:spLocks noChangeShapeType="1"/>
              </p:cNvSpPr>
              <p:nvPr/>
            </p:nvSpPr>
            <p:spPr bwMode="auto">
              <a:xfrm>
                <a:off x="1960" y="258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19" name="Line 1983"/>
              <p:cNvSpPr>
                <a:spLocks noChangeShapeType="1"/>
              </p:cNvSpPr>
              <p:nvPr/>
            </p:nvSpPr>
            <p:spPr bwMode="auto">
              <a:xfrm flipV="1">
                <a:off x="1946" y="259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20" name="Line 1984"/>
              <p:cNvSpPr>
                <a:spLocks noChangeShapeType="1"/>
              </p:cNvSpPr>
              <p:nvPr/>
            </p:nvSpPr>
            <p:spPr bwMode="auto">
              <a:xfrm flipV="1">
                <a:off x="2014" y="259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21" name="Line 1985"/>
              <p:cNvSpPr>
                <a:spLocks noChangeShapeType="1"/>
              </p:cNvSpPr>
              <p:nvPr/>
            </p:nvSpPr>
            <p:spPr bwMode="auto">
              <a:xfrm flipV="1">
                <a:off x="2000" y="2590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22" name="Line 1986"/>
              <p:cNvSpPr>
                <a:spLocks noChangeShapeType="1"/>
              </p:cNvSpPr>
              <p:nvPr/>
            </p:nvSpPr>
            <p:spPr bwMode="auto">
              <a:xfrm>
                <a:off x="1966" y="2618"/>
                <a:ext cx="6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23" name="Line 1987"/>
              <p:cNvSpPr>
                <a:spLocks noChangeShapeType="1"/>
              </p:cNvSpPr>
              <p:nvPr/>
            </p:nvSpPr>
            <p:spPr bwMode="auto">
              <a:xfrm>
                <a:off x="1980" y="264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24" name="Line 1988"/>
              <p:cNvSpPr>
                <a:spLocks noChangeShapeType="1"/>
              </p:cNvSpPr>
              <p:nvPr/>
            </p:nvSpPr>
            <p:spPr bwMode="auto">
              <a:xfrm>
                <a:off x="1980" y="259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25" name="Line 1989"/>
              <p:cNvSpPr>
                <a:spLocks noChangeShapeType="1"/>
              </p:cNvSpPr>
              <p:nvPr/>
            </p:nvSpPr>
            <p:spPr bwMode="auto">
              <a:xfrm flipV="1">
                <a:off x="1966" y="25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26" name="Line 1990"/>
              <p:cNvSpPr>
                <a:spLocks noChangeShapeType="1"/>
              </p:cNvSpPr>
              <p:nvPr/>
            </p:nvSpPr>
            <p:spPr bwMode="auto">
              <a:xfrm flipV="1">
                <a:off x="2034" y="25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27" name="Line 1991"/>
              <p:cNvSpPr>
                <a:spLocks noChangeShapeType="1"/>
              </p:cNvSpPr>
              <p:nvPr/>
            </p:nvSpPr>
            <p:spPr bwMode="auto">
              <a:xfrm flipV="1">
                <a:off x="2022" y="2586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28" name="Line 1992"/>
              <p:cNvSpPr>
                <a:spLocks noChangeShapeType="1"/>
              </p:cNvSpPr>
              <p:nvPr/>
            </p:nvSpPr>
            <p:spPr bwMode="auto">
              <a:xfrm>
                <a:off x="1990" y="2614"/>
                <a:ext cx="6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29" name="Line 1993"/>
              <p:cNvSpPr>
                <a:spLocks noChangeShapeType="1"/>
              </p:cNvSpPr>
              <p:nvPr/>
            </p:nvSpPr>
            <p:spPr bwMode="auto">
              <a:xfrm>
                <a:off x="2002" y="264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30" name="Line 1994"/>
              <p:cNvSpPr>
                <a:spLocks noChangeShapeType="1"/>
              </p:cNvSpPr>
              <p:nvPr/>
            </p:nvSpPr>
            <p:spPr bwMode="auto">
              <a:xfrm>
                <a:off x="2002" y="258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31" name="Line 1995"/>
              <p:cNvSpPr>
                <a:spLocks noChangeShapeType="1"/>
              </p:cNvSpPr>
              <p:nvPr/>
            </p:nvSpPr>
            <p:spPr bwMode="auto">
              <a:xfrm flipV="1">
                <a:off x="1990" y="259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32" name="Line 1996"/>
              <p:cNvSpPr>
                <a:spLocks noChangeShapeType="1"/>
              </p:cNvSpPr>
              <p:nvPr/>
            </p:nvSpPr>
            <p:spPr bwMode="auto">
              <a:xfrm flipV="1">
                <a:off x="2054" y="259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33" name="Line 1997"/>
              <p:cNvSpPr>
                <a:spLocks noChangeShapeType="1"/>
              </p:cNvSpPr>
              <p:nvPr/>
            </p:nvSpPr>
            <p:spPr bwMode="auto">
              <a:xfrm flipV="1">
                <a:off x="2042" y="2570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34" name="Line 1998"/>
              <p:cNvSpPr>
                <a:spLocks noChangeShapeType="1"/>
              </p:cNvSpPr>
              <p:nvPr/>
            </p:nvSpPr>
            <p:spPr bwMode="auto">
              <a:xfrm>
                <a:off x="2010" y="2598"/>
                <a:ext cx="6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35" name="Line 1999"/>
              <p:cNvSpPr>
                <a:spLocks noChangeShapeType="1"/>
              </p:cNvSpPr>
              <p:nvPr/>
            </p:nvSpPr>
            <p:spPr bwMode="auto">
              <a:xfrm>
                <a:off x="2022" y="262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36" name="Line 2000"/>
              <p:cNvSpPr>
                <a:spLocks noChangeShapeType="1"/>
              </p:cNvSpPr>
              <p:nvPr/>
            </p:nvSpPr>
            <p:spPr bwMode="auto">
              <a:xfrm>
                <a:off x="2022" y="257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37" name="Line 2001"/>
              <p:cNvSpPr>
                <a:spLocks noChangeShapeType="1"/>
              </p:cNvSpPr>
              <p:nvPr/>
            </p:nvSpPr>
            <p:spPr bwMode="auto">
              <a:xfrm flipV="1">
                <a:off x="2010" y="257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38" name="Line 2002"/>
              <p:cNvSpPr>
                <a:spLocks noChangeShapeType="1"/>
              </p:cNvSpPr>
              <p:nvPr/>
            </p:nvSpPr>
            <p:spPr bwMode="auto">
              <a:xfrm flipV="1">
                <a:off x="2072" y="257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39" name="Line 2003"/>
              <p:cNvSpPr>
                <a:spLocks noChangeShapeType="1"/>
              </p:cNvSpPr>
              <p:nvPr/>
            </p:nvSpPr>
            <p:spPr bwMode="auto">
              <a:xfrm flipV="1">
                <a:off x="2062" y="2558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40" name="Line 2004"/>
              <p:cNvSpPr>
                <a:spLocks noChangeShapeType="1"/>
              </p:cNvSpPr>
              <p:nvPr/>
            </p:nvSpPr>
            <p:spPr bwMode="auto">
              <a:xfrm>
                <a:off x="2032" y="2586"/>
                <a:ext cx="6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41" name="Line 2005"/>
              <p:cNvSpPr>
                <a:spLocks noChangeShapeType="1"/>
              </p:cNvSpPr>
              <p:nvPr/>
            </p:nvSpPr>
            <p:spPr bwMode="auto">
              <a:xfrm>
                <a:off x="2042" y="261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42" name="Line 2006"/>
              <p:cNvSpPr>
                <a:spLocks noChangeShapeType="1"/>
              </p:cNvSpPr>
              <p:nvPr/>
            </p:nvSpPr>
            <p:spPr bwMode="auto">
              <a:xfrm>
                <a:off x="2042" y="255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43" name="Line 2007"/>
              <p:cNvSpPr>
                <a:spLocks noChangeShapeType="1"/>
              </p:cNvSpPr>
              <p:nvPr/>
            </p:nvSpPr>
            <p:spPr bwMode="auto">
              <a:xfrm flipV="1">
                <a:off x="2032" y="256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44" name="Line 2008"/>
              <p:cNvSpPr>
                <a:spLocks noChangeShapeType="1"/>
              </p:cNvSpPr>
              <p:nvPr/>
            </p:nvSpPr>
            <p:spPr bwMode="auto">
              <a:xfrm flipV="1">
                <a:off x="2094" y="256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45" name="Line 2009"/>
              <p:cNvSpPr>
                <a:spLocks noChangeShapeType="1"/>
              </p:cNvSpPr>
              <p:nvPr/>
            </p:nvSpPr>
            <p:spPr bwMode="auto">
              <a:xfrm flipV="1">
                <a:off x="2084" y="2558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46" name="Line 2010"/>
              <p:cNvSpPr>
                <a:spLocks noChangeShapeType="1"/>
              </p:cNvSpPr>
              <p:nvPr/>
            </p:nvSpPr>
            <p:spPr bwMode="auto">
              <a:xfrm>
                <a:off x="2054" y="2588"/>
                <a:ext cx="5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47" name="Line 2011"/>
              <p:cNvSpPr>
                <a:spLocks noChangeShapeType="1"/>
              </p:cNvSpPr>
              <p:nvPr/>
            </p:nvSpPr>
            <p:spPr bwMode="auto">
              <a:xfrm>
                <a:off x="2062" y="261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48" name="Line 2012"/>
              <p:cNvSpPr>
                <a:spLocks noChangeShapeType="1"/>
              </p:cNvSpPr>
              <p:nvPr/>
            </p:nvSpPr>
            <p:spPr bwMode="auto">
              <a:xfrm>
                <a:off x="2062" y="255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4349" name="Group 2013"/>
            <p:cNvGrpSpPr>
              <a:grpSpLocks/>
            </p:cNvGrpSpPr>
            <p:nvPr/>
          </p:nvGrpSpPr>
          <p:grpSpPr bwMode="auto">
            <a:xfrm>
              <a:off x="2054" y="2402"/>
              <a:ext cx="734" cy="213"/>
              <a:chOff x="2054" y="2402"/>
              <a:chExt cx="734" cy="213"/>
            </a:xfrm>
          </p:grpSpPr>
          <p:sp>
            <p:nvSpPr>
              <p:cNvPr id="144350" name="Line 2014"/>
              <p:cNvSpPr>
                <a:spLocks noChangeShapeType="1"/>
              </p:cNvSpPr>
              <p:nvPr/>
            </p:nvSpPr>
            <p:spPr bwMode="auto">
              <a:xfrm flipV="1">
                <a:off x="2054" y="256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51" name="Line 2015"/>
              <p:cNvSpPr>
                <a:spLocks noChangeShapeType="1"/>
              </p:cNvSpPr>
              <p:nvPr/>
            </p:nvSpPr>
            <p:spPr bwMode="auto">
              <a:xfrm flipV="1">
                <a:off x="2112" y="256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52" name="Line 2016"/>
              <p:cNvSpPr>
                <a:spLocks noChangeShapeType="1"/>
              </p:cNvSpPr>
              <p:nvPr/>
            </p:nvSpPr>
            <p:spPr bwMode="auto">
              <a:xfrm flipV="1">
                <a:off x="2104" y="2556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53" name="Line 2017"/>
              <p:cNvSpPr>
                <a:spLocks noChangeShapeType="1"/>
              </p:cNvSpPr>
              <p:nvPr/>
            </p:nvSpPr>
            <p:spPr bwMode="auto">
              <a:xfrm>
                <a:off x="2076" y="2586"/>
                <a:ext cx="5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54" name="Line 2018"/>
              <p:cNvSpPr>
                <a:spLocks noChangeShapeType="1"/>
              </p:cNvSpPr>
              <p:nvPr/>
            </p:nvSpPr>
            <p:spPr bwMode="auto">
              <a:xfrm>
                <a:off x="2084" y="261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55" name="Line 2019"/>
              <p:cNvSpPr>
                <a:spLocks noChangeShapeType="1"/>
              </p:cNvSpPr>
              <p:nvPr/>
            </p:nvSpPr>
            <p:spPr bwMode="auto">
              <a:xfrm>
                <a:off x="2084" y="255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56" name="Line 2020"/>
              <p:cNvSpPr>
                <a:spLocks noChangeShapeType="1"/>
              </p:cNvSpPr>
              <p:nvPr/>
            </p:nvSpPr>
            <p:spPr bwMode="auto">
              <a:xfrm flipV="1">
                <a:off x="2076" y="256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57" name="Line 2021"/>
              <p:cNvSpPr>
                <a:spLocks noChangeShapeType="1"/>
              </p:cNvSpPr>
              <p:nvPr/>
            </p:nvSpPr>
            <p:spPr bwMode="auto">
              <a:xfrm flipV="1">
                <a:off x="2134" y="256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58" name="Line 2022"/>
              <p:cNvSpPr>
                <a:spLocks noChangeShapeType="1"/>
              </p:cNvSpPr>
              <p:nvPr/>
            </p:nvSpPr>
            <p:spPr bwMode="auto">
              <a:xfrm flipV="1">
                <a:off x="2124" y="2542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59" name="Line 2023"/>
              <p:cNvSpPr>
                <a:spLocks noChangeShapeType="1"/>
              </p:cNvSpPr>
              <p:nvPr/>
            </p:nvSpPr>
            <p:spPr bwMode="auto">
              <a:xfrm>
                <a:off x="2096" y="2570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0" name="Line 2024"/>
              <p:cNvSpPr>
                <a:spLocks noChangeShapeType="1"/>
              </p:cNvSpPr>
              <p:nvPr/>
            </p:nvSpPr>
            <p:spPr bwMode="auto">
              <a:xfrm>
                <a:off x="2104" y="259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1" name="Line 2025"/>
              <p:cNvSpPr>
                <a:spLocks noChangeShapeType="1"/>
              </p:cNvSpPr>
              <p:nvPr/>
            </p:nvSpPr>
            <p:spPr bwMode="auto">
              <a:xfrm>
                <a:off x="2104" y="254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2" name="Line 2026"/>
              <p:cNvSpPr>
                <a:spLocks noChangeShapeType="1"/>
              </p:cNvSpPr>
              <p:nvPr/>
            </p:nvSpPr>
            <p:spPr bwMode="auto">
              <a:xfrm flipV="1">
                <a:off x="2096" y="254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3" name="Line 2027"/>
              <p:cNvSpPr>
                <a:spLocks noChangeShapeType="1"/>
              </p:cNvSpPr>
              <p:nvPr/>
            </p:nvSpPr>
            <p:spPr bwMode="auto">
              <a:xfrm flipV="1">
                <a:off x="2152" y="254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4" name="Line 2028"/>
              <p:cNvSpPr>
                <a:spLocks noChangeShapeType="1"/>
              </p:cNvSpPr>
              <p:nvPr/>
            </p:nvSpPr>
            <p:spPr bwMode="auto">
              <a:xfrm flipV="1">
                <a:off x="2146" y="2524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5" name="Line 2029"/>
              <p:cNvSpPr>
                <a:spLocks noChangeShapeType="1"/>
              </p:cNvSpPr>
              <p:nvPr/>
            </p:nvSpPr>
            <p:spPr bwMode="auto">
              <a:xfrm>
                <a:off x="2118" y="2552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6" name="Line 2030"/>
              <p:cNvSpPr>
                <a:spLocks noChangeShapeType="1"/>
              </p:cNvSpPr>
              <p:nvPr/>
            </p:nvSpPr>
            <p:spPr bwMode="auto">
              <a:xfrm>
                <a:off x="2126" y="258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7" name="Line 2031"/>
              <p:cNvSpPr>
                <a:spLocks noChangeShapeType="1"/>
              </p:cNvSpPr>
              <p:nvPr/>
            </p:nvSpPr>
            <p:spPr bwMode="auto">
              <a:xfrm>
                <a:off x="2126" y="252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8" name="Line 2032"/>
              <p:cNvSpPr>
                <a:spLocks noChangeShapeType="1"/>
              </p:cNvSpPr>
              <p:nvPr/>
            </p:nvSpPr>
            <p:spPr bwMode="auto">
              <a:xfrm flipV="1">
                <a:off x="2118" y="253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9" name="Line 2033"/>
              <p:cNvSpPr>
                <a:spLocks noChangeShapeType="1"/>
              </p:cNvSpPr>
              <p:nvPr/>
            </p:nvSpPr>
            <p:spPr bwMode="auto">
              <a:xfrm flipV="1">
                <a:off x="2174" y="253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70" name="Line 2034"/>
              <p:cNvSpPr>
                <a:spLocks noChangeShapeType="1"/>
              </p:cNvSpPr>
              <p:nvPr/>
            </p:nvSpPr>
            <p:spPr bwMode="auto">
              <a:xfrm flipV="1">
                <a:off x="2166" y="2520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71" name="Line 2035"/>
              <p:cNvSpPr>
                <a:spLocks noChangeShapeType="1"/>
              </p:cNvSpPr>
              <p:nvPr/>
            </p:nvSpPr>
            <p:spPr bwMode="auto">
              <a:xfrm>
                <a:off x="2140" y="2548"/>
                <a:ext cx="5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72" name="Line 2036"/>
              <p:cNvSpPr>
                <a:spLocks noChangeShapeType="1"/>
              </p:cNvSpPr>
              <p:nvPr/>
            </p:nvSpPr>
            <p:spPr bwMode="auto">
              <a:xfrm>
                <a:off x="2146" y="257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73" name="Line 2037"/>
              <p:cNvSpPr>
                <a:spLocks noChangeShapeType="1"/>
              </p:cNvSpPr>
              <p:nvPr/>
            </p:nvSpPr>
            <p:spPr bwMode="auto">
              <a:xfrm>
                <a:off x="2146" y="252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74" name="Line 2038"/>
              <p:cNvSpPr>
                <a:spLocks noChangeShapeType="1"/>
              </p:cNvSpPr>
              <p:nvPr/>
            </p:nvSpPr>
            <p:spPr bwMode="auto">
              <a:xfrm flipV="1">
                <a:off x="2140" y="25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75" name="Line 2039"/>
              <p:cNvSpPr>
                <a:spLocks noChangeShapeType="1"/>
              </p:cNvSpPr>
              <p:nvPr/>
            </p:nvSpPr>
            <p:spPr bwMode="auto">
              <a:xfrm flipV="1">
                <a:off x="2194" y="25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76" name="Line 2040"/>
              <p:cNvSpPr>
                <a:spLocks noChangeShapeType="1"/>
              </p:cNvSpPr>
              <p:nvPr/>
            </p:nvSpPr>
            <p:spPr bwMode="auto">
              <a:xfrm flipV="1">
                <a:off x="2188" y="2520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77" name="Line 2041"/>
              <p:cNvSpPr>
                <a:spLocks noChangeShapeType="1"/>
              </p:cNvSpPr>
              <p:nvPr/>
            </p:nvSpPr>
            <p:spPr bwMode="auto">
              <a:xfrm>
                <a:off x="2162" y="2548"/>
                <a:ext cx="5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78" name="Line 2042"/>
              <p:cNvSpPr>
                <a:spLocks noChangeShapeType="1"/>
              </p:cNvSpPr>
              <p:nvPr/>
            </p:nvSpPr>
            <p:spPr bwMode="auto">
              <a:xfrm>
                <a:off x="2168" y="257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79" name="Line 2043"/>
              <p:cNvSpPr>
                <a:spLocks noChangeShapeType="1"/>
              </p:cNvSpPr>
              <p:nvPr/>
            </p:nvSpPr>
            <p:spPr bwMode="auto">
              <a:xfrm>
                <a:off x="2168" y="252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80" name="Line 2044"/>
              <p:cNvSpPr>
                <a:spLocks noChangeShapeType="1"/>
              </p:cNvSpPr>
              <p:nvPr/>
            </p:nvSpPr>
            <p:spPr bwMode="auto">
              <a:xfrm flipV="1">
                <a:off x="2162" y="25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81" name="Line 2045"/>
              <p:cNvSpPr>
                <a:spLocks noChangeShapeType="1"/>
              </p:cNvSpPr>
              <p:nvPr/>
            </p:nvSpPr>
            <p:spPr bwMode="auto">
              <a:xfrm flipV="1">
                <a:off x="2214" y="25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82" name="Line 2046"/>
              <p:cNvSpPr>
                <a:spLocks noChangeShapeType="1"/>
              </p:cNvSpPr>
              <p:nvPr/>
            </p:nvSpPr>
            <p:spPr bwMode="auto">
              <a:xfrm flipV="1">
                <a:off x="2208" y="2512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83" name="Line 2047"/>
              <p:cNvSpPr>
                <a:spLocks noChangeShapeType="1"/>
              </p:cNvSpPr>
              <p:nvPr/>
            </p:nvSpPr>
            <p:spPr bwMode="auto">
              <a:xfrm>
                <a:off x="2182" y="2538"/>
                <a:ext cx="5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84" name="Line 2048"/>
              <p:cNvSpPr>
                <a:spLocks noChangeShapeType="1"/>
              </p:cNvSpPr>
              <p:nvPr/>
            </p:nvSpPr>
            <p:spPr bwMode="auto">
              <a:xfrm>
                <a:off x="2188" y="256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85" name="Line 2049"/>
              <p:cNvSpPr>
                <a:spLocks noChangeShapeType="1"/>
              </p:cNvSpPr>
              <p:nvPr/>
            </p:nvSpPr>
            <p:spPr bwMode="auto">
              <a:xfrm>
                <a:off x="2188" y="251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86" name="Line 2050"/>
              <p:cNvSpPr>
                <a:spLocks noChangeShapeType="1"/>
              </p:cNvSpPr>
              <p:nvPr/>
            </p:nvSpPr>
            <p:spPr bwMode="auto">
              <a:xfrm flipV="1">
                <a:off x="2182" y="251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87" name="Line 2051"/>
              <p:cNvSpPr>
                <a:spLocks noChangeShapeType="1"/>
              </p:cNvSpPr>
              <p:nvPr/>
            </p:nvSpPr>
            <p:spPr bwMode="auto">
              <a:xfrm flipV="1">
                <a:off x="2234" y="251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88" name="Line 2052"/>
              <p:cNvSpPr>
                <a:spLocks noChangeShapeType="1"/>
              </p:cNvSpPr>
              <p:nvPr/>
            </p:nvSpPr>
            <p:spPr bwMode="auto">
              <a:xfrm flipV="1">
                <a:off x="2230" y="2502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89" name="Line 2053"/>
              <p:cNvSpPr>
                <a:spLocks noChangeShapeType="1"/>
              </p:cNvSpPr>
              <p:nvPr/>
            </p:nvSpPr>
            <p:spPr bwMode="auto">
              <a:xfrm>
                <a:off x="2204" y="2530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90" name="Line 2054"/>
              <p:cNvSpPr>
                <a:spLocks noChangeShapeType="1"/>
              </p:cNvSpPr>
              <p:nvPr/>
            </p:nvSpPr>
            <p:spPr bwMode="auto">
              <a:xfrm>
                <a:off x="2210" y="255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91" name="Line 2055"/>
              <p:cNvSpPr>
                <a:spLocks noChangeShapeType="1"/>
              </p:cNvSpPr>
              <p:nvPr/>
            </p:nvSpPr>
            <p:spPr bwMode="auto">
              <a:xfrm>
                <a:off x="2210" y="250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92" name="Line 2056"/>
              <p:cNvSpPr>
                <a:spLocks noChangeShapeType="1"/>
              </p:cNvSpPr>
              <p:nvPr/>
            </p:nvSpPr>
            <p:spPr bwMode="auto">
              <a:xfrm flipV="1">
                <a:off x="2204" y="250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93" name="Line 2057"/>
              <p:cNvSpPr>
                <a:spLocks noChangeShapeType="1"/>
              </p:cNvSpPr>
              <p:nvPr/>
            </p:nvSpPr>
            <p:spPr bwMode="auto">
              <a:xfrm flipV="1">
                <a:off x="2254" y="250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94" name="Line 2058"/>
              <p:cNvSpPr>
                <a:spLocks noChangeShapeType="1"/>
              </p:cNvSpPr>
              <p:nvPr/>
            </p:nvSpPr>
            <p:spPr bwMode="auto">
              <a:xfrm flipV="1">
                <a:off x="2250" y="2500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95" name="Line 2059"/>
              <p:cNvSpPr>
                <a:spLocks noChangeShapeType="1"/>
              </p:cNvSpPr>
              <p:nvPr/>
            </p:nvSpPr>
            <p:spPr bwMode="auto">
              <a:xfrm>
                <a:off x="2224" y="2526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96" name="Line 2060"/>
              <p:cNvSpPr>
                <a:spLocks noChangeShapeType="1"/>
              </p:cNvSpPr>
              <p:nvPr/>
            </p:nvSpPr>
            <p:spPr bwMode="auto">
              <a:xfrm>
                <a:off x="2228" y="255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97" name="Line 2061"/>
              <p:cNvSpPr>
                <a:spLocks noChangeShapeType="1"/>
              </p:cNvSpPr>
              <p:nvPr/>
            </p:nvSpPr>
            <p:spPr bwMode="auto">
              <a:xfrm>
                <a:off x="2228" y="250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98" name="Line 2062"/>
              <p:cNvSpPr>
                <a:spLocks noChangeShapeType="1"/>
              </p:cNvSpPr>
              <p:nvPr/>
            </p:nvSpPr>
            <p:spPr bwMode="auto">
              <a:xfrm flipV="1">
                <a:off x="2224" y="25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99" name="Line 2063"/>
              <p:cNvSpPr>
                <a:spLocks noChangeShapeType="1"/>
              </p:cNvSpPr>
              <p:nvPr/>
            </p:nvSpPr>
            <p:spPr bwMode="auto">
              <a:xfrm flipV="1">
                <a:off x="2274" y="25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00" name="Line 2064"/>
              <p:cNvSpPr>
                <a:spLocks noChangeShapeType="1"/>
              </p:cNvSpPr>
              <p:nvPr/>
            </p:nvSpPr>
            <p:spPr bwMode="auto">
              <a:xfrm flipV="1">
                <a:off x="2270" y="2498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01" name="Line 2065"/>
              <p:cNvSpPr>
                <a:spLocks noChangeShapeType="1"/>
              </p:cNvSpPr>
              <p:nvPr/>
            </p:nvSpPr>
            <p:spPr bwMode="auto">
              <a:xfrm>
                <a:off x="2246" y="2524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02" name="Line 2066"/>
              <p:cNvSpPr>
                <a:spLocks noChangeShapeType="1"/>
              </p:cNvSpPr>
              <p:nvPr/>
            </p:nvSpPr>
            <p:spPr bwMode="auto">
              <a:xfrm>
                <a:off x="2250" y="255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03" name="Line 2067"/>
              <p:cNvSpPr>
                <a:spLocks noChangeShapeType="1"/>
              </p:cNvSpPr>
              <p:nvPr/>
            </p:nvSpPr>
            <p:spPr bwMode="auto">
              <a:xfrm>
                <a:off x="2250" y="249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04" name="Line 2068"/>
              <p:cNvSpPr>
                <a:spLocks noChangeShapeType="1"/>
              </p:cNvSpPr>
              <p:nvPr/>
            </p:nvSpPr>
            <p:spPr bwMode="auto">
              <a:xfrm flipV="1">
                <a:off x="2246" y="250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05" name="Line 2069"/>
              <p:cNvSpPr>
                <a:spLocks noChangeShapeType="1"/>
              </p:cNvSpPr>
              <p:nvPr/>
            </p:nvSpPr>
            <p:spPr bwMode="auto">
              <a:xfrm flipV="1">
                <a:off x="2296" y="250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06" name="Line 2070"/>
              <p:cNvSpPr>
                <a:spLocks noChangeShapeType="1"/>
              </p:cNvSpPr>
              <p:nvPr/>
            </p:nvSpPr>
            <p:spPr bwMode="auto">
              <a:xfrm flipV="1">
                <a:off x="2290" y="2496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07" name="Line 2071"/>
              <p:cNvSpPr>
                <a:spLocks noChangeShapeType="1"/>
              </p:cNvSpPr>
              <p:nvPr/>
            </p:nvSpPr>
            <p:spPr bwMode="auto">
              <a:xfrm>
                <a:off x="2268" y="2522"/>
                <a:ext cx="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08" name="Line 2072"/>
              <p:cNvSpPr>
                <a:spLocks noChangeShapeType="1"/>
              </p:cNvSpPr>
              <p:nvPr/>
            </p:nvSpPr>
            <p:spPr bwMode="auto">
              <a:xfrm>
                <a:off x="2270" y="254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09" name="Line 2073"/>
              <p:cNvSpPr>
                <a:spLocks noChangeShapeType="1"/>
              </p:cNvSpPr>
              <p:nvPr/>
            </p:nvSpPr>
            <p:spPr bwMode="auto">
              <a:xfrm>
                <a:off x="2270" y="249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10" name="Line 2074"/>
              <p:cNvSpPr>
                <a:spLocks noChangeShapeType="1"/>
              </p:cNvSpPr>
              <p:nvPr/>
            </p:nvSpPr>
            <p:spPr bwMode="auto">
              <a:xfrm flipV="1">
                <a:off x="2268" y="25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11" name="Line 2075"/>
              <p:cNvSpPr>
                <a:spLocks noChangeShapeType="1"/>
              </p:cNvSpPr>
              <p:nvPr/>
            </p:nvSpPr>
            <p:spPr bwMode="auto">
              <a:xfrm flipV="1">
                <a:off x="2314" y="25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12" name="Line 2076"/>
              <p:cNvSpPr>
                <a:spLocks noChangeShapeType="1"/>
              </p:cNvSpPr>
              <p:nvPr/>
            </p:nvSpPr>
            <p:spPr bwMode="auto">
              <a:xfrm flipV="1">
                <a:off x="2312" y="2504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13" name="Line 2077"/>
              <p:cNvSpPr>
                <a:spLocks noChangeShapeType="1"/>
              </p:cNvSpPr>
              <p:nvPr/>
            </p:nvSpPr>
            <p:spPr bwMode="auto">
              <a:xfrm>
                <a:off x="2290" y="2530"/>
                <a:ext cx="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14" name="Line 2078"/>
              <p:cNvSpPr>
                <a:spLocks noChangeShapeType="1"/>
              </p:cNvSpPr>
              <p:nvPr/>
            </p:nvSpPr>
            <p:spPr bwMode="auto">
              <a:xfrm>
                <a:off x="2292" y="255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15" name="Line 2079"/>
              <p:cNvSpPr>
                <a:spLocks noChangeShapeType="1"/>
              </p:cNvSpPr>
              <p:nvPr/>
            </p:nvSpPr>
            <p:spPr bwMode="auto">
              <a:xfrm>
                <a:off x="2292" y="250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16" name="Line 2080"/>
              <p:cNvSpPr>
                <a:spLocks noChangeShapeType="1"/>
              </p:cNvSpPr>
              <p:nvPr/>
            </p:nvSpPr>
            <p:spPr bwMode="auto">
              <a:xfrm flipV="1">
                <a:off x="2290" y="251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17" name="Line 2081"/>
              <p:cNvSpPr>
                <a:spLocks noChangeShapeType="1"/>
              </p:cNvSpPr>
              <p:nvPr/>
            </p:nvSpPr>
            <p:spPr bwMode="auto">
              <a:xfrm flipV="1">
                <a:off x="2336" y="251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18" name="Line 2082"/>
              <p:cNvSpPr>
                <a:spLocks noChangeShapeType="1"/>
              </p:cNvSpPr>
              <p:nvPr/>
            </p:nvSpPr>
            <p:spPr bwMode="auto">
              <a:xfrm flipV="1">
                <a:off x="2332" y="2518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19" name="Line 2083"/>
              <p:cNvSpPr>
                <a:spLocks noChangeShapeType="1"/>
              </p:cNvSpPr>
              <p:nvPr/>
            </p:nvSpPr>
            <p:spPr bwMode="auto">
              <a:xfrm>
                <a:off x="2310" y="2544"/>
                <a:ext cx="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20" name="Line 2084"/>
              <p:cNvSpPr>
                <a:spLocks noChangeShapeType="1"/>
              </p:cNvSpPr>
              <p:nvPr/>
            </p:nvSpPr>
            <p:spPr bwMode="auto">
              <a:xfrm>
                <a:off x="2312" y="256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21" name="Line 2085"/>
              <p:cNvSpPr>
                <a:spLocks noChangeShapeType="1"/>
              </p:cNvSpPr>
              <p:nvPr/>
            </p:nvSpPr>
            <p:spPr bwMode="auto">
              <a:xfrm>
                <a:off x="2312" y="251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22" name="Line 2086"/>
              <p:cNvSpPr>
                <a:spLocks noChangeShapeType="1"/>
              </p:cNvSpPr>
              <p:nvPr/>
            </p:nvSpPr>
            <p:spPr bwMode="auto">
              <a:xfrm flipV="1">
                <a:off x="2310" y="252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23" name="Line 2087"/>
              <p:cNvSpPr>
                <a:spLocks noChangeShapeType="1"/>
              </p:cNvSpPr>
              <p:nvPr/>
            </p:nvSpPr>
            <p:spPr bwMode="auto">
              <a:xfrm flipV="1">
                <a:off x="2356" y="252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24" name="Line 2088"/>
              <p:cNvSpPr>
                <a:spLocks noChangeShapeType="1"/>
              </p:cNvSpPr>
              <p:nvPr/>
            </p:nvSpPr>
            <p:spPr bwMode="auto">
              <a:xfrm flipV="1">
                <a:off x="2354" y="2524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25" name="Line 2089"/>
              <p:cNvSpPr>
                <a:spLocks noChangeShapeType="1"/>
              </p:cNvSpPr>
              <p:nvPr/>
            </p:nvSpPr>
            <p:spPr bwMode="auto">
              <a:xfrm>
                <a:off x="2332" y="2550"/>
                <a:ext cx="4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26" name="Line 2090"/>
              <p:cNvSpPr>
                <a:spLocks noChangeShapeType="1"/>
              </p:cNvSpPr>
              <p:nvPr/>
            </p:nvSpPr>
            <p:spPr bwMode="auto">
              <a:xfrm>
                <a:off x="2334" y="257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27" name="Line 2091"/>
              <p:cNvSpPr>
                <a:spLocks noChangeShapeType="1"/>
              </p:cNvSpPr>
              <p:nvPr/>
            </p:nvSpPr>
            <p:spPr bwMode="auto">
              <a:xfrm>
                <a:off x="2334" y="252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28" name="Line 2092"/>
              <p:cNvSpPr>
                <a:spLocks noChangeShapeType="1"/>
              </p:cNvSpPr>
              <p:nvPr/>
            </p:nvSpPr>
            <p:spPr bwMode="auto">
              <a:xfrm flipV="1">
                <a:off x="2332" y="25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29" name="Line 2093"/>
              <p:cNvSpPr>
                <a:spLocks noChangeShapeType="1"/>
              </p:cNvSpPr>
              <p:nvPr/>
            </p:nvSpPr>
            <p:spPr bwMode="auto">
              <a:xfrm flipV="1">
                <a:off x="2376" y="25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30" name="Line 2094"/>
              <p:cNvSpPr>
                <a:spLocks noChangeShapeType="1"/>
              </p:cNvSpPr>
              <p:nvPr/>
            </p:nvSpPr>
            <p:spPr bwMode="auto">
              <a:xfrm flipV="1">
                <a:off x="2374" y="2536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31" name="Line 2095"/>
              <p:cNvSpPr>
                <a:spLocks noChangeShapeType="1"/>
              </p:cNvSpPr>
              <p:nvPr/>
            </p:nvSpPr>
            <p:spPr bwMode="auto">
              <a:xfrm>
                <a:off x="2352" y="2562"/>
                <a:ext cx="4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32" name="Line 2096"/>
              <p:cNvSpPr>
                <a:spLocks noChangeShapeType="1"/>
              </p:cNvSpPr>
              <p:nvPr/>
            </p:nvSpPr>
            <p:spPr bwMode="auto">
              <a:xfrm>
                <a:off x="2354" y="258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33" name="Line 2097"/>
              <p:cNvSpPr>
                <a:spLocks noChangeShapeType="1"/>
              </p:cNvSpPr>
              <p:nvPr/>
            </p:nvSpPr>
            <p:spPr bwMode="auto">
              <a:xfrm>
                <a:off x="2354" y="253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34" name="Line 2098"/>
              <p:cNvSpPr>
                <a:spLocks noChangeShapeType="1"/>
              </p:cNvSpPr>
              <p:nvPr/>
            </p:nvSpPr>
            <p:spPr bwMode="auto">
              <a:xfrm flipV="1">
                <a:off x="2352" y="254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35" name="Line 2099"/>
              <p:cNvSpPr>
                <a:spLocks noChangeShapeType="1"/>
              </p:cNvSpPr>
              <p:nvPr/>
            </p:nvSpPr>
            <p:spPr bwMode="auto">
              <a:xfrm flipV="1">
                <a:off x="2396" y="254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36" name="Line 2100"/>
              <p:cNvSpPr>
                <a:spLocks noChangeShapeType="1"/>
              </p:cNvSpPr>
              <p:nvPr/>
            </p:nvSpPr>
            <p:spPr bwMode="auto">
              <a:xfrm flipV="1">
                <a:off x="2396" y="2552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37" name="Line 2101"/>
              <p:cNvSpPr>
                <a:spLocks noChangeShapeType="1"/>
              </p:cNvSpPr>
              <p:nvPr/>
            </p:nvSpPr>
            <p:spPr bwMode="auto">
              <a:xfrm>
                <a:off x="2374" y="2576"/>
                <a:ext cx="4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38" name="Line 2102"/>
              <p:cNvSpPr>
                <a:spLocks noChangeShapeType="1"/>
              </p:cNvSpPr>
              <p:nvPr/>
            </p:nvSpPr>
            <p:spPr bwMode="auto">
              <a:xfrm>
                <a:off x="2376" y="260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39" name="Line 2103"/>
              <p:cNvSpPr>
                <a:spLocks noChangeShapeType="1"/>
              </p:cNvSpPr>
              <p:nvPr/>
            </p:nvSpPr>
            <p:spPr bwMode="auto">
              <a:xfrm>
                <a:off x="2376" y="255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40" name="Line 2104"/>
              <p:cNvSpPr>
                <a:spLocks noChangeShapeType="1"/>
              </p:cNvSpPr>
              <p:nvPr/>
            </p:nvSpPr>
            <p:spPr bwMode="auto">
              <a:xfrm flipV="1">
                <a:off x="2374" y="255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41" name="Line 2105"/>
              <p:cNvSpPr>
                <a:spLocks noChangeShapeType="1"/>
              </p:cNvSpPr>
              <p:nvPr/>
            </p:nvSpPr>
            <p:spPr bwMode="auto">
              <a:xfrm flipV="1">
                <a:off x="2418" y="255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42" name="Line 2106"/>
              <p:cNvSpPr>
                <a:spLocks noChangeShapeType="1"/>
              </p:cNvSpPr>
              <p:nvPr/>
            </p:nvSpPr>
            <p:spPr bwMode="auto">
              <a:xfrm flipV="1">
                <a:off x="2416" y="2540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43" name="Line 2107"/>
              <p:cNvSpPr>
                <a:spLocks noChangeShapeType="1"/>
              </p:cNvSpPr>
              <p:nvPr/>
            </p:nvSpPr>
            <p:spPr bwMode="auto">
              <a:xfrm>
                <a:off x="2394" y="256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44" name="Line 2108"/>
              <p:cNvSpPr>
                <a:spLocks noChangeShapeType="1"/>
              </p:cNvSpPr>
              <p:nvPr/>
            </p:nvSpPr>
            <p:spPr bwMode="auto">
              <a:xfrm>
                <a:off x="2396" y="259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45" name="Line 2109"/>
              <p:cNvSpPr>
                <a:spLocks noChangeShapeType="1"/>
              </p:cNvSpPr>
              <p:nvPr/>
            </p:nvSpPr>
            <p:spPr bwMode="auto">
              <a:xfrm>
                <a:off x="2396" y="254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46" name="Line 2110"/>
              <p:cNvSpPr>
                <a:spLocks noChangeShapeType="1"/>
              </p:cNvSpPr>
              <p:nvPr/>
            </p:nvSpPr>
            <p:spPr bwMode="auto">
              <a:xfrm flipV="1">
                <a:off x="2394" y="25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47" name="Line 2111"/>
              <p:cNvSpPr>
                <a:spLocks noChangeShapeType="1"/>
              </p:cNvSpPr>
              <p:nvPr/>
            </p:nvSpPr>
            <p:spPr bwMode="auto">
              <a:xfrm flipV="1">
                <a:off x="2436" y="25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48" name="Line 2112"/>
              <p:cNvSpPr>
                <a:spLocks noChangeShapeType="1"/>
              </p:cNvSpPr>
              <p:nvPr/>
            </p:nvSpPr>
            <p:spPr bwMode="auto">
              <a:xfrm flipV="1">
                <a:off x="2438" y="2504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49" name="Line 2113"/>
              <p:cNvSpPr>
                <a:spLocks noChangeShapeType="1"/>
              </p:cNvSpPr>
              <p:nvPr/>
            </p:nvSpPr>
            <p:spPr bwMode="auto">
              <a:xfrm>
                <a:off x="2416" y="253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50" name="Line 2114"/>
              <p:cNvSpPr>
                <a:spLocks noChangeShapeType="1"/>
              </p:cNvSpPr>
              <p:nvPr/>
            </p:nvSpPr>
            <p:spPr bwMode="auto">
              <a:xfrm>
                <a:off x="2416" y="255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51" name="Line 2115"/>
              <p:cNvSpPr>
                <a:spLocks noChangeShapeType="1"/>
              </p:cNvSpPr>
              <p:nvPr/>
            </p:nvSpPr>
            <p:spPr bwMode="auto">
              <a:xfrm>
                <a:off x="2416" y="250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52" name="Line 2116"/>
              <p:cNvSpPr>
                <a:spLocks noChangeShapeType="1"/>
              </p:cNvSpPr>
              <p:nvPr/>
            </p:nvSpPr>
            <p:spPr bwMode="auto">
              <a:xfrm flipV="1">
                <a:off x="2416" y="251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53" name="Line 2117"/>
              <p:cNvSpPr>
                <a:spLocks noChangeShapeType="1"/>
              </p:cNvSpPr>
              <p:nvPr/>
            </p:nvSpPr>
            <p:spPr bwMode="auto">
              <a:xfrm flipV="1">
                <a:off x="2458" y="251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54" name="Line 2118"/>
              <p:cNvSpPr>
                <a:spLocks noChangeShapeType="1"/>
              </p:cNvSpPr>
              <p:nvPr/>
            </p:nvSpPr>
            <p:spPr bwMode="auto">
              <a:xfrm flipV="1">
                <a:off x="2458" y="2460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55" name="Line 2119"/>
              <p:cNvSpPr>
                <a:spLocks noChangeShapeType="1"/>
              </p:cNvSpPr>
              <p:nvPr/>
            </p:nvSpPr>
            <p:spPr bwMode="auto">
              <a:xfrm>
                <a:off x="2438" y="248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56" name="Line 2120"/>
              <p:cNvSpPr>
                <a:spLocks noChangeShapeType="1"/>
              </p:cNvSpPr>
              <p:nvPr/>
            </p:nvSpPr>
            <p:spPr bwMode="auto">
              <a:xfrm>
                <a:off x="2436" y="251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57" name="Line 2121"/>
              <p:cNvSpPr>
                <a:spLocks noChangeShapeType="1"/>
              </p:cNvSpPr>
              <p:nvPr/>
            </p:nvSpPr>
            <p:spPr bwMode="auto">
              <a:xfrm>
                <a:off x="2436" y="246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58" name="Line 2122"/>
              <p:cNvSpPr>
                <a:spLocks noChangeShapeType="1"/>
              </p:cNvSpPr>
              <p:nvPr/>
            </p:nvSpPr>
            <p:spPr bwMode="auto">
              <a:xfrm flipV="1">
                <a:off x="2438" y="246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59" name="Line 2123"/>
              <p:cNvSpPr>
                <a:spLocks noChangeShapeType="1"/>
              </p:cNvSpPr>
              <p:nvPr/>
            </p:nvSpPr>
            <p:spPr bwMode="auto">
              <a:xfrm flipV="1">
                <a:off x="2478" y="246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60" name="Line 2124"/>
              <p:cNvSpPr>
                <a:spLocks noChangeShapeType="1"/>
              </p:cNvSpPr>
              <p:nvPr/>
            </p:nvSpPr>
            <p:spPr bwMode="auto">
              <a:xfrm flipV="1">
                <a:off x="2478" y="2418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61" name="Line 2125"/>
              <p:cNvSpPr>
                <a:spLocks noChangeShapeType="1"/>
              </p:cNvSpPr>
              <p:nvPr/>
            </p:nvSpPr>
            <p:spPr bwMode="auto">
              <a:xfrm>
                <a:off x="2460" y="2444"/>
                <a:ext cx="3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62" name="Line 2126"/>
              <p:cNvSpPr>
                <a:spLocks noChangeShapeType="1"/>
              </p:cNvSpPr>
              <p:nvPr/>
            </p:nvSpPr>
            <p:spPr bwMode="auto">
              <a:xfrm>
                <a:off x="2458" y="246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63" name="Line 2127"/>
              <p:cNvSpPr>
                <a:spLocks noChangeShapeType="1"/>
              </p:cNvSpPr>
              <p:nvPr/>
            </p:nvSpPr>
            <p:spPr bwMode="auto">
              <a:xfrm>
                <a:off x="2458" y="241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64" name="Line 2128"/>
              <p:cNvSpPr>
                <a:spLocks noChangeShapeType="1"/>
              </p:cNvSpPr>
              <p:nvPr/>
            </p:nvSpPr>
            <p:spPr bwMode="auto">
              <a:xfrm flipV="1">
                <a:off x="2460" y="242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65" name="Line 2129"/>
              <p:cNvSpPr>
                <a:spLocks noChangeShapeType="1"/>
              </p:cNvSpPr>
              <p:nvPr/>
            </p:nvSpPr>
            <p:spPr bwMode="auto">
              <a:xfrm flipV="1">
                <a:off x="2498" y="242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66" name="Line 2130"/>
              <p:cNvSpPr>
                <a:spLocks noChangeShapeType="1"/>
              </p:cNvSpPr>
              <p:nvPr/>
            </p:nvSpPr>
            <p:spPr bwMode="auto">
              <a:xfrm flipV="1">
                <a:off x="2498" y="2402"/>
                <a:ext cx="1" cy="4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67" name="Line 2131"/>
              <p:cNvSpPr>
                <a:spLocks noChangeShapeType="1"/>
              </p:cNvSpPr>
              <p:nvPr/>
            </p:nvSpPr>
            <p:spPr bwMode="auto">
              <a:xfrm>
                <a:off x="2480" y="2426"/>
                <a:ext cx="3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68" name="Line 2132"/>
              <p:cNvSpPr>
                <a:spLocks noChangeShapeType="1"/>
              </p:cNvSpPr>
              <p:nvPr/>
            </p:nvSpPr>
            <p:spPr bwMode="auto">
              <a:xfrm>
                <a:off x="2478" y="245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69" name="Line 2133"/>
              <p:cNvSpPr>
                <a:spLocks noChangeShapeType="1"/>
              </p:cNvSpPr>
              <p:nvPr/>
            </p:nvSpPr>
            <p:spPr bwMode="auto">
              <a:xfrm>
                <a:off x="2478" y="240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70" name="Line 2134"/>
              <p:cNvSpPr>
                <a:spLocks noChangeShapeType="1"/>
              </p:cNvSpPr>
              <p:nvPr/>
            </p:nvSpPr>
            <p:spPr bwMode="auto">
              <a:xfrm flipV="1">
                <a:off x="2480" y="24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71" name="Line 2135"/>
              <p:cNvSpPr>
                <a:spLocks noChangeShapeType="1"/>
              </p:cNvSpPr>
              <p:nvPr/>
            </p:nvSpPr>
            <p:spPr bwMode="auto">
              <a:xfrm flipV="1">
                <a:off x="2518" y="24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72" name="Line 2136"/>
              <p:cNvSpPr>
                <a:spLocks noChangeShapeType="1"/>
              </p:cNvSpPr>
              <p:nvPr/>
            </p:nvSpPr>
            <p:spPr bwMode="auto">
              <a:xfrm flipV="1">
                <a:off x="2518" y="2408"/>
                <a:ext cx="1" cy="4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73" name="Line 2137"/>
              <p:cNvSpPr>
                <a:spLocks noChangeShapeType="1"/>
              </p:cNvSpPr>
              <p:nvPr/>
            </p:nvSpPr>
            <p:spPr bwMode="auto">
              <a:xfrm>
                <a:off x="2500" y="2432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74" name="Line 2138"/>
              <p:cNvSpPr>
                <a:spLocks noChangeShapeType="1"/>
              </p:cNvSpPr>
              <p:nvPr/>
            </p:nvSpPr>
            <p:spPr bwMode="auto">
              <a:xfrm>
                <a:off x="2498" y="245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75" name="Line 2139"/>
              <p:cNvSpPr>
                <a:spLocks noChangeShapeType="1"/>
              </p:cNvSpPr>
              <p:nvPr/>
            </p:nvSpPr>
            <p:spPr bwMode="auto">
              <a:xfrm>
                <a:off x="2498" y="240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76" name="Line 2140"/>
              <p:cNvSpPr>
                <a:spLocks noChangeShapeType="1"/>
              </p:cNvSpPr>
              <p:nvPr/>
            </p:nvSpPr>
            <p:spPr bwMode="auto">
              <a:xfrm flipV="1">
                <a:off x="2500" y="24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77" name="Line 2141"/>
              <p:cNvSpPr>
                <a:spLocks noChangeShapeType="1"/>
              </p:cNvSpPr>
              <p:nvPr/>
            </p:nvSpPr>
            <p:spPr bwMode="auto">
              <a:xfrm flipV="1">
                <a:off x="2536" y="24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78" name="Line 2142"/>
              <p:cNvSpPr>
                <a:spLocks noChangeShapeType="1"/>
              </p:cNvSpPr>
              <p:nvPr/>
            </p:nvSpPr>
            <p:spPr bwMode="auto">
              <a:xfrm flipV="1">
                <a:off x="2540" y="2414"/>
                <a:ext cx="1" cy="4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79" name="Line 2143"/>
              <p:cNvSpPr>
                <a:spLocks noChangeShapeType="1"/>
              </p:cNvSpPr>
              <p:nvPr/>
            </p:nvSpPr>
            <p:spPr bwMode="auto">
              <a:xfrm>
                <a:off x="2522" y="2438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80" name="Line 2144"/>
              <p:cNvSpPr>
                <a:spLocks noChangeShapeType="1"/>
              </p:cNvSpPr>
              <p:nvPr/>
            </p:nvSpPr>
            <p:spPr bwMode="auto">
              <a:xfrm>
                <a:off x="2520" y="246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81" name="Line 2145"/>
              <p:cNvSpPr>
                <a:spLocks noChangeShapeType="1"/>
              </p:cNvSpPr>
              <p:nvPr/>
            </p:nvSpPr>
            <p:spPr bwMode="auto">
              <a:xfrm>
                <a:off x="2520" y="24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82" name="Line 2146"/>
              <p:cNvSpPr>
                <a:spLocks noChangeShapeType="1"/>
              </p:cNvSpPr>
              <p:nvPr/>
            </p:nvSpPr>
            <p:spPr bwMode="auto">
              <a:xfrm flipV="1">
                <a:off x="2522" y="241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83" name="Line 2147"/>
              <p:cNvSpPr>
                <a:spLocks noChangeShapeType="1"/>
              </p:cNvSpPr>
              <p:nvPr/>
            </p:nvSpPr>
            <p:spPr bwMode="auto">
              <a:xfrm flipV="1">
                <a:off x="2558" y="241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84" name="Line 2148"/>
              <p:cNvSpPr>
                <a:spLocks noChangeShapeType="1"/>
              </p:cNvSpPr>
              <p:nvPr/>
            </p:nvSpPr>
            <p:spPr bwMode="auto">
              <a:xfrm flipV="1">
                <a:off x="2562" y="2422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85" name="Line 2149"/>
              <p:cNvSpPr>
                <a:spLocks noChangeShapeType="1"/>
              </p:cNvSpPr>
              <p:nvPr/>
            </p:nvSpPr>
            <p:spPr bwMode="auto">
              <a:xfrm>
                <a:off x="2544" y="2446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86" name="Line 2150"/>
              <p:cNvSpPr>
                <a:spLocks noChangeShapeType="1"/>
              </p:cNvSpPr>
              <p:nvPr/>
            </p:nvSpPr>
            <p:spPr bwMode="auto">
              <a:xfrm>
                <a:off x="2542" y="247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87" name="Line 2151"/>
              <p:cNvSpPr>
                <a:spLocks noChangeShapeType="1"/>
              </p:cNvSpPr>
              <p:nvPr/>
            </p:nvSpPr>
            <p:spPr bwMode="auto">
              <a:xfrm>
                <a:off x="2542" y="242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88" name="Line 2152"/>
              <p:cNvSpPr>
                <a:spLocks noChangeShapeType="1"/>
              </p:cNvSpPr>
              <p:nvPr/>
            </p:nvSpPr>
            <p:spPr bwMode="auto">
              <a:xfrm flipV="1">
                <a:off x="2544" y="242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89" name="Line 2153"/>
              <p:cNvSpPr>
                <a:spLocks noChangeShapeType="1"/>
              </p:cNvSpPr>
              <p:nvPr/>
            </p:nvSpPr>
            <p:spPr bwMode="auto">
              <a:xfrm flipV="1">
                <a:off x="2580" y="242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90" name="Line 2154"/>
              <p:cNvSpPr>
                <a:spLocks noChangeShapeType="1"/>
              </p:cNvSpPr>
              <p:nvPr/>
            </p:nvSpPr>
            <p:spPr bwMode="auto">
              <a:xfrm flipV="1">
                <a:off x="2582" y="2428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91" name="Line 2155"/>
              <p:cNvSpPr>
                <a:spLocks noChangeShapeType="1"/>
              </p:cNvSpPr>
              <p:nvPr/>
            </p:nvSpPr>
            <p:spPr bwMode="auto">
              <a:xfrm>
                <a:off x="2566" y="2452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92" name="Line 2156"/>
              <p:cNvSpPr>
                <a:spLocks noChangeShapeType="1"/>
              </p:cNvSpPr>
              <p:nvPr/>
            </p:nvSpPr>
            <p:spPr bwMode="auto">
              <a:xfrm>
                <a:off x="2562" y="247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93" name="Line 2157"/>
              <p:cNvSpPr>
                <a:spLocks noChangeShapeType="1"/>
              </p:cNvSpPr>
              <p:nvPr/>
            </p:nvSpPr>
            <p:spPr bwMode="auto">
              <a:xfrm>
                <a:off x="2562" y="242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94" name="Line 2158"/>
              <p:cNvSpPr>
                <a:spLocks noChangeShapeType="1"/>
              </p:cNvSpPr>
              <p:nvPr/>
            </p:nvSpPr>
            <p:spPr bwMode="auto">
              <a:xfrm flipV="1">
                <a:off x="2566" y="243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95" name="Line 2159"/>
              <p:cNvSpPr>
                <a:spLocks noChangeShapeType="1"/>
              </p:cNvSpPr>
              <p:nvPr/>
            </p:nvSpPr>
            <p:spPr bwMode="auto">
              <a:xfrm flipV="1">
                <a:off x="2598" y="243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96" name="Line 2160"/>
              <p:cNvSpPr>
                <a:spLocks noChangeShapeType="1"/>
              </p:cNvSpPr>
              <p:nvPr/>
            </p:nvSpPr>
            <p:spPr bwMode="auto">
              <a:xfrm flipV="1">
                <a:off x="2602" y="2434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97" name="Line 2161"/>
              <p:cNvSpPr>
                <a:spLocks noChangeShapeType="1"/>
              </p:cNvSpPr>
              <p:nvPr/>
            </p:nvSpPr>
            <p:spPr bwMode="auto">
              <a:xfrm>
                <a:off x="2586" y="2460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98" name="Line 2162"/>
              <p:cNvSpPr>
                <a:spLocks noChangeShapeType="1"/>
              </p:cNvSpPr>
              <p:nvPr/>
            </p:nvSpPr>
            <p:spPr bwMode="auto">
              <a:xfrm>
                <a:off x="2582" y="248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499" name="Line 2163"/>
              <p:cNvSpPr>
                <a:spLocks noChangeShapeType="1"/>
              </p:cNvSpPr>
              <p:nvPr/>
            </p:nvSpPr>
            <p:spPr bwMode="auto">
              <a:xfrm>
                <a:off x="2582" y="243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00" name="Line 2164"/>
              <p:cNvSpPr>
                <a:spLocks noChangeShapeType="1"/>
              </p:cNvSpPr>
              <p:nvPr/>
            </p:nvSpPr>
            <p:spPr bwMode="auto">
              <a:xfrm flipV="1">
                <a:off x="2586" y="243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01" name="Line 2165"/>
              <p:cNvSpPr>
                <a:spLocks noChangeShapeType="1"/>
              </p:cNvSpPr>
              <p:nvPr/>
            </p:nvSpPr>
            <p:spPr bwMode="auto">
              <a:xfrm flipV="1">
                <a:off x="2618" y="243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02" name="Line 2166"/>
              <p:cNvSpPr>
                <a:spLocks noChangeShapeType="1"/>
              </p:cNvSpPr>
              <p:nvPr/>
            </p:nvSpPr>
            <p:spPr bwMode="auto">
              <a:xfrm flipV="1">
                <a:off x="2624" y="2448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03" name="Line 2167"/>
              <p:cNvSpPr>
                <a:spLocks noChangeShapeType="1"/>
              </p:cNvSpPr>
              <p:nvPr/>
            </p:nvSpPr>
            <p:spPr bwMode="auto">
              <a:xfrm>
                <a:off x="2608" y="2474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04" name="Line 2168"/>
              <p:cNvSpPr>
                <a:spLocks noChangeShapeType="1"/>
              </p:cNvSpPr>
              <p:nvPr/>
            </p:nvSpPr>
            <p:spPr bwMode="auto">
              <a:xfrm>
                <a:off x="2604" y="249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05" name="Line 2169"/>
              <p:cNvSpPr>
                <a:spLocks noChangeShapeType="1"/>
              </p:cNvSpPr>
              <p:nvPr/>
            </p:nvSpPr>
            <p:spPr bwMode="auto">
              <a:xfrm>
                <a:off x="2604" y="244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06" name="Line 2170"/>
              <p:cNvSpPr>
                <a:spLocks noChangeShapeType="1"/>
              </p:cNvSpPr>
              <p:nvPr/>
            </p:nvSpPr>
            <p:spPr bwMode="auto">
              <a:xfrm flipV="1">
                <a:off x="2608" y="245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07" name="Line 2171"/>
              <p:cNvSpPr>
                <a:spLocks noChangeShapeType="1"/>
              </p:cNvSpPr>
              <p:nvPr/>
            </p:nvSpPr>
            <p:spPr bwMode="auto">
              <a:xfrm flipV="1">
                <a:off x="2640" y="245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08" name="Line 2172"/>
              <p:cNvSpPr>
                <a:spLocks noChangeShapeType="1"/>
              </p:cNvSpPr>
              <p:nvPr/>
            </p:nvSpPr>
            <p:spPr bwMode="auto">
              <a:xfrm flipV="1">
                <a:off x="2644" y="2448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09" name="Line 2173"/>
              <p:cNvSpPr>
                <a:spLocks noChangeShapeType="1"/>
              </p:cNvSpPr>
              <p:nvPr/>
            </p:nvSpPr>
            <p:spPr bwMode="auto">
              <a:xfrm>
                <a:off x="2628" y="2474"/>
                <a:ext cx="3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10" name="Line 2174"/>
              <p:cNvSpPr>
                <a:spLocks noChangeShapeType="1"/>
              </p:cNvSpPr>
              <p:nvPr/>
            </p:nvSpPr>
            <p:spPr bwMode="auto">
              <a:xfrm>
                <a:off x="2624" y="249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11" name="Line 2175"/>
              <p:cNvSpPr>
                <a:spLocks noChangeShapeType="1"/>
              </p:cNvSpPr>
              <p:nvPr/>
            </p:nvSpPr>
            <p:spPr bwMode="auto">
              <a:xfrm>
                <a:off x="2624" y="244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12" name="Line 2176"/>
              <p:cNvSpPr>
                <a:spLocks noChangeShapeType="1"/>
              </p:cNvSpPr>
              <p:nvPr/>
            </p:nvSpPr>
            <p:spPr bwMode="auto">
              <a:xfrm flipV="1">
                <a:off x="2628" y="245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13" name="Line 2177"/>
              <p:cNvSpPr>
                <a:spLocks noChangeShapeType="1"/>
              </p:cNvSpPr>
              <p:nvPr/>
            </p:nvSpPr>
            <p:spPr bwMode="auto">
              <a:xfrm flipV="1">
                <a:off x="2658" y="245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14" name="Line 2178"/>
              <p:cNvSpPr>
                <a:spLocks noChangeShapeType="1"/>
              </p:cNvSpPr>
              <p:nvPr/>
            </p:nvSpPr>
            <p:spPr bwMode="auto">
              <a:xfrm flipV="1">
                <a:off x="2666" y="2466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15" name="Line 2179"/>
              <p:cNvSpPr>
                <a:spLocks noChangeShapeType="1"/>
              </p:cNvSpPr>
              <p:nvPr/>
            </p:nvSpPr>
            <p:spPr bwMode="auto">
              <a:xfrm>
                <a:off x="2650" y="2492"/>
                <a:ext cx="3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16" name="Line 2180"/>
              <p:cNvSpPr>
                <a:spLocks noChangeShapeType="1"/>
              </p:cNvSpPr>
              <p:nvPr/>
            </p:nvSpPr>
            <p:spPr bwMode="auto">
              <a:xfrm>
                <a:off x="2644" y="251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17" name="Line 2181"/>
              <p:cNvSpPr>
                <a:spLocks noChangeShapeType="1"/>
              </p:cNvSpPr>
              <p:nvPr/>
            </p:nvSpPr>
            <p:spPr bwMode="auto">
              <a:xfrm>
                <a:off x="2644" y="246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18" name="Line 2182"/>
              <p:cNvSpPr>
                <a:spLocks noChangeShapeType="1"/>
              </p:cNvSpPr>
              <p:nvPr/>
            </p:nvSpPr>
            <p:spPr bwMode="auto">
              <a:xfrm flipV="1">
                <a:off x="2650" y="247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19" name="Line 2183"/>
              <p:cNvSpPr>
                <a:spLocks noChangeShapeType="1"/>
              </p:cNvSpPr>
              <p:nvPr/>
            </p:nvSpPr>
            <p:spPr bwMode="auto">
              <a:xfrm flipV="1">
                <a:off x="2680" y="247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20" name="Line 2184"/>
              <p:cNvSpPr>
                <a:spLocks noChangeShapeType="1"/>
              </p:cNvSpPr>
              <p:nvPr/>
            </p:nvSpPr>
            <p:spPr bwMode="auto">
              <a:xfrm flipV="1">
                <a:off x="2686" y="2470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21" name="Line 2185"/>
              <p:cNvSpPr>
                <a:spLocks noChangeShapeType="1"/>
              </p:cNvSpPr>
              <p:nvPr/>
            </p:nvSpPr>
            <p:spPr bwMode="auto">
              <a:xfrm>
                <a:off x="2670" y="2496"/>
                <a:ext cx="3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22" name="Line 2186"/>
              <p:cNvSpPr>
                <a:spLocks noChangeShapeType="1"/>
              </p:cNvSpPr>
              <p:nvPr/>
            </p:nvSpPr>
            <p:spPr bwMode="auto">
              <a:xfrm>
                <a:off x="2664" y="252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23" name="Line 2187"/>
              <p:cNvSpPr>
                <a:spLocks noChangeShapeType="1"/>
              </p:cNvSpPr>
              <p:nvPr/>
            </p:nvSpPr>
            <p:spPr bwMode="auto">
              <a:xfrm>
                <a:off x="2664" y="247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24" name="Line 2188"/>
              <p:cNvSpPr>
                <a:spLocks noChangeShapeType="1"/>
              </p:cNvSpPr>
              <p:nvPr/>
            </p:nvSpPr>
            <p:spPr bwMode="auto">
              <a:xfrm flipV="1">
                <a:off x="2670" y="247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25" name="Line 2189"/>
              <p:cNvSpPr>
                <a:spLocks noChangeShapeType="1"/>
              </p:cNvSpPr>
              <p:nvPr/>
            </p:nvSpPr>
            <p:spPr bwMode="auto">
              <a:xfrm flipV="1">
                <a:off x="2700" y="247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26" name="Line 2190"/>
              <p:cNvSpPr>
                <a:spLocks noChangeShapeType="1"/>
              </p:cNvSpPr>
              <p:nvPr/>
            </p:nvSpPr>
            <p:spPr bwMode="auto">
              <a:xfrm flipV="1">
                <a:off x="2706" y="2488"/>
                <a:ext cx="1" cy="4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27" name="Line 2191"/>
              <p:cNvSpPr>
                <a:spLocks noChangeShapeType="1"/>
              </p:cNvSpPr>
              <p:nvPr/>
            </p:nvSpPr>
            <p:spPr bwMode="auto">
              <a:xfrm>
                <a:off x="2692" y="2512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28" name="Line 2192"/>
              <p:cNvSpPr>
                <a:spLocks noChangeShapeType="1"/>
              </p:cNvSpPr>
              <p:nvPr/>
            </p:nvSpPr>
            <p:spPr bwMode="auto">
              <a:xfrm>
                <a:off x="2686" y="253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29" name="Line 2193"/>
              <p:cNvSpPr>
                <a:spLocks noChangeShapeType="1"/>
              </p:cNvSpPr>
              <p:nvPr/>
            </p:nvSpPr>
            <p:spPr bwMode="auto">
              <a:xfrm>
                <a:off x="2686" y="248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30" name="Line 2194"/>
              <p:cNvSpPr>
                <a:spLocks noChangeShapeType="1"/>
              </p:cNvSpPr>
              <p:nvPr/>
            </p:nvSpPr>
            <p:spPr bwMode="auto">
              <a:xfrm flipV="1">
                <a:off x="2692" y="249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31" name="Line 2195"/>
              <p:cNvSpPr>
                <a:spLocks noChangeShapeType="1"/>
              </p:cNvSpPr>
              <p:nvPr/>
            </p:nvSpPr>
            <p:spPr bwMode="auto">
              <a:xfrm flipV="1">
                <a:off x="2720" y="249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32" name="Line 2196"/>
              <p:cNvSpPr>
                <a:spLocks noChangeShapeType="1"/>
              </p:cNvSpPr>
              <p:nvPr/>
            </p:nvSpPr>
            <p:spPr bwMode="auto">
              <a:xfrm flipV="1">
                <a:off x="2726" y="2498"/>
                <a:ext cx="1" cy="4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33" name="Line 2197"/>
              <p:cNvSpPr>
                <a:spLocks noChangeShapeType="1"/>
              </p:cNvSpPr>
              <p:nvPr/>
            </p:nvSpPr>
            <p:spPr bwMode="auto">
              <a:xfrm>
                <a:off x="2714" y="2522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34" name="Line 2198"/>
              <p:cNvSpPr>
                <a:spLocks noChangeShapeType="1"/>
              </p:cNvSpPr>
              <p:nvPr/>
            </p:nvSpPr>
            <p:spPr bwMode="auto">
              <a:xfrm>
                <a:off x="2706" y="254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35" name="Line 2199"/>
              <p:cNvSpPr>
                <a:spLocks noChangeShapeType="1"/>
              </p:cNvSpPr>
              <p:nvPr/>
            </p:nvSpPr>
            <p:spPr bwMode="auto">
              <a:xfrm>
                <a:off x="2706" y="249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36" name="Line 2200"/>
              <p:cNvSpPr>
                <a:spLocks noChangeShapeType="1"/>
              </p:cNvSpPr>
              <p:nvPr/>
            </p:nvSpPr>
            <p:spPr bwMode="auto">
              <a:xfrm flipV="1">
                <a:off x="2714" y="25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37" name="Line 2201"/>
              <p:cNvSpPr>
                <a:spLocks noChangeShapeType="1"/>
              </p:cNvSpPr>
              <p:nvPr/>
            </p:nvSpPr>
            <p:spPr bwMode="auto">
              <a:xfrm flipV="1">
                <a:off x="2740" y="25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38" name="Line 2202"/>
              <p:cNvSpPr>
                <a:spLocks noChangeShapeType="1"/>
              </p:cNvSpPr>
              <p:nvPr/>
            </p:nvSpPr>
            <p:spPr bwMode="auto">
              <a:xfrm flipV="1">
                <a:off x="2748" y="2516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39" name="Line 2203"/>
              <p:cNvSpPr>
                <a:spLocks noChangeShapeType="1"/>
              </p:cNvSpPr>
              <p:nvPr/>
            </p:nvSpPr>
            <p:spPr bwMode="auto">
              <a:xfrm>
                <a:off x="2736" y="2542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40" name="Line 2204"/>
              <p:cNvSpPr>
                <a:spLocks noChangeShapeType="1"/>
              </p:cNvSpPr>
              <p:nvPr/>
            </p:nvSpPr>
            <p:spPr bwMode="auto">
              <a:xfrm>
                <a:off x="2728" y="256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41" name="Line 2205"/>
              <p:cNvSpPr>
                <a:spLocks noChangeShapeType="1"/>
              </p:cNvSpPr>
              <p:nvPr/>
            </p:nvSpPr>
            <p:spPr bwMode="auto">
              <a:xfrm>
                <a:off x="2728" y="251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42" name="Line 2206"/>
              <p:cNvSpPr>
                <a:spLocks noChangeShapeType="1"/>
              </p:cNvSpPr>
              <p:nvPr/>
            </p:nvSpPr>
            <p:spPr bwMode="auto">
              <a:xfrm flipV="1">
                <a:off x="2736" y="252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43" name="Line 2207"/>
              <p:cNvSpPr>
                <a:spLocks noChangeShapeType="1"/>
              </p:cNvSpPr>
              <p:nvPr/>
            </p:nvSpPr>
            <p:spPr bwMode="auto">
              <a:xfrm flipV="1">
                <a:off x="2762" y="252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44" name="Line 2208"/>
              <p:cNvSpPr>
                <a:spLocks noChangeShapeType="1"/>
              </p:cNvSpPr>
              <p:nvPr/>
            </p:nvSpPr>
            <p:spPr bwMode="auto">
              <a:xfrm flipV="1">
                <a:off x="2768" y="2526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45" name="Line 2209"/>
              <p:cNvSpPr>
                <a:spLocks noChangeShapeType="1"/>
              </p:cNvSpPr>
              <p:nvPr/>
            </p:nvSpPr>
            <p:spPr bwMode="auto">
              <a:xfrm>
                <a:off x="2756" y="2550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46" name="Line 2210"/>
              <p:cNvSpPr>
                <a:spLocks noChangeShapeType="1"/>
              </p:cNvSpPr>
              <p:nvPr/>
            </p:nvSpPr>
            <p:spPr bwMode="auto">
              <a:xfrm>
                <a:off x="2748" y="257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47" name="Line 2211"/>
              <p:cNvSpPr>
                <a:spLocks noChangeShapeType="1"/>
              </p:cNvSpPr>
              <p:nvPr/>
            </p:nvSpPr>
            <p:spPr bwMode="auto">
              <a:xfrm>
                <a:off x="2748" y="252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48" name="Line 2212"/>
              <p:cNvSpPr>
                <a:spLocks noChangeShapeType="1"/>
              </p:cNvSpPr>
              <p:nvPr/>
            </p:nvSpPr>
            <p:spPr bwMode="auto">
              <a:xfrm flipV="1">
                <a:off x="2756" y="25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49" name="Line 2213"/>
              <p:cNvSpPr>
                <a:spLocks noChangeShapeType="1"/>
              </p:cNvSpPr>
              <p:nvPr/>
            </p:nvSpPr>
            <p:spPr bwMode="auto">
              <a:xfrm flipV="1">
                <a:off x="2782" y="253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4550" name="Group 2214"/>
            <p:cNvGrpSpPr>
              <a:grpSpLocks/>
            </p:cNvGrpSpPr>
            <p:nvPr/>
          </p:nvGrpSpPr>
          <p:grpSpPr bwMode="auto">
            <a:xfrm>
              <a:off x="1294" y="2088"/>
              <a:ext cx="3493" cy="1432"/>
              <a:chOff x="1294" y="2088"/>
              <a:chExt cx="3493" cy="1432"/>
            </a:xfrm>
          </p:grpSpPr>
          <p:sp>
            <p:nvSpPr>
              <p:cNvPr id="144551" name="Line 2215"/>
              <p:cNvSpPr>
                <a:spLocks noChangeShapeType="1"/>
              </p:cNvSpPr>
              <p:nvPr/>
            </p:nvSpPr>
            <p:spPr bwMode="auto">
              <a:xfrm flipV="1">
                <a:off x="2790" y="2544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52" name="Line 2216"/>
              <p:cNvSpPr>
                <a:spLocks noChangeShapeType="1"/>
              </p:cNvSpPr>
              <p:nvPr/>
            </p:nvSpPr>
            <p:spPr bwMode="auto">
              <a:xfrm>
                <a:off x="2778" y="2568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53" name="Line 2217"/>
              <p:cNvSpPr>
                <a:spLocks noChangeShapeType="1"/>
              </p:cNvSpPr>
              <p:nvPr/>
            </p:nvSpPr>
            <p:spPr bwMode="auto">
              <a:xfrm>
                <a:off x="2770" y="259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54" name="Line 2218"/>
              <p:cNvSpPr>
                <a:spLocks noChangeShapeType="1"/>
              </p:cNvSpPr>
              <p:nvPr/>
            </p:nvSpPr>
            <p:spPr bwMode="auto">
              <a:xfrm>
                <a:off x="2770" y="25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55" name="Line 2219"/>
              <p:cNvSpPr>
                <a:spLocks noChangeShapeType="1"/>
              </p:cNvSpPr>
              <p:nvPr/>
            </p:nvSpPr>
            <p:spPr bwMode="auto">
              <a:xfrm flipV="1">
                <a:off x="2778" y="254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56" name="Line 2220"/>
              <p:cNvSpPr>
                <a:spLocks noChangeShapeType="1"/>
              </p:cNvSpPr>
              <p:nvPr/>
            </p:nvSpPr>
            <p:spPr bwMode="auto">
              <a:xfrm flipV="1">
                <a:off x="2802" y="254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57" name="Line 2221"/>
              <p:cNvSpPr>
                <a:spLocks noChangeShapeType="1"/>
              </p:cNvSpPr>
              <p:nvPr/>
            </p:nvSpPr>
            <p:spPr bwMode="auto">
              <a:xfrm flipV="1">
                <a:off x="2810" y="2566"/>
                <a:ext cx="1" cy="4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58" name="Line 2222"/>
              <p:cNvSpPr>
                <a:spLocks noChangeShapeType="1"/>
              </p:cNvSpPr>
              <p:nvPr/>
            </p:nvSpPr>
            <p:spPr bwMode="auto">
              <a:xfrm>
                <a:off x="2798" y="2590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59" name="Line 2223"/>
              <p:cNvSpPr>
                <a:spLocks noChangeShapeType="1"/>
              </p:cNvSpPr>
              <p:nvPr/>
            </p:nvSpPr>
            <p:spPr bwMode="auto">
              <a:xfrm>
                <a:off x="2790" y="26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60" name="Line 2224"/>
              <p:cNvSpPr>
                <a:spLocks noChangeShapeType="1"/>
              </p:cNvSpPr>
              <p:nvPr/>
            </p:nvSpPr>
            <p:spPr bwMode="auto">
              <a:xfrm>
                <a:off x="2790" y="256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61" name="Line 2225"/>
              <p:cNvSpPr>
                <a:spLocks noChangeShapeType="1"/>
              </p:cNvSpPr>
              <p:nvPr/>
            </p:nvSpPr>
            <p:spPr bwMode="auto">
              <a:xfrm flipV="1">
                <a:off x="2798" y="257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62" name="Line 2226"/>
              <p:cNvSpPr>
                <a:spLocks noChangeShapeType="1"/>
              </p:cNvSpPr>
              <p:nvPr/>
            </p:nvSpPr>
            <p:spPr bwMode="auto">
              <a:xfrm flipV="1">
                <a:off x="2822" y="257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63" name="Line 2227"/>
              <p:cNvSpPr>
                <a:spLocks noChangeShapeType="1"/>
              </p:cNvSpPr>
              <p:nvPr/>
            </p:nvSpPr>
            <p:spPr bwMode="auto">
              <a:xfrm flipV="1">
                <a:off x="2832" y="2574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64" name="Line 2228"/>
              <p:cNvSpPr>
                <a:spLocks noChangeShapeType="1"/>
              </p:cNvSpPr>
              <p:nvPr/>
            </p:nvSpPr>
            <p:spPr bwMode="auto">
              <a:xfrm>
                <a:off x="2820" y="2600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65" name="Line 2229"/>
              <p:cNvSpPr>
                <a:spLocks noChangeShapeType="1"/>
              </p:cNvSpPr>
              <p:nvPr/>
            </p:nvSpPr>
            <p:spPr bwMode="auto">
              <a:xfrm>
                <a:off x="2812" y="262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66" name="Line 2230"/>
              <p:cNvSpPr>
                <a:spLocks noChangeShapeType="1"/>
              </p:cNvSpPr>
              <p:nvPr/>
            </p:nvSpPr>
            <p:spPr bwMode="auto">
              <a:xfrm>
                <a:off x="2812" y="257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67" name="Line 2231"/>
              <p:cNvSpPr>
                <a:spLocks noChangeShapeType="1"/>
              </p:cNvSpPr>
              <p:nvPr/>
            </p:nvSpPr>
            <p:spPr bwMode="auto">
              <a:xfrm flipV="1">
                <a:off x="2820" y="257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68" name="Line 2232"/>
              <p:cNvSpPr>
                <a:spLocks noChangeShapeType="1"/>
              </p:cNvSpPr>
              <p:nvPr/>
            </p:nvSpPr>
            <p:spPr bwMode="auto">
              <a:xfrm flipV="1">
                <a:off x="2844" y="257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69" name="Line 2233"/>
              <p:cNvSpPr>
                <a:spLocks noChangeShapeType="1"/>
              </p:cNvSpPr>
              <p:nvPr/>
            </p:nvSpPr>
            <p:spPr bwMode="auto">
              <a:xfrm flipV="1">
                <a:off x="2852" y="2598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70" name="Line 2234"/>
              <p:cNvSpPr>
                <a:spLocks noChangeShapeType="1"/>
              </p:cNvSpPr>
              <p:nvPr/>
            </p:nvSpPr>
            <p:spPr bwMode="auto">
              <a:xfrm>
                <a:off x="2838" y="2622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71" name="Line 2235"/>
              <p:cNvSpPr>
                <a:spLocks noChangeShapeType="1"/>
              </p:cNvSpPr>
              <p:nvPr/>
            </p:nvSpPr>
            <p:spPr bwMode="auto">
              <a:xfrm>
                <a:off x="2832" y="264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72" name="Line 2236"/>
              <p:cNvSpPr>
                <a:spLocks noChangeShapeType="1"/>
              </p:cNvSpPr>
              <p:nvPr/>
            </p:nvSpPr>
            <p:spPr bwMode="auto">
              <a:xfrm>
                <a:off x="2832" y="259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73" name="Line 2237"/>
              <p:cNvSpPr>
                <a:spLocks noChangeShapeType="1"/>
              </p:cNvSpPr>
              <p:nvPr/>
            </p:nvSpPr>
            <p:spPr bwMode="auto">
              <a:xfrm flipV="1">
                <a:off x="2838" y="26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74" name="Line 2238"/>
              <p:cNvSpPr>
                <a:spLocks noChangeShapeType="1"/>
              </p:cNvSpPr>
              <p:nvPr/>
            </p:nvSpPr>
            <p:spPr bwMode="auto">
              <a:xfrm flipV="1">
                <a:off x="2864" y="26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75" name="Line 2239"/>
              <p:cNvSpPr>
                <a:spLocks noChangeShapeType="1"/>
              </p:cNvSpPr>
              <p:nvPr/>
            </p:nvSpPr>
            <p:spPr bwMode="auto">
              <a:xfrm flipV="1">
                <a:off x="2874" y="2620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76" name="Line 2240"/>
              <p:cNvSpPr>
                <a:spLocks noChangeShapeType="1"/>
              </p:cNvSpPr>
              <p:nvPr/>
            </p:nvSpPr>
            <p:spPr bwMode="auto">
              <a:xfrm>
                <a:off x="2860" y="2646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77" name="Line 2241"/>
              <p:cNvSpPr>
                <a:spLocks noChangeShapeType="1"/>
              </p:cNvSpPr>
              <p:nvPr/>
            </p:nvSpPr>
            <p:spPr bwMode="auto">
              <a:xfrm>
                <a:off x="2852" y="267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78" name="Line 2242"/>
              <p:cNvSpPr>
                <a:spLocks noChangeShapeType="1"/>
              </p:cNvSpPr>
              <p:nvPr/>
            </p:nvSpPr>
            <p:spPr bwMode="auto">
              <a:xfrm>
                <a:off x="2852" y="262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79" name="Line 2243"/>
              <p:cNvSpPr>
                <a:spLocks noChangeShapeType="1"/>
              </p:cNvSpPr>
              <p:nvPr/>
            </p:nvSpPr>
            <p:spPr bwMode="auto">
              <a:xfrm flipV="1">
                <a:off x="2860" y="262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80" name="Line 2244"/>
              <p:cNvSpPr>
                <a:spLocks noChangeShapeType="1"/>
              </p:cNvSpPr>
              <p:nvPr/>
            </p:nvSpPr>
            <p:spPr bwMode="auto">
              <a:xfrm flipV="1">
                <a:off x="2886" y="262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81" name="Line 2245"/>
              <p:cNvSpPr>
                <a:spLocks noChangeShapeType="1"/>
              </p:cNvSpPr>
              <p:nvPr/>
            </p:nvSpPr>
            <p:spPr bwMode="auto">
              <a:xfrm flipV="1">
                <a:off x="2892" y="2652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82" name="Line 2246"/>
              <p:cNvSpPr>
                <a:spLocks noChangeShapeType="1"/>
              </p:cNvSpPr>
              <p:nvPr/>
            </p:nvSpPr>
            <p:spPr bwMode="auto">
              <a:xfrm>
                <a:off x="2878" y="2678"/>
                <a:ext cx="3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83" name="Line 2247"/>
              <p:cNvSpPr>
                <a:spLocks noChangeShapeType="1"/>
              </p:cNvSpPr>
              <p:nvPr/>
            </p:nvSpPr>
            <p:spPr bwMode="auto">
              <a:xfrm>
                <a:off x="2872" y="270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84" name="Line 2248"/>
              <p:cNvSpPr>
                <a:spLocks noChangeShapeType="1"/>
              </p:cNvSpPr>
              <p:nvPr/>
            </p:nvSpPr>
            <p:spPr bwMode="auto">
              <a:xfrm>
                <a:off x="2872" y="265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85" name="Line 2249"/>
              <p:cNvSpPr>
                <a:spLocks noChangeShapeType="1"/>
              </p:cNvSpPr>
              <p:nvPr/>
            </p:nvSpPr>
            <p:spPr bwMode="auto">
              <a:xfrm flipV="1">
                <a:off x="2878" y="26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86" name="Line 2250"/>
              <p:cNvSpPr>
                <a:spLocks noChangeShapeType="1"/>
              </p:cNvSpPr>
              <p:nvPr/>
            </p:nvSpPr>
            <p:spPr bwMode="auto">
              <a:xfrm flipV="1">
                <a:off x="2908" y="26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87" name="Line 2251"/>
              <p:cNvSpPr>
                <a:spLocks noChangeShapeType="1"/>
              </p:cNvSpPr>
              <p:nvPr/>
            </p:nvSpPr>
            <p:spPr bwMode="auto">
              <a:xfrm flipV="1">
                <a:off x="2914" y="2790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88" name="Line 2252"/>
              <p:cNvSpPr>
                <a:spLocks noChangeShapeType="1"/>
              </p:cNvSpPr>
              <p:nvPr/>
            </p:nvSpPr>
            <p:spPr bwMode="auto">
              <a:xfrm>
                <a:off x="2898" y="2816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89" name="Line 2253"/>
              <p:cNvSpPr>
                <a:spLocks noChangeShapeType="1"/>
              </p:cNvSpPr>
              <p:nvPr/>
            </p:nvSpPr>
            <p:spPr bwMode="auto">
              <a:xfrm>
                <a:off x="2894" y="284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90" name="Line 2254"/>
              <p:cNvSpPr>
                <a:spLocks noChangeShapeType="1"/>
              </p:cNvSpPr>
              <p:nvPr/>
            </p:nvSpPr>
            <p:spPr bwMode="auto">
              <a:xfrm>
                <a:off x="2894" y="279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91" name="Line 2255"/>
              <p:cNvSpPr>
                <a:spLocks noChangeShapeType="1"/>
              </p:cNvSpPr>
              <p:nvPr/>
            </p:nvSpPr>
            <p:spPr bwMode="auto">
              <a:xfrm flipV="1">
                <a:off x="2898" y="279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92" name="Line 2256"/>
              <p:cNvSpPr>
                <a:spLocks noChangeShapeType="1"/>
              </p:cNvSpPr>
              <p:nvPr/>
            </p:nvSpPr>
            <p:spPr bwMode="auto">
              <a:xfrm flipV="1">
                <a:off x="2932" y="279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93" name="Line 2257"/>
              <p:cNvSpPr>
                <a:spLocks noChangeShapeType="1"/>
              </p:cNvSpPr>
              <p:nvPr/>
            </p:nvSpPr>
            <p:spPr bwMode="auto">
              <a:xfrm flipV="1">
                <a:off x="2934" y="2944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94" name="Line 2258"/>
              <p:cNvSpPr>
                <a:spLocks noChangeShapeType="1"/>
              </p:cNvSpPr>
              <p:nvPr/>
            </p:nvSpPr>
            <p:spPr bwMode="auto">
              <a:xfrm>
                <a:off x="2912" y="2972"/>
                <a:ext cx="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95" name="Line 2259"/>
              <p:cNvSpPr>
                <a:spLocks noChangeShapeType="1"/>
              </p:cNvSpPr>
              <p:nvPr/>
            </p:nvSpPr>
            <p:spPr bwMode="auto">
              <a:xfrm>
                <a:off x="2914" y="300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96" name="Line 2260"/>
              <p:cNvSpPr>
                <a:spLocks noChangeShapeType="1"/>
              </p:cNvSpPr>
              <p:nvPr/>
            </p:nvSpPr>
            <p:spPr bwMode="auto">
              <a:xfrm>
                <a:off x="2914" y="294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97" name="Line 2261"/>
              <p:cNvSpPr>
                <a:spLocks noChangeShapeType="1"/>
              </p:cNvSpPr>
              <p:nvPr/>
            </p:nvSpPr>
            <p:spPr bwMode="auto">
              <a:xfrm flipV="1">
                <a:off x="2912" y="295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98" name="Line 2262"/>
              <p:cNvSpPr>
                <a:spLocks noChangeShapeType="1"/>
              </p:cNvSpPr>
              <p:nvPr/>
            </p:nvSpPr>
            <p:spPr bwMode="auto">
              <a:xfrm flipV="1">
                <a:off x="2958" y="295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599" name="Line 2263"/>
              <p:cNvSpPr>
                <a:spLocks noChangeShapeType="1"/>
              </p:cNvSpPr>
              <p:nvPr/>
            </p:nvSpPr>
            <p:spPr bwMode="auto">
              <a:xfrm flipV="1">
                <a:off x="2938" y="3054"/>
                <a:ext cx="1" cy="7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00" name="Line 2264"/>
              <p:cNvSpPr>
                <a:spLocks noChangeShapeType="1"/>
              </p:cNvSpPr>
              <p:nvPr/>
            </p:nvSpPr>
            <p:spPr bwMode="auto">
              <a:xfrm>
                <a:off x="2836" y="3092"/>
                <a:ext cx="20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01" name="Line 2265"/>
              <p:cNvSpPr>
                <a:spLocks noChangeShapeType="1"/>
              </p:cNvSpPr>
              <p:nvPr/>
            </p:nvSpPr>
            <p:spPr bwMode="auto">
              <a:xfrm>
                <a:off x="2918" y="313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02" name="Line 2266"/>
              <p:cNvSpPr>
                <a:spLocks noChangeShapeType="1"/>
              </p:cNvSpPr>
              <p:nvPr/>
            </p:nvSpPr>
            <p:spPr bwMode="auto">
              <a:xfrm>
                <a:off x="2918" y="305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03" name="Line 2267"/>
              <p:cNvSpPr>
                <a:spLocks noChangeShapeType="1"/>
              </p:cNvSpPr>
              <p:nvPr/>
            </p:nvSpPr>
            <p:spPr bwMode="auto">
              <a:xfrm flipV="1">
                <a:off x="2836" y="307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04" name="Line 2268"/>
              <p:cNvSpPr>
                <a:spLocks noChangeShapeType="1"/>
              </p:cNvSpPr>
              <p:nvPr/>
            </p:nvSpPr>
            <p:spPr bwMode="auto">
              <a:xfrm>
                <a:off x="1294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05" name="Line 2269"/>
              <p:cNvSpPr>
                <a:spLocks noChangeShapeType="1"/>
              </p:cNvSpPr>
              <p:nvPr/>
            </p:nvSpPr>
            <p:spPr bwMode="auto">
              <a:xfrm>
                <a:off x="1324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06" name="Line 2270"/>
              <p:cNvSpPr>
                <a:spLocks noChangeShapeType="1"/>
              </p:cNvSpPr>
              <p:nvPr/>
            </p:nvSpPr>
            <p:spPr bwMode="auto">
              <a:xfrm>
                <a:off x="1356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07" name="Line 2271"/>
              <p:cNvSpPr>
                <a:spLocks noChangeShapeType="1"/>
              </p:cNvSpPr>
              <p:nvPr/>
            </p:nvSpPr>
            <p:spPr bwMode="auto">
              <a:xfrm>
                <a:off x="1388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08" name="Line 2272"/>
              <p:cNvSpPr>
                <a:spLocks noChangeShapeType="1"/>
              </p:cNvSpPr>
              <p:nvPr/>
            </p:nvSpPr>
            <p:spPr bwMode="auto">
              <a:xfrm>
                <a:off x="1420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09" name="Line 2273"/>
              <p:cNvSpPr>
                <a:spLocks noChangeShapeType="1"/>
              </p:cNvSpPr>
              <p:nvPr/>
            </p:nvSpPr>
            <p:spPr bwMode="auto">
              <a:xfrm>
                <a:off x="1452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10" name="Line 2274"/>
              <p:cNvSpPr>
                <a:spLocks noChangeShapeType="1"/>
              </p:cNvSpPr>
              <p:nvPr/>
            </p:nvSpPr>
            <p:spPr bwMode="auto">
              <a:xfrm>
                <a:off x="1484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11" name="Line 2275"/>
              <p:cNvSpPr>
                <a:spLocks noChangeShapeType="1"/>
              </p:cNvSpPr>
              <p:nvPr/>
            </p:nvSpPr>
            <p:spPr bwMode="auto">
              <a:xfrm>
                <a:off x="1516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12" name="Line 2276"/>
              <p:cNvSpPr>
                <a:spLocks noChangeShapeType="1"/>
              </p:cNvSpPr>
              <p:nvPr/>
            </p:nvSpPr>
            <p:spPr bwMode="auto">
              <a:xfrm>
                <a:off x="1548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13" name="Line 2277"/>
              <p:cNvSpPr>
                <a:spLocks noChangeShapeType="1"/>
              </p:cNvSpPr>
              <p:nvPr/>
            </p:nvSpPr>
            <p:spPr bwMode="auto">
              <a:xfrm>
                <a:off x="1578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14" name="Line 2278"/>
              <p:cNvSpPr>
                <a:spLocks noChangeShapeType="1"/>
              </p:cNvSpPr>
              <p:nvPr/>
            </p:nvSpPr>
            <p:spPr bwMode="auto">
              <a:xfrm>
                <a:off x="1610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15" name="Line 2279"/>
              <p:cNvSpPr>
                <a:spLocks noChangeShapeType="1"/>
              </p:cNvSpPr>
              <p:nvPr/>
            </p:nvSpPr>
            <p:spPr bwMode="auto">
              <a:xfrm>
                <a:off x="1642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16" name="Line 2280"/>
              <p:cNvSpPr>
                <a:spLocks noChangeShapeType="1"/>
              </p:cNvSpPr>
              <p:nvPr/>
            </p:nvSpPr>
            <p:spPr bwMode="auto">
              <a:xfrm>
                <a:off x="1674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17" name="Line 2281"/>
              <p:cNvSpPr>
                <a:spLocks noChangeShapeType="1"/>
              </p:cNvSpPr>
              <p:nvPr/>
            </p:nvSpPr>
            <p:spPr bwMode="auto">
              <a:xfrm>
                <a:off x="1706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18" name="Line 2282"/>
              <p:cNvSpPr>
                <a:spLocks noChangeShapeType="1"/>
              </p:cNvSpPr>
              <p:nvPr/>
            </p:nvSpPr>
            <p:spPr bwMode="auto">
              <a:xfrm>
                <a:off x="1738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19" name="Line 2283"/>
              <p:cNvSpPr>
                <a:spLocks noChangeShapeType="1"/>
              </p:cNvSpPr>
              <p:nvPr/>
            </p:nvSpPr>
            <p:spPr bwMode="auto">
              <a:xfrm>
                <a:off x="1770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20" name="Line 2284"/>
              <p:cNvSpPr>
                <a:spLocks noChangeShapeType="1"/>
              </p:cNvSpPr>
              <p:nvPr/>
            </p:nvSpPr>
            <p:spPr bwMode="auto">
              <a:xfrm>
                <a:off x="1802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21" name="Line 2285"/>
              <p:cNvSpPr>
                <a:spLocks noChangeShapeType="1"/>
              </p:cNvSpPr>
              <p:nvPr/>
            </p:nvSpPr>
            <p:spPr bwMode="auto">
              <a:xfrm>
                <a:off x="1832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22" name="Line 2286"/>
              <p:cNvSpPr>
                <a:spLocks noChangeShapeType="1"/>
              </p:cNvSpPr>
              <p:nvPr/>
            </p:nvSpPr>
            <p:spPr bwMode="auto">
              <a:xfrm>
                <a:off x="1864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23" name="Line 2287"/>
              <p:cNvSpPr>
                <a:spLocks noChangeShapeType="1"/>
              </p:cNvSpPr>
              <p:nvPr/>
            </p:nvSpPr>
            <p:spPr bwMode="auto">
              <a:xfrm>
                <a:off x="1896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24" name="Line 2288"/>
              <p:cNvSpPr>
                <a:spLocks noChangeShapeType="1"/>
              </p:cNvSpPr>
              <p:nvPr/>
            </p:nvSpPr>
            <p:spPr bwMode="auto">
              <a:xfrm>
                <a:off x="1928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25" name="Line 2289"/>
              <p:cNvSpPr>
                <a:spLocks noChangeShapeType="1"/>
              </p:cNvSpPr>
              <p:nvPr/>
            </p:nvSpPr>
            <p:spPr bwMode="auto">
              <a:xfrm>
                <a:off x="1960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26" name="Line 2290"/>
              <p:cNvSpPr>
                <a:spLocks noChangeShapeType="1"/>
              </p:cNvSpPr>
              <p:nvPr/>
            </p:nvSpPr>
            <p:spPr bwMode="auto">
              <a:xfrm>
                <a:off x="1992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27" name="Line 2291"/>
              <p:cNvSpPr>
                <a:spLocks noChangeShapeType="1"/>
              </p:cNvSpPr>
              <p:nvPr/>
            </p:nvSpPr>
            <p:spPr bwMode="auto">
              <a:xfrm>
                <a:off x="2024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28" name="Line 2292"/>
              <p:cNvSpPr>
                <a:spLocks noChangeShapeType="1"/>
              </p:cNvSpPr>
              <p:nvPr/>
            </p:nvSpPr>
            <p:spPr bwMode="auto">
              <a:xfrm>
                <a:off x="2056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29" name="Line 2293"/>
              <p:cNvSpPr>
                <a:spLocks noChangeShapeType="1"/>
              </p:cNvSpPr>
              <p:nvPr/>
            </p:nvSpPr>
            <p:spPr bwMode="auto">
              <a:xfrm>
                <a:off x="2086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30" name="Line 2294"/>
              <p:cNvSpPr>
                <a:spLocks noChangeShapeType="1"/>
              </p:cNvSpPr>
              <p:nvPr/>
            </p:nvSpPr>
            <p:spPr bwMode="auto">
              <a:xfrm>
                <a:off x="2118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31" name="Line 2295"/>
              <p:cNvSpPr>
                <a:spLocks noChangeShapeType="1"/>
              </p:cNvSpPr>
              <p:nvPr/>
            </p:nvSpPr>
            <p:spPr bwMode="auto">
              <a:xfrm>
                <a:off x="2150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32" name="Line 2296"/>
              <p:cNvSpPr>
                <a:spLocks noChangeShapeType="1"/>
              </p:cNvSpPr>
              <p:nvPr/>
            </p:nvSpPr>
            <p:spPr bwMode="auto">
              <a:xfrm>
                <a:off x="2182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33" name="Line 2297"/>
              <p:cNvSpPr>
                <a:spLocks noChangeShapeType="1"/>
              </p:cNvSpPr>
              <p:nvPr/>
            </p:nvSpPr>
            <p:spPr bwMode="auto">
              <a:xfrm>
                <a:off x="2214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34" name="Line 2298"/>
              <p:cNvSpPr>
                <a:spLocks noChangeShapeType="1"/>
              </p:cNvSpPr>
              <p:nvPr/>
            </p:nvSpPr>
            <p:spPr bwMode="auto">
              <a:xfrm>
                <a:off x="2246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35" name="Line 2299"/>
              <p:cNvSpPr>
                <a:spLocks noChangeShapeType="1"/>
              </p:cNvSpPr>
              <p:nvPr/>
            </p:nvSpPr>
            <p:spPr bwMode="auto">
              <a:xfrm>
                <a:off x="2278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36" name="Line 2300"/>
              <p:cNvSpPr>
                <a:spLocks noChangeShapeType="1"/>
              </p:cNvSpPr>
              <p:nvPr/>
            </p:nvSpPr>
            <p:spPr bwMode="auto">
              <a:xfrm>
                <a:off x="2310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37" name="Line 2301"/>
              <p:cNvSpPr>
                <a:spLocks noChangeShapeType="1"/>
              </p:cNvSpPr>
              <p:nvPr/>
            </p:nvSpPr>
            <p:spPr bwMode="auto">
              <a:xfrm>
                <a:off x="2340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38" name="Line 2302"/>
              <p:cNvSpPr>
                <a:spLocks noChangeShapeType="1"/>
              </p:cNvSpPr>
              <p:nvPr/>
            </p:nvSpPr>
            <p:spPr bwMode="auto">
              <a:xfrm>
                <a:off x="2372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39" name="Line 2303"/>
              <p:cNvSpPr>
                <a:spLocks noChangeShapeType="1"/>
              </p:cNvSpPr>
              <p:nvPr/>
            </p:nvSpPr>
            <p:spPr bwMode="auto">
              <a:xfrm>
                <a:off x="2404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40" name="Line 2304"/>
              <p:cNvSpPr>
                <a:spLocks noChangeShapeType="1"/>
              </p:cNvSpPr>
              <p:nvPr/>
            </p:nvSpPr>
            <p:spPr bwMode="auto">
              <a:xfrm>
                <a:off x="2436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41" name="Line 2305"/>
              <p:cNvSpPr>
                <a:spLocks noChangeShapeType="1"/>
              </p:cNvSpPr>
              <p:nvPr/>
            </p:nvSpPr>
            <p:spPr bwMode="auto">
              <a:xfrm>
                <a:off x="2468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42" name="Line 2306"/>
              <p:cNvSpPr>
                <a:spLocks noChangeShapeType="1"/>
              </p:cNvSpPr>
              <p:nvPr/>
            </p:nvSpPr>
            <p:spPr bwMode="auto">
              <a:xfrm>
                <a:off x="2500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43" name="Line 2307"/>
              <p:cNvSpPr>
                <a:spLocks noChangeShapeType="1"/>
              </p:cNvSpPr>
              <p:nvPr/>
            </p:nvSpPr>
            <p:spPr bwMode="auto">
              <a:xfrm>
                <a:off x="2532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44" name="Line 2308"/>
              <p:cNvSpPr>
                <a:spLocks noChangeShapeType="1"/>
              </p:cNvSpPr>
              <p:nvPr/>
            </p:nvSpPr>
            <p:spPr bwMode="auto">
              <a:xfrm>
                <a:off x="2564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45" name="Line 2309"/>
              <p:cNvSpPr>
                <a:spLocks noChangeShapeType="1"/>
              </p:cNvSpPr>
              <p:nvPr/>
            </p:nvSpPr>
            <p:spPr bwMode="auto">
              <a:xfrm>
                <a:off x="2594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46" name="Line 2310"/>
              <p:cNvSpPr>
                <a:spLocks noChangeShapeType="1"/>
              </p:cNvSpPr>
              <p:nvPr/>
            </p:nvSpPr>
            <p:spPr bwMode="auto">
              <a:xfrm>
                <a:off x="2626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47" name="Line 2311"/>
              <p:cNvSpPr>
                <a:spLocks noChangeShapeType="1"/>
              </p:cNvSpPr>
              <p:nvPr/>
            </p:nvSpPr>
            <p:spPr bwMode="auto">
              <a:xfrm>
                <a:off x="2658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48" name="Line 2312"/>
              <p:cNvSpPr>
                <a:spLocks noChangeShapeType="1"/>
              </p:cNvSpPr>
              <p:nvPr/>
            </p:nvSpPr>
            <p:spPr bwMode="auto">
              <a:xfrm>
                <a:off x="2690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49" name="Line 2313"/>
              <p:cNvSpPr>
                <a:spLocks noChangeShapeType="1"/>
              </p:cNvSpPr>
              <p:nvPr/>
            </p:nvSpPr>
            <p:spPr bwMode="auto">
              <a:xfrm>
                <a:off x="2722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50" name="Line 2314"/>
              <p:cNvSpPr>
                <a:spLocks noChangeShapeType="1"/>
              </p:cNvSpPr>
              <p:nvPr/>
            </p:nvSpPr>
            <p:spPr bwMode="auto">
              <a:xfrm>
                <a:off x="2754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51" name="Line 2315"/>
              <p:cNvSpPr>
                <a:spLocks noChangeShapeType="1"/>
              </p:cNvSpPr>
              <p:nvPr/>
            </p:nvSpPr>
            <p:spPr bwMode="auto">
              <a:xfrm>
                <a:off x="2786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52" name="Line 2316"/>
              <p:cNvSpPr>
                <a:spLocks noChangeShapeType="1"/>
              </p:cNvSpPr>
              <p:nvPr/>
            </p:nvSpPr>
            <p:spPr bwMode="auto">
              <a:xfrm>
                <a:off x="2816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53" name="Line 2317"/>
              <p:cNvSpPr>
                <a:spLocks noChangeShapeType="1"/>
              </p:cNvSpPr>
              <p:nvPr/>
            </p:nvSpPr>
            <p:spPr bwMode="auto">
              <a:xfrm>
                <a:off x="2848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54" name="Line 2318"/>
              <p:cNvSpPr>
                <a:spLocks noChangeShapeType="1"/>
              </p:cNvSpPr>
              <p:nvPr/>
            </p:nvSpPr>
            <p:spPr bwMode="auto">
              <a:xfrm>
                <a:off x="2880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55" name="Line 2319"/>
              <p:cNvSpPr>
                <a:spLocks noChangeShapeType="1"/>
              </p:cNvSpPr>
              <p:nvPr/>
            </p:nvSpPr>
            <p:spPr bwMode="auto">
              <a:xfrm>
                <a:off x="2912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56" name="Line 2320"/>
              <p:cNvSpPr>
                <a:spLocks noChangeShapeType="1"/>
              </p:cNvSpPr>
              <p:nvPr/>
            </p:nvSpPr>
            <p:spPr bwMode="auto">
              <a:xfrm>
                <a:off x="2944" y="27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57" name="Line 2321"/>
              <p:cNvSpPr>
                <a:spLocks noChangeShapeType="1"/>
              </p:cNvSpPr>
              <p:nvPr/>
            </p:nvSpPr>
            <p:spPr bwMode="auto">
              <a:xfrm>
                <a:off x="2976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58" name="Line 2322"/>
              <p:cNvSpPr>
                <a:spLocks noChangeShapeType="1"/>
              </p:cNvSpPr>
              <p:nvPr/>
            </p:nvSpPr>
            <p:spPr bwMode="auto">
              <a:xfrm>
                <a:off x="3008" y="274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59" name="Line 2323"/>
              <p:cNvSpPr>
                <a:spLocks noChangeShapeType="1"/>
              </p:cNvSpPr>
              <p:nvPr/>
            </p:nvSpPr>
            <p:spPr bwMode="auto">
              <a:xfrm>
                <a:off x="3040" y="2742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60" name="Freeform 2324"/>
              <p:cNvSpPr>
                <a:spLocks/>
              </p:cNvSpPr>
              <p:nvPr/>
            </p:nvSpPr>
            <p:spPr bwMode="auto">
              <a:xfrm>
                <a:off x="1468" y="2158"/>
                <a:ext cx="54" cy="94"/>
              </a:xfrm>
              <a:custGeom>
                <a:avLst/>
                <a:gdLst>
                  <a:gd name="T0" fmla="*/ 42 w 54"/>
                  <a:gd name="T1" fmla="*/ 38 h 94"/>
                  <a:gd name="T2" fmla="*/ 34 w 54"/>
                  <a:gd name="T3" fmla="*/ 34 h 94"/>
                  <a:gd name="T4" fmla="*/ 26 w 54"/>
                  <a:gd name="T5" fmla="*/ 34 h 94"/>
                  <a:gd name="T6" fmla="*/ 12 w 54"/>
                  <a:gd name="T7" fmla="*/ 38 h 94"/>
                  <a:gd name="T8" fmla="*/ 4 w 54"/>
                  <a:gd name="T9" fmla="*/ 50 h 94"/>
                  <a:gd name="T10" fmla="*/ 0 w 54"/>
                  <a:gd name="T11" fmla="*/ 64 h 94"/>
                  <a:gd name="T12" fmla="*/ 0 w 54"/>
                  <a:gd name="T13" fmla="*/ 76 h 94"/>
                  <a:gd name="T14" fmla="*/ 4 w 54"/>
                  <a:gd name="T15" fmla="*/ 84 h 94"/>
                  <a:gd name="T16" fmla="*/ 8 w 54"/>
                  <a:gd name="T17" fmla="*/ 88 h 94"/>
                  <a:gd name="T18" fmla="*/ 16 w 54"/>
                  <a:gd name="T19" fmla="*/ 94 h 94"/>
                  <a:gd name="T20" fmla="*/ 26 w 54"/>
                  <a:gd name="T21" fmla="*/ 94 h 94"/>
                  <a:gd name="T22" fmla="*/ 38 w 54"/>
                  <a:gd name="T23" fmla="*/ 88 h 94"/>
                  <a:gd name="T24" fmla="*/ 46 w 54"/>
                  <a:gd name="T25" fmla="*/ 76 h 94"/>
                  <a:gd name="T26" fmla="*/ 50 w 54"/>
                  <a:gd name="T27" fmla="*/ 64 h 94"/>
                  <a:gd name="T28" fmla="*/ 50 w 54"/>
                  <a:gd name="T29" fmla="*/ 50 h 94"/>
                  <a:gd name="T30" fmla="*/ 46 w 54"/>
                  <a:gd name="T31" fmla="*/ 42 h 94"/>
                  <a:gd name="T32" fmla="*/ 30 w 54"/>
                  <a:gd name="T33" fmla="*/ 22 h 94"/>
                  <a:gd name="T34" fmla="*/ 26 w 54"/>
                  <a:gd name="T35" fmla="*/ 12 h 94"/>
                  <a:gd name="T36" fmla="*/ 26 w 54"/>
                  <a:gd name="T37" fmla="*/ 4 h 94"/>
                  <a:gd name="T38" fmla="*/ 30 w 54"/>
                  <a:gd name="T39" fmla="*/ 0 h 94"/>
                  <a:gd name="T40" fmla="*/ 38 w 54"/>
                  <a:gd name="T41" fmla="*/ 0 h 94"/>
                  <a:gd name="T42" fmla="*/ 46 w 54"/>
                  <a:gd name="T43" fmla="*/ 4 h 94"/>
                  <a:gd name="T44" fmla="*/ 54 w 54"/>
                  <a:gd name="T45" fmla="*/ 12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94">
                    <a:moveTo>
                      <a:pt x="42" y="38"/>
                    </a:moveTo>
                    <a:lnTo>
                      <a:pt x="34" y="34"/>
                    </a:lnTo>
                    <a:lnTo>
                      <a:pt x="26" y="34"/>
                    </a:lnTo>
                    <a:lnTo>
                      <a:pt x="12" y="38"/>
                    </a:lnTo>
                    <a:lnTo>
                      <a:pt x="4" y="50"/>
                    </a:lnTo>
                    <a:lnTo>
                      <a:pt x="0" y="64"/>
                    </a:lnTo>
                    <a:lnTo>
                      <a:pt x="0" y="76"/>
                    </a:lnTo>
                    <a:lnTo>
                      <a:pt x="4" y="84"/>
                    </a:lnTo>
                    <a:lnTo>
                      <a:pt x="8" y="88"/>
                    </a:lnTo>
                    <a:lnTo>
                      <a:pt x="16" y="94"/>
                    </a:lnTo>
                    <a:lnTo>
                      <a:pt x="26" y="94"/>
                    </a:lnTo>
                    <a:lnTo>
                      <a:pt x="38" y="88"/>
                    </a:lnTo>
                    <a:lnTo>
                      <a:pt x="46" y="76"/>
                    </a:lnTo>
                    <a:lnTo>
                      <a:pt x="50" y="64"/>
                    </a:lnTo>
                    <a:lnTo>
                      <a:pt x="50" y="50"/>
                    </a:lnTo>
                    <a:lnTo>
                      <a:pt x="46" y="42"/>
                    </a:lnTo>
                    <a:lnTo>
                      <a:pt x="30" y="22"/>
                    </a:lnTo>
                    <a:lnTo>
                      <a:pt x="26" y="12"/>
                    </a:lnTo>
                    <a:lnTo>
                      <a:pt x="26" y="4"/>
                    </a:lnTo>
                    <a:lnTo>
                      <a:pt x="30" y="0"/>
                    </a:lnTo>
                    <a:lnTo>
                      <a:pt x="38" y="0"/>
                    </a:lnTo>
                    <a:lnTo>
                      <a:pt x="46" y="4"/>
                    </a:lnTo>
                    <a:lnTo>
                      <a:pt x="54" y="1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61" name="Freeform 2325"/>
              <p:cNvSpPr>
                <a:spLocks/>
              </p:cNvSpPr>
              <p:nvPr/>
            </p:nvSpPr>
            <p:spPr bwMode="auto">
              <a:xfrm>
                <a:off x="1472" y="2192"/>
                <a:ext cx="22" cy="54"/>
              </a:xfrm>
              <a:custGeom>
                <a:avLst/>
                <a:gdLst>
                  <a:gd name="T0" fmla="*/ 22 w 22"/>
                  <a:gd name="T1" fmla="*/ 0 h 54"/>
                  <a:gd name="T2" fmla="*/ 12 w 22"/>
                  <a:gd name="T3" fmla="*/ 4 h 54"/>
                  <a:gd name="T4" fmla="*/ 4 w 22"/>
                  <a:gd name="T5" fmla="*/ 16 h 54"/>
                  <a:gd name="T6" fmla="*/ 0 w 22"/>
                  <a:gd name="T7" fmla="*/ 30 h 54"/>
                  <a:gd name="T8" fmla="*/ 0 w 22"/>
                  <a:gd name="T9" fmla="*/ 46 h 54"/>
                  <a:gd name="T10" fmla="*/ 4 w 22"/>
                  <a:gd name="T11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54">
                    <a:moveTo>
                      <a:pt x="22" y="0"/>
                    </a:moveTo>
                    <a:lnTo>
                      <a:pt x="12" y="4"/>
                    </a:lnTo>
                    <a:lnTo>
                      <a:pt x="4" y="16"/>
                    </a:lnTo>
                    <a:lnTo>
                      <a:pt x="0" y="30"/>
                    </a:lnTo>
                    <a:lnTo>
                      <a:pt x="0" y="46"/>
                    </a:lnTo>
                    <a:lnTo>
                      <a:pt x="4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62" name="Freeform 2326"/>
              <p:cNvSpPr>
                <a:spLocks/>
              </p:cNvSpPr>
              <p:nvPr/>
            </p:nvSpPr>
            <p:spPr bwMode="auto">
              <a:xfrm>
                <a:off x="1494" y="2162"/>
                <a:ext cx="28" cy="90"/>
              </a:xfrm>
              <a:custGeom>
                <a:avLst/>
                <a:gdLst>
                  <a:gd name="T0" fmla="*/ 0 w 28"/>
                  <a:gd name="T1" fmla="*/ 90 h 90"/>
                  <a:gd name="T2" fmla="*/ 8 w 28"/>
                  <a:gd name="T3" fmla="*/ 84 h 90"/>
                  <a:gd name="T4" fmla="*/ 16 w 28"/>
                  <a:gd name="T5" fmla="*/ 72 h 90"/>
                  <a:gd name="T6" fmla="*/ 20 w 28"/>
                  <a:gd name="T7" fmla="*/ 60 h 90"/>
                  <a:gd name="T8" fmla="*/ 20 w 28"/>
                  <a:gd name="T9" fmla="*/ 42 h 90"/>
                  <a:gd name="T10" fmla="*/ 16 w 28"/>
                  <a:gd name="T11" fmla="*/ 34 h 90"/>
                  <a:gd name="T12" fmla="*/ 8 w 28"/>
                  <a:gd name="T13" fmla="*/ 22 h 90"/>
                  <a:gd name="T14" fmla="*/ 4 w 28"/>
                  <a:gd name="T15" fmla="*/ 14 h 90"/>
                  <a:gd name="T16" fmla="*/ 4 w 28"/>
                  <a:gd name="T17" fmla="*/ 4 h 90"/>
                  <a:gd name="T18" fmla="*/ 8 w 28"/>
                  <a:gd name="T19" fmla="*/ 0 h 90"/>
                  <a:gd name="T20" fmla="*/ 16 w 28"/>
                  <a:gd name="T21" fmla="*/ 0 h 90"/>
                  <a:gd name="T22" fmla="*/ 28 w 28"/>
                  <a:gd name="T23" fmla="*/ 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" h="90">
                    <a:moveTo>
                      <a:pt x="0" y="90"/>
                    </a:moveTo>
                    <a:lnTo>
                      <a:pt x="8" y="84"/>
                    </a:lnTo>
                    <a:lnTo>
                      <a:pt x="16" y="72"/>
                    </a:lnTo>
                    <a:lnTo>
                      <a:pt x="20" y="60"/>
                    </a:lnTo>
                    <a:lnTo>
                      <a:pt x="20" y="42"/>
                    </a:lnTo>
                    <a:lnTo>
                      <a:pt x="16" y="34"/>
                    </a:lnTo>
                    <a:lnTo>
                      <a:pt x="8" y="22"/>
                    </a:lnTo>
                    <a:lnTo>
                      <a:pt x="4" y="14"/>
                    </a:lnTo>
                    <a:lnTo>
                      <a:pt x="4" y="4"/>
                    </a:lnTo>
                    <a:lnTo>
                      <a:pt x="8" y="0"/>
                    </a:lnTo>
                    <a:lnTo>
                      <a:pt x="16" y="0"/>
                    </a:lnTo>
                    <a:lnTo>
                      <a:pt x="28" y="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63" name="Freeform 2327"/>
              <p:cNvSpPr>
                <a:spLocks/>
              </p:cNvSpPr>
              <p:nvPr/>
            </p:nvSpPr>
            <p:spPr bwMode="auto">
              <a:xfrm>
                <a:off x="1532" y="2192"/>
                <a:ext cx="72" cy="94"/>
              </a:xfrm>
              <a:custGeom>
                <a:avLst/>
                <a:gdLst>
                  <a:gd name="T0" fmla="*/ 20 w 72"/>
                  <a:gd name="T1" fmla="*/ 38 h 94"/>
                  <a:gd name="T2" fmla="*/ 24 w 72"/>
                  <a:gd name="T3" fmla="*/ 50 h 94"/>
                  <a:gd name="T4" fmla="*/ 30 w 72"/>
                  <a:gd name="T5" fmla="*/ 54 h 94"/>
                  <a:gd name="T6" fmla="*/ 38 w 72"/>
                  <a:gd name="T7" fmla="*/ 60 h 94"/>
                  <a:gd name="T8" fmla="*/ 46 w 72"/>
                  <a:gd name="T9" fmla="*/ 60 h 94"/>
                  <a:gd name="T10" fmla="*/ 58 w 72"/>
                  <a:gd name="T11" fmla="*/ 54 h 94"/>
                  <a:gd name="T12" fmla="*/ 68 w 72"/>
                  <a:gd name="T13" fmla="*/ 42 h 94"/>
                  <a:gd name="T14" fmla="*/ 72 w 72"/>
                  <a:gd name="T15" fmla="*/ 30 h 94"/>
                  <a:gd name="T16" fmla="*/ 72 w 72"/>
                  <a:gd name="T17" fmla="*/ 16 h 94"/>
                  <a:gd name="T18" fmla="*/ 68 w 72"/>
                  <a:gd name="T19" fmla="*/ 8 h 94"/>
                  <a:gd name="T20" fmla="*/ 62 w 72"/>
                  <a:gd name="T21" fmla="*/ 4 h 94"/>
                  <a:gd name="T22" fmla="*/ 54 w 72"/>
                  <a:gd name="T23" fmla="*/ 0 h 94"/>
                  <a:gd name="T24" fmla="*/ 46 w 72"/>
                  <a:gd name="T25" fmla="*/ 0 h 94"/>
                  <a:gd name="T26" fmla="*/ 34 w 72"/>
                  <a:gd name="T27" fmla="*/ 4 h 94"/>
                  <a:gd name="T28" fmla="*/ 24 w 72"/>
                  <a:gd name="T29" fmla="*/ 16 h 94"/>
                  <a:gd name="T30" fmla="*/ 20 w 72"/>
                  <a:gd name="T31" fmla="*/ 30 h 94"/>
                  <a:gd name="T32" fmla="*/ 0 w 72"/>
                  <a:gd name="T3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" h="94">
                    <a:moveTo>
                      <a:pt x="20" y="38"/>
                    </a:moveTo>
                    <a:lnTo>
                      <a:pt x="24" y="50"/>
                    </a:lnTo>
                    <a:lnTo>
                      <a:pt x="30" y="54"/>
                    </a:lnTo>
                    <a:lnTo>
                      <a:pt x="38" y="60"/>
                    </a:lnTo>
                    <a:lnTo>
                      <a:pt x="46" y="60"/>
                    </a:lnTo>
                    <a:lnTo>
                      <a:pt x="58" y="54"/>
                    </a:lnTo>
                    <a:lnTo>
                      <a:pt x="68" y="42"/>
                    </a:lnTo>
                    <a:lnTo>
                      <a:pt x="72" y="30"/>
                    </a:lnTo>
                    <a:lnTo>
                      <a:pt x="72" y="16"/>
                    </a:lnTo>
                    <a:lnTo>
                      <a:pt x="68" y="8"/>
                    </a:lnTo>
                    <a:lnTo>
                      <a:pt x="62" y="4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34" y="4"/>
                    </a:lnTo>
                    <a:lnTo>
                      <a:pt x="24" y="16"/>
                    </a:lnTo>
                    <a:lnTo>
                      <a:pt x="20" y="30"/>
                    </a:lnTo>
                    <a:lnTo>
                      <a:pt x="0" y="9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64" name="Freeform 2328"/>
              <p:cNvSpPr>
                <a:spLocks/>
              </p:cNvSpPr>
              <p:nvPr/>
            </p:nvSpPr>
            <p:spPr bwMode="auto">
              <a:xfrm>
                <a:off x="1578" y="2196"/>
                <a:ext cx="22" cy="56"/>
              </a:xfrm>
              <a:custGeom>
                <a:avLst/>
                <a:gdLst>
                  <a:gd name="T0" fmla="*/ 0 w 22"/>
                  <a:gd name="T1" fmla="*/ 56 h 56"/>
                  <a:gd name="T2" fmla="*/ 8 w 22"/>
                  <a:gd name="T3" fmla="*/ 50 h 56"/>
                  <a:gd name="T4" fmla="*/ 16 w 22"/>
                  <a:gd name="T5" fmla="*/ 38 h 56"/>
                  <a:gd name="T6" fmla="*/ 22 w 22"/>
                  <a:gd name="T7" fmla="*/ 26 h 56"/>
                  <a:gd name="T8" fmla="*/ 22 w 22"/>
                  <a:gd name="T9" fmla="*/ 8 h 56"/>
                  <a:gd name="T10" fmla="*/ 16 w 22"/>
                  <a:gd name="T11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56">
                    <a:moveTo>
                      <a:pt x="0" y="56"/>
                    </a:moveTo>
                    <a:lnTo>
                      <a:pt x="8" y="50"/>
                    </a:lnTo>
                    <a:lnTo>
                      <a:pt x="16" y="38"/>
                    </a:lnTo>
                    <a:lnTo>
                      <a:pt x="22" y="26"/>
                    </a:lnTo>
                    <a:lnTo>
                      <a:pt x="22" y="8"/>
                    </a:lnTo>
                    <a:lnTo>
                      <a:pt x="1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65" name="Freeform 2329"/>
              <p:cNvSpPr>
                <a:spLocks/>
              </p:cNvSpPr>
              <p:nvPr/>
            </p:nvSpPr>
            <p:spPr bwMode="auto">
              <a:xfrm>
                <a:off x="1540" y="2192"/>
                <a:ext cx="38" cy="94"/>
              </a:xfrm>
              <a:custGeom>
                <a:avLst/>
                <a:gdLst>
                  <a:gd name="T0" fmla="*/ 38 w 38"/>
                  <a:gd name="T1" fmla="*/ 0 h 94"/>
                  <a:gd name="T2" fmla="*/ 30 w 38"/>
                  <a:gd name="T3" fmla="*/ 4 h 94"/>
                  <a:gd name="T4" fmla="*/ 22 w 38"/>
                  <a:gd name="T5" fmla="*/ 16 h 94"/>
                  <a:gd name="T6" fmla="*/ 16 w 38"/>
                  <a:gd name="T7" fmla="*/ 30 h 94"/>
                  <a:gd name="T8" fmla="*/ 0 w 38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94">
                    <a:moveTo>
                      <a:pt x="38" y="0"/>
                    </a:moveTo>
                    <a:lnTo>
                      <a:pt x="30" y="4"/>
                    </a:lnTo>
                    <a:lnTo>
                      <a:pt x="22" y="16"/>
                    </a:lnTo>
                    <a:lnTo>
                      <a:pt x="16" y="30"/>
                    </a:lnTo>
                    <a:lnTo>
                      <a:pt x="0" y="9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66" name="Line 2330"/>
              <p:cNvSpPr>
                <a:spLocks noChangeShapeType="1"/>
              </p:cNvSpPr>
              <p:nvPr/>
            </p:nvSpPr>
            <p:spPr bwMode="auto">
              <a:xfrm flipH="1">
                <a:off x="1624" y="2146"/>
                <a:ext cx="78" cy="1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67" name="Freeform 2331"/>
              <p:cNvSpPr>
                <a:spLocks/>
              </p:cNvSpPr>
              <p:nvPr/>
            </p:nvSpPr>
            <p:spPr bwMode="auto">
              <a:xfrm>
                <a:off x="1706" y="2192"/>
                <a:ext cx="72" cy="94"/>
              </a:xfrm>
              <a:custGeom>
                <a:avLst/>
                <a:gdLst>
                  <a:gd name="T0" fmla="*/ 20 w 72"/>
                  <a:gd name="T1" fmla="*/ 38 h 94"/>
                  <a:gd name="T2" fmla="*/ 24 w 72"/>
                  <a:gd name="T3" fmla="*/ 50 h 94"/>
                  <a:gd name="T4" fmla="*/ 28 w 72"/>
                  <a:gd name="T5" fmla="*/ 54 h 94"/>
                  <a:gd name="T6" fmla="*/ 38 w 72"/>
                  <a:gd name="T7" fmla="*/ 60 h 94"/>
                  <a:gd name="T8" fmla="*/ 46 w 72"/>
                  <a:gd name="T9" fmla="*/ 60 h 94"/>
                  <a:gd name="T10" fmla="*/ 58 w 72"/>
                  <a:gd name="T11" fmla="*/ 54 h 94"/>
                  <a:gd name="T12" fmla="*/ 66 w 72"/>
                  <a:gd name="T13" fmla="*/ 42 h 94"/>
                  <a:gd name="T14" fmla="*/ 72 w 72"/>
                  <a:gd name="T15" fmla="*/ 30 h 94"/>
                  <a:gd name="T16" fmla="*/ 72 w 72"/>
                  <a:gd name="T17" fmla="*/ 16 h 94"/>
                  <a:gd name="T18" fmla="*/ 66 w 72"/>
                  <a:gd name="T19" fmla="*/ 8 h 94"/>
                  <a:gd name="T20" fmla="*/ 62 w 72"/>
                  <a:gd name="T21" fmla="*/ 4 h 94"/>
                  <a:gd name="T22" fmla="*/ 54 w 72"/>
                  <a:gd name="T23" fmla="*/ 0 h 94"/>
                  <a:gd name="T24" fmla="*/ 46 w 72"/>
                  <a:gd name="T25" fmla="*/ 0 h 94"/>
                  <a:gd name="T26" fmla="*/ 34 w 72"/>
                  <a:gd name="T27" fmla="*/ 4 h 94"/>
                  <a:gd name="T28" fmla="*/ 24 w 72"/>
                  <a:gd name="T29" fmla="*/ 16 h 94"/>
                  <a:gd name="T30" fmla="*/ 20 w 72"/>
                  <a:gd name="T31" fmla="*/ 30 h 94"/>
                  <a:gd name="T32" fmla="*/ 0 w 72"/>
                  <a:gd name="T3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" h="94">
                    <a:moveTo>
                      <a:pt x="20" y="38"/>
                    </a:moveTo>
                    <a:lnTo>
                      <a:pt x="24" y="50"/>
                    </a:lnTo>
                    <a:lnTo>
                      <a:pt x="28" y="54"/>
                    </a:lnTo>
                    <a:lnTo>
                      <a:pt x="38" y="60"/>
                    </a:lnTo>
                    <a:lnTo>
                      <a:pt x="46" y="60"/>
                    </a:lnTo>
                    <a:lnTo>
                      <a:pt x="58" y="54"/>
                    </a:lnTo>
                    <a:lnTo>
                      <a:pt x="66" y="42"/>
                    </a:lnTo>
                    <a:lnTo>
                      <a:pt x="72" y="30"/>
                    </a:lnTo>
                    <a:lnTo>
                      <a:pt x="72" y="16"/>
                    </a:lnTo>
                    <a:lnTo>
                      <a:pt x="66" y="8"/>
                    </a:lnTo>
                    <a:lnTo>
                      <a:pt x="62" y="4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34" y="4"/>
                    </a:lnTo>
                    <a:lnTo>
                      <a:pt x="24" y="16"/>
                    </a:lnTo>
                    <a:lnTo>
                      <a:pt x="20" y="30"/>
                    </a:lnTo>
                    <a:lnTo>
                      <a:pt x="0" y="9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68" name="Freeform 2332"/>
              <p:cNvSpPr>
                <a:spLocks/>
              </p:cNvSpPr>
              <p:nvPr/>
            </p:nvSpPr>
            <p:spPr bwMode="auto">
              <a:xfrm>
                <a:off x="1752" y="2196"/>
                <a:ext cx="20" cy="56"/>
              </a:xfrm>
              <a:custGeom>
                <a:avLst/>
                <a:gdLst>
                  <a:gd name="T0" fmla="*/ 0 w 20"/>
                  <a:gd name="T1" fmla="*/ 56 h 56"/>
                  <a:gd name="T2" fmla="*/ 8 w 20"/>
                  <a:gd name="T3" fmla="*/ 50 h 56"/>
                  <a:gd name="T4" fmla="*/ 16 w 20"/>
                  <a:gd name="T5" fmla="*/ 38 h 56"/>
                  <a:gd name="T6" fmla="*/ 20 w 20"/>
                  <a:gd name="T7" fmla="*/ 26 h 56"/>
                  <a:gd name="T8" fmla="*/ 20 w 20"/>
                  <a:gd name="T9" fmla="*/ 8 h 56"/>
                  <a:gd name="T10" fmla="*/ 16 w 20"/>
                  <a:gd name="T11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6">
                    <a:moveTo>
                      <a:pt x="0" y="56"/>
                    </a:moveTo>
                    <a:lnTo>
                      <a:pt x="8" y="50"/>
                    </a:lnTo>
                    <a:lnTo>
                      <a:pt x="16" y="38"/>
                    </a:lnTo>
                    <a:lnTo>
                      <a:pt x="20" y="26"/>
                    </a:lnTo>
                    <a:lnTo>
                      <a:pt x="20" y="8"/>
                    </a:lnTo>
                    <a:lnTo>
                      <a:pt x="1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69" name="Freeform 2333"/>
              <p:cNvSpPr>
                <a:spLocks/>
              </p:cNvSpPr>
              <p:nvPr/>
            </p:nvSpPr>
            <p:spPr bwMode="auto">
              <a:xfrm>
                <a:off x="1714" y="2192"/>
                <a:ext cx="38" cy="94"/>
              </a:xfrm>
              <a:custGeom>
                <a:avLst/>
                <a:gdLst>
                  <a:gd name="T0" fmla="*/ 38 w 38"/>
                  <a:gd name="T1" fmla="*/ 0 h 94"/>
                  <a:gd name="T2" fmla="*/ 30 w 38"/>
                  <a:gd name="T3" fmla="*/ 4 h 94"/>
                  <a:gd name="T4" fmla="*/ 20 w 38"/>
                  <a:gd name="T5" fmla="*/ 16 h 94"/>
                  <a:gd name="T6" fmla="*/ 16 w 38"/>
                  <a:gd name="T7" fmla="*/ 30 h 94"/>
                  <a:gd name="T8" fmla="*/ 0 w 38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94">
                    <a:moveTo>
                      <a:pt x="38" y="0"/>
                    </a:moveTo>
                    <a:lnTo>
                      <a:pt x="30" y="4"/>
                    </a:lnTo>
                    <a:lnTo>
                      <a:pt x="20" y="16"/>
                    </a:lnTo>
                    <a:lnTo>
                      <a:pt x="16" y="30"/>
                    </a:lnTo>
                    <a:lnTo>
                      <a:pt x="0" y="9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70" name="Line 2334"/>
              <p:cNvSpPr>
                <a:spLocks noChangeShapeType="1"/>
              </p:cNvSpPr>
              <p:nvPr/>
            </p:nvSpPr>
            <p:spPr bwMode="auto">
              <a:xfrm>
                <a:off x="3040" y="3232"/>
                <a:ext cx="17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71" name="Line 2335"/>
              <p:cNvSpPr>
                <a:spLocks noChangeShapeType="1"/>
              </p:cNvSpPr>
              <p:nvPr/>
            </p:nvSpPr>
            <p:spPr bwMode="auto">
              <a:xfrm flipV="1">
                <a:off x="3040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72" name="Freeform 2336"/>
              <p:cNvSpPr>
                <a:spLocks/>
              </p:cNvSpPr>
              <p:nvPr/>
            </p:nvSpPr>
            <p:spPr bwMode="auto">
              <a:xfrm>
                <a:off x="2968" y="330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73" name="Freeform 2337"/>
              <p:cNvSpPr>
                <a:spLocks/>
              </p:cNvSpPr>
              <p:nvPr/>
            </p:nvSpPr>
            <p:spPr bwMode="auto">
              <a:xfrm>
                <a:off x="2992" y="330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8 w 16"/>
                  <a:gd name="T3" fmla="*/ 62 h 64"/>
                  <a:gd name="T4" fmla="*/ 10 w 16"/>
                  <a:gd name="T5" fmla="*/ 58 h 64"/>
                  <a:gd name="T6" fmla="*/ 14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4 w 16"/>
                  <a:gd name="T13" fmla="*/ 12 h 64"/>
                  <a:gd name="T14" fmla="*/ 10 w 16"/>
                  <a:gd name="T15" fmla="*/ 6 h 64"/>
                  <a:gd name="T16" fmla="*/ 8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8" y="62"/>
                    </a:lnTo>
                    <a:lnTo>
                      <a:pt x="10" y="58"/>
                    </a:lnTo>
                    <a:lnTo>
                      <a:pt x="14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8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74" name="Freeform 2338"/>
              <p:cNvSpPr>
                <a:spLocks/>
              </p:cNvSpPr>
              <p:nvPr/>
            </p:nvSpPr>
            <p:spPr bwMode="auto">
              <a:xfrm>
                <a:off x="3034" y="336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75" name="Freeform 2339"/>
              <p:cNvSpPr>
                <a:spLocks/>
              </p:cNvSpPr>
              <p:nvPr/>
            </p:nvSpPr>
            <p:spPr bwMode="auto">
              <a:xfrm>
                <a:off x="3062" y="3308"/>
                <a:ext cx="42" cy="64"/>
              </a:xfrm>
              <a:custGeom>
                <a:avLst/>
                <a:gdLst>
                  <a:gd name="T0" fmla="*/ 18 w 42"/>
                  <a:gd name="T1" fmla="*/ 0 h 64"/>
                  <a:gd name="T2" fmla="*/ 8 w 42"/>
                  <a:gd name="T3" fmla="*/ 2 h 64"/>
                  <a:gd name="T4" fmla="*/ 2 w 42"/>
                  <a:gd name="T5" fmla="*/ 12 h 64"/>
                  <a:gd name="T6" fmla="*/ 0 w 42"/>
                  <a:gd name="T7" fmla="*/ 28 h 64"/>
                  <a:gd name="T8" fmla="*/ 0 w 42"/>
                  <a:gd name="T9" fmla="*/ 36 h 64"/>
                  <a:gd name="T10" fmla="*/ 2 w 42"/>
                  <a:gd name="T11" fmla="*/ 52 h 64"/>
                  <a:gd name="T12" fmla="*/ 8 w 42"/>
                  <a:gd name="T13" fmla="*/ 62 h 64"/>
                  <a:gd name="T14" fmla="*/ 18 w 42"/>
                  <a:gd name="T15" fmla="*/ 64 h 64"/>
                  <a:gd name="T16" fmla="*/ 24 w 42"/>
                  <a:gd name="T17" fmla="*/ 64 h 64"/>
                  <a:gd name="T18" fmla="*/ 34 w 42"/>
                  <a:gd name="T19" fmla="*/ 62 h 64"/>
                  <a:gd name="T20" fmla="*/ 40 w 42"/>
                  <a:gd name="T21" fmla="*/ 52 h 64"/>
                  <a:gd name="T22" fmla="*/ 42 w 42"/>
                  <a:gd name="T23" fmla="*/ 36 h 64"/>
                  <a:gd name="T24" fmla="*/ 42 w 42"/>
                  <a:gd name="T25" fmla="*/ 28 h 64"/>
                  <a:gd name="T26" fmla="*/ 40 w 42"/>
                  <a:gd name="T27" fmla="*/ 12 h 64"/>
                  <a:gd name="T28" fmla="*/ 34 w 42"/>
                  <a:gd name="T29" fmla="*/ 2 h 64"/>
                  <a:gd name="T30" fmla="*/ 24 w 42"/>
                  <a:gd name="T31" fmla="*/ 0 h 64"/>
                  <a:gd name="T32" fmla="*/ 18 w 42"/>
                  <a:gd name="T33" fmla="*/ 0 h 64"/>
                  <a:gd name="T34" fmla="*/ 12 w 42"/>
                  <a:gd name="T35" fmla="*/ 2 h 64"/>
                  <a:gd name="T36" fmla="*/ 8 w 42"/>
                  <a:gd name="T37" fmla="*/ 6 h 64"/>
                  <a:gd name="T38" fmla="*/ 6 w 42"/>
                  <a:gd name="T39" fmla="*/ 12 h 64"/>
                  <a:gd name="T40" fmla="*/ 2 w 42"/>
                  <a:gd name="T41" fmla="*/ 28 h 64"/>
                  <a:gd name="T42" fmla="*/ 2 w 42"/>
                  <a:gd name="T43" fmla="*/ 36 h 64"/>
                  <a:gd name="T44" fmla="*/ 6 w 42"/>
                  <a:gd name="T45" fmla="*/ 52 h 64"/>
                  <a:gd name="T46" fmla="*/ 8 w 42"/>
                  <a:gd name="T47" fmla="*/ 58 h 64"/>
                  <a:gd name="T48" fmla="*/ 12 w 42"/>
                  <a:gd name="T49" fmla="*/ 62 h 64"/>
                  <a:gd name="T50" fmla="*/ 18 w 42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2" y="36"/>
                    </a:lnTo>
                    <a:lnTo>
                      <a:pt x="42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76" name="Freeform 2340"/>
              <p:cNvSpPr>
                <a:spLocks/>
              </p:cNvSpPr>
              <p:nvPr/>
            </p:nvSpPr>
            <p:spPr bwMode="auto">
              <a:xfrm>
                <a:off x="3086" y="330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77" name="Line 2341"/>
              <p:cNvSpPr>
                <a:spLocks noChangeShapeType="1"/>
              </p:cNvSpPr>
              <p:nvPr/>
            </p:nvSpPr>
            <p:spPr bwMode="auto">
              <a:xfrm flipV="1">
                <a:off x="3372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78" name="Freeform 2342"/>
              <p:cNvSpPr>
                <a:spLocks/>
              </p:cNvSpPr>
              <p:nvPr/>
            </p:nvSpPr>
            <p:spPr bwMode="auto">
              <a:xfrm>
                <a:off x="3300" y="3308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2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2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8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8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2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2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8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8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79" name="Freeform 2343"/>
              <p:cNvSpPr>
                <a:spLocks/>
              </p:cNvSpPr>
              <p:nvPr/>
            </p:nvSpPr>
            <p:spPr bwMode="auto">
              <a:xfrm>
                <a:off x="3326" y="330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8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8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80" name="Freeform 2344"/>
              <p:cNvSpPr>
                <a:spLocks/>
              </p:cNvSpPr>
              <p:nvPr/>
            </p:nvSpPr>
            <p:spPr bwMode="auto">
              <a:xfrm>
                <a:off x="3366" y="336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81" name="Freeform 2345"/>
              <p:cNvSpPr>
                <a:spLocks/>
              </p:cNvSpPr>
              <p:nvPr/>
            </p:nvSpPr>
            <p:spPr bwMode="auto">
              <a:xfrm>
                <a:off x="3394" y="3308"/>
                <a:ext cx="44" cy="64"/>
              </a:xfrm>
              <a:custGeom>
                <a:avLst/>
                <a:gdLst>
                  <a:gd name="T0" fmla="*/ 2 w 44"/>
                  <a:gd name="T1" fmla="*/ 12 h 64"/>
                  <a:gd name="T2" fmla="*/ 6 w 44"/>
                  <a:gd name="T3" fmla="*/ 16 h 64"/>
                  <a:gd name="T4" fmla="*/ 2 w 44"/>
                  <a:gd name="T5" fmla="*/ 18 h 64"/>
                  <a:gd name="T6" fmla="*/ 0 w 44"/>
                  <a:gd name="T7" fmla="*/ 16 h 64"/>
                  <a:gd name="T8" fmla="*/ 0 w 44"/>
                  <a:gd name="T9" fmla="*/ 12 h 64"/>
                  <a:gd name="T10" fmla="*/ 2 w 44"/>
                  <a:gd name="T11" fmla="*/ 6 h 64"/>
                  <a:gd name="T12" fmla="*/ 6 w 44"/>
                  <a:gd name="T13" fmla="*/ 2 h 64"/>
                  <a:gd name="T14" fmla="*/ 16 w 44"/>
                  <a:gd name="T15" fmla="*/ 0 h 64"/>
                  <a:gd name="T16" fmla="*/ 28 w 44"/>
                  <a:gd name="T17" fmla="*/ 0 h 64"/>
                  <a:gd name="T18" fmla="*/ 38 w 44"/>
                  <a:gd name="T19" fmla="*/ 2 h 64"/>
                  <a:gd name="T20" fmla="*/ 40 w 44"/>
                  <a:gd name="T21" fmla="*/ 6 h 64"/>
                  <a:gd name="T22" fmla="*/ 44 w 44"/>
                  <a:gd name="T23" fmla="*/ 12 h 64"/>
                  <a:gd name="T24" fmla="*/ 44 w 44"/>
                  <a:gd name="T25" fmla="*/ 18 h 64"/>
                  <a:gd name="T26" fmla="*/ 40 w 44"/>
                  <a:gd name="T27" fmla="*/ 24 h 64"/>
                  <a:gd name="T28" fmla="*/ 30 w 44"/>
                  <a:gd name="T29" fmla="*/ 30 h 64"/>
                  <a:gd name="T30" fmla="*/ 16 w 44"/>
                  <a:gd name="T31" fmla="*/ 36 h 64"/>
                  <a:gd name="T32" fmla="*/ 10 w 44"/>
                  <a:gd name="T33" fmla="*/ 40 h 64"/>
                  <a:gd name="T34" fmla="*/ 2 w 44"/>
                  <a:gd name="T35" fmla="*/ 46 h 64"/>
                  <a:gd name="T36" fmla="*/ 0 w 44"/>
                  <a:gd name="T37" fmla="*/ 56 h 64"/>
                  <a:gd name="T38" fmla="*/ 0 w 44"/>
                  <a:gd name="T39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4">
                    <a:moveTo>
                      <a:pt x="2" y="12"/>
                    </a:moveTo>
                    <a:lnTo>
                      <a:pt x="6" y="16"/>
                    </a:lnTo>
                    <a:lnTo>
                      <a:pt x="2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16" y="0"/>
                    </a:lnTo>
                    <a:lnTo>
                      <a:pt x="28" y="0"/>
                    </a:lnTo>
                    <a:lnTo>
                      <a:pt x="38" y="2"/>
                    </a:lnTo>
                    <a:lnTo>
                      <a:pt x="40" y="6"/>
                    </a:lnTo>
                    <a:lnTo>
                      <a:pt x="44" y="12"/>
                    </a:lnTo>
                    <a:lnTo>
                      <a:pt x="44" y="18"/>
                    </a:lnTo>
                    <a:lnTo>
                      <a:pt x="40" y="24"/>
                    </a:lnTo>
                    <a:lnTo>
                      <a:pt x="30" y="30"/>
                    </a:lnTo>
                    <a:lnTo>
                      <a:pt x="16" y="36"/>
                    </a:lnTo>
                    <a:lnTo>
                      <a:pt x="10" y="40"/>
                    </a:lnTo>
                    <a:lnTo>
                      <a:pt x="2" y="46"/>
                    </a:lnTo>
                    <a:lnTo>
                      <a:pt x="0" y="56"/>
                    </a:lnTo>
                    <a:lnTo>
                      <a:pt x="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82" name="Freeform 2346"/>
              <p:cNvSpPr>
                <a:spLocks/>
              </p:cNvSpPr>
              <p:nvPr/>
            </p:nvSpPr>
            <p:spPr bwMode="auto">
              <a:xfrm>
                <a:off x="3410" y="3308"/>
                <a:ext cx="24" cy="36"/>
              </a:xfrm>
              <a:custGeom>
                <a:avLst/>
                <a:gdLst>
                  <a:gd name="T0" fmla="*/ 12 w 24"/>
                  <a:gd name="T1" fmla="*/ 0 h 36"/>
                  <a:gd name="T2" fmla="*/ 18 w 24"/>
                  <a:gd name="T3" fmla="*/ 2 h 36"/>
                  <a:gd name="T4" fmla="*/ 22 w 24"/>
                  <a:gd name="T5" fmla="*/ 6 h 36"/>
                  <a:gd name="T6" fmla="*/ 24 w 24"/>
                  <a:gd name="T7" fmla="*/ 12 h 36"/>
                  <a:gd name="T8" fmla="*/ 24 w 24"/>
                  <a:gd name="T9" fmla="*/ 18 h 36"/>
                  <a:gd name="T10" fmla="*/ 22 w 24"/>
                  <a:gd name="T11" fmla="*/ 24 h 36"/>
                  <a:gd name="T12" fmla="*/ 12 w 24"/>
                  <a:gd name="T13" fmla="*/ 30 h 36"/>
                  <a:gd name="T14" fmla="*/ 0 w 24"/>
                  <a:gd name="T1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6">
                    <a:moveTo>
                      <a:pt x="12" y="0"/>
                    </a:moveTo>
                    <a:lnTo>
                      <a:pt x="18" y="2"/>
                    </a:lnTo>
                    <a:lnTo>
                      <a:pt x="22" y="6"/>
                    </a:lnTo>
                    <a:lnTo>
                      <a:pt x="24" y="12"/>
                    </a:lnTo>
                    <a:lnTo>
                      <a:pt x="24" y="18"/>
                    </a:lnTo>
                    <a:lnTo>
                      <a:pt x="22" y="24"/>
                    </a:lnTo>
                    <a:lnTo>
                      <a:pt x="12" y="30"/>
                    </a:lnTo>
                    <a:lnTo>
                      <a:pt x="0" y="3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83" name="Freeform 2347"/>
              <p:cNvSpPr>
                <a:spLocks/>
              </p:cNvSpPr>
              <p:nvPr/>
            </p:nvSpPr>
            <p:spPr bwMode="auto">
              <a:xfrm>
                <a:off x="3394" y="3364"/>
                <a:ext cx="44" cy="6"/>
              </a:xfrm>
              <a:custGeom>
                <a:avLst/>
                <a:gdLst>
                  <a:gd name="T0" fmla="*/ 0 w 44"/>
                  <a:gd name="T1" fmla="*/ 2 h 6"/>
                  <a:gd name="T2" fmla="*/ 2 w 44"/>
                  <a:gd name="T3" fmla="*/ 0 h 6"/>
                  <a:gd name="T4" fmla="*/ 10 w 44"/>
                  <a:gd name="T5" fmla="*/ 0 h 6"/>
                  <a:gd name="T6" fmla="*/ 24 w 44"/>
                  <a:gd name="T7" fmla="*/ 6 h 6"/>
                  <a:gd name="T8" fmla="*/ 34 w 44"/>
                  <a:gd name="T9" fmla="*/ 6 h 6"/>
                  <a:gd name="T10" fmla="*/ 40 w 44"/>
                  <a:gd name="T11" fmla="*/ 2 h 6"/>
                  <a:gd name="T12" fmla="*/ 44 w 44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6">
                    <a:moveTo>
                      <a:pt x="0" y="2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4" y="6"/>
                    </a:lnTo>
                    <a:lnTo>
                      <a:pt x="34" y="6"/>
                    </a:lnTo>
                    <a:lnTo>
                      <a:pt x="40" y="2"/>
                    </a:lnTo>
                    <a:lnTo>
                      <a:pt x="4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84" name="Freeform 2348"/>
              <p:cNvSpPr>
                <a:spLocks/>
              </p:cNvSpPr>
              <p:nvPr/>
            </p:nvSpPr>
            <p:spPr bwMode="auto">
              <a:xfrm>
                <a:off x="3404" y="3358"/>
                <a:ext cx="34" cy="14"/>
              </a:xfrm>
              <a:custGeom>
                <a:avLst/>
                <a:gdLst>
                  <a:gd name="T0" fmla="*/ 0 w 34"/>
                  <a:gd name="T1" fmla="*/ 6 h 14"/>
                  <a:gd name="T2" fmla="*/ 14 w 34"/>
                  <a:gd name="T3" fmla="*/ 14 h 14"/>
                  <a:gd name="T4" fmla="*/ 28 w 34"/>
                  <a:gd name="T5" fmla="*/ 14 h 14"/>
                  <a:gd name="T6" fmla="*/ 30 w 34"/>
                  <a:gd name="T7" fmla="*/ 12 h 14"/>
                  <a:gd name="T8" fmla="*/ 34 w 34"/>
                  <a:gd name="T9" fmla="*/ 6 h 14"/>
                  <a:gd name="T10" fmla="*/ 34 w 34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14">
                    <a:moveTo>
                      <a:pt x="0" y="6"/>
                    </a:moveTo>
                    <a:lnTo>
                      <a:pt x="14" y="14"/>
                    </a:lnTo>
                    <a:lnTo>
                      <a:pt x="28" y="14"/>
                    </a:lnTo>
                    <a:lnTo>
                      <a:pt x="30" y="12"/>
                    </a:lnTo>
                    <a:lnTo>
                      <a:pt x="34" y="6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85" name="Line 2349"/>
              <p:cNvSpPr>
                <a:spLocks noChangeShapeType="1"/>
              </p:cNvSpPr>
              <p:nvPr/>
            </p:nvSpPr>
            <p:spPr bwMode="auto">
              <a:xfrm flipV="1">
                <a:off x="3704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86" name="Freeform 2350"/>
              <p:cNvSpPr>
                <a:spLocks/>
              </p:cNvSpPr>
              <p:nvPr/>
            </p:nvSpPr>
            <p:spPr bwMode="auto">
              <a:xfrm>
                <a:off x="3634" y="3308"/>
                <a:ext cx="42" cy="64"/>
              </a:xfrm>
              <a:custGeom>
                <a:avLst/>
                <a:gdLst>
                  <a:gd name="T0" fmla="*/ 18 w 42"/>
                  <a:gd name="T1" fmla="*/ 0 h 64"/>
                  <a:gd name="T2" fmla="*/ 8 w 42"/>
                  <a:gd name="T3" fmla="*/ 2 h 64"/>
                  <a:gd name="T4" fmla="*/ 2 w 42"/>
                  <a:gd name="T5" fmla="*/ 12 h 64"/>
                  <a:gd name="T6" fmla="*/ 0 w 42"/>
                  <a:gd name="T7" fmla="*/ 28 h 64"/>
                  <a:gd name="T8" fmla="*/ 0 w 42"/>
                  <a:gd name="T9" fmla="*/ 36 h 64"/>
                  <a:gd name="T10" fmla="*/ 2 w 42"/>
                  <a:gd name="T11" fmla="*/ 52 h 64"/>
                  <a:gd name="T12" fmla="*/ 8 w 42"/>
                  <a:gd name="T13" fmla="*/ 62 h 64"/>
                  <a:gd name="T14" fmla="*/ 18 w 42"/>
                  <a:gd name="T15" fmla="*/ 64 h 64"/>
                  <a:gd name="T16" fmla="*/ 24 w 42"/>
                  <a:gd name="T17" fmla="*/ 64 h 64"/>
                  <a:gd name="T18" fmla="*/ 34 w 42"/>
                  <a:gd name="T19" fmla="*/ 62 h 64"/>
                  <a:gd name="T20" fmla="*/ 40 w 42"/>
                  <a:gd name="T21" fmla="*/ 52 h 64"/>
                  <a:gd name="T22" fmla="*/ 42 w 42"/>
                  <a:gd name="T23" fmla="*/ 36 h 64"/>
                  <a:gd name="T24" fmla="*/ 42 w 42"/>
                  <a:gd name="T25" fmla="*/ 28 h 64"/>
                  <a:gd name="T26" fmla="*/ 40 w 42"/>
                  <a:gd name="T27" fmla="*/ 12 h 64"/>
                  <a:gd name="T28" fmla="*/ 34 w 42"/>
                  <a:gd name="T29" fmla="*/ 2 h 64"/>
                  <a:gd name="T30" fmla="*/ 24 w 42"/>
                  <a:gd name="T31" fmla="*/ 0 h 64"/>
                  <a:gd name="T32" fmla="*/ 18 w 42"/>
                  <a:gd name="T33" fmla="*/ 0 h 64"/>
                  <a:gd name="T34" fmla="*/ 12 w 42"/>
                  <a:gd name="T35" fmla="*/ 2 h 64"/>
                  <a:gd name="T36" fmla="*/ 8 w 42"/>
                  <a:gd name="T37" fmla="*/ 6 h 64"/>
                  <a:gd name="T38" fmla="*/ 6 w 42"/>
                  <a:gd name="T39" fmla="*/ 12 h 64"/>
                  <a:gd name="T40" fmla="*/ 2 w 42"/>
                  <a:gd name="T41" fmla="*/ 28 h 64"/>
                  <a:gd name="T42" fmla="*/ 2 w 42"/>
                  <a:gd name="T43" fmla="*/ 36 h 64"/>
                  <a:gd name="T44" fmla="*/ 6 w 42"/>
                  <a:gd name="T45" fmla="*/ 52 h 64"/>
                  <a:gd name="T46" fmla="*/ 8 w 42"/>
                  <a:gd name="T47" fmla="*/ 58 h 64"/>
                  <a:gd name="T48" fmla="*/ 12 w 42"/>
                  <a:gd name="T49" fmla="*/ 62 h 64"/>
                  <a:gd name="T50" fmla="*/ 18 w 42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64">
                    <a:moveTo>
                      <a:pt x="18" y="0"/>
                    </a:moveTo>
                    <a:lnTo>
                      <a:pt x="8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52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2" y="36"/>
                    </a:lnTo>
                    <a:lnTo>
                      <a:pt x="42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6"/>
                    </a:lnTo>
                    <a:lnTo>
                      <a:pt x="6" y="52"/>
                    </a:lnTo>
                    <a:lnTo>
                      <a:pt x="8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87" name="Freeform 2351"/>
              <p:cNvSpPr>
                <a:spLocks/>
              </p:cNvSpPr>
              <p:nvPr/>
            </p:nvSpPr>
            <p:spPr bwMode="auto">
              <a:xfrm>
                <a:off x="3658" y="330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10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10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10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88" name="Freeform 2352"/>
              <p:cNvSpPr>
                <a:spLocks/>
              </p:cNvSpPr>
              <p:nvPr/>
            </p:nvSpPr>
            <p:spPr bwMode="auto">
              <a:xfrm>
                <a:off x="3698" y="3366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89" name="Line 2353"/>
              <p:cNvSpPr>
                <a:spLocks noChangeShapeType="1"/>
              </p:cNvSpPr>
              <p:nvPr/>
            </p:nvSpPr>
            <p:spPr bwMode="auto">
              <a:xfrm>
                <a:off x="3754" y="3314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90" name="Line 2354"/>
              <p:cNvSpPr>
                <a:spLocks noChangeShapeType="1"/>
              </p:cNvSpPr>
              <p:nvPr/>
            </p:nvSpPr>
            <p:spPr bwMode="auto">
              <a:xfrm>
                <a:off x="3758" y="3308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91" name="Freeform 2355"/>
              <p:cNvSpPr>
                <a:spLocks/>
              </p:cNvSpPr>
              <p:nvPr/>
            </p:nvSpPr>
            <p:spPr bwMode="auto">
              <a:xfrm>
                <a:off x="3724" y="3308"/>
                <a:ext cx="48" cy="46"/>
              </a:xfrm>
              <a:custGeom>
                <a:avLst/>
                <a:gdLst>
                  <a:gd name="T0" fmla="*/ 34 w 48"/>
                  <a:gd name="T1" fmla="*/ 0 h 46"/>
                  <a:gd name="T2" fmla="*/ 0 w 48"/>
                  <a:gd name="T3" fmla="*/ 46 h 46"/>
                  <a:gd name="T4" fmla="*/ 48 w 48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46">
                    <a:moveTo>
                      <a:pt x="34" y="0"/>
                    </a:moveTo>
                    <a:lnTo>
                      <a:pt x="0" y="46"/>
                    </a:lnTo>
                    <a:lnTo>
                      <a:pt x="48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92" name="Line 2356"/>
              <p:cNvSpPr>
                <a:spLocks noChangeShapeType="1"/>
              </p:cNvSpPr>
              <p:nvPr/>
            </p:nvSpPr>
            <p:spPr bwMode="auto">
              <a:xfrm>
                <a:off x="3744" y="3372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93" name="Line 2357"/>
              <p:cNvSpPr>
                <a:spLocks noChangeShapeType="1"/>
              </p:cNvSpPr>
              <p:nvPr/>
            </p:nvSpPr>
            <p:spPr bwMode="auto">
              <a:xfrm flipV="1">
                <a:off x="4038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94" name="Freeform 2358"/>
              <p:cNvSpPr>
                <a:spLocks/>
              </p:cNvSpPr>
              <p:nvPr/>
            </p:nvSpPr>
            <p:spPr bwMode="auto">
              <a:xfrm>
                <a:off x="3966" y="330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4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4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95" name="Freeform 2359"/>
              <p:cNvSpPr>
                <a:spLocks/>
              </p:cNvSpPr>
              <p:nvPr/>
            </p:nvSpPr>
            <p:spPr bwMode="auto">
              <a:xfrm>
                <a:off x="3990" y="330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8 w 16"/>
                  <a:gd name="T3" fmla="*/ 62 h 64"/>
                  <a:gd name="T4" fmla="*/ 10 w 16"/>
                  <a:gd name="T5" fmla="*/ 58 h 64"/>
                  <a:gd name="T6" fmla="*/ 14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4 w 16"/>
                  <a:gd name="T13" fmla="*/ 12 h 64"/>
                  <a:gd name="T14" fmla="*/ 10 w 16"/>
                  <a:gd name="T15" fmla="*/ 6 h 64"/>
                  <a:gd name="T16" fmla="*/ 8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8" y="62"/>
                    </a:lnTo>
                    <a:lnTo>
                      <a:pt x="10" y="58"/>
                    </a:lnTo>
                    <a:lnTo>
                      <a:pt x="14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8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96" name="Freeform 2360"/>
              <p:cNvSpPr>
                <a:spLocks/>
              </p:cNvSpPr>
              <p:nvPr/>
            </p:nvSpPr>
            <p:spPr bwMode="auto">
              <a:xfrm>
                <a:off x="4032" y="336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97" name="Freeform 2361"/>
              <p:cNvSpPr>
                <a:spLocks/>
              </p:cNvSpPr>
              <p:nvPr/>
            </p:nvSpPr>
            <p:spPr bwMode="auto">
              <a:xfrm>
                <a:off x="4060" y="3308"/>
                <a:ext cx="42" cy="64"/>
              </a:xfrm>
              <a:custGeom>
                <a:avLst/>
                <a:gdLst>
                  <a:gd name="T0" fmla="*/ 36 w 42"/>
                  <a:gd name="T1" fmla="*/ 10 h 64"/>
                  <a:gd name="T2" fmla="*/ 34 w 42"/>
                  <a:gd name="T3" fmla="*/ 12 h 64"/>
                  <a:gd name="T4" fmla="*/ 36 w 42"/>
                  <a:gd name="T5" fmla="*/ 16 h 64"/>
                  <a:gd name="T6" fmla="*/ 40 w 42"/>
                  <a:gd name="T7" fmla="*/ 12 h 64"/>
                  <a:gd name="T8" fmla="*/ 40 w 42"/>
                  <a:gd name="T9" fmla="*/ 10 h 64"/>
                  <a:gd name="T10" fmla="*/ 36 w 42"/>
                  <a:gd name="T11" fmla="*/ 2 h 64"/>
                  <a:gd name="T12" fmla="*/ 30 w 42"/>
                  <a:gd name="T13" fmla="*/ 0 h 64"/>
                  <a:gd name="T14" fmla="*/ 20 w 42"/>
                  <a:gd name="T15" fmla="*/ 0 h 64"/>
                  <a:gd name="T16" fmla="*/ 12 w 42"/>
                  <a:gd name="T17" fmla="*/ 2 h 64"/>
                  <a:gd name="T18" fmla="*/ 6 w 42"/>
                  <a:gd name="T19" fmla="*/ 10 h 64"/>
                  <a:gd name="T20" fmla="*/ 2 w 42"/>
                  <a:gd name="T21" fmla="*/ 16 h 64"/>
                  <a:gd name="T22" fmla="*/ 0 w 42"/>
                  <a:gd name="T23" fmla="*/ 28 h 64"/>
                  <a:gd name="T24" fmla="*/ 0 w 42"/>
                  <a:gd name="T25" fmla="*/ 46 h 64"/>
                  <a:gd name="T26" fmla="*/ 2 w 42"/>
                  <a:gd name="T27" fmla="*/ 56 h 64"/>
                  <a:gd name="T28" fmla="*/ 8 w 42"/>
                  <a:gd name="T29" fmla="*/ 62 h 64"/>
                  <a:gd name="T30" fmla="*/ 18 w 42"/>
                  <a:gd name="T31" fmla="*/ 64 h 64"/>
                  <a:gd name="T32" fmla="*/ 24 w 42"/>
                  <a:gd name="T33" fmla="*/ 64 h 64"/>
                  <a:gd name="T34" fmla="*/ 34 w 42"/>
                  <a:gd name="T35" fmla="*/ 62 h 64"/>
                  <a:gd name="T36" fmla="*/ 40 w 42"/>
                  <a:gd name="T37" fmla="*/ 56 h 64"/>
                  <a:gd name="T38" fmla="*/ 42 w 42"/>
                  <a:gd name="T39" fmla="*/ 46 h 64"/>
                  <a:gd name="T40" fmla="*/ 42 w 42"/>
                  <a:gd name="T41" fmla="*/ 44 h 64"/>
                  <a:gd name="T42" fmla="*/ 40 w 42"/>
                  <a:gd name="T43" fmla="*/ 34 h 64"/>
                  <a:gd name="T44" fmla="*/ 34 w 42"/>
                  <a:gd name="T45" fmla="*/ 28 h 64"/>
                  <a:gd name="T46" fmla="*/ 24 w 42"/>
                  <a:gd name="T47" fmla="*/ 24 h 64"/>
                  <a:gd name="T48" fmla="*/ 20 w 42"/>
                  <a:gd name="T49" fmla="*/ 24 h 64"/>
                  <a:gd name="T50" fmla="*/ 12 w 42"/>
                  <a:gd name="T51" fmla="*/ 28 h 64"/>
                  <a:gd name="T52" fmla="*/ 6 w 42"/>
                  <a:gd name="T53" fmla="*/ 34 h 64"/>
                  <a:gd name="T54" fmla="*/ 2 w 42"/>
                  <a:gd name="T55" fmla="*/ 4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2" h="64">
                    <a:moveTo>
                      <a:pt x="36" y="10"/>
                    </a:moveTo>
                    <a:lnTo>
                      <a:pt x="34" y="12"/>
                    </a:lnTo>
                    <a:lnTo>
                      <a:pt x="36" y="16"/>
                    </a:lnTo>
                    <a:lnTo>
                      <a:pt x="40" y="12"/>
                    </a:lnTo>
                    <a:lnTo>
                      <a:pt x="40" y="10"/>
                    </a:lnTo>
                    <a:lnTo>
                      <a:pt x="36" y="2"/>
                    </a:lnTo>
                    <a:lnTo>
                      <a:pt x="30" y="0"/>
                    </a:lnTo>
                    <a:lnTo>
                      <a:pt x="20" y="0"/>
                    </a:lnTo>
                    <a:lnTo>
                      <a:pt x="12" y="2"/>
                    </a:lnTo>
                    <a:lnTo>
                      <a:pt x="6" y="10"/>
                    </a:lnTo>
                    <a:lnTo>
                      <a:pt x="2" y="16"/>
                    </a:lnTo>
                    <a:lnTo>
                      <a:pt x="0" y="28"/>
                    </a:lnTo>
                    <a:lnTo>
                      <a:pt x="0" y="46"/>
                    </a:lnTo>
                    <a:lnTo>
                      <a:pt x="2" y="56"/>
                    </a:lnTo>
                    <a:lnTo>
                      <a:pt x="8" y="62"/>
                    </a:lnTo>
                    <a:lnTo>
                      <a:pt x="18" y="64"/>
                    </a:lnTo>
                    <a:lnTo>
                      <a:pt x="24" y="64"/>
                    </a:lnTo>
                    <a:lnTo>
                      <a:pt x="34" y="62"/>
                    </a:lnTo>
                    <a:lnTo>
                      <a:pt x="40" y="56"/>
                    </a:lnTo>
                    <a:lnTo>
                      <a:pt x="42" y="46"/>
                    </a:lnTo>
                    <a:lnTo>
                      <a:pt x="42" y="44"/>
                    </a:lnTo>
                    <a:lnTo>
                      <a:pt x="40" y="34"/>
                    </a:lnTo>
                    <a:lnTo>
                      <a:pt x="34" y="28"/>
                    </a:lnTo>
                    <a:lnTo>
                      <a:pt x="24" y="24"/>
                    </a:lnTo>
                    <a:lnTo>
                      <a:pt x="20" y="24"/>
                    </a:lnTo>
                    <a:lnTo>
                      <a:pt x="12" y="28"/>
                    </a:lnTo>
                    <a:lnTo>
                      <a:pt x="6" y="34"/>
                    </a:lnTo>
                    <a:lnTo>
                      <a:pt x="2" y="4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98" name="Freeform 2362"/>
              <p:cNvSpPr>
                <a:spLocks/>
              </p:cNvSpPr>
              <p:nvPr/>
            </p:nvSpPr>
            <p:spPr bwMode="auto">
              <a:xfrm>
                <a:off x="4062" y="3308"/>
                <a:ext cx="18" cy="64"/>
              </a:xfrm>
              <a:custGeom>
                <a:avLst/>
                <a:gdLst>
                  <a:gd name="T0" fmla="*/ 18 w 18"/>
                  <a:gd name="T1" fmla="*/ 0 h 64"/>
                  <a:gd name="T2" fmla="*/ 12 w 18"/>
                  <a:gd name="T3" fmla="*/ 2 h 64"/>
                  <a:gd name="T4" fmla="*/ 6 w 18"/>
                  <a:gd name="T5" fmla="*/ 10 h 64"/>
                  <a:gd name="T6" fmla="*/ 4 w 18"/>
                  <a:gd name="T7" fmla="*/ 16 h 64"/>
                  <a:gd name="T8" fmla="*/ 0 w 18"/>
                  <a:gd name="T9" fmla="*/ 28 h 64"/>
                  <a:gd name="T10" fmla="*/ 0 w 18"/>
                  <a:gd name="T11" fmla="*/ 46 h 64"/>
                  <a:gd name="T12" fmla="*/ 4 w 18"/>
                  <a:gd name="T13" fmla="*/ 56 h 64"/>
                  <a:gd name="T14" fmla="*/ 10 w 18"/>
                  <a:gd name="T15" fmla="*/ 62 h 64"/>
                  <a:gd name="T16" fmla="*/ 16 w 18"/>
                  <a:gd name="T1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64">
                    <a:moveTo>
                      <a:pt x="18" y="0"/>
                    </a:moveTo>
                    <a:lnTo>
                      <a:pt x="12" y="2"/>
                    </a:lnTo>
                    <a:lnTo>
                      <a:pt x="6" y="10"/>
                    </a:lnTo>
                    <a:lnTo>
                      <a:pt x="4" y="16"/>
                    </a:lnTo>
                    <a:lnTo>
                      <a:pt x="0" y="28"/>
                    </a:lnTo>
                    <a:lnTo>
                      <a:pt x="0" y="46"/>
                    </a:lnTo>
                    <a:lnTo>
                      <a:pt x="4" y="56"/>
                    </a:lnTo>
                    <a:lnTo>
                      <a:pt x="10" y="62"/>
                    </a:lnTo>
                    <a:lnTo>
                      <a:pt x="16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699" name="Freeform 2363"/>
              <p:cNvSpPr>
                <a:spLocks/>
              </p:cNvSpPr>
              <p:nvPr/>
            </p:nvSpPr>
            <p:spPr bwMode="auto">
              <a:xfrm>
                <a:off x="4084" y="3332"/>
                <a:ext cx="16" cy="40"/>
              </a:xfrm>
              <a:custGeom>
                <a:avLst/>
                <a:gdLst>
                  <a:gd name="T0" fmla="*/ 0 w 16"/>
                  <a:gd name="T1" fmla="*/ 40 h 40"/>
                  <a:gd name="T2" fmla="*/ 6 w 16"/>
                  <a:gd name="T3" fmla="*/ 38 h 40"/>
                  <a:gd name="T4" fmla="*/ 12 w 16"/>
                  <a:gd name="T5" fmla="*/ 32 h 40"/>
                  <a:gd name="T6" fmla="*/ 16 w 16"/>
                  <a:gd name="T7" fmla="*/ 22 h 40"/>
                  <a:gd name="T8" fmla="*/ 16 w 16"/>
                  <a:gd name="T9" fmla="*/ 20 h 40"/>
                  <a:gd name="T10" fmla="*/ 12 w 16"/>
                  <a:gd name="T11" fmla="*/ 10 h 40"/>
                  <a:gd name="T12" fmla="*/ 6 w 16"/>
                  <a:gd name="T13" fmla="*/ 4 h 40"/>
                  <a:gd name="T14" fmla="*/ 0 w 16"/>
                  <a:gd name="T1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0">
                    <a:moveTo>
                      <a:pt x="0" y="40"/>
                    </a:moveTo>
                    <a:lnTo>
                      <a:pt x="6" y="38"/>
                    </a:lnTo>
                    <a:lnTo>
                      <a:pt x="12" y="32"/>
                    </a:lnTo>
                    <a:lnTo>
                      <a:pt x="16" y="22"/>
                    </a:lnTo>
                    <a:lnTo>
                      <a:pt x="16" y="20"/>
                    </a:lnTo>
                    <a:lnTo>
                      <a:pt x="12" y="10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00" name="Line 2364"/>
              <p:cNvSpPr>
                <a:spLocks noChangeShapeType="1"/>
              </p:cNvSpPr>
              <p:nvPr/>
            </p:nvSpPr>
            <p:spPr bwMode="auto">
              <a:xfrm flipV="1">
                <a:off x="4370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01" name="Freeform 2365"/>
              <p:cNvSpPr>
                <a:spLocks/>
              </p:cNvSpPr>
              <p:nvPr/>
            </p:nvSpPr>
            <p:spPr bwMode="auto">
              <a:xfrm>
                <a:off x="4298" y="3308"/>
                <a:ext cx="44" cy="64"/>
              </a:xfrm>
              <a:custGeom>
                <a:avLst/>
                <a:gdLst>
                  <a:gd name="T0" fmla="*/ 20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20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2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2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20 w 44"/>
                  <a:gd name="T33" fmla="*/ 0 h 64"/>
                  <a:gd name="T34" fmla="*/ 14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4 w 44"/>
                  <a:gd name="T49" fmla="*/ 62 h 64"/>
                  <a:gd name="T50" fmla="*/ 20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20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2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2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4" y="62"/>
                    </a:lnTo>
                    <a:lnTo>
                      <a:pt x="20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02" name="Freeform 2366"/>
              <p:cNvSpPr>
                <a:spLocks/>
              </p:cNvSpPr>
              <p:nvPr/>
            </p:nvSpPr>
            <p:spPr bwMode="auto">
              <a:xfrm>
                <a:off x="4324" y="3308"/>
                <a:ext cx="16" cy="64"/>
              </a:xfrm>
              <a:custGeom>
                <a:avLst/>
                <a:gdLst>
                  <a:gd name="T0" fmla="*/ 0 w 16"/>
                  <a:gd name="T1" fmla="*/ 64 h 64"/>
                  <a:gd name="T2" fmla="*/ 6 w 16"/>
                  <a:gd name="T3" fmla="*/ 62 h 64"/>
                  <a:gd name="T4" fmla="*/ 8 w 16"/>
                  <a:gd name="T5" fmla="*/ 58 h 64"/>
                  <a:gd name="T6" fmla="*/ 12 w 16"/>
                  <a:gd name="T7" fmla="*/ 52 h 64"/>
                  <a:gd name="T8" fmla="*/ 16 w 16"/>
                  <a:gd name="T9" fmla="*/ 36 h 64"/>
                  <a:gd name="T10" fmla="*/ 16 w 16"/>
                  <a:gd name="T11" fmla="*/ 28 h 64"/>
                  <a:gd name="T12" fmla="*/ 12 w 16"/>
                  <a:gd name="T13" fmla="*/ 12 h 64"/>
                  <a:gd name="T14" fmla="*/ 8 w 16"/>
                  <a:gd name="T15" fmla="*/ 6 h 64"/>
                  <a:gd name="T16" fmla="*/ 6 w 16"/>
                  <a:gd name="T17" fmla="*/ 2 h 64"/>
                  <a:gd name="T18" fmla="*/ 0 w 16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6" y="36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03" name="Freeform 2367"/>
              <p:cNvSpPr>
                <a:spLocks/>
              </p:cNvSpPr>
              <p:nvPr/>
            </p:nvSpPr>
            <p:spPr bwMode="auto">
              <a:xfrm>
                <a:off x="4364" y="3366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04" name="Freeform 2368"/>
              <p:cNvSpPr>
                <a:spLocks/>
              </p:cNvSpPr>
              <p:nvPr/>
            </p:nvSpPr>
            <p:spPr bwMode="auto">
              <a:xfrm>
                <a:off x="4394" y="3308"/>
                <a:ext cx="38" cy="28"/>
              </a:xfrm>
              <a:custGeom>
                <a:avLst/>
                <a:gdLst>
                  <a:gd name="T0" fmla="*/ 14 w 38"/>
                  <a:gd name="T1" fmla="*/ 0 h 28"/>
                  <a:gd name="T2" fmla="*/ 4 w 38"/>
                  <a:gd name="T3" fmla="*/ 2 h 28"/>
                  <a:gd name="T4" fmla="*/ 0 w 38"/>
                  <a:gd name="T5" fmla="*/ 10 h 28"/>
                  <a:gd name="T6" fmla="*/ 0 w 38"/>
                  <a:gd name="T7" fmla="*/ 18 h 28"/>
                  <a:gd name="T8" fmla="*/ 4 w 38"/>
                  <a:gd name="T9" fmla="*/ 24 h 28"/>
                  <a:gd name="T10" fmla="*/ 14 w 38"/>
                  <a:gd name="T11" fmla="*/ 28 h 28"/>
                  <a:gd name="T12" fmla="*/ 26 w 38"/>
                  <a:gd name="T13" fmla="*/ 28 h 28"/>
                  <a:gd name="T14" fmla="*/ 34 w 38"/>
                  <a:gd name="T15" fmla="*/ 24 h 28"/>
                  <a:gd name="T16" fmla="*/ 38 w 38"/>
                  <a:gd name="T17" fmla="*/ 18 h 28"/>
                  <a:gd name="T18" fmla="*/ 38 w 38"/>
                  <a:gd name="T19" fmla="*/ 10 h 28"/>
                  <a:gd name="T20" fmla="*/ 34 w 38"/>
                  <a:gd name="T21" fmla="*/ 2 h 28"/>
                  <a:gd name="T22" fmla="*/ 26 w 38"/>
                  <a:gd name="T23" fmla="*/ 0 h 28"/>
                  <a:gd name="T24" fmla="*/ 14 w 38"/>
                  <a:gd name="T25" fmla="*/ 0 h 28"/>
                  <a:gd name="T26" fmla="*/ 8 w 38"/>
                  <a:gd name="T27" fmla="*/ 2 h 28"/>
                  <a:gd name="T28" fmla="*/ 4 w 38"/>
                  <a:gd name="T29" fmla="*/ 10 h 28"/>
                  <a:gd name="T30" fmla="*/ 4 w 38"/>
                  <a:gd name="T31" fmla="*/ 18 h 28"/>
                  <a:gd name="T32" fmla="*/ 8 w 38"/>
                  <a:gd name="T33" fmla="*/ 24 h 28"/>
                  <a:gd name="T34" fmla="*/ 14 w 38"/>
                  <a:gd name="T3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" h="28">
                    <a:moveTo>
                      <a:pt x="14" y="0"/>
                    </a:moveTo>
                    <a:lnTo>
                      <a:pt x="4" y="2"/>
                    </a:lnTo>
                    <a:lnTo>
                      <a:pt x="0" y="10"/>
                    </a:lnTo>
                    <a:lnTo>
                      <a:pt x="0" y="18"/>
                    </a:lnTo>
                    <a:lnTo>
                      <a:pt x="4" y="24"/>
                    </a:lnTo>
                    <a:lnTo>
                      <a:pt x="14" y="28"/>
                    </a:lnTo>
                    <a:lnTo>
                      <a:pt x="26" y="28"/>
                    </a:lnTo>
                    <a:lnTo>
                      <a:pt x="34" y="24"/>
                    </a:lnTo>
                    <a:lnTo>
                      <a:pt x="38" y="18"/>
                    </a:lnTo>
                    <a:lnTo>
                      <a:pt x="38" y="10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10"/>
                    </a:lnTo>
                    <a:lnTo>
                      <a:pt x="4" y="18"/>
                    </a:lnTo>
                    <a:lnTo>
                      <a:pt x="8" y="24"/>
                    </a:lnTo>
                    <a:lnTo>
                      <a:pt x="14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05" name="Freeform 2369"/>
              <p:cNvSpPr>
                <a:spLocks/>
              </p:cNvSpPr>
              <p:nvPr/>
            </p:nvSpPr>
            <p:spPr bwMode="auto">
              <a:xfrm>
                <a:off x="4420" y="3308"/>
                <a:ext cx="8" cy="28"/>
              </a:xfrm>
              <a:custGeom>
                <a:avLst/>
                <a:gdLst>
                  <a:gd name="T0" fmla="*/ 0 w 8"/>
                  <a:gd name="T1" fmla="*/ 28 h 28"/>
                  <a:gd name="T2" fmla="*/ 6 w 8"/>
                  <a:gd name="T3" fmla="*/ 24 h 28"/>
                  <a:gd name="T4" fmla="*/ 8 w 8"/>
                  <a:gd name="T5" fmla="*/ 18 h 28"/>
                  <a:gd name="T6" fmla="*/ 8 w 8"/>
                  <a:gd name="T7" fmla="*/ 10 h 28"/>
                  <a:gd name="T8" fmla="*/ 6 w 8"/>
                  <a:gd name="T9" fmla="*/ 2 h 28"/>
                  <a:gd name="T10" fmla="*/ 0 w 8"/>
                  <a:gd name="T1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8">
                    <a:moveTo>
                      <a:pt x="0" y="28"/>
                    </a:moveTo>
                    <a:lnTo>
                      <a:pt x="6" y="24"/>
                    </a:lnTo>
                    <a:lnTo>
                      <a:pt x="8" y="18"/>
                    </a:lnTo>
                    <a:lnTo>
                      <a:pt x="8" y="10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06" name="Freeform 2370"/>
              <p:cNvSpPr>
                <a:spLocks/>
              </p:cNvSpPr>
              <p:nvPr/>
            </p:nvSpPr>
            <p:spPr bwMode="auto">
              <a:xfrm>
                <a:off x="4392" y="3336"/>
                <a:ext cx="44" cy="36"/>
              </a:xfrm>
              <a:custGeom>
                <a:avLst/>
                <a:gdLst>
                  <a:gd name="T0" fmla="*/ 16 w 44"/>
                  <a:gd name="T1" fmla="*/ 0 h 36"/>
                  <a:gd name="T2" fmla="*/ 6 w 44"/>
                  <a:gd name="T3" fmla="*/ 2 h 36"/>
                  <a:gd name="T4" fmla="*/ 2 w 44"/>
                  <a:gd name="T5" fmla="*/ 6 h 36"/>
                  <a:gd name="T6" fmla="*/ 0 w 44"/>
                  <a:gd name="T7" fmla="*/ 12 h 36"/>
                  <a:gd name="T8" fmla="*/ 0 w 44"/>
                  <a:gd name="T9" fmla="*/ 24 h 36"/>
                  <a:gd name="T10" fmla="*/ 2 w 44"/>
                  <a:gd name="T11" fmla="*/ 30 h 36"/>
                  <a:gd name="T12" fmla="*/ 6 w 44"/>
                  <a:gd name="T13" fmla="*/ 34 h 36"/>
                  <a:gd name="T14" fmla="*/ 16 w 44"/>
                  <a:gd name="T15" fmla="*/ 36 h 36"/>
                  <a:gd name="T16" fmla="*/ 28 w 44"/>
                  <a:gd name="T17" fmla="*/ 36 h 36"/>
                  <a:gd name="T18" fmla="*/ 36 w 44"/>
                  <a:gd name="T19" fmla="*/ 34 h 36"/>
                  <a:gd name="T20" fmla="*/ 40 w 44"/>
                  <a:gd name="T21" fmla="*/ 30 h 36"/>
                  <a:gd name="T22" fmla="*/ 44 w 44"/>
                  <a:gd name="T23" fmla="*/ 24 h 36"/>
                  <a:gd name="T24" fmla="*/ 44 w 44"/>
                  <a:gd name="T25" fmla="*/ 12 h 36"/>
                  <a:gd name="T26" fmla="*/ 40 w 44"/>
                  <a:gd name="T27" fmla="*/ 6 h 36"/>
                  <a:gd name="T28" fmla="*/ 36 w 44"/>
                  <a:gd name="T29" fmla="*/ 2 h 36"/>
                  <a:gd name="T30" fmla="*/ 28 w 44"/>
                  <a:gd name="T3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" h="36">
                    <a:moveTo>
                      <a:pt x="16" y="0"/>
                    </a:moveTo>
                    <a:lnTo>
                      <a:pt x="6" y="2"/>
                    </a:lnTo>
                    <a:lnTo>
                      <a:pt x="2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2" y="30"/>
                    </a:lnTo>
                    <a:lnTo>
                      <a:pt x="6" y="34"/>
                    </a:lnTo>
                    <a:lnTo>
                      <a:pt x="16" y="36"/>
                    </a:lnTo>
                    <a:lnTo>
                      <a:pt x="28" y="36"/>
                    </a:lnTo>
                    <a:lnTo>
                      <a:pt x="36" y="34"/>
                    </a:lnTo>
                    <a:lnTo>
                      <a:pt x="40" y="30"/>
                    </a:lnTo>
                    <a:lnTo>
                      <a:pt x="44" y="24"/>
                    </a:lnTo>
                    <a:lnTo>
                      <a:pt x="44" y="12"/>
                    </a:lnTo>
                    <a:lnTo>
                      <a:pt x="40" y="6"/>
                    </a:lnTo>
                    <a:lnTo>
                      <a:pt x="36" y="2"/>
                    </a:lnTo>
                    <a:lnTo>
                      <a:pt x="2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07" name="Freeform 2371"/>
              <p:cNvSpPr>
                <a:spLocks/>
              </p:cNvSpPr>
              <p:nvPr/>
            </p:nvSpPr>
            <p:spPr bwMode="auto">
              <a:xfrm>
                <a:off x="4394" y="3336"/>
                <a:ext cx="14" cy="36"/>
              </a:xfrm>
              <a:custGeom>
                <a:avLst/>
                <a:gdLst>
                  <a:gd name="T0" fmla="*/ 14 w 14"/>
                  <a:gd name="T1" fmla="*/ 0 h 36"/>
                  <a:gd name="T2" fmla="*/ 8 w 14"/>
                  <a:gd name="T3" fmla="*/ 2 h 36"/>
                  <a:gd name="T4" fmla="*/ 4 w 14"/>
                  <a:gd name="T5" fmla="*/ 6 h 36"/>
                  <a:gd name="T6" fmla="*/ 0 w 14"/>
                  <a:gd name="T7" fmla="*/ 12 h 36"/>
                  <a:gd name="T8" fmla="*/ 0 w 14"/>
                  <a:gd name="T9" fmla="*/ 24 h 36"/>
                  <a:gd name="T10" fmla="*/ 4 w 14"/>
                  <a:gd name="T11" fmla="*/ 30 h 36"/>
                  <a:gd name="T12" fmla="*/ 8 w 14"/>
                  <a:gd name="T13" fmla="*/ 34 h 36"/>
                  <a:gd name="T14" fmla="*/ 14 w 14"/>
                  <a:gd name="T1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6">
                    <a:moveTo>
                      <a:pt x="14" y="0"/>
                    </a:move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4" y="30"/>
                    </a:lnTo>
                    <a:lnTo>
                      <a:pt x="8" y="34"/>
                    </a:lnTo>
                    <a:lnTo>
                      <a:pt x="14" y="3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08" name="Freeform 2372"/>
              <p:cNvSpPr>
                <a:spLocks/>
              </p:cNvSpPr>
              <p:nvPr/>
            </p:nvSpPr>
            <p:spPr bwMode="auto">
              <a:xfrm>
                <a:off x="4420" y="3336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6 w 12"/>
                  <a:gd name="T3" fmla="*/ 34 h 36"/>
                  <a:gd name="T4" fmla="*/ 8 w 12"/>
                  <a:gd name="T5" fmla="*/ 30 h 36"/>
                  <a:gd name="T6" fmla="*/ 12 w 12"/>
                  <a:gd name="T7" fmla="*/ 24 h 36"/>
                  <a:gd name="T8" fmla="*/ 12 w 12"/>
                  <a:gd name="T9" fmla="*/ 12 h 36"/>
                  <a:gd name="T10" fmla="*/ 8 w 12"/>
                  <a:gd name="T11" fmla="*/ 6 h 36"/>
                  <a:gd name="T12" fmla="*/ 6 w 12"/>
                  <a:gd name="T13" fmla="*/ 2 h 36"/>
                  <a:gd name="T14" fmla="*/ 0 w 12"/>
                  <a:gd name="T1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6" y="34"/>
                    </a:lnTo>
                    <a:lnTo>
                      <a:pt x="8" y="30"/>
                    </a:lnTo>
                    <a:lnTo>
                      <a:pt x="12" y="24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09" name="Line 2373"/>
              <p:cNvSpPr>
                <a:spLocks noChangeShapeType="1"/>
              </p:cNvSpPr>
              <p:nvPr/>
            </p:nvSpPr>
            <p:spPr bwMode="auto">
              <a:xfrm flipV="1">
                <a:off x="4702" y="3210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10" name="Freeform 2374"/>
              <p:cNvSpPr>
                <a:spLocks/>
              </p:cNvSpPr>
              <p:nvPr/>
            </p:nvSpPr>
            <p:spPr bwMode="auto">
              <a:xfrm>
                <a:off x="4640" y="3308"/>
                <a:ext cx="16" cy="64"/>
              </a:xfrm>
              <a:custGeom>
                <a:avLst/>
                <a:gdLst>
                  <a:gd name="T0" fmla="*/ 0 w 16"/>
                  <a:gd name="T1" fmla="*/ 12 h 64"/>
                  <a:gd name="T2" fmla="*/ 6 w 16"/>
                  <a:gd name="T3" fmla="*/ 10 h 64"/>
                  <a:gd name="T4" fmla="*/ 16 w 16"/>
                  <a:gd name="T5" fmla="*/ 0 h 64"/>
                  <a:gd name="T6" fmla="*/ 16 w 16"/>
                  <a:gd name="T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4">
                    <a:moveTo>
                      <a:pt x="0" y="12"/>
                    </a:moveTo>
                    <a:lnTo>
                      <a:pt x="6" y="10"/>
                    </a:lnTo>
                    <a:lnTo>
                      <a:pt x="16" y="0"/>
                    </a:lnTo>
                    <a:lnTo>
                      <a:pt x="16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11" name="Line 2375"/>
              <p:cNvSpPr>
                <a:spLocks noChangeShapeType="1"/>
              </p:cNvSpPr>
              <p:nvPr/>
            </p:nvSpPr>
            <p:spPr bwMode="auto">
              <a:xfrm>
                <a:off x="4654" y="3310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12" name="Line 2376"/>
              <p:cNvSpPr>
                <a:spLocks noChangeShapeType="1"/>
              </p:cNvSpPr>
              <p:nvPr/>
            </p:nvSpPr>
            <p:spPr bwMode="auto">
              <a:xfrm>
                <a:off x="4640" y="3372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13" name="Freeform 2377"/>
              <p:cNvSpPr>
                <a:spLocks/>
              </p:cNvSpPr>
              <p:nvPr/>
            </p:nvSpPr>
            <p:spPr bwMode="auto">
              <a:xfrm>
                <a:off x="4696" y="3366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14" name="Freeform 2378"/>
              <p:cNvSpPr>
                <a:spLocks/>
              </p:cNvSpPr>
              <p:nvPr/>
            </p:nvSpPr>
            <p:spPr bwMode="auto">
              <a:xfrm>
                <a:off x="4724" y="3308"/>
                <a:ext cx="44" cy="64"/>
              </a:xfrm>
              <a:custGeom>
                <a:avLst/>
                <a:gdLst>
                  <a:gd name="T0" fmla="*/ 18 w 44"/>
                  <a:gd name="T1" fmla="*/ 0 h 64"/>
                  <a:gd name="T2" fmla="*/ 10 w 44"/>
                  <a:gd name="T3" fmla="*/ 2 h 64"/>
                  <a:gd name="T4" fmla="*/ 4 w 44"/>
                  <a:gd name="T5" fmla="*/ 12 h 64"/>
                  <a:gd name="T6" fmla="*/ 0 w 44"/>
                  <a:gd name="T7" fmla="*/ 28 h 64"/>
                  <a:gd name="T8" fmla="*/ 0 w 44"/>
                  <a:gd name="T9" fmla="*/ 36 h 64"/>
                  <a:gd name="T10" fmla="*/ 4 w 44"/>
                  <a:gd name="T11" fmla="*/ 52 h 64"/>
                  <a:gd name="T12" fmla="*/ 10 w 44"/>
                  <a:gd name="T13" fmla="*/ 62 h 64"/>
                  <a:gd name="T14" fmla="*/ 18 w 44"/>
                  <a:gd name="T15" fmla="*/ 64 h 64"/>
                  <a:gd name="T16" fmla="*/ 26 w 44"/>
                  <a:gd name="T17" fmla="*/ 64 h 64"/>
                  <a:gd name="T18" fmla="*/ 34 w 44"/>
                  <a:gd name="T19" fmla="*/ 62 h 64"/>
                  <a:gd name="T20" fmla="*/ 40 w 44"/>
                  <a:gd name="T21" fmla="*/ 52 h 64"/>
                  <a:gd name="T22" fmla="*/ 44 w 44"/>
                  <a:gd name="T23" fmla="*/ 36 h 64"/>
                  <a:gd name="T24" fmla="*/ 44 w 44"/>
                  <a:gd name="T25" fmla="*/ 28 h 64"/>
                  <a:gd name="T26" fmla="*/ 40 w 44"/>
                  <a:gd name="T27" fmla="*/ 12 h 64"/>
                  <a:gd name="T28" fmla="*/ 34 w 44"/>
                  <a:gd name="T29" fmla="*/ 2 h 64"/>
                  <a:gd name="T30" fmla="*/ 26 w 44"/>
                  <a:gd name="T31" fmla="*/ 0 h 64"/>
                  <a:gd name="T32" fmla="*/ 18 w 44"/>
                  <a:gd name="T33" fmla="*/ 0 h 64"/>
                  <a:gd name="T34" fmla="*/ 12 w 44"/>
                  <a:gd name="T35" fmla="*/ 2 h 64"/>
                  <a:gd name="T36" fmla="*/ 10 w 44"/>
                  <a:gd name="T37" fmla="*/ 6 h 64"/>
                  <a:gd name="T38" fmla="*/ 6 w 44"/>
                  <a:gd name="T39" fmla="*/ 12 h 64"/>
                  <a:gd name="T40" fmla="*/ 4 w 44"/>
                  <a:gd name="T41" fmla="*/ 28 h 64"/>
                  <a:gd name="T42" fmla="*/ 4 w 44"/>
                  <a:gd name="T43" fmla="*/ 36 h 64"/>
                  <a:gd name="T44" fmla="*/ 6 w 44"/>
                  <a:gd name="T45" fmla="*/ 52 h 64"/>
                  <a:gd name="T46" fmla="*/ 10 w 44"/>
                  <a:gd name="T47" fmla="*/ 58 h 64"/>
                  <a:gd name="T48" fmla="*/ 12 w 44"/>
                  <a:gd name="T49" fmla="*/ 62 h 64"/>
                  <a:gd name="T50" fmla="*/ 18 w 44"/>
                  <a:gd name="T5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4">
                    <a:moveTo>
                      <a:pt x="18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4" y="52"/>
                    </a:lnTo>
                    <a:lnTo>
                      <a:pt x="10" y="62"/>
                    </a:lnTo>
                    <a:lnTo>
                      <a:pt x="18" y="64"/>
                    </a:lnTo>
                    <a:lnTo>
                      <a:pt x="26" y="64"/>
                    </a:lnTo>
                    <a:lnTo>
                      <a:pt x="34" y="62"/>
                    </a:lnTo>
                    <a:lnTo>
                      <a:pt x="40" y="52"/>
                    </a:lnTo>
                    <a:lnTo>
                      <a:pt x="44" y="36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6"/>
                    </a:lnTo>
                    <a:lnTo>
                      <a:pt x="6" y="52"/>
                    </a:lnTo>
                    <a:lnTo>
                      <a:pt x="10" y="58"/>
                    </a:lnTo>
                    <a:lnTo>
                      <a:pt x="12" y="62"/>
                    </a:lnTo>
                    <a:lnTo>
                      <a:pt x="18" y="6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15" name="Freeform 2379"/>
              <p:cNvSpPr>
                <a:spLocks/>
              </p:cNvSpPr>
              <p:nvPr/>
            </p:nvSpPr>
            <p:spPr bwMode="auto">
              <a:xfrm>
                <a:off x="4750" y="3308"/>
                <a:ext cx="14" cy="64"/>
              </a:xfrm>
              <a:custGeom>
                <a:avLst/>
                <a:gdLst>
                  <a:gd name="T0" fmla="*/ 0 w 14"/>
                  <a:gd name="T1" fmla="*/ 64 h 64"/>
                  <a:gd name="T2" fmla="*/ 6 w 14"/>
                  <a:gd name="T3" fmla="*/ 62 h 64"/>
                  <a:gd name="T4" fmla="*/ 8 w 14"/>
                  <a:gd name="T5" fmla="*/ 58 h 64"/>
                  <a:gd name="T6" fmla="*/ 12 w 14"/>
                  <a:gd name="T7" fmla="*/ 52 h 64"/>
                  <a:gd name="T8" fmla="*/ 14 w 14"/>
                  <a:gd name="T9" fmla="*/ 36 h 64"/>
                  <a:gd name="T10" fmla="*/ 14 w 14"/>
                  <a:gd name="T11" fmla="*/ 28 h 64"/>
                  <a:gd name="T12" fmla="*/ 12 w 14"/>
                  <a:gd name="T13" fmla="*/ 12 h 64"/>
                  <a:gd name="T14" fmla="*/ 8 w 14"/>
                  <a:gd name="T15" fmla="*/ 6 h 64"/>
                  <a:gd name="T16" fmla="*/ 6 w 14"/>
                  <a:gd name="T17" fmla="*/ 2 h 64"/>
                  <a:gd name="T18" fmla="*/ 0 w 14"/>
                  <a:gd name="T1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64">
                    <a:moveTo>
                      <a:pt x="0" y="64"/>
                    </a:moveTo>
                    <a:lnTo>
                      <a:pt x="6" y="62"/>
                    </a:lnTo>
                    <a:lnTo>
                      <a:pt x="8" y="58"/>
                    </a:lnTo>
                    <a:lnTo>
                      <a:pt x="12" y="52"/>
                    </a:lnTo>
                    <a:lnTo>
                      <a:pt x="14" y="36"/>
                    </a:lnTo>
                    <a:lnTo>
                      <a:pt x="14" y="28"/>
                    </a:lnTo>
                    <a:lnTo>
                      <a:pt x="12" y="12"/>
                    </a:lnTo>
                    <a:lnTo>
                      <a:pt x="8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16" name="Line 2380"/>
              <p:cNvSpPr>
                <a:spLocks noChangeShapeType="1"/>
              </p:cNvSpPr>
              <p:nvPr/>
            </p:nvSpPr>
            <p:spPr bwMode="auto">
              <a:xfrm flipV="1">
                <a:off x="3122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17" name="Line 2381"/>
              <p:cNvSpPr>
                <a:spLocks noChangeShapeType="1"/>
              </p:cNvSpPr>
              <p:nvPr/>
            </p:nvSpPr>
            <p:spPr bwMode="auto">
              <a:xfrm flipV="1">
                <a:off x="3206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18" name="Line 2382"/>
              <p:cNvSpPr>
                <a:spLocks noChangeShapeType="1"/>
              </p:cNvSpPr>
              <p:nvPr/>
            </p:nvSpPr>
            <p:spPr bwMode="auto">
              <a:xfrm flipV="1">
                <a:off x="3288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19" name="Line 2383"/>
              <p:cNvSpPr>
                <a:spLocks noChangeShapeType="1"/>
              </p:cNvSpPr>
              <p:nvPr/>
            </p:nvSpPr>
            <p:spPr bwMode="auto">
              <a:xfrm flipV="1">
                <a:off x="3456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20" name="Line 2384"/>
              <p:cNvSpPr>
                <a:spLocks noChangeShapeType="1"/>
              </p:cNvSpPr>
              <p:nvPr/>
            </p:nvSpPr>
            <p:spPr bwMode="auto">
              <a:xfrm flipV="1">
                <a:off x="3538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21" name="Line 2385"/>
              <p:cNvSpPr>
                <a:spLocks noChangeShapeType="1"/>
              </p:cNvSpPr>
              <p:nvPr/>
            </p:nvSpPr>
            <p:spPr bwMode="auto">
              <a:xfrm flipV="1">
                <a:off x="3622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22" name="Line 2386"/>
              <p:cNvSpPr>
                <a:spLocks noChangeShapeType="1"/>
              </p:cNvSpPr>
              <p:nvPr/>
            </p:nvSpPr>
            <p:spPr bwMode="auto">
              <a:xfrm flipV="1">
                <a:off x="3788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23" name="Line 2387"/>
              <p:cNvSpPr>
                <a:spLocks noChangeShapeType="1"/>
              </p:cNvSpPr>
              <p:nvPr/>
            </p:nvSpPr>
            <p:spPr bwMode="auto">
              <a:xfrm flipV="1">
                <a:off x="3872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24" name="Line 2388"/>
              <p:cNvSpPr>
                <a:spLocks noChangeShapeType="1"/>
              </p:cNvSpPr>
              <p:nvPr/>
            </p:nvSpPr>
            <p:spPr bwMode="auto">
              <a:xfrm flipV="1">
                <a:off x="3954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25" name="Line 2389"/>
              <p:cNvSpPr>
                <a:spLocks noChangeShapeType="1"/>
              </p:cNvSpPr>
              <p:nvPr/>
            </p:nvSpPr>
            <p:spPr bwMode="auto">
              <a:xfrm flipV="1">
                <a:off x="4120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26" name="Line 2390"/>
              <p:cNvSpPr>
                <a:spLocks noChangeShapeType="1"/>
              </p:cNvSpPr>
              <p:nvPr/>
            </p:nvSpPr>
            <p:spPr bwMode="auto">
              <a:xfrm flipV="1">
                <a:off x="4204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27" name="Line 2391"/>
              <p:cNvSpPr>
                <a:spLocks noChangeShapeType="1"/>
              </p:cNvSpPr>
              <p:nvPr/>
            </p:nvSpPr>
            <p:spPr bwMode="auto">
              <a:xfrm flipV="1">
                <a:off x="4286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28" name="Line 2392"/>
              <p:cNvSpPr>
                <a:spLocks noChangeShapeType="1"/>
              </p:cNvSpPr>
              <p:nvPr/>
            </p:nvSpPr>
            <p:spPr bwMode="auto">
              <a:xfrm flipV="1">
                <a:off x="4454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29" name="Line 2393"/>
              <p:cNvSpPr>
                <a:spLocks noChangeShapeType="1"/>
              </p:cNvSpPr>
              <p:nvPr/>
            </p:nvSpPr>
            <p:spPr bwMode="auto">
              <a:xfrm flipV="1">
                <a:off x="4536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30" name="Line 2394"/>
              <p:cNvSpPr>
                <a:spLocks noChangeShapeType="1"/>
              </p:cNvSpPr>
              <p:nvPr/>
            </p:nvSpPr>
            <p:spPr bwMode="auto">
              <a:xfrm flipV="1">
                <a:off x="4620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31" name="Line 2395"/>
              <p:cNvSpPr>
                <a:spLocks noChangeShapeType="1"/>
              </p:cNvSpPr>
              <p:nvPr/>
            </p:nvSpPr>
            <p:spPr bwMode="auto">
              <a:xfrm flipV="1">
                <a:off x="4786" y="322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32" name="Line 2396"/>
              <p:cNvSpPr>
                <a:spLocks noChangeShapeType="1"/>
              </p:cNvSpPr>
              <p:nvPr/>
            </p:nvSpPr>
            <p:spPr bwMode="auto">
              <a:xfrm>
                <a:off x="3830" y="3450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33" name="Line 2397"/>
              <p:cNvSpPr>
                <a:spLocks noChangeShapeType="1"/>
              </p:cNvSpPr>
              <p:nvPr/>
            </p:nvSpPr>
            <p:spPr bwMode="auto">
              <a:xfrm>
                <a:off x="3834" y="3450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34" name="Freeform 2398"/>
              <p:cNvSpPr>
                <a:spLocks/>
              </p:cNvSpPr>
              <p:nvPr/>
            </p:nvSpPr>
            <p:spPr bwMode="auto">
              <a:xfrm>
                <a:off x="3834" y="3450"/>
                <a:ext cx="28" cy="20"/>
              </a:xfrm>
              <a:custGeom>
                <a:avLst/>
                <a:gdLst>
                  <a:gd name="T0" fmla="*/ 0 w 28"/>
                  <a:gd name="T1" fmla="*/ 20 h 20"/>
                  <a:gd name="T2" fmla="*/ 2 w 28"/>
                  <a:gd name="T3" fmla="*/ 10 h 20"/>
                  <a:gd name="T4" fmla="*/ 8 w 28"/>
                  <a:gd name="T5" fmla="*/ 4 h 20"/>
                  <a:gd name="T6" fmla="*/ 16 w 28"/>
                  <a:gd name="T7" fmla="*/ 0 h 20"/>
                  <a:gd name="T8" fmla="*/ 24 w 28"/>
                  <a:gd name="T9" fmla="*/ 0 h 20"/>
                  <a:gd name="T10" fmla="*/ 28 w 28"/>
                  <a:gd name="T11" fmla="*/ 4 h 20"/>
                  <a:gd name="T12" fmla="*/ 28 w 28"/>
                  <a:gd name="T13" fmla="*/ 6 h 20"/>
                  <a:gd name="T14" fmla="*/ 24 w 28"/>
                  <a:gd name="T15" fmla="*/ 10 h 20"/>
                  <a:gd name="T16" fmla="*/ 22 w 28"/>
                  <a:gd name="T17" fmla="*/ 6 h 20"/>
                  <a:gd name="T18" fmla="*/ 24 w 28"/>
                  <a:gd name="T1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0">
                    <a:moveTo>
                      <a:pt x="0" y="20"/>
                    </a:moveTo>
                    <a:lnTo>
                      <a:pt x="2" y="10"/>
                    </a:lnTo>
                    <a:lnTo>
                      <a:pt x="8" y="4"/>
                    </a:lnTo>
                    <a:lnTo>
                      <a:pt x="16" y="0"/>
                    </a:lnTo>
                    <a:lnTo>
                      <a:pt x="24" y="0"/>
                    </a:lnTo>
                    <a:lnTo>
                      <a:pt x="28" y="4"/>
                    </a:lnTo>
                    <a:lnTo>
                      <a:pt x="28" y="6"/>
                    </a:lnTo>
                    <a:lnTo>
                      <a:pt x="24" y="10"/>
                    </a:lnTo>
                    <a:lnTo>
                      <a:pt x="22" y="6"/>
                    </a:lnTo>
                    <a:lnTo>
                      <a:pt x="24" y="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35" name="Line 2399"/>
              <p:cNvSpPr>
                <a:spLocks noChangeShapeType="1"/>
              </p:cNvSpPr>
              <p:nvPr/>
            </p:nvSpPr>
            <p:spPr bwMode="auto">
              <a:xfrm>
                <a:off x="3822" y="3450"/>
                <a:ext cx="1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36" name="Line 2400"/>
              <p:cNvSpPr>
                <a:spLocks noChangeShapeType="1"/>
              </p:cNvSpPr>
              <p:nvPr/>
            </p:nvSpPr>
            <p:spPr bwMode="auto">
              <a:xfrm>
                <a:off x="3822" y="3494"/>
                <a:ext cx="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37" name="Line 2401"/>
              <p:cNvSpPr>
                <a:spLocks noChangeShapeType="1"/>
              </p:cNvSpPr>
              <p:nvPr/>
            </p:nvSpPr>
            <p:spPr bwMode="auto">
              <a:xfrm flipH="1">
                <a:off x="3874" y="3416"/>
                <a:ext cx="56" cy="10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38" name="Line 2402"/>
              <p:cNvSpPr>
                <a:spLocks noChangeShapeType="1"/>
              </p:cNvSpPr>
              <p:nvPr/>
            </p:nvSpPr>
            <p:spPr bwMode="auto">
              <a:xfrm>
                <a:off x="3952" y="3430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39" name="Line 2403"/>
              <p:cNvSpPr>
                <a:spLocks noChangeShapeType="1"/>
              </p:cNvSpPr>
              <p:nvPr/>
            </p:nvSpPr>
            <p:spPr bwMode="auto">
              <a:xfrm>
                <a:off x="3954" y="3430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40" name="Freeform 2404"/>
              <p:cNvSpPr>
                <a:spLocks/>
              </p:cNvSpPr>
              <p:nvPr/>
            </p:nvSpPr>
            <p:spPr bwMode="auto">
              <a:xfrm>
                <a:off x="3942" y="3430"/>
                <a:ext cx="52" cy="30"/>
              </a:xfrm>
              <a:custGeom>
                <a:avLst/>
                <a:gdLst>
                  <a:gd name="T0" fmla="*/ 0 w 52"/>
                  <a:gd name="T1" fmla="*/ 0 h 30"/>
                  <a:gd name="T2" fmla="*/ 38 w 52"/>
                  <a:gd name="T3" fmla="*/ 0 h 30"/>
                  <a:gd name="T4" fmla="*/ 46 w 52"/>
                  <a:gd name="T5" fmla="*/ 2 h 30"/>
                  <a:gd name="T6" fmla="*/ 50 w 52"/>
                  <a:gd name="T7" fmla="*/ 6 h 30"/>
                  <a:gd name="T8" fmla="*/ 52 w 52"/>
                  <a:gd name="T9" fmla="*/ 12 h 30"/>
                  <a:gd name="T10" fmla="*/ 52 w 52"/>
                  <a:gd name="T11" fmla="*/ 18 h 30"/>
                  <a:gd name="T12" fmla="*/ 50 w 52"/>
                  <a:gd name="T13" fmla="*/ 24 h 30"/>
                  <a:gd name="T14" fmla="*/ 46 w 52"/>
                  <a:gd name="T15" fmla="*/ 26 h 30"/>
                  <a:gd name="T16" fmla="*/ 38 w 52"/>
                  <a:gd name="T17" fmla="*/ 30 h 30"/>
                  <a:gd name="T18" fmla="*/ 12 w 52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30">
                    <a:moveTo>
                      <a:pt x="0" y="0"/>
                    </a:moveTo>
                    <a:lnTo>
                      <a:pt x="38" y="0"/>
                    </a:lnTo>
                    <a:lnTo>
                      <a:pt x="46" y="2"/>
                    </a:lnTo>
                    <a:lnTo>
                      <a:pt x="50" y="6"/>
                    </a:lnTo>
                    <a:lnTo>
                      <a:pt x="52" y="12"/>
                    </a:lnTo>
                    <a:lnTo>
                      <a:pt x="52" y="18"/>
                    </a:lnTo>
                    <a:lnTo>
                      <a:pt x="50" y="24"/>
                    </a:lnTo>
                    <a:lnTo>
                      <a:pt x="46" y="26"/>
                    </a:lnTo>
                    <a:lnTo>
                      <a:pt x="38" y="30"/>
                    </a:lnTo>
                    <a:lnTo>
                      <a:pt x="12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41" name="Freeform 2405"/>
              <p:cNvSpPr>
                <a:spLocks/>
              </p:cNvSpPr>
              <p:nvPr/>
            </p:nvSpPr>
            <p:spPr bwMode="auto">
              <a:xfrm>
                <a:off x="3980" y="3430"/>
                <a:ext cx="12" cy="30"/>
              </a:xfrm>
              <a:custGeom>
                <a:avLst/>
                <a:gdLst>
                  <a:gd name="T0" fmla="*/ 0 w 12"/>
                  <a:gd name="T1" fmla="*/ 0 h 30"/>
                  <a:gd name="T2" fmla="*/ 6 w 12"/>
                  <a:gd name="T3" fmla="*/ 2 h 30"/>
                  <a:gd name="T4" fmla="*/ 8 w 12"/>
                  <a:gd name="T5" fmla="*/ 6 h 30"/>
                  <a:gd name="T6" fmla="*/ 12 w 12"/>
                  <a:gd name="T7" fmla="*/ 12 h 30"/>
                  <a:gd name="T8" fmla="*/ 12 w 12"/>
                  <a:gd name="T9" fmla="*/ 18 h 30"/>
                  <a:gd name="T10" fmla="*/ 8 w 12"/>
                  <a:gd name="T11" fmla="*/ 24 h 30"/>
                  <a:gd name="T12" fmla="*/ 6 w 12"/>
                  <a:gd name="T13" fmla="*/ 26 h 30"/>
                  <a:gd name="T14" fmla="*/ 0 w 12"/>
                  <a:gd name="T1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30">
                    <a:moveTo>
                      <a:pt x="0" y="0"/>
                    </a:moveTo>
                    <a:lnTo>
                      <a:pt x="6" y="2"/>
                    </a:lnTo>
                    <a:lnTo>
                      <a:pt x="8" y="6"/>
                    </a:lnTo>
                    <a:lnTo>
                      <a:pt x="12" y="12"/>
                    </a:lnTo>
                    <a:lnTo>
                      <a:pt x="12" y="18"/>
                    </a:lnTo>
                    <a:lnTo>
                      <a:pt x="8" y="24"/>
                    </a:lnTo>
                    <a:lnTo>
                      <a:pt x="6" y="26"/>
                    </a:lnTo>
                    <a:lnTo>
                      <a:pt x="0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42" name="Line 2406"/>
              <p:cNvSpPr>
                <a:spLocks noChangeShapeType="1"/>
              </p:cNvSpPr>
              <p:nvPr/>
            </p:nvSpPr>
            <p:spPr bwMode="auto">
              <a:xfrm>
                <a:off x="3942" y="3494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43" name="Freeform 2407"/>
              <p:cNvSpPr>
                <a:spLocks/>
              </p:cNvSpPr>
              <p:nvPr/>
            </p:nvSpPr>
            <p:spPr bwMode="auto">
              <a:xfrm>
                <a:off x="3970" y="3460"/>
                <a:ext cx="28" cy="32"/>
              </a:xfrm>
              <a:custGeom>
                <a:avLst/>
                <a:gdLst>
                  <a:gd name="T0" fmla="*/ 0 w 28"/>
                  <a:gd name="T1" fmla="*/ 0 h 32"/>
                  <a:gd name="T2" fmla="*/ 6 w 28"/>
                  <a:gd name="T3" fmla="*/ 4 h 32"/>
                  <a:gd name="T4" fmla="*/ 10 w 28"/>
                  <a:gd name="T5" fmla="*/ 6 h 32"/>
                  <a:gd name="T6" fmla="*/ 18 w 28"/>
                  <a:gd name="T7" fmla="*/ 28 h 32"/>
                  <a:gd name="T8" fmla="*/ 22 w 28"/>
                  <a:gd name="T9" fmla="*/ 32 h 32"/>
                  <a:gd name="T10" fmla="*/ 24 w 28"/>
                  <a:gd name="T11" fmla="*/ 32 h 32"/>
                  <a:gd name="T12" fmla="*/ 28 w 28"/>
                  <a:gd name="T13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6" y="4"/>
                    </a:lnTo>
                    <a:lnTo>
                      <a:pt x="10" y="6"/>
                    </a:lnTo>
                    <a:lnTo>
                      <a:pt x="18" y="28"/>
                    </a:lnTo>
                    <a:lnTo>
                      <a:pt x="22" y="32"/>
                    </a:lnTo>
                    <a:lnTo>
                      <a:pt x="24" y="32"/>
                    </a:lnTo>
                    <a:lnTo>
                      <a:pt x="28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44" name="Freeform 2408"/>
              <p:cNvSpPr>
                <a:spLocks/>
              </p:cNvSpPr>
              <p:nvPr/>
            </p:nvSpPr>
            <p:spPr bwMode="auto">
              <a:xfrm>
                <a:off x="3976" y="3464"/>
                <a:ext cx="22" cy="30"/>
              </a:xfrm>
              <a:custGeom>
                <a:avLst/>
                <a:gdLst>
                  <a:gd name="T0" fmla="*/ 0 w 22"/>
                  <a:gd name="T1" fmla="*/ 0 h 30"/>
                  <a:gd name="T2" fmla="*/ 4 w 22"/>
                  <a:gd name="T3" fmla="*/ 6 h 30"/>
                  <a:gd name="T4" fmla="*/ 10 w 22"/>
                  <a:gd name="T5" fmla="*/ 28 h 30"/>
                  <a:gd name="T6" fmla="*/ 12 w 22"/>
                  <a:gd name="T7" fmla="*/ 30 h 30"/>
                  <a:gd name="T8" fmla="*/ 18 w 22"/>
                  <a:gd name="T9" fmla="*/ 30 h 30"/>
                  <a:gd name="T10" fmla="*/ 22 w 22"/>
                  <a:gd name="T11" fmla="*/ 24 h 30"/>
                  <a:gd name="T12" fmla="*/ 22 w 22"/>
                  <a:gd name="T13" fmla="*/ 2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30">
                    <a:moveTo>
                      <a:pt x="0" y="0"/>
                    </a:moveTo>
                    <a:lnTo>
                      <a:pt x="4" y="6"/>
                    </a:lnTo>
                    <a:lnTo>
                      <a:pt x="10" y="28"/>
                    </a:lnTo>
                    <a:lnTo>
                      <a:pt x="12" y="30"/>
                    </a:lnTo>
                    <a:lnTo>
                      <a:pt x="18" y="30"/>
                    </a:lnTo>
                    <a:lnTo>
                      <a:pt x="22" y="24"/>
                    </a:lnTo>
                    <a:lnTo>
                      <a:pt x="22" y="2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45" name="Line 2409"/>
              <p:cNvSpPr>
                <a:spLocks noChangeShapeType="1"/>
              </p:cNvSpPr>
              <p:nvPr/>
            </p:nvSpPr>
            <p:spPr bwMode="auto">
              <a:xfrm>
                <a:off x="3040" y="2088"/>
                <a:ext cx="17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46" name="Line 2410"/>
              <p:cNvSpPr>
                <a:spLocks noChangeShapeType="1"/>
              </p:cNvSpPr>
              <p:nvPr/>
            </p:nvSpPr>
            <p:spPr bwMode="auto">
              <a:xfrm>
                <a:off x="3040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47" name="Line 2411"/>
              <p:cNvSpPr>
                <a:spLocks noChangeShapeType="1"/>
              </p:cNvSpPr>
              <p:nvPr/>
            </p:nvSpPr>
            <p:spPr bwMode="auto">
              <a:xfrm>
                <a:off x="3372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48" name="Line 2412"/>
              <p:cNvSpPr>
                <a:spLocks noChangeShapeType="1"/>
              </p:cNvSpPr>
              <p:nvPr/>
            </p:nvSpPr>
            <p:spPr bwMode="auto">
              <a:xfrm>
                <a:off x="3704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49" name="Line 2413"/>
              <p:cNvSpPr>
                <a:spLocks noChangeShapeType="1"/>
              </p:cNvSpPr>
              <p:nvPr/>
            </p:nvSpPr>
            <p:spPr bwMode="auto">
              <a:xfrm>
                <a:off x="4038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50" name="Line 2414"/>
              <p:cNvSpPr>
                <a:spLocks noChangeShapeType="1"/>
              </p:cNvSpPr>
              <p:nvPr/>
            </p:nvSpPr>
            <p:spPr bwMode="auto">
              <a:xfrm>
                <a:off x="4370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4751" name="Group 2415"/>
            <p:cNvGrpSpPr>
              <a:grpSpLocks/>
            </p:cNvGrpSpPr>
            <p:nvPr/>
          </p:nvGrpSpPr>
          <p:grpSpPr bwMode="auto">
            <a:xfrm>
              <a:off x="3040" y="2088"/>
              <a:ext cx="1747" cy="1145"/>
              <a:chOff x="3040" y="2088"/>
              <a:chExt cx="1747" cy="1145"/>
            </a:xfrm>
          </p:grpSpPr>
          <p:sp>
            <p:nvSpPr>
              <p:cNvPr id="144752" name="Line 2416"/>
              <p:cNvSpPr>
                <a:spLocks noChangeShapeType="1"/>
              </p:cNvSpPr>
              <p:nvPr/>
            </p:nvSpPr>
            <p:spPr bwMode="auto">
              <a:xfrm>
                <a:off x="4702" y="208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53" name="Line 2417"/>
              <p:cNvSpPr>
                <a:spLocks noChangeShapeType="1"/>
              </p:cNvSpPr>
              <p:nvPr/>
            </p:nvSpPr>
            <p:spPr bwMode="auto">
              <a:xfrm>
                <a:off x="3122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54" name="Line 2418"/>
              <p:cNvSpPr>
                <a:spLocks noChangeShapeType="1"/>
              </p:cNvSpPr>
              <p:nvPr/>
            </p:nvSpPr>
            <p:spPr bwMode="auto">
              <a:xfrm>
                <a:off x="3206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55" name="Line 2419"/>
              <p:cNvSpPr>
                <a:spLocks noChangeShapeType="1"/>
              </p:cNvSpPr>
              <p:nvPr/>
            </p:nvSpPr>
            <p:spPr bwMode="auto">
              <a:xfrm>
                <a:off x="3288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56" name="Line 2420"/>
              <p:cNvSpPr>
                <a:spLocks noChangeShapeType="1"/>
              </p:cNvSpPr>
              <p:nvPr/>
            </p:nvSpPr>
            <p:spPr bwMode="auto">
              <a:xfrm>
                <a:off x="3456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57" name="Line 2421"/>
              <p:cNvSpPr>
                <a:spLocks noChangeShapeType="1"/>
              </p:cNvSpPr>
              <p:nvPr/>
            </p:nvSpPr>
            <p:spPr bwMode="auto">
              <a:xfrm>
                <a:off x="3538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58" name="Line 2422"/>
              <p:cNvSpPr>
                <a:spLocks noChangeShapeType="1"/>
              </p:cNvSpPr>
              <p:nvPr/>
            </p:nvSpPr>
            <p:spPr bwMode="auto">
              <a:xfrm>
                <a:off x="3622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59" name="Line 2423"/>
              <p:cNvSpPr>
                <a:spLocks noChangeShapeType="1"/>
              </p:cNvSpPr>
              <p:nvPr/>
            </p:nvSpPr>
            <p:spPr bwMode="auto">
              <a:xfrm>
                <a:off x="3788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60" name="Line 2424"/>
              <p:cNvSpPr>
                <a:spLocks noChangeShapeType="1"/>
              </p:cNvSpPr>
              <p:nvPr/>
            </p:nvSpPr>
            <p:spPr bwMode="auto">
              <a:xfrm>
                <a:off x="3872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61" name="Line 2425"/>
              <p:cNvSpPr>
                <a:spLocks noChangeShapeType="1"/>
              </p:cNvSpPr>
              <p:nvPr/>
            </p:nvSpPr>
            <p:spPr bwMode="auto">
              <a:xfrm>
                <a:off x="3954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62" name="Line 2426"/>
              <p:cNvSpPr>
                <a:spLocks noChangeShapeType="1"/>
              </p:cNvSpPr>
              <p:nvPr/>
            </p:nvSpPr>
            <p:spPr bwMode="auto">
              <a:xfrm>
                <a:off x="4120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63" name="Line 2427"/>
              <p:cNvSpPr>
                <a:spLocks noChangeShapeType="1"/>
              </p:cNvSpPr>
              <p:nvPr/>
            </p:nvSpPr>
            <p:spPr bwMode="auto">
              <a:xfrm>
                <a:off x="4204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64" name="Line 2428"/>
              <p:cNvSpPr>
                <a:spLocks noChangeShapeType="1"/>
              </p:cNvSpPr>
              <p:nvPr/>
            </p:nvSpPr>
            <p:spPr bwMode="auto">
              <a:xfrm>
                <a:off x="4286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65" name="Line 2429"/>
              <p:cNvSpPr>
                <a:spLocks noChangeShapeType="1"/>
              </p:cNvSpPr>
              <p:nvPr/>
            </p:nvSpPr>
            <p:spPr bwMode="auto">
              <a:xfrm>
                <a:off x="4454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66" name="Line 2430"/>
              <p:cNvSpPr>
                <a:spLocks noChangeShapeType="1"/>
              </p:cNvSpPr>
              <p:nvPr/>
            </p:nvSpPr>
            <p:spPr bwMode="auto">
              <a:xfrm>
                <a:off x="4536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67" name="Line 2431"/>
              <p:cNvSpPr>
                <a:spLocks noChangeShapeType="1"/>
              </p:cNvSpPr>
              <p:nvPr/>
            </p:nvSpPr>
            <p:spPr bwMode="auto">
              <a:xfrm>
                <a:off x="4620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68" name="Line 2432"/>
              <p:cNvSpPr>
                <a:spLocks noChangeShapeType="1"/>
              </p:cNvSpPr>
              <p:nvPr/>
            </p:nvSpPr>
            <p:spPr bwMode="auto">
              <a:xfrm>
                <a:off x="4786" y="2088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69" name="Line 2433"/>
              <p:cNvSpPr>
                <a:spLocks noChangeShapeType="1"/>
              </p:cNvSpPr>
              <p:nvPr/>
            </p:nvSpPr>
            <p:spPr bwMode="auto">
              <a:xfrm flipV="1">
                <a:off x="3040" y="2088"/>
                <a:ext cx="1" cy="11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70" name="Line 2434"/>
              <p:cNvSpPr>
                <a:spLocks noChangeShapeType="1"/>
              </p:cNvSpPr>
              <p:nvPr/>
            </p:nvSpPr>
            <p:spPr bwMode="auto">
              <a:xfrm>
                <a:off x="3040" y="3118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71" name="Line 2435"/>
              <p:cNvSpPr>
                <a:spLocks noChangeShapeType="1"/>
              </p:cNvSpPr>
              <p:nvPr/>
            </p:nvSpPr>
            <p:spPr bwMode="auto">
              <a:xfrm>
                <a:off x="3040" y="2890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72" name="Line 2436"/>
              <p:cNvSpPr>
                <a:spLocks noChangeShapeType="1"/>
              </p:cNvSpPr>
              <p:nvPr/>
            </p:nvSpPr>
            <p:spPr bwMode="auto">
              <a:xfrm>
                <a:off x="3040" y="2660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73" name="Line 2437"/>
              <p:cNvSpPr>
                <a:spLocks noChangeShapeType="1"/>
              </p:cNvSpPr>
              <p:nvPr/>
            </p:nvSpPr>
            <p:spPr bwMode="auto">
              <a:xfrm>
                <a:off x="3040" y="2432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74" name="Line 2438"/>
              <p:cNvSpPr>
                <a:spLocks noChangeShapeType="1"/>
              </p:cNvSpPr>
              <p:nvPr/>
            </p:nvSpPr>
            <p:spPr bwMode="auto">
              <a:xfrm>
                <a:off x="3040" y="2202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75" name="Line 2439"/>
              <p:cNvSpPr>
                <a:spLocks noChangeShapeType="1"/>
              </p:cNvSpPr>
              <p:nvPr/>
            </p:nvSpPr>
            <p:spPr bwMode="auto">
              <a:xfrm>
                <a:off x="3040" y="323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76" name="Line 2440"/>
              <p:cNvSpPr>
                <a:spLocks noChangeShapeType="1"/>
              </p:cNvSpPr>
              <p:nvPr/>
            </p:nvSpPr>
            <p:spPr bwMode="auto">
              <a:xfrm>
                <a:off x="3040" y="317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77" name="Line 2441"/>
              <p:cNvSpPr>
                <a:spLocks noChangeShapeType="1"/>
              </p:cNvSpPr>
              <p:nvPr/>
            </p:nvSpPr>
            <p:spPr bwMode="auto">
              <a:xfrm>
                <a:off x="3040" y="306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78" name="Line 2442"/>
              <p:cNvSpPr>
                <a:spLocks noChangeShapeType="1"/>
              </p:cNvSpPr>
              <p:nvPr/>
            </p:nvSpPr>
            <p:spPr bwMode="auto">
              <a:xfrm>
                <a:off x="3040" y="300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79" name="Line 2443"/>
              <p:cNvSpPr>
                <a:spLocks noChangeShapeType="1"/>
              </p:cNvSpPr>
              <p:nvPr/>
            </p:nvSpPr>
            <p:spPr bwMode="auto">
              <a:xfrm>
                <a:off x="3040" y="294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80" name="Line 2444"/>
              <p:cNvSpPr>
                <a:spLocks noChangeShapeType="1"/>
              </p:cNvSpPr>
              <p:nvPr/>
            </p:nvSpPr>
            <p:spPr bwMode="auto">
              <a:xfrm>
                <a:off x="3040" y="283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81" name="Line 2445"/>
              <p:cNvSpPr>
                <a:spLocks noChangeShapeType="1"/>
              </p:cNvSpPr>
              <p:nvPr/>
            </p:nvSpPr>
            <p:spPr bwMode="auto">
              <a:xfrm>
                <a:off x="3040" y="277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82" name="Line 2446"/>
              <p:cNvSpPr>
                <a:spLocks noChangeShapeType="1"/>
              </p:cNvSpPr>
              <p:nvPr/>
            </p:nvSpPr>
            <p:spPr bwMode="auto">
              <a:xfrm>
                <a:off x="3040" y="271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83" name="Line 2447"/>
              <p:cNvSpPr>
                <a:spLocks noChangeShapeType="1"/>
              </p:cNvSpPr>
              <p:nvPr/>
            </p:nvSpPr>
            <p:spPr bwMode="auto">
              <a:xfrm>
                <a:off x="3040" y="260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84" name="Line 2448"/>
              <p:cNvSpPr>
                <a:spLocks noChangeShapeType="1"/>
              </p:cNvSpPr>
              <p:nvPr/>
            </p:nvSpPr>
            <p:spPr bwMode="auto">
              <a:xfrm>
                <a:off x="3040" y="254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85" name="Line 2449"/>
              <p:cNvSpPr>
                <a:spLocks noChangeShapeType="1"/>
              </p:cNvSpPr>
              <p:nvPr/>
            </p:nvSpPr>
            <p:spPr bwMode="auto">
              <a:xfrm>
                <a:off x="3040" y="248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86" name="Line 2450"/>
              <p:cNvSpPr>
                <a:spLocks noChangeShapeType="1"/>
              </p:cNvSpPr>
              <p:nvPr/>
            </p:nvSpPr>
            <p:spPr bwMode="auto">
              <a:xfrm>
                <a:off x="3040" y="237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87" name="Line 2451"/>
              <p:cNvSpPr>
                <a:spLocks noChangeShapeType="1"/>
              </p:cNvSpPr>
              <p:nvPr/>
            </p:nvSpPr>
            <p:spPr bwMode="auto">
              <a:xfrm>
                <a:off x="3040" y="2316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88" name="Line 2452"/>
              <p:cNvSpPr>
                <a:spLocks noChangeShapeType="1"/>
              </p:cNvSpPr>
              <p:nvPr/>
            </p:nvSpPr>
            <p:spPr bwMode="auto">
              <a:xfrm>
                <a:off x="3040" y="2260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89" name="Line 2453"/>
              <p:cNvSpPr>
                <a:spLocks noChangeShapeType="1"/>
              </p:cNvSpPr>
              <p:nvPr/>
            </p:nvSpPr>
            <p:spPr bwMode="auto">
              <a:xfrm>
                <a:off x="3040" y="2144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90" name="Line 2454"/>
              <p:cNvSpPr>
                <a:spLocks noChangeShapeType="1"/>
              </p:cNvSpPr>
              <p:nvPr/>
            </p:nvSpPr>
            <p:spPr bwMode="auto">
              <a:xfrm>
                <a:off x="3040" y="208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91" name="Line 2455"/>
              <p:cNvSpPr>
                <a:spLocks noChangeShapeType="1"/>
              </p:cNvSpPr>
              <p:nvPr/>
            </p:nvSpPr>
            <p:spPr bwMode="auto">
              <a:xfrm flipV="1">
                <a:off x="4786" y="2088"/>
                <a:ext cx="1" cy="11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92" name="Line 2456"/>
              <p:cNvSpPr>
                <a:spLocks noChangeShapeType="1"/>
              </p:cNvSpPr>
              <p:nvPr/>
            </p:nvSpPr>
            <p:spPr bwMode="auto">
              <a:xfrm flipH="1">
                <a:off x="4750" y="3118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93" name="Line 2457"/>
              <p:cNvSpPr>
                <a:spLocks noChangeShapeType="1"/>
              </p:cNvSpPr>
              <p:nvPr/>
            </p:nvSpPr>
            <p:spPr bwMode="auto">
              <a:xfrm flipH="1">
                <a:off x="4750" y="2890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94" name="Line 2458"/>
              <p:cNvSpPr>
                <a:spLocks noChangeShapeType="1"/>
              </p:cNvSpPr>
              <p:nvPr/>
            </p:nvSpPr>
            <p:spPr bwMode="auto">
              <a:xfrm flipH="1">
                <a:off x="4750" y="2660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95" name="Line 2459"/>
              <p:cNvSpPr>
                <a:spLocks noChangeShapeType="1"/>
              </p:cNvSpPr>
              <p:nvPr/>
            </p:nvSpPr>
            <p:spPr bwMode="auto">
              <a:xfrm flipH="1">
                <a:off x="4750" y="2432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96" name="Line 2460"/>
              <p:cNvSpPr>
                <a:spLocks noChangeShapeType="1"/>
              </p:cNvSpPr>
              <p:nvPr/>
            </p:nvSpPr>
            <p:spPr bwMode="auto">
              <a:xfrm flipH="1">
                <a:off x="4750" y="2202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97" name="Line 2461"/>
              <p:cNvSpPr>
                <a:spLocks noChangeShapeType="1"/>
              </p:cNvSpPr>
              <p:nvPr/>
            </p:nvSpPr>
            <p:spPr bwMode="auto">
              <a:xfrm flipH="1">
                <a:off x="4768" y="323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98" name="Line 2462"/>
              <p:cNvSpPr>
                <a:spLocks noChangeShapeType="1"/>
              </p:cNvSpPr>
              <p:nvPr/>
            </p:nvSpPr>
            <p:spPr bwMode="auto">
              <a:xfrm flipH="1">
                <a:off x="4768" y="317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799" name="Line 2463"/>
              <p:cNvSpPr>
                <a:spLocks noChangeShapeType="1"/>
              </p:cNvSpPr>
              <p:nvPr/>
            </p:nvSpPr>
            <p:spPr bwMode="auto">
              <a:xfrm flipH="1">
                <a:off x="4768" y="306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00" name="Line 2464"/>
              <p:cNvSpPr>
                <a:spLocks noChangeShapeType="1"/>
              </p:cNvSpPr>
              <p:nvPr/>
            </p:nvSpPr>
            <p:spPr bwMode="auto">
              <a:xfrm flipH="1">
                <a:off x="4768" y="300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01" name="Line 2465"/>
              <p:cNvSpPr>
                <a:spLocks noChangeShapeType="1"/>
              </p:cNvSpPr>
              <p:nvPr/>
            </p:nvSpPr>
            <p:spPr bwMode="auto">
              <a:xfrm flipH="1">
                <a:off x="4768" y="294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02" name="Line 2466"/>
              <p:cNvSpPr>
                <a:spLocks noChangeShapeType="1"/>
              </p:cNvSpPr>
              <p:nvPr/>
            </p:nvSpPr>
            <p:spPr bwMode="auto">
              <a:xfrm flipH="1">
                <a:off x="4768" y="283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03" name="Line 2467"/>
              <p:cNvSpPr>
                <a:spLocks noChangeShapeType="1"/>
              </p:cNvSpPr>
              <p:nvPr/>
            </p:nvSpPr>
            <p:spPr bwMode="auto">
              <a:xfrm flipH="1">
                <a:off x="4768" y="277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04" name="Line 2468"/>
              <p:cNvSpPr>
                <a:spLocks noChangeShapeType="1"/>
              </p:cNvSpPr>
              <p:nvPr/>
            </p:nvSpPr>
            <p:spPr bwMode="auto">
              <a:xfrm flipH="1">
                <a:off x="4768" y="271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05" name="Line 2469"/>
              <p:cNvSpPr>
                <a:spLocks noChangeShapeType="1"/>
              </p:cNvSpPr>
              <p:nvPr/>
            </p:nvSpPr>
            <p:spPr bwMode="auto">
              <a:xfrm flipH="1">
                <a:off x="4768" y="2602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06" name="Line 2470"/>
              <p:cNvSpPr>
                <a:spLocks noChangeShapeType="1"/>
              </p:cNvSpPr>
              <p:nvPr/>
            </p:nvSpPr>
            <p:spPr bwMode="auto">
              <a:xfrm flipH="1">
                <a:off x="4768" y="254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07" name="Line 2471"/>
              <p:cNvSpPr>
                <a:spLocks noChangeShapeType="1"/>
              </p:cNvSpPr>
              <p:nvPr/>
            </p:nvSpPr>
            <p:spPr bwMode="auto">
              <a:xfrm flipH="1">
                <a:off x="4768" y="248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08" name="Line 2472"/>
              <p:cNvSpPr>
                <a:spLocks noChangeShapeType="1"/>
              </p:cNvSpPr>
              <p:nvPr/>
            </p:nvSpPr>
            <p:spPr bwMode="auto">
              <a:xfrm flipH="1">
                <a:off x="4768" y="237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09" name="Line 2473"/>
              <p:cNvSpPr>
                <a:spLocks noChangeShapeType="1"/>
              </p:cNvSpPr>
              <p:nvPr/>
            </p:nvSpPr>
            <p:spPr bwMode="auto">
              <a:xfrm flipH="1">
                <a:off x="4768" y="2316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10" name="Line 2474"/>
              <p:cNvSpPr>
                <a:spLocks noChangeShapeType="1"/>
              </p:cNvSpPr>
              <p:nvPr/>
            </p:nvSpPr>
            <p:spPr bwMode="auto">
              <a:xfrm flipH="1">
                <a:off x="4768" y="2260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11" name="Line 2475"/>
              <p:cNvSpPr>
                <a:spLocks noChangeShapeType="1"/>
              </p:cNvSpPr>
              <p:nvPr/>
            </p:nvSpPr>
            <p:spPr bwMode="auto">
              <a:xfrm flipH="1">
                <a:off x="4768" y="2144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12" name="Line 2476"/>
              <p:cNvSpPr>
                <a:spLocks noChangeShapeType="1"/>
              </p:cNvSpPr>
              <p:nvPr/>
            </p:nvSpPr>
            <p:spPr bwMode="auto">
              <a:xfrm flipH="1">
                <a:off x="4768" y="208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13" name="Line 2477"/>
              <p:cNvSpPr>
                <a:spLocks noChangeShapeType="1"/>
              </p:cNvSpPr>
              <p:nvPr/>
            </p:nvSpPr>
            <p:spPr bwMode="auto">
              <a:xfrm>
                <a:off x="3170" y="2718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14" name="Line 2478"/>
              <p:cNvSpPr>
                <a:spLocks noChangeShapeType="1"/>
              </p:cNvSpPr>
              <p:nvPr/>
            </p:nvSpPr>
            <p:spPr bwMode="auto">
              <a:xfrm>
                <a:off x="3172" y="2720"/>
                <a:ext cx="6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15" name="Line 2479"/>
              <p:cNvSpPr>
                <a:spLocks noChangeShapeType="1"/>
              </p:cNvSpPr>
              <p:nvPr/>
            </p:nvSpPr>
            <p:spPr bwMode="auto">
              <a:xfrm>
                <a:off x="3178" y="2724"/>
                <a:ext cx="8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16" name="Freeform 2480"/>
              <p:cNvSpPr>
                <a:spLocks/>
              </p:cNvSpPr>
              <p:nvPr/>
            </p:nvSpPr>
            <p:spPr bwMode="auto">
              <a:xfrm>
                <a:off x="3186" y="2728"/>
                <a:ext cx="26" cy="4"/>
              </a:xfrm>
              <a:custGeom>
                <a:avLst/>
                <a:gdLst>
                  <a:gd name="T0" fmla="*/ 0 w 26"/>
                  <a:gd name="T1" fmla="*/ 0 h 4"/>
                  <a:gd name="T2" fmla="*/ 16 w 26"/>
                  <a:gd name="T3" fmla="*/ 2 h 4"/>
                  <a:gd name="T4" fmla="*/ 26 w 26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4">
                    <a:moveTo>
                      <a:pt x="0" y="0"/>
                    </a:moveTo>
                    <a:lnTo>
                      <a:pt x="16" y="2"/>
                    </a:lnTo>
                    <a:lnTo>
                      <a:pt x="26" y="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17" name="Line 2481"/>
              <p:cNvSpPr>
                <a:spLocks noChangeShapeType="1"/>
              </p:cNvSpPr>
              <p:nvPr/>
            </p:nvSpPr>
            <p:spPr bwMode="auto">
              <a:xfrm flipV="1">
                <a:off x="3258" y="2730"/>
                <a:ext cx="8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18" name="Freeform 2482"/>
              <p:cNvSpPr>
                <a:spLocks/>
              </p:cNvSpPr>
              <p:nvPr/>
            </p:nvSpPr>
            <p:spPr bwMode="auto">
              <a:xfrm>
                <a:off x="3266" y="2722"/>
                <a:ext cx="36" cy="8"/>
              </a:xfrm>
              <a:custGeom>
                <a:avLst/>
                <a:gdLst>
                  <a:gd name="T0" fmla="*/ 0 w 36"/>
                  <a:gd name="T1" fmla="*/ 8 h 8"/>
                  <a:gd name="T2" fmla="*/ 24 w 36"/>
                  <a:gd name="T3" fmla="*/ 2 h 8"/>
                  <a:gd name="T4" fmla="*/ 36 w 3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8">
                    <a:moveTo>
                      <a:pt x="0" y="8"/>
                    </a:moveTo>
                    <a:lnTo>
                      <a:pt x="24" y="2"/>
                    </a:lnTo>
                    <a:lnTo>
                      <a:pt x="3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19" name="Line 2483"/>
              <p:cNvSpPr>
                <a:spLocks noChangeShapeType="1"/>
              </p:cNvSpPr>
              <p:nvPr/>
            </p:nvSpPr>
            <p:spPr bwMode="auto">
              <a:xfrm flipV="1">
                <a:off x="3344" y="2704"/>
                <a:ext cx="14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20" name="Freeform 2484"/>
              <p:cNvSpPr>
                <a:spLocks/>
              </p:cNvSpPr>
              <p:nvPr/>
            </p:nvSpPr>
            <p:spPr bwMode="auto">
              <a:xfrm>
                <a:off x="3358" y="2692"/>
                <a:ext cx="30" cy="12"/>
              </a:xfrm>
              <a:custGeom>
                <a:avLst/>
                <a:gdLst>
                  <a:gd name="T0" fmla="*/ 0 w 30"/>
                  <a:gd name="T1" fmla="*/ 12 h 12"/>
                  <a:gd name="T2" fmla="*/ 18 w 30"/>
                  <a:gd name="T3" fmla="*/ 4 h 12"/>
                  <a:gd name="T4" fmla="*/ 30 w 30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12">
                    <a:moveTo>
                      <a:pt x="0" y="12"/>
                    </a:moveTo>
                    <a:lnTo>
                      <a:pt x="18" y="4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21" name="Line 2485"/>
              <p:cNvSpPr>
                <a:spLocks noChangeShapeType="1"/>
              </p:cNvSpPr>
              <p:nvPr/>
            </p:nvSpPr>
            <p:spPr bwMode="auto">
              <a:xfrm>
                <a:off x="3430" y="2680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22" name="Line 2486"/>
              <p:cNvSpPr>
                <a:spLocks noChangeShapeType="1"/>
              </p:cNvSpPr>
              <p:nvPr/>
            </p:nvSpPr>
            <p:spPr bwMode="auto">
              <a:xfrm flipV="1">
                <a:off x="3432" y="2676"/>
                <a:ext cx="20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23" name="Freeform 2487"/>
              <p:cNvSpPr>
                <a:spLocks/>
              </p:cNvSpPr>
              <p:nvPr/>
            </p:nvSpPr>
            <p:spPr bwMode="auto">
              <a:xfrm>
                <a:off x="3452" y="2676"/>
                <a:ext cx="24" cy="1"/>
              </a:xfrm>
              <a:custGeom>
                <a:avLst/>
                <a:gdLst>
                  <a:gd name="T0" fmla="*/ 0 w 24"/>
                  <a:gd name="T1" fmla="*/ 20 w 24"/>
                  <a:gd name="T2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0" y="0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24" name="Line 2488"/>
              <p:cNvSpPr>
                <a:spLocks noChangeShapeType="1"/>
              </p:cNvSpPr>
              <p:nvPr/>
            </p:nvSpPr>
            <p:spPr bwMode="auto">
              <a:xfrm>
                <a:off x="3522" y="2680"/>
                <a:ext cx="1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25" name="Freeform 2489"/>
              <p:cNvSpPr>
                <a:spLocks/>
              </p:cNvSpPr>
              <p:nvPr/>
            </p:nvSpPr>
            <p:spPr bwMode="auto">
              <a:xfrm>
                <a:off x="3536" y="2676"/>
                <a:ext cx="30" cy="4"/>
              </a:xfrm>
              <a:custGeom>
                <a:avLst/>
                <a:gdLst>
                  <a:gd name="T0" fmla="*/ 0 w 30"/>
                  <a:gd name="T1" fmla="*/ 4 h 4"/>
                  <a:gd name="T2" fmla="*/ 20 w 30"/>
                  <a:gd name="T3" fmla="*/ 2 h 4"/>
                  <a:gd name="T4" fmla="*/ 30 w 30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4">
                    <a:moveTo>
                      <a:pt x="0" y="4"/>
                    </a:moveTo>
                    <a:lnTo>
                      <a:pt x="20" y="2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26" name="Line 2490"/>
              <p:cNvSpPr>
                <a:spLocks noChangeShapeType="1"/>
              </p:cNvSpPr>
              <p:nvPr/>
            </p:nvSpPr>
            <p:spPr bwMode="auto">
              <a:xfrm>
                <a:off x="3612" y="2674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27" name="Freeform 2491"/>
              <p:cNvSpPr>
                <a:spLocks/>
              </p:cNvSpPr>
              <p:nvPr/>
            </p:nvSpPr>
            <p:spPr bwMode="auto">
              <a:xfrm>
                <a:off x="3616" y="2674"/>
                <a:ext cx="40" cy="10"/>
              </a:xfrm>
              <a:custGeom>
                <a:avLst/>
                <a:gdLst>
                  <a:gd name="T0" fmla="*/ 0 w 40"/>
                  <a:gd name="T1" fmla="*/ 0 h 10"/>
                  <a:gd name="T2" fmla="*/ 20 w 40"/>
                  <a:gd name="T3" fmla="*/ 4 h 10"/>
                  <a:gd name="T4" fmla="*/ 4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0" y="0"/>
                    </a:moveTo>
                    <a:lnTo>
                      <a:pt x="20" y="4"/>
                    </a:lnTo>
                    <a:lnTo>
                      <a:pt x="40" y="1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28" name="Freeform 2492"/>
              <p:cNvSpPr>
                <a:spLocks/>
              </p:cNvSpPr>
              <p:nvPr/>
            </p:nvSpPr>
            <p:spPr bwMode="auto">
              <a:xfrm>
                <a:off x="3700" y="2670"/>
                <a:ext cx="44" cy="14"/>
              </a:xfrm>
              <a:custGeom>
                <a:avLst/>
                <a:gdLst>
                  <a:gd name="T0" fmla="*/ 0 w 44"/>
                  <a:gd name="T1" fmla="*/ 14 h 14"/>
                  <a:gd name="T2" fmla="*/ 22 w 44"/>
                  <a:gd name="T3" fmla="*/ 8 h 14"/>
                  <a:gd name="T4" fmla="*/ 44 w 44"/>
                  <a:gd name="T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" h="14">
                    <a:moveTo>
                      <a:pt x="0" y="14"/>
                    </a:moveTo>
                    <a:lnTo>
                      <a:pt x="22" y="8"/>
                    </a:lnTo>
                    <a:lnTo>
                      <a:pt x="4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29" name="Freeform 2493"/>
              <p:cNvSpPr>
                <a:spLocks/>
              </p:cNvSpPr>
              <p:nvPr/>
            </p:nvSpPr>
            <p:spPr bwMode="auto">
              <a:xfrm>
                <a:off x="3788" y="2668"/>
                <a:ext cx="40" cy="22"/>
              </a:xfrm>
              <a:custGeom>
                <a:avLst/>
                <a:gdLst>
                  <a:gd name="T0" fmla="*/ 0 w 40"/>
                  <a:gd name="T1" fmla="*/ 0 h 22"/>
                  <a:gd name="T2" fmla="*/ 20 w 40"/>
                  <a:gd name="T3" fmla="*/ 8 h 22"/>
                  <a:gd name="T4" fmla="*/ 40 w 40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22">
                    <a:moveTo>
                      <a:pt x="0" y="0"/>
                    </a:moveTo>
                    <a:lnTo>
                      <a:pt x="20" y="8"/>
                    </a:lnTo>
                    <a:lnTo>
                      <a:pt x="40" y="2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30" name="Line 2494"/>
              <p:cNvSpPr>
                <a:spLocks noChangeShapeType="1"/>
              </p:cNvSpPr>
              <p:nvPr/>
            </p:nvSpPr>
            <p:spPr bwMode="auto">
              <a:xfrm>
                <a:off x="3868" y="2712"/>
                <a:ext cx="4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31" name="Freeform 2495"/>
              <p:cNvSpPr>
                <a:spLocks/>
              </p:cNvSpPr>
              <p:nvPr/>
            </p:nvSpPr>
            <p:spPr bwMode="auto">
              <a:xfrm>
                <a:off x="3872" y="2702"/>
                <a:ext cx="38" cy="12"/>
              </a:xfrm>
              <a:custGeom>
                <a:avLst/>
                <a:gdLst>
                  <a:gd name="T0" fmla="*/ 0 w 38"/>
                  <a:gd name="T1" fmla="*/ 12 h 12"/>
                  <a:gd name="T2" fmla="*/ 20 w 38"/>
                  <a:gd name="T3" fmla="*/ 8 h 12"/>
                  <a:gd name="T4" fmla="*/ 38 w 38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12">
                    <a:moveTo>
                      <a:pt x="0" y="12"/>
                    </a:moveTo>
                    <a:lnTo>
                      <a:pt x="20" y="8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32" name="Line 2496"/>
              <p:cNvSpPr>
                <a:spLocks noChangeShapeType="1"/>
              </p:cNvSpPr>
              <p:nvPr/>
            </p:nvSpPr>
            <p:spPr bwMode="auto">
              <a:xfrm>
                <a:off x="3952" y="2694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33" name="Freeform 2497"/>
              <p:cNvSpPr>
                <a:spLocks/>
              </p:cNvSpPr>
              <p:nvPr/>
            </p:nvSpPr>
            <p:spPr bwMode="auto">
              <a:xfrm>
                <a:off x="3954" y="2674"/>
                <a:ext cx="36" cy="20"/>
              </a:xfrm>
              <a:custGeom>
                <a:avLst/>
                <a:gdLst>
                  <a:gd name="T0" fmla="*/ 0 w 36"/>
                  <a:gd name="T1" fmla="*/ 20 h 20"/>
                  <a:gd name="T2" fmla="*/ 22 w 36"/>
                  <a:gd name="T3" fmla="*/ 18 h 20"/>
                  <a:gd name="T4" fmla="*/ 36 w 36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20">
                    <a:moveTo>
                      <a:pt x="0" y="20"/>
                    </a:moveTo>
                    <a:lnTo>
                      <a:pt x="22" y="18"/>
                    </a:lnTo>
                    <a:lnTo>
                      <a:pt x="3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34" name="Freeform 2498"/>
              <p:cNvSpPr>
                <a:spLocks/>
              </p:cNvSpPr>
              <p:nvPr/>
            </p:nvSpPr>
            <p:spPr bwMode="auto">
              <a:xfrm>
                <a:off x="4010" y="2592"/>
                <a:ext cx="16" cy="42"/>
              </a:xfrm>
              <a:custGeom>
                <a:avLst/>
                <a:gdLst>
                  <a:gd name="T0" fmla="*/ 0 w 16"/>
                  <a:gd name="T1" fmla="*/ 42 h 42"/>
                  <a:gd name="T2" fmla="*/ 8 w 16"/>
                  <a:gd name="T3" fmla="*/ 26 h 42"/>
                  <a:gd name="T4" fmla="*/ 16 w 16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42">
                    <a:moveTo>
                      <a:pt x="0" y="42"/>
                    </a:moveTo>
                    <a:lnTo>
                      <a:pt x="8" y="26"/>
                    </a:lnTo>
                    <a:lnTo>
                      <a:pt x="1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35" name="Line 2499"/>
              <p:cNvSpPr>
                <a:spLocks noChangeShapeType="1"/>
              </p:cNvSpPr>
              <p:nvPr/>
            </p:nvSpPr>
            <p:spPr bwMode="auto">
              <a:xfrm flipV="1">
                <a:off x="4040" y="2506"/>
                <a:ext cx="14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36" name="Freeform 2500"/>
              <p:cNvSpPr>
                <a:spLocks/>
              </p:cNvSpPr>
              <p:nvPr/>
            </p:nvSpPr>
            <p:spPr bwMode="auto">
              <a:xfrm>
                <a:off x="4068" y="2420"/>
                <a:ext cx="16" cy="42"/>
              </a:xfrm>
              <a:custGeom>
                <a:avLst/>
                <a:gdLst>
                  <a:gd name="T0" fmla="*/ 0 w 16"/>
                  <a:gd name="T1" fmla="*/ 42 h 42"/>
                  <a:gd name="T2" fmla="*/ 12 w 16"/>
                  <a:gd name="T3" fmla="*/ 6 h 42"/>
                  <a:gd name="T4" fmla="*/ 16 w 16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42">
                    <a:moveTo>
                      <a:pt x="0" y="42"/>
                    </a:moveTo>
                    <a:lnTo>
                      <a:pt x="12" y="6"/>
                    </a:lnTo>
                    <a:lnTo>
                      <a:pt x="1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37" name="Freeform 2501"/>
              <p:cNvSpPr>
                <a:spLocks/>
              </p:cNvSpPr>
              <p:nvPr/>
            </p:nvSpPr>
            <p:spPr bwMode="auto">
              <a:xfrm>
                <a:off x="4104" y="2396"/>
                <a:ext cx="20" cy="40"/>
              </a:xfrm>
              <a:custGeom>
                <a:avLst/>
                <a:gdLst>
                  <a:gd name="T0" fmla="*/ 0 w 20"/>
                  <a:gd name="T1" fmla="*/ 0 h 40"/>
                  <a:gd name="T2" fmla="*/ 18 w 20"/>
                  <a:gd name="T3" fmla="*/ 30 h 40"/>
                  <a:gd name="T4" fmla="*/ 20 w 20"/>
                  <a:gd name="T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40">
                    <a:moveTo>
                      <a:pt x="0" y="0"/>
                    </a:moveTo>
                    <a:lnTo>
                      <a:pt x="18" y="30"/>
                    </a:lnTo>
                    <a:lnTo>
                      <a:pt x="20" y="4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38" name="Line 2502"/>
              <p:cNvSpPr>
                <a:spLocks noChangeShapeType="1"/>
              </p:cNvSpPr>
              <p:nvPr/>
            </p:nvSpPr>
            <p:spPr bwMode="auto">
              <a:xfrm>
                <a:off x="4128" y="2482"/>
                <a:ext cx="6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39" name="Freeform 2503"/>
              <p:cNvSpPr>
                <a:spLocks/>
              </p:cNvSpPr>
              <p:nvPr/>
            </p:nvSpPr>
            <p:spPr bwMode="auto">
              <a:xfrm>
                <a:off x="4140" y="2572"/>
                <a:ext cx="4" cy="44"/>
              </a:xfrm>
              <a:custGeom>
                <a:avLst/>
                <a:gdLst>
                  <a:gd name="T0" fmla="*/ 0 w 4"/>
                  <a:gd name="T1" fmla="*/ 0 h 44"/>
                  <a:gd name="T2" fmla="*/ 2 w 4"/>
                  <a:gd name="T3" fmla="*/ 28 h 44"/>
                  <a:gd name="T4" fmla="*/ 4 w 4"/>
                  <a:gd name="T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4">
                    <a:moveTo>
                      <a:pt x="0" y="0"/>
                    </a:moveTo>
                    <a:lnTo>
                      <a:pt x="2" y="28"/>
                    </a:lnTo>
                    <a:lnTo>
                      <a:pt x="4" y="4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40" name="Line 2504"/>
              <p:cNvSpPr>
                <a:spLocks noChangeShapeType="1"/>
              </p:cNvSpPr>
              <p:nvPr/>
            </p:nvSpPr>
            <p:spPr bwMode="auto">
              <a:xfrm>
                <a:off x="4146" y="2662"/>
                <a:ext cx="4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41" name="Line 2505"/>
              <p:cNvSpPr>
                <a:spLocks noChangeShapeType="1"/>
              </p:cNvSpPr>
              <p:nvPr/>
            </p:nvSpPr>
            <p:spPr bwMode="auto">
              <a:xfrm>
                <a:off x="4152" y="2752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42" name="Line 2506"/>
              <p:cNvSpPr>
                <a:spLocks noChangeShapeType="1"/>
              </p:cNvSpPr>
              <p:nvPr/>
            </p:nvSpPr>
            <p:spPr bwMode="auto">
              <a:xfrm>
                <a:off x="4158" y="2842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43" name="Line 2507"/>
              <p:cNvSpPr>
                <a:spLocks noChangeShapeType="1"/>
              </p:cNvSpPr>
              <p:nvPr/>
            </p:nvSpPr>
            <p:spPr bwMode="auto">
              <a:xfrm>
                <a:off x="4166" y="2934"/>
                <a:ext cx="2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44" name="Line 2508"/>
              <p:cNvSpPr>
                <a:spLocks noChangeShapeType="1"/>
              </p:cNvSpPr>
              <p:nvPr/>
            </p:nvSpPr>
            <p:spPr bwMode="auto">
              <a:xfrm>
                <a:off x="4172" y="3024"/>
                <a:ext cx="4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45" name="Line 2509"/>
              <p:cNvSpPr>
                <a:spLocks noChangeShapeType="1"/>
              </p:cNvSpPr>
              <p:nvPr/>
            </p:nvSpPr>
            <p:spPr bwMode="auto">
              <a:xfrm>
                <a:off x="4178" y="3114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46" name="Line 2510"/>
              <p:cNvSpPr>
                <a:spLocks noChangeShapeType="1"/>
              </p:cNvSpPr>
              <p:nvPr/>
            </p:nvSpPr>
            <p:spPr bwMode="auto">
              <a:xfrm>
                <a:off x="4188" y="3204"/>
                <a:ext cx="6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47" name="Line 2511"/>
              <p:cNvSpPr>
                <a:spLocks noChangeShapeType="1"/>
              </p:cNvSpPr>
              <p:nvPr/>
            </p:nvSpPr>
            <p:spPr bwMode="auto">
              <a:xfrm flipV="1">
                <a:off x="4210" y="3188"/>
                <a:ext cx="6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48" name="Freeform 2512"/>
              <p:cNvSpPr>
                <a:spLocks/>
              </p:cNvSpPr>
              <p:nvPr/>
            </p:nvSpPr>
            <p:spPr bwMode="auto">
              <a:xfrm>
                <a:off x="4222" y="3098"/>
                <a:ext cx="4" cy="44"/>
              </a:xfrm>
              <a:custGeom>
                <a:avLst/>
                <a:gdLst>
                  <a:gd name="T0" fmla="*/ 0 w 4"/>
                  <a:gd name="T1" fmla="*/ 44 h 44"/>
                  <a:gd name="T2" fmla="*/ 4 w 4"/>
                  <a:gd name="T3" fmla="*/ 24 h 44"/>
                  <a:gd name="T4" fmla="*/ 4 w 4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4">
                    <a:moveTo>
                      <a:pt x="0" y="44"/>
                    </a:moveTo>
                    <a:lnTo>
                      <a:pt x="4" y="2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49" name="Line 2513"/>
              <p:cNvSpPr>
                <a:spLocks noChangeShapeType="1"/>
              </p:cNvSpPr>
              <p:nvPr/>
            </p:nvSpPr>
            <p:spPr bwMode="auto">
              <a:xfrm flipV="1">
                <a:off x="4230" y="3008"/>
                <a:ext cx="4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50" name="Line 2514"/>
              <p:cNvSpPr>
                <a:spLocks noChangeShapeType="1"/>
              </p:cNvSpPr>
              <p:nvPr/>
            </p:nvSpPr>
            <p:spPr bwMode="auto">
              <a:xfrm flipV="1">
                <a:off x="4236" y="2916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51" name="Freeform 2515"/>
              <p:cNvSpPr>
                <a:spLocks/>
              </p:cNvSpPr>
              <p:nvPr/>
            </p:nvSpPr>
            <p:spPr bwMode="auto">
              <a:xfrm>
                <a:off x="4242" y="2826"/>
                <a:ext cx="4" cy="46"/>
              </a:xfrm>
              <a:custGeom>
                <a:avLst/>
                <a:gdLst>
                  <a:gd name="T0" fmla="*/ 0 w 4"/>
                  <a:gd name="T1" fmla="*/ 46 h 46"/>
                  <a:gd name="T2" fmla="*/ 4 w 4"/>
                  <a:gd name="T3" fmla="*/ 10 h 46"/>
                  <a:gd name="T4" fmla="*/ 4 w 4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6">
                    <a:moveTo>
                      <a:pt x="0" y="46"/>
                    </a:moveTo>
                    <a:lnTo>
                      <a:pt x="4" y="10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52" name="Line 2516"/>
              <p:cNvSpPr>
                <a:spLocks noChangeShapeType="1"/>
              </p:cNvSpPr>
              <p:nvPr/>
            </p:nvSpPr>
            <p:spPr bwMode="auto">
              <a:xfrm flipV="1">
                <a:off x="4250" y="2736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53" name="Line 2517"/>
              <p:cNvSpPr>
                <a:spLocks noChangeShapeType="1"/>
              </p:cNvSpPr>
              <p:nvPr/>
            </p:nvSpPr>
            <p:spPr bwMode="auto">
              <a:xfrm flipV="1">
                <a:off x="4260" y="2646"/>
                <a:ext cx="4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54" name="Line 2518"/>
              <p:cNvSpPr>
                <a:spLocks noChangeShapeType="1"/>
              </p:cNvSpPr>
              <p:nvPr/>
            </p:nvSpPr>
            <p:spPr bwMode="auto">
              <a:xfrm flipV="1">
                <a:off x="4268" y="2556"/>
                <a:ext cx="12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55" name="Line 2519"/>
              <p:cNvSpPr>
                <a:spLocks noChangeShapeType="1"/>
              </p:cNvSpPr>
              <p:nvPr/>
            </p:nvSpPr>
            <p:spPr bwMode="auto">
              <a:xfrm>
                <a:off x="4304" y="2532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56" name="Freeform 2520"/>
              <p:cNvSpPr>
                <a:spLocks/>
              </p:cNvSpPr>
              <p:nvPr/>
            </p:nvSpPr>
            <p:spPr bwMode="auto">
              <a:xfrm>
                <a:off x="4308" y="2524"/>
                <a:ext cx="40" cy="8"/>
              </a:xfrm>
              <a:custGeom>
                <a:avLst/>
                <a:gdLst>
                  <a:gd name="T0" fmla="*/ 0 w 40"/>
                  <a:gd name="T1" fmla="*/ 8 h 8"/>
                  <a:gd name="T2" fmla="*/ 20 w 40"/>
                  <a:gd name="T3" fmla="*/ 4 h 8"/>
                  <a:gd name="T4" fmla="*/ 40 w 40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8">
                    <a:moveTo>
                      <a:pt x="0" y="8"/>
                    </a:moveTo>
                    <a:lnTo>
                      <a:pt x="20" y="4"/>
                    </a:lnTo>
                    <a:lnTo>
                      <a:pt x="4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57" name="Line 2521"/>
              <p:cNvSpPr>
                <a:spLocks noChangeShapeType="1"/>
              </p:cNvSpPr>
              <p:nvPr/>
            </p:nvSpPr>
            <p:spPr bwMode="auto">
              <a:xfrm flipV="1">
                <a:off x="4392" y="2514"/>
                <a:ext cx="20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58" name="Freeform 2522"/>
              <p:cNvSpPr>
                <a:spLocks/>
              </p:cNvSpPr>
              <p:nvPr/>
            </p:nvSpPr>
            <p:spPr bwMode="auto">
              <a:xfrm>
                <a:off x="4412" y="2510"/>
                <a:ext cx="22" cy="4"/>
              </a:xfrm>
              <a:custGeom>
                <a:avLst/>
                <a:gdLst>
                  <a:gd name="T0" fmla="*/ 0 w 22"/>
                  <a:gd name="T1" fmla="*/ 4 h 4"/>
                  <a:gd name="T2" fmla="*/ 22 w 22"/>
                  <a:gd name="T3" fmla="*/ 0 h 4"/>
                  <a:gd name="T4" fmla="*/ 22 w 22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4">
                    <a:moveTo>
                      <a:pt x="0" y="4"/>
                    </a:moveTo>
                    <a:lnTo>
                      <a:pt x="22" y="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59" name="Freeform 2523"/>
              <p:cNvSpPr>
                <a:spLocks/>
              </p:cNvSpPr>
              <p:nvPr/>
            </p:nvSpPr>
            <p:spPr bwMode="auto">
              <a:xfrm>
                <a:off x="4476" y="2494"/>
                <a:ext cx="26" cy="36"/>
              </a:xfrm>
              <a:custGeom>
                <a:avLst/>
                <a:gdLst>
                  <a:gd name="T0" fmla="*/ 0 w 26"/>
                  <a:gd name="T1" fmla="*/ 0 h 36"/>
                  <a:gd name="T2" fmla="*/ 18 w 26"/>
                  <a:gd name="T3" fmla="*/ 24 h 36"/>
                  <a:gd name="T4" fmla="*/ 26 w 26"/>
                  <a:gd name="T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6">
                    <a:moveTo>
                      <a:pt x="0" y="0"/>
                    </a:moveTo>
                    <a:lnTo>
                      <a:pt x="18" y="24"/>
                    </a:lnTo>
                    <a:lnTo>
                      <a:pt x="26" y="3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60" name="Freeform 2524"/>
              <p:cNvSpPr>
                <a:spLocks/>
              </p:cNvSpPr>
              <p:nvPr/>
            </p:nvSpPr>
            <p:spPr bwMode="auto">
              <a:xfrm>
                <a:off x="4528" y="2536"/>
                <a:ext cx="26" cy="26"/>
              </a:xfrm>
              <a:custGeom>
                <a:avLst/>
                <a:gdLst>
                  <a:gd name="T0" fmla="*/ 0 w 26"/>
                  <a:gd name="T1" fmla="*/ 8 h 26"/>
                  <a:gd name="T2" fmla="*/ 8 w 26"/>
                  <a:gd name="T3" fmla="*/ 0 h 26"/>
                  <a:gd name="T4" fmla="*/ 26 w 26"/>
                  <a:gd name="T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6">
                    <a:moveTo>
                      <a:pt x="0" y="8"/>
                    </a:moveTo>
                    <a:lnTo>
                      <a:pt x="8" y="0"/>
                    </a:lnTo>
                    <a:lnTo>
                      <a:pt x="26" y="2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61" name="Freeform 2525"/>
              <p:cNvSpPr>
                <a:spLocks/>
              </p:cNvSpPr>
              <p:nvPr/>
            </p:nvSpPr>
            <p:spPr bwMode="auto">
              <a:xfrm>
                <a:off x="4590" y="2570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8 w 30"/>
                  <a:gd name="T3" fmla="*/ 6 h 36"/>
                  <a:gd name="T4" fmla="*/ 30 w 30"/>
                  <a:gd name="T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8" y="6"/>
                    </a:lnTo>
                    <a:lnTo>
                      <a:pt x="30" y="3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62" name="Line 2526"/>
              <p:cNvSpPr>
                <a:spLocks noChangeShapeType="1"/>
              </p:cNvSpPr>
              <p:nvPr/>
            </p:nvSpPr>
            <p:spPr bwMode="auto">
              <a:xfrm flipV="1">
                <a:off x="4640" y="2522"/>
                <a:ext cx="8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63" name="Freeform 2527"/>
              <p:cNvSpPr>
                <a:spLocks/>
              </p:cNvSpPr>
              <p:nvPr/>
            </p:nvSpPr>
            <p:spPr bwMode="auto">
              <a:xfrm>
                <a:off x="4656" y="2432"/>
                <a:ext cx="6" cy="44"/>
              </a:xfrm>
              <a:custGeom>
                <a:avLst/>
                <a:gdLst>
                  <a:gd name="T0" fmla="*/ 0 w 6"/>
                  <a:gd name="T1" fmla="*/ 44 h 44"/>
                  <a:gd name="T2" fmla="*/ 6 w 6"/>
                  <a:gd name="T3" fmla="*/ 16 h 44"/>
                  <a:gd name="T4" fmla="*/ 6 w 6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4">
                    <a:moveTo>
                      <a:pt x="0" y="44"/>
                    </a:moveTo>
                    <a:lnTo>
                      <a:pt x="6" y="16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64" name="Line 2528"/>
              <p:cNvSpPr>
                <a:spLocks noChangeShapeType="1"/>
              </p:cNvSpPr>
              <p:nvPr/>
            </p:nvSpPr>
            <p:spPr bwMode="auto">
              <a:xfrm flipV="1">
                <a:off x="4664" y="2342"/>
                <a:ext cx="4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65" name="Line 2529"/>
              <p:cNvSpPr>
                <a:spLocks noChangeShapeType="1"/>
              </p:cNvSpPr>
              <p:nvPr/>
            </p:nvSpPr>
            <p:spPr bwMode="auto">
              <a:xfrm flipV="1">
                <a:off x="4670" y="2250"/>
                <a:ext cx="2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66" name="Line 2530"/>
              <p:cNvSpPr>
                <a:spLocks noChangeShapeType="1"/>
              </p:cNvSpPr>
              <p:nvPr/>
            </p:nvSpPr>
            <p:spPr bwMode="auto">
              <a:xfrm flipH="1">
                <a:off x="4670" y="2240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67" name="Line 2531"/>
              <p:cNvSpPr>
                <a:spLocks noChangeShapeType="1"/>
              </p:cNvSpPr>
              <p:nvPr/>
            </p:nvSpPr>
            <p:spPr bwMode="auto">
              <a:xfrm flipH="1">
                <a:off x="4666" y="2330"/>
                <a:ext cx="2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68" name="Line 2532"/>
              <p:cNvSpPr>
                <a:spLocks noChangeShapeType="1"/>
              </p:cNvSpPr>
              <p:nvPr/>
            </p:nvSpPr>
            <p:spPr bwMode="auto">
              <a:xfrm>
                <a:off x="3202" y="273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69" name="Line 2533"/>
              <p:cNvSpPr>
                <a:spLocks noChangeShapeType="1"/>
              </p:cNvSpPr>
              <p:nvPr/>
            </p:nvSpPr>
            <p:spPr bwMode="auto">
              <a:xfrm>
                <a:off x="3242" y="2734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70" name="Line 2534"/>
              <p:cNvSpPr>
                <a:spLocks noChangeShapeType="1"/>
              </p:cNvSpPr>
              <p:nvPr/>
            </p:nvSpPr>
            <p:spPr bwMode="auto">
              <a:xfrm>
                <a:off x="3316" y="271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71" name="Line 2535"/>
              <p:cNvSpPr>
                <a:spLocks noChangeShapeType="1"/>
              </p:cNvSpPr>
              <p:nvPr/>
            </p:nvSpPr>
            <p:spPr bwMode="auto">
              <a:xfrm>
                <a:off x="3514" y="267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72" name="Line 2536"/>
              <p:cNvSpPr>
                <a:spLocks noChangeShapeType="1"/>
              </p:cNvSpPr>
              <p:nvPr/>
            </p:nvSpPr>
            <p:spPr bwMode="auto">
              <a:xfrm>
                <a:off x="3596" y="267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73" name="Line 2537"/>
              <p:cNvSpPr>
                <a:spLocks noChangeShapeType="1"/>
              </p:cNvSpPr>
              <p:nvPr/>
            </p:nvSpPr>
            <p:spPr bwMode="auto">
              <a:xfrm>
                <a:off x="3616" y="2674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74" name="Line 2538"/>
              <p:cNvSpPr>
                <a:spLocks noChangeShapeType="1"/>
              </p:cNvSpPr>
              <p:nvPr/>
            </p:nvSpPr>
            <p:spPr bwMode="auto">
              <a:xfrm>
                <a:off x="3700" y="2684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75" name="Line 2539"/>
              <p:cNvSpPr>
                <a:spLocks noChangeShapeType="1"/>
              </p:cNvSpPr>
              <p:nvPr/>
            </p:nvSpPr>
            <p:spPr bwMode="auto">
              <a:xfrm>
                <a:off x="3852" y="2706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76" name="Line 2540"/>
              <p:cNvSpPr>
                <a:spLocks noChangeShapeType="1"/>
              </p:cNvSpPr>
              <p:nvPr/>
            </p:nvSpPr>
            <p:spPr bwMode="auto">
              <a:xfrm>
                <a:off x="3892" y="271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77" name="Line 2541"/>
              <p:cNvSpPr>
                <a:spLocks noChangeShapeType="1"/>
              </p:cNvSpPr>
              <p:nvPr/>
            </p:nvSpPr>
            <p:spPr bwMode="auto">
              <a:xfrm>
                <a:off x="3912" y="2700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78" name="Line 2542"/>
              <p:cNvSpPr>
                <a:spLocks noChangeShapeType="1"/>
              </p:cNvSpPr>
              <p:nvPr/>
            </p:nvSpPr>
            <p:spPr bwMode="auto">
              <a:xfrm>
                <a:off x="3934" y="269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79" name="Line 2543"/>
              <p:cNvSpPr>
                <a:spLocks noChangeShapeType="1"/>
              </p:cNvSpPr>
              <p:nvPr/>
            </p:nvSpPr>
            <p:spPr bwMode="auto">
              <a:xfrm>
                <a:off x="3976" y="269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80" name="Line 2544"/>
              <p:cNvSpPr>
                <a:spLocks noChangeShapeType="1"/>
              </p:cNvSpPr>
              <p:nvPr/>
            </p:nvSpPr>
            <p:spPr bwMode="auto">
              <a:xfrm>
                <a:off x="4018" y="261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81" name="Line 2545"/>
              <p:cNvSpPr>
                <a:spLocks noChangeShapeType="1"/>
              </p:cNvSpPr>
              <p:nvPr/>
            </p:nvSpPr>
            <p:spPr bwMode="auto">
              <a:xfrm>
                <a:off x="4060" y="248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82" name="Line 2546"/>
              <p:cNvSpPr>
                <a:spLocks noChangeShapeType="1"/>
              </p:cNvSpPr>
              <p:nvPr/>
            </p:nvSpPr>
            <p:spPr bwMode="auto">
              <a:xfrm>
                <a:off x="4100" y="238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83" name="Line 2547"/>
              <p:cNvSpPr>
                <a:spLocks noChangeShapeType="1"/>
              </p:cNvSpPr>
              <p:nvPr/>
            </p:nvSpPr>
            <p:spPr bwMode="auto">
              <a:xfrm>
                <a:off x="4226" y="312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84" name="Line 2548"/>
              <p:cNvSpPr>
                <a:spLocks noChangeShapeType="1"/>
              </p:cNvSpPr>
              <p:nvPr/>
            </p:nvSpPr>
            <p:spPr bwMode="auto">
              <a:xfrm>
                <a:off x="4474" y="2492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85" name="Line 2549"/>
              <p:cNvSpPr>
                <a:spLocks noChangeShapeType="1"/>
              </p:cNvSpPr>
              <p:nvPr/>
            </p:nvSpPr>
            <p:spPr bwMode="auto">
              <a:xfrm>
                <a:off x="4662" y="2448"/>
                <a:ext cx="1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86" name="Line 2550"/>
              <p:cNvSpPr>
                <a:spLocks noChangeShapeType="1"/>
              </p:cNvSpPr>
              <p:nvPr/>
            </p:nvSpPr>
            <p:spPr bwMode="auto">
              <a:xfrm flipV="1">
                <a:off x="3170" y="2702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87" name="Line 2551"/>
              <p:cNvSpPr>
                <a:spLocks noChangeShapeType="1"/>
              </p:cNvSpPr>
              <p:nvPr/>
            </p:nvSpPr>
            <p:spPr bwMode="auto">
              <a:xfrm>
                <a:off x="3114" y="2718"/>
                <a:ext cx="11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88" name="Line 2552"/>
              <p:cNvSpPr>
                <a:spLocks noChangeShapeType="1"/>
              </p:cNvSpPr>
              <p:nvPr/>
            </p:nvSpPr>
            <p:spPr bwMode="auto">
              <a:xfrm>
                <a:off x="3150" y="273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89" name="Line 2553"/>
              <p:cNvSpPr>
                <a:spLocks noChangeShapeType="1"/>
              </p:cNvSpPr>
              <p:nvPr/>
            </p:nvSpPr>
            <p:spPr bwMode="auto">
              <a:xfrm>
                <a:off x="3150" y="270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90" name="Line 2554"/>
              <p:cNvSpPr>
                <a:spLocks noChangeShapeType="1"/>
              </p:cNvSpPr>
              <p:nvPr/>
            </p:nvSpPr>
            <p:spPr bwMode="auto">
              <a:xfrm flipV="1">
                <a:off x="3114" y="26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91" name="Line 2555"/>
              <p:cNvSpPr>
                <a:spLocks noChangeShapeType="1"/>
              </p:cNvSpPr>
              <p:nvPr/>
            </p:nvSpPr>
            <p:spPr bwMode="auto">
              <a:xfrm flipV="1">
                <a:off x="3226" y="26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92" name="Line 2556"/>
              <p:cNvSpPr>
                <a:spLocks noChangeShapeType="1"/>
              </p:cNvSpPr>
              <p:nvPr/>
            </p:nvSpPr>
            <p:spPr bwMode="auto">
              <a:xfrm flipV="1">
                <a:off x="3172" y="2706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93" name="Line 2557"/>
              <p:cNvSpPr>
                <a:spLocks noChangeShapeType="1"/>
              </p:cNvSpPr>
              <p:nvPr/>
            </p:nvSpPr>
            <p:spPr bwMode="auto">
              <a:xfrm>
                <a:off x="3120" y="2720"/>
                <a:ext cx="10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94" name="Line 2558"/>
              <p:cNvSpPr>
                <a:spLocks noChangeShapeType="1"/>
              </p:cNvSpPr>
              <p:nvPr/>
            </p:nvSpPr>
            <p:spPr bwMode="auto">
              <a:xfrm>
                <a:off x="3152" y="273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95" name="Line 2559"/>
              <p:cNvSpPr>
                <a:spLocks noChangeShapeType="1"/>
              </p:cNvSpPr>
              <p:nvPr/>
            </p:nvSpPr>
            <p:spPr bwMode="auto">
              <a:xfrm>
                <a:off x="3152" y="270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96" name="Line 2560"/>
              <p:cNvSpPr>
                <a:spLocks noChangeShapeType="1"/>
              </p:cNvSpPr>
              <p:nvPr/>
            </p:nvSpPr>
            <p:spPr bwMode="auto">
              <a:xfrm flipV="1">
                <a:off x="3120" y="270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97" name="Line 2561"/>
              <p:cNvSpPr>
                <a:spLocks noChangeShapeType="1"/>
              </p:cNvSpPr>
              <p:nvPr/>
            </p:nvSpPr>
            <p:spPr bwMode="auto">
              <a:xfrm flipV="1">
                <a:off x="3226" y="270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98" name="Line 2562"/>
              <p:cNvSpPr>
                <a:spLocks noChangeShapeType="1"/>
              </p:cNvSpPr>
              <p:nvPr/>
            </p:nvSpPr>
            <p:spPr bwMode="auto">
              <a:xfrm flipV="1">
                <a:off x="3178" y="2710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899" name="Line 2563"/>
              <p:cNvSpPr>
                <a:spLocks noChangeShapeType="1"/>
              </p:cNvSpPr>
              <p:nvPr/>
            </p:nvSpPr>
            <p:spPr bwMode="auto">
              <a:xfrm>
                <a:off x="3124" y="2724"/>
                <a:ext cx="10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00" name="Line 2564"/>
              <p:cNvSpPr>
                <a:spLocks noChangeShapeType="1"/>
              </p:cNvSpPr>
              <p:nvPr/>
            </p:nvSpPr>
            <p:spPr bwMode="auto">
              <a:xfrm>
                <a:off x="3158" y="273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01" name="Line 2565"/>
              <p:cNvSpPr>
                <a:spLocks noChangeShapeType="1"/>
              </p:cNvSpPr>
              <p:nvPr/>
            </p:nvSpPr>
            <p:spPr bwMode="auto">
              <a:xfrm>
                <a:off x="3158" y="271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02" name="Line 2566"/>
              <p:cNvSpPr>
                <a:spLocks noChangeShapeType="1"/>
              </p:cNvSpPr>
              <p:nvPr/>
            </p:nvSpPr>
            <p:spPr bwMode="auto">
              <a:xfrm flipV="1">
                <a:off x="3124" y="270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03" name="Line 2567"/>
              <p:cNvSpPr>
                <a:spLocks noChangeShapeType="1"/>
              </p:cNvSpPr>
              <p:nvPr/>
            </p:nvSpPr>
            <p:spPr bwMode="auto">
              <a:xfrm flipV="1">
                <a:off x="3232" y="270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04" name="Line 2568"/>
              <p:cNvSpPr>
                <a:spLocks noChangeShapeType="1"/>
              </p:cNvSpPr>
              <p:nvPr/>
            </p:nvSpPr>
            <p:spPr bwMode="auto">
              <a:xfrm flipV="1">
                <a:off x="3186" y="2714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05" name="Line 2569"/>
              <p:cNvSpPr>
                <a:spLocks noChangeShapeType="1"/>
              </p:cNvSpPr>
              <p:nvPr/>
            </p:nvSpPr>
            <p:spPr bwMode="auto">
              <a:xfrm>
                <a:off x="3130" y="2728"/>
                <a:ext cx="11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06" name="Line 2570"/>
              <p:cNvSpPr>
                <a:spLocks noChangeShapeType="1"/>
              </p:cNvSpPr>
              <p:nvPr/>
            </p:nvSpPr>
            <p:spPr bwMode="auto">
              <a:xfrm>
                <a:off x="3166" y="274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07" name="Line 2571"/>
              <p:cNvSpPr>
                <a:spLocks noChangeShapeType="1"/>
              </p:cNvSpPr>
              <p:nvPr/>
            </p:nvSpPr>
            <p:spPr bwMode="auto">
              <a:xfrm>
                <a:off x="3166" y="271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08" name="Line 2572"/>
              <p:cNvSpPr>
                <a:spLocks noChangeShapeType="1"/>
              </p:cNvSpPr>
              <p:nvPr/>
            </p:nvSpPr>
            <p:spPr bwMode="auto">
              <a:xfrm flipV="1">
                <a:off x="3130" y="27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09" name="Line 2573"/>
              <p:cNvSpPr>
                <a:spLocks noChangeShapeType="1"/>
              </p:cNvSpPr>
              <p:nvPr/>
            </p:nvSpPr>
            <p:spPr bwMode="auto">
              <a:xfrm flipV="1">
                <a:off x="3244" y="27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10" name="Line 2574"/>
              <p:cNvSpPr>
                <a:spLocks noChangeShapeType="1"/>
              </p:cNvSpPr>
              <p:nvPr/>
            </p:nvSpPr>
            <p:spPr bwMode="auto">
              <a:xfrm flipV="1">
                <a:off x="3202" y="2718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11" name="Line 2575"/>
              <p:cNvSpPr>
                <a:spLocks noChangeShapeType="1"/>
              </p:cNvSpPr>
              <p:nvPr/>
            </p:nvSpPr>
            <p:spPr bwMode="auto">
              <a:xfrm>
                <a:off x="3142" y="2730"/>
                <a:ext cx="1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12" name="Line 2576"/>
              <p:cNvSpPr>
                <a:spLocks noChangeShapeType="1"/>
              </p:cNvSpPr>
              <p:nvPr/>
            </p:nvSpPr>
            <p:spPr bwMode="auto">
              <a:xfrm>
                <a:off x="3180" y="274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13" name="Line 2577"/>
              <p:cNvSpPr>
                <a:spLocks noChangeShapeType="1"/>
              </p:cNvSpPr>
              <p:nvPr/>
            </p:nvSpPr>
            <p:spPr bwMode="auto">
              <a:xfrm>
                <a:off x="3180" y="271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14" name="Line 2578"/>
              <p:cNvSpPr>
                <a:spLocks noChangeShapeType="1"/>
              </p:cNvSpPr>
              <p:nvPr/>
            </p:nvSpPr>
            <p:spPr bwMode="auto">
              <a:xfrm flipV="1">
                <a:off x="3142" y="271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15" name="Line 2579"/>
              <p:cNvSpPr>
                <a:spLocks noChangeShapeType="1"/>
              </p:cNvSpPr>
              <p:nvPr/>
            </p:nvSpPr>
            <p:spPr bwMode="auto">
              <a:xfrm flipV="1">
                <a:off x="3262" y="271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16" name="Line 2580"/>
              <p:cNvSpPr>
                <a:spLocks noChangeShapeType="1"/>
              </p:cNvSpPr>
              <p:nvPr/>
            </p:nvSpPr>
            <p:spPr bwMode="auto">
              <a:xfrm flipV="1">
                <a:off x="3220" y="2720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17" name="Line 2581"/>
              <p:cNvSpPr>
                <a:spLocks noChangeShapeType="1"/>
              </p:cNvSpPr>
              <p:nvPr/>
            </p:nvSpPr>
            <p:spPr bwMode="auto">
              <a:xfrm>
                <a:off x="3156" y="2734"/>
                <a:ext cx="1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18" name="Line 2582"/>
              <p:cNvSpPr>
                <a:spLocks noChangeShapeType="1"/>
              </p:cNvSpPr>
              <p:nvPr/>
            </p:nvSpPr>
            <p:spPr bwMode="auto">
              <a:xfrm>
                <a:off x="3198" y="274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19" name="Line 2583"/>
              <p:cNvSpPr>
                <a:spLocks noChangeShapeType="1"/>
              </p:cNvSpPr>
              <p:nvPr/>
            </p:nvSpPr>
            <p:spPr bwMode="auto">
              <a:xfrm>
                <a:off x="3198" y="272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20" name="Line 2584"/>
              <p:cNvSpPr>
                <a:spLocks noChangeShapeType="1"/>
              </p:cNvSpPr>
              <p:nvPr/>
            </p:nvSpPr>
            <p:spPr bwMode="auto">
              <a:xfrm flipV="1">
                <a:off x="3156" y="271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21" name="Line 2585"/>
              <p:cNvSpPr>
                <a:spLocks noChangeShapeType="1"/>
              </p:cNvSpPr>
              <p:nvPr/>
            </p:nvSpPr>
            <p:spPr bwMode="auto">
              <a:xfrm flipV="1">
                <a:off x="3282" y="271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22" name="Line 2586"/>
              <p:cNvSpPr>
                <a:spLocks noChangeShapeType="1"/>
              </p:cNvSpPr>
              <p:nvPr/>
            </p:nvSpPr>
            <p:spPr bwMode="auto">
              <a:xfrm flipV="1">
                <a:off x="3242" y="2720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23" name="Line 2587"/>
              <p:cNvSpPr>
                <a:spLocks noChangeShapeType="1"/>
              </p:cNvSpPr>
              <p:nvPr/>
            </p:nvSpPr>
            <p:spPr bwMode="auto">
              <a:xfrm>
                <a:off x="3176" y="2734"/>
                <a:ext cx="1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24" name="Line 2588"/>
              <p:cNvSpPr>
                <a:spLocks noChangeShapeType="1"/>
              </p:cNvSpPr>
              <p:nvPr/>
            </p:nvSpPr>
            <p:spPr bwMode="auto">
              <a:xfrm>
                <a:off x="3222" y="27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25" name="Line 2589"/>
              <p:cNvSpPr>
                <a:spLocks noChangeShapeType="1"/>
              </p:cNvSpPr>
              <p:nvPr/>
            </p:nvSpPr>
            <p:spPr bwMode="auto">
              <a:xfrm>
                <a:off x="3222" y="272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26" name="Line 2590"/>
              <p:cNvSpPr>
                <a:spLocks noChangeShapeType="1"/>
              </p:cNvSpPr>
              <p:nvPr/>
            </p:nvSpPr>
            <p:spPr bwMode="auto">
              <a:xfrm flipV="1">
                <a:off x="3176" y="271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27" name="Line 2591"/>
              <p:cNvSpPr>
                <a:spLocks noChangeShapeType="1"/>
              </p:cNvSpPr>
              <p:nvPr/>
            </p:nvSpPr>
            <p:spPr bwMode="auto">
              <a:xfrm flipV="1">
                <a:off x="3308" y="271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28" name="Line 2592"/>
              <p:cNvSpPr>
                <a:spLocks noChangeShapeType="1"/>
              </p:cNvSpPr>
              <p:nvPr/>
            </p:nvSpPr>
            <p:spPr bwMode="auto">
              <a:xfrm flipV="1">
                <a:off x="3266" y="2716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29" name="Line 2593"/>
              <p:cNvSpPr>
                <a:spLocks noChangeShapeType="1"/>
              </p:cNvSpPr>
              <p:nvPr/>
            </p:nvSpPr>
            <p:spPr bwMode="auto">
              <a:xfrm>
                <a:off x="3198" y="2730"/>
                <a:ext cx="1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30" name="Line 2594"/>
              <p:cNvSpPr>
                <a:spLocks noChangeShapeType="1"/>
              </p:cNvSpPr>
              <p:nvPr/>
            </p:nvSpPr>
            <p:spPr bwMode="auto">
              <a:xfrm>
                <a:off x="3246" y="27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31" name="Line 2595"/>
              <p:cNvSpPr>
                <a:spLocks noChangeShapeType="1"/>
              </p:cNvSpPr>
              <p:nvPr/>
            </p:nvSpPr>
            <p:spPr bwMode="auto">
              <a:xfrm>
                <a:off x="3246" y="271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32" name="Line 2596"/>
              <p:cNvSpPr>
                <a:spLocks noChangeShapeType="1"/>
              </p:cNvSpPr>
              <p:nvPr/>
            </p:nvSpPr>
            <p:spPr bwMode="auto">
              <a:xfrm flipV="1">
                <a:off x="3198" y="271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33" name="Line 2597"/>
              <p:cNvSpPr>
                <a:spLocks noChangeShapeType="1"/>
              </p:cNvSpPr>
              <p:nvPr/>
            </p:nvSpPr>
            <p:spPr bwMode="auto">
              <a:xfrm flipV="1">
                <a:off x="3334" y="271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34" name="Line 2598"/>
              <p:cNvSpPr>
                <a:spLocks noChangeShapeType="1"/>
              </p:cNvSpPr>
              <p:nvPr/>
            </p:nvSpPr>
            <p:spPr bwMode="auto">
              <a:xfrm flipV="1">
                <a:off x="3290" y="2712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35" name="Line 2599"/>
              <p:cNvSpPr>
                <a:spLocks noChangeShapeType="1"/>
              </p:cNvSpPr>
              <p:nvPr/>
            </p:nvSpPr>
            <p:spPr bwMode="auto">
              <a:xfrm>
                <a:off x="3222" y="2724"/>
                <a:ext cx="13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36" name="Line 2600"/>
              <p:cNvSpPr>
                <a:spLocks noChangeShapeType="1"/>
              </p:cNvSpPr>
              <p:nvPr/>
            </p:nvSpPr>
            <p:spPr bwMode="auto">
              <a:xfrm>
                <a:off x="3270" y="273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37" name="Line 2601"/>
              <p:cNvSpPr>
                <a:spLocks noChangeShapeType="1"/>
              </p:cNvSpPr>
              <p:nvPr/>
            </p:nvSpPr>
            <p:spPr bwMode="auto">
              <a:xfrm>
                <a:off x="3270" y="271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38" name="Line 2602"/>
              <p:cNvSpPr>
                <a:spLocks noChangeShapeType="1"/>
              </p:cNvSpPr>
              <p:nvPr/>
            </p:nvSpPr>
            <p:spPr bwMode="auto">
              <a:xfrm flipV="1">
                <a:off x="3222" y="270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39" name="Line 2603"/>
              <p:cNvSpPr>
                <a:spLocks noChangeShapeType="1"/>
              </p:cNvSpPr>
              <p:nvPr/>
            </p:nvSpPr>
            <p:spPr bwMode="auto">
              <a:xfrm flipV="1">
                <a:off x="3360" y="270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40" name="Line 2604"/>
              <p:cNvSpPr>
                <a:spLocks noChangeShapeType="1"/>
              </p:cNvSpPr>
              <p:nvPr/>
            </p:nvSpPr>
            <p:spPr bwMode="auto">
              <a:xfrm flipV="1">
                <a:off x="3316" y="2704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41" name="Line 2605"/>
              <p:cNvSpPr>
                <a:spLocks noChangeShapeType="1"/>
              </p:cNvSpPr>
              <p:nvPr/>
            </p:nvSpPr>
            <p:spPr bwMode="auto">
              <a:xfrm>
                <a:off x="3250" y="2718"/>
                <a:ext cx="13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42" name="Line 2606"/>
              <p:cNvSpPr>
                <a:spLocks noChangeShapeType="1"/>
              </p:cNvSpPr>
              <p:nvPr/>
            </p:nvSpPr>
            <p:spPr bwMode="auto">
              <a:xfrm>
                <a:off x="3296" y="273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43" name="Line 2607"/>
              <p:cNvSpPr>
                <a:spLocks noChangeShapeType="1"/>
              </p:cNvSpPr>
              <p:nvPr/>
            </p:nvSpPr>
            <p:spPr bwMode="auto">
              <a:xfrm>
                <a:off x="3296" y="270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44" name="Line 2608"/>
              <p:cNvSpPr>
                <a:spLocks noChangeShapeType="1"/>
              </p:cNvSpPr>
              <p:nvPr/>
            </p:nvSpPr>
            <p:spPr bwMode="auto">
              <a:xfrm flipV="1">
                <a:off x="3250" y="26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45" name="Line 2609"/>
              <p:cNvSpPr>
                <a:spLocks noChangeShapeType="1"/>
              </p:cNvSpPr>
              <p:nvPr/>
            </p:nvSpPr>
            <p:spPr bwMode="auto">
              <a:xfrm flipV="1">
                <a:off x="3380" y="26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46" name="Line 2610"/>
              <p:cNvSpPr>
                <a:spLocks noChangeShapeType="1"/>
              </p:cNvSpPr>
              <p:nvPr/>
            </p:nvSpPr>
            <p:spPr bwMode="auto">
              <a:xfrm flipV="1">
                <a:off x="3338" y="2698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47" name="Line 2611"/>
              <p:cNvSpPr>
                <a:spLocks noChangeShapeType="1"/>
              </p:cNvSpPr>
              <p:nvPr/>
            </p:nvSpPr>
            <p:spPr bwMode="auto">
              <a:xfrm>
                <a:off x="3276" y="2710"/>
                <a:ext cx="1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48" name="Line 2612"/>
              <p:cNvSpPr>
                <a:spLocks noChangeShapeType="1"/>
              </p:cNvSpPr>
              <p:nvPr/>
            </p:nvSpPr>
            <p:spPr bwMode="auto">
              <a:xfrm>
                <a:off x="3316" y="272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49" name="Line 2613"/>
              <p:cNvSpPr>
                <a:spLocks noChangeShapeType="1"/>
              </p:cNvSpPr>
              <p:nvPr/>
            </p:nvSpPr>
            <p:spPr bwMode="auto">
              <a:xfrm>
                <a:off x="3316" y="269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50" name="Line 2614"/>
              <p:cNvSpPr>
                <a:spLocks noChangeShapeType="1"/>
              </p:cNvSpPr>
              <p:nvPr/>
            </p:nvSpPr>
            <p:spPr bwMode="auto">
              <a:xfrm flipV="1">
                <a:off x="3276" y="269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51" name="Line 2615"/>
              <p:cNvSpPr>
                <a:spLocks noChangeShapeType="1"/>
              </p:cNvSpPr>
              <p:nvPr/>
            </p:nvSpPr>
            <p:spPr bwMode="auto">
              <a:xfrm flipV="1">
                <a:off x="3398" y="269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4952" name="Group 2616"/>
            <p:cNvGrpSpPr>
              <a:grpSpLocks/>
            </p:cNvGrpSpPr>
            <p:nvPr/>
          </p:nvGrpSpPr>
          <p:grpSpPr bwMode="auto">
            <a:xfrm>
              <a:off x="3298" y="2532"/>
              <a:ext cx="772" cy="205"/>
              <a:chOff x="3298" y="2532"/>
              <a:chExt cx="772" cy="205"/>
            </a:xfrm>
          </p:grpSpPr>
          <p:sp>
            <p:nvSpPr>
              <p:cNvPr id="144953" name="Line 2617"/>
              <p:cNvSpPr>
                <a:spLocks noChangeShapeType="1"/>
              </p:cNvSpPr>
              <p:nvPr/>
            </p:nvSpPr>
            <p:spPr bwMode="auto">
              <a:xfrm flipV="1">
                <a:off x="3358" y="269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54" name="Line 2618"/>
              <p:cNvSpPr>
                <a:spLocks noChangeShapeType="1"/>
              </p:cNvSpPr>
              <p:nvPr/>
            </p:nvSpPr>
            <p:spPr bwMode="auto">
              <a:xfrm>
                <a:off x="3298" y="2704"/>
                <a:ext cx="1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55" name="Line 2619"/>
              <p:cNvSpPr>
                <a:spLocks noChangeShapeType="1"/>
              </p:cNvSpPr>
              <p:nvPr/>
            </p:nvSpPr>
            <p:spPr bwMode="auto">
              <a:xfrm>
                <a:off x="3336" y="271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56" name="Line 2620"/>
              <p:cNvSpPr>
                <a:spLocks noChangeShapeType="1"/>
              </p:cNvSpPr>
              <p:nvPr/>
            </p:nvSpPr>
            <p:spPr bwMode="auto">
              <a:xfrm>
                <a:off x="3336" y="269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57" name="Line 2621"/>
              <p:cNvSpPr>
                <a:spLocks noChangeShapeType="1"/>
              </p:cNvSpPr>
              <p:nvPr/>
            </p:nvSpPr>
            <p:spPr bwMode="auto">
              <a:xfrm flipV="1">
                <a:off x="3298" y="268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58" name="Line 2622"/>
              <p:cNvSpPr>
                <a:spLocks noChangeShapeType="1"/>
              </p:cNvSpPr>
              <p:nvPr/>
            </p:nvSpPr>
            <p:spPr bwMode="auto">
              <a:xfrm flipV="1">
                <a:off x="3416" y="268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59" name="Line 2623"/>
              <p:cNvSpPr>
                <a:spLocks noChangeShapeType="1"/>
              </p:cNvSpPr>
              <p:nvPr/>
            </p:nvSpPr>
            <p:spPr bwMode="auto">
              <a:xfrm flipV="1">
                <a:off x="3376" y="2686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60" name="Line 2624"/>
              <p:cNvSpPr>
                <a:spLocks noChangeShapeType="1"/>
              </p:cNvSpPr>
              <p:nvPr/>
            </p:nvSpPr>
            <p:spPr bwMode="auto">
              <a:xfrm>
                <a:off x="3318" y="2696"/>
                <a:ext cx="11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61" name="Line 2625"/>
              <p:cNvSpPr>
                <a:spLocks noChangeShapeType="1"/>
              </p:cNvSpPr>
              <p:nvPr/>
            </p:nvSpPr>
            <p:spPr bwMode="auto">
              <a:xfrm>
                <a:off x="3354" y="270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62" name="Line 2626"/>
              <p:cNvSpPr>
                <a:spLocks noChangeShapeType="1"/>
              </p:cNvSpPr>
              <p:nvPr/>
            </p:nvSpPr>
            <p:spPr bwMode="auto">
              <a:xfrm>
                <a:off x="3354" y="268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63" name="Line 2627"/>
              <p:cNvSpPr>
                <a:spLocks noChangeShapeType="1"/>
              </p:cNvSpPr>
              <p:nvPr/>
            </p:nvSpPr>
            <p:spPr bwMode="auto">
              <a:xfrm flipV="1">
                <a:off x="3318" y="26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64" name="Line 2628"/>
              <p:cNvSpPr>
                <a:spLocks noChangeShapeType="1"/>
              </p:cNvSpPr>
              <p:nvPr/>
            </p:nvSpPr>
            <p:spPr bwMode="auto">
              <a:xfrm flipV="1">
                <a:off x="3432" y="26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65" name="Line 2629"/>
              <p:cNvSpPr>
                <a:spLocks noChangeShapeType="1"/>
              </p:cNvSpPr>
              <p:nvPr/>
            </p:nvSpPr>
            <p:spPr bwMode="auto">
              <a:xfrm flipV="1">
                <a:off x="3396" y="267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66" name="Line 2630"/>
              <p:cNvSpPr>
                <a:spLocks noChangeShapeType="1"/>
              </p:cNvSpPr>
              <p:nvPr/>
            </p:nvSpPr>
            <p:spPr bwMode="auto">
              <a:xfrm>
                <a:off x="3340" y="2690"/>
                <a:ext cx="1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67" name="Line 2631"/>
              <p:cNvSpPr>
                <a:spLocks noChangeShapeType="1"/>
              </p:cNvSpPr>
              <p:nvPr/>
            </p:nvSpPr>
            <p:spPr bwMode="auto">
              <a:xfrm>
                <a:off x="3374" y="270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68" name="Line 2632"/>
              <p:cNvSpPr>
                <a:spLocks noChangeShapeType="1"/>
              </p:cNvSpPr>
              <p:nvPr/>
            </p:nvSpPr>
            <p:spPr bwMode="auto">
              <a:xfrm>
                <a:off x="3374" y="267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69" name="Line 2633"/>
              <p:cNvSpPr>
                <a:spLocks noChangeShapeType="1"/>
              </p:cNvSpPr>
              <p:nvPr/>
            </p:nvSpPr>
            <p:spPr bwMode="auto">
              <a:xfrm flipV="1">
                <a:off x="3340" y="267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70" name="Line 2634"/>
              <p:cNvSpPr>
                <a:spLocks noChangeShapeType="1"/>
              </p:cNvSpPr>
              <p:nvPr/>
            </p:nvSpPr>
            <p:spPr bwMode="auto">
              <a:xfrm flipV="1">
                <a:off x="3450" y="267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71" name="Line 2635"/>
              <p:cNvSpPr>
                <a:spLocks noChangeShapeType="1"/>
              </p:cNvSpPr>
              <p:nvPr/>
            </p:nvSpPr>
            <p:spPr bwMode="auto">
              <a:xfrm flipV="1">
                <a:off x="3414" y="2672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72" name="Line 2636"/>
              <p:cNvSpPr>
                <a:spLocks noChangeShapeType="1"/>
              </p:cNvSpPr>
              <p:nvPr/>
            </p:nvSpPr>
            <p:spPr bwMode="auto">
              <a:xfrm>
                <a:off x="3360" y="2684"/>
                <a:ext cx="10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73" name="Line 2637"/>
              <p:cNvSpPr>
                <a:spLocks noChangeShapeType="1"/>
              </p:cNvSpPr>
              <p:nvPr/>
            </p:nvSpPr>
            <p:spPr bwMode="auto">
              <a:xfrm>
                <a:off x="3394" y="269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74" name="Line 2638"/>
              <p:cNvSpPr>
                <a:spLocks noChangeShapeType="1"/>
              </p:cNvSpPr>
              <p:nvPr/>
            </p:nvSpPr>
            <p:spPr bwMode="auto">
              <a:xfrm>
                <a:off x="3394" y="267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75" name="Line 2639"/>
              <p:cNvSpPr>
                <a:spLocks noChangeShapeType="1"/>
              </p:cNvSpPr>
              <p:nvPr/>
            </p:nvSpPr>
            <p:spPr bwMode="auto">
              <a:xfrm flipV="1">
                <a:off x="3360" y="266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76" name="Line 2640"/>
              <p:cNvSpPr>
                <a:spLocks noChangeShapeType="1"/>
              </p:cNvSpPr>
              <p:nvPr/>
            </p:nvSpPr>
            <p:spPr bwMode="auto">
              <a:xfrm flipV="1">
                <a:off x="3466" y="266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77" name="Line 2641"/>
              <p:cNvSpPr>
                <a:spLocks noChangeShapeType="1"/>
              </p:cNvSpPr>
              <p:nvPr/>
            </p:nvSpPr>
            <p:spPr bwMode="auto">
              <a:xfrm flipV="1">
                <a:off x="3432" y="2668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78" name="Line 2642"/>
              <p:cNvSpPr>
                <a:spLocks noChangeShapeType="1"/>
              </p:cNvSpPr>
              <p:nvPr/>
            </p:nvSpPr>
            <p:spPr bwMode="auto">
              <a:xfrm>
                <a:off x="3380" y="2680"/>
                <a:ext cx="10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79" name="Line 2643"/>
              <p:cNvSpPr>
                <a:spLocks noChangeShapeType="1"/>
              </p:cNvSpPr>
              <p:nvPr/>
            </p:nvSpPr>
            <p:spPr bwMode="auto">
              <a:xfrm>
                <a:off x="3412" y="269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80" name="Line 2644"/>
              <p:cNvSpPr>
                <a:spLocks noChangeShapeType="1"/>
              </p:cNvSpPr>
              <p:nvPr/>
            </p:nvSpPr>
            <p:spPr bwMode="auto">
              <a:xfrm>
                <a:off x="3412" y="266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81" name="Line 2645"/>
              <p:cNvSpPr>
                <a:spLocks noChangeShapeType="1"/>
              </p:cNvSpPr>
              <p:nvPr/>
            </p:nvSpPr>
            <p:spPr bwMode="auto">
              <a:xfrm flipV="1">
                <a:off x="3380" y="26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82" name="Line 2646"/>
              <p:cNvSpPr>
                <a:spLocks noChangeShapeType="1"/>
              </p:cNvSpPr>
              <p:nvPr/>
            </p:nvSpPr>
            <p:spPr bwMode="auto">
              <a:xfrm flipV="1">
                <a:off x="3484" y="26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83" name="Line 2647"/>
              <p:cNvSpPr>
                <a:spLocks noChangeShapeType="1"/>
              </p:cNvSpPr>
              <p:nvPr/>
            </p:nvSpPr>
            <p:spPr bwMode="auto">
              <a:xfrm flipV="1">
                <a:off x="3452" y="26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84" name="Line 2648"/>
              <p:cNvSpPr>
                <a:spLocks noChangeShapeType="1"/>
              </p:cNvSpPr>
              <p:nvPr/>
            </p:nvSpPr>
            <p:spPr bwMode="auto">
              <a:xfrm>
                <a:off x="3400" y="2676"/>
                <a:ext cx="10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85" name="Line 2649"/>
              <p:cNvSpPr>
                <a:spLocks noChangeShapeType="1"/>
              </p:cNvSpPr>
              <p:nvPr/>
            </p:nvSpPr>
            <p:spPr bwMode="auto">
              <a:xfrm>
                <a:off x="3432" y="268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86" name="Line 2650"/>
              <p:cNvSpPr>
                <a:spLocks noChangeShapeType="1"/>
              </p:cNvSpPr>
              <p:nvPr/>
            </p:nvSpPr>
            <p:spPr bwMode="auto">
              <a:xfrm>
                <a:off x="3432" y="266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87" name="Line 2651"/>
              <p:cNvSpPr>
                <a:spLocks noChangeShapeType="1"/>
              </p:cNvSpPr>
              <p:nvPr/>
            </p:nvSpPr>
            <p:spPr bwMode="auto">
              <a:xfrm flipV="1">
                <a:off x="3400" y="265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88" name="Line 2652"/>
              <p:cNvSpPr>
                <a:spLocks noChangeShapeType="1"/>
              </p:cNvSpPr>
              <p:nvPr/>
            </p:nvSpPr>
            <p:spPr bwMode="auto">
              <a:xfrm flipV="1">
                <a:off x="3504" y="265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89" name="Line 2653"/>
              <p:cNvSpPr>
                <a:spLocks noChangeShapeType="1"/>
              </p:cNvSpPr>
              <p:nvPr/>
            </p:nvSpPr>
            <p:spPr bwMode="auto">
              <a:xfrm flipV="1">
                <a:off x="3472" y="2664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90" name="Line 2654"/>
              <p:cNvSpPr>
                <a:spLocks noChangeShapeType="1"/>
              </p:cNvSpPr>
              <p:nvPr/>
            </p:nvSpPr>
            <p:spPr bwMode="auto">
              <a:xfrm>
                <a:off x="3420" y="2676"/>
                <a:ext cx="10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91" name="Line 2655"/>
              <p:cNvSpPr>
                <a:spLocks noChangeShapeType="1"/>
              </p:cNvSpPr>
              <p:nvPr/>
            </p:nvSpPr>
            <p:spPr bwMode="auto">
              <a:xfrm>
                <a:off x="3452" y="268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92" name="Line 2656"/>
              <p:cNvSpPr>
                <a:spLocks noChangeShapeType="1"/>
              </p:cNvSpPr>
              <p:nvPr/>
            </p:nvSpPr>
            <p:spPr bwMode="auto">
              <a:xfrm>
                <a:off x="3452" y="266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93" name="Line 2657"/>
              <p:cNvSpPr>
                <a:spLocks noChangeShapeType="1"/>
              </p:cNvSpPr>
              <p:nvPr/>
            </p:nvSpPr>
            <p:spPr bwMode="auto">
              <a:xfrm flipV="1">
                <a:off x="3420" y="265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94" name="Line 2658"/>
              <p:cNvSpPr>
                <a:spLocks noChangeShapeType="1"/>
              </p:cNvSpPr>
              <p:nvPr/>
            </p:nvSpPr>
            <p:spPr bwMode="auto">
              <a:xfrm flipV="1">
                <a:off x="3524" y="265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95" name="Line 2659"/>
              <p:cNvSpPr>
                <a:spLocks noChangeShapeType="1"/>
              </p:cNvSpPr>
              <p:nvPr/>
            </p:nvSpPr>
            <p:spPr bwMode="auto">
              <a:xfrm flipV="1">
                <a:off x="3492" y="2664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96" name="Line 2660"/>
              <p:cNvSpPr>
                <a:spLocks noChangeShapeType="1"/>
              </p:cNvSpPr>
              <p:nvPr/>
            </p:nvSpPr>
            <p:spPr bwMode="auto">
              <a:xfrm>
                <a:off x="3440" y="2676"/>
                <a:ext cx="10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97" name="Line 2661"/>
              <p:cNvSpPr>
                <a:spLocks noChangeShapeType="1"/>
              </p:cNvSpPr>
              <p:nvPr/>
            </p:nvSpPr>
            <p:spPr bwMode="auto">
              <a:xfrm>
                <a:off x="3472" y="269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98" name="Line 2662"/>
              <p:cNvSpPr>
                <a:spLocks noChangeShapeType="1"/>
              </p:cNvSpPr>
              <p:nvPr/>
            </p:nvSpPr>
            <p:spPr bwMode="auto">
              <a:xfrm>
                <a:off x="3472" y="266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999" name="Line 2663"/>
              <p:cNvSpPr>
                <a:spLocks noChangeShapeType="1"/>
              </p:cNvSpPr>
              <p:nvPr/>
            </p:nvSpPr>
            <p:spPr bwMode="auto">
              <a:xfrm flipV="1">
                <a:off x="3440" y="265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00" name="Line 2664"/>
              <p:cNvSpPr>
                <a:spLocks noChangeShapeType="1"/>
              </p:cNvSpPr>
              <p:nvPr/>
            </p:nvSpPr>
            <p:spPr bwMode="auto">
              <a:xfrm flipV="1">
                <a:off x="3544" y="265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01" name="Line 2665"/>
              <p:cNvSpPr>
                <a:spLocks noChangeShapeType="1"/>
              </p:cNvSpPr>
              <p:nvPr/>
            </p:nvSpPr>
            <p:spPr bwMode="auto">
              <a:xfrm flipV="1">
                <a:off x="3514" y="2666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02" name="Line 2666"/>
              <p:cNvSpPr>
                <a:spLocks noChangeShapeType="1"/>
              </p:cNvSpPr>
              <p:nvPr/>
            </p:nvSpPr>
            <p:spPr bwMode="auto">
              <a:xfrm>
                <a:off x="3462" y="2678"/>
                <a:ext cx="10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03" name="Line 2667"/>
              <p:cNvSpPr>
                <a:spLocks noChangeShapeType="1"/>
              </p:cNvSpPr>
              <p:nvPr/>
            </p:nvSpPr>
            <p:spPr bwMode="auto">
              <a:xfrm>
                <a:off x="3494" y="269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04" name="Line 2668"/>
              <p:cNvSpPr>
                <a:spLocks noChangeShapeType="1"/>
              </p:cNvSpPr>
              <p:nvPr/>
            </p:nvSpPr>
            <p:spPr bwMode="auto">
              <a:xfrm>
                <a:off x="3494" y="266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05" name="Line 2669"/>
              <p:cNvSpPr>
                <a:spLocks noChangeShapeType="1"/>
              </p:cNvSpPr>
              <p:nvPr/>
            </p:nvSpPr>
            <p:spPr bwMode="auto">
              <a:xfrm flipV="1">
                <a:off x="3462" y="26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06" name="Line 2670"/>
              <p:cNvSpPr>
                <a:spLocks noChangeShapeType="1"/>
              </p:cNvSpPr>
              <p:nvPr/>
            </p:nvSpPr>
            <p:spPr bwMode="auto">
              <a:xfrm flipV="1">
                <a:off x="3564" y="265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07" name="Line 2671"/>
              <p:cNvSpPr>
                <a:spLocks noChangeShapeType="1"/>
              </p:cNvSpPr>
              <p:nvPr/>
            </p:nvSpPr>
            <p:spPr bwMode="auto">
              <a:xfrm flipV="1">
                <a:off x="3536" y="2666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08" name="Line 2672"/>
              <p:cNvSpPr>
                <a:spLocks noChangeShapeType="1"/>
              </p:cNvSpPr>
              <p:nvPr/>
            </p:nvSpPr>
            <p:spPr bwMode="auto">
              <a:xfrm>
                <a:off x="3484" y="2680"/>
                <a:ext cx="10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09" name="Line 2673"/>
              <p:cNvSpPr>
                <a:spLocks noChangeShapeType="1"/>
              </p:cNvSpPr>
              <p:nvPr/>
            </p:nvSpPr>
            <p:spPr bwMode="auto">
              <a:xfrm>
                <a:off x="3514" y="269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10" name="Line 2674"/>
              <p:cNvSpPr>
                <a:spLocks noChangeShapeType="1"/>
              </p:cNvSpPr>
              <p:nvPr/>
            </p:nvSpPr>
            <p:spPr bwMode="auto">
              <a:xfrm>
                <a:off x="3514" y="266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11" name="Line 2675"/>
              <p:cNvSpPr>
                <a:spLocks noChangeShapeType="1"/>
              </p:cNvSpPr>
              <p:nvPr/>
            </p:nvSpPr>
            <p:spPr bwMode="auto">
              <a:xfrm flipV="1">
                <a:off x="3484" y="26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12" name="Line 2676"/>
              <p:cNvSpPr>
                <a:spLocks noChangeShapeType="1"/>
              </p:cNvSpPr>
              <p:nvPr/>
            </p:nvSpPr>
            <p:spPr bwMode="auto">
              <a:xfrm flipV="1">
                <a:off x="3586" y="26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13" name="Line 2677"/>
              <p:cNvSpPr>
                <a:spLocks noChangeShapeType="1"/>
              </p:cNvSpPr>
              <p:nvPr/>
            </p:nvSpPr>
            <p:spPr bwMode="auto">
              <a:xfrm flipV="1">
                <a:off x="3556" y="2664"/>
                <a:ext cx="1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14" name="Line 2678"/>
              <p:cNvSpPr>
                <a:spLocks noChangeShapeType="1"/>
              </p:cNvSpPr>
              <p:nvPr/>
            </p:nvSpPr>
            <p:spPr bwMode="auto">
              <a:xfrm>
                <a:off x="3508" y="2678"/>
                <a:ext cx="9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15" name="Line 2679"/>
              <p:cNvSpPr>
                <a:spLocks noChangeShapeType="1"/>
              </p:cNvSpPr>
              <p:nvPr/>
            </p:nvSpPr>
            <p:spPr bwMode="auto">
              <a:xfrm>
                <a:off x="3536" y="269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16" name="Line 2680"/>
              <p:cNvSpPr>
                <a:spLocks noChangeShapeType="1"/>
              </p:cNvSpPr>
              <p:nvPr/>
            </p:nvSpPr>
            <p:spPr bwMode="auto">
              <a:xfrm>
                <a:off x="3536" y="266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17" name="Line 2681"/>
              <p:cNvSpPr>
                <a:spLocks noChangeShapeType="1"/>
              </p:cNvSpPr>
              <p:nvPr/>
            </p:nvSpPr>
            <p:spPr bwMode="auto">
              <a:xfrm flipV="1">
                <a:off x="3508" y="26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18" name="Line 2682"/>
              <p:cNvSpPr>
                <a:spLocks noChangeShapeType="1"/>
              </p:cNvSpPr>
              <p:nvPr/>
            </p:nvSpPr>
            <p:spPr bwMode="auto">
              <a:xfrm flipV="1">
                <a:off x="3606" y="26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19" name="Line 2683"/>
              <p:cNvSpPr>
                <a:spLocks noChangeShapeType="1"/>
              </p:cNvSpPr>
              <p:nvPr/>
            </p:nvSpPr>
            <p:spPr bwMode="auto">
              <a:xfrm flipV="1">
                <a:off x="3576" y="2660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20" name="Line 2684"/>
              <p:cNvSpPr>
                <a:spLocks noChangeShapeType="1"/>
              </p:cNvSpPr>
              <p:nvPr/>
            </p:nvSpPr>
            <p:spPr bwMode="auto">
              <a:xfrm>
                <a:off x="3528" y="2676"/>
                <a:ext cx="9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21" name="Line 2685"/>
              <p:cNvSpPr>
                <a:spLocks noChangeShapeType="1"/>
              </p:cNvSpPr>
              <p:nvPr/>
            </p:nvSpPr>
            <p:spPr bwMode="auto">
              <a:xfrm>
                <a:off x="3556" y="269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22" name="Line 2686"/>
              <p:cNvSpPr>
                <a:spLocks noChangeShapeType="1"/>
              </p:cNvSpPr>
              <p:nvPr/>
            </p:nvSpPr>
            <p:spPr bwMode="auto">
              <a:xfrm>
                <a:off x="3556" y="266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23" name="Line 2687"/>
              <p:cNvSpPr>
                <a:spLocks noChangeShapeType="1"/>
              </p:cNvSpPr>
              <p:nvPr/>
            </p:nvSpPr>
            <p:spPr bwMode="auto">
              <a:xfrm flipV="1">
                <a:off x="3528" y="265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24" name="Line 2688"/>
              <p:cNvSpPr>
                <a:spLocks noChangeShapeType="1"/>
              </p:cNvSpPr>
              <p:nvPr/>
            </p:nvSpPr>
            <p:spPr bwMode="auto">
              <a:xfrm flipV="1">
                <a:off x="3624" y="265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25" name="Line 2689"/>
              <p:cNvSpPr>
                <a:spLocks noChangeShapeType="1"/>
              </p:cNvSpPr>
              <p:nvPr/>
            </p:nvSpPr>
            <p:spPr bwMode="auto">
              <a:xfrm flipV="1">
                <a:off x="3596" y="2656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26" name="Line 2690"/>
              <p:cNvSpPr>
                <a:spLocks noChangeShapeType="1"/>
              </p:cNvSpPr>
              <p:nvPr/>
            </p:nvSpPr>
            <p:spPr bwMode="auto">
              <a:xfrm>
                <a:off x="3550" y="2672"/>
                <a:ext cx="9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27" name="Line 2691"/>
              <p:cNvSpPr>
                <a:spLocks noChangeShapeType="1"/>
              </p:cNvSpPr>
              <p:nvPr/>
            </p:nvSpPr>
            <p:spPr bwMode="auto">
              <a:xfrm>
                <a:off x="3576" y="268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28" name="Line 2692"/>
              <p:cNvSpPr>
                <a:spLocks noChangeShapeType="1"/>
              </p:cNvSpPr>
              <p:nvPr/>
            </p:nvSpPr>
            <p:spPr bwMode="auto">
              <a:xfrm>
                <a:off x="3576" y="265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29" name="Line 2693"/>
              <p:cNvSpPr>
                <a:spLocks noChangeShapeType="1"/>
              </p:cNvSpPr>
              <p:nvPr/>
            </p:nvSpPr>
            <p:spPr bwMode="auto">
              <a:xfrm flipV="1">
                <a:off x="3550" y="265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30" name="Line 2694"/>
              <p:cNvSpPr>
                <a:spLocks noChangeShapeType="1"/>
              </p:cNvSpPr>
              <p:nvPr/>
            </p:nvSpPr>
            <p:spPr bwMode="auto">
              <a:xfrm flipV="1">
                <a:off x="3644" y="265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31" name="Line 2695"/>
              <p:cNvSpPr>
                <a:spLocks noChangeShapeType="1"/>
              </p:cNvSpPr>
              <p:nvPr/>
            </p:nvSpPr>
            <p:spPr bwMode="auto">
              <a:xfrm flipV="1">
                <a:off x="3616" y="2656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32" name="Line 2696"/>
              <p:cNvSpPr>
                <a:spLocks noChangeShapeType="1"/>
              </p:cNvSpPr>
              <p:nvPr/>
            </p:nvSpPr>
            <p:spPr bwMode="auto">
              <a:xfrm>
                <a:off x="3570" y="2674"/>
                <a:ext cx="9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33" name="Line 2697"/>
              <p:cNvSpPr>
                <a:spLocks noChangeShapeType="1"/>
              </p:cNvSpPr>
              <p:nvPr/>
            </p:nvSpPr>
            <p:spPr bwMode="auto">
              <a:xfrm>
                <a:off x="3596" y="269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34" name="Line 2698"/>
              <p:cNvSpPr>
                <a:spLocks noChangeShapeType="1"/>
              </p:cNvSpPr>
              <p:nvPr/>
            </p:nvSpPr>
            <p:spPr bwMode="auto">
              <a:xfrm>
                <a:off x="3596" y="265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35" name="Line 2699"/>
              <p:cNvSpPr>
                <a:spLocks noChangeShapeType="1"/>
              </p:cNvSpPr>
              <p:nvPr/>
            </p:nvSpPr>
            <p:spPr bwMode="auto">
              <a:xfrm flipV="1">
                <a:off x="3570" y="265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36" name="Line 2700"/>
              <p:cNvSpPr>
                <a:spLocks noChangeShapeType="1"/>
              </p:cNvSpPr>
              <p:nvPr/>
            </p:nvSpPr>
            <p:spPr bwMode="auto">
              <a:xfrm flipV="1">
                <a:off x="3662" y="265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37" name="Line 2701"/>
              <p:cNvSpPr>
                <a:spLocks noChangeShapeType="1"/>
              </p:cNvSpPr>
              <p:nvPr/>
            </p:nvSpPr>
            <p:spPr bwMode="auto">
              <a:xfrm flipV="1">
                <a:off x="3636" y="2660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38" name="Line 2702"/>
              <p:cNvSpPr>
                <a:spLocks noChangeShapeType="1"/>
              </p:cNvSpPr>
              <p:nvPr/>
            </p:nvSpPr>
            <p:spPr bwMode="auto">
              <a:xfrm>
                <a:off x="3590" y="2678"/>
                <a:ext cx="9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39" name="Line 2703"/>
              <p:cNvSpPr>
                <a:spLocks noChangeShapeType="1"/>
              </p:cNvSpPr>
              <p:nvPr/>
            </p:nvSpPr>
            <p:spPr bwMode="auto">
              <a:xfrm>
                <a:off x="3616" y="269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40" name="Line 2704"/>
              <p:cNvSpPr>
                <a:spLocks noChangeShapeType="1"/>
              </p:cNvSpPr>
              <p:nvPr/>
            </p:nvSpPr>
            <p:spPr bwMode="auto">
              <a:xfrm>
                <a:off x="3616" y="266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41" name="Line 2705"/>
              <p:cNvSpPr>
                <a:spLocks noChangeShapeType="1"/>
              </p:cNvSpPr>
              <p:nvPr/>
            </p:nvSpPr>
            <p:spPr bwMode="auto">
              <a:xfrm flipV="1">
                <a:off x="3590" y="26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42" name="Line 2706"/>
              <p:cNvSpPr>
                <a:spLocks noChangeShapeType="1"/>
              </p:cNvSpPr>
              <p:nvPr/>
            </p:nvSpPr>
            <p:spPr bwMode="auto">
              <a:xfrm flipV="1">
                <a:off x="3682" y="26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43" name="Line 2707"/>
              <p:cNvSpPr>
                <a:spLocks noChangeShapeType="1"/>
              </p:cNvSpPr>
              <p:nvPr/>
            </p:nvSpPr>
            <p:spPr bwMode="auto">
              <a:xfrm flipV="1">
                <a:off x="3658" y="2666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44" name="Line 2708"/>
              <p:cNvSpPr>
                <a:spLocks noChangeShapeType="1"/>
              </p:cNvSpPr>
              <p:nvPr/>
            </p:nvSpPr>
            <p:spPr bwMode="auto">
              <a:xfrm>
                <a:off x="3612" y="2684"/>
                <a:ext cx="9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45" name="Line 2709"/>
              <p:cNvSpPr>
                <a:spLocks noChangeShapeType="1"/>
              </p:cNvSpPr>
              <p:nvPr/>
            </p:nvSpPr>
            <p:spPr bwMode="auto">
              <a:xfrm>
                <a:off x="3638" y="270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46" name="Line 2710"/>
              <p:cNvSpPr>
                <a:spLocks noChangeShapeType="1"/>
              </p:cNvSpPr>
              <p:nvPr/>
            </p:nvSpPr>
            <p:spPr bwMode="auto">
              <a:xfrm>
                <a:off x="3638" y="266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47" name="Line 2711"/>
              <p:cNvSpPr>
                <a:spLocks noChangeShapeType="1"/>
              </p:cNvSpPr>
              <p:nvPr/>
            </p:nvSpPr>
            <p:spPr bwMode="auto">
              <a:xfrm flipV="1">
                <a:off x="3612" y="266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48" name="Line 2712"/>
              <p:cNvSpPr>
                <a:spLocks noChangeShapeType="1"/>
              </p:cNvSpPr>
              <p:nvPr/>
            </p:nvSpPr>
            <p:spPr bwMode="auto">
              <a:xfrm flipV="1">
                <a:off x="3704" y="266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49" name="Line 2713"/>
              <p:cNvSpPr>
                <a:spLocks noChangeShapeType="1"/>
              </p:cNvSpPr>
              <p:nvPr/>
            </p:nvSpPr>
            <p:spPr bwMode="auto">
              <a:xfrm flipV="1">
                <a:off x="3678" y="2668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50" name="Line 2714"/>
              <p:cNvSpPr>
                <a:spLocks noChangeShapeType="1"/>
              </p:cNvSpPr>
              <p:nvPr/>
            </p:nvSpPr>
            <p:spPr bwMode="auto">
              <a:xfrm>
                <a:off x="3632" y="2688"/>
                <a:ext cx="9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51" name="Line 2715"/>
              <p:cNvSpPr>
                <a:spLocks noChangeShapeType="1"/>
              </p:cNvSpPr>
              <p:nvPr/>
            </p:nvSpPr>
            <p:spPr bwMode="auto">
              <a:xfrm>
                <a:off x="3658" y="270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52" name="Line 2716"/>
              <p:cNvSpPr>
                <a:spLocks noChangeShapeType="1"/>
              </p:cNvSpPr>
              <p:nvPr/>
            </p:nvSpPr>
            <p:spPr bwMode="auto">
              <a:xfrm>
                <a:off x="3658" y="266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53" name="Line 2717"/>
              <p:cNvSpPr>
                <a:spLocks noChangeShapeType="1"/>
              </p:cNvSpPr>
              <p:nvPr/>
            </p:nvSpPr>
            <p:spPr bwMode="auto">
              <a:xfrm flipV="1">
                <a:off x="3632" y="266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54" name="Line 2718"/>
              <p:cNvSpPr>
                <a:spLocks noChangeShapeType="1"/>
              </p:cNvSpPr>
              <p:nvPr/>
            </p:nvSpPr>
            <p:spPr bwMode="auto">
              <a:xfrm flipV="1">
                <a:off x="3724" y="266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55" name="Line 2719"/>
              <p:cNvSpPr>
                <a:spLocks noChangeShapeType="1"/>
              </p:cNvSpPr>
              <p:nvPr/>
            </p:nvSpPr>
            <p:spPr bwMode="auto">
              <a:xfrm flipV="1">
                <a:off x="3700" y="266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56" name="Line 2720"/>
              <p:cNvSpPr>
                <a:spLocks noChangeShapeType="1"/>
              </p:cNvSpPr>
              <p:nvPr/>
            </p:nvSpPr>
            <p:spPr bwMode="auto">
              <a:xfrm>
                <a:off x="3654" y="2684"/>
                <a:ext cx="9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57" name="Line 2721"/>
              <p:cNvSpPr>
                <a:spLocks noChangeShapeType="1"/>
              </p:cNvSpPr>
              <p:nvPr/>
            </p:nvSpPr>
            <p:spPr bwMode="auto">
              <a:xfrm>
                <a:off x="3680" y="270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58" name="Line 2722"/>
              <p:cNvSpPr>
                <a:spLocks noChangeShapeType="1"/>
              </p:cNvSpPr>
              <p:nvPr/>
            </p:nvSpPr>
            <p:spPr bwMode="auto">
              <a:xfrm>
                <a:off x="3680" y="266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59" name="Line 2723"/>
              <p:cNvSpPr>
                <a:spLocks noChangeShapeType="1"/>
              </p:cNvSpPr>
              <p:nvPr/>
            </p:nvSpPr>
            <p:spPr bwMode="auto">
              <a:xfrm flipV="1">
                <a:off x="3654" y="266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60" name="Line 2724"/>
              <p:cNvSpPr>
                <a:spLocks noChangeShapeType="1"/>
              </p:cNvSpPr>
              <p:nvPr/>
            </p:nvSpPr>
            <p:spPr bwMode="auto">
              <a:xfrm flipV="1">
                <a:off x="3746" y="266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61" name="Line 2725"/>
              <p:cNvSpPr>
                <a:spLocks noChangeShapeType="1"/>
              </p:cNvSpPr>
              <p:nvPr/>
            </p:nvSpPr>
            <p:spPr bwMode="auto">
              <a:xfrm flipV="1">
                <a:off x="3722" y="26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62" name="Line 2726"/>
              <p:cNvSpPr>
                <a:spLocks noChangeShapeType="1"/>
              </p:cNvSpPr>
              <p:nvPr/>
            </p:nvSpPr>
            <p:spPr bwMode="auto">
              <a:xfrm>
                <a:off x="3678" y="2678"/>
                <a:ext cx="9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63" name="Line 2727"/>
              <p:cNvSpPr>
                <a:spLocks noChangeShapeType="1"/>
              </p:cNvSpPr>
              <p:nvPr/>
            </p:nvSpPr>
            <p:spPr bwMode="auto">
              <a:xfrm>
                <a:off x="3702" y="269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64" name="Line 2728"/>
              <p:cNvSpPr>
                <a:spLocks noChangeShapeType="1"/>
              </p:cNvSpPr>
              <p:nvPr/>
            </p:nvSpPr>
            <p:spPr bwMode="auto">
              <a:xfrm>
                <a:off x="3702" y="265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65" name="Line 2729"/>
              <p:cNvSpPr>
                <a:spLocks noChangeShapeType="1"/>
              </p:cNvSpPr>
              <p:nvPr/>
            </p:nvSpPr>
            <p:spPr bwMode="auto">
              <a:xfrm flipV="1">
                <a:off x="3678" y="26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66" name="Line 2730"/>
              <p:cNvSpPr>
                <a:spLocks noChangeShapeType="1"/>
              </p:cNvSpPr>
              <p:nvPr/>
            </p:nvSpPr>
            <p:spPr bwMode="auto">
              <a:xfrm flipV="1">
                <a:off x="3768" y="265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67" name="Line 2731"/>
              <p:cNvSpPr>
                <a:spLocks noChangeShapeType="1"/>
              </p:cNvSpPr>
              <p:nvPr/>
            </p:nvSpPr>
            <p:spPr bwMode="auto">
              <a:xfrm flipV="1">
                <a:off x="3744" y="265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68" name="Line 2732"/>
              <p:cNvSpPr>
                <a:spLocks noChangeShapeType="1"/>
              </p:cNvSpPr>
              <p:nvPr/>
            </p:nvSpPr>
            <p:spPr bwMode="auto">
              <a:xfrm>
                <a:off x="3700" y="2670"/>
                <a:ext cx="8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69" name="Line 2733"/>
              <p:cNvSpPr>
                <a:spLocks noChangeShapeType="1"/>
              </p:cNvSpPr>
              <p:nvPr/>
            </p:nvSpPr>
            <p:spPr bwMode="auto">
              <a:xfrm>
                <a:off x="3724" y="269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70" name="Line 2734"/>
              <p:cNvSpPr>
                <a:spLocks noChangeShapeType="1"/>
              </p:cNvSpPr>
              <p:nvPr/>
            </p:nvSpPr>
            <p:spPr bwMode="auto">
              <a:xfrm>
                <a:off x="3724" y="265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71" name="Line 2735"/>
              <p:cNvSpPr>
                <a:spLocks noChangeShapeType="1"/>
              </p:cNvSpPr>
              <p:nvPr/>
            </p:nvSpPr>
            <p:spPr bwMode="auto">
              <a:xfrm flipV="1">
                <a:off x="3700" y="265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72" name="Line 2736"/>
              <p:cNvSpPr>
                <a:spLocks noChangeShapeType="1"/>
              </p:cNvSpPr>
              <p:nvPr/>
            </p:nvSpPr>
            <p:spPr bwMode="auto">
              <a:xfrm flipV="1">
                <a:off x="3788" y="265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73" name="Line 2737"/>
              <p:cNvSpPr>
                <a:spLocks noChangeShapeType="1"/>
              </p:cNvSpPr>
              <p:nvPr/>
            </p:nvSpPr>
            <p:spPr bwMode="auto">
              <a:xfrm flipV="1">
                <a:off x="3766" y="2644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74" name="Line 2738"/>
              <p:cNvSpPr>
                <a:spLocks noChangeShapeType="1"/>
              </p:cNvSpPr>
              <p:nvPr/>
            </p:nvSpPr>
            <p:spPr bwMode="auto">
              <a:xfrm>
                <a:off x="3724" y="2666"/>
                <a:ext cx="8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75" name="Line 2739"/>
              <p:cNvSpPr>
                <a:spLocks noChangeShapeType="1"/>
              </p:cNvSpPr>
              <p:nvPr/>
            </p:nvSpPr>
            <p:spPr bwMode="auto">
              <a:xfrm>
                <a:off x="3746" y="268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76" name="Line 2740"/>
              <p:cNvSpPr>
                <a:spLocks noChangeShapeType="1"/>
              </p:cNvSpPr>
              <p:nvPr/>
            </p:nvSpPr>
            <p:spPr bwMode="auto">
              <a:xfrm>
                <a:off x="3746" y="26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77" name="Line 2741"/>
              <p:cNvSpPr>
                <a:spLocks noChangeShapeType="1"/>
              </p:cNvSpPr>
              <p:nvPr/>
            </p:nvSpPr>
            <p:spPr bwMode="auto">
              <a:xfrm flipV="1">
                <a:off x="3724" y="26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78" name="Line 2742"/>
              <p:cNvSpPr>
                <a:spLocks noChangeShapeType="1"/>
              </p:cNvSpPr>
              <p:nvPr/>
            </p:nvSpPr>
            <p:spPr bwMode="auto">
              <a:xfrm flipV="1">
                <a:off x="3810" y="264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79" name="Line 2743"/>
              <p:cNvSpPr>
                <a:spLocks noChangeShapeType="1"/>
              </p:cNvSpPr>
              <p:nvPr/>
            </p:nvSpPr>
            <p:spPr bwMode="auto">
              <a:xfrm flipV="1">
                <a:off x="3786" y="2646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80" name="Line 2744"/>
              <p:cNvSpPr>
                <a:spLocks noChangeShapeType="1"/>
              </p:cNvSpPr>
              <p:nvPr/>
            </p:nvSpPr>
            <p:spPr bwMode="auto">
              <a:xfrm>
                <a:off x="3744" y="2668"/>
                <a:ext cx="8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81" name="Line 2745"/>
              <p:cNvSpPr>
                <a:spLocks noChangeShapeType="1"/>
              </p:cNvSpPr>
              <p:nvPr/>
            </p:nvSpPr>
            <p:spPr bwMode="auto">
              <a:xfrm>
                <a:off x="3766" y="269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82" name="Line 2746"/>
              <p:cNvSpPr>
                <a:spLocks noChangeShapeType="1"/>
              </p:cNvSpPr>
              <p:nvPr/>
            </p:nvSpPr>
            <p:spPr bwMode="auto">
              <a:xfrm>
                <a:off x="3766" y="26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83" name="Line 2747"/>
              <p:cNvSpPr>
                <a:spLocks noChangeShapeType="1"/>
              </p:cNvSpPr>
              <p:nvPr/>
            </p:nvSpPr>
            <p:spPr bwMode="auto">
              <a:xfrm flipV="1">
                <a:off x="3744" y="264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84" name="Line 2748"/>
              <p:cNvSpPr>
                <a:spLocks noChangeShapeType="1"/>
              </p:cNvSpPr>
              <p:nvPr/>
            </p:nvSpPr>
            <p:spPr bwMode="auto">
              <a:xfrm flipV="1">
                <a:off x="3828" y="264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85" name="Line 2749"/>
              <p:cNvSpPr>
                <a:spLocks noChangeShapeType="1"/>
              </p:cNvSpPr>
              <p:nvPr/>
            </p:nvSpPr>
            <p:spPr bwMode="auto">
              <a:xfrm flipV="1">
                <a:off x="3808" y="2654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86" name="Line 2750"/>
              <p:cNvSpPr>
                <a:spLocks noChangeShapeType="1"/>
              </p:cNvSpPr>
              <p:nvPr/>
            </p:nvSpPr>
            <p:spPr bwMode="auto">
              <a:xfrm>
                <a:off x="3768" y="2676"/>
                <a:ext cx="8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87" name="Line 2751"/>
              <p:cNvSpPr>
                <a:spLocks noChangeShapeType="1"/>
              </p:cNvSpPr>
              <p:nvPr/>
            </p:nvSpPr>
            <p:spPr bwMode="auto">
              <a:xfrm>
                <a:off x="3788" y="269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88" name="Line 2752"/>
              <p:cNvSpPr>
                <a:spLocks noChangeShapeType="1"/>
              </p:cNvSpPr>
              <p:nvPr/>
            </p:nvSpPr>
            <p:spPr bwMode="auto">
              <a:xfrm>
                <a:off x="3788" y="265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89" name="Line 2753"/>
              <p:cNvSpPr>
                <a:spLocks noChangeShapeType="1"/>
              </p:cNvSpPr>
              <p:nvPr/>
            </p:nvSpPr>
            <p:spPr bwMode="auto">
              <a:xfrm flipV="1">
                <a:off x="3768" y="265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90" name="Line 2754"/>
              <p:cNvSpPr>
                <a:spLocks noChangeShapeType="1"/>
              </p:cNvSpPr>
              <p:nvPr/>
            </p:nvSpPr>
            <p:spPr bwMode="auto">
              <a:xfrm flipV="1">
                <a:off x="3848" y="265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91" name="Line 2755"/>
              <p:cNvSpPr>
                <a:spLocks noChangeShapeType="1"/>
              </p:cNvSpPr>
              <p:nvPr/>
            </p:nvSpPr>
            <p:spPr bwMode="auto">
              <a:xfrm flipV="1">
                <a:off x="3830" y="2668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92" name="Line 2756"/>
              <p:cNvSpPr>
                <a:spLocks noChangeShapeType="1"/>
              </p:cNvSpPr>
              <p:nvPr/>
            </p:nvSpPr>
            <p:spPr bwMode="auto">
              <a:xfrm>
                <a:off x="3790" y="2690"/>
                <a:ext cx="7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93" name="Line 2757"/>
              <p:cNvSpPr>
                <a:spLocks noChangeShapeType="1"/>
              </p:cNvSpPr>
              <p:nvPr/>
            </p:nvSpPr>
            <p:spPr bwMode="auto">
              <a:xfrm>
                <a:off x="3810" y="271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94" name="Line 2758"/>
              <p:cNvSpPr>
                <a:spLocks noChangeShapeType="1"/>
              </p:cNvSpPr>
              <p:nvPr/>
            </p:nvSpPr>
            <p:spPr bwMode="auto">
              <a:xfrm>
                <a:off x="3810" y="266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95" name="Line 2759"/>
              <p:cNvSpPr>
                <a:spLocks noChangeShapeType="1"/>
              </p:cNvSpPr>
              <p:nvPr/>
            </p:nvSpPr>
            <p:spPr bwMode="auto">
              <a:xfrm flipV="1">
                <a:off x="3790" y="267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96" name="Line 2760"/>
              <p:cNvSpPr>
                <a:spLocks noChangeShapeType="1"/>
              </p:cNvSpPr>
              <p:nvPr/>
            </p:nvSpPr>
            <p:spPr bwMode="auto">
              <a:xfrm flipV="1">
                <a:off x="3868" y="267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97" name="Line 2761"/>
              <p:cNvSpPr>
                <a:spLocks noChangeShapeType="1"/>
              </p:cNvSpPr>
              <p:nvPr/>
            </p:nvSpPr>
            <p:spPr bwMode="auto">
              <a:xfrm flipV="1">
                <a:off x="3852" y="2684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98" name="Line 2762"/>
              <p:cNvSpPr>
                <a:spLocks noChangeShapeType="1"/>
              </p:cNvSpPr>
              <p:nvPr/>
            </p:nvSpPr>
            <p:spPr bwMode="auto">
              <a:xfrm>
                <a:off x="3812" y="2706"/>
                <a:ext cx="7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099" name="Line 2763"/>
              <p:cNvSpPr>
                <a:spLocks noChangeShapeType="1"/>
              </p:cNvSpPr>
              <p:nvPr/>
            </p:nvSpPr>
            <p:spPr bwMode="auto">
              <a:xfrm>
                <a:off x="3830" y="272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00" name="Line 2764"/>
              <p:cNvSpPr>
                <a:spLocks noChangeShapeType="1"/>
              </p:cNvSpPr>
              <p:nvPr/>
            </p:nvSpPr>
            <p:spPr bwMode="auto">
              <a:xfrm>
                <a:off x="3830" y="268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01" name="Line 2765"/>
              <p:cNvSpPr>
                <a:spLocks noChangeShapeType="1"/>
              </p:cNvSpPr>
              <p:nvPr/>
            </p:nvSpPr>
            <p:spPr bwMode="auto">
              <a:xfrm flipV="1">
                <a:off x="3812" y="268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02" name="Line 2766"/>
              <p:cNvSpPr>
                <a:spLocks noChangeShapeType="1"/>
              </p:cNvSpPr>
              <p:nvPr/>
            </p:nvSpPr>
            <p:spPr bwMode="auto">
              <a:xfrm flipV="1">
                <a:off x="3890" y="268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03" name="Line 2767"/>
              <p:cNvSpPr>
                <a:spLocks noChangeShapeType="1"/>
              </p:cNvSpPr>
              <p:nvPr/>
            </p:nvSpPr>
            <p:spPr bwMode="auto">
              <a:xfrm flipV="1">
                <a:off x="3872" y="2692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04" name="Line 2768"/>
              <p:cNvSpPr>
                <a:spLocks noChangeShapeType="1"/>
              </p:cNvSpPr>
              <p:nvPr/>
            </p:nvSpPr>
            <p:spPr bwMode="auto">
              <a:xfrm>
                <a:off x="3834" y="2714"/>
                <a:ext cx="7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05" name="Line 2769"/>
              <p:cNvSpPr>
                <a:spLocks noChangeShapeType="1"/>
              </p:cNvSpPr>
              <p:nvPr/>
            </p:nvSpPr>
            <p:spPr bwMode="auto">
              <a:xfrm>
                <a:off x="3850" y="273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06" name="Line 2770"/>
              <p:cNvSpPr>
                <a:spLocks noChangeShapeType="1"/>
              </p:cNvSpPr>
              <p:nvPr/>
            </p:nvSpPr>
            <p:spPr bwMode="auto">
              <a:xfrm>
                <a:off x="3850" y="269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07" name="Line 2771"/>
              <p:cNvSpPr>
                <a:spLocks noChangeShapeType="1"/>
              </p:cNvSpPr>
              <p:nvPr/>
            </p:nvSpPr>
            <p:spPr bwMode="auto">
              <a:xfrm flipV="1">
                <a:off x="3834" y="269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08" name="Line 2772"/>
              <p:cNvSpPr>
                <a:spLocks noChangeShapeType="1"/>
              </p:cNvSpPr>
              <p:nvPr/>
            </p:nvSpPr>
            <p:spPr bwMode="auto">
              <a:xfrm flipV="1">
                <a:off x="3908" y="269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09" name="Line 2773"/>
              <p:cNvSpPr>
                <a:spLocks noChangeShapeType="1"/>
              </p:cNvSpPr>
              <p:nvPr/>
            </p:nvSpPr>
            <p:spPr bwMode="auto">
              <a:xfrm flipV="1">
                <a:off x="3892" y="2688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10" name="Line 2774"/>
              <p:cNvSpPr>
                <a:spLocks noChangeShapeType="1"/>
              </p:cNvSpPr>
              <p:nvPr/>
            </p:nvSpPr>
            <p:spPr bwMode="auto">
              <a:xfrm>
                <a:off x="3856" y="2710"/>
                <a:ext cx="7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11" name="Line 2775"/>
              <p:cNvSpPr>
                <a:spLocks noChangeShapeType="1"/>
              </p:cNvSpPr>
              <p:nvPr/>
            </p:nvSpPr>
            <p:spPr bwMode="auto">
              <a:xfrm>
                <a:off x="3872" y="273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12" name="Line 2776"/>
              <p:cNvSpPr>
                <a:spLocks noChangeShapeType="1"/>
              </p:cNvSpPr>
              <p:nvPr/>
            </p:nvSpPr>
            <p:spPr bwMode="auto">
              <a:xfrm>
                <a:off x="3872" y="268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13" name="Line 2777"/>
              <p:cNvSpPr>
                <a:spLocks noChangeShapeType="1"/>
              </p:cNvSpPr>
              <p:nvPr/>
            </p:nvSpPr>
            <p:spPr bwMode="auto">
              <a:xfrm flipV="1">
                <a:off x="3856" y="269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14" name="Line 2778"/>
              <p:cNvSpPr>
                <a:spLocks noChangeShapeType="1"/>
              </p:cNvSpPr>
              <p:nvPr/>
            </p:nvSpPr>
            <p:spPr bwMode="auto">
              <a:xfrm flipV="1">
                <a:off x="3928" y="2690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15" name="Line 2779"/>
              <p:cNvSpPr>
                <a:spLocks noChangeShapeType="1"/>
              </p:cNvSpPr>
              <p:nvPr/>
            </p:nvSpPr>
            <p:spPr bwMode="auto">
              <a:xfrm flipV="1">
                <a:off x="3912" y="2678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16" name="Line 2780"/>
              <p:cNvSpPr>
                <a:spLocks noChangeShapeType="1"/>
              </p:cNvSpPr>
              <p:nvPr/>
            </p:nvSpPr>
            <p:spPr bwMode="auto">
              <a:xfrm>
                <a:off x="3878" y="2700"/>
                <a:ext cx="7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17" name="Line 2781"/>
              <p:cNvSpPr>
                <a:spLocks noChangeShapeType="1"/>
              </p:cNvSpPr>
              <p:nvPr/>
            </p:nvSpPr>
            <p:spPr bwMode="auto">
              <a:xfrm>
                <a:off x="3892" y="272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18" name="Line 2782"/>
              <p:cNvSpPr>
                <a:spLocks noChangeShapeType="1"/>
              </p:cNvSpPr>
              <p:nvPr/>
            </p:nvSpPr>
            <p:spPr bwMode="auto">
              <a:xfrm>
                <a:off x="3892" y="267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19" name="Line 2783"/>
              <p:cNvSpPr>
                <a:spLocks noChangeShapeType="1"/>
              </p:cNvSpPr>
              <p:nvPr/>
            </p:nvSpPr>
            <p:spPr bwMode="auto">
              <a:xfrm flipV="1">
                <a:off x="3878" y="267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20" name="Line 2784"/>
              <p:cNvSpPr>
                <a:spLocks noChangeShapeType="1"/>
              </p:cNvSpPr>
              <p:nvPr/>
            </p:nvSpPr>
            <p:spPr bwMode="auto">
              <a:xfrm flipV="1">
                <a:off x="3948" y="267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21" name="Line 2785"/>
              <p:cNvSpPr>
                <a:spLocks noChangeShapeType="1"/>
              </p:cNvSpPr>
              <p:nvPr/>
            </p:nvSpPr>
            <p:spPr bwMode="auto">
              <a:xfrm flipV="1">
                <a:off x="3934" y="2670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22" name="Line 2786"/>
              <p:cNvSpPr>
                <a:spLocks noChangeShapeType="1"/>
              </p:cNvSpPr>
              <p:nvPr/>
            </p:nvSpPr>
            <p:spPr bwMode="auto">
              <a:xfrm>
                <a:off x="3900" y="2692"/>
                <a:ext cx="6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23" name="Line 2787"/>
              <p:cNvSpPr>
                <a:spLocks noChangeShapeType="1"/>
              </p:cNvSpPr>
              <p:nvPr/>
            </p:nvSpPr>
            <p:spPr bwMode="auto">
              <a:xfrm>
                <a:off x="3914" y="27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24" name="Line 2788"/>
              <p:cNvSpPr>
                <a:spLocks noChangeShapeType="1"/>
              </p:cNvSpPr>
              <p:nvPr/>
            </p:nvSpPr>
            <p:spPr bwMode="auto">
              <a:xfrm>
                <a:off x="3914" y="267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25" name="Line 2789"/>
              <p:cNvSpPr>
                <a:spLocks noChangeShapeType="1"/>
              </p:cNvSpPr>
              <p:nvPr/>
            </p:nvSpPr>
            <p:spPr bwMode="auto">
              <a:xfrm flipV="1">
                <a:off x="3900" y="267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26" name="Line 2790"/>
              <p:cNvSpPr>
                <a:spLocks noChangeShapeType="1"/>
              </p:cNvSpPr>
              <p:nvPr/>
            </p:nvSpPr>
            <p:spPr bwMode="auto">
              <a:xfrm flipV="1">
                <a:off x="3968" y="267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27" name="Line 2791"/>
              <p:cNvSpPr>
                <a:spLocks noChangeShapeType="1"/>
              </p:cNvSpPr>
              <p:nvPr/>
            </p:nvSpPr>
            <p:spPr bwMode="auto">
              <a:xfrm flipV="1">
                <a:off x="3954" y="2672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28" name="Line 2792"/>
              <p:cNvSpPr>
                <a:spLocks noChangeShapeType="1"/>
              </p:cNvSpPr>
              <p:nvPr/>
            </p:nvSpPr>
            <p:spPr bwMode="auto">
              <a:xfrm>
                <a:off x="3920" y="2694"/>
                <a:ext cx="6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29" name="Line 2793"/>
              <p:cNvSpPr>
                <a:spLocks noChangeShapeType="1"/>
              </p:cNvSpPr>
              <p:nvPr/>
            </p:nvSpPr>
            <p:spPr bwMode="auto">
              <a:xfrm>
                <a:off x="3934" y="271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30" name="Line 2794"/>
              <p:cNvSpPr>
                <a:spLocks noChangeShapeType="1"/>
              </p:cNvSpPr>
              <p:nvPr/>
            </p:nvSpPr>
            <p:spPr bwMode="auto">
              <a:xfrm>
                <a:off x="3934" y="267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31" name="Line 2795"/>
              <p:cNvSpPr>
                <a:spLocks noChangeShapeType="1"/>
              </p:cNvSpPr>
              <p:nvPr/>
            </p:nvSpPr>
            <p:spPr bwMode="auto">
              <a:xfrm flipV="1">
                <a:off x="3920" y="267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32" name="Line 2796"/>
              <p:cNvSpPr>
                <a:spLocks noChangeShapeType="1"/>
              </p:cNvSpPr>
              <p:nvPr/>
            </p:nvSpPr>
            <p:spPr bwMode="auto">
              <a:xfrm flipV="1">
                <a:off x="3988" y="267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33" name="Line 2797"/>
              <p:cNvSpPr>
                <a:spLocks noChangeShapeType="1"/>
              </p:cNvSpPr>
              <p:nvPr/>
            </p:nvSpPr>
            <p:spPr bwMode="auto">
              <a:xfrm flipV="1">
                <a:off x="3976" y="2670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34" name="Line 2798"/>
              <p:cNvSpPr>
                <a:spLocks noChangeShapeType="1"/>
              </p:cNvSpPr>
              <p:nvPr/>
            </p:nvSpPr>
            <p:spPr bwMode="auto">
              <a:xfrm>
                <a:off x="3944" y="2692"/>
                <a:ext cx="6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35" name="Line 2799"/>
              <p:cNvSpPr>
                <a:spLocks noChangeShapeType="1"/>
              </p:cNvSpPr>
              <p:nvPr/>
            </p:nvSpPr>
            <p:spPr bwMode="auto">
              <a:xfrm>
                <a:off x="3956" y="27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36" name="Line 2800"/>
              <p:cNvSpPr>
                <a:spLocks noChangeShapeType="1"/>
              </p:cNvSpPr>
              <p:nvPr/>
            </p:nvSpPr>
            <p:spPr bwMode="auto">
              <a:xfrm>
                <a:off x="3956" y="267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37" name="Line 2801"/>
              <p:cNvSpPr>
                <a:spLocks noChangeShapeType="1"/>
              </p:cNvSpPr>
              <p:nvPr/>
            </p:nvSpPr>
            <p:spPr bwMode="auto">
              <a:xfrm flipV="1">
                <a:off x="3944" y="267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38" name="Line 2802"/>
              <p:cNvSpPr>
                <a:spLocks noChangeShapeType="1"/>
              </p:cNvSpPr>
              <p:nvPr/>
            </p:nvSpPr>
            <p:spPr bwMode="auto">
              <a:xfrm flipV="1">
                <a:off x="4008" y="267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39" name="Line 2803"/>
              <p:cNvSpPr>
                <a:spLocks noChangeShapeType="1"/>
              </p:cNvSpPr>
              <p:nvPr/>
            </p:nvSpPr>
            <p:spPr bwMode="auto">
              <a:xfrm flipV="1">
                <a:off x="3996" y="264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40" name="Line 2804"/>
              <p:cNvSpPr>
                <a:spLocks noChangeShapeType="1"/>
              </p:cNvSpPr>
              <p:nvPr/>
            </p:nvSpPr>
            <p:spPr bwMode="auto">
              <a:xfrm>
                <a:off x="3964" y="2668"/>
                <a:ext cx="6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41" name="Line 2805"/>
              <p:cNvSpPr>
                <a:spLocks noChangeShapeType="1"/>
              </p:cNvSpPr>
              <p:nvPr/>
            </p:nvSpPr>
            <p:spPr bwMode="auto">
              <a:xfrm>
                <a:off x="3976" y="269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42" name="Line 2806"/>
              <p:cNvSpPr>
                <a:spLocks noChangeShapeType="1"/>
              </p:cNvSpPr>
              <p:nvPr/>
            </p:nvSpPr>
            <p:spPr bwMode="auto">
              <a:xfrm>
                <a:off x="3976" y="264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43" name="Line 2807"/>
              <p:cNvSpPr>
                <a:spLocks noChangeShapeType="1"/>
              </p:cNvSpPr>
              <p:nvPr/>
            </p:nvSpPr>
            <p:spPr bwMode="auto">
              <a:xfrm flipV="1">
                <a:off x="3964" y="264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44" name="Line 2808"/>
              <p:cNvSpPr>
                <a:spLocks noChangeShapeType="1"/>
              </p:cNvSpPr>
              <p:nvPr/>
            </p:nvSpPr>
            <p:spPr bwMode="auto">
              <a:xfrm flipV="1">
                <a:off x="4028" y="264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45" name="Line 2809"/>
              <p:cNvSpPr>
                <a:spLocks noChangeShapeType="1"/>
              </p:cNvSpPr>
              <p:nvPr/>
            </p:nvSpPr>
            <p:spPr bwMode="auto">
              <a:xfrm flipV="1">
                <a:off x="4018" y="259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46" name="Line 2810"/>
              <p:cNvSpPr>
                <a:spLocks noChangeShapeType="1"/>
              </p:cNvSpPr>
              <p:nvPr/>
            </p:nvSpPr>
            <p:spPr bwMode="auto">
              <a:xfrm>
                <a:off x="3986" y="2618"/>
                <a:ext cx="6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47" name="Line 2811"/>
              <p:cNvSpPr>
                <a:spLocks noChangeShapeType="1"/>
              </p:cNvSpPr>
              <p:nvPr/>
            </p:nvSpPr>
            <p:spPr bwMode="auto">
              <a:xfrm>
                <a:off x="3998" y="263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48" name="Line 2812"/>
              <p:cNvSpPr>
                <a:spLocks noChangeShapeType="1"/>
              </p:cNvSpPr>
              <p:nvPr/>
            </p:nvSpPr>
            <p:spPr bwMode="auto">
              <a:xfrm>
                <a:off x="3998" y="259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49" name="Line 2813"/>
              <p:cNvSpPr>
                <a:spLocks noChangeShapeType="1"/>
              </p:cNvSpPr>
              <p:nvPr/>
            </p:nvSpPr>
            <p:spPr bwMode="auto">
              <a:xfrm flipV="1">
                <a:off x="3986" y="25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50" name="Line 2814"/>
              <p:cNvSpPr>
                <a:spLocks noChangeShapeType="1"/>
              </p:cNvSpPr>
              <p:nvPr/>
            </p:nvSpPr>
            <p:spPr bwMode="auto">
              <a:xfrm flipV="1">
                <a:off x="4050" y="25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51" name="Line 2815"/>
              <p:cNvSpPr>
                <a:spLocks noChangeShapeType="1"/>
              </p:cNvSpPr>
              <p:nvPr/>
            </p:nvSpPr>
            <p:spPr bwMode="auto">
              <a:xfrm flipV="1">
                <a:off x="4040" y="253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52" name="Line 2816"/>
              <p:cNvSpPr>
                <a:spLocks noChangeShapeType="1"/>
              </p:cNvSpPr>
              <p:nvPr/>
            </p:nvSpPr>
            <p:spPr bwMode="auto">
              <a:xfrm>
                <a:off x="4008" y="2552"/>
                <a:ext cx="6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5153" name="Group 2817"/>
            <p:cNvGrpSpPr>
              <a:grpSpLocks/>
            </p:cNvGrpSpPr>
            <p:nvPr/>
          </p:nvGrpSpPr>
          <p:grpSpPr bwMode="auto">
            <a:xfrm>
              <a:off x="3040" y="2200"/>
              <a:ext cx="1685" cy="1000"/>
              <a:chOff x="3040" y="2200"/>
              <a:chExt cx="1685" cy="1000"/>
            </a:xfrm>
          </p:grpSpPr>
          <p:sp>
            <p:nvSpPr>
              <p:cNvPr id="145154" name="Line 2818"/>
              <p:cNvSpPr>
                <a:spLocks noChangeShapeType="1"/>
              </p:cNvSpPr>
              <p:nvPr/>
            </p:nvSpPr>
            <p:spPr bwMode="auto">
              <a:xfrm>
                <a:off x="4018" y="257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55" name="Line 2819"/>
              <p:cNvSpPr>
                <a:spLocks noChangeShapeType="1"/>
              </p:cNvSpPr>
              <p:nvPr/>
            </p:nvSpPr>
            <p:spPr bwMode="auto">
              <a:xfrm>
                <a:off x="4018" y="253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56" name="Line 2820"/>
              <p:cNvSpPr>
                <a:spLocks noChangeShapeType="1"/>
              </p:cNvSpPr>
              <p:nvPr/>
            </p:nvSpPr>
            <p:spPr bwMode="auto">
              <a:xfrm flipV="1">
                <a:off x="4008" y="253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57" name="Line 2821"/>
              <p:cNvSpPr>
                <a:spLocks noChangeShapeType="1"/>
              </p:cNvSpPr>
              <p:nvPr/>
            </p:nvSpPr>
            <p:spPr bwMode="auto">
              <a:xfrm flipV="1">
                <a:off x="4070" y="253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58" name="Line 2822"/>
              <p:cNvSpPr>
                <a:spLocks noChangeShapeType="1"/>
              </p:cNvSpPr>
              <p:nvPr/>
            </p:nvSpPr>
            <p:spPr bwMode="auto">
              <a:xfrm flipV="1">
                <a:off x="4060" y="246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59" name="Line 2823"/>
              <p:cNvSpPr>
                <a:spLocks noChangeShapeType="1"/>
              </p:cNvSpPr>
              <p:nvPr/>
            </p:nvSpPr>
            <p:spPr bwMode="auto">
              <a:xfrm>
                <a:off x="4028" y="2488"/>
                <a:ext cx="6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60" name="Line 2824"/>
              <p:cNvSpPr>
                <a:spLocks noChangeShapeType="1"/>
              </p:cNvSpPr>
              <p:nvPr/>
            </p:nvSpPr>
            <p:spPr bwMode="auto">
              <a:xfrm>
                <a:off x="4038" y="250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61" name="Line 2825"/>
              <p:cNvSpPr>
                <a:spLocks noChangeShapeType="1"/>
              </p:cNvSpPr>
              <p:nvPr/>
            </p:nvSpPr>
            <p:spPr bwMode="auto">
              <a:xfrm>
                <a:off x="4038" y="246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62" name="Line 2826"/>
              <p:cNvSpPr>
                <a:spLocks noChangeShapeType="1"/>
              </p:cNvSpPr>
              <p:nvPr/>
            </p:nvSpPr>
            <p:spPr bwMode="auto">
              <a:xfrm flipV="1">
                <a:off x="4028" y="246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63" name="Line 2827"/>
              <p:cNvSpPr>
                <a:spLocks noChangeShapeType="1"/>
              </p:cNvSpPr>
              <p:nvPr/>
            </p:nvSpPr>
            <p:spPr bwMode="auto">
              <a:xfrm flipV="1">
                <a:off x="4090" y="2466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64" name="Line 2828"/>
              <p:cNvSpPr>
                <a:spLocks noChangeShapeType="1"/>
              </p:cNvSpPr>
              <p:nvPr/>
            </p:nvSpPr>
            <p:spPr bwMode="auto">
              <a:xfrm flipV="1">
                <a:off x="4080" y="24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65" name="Line 2829"/>
              <p:cNvSpPr>
                <a:spLocks noChangeShapeType="1"/>
              </p:cNvSpPr>
              <p:nvPr/>
            </p:nvSpPr>
            <p:spPr bwMode="auto">
              <a:xfrm>
                <a:off x="4052" y="2426"/>
                <a:ext cx="5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66" name="Line 2830"/>
              <p:cNvSpPr>
                <a:spLocks noChangeShapeType="1"/>
              </p:cNvSpPr>
              <p:nvPr/>
            </p:nvSpPr>
            <p:spPr bwMode="auto">
              <a:xfrm>
                <a:off x="4060" y="24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67" name="Line 2831"/>
              <p:cNvSpPr>
                <a:spLocks noChangeShapeType="1"/>
              </p:cNvSpPr>
              <p:nvPr/>
            </p:nvSpPr>
            <p:spPr bwMode="auto">
              <a:xfrm>
                <a:off x="4060" y="240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68" name="Line 2832"/>
              <p:cNvSpPr>
                <a:spLocks noChangeShapeType="1"/>
              </p:cNvSpPr>
              <p:nvPr/>
            </p:nvSpPr>
            <p:spPr bwMode="auto">
              <a:xfrm flipV="1">
                <a:off x="4052" y="24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69" name="Line 2833"/>
              <p:cNvSpPr>
                <a:spLocks noChangeShapeType="1"/>
              </p:cNvSpPr>
              <p:nvPr/>
            </p:nvSpPr>
            <p:spPr bwMode="auto">
              <a:xfrm flipV="1">
                <a:off x="4110" y="24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70" name="Line 2834"/>
              <p:cNvSpPr>
                <a:spLocks noChangeShapeType="1"/>
              </p:cNvSpPr>
              <p:nvPr/>
            </p:nvSpPr>
            <p:spPr bwMode="auto">
              <a:xfrm flipV="1">
                <a:off x="4100" y="236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71" name="Line 2835"/>
              <p:cNvSpPr>
                <a:spLocks noChangeShapeType="1"/>
              </p:cNvSpPr>
              <p:nvPr/>
            </p:nvSpPr>
            <p:spPr bwMode="auto">
              <a:xfrm>
                <a:off x="4072" y="2388"/>
                <a:ext cx="5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72" name="Line 2836"/>
              <p:cNvSpPr>
                <a:spLocks noChangeShapeType="1"/>
              </p:cNvSpPr>
              <p:nvPr/>
            </p:nvSpPr>
            <p:spPr bwMode="auto">
              <a:xfrm>
                <a:off x="4080" y="240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73" name="Line 2837"/>
              <p:cNvSpPr>
                <a:spLocks noChangeShapeType="1"/>
              </p:cNvSpPr>
              <p:nvPr/>
            </p:nvSpPr>
            <p:spPr bwMode="auto">
              <a:xfrm>
                <a:off x="4080" y="236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74" name="Line 2838"/>
              <p:cNvSpPr>
                <a:spLocks noChangeShapeType="1"/>
              </p:cNvSpPr>
              <p:nvPr/>
            </p:nvSpPr>
            <p:spPr bwMode="auto">
              <a:xfrm flipV="1">
                <a:off x="4072" y="236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75" name="Line 2839"/>
              <p:cNvSpPr>
                <a:spLocks noChangeShapeType="1"/>
              </p:cNvSpPr>
              <p:nvPr/>
            </p:nvSpPr>
            <p:spPr bwMode="auto">
              <a:xfrm flipV="1">
                <a:off x="4130" y="236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76" name="Line 2840"/>
              <p:cNvSpPr>
                <a:spLocks noChangeShapeType="1"/>
              </p:cNvSpPr>
              <p:nvPr/>
            </p:nvSpPr>
            <p:spPr bwMode="auto">
              <a:xfrm flipV="1">
                <a:off x="4122" y="24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77" name="Line 2841"/>
              <p:cNvSpPr>
                <a:spLocks noChangeShapeType="1"/>
              </p:cNvSpPr>
              <p:nvPr/>
            </p:nvSpPr>
            <p:spPr bwMode="auto">
              <a:xfrm>
                <a:off x="4094" y="2426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78" name="Line 2842"/>
              <p:cNvSpPr>
                <a:spLocks noChangeShapeType="1"/>
              </p:cNvSpPr>
              <p:nvPr/>
            </p:nvSpPr>
            <p:spPr bwMode="auto">
              <a:xfrm>
                <a:off x="4102" y="24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79" name="Line 2843"/>
              <p:cNvSpPr>
                <a:spLocks noChangeShapeType="1"/>
              </p:cNvSpPr>
              <p:nvPr/>
            </p:nvSpPr>
            <p:spPr bwMode="auto">
              <a:xfrm>
                <a:off x="4102" y="240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80" name="Line 2844"/>
              <p:cNvSpPr>
                <a:spLocks noChangeShapeType="1"/>
              </p:cNvSpPr>
              <p:nvPr/>
            </p:nvSpPr>
            <p:spPr bwMode="auto">
              <a:xfrm flipV="1">
                <a:off x="4094" y="240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81" name="Line 2845"/>
              <p:cNvSpPr>
                <a:spLocks noChangeShapeType="1"/>
              </p:cNvSpPr>
              <p:nvPr/>
            </p:nvSpPr>
            <p:spPr bwMode="auto">
              <a:xfrm flipV="1">
                <a:off x="4150" y="240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82" name="Line 2846"/>
              <p:cNvSpPr>
                <a:spLocks noChangeShapeType="1"/>
              </p:cNvSpPr>
              <p:nvPr/>
            </p:nvSpPr>
            <p:spPr bwMode="auto">
              <a:xfrm flipV="1">
                <a:off x="4142" y="2580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83" name="Line 2847"/>
              <p:cNvSpPr>
                <a:spLocks noChangeShapeType="1"/>
              </p:cNvSpPr>
              <p:nvPr/>
            </p:nvSpPr>
            <p:spPr bwMode="auto">
              <a:xfrm>
                <a:off x="4114" y="2600"/>
                <a:ext cx="5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84" name="Line 2848"/>
              <p:cNvSpPr>
                <a:spLocks noChangeShapeType="1"/>
              </p:cNvSpPr>
              <p:nvPr/>
            </p:nvSpPr>
            <p:spPr bwMode="auto">
              <a:xfrm>
                <a:off x="4122" y="261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85" name="Line 2849"/>
              <p:cNvSpPr>
                <a:spLocks noChangeShapeType="1"/>
              </p:cNvSpPr>
              <p:nvPr/>
            </p:nvSpPr>
            <p:spPr bwMode="auto">
              <a:xfrm>
                <a:off x="4122" y="258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86" name="Line 2850"/>
              <p:cNvSpPr>
                <a:spLocks noChangeShapeType="1"/>
              </p:cNvSpPr>
              <p:nvPr/>
            </p:nvSpPr>
            <p:spPr bwMode="auto">
              <a:xfrm flipV="1">
                <a:off x="4114" y="258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87" name="Line 2851"/>
              <p:cNvSpPr>
                <a:spLocks noChangeShapeType="1"/>
              </p:cNvSpPr>
              <p:nvPr/>
            </p:nvSpPr>
            <p:spPr bwMode="auto">
              <a:xfrm flipV="1">
                <a:off x="4170" y="258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88" name="Line 2852"/>
              <p:cNvSpPr>
                <a:spLocks noChangeShapeType="1"/>
              </p:cNvSpPr>
              <p:nvPr/>
            </p:nvSpPr>
            <p:spPr bwMode="auto">
              <a:xfrm flipV="1">
                <a:off x="4162" y="28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89" name="Line 2853"/>
              <p:cNvSpPr>
                <a:spLocks noChangeShapeType="1"/>
              </p:cNvSpPr>
              <p:nvPr/>
            </p:nvSpPr>
            <p:spPr bwMode="auto">
              <a:xfrm>
                <a:off x="4136" y="2896"/>
                <a:ext cx="5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90" name="Line 2854"/>
              <p:cNvSpPr>
                <a:spLocks noChangeShapeType="1"/>
              </p:cNvSpPr>
              <p:nvPr/>
            </p:nvSpPr>
            <p:spPr bwMode="auto">
              <a:xfrm>
                <a:off x="4142" y="291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91" name="Line 2855"/>
              <p:cNvSpPr>
                <a:spLocks noChangeShapeType="1"/>
              </p:cNvSpPr>
              <p:nvPr/>
            </p:nvSpPr>
            <p:spPr bwMode="auto">
              <a:xfrm>
                <a:off x="4142" y="287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92" name="Line 2856"/>
              <p:cNvSpPr>
                <a:spLocks noChangeShapeType="1"/>
              </p:cNvSpPr>
              <p:nvPr/>
            </p:nvSpPr>
            <p:spPr bwMode="auto">
              <a:xfrm flipV="1">
                <a:off x="4136" y="28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93" name="Line 2857"/>
              <p:cNvSpPr>
                <a:spLocks noChangeShapeType="1"/>
              </p:cNvSpPr>
              <p:nvPr/>
            </p:nvSpPr>
            <p:spPr bwMode="auto">
              <a:xfrm flipV="1">
                <a:off x="4190" y="287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94" name="Line 2858"/>
              <p:cNvSpPr>
                <a:spLocks noChangeShapeType="1"/>
              </p:cNvSpPr>
              <p:nvPr/>
            </p:nvSpPr>
            <p:spPr bwMode="auto">
              <a:xfrm flipV="1">
                <a:off x="4184" y="3162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95" name="Line 2859"/>
              <p:cNvSpPr>
                <a:spLocks noChangeShapeType="1"/>
              </p:cNvSpPr>
              <p:nvPr/>
            </p:nvSpPr>
            <p:spPr bwMode="auto">
              <a:xfrm>
                <a:off x="4156" y="3180"/>
                <a:ext cx="5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96" name="Line 2860"/>
              <p:cNvSpPr>
                <a:spLocks noChangeShapeType="1"/>
              </p:cNvSpPr>
              <p:nvPr/>
            </p:nvSpPr>
            <p:spPr bwMode="auto">
              <a:xfrm>
                <a:off x="4164" y="319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97" name="Line 2861"/>
              <p:cNvSpPr>
                <a:spLocks noChangeShapeType="1"/>
              </p:cNvSpPr>
              <p:nvPr/>
            </p:nvSpPr>
            <p:spPr bwMode="auto">
              <a:xfrm>
                <a:off x="4164" y="316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98" name="Line 2862"/>
              <p:cNvSpPr>
                <a:spLocks noChangeShapeType="1"/>
              </p:cNvSpPr>
              <p:nvPr/>
            </p:nvSpPr>
            <p:spPr bwMode="auto">
              <a:xfrm flipV="1">
                <a:off x="4156" y="31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199" name="Line 2863"/>
              <p:cNvSpPr>
                <a:spLocks noChangeShapeType="1"/>
              </p:cNvSpPr>
              <p:nvPr/>
            </p:nvSpPr>
            <p:spPr bwMode="auto">
              <a:xfrm flipV="1">
                <a:off x="4210" y="316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00" name="Line 2864"/>
              <p:cNvSpPr>
                <a:spLocks noChangeShapeType="1"/>
              </p:cNvSpPr>
              <p:nvPr/>
            </p:nvSpPr>
            <p:spPr bwMode="auto">
              <a:xfrm flipV="1">
                <a:off x="4226" y="3102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01" name="Line 2865"/>
              <p:cNvSpPr>
                <a:spLocks noChangeShapeType="1"/>
              </p:cNvSpPr>
              <p:nvPr/>
            </p:nvSpPr>
            <p:spPr bwMode="auto">
              <a:xfrm>
                <a:off x="4200" y="3122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02" name="Line 2866"/>
              <p:cNvSpPr>
                <a:spLocks noChangeShapeType="1"/>
              </p:cNvSpPr>
              <p:nvPr/>
            </p:nvSpPr>
            <p:spPr bwMode="auto">
              <a:xfrm>
                <a:off x="4204" y="314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03" name="Line 2867"/>
              <p:cNvSpPr>
                <a:spLocks noChangeShapeType="1"/>
              </p:cNvSpPr>
              <p:nvPr/>
            </p:nvSpPr>
            <p:spPr bwMode="auto">
              <a:xfrm>
                <a:off x="4204" y="310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04" name="Line 2868"/>
              <p:cNvSpPr>
                <a:spLocks noChangeShapeType="1"/>
              </p:cNvSpPr>
              <p:nvPr/>
            </p:nvSpPr>
            <p:spPr bwMode="auto">
              <a:xfrm flipV="1">
                <a:off x="4200" y="31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05" name="Line 2869"/>
              <p:cNvSpPr>
                <a:spLocks noChangeShapeType="1"/>
              </p:cNvSpPr>
              <p:nvPr/>
            </p:nvSpPr>
            <p:spPr bwMode="auto">
              <a:xfrm flipV="1">
                <a:off x="4250" y="310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06" name="Line 2870"/>
              <p:cNvSpPr>
                <a:spLocks noChangeShapeType="1"/>
              </p:cNvSpPr>
              <p:nvPr/>
            </p:nvSpPr>
            <p:spPr bwMode="auto">
              <a:xfrm flipV="1">
                <a:off x="4246" y="2818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07" name="Line 2871"/>
              <p:cNvSpPr>
                <a:spLocks noChangeShapeType="1"/>
              </p:cNvSpPr>
              <p:nvPr/>
            </p:nvSpPr>
            <p:spPr bwMode="auto">
              <a:xfrm>
                <a:off x="4220" y="2836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08" name="Line 2872"/>
              <p:cNvSpPr>
                <a:spLocks noChangeShapeType="1"/>
              </p:cNvSpPr>
              <p:nvPr/>
            </p:nvSpPr>
            <p:spPr bwMode="auto">
              <a:xfrm>
                <a:off x="4224" y="285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09" name="Line 2873"/>
              <p:cNvSpPr>
                <a:spLocks noChangeShapeType="1"/>
              </p:cNvSpPr>
              <p:nvPr/>
            </p:nvSpPr>
            <p:spPr bwMode="auto">
              <a:xfrm>
                <a:off x="4224" y="281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10" name="Line 2874"/>
              <p:cNvSpPr>
                <a:spLocks noChangeShapeType="1"/>
              </p:cNvSpPr>
              <p:nvPr/>
            </p:nvSpPr>
            <p:spPr bwMode="auto">
              <a:xfrm flipV="1">
                <a:off x="4220" y="281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11" name="Line 2875"/>
              <p:cNvSpPr>
                <a:spLocks noChangeShapeType="1"/>
              </p:cNvSpPr>
              <p:nvPr/>
            </p:nvSpPr>
            <p:spPr bwMode="auto">
              <a:xfrm flipV="1">
                <a:off x="4270" y="281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12" name="Line 2876"/>
              <p:cNvSpPr>
                <a:spLocks noChangeShapeType="1"/>
              </p:cNvSpPr>
              <p:nvPr/>
            </p:nvSpPr>
            <p:spPr bwMode="auto">
              <a:xfrm flipV="1">
                <a:off x="4266" y="2590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13" name="Line 2877"/>
              <p:cNvSpPr>
                <a:spLocks noChangeShapeType="1"/>
              </p:cNvSpPr>
              <p:nvPr/>
            </p:nvSpPr>
            <p:spPr bwMode="auto">
              <a:xfrm>
                <a:off x="4242" y="2608"/>
                <a:ext cx="5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14" name="Line 2878"/>
              <p:cNvSpPr>
                <a:spLocks noChangeShapeType="1"/>
              </p:cNvSpPr>
              <p:nvPr/>
            </p:nvSpPr>
            <p:spPr bwMode="auto">
              <a:xfrm>
                <a:off x="4246" y="262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15" name="Line 2879"/>
              <p:cNvSpPr>
                <a:spLocks noChangeShapeType="1"/>
              </p:cNvSpPr>
              <p:nvPr/>
            </p:nvSpPr>
            <p:spPr bwMode="auto">
              <a:xfrm>
                <a:off x="4246" y="259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16" name="Line 2880"/>
              <p:cNvSpPr>
                <a:spLocks noChangeShapeType="1"/>
              </p:cNvSpPr>
              <p:nvPr/>
            </p:nvSpPr>
            <p:spPr bwMode="auto">
              <a:xfrm flipV="1">
                <a:off x="4242" y="258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17" name="Line 2881"/>
              <p:cNvSpPr>
                <a:spLocks noChangeShapeType="1"/>
              </p:cNvSpPr>
              <p:nvPr/>
            </p:nvSpPr>
            <p:spPr bwMode="auto">
              <a:xfrm flipV="1">
                <a:off x="4292" y="258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18" name="Line 2882"/>
              <p:cNvSpPr>
                <a:spLocks noChangeShapeType="1"/>
              </p:cNvSpPr>
              <p:nvPr/>
            </p:nvSpPr>
            <p:spPr bwMode="auto">
              <a:xfrm flipV="1">
                <a:off x="4286" y="2512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19" name="Line 2883"/>
              <p:cNvSpPr>
                <a:spLocks noChangeShapeType="1"/>
              </p:cNvSpPr>
              <p:nvPr/>
            </p:nvSpPr>
            <p:spPr bwMode="auto">
              <a:xfrm>
                <a:off x="4264" y="2530"/>
                <a:ext cx="4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20" name="Line 2884"/>
              <p:cNvSpPr>
                <a:spLocks noChangeShapeType="1"/>
              </p:cNvSpPr>
              <p:nvPr/>
            </p:nvSpPr>
            <p:spPr bwMode="auto">
              <a:xfrm>
                <a:off x="4266" y="254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21" name="Line 2885"/>
              <p:cNvSpPr>
                <a:spLocks noChangeShapeType="1"/>
              </p:cNvSpPr>
              <p:nvPr/>
            </p:nvSpPr>
            <p:spPr bwMode="auto">
              <a:xfrm>
                <a:off x="4266" y="251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22" name="Line 2886"/>
              <p:cNvSpPr>
                <a:spLocks noChangeShapeType="1"/>
              </p:cNvSpPr>
              <p:nvPr/>
            </p:nvSpPr>
            <p:spPr bwMode="auto">
              <a:xfrm flipV="1">
                <a:off x="4264" y="251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23" name="Line 2887"/>
              <p:cNvSpPr>
                <a:spLocks noChangeShapeType="1"/>
              </p:cNvSpPr>
              <p:nvPr/>
            </p:nvSpPr>
            <p:spPr bwMode="auto">
              <a:xfrm flipV="1">
                <a:off x="4310" y="251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24" name="Line 2888"/>
              <p:cNvSpPr>
                <a:spLocks noChangeShapeType="1"/>
              </p:cNvSpPr>
              <p:nvPr/>
            </p:nvSpPr>
            <p:spPr bwMode="auto">
              <a:xfrm flipV="1">
                <a:off x="4308" y="2514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25" name="Line 2889"/>
              <p:cNvSpPr>
                <a:spLocks noChangeShapeType="1"/>
              </p:cNvSpPr>
              <p:nvPr/>
            </p:nvSpPr>
            <p:spPr bwMode="auto">
              <a:xfrm>
                <a:off x="4286" y="2532"/>
                <a:ext cx="4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26" name="Line 2890"/>
              <p:cNvSpPr>
                <a:spLocks noChangeShapeType="1"/>
              </p:cNvSpPr>
              <p:nvPr/>
            </p:nvSpPr>
            <p:spPr bwMode="auto">
              <a:xfrm>
                <a:off x="4288" y="255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27" name="Line 2891"/>
              <p:cNvSpPr>
                <a:spLocks noChangeShapeType="1"/>
              </p:cNvSpPr>
              <p:nvPr/>
            </p:nvSpPr>
            <p:spPr bwMode="auto">
              <a:xfrm>
                <a:off x="4288" y="25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28" name="Line 2892"/>
              <p:cNvSpPr>
                <a:spLocks noChangeShapeType="1"/>
              </p:cNvSpPr>
              <p:nvPr/>
            </p:nvSpPr>
            <p:spPr bwMode="auto">
              <a:xfrm flipV="1">
                <a:off x="4286" y="25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29" name="Line 2893"/>
              <p:cNvSpPr>
                <a:spLocks noChangeShapeType="1"/>
              </p:cNvSpPr>
              <p:nvPr/>
            </p:nvSpPr>
            <p:spPr bwMode="auto">
              <a:xfrm flipV="1">
                <a:off x="4330" y="2512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30" name="Line 2894"/>
              <p:cNvSpPr>
                <a:spLocks noChangeShapeType="1"/>
              </p:cNvSpPr>
              <p:nvPr/>
            </p:nvSpPr>
            <p:spPr bwMode="auto">
              <a:xfrm flipV="1">
                <a:off x="4328" y="2510"/>
                <a:ext cx="1" cy="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31" name="Line 2895"/>
              <p:cNvSpPr>
                <a:spLocks noChangeShapeType="1"/>
              </p:cNvSpPr>
              <p:nvPr/>
            </p:nvSpPr>
            <p:spPr bwMode="auto">
              <a:xfrm>
                <a:off x="4306" y="2528"/>
                <a:ext cx="4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32" name="Line 2896"/>
              <p:cNvSpPr>
                <a:spLocks noChangeShapeType="1"/>
              </p:cNvSpPr>
              <p:nvPr/>
            </p:nvSpPr>
            <p:spPr bwMode="auto">
              <a:xfrm>
                <a:off x="4308" y="25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33" name="Line 2897"/>
              <p:cNvSpPr>
                <a:spLocks noChangeShapeType="1"/>
              </p:cNvSpPr>
              <p:nvPr/>
            </p:nvSpPr>
            <p:spPr bwMode="auto">
              <a:xfrm>
                <a:off x="4308" y="251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34" name="Line 2898"/>
              <p:cNvSpPr>
                <a:spLocks noChangeShapeType="1"/>
              </p:cNvSpPr>
              <p:nvPr/>
            </p:nvSpPr>
            <p:spPr bwMode="auto">
              <a:xfrm flipV="1">
                <a:off x="4306" y="25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35" name="Line 2899"/>
              <p:cNvSpPr>
                <a:spLocks noChangeShapeType="1"/>
              </p:cNvSpPr>
              <p:nvPr/>
            </p:nvSpPr>
            <p:spPr bwMode="auto">
              <a:xfrm flipV="1">
                <a:off x="4350" y="250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36" name="Line 2900"/>
              <p:cNvSpPr>
                <a:spLocks noChangeShapeType="1"/>
              </p:cNvSpPr>
              <p:nvPr/>
            </p:nvSpPr>
            <p:spPr bwMode="auto">
              <a:xfrm flipV="1">
                <a:off x="4350" y="2506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37" name="Line 2901"/>
              <p:cNvSpPr>
                <a:spLocks noChangeShapeType="1"/>
              </p:cNvSpPr>
              <p:nvPr/>
            </p:nvSpPr>
            <p:spPr bwMode="auto">
              <a:xfrm>
                <a:off x="4330" y="252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38" name="Line 2902"/>
              <p:cNvSpPr>
                <a:spLocks noChangeShapeType="1"/>
              </p:cNvSpPr>
              <p:nvPr/>
            </p:nvSpPr>
            <p:spPr bwMode="auto">
              <a:xfrm>
                <a:off x="4330" y="254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39" name="Line 2903"/>
              <p:cNvSpPr>
                <a:spLocks noChangeShapeType="1"/>
              </p:cNvSpPr>
              <p:nvPr/>
            </p:nvSpPr>
            <p:spPr bwMode="auto">
              <a:xfrm>
                <a:off x="4330" y="250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40" name="Line 2904"/>
              <p:cNvSpPr>
                <a:spLocks noChangeShapeType="1"/>
              </p:cNvSpPr>
              <p:nvPr/>
            </p:nvSpPr>
            <p:spPr bwMode="auto">
              <a:xfrm flipV="1">
                <a:off x="4330" y="250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41" name="Line 2905"/>
              <p:cNvSpPr>
                <a:spLocks noChangeShapeType="1"/>
              </p:cNvSpPr>
              <p:nvPr/>
            </p:nvSpPr>
            <p:spPr bwMode="auto">
              <a:xfrm flipV="1">
                <a:off x="4372" y="250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42" name="Line 2906"/>
              <p:cNvSpPr>
                <a:spLocks noChangeShapeType="1"/>
              </p:cNvSpPr>
              <p:nvPr/>
            </p:nvSpPr>
            <p:spPr bwMode="auto">
              <a:xfrm flipV="1">
                <a:off x="4370" y="2512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43" name="Line 2907"/>
              <p:cNvSpPr>
                <a:spLocks noChangeShapeType="1"/>
              </p:cNvSpPr>
              <p:nvPr/>
            </p:nvSpPr>
            <p:spPr bwMode="auto">
              <a:xfrm>
                <a:off x="4350" y="253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44" name="Line 2908"/>
              <p:cNvSpPr>
                <a:spLocks noChangeShapeType="1"/>
              </p:cNvSpPr>
              <p:nvPr/>
            </p:nvSpPr>
            <p:spPr bwMode="auto">
              <a:xfrm>
                <a:off x="4350" y="25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45" name="Line 2909"/>
              <p:cNvSpPr>
                <a:spLocks noChangeShapeType="1"/>
              </p:cNvSpPr>
              <p:nvPr/>
            </p:nvSpPr>
            <p:spPr bwMode="auto">
              <a:xfrm>
                <a:off x="4350" y="251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46" name="Line 2910"/>
              <p:cNvSpPr>
                <a:spLocks noChangeShapeType="1"/>
              </p:cNvSpPr>
              <p:nvPr/>
            </p:nvSpPr>
            <p:spPr bwMode="auto">
              <a:xfrm flipV="1">
                <a:off x="4350" y="251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47" name="Line 2911"/>
              <p:cNvSpPr>
                <a:spLocks noChangeShapeType="1"/>
              </p:cNvSpPr>
              <p:nvPr/>
            </p:nvSpPr>
            <p:spPr bwMode="auto">
              <a:xfrm flipV="1">
                <a:off x="4390" y="251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48" name="Line 2912"/>
              <p:cNvSpPr>
                <a:spLocks noChangeShapeType="1"/>
              </p:cNvSpPr>
              <p:nvPr/>
            </p:nvSpPr>
            <p:spPr bwMode="auto">
              <a:xfrm flipV="1">
                <a:off x="4392" y="2510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49" name="Line 2913"/>
              <p:cNvSpPr>
                <a:spLocks noChangeShapeType="1"/>
              </p:cNvSpPr>
              <p:nvPr/>
            </p:nvSpPr>
            <p:spPr bwMode="auto">
              <a:xfrm>
                <a:off x="4372" y="2526"/>
                <a:ext cx="3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50" name="Line 2914"/>
              <p:cNvSpPr>
                <a:spLocks noChangeShapeType="1"/>
              </p:cNvSpPr>
              <p:nvPr/>
            </p:nvSpPr>
            <p:spPr bwMode="auto">
              <a:xfrm>
                <a:off x="4372" y="25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51" name="Line 2915"/>
              <p:cNvSpPr>
                <a:spLocks noChangeShapeType="1"/>
              </p:cNvSpPr>
              <p:nvPr/>
            </p:nvSpPr>
            <p:spPr bwMode="auto">
              <a:xfrm>
                <a:off x="4372" y="251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52" name="Line 2916"/>
              <p:cNvSpPr>
                <a:spLocks noChangeShapeType="1"/>
              </p:cNvSpPr>
              <p:nvPr/>
            </p:nvSpPr>
            <p:spPr bwMode="auto">
              <a:xfrm flipV="1">
                <a:off x="4372" y="25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53" name="Line 2917"/>
              <p:cNvSpPr>
                <a:spLocks noChangeShapeType="1"/>
              </p:cNvSpPr>
              <p:nvPr/>
            </p:nvSpPr>
            <p:spPr bwMode="auto">
              <a:xfrm flipV="1">
                <a:off x="4410" y="250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54" name="Line 2918"/>
              <p:cNvSpPr>
                <a:spLocks noChangeShapeType="1"/>
              </p:cNvSpPr>
              <p:nvPr/>
            </p:nvSpPr>
            <p:spPr bwMode="auto">
              <a:xfrm flipV="1">
                <a:off x="4412" y="2498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55" name="Line 2919"/>
              <p:cNvSpPr>
                <a:spLocks noChangeShapeType="1"/>
              </p:cNvSpPr>
              <p:nvPr/>
            </p:nvSpPr>
            <p:spPr bwMode="auto">
              <a:xfrm>
                <a:off x="4394" y="2514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56" name="Line 2920"/>
              <p:cNvSpPr>
                <a:spLocks noChangeShapeType="1"/>
              </p:cNvSpPr>
              <p:nvPr/>
            </p:nvSpPr>
            <p:spPr bwMode="auto">
              <a:xfrm>
                <a:off x="4392" y="253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57" name="Line 2921"/>
              <p:cNvSpPr>
                <a:spLocks noChangeShapeType="1"/>
              </p:cNvSpPr>
              <p:nvPr/>
            </p:nvSpPr>
            <p:spPr bwMode="auto">
              <a:xfrm>
                <a:off x="4392" y="2498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58" name="Line 2922"/>
              <p:cNvSpPr>
                <a:spLocks noChangeShapeType="1"/>
              </p:cNvSpPr>
              <p:nvPr/>
            </p:nvSpPr>
            <p:spPr bwMode="auto">
              <a:xfrm flipV="1">
                <a:off x="4394" y="249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59" name="Line 2923"/>
              <p:cNvSpPr>
                <a:spLocks noChangeShapeType="1"/>
              </p:cNvSpPr>
              <p:nvPr/>
            </p:nvSpPr>
            <p:spPr bwMode="auto">
              <a:xfrm flipV="1">
                <a:off x="4430" y="249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60" name="Line 2924"/>
              <p:cNvSpPr>
                <a:spLocks noChangeShapeType="1"/>
              </p:cNvSpPr>
              <p:nvPr/>
            </p:nvSpPr>
            <p:spPr bwMode="auto">
              <a:xfrm flipV="1">
                <a:off x="4434" y="2494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61" name="Line 2925"/>
              <p:cNvSpPr>
                <a:spLocks noChangeShapeType="1"/>
              </p:cNvSpPr>
              <p:nvPr/>
            </p:nvSpPr>
            <p:spPr bwMode="auto">
              <a:xfrm>
                <a:off x="4416" y="2510"/>
                <a:ext cx="3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62" name="Line 2926"/>
              <p:cNvSpPr>
                <a:spLocks noChangeShapeType="1"/>
              </p:cNvSpPr>
              <p:nvPr/>
            </p:nvSpPr>
            <p:spPr bwMode="auto">
              <a:xfrm>
                <a:off x="4412" y="2526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63" name="Line 2927"/>
              <p:cNvSpPr>
                <a:spLocks noChangeShapeType="1"/>
              </p:cNvSpPr>
              <p:nvPr/>
            </p:nvSpPr>
            <p:spPr bwMode="auto">
              <a:xfrm>
                <a:off x="4412" y="249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64" name="Line 2928"/>
              <p:cNvSpPr>
                <a:spLocks noChangeShapeType="1"/>
              </p:cNvSpPr>
              <p:nvPr/>
            </p:nvSpPr>
            <p:spPr bwMode="auto">
              <a:xfrm flipV="1">
                <a:off x="4416" y="249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65" name="Line 2929"/>
              <p:cNvSpPr>
                <a:spLocks noChangeShapeType="1"/>
              </p:cNvSpPr>
              <p:nvPr/>
            </p:nvSpPr>
            <p:spPr bwMode="auto">
              <a:xfrm flipV="1">
                <a:off x="4452" y="2490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66" name="Line 2930"/>
              <p:cNvSpPr>
                <a:spLocks noChangeShapeType="1"/>
              </p:cNvSpPr>
              <p:nvPr/>
            </p:nvSpPr>
            <p:spPr bwMode="auto">
              <a:xfrm flipV="1">
                <a:off x="4454" y="2490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67" name="Line 2931"/>
              <p:cNvSpPr>
                <a:spLocks noChangeShapeType="1"/>
              </p:cNvSpPr>
              <p:nvPr/>
            </p:nvSpPr>
            <p:spPr bwMode="auto">
              <a:xfrm>
                <a:off x="4436" y="2506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68" name="Line 2932"/>
              <p:cNvSpPr>
                <a:spLocks noChangeShapeType="1"/>
              </p:cNvSpPr>
              <p:nvPr/>
            </p:nvSpPr>
            <p:spPr bwMode="auto">
              <a:xfrm>
                <a:off x="4432" y="252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69" name="Line 2933"/>
              <p:cNvSpPr>
                <a:spLocks noChangeShapeType="1"/>
              </p:cNvSpPr>
              <p:nvPr/>
            </p:nvSpPr>
            <p:spPr bwMode="auto">
              <a:xfrm>
                <a:off x="4432" y="249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70" name="Line 2934"/>
              <p:cNvSpPr>
                <a:spLocks noChangeShapeType="1"/>
              </p:cNvSpPr>
              <p:nvPr/>
            </p:nvSpPr>
            <p:spPr bwMode="auto">
              <a:xfrm flipV="1">
                <a:off x="4436" y="248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71" name="Line 2935"/>
              <p:cNvSpPr>
                <a:spLocks noChangeShapeType="1"/>
              </p:cNvSpPr>
              <p:nvPr/>
            </p:nvSpPr>
            <p:spPr bwMode="auto">
              <a:xfrm flipV="1">
                <a:off x="4470" y="248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72" name="Line 2936"/>
              <p:cNvSpPr>
                <a:spLocks noChangeShapeType="1"/>
              </p:cNvSpPr>
              <p:nvPr/>
            </p:nvSpPr>
            <p:spPr bwMode="auto">
              <a:xfrm flipV="1">
                <a:off x="4474" y="2478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73" name="Line 2937"/>
              <p:cNvSpPr>
                <a:spLocks noChangeShapeType="1"/>
              </p:cNvSpPr>
              <p:nvPr/>
            </p:nvSpPr>
            <p:spPr bwMode="auto">
              <a:xfrm>
                <a:off x="4458" y="2492"/>
                <a:ext cx="3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74" name="Line 2938"/>
              <p:cNvSpPr>
                <a:spLocks noChangeShapeType="1"/>
              </p:cNvSpPr>
              <p:nvPr/>
            </p:nvSpPr>
            <p:spPr bwMode="auto">
              <a:xfrm>
                <a:off x="4454" y="2510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75" name="Line 2939"/>
              <p:cNvSpPr>
                <a:spLocks noChangeShapeType="1"/>
              </p:cNvSpPr>
              <p:nvPr/>
            </p:nvSpPr>
            <p:spPr bwMode="auto">
              <a:xfrm>
                <a:off x="4454" y="2478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76" name="Line 2940"/>
              <p:cNvSpPr>
                <a:spLocks noChangeShapeType="1"/>
              </p:cNvSpPr>
              <p:nvPr/>
            </p:nvSpPr>
            <p:spPr bwMode="auto">
              <a:xfrm flipV="1">
                <a:off x="4458" y="247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77" name="Line 2941"/>
              <p:cNvSpPr>
                <a:spLocks noChangeShapeType="1"/>
              </p:cNvSpPr>
              <p:nvPr/>
            </p:nvSpPr>
            <p:spPr bwMode="auto">
              <a:xfrm flipV="1">
                <a:off x="4492" y="247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78" name="Line 2942"/>
              <p:cNvSpPr>
                <a:spLocks noChangeShapeType="1"/>
              </p:cNvSpPr>
              <p:nvPr/>
            </p:nvSpPr>
            <p:spPr bwMode="auto">
              <a:xfrm flipV="1">
                <a:off x="4494" y="2502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79" name="Line 2943"/>
              <p:cNvSpPr>
                <a:spLocks noChangeShapeType="1"/>
              </p:cNvSpPr>
              <p:nvPr/>
            </p:nvSpPr>
            <p:spPr bwMode="auto">
              <a:xfrm>
                <a:off x="4480" y="2518"/>
                <a:ext cx="3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80" name="Line 2944"/>
              <p:cNvSpPr>
                <a:spLocks noChangeShapeType="1"/>
              </p:cNvSpPr>
              <p:nvPr/>
            </p:nvSpPr>
            <p:spPr bwMode="auto">
              <a:xfrm>
                <a:off x="4474" y="253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81" name="Line 2945"/>
              <p:cNvSpPr>
                <a:spLocks noChangeShapeType="1"/>
              </p:cNvSpPr>
              <p:nvPr/>
            </p:nvSpPr>
            <p:spPr bwMode="auto">
              <a:xfrm>
                <a:off x="4474" y="250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82" name="Line 2946"/>
              <p:cNvSpPr>
                <a:spLocks noChangeShapeType="1"/>
              </p:cNvSpPr>
              <p:nvPr/>
            </p:nvSpPr>
            <p:spPr bwMode="auto">
              <a:xfrm flipV="1">
                <a:off x="4480" y="24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83" name="Line 2947"/>
              <p:cNvSpPr>
                <a:spLocks noChangeShapeType="1"/>
              </p:cNvSpPr>
              <p:nvPr/>
            </p:nvSpPr>
            <p:spPr bwMode="auto">
              <a:xfrm flipV="1">
                <a:off x="4510" y="249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84" name="Line 2948"/>
              <p:cNvSpPr>
                <a:spLocks noChangeShapeType="1"/>
              </p:cNvSpPr>
              <p:nvPr/>
            </p:nvSpPr>
            <p:spPr bwMode="auto">
              <a:xfrm flipV="1">
                <a:off x="4516" y="2540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85" name="Line 2949"/>
              <p:cNvSpPr>
                <a:spLocks noChangeShapeType="1"/>
              </p:cNvSpPr>
              <p:nvPr/>
            </p:nvSpPr>
            <p:spPr bwMode="auto">
              <a:xfrm>
                <a:off x="4502" y="2556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86" name="Line 2950"/>
              <p:cNvSpPr>
                <a:spLocks noChangeShapeType="1"/>
              </p:cNvSpPr>
              <p:nvPr/>
            </p:nvSpPr>
            <p:spPr bwMode="auto">
              <a:xfrm>
                <a:off x="4496" y="257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87" name="Line 2951"/>
              <p:cNvSpPr>
                <a:spLocks noChangeShapeType="1"/>
              </p:cNvSpPr>
              <p:nvPr/>
            </p:nvSpPr>
            <p:spPr bwMode="auto">
              <a:xfrm>
                <a:off x="4496" y="254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88" name="Line 2952"/>
              <p:cNvSpPr>
                <a:spLocks noChangeShapeType="1"/>
              </p:cNvSpPr>
              <p:nvPr/>
            </p:nvSpPr>
            <p:spPr bwMode="auto">
              <a:xfrm flipV="1">
                <a:off x="4502" y="253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89" name="Line 2953"/>
              <p:cNvSpPr>
                <a:spLocks noChangeShapeType="1"/>
              </p:cNvSpPr>
              <p:nvPr/>
            </p:nvSpPr>
            <p:spPr bwMode="auto">
              <a:xfrm flipV="1">
                <a:off x="4530" y="253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90" name="Line 2954"/>
              <p:cNvSpPr>
                <a:spLocks noChangeShapeType="1"/>
              </p:cNvSpPr>
              <p:nvPr/>
            </p:nvSpPr>
            <p:spPr bwMode="auto">
              <a:xfrm flipV="1">
                <a:off x="4536" y="2520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91" name="Line 2955"/>
              <p:cNvSpPr>
                <a:spLocks noChangeShapeType="1"/>
              </p:cNvSpPr>
              <p:nvPr/>
            </p:nvSpPr>
            <p:spPr bwMode="auto">
              <a:xfrm>
                <a:off x="4522" y="2536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92" name="Line 2956"/>
              <p:cNvSpPr>
                <a:spLocks noChangeShapeType="1"/>
              </p:cNvSpPr>
              <p:nvPr/>
            </p:nvSpPr>
            <p:spPr bwMode="auto">
              <a:xfrm>
                <a:off x="4516" y="255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93" name="Line 2957"/>
              <p:cNvSpPr>
                <a:spLocks noChangeShapeType="1"/>
              </p:cNvSpPr>
              <p:nvPr/>
            </p:nvSpPr>
            <p:spPr bwMode="auto">
              <a:xfrm>
                <a:off x="4516" y="252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94" name="Line 2958"/>
              <p:cNvSpPr>
                <a:spLocks noChangeShapeType="1"/>
              </p:cNvSpPr>
              <p:nvPr/>
            </p:nvSpPr>
            <p:spPr bwMode="auto">
              <a:xfrm flipV="1">
                <a:off x="4522" y="251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95" name="Line 2959"/>
              <p:cNvSpPr>
                <a:spLocks noChangeShapeType="1"/>
              </p:cNvSpPr>
              <p:nvPr/>
            </p:nvSpPr>
            <p:spPr bwMode="auto">
              <a:xfrm flipV="1">
                <a:off x="4550" y="2514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96" name="Line 2960"/>
              <p:cNvSpPr>
                <a:spLocks noChangeShapeType="1"/>
              </p:cNvSpPr>
              <p:nvPr/>
            </p:nvSpPr>
            <p:spPr bwMode="auto">
              <a:xfrm flipV="1">
                <a:off x="4558" y="2552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97" name="Line 2961"/>
              <p:cNvSpPr>
                <a:spLocks noChangeShapeType="1"/>
              </p:cNvSpPr>
              <p:nvPr/>
            </p:nvSpPr>
            <p:spPr bwMode="auto">
              <a:xfrm>
                <a:off x="4546" y="2568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98" name="Line 2962"/>
              <p:cNvSpPr>
                <a:spLocks noChangeShapeType="1"/>
              </p:cNvSpPr>
              <p:nvPr/>
            </p:nvSpPr>
            <p:spPr bwMode="auto">
              <a:xfrm>
                <a:off x="4538" y="258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299" name="Line 2963"/>
              <p:cNvSpPr>
                <a:spLocks noChangeShapeType="1"/>
              </p:cNvSpPr>
              <p:nvPr/>
            </p:nvSpPr>
            <p:spPr bwMode="auto">
              <a:xfrm>
                <a:off x="4538" y="255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00" name="Line 2964"/>
              <p:cNvSpPr>
                <a:spLocks noChangeShapeType="1"/>
              </p:cNvSpPr>
              <p:nvPr/>
            </p:nvSpPr>
            <p:spPr bwMode="auto">
              <a:xfrm flipV="1">
                <a:off x="4546" y="254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01" name="Line 2965"/>
              <p:cNvSpPr>
                <a:spLocks noChangeShapeType="1"/>
              </p:cNvSpPr>
              <p:nvPr/>
            </p:nvSpPr>
            <p:spPr bwMode="auto">
              <a:xfrm flipV="1">
                <a:off x="4570" y="254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02" name="Line 2966"/>
              <p:cNvSpPr>
                <a:spLocks noChangeShapeType="1"/>
              </p:cNvSpPr>
              <p:nvPr/>
            </p:nvSpPr>
            <p:spPr bwMode="auto">
              <a:xfrm flipV="1">
                <a:off x="4578" y="2544"/>
                <a:ext cx="1" cy="3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03" name="Line 2967"/>
              <p:cNvSpPr>
                <a:spLocks noChangeShapeType="1"/>
              </p:cNvSpPr>
              <p:nvPr/>
            </p:nvSpPr>
            <p:spPr bwMode="auto">
              <a:xfrm>
                <a:off x="4566" y="2558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04" name="Line 2968"/>
              <p:cNvSpPr>
                <a:spLocks noChangeShapeType="1"/>
              </p:cNvSpPr>
              <p:nvPr/>
            </p:nvSpPr>
            <p:spPr bwMode="auto">
              <a:xfrm>
                <a:off x="4558" y="257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05" name="Line 2969"/>
              <p:cNvSpPr>
                <a:spLocks noChangeShapeType="1"/>
              </p:cNvSpPr>
              <p:nvPr/>
            </p:nvSpPr>
            <p:spPr bwMode="auto">
              <a:xfrm>
                <a:off x="4558" y="254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06" name="Line 2970"/>
              <p:cNvSpPr>
                <a:spLocks noChangeShapeType="1"/>
              </p:cNvSpPr>
              <p:nvPr/>
            </p:nvSpPr>
            <p:spPr bwMode="auto">
              <a:xfrm flipV="1">
                <a:off x="4566" y="253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07" name="Line 2971"/>
              <p:cNvSpPr>
                <a:spLocks noChangeShapeType="1"/>
              </p:cNvSpPr>
              <p:nvPr/>
            </p:nvSpPr>
            <p:spPr bwMode="auto">
              <a:xfrm flipV="1">
                <a:off x="4590" y="253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08" name="Line 2972"/>
              <p:cNvSpPr>
                <a:spLocks noChangeShapeType="1"/>
              </p:cNvSpPr>
              <p:nvPr/>
            </p:nvSpPr>
            <p:spPr bwMode="auto">
              <a:xfrm flipV="1">
                <a:off x="4598" y="2560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09" name="Line 2973"/>
              <p:cNvSpPr>
                <a:spLocks noChangeShapeType="1"/>
              </p:cNvSpPr>
              <p:nvPr/>
            </p:nvSpPr>
            <p:spPr bwMode="auto">
              <a:xfrm>
                <a:off x="4588" y="2576"/>
                <a:ext cx="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10" name="Line 2974"/>
              <p:cNvSpPr>
                <a:spLocks noChangeShapeType="1"/>
              </p:cNvSpPr>
              <p:nvPr/>
            </p:nvSpPr>
            <p:spPr bwMode="auto">
              <a:xfrm>
                <a:off x="4578" y="259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11" name="Line 2975"/>
              <p:cNvSpPr>
                <a:spLocks noChangeShapeType="1"/>
              </p:cNvSpPr>
              <p:nvPr/>
            </p:nvSpPr>
            <p:spPr bwMode="auto">
              <a:xfrm>
                <a:off x="4578" y="256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12" name="Line 2976"/>
              <p:cNvSpPr>
                <a:spLocks noChangeShapeType="1"/>
              </p:cNvSpPr>
              <p:nvPr/>
            </p:nvSpPr>
            <p:spPr bwMode="auto">
              <a:xfrm flipV="1">
                <a:off x="4588" y="255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13" name="Line 2977"/>
              <p:cNvSpPr>
                <a:spLocks noChangeShapeType="1"/>
              </p:cNvSpPr>
              <p:nvPr/>
            </p:nvSpPr>
            <p:spPr bwMode="auto">
              <a:xfrm flipV="1">
                <a:off x="4608" y="255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14" name="Line 2978"/>
              <p:cNvSpPr>
                <a:spLocks noChangeShapeType="1"/>
              </p:cNvSpPr>
              <p:nvPr/>
            </p:nvSpPr>
            <p:spPr bwMode="auto">
              <a:xfrm flipV="1">
                <a:off x="4620" y="2590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15" name="Line 2979"/>
              <p:cNvSpPr>
                <a:spLocks noChangeShapeType="1"/>
              </p:cNvSpPr>
              <p:nvPr/>
            </p:nvSpPr>
            <p:spPr bwMode="auto">
              <a:xfrm>
                <a:off x="4610" y="2606"/>
                <a:ext cx="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16" name="Line 2980"/>
              <p:cNvSpPr>
                <a:spLocks noChangeShapeType="1"/>
              </p:cNvSpPr>
              <p:nvPr/>
            </p:nvSpPr>
            <p:spPr bwMode="auto">
              <a:xfrm>
                <a:off x="4600" y="262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17" name="Line 2981"/>
              <p:cNvSpPr>
                <a:spLocks noChangeShapeType="1"/>
              </p:cNvSpPr>
              <p:nvPr/>
            </p:nvSpPr>
            <p:spPr bwMode="auto">
              <a:xfrm>
                <a:off x="4600" y="259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18" name="Line 2982"/>
              <p:cNvSpPr>
                <a:spLocks noChangeShapeType="1"/>
              </p:cNvSpPr>
              <p:nvPr/>
            </p:nvSpPr>
            <p:spPr bwMode="auto">
              <a:xfrm flipV="1">
                <a:off x="4610" y="258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19" name="Line 2983"/>
              <p:cNvSpPr>
                <a:spLocks noChangeShapeType="1"/>
              </p:cNvSpPr>
              <p:nvPr/>
            </p:nvSpPr>
            <p:spPr bwMode="auto">
              <a:xfrm flipV="1">
                <a:off x="4630" y="2586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20" name="Line 2984"/>
              <p:cNvSpPr>
                <a:spLocks noChangeShapeType="1"/>
              </p:cNvSpPr>
              <p:nvPr/>
            </p:nvSpPr>
            <p:spPr bwMode="auto">
              <a:xfrm flipV="1">
                <a:off x="4640" y="2552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21" name="Line 2985"/>
              <p:cNvSpPr>
                <a:spLocks noChangeShapeType="1"/>
              </p:cNvSpPr>
              <p:nvPr/>
            </p:nvSpPr>
            <p:spPr bwMode="auto">
              <a:xfrm>
                <a:off x="4630" y="2568"/>
                <a:ext cx="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22" name="Line 2986"/>
              <p:cNvSpPr>
                <a:spLocks noChangeShapeType="1"/>
              </p:cNvSpPr>
              <p:nvPr/>
            </p:nvSpPr>
            <p:spPr bwMode="auto">
              <a:xfrm>
                <a:off x="4620" y="258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23" name="Line 2987"/>
              <p:cNvSpPr>
                <a:spLocks noChangeShapeType="1"/>
              </p:cNvSpPr>
              <p:nvPr/>
            </p:nvSpPr>
            <p:spPr bwMode="auto">
              <a:xfrm>
                <a:off x="4620" y="2552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24" name="Line 2988"/>
              <p:cNvSpPr>
                <a:spLocks noChangeShapeType="1"/>
              </p:cNvSpPr>
              <p:nvPr/>
            </p:nvSpPr>
            <p:spPr bwMode="auto">
              <a:xfrm flipV="1">
                <a:off x="4630" y="254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25" name="Line 2989"/>
              <p:cNvSpPr>
                <a:spLocks noChangeShapeType="1"/>
              </p:cNvSpPr>
              <p:nvPr/>
            </p:nvSpPr>
            <p:spPr bwMode="auto">
              <a:xfrm flipV="1">
                <a:off x="4648" y="2548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26" name="Line 2990"/>
              <p:cNvSpPr>
                <a:spLocks noChangeShapeType="1"/>
              </p:cNvSpPr>
              <p:nvPr/>
            </p:nvSpPr>
            <p:spPr bwMode="auto">
              <a:xfrm flipV="1">
                <a:off x="4662" y="2432"/>
                <a:ext cx="1" cy="3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27" name="Line 2991"/>
              <p:cNvSpPr>
                <a:spLocks noChangeShapeType="1"/>
              </p:cNvSpPr>
              <p:nvPr/>
            </p:nvSpPr>
            <p:spPr bwMode="auto">
              <a:xfrm>
                <a:off x="4654" y="2448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28" name="Line 2992"/>
              <p:cNvSpPr>
                <a:spLocks noChangeShapeType="1"/>
              </p:cNvSpPr>
              <p:nvPr/>
            </p:nvSpPr>
            <p:spPr bwMode="auto">
              <a:xfrm>
                <a:off x="4640" y="2464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29" name="Line 2993"/>
              <p:cNvSpPr>
                <a:spLocks noChangeShapeType="1"/>
              </p:cNvSpPr>
              <p:nvPr/>
            </p:nvSpPr>
            <p:spPr bwMode="auto">
              <a:xfrm>
                <a:off x="4640" y="2432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30" name="Line 2994"/>
              <p:cNvSpPr>
                <a:spLocks noChangeShapeType="1"/>
              </p:cNvSpPr>
              <p:nvPr/>
            </p:nvSpPr>
            <p:spPr bwMode="auto">
              <a:xfrm flipV="1">
                <a:off x="4654" y="24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31" name="Line 2995"/>
              <p:cNvSpPr>
                <a:spLocks noChangeShapeType="1"/>
              </p:cNvSpPr>
              <p:nvPr/>
            </p:nvSpPr>
            <p:spPr bwMode="auto">
              <a:xfrm flipV="1">
                <a:off x="4670" y="2428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32" name="Line 2996"/>
              <p:cNvSpPr>
                <a:spLocks noChangeShapeType="1"/>
              </p:cNvSpPr>
              <p:nvPr/>
            </p:nvSpPr>
            <p:spPr bwMode="auto">
              <a:xfrm flipV="1">
                <a:off x="4674" y="2200"/>
                <a:ext cx="1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33" name="Line 2997"/>
              <p:cNvSpPr>
                <a:spLocks noChangeShapeType="1"/>
              </p:cNvSpPr>
              <p:nvPr/>
            </p:nvSpPr>
            <p:spPr bwMode="auto">
              <a:xfrm>
                <a:off x="4666" y="2222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34" name="Line 2998"/>
              <p:cNvSpPr>
                <a:spLocks noChangeShapeType="1"/>
              </p:cNvSpPr>
              <p:nvPr/>
            </p:nvSpPr>
            <p:spPr bwMode="auto">
              <a:xfrm>
                <a:off x="4654" y="2246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35" name="Line 2999"/>
              <p:cNvSpPr>
                <a:spLocks noChangeShapeType="1"/>
              </p:cNvSpPr>
              <p:nvPr/>
            </p:nvSpPr>
            <p:spPr bwMode="auto">
              <a:xfrm>
                <a:off x="4654" y="2200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36" name="Line 3000"/>
              <p:cNvSpPr>
                <a:spLocks noChangeShapeType="1"/>
              </p:cNvSpPr>
              <p:nvPr/>
            </p:nvSpPr>
            <p:spPr bwMode="auto">
              <a:xfrm flipV="1">
                <a:off x="4666" y="220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37" name="Line 3001"/>
              <p:cNvSpPr>
                <a:spLocks noChangeShapeType="1"/>
              </p:cNvSpPr>
              <p:nvPr/>
            </p:nvSpPr>
            <p:spPr bwMode="auto">
              <a:xfrm flipV="1">
                <a:off x="4682" y="2202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38" name="Line 3002"/>
              <p:cNvSpPr>
                <a:spLocks noChangeShapeType="1"/>
              </p:cNvSpPr>
              <p:nvPr/>
            </p:nvSpPr>
            <p:spPr bwMode="auto">
              <a:xfrm flipV="1">
                <a:off x="4664" y="2354"/>
                <a:ext cx="1" cy="6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39" name="Line 3003"/>
              <p:cNvSpPr>
                <a:spLocks noChangeShapeType="1"/>
              </p:cNvSpPr>
              <p:nvPr/>
            </p:nvSpPr>
            <p:spPr bwMode="auto">
              <a:xfrm>
                <a:off x="4606" y="2384"/>
                <a:ext cx="11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40" name="Line 3004"/>
              <p:cNvSpPr>
                <a:spLocks noChangeShapeType="1"/>
              </p:cNvSpPr>
              <p:nvPr/>
            </p:nvSpPr>
            <p:spPr bwMode="auto">
              <a:xfrm>
                <a:off x="4644" y="241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41" name="Line 3005"/>
              <p:cNvSpPr>
                <a:spLocks noChangeShapeType="1"/>
              </p:cNvSpPr>
              <p:nvPr/>
            </p:nvSpPr>
            <p:spPr bwMode="auto">
              <a:xfrm>
                <a:off x="4644" y="2354"/>
                <a:ext cx="4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42" name="Line 3006"/>
              <p:cNvSpPr>
                <a:spLocks noChangeShapeType="1"/>
              </p:cNvSpPr>
              <p:nvPr/>
            </p:nvSpPr>
            <p:spPr bwMode="auto">
              <a:xfrm flipV="1">
                <a:off x="4606" y="236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43" name="Line 3007"/>
              <p:cNvSpPr>
                <a:spLocks noChangeShapeType="1"/>
              </p:cNvSpPr>
              <p:nvPr/>
            </p:nvSpPr>
            <p:spPr bwMode="auto">
              <a:xfrm flipV="1">
                <a:off x="4724" y="2364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44" name="Line 3008"/>
              <p:cNvSpPr>
                <a:spLocks noChangeShapeType="1"/>
              </p:cNvSpPr>
              <p:nvPr/>
            </p:nvSpPr>
            <p:spPr bwMode="auto">
              <a:xfrm>
                <a:off x="3040" y="2660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45" name="Line 3009"/>
              <p:cNvSpPr>
                <a:spLocks noChangeShapeType="1"/>
              </p:cNvSpPr>
              <p:nvPr/>
            </p:nvSpPr>
            <p:spPr bwMode="auto">
              <a:xfrm>
                <a:off x="3072" y="2660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46" name="Line 3010"/>
              <p:cNvSpPr>
                <a:spLocks noChangeShapeType="1"/>
              </p:cNvSpPr>
              <p:nvPr/>
            </p:nvSpPr>
            <p:spPr bwMode="auto">
              <a:xfrm>
                <a:off x="3102" y="2660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47" name="Line 3011"/>
              <p:cNvSpPr>
                <a:spLocks noChangeShapeType="1"/>
              </p:cNvSpPr>
              <p:nvPr/>
            </p:nvSpPr>
            <p:spPr bwMode="auto">
              <a:xfrm>
                <a:off x="3134" y="2660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48" name="Line 3012"/>
              <p:cNvSpPr>
                <a:spLocks noChangeShapeType="1"/>
              </p:cNvSpPr>
              <p:nvPr/>
            </p:nvSpPr>
            <p:spPr bwMode="auto">
              <a:xfrm>
                <a:off x="3166" y="2660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49" name="Line 3013"/>
              <p:cNvSpPr>
                <a:spLocks noChangeShapeType="1"/>
              </p:cNvSpPr>
              <p:nvPr/>
            </p:nvSpPr>
            <p:spPr bwMode="auto">
              <a:xfrm>
                <a:off x="3198" y="2660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50" name="Line 3014"/>
              <p:cNvSpPr>
                <a:spLocks noChangeShapeType="1"/>
              </p:cNvSpPr>
              <p:nvPr/>
            </p:nvSpPr>
            <p:spPr bwMode="auto">
              <a:xfrm>
                <a:off x="3230" y="2660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51" name="Line 3015"/>
              <p:cNvSpPr>
                <a:spLocks noChangeShapeType="1"/>
              </p:cNvSpPr>
              <p:nvPr/>
            </p:nvSpPr>
            <p:spPr bwMode="auto">
              <a:xfrm>
                <a:off x="3262" y="2660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52" name="Line 3016"/>
              <p:cNvSpPr>
                <a:spLocks noChangeShapeType="1"/>
              </p:cNvSpPr>
              <p:nvPr/>
            </p:nvSpPr>
            <p:spPr bwMode="auto">
              <a:xfrm>
                <a:off x="3294" y="2660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353" name="Line 3017"/>
              <p:cNvSpPr>
                <a:spLocks noChangeShapeType="1"/>
              </p:cNvSpPr>
              <p:nvPr/>
            </p:nvSpPr>
            <p:spPr bwMode="auto">
              <a:xfrm>
                <a:off x="3326" y="2660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5354" name="Line 3018"/>
            <p:cNvSpPr>
              <a:spLocks noChangeShapeType="1"/>
            </p:cNvSpPr>
            <p:nvPr/>
          </p:nvSpPr>
          <p:spPr bwMode="auto">
            <a:xfrm>
              <a:off x="3356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55" name="Line 3019"/>
            <p:cNvSpPr>
              <a:spLocks noChangeShapeType="1"/>
            </p:cNvSpPr>
            <p:nvPr/>
          </p:nvSpPr>
          <p:spPr bwMode="auto">
            <a:xfrm>
              <a:off x="3388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56" name="Line 3020"/>
            <p:cNvSpPr>
              <a:spLocks noChangeShapeType="1"/>
            </p:cNvSpPr>
            <p:nvPr/>
          </p:nvSpPr>
          <p:spPr bwMode="auto">
            <a:xfrm>
              <a:off x="3420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57" name="Line 3021"/>
            <p:cNvSpPr>
              <a:spLocks noChangeShapeType="1"/>
            </p:cNvSpPr>
            <p:nvPr/>
          </p:nvSpPr>
          <p:spPr bwMode="auto">
            <a:xfrm>
              <a:off x="3452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58" name="Line 3022"/>
            <p:cNvSpPr>
              <a:spLocks noChangeShapeType="1"/>
            </p:cNvSpPr>
            <p:nvPr/>
          </p:nvSpPr>
          <p:spPr bwMode="auto">
            <a:xfrm>
              <a:off x="3484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59" name="Line 3023"/>
            <p:cNvSpPr>
              <a:spLocks noChangeShapeType="1"/>
            </p:cNvSpPr>
            <p:nvPr/>
          </p:nvSpPr>
          <p:spPr bwMode="auto">
            <a:xfrm>
              <a:off x="3516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60" name="Line 3024"/>
            <p:cNvSpPr>
              <a:spLocks noChangeShapeType="1"/>
            </p:cNvSpPr>
            <p:nvPr/>
          </p:nvSpPr>
          <p:spPr bwMode="auto">
            <a:xfrm>
              <a:off x="3548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61" name="Line 3025"/>
            <p:cNvSpPr>
              <a:spLocks noChangeShapeType="1"/>
            </p:cNvSpPr>
            <p:nvPr/>
          </p:nvSpPr>
          <p:spPr bwMode="auto">
            <a:xfrm>
              <a:off x="3580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62" name="Line 3026"/>
            <p:cNvSpPr>
              <a:spLocks noChangeShapeType="1"/>
            </p:cNvSpPr>
            <p:nvPr/>
          </p:nvSpPr>
          <p:spPr bwMode="auto">
            <a:xfrm>
              <a:off x="3610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63" name="Line 3027"/>
            <p:cNvSpPr>
              <a:spLocks noChangeShapeType="1"/>
            </p:cNvSpPr>
            <p:nvPr/>
          </p:nvSpPr>
          <p:spPr bwMode="auto">
            <a:xfrm>
              <a:off x="3642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64" name="Line 3028"/>
            <p:cNvSpPr>
              <a:spLocks noChangeShapeType="1"/>
            </p:cNvSpPr>
            <p:nvPr/>
          </p:nvSpPr>
          <p:spPr bwMode="auto">
            <a:xfrm>
              <a:off x="3674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65" name="Line 3029"/>
            <p:cNvSpPr>
              <a:spLocks noChangeShapeType="1"/>
            </p:cNvSpPr>
            <p:nvPr/>
          </p:nvSpPr>
          <p:spPr bwMode="auto">
            <a:xfrm>
              <a:off x="3706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66" name="Line 3030"/>
            <p:cNvSpPr>
              <a:spLocks noChangeShapeType="1"/>
            </p:cNvSpPr>
            <p:nvPr/>
          </p:nvSpPr>
          <p:spPr bwMode="auto">
            <a:xfrm>
              <a:off x="3738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67" name="Line 3031"/>
            <p:cNvSpPr>
              <a:spLocks noChangeShapeType="1"/>
            </p:cNvSpPr>
            <p:nvPr/>
          </p:nvSpPr>
          <p:spPr bwMode="auto">
            <a:xfrm>
              <a:off x="3770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68" name="Line 3032"/>
            <p:cNvSpPr>
              <a:spLocks noChangeShapeType="1"/>
            </p:cNvSpPr>
            <p:nvPr/>
          </p:nvSpPr>
          <p:spPr bwMode="auto">
            <a:xfrm>
              <a:off x="3802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69" name="Line 3033"/>
            <p:cNvSpPr>
              <a:spLocks noChangeShapeType="1"/>
            </p:cNvSpPr>
            <p:nvPr/>
          </p:nvSpPr>
          <p:spPr bwMode="auto">
            <a:xfrm>
              <a:off x="3834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70" name="Line 3034"/>
            <p:cNvSpPr>
              <a:spLocks noChangeShapeType="1"/>
            </p:cNvSpPr>
            <p:nvPr/>
          </p:nvSpPr>
          <p:spPr bwMode="auto">
            <a:xfrm>
              <a:off x="3864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71" name="Line 3035"/>
            <p:cNvSpPr>
              <a:spLocks noChangeShapeType="1"/>
            </p:cNvSpPr>
            <p:nvPr/>
          </p:nvSpPr>
          <p:spPr bwMode="auto">
            <a:xfrm>
              <a:off x="3896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72" name="Line 3036"/>
            <p:cNvSpPr>
              <a:spLocks noChangeShapeType="1"/>
            </p:cNvSpPr>
            <p:nvPr/>
          </p:nvSpPr>
          <p:spPr bwMode="auto">
            <a:xfrm>
              <a:off x="3928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73" name="Line 3037"/>
            <p:cNvSpPr>
              <a:spLocks noChangeShapeType="1"/>
            </p:cNvSpPr>
            <p:nvPr/>
          </p:nvSpPr>
          <p:spPr bwMode="auto">
            <a:xfrm>
              <a:off x="3960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74" name="Line 3038"/>
            <p:cNvSpPr>
              <a:spLocks noChangeShapeType="1"/>
            </p:cNvSpPr>
            <p:nvPr/>
          </p:nvSpPr>
          <p:spPr bwMode="auto">
            <a:xfrm>
              <a:off x="3992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75" name="Line 3039"/>
            <p:cNvSpPr>
              <a:spLocks noChangeShapeType="1"/>
            </p:cNvSpPr>
            <p:nvPr/>
          </p:nvSpPr>
          <p:spPr bwMode="auto">
            <a:xfrm>
              <a:off x="4024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76" name="Line 3040"/>
            <p:cNvSpPr>
              <a:spLocks noChangeShapeType="1"/>
            </p:cNvSpPr>
            <p:nvPr/>
          </p:nvSpPr>
          <p:spPr bwMode="auto">
            <a:xfrm>
              <a:off x="4056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77" name="Line 3041"/>
            <p:cNvSpPr>
              <a:spLocks noChangeShapeType="1"/>
            </p:cNvSpPr>
            <p:nvPr/>
          </p:nvSpPr>
          <p:spPr bwMode="auto">
            <a:xfrm>
              <a:off x="4088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78" name="Line 3042"/>
            <p:cNvSpPr>
              <a:spLocks noChangeShapeType="1"/>
            </p:cNvSpPr>
            <p:nvPr/>
          </p:nvSpPr>
          <p:spPr bwMode="auto">
            <a:xfrm>
              <a:off x="4118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79" name="Line 3043"/>
            <p:cNvSpPr>
              <a:spLocks noChangeShapeType="1"/>
            </p:cNvSpPr>
            <p:nvPr/>
          </p:nvSpPr>
          <p:spPr bwMode="auto">
            <a:xfrm>
              <a:off x="4150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80" name="Line 3044"/>
            <p:cNvSpPr>
              <a:spLocks noChangeShapeType="1"/>
            </p:cNvSpPr>
            <p:nvPr/>
          </p:nvSpPr>
          <p:spPr bwMode="auto">
            <a:xfrm>
              <a:off x="4182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81" name="Line 3045"/>
            <p:cNvSpPr>
              <a:spLocks noChangeShapeType="1"/>
            </p:cNvSpPr>
            <p:nvPr/>
          </p:nvSpPr>
          <p:spPr bwMode="auto">
            <a:xfrm>
              <a:off x="4214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82" name="Line 3046"/>
            <p:cNvSpPr>
              <a:spLocks noChangeShapeType="1"/>
            </p:cNvSpPr>
            <p:nvPr/>
          </p:nvSpPr>
          <p:spPr bwMode="auto">
            <a:xfrm>
              <a:off x="4246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83" name="Line 3047"/>
            <p:cNvSpPr>
              <a:spLocks noChangeShapeType="1"/>
            </p:cNvSpPr>
            <p:nvPr/>
          </p:nvSpPr>
          <p:spPr bwMode="auto">
            <a:xfrm>
              <a:off x="4278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84" name="Line 3048"/>
            <p:cNvSpPr>
              <a:spLocks noChangeShapeType="1"/>
            </p:cNvSpPr>
            <p:nvPr/>
          </p:nvSpPr>
          <p:spPr bwMode="auto">
            <a:xfrm>
              <a:off x="4310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85" name="Line 3049"/>
            <p:cNvSpPr>
              <a:spLocks noChangeShapeType="1"/>
            </p:cNvSpPr>
            <p:nvPr/>
          </p:nvSpPr>
          <p:spPr bwMode="auto">
            <a:xfrm>
              <a:off x="4342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86" name="Line 3050"/>
            <p:cNvSpPr>
              <a:spLocks noChangeShapeType="1"/>
            </p:cNvSpPr>
            <p:nvPr/>
          </p:nvSpPr>
          <p:spPr bwMode="auto">
            <a:xfrm>
              <a:off x="4372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87" name="Line 3051"/>
            <p:cNvSpPr>
              <a:spLocks noChangeShapeType="1"/>
            </p:cNvSpPr>
            <p:nvPr/>
          </p:nvSpPr>
          <p:spPr bwMode="auto">
            <a:xfrm>
              <a:off x="4404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88" name="Line 3052"/>
            <p:cNvSpPr>
              <a:spLocks noChangeShapeType="1"/>
            </p:cNvSpPr>
            <p:nvPr/>
          </p:nvSpPr>
          <p:spPr bwMode="auto">
            <a:xfrm>
              <a:off x="4436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89" name="Line 3053"/>
            <p:cNvSpPr>
              <a:spLocks noChangeShapeType="1"/>
            </p:cNvSpPr>
            <p:nvPr/>
          </p:nvSpPr>
          <p:spPr bwMode="auto">
            <a:xfrm>
              <a:off x="4468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90" name="Line 3054"/>
            <p:cNvSpPr>
              <a:spLocks noChangeShapeType="1"/>
            </p:cNvSpPr>
            <p:nvPr/>
          </p:nvSpPr>
          <p:spPr bwMode="auto">
            <a:xfrm>
              <a:off x="4500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91" name="Line 3055"/>
            <p:cNvSpPr>
              <a:spLocks noChangeShapeType="1"/>
            </p:cNvSpPr>
            <p:nvPr/>
          </p:nvSpPr>
          <p:spPr bwMode="auto">
            <a:xfrm>
              <a:off x="4532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92" name="Line 3056"/>
            <p:cNvSpPr>
              <a:spLocks noChangeShapeType="1"/>
            </p:cNvSpPr>
            <p:nvPr/>
          </p:nvSpPr>
          <p:spPr bwMode="auto">
            <a:xfrm>
              <a:off x="4564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93" name="Line 3057"/>
            <p:cNvSpPr>
              <a:spLocks noChangeShapeType="1"/>
            </p:cNvSpPr>
            <p:nvPr/>
          </p:nvSpPr>
          <p:spPr bwMode="auto">
            <a:xfrm>
              <a:off x="4596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94" name="Line 3058"/>
            <p:cNvSpPr>
              <a:spLocks noChangeShapeType="1"/>
            </p:cNvSpPr>
            <p:nvPr/>
          </p:nvSpPr>
          <p:spPr bwMode="auto">
            <a:xfrm>
              <a:off x="4626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95" name="Line 3059"/>
            <p:cNvSpPr>
              <a:spLocks noChangeShapeType="1"/>
            </p:cNvSpPr>
            <p:nvPr/>
          </p:nvSpPr>
          <p:spPr bwMode="auto">
            <a:xfrm>
              <a:off x="4658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96" name="Line 3060"/>
            <p:cNvSpPr>
              <a:spLocks noChangeShapeType="1"/>
            </p:cNvSpPr>
            <p:nvPr/>
          </p:nvSpPr>
          <p:spPr bwMode="auto">
            <a:xfrm>
              <a:off x="4690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97" name="Line 3061"/>
            <p:cNvSpPr>
              <a:spLocks noChangeShapeType="1"/>
            </p:cNvSpPr>
            <p:nvPr/>
          </p:nvSpPr>
          <p:spPr bwMode="auto">
            <a:xfrm>
              <a:off x="4722" y="2660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98" name="Line 3062"/>
            <p:cNvSpPr>
              <a:spLocks noChangeShapeType="1"/>
            </p:cNvSpPr>
            <p:nvPr/>
          </p:nvSpPr>
          <p:spPr bwMode="auto">
            <a:xfrm>
              <a:off x="4754" y="2660"/>
              <a:ext cx="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399" name="Line 3063"/>
            <p:cNvSpPr>
              <a:spLocks noChangeShapeType="1"/>
            </p:cNvSpPr>
            <p:nvPr/>
          </p:nvSpPr>
          <p:spPr bwMode="auto">
            <a:xfrm>
              <a:off x="4786" y="2660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00" name="Freeform 3064"/>
            <p:cNvSpPr>
              <a:spLocks/>
            </p:cNvSpPr>
            <p:nvPr/>
          </p:nvSpPr>
          <p:spPr bwMode="auto">
            <a:xfrm>
              <a:off x="3214" y="2166"/>
              <a:ext cx="56" cy="94"/>
            </a:xfrm>
            <a:custGeom>
              <a:avLst/>
              <a:gdLst>
                <a:gd name="T0" fmla="*/ 42 w 56"/>
                <a:gd name="T1" fmla="*/ 38 h 94"/>
                <a:gd name="T2" fmla="*/ 34 w 56"/>
                <a:gd name="T3" fmla="*/ 34 h 94"/>
                <a:gd name="T4" fmla="*/ 26 w 56"/>
                <a:gd name="T5" fmla="*/ 34 h 94"/>
                <a:gd name="T6" fmla="*/ 14 w 56"/>
                <a:gd name="T7" fmla="*/ 38 h 94"/>
                <a:gd name="T8" fmla="*/ 4 w 56"/>
                <a:gd name="T9" fmla="*/ 50 h 94"/>
                <a:gd name="T10" fmla="*/ 0 w 56"/>
                <a:gd name="T11" fmla="*/ 64 h 94"/>
                <a:gd name="T12" fmla="*/ 0 w 56"/>
                <a:gd name="T13" fmla="*/ 76 h 94"/>
                <a:gd name="T14" fmla="*/ 4 w 56"/>
                <a:gd name="T15" fmla="*/ 84 h 94"/>
                <a:gd name="T16" fmla="*/ 8 w 56"/>
                <a:gd name="T17" fmla="*/ 90 h 94"/>
                <a:gd name="T18" fmla="*/ 18 w 56"/>
                <a:gd name="T19" fmla="*/ 94 h 94"/>
                <a:gd name="T20" fmla="*/ 26 w 56"/>
                <a:gd name="T21" fmla="*/ 94 h 94"/>
                <a:gd name="T22" fmla="*/ 38 w 56"/>
                <a:gd name="T23" fmla="*/ 90 h 94"/>
                <a:gd name="T24" fmla="*/ 46 w 56"/>
                <a:gd name="T25" fmla="*/ 76 h 94"/>
                <a:gd name="T26" fmla="*/ 52 w 56"/>
                <a:gd name="T27" fmla="*/ 64 h 94"/>
                <a:gd name="T28" fmla="*/ 52 w 56"/>
                <a:gd name="T29" fmla="*/ 50 h 94"/>
                <a:gd name="T30" fmla="*/ 46 w 56"/>
                <a:gd name="T31" fmla="*/ 42 h 94"/>
                <a:gd name="T32" fmla="*/ 30 w 56"/>
                <a:gd name="T33" fmla="*/ 22 h 94"/>
                <a:gd name="T34" fmla="*/ 26 w 56"/>
                <a:gd name="T35" fmla="*/ 12 h 94"/>
                <a:gd name="T36" fmla="*/ 26 w 56"/>
                <a:gd name="T37" fmla="*/ 4 h 94"/>
                <a:gd name="T38" fmla="*/ 30 w 56"/>
                <a:gd name="T39" fmla="*/ 0 h 94"/>
                <a:gd name="T40" fmla="*/ 38 w 56"/>
                <a:gd name="T41" fmla="*/ 0 h 94"/>
                <a:gd name="T42" fmla="*/ 46 w 56"/>
                <a:gd name="T43" fmla="*/ 4 h 94"/>
                <a:gd name="T44" fmla="*/ 56 w 56"/>
                <a:gd name="T45" fmla="*/ 1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" h="94">
                  <a:moveTo>
                    <a:pt x="42" y="38"/>
                  </a:moveTo>
                  <a:lnTo>
                    <a:pt x="34" y="34"/>
                  </a:lnTo>
                  <a:lnTo>
                    <a:pt x="26" y="34"/>
                  </a:lnTo>
                  <a:lnTo>
                    <a:pt x="14" y="38"/>
                  </a:lnTo>
                  <a:lnTo>
                    <a:pt x="4" y="50"/>
                  </a:lnTo>
                  <a:lnTo>
                    <a:pt x="0" y="64"/>
                  </a:lnTo>
                  <a:lnTo>
                    <a:pt x="0" y="76"/>
                  </a:lnTo>
                  <a:lnTo>
                    <a:pt x="4" y="84"/>
                  </a:lnTo>
                  <a:lnTo>
                    <a:pt x="8" y="90"/>
                  </a:lnTo>
                  <a:lnTo>
                    <a:pt x="18" y="94"/>
                  </a:lnTo>
                  <a:lnTo>
                    <a:pt x="26" y="94"/>
                  </a:lnTo>
                  <a:lnTo>
                    <a:pt x="38" y="90"/>
                  </a:lnTo>
                  <a:lnTo>
                    <a:pt x="46" y="76"/>
                  </a:lnTo>
                  <a:lnTo>
                    <a:pt x="52" y="64"/>
                  </a:lnTo>
                  <a:lnTo>
                    <a:pt x="52" y="50"/>
                  </a:lnTo>
                  <a:lnTo>
                    <a:pt x="46" y="42"/>
                  </a:lnTo>
                  <a:lnTo>
                    <a:pt x="30" y="22"/>
                  </a:lnTo>
                  <a:lnTo>
                    <a:pt x="26" y="12"/>
                  </a:lnTo>
                  <a:lnTo>
                    <a:pt x="26" y="4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6" y="4"/>
                  </a:lnTo>
                  <a:lnTo>
                    <a:pt x="56" y="1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01" name="Freeform 3065"/>
            <p:cNvSpPr>
              <a:spLocks/>
            </p:cNvSpPr>
            <p:nvPr/>
          </p:nvSpPr>
          <p:spPr bwMode="auto">
            <a:xfrm>
              <a:off x="3218" y="2200"/>
              <a:ext cx="22" cy="56"/>
            </a:xfrm>
            <a:custGeom>
              <a:avLst/>
              <a:gdLst>
                <a:gd name="T0" fmla="*/ 22 w 22"/>
                <a:gd name="T1" fmla="*/ 0 h 56"/>
                <a:gd name="T2" fmla="*/ 14 w 22"/>
                <a:gd name="T3" fmla="*/ 4 h 56"/>
                <a:gd name="T4" fmla="*/ 4 w 22"/>
                <a:gd name="T5" fmla="*/ 16 h 56"/>
                <a:gd name="T6" fmla="*/ 0 w 22"/>
                <a:gd name="T7" fmla="*/ 30 h 56"/>
                <a:gd name="T8" fmla="*/ 0 w 22"/>
                <a:gd name="T9" fmla="*/ 46 h 56"/>
                <a:gd name="T10" fmla="*/ 4 w 22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">
                  <a:moveTo>
                    <a:pt x="22" y="0"/>
                  </a:moveTo>
                  <a:lnTo>
                    <a:pt x="14" y="4"/>
                  </a:lnTo>
                  <a:lnTo>
                    <a:pt x="4" y="16"/>
                  </a:lnTo>
                  <a:lnTo>
                    <a:pt x="0" y="30"/>
                  </a:lnTo>
                  <a:lnTo>
                    <a:pt x="0" y="46"/>
                  </a:lnTo>
                  <a:lnTo>
                    <a:pt x="4" y="5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02" name="Freeform 3066"/>
            <p:cNvSpPr>
              <a:spLocks/>
            </p:cNvSpPr>
            <p:nvPr/>
          </p:nvSpPr>
          <p:spPr bwMode="auto">
            <a:xfrm>
              <a:off x="3240" y="2170"/>
              <a:ext cx="30" cy="90"/>
            </a:xfrm>
            <a:custGeom>
              <a:avLst/>
              <a:gdLst>
                <a:gd name="T0" fmla="*/ 0 w 30"/>
                <a:gd name="T1" fmla="*/ 90 h 90"/>
                <a:gd name="T2" fmla="*/ 8 w 30"/>
                <a:gd name="T3" fmla="*/ 86 h 90"/>
                <a:gd name="T4" fmla="*/ 16 w 30"/>
                <a:gd name="T5" fmla="*/ 72 h 90"/>
                <a:gd name="T6" fmla="*/ 20 w 30"/>
                <a:gd name="T7" fmla="*/ 60 h 90"/>
                <a:gd name="T8" fmla="*/ 20 w 30"/>
                <a:gd name="T9" fmla="*/ 42 h 90"/>
                <a:gd name="T10" fmla="*/ 16 w 30"/>
                <a:gd name="T11" fmla="*/ 34 h 90"/>
                <a:gd name="T12" fmla="*/ 8 w 30"/>
                <a:gd name="T13" fmla="*/ 22 h 90"/>
                <a:gd name="T14" fmla="*/ 4 w 30"/>
                <a:gd name="T15" fmla="*/ 14 h 90"/>
                <a:gd name="T16" fmla="*/ 4 w 30"/>
                <a:gd name="T17" fmla="*/ 4 h 90"/>
                <a:gd name="T18" fmla="*/ 8 w 30"/>
                <a:gd name="T19" fmla="*/ 0 h 90"/>
                <a:gd name="T20" fmla="*/ 16 w 30"/>
                <a:gd name="T21" fmla="*/ 0 h 90"/>
                <a:gd name="T22" fmla="*/ 30 w 30"/>
                <a:gd name="T23" fmla="*/ 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90">
                  <a:moveTo>
                    <a:pt x="0" y="90"/>
                  </a:moveTo>
                  <a:lnTo>
                    <a:pt x="8" y="86"/>
                  </a:lnTo>
                  <a:lnTo>
                    <a:pt x="16" y="72"/>
                  </a:lnTo>
                  <a:lnTo>
                    <a:pt x="20" y="60"/>
                  </a:lnTo>
                  <a:lnTo>
                    <a:pt x="20" y="42"/>
                  </a:lnTo>
                  <a:lnTo>
                    <a:pt x="16" y="34"/>
                  </a:lnTo>
                  <a:lnTo>
                    <a:pt x="8" y="22"/>
                  </a:lnTo>
                  <a:lnTo>
                    <a:pt x="4" y="14"/>
                  </a:lnTo>
                  <a:lnTo>
                    <a:pt x="4" y="4"/>
                  </a:lnTo>
                  <a:lnTo>
                    <a:pt x="8" y="0"/>
                  </a:lnTo>
                  <a:lnTo>
                    <a:pt x="16" y="0"/>
                  </a:lnTo>
                  <a:lnTo>
                    <a:pt x="30" y="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03" name="Line 3067"/>
            <p:cNvSpPr>
              <a:spLocks noChangeShapeType="1"/>
            </p:cNvSpPr>
            <p:nvPr/>
          </p:nvSpPr>
          <p:spPr bwMode="auto">
            <a:xfrm flipH="1">
              <a:off x="3294" y="2170"/>
              <a:ext cx="30" cy="9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04" name="Line 3068"/>
            <p:cNvSpPr>
              <a:spLocks noChangeShapeType="1"/>
            </p:cNvSpPr>
            <p:nvPr/>
          </p:nvSpPr>
          <p:spPr bwMode="auto">
            <a:xfrm>
              <a:off x="3324" y="2170"/>
              <a:ext cx="30" cy="9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05" name="Line 3069"/>
            <p:cNvSpPr>
              <a:spLocks noChangeShapeType="1"/>
            </p:cNvSpPr>
            <p:nvPr/>
          </p:nvSpPr>
          <p:spPr bwMode="auto">
            <a:xfrm>
              <a:off x="3324" y="2184"/>
              <a:ext cx="26" cy="7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06" name="Line 3070"/>
            <p:cNvSpPr>
              <a:spLocks noChangeShapeType="1"/>
            </p:cNvSpPr>
            <p:nvPr/>
          </p:nvSpPr>
          <p:spPr bwMode="auto">
            <a:xfrm>
              <a:off x="3304" y="2234"/>
              <a:ext cx="3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07" name="Line 3071"/>
            <p:cNvSpPr>
              <a:spLocks noChangeShapeType="1"/>
            </p:cNvSpPr>
            <p:nvPr/>
          </p:nvSpPr>
          <p:spPr bwMode="auto">
            <a:xfrm>
              <a:off x="3286" y="2260"/>
              <a:ext cx="2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08" name="Line 3072"/>
            <p:cNvSpPr>
              <a:spLocks noChangeShapeType="1"/>
            </p:cNvSpPr>
            <p:nvPr/>
          </p:nvSpPr>
          <p:spPr bwMode="auto">
            <a:xfrm>
              <a:off x="3338" y="2260"/>
              <a:ext cx="24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09" name="Line 3073"/>
            <p:cNvSpPr>
              <a:spLocks noChangeShapeType="1"/>
            </p:cNvSpPr>
            <p:nvPr/>
          </p:nvSpPr>
          <p:spPr bwMode="auto">
            <a:xfrm>
              <a:off x="3390" y="2156"/>
              <a:ext cx="1" cy="3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10" name="Line 3074"/>
            <p:cNvSpPr>
              <a:spLocks noChangeShapeType="1"/>
            </p:cNvSpPr>
            <p:nvPr/>
          </p:nvSpPr>
          <p:spPr bwMode="auto">
            <a:xfrm>
              <a:off x="3376" y="2164"/>
              <a:ext cx="26" cy="1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11" name="Line 3075"/>
            <p:cNvSpPr>
              <a:spLocks noChangeShapeType="1"/>
            </p:cNvSpPr>
            <p:nvPr/>
          </p:nvSpPr>
          <p:spPr bwMode="auto">
            <a:xfrm flipH="1">
              <a:off x="3376" y="2164"/>
              <a:ext cx="26" cy="1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12" name="Line 3076"/>
            <p:cNvSpPr>
              <a:spLocks noChangeShapeType="1"/>
            </p:cNvSpPr>
            <p:nvPr/>
          </p:nvSpPr>
          <p:spPr bwMode="auto">
            <a:xfrm flipV="1">
              <a:off x="4786" y="2088"/>
              <a:ext cx="1" cy="114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13" name="Line 3077"/>
            <p:cNvSpPr>
              <a:spLocks noChangeShapeType="1"/>
            </p:cNvSpPr>
            <p:nvPr/>
          </p:nvSpPr>
          <p:spPr bwMode="auto">
            <a:xfrm flipH="1">
              <a:off x="4750" y="3118"/>
              <a:ext cx="3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14" name="Line 3078"/>
            <p:cNvSpPr>
              <a:spLocks noChangeShapeType="1"/>
            </p:cNvSpPr>
            <p:nvPr/>
          </p:nvSpPr>
          <p:spPr bwMode="auto">
            <a:xfrm flipH="1">
              <a:off x="4750" y="2890"/>
              <a:ext cx="3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15" name="Line 3079"/>
            <p:cNvSpPr>
              <a:spLocks noChangeShapeType="1"/>
            </p:cNvSpPr>
            <p:nvPr/>
          </p:nvSpPr>
          <p:spPr bwMode="auto">
            <a:xfrm flipH="1">
              <a:off x="4750" y="2660"/>
              <a:ext cx="3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16" name="Line 3080"/>
            <p:cNvSpPr>
              <a:spLocks noChangeShapeType="1"/>
            </p:cNvSpPr>
            <p:nvPr/>
          </p:nvSpPr>
          <p:spPr bwMode="auto">
            <a:xfrm flipH="1">
              <a:off x="4750" y="2432"/>
              <a:ext cx="3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17" name="Line 3081"/>
            <p:cNvSpPr>
              <a:spLocks noChangeShapeType="1"/>
            </p:cNvSpPr>
            <p:nvPr/>
          </p:nvSpPr>
          <p:spPr bwMode="auto">
            <a:xfrm flipH="1">
              <a:off x="4750" y="2202"/>
              <a:ext cx="3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18" name="Line 3082"/>
            <p:cNvSpPr>
              <a:spLocks noChangeShapeType="1"/>
            </p:cNvSpPr>
            <p:nvPr/>
          </p:nvSpPr>
          <p:spPr bwMode="auto">
            <a:xfrm flipH="1">
              <a:off x="4768" y="3232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19" name="Line 3083"/>
            <p:cNvSpPr>
              <a:spLocks noChangeShapeType="1"/>
            </p:cNvSpPr>
            <p:nvPr/>
          </p:nvSpPr>
          <p:spPr bwMode="auto">
            <a:xfrm flipH="1">
              <a:off x="4768" y="3176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0" name="Line 3084"/>
            <p:cNvSpPr>
              <a:spLocks noChangeShapeType="1"/>
            </p:cNvSpPr>
            <p:nvPr/>
          </p:nvSpPr>
          <p:spPr bwMode="auto">
            <a:xfrm flipH="1">
              <a:off x="4768" y="3062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1" name="Line 3085"/>
            <p:cNvSpPr>
              <a:spLocks noChangeShapeType="1"/>
            </p:cNvSpPr>
            <p:nvPr/>
          </p:nvSpPr>
          <p:spPr bwMode="auto">
            <a:xfrm flipH="1">
              <a:off x="4768" y="3004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2" name="Line 3086"/>
            <p:cNvSpPr>
              <a:spLocks noChangeShapeType="1"/>
            </p:cNvSpPr>
            <p:nvPr/>
          </p:nvSpPr>
          <p:spPr bwMode="auto">
            <a:xfrm flipH="1">
              <a:off x="4768" y="2946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3" name="Line 3087"/>
            <p:cNvSpPr>
              <a:spLocks noChangeShapeType="1"/>
            </p:cNvSpPr>
            <p:nvPr/>
          </p:nvSpPr>
          <p:spPr bwMode="auto">
            <a:xfrm flipH="1">
              <a:off x="4768" y="2832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4" name="Line 3088"/>
            <p:cNvSpPr>
              <a:spLocks noChangeShapeType="1"/>
            </p:cNvSpPr>
            <p:nvPr/>
          </p:nvSpPr>
          <p:spPr bwMode="auto">
            <a:xfrm flipH="1">
              <a:off x="4768" y="2774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5" name="Line 3089"/>
            <p:cNvSpPr>
              <a:spLocks noChangeShapeType="1"/>
            </p:cNvSpPr>
            <p:nvPr/>
          </p:nvSpPr>
          <p:spPr bwMode="auto">
            <a:xfrm flipH="1">
              <a:off x="4768" y="2718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6" name="Line 3090"/>
            <p:cNvSpPr>
              <a:spLocks noChangeShapeType="1"/>
            </p:cNvSpPr>
            <p:nvPr/>
          </p:nvSpPr>
          <p:spPr bwMode="auto">
            <a:xfrm flipH="1">
              <a:off x="4768" y="2602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7" name="Line 3091"/>
            <p:cNvSpPr>
              <a:spLocks noChangeShapeType="1"/>
            </p:cNvSpPr>
            <p:nvPr/>
          </p:nvSpPr>
          <p:spPr bwMode="auto">
            <a:xfrm flipH="1">
              <a:off x="4768" y="2546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8" name="Line 3092"/>
            <p:cNvSpPr>
              <a:spLocks noChangeShapeType="1"/>
            </p:cNvSpPr>
            <p:nvPr/>
          </p:nvSpPr>
          <p:spPr bwMode="auto">
            <a:xfrm flipH="1">
              <a:off x="4768" y="2488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9" name="Line 3093"/>
            <p:cNvSpPr>
              <a:spLocks noChangeShapeType="1"/>
            </p:cNvSpPr>
            <p:nvPr/>
          </p:nvSpPr>
          <p:spPr bwMode="auto">
            <a:xfrm flipH="1">
              <a:off x="4768" y="2374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30" name="Line 3094"/>
            <p:cNvSpPr>
              <a:spLocks noChangeShapeType="1"/>
            </p:cNvSpPr>
            <p:nvPr/>
          </p:nvSpPr>
          <p:spPr bwMode="auto">
            <a:xfrm flipH="1">
              <a:off x="4768" y="2316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31" name="Line 3095"/>
            <p:cNvSpPr>
              <a:spLocks noChangeShapeType="1"/>
            </p:cNvSpPr>
            <p:nvPr/>
          </p:nvSpPr>
          <p:spPr bwMode="auto">
            <a:xfrm flipH="1">
              <a:off x="4768" y="2260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32" name="Line 3096"/>
            <p:cNvSpPr>
              <a:spLocks noChangeShapeType="1"/>
            </p:cNvSpPr>
            <p:nvPr/>
          </p:nvSpPr>
          <p:spPr bwMode="auto">
            <a:xfrm flipH="1">
              <a:off x="4768" y="2144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33" name="Line 3097"/>
            <p:cNvSpPr>
              <a:spLocks noChangeShapeType="1"/>
            </p:cNvSpPr>
            <p:nvPr/>
          </p:nvSpPr>
          <p:spPr bwMode="auto">
            <a:xfrm flipH="1">
              <a:off x="4768" y="2088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34" name="Line 3098"/>
            <p:cNvSpPr>
              <a:spLocks noChangeShapeType="1"/>
            </p:cNvSpPr>
            <p:nvPr/>
          </p:nvSpPr>
          <p:spPr bwMode="auto">
            <a:xfrm flipV="1">
              <a:off x="4786" y="2088"/>
              <a:ext cx="1" cy="114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35" name="Line 3099"/>
            <p:cNvSpPr>
              <a:spLocks noChangeShapeType="1"/>
            </p:cNvSpPr>
            <p:nvPr/>
          </p:nvSpPr>
          <p:spPr bwMode="auto">
            <a:xfrm flipH="1">
              <a:off x="4750" y="3118"/>
              <a:ext cx="3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36" name="Line 3100"/>
            <p:cNvSpPr>
              <a:spLocks noChangeShapeType="1"/>
            </p:cNvSpPr>
            <p:nvPr/>
          </p:nvSpPr>
          <p:spPr bwMode="auto">
            <a:xfrm>
              <a:off x="4824" y="3128"/>
              <a:ext cx="5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37" name="Freeform 3101"/>
            <p:cNvSpPr>
              <a:spLocks/>
            </p:cNvSpPr>
            <p:nvPr/>
          </p:nvSpPr>
          <p:spPr bwMode="auto">
            <a:xfrm>
              <a:off x="4902" y="3090"/>
              <a:ext cx="44" cy="66"/>
            </a:xfrm>
            <a:custGeom>
              <a:avLst/>
              <a:gdLst>
                <a:gd name="T0" fmla="*/ 18 w 44"/>
                <a:gd name="T1" fmla="*/ 0 h 66"/>
                <a:gd name="T2" fmla="*/ 10 w 44"/>
                <a:gd name="T3" fmla="*/ 4 h 66"/>
                <a:gd name="T4" fmla="*/ 4 w 44"/>
                <a:gd name="T5" fmla="*/ 12 h 66"/>
                <a:gd name="T6" fmla="*/ 0 w 44"/>
                <a:gd name="T7" fmla="*/ 28 h 66"/>
                <a:gd name="T8" fmla="*/ 0 w 44"/>
                <a:gd name="T9" fmla="*/ 38 h 66"/>
                <a:gd name="T10" fmla="*/ 4 w 44"/>
                <a:gd name="T11" fmla="*/ 54 h 66"/>
                <a:gd name="T12" fmla="*/ 10 w 44"/>
                <a:gd name="T13" fmla="*/ 62 h 66"/>
                <a:gd name="T14" fmla="*/ 18 w 44"/>
                <a:gd name="T15" fmla="*/ 66 h 66"/>
                <a:gd name="T16" fmla="*/ 24 w 44"/>
                <a:gd name="T17" fmla="*/ 66 h 66"/>
                <a:gd name="T18" fmla="*/ 34 w 44"/>
                <a:gd name="T19" fmla="*/ 62 h 66"/>
                <a:gd name="T20" fmla="*/ 40 w 44"/>
                <a:gd name="T21" fmla="*/ 54 h 66"/>
                <a:gd name="T22" fmla="*/ 44 w 44"/>
                <a:gd name="T23" fmla="*/ 38 h 66"/>
                <a:gd name="T24" fmla="*/ 44 w 44"/>
                <a:gd name="T25" fmla="*/ 28 h 66"/>
                <a:gd name="T26" fmla="*/ 40 w 44"/>
                <a:gd name="T27" fmla="*/ 12 h 66"/>
                <a:gd name="T28" fmla="*/ 34 w 44"/>
                <a:gd name="T29" fmla="*/ 4 h 66"/>
                <a:gd name="T30" fmla="*/ 24 w 44"/>
                <a:gd name="T31" fmla="*/ 0 h 66"/>
                <a:gd name="T32" fmla="*/ 18 w 44"/>
                <a:gd name="T33" fmla="*/ 0 h 66"/>
                <a:gd name="T34" fmla="*/ 12 w 44"/>
                <a:gd name="T35" fmla="*/ 4 h 66"/>
                <a:gd name="T36" fmla="*/ 10 w 44"/>
                <a:gd name="T37" fmla="*/ 6 h 66"/>
                <a:gd name="T38" fmla="*/ 6 w 44"/>
                <a:gd name="T39" fmla="*/ 12 h 66"/>
                <a:gd name="T40" fmla="*/ 4 w 44"/>
                <a:gd name="T41" fmla="*/ 28 h 66"/>
                <a:gd name="T42" fmla="*/ 4 w 44"/>
                <a:gd name="T43" fmla="*/ 38 h 66"/>
                <a:gd name="T44" fmla="*/ 6 w 44"/>
                <a:gd name="T45" fmla="*/ 54 h 66"/>
                <a:gd name="T46" fmla="*/ 10 w 44"/>
                <a:gd name="T47" fmla="*/ 60 h 66"/>
                <a:gd name="T48" fmla="*/ 12 w 44"/>
                <a:gd name="T49" fmla="*/ 62 h 66"/>
                <a:gd name="T50" fmla="*/ 18 w 44"/>
                <a:gd name="T5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" h="66">
                  <a:moveTo>
                    <a:pt x="18" y="0"/>
                  </a:moveTo>
                  <a:lnTo>
                    <a:pt x="10" y="4"/>
                  </a:lnTo>
                  <a:lnTo>
                    <a:pt x="4" y="12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4" y="54"/>
                  </a:lnTo>
                  <a:lnTo>
                    <a:pt x="10" y="62"/>
                  </a:lnTo>
                  <a:lnTo>
                    <a:pt x="18" y="66"/>
                  </a:lnTo>
                  <a:lnTo>
                    <a:pt x="24" y="66"/>
                  </a:lnTo>
                  <a:lnTo>
                    <a:pt x="34" y="62"/>
                  </a:lnTo>
                  <a:lnTo>
                    <a:pt x="40" y="54"/>
                  </a:lnTo>
                  <a:lnTo>
                    <a:pt x="44" y="38"/>
                  </a:lnTo>
                  <a:lnTo>
                    <a:pt x="44" y="28"/>
                  </a:lnTo>
                  <a:lnTo>
                    <a:pt x="40" y="12"/>
                  </a:lnTo>
                  <a:lnTo>
                    <a:pt x="34" y="4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4" y="28"/>
                  </a:lnTo>
                  <a:lnTo>
                    <a:pt x="4" y="38"/>
                  </a:lnTo>
                  <a:lnTo>
                    <a:pt x="6" y="54"/>
                  </a:lnTo>
                  <a:lnTo>
                    <a:pt x="10" y="60"/>
                  </a:lnTo>
                  <a:lnTo>
                    <a:pt x="12" y="62"/>
                  </a:lnTo>
                  <a:lnTo>
                    <a:pt x="18" y="6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38" name="Freeform 3102"/>
            <p:cNvSpPr>
              <a:spLocks/>
            </p:cNvSpPr>
            <p:nvPr/>
          </p:nvSpPr>
          <p:spPr bwMode="auto">
            <a:xfrm>
              <a:off x="4926" y="3090"/>
              <a:ext cx="16" cy="66"/>
            </a:xfrm>
            <a:custGeom>
              <a:avLst/>
              <a:gdLst>
                <a:gd name="T0" fmla="*/ 0 w 16"/>
                <a:gd name="T1" fmla="*/ 66 h 66"/>
                <a:gd name="T2" fmla="*/ 8 w 16"/>
                <a:gd name="T3" fmla="*/ 62 h 66"/>
                <a:gd name="T4" fmla="*/ 10 w 16"/>
                <a:gd name="T5" fmla="*/ 60 h 66"/>
                <a:gd name="T6" fmla="*/ 14 w 16"/>
                <a:gd name="T7" fmla="*/ 54 h 66"/>
                <a:gd name="T8" fmla="*/ 16 w 16"/>
                <a:gd name="T9" fmla="*/ 38 h 66"/>
                <a:gd name="T10" fmla="*/ 16 w 16"/>
                <a:gd name="T11" fmla="*/ 28 h 66"/>
                <a:gd name="T12" fmla="*/ 14 w 16"/>
                <a:gd name="T13" fmla="*/ 12 h 66"/>
                <a:gd name="T14" fmla="*/ 10 w 16"/>
                <a:gd name="T15" fmla="*/ 6 h 66"/>
                <a:gd name="T16" fmla="*/ 8 w 16"/>
                <a:gd name="T17" fmla="*/ 4 h 66"/>
                <a:gd name="T18" fmla="*/ 0 w 16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66">
                  <a:moveTo>
                    <a:pt x="0" y="66"/>
                  </a:moveTo>
                  <a:lnTo>
                    <a:pt x="8" y="62"/>
                  </a:lnTo>
                  <a:lnTo>
                    <a:pt x="10" y="60"/>
                  </a:lnTo>
                  <a:lnTo>
                    <a:pt x="14" y="54"/>
                  </a:lnTo>
                  <a:lnTo>
                    <a:pt x="16" y="38"/>
                  </a:lnTo>
                  <a:lnTo>
                    <a:pt x="16" y="28"/>
                  </a:lnTo>
                  <a:lnTo>
                    <a:pt x="14" y="12"/>
                  </a:lnTo>
                  <a:lnTo>
                    <a:pt x="10" y="6"/>
                  </a:lnTo>
                  <a:lnTo>
                    <a:pt x="8" y="4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39" name="Freeform 3103"/>
            <p:cNvSpPr>
              <a:spLocks/>
            </p:cNvSpPr>
            <p:nvPr/>
          </p:nvSpPr>
          <p:spPr bwMode="auto">
            <a:xfrm>
              <a:off x="4968" y="3150"/>
              <a:ext cx="6" cy="6"/>
            </a:xfrm>
            <a:custGeom>
              <a:avLst/>
              <a:gdLst>
                <a:gd name="T0" fmla="*/ 2 w 6"/>
                <a:gd name="T1" fmla="*/ 0 h 6"/>
                <a:gd name="T2" fmla="*/ 0 w 6"/>
                <a:gd name="T3" fmla="*/ 2 h 6"/>
                <a:gd name="T4" fmla="*/ 2 w 6"/>
                <a:gd name="T5" fmla="*/ 6 h 6"/>
                <a:gd name="T6" fmla="*/ 6 w 6"/>
                <a:gd name="T7" fmla="*/ 2 h 6"/>
                <a:gd name="T8" fmla="*/ 2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0"/>
                  </a:moveTo>
                  <a:lnTo>
                    <a:pt x="0" y="2"/>
                  </a:lnTo>
                  <a:lnTo>
                    <a:pt x="2" y="6"/>
                  </a:lnTo>
                  <a:lnTo>
                    <a:pt x="6" y="2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40" name="Freeform 3104"/>
            <p:cNvSpPr>
              <a:spLocks/>
            </p:cNvSpPr>
            <p:nvPr/>
          </p:nvSpPr>
          <p:spPr bwMode="auto">
            <a:xfrm>
              <a:off x="4996" y="3090"/>
              <a:ext cx="42" cy="66"/>
            </a:xfrm>
            <a:custGeom>
              <a:avLst/>
              <a:gdLst>
                <a:gd name="T0" fmla="*/ 18 w 42"/>
                <a:gd name="T1" fmla="*/ 0 h 66"/>
                <a:gd name="T2" fmla="*/ 8 w 42"/>
                <a:gd name="T3" fmla="*/ 4 h 66"/>
                <a:gd name="T4" fmla="*/ 2 w 42"/>
                <a:gd name="T5" fmla="*/ 12 h 66"/>
                <a:gd name="T6" fmla="*/ 0 w 42"/>
                <a:gd name="T7" fmla="*/ 28 h 66"/>
                <a:gd name="T8" fmla="*/ 0 w 42"/>
                <a:gd name="T9" fmla="*/ 38 h 66"/>
                <a:gd name="T10" fmla="*/ 2 w 42"/>
                <a:gd name="T11" fmla="*/ 54 h 66"/>
                <a:gd name="T12" fmla="*/ 8 w 42"/>
                <a:gd name="T13" fmla="*/ 62 h 66"/>
                <a:gd name="T14" fmla="*/ 18 w 42"/>
                <a:gd name="T15" fmla="*/ 66 h 66"/>
                <a:gd name="T16" fmla="*/ 24 w 42"/>
                <a:gd name="T17" fmla="*/ 66 h 66"/>
                <a:gd name="T18" fmla="*/ 34 w 42"/>
                <a:gd name="T19" fmla="*/ 62 h 66"/>
                <a:gd name="T20" fmla="*/ 40 w 42"/>
                <a:gd name="T21" fmla="*/ 54 h 66"/>
                <a:gd name="T22" fmla="*/ 42 w 42"/>
                <a:gd name="T23" fmla="*/ 38 h 66"/>
                <a:gd name="T24" fmla="*/ 42 w 42"/>
                <a:gd name="T25" fmla="*/ 28 h 66"/>
                <a:gd name="T26" fmla="*/ 40 w 42"/>
                <a:gd name="T27" fmla="*/ 12 h 66"/>
                <a:gd name="T28" fmla="*/ 34 w 42"/>
                <a:gd name="T29" fmla="*/ 4 h 66"/>
                <a:gd name="T30" fmla="*/ 24 w 42"/>
                <a:gd name="T31" fmla="*/ 0 h 66"/>
                <a:gd name="T32" fmla="*/ 18 w 42"/>
                <a:gd name="T33" fmla="*/ 0 h 66"/>
                <a:gd name="T34" fmla="*/ 12 w 42"/>
                <a:gd name="T35" fmla="*/ 4 h 66"/>
                <a:gd name="T36" fmla="*/ 8 w 42"/>
                <a:gd name="T37" fmla="*/ 6 h 66"/>
                <a:gd name="T38" fmla="*/ 6 w 42"/>
                <a:gd name="T39" fmla="*/ 12 h 66"/>
                <a:gd name="T40" fmla="*/ 2 w 42"/>
                <a:gd name="T41" fmla="*/ 28 h 66"/>
                <a:gd name="T42" fmla="*/ 2 w 42"/>
                <a:gd name="T43" fmla="*/ 38 h 66"/>
                <a:gd name="T44" fmla="*/ 6 w 42"/>
                <a:gd name="T45" fmla="*/ 54 h 66"/>
                <a:gd name="T46" fmla="*/ 8 w 42"/>
                <a:gd name="T47" fmla="*/ 60 h 66"/>
                <a:gd name="T48" fmla="*/ 12 w 42"/>
                <a:gd name="T49" fmla="*/ 62 h 66"/>
                <a:gd name="T50" fmla="*/ 18 w 42"/>
                <a:gd name="T5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" h="66">
                  <a:moveTo>
                    <a:pt x="18" y="0"/>
                  </a:moveTo>
                  <a:lnTo>
                    <a:pt x="8" y="4"/>
                  </a:lnTo>
                  <a:lnTo>
                    <a:pt x="2" y="12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2" y="54"/>
                  </a:lnTo>
                  <a:lnTo>
                    <a:pt x="8" y="62"/>
                  </a:lnTo>
                  <a:lnTo>
                    <a:pt x="18" y="66"/>
                  </a:lnTo>
                  <a:lnTo>
                    <a:pt x="24" y="66"/>
                  </a:lnTo>
                  <a:lnTo>
                    <a:pt x="34" y="62"/>
                  </a:lnTo>
                  <a:lnTo>
                    <a:pt x="40" y="54"/>
                  </a:lnTo>
                  <a:lnTo>
                    <a:pt x="42" y="38"/>
                  </a:lnTo>
                  <a:lnTo>
                    <a:pt x="42" y="28"/>
                  </a:lnTo>
                  <a:lnTo>
                    <a:pt x="40" y="12"/>
                  </a:lnTo>
                  <a:lnTo>
                    <a:pt x="34" y="4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4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28"/>
                  </a:lnTo>
                  <a:lnTo>
                    <a:pt x="2" y="38"/>
                  </a:lnTo>
                  <a:lnTo>
                    <a:pt x="6" y="54"/>
                  </a:lnTo>
                  <a:lnTo>
                    <a:pt x="8" y="60"/>
                  </a:lnTo>
                  <a:lnTo>
                    <a:pt x="12" y="62"/>
                  </a:lnTo>
                  <a:lnTo>
                    <a:pt x="18" y="6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41" name="Freeform 3105"/>
            <p:cNvSpPr>
              <a:spLocks/>
            </p:cNvSpPr>
            <p:nvPr/>
          </p:nvSpPr>
          <p:spPr bwMode="auto">
            <a:xfrm>
              <a:off x="5020" y="3090"/>
              <a:ext cx="16" cy="66"/>
            </a:xfrm>
            <a:custGeom>
              <a:avLst/>
              <a:gdLst>
                <a:gd name="T0" fmla="*/ 0 w 16"/>
                <a:gd name="T1" fmla="*/ 66 h 66"/>
                <a:gd name="T2" fmla="*/ 6 w 16"/>
                <a:gd name="T3" fmla="*/ 62 h 66"/>
                <a:gd name="T4" fmla="*/ 10 w 16"/>
                <a:gd name="T5" fmla="*/ 60 h 66"/>
                <a:gd name="T6" fmla="*/ 12 w 16"/>
                <a:gd name="T7" fmla="*/ 54 h 66"/>
                <a:gd name="T8" fmla="*/ 16 w 16"/>
                <a:gd name="T9" fmla="*/ 38 h 66"/>
                <a:gd name="T10" fmla="*/ 16 w 16"/>
                <a:gd name="T11" fmla="*/ 28 h 66"/>
                <a:gd name="T12" fmla="*/ 12 w 16"/>
                <a:gd name="T13" fmla="*/ 12 h 66"/>
                <a:gd name="T14" fmla="*/ 10 w 16"/>
                <a:gd name="T15" fmla="*/ 6 h 66"/>
                <a:gd name="T16" fmla="*/ 6 w 16"/>
                <a:gd name="T17" fmla="*/ 4 h 66"/>
                <a:gd name="T18" fmla="*/ 0 w 16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66">
                  <a:moveTo>
                    <a:pt x="0" y="66"/>
                  </a:moveTo>
                  <a:lnTo>
                    <a:pt x="6" y="62"/>
                  </a:lnTo>
                  <a:lnTo>
                    <a:pt x="10" y="60"/>
                  </a:lnTo>
                  <a:lnTo>
                    <a:pt x="12" y="54"/>
                  </a:lnTo>
                  <a:lnTo>
                    <a:pt x="16" y="38"/>
                  </a:lnTo>
                  <a:lnTo>
                    <a:pt x="16" y="28"/>
                  </a:lnTo>
                  <a:lnTo>
                    <a:pt x="12" y="12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42" name="Line 3106"/>
            <p:cNvSpPr>
              <a:spLocks noChangeShapeType="1"/>
            </p:cNvSpPr>
            <p:nvPr/>
          </p:nvSpPr>
          <p:spPr bwMode="auto">
            <a:xfrm>
              <a:off x="5084" y="3096"/>
              <a:ext cx="1" cy="6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43" name="Line 3107"/>
            <p:cNvSpPr>
              <a:spLocks noChangeShapeType="1"/>
            </p:cNvSpPr>
            <p:nvPr/>
          </p:nvSpPr>
          <p:spPr bwMode="auto">
            <a:xfrm>
              <a:off x="5088" y="3090"/>
              <a:ext cx="1" cy="6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44" name="Freeform 3108"/>
            <p:cNvSpPr>
              <a:spLocks/>
            </p:cNvSpPr>
            <p:nvPr/>
          </p:nvSpPr>
          <p:spPr bwMode="auto">
            <a:xfrm>
              <a:off x="5054" y="3090"/>
              <a:ext cx="50" cy="46"/>
            </a:xfrm>
            <a:custGeom>
              <a:avLst/>
              <a:gdLst>
                <a:gd name="T0" fmla="*/ 34 w 50"/>
                <a:gd name="T1" fmla="*/ 0 h 46"/>
                <a:gd name="T2" fmla="*/ 0 w 50"/>
                <a:gd name="T3" fmla="*/ 46 h 46"/>
                <a:gd name="T4" fmla="*/ 50 w 50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46">
                  <a:moveTo>
                    <a:pt x="34" y="0"/>
                  </a:moveTo>
                  <a:lnTo>
                    <a:pt x="0" y="46"/>
                  </a:lnTo>
                  <a:lnTo>
                    <a:pt x="50" y="4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45" name="Line 3109"/>
            <p:cNvSpPr>
              <a:spLocks noChangeShapeType="1"/>
            </p:cNvSpPr>
            <p:nvPr/>
          </p:nvSpPr>
          <p:spPr bwMode="auto">
            <a:xfrm>
              <a:off x="5076" y="3156"/>
              <a:ext cx="22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46" name="Line 3110"/>
            <p:cNvSpPr>
              <a:spLocks noChangeShapeType="1"/>
            </p:cNvSpPr>
            <p:nvPr/>
          </p:nvSpPr>
          <p:spPr bwMode="auto">
            <a:xfrm flipH="1">
              <a:off x="4750" y="2890"/>
              <a:ext cx="3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47" name="Line 3111"/>
            <p:cNvSpPr>
              <a:spLocks noChangeShapeType="1"/>
            </p:cNvSpPr>
            <p:nvPr/>
          </p:nvSpPr>
          <p:spPr bwMode="auto">
            <a:xfrm>
              <a:off x="4824" y="2898"/>
              <a:ext cx="5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48" name="Freeform 3112"/>
            <p:cNvSpPr>
              <a:spLocks/>
            </p:cNvSpPr>
            <p:nvPr/>
          </p:nvSpPr>
          <p:spPr bwMode="auto">
            <a:xfrm>
              <a:off x="4902" y="2862"/>
              <a:ext cx="44" cy="64"/>
            </a:xfrm>
            <a:custGeom>
              <a:avLst/>
              <a:gdLst>
                <a:gd name="T0" fmla="*/ 18 w 44"/>
                <a:gd name="T1" fmla="*/ 0 h 64"/>
                <a:gd name="T2" fmla="*/ 10 w 44"/>
                <a:gd name="T3" fmla="*/ 2 h 64"/>
                <a:gd name="T4" fmla="*/ 4 w 44"/>
                <a:gd name="T5" fmla="*/ 12 h 64"/>
                <a:gd name="T6" fmla="*/ 0 w 44"/>
                <a:gd name="T7" fmla="*/ 28 h 64"/>
                <a:gd name="T8" fmla="*/ 0 w 44"/>
                <a:gd name="T9" fmla="*/ 36 h 64"/>
                <a:gd name="T10" fmla="*/ 4 w 44"/>
                <a:gd name="T11" fmla="*/ 52 h 64"/>
                <a:gd name="T12" fmla="*/ 10 w 44"/>
                <a:gd name="T13" fmla="*/ 62 h 64"/>
                <a:gd name="T14" fmla="*/ 18 w 44"/>
                <a:gd name="T15" fmla="*/ 64 h 64"/>
                <a:gd name="T16" fmla="*/ 24 w 44"/>
                <a:gd name="T17" fmla="*/ 64 h 64"/>
                <a:gd name="T18" fmla="*/ 34 w 44"/>
                <a:gd name="T19" fmla="*/ 62 h 64"/>
                <a:gd name="T20" fmla="*/ 40 w 44"/>
                <a:gd name="T21" fmla="*/ 52 h 64"/>
                <a:gd name="T22" fmla="*/ 44 w 44"/>
                <a:gd name="T23" fmla="*/ 36 h 64"/>
                <a:gd name="T24" fmla="*/ 44 w 44"/>
                <a:gd name="T25" fmla="*/ 28 h 64"/>
                <a:gd name="T26" fmla="*/ 40 w 44"/>
                <a:gd name="T27" fmla="*/ 12 h 64"/>
                <a:gd name="T28" fmla="*/ 34 w 44"/>
                <a:gd name="T29" fmla="*/ 2 h 64"/>
                <a:gd name="T30" fmla="*/ 24 w 44"/>
                <a:gd name="T31" fmla="*/ 0 h 64"/>
                <a:gd name="T32" fmla="*/ 18 w 44"/>
                <a:gd name="T33" fmla="*/ 0 h 64"/>
                <a:gd name="T34" fmla="*/ 12 w 44"/>
                <a:gd name="T35" fmla="*/ 2 h 64"/>
                <a:gd name="T36" fmla="*/ 10 w 44"/>
                <a:gd name="T37" fmla="*/ 6 h 64"/>
                <a:gd name="T38" fmla="*/ 6 w 44"/>
                <a:gd name="T39" fmla="*/ 12 h 64"/>
                <a:gd name="T40" fmla="*/ 4 w 44"/>
                <a:gd name="T41" fmla="*/ 28 h 64"/>
                <a:gd name="T42" fmla="*/ 4 w 44"/>
                <a:gd name="T43" fmla="*/ 36 h 64"/>
                <a:gd name="T44" fmla="*/ 6 w 44"/>
                <a:gd name="T45" fmla="*/ 52 h 64"/>
                <a:gd name="T46" fmla="*/ 10 w 44"/>
                <a:gd name="T47" fmla="*/ 58 h 64"/>
                <a:gd name="T48" fmla="*/ 12 w 44"/>
                <a:gd name="T49" fmla="*/ 62 h 64"/>
                <a:gd name="T50" fmla="*/ 18 w 44"/>
                <a:gd name="T5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" h="64">
                  <a:moveTo>
                    <a:pt x="18" y="0"/>
                  </a:moveTo>
                  <a:lnTo>
                    <a:pt x="10" y="2"/>
                  </a:lnTo>
                  <a:lnTo>
                    <a:pt x="4" y="1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4" y="52"/>
                  </a:lnTo>
                  <a:lnTo>
                    <a:pt x="10" y="62"/>
                  </a:lnTo>
                  <a:lnTo>
                    <a:pt x="18" y="64"/>
                  </a:lnTo>
                  <a:lnTo>
                    <a:pt x="24" y="64"/>
                  </a:lnTo>
                  <a:lnTo>
                    <a:pt x="34" y="62"/>
                  </a:lnTo>
                  <a:lnTo>
                    <a:pt x="40" y="52"/>
                  </a:lnTo>
                  <a:lnTo>
                    <a:pt x="44" y="36"/>
                  </a:lnTo>
                  <a:lnTo>
                    <a:pt x="44" y="28"/>
                  </a:lnTo>
                  <a:lnTo>
                    <a:pt x="40" y="12"/>
                  </a:lnTo>
                  <a:lnTo>
                    <a:pt x="34" y="2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2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4" y="28"/>
                  </a:lnTo>
                  <a:lnTo>
                    <a:pt x="4" y="36"/>
                  </a:lnTo>
                  <a:lnTo>
                    <a:pt x="6" y="52"/>
                  </a:lnTo>
                  <a:lnTo>
                    <a:pt x="10" y="58"/>
                  </a:lnTo>
                  <a:lnTo>
                    <a:pt x="12" y="62"/>
                  </a:lnTo>
                  <a:lnTo>
                    <a:pt x="18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49" name="Freeform 3113"/>
            <p:cNvSpPr>
              <a:spLocks/>
            </p:cNvSpPr>
            <p:nvPr/>
          </p:nvSpPr>
          <p:spPr bwMode="auto">
            <a:xfrm>
              <a:off x="4926" y="2862"/>
              <a:ext cx="16" cy="64"/>
            </a:xfrm>
            <a:custGeom>
              <a:avLst/>
              <a:gdLst>
                <a:gd name="T0" fmla="*/ 0 w 16"/>
                <a:gd name="T1" fmla="*/ 64 h 64"/>
                <a:gd name="T2" fmla="*/ 8 w 16"/>
                <a:gd name="T3" fmla="*/ 62 h 64"/>
                <a:gd name="T4" fmla="*/ 10 w 16"/>
                <a:gd name="T5" fmla="*/ 58 h 64"/>
                <a:gd name="T6" fmla="*/ 14 w 16"/>
                <a:gd name="T7" fmla="*/ 52 h 64"/>
                <a:gd name="T8" fmla="*/ 16 w 16"/>
                <a:gd name="T9" fmla="*/ 36 h 64"/>
                <a:gd name="T10" fmla="*/ 16 w 16"/>
                <a:gd name="T11" fmla="*/ 28 h 64"/>
                <a:gd name="T12" fmla="*/ 14 w 16"/>
                <a:gd name="T13" fmla="*/ 12 h 64"/>
                <a:gd name="T14" fmla="*/ 10 w 16"/>
                <a:gd name="T15" fmla="*/ 6 h 64"/>
                <a:gd name="T16" fmla="*/ 8 w 16"/>
                <a:gd name="T17" fmla="*/ 2 h 64"/>
                <a:gd name="T18" fmla="*/ 0 w 16"/>
                <a:gd name="T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64">
                  <a:moveTo>
                    <a:pt x="0" y="64"/>
                  </a:moveTo>
                  <a:lnTo>
                    <a:pt x="8" y="62"/>
                  </a:lnTo>
                  <a:lnTo>
                    <a:pt x="10" y="58"/>
                  </a:lnTo>
                  <a:lnTo>
                    <a:pt x="14" y="52"/>
                  </a:lnTo>
                  <a:lnTo>
                    <a:pt x="16" y="36"/>
                  </a:lnTo>
                  <a:lnTo>
                    <a:pt x="16" y="28"/>
                  </a:lnTo>
                  <a:lnTo>
                    <a:pt x="14" y="12"/>
                  </a:lnTo>
                  <a:lnTo>
                    <a:pt x="10" y="6"/>
                  </a:lnTo>
                  <a:lnTo>
                    <a:pt x="8" y="2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50" name="Freeform 3114"/>
            <p:cNvSpPr>
              <a:spLocks/>
            </p:cNvSpPr>
            <p:nvPr/>
          </p:nvSpPr>
          <p:spPr bwMode="auto">
            <a:xfrm>
              <a:off x="4968" y="2920"/>
              <a:ext cx="6" cy="6"/>
            </a:xfrm>
            <a:custGeom>
              <a:avLst/>
              <a:gdLst>
                <a:gd name="T0" fmla="*/ 2 w 6"/>
                <a:gd name="T1" fmla="*/ 0 h 6"/>
                <a:gd name="T2" fmla="*/ 0 w 6"/>
                <a:gd name="T3" fmla="*/ 4 h 6"/>
                <a:gd name="T4" fmla="*/ 2 w 6"/>
                <a:gd name="T5" fmla="*/ 6 h 6"/>
                <a:gd name="T6" fmla="*/ 6 w 6"/>
                <a:gd name="T7" fmla="*/ 4 h 6"/>
                <a:gd name="T8" fmla="*/ 2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0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6" y="4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51" name="Freeform 3115"/>
            <p:cNvSpPr>
              <a:spLocks/>
            </p:cNvSpPr>
            <p:nvPr/>
          </p:nvSpPr>
          <p:spPr bwMode="auto">
            <a:xfrm>
              <a:off x="4996" y="2862"/>
              <a:ext cx="42" cy="64"/>
            </a:xfrm>
            <a:custGeom>
              <a:avLst/>
              <a:gdLst>
                <a:gd name="T0" fmla="*/ 18 w 42"/>
                <a:gd name="T1" fmla="*/ 0 h 64"/>
                <a:gd name="T2" fmla="*/ 8 w 42"/>
                <a:gd name="T3" fmla="*/ 2 h 64"/>
                <a:gd name="T4" fmla="*/ 2 w 42"/>
                <a:gd name="T5" fmla="*/ 12 h 64"/>
                <a:gd name="T6" fmla="*/ 0 w 42"/>
                <a:gd name="T7" fmla="*/ 28 h 64"/>
                <a:gd name="T8" fmla="*/ 0 w 42"/>
                <a:gd name="T9" fmla="*/ 36 h 64"/>
                <a:gd name="T10" fmla="*/ 2 w 42"/>
                <a:gd name="T11" fmla="*/ 52 h 64"/>
                <a:gd name="T12" fmla="*/ 8 w 42"/>
                <a:gd name="T13" fmla="*/ 62 h 64"/>
                <a:gd name="T14" fmla="*/ 18 w 42"/>
                <a:gd name="T15" fmla="*/ 64 h 64"/>
                <a:gd name="T16" fmla="*/ 24 w 42"/>
                <a:gd name="T17" fmla="*/ 64 h 64"/>
                <a:gd name="T18" fmla="*/ 34 w 42"/>
                <a:gd name="T19" fmla="*/ 62 h 64"/>
                <a:gd name="T20" fmla="*/ 40 w 42"/>
                <a:gd name="T21" fmla="*/ 52 h 64"/>
                <a:gd name="T22" fmla="*/ 42 w 42"/>
                <a:gd name="T23" fmla="*/ 36 h 64"/>
                <a:gd name="T24" fmla="*/ 42 w 42"/>
                <a:gd name="T25" fmla="*/ 28 h 64"/>
                <a:gd name="T26" fmla="*/ 40 w 42"/>
                <a:gd name="T27" fmla="*/ 12 h 64"/>
                <a:gd name="T28" fmla="*/ 34 w 42"/>
                <a:gd name="T29" fmla="*/ 2 h 64"/>
                <a:gd name="T30" fmla="*/ 24 w 42"/>
                <a:gd name="T31" fmla="*/ 0 h 64"/>
                <a:gd name="T32" fmla="*/ 18 w 42"/>
                <a:gd name="T33" fmla="*/ 0 h 64"/>
                <a:gd name="T34" fmla="*/ 12 w 42"/>
                <a:gd name="T35" fmla="*/ 2 h 64"/>
                <a:gd name="T36" fmla="*/ 8 w 42"/>
                <a:gd name="T37" fmla="*/ 6 h 64"/>
                <a:gd name="T38" fmla="*/ 6 w 42"/>
                <a:gd name="T39" fmla="*/ 12 h 64"/>
                <a:gd name="T40" fmla="*/ 2 w 42"/>
                <a:gd name="T41" fmla="*/ 28 h 64"/>
                <a:gd name="T42" fmla="*/ 2 w 42"/>
                <a:gd name="T43" fmla="*/ 36 h 64"/>
                <a:gd name="T44" fmla="*/ 6 w 42"/>
                <a:gd name="T45" fmla="*/ 52 h 64"/>
                <a:gd name="T46" fmla="*/ 8 w 42"/>
                <a:gd name="T47" fmla="*/ 58 h 64"/>
                <a:gd name="T48" fmla="*/ 12 w 42"/>
                <a:gd name="T49" fmla="*/ 62 h 64"/>
                <a:gd name="T50" fmla="*/ 18 w 42"/>
                <a:gd name="T5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" h="64">
                  <a:moveTo>
                    <a:pt x="18" y="0"/>
                  </a:moveTo>
                  <a:lnTo>
                    <a:pt x="8" y="2"/>
                  </a:lnTo>
                  <a:lnTo>
                    <a:pt x="2" y="1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2" y="52"/>
                  </a:lnTo>
                  <a:lnTo>
                    <a:pt x="8" y="62"/>
                  </a:lnTo>
                  <a:lnTo>
                    <a:pt x="18" y="64"/>
                  </a:lnTo>
                  <a:lnTo>
                    <a:pt x="24" y="64"/>
                  </a:lnTo>
                  <a:lnTo>
                    <a:pt x="34" y="62"/>
                  </a:lnTo>
                  <a:lnTo>
                    <a:pt x="40" y="52"/>
                  </a:lnTo>
                  <a:lnTo>
                    <a:pt x="42" y="36"/>
                  </a:lnTo>
                  <a:lnTo>
                    <a:pt x="42" y="28"/>
                  </a:lnTo>
                  <a:lnTo>
                    <a:pt x="40" y="12"/>
                  </a:lnTo>
                  <a:lnTo>
                    <a:pt x="34" y="2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28"/>
                  </a:lnTo>
                  <a:lnTo>
                    <a:pt x="2" y="36"/>
                  </a:lnTo>
                  <a:lnTo>
                    <a:pt x="6" y="52"/>
                  </a:lnTo>
                  <a:lnTo>
                    <a:pt x="8" y="58"/>
                  </a:lnTo>
                  <a:lnTo>
                    <a:pt x="12" y="62"/>
                  </a:lnTo>
                  <a:lnTo>
                    <a:pt x="18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52" name="Freeform 3116"/>
            <p:cNvSpPr>
              <a:spLocks/>
            </p:cNvSpPr>
            <p:nvPr/>
          </p:nvSpPr>
          <p:spPr bwMode="auto">
            <a:xfrm>
              <a:off x="5020" y="2862"/>
              <a:ext cx="16" cy="64"/>
            </a:xfrm>
            <a:custGeom>
              <a:avLst/>
              <a:gdLst>
                <a:gd name="T0" fmla="*/ 0 w 16"/>
                <a:gd name="T1" fmla="*/ 64 h 64"/>
                <a:gd name="T2" fmla="*/ 6 w 16"/>
                <a:gd name="T3" fmla="*/ 62 h 64"/>
                <a:gd name="T4" fmla="*/ 10 w 16"/>
                <a:gd name="T5" fmla="*/ 58 h 64"/>
                <a:gd name="T6" fmla="*/ 12 w 16"/>
                <a:gd name="T7" fmla="*/ 52 h 64"/>
                <a:gd name="T8" fmla="*/ 16 w 16"/>
                <a:gd name="T9" fmla="*/ 36 h 64"/>
                <a:gd name="T10" fmla="*/ 16 w 16"/>
                <a:gd name="T11" fmla="*/ 28 h 64"/>
                <a:gd name="T12" fmla="*/ 12 w 16"/>
                <a:gd name="T13" fmla="*/ 12 h 64"/>
                <a:gd name="T14" fmla="*/ 10 w 16"/>
                <a:gd name="T15" fmla="*/ 6 h 64"/>
                <a:gd name="T16" fmla="*/ 6 w 16"/>
                <a:gd name="T17" fmla="*/ 2 h 64"/>
                <a:gd name="T18" fmla="*/ 0 w 16"/>
                <a:gd name="T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64">
                  <a:moveTo>
                    <a:pt x="0" y="64"/>
                  </a:moveTo>
                  <a:lnTo>
                    <a:pt x="6" y="62"/>
                  </a:lnTo>
                  <a:lnTo>
                    <a:pt x="10" y="58"/>
                  </a:lnTo>
                  <a:lnTo>
                    <a:pt x="12" y="52"/>
                  </a:lnTo>
                  <a:lnTo>
                    <a:pt x="16" y="36"/>
                  </a:lnTo>
                  <a:lnTo>
                    <a:pt x="16" y="28"/>
                  </a:lnTo>
                  <a:lnTo>
                    <a:pt x="12" y="12"/>
                  </a:lnTo>
                  <a:lnTo>
                    <a:pt x="10" y="6"/>
                  </a:lnTo>
                  <a:lnTo>
                    <a:pt x="6" y="2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53" name="Freeform 3117"/>
            <p:cNvSpPr>
              <a:spLocks/>
            </p:cNvSpPr>
            <p:nvPr/>
          </p:nvSpPr>
          <p:spPr bwMode="auto">
            <a:xfrm>
              <a:off x="5058" y="2862"/>
              <a:ext cx="42" cy="64"/>
            </a:xfrm>
            <a:custGeom>
              <a:avLst/>
              <a:gdLst>
                <a:gd name="T0" fmla="*/ 2 w 42"/>
                <a:gd name="T1" fmla="*/ 12 h 64"/>
                <a:gd name="T2" fmla="*/ 6 w 42"/>
                <a:gd name="T3" fmla="*/ 14 h 64"/>
                <a:gd name="T4" fmla="*/ 2 w 42"/>
                <a:gd name="T5" fmla="*/ 18 h 64"/>
                <a:gd name="T6" fmla="*/ 0 w 42"/>
                <a:gd name="T7" fmla="*/ 14 h 64"/>
                <a:gd name="T8" fmla="*/ 0 w 42"/>
                <a:gd name="T9" fmla="*/ 12 h 64"/>
                <a:gd name="T10" fmla="*/ 2 w 42"/>
                <a:gd name="T11" fmla="*/ 6 h 64"/>
                <a:gd name="T12" fmla="*/ 6 w 42"/>
                <a:gd name="T13" fmla="*/ 2 h 64"/>
                <a:gd name="T14" fmla="*/ 14 w 42"/>
                <a:gd name="T15" fmla="*/ 0 h 64"/>
                <a:gd name="T16" fmla="*/ 26 w 42"/>
                <a:gd name="T17" fmla="*/ 0 h 64"/>
                <a:gd name="T18" fmla="*/ 36 w 42"/>
                <a:gd name="T19" fmla="*/ 2 h 64"/>
                <a:gd name="T20" fmla="*/ 40 w 42"/>
                <a:gd name="T21" fmla="*/ 6 h 64"/>
                <a:gd name="T22" fmla="*/ 42 w 42"/>
                <a:gd name="T23" fmla="*/ 12 h 64"/>
                <a:gd name="T24" fmla="*/ 42 w 42"/>
                <a:gd name="T25" fmla="*/ 18 h 64"/>
                <a:gd name="T26" fmla="*/ 40 w 42"/>
                <a:gd name="T27" fmla="*/ 24 h 64"/>
                <a:gd name="T28" fmla="*/ 30 w 42"/>
                <a:gd name="T29" fmla="*/ 30 h 64"/>
                <a:gd name="T30" fmla="*/ 14 w 42"/>
                <a:gd name="T31" fmla="*/ 36 h 64"/>
                <a:gd name="T32" fmla="*/ 8 w 42"/>
                <a:gd name="T33" fmla="*/ 40 h 64"/>
                <a:gd name="T34" fmla="*/ 2 w 42"/>
                <a:gd name="T35" fmla="*/ 46 h 64"/>
                <a:gd name="T36" fmla="*/ 0 w 42"/>
                <a:gd name="T37" fmla="*/ 56 h 64"/>
                <a:gd name="T38" fmla="*/ 0 w 42"/>
                <a:gd name="T3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2" h="64">
                  <a:moveTo>
                    <a:pt x="2" y="12"/>
                  </a:moveTo>
                  <a:lnTo>
                    <a:pt x="6" y="14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6"/>
                  </a:lnTo>
                  <a:lnTo>
                    <a:pt x="6" y="2"/>
                  </a:lnTo>
                  <a:lnTo>
                    <a:pt x="14" y="0"/>
                  </a:lnTo>
                  <a:lnTo>
                    <a:pt x="26" y="0"/>
                  </a:lnTo>
                  <a:lnTo>
                    <a:pt x="36" y="2"/>
                  </a:lnTo>
                  <a:lnTo>
                    <a:pt x="40" y="6"/>
                  </a:lnTo>
                  <a:lnTo>
                    <a:pt x="42" y="12"/>
                  </a:lnTo>
                  <a:lnTo>
                    <a:pt x="42" y="18"/>
                  </a:lnTo>
                  <a:lnTo>
                    <a:pt x="40" y="24"/>
                  </a:lnTo>
                  <a:lnTo>
                    <a:pt x="30" y="30"/>
                  </a:lnTo>
                  <a:lnTo>
                    <a:pt x="14" y="36"/>
                  </a:lnTo>
                  <a:lnTo>
                    <a:pt x="8" y="40"/>
                  </a:lnTo>
                  <a:lnTo>
                    <a:pt x="2" y="46"/>
                  </a:lnTo>
                  <a:lnTo>
                    <a:pt x="0" y="56"/>
                  </a:lnTo>
                  <a:lnTo>
                    <a:pt x="0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54" name="Freeform 3118"/>
            <p:cNvSpPr>
              <a:spLocks/>
            </p:cNvSpPr>
            <p:nvPr/>
          </p:nvSpPr>
          <p:spPr bwMode="auto">
            <a:xfrm>
              <a:off x="5072" y="2862"/>
              <a:ext cx="26" cy="36"/>
            </a:xfrm>
            <a:custGeom>
              <a:avLst/>
              <a:gdLst>
                <a:gd name="T0" fmla="*/ 12 w 26"/>
                <a:gd name="T1" fmla="*/ 0 h 36"/>
                <a:gd name="T2" fmla="*/ 20 w 26"/>
                <a:gd name="T3" fmla="*/ 2 h 36"/>
                <a:gd name="T4" fmla="*/ 22 w 26"/>
                <a:gd name="T5" fmla="*/ 6 h 36"/>
                <a:gd name="T6" fmla="*/ 26 w 26"/>
                <a:gd name="T7" fmla="*/ 12 h 36"/>
                <a:gd name="T8" fmla="*/ 26 w 26"/>
                <a:gd name="T9" fmla="*/ 18 h 36"/>
                <a:gd name="T10" fmla="*/ 22 w 26"/>
                <a:gd name="T11" fmla="*/ 24 h 36"/>
                <a:gd name="T12" fmla="*/ 12 w 26"/>
                <a:gd name="T13" fmla="*/ 30 h 36"/>
                <a:gd name="T14" fmla="*/ 0 w 26"/>
                <a:gd name="T1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36">
                  <a:moveTo>
                    <a:pt x="12" y="0"/>
                  </a:moveTo>
                  <a:lnTo>
                    <a:pt x="20" y="2"/>
                  </a:lnTo>
                  <a:lnTo>
                    <a:pt x="22" y="6"/>
                  </a:lnTo>
                  <a:lnTo>
                    <a:pt x="26" y="12"/>
                  </a:lnTo>
                  <a:lnTo>
                    <a:pt x="26" y="18"/>
                  </a:lnTo>
                  <a:lnTo>
                    <a:pt x="22" y="24"/>
                  </a:lnTo>
                  <a:lnTo>
                    <a:pt x="12" y="30"/>
                  </a:lnTo>
                  <a:lnTo>
                    <a:pt x="0" y="3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55" name="Freeform 3119"/>
            <p:cNvSpPr>
              <a:spLocks/>
            </p:cNvSpPr>
            <p:nvPr/>
          </p:nvSpPr>
          <p:spPr bwMode="auto">
            <a:xfrm>
              <a:off x="5058" y="2918"/>
              <a:ext cx="42" cy="6"/>
            </a:xfrm>
            <a:custGeom>
              <a:avLst/>
              <a:gdLst>
                <a:gd name="T0" fmla="*/ 0 w 42"/>
                <a:gd name="T1" fmla="*/ 2 h 6"/>
                <a:gd name="T2" fmla="*/ 2 w 42"/>
                <a:gd name="T3" fmla="*/ 0 h 6"/>
                <a:gd name="T4" fmla="*/ 8 w 42"/>
                <a:gd name="T5" fmla="*/ 0 h 6"/>
                <a:gd name="T6" fmla="*/ 24 w 42"/>
                <a:gd name="T7" fmla="*/ 6 h 6"/>
                <a:gd name="T8" fmla="*/ 34 w 42"/>
                <a:gd name="T9" fmla="*/ 6 h 6"/>
                <a:gd name="T10" fmla="*/ 40 w 42"/>
                <a:gd name="T11" fmla="*/ 2 h 6"/>
                <a:gd name="T12" fmla="*/ 42 w 42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6">
                  <a:moveTo>
                    <a:pt x="0" y="2"/>
                  </a:moveTo>
                  <a:lnTo>
                    <a:pt x="2" y="0"/>
                  </a:lnTo>
                  <a:lnTo>
                    <a:pt x="8" y="0"/>
                  </a:lnTo>
                  <a:lnTo>
                    <a:pt x="24" y="6"/>
                  </a:lnTo>
                  <a:lnTo>
                    <a:pt x="34" y="6"/>
                  </a:lnTo>
                  <a:lnTo>
                    <a:pt x="40" y="2"/>
                  </a:lnTo>
                  <a:lnTo>
                    <a:pt x="42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56" name="Freeform 3120"/>
            <p:cNvSpPr>
              <a:spLocks/>
            </p:cNvSpPr>
            <p:nvPr/>
          </p:nvSpPr>
          <p:spPr bwMode="auto">
            <a:xfrm>
              <a:off x="5066" y="2912"/>
              <a:ext cx="34" cy="14"/>
            </a:xfrm>
            <a:custGeom>
              <a:avLst/>
              <a:gdLst>
                <a:gd name="T0" fmla="*/ 0 w 34"/>
                <a:gd name="T1" fmla="*/ 6 h 14"/>
                <a:gd name="T2" fmla="*/ 16 w 34"/>
                <a:gd name="T3" fmla="*/ 14 h 14"/>
                <a:gd name="T4" fmla="*/ 28 w 34"/>
                <a:gd name="T5" fmla="*/ 14 h 14"/>
                <a:gd name="T6" fmla="*/ 32 w 34"/>
                <a:gd name="T7" fmla="*/ 12 h 14"/>
                <a:gd name="T8" fmla="*/ 34 w 34"/>
                <a:gd name="T9" fmla="*/ 6 h 14"/>
                <a:gd name="T10" fmla="*/ 34 w 34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4">
                  <a:moveTo>
                    <a:pt x="0" y="6"/>
                  </a:moveTo>
                  <a:lnTo>
                    <a:pt x="16" y="14"/>
                  </a:lnTo>
                  <a:lnTo>
                    <a:pt x="28" y="14"/>
                  </a:lnTo>
                  <a:lnTo>
                    <a:pt x="32" y="12"/>
                  </a:lnTo>
                  <a:lnTo>
                    <a:pt x="34" y="6"/>
                  </a:lnTo>
                  <a:lnTo>
                    <a:pt x="3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57" name="Line 3121"/>
            <p:cNvSpPr>
              <a:spLocks noChangeShapeType="1"/>
            </p:cNvSpPr>
            <p:nvPr/>
          </p:nvSpPr>
          <p:spPr bwMode="auto">
            <a:xfrm flipH="1">
              <a:off x="4750" y="2660"/>
              <a:ext cx="3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58" name="Freeform 3122"/>
            <p:cNvSpPr>
              <a:spLocks/>
            </p:cNvSpPr>
            <p:nvPr/>
          </p:nvSpPr>
          <p:spPr bwMode="auto">
            <a:xfrm>
              <a:off x="4822" y="2632"/>
              <a:ext cx="42" cy="66"/>
            </a:xfrm>
            <a:custGeom>
              <a:avLst/>
              <a:gdLst>
                <a:gd name="T0" fmla="*/ 18 w 42"/>
                <a:gd name="T1" fmla="*/ 0 h 66"/>
                <a:gd name="T2" fmla="*/ 8 w 42"/>
                <a:gd name="T3" fmla="*/ 4 h 66"/>
                <a:gd name="T4" fmla="*/ 2 w 42"/>
                <a:gd name="T5" fmla="*/ 12 h 66"/>
                <a:gd name="T6" fmla="*/ 0 w 42"/>
                <a:gd name="T7" fmla="*/ 28 h 66"/>
                <a:gd name="T8" fmla="*/ 0 w 42"/>
                <a:gd name="T9" fmla="*/ 38 h 66"/>
                <a:gd name="T10" fmla="*/ 2 w 42"/>
                <a:gd name="T11" fmla="*/ 54 h 66"/>
                <a:gd name="T12" fmla="*/ 8 w 42"/>
                <a:gd name="T13" fmla="*/ 62 h 66"/>
                <a:gd name="T14" fmla="*/ 18 w 42"/>
                <a:gd name="T15" fmla="*/ 66 h 66"/>
                <a:gd name="T16" fmla="*/ 24 w 42"/>
                <a:gd name="T17" fmla="*/ 66 h 66"/>
                <a:gd name="T18" fmla="*/ 34 w 42"/>
                <a:gd name="T19" fmla="*/ 62 h 66"/>
                <a:gd name="T20" fmla="*/ 40 w 42"/>
                <a:gd name="T21" fmla="*/ 54 h 66"/>
                <a:gd name="T22" fmla="*/ 42 w 42"/>
                <a:gd name="T23" fmla="*/ 38 h 66"/>
                <a:gd name="T24" fmla="*/ 42 w 42"/>
                <a:gd name="T25" fmla="*/ 28 h 66"/>
                <a:gd name="T26" fmla="*/ 40 w 42"/>
                <a:gd name="T27" fmla="*/ 12 h 66"/>
                <a:gd name="T28" fmla="*/ 34 w 42"/>
                <a:gd name="T29" fmla="*/ 4 h 66"/>
                <a:gd name="T30" fmla="*/ 24 w 42"/>
                <a:gd name="T31" fmla="*/ 0 h 66"/>
                <a:gd name="T32" fmla="*/ 18 w 42"/>
                <a:gd name="T33" fmla="*/ 0 h 66"/>
                <a:gd name="T34" fmla="*/ 12 w 42"/>
                <a:gd name="T35" fmla="*/ 4 h 66"/>
                <a:gd name="T36" fmla="*/ 8 w 42"/>
                <a:gd name="T37" fmla="*/ 6 h 66"/>
                <a:gd name="T38" fmla="*/ 6 w 42"/>
                <a:gd name="T39" fmla="*/ 12 h 66"/>
                <a:gd name="T40" fmla="*/ 2 w 42"/>
                <a:gd name="T41" fmla="*/ 28 h 66"/>
                <a:gd name="T42" fmla="*/ 2 w 42"/>
                <a:gd name="T43" fmla="*/ 38 h 66"/>
                <a:gd name="T44" fmla="*/ 6 w 42"/>
                <a:gd name="T45" fmla="*/ 54 h 66"/>
                <a:gd name="T46" fmla="*/ 8 w 42"/>
                <a:gd name="T47" fmla="*/ 60 h 66"/>
                <a:gd name="T48" fmla="*/ 12 w 42"/>
                <a:gd name="T49" fmla="*/ 62 h 66"/>
                <a:gd name="T50" fmla="*/ 18 w 42"/>
                <a:gd name="T5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" h="66">
                  <a:moveTo>
                    <a:pt x="18" y="0"/>
                  </a:moveTo>
                  <a:lnTo>
                    <a:pt x="8" y="4"/>
                  </a:lnTo>
                  <a:lnTo>
                    <a:pt x="2" y="12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2" y="54"/>
                  </a:lnTo>
                  <a:lnTo>
                    <a:pt x="8" y="62"/>
                  </a:lnTo>
                  <a:lnTo>
                    <a:pt x="18" y="66"/>
                  </a:lnTo>
                  <a:lnTo>
                    <a:pt x="24" y="66"/>
                  </a:lnTo>
                  <a:lnTo>
                    <a:pt x="34" y="62"/>
                  </a:lnTo>
                  <a:lnTo>
                    <a:pt x="40" y="54"/>
                  </a:lnTo>
                  <a:lnTo>
                    <a:pt x="42" y="38"/>
                  </a:lnTo>
                  <a:lnTo>
                    <a:pt x="42" y="28"/>
                  </a:lnTo>
                  <a:lnTo>
                    <a:pt x="40" y="12"/>
                  </a:lnTo>
                  <a:lnTo>
                    <a:pt x="34" y="4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4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28"/>
                  </a:lnTo>
                  <a:lnTo>
                    <a:pt x="2" y="38"/>
                  </a:lnTo>
                  <a:lnTo>
                    <a:pt x="6" y="54"/>
                  </a:lnTo>
                  <a:lnTo>
                    <a:pt x="8" y="60"/>
                  </a:lnTo>
                  <a:lnTo>
                    <a:pt x="12" y="62"/>
                  </a:lnTo>
                  <a:lnTo>
                    <a:pt x="18" y="6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59" name="Freeform 3123"/>
            <p:cNvSpPr>
              <a:spLocks/>
            </p:cNvSpPr>
            <p:nvPr/>
          </p:nvSpPr>
          <p:spPr bwMode="auto">
            <a:xfrm>
              <a:off x="4846" y="2632"/>
              <a:ext cx="16" cy="66"/>
            </a:xfrm>
            <a:custGeom>
              <a:avLst/>
              <a:gdLst>
                <a:gd name="T0" fmla="*/ 0 w 16"/>
                <a:gd name="T1" fmla="*/ 66 h 66"/>
                <a:gd name="T2" fmla="*/ 6 w 16"/>
                <a:gd name="T3" fmla="*/ 62 h 66"/>
                <a:gd name="T4" fmla="*/ 10 w 16"/>
                <a:gd name="T5" fmla="*/ 60 h 66"/>
                <a:gd name="T6" fmla="*/ 12 w 16"/>
                <a:gd name="T7" fmla="*/ 54 h 66"/>
                <a:gd name="T8" fmla="*/ 16 w 16"/>
                <a:gd name="T9" fmla="*/ 38 h 66"/>
                <a:gd name="T10" fmla="*/ 16 w 16"/>
                <a:gd name="T11" fmla="*/ 28 h 66"/>
                <a:gd name="T12" fmla="*/ 12 w 16"/>
                <a:gd name="T13" fmla="*/ 12 h 66"/>
                <a:gd name="T14" fmla="*/ 10 w 16"/>
                <a:gd name="T15" fmla="*/ 6 h 66"/>
                <a:gd name="T16" fmla="*/ 6 w 16"/>
                <a:gd name="T17" fmla="*/ 4 h 66"/>
                <a:gd name="T18" fmla="*/ 0 w 16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66">
                  <a:moveTo>
                    <a:pt x="0" y="66"/>
                  </a:moveTo>
                  <a:lnTo>
                    <a:pt x="6" y="62"/>
                  </a:lnTo>
                  <a:lnTo>
                    <a:pt x="10" y="60"/>
                  </a:lnTo>
                  <a:lnTo>
                    <a:pt x="12" y="54"/>
                  </a:lnTo>
                  <a:lnTo>
                    <a:pt x="16" y="38"/>
                  </a:lnTo>
                  <a:lnTo>
                    <a:pt x="16" y="28"/>
                  </a:lnTo>
                  <a:lnTo>
                    <a:pt x="12" y="12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60" name="Freeform 3124"/>
            <p:cNvSpPr>
              <a:spLocks/>
            </p:cNvSpPr>
            <p:nvPr/>
          </p:nvSpPr>
          <p:spPr bwMode="auto">
            <a:xfrm>
              <a:off x="4886" y="2692"/>
              <a:ext cx="6" cy="6"/>
            </a:xfrm>
            <a:custGeom>
              <a:avLst/>
              <a:gdLst>
                <a:gd name="T0" fmla="*/ 4 w 6"/>
                <a:gd name="T1" fmla="*/ 0 h 6"/>
                <a:gd name="T2" fmla="*/ 0 w 6"/>
                <a:gd name="T3" fmla="*/ 2 h 6"/>
                <a:gd name="T4" fmla="*/ 4 w 6"/>
                <a:gd name="T5" fmla="*/ 6 h 6"/>
                <a:gd name="T6" fmla="*/ 6 w 6"/>
                <a:gd name="T7" fmla="*/ 2 h 6"/>
                <a:gd name="T8" fmla="*/ 4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4" y="0"/>
                  </a:moveTo>
                  <a:lnTo>
                    <a:pt x="0" y="2"/>
                  </a:lnTo>
                  <a:lnTo>
                    <a:pt x="4" y="6"/>
                  </a:lnTo>
                  <a:lnTo>
                    <a:pt x="6" y="2"/>
                  </a:lnTo>
                  <a:lnTo>
                    <a:pt x="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61" name="Freeform 3125"/>
            <p:cNvSpPr>
              <a:spLocks/>
            </p:cNvSpPr>
            <p:nvPr/>
          </p:nvSpPr>
          <p:spPr bwMode="auto">
            <a:xfrm>
              <a:off x="4914" y="2632"/>
              <a:ext cx="44" cy="66"/>
            </a:xfrm>
            <a:custGeom>
              <a:avLst/>
              <a:gdLst>
                <a:gd name="T0" fmla="*/ 20 w 44"/>
                <a:gd name="T1" fmla="*/ 0 h 66"/>
                <a:gd name="T2" fmla="*/ 10 w 44"/>
                <a:gd name="T3" fmla="*/ 4 h 66"/>
                <a:gd name="T4" fmla="*/ 4 w 44"/>
                <a:gd name="T5" fmla="*/ 12 h 66"/>
                <a:gd name="T6" fmla="*/ 0 w 44"/>
                <a:gd name="T7" fmla="*/ 28 h 66"/>
                <a:gd name="T8" fmla="*/ 0 w 44"/>
                <a:gd name="T9" fmla="*/ 38 h 66"/>
                <a:gd name="T10" fmla="*/ 4 w 44"/>
                <a:gd name="T11" fmla="*/ 54 h 66"/>
                <a:gd name="T12" fmla="*/ 10 w 44"/>
                <a:gd name="T13" fmla="*/ 62 h 66"/>
                <a:gd name="T14" fmla="*/ 20 w 44"/>
                <a:gd name="T15" fmla="*/ 66 h 66"/>
                <a:gd name="T16" fmla="*/ 26 w 44"/>
                <a:gd name="T17" fmla="*/ 66 h 66"/>
                <a:gd name="T18" fmla="*/ 34 w 44"/>
                <a:gd name="T19" fmla="*/ 62 h 66"/>
                <a:gd name="T20" fmla="*/ 40 w 44"/>
                <a:gd name="T21" fmla="*/ 54 h 66"/>
                <a:gd name="T22" fmla="*/ 44 w 44"/>
                <a:gd name="T23" fmla="*/ 38 h 66"/>
                <a:gd name="T24" fmla="*/ 44 w 44"/>
                <a:gd name="T25" fmla="*/ 28 h 66"/>
                <a:gd name="T26" fmla="*/ 40 w 44"/>
                <a:gd name="T27" fmla="*/ 12 h 66"/>
                <a:gd name="T28" fmla="*/ 34 w 44"/>
                <a:gd name="T29" fmla="*/ 4 h 66"/>
                <a:gd name="T30" fmla="*/ 26 w 44"/>
                <a:gd name="T31" fmla="*/ 0 h 66"/>
                <a:gd name="T32" fmla="*/ 20 w 44"/>
                <a:gd name="T33" fmla="*/ 0 h 66"/>
                <a:gd name="T34" fmla="*/ 12 w 44"/>
                <a:gd name="T35" fmla="*/ 4 h 66"/>
                <a:gd name="T36" fmla="*/ 10 w 44"/>
                <a:gd name="T37" fmla="*/ 6 h 66"/>
                <a:gd name="T38" fmla="*/ 6 w 44"/>
                <a:gd name="T39" fmla="*/ 12 h 66"/>
                <a:gd name="T40" fmla="*/ 4 w 44"/>
                <a:gd name="T41" fmla="*/ 28 h 66"/>
                <a:gd name="T42" fmla="*/ 4 w 44"/>
                <a:gd name="T43" fmla="*/ 38 h 66"/>
                <a:gd name="T44" fmla="*/ 6 w 44"/>
                <a:gd name="T45" fmla="*/ 54 h 66"/>
                <a:gd name="T46" fmla="*/ 10 w 44"/>
                <a:gd name="T47" fmla="*/ 60 h 66"/>
                <a:gd name="T48" fmla="*/ 12 w 44"/>
                <a:gd name="T49" fmla="*/ 62 h 66"/>
                <a:gd name="T50" fmla="*/ 20 w 44"/>
                <a:gd name="T5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" h="66">
                  <a:moveTo>
                    <a:pt x="20" y="0"/>
                  </a:moveTo>
                  <a:lnTo>
                    <a:pt x="10" y="4"/>
                  </a:lnTo>
                  <a:lnTo>
                    <a:pt x="4" y="12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4" y="54"/>
                  </a:lnTo>
                  <a:lnTo>
                    <a:pt x="10" y="62"/>
                  </a:lnTo>
                  <a:lnTo>
                    <a:pt x="20" y="66"/>
                  </a:lnTo>
                  <a:lnTo>
                    <a:pt x="26" y="66"/>
                  </a:lnTo>
                  <a:lnTo>
                    <a:pt x="34" y="62"/>
                  </a:lnTo>
                  <a:lnTo>
                    <a:pt x="40" y="54"/>
                  </a:lnTo>
                  <a:lnTo>
                    <a:pt x="44" y="38"/>
                  </a:lnTo>
                  <a:lnTo>
                    <a:pt x="44" y="28"/>
                  </a:lnTo>
                  <a:lnTo>
                    <a:pt x="40" y="12"/>
                  </a:lnTo>
                  <a:lnTo>
                    <a:pt x="34" y="4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4" y="28"/>
                  </a:lnTo>
                  <a:lnTo>
                    <a:pt x="4" y="38"/>
                  </a:lnTo>
                  <a:lnTo>
                    <a:pt x="6" y="54"/>
                  </a:lnTo>
                  <a:lnTo>
                    <a:pt x="10" y="60"/>
                  </a:lnTo>
                  <a:lnTo>
                    <a:pt x="12" y="62"/>
                  </a:lnTo>
                  <a:lnTo>
                    <a:pt x="20" y="6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62" name="Freeform 3126"/>
            <p:cNvSpPr>
              <a:spLocks/>
            </p:cNvSpPr>
            <p:nvPr/>
          </p:nvSpPr>
          <p:spPr bwMode="auto">
            <a:xfrm>
              <a:off x="4940" y="2632"/>
              <a:ext cx="14" cy="66"/>
            </a:xfrm>
            <a:custGeom>
              <a:avLst/>
              <a:gdLst>
                <a:gd name="T0" fmla="*/ 0 w 14"/>
                <a:gd name="T1" fmla="*/ 66 h 66"/>
                <a:gd name="T2" fmla="*/ 6 w 14"/>
                <a:gd name="T3" fmla="*/ 62 h 66"/>
                <a:gd name="T4" fmla="*/ 8 w 14"/>
                <a:gd name="T5" fmla="*/ 60 h 66"/>
                <a:gd name="T6" fmla="*/ 12 w 14"/>
                <a:gd name="T7" fmla="*/ 54 h 66"/>
                <a:gd name="T8" fmla="*/ 14 w 14"/>
                <a:gd name="T9" fmla="*/ 38 h 66"/>
                <a:gd name="T10" fmla="*/ 14 w 14"/>
                <a:gd name="T11" fmla="*/ 28 h 66"/>
                <a:gd name="T12" fmla="*/ 12 w 14"/>
                <a:gd name="T13" fmla="*/ 12 h 66"/>
                <a:gd name="T14" fmla="*/ 8 w 14"/>
                <a:gd name="T15" fmla="*/ 6 h 66"/>
                <a:gd name="T16" fmla="*/ 6 w 14"/>
                <a:gd name="T17" fmla="*/ 4 h 66"/>
                <a:gd name="T18" fmla="*/ 0 w 14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66">
                  <a:moveTo>
                    <a:pt x="0" y="66"/>
                  </a:moveTo>
                  <a:lnTo>
                    <a:pt x="6" y="62"/>
                  </a:lnTo>
                  <a:lnTo>
                    <a:pt x="8" y="60"/>
                  </a:lnTo>
                  <a:lnTo>
                    <a:pt x="12" y="54"/>
                  </a:lnTo>
                  <a:lnTo>
                    <a:pt x="14" y="38"/>
                  </a:lnTo>
                  <a:lnTo>
                    <a:pt x="14" y="28"/>
                  </a:lnTo>
                  <a:lnTo>
                    <a:pt x="12" y="12"/>
                  </a:lnTo>
                  <a:lnTo>
                    <a:pt x="8" y="6"/>
                  </a:lnTo>
                  <a:lnTo>
                    <a:pt x="6" y="4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63" name="Freeform 3127"/>
            <p:cNvSpPr>
              <a:spLocks/>
            </p:cNvSpPr>
            <p:nvPr/>
          </p:nvSpPr>
          <p:spPr bwMode="auto">
            <a:xfrm>
              <a:off x="4976" y="2632"/>
              <a:ext cx="44" cy="66"/>
            </a:xfrm>
            <a:custGeom>
              <a:avLst/>
              <a:gdLst>
                <a:gd name="T0" fmla="*/ 20 w 44"/>
                <a:gd name="T1" fmla="*/ 0 h 66"/>
                <a:gd name="T2" fmla="*/ 10 w 44"/>
                <a:gd name="T3" fmla="*/ 4 h 66"/>
                <a:gd name="T4" fmla="*/ 4 w 44"/>
                <a:gd name="T5" fmla="*/ 12 h 66"/>
                <a:gd name="T6" fmla="*/ 0 w 44"/>
                <a:gd name="T7" fmla="*/ 28 h 66"/>
                <a:gd name="T8" fmla="*/ 0 w 44"/>
                <a:gd name="T9" fmla="*/ 38 h 66"/>
                <a:gd name="T10" fmla="*/ 4 w 44"/>
                <a:gd name="T11" fmla="*/ 54 h 66"/>
                <a:gd name="T12" fmla="*/ 10 w 44"/>
                <a:gd name="T13" fmla="*/ 62 h 66"/>
                <a:gd name="T14" fmla="*/ 20 w 44"/>
                <a:gd name="T15" fmla="*/ 66 h 66"/>
                <a:gd name="T16" fmla="*/ 26 w 44"/>
                <a:gd name="T17" fmla="*/ 66 h 66"/>
                <a:gd name="T18" fmla="*/ 34 w 44"/>
                <a:gd name="T19" fmla="*/ 62 h 66"/>
                <a:gd name="T20" fmla="*/ 40 w 44"/>
                <a:gd name="T21" fmla="*/ 54 h 66"/>
                <a:gd name="T22" fmla="*/ 44 w 44"/>
                <a:gd name="T23" fmla="*/ 38 h 66"/>
                <a:gd name="T24" fmla="*/ 44 w 44"/>
                <a:gd name="T25" fmla="*/ 28 h 66"/>
                <a:gd name="T26" fmla="*/ 40 w 44"/>
                <a:gd name="T27" fmla="*/ 12 h 66"/>
                <a:gd name="T28" fmla="*/ 34 w 44"/>
                <a:gd name="T29" fmla="*/ 4 h 66"/>
                <a:gd name="T30" fmla="*/ 26 w 44"/>
                <a:gd name="T31" fmla="*/ 0 h 66"/>
                <a:gd name="T32" fmla="*/ 20 w 44"/>
                <a:gd name="T33" fmla="*/ 0 h 66"/>
                <a:gd name="T34" fmla="*/ 14 w 44"/>
                <a:gd name="T35" fmla="*/ 4 h 66"/>
                <a:gd name="T36" fmla="*/ 10 w 44"/>
                <a:gd name="T37" fmla="*/ 6 h 66"/>
                <a:gd name="T38" fmla="*/ 6 w 44"/>
                <a:gd name="T39" fmla="*/ 12 h 66"/>
                <a:gd name="T40" fmla="*/ 4 w 44"/>
                <a:gd name="T41" fmla="*/ 28 h 66"/>
                <a:gd name="T42" fmla="*/ 4 w 44"/>
                <a:gd name="T43" fmla="*/ 38 h 66"/>
                <a:gd name="T44" fmla="*/ 6 w 44"/>
                <a:gd name="T45" fmla="*/ 54 h 66"/>
                <a:gd name="T46" fmla="*/ 10 w 44"/>
                <a:gd name="T47" fmla="*/ 60 h 66"/>
                <a:gd name="T48" fmla="*/ 14 w 44"/>
                <a:gd name="T49" fmla="*/ 62 h 66"/>
                <a:gd name="T50" fmla="*/ 20 w 44"/>
                <a:gd name="T5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" h="66">
                  <a:moveTo>
                    <a:pt x="20" y="0"/>
                  </a:moveTo>
                  <a:lnTo>
                    <a:pt x="10" y="4"/>
                  </a:lnTo>
                  <a:lnTo>
                    <a:pt x="4" y="12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4" y="54"/>
                  </a:lnTo>
                  <a:lnTo>
                    <a:pt x="10" y="62"/>
                  </a:lnTo>
                  <a:lnTo>
                    <a:pt x="20" y="66"/>
                  </a:lnTo>
                  <a:lnTo>
                    <a:pt x="26" y="66"/>
                  </a:lnTo>
                  <a:lnTo>
                    <a:pt x="34" y="62"/>
                  </a:lnTo>
                  <a:lnTo>
                    <a:pt x="40" y="54"/>
                  </a:lnTo>
                  <a:lnTo>
                    <a:pt x="44" y="38"/>
                  </a:lnTo>
                  <a:lnTo>
                    <a:pt x="44" y="28"/>
                  </a:lnTo>
                  <a:lnTo>
                    <a:pt x="40" y="12"/>
                  </a:lnTo>
                  <a:lnTo>
                    <a:pt x="34" y="4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14" y="4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4" y="28"/>
                  </a:lnTo>
                  <a:lnTo>
                    <a:pt x="4" y="38"/>
                  </a:lnTo>
                  <a:lnTo>
                    <a:pt x="6" y="54"/>
                  </a:lnTo>
                  <a:lnTo>
                    <a:pt x="10" y="60"/>
                  </a:lnTo>
                  <a:lnTo>
                    <a:pt x="14" y="62"/>
                  </a:lnTo>
                  <a:lnTo>
                    <a:pt x="20" y="6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64" name="Freeform 3128"/>
            <p:cNvSpPr>
              <a:spLocks/>
            </p:cNvSpPr>
            <p:nvPr/>
          </p:nvSpPr>
          <p:spPr bwMode="auto">
            <a:xfrm>
              <a:off x="5002" y="2632"/>
              <a:ext cx="14" cy="66"/>
            </a:xfrm>
            <a:custGeom>
              <a:avLst/>
              <a:gdLst>
                <a:gd name="T0" fmla="*/ 0 w 14"/>
                <a:gd name="T1" fmla="*/ 66 h 66"/>
                <a:gd name="T2" fmla="*/ 6 w 14"/>
                <a:gd name="T3" fmla="*/ 62 h 66"/>
                <a:gd name="T4" fmla="*/ 8 w 14"/>
                <a:gd name="T5" fmla="*/ 60 h 66"/>
                <a:gd name="T6" fmla="*/ 12 w 14"/>
                <a:gd name="T7" fmla="*/ 54 h 66"/>
                <a:gd name="T8" fmla="*/ 14 w 14"/>
                <a:gd name="T9" fmla="*/ 38 h 66"/>
                <a:gd name="T10" fmla="*/ 14 w 14"/>
                <a:gd name="T11" fmla="*/ 28 h 66"/>
                <a:gd name="T12" fmla="*/ 12 w 14"/>
                <a:gd name="T13" fmla="*/ 12 h 66"/>
                <a:gd name="T14" fmla="*/ 8 w 14"/>
                <a:gd name="T15" fmla="*/ 6 h 66"/>
                <a:gd name="T16" fmla="*/ 6 w 14"/>
                <a:gd name="T17" fmla="*/ 4 h 66"/>
                <a:gd name="T18" fmla="*/ 0 w 14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66">
                  <a:moveTo>
                    <a:pt x="0" y="66"/>
                  </a:moveTo>
                  <a:lnTo>
                    <a:pt x="6" y="62"/>
                  </a:lnTo>
                  <a:lnTo>
                    <a:pt x="8" y="60"/>
                  </a:lnTo>
                  <a:lnTo>
                    <a:pt x="12" y="54"/>
                  </a:lnTo>
                  <a:lnTo>
                    <a:pt x="14" y="38"/>
                  </a:lnTo>
                  <a:lnTo>
                    <a:pt x="14" y="28"/>
                  </a:lnTo>
                  <a:lnTo>
                    <a:pt x="12" y="12"/>
                  </a:lnTo>
                  <a:lnTo>
                    <a:pt x="8" y="6"/>
                  </a:lnTo>
                  <a:lnTo>
                    <a:pt x="6" y="4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65" name="Line 3129"/>
            <p:cNvSpPr>
              <a:spLocks noChangeShapeType="1"/>
            </p:cNvSpPr>
            <p:nvPr/>
          </p:nvSpPr>
          <p:spPr bwMode="auto">
            <a:xfrm flipH="1">
              <a:off x="4750" y="2432"/>
              <a:ext cx="3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66" name="Freeform 3130"/>
            <p:cNvSpPr>
              <a:spLocks/>
            </p:cNvSpPr>
            <p:nvPr/>
          </p:nvSpPr>
          <p:spPr bwMode="auto">
            <a:xfrm>
              <a:off x="4822" y="2404"/>
              <a:ext cx="42" cy="64"/>
            </a:xfrm>
            <a:custGeom>
              <a:avLst/>
              <a:gdLst>
                <a:gd name="T0" fmla="*/ 18 w 42"/>
                <a:gd name="T1" fmla="*/ 0 h 64"/>
                <a:gd name="T2" fmla="*/ 8 w 42"/>
                <a:gd name="T3" fmla="*/ 2 h 64"/>
                <a:gd name="T4" fmla="*/ 2 w 42"/>
                <a:gd name="T5" fmla="*/ 12 h 64"/>
                <a:gd name="T6" fmla="*/ 0 w 42"/>
                <a:gd name="T7" fmla="*/ 28 h 64"/>
                <a:gd name="T8" fmla="*/ 0 w 42"/>
                <a:gd name="T9" fmla="*/ 36 h 64"/>
                <a:gd name="T10" fmla="*/ 2 w 42"/>
                <a:gd name="T11" fmla="*/ 52 h 64"/>
                <a:gd name="T12" fmla="*/ 8 w 42"/>
                <a:gd name="T13" fmla="*/ 62 h 64"/>
                <a:gd name="T14" fmla="*/ 18 w 42"/>
                <a:gd name="T15" fmla="*/ 64 h 64"/>
                <a:gd name="T16" fmla="*/ 24 w 42"/>
                <a:gd name="T17" fmla="*/ 64 h 64"/>
                <a:gd name="T18" fmla="*/ 34 w 42"/>
                <a:gd name="T19" fmla="*/ 62 h 64"/>
                <a:gd name="T20" fmla="*/ 40 w 42"/>
                <a:gd name="T21" fmla="*/ 52 h 64"/>
                <a:gd name="T22" fmla="*/ 42 w 42"/>
                <a:gd name="T23" fmla="*/ 36 h 64"/>
                <a:gd name="T24" fmla="*/ 42 w 42"/>
                <a:gd name="T25" fmla="*/ 28 h 64"/>
                <a:gd name="T26" fmla="*/ 40 w 42"/>
                <a:gd name="T27" fmla="*/ 12 h 64"/>
                <a:gd name="T28" fmla="*/ 34 w 42"/>
                <a:gd name="T29" fmla="*/ 2 h 64"/>
                <a:gd name="T30" fmla="*/ 24 w 42"/>
                <a:gd name="T31" fmla="*/ 0 h 64"/>
                <a:gd name="T32" fmla="*/ 18 w 42"/>
                <a:gd name="T33" fmla="*/ 0 h 64"/>
                <a:gd name="T34" fmla="*/ 12 w 42"/>
                <a:gd name="T35" fmla="*/ 2 h 64"/>
                <a:gd name="T36" fmla="*/ 8 w 42"/>
                <a:gd name="T37" fmla="*/ 6 h 64"/>
                <a:gd name="T38" fmla="*/ 6 w 42"/>
                <a:gd name="T39" fmla="*/ 12 h 64"/>
                <a:gd name="T40" fmla="*/ 2 w 42"/>
                <a:gd name="T41" fmla="*/ 28 h 64"/>
                <a:gd name="T42" fmla="*/ 2 w 42"/>
                <a:gd name="T43" fmla="*/ 36 h 64"/>
                <a:gd name="T44" fmla="*/ 6 w 42"/>
                <a:gd name="T45" fmla="*/ 52 h 64"/>
                <a:gd name="T46" fmla="*/ 8 w 42"/>
                <a:gd name="T47" fmla="*/ 58 h 64"/>
                <a:gd name="T48" fmla="*/ 12 w 42"/>
                <a:gd name="T49" fmla="*/ 62 h 64"/>
                <a:gd name="T50" fmla="*/ 18 w 42"/>
                <a:gd name="T5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" h="64">
                  <a:moveTo>
                    <a:pt x="18" y="0"/>
                  </a:moveTo>
                  <a:lnTo>
                    <a:pt x="8" y="2"/>
                  </a:lnTo>
                  <a:lnTo>
                    <a:pt x="2" y="1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2" y="52"/>
                  </a:lnTo>
                  <a:lnTo>
                    <a:pt x="8" y="62"/>
                  </a:lnTo>
                  <a:lnTo>
                    <a:pt x="18" y="64"/>
                  </a:lnTo>
                  <a:lnTo>
                    <a:pt x="24" y="64"/>
                  </a:lnTo>
                  <a:lnTo>
                    <a:pt x="34" y="62"/>
                  </a:lnTo>
                  <a:lnTo>
                    <a:pt x="40" y="52"/>
                  </a:lnTo>
                  <a:lnTo>
                    <a:pt x="42" y="36"/>
                  </a:lnTo>
                  <a:lnTo>
                    <a:pt x="42" y="28"/>
                  </a:lnTo>
                  <a:lnTo>
                    <a:pt x="40" y="12"/>
                  </a:lnTo>
                  <a:lnTo>
                    <a:pt x="34" y="2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28"/>
                  </a:lnTo>
                  <a:lnTo>
                    <a:pt x="2" y="36"/>
                  </a:lnTo>
                  <a:lnTo>
                    <a:pt x="6" y="52"/>
                  </a:lnTo>
                  <a:lnTo>
                    <a:pt x="8" y="58"/>
                  </a:lnTo>
                  <a:lnTo>
                    <a:pt x="12" y="62"/>
                  </a:lnTo>
                  <a:lnTo>
                    <a:pt x="18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67" name="Freeform 3131"/>
            <p:cNvSpPr>
              <a:spLocks/>
            </p:cNvSpPr>
            <p:nvPr/>
          </p:nvSpPr>
          <p:spPr bwMode="auto">
            <a:xfrm>
              <a:off x="4846" y="2404"/>
              <a:ext cx="16" cy="64"/>
            </a:xfrm>
            <a:custGeom>
              <a:avLst/>
              <a:gdLst>
                <a:gd name="T0" fmla="*/ 0 w 16"/>
                <a:gd name="T1" fmla="*/ 64 h 64"/>
                <a:gd name="T2" fmla="*/ 6 w 16"/>
                <a:gd name="T3" fmla="*/ 62 h 64"/>
                <a:gd name="T4" fmla="*/ 10 w 16"/>
                <a:gd name="T5" fmla="*/ 58 h 64"/>
                <a:gd name="T6" fmla="*/ 12 w 16"/>
                <a:gd name="T7" fmla="*/ 52 h 64"/>
                <a:gd name="T8" fmla="*/ 16 w 16"/>
                <a:gd name="T9" fmla="*/ 36 h 64"/>
                <a:gd name="T10" fmla="*/ 16 w 16"/>
                <a:gd name="T11" fmla="*/ 28 h 64"/>
                <a:gd name="T12" fmla="*/ 12 w 16"/>
                <a:gd name="T13" fmla="*/ 12 h 64"/>
                <a:gd name="T14" fmla="*/ 10 w 16"/>
                <a:gd name="T15" fmla="*/ 6 h 64"/>
                <a:gd name="T16" fmla="*/ 6 w 16"/>
                <a:gd name="T17" fmla="*/ 2 h 64"/>
                <a:gd name="T18" fmla="*/ 0 w 16"/>
                <a:gd name="T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64">
                  <a:moveTo>
                    <a:pt x="0" y="64"/>
                  </a:moveTo>
                  <a:lnTo>
                    <a:pt x="6" y="62"/>
                  </a:lnTo>
                  <a:lnTo>
                    <a:pt x="10" y="58"/>
                  </a:lnTo>
                  <a:lnTo>
                    <a:pt x="12" y="52"/>
                  </a:lnTo>
                  <a:lnTo>
                    <a:pt x="16" y="36"/>
                  </a:lnTo>
                  <a:lnTo>
                    <a:pt x="16" y="28"/>
                  </a:lnTo>
                  <a:lnTo>
                    <a:pt x="12" y="12"/>
                  </a:lnTo>
                  <a:lnTo>
                    <a:pt x="10" y="6"/>
                  </a:lnTo>
                  <a:lnTo>
                    <a:pt x="6" y="2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68" name="Freeform 3132"/>
            <p:cNvSpPr>
              <a:spLocks/>
            </p:cNvSpPr>
            <p:nvPr/>
          </p:nvSpPr>
          <p:spPr bwMode="auto">
            <a:xfrm>
              <a:off x="4886" y="2462"/>
              <a:ext cx="6" cy="6"/>
            </a:xfrm>
            <a:custGeom>
              <a:avLst/>
              <a:gdLst>
                <a:gd name="T0" fmla="*/ 4 w 6"/>
                <a:gd name="T1" fmla="*/ 0 h 6"/>
                <a:gd name="T2" fmla="*/ 0 w 6"/>
                <a:gd name="T3" fmla="*/ 4 h 6"/>
                <a:gd name="T4" fmla="*/ 4 w 6"/>
                <a:gd name="T5" fmla="*/ 6 h 6"/>
                <a:gd name="T6" fmla="*/ 6 w 6"/>
                <a:gd name="T7" fmla="*/ 4 h 6"/>
                <a:gd name="T8" fmla="*/ 4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4" y="0"/>
                  </a:moveTo>
                  <a:lnTo>
                    <a:pt x="0" y="4"/>
                  </a:lnTo>
                  <a:lnTo>
                    <a:pt x="4" y="6"/>
                  </a:lnTo>
                  <a:lnTo>
                    <a:pt x="6" y="4"/>
                  </a:lnTo>
                  <a:lnTo>
                    <a:pt x="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69" name="Freeform 3133"/>
            <p:cNvSpPr>
              <a:spLocks/>
            </p:cNvSpPr>
            <p:nvPr/>
          </p:nvSpPr>
          <p:spPr bwMode="auto">
            <a:xfrm>
              <a:off x="4914" y="2404"/>
              <a:ext cx="44" cy="64"/>
            </a:xfrm>
            <a:custGeom>
              <a:avLst/>
              <a:gdLst>
                <a:gd name="T0" fmla="*/ 20 w 44"/>
                <a:gd name="T1" fmla="*/ 0 h 64"/>
                <a:gd name="T2" fmla="*/ 10 w 44"/>
                <a:gd name="T3" fmla="*/ 2 h 64"/>
                <a:gd name="T4" fmla="*/ 4 w 44"/>
                <a:gd name="T5" fmla="*/ 12 h 64"/>
                <a:gd name="T6" fmla="*/ 0 w 44"/>
                <a:gd name="T7" fmla="*/ 28 h 64"/>
                <a:gd name="T8" fmla="*/ 0 w 44"/>
                <a:gd name="T9" fmla="*/ 36 h 64"/>
                <a:gd name="T10" fmla="*/ 4 w 44"/>
                <a:gd name="T11" fmla="*/ 52 h 64"/>
                <a:gd name="T12" fmla="*/ 10 w 44"/>
                <a:gd name="T13" fmla="*/ 62 h 64"/>
                <a:gd name="T14" fmla="*/ 20 w 44"/>
                <a:gd name="T15" fmla="*/ 64 h 64"/>
                <a:gd name="T16" fmla="*/ 26 w 44"/>
                <a:gd name="T17" fmla="*/ 64 h 64"/>
                <a:gd name="T18" fmla="*/ 34 w 44"/>
                <a:gd name="T19" fmla="*/ 62 h 64"/>
                <a:gd name="T20" fmla="*/ 40 w 44"/>
                <a:gd name="T21" fmla="*/ 52 h 64"/>
                <a:gd name="T22" fmla="*/ 44 w 44"/>
                <a:gd name="T23" fmla="*/ 36 h 64"/>
                <a:gd name="T24" fmla="*/ 44 w 44"/>
                <a:gd name="T25" fmla="*/ 28 h 64"/>
                <a:gd name="T26" fmla="*/ 40 w 44"/>
                <a:gd name="T27" fmla="*/ 12 h 64"/>
                <a:gd name="T28" fmla="*/ 34 w 44"/>
                <a:gd name="T29" fmla="*/ 2 h 64"/>
                <a:gd name="T30" fmla="*/ 26 w 44"/>
                <a:gd name="T31" fmla="*/ 0 h 64"/>
                <a:gd name="T32" fmla="*/ 20 w 44"/>
                <a:gd name="T33" fmla="*/ 0 h 64"/>
                <a:gd name="T34" fmla="*/ 12 w 44"/>
                <a:gd name="T35" fmla="*/ 2 h 64"/>
                <a:gd name="T36" fmla="*/ 10 w 44"/>
                <a:gd name="T37" fmla="*/ 6 h 64"/>
                <a:gd name="T38" fmla="*/ 6 w 44"/>
                <a:gd name="T39" fmla="*/ 12 h 64"/>
                <a:gd name="T40" fmla="*/ 4 w 44"/>
                <a:gd name="T41" fmla="*/ 28 h 64"/>
                <a:gd name="T42" fmla="*/ 4 w 44"/>
                <a:gd name="T43" fmla="*/ 36 h 64"/>
                <a:gd name="T44" fmla="*/ 6 w 44"/>
                <a:gd name="T45" fmla="*/ 52 h 64"/>
                <a:gd name="T46" fmla="*/ 10 w 44"/>
                <a:gd name="T47" fmla="*/ 58 h 64"/>
                <a:gd name="T48" fmla="*/ 12 w 44"/>
                <a:gd name="T49" fmla="*/ 62 h 64"/>
                <a:gd name="T50" fmla="*/ 20 w 44"/>
                <a:gd name="T5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" h="64">
                  <a:moveTo>
                    <a:pt x="20" y="0"/>
                  </a:moveTo>
                  <a:lnTo>
                    <a:pt x="10" y="2"/>
                  </a:lnTo>
                  <a:lnTo>
                    <a:pt x="4" y="1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4" y="52"/>
                  </a:lnTo>
                  <a:lnTo>
                    <a:pt x="10" y="62"/>
                  </a:lnTo>
                  <a:lnTo>
                    <a:pt x="20" y="64"/>
                  </a:lnTo>
                  <a:lnTo>
                    <a:pt x="26" y="64"/>
                  </a:lnTo>
                  <a:lnTo>
                    <a:pt x="34" y="62"/>
                  </a:lnTo>
                  <a:lnTo>
                    <a:pt x="40" y="52"/>
                  </a:lnTo>
                  <a:lnTo>
                    <a:pt x="44" y="36"/>
                  </a:lnTo>
                  <a:lnTo>
                    <a:pt x="44" y="28"/>
                  </a:lnTo>
                  <a:lnTo>
                    <a:pt x="40" y="12"/>
                  </a:lnTo>
                  <a:lnTo>
                    <a:pt x="34" y="2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12" y="2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4" y="28"/>
                  </a:lnTo>
                  <a:lnTo>
                    <a:pt x="4" y="36"/>
                  </a:lnTo>
                  <a:lnTo>
                    <a:pt x="6" y="52"/>
                  </a:lnTo>
                  <a:lnTo>
                    <a:pt x="10" y="58"/>
                  </a:lnTo>
                  <a:lnTo>
                    <a:pt x="12" y="62"/>
                  </a:lnTo>
                  <a:lnTo>
                    <a:pt x="20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70" name="Freeform 3134"/>
            <p:cNvSpPr>
              <a:spLocks/>
            </p:cNvSpPr>
            <p:nvPr/>
          </p:nvSpPr>
          <p:spPr bwMode="auto">
            <a:xfrm>
              <a:off x="4940" y="2404"/>
              <a:ext cx="14" cy="64"/>
            </a:xfrm>
            <a:custGeom>
              <a:avLst/>
              <a:gdLst>
                <a:gd name="T0" fmla="*/ 0 w 14"/>
                <a:gd name="T1" fmla="*/ 64 h 64"/>
                <a:gd name="T2" fmla="*/ 6 w 14"/>
                <a:gd name="T3" fmla="*/ 62 h 64"/>
                <a:gd name="T4" fmla="*/ 8 w 14"/>
                <a:gd name="T5" fmla="*/ 58 h 64"/>
                <a:gd name="T6" fmla="*/ 12 w 14"/>
                <a:gd name="T7" fmla="*/ 52 h 64"/>
                <a:gd name="T8" fmla="*/ 14 w 14"/>
                <a:gd name="T9" fmla="*/ 36 h 64"/>
                <a:gd name="T10" fmla="*/ 14 w 14"/>
                <a:gd name="T11" fmla="*/ 28 h 64"/>
                <a:gd name="T12" fmla="*/ 12 w 14"/>
                <a:gd name="T13" fmla="*/ 12 h 64"/>
                <a:gd name="T14" fmla="*/ 8 w 14"/>
                <a:gd name="T15" fmla="*/ 6 h 64"/>
                <a:gd name="T16" fmla="*/ 6 w 14"/>
                <a:gd name="T17" fmla="*/ 2 h 64"/>
                <a:gd name="T18" fmla="*/ 0 w 14"/>
                <a:gd name="T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64">
                  <a:moveTo>
                    <a:pt x="0" y="64"/>
                  </a:moveTo>
                  <a:lnTo>
                    <a:pt x="6" y="62"/>
                  </a:lnTo>
                  <a:lnTo>
                    <a:pt x="8" y="58"/>
                  </a:lnTo>
                  <a:lnTo>
                    <a:pt x="12" y="52"/>
                  </a:lnTo>
                  <a:lnTo>
                    <a:pt x="14" y="36"/>
                  </a:lnTo>
                  <a:lnTo>
                    <a:pt x="14" y="28"/>
                  </a:lnTo>
                  <a:lnTo>
                    <a:pt x="12" y="12"/>
                  </a:lnTo>
                  <a:lnTo>
                    <a:pt x="8" y="6"/>
                  </a:lnTo>
                  <a:lnTo>
                    <a:pt x="6" y="2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71" name="Freeform 3135"/>
            <p:cNvSpPr>
              <a:spLocks/>
            </p:cNvSpPr>
            <p:nvPr/>
          </p:nvSpPr>
          <p:spPr bwMode="auto">
            <a:xfrm>
              <a:off x="4976" y="2404"/>
              <a:ext cx="44" cy="64"/>
            </a:xfrm>
            <a:custGeom>
              <a:avLst/>
              <a:gdLst>
                <a:gd name="T0" fmla="*/ 4 w 44"/>
                <a:gd name="T1" fmla="*/ 12 h 64"/>
                <a:gd name="T2" fmla="*/ 6 w 44"/>
                <a:gd name="T3" fmla="*/ 16 h 64"/>
                <a:gd name="T4" fmla="*/ 4 w 44"/>
                <a:gd name="T5" fmla="*/ 18 h 64"/>
                <a:gd name="T6" fmla="*/ 0 w 44"/>
                <a:gd name="T7" fmla="*/ 16 h 64"/>
                <a:gd name="T8" fmla="*/ 0 w 44"/>
                <a:gd name="T9" fmla="*/ 12 h 64"/>
                <a:gd name="T10" fmla="*/ 4 w 44"/>
                <a:gd name="T11" fmla="*/ 6 h 64"/>
                <a:gd name="T12" fmla="*/ 6 w 44"/>
                <a:gd name="T13" fmla="*/ 2 h 64"/>
                <a:gd name="T14" fmla="*/ 16 w 44"/>
                <a:gd name="T15" fmla="*/ 0 h 64"/>
                <a:gd name="T16" fmla="*/ 28 w 44"/>
                <a:gd name="T17" fmla="*/ 0 h 64"/>
                <a:gd name="T18" fmla="*/ 38 w 44"/>
                <a:gd name="T19" fmla="*/ 2 h 64"/>
                <a:gd name="T20" fmla="*/ 40 w 44"/>
                <a:gd name="T21" fmla="*/ 6 h 64"/>
                <a:gd name="T22" fmla="*/ 44 w 44"/>
                <a:gd name="T23" fmla="*/ 12 h 64"/>
                <a:gd name="T24" fmla="*/ 44 w 44"/>
                <a:gd name="T25" fmla="*/ 18 h 64"/>
                <a:gd name="T26" fmla="*/ 40 w 44"/>
                <a:gd name="T27" fmla="*/ 24 h 64"/>
                <a:gd name="T28" fmla="*/ 32 w 44"/>
                <a:gd name="T29" fmla="*/ 30 h 64"/>
                <a:gd name="T30" fmla="*/ 16 w 44"/>
                <a:gd name="T31" fmla="*/ 36 h 64"/>
                <a:gd name="T32" fmla="*/ 10 w 44"/>
                <a:gd name="T33" fmla="*/ 40 h 64"/>
                <a:gd name="T34" fmla="*/ 4 w 44"/>
                <a:gd name="T35" fmla="*/ 46 h 64"/>
                <a:gd name="T36" fmla="*/ 0 w 44"/>
                <a:gd name="T37" fmla="*/ 56 h 64"/>
                <a:gd name="T38" fmla="*/ 0 w 44"/>
                <a:gd name="T3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" h="64">
                  <a:moveTo>
                    <a:pt x="4" y="12"/>
                  </a:moveTo>
                  <a:lnTo>
                    <a:pt x="6" y="16"/>
                  </a:lnTo>
                  <a:lnTo>
                    <a:pt x="4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4" y="6"/>
                  </a:lnTo>
                  <a:lnTo>
                    <a:pt x="6" y="2"/>
                  </a:lnTo>
                  <a:lnTo>
                    <a:pt x="16" y="0"/>
                  </a:lnTo>
                  <a:lnTo>
                    <a:pt x="28" y="0"/>
                  </a:lnTo>
                  <a:lnTo>
                    <a:pt x="38" y="2"/>
                  </a:lnTo>
                  <a:lnTo>
                    <a:pt x="40" y="6"/>
                  </a:lnTo>
                  <a:lnTo>
                    <a:pt x="44" y="12"/>
                  </a:lnTo>
                  <a:lnTo>
                    <a:pt x="44" y="18"/>
                  </a:lnTo>
                  <a:lnTo>
                    <a:pt x="40" y="24"/>
                  </a:lnTo>
                  <a:lnTo>
                    <a:pt x="32" y="30"/>
                  </a:lnTo>
                  <a:lnTo>
                    <a:pt x="16" y="36"/>
                  </a:lnTo>
                  <a:lnTo>
                    <a:pt x="10" y="40"/>
                  </a:lnTo>
                  <a:lnTo>
                    <a:pt x="4" y="46"/>
                  </a:lnTo>
                  <a:lnTo>
                    <a:pt x="0" y="56"/>
                  </a:lnTo>
                  <a:lnTo>
                    <a:pt x="0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72" name="Freeform 3136"/>
            <p:cNvSpPr>
              <a:spLocks/>
            </p:cNvSpPr>
            <p:nvPr/>
          </p:nvSpPr>
          <p:spPr bwMode="auto">
            <a:xfrm>
              <a:off x="4992" y="2404"/>
              <a:ext cx="24" cy="36"/>
            </a:xfrm>
            <a:custGeom>
              <a:avLst/>
              <a:gdLst>
                <a:gd name="T0" fmla="*/ 12 w 24"/>
                <a:gd name="T1" fmla="*/ 0 h 36"/>
                <a:gd name="T2" fmla="*/ 18 w 24"/>
                <a:gd name="T3" fmla="*/ 2 h 36"/>
                <a:gd name="T4" fmla="*/ 22 w 24"/>
                <a:gd name="T5" fmla="*/ 6 h 36"/>
                <a:gd name="T6" fmla="*/ 24 w 24"/>
                <a:gd name="T7" fmla="*/ 12 h 36"/>
                <a:gd name="T8" fmla="*/ 24 w 24"/>
                <a:gd name="T9" fmla="*/ 18 h 36"/>
                <a:gd name="T10" fmla="*/ 22 w 24"/>
                <a:gd name="T11" fmla="*/ 24 h 36"/>
                <a:gd name="T12" fmla="*/ 12 w 24"/>
                <a:gd name="T13" fmla="*/ 30 h 36"/>
                <a:gd name="T14" fmla="*/ 0 w 24"/>
                <a:gd name="T1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6">
                  <a:moveTo>
                    <a:pt x="12" y="0"/>
                  </a:moveTo>
                  <a:lnTo>
                    <a:pt x="18" y="2"/>
                  </a:lnTo>
                  <a:lnTo>
                    <a:pt x="22" y="6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22" y="24"/>
                  </a:lnTo>
                  <a:lnTo>
                    <a:pt x="12" y="30"/>
                  </a:lnTo>
                  <a:lnTo>
                    <a:pt x="0" y="3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73" name="Freeform 3137"/>
            <p:cNvSpPr>
              <a:spLocks/>
            </p:cNvSpPr>
            <p:nvPr/>
          </p:nvSpPr>
          <p:spPr bwMode="auto">
            <a:xfrm>
              <a:off x="4976" y="2460"/>
              <a:ext cx="44" cy="6"/>
            </a:xfrm>
            <a:custGeom>
              <a:avLst/>
              <a:gdLst>
                <a:gd name="T0" fmla="*/ 0 w 44"/>
                <a:gd name="T1" fmla="*/ 2 h 6"/>
                <a:gd name="T2" fmla="*/ 4 w 44"/>
                <a:gd name="T3" fmla="*/ 0 h 6"/>
                <a:gd name="T4" fmla="*/ 10 w 44"/>
                <a:gd name="T5" fmla="*/ 0 h 6"/>
                <a:gd name="T6" fmla="*/ 26 w 44"/>
                <a:gd name="T7" fmla="*/ 6 h 6"/>
                <a:gd name="T8" fmla="*/ 34 w 44"/>
                <a:gd name="T9" fmla="*/ 6 h 6"/>
                <a:gd name="T10" fmla="*/ 40 w 44"/>
                <a:gd name="T11" fmla="*/ 2 h 6"/>
                <a:gd name="T12" fmla="*/ 44 w 44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6">
                  <a:moveTo>
                    <a:pt x="0" y="2"/>
                  </a:moveTo>
                  <a:lnTo>
                    <a:pt x="4" y="0"/>
                  </a:lnTo>
                  <a:lnTo>
                    <a:pt x="10" y="0"/>
                  </a:lnTo>
                  <a:lnTo>
                    <a:pt x="26" y="6"/>
                  </a:lnTo>
                  <a:lnTo>
                    <a:pt x="34" y="6"/>
                  </a:lnTo>
                  <a:lnTo>
                    <a:pt x="40" y="2"/>
                  </a:lnTo>
                  <a:lnTo>
                    <a:pt x="4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74" name="Freeform 3138"/>
            <p:cNvSpPr>
              <a:spLocks/>
            </p:cNvSpPr>
            <p:nvPr/>
          </p:nvSpPr>
          <p:spPr bwMode="auto">
            <a:xfrm>
              <a:off x="4986" y="2454"/>
              <a:ext cx="34" cy="14"/>
            </a:xfrm>
            <a:custGeom>
              <a:avLst/>
              <a:gdLst>
                <a:gd name="T0" fmla="*/ 0 w 34"/>
                <a:gd name="T1" fmla="*/ 6 h 14"/>
                <a:gd name="T2" fmla="*/ 16 w 34"/>
                <a:gd name="T3" fmla="*/ 14 h 14"/>
                <a:gd name="T4" fmla="*/ 28 w 34"/>
                <a:gd name="T5" fmla="*/ 14 h 14"/>
                <a:gd name="T6" fmla="*/ 30 w 34"/>
                <a:gd name="T7" fmla="*/ 12 h 14"/>
                <a:gd name="T8" fmla="*/ 34 w 34"/>
                <a:gd name="T9" fmla="*/ 6 h 14"/>
                <a:gd name="T10" fmla="*/ 34 w 34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4">
                  <a:moveTo>
                    <a:pt x="0" y="6"/>
                  </a:moveTo>
                  <a:lnTo>
                    <a:pt x="16" y="14"/>
                  </a:lnTo>
                  <a:lnTo>
                    <a:pt x="28" y="14"/>
                  </a:lnTo>
                  <a:lnTo>
                    <a:pt x="30" y="12"/>
                  </a:lnTo>
                  <a:lnTo>
                    <a:pt x="34" y="6"/>
                  </a:lnTo>
                  <a:lnTo>
                    <a:pt x="3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75" name="Line 3139"/>
            <p:cNvSpPr>
              <a:spLocks noChangeShapeType="1"/>
            </p:cNvSpPr>
            <p:nvPr/>
          </p:nvSpPr>
          <p:spPr bwMode="auto">
            <a:xfrm flipH="1">
              <a:off x="4750" y="2202"/>
              <a:ext cx="3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76" name="Freeform 3140"/>
            <p:cNvSpPr>
              <a:spLocks/>
            </p:cNvSpPr>
            <p:nvPr/>
          </p:nvSpPr>
          <p:spPr bwMode="auto">
            <a:xfrm>
              <a:off x="4822" y="2174"/>
              <a:ext cx="42" cy="66"/>
            </a:xfrm>
            <a:custGeom>
              <a:avLst/>
              <a:gdLst>
                <a:gd name="T0" fmla="*/ 18 w 42"/>
                <a:gd name="T1" fmla="*/ 0 h 66"/>
                <a:gd name="T2" fmla="*/ 8 w 42"/>
                <a:gd name="T3" fmla="*/ 4 h 66"/>
                <a:gd name="T4" fmla="*/ 2 w 42"/>
                <a:gd name="T5" fmla="*/ 12 h 66"/>
                <a:gd name="T6" fmla="*/ 0 w 42"/>
                <a:gd name="T7" fmla="*/ 28 h 66"/>
                <a:gd name="T8" fmla="*/ 0 w 42"/>
                <a:gd name="T9" fmla="*/ 38 h 66"/>
                <a:gd name="T10" fmla="*/ 2 w 42"/>
                <a:gd name="T11" fmla="*/ 54 h 66"/>
                <a:gd name="T12" fmla="*/ 8 w 42"/>
                <a:gd name="T13" fmla="*/ 62 h 66"/>
                <a:gd name="T14" fmla="*/ 18 w 42"/>
                <a:gd name="T15" fmla="*/ 66 h 66"/>
                <a:gd name="T16" fmla="*/ 24 w 42"/>
                <a:gd name="T17" fmla="*/ 66 h 66"/>
                <a:gd name="T18" fmla="*/ 34 w 42"/>
                <a:gd name="T19" fmla="*/ 62 h 66"/>
                <a:gd name="T20" fmla="*/ 40 w 42"/>
                <a:gd name="T21" fmla="*/ 54 h 66"/>
                <a:gd name="T22" fmla="*/ 42 w 42"/>
                <a:gd name="T23" fmla="*/ 38 h 66"/>
                <a:gd name="T24" fmla="*/ 42 w 42"/>
                <a:gd name="T25" fmla="*/ 28 h 66"/>
                <a:gd name="T26" fmla="*/ 40 w 42"/>
                <a:gd name="T27" fmla="*/ 12 h 66"/>
                <a:gd name="T28" fmla="*/ 34 w 42"/>
                <a:gd name="T29" fmla="*/ 4 h 66"/>
                <a:gd name="T30" fmla="*/ 24 w 42"/>
                <a:gd name="T31" fmla="*/ 0 h 66"/>
                <a:gd name="T32" fmla="*/ 18 w 42"/>
                <a:gd name="T33" fmla="*/ 0 h 66"/>
                <a:gd name="T34" fmla="*/ 12 w 42"/>
                <a:gd name="T35" fmla="*/ 4 h 66"/>
                <a:gd name="T36" fmla="*/ 8 w 42"/>
                <a:gd name="T37" fmla="*/ 6 h 66"/>
                <a:gd name="T38" fmla="*/ 6 w 42"/>
                <a:gd name="T39" fmla="*/ 12 h 66"/>
                <a:gd name="T40" fmla="*/ 2 w 42"/>
                <a:gd name="T41" fmla="*/ 28 h 66"/>
                <a:gd name="T42" fmla="*/ 2 w 42"/>
                <a:gd name="T43" fmla="*/ 38 h 66"/>
                <a:gd name="T44" fmla="*/ 6 w 42"/>
                <a:gd name="T45" fmla="*/ 54 h 66"/>
                <a:gd name="T46" fmla="*/ 8 w 42"/>
                <a:gd name="T47" fmla="*/ 60 h 66"/>
                <a:gd name="T48" fmla="*/ 12 w 42"/>
                <a:gd name="T49" fmla="*/ 62 h 66"/>
                <a:gd name="T50" fmla="*/ 18 w 42"/>
                <a:gd name="T5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" h="66">
                  <a:moveTo>
                    <a:pt x="18" y="0"/>
                  </a:moveTo>
                  <a:lnTo>
                    <a:pt x="8" y="4"/>
                  </a:lnTo>
                  <a:lnTo>
                    <a:pt x="2" y="12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2" y="54"/>
                  </a:lnTo>
                  <a:lnTo>
                    <a:pt x="8" y="62"/>
                  </a:lnTo>
                  <a:lnTo>
                    <a:pt x="18" y="66"/>
                  </a:lnTo>
                  <a:lnTo>
                    <a:pt x="24" y="66"/>
                  </a:lnTo>
                  <a:lnTo>
                    <a:pt x="34" y="62"/>
                  </a:lnTo>
                  <a:lnTo>
                    <a:pt x="40" y="54"/>
                  </a:lnTo>
                  <a:lnTo>
                    <a:pt x="42" y="38"/>
                  </a:lnTo>
                  <a:lnTo>
                    <a:pt x="42" y="28"/>
                  </a:lnTo>
                  <a:lnTo>
                    <a:pt x="40" y="12"/>
                  </a:lnTo>
                  <a:lnTo>
                    <a:pt x="34" y="4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4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28"/>
                  </a:lnTo>
                  <a:lnTo>
                    <a:pt x="2" y="38"/>
                  </a:lnTo>
                  <a:lnTo>
                    <a:pt x="6" y="54"/>
                  </a:lnTo>
                  <a:lnTo>
                    <a:pt x="8" y="60"/>
                  </a:lnTo>
                  <a:lnTo>
                    <a:pt x="12" y="62"/>
                  </a:lnTo>
                  <a:lnTo>
                    <a:pt x="18" y="6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77" name="Freeform 3141"/>
            <p:cNvSpPr>
              <a:spLocks/>
            </p:cNvSpPr>
            <p:nvPr/>
          </p:nvSpPr>
          <p:spPr bwMode="auto">
            <a:xfrm>
              <a:off x="4846" y="2174"/>
              <a:ext cx="16" cy="66"/>
            </a:xfrm>
            <a:custGeom>
              <a:avLst/>
              <a:gdLst>
                <a:gd name="T0" fmla="*/ 0 w 16"/>
                <a:gd name="T1" fmla="*/ 66 h 66"/>
                <a:gd name="T2" fmla="*/ 6 w 16"/>
                <a:gd name="T3" fmla="*/ 62 h 66"/>
                <a:gd name="T4" fmla="*/ 10 w 16"/>
                <a:gd name="T5" fmla="*/ 60 h 66"/>
                <a:gd name="T6" fmla="*/ 12 w 16"/>
                <a:gd name="T7" fmla="*/ 54 h 66"/>
                <a:gd name="T8" fmla="*/ 16 w 16"/>
                <a:gd name="T9" fmla="*/ 38 h 66"/>
                <a:gd name="T10" fmla="*/ 16 w 16"/>
                <a:gd name="T11" fmla="*/ 28 h 66"/>
                <a:gd name="T12" fmla="*/ 12 w 16"/>
                <a:gd name="T13" fmla="*/ 12 h 66"/>
                <a:gd name="T14" fmla="*/ 10 w 16"/>
                <a:gd name="T15" fmla="*/ 6 h 66"/>
                <a:gd name="T16" fmla="*/ 6 w 16"/>
                <a:gd name="T17" fmla="*/ 4 h 66"/>
                <a:gd name="T18" fmla="*/ 0 w 16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66">
                  <a:moveTo>
                    <a:pt x="0" y="66"/>
                  </a:moveTo>
                  <a:lnTo>
                    <a:pt x="6" y="62"/>
                  </a:lnTo>
                  <a:lnTo>
                    <a:pt x="10" y="60"/>
                  </a:lnTo>
                  <a:lnTo>
                    <a:pt x="12" y="54"/>
                  </a:lnTo>
                  <a:lnTo>
                    <a:pt x="16" y="38"/>
                  </a:lnTo>
                  <a:lnTo>
                    <a:pt x="16" y="28"/>
                  </a:lnTo>
                  <a:lnTo>
                    <a:pt x="12" y="12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78" name="Freeform 3142"/>
            <p:cNvSpPr>
              <a:spLocks/>
            </p:cNvSpPr>
            <p:nvPr/>
          </p:nvSpPr>
          <p:spPr bwMode="auto">
            <a:xfrm>
              <a:off x="4886" y="2234"/>
              <a:ext cx="6" cy="6"/>
            </a:xfrm>
            <a:custGeom>
              <a:avLst/>
              <a:gdLst>
                <a:gd name="T0" fmla="*/ 4 w 6"/>
                <a:gd name="T1" fmla="*/ 0 h 6"/>
                <a:gd name="T2" fmla="*/ 0 w 6"/>
                <a:gd name="T3" fmla="*/ 2 h 6"/>
                <a:gd name="T4" fmla="*/ 4 w 6"/>
                <a:gd name="T5" fmla="*/ 6 h 6"/>
                <a:gd name="T6" fmla="*/ 6 w 6"/>
                <a:gd name="T7" fmla="*/ 2 h 6"/>
                <a:gd name="T8" fmla="*/ 4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4" y="0"/>
                  </a:moveTo>
                  <a:lnTo>
                    <a:pt x="0" y="2"/>
                  </a:lnTo>
                  <a:lnTo>
                    <a:pt x="4" y="6"/>
                  </a:lnTo>
                  <a:lnTo>
                    <a:pt x="6" y="2"/>
                  </a:lnTo>
                  <a:lnTo>
                    <a:pt x="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79" name="Freeform 3143"/>
            <p:cNvSpPr>
              <a:spLocks/>
            </p:cNvSpPr>
            <p:nvPr/>
          </p:nvSpPr>
          <p:spPr bwMode="auto">
            <a:xfrm>
              <a:off x="4914" y="2174"/>
              <a:ext cx="44" cy="66"/>
            </a:xfrm>
            <a:custGeom>
              <a:avLst/>
              <a:gdLst>
                <a:gd name="T0" fmla="*/ 20 w 44"/>
                <a:gd name="T1" fmla="*/ 0 h 66"/>
                <a:gd name="T2" fmla="*/ 10 w 44"/>
                <a:gd name="T3" fmla="*/ 4 h 66"/>
                <a:gd name="T4" fmla="*/ 4 w 44"/>
                <a:gd name="T5" fmla="*/ 12 h 66"/>
                <a:gd name="T6" fmla="*/ 0 w 44"/>
                <a:gd name="T7" fmla="*/ 28 h 66"/>
                <a:gd name="T8" fmla="*/ 0 w 44"/>
                <a:gd name="T9" fmla="*/ 38 h 66"/>
                <a:gd name="T10" fmla="*/ 4 w 44"/>
                <a:gd name="T11" fmla="*/ 54 h 66"/>
                <a:gd name="T12" fmla="*/ 10 w 44"/>
                <a:gd name="T13" fmla="*/ 62 h 66"/>
                <a:gd name="T14" fmla="*/ 20 w 44"/>
                <a:gd name="T15" fmla="*/ 66 h 66"/>
                <a:gd name="T16" fmla="*/ 26 w 44"/>
                <a:gd name="T17" fmla="*/ 66 h 66"/>
                <a:gd name="T18" fmla="*/ 34 w 44"/>
                <a:gd name="T19" fmla="*/ 62 h 66"/>
                <a:gd name="T20" fmla="*/ 40 w 44"/>
                <a:gd name="T21" fmla="*/ 54 h 66"/>
                <a:gd name="T22" fmla="*/ 44 w 44"/>
                <a:gd name="T23" fmla="*/ 38 h 66"/>
                <a:gd name="T24" fmla="*/ 44 w 44"/>
                <a:gd name="T25" fmla="*/ 28 h 66"/>
                <a:gd name="T26" fmla="*/ 40 w 44"/>
                <a:gd name="T27" fmla="*/ 12 h 66"/>
                <a:gd name="T28" fmla="*/ 34 w 44"/>
                <a:gd name="T29" fmla="*/ 4 h 66"/>
                <a:gd name="T30" fmla="*/ 26 w 44"/>
                <a:gd name="T31" fmla="*/ 0 h 66"/>
                <a:gd name="T32" fmla="*/ 20 w 44"/>
                <a:gd name="T33" fmla="*/ 0 h 66"/>
                <a:gd name="T34" fmla="*/ 12 w 44"/>
                <a:gd name="T35" fmla="*/ 4 h 66"/>
                <a:gd name="T36" fmla="*/ 10 w 44"/>
                <a:gd name="T37" fmla="*/ 6 h 66"/>
                <a:gd name="T38" fmla="*/ 6 w 44"/>
                <a:gd name="T39" fmla="*/ 12 h 66"/>
                <a:gd name="T40" fmla="*/ 4 w 44"/>
                <a:gd name="T41" fmla="*/ 28 h 66"/>
                <a:gd name="T42" fmla="*/ 4 w 44"/>
                <a:gd name="T43" fmla="*/ 38 h 66"/>
                <a:gd name="T44" fmla="*/ 6 w 44"/>
                <a:gd name="T45" fmla="*/ 54 h 66"/>
                <a:gd name="T46" fmla="*/ 10 w 44"/>
                <a:gd name="T47" fmla="*/ 60 h 66"/>
                <a:gd name="T48" fmla="*/ 12 w 44"/>
                <a:gd name="T49" fmla="*/ 62 h 66"/>
                <a:gd name="T50" fmla="*/ 20 w 44"/>
                <a:gd name="T5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" h="66">
                  <a:moveTo>
                    <a:pt x="20" y="0"/>
                  </a:moveTo>
                  <a:lnTo>
                    <a:pt x="10" y="4"/>
                  </a:lnTo>
                  <a:lnTo>
                    <a:pt x="4" y="12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4" y="54"/>
                  </a:lnTo>
                  <a:lnTo>
                    <a:pt x="10" y="62"/>
                  </a:lnTo>
                  <a:lnTo>
                    <a:pt x="20" y="66"/>
                  </a:lnTo>
                  <a:lnTo>
                    <a:pt x="26" y="66"/>
                  </a:lnTo>
                  <a:lnTo>
                    <a:pt x="34" y="62"/>
                  </a:lnTo>
                  <a:lnTo>
                    <a:pt x="40" y="54"/>
                  </a:lnTo>
                  <a:lnTo>
                    <a:pt x="44" y="38"/>
                  </a:lnTo>
                  <a:lnTo>
                    <a:pt x="44" y="28"/>
                  </a:lnTo>
                  <a:lnTo>
                    <a:pt x="40" y="12"/>
                  </a:lnTo>
                  <a:lnTo>
                    <a:pt x="34" y="4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4" y="28"/>
                  </a:lnTo>
                  <a:lnTo>
                    <a:pt x="4" y="38"/>
                  </a:lnTo>
                  <a:lnTo>
                    <a:pt x="6" y="54"/>
                  </a:lnTo>
                  <a:lnTo>
                    <a:pt x="10" y="60"/>
                  </a:lnTo>
                  <a:lnTo>
                    <a:pt x="12" y="62"/>
                  </a:lnTo>
                  <a:lnTo>
                    <a:pt x="20" y="6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0" name="Freeform 3144"/>
            <p:cNvSpPr>
              <a:spLocks/>
            </p:cNvSpPr>
            <p:nvPr/>
          </p:nvSpPr>
          <p:spPr bwMode="auto">
            <a:xfrm>
              <a:off x="4940" y="2174"/>
              <a:ext cx="14" cy="66"/>
            </a:xfrm>
            <a:custGeom>
              <a:avLst/>
              <a:gdLst>
                <a:gd name="T0" fmla="*/ 0 w 14"/>
                <a:gd name="T1" fmla="*/ 66 h 66"/>
                <a:gd name="T2" fmla="*/ 6 w 14"/>
                <a:gd name="T3" fmla="*/ 62 h 66"/>
                <a:gd name="T4" fmla="*/ 8 w 14"/>
                <a:gd name="T5" fmla="*/ 60 h 66"/>
                <a:gd name="T6" fmla="*/ 12 w 14"/>
                <a:gd name="T7" fmla="*/ 54 h 66"/>
                <a:gd name="T8" fmla="*/ 14 w 14"/>
                <a:gd name="T9" fmla="*/ 38 h 66"/>
                <a:gd name="T10" fmla="*/ 14 w 14"/>
                <a:gd name="T11" fmla="*/ 28 h 66"/>
                <a:gd name="T12" fmla="*/ 12 w 14"/>
                <a:gd name="T13" fmla="*/ 12 h 66"/>
                <a:gd name="T14" fmla="*/ 8 w 14"/>
                <a:gd name="T15" fmla="*/ 6 h 66"/>
                <a:gd name="T16" fmla="*/ 6 w 14"/>
                <a:gd name="T17" fmla="*/ 4 h 66"/>
                <a:gd name="T18" fmla="*/ 0 w 14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66">
                  <a:moveTo>
                    <a:pt x="0" y="66"/>
                  </a:moveTo>
                  <a:lnTo>
                    <a:pt x="6" y="62"/>
                  </a:lnTo>
                  <a:lnTo>
                    <a:pt x="8" y="60"/>
                  </a:lnTo>
                  <a:lnTo>
                    <a:pt x="12" y="54"/>
                  </a:lnTo>
                  <a:lnTo>
                    <a:pt x="14" y="38"/>
                  </a:lnTo>
                  <a:lnTo>
                    <a:pt x="14" y="28"/>
                  </a:lnTo>
                  <a:lnTo>
                    <a:pt x="12" y="12"/>
                  </a:lnTo>
                  <a:lnTo>
                    <a:pt x="8" y="6"/>
                  </a:lnTo>
                  <a:lnTo>
                    <a:pt x="6" y="4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1" name="Line 3145"/>
            <p:cNvSpPr>
              <a:spLocks noChangeShapeType="1"/>
            </p:cNvSpPr>
            <p:nvPr/>
          </p:nvSpPr>
          <p:spPr bwMode="auto">
            <a:xfrm>
              <a:off x="5004" y="2180"/>
              <a:ext cx="1" cy="6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2" name="Line 3146"/>
            <p:cNvSpPr>
              <a:spLocks noChangeShapeType="1"/>
            </p:cNvSpPr>
            <p:nvPr/>
          </p:nvSpPr>
          <p:spPr bwMode="auto">
            <a:xfrm>
              <a:off x="5008" y="2174"/>
              <a:ext cx="1" cy="6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3" name="Freeform 3147"/>
            <p:cNvSpPr>
              <a:spLocks/>
            </p:cNvSpPr>
            <p:nvPr/>
          </p:nvSpPr>
          <p:spPr bwMode="auto">
            <a:xfrm>
              <a:off x="4974" y="2174"/>
              <a:ext cx="50" cy="46"/>
            </a:xfrm>
            <a:custGeom>
              <a:avLst/>
              <a:gdLst>
                <a:gd name="T0" fmla="*/ 34 w 50"/>
                <a:gd name="T1" fmla="*/ 0 h 46"/>
                <a:gd name="T2" fmla="*/ 0 w 50"/>
                <a:gd name="T3" fmla="*/ 46 h 46"/>
                <a:gd name="T4" fmla="*/ 50 w 50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46">
                  <a:moveTo>
                    <a:pt x="34" y="0"/>
                  </a:moveTo>
                  <a:lnTo>
                    <a:pt x="0" y="46"/>
                  </a:lnTo>
                  <a:lnTo>
                    <a:pt x="50" y="4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4" name="Line 3148"/>
            <p:cNvSpPr>
              <a:spLocks noChangeShapeType="1"/>
            </p:cNvSpPr>
            <p:nvPr/>
          </p:nvSpPr>
          <p:spPr bwMode="auto">
            <a:xfrm>
              <a:off x="4996" y="2240"/>
              <a:ext cx="2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5" name="Line 3149"/>
            <p:cNvSpPr>
              <a:spLocks noChangeShapeType="1"/>
            </p:cNvSpPr>
            <p:nvPr/>
          </p:nvSpPr>
          <p:spPr bwMode="auto">
            <a:xfrm flipH="1">
              <a:off x="4768" y="3232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6" name="Line 3150"/>
            <p:cNvSpPr>
              <a:spLocks noChangeShapeType="1"/>
            </p:cNvSpPr>
            <p:nvPr/>
          </p:nvSpPr>
          <p:spPr bwMode="auto">
            <a:xfrm flipH="1">
              <a:off x="4768" y="3176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7" name="Line 3151"/>
            <p:cNvSpPr>
              <a:spLocks noChangeShapeType="1"/>
            </p:cNvSpPr>
            <p:nvPr/>
          </p:nvSpPr>
          <p:spPr bwMode="auto">
            <a:xfrm flipH="1">
              <a:off x="4768" y="3062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8" name="Line 3152"/>
            <p:cNvSpPr>
              <a:spLocks noChangeShapeType="1"/>
            </p:cNvSpPr>
            <p:nvPr/>
          </p:nvSpPr>
          <p:spPr bwMode="auto">
            <a:xfrm flipH="1">
              <a:off x="4768" y="3004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9" name="Line 3153"/>
            <p:cNvSpPr>
              <a:spLocks noChangeShapeType="1"/>
            </p:cNvSpPr>
            <p:nvPr/>
          </p:nvSpPr>
          <p:spPr bwMode="auto">
            <a:xfrm flipH="1">
              <a:off x="4768" y="2946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0" name="Line 3154"/>
            <p:cNvSpPr>
              <a:spLocks noChangeShapeType="1"/>
            </p:cNvSpPr>
            <p:nvPr/>
          </p:nvSpPr>
          <p:spPr bwMode="auto">
            <a:xfrm flipH="1">
              <a:off x="4768" y="2832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1" name="Line 3155"/>
            <p:cNvSpPr>
              <a:spLocks noChangeShapeType="1"/>
            </p:cNvSpPr>
            <p:nvPr/>
          </p:nvSpPr>
          <p:spPr bwMode="auto">
            <a:xfrm flipH="1">
              <a:off x="4768" y="2774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2" name="Line 3156"/>
            <p:cNvSpPr>
              <a:spLocks noChangeShapeType="1"/>
            </p:cNvSpPr>
            <p:nvPr/>
          </p:nvSpPr>
          <p:spPr bwMode="auto">
            <a:xfrm flipH="1">
              <a:off x="4768" y="2718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3" name="Line 3157"/>
            <p:cNvSpPr>
              <a:spLocks noChangeShapeType="1"/>
            </p:cNvSpPr>
            <p:nvPr/>
          </p:nvSpPr>
          <p:spPr bwMode="auto">
            <a:xfrm flipH="1">
              <a:off x="4768" y="2602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4" name="Line 3158"/>
            <p:cNvSpPr>
              <a:spLocks noChangeShapeType="1"/>
            </p:cNvSpPr>
            <p:nvPr/>
          </p:nvSpPr>
          <p:spPr bwMode="auto">
            <a:xfrm flipH="1">
              <a:off x="4768" y="2546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5" name="Line 3159"/>
            <p:cNvSpPr>
              <a:spLocks noChangeShapeType="1"/>
            </p:cNvSpPr>
            <p:nvPr/>
          </p:nvSpPr>
          <p:spPr bwMode="auto">
            <a:xfrm flipH="1">
              <a:off x="4768" y="2488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6" name="Line 3160"/>
            <p:cNvSpPr>
              <a:spLocks noChangeShapeType="1"/>
            </p:cNvSpPr>
            <p:nvPr/>
          </p:nvSpPr>
          <p:spPr bwMode="auto">
            <a:xfrm flipH="1">
              <a:off x="4768" y="2374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7" name="Line 3161"/>
            <p:cNvSpPr>
              <a:spLocks noChangeShapeType="1"/>
            </p:cNvSpPr>
            <p:nvPr/>
          </p:nvSpPr>
          <p:spPr bwMode="auto">
            <a:xfrm flipH="1">
              <a:off x="4768" y="2316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8" name="Line 3162"/>
            <p:cNvSpPr>
              <a:spLocks noChangeShapeType="1"/>
            </p:cNvSpPr>
            <p:nvPr/>
          </p:nvSpPr>
          <p:spPr bwMode="auto">
            <a:xfrm flipH="1">
              <a:off x="4768" y="2260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9" name="Line 3163"/>
            <p:cNvSpPr>
              <a:spLocks noChangeShapeType="1"/>
            </p:cNvSpPr>
            <p:nvPr/>
          </p:nvSpPr>
          <p:spPr bwMode="auto">
            <a:xfrm flipH="1">
              <a:off x="4768" y="2144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500" name="Line 3164"/>
            <p:cNvSpPr>
              <a:spLocks noChangeShapeType="1"/>
            </p:cNvSpPr>
            <p:nvPr/>
          </p:nvSpPr>
          <p:spPr bwMode="auto">
            <a:xfrm flipH="1">
              <a:off x="4768" y="2088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5501" name="Rectangle 316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Inversion results for the observed solar frequencies</a:t>
            </a:r>
          </a:p>
        </p:txBody>
      </p:sp>
    </p:spTree>
    <p:extLst>
      <p:ext uri="{BB962C8B-B14F-4D97-AF65-F5344CB8AC3E}">
        <p14:creationId xmlns:p14="http://schemas.microsoft.com/office/powerpoint/2010/main" val="324822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9327297"/>
              </p:ext>
            </p:extLst>
          </p:nvPr>
        </p:nvGraphicFramePr>
        <p:xfrm>
          <a:off x="511175" y="1128713"/>
          <a:ext cx="8347075" cy="406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4" name="Document" r:id="rId3" imgW="4860754" imgH="2367333" progId="Word.Document.8">
                  <p:embed/>
                </p:oleObj>
              </mc:Choice>
              <mc:Fallback>
                <p:oleObj name="Document" r:id="rId3" imgW="4860754" imgH="2367333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" y="1128713"/>
                        <a:ext cx="8347075" cy="4060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0264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276475"/>
            <a:ext cx="4465638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5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5797874"/>
              </p:ext>
            </p:extLst>
          </p:nvPr>
        </p:nvGraphicFramePr>
        <p:xfrm>
          <a:off x="769144" y="404664"/>
          <a:ext cx="7175500" cy="162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9" name="Document" r:id="rId4" imgW="4498636" imgH="1022784" progId="Word.Document.8">
                  <p:embed/>
                </p:oleObj>
              </mc:Choice>
              <mc:Fallback>
                <p:oleObj name="Document" r:id="rId4" imgW="4498636" imgH="1022784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144" y="404664"/>
                        <a:ext cx="7175500" cy="162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Solar Convection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 altLang="en-US" sz="2800" dirty="0"/>
              <a:t>Convection Zone </a:t>
            </a:r>
          </a:p>
          <a:p>
            <a:pPr marL="609600" indent="-609600">
              <a:lnSpc>
                <a:spcPct val="80000"/>
              </a:lnSpc>
            </a:pPr>
            <a:r>
              <a:rPr lang="en-US" altLang="en-US" sz="2800" dirty="0"/>
              <a:t>Convective Instability </a:t>
            </a:r>
          </a:p>
          <a:p>
            <a:pPr marL="609600" indent="-609600">
              <a:lnSpc>
                <a:spcPct val="80000"/>
              </a:lnSpc>
            </a:pPr>
            <a:r>
              <a:rPr lang="en-US" altLang="en-US" sz="2800" dirty="0"/>
              <a:t>Convective Energy Transport </a:t>
            </a:r>
          </a:p>
          <a:p>
            <a:pPr marL="609600" indent="-609600">
              <a:lnSpc>
                <a:spcPct val="80000"/>
              </a:lnSpc>
            </a:pPr>
            <a:r>
              <a:rPr lang="en-US" altLang="en-US" sz="2800" dirty="0"/>
              <a:t>Mixing-Length Theory </a:t>
            </a:r>
          </a:p>
          <a:p>
            <a:pPr marL="609600" indent="-609600">
              <a:lnSpc>
                <a:spcPct val="80000"/>
              </a:lnSpc>
            </a:pPr>
            <a:r>
              <a:rPr lang="en-US" altLang="en-US" sz="2800" dirty="0" smtClean="0"/>
              <a:t>Convective </a:t>
            </a:r>
            <a:r>
              <a:rPr lang="en-US" altLang="en-US" sz="2800" dirty="0"/>
              <a:t>overshoot </a:t>
            </a:r>
          </a:p>
          <a:p>
            <a:pPr marL="609600" indent="-609600">
              <a:lnSpc>
                <a:spcPct val="80000"/>
              </a:lnSpc>
            </a:pPr>
            <a:r>
              <a:rPr lang="en-US" altLang="en-US" sz="2800" dirty="0"/>
              <a:t>Observation of Solar Convection </a:t>
            </a:r>
          </a:p>
          <a:p>
            <a:pPr marL="990600" lvl="1" indent="-533400">
              <a:lnSpc>
                <a:spcPct val="80000"/>
              </a:lnSpc>
            </a:pPr>
            <a:r>
              <a:rPr lang="en-US" altLang="en-US" sz="2400" dirty="0"/>
              <a:t>Granulation </a:t>
            </a:r>
          </a:p>
          <a:p>
            <a:pPr marL="990600" lvl="1" indent="-533400">
              <a:lnSpc>
                <a:spcPct val="80000"/>
              </a:lnSpc>
            </a:pPr>
            <a:r>
              <a:rPr lang="en-US" altLang="en-US" sz="2400" dirty="0" smtClean="0"/>
              <a:t>Supergranulation</a:t>
            </a:r>
          </a:p>
          <a:p>
            <a:pPr marL="990600" lvl="1" indent="-533400">
              <a:lnSpc>
                <a:spcPct val="80000"/>
              </a:lnSpc>
            </a:pPr>
            <a:r>
              <a:rPr lang="en-US" altLang="en-US" sz="2400" dirty="0" smtClean="0"/>
              <a:t>Search for giant cells</a:t>
            </a:r>
            <a:endParaRPr lang="en-US" altLang="en-US" sz="2400" dirty="0"/>
          </a:p>
          <a:p>
            <a:pPr marL="609600" indent="-609600">
              <a:lnSpc>
                <a:spcPct val="80000"/>
              </a:lnSpc>
            </a:pPr>
            <a:r>
              <a:rPr lang="en-US" altLang="en-US" sz="2800" dirty="0"/>
              <a:t>Numerical Simulations of Solar Convection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SVST_granulation.mpeg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bmkLst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196975"/>
            <a:ext cx="482441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en-US" altLang="en-US" sz="2800"/>
              <a:t>Movie of solar granulation observed with adaptive optics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6" fill="hold"/>
                                        <p:tgtEl>
                                          <p:spTgt spid="307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072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07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1041400" y="334963"/>
          <a:ext cx="7051675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3" name="Document" r:id="rId3" imgW="4498588" imgH="699876" progId="Word.Document.8">
                  <p:embed/>
                </p:oleObj>
              </mc:Choice>
              <mc:Fallback>
                <p:oleObj name="Document" r:id="rId3" imgW="4498588" imgH="699876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400" y="334963"/>
                        <a:ext cx="7051675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3" name="Picture 3" descr="fg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692275"/>
            <a:ext cx="8134350" cy="347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1116013" y="5454650"/>
          <a:ext cx="63357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4" name="Document" r:id="rId6" imgW="4498588" imgH="682604" progId="Word.Document.8">
                  <p:embed/>
                </p:oleObj>
              </mc:Choice>
              <mc:Fallback>
                <p:oleObj name="Document" r:id="rId6" imgW="4498588" imgH="682604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454650"/>
                        <a:ext cx="6335712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g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92150"/>
            <a:ext cx="5111750" cy="511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5857875" y="904875"/>
          <a:ext cx="3051175" cy="502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8" name="Document" r:id="rId4" imgW="2424365" imgH="3990192" progId="Word.Document.8">
                  <p:embed/>
                </p:oleObj>
              </mc:Choice>
              <mc:Fallback>
                <p:oleObj name="Document" r:id="rId4" imgW="2424365" imgH="3990192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75" y="904875"/>
                        <a:ext cx="3051175" cy="502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484438" y="260350"/>
            <a:ext cx="3371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Flow field in exploding granules</a:t>
            </a:r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971550" y="5805488"/>
          <a:ext cx="3887788" cy="86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9" name="Document" r:id="rId6" imgW="3059155" imgH="677566" progId="Word.Document.8">
                  <p:embed/>
                </p:oleObj>
              </mc:Choice>
              <mc:Fallback>
                <p:oleObj name="Document" r:id="rId6" imgW="3059155" imgH="677566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5805488"/>
                        <a:ext cx="3887788" cy="862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persp+tex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557338"/>
            <a:ext cx="6624638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1763713" y="5661025"/>
          <a:ext cx="5903912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1" name="Document" r:id="rId4" imgW="3688907" imgH="327088" progId="Word.Document.8">
                  <p:embed/>
                </p:oleObj>
              </mc:Choice>
              <mc:Fallback>
                <p:oleObj name="Document" r:id="rId4" imgW="3688907" imgH="327088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5661025"/>
                        <a:ext cx="5903912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Tflow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620713"/>
            <a:ext cx="6030913" cy="441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1438275" y="5589588"/>
          <a:ext cx="770572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5" name="Document" r:id="rId4" imgW="3688907" imgH="174879" progId="Word.Document.8">
                  <p:embed/>
                </p:oleObj>
              </mc:Choice>
              <mc:Fallback>
                <p:oleObj name="Document" r:id="rId4" imgW="3688907" imgH="174879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8275" y="5589588"/>
                        <a:ext cx="7705725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granules.mpeg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bmkLst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125538"/>
            <a:ext cx="5040313" cy="504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78861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Concentrations of magnetic flux tubes (B~1 </a:t>
            </a:r>
            <a:r>
              <a:rPr lang="en-US" sz="2800" b="1" dirty="0" err="1" smtClean="0"/>
              <a:t>kG</a:t>
            </a:r>
            <a:r>
              <a:rPr lang="en-US" sz="2800" b="1" dirty="0" smtClean="0"/>
              <a:t>) in the </a:t>
            </a:r>
            <a:r>
              <a:rPr lang="en-US" sz="2800" b="1" dirty="0" err="1" smtClean="0"/>
              <a:t>intergranular</a:t>
            </a:r>
            <a:r>
              <a:rPr lang="en-US" sz="2800" b="1" dirty="0" smtClean="0"/>
              <a:t> lanes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9" fill="hold"/>
                                        <p:tgtEl>
                                          <p:spTgt spid="327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277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7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27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0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92696"/>
            <a:ext cx="8229600" cy="1143000"/>
          </a:xfrm>
        </p:spPr>
        <p:txBody>
          <a:bodyPr/>
          <a:lstStyle/>
          <a:p>
            <a:r>
              <a:rPr lang="en-US" altLang="en-US" sz="3600" dirty="0" smtClean="0"/>
              <a:t>Numerical simulations reveal flow </a:t>
            </a:r>
            <a:r>
              <a:rPr lang="en-US" altLang="en-US" sz="3600" dirty="0" err="1" smtClean="0"/>
              <a:t>vorticity</a:t>
            </a:r>
            <a:r>
              <a:rPr lang="en-US" altLang="en-US" sz="3600" dirty="0" smtClean="0"/>
              <a:t> in the convection downdrafts in the </a:t>
            </a:r>
            <a:r>
              <a:rPr lang="en-US" altLang="en-US" sz="3600" dirty="0" err="1" smtClean="0"/>
              <a:t>intergranular</a:t>
            </a:r>
            <a:r>
              <a:rPr lang="en-US" altLang="en-US" sz="3600" dirty="0" smtClean="0"/>
              <a:t> lanes</a:t>
            </a:r>
            <a:endParaRPr lang="en-US" altLang="en-US" sz="3600" dirty="0"/>
          </a:p>
        </p:txBody>
      </p:sp>
      <p:pic>
        <p:nvPicPr>
          <p:cNvPr id="39939" name="Picture 3" descr="vorticity50_gr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469" y="2708920"/>
            <a:ext cx="5781675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en-US" altLang="en-US" sz="3200"/>
              <a:t>Spectral properties of solar convection</a:t>
            </a: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836712"/>
            <a:ext cx="5184105" cy="603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219700" y="2205038"/>
            <a:ext cx="1314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FF"/>
                </a:solidFill>
              </a:rPr>
              <a:t>granulation</a:t>
            </a:r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 flipV="1">
            <a:off x="4140200" y="1700213"/>
            <a:ext cx="1008063" cy="64928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519113" y="2513013"/>
            <a:ext cx="1885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FF0000"/>
                </a:solidFill>
              </a:rPr>
              <a:t>supergranulation</a:t>
            </a:r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 flipV="1">
            <a:off x="2124075" y="1844675"/>
            <a:ext cx="1152525" cy="7207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735013" y="3665538"/>
            <a:ext cx="21082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 err="1">
                <a:solidFill>
                  <a:srgbClr val="002060"/>
                </a:solidFill>
              </a:rPr>
              <a:t>mesogranulation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V="1">
            <a:off x="1547813" y="2349500"/>
            <a:ext cx="2087562" cy="1366838"/>
          </a:xfrm>
          <a:prstGeom prst="line">
            <a:avLst/>
          </a:prstGeom>
          <a:noFill/>
          <a:ln w="127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092280" y="1349886"/>
            <a:ext cx="20162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 </a:t>
            </a:r>
            <a:r>
              <a:rPr lang="en-US" sz="1400" dirty="0" err="1" smtClean="0"/>
              <a:t>arcsec</a:t>
            </a:r>
            <a:r>
              <a:rPr lang="en-US" sz="1400" dirty="0" smtClean="0"/>
              <a:t> = 720 km</a:t>
            </a:r>
          </a:p>
          <a:p>
            <a:endParaRPr lang="en-US" sz="1400" dirty="0"/>
          </a:p>
          <a:p>
            <a:r>
              <a:rPr lang="en-US" sz="1400" dirty="0" smtClean="0"/>
              <a:t>Granulation size ~ 3,000-4,000 km</a:t>
            </a:r>
          </a:p>
          <a:p>
            <a:endParaRPr lang="en-US" sz="1400" dirty="0"/>
          </a:p>
          <a:p>
            <a:r>
              <a:rPr lang="en-US" sz="1400" dirty="0" err="1" smtClean="0"/>
              <a:t>Mesogranulation</a:t>
            </a:r>
            <a:r>
              <a:rPr lang="en-US" sz="1400" dirty="0" smtClean="0"/>
              <a:t> size ~ 7,000-8,000 km</a:t>
            </a:r>
          </a:p>
          <a:p>
            <a:endParaRPr lang="en-US" sz="1400" dirty="0"/>
          </a:p>
          <a:p>
            <a:r>
              <a:rPr lang="en-US" sz="1400" dirty="0" smtClean="0"/>
              <a:t>Supergranulation size ~ 30,000-40,000 km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Mesogranulation – clustering of granules –</a:t>
            </a:r>
            <a:br>
              <a:rPr lang="en-US" altLang="en-US" sz="3200"/>
            </a:br>
            <a:r>
              <a:rPr lang="en-US" altLang="en-US" sz="3200"/>
              <a:t>no clear observational picture</a:t>
            </a:r>
          </a:p>
        </p:txBody>
      </p:sp>
      <p:pic>
        <p:nvPicPr>
          <p:cNvPr id="49155" name="tem_sc_00_mesogranulation_cattaneo.mpeg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bmkLst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700213"/>
            <a:ext cx="4254500" cy="425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032000" y="6329363"/>
            <a:ext cx="4095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Numerical simulation by Cattaneo et 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9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5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9155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0613" y="6340678"/>
            <a:ext cx="510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rotation speed of the solar surface is 2km/s.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49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un_aufb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33375"/>
            <a:ext cx="7561262" cy="583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3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supergranu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052513"/>
            <a:ext cx="5627687" cy="562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en-US" altLang="en-US" sz="3600"/>
              <a:t>Supergranulation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468313" y="1125538"/>
            <a:ext cx="1479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Doppler shift</a:t>
            </a:r>
          </a:p>
          <a:p>
            <a:r>
              <a:rPr lang="en-US" altLang="en-US"/>
              <a:t>observations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synop_flow_ibin2_4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3600" y="-228600"/>
            <a:ext cx="24091900" cy="722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476672"/>
            <a:ext cx="72008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Measurement of supergranulation flows by time-distance helioseismology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1" y="2204864"/>
            <a:ext cx="5647802" cy="3152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825111" y="692696"/>
            <a:ext cx="755967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Origin of supergranulation – increased convective instability in the </a:t>
            </a:r>
            <a:r>
              <a:rPr lang="en-US" altLang="en-US" dirty="0" smtClean="0"/>
              <a:t>He II </a:t>
            </a:r>
            <a:r>
              <a:rPr lang="en-US" altLang="en-US" dirty="0"/>
              <a:t>ionization </a:t>
            </a:r>
            <a:r>
              <a:rPr lang="en-US" altLang="en-US" dirty="0" smtClean="0"/>
              <a:t>zone (second ionization of helium), located 15 </a:t>
            </a:r>
            <a:r>
              <a:rPr lang="en-US" altLang="en-US" dirty="0"/>
              <a:t>Mm below the photosphere (Simon &amp; Leighton, 1963), due to </a:t>
            </a:r>
            <a:r>
              <a:rPr lang="en-US" altLang="en-US" dirty="0" smtClean="0"/>
              <a:t>the decreasing </a:t>
            </a:r>
            <a:r>
              <a:rPr lang="en-US" altLang="en-US" dirty="0"/>
              <a:t>adiabatic exponent  </a:t>
            </a:r>
            <a:r>
              <a:rPr lang="en-US" altLang="en-US" sz="2400" dirty="0" smtClean="0">
                <a:latin typeface="Symbol" pitchFamily="18" charset="2"/>
              </a:rPr>
              <a:t>g &lt; 5/3.</a:t>
            </a:r>
            <a:endParaRPr lang="en-US" altLang="en-US" sz="2400" dirty="0">
              <a:latin typeface="Symbol" pitchFamily="18" charset="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3688" y="170427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 of supergranulation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861541"/>
              </p:ext>
            </p:extLst>
          </p:nvPr>
        </p:nvGraphicFramePr>
        <p:xfrm>
          <a:off x="683568" y="5424620"/>
          <a:ext cx="8073082" cy="1466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3" name="Document" r:id="rId4" imgW="4543371" imgH="830550" progId="Word.Document.8">
                  <p:embed/>
                </p:oleObj>
              </mc:Choice>
              <mc:Fallback>
                <p:oleObj name="Document" r:id="rId4" imgW="4543371" imgH="83055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5424620"/>
                        <a:ext cx="8073082" cy="14667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9" r="11676"/>
          <a:stretch/>
        </p:blipFill>
        <p:spPr>
          <a:xfrm>
            <a:off x="4937760" y="1844824"/>
            <a:ext cx="4023360" cy="3080563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6386559" y="2636912"/>
            <a:ext cx="1080120" cy="28803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7053762" y="3697287"/>
            <a:ext cx="1224136" cy="8394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02036" y="2761183"/>
            <a:ext cx="772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He</a:t>
            </a:r>
            <a:r>
              <a:rPr lang="en-US" sz="1400" baseline="30000" dirty="0" smtClean="0"/>
              <a:t>++</a:t>
            </a:r>
            <a:endParaRPr lang="en-US" sz="1400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6317211" y="3613340"/>
            <a:ext cx="102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He</a:t>
            </a:r>
            <a:r>
              <a:rPr lang="en-US" sz="1400" baseline="30000" dirty="0" smtClean="0"/>
              <a:t>+</a:t>
            </a:r>
            <a:r>
              <a:rPr lang="en-US" sz="1400" dirty="0" smtClean="0"/>
              <a:t>, H</a:t>
            </a:r>
            <a:r>
              <a:rPr lang="en-US" sz="1400" baseline="30000" dirty="0" smtClean="0"/>
              <a:t>+</a:t>
            </a:r>
            <a:endParaRPr lang="en-US" sz="14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fig6_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86106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2195513" y="404813"/>
            <a:ext cx="445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/>
              <a:t>Search for giant cells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60848"/>
            <a:ext cx="7521092" cy="36724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476672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Science 6 December 2013: </a:t>
            </a:r>
            <a:br>
              <a:rPr lang="en-US" i="1" dirty="0"/>
            </a:br>
            <a:r>
              <a:rPr lang="en-US" i="1" dirty="0"/>
              <a:t>Vol. 342 no. 6163 pp. 1217-1219 </a:t>
            </a:r>
            <a:br>
              <a:rPr lang="en-US" i="1" dirty="0"/>
            </a:br>
            <a:r>
              <a:rPr lang="en-US" sz="2400" b="1" dirty="0" smtClean="0"/>
              <a:t>Giant </a:t>
            </a:r>
            <a:r>
              <a:rPr lang="en-US" sz="2400" b="1" dirty="0"/>
              <a:t>Convection Cells Found on the Sun</a:t>
            </a:r>
          </a:p>
          <a:p>
            <a:r>
              <a:rPr lang="en-US" dirty="0"/>
              <a:t>David H. </a:t>
            </a:r>
            <a:r>
              <a:rPr lang="en-US" dirty="0" smtClean="0"/>
              <a:t>Hathaway,  Lisa Upton, Owen </a:t>
            </a:r>
            <a:r>
              <a:rPr lang="en-US" dirty="0" err="1" smtClean="0"/>
              <a:t>Colegrove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6093296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They found </a:t>
            </a:r>
            <a:r>
              <a:rPr lang="en-US" dirty="0"/>
              <a:t>evidence for giant cellular flows that persist for months by tracking the motions of </a:t>
            </a:r>
            <a:r>
              <a:rPr lang="en-US" dirty="0" err="1"/>
              <a:t>supergranules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40574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Evidence for Giant </a:t>
            </a:r>
            <a:r>
              <a:rPr lang="en-US" sz="2400" b="1" dirty="0"/>
              <a:t>Convection </a:t>
            </a:r>
            <a:r>
              <a:rPr lang="en-US" sz="2400" b="1" dirty="0" smtClean="0"/>
              <a:t>Cells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6093296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sequence of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upergranule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 velocity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maps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shows persistent large-scale patterns.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542" y="481069"/>
            <a:ext cx="5324195" cy="53241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44510" y="5805264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longitude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980069" y="29585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latitude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5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Vr_E_name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bmkLst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739" y="1484709"/>
            <a:ext cx="5400675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827584" y="136524"/>
            <a:ext cx="763284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 smtClean="0"/>
              <a:t>Numerical simulations of </a:t>
            </a:r>
            <a:r>
              <a:rPr lang="en-US" altLang="en-US" sz="2400" dirty="0"/>
              <a:t>c</a:t>
            </a:r>
            <a:r>
              <a:rPr lang="en-US" altLang="en-US" sz="2400" dirty="0" smtClean="0"/>
              <a:t>onvection </a:t>
            </a:r>
            <a:r>
              <a:rPr lang="en-US" altLang="en-US" sz="2400" dirty="0"/>
              <a:t>in a rotating sphere </a:t>
            </a:r>
            <a:r>
              <a:rPr lang="en-US" altLang="en-US" sz="2400" dirty="0" smtClean="0"/>
              <a:t>have not explained the multi-scale structure of solar convection but reproduced the differential </a:t>
            </a:r>
            <a:r>
              <a:rPr lang="en-US" altLang="en-US" sz="2400" dirty="0"/>
              <a:t>rotation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14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42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144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alsgaard1_T_vs_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276872"/>
            <a:ext cx="5905500" cy="441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621125"/>
              </p:ext>
            </p:extLst>
          </p:nvPr>
        </p:nvGraphicFramePr>
        <p:xfrm>
          <a:off x="685800" y="1108075"/>
          <a:ext cx="7896225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Document" r:id="rId4" imgW="5937610" imgH="930492" progId="Word.Document.8">
                  <p:embed/>
                </p:oleObj>
              </mc:Choice>
              <mc:Fallback>
                <p:oleObj name="Document" r:id="rId4" imgW="5937610" imgH="930492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108075"/>
                        <a:ext cx="7896225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87624" y="529516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 of the solar convection zone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107950" y="1699096"/>
            <a:ext cx="5880100" cy="4318000"/>
            <a:chOff x="68" y="391"/>
            <a:chExt cx="3704" cy="2720"/>
          </a:xfrm>
        </p:grpSpPr>
        <p:sp>
          <p:nvSpPr>
            <p:cNvPr id="6147" name="AutoShape 3"/>
            <p:cNvSpPr>
              <a:spLocks noChangeAspect="1" noChangeArrowheads="1" noTextEdit="1"/>
            </p:cNvSpPr>
            <p:nvPr/>
          </p:nvSpPr>
          <p:spPr bwMode="auto">
            <a:xfrm>
              <a:off x="68" y="391"/>
              <a:ext cx="3704" cy="2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48" name="Group 4"/>
            <p:cNvGrpSpPr>
              <a:grpSpLocks/>
            </p:cNvGrpSpPr>
            <p:nvPr/>
          </p:nvGrpSpPr>
          <p:grpSpPr bwMode="auto">
            <a:xfrm>
              <a:off x="612" y="441"/>
              <a:ext cx="2688" cy="2431"/>
              <a:chOff x="612" y="441"/>
              <a:chExt cx="2688" cy="2431"/>
            </a:xfrm>
          </p:grpSpPr>
          <p:sp>
            <p:nvSpPr>
              <p:cNvPr id="6149" name="Line 5"/>
              <p:cNvSpPr>
                <a:spLocks noChangeShapeType="1"/>
              </p:cNvSpPr>
              <p:nvPr/>
            </p:nvSpPr>
            <p:spPr bwMode="auto">
              <a:xfrm>
                <a:off x="624" y="441"/>
                <a:ext cx="1" cy="8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0" name="Line 6"/>
              <p:cNvSpPr>
                <a:spLocks noChangeShapeType="1"/>
              </p:cNvSpPr>
              <p:nvPr/>
            </p:nvSpPr>
            <p:spPr bwMode="auto">
              <a:xfrm>
                <a:off x="628" y="441"/>
                <a:ext cx="1" cy="8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1" name="Freeform 7"/>
              <p:cNvSpPr>
                <a:spLocks/>
              </p:cNvSpPr>
              <p:nvPr/>
            </p:nvSpPr>
            <p:spPr bwMode="auto">
              <a:xfrm>
                <a:off x="612" y="441"/>
                <a:ext cx="68" cy="40"/>
              </a:xfrm>
              <a:custGeom>
                <a:avLst/>
                <a:gdLst>
                  <a:gd name="T0" fmla="*/ 0 w 68"/>
                  <a:gd name="T1" fmla="*/ 0 h 40"/>
                  <a:gd name="T2" fmla="*/ 48 w 68"/>
                  <a:gd name="T3" fmla="*/ 0 h 40"/>
                  <a:gd name="T4" fmla="*/ 60 w 68"/>
                  <a:gd name="T5" fmla="*/ 4 h 40"/>
                  <a:gd name="T6" fmla="*/ 64 w 68"/>
                  <a:gd name="T7" fmla="*/ 8 h 40"/>
                  <a:gd name="T8" fmla="*/ 68 w 68"/>
                  <a:gd name="T9" fmla="*/ 16 h 40"/>
                  <a:gd name="T10" fmla="*/ 68 w 68"/>
                  <a:gd name="T11" fmla="*/ 24 h 40"/>
                  <a:gd name="T12" fmla="*/ 64 w 68"/>
                  <a:gd name="T13" fmla="*/ 32 h 40"/>
                  <a:gd name="T14" fmla="*/ 60 w 68"/>
                  <a:gd name="T15" fmla="*/ 36 h 40"/>
                  <a:gd name="T16" fmla="*/ 48 w 68"/>
                  <a:gd name="T17" fmla="*/ 40 h 40"/>
                  <a:gd name="T18" fmla="*/ 16 w 68"/>
                  <a:gd name="T1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40">
                    <a:moveTo>
                      <a:pt x="0" y="0"/>
                    </a:moveTo>
                    <a:lnTo>
                      <a:pt x="48" y="0"/>
                    </a:lnTo>
                    <a:lnTo>
                      <a:pt x="60" y="4"/>
                    </a:lnTo>
                    <a:lnTo>
                      <a:pt x="64" y="8"/>
                    </a:lnTo>
                    <a:lnTo>
                      <a:pt x="68" y="16"/>
                    </a:lnTo>
                    <a:lnTo>
                      <a:pt x="68" y="24"/>
                    </a:lnTo>
                    <a:lnTo>
                      <a:pt x="64" y="32"/>
                    </a:lnTo>
                    <a:lnTo>
                      <a:pt x="60" y="36"/>
                    </a:lnTo>
                    <a:lnTo>
                      <a:pt x="48" y="40"/>
                    </a:lnTo>
                    <a:lnTo>
                      <a:pt x="16" y="4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2" name="Freeform 8"/>
              <p:cNvSpPr>
                <a:spLocks/>
              </p:cNvSpPr>
              <p:nvPr/>
            </p:nvSpPr>
            <p:spPr bwMode="auto">
              <a:xfrm>
                <a:off x="660" y="441"/>
                <a:ext cx="16" cy="40"/>
              </a:xfrm>
              <a:custGeom>
                <a:avLst/>
                <a:gdLst>
                  <a:gd name="T0" fmla="*/ 0 w 16"/>
                  <a:gd name="T1" fmla="*/ 0 h 40"/>
                  <a:gd name="T2" fmla="*/ 8 w 16"/>
                  <a:gd name="T3" fmla="*/ 4 h 40"/>
                  <a:gd name="T4" fmla="*/ 12 w 16"/>
                  <a:gd name="T5" fmla="*/ 8 h 40"/>
                  <a:gd name="T6" fmla="*/ 16 w 16"/>
                  <a:gd name="T7" fmla="*/ 16 h 40"/>
                  <a:gd name="T8" fmla="*/ 16 w 16"/>
                  <a:gd name="T9" fmla="*/ 24 h 40"/>
                  <a:gd name="T10" fmla="*/ 12 w 16"/>
                  <a:gd name="T11" fmla="*/ 32 h 40"/>
                  <a:gd name="T12" fmla="*/ 8 w 16"/>
                  <a:gd name="T13" fmla="*/ 36 h 40"/>
                  <a:gd name="T14" fmla="*/ 0 w 16"/>
                  <a:gd name="T1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0">
                    <a:moveTo>
                      <a:pt x="0" y="0"/>
                    </a:moveTo>
                    <a:lnTo>
                      <a:pt x="8" y="4"/>
                    </a:lnTo>
                    <a:lnTo>
                      <a:pt x="12" y="8"/>
                    </a:lnTo>
                    <a:lnTo>
                      <a:pt x="16" y="16"/>
                    </a:lnTo>
                    <a:lnTo>
                      <a:pt x="16" y="24"/>
                    </a:lnTo>
                    <a:lnTo>
                      <a:pt x="12" y="32"/>
                    </a:lnTo>
                    <a:lnTo>
                      <a:pt x="8" y="36"/>
                    </a:lnTo>
                    <a:lnTo>
                      <a:pt x="0" y="4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3" name="Line 9"/>
              <p:cNvSpPr>
                <a:spLocks noChangeShapeType="1"/>
              </p:cNvSpPr>
              <p:nvPr/>
            </p:nvSpPr>
            <p:spPr bwMode="auto">
              <a:xfrm>
                <a:off x="612" y="52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4" name="Freeform 10"/>
              <p:cNvSpPr>
                <a:spLocks/>
              </p:cNvSpPr>
              <p:nvPr/>
            </p:nvSpPr>
            <p:spPr bwMode="auto">
              <a:xfrm>
                <a:off x="648" y="481"/>
                <a:ext cx="36" cy="38"/>
              </a:xfrm>
              <a:custGeom>
                <a:avLst/>
                <a:gdLst>
                  <a:gd name="T0" fmla="*/ 0 w 36"/>
                  <a:gd name="T1" fmla="*/ 0 h 38"/>
                  <a:gd name="T2" fmla="*/ 8 w 36"/>
                  <a:gd name="T3" fmla="*/ 4 h 38"/>
                  <a:gd name="T4" fmla="*/ 12 w 36"/>
                  <a:gd name="T5" fmla="*/ 8 h 38"/>
                  <a:gd name="T6" fmla="*/ 24 w 36"/>
                  <a:gd name="T7" fmla="*/ 34 h 38"/>
                  <a:gd name="T8" fmla="*/ 28 w 36"/>
                  <a:gd name="T9" fmla="*/ 38 h 38"/>
                  <a:gd name="T10" fmla="*/ 32 w 36"/>
                  <a:gd name="T11" fmla="*/ 38 h 38"/>
                  <a:gd name="T12" fmla="*/ 36 w 36"/>
                  <a:gd name="T13" fmla="*/ 3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8">
                    <a:moveTo>
                      <a:pt x="0" y="0"/>
                    </a:moveTo>
                    <a:lnTo>
                      <a:pt x="8" y="4"/>
                    </a:lnTo>
                    <a:lnTo>
                      <a:pt x="12" y="8"/>
                    </a:lnTo>
                    <a:lnTo>
                      <a:pt x="24" y="34"/>
                    </a:lnTo>
                    <a:lnTo>
                      <a:pt x="28" y="38"/>
                    </a:lnTo>
                    <a:lnTo>
                      <a:pt x="32" y="38"/>
                    </a:lnTo>
                    <a:lnTo>
                      <a:pt x="36" y="3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5" name="Freeform 11"/>
              <p:cNvSpPr>
                <a:spLocks/>
              </p:cNvSpPr>
              <p:nvPr/>
            </p:nvSpPr>
            <p:spPr bwMode="auto">
              <a:xfrm>
                <a:off x="656" y="485"/>
                <a:ext cx="28" cy="38"/>
              </a:xfrm>
              <a:custGeom>
                <a:avLst/>
                <a:gdLst>
                  <a:gd name="T0" fmla="*/ 0 w 28"/>
                  <a:gd name="T1" fmla="*/ 0 h 38"/>
                  <a:gd name="T2" fmla="*/ 4 w 28"/>
                  <a:gd name="T3" fmla="*/ 8 h 38"/>
                  <a:gd name="T4" fmla="*/ 12 w 28"/>
                  <a:gd name="T5" fmla="*/ 34 h 38"/>
                  <a:gd name="T6" fmla="*/ 16 w 28"/>
                  <a:gd name="T7" fmla="*/ 38 h 38"/>
                  <a:gd name="T8" fmla="*/ 24 w 28"/>
                  <a:gd name="T9" fmla="*/ 38 h 38"/>
                  <a:gd name="T10" fmla="*/ 28 w 28"/>
                  <a:gd name="T11" fmla="*/ 30 h 38"/>
                  <a:gd name="T12" fmla="*/ 28 w 28"/>
                  <a:gd name="T13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38">
                    <a:moveTo>
                      <a:pt x="0" y="0"/>
                    </a:moveTo>
                    <a:lnTo>
                      <a:pt x="4" y="8"/>
                    </a:lnTo>
                    <a:lnTo>
                      <a:pt x="12" y="34"/>
                    </a:lnTo>
                    <a:lnTo>
                      <a:pt x="16" y="38"/>
                    </a:lnTo>
                    <a:lnTo>
                      <a:pt x="24" y="38"/>
                    </a:lnTo>
                    <a:lnTo>
                      <a:pt x="28" y="30"/>
                    </a:lnTo>
                    <a:lnTo>
                      <a:pt x="28" y="2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6" name="Freeform 12"/>
              <p:cNvSpPr>
                <a:spLocks/>
              </p:cNvSpPr>
              <p:nvPr/>
            </p:nvSpPr>
            <p:spPr bwMode="auto">
              <a:xfrm>
                <a:off x="708" y="469"/>
                <a:ext cx="52" cy="54"/>
              </a:xfrm>
              <a:custGeom>
                <a:avLst/>
                <a:gdLst>
                  <a:gd name="T0" fmla="*/ 4 w 52"/>
                  <a:gd name="T1" fmla="*/ 8 h 54"/>
                  <a:gd name="T2" fmla="*/ 4 w 52"/>
                  <a:gd name="T3" fmla="*/ 12 h 54"/>
                  <a:gd name="T4" fmla="*/ 0 w 52"/>
                  <a:gd name="T5" fmla="*/ 12 h 54"/>
                  <a:gd name="T6" fmla="*/ 0 w 52"/>
                  <a:gd name="T7" fmla="*/ 8 h 54"/>
                  <a:gd name="T8" fmla="*/ 4 w 52"/>
                  <a:gd name="T9" fmla="*/ 4 h 54"/>
                  <a:gd name="T10" fmla="*/ 12 w 52"/>
                  <a:gd name="T11" fmla="*/ 0 h 54"/>
                  <a:gd name="T12" fmla="*/ 28 w 52"/>
                  <a:gd name="T13" fmla="*/ 0 h 54"/>
                  <a:gd name="T14" fmla="*/ 36 w 52"/>
                  <a:gd name="T15" fmla="*/ 4 h 54"/>
                  <a:gd name="T16" fmla="*/ 40 w 52"/>
                  <a:gd name="T17" fmla="*/ 8 h 54"/>
                  <a:gd name="T18" fmla="*/ 44 w 52"/>
                  <a:gd name="T19" fmla="*/ 16 h 54"/>
                  <a:gd name="T20" fmla="*/ 44 w 52"/>
                  <a:gd name="T21" fmla="*/ 42 h 54"/>
                  <a:gd name="T22" fmla="*/ 48 w 52"/>
                  <a:gd name="T23" fmla="*/ 50 h 54"/>
                  <a:gd name="T24" fmla="*/ 52 w 52"/>
                  <a:gd name="T2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54">
                    <a:moveTo>
                      <a:pt x="4" y="8"/>
                    </a:moveTo>
                    <a:lnTo>
                      <a:pt x="4" y="12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4" y="4"/>
                    </a:lnTo>
                    <a:lnTo>
                      <a:pt x="12" y="0"/>
                    </a:lnTo>
                    <a:lnTo>
                      <a:pt x="28" y="0"/>
                    </a:lnTo>
                    <a:lnTo>
                      <a:pt x="36" y="4"/>
                    </a:lnTo>
                    <a:lnTo>
                      <a:pt x="40" y="8"/>
                    </a:lnTo>
                    <a:lnTo>
                      <a:pt x="44" y="16"/>
                    </a:lnTo>
                    <a:lnTo>
                      <a:pt x="44" y="42"/>
                    </a:lnTo>
                    <a:lnTo>
                      <a:pt x="48" y="50"/>
                    </a:lnTo>
                    <a:lnTo>
                      <a:pt x="5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7" name="Freeform 13"/>
              <p:cNvSpPr>
                <a:spLocks/>
              </p:cNvSpPr>
              <p:nvPr/>
            </p:nvSpPr>
            <p:spPr bwMode="auto">
              <a:xfrm>
                <a:off x="748" y="477"/>
                <a:ext cx="16" cy="46"/>
              </a:xfrm>
              <a:custGeom>
                <a:avLst/>
                <a:gdLst>
                  <a:gd name="T0" fmla="*/ 0 w 16"/>
                  <a:gd name="T1" fmla="*/ 0 h 46"/>
                  <a:gd name="T2" fmla="*/ 0 w 16"/>
                  <a:gd name="T3" fmla="*/ 34 h 46"/>
                  <a:gd name="T4" fmla="*/ 4 w 16"/>
                  <a:gd name="T5" fmla="*/ 42 h 46"/>
                  <a:gd name="T6" fmla="*/ 12 w 16"/>
                  <a:gd name="T7" fmla="*/ 46 h 46"/>
                  <a:gd name="T8" fmla="*/ 16 w 16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46">
                    <a:moveTo>
                      <a:pt x="0" y="0"/>
                    </a:moveTo>
                    <a:lnTo>
                      <a:pt x="0" y="34"/>
                    </a:lnTo>
                    <a:lnTo>
                      <a:pt x="4" y="42"/>
                    </a:lnTo>
                    <a:lnTo>
                      <a:pt x="12" y="46"/>
                    </a:lnTo>
                    <a:lnTo>
                      <a:pt x="16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8" name="Freeform 14"/>
              <p:cNvSpPr>
                <a:spLocks/>
              </p:cNvSpPr>
              <p:nvPr/>
            </p:nvSpPr>
            <p:spPr bwMode="auto">
              <a:xfrm>
                <a:off x="704" y="485"/>
                <a:ext cx="44" cy="38"/>
              </a:xfrm>
              <a:custGeom>
                <a:avLst/>
                <a:gdLst>
                  <a:gd name="T0" fmla="*/ 44 w 44"/>
                  <a:gd name="T1" fmla="*/ 0 h 38"/>
                  <a:gd name="T2" fmla="*/ 40 w 44"/>
                  <a:gd name="T3" fmla="*/ 4 h 38"/>
                  <a:gd name="T4" fmla="*/ 16 w 44"/>
                  <a:gd name="T5" fmla="*/ 8 h 38"/>
                  <a:gd name="T6" fmla="*/ 4 w 44"/>
                  <a:gd name="T7" fmla="*/ 12 h 38"/>
                  <a:gd name="T8" fmla="*/ 0 w 44"/>
                  <a:gd name="T9" fmla="*/ 20 h 38"/>
                  <a:gd name="T10" fmla="*/ 0 w 44"/>
                  <a:gd name="T11" fmla="*/ 26 h 38"/>
                  <a:gd name="T12" fmla="*/ 4 w 44"/>
                  <a:gd name="T13" fmla="*/ 34 h 38"/>
                  <a:gd name="T14" fmla="*/ 16 w 44"/>
                  <a:gd name="T15" fmla="*/ 38 h 38"/>
                  <a:gd name="T16" fmla="*/ 28 w 44"/>
                  <a:gd name="T17" fmla="*/ 38 h 38"/>
                  <a:gd name="T18" fmla="*/ 36 w 44"/>
                  <a:gd name="T19" fmla="*/ 34 h 38"/>
                  <a:gd name="T20" fmla="*/ 44 w 44"/>
                  <a:gd name="T21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4" h="38">
                    <a:moveTo>
                      <a:pt x="44" y="0"/>
                    </a:moveTo>
                    <a:lnTo>
                      <a:pt x="40" y="4"/>
                    </a:lnTo>
                    <a:lnTo>
                      <a:pt x="16" y="8"/>
                    </a:lnTo>
                    <a:lnTo>
                      <a:pt x="4" y="12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4" y="34"/>
                    </a:lnTo>
                    <a:lnTo>
                      <a:pt x="16" y="38"/>
                    </a:lnTo>
                    <a:lnTo>
                      <a:pt x="28" y="38"/>
                    </a:lnTo>
                    <a:lnTo>
                      <a:pt x="36" y="34"/>
                    </a:lnTo>
                    <a:lnTo>
                      <a:pt x="44" y="2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9" name="Freeform 15"/>
              <p:cNvSpPr>
                <a:spLocks/>
              </p:cNvSpPr>
              <p:nvPr/>
            </p:nvSpPr>
            <p:spPr bwMode="auto">
              <a:xfrm>
                <a:off x="708" y="493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4 w 12"/>
                  <a:gd name="T3" fmla="*/ 4 h 30"/>
                  <a:gd name="T4" fmla="*/ 0 w 12"/>
                  <a:gd name="T5" fmla="*/ 12 h 30"/>
                  <a:gd name="T6" fmla="*/ 0 w 12"/>
                  <a:gd name="T7" fmla="*/ 18 h 30"/>
                  <a:gd name="T8" fmla="*/ 4 w 12"/>
                  <a:gd name="T9" fmla="*/ 26 h 30"/>
                  <a:gd name="T10" fmla="*/ 12 w 12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4" y="4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4" y="26"/>
                    </a:lnTo>
                    <a:lnTo>
                      <a:pt x="12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0" name="Line 16"/>
              <p:cNvSpPr>
                <a:spLocks noChangeShapeType="1"/>
              </p:cNvSpPr>
              <p:nvPr/>
            </p:nvSpPr>
            <p:spPr bwMode="auto">
              <a:xfrm>
                <a:off x="832" y="441"/>
                <a:ext cx="1" cy="8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1" name="Line 17"/>
              <p:cNvSpPr>
                <a:spLocks noChangeShapeType="1"/>
              </p:cNvSpPr>
              <p:nvPr/>
            </p:nvSpPr>
            <p:spPr bwMode="auto">
              <a:xfrm>
                <a:off x="836" y="441"/>
                <a:ext cx="1" cy="8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2" name="Freeform 18"/>
              <p:cNvSpPr>
                <a:spLocks/>
              </p:cNvSpPr>
              <p:nvPr/>
            </p:nvSpPr>
            <p:spPr bwMode="auto">
              <a:xfrm>
                <a:off x="784" y="469"/>
                <a:ext cx="48" cy="54"/>
              </a:xfrm>
              <a:custGeom>
                <a:avLst/>
                <a:gdLst>
                  <a:gd name="T0" fmla="*/ 48 w 48"/>
                  <a:gd name="T1" fmla="*/ 12 h 54"/>
                  <a:gd name="T2" fmla="*/ 40 w 48"/>
                  <a:gd name="T3" fmla="*/ 4 h 54"/>
                  <a:gd name="T4" fmla="*/ 32 w 48"/>
                  <a:gd name="T5" fmla="*/ 0 h 54"/>
                  <a:gd name="T6" fmla="*/ 24 w 48"/>
                  <a:gd name="T7" fmla="*/ 0 h 54"/>
                  <a:gd name="T8" fmla="*/ 12 w 48"/>
                  <a:gd name="T9" fmla="*/ 4 h 54"/>
                  <a:gd name="T10" fmla="*/ 4 w 48"/>
                  <a:gd name="T11" fmla="*/ 12 h 54"/>
                  <a:gd name="T12" fmla="*/ 0 w 48"/>
                  <a:gd name="T13" fmla="*/ 24 h 54"/>
                  <a:gd name="T14" fmla="*/ 0 w 48"/>
                  <a:gd name="T15" fmla="*/ 30 h 54"/>
                  <a:gd name="T16" fmla="*/ 4 w 48"/>
                  <a:gd name="T17" fmla="*/ 42 h 54"/>
                  <a:gd name="T18" fmla="*/ 12 w 48"/>
                  <a:gd name="T19" fmla="*/ 50 h 54"/>
                  <a:gd name="T20" fmla="*/ 24 w 48"/>
                  <a:gd name="T21" fmla="*/ 54 h 54"/>
                  <a:gd name="T22" fmla="*/ 32 w 48"/>
                  <a:gd name="T23" fmla="*/ 54 h 54"/>
                  <a:gd name="T24" fmla="*/ 40 w 48"/>
                  <a:gd name="T25" fmla="*/ 50 h 54"/>
                  <a:gd name="T26" fmla="*/ 48 w 48"/>
                  <a:gd name="T27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54">
                    <a:moveTo>
                      <a:pt x="48" y="12"/>
                    </a:moveTo>
                    <a:lnTo>
                      <a:pt x="40" y="4"/>
                    </a:lnTo>
                    <a:lnTo>
                      <a:pt x="32" y="0"/>
                    </a:lnTo>
                    <a:lnTo>
                      <a:pt x="24" y="0"/>
                    </a:ln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4" y="54"/>
                    </a:lnTo>
                    <a:lnTo>
                      <a:pt x="32" y="54"/>
                    </a:lnTo>
                    <a:lnTo>
                      <a:pt x="40" y="50"/>
                    </a:lnTo>
                    <a:lnTo>
                      <a:pt x="48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3" name="Freeform 19"/>
              <p:cNvSpPr>
                <a:spLocks/>
              </p:cNvSpPr>
              <p:nvPr/>
            </p:nvSpPr>
            <p:spPr bwMode="auto">
              <a:xfrm>
                <a:off x="788" y="469"/>
                <a:ext cx="20" cy="54"/>
              </a:xfrm>
              <a:custGeom>
                <a:avLst/>
                <a:gdLst>
                  <a:gd name="T0" fmla="*/ 20 w 20"/>
                  <a:gd name="T1" fmla="*/ 0 h 54"/>
                  <a:gd name="T2" fmla="*/ 12 w 20"/>
                  <a:gd name="T3" fmla="*/ 4 h 54"/>
                  <a:gd name="T4" fmla="*/ 4 w 20"/>
                  <a:gd name="T5" fmla="*/ 12 h 54"/>
                  <a:gd name="T6" fmla="*/ 0 w 20"/>
                  <a:gd name="T7" fmla="*/ 24 h 54"/>
                  <a:gd name="T8" fmla="*/ 0 w 20"/>
                  <a:gd name="T9" fmla="*/ 30 h 54"/>
                  <a:gd name="T10" fmla="*/ 4 w 20"/>
                  <a:gd name="T11" fmla="*/ 42 h 54"/>
                  <a:gd name="T12" fmla="*/ 12 w 20"/>
                  <a:gd name="T13" fmla="*/ 50 h 54"/>
                  <a:gd name="T14" fmla="*/ 20 w 20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0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4" name="Line 20"/>
              <p:cNvSpPr>
                <a:spLocks noChangeShapeType="1"/>
              </p:cNvSpPr>
              <p:nvPr/>
            </p:nvSpPr>
            <p:spPr bwMode="auto">
              <a:xfrm>
                <a:off x="820" y="441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5" name="Line 21"/>
              <p:cNvSpPr>
                <a:spLocks noChangeShapeType="1"/>
              </p:cNvSpPr>
              <p:nvPr/>
            </p:nvSpPr>
            <p:spPr bwMode="auto">
              <a:xfrm>
                <a:off x="832" y="523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6" name="Freeform 22"/>
              <p:cNvSpPr>
                <a:spLocks/>
              </p:cNvSpPr>
              <p:nvPr/>
            </p:nvSpPr>
            <p:spPr bwMode="auto">
              <a:xfrm>
                <a:off x="872" y="441"/>
                <a:ext cx="8" cy="8"/>
              </a:xfrm>
              <a:custGeom>
                <a:avLst/>
                <a:gdLst>
                  <a:gd name="T0" fmla="*/ 4 w 8"/>
                  <a:gd name="T1" fmla="*/ 0 h 8"/>
                  <a:gd name="T2" fmla="*/ 0 w 8"/>
                  <a:gd name="T3" fmla="*/ 4 h 8"/>
                  <a:gd name="T4" fmla="*/ 4 w 8"/>
                  <a:gd name="T5" fmla="*/ 8 h 8"/>
                  <a:gd name="T6" fmla="*/ 8 w 8"/>
                  <a:gd name="T7" fmla="*/ 4 h 8"/>
                  <a:gd name="T8" fmla="*/ 4 w 8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4" y="0"/>
                    </a:moveTo>
                    <a:lnTo>
                      <a:pt x="0" y="4"/>
                    </a:lnTo>
                    <a:lnTo>
                      <a:pt x="4" y="8"/>
                    </a:lnTo>
                    <a:lnTo>
                      <a:pt x="8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7" name="Line 23"/>
              <p:cNvSpPr>
                <a:spLocks noChangeShapeType="1"/>
              </p:cNvSpPr>
              <p:nvPr/>
            </p:nvSpPr>
            <p:spPr bwMode="auto">
              <a:xfrm>
                <a:off x="876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8" name="Line 24"/>
              <p:cNvSpPr>
                <a:spLocks noChangeShapeType="1"/>
              </p:cNvSpPr>
              <p:nvPr/>
            </p:nvSpPr>
            <p:spPr bwMode="auto">
              <a:xfrm>
                <a:off x="880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9" name="Line 25"/>
              <p:cNvSpPr>
                <a:spLocks noChangeShapeType="1"/>
              </p:cNvSpPr>
              <p:nvPr/>
            </p:nvSpPr>
            <p:spPr bwMode="auto">
              <a:xfrm>
                <a:off x="864" y="469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0" name="Line 26"/>
              <p:cNvSpPr>
                <a:spLocks noChangeShapeType="1"/>
              </p:cNvSpPr>
              <p:nvPr/>
            </p:nvSpPr>
            <p:spPr bwMode="auto">
              <a:xfrm>
                <a:off x="864" y="52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1" name="Freeform 27"/>
              <p:cNvSpPr>
                <a:spLocks/>
              </p:cNvSpPr>
              <p:nvPr/>
            </p:nvSpPr>
            <p:spPr bwMode="auto">
              <a:xfrm>
                <a:off x="914" y="469"/>
                <a:ext cx="52" cy="54"/>
              </a:xfrm>
              <a:custGeom>
                <a:avLst/>
                <a:gdLst>
                  <a:gd name="T0" fmla="*/ 4 w 52"/>
                  <a:gd name="T1" fmla="*/ 8 h 54"/>
                  <a:gd name="T2" fmla="*/ 4 w 52"/>
                  <a:gd name="T3" fmla="*/ 12 h 54"/>
                  <a:gd name="T4" fmla="*/ 0 w 52"/>
                  <a:gd name="T5" fmla="*/ 12 h 54"/>
                  <a:gd name="T6" fmla="*/ 0 w 52"/>
                  <a:gd name="T7" fmla="*/ 8 h 54"/>
                  <a:gd name="T8" fmla="*/ 4 w 52"/>
                  <a:gd name="T9" fmla="*/ 4 h 54"/>
                  <a:gd name="T10" fmla="*/ 12 w 52"/>
                  <a:gd name="T11" fmla="*/ 0 h 54"/>
                  <a:gd name="T12" fmla="*/ 28 w 52"/>
                  <a:gd name="T13" fmla="*/ 0 h 54"/>
                  <a:gd name="T14" fmla="*/ 36 w 52"/>
                  <a:gd name="T15" fmla="*/ 4 h 54"/>
                  <a:gd name="T16" fmla="*/ 40 w 52"/>
                  <a:gd name="T17" fmla="*/ 8 h 54"/>
                  <a:gd name="T18" fmla="*/ 44 w 52"/>
                  <a:gd name="T19" fmla="*/ 16 h 54"/>
                  <a:gd name="T20" fmla="*/ 44 w 52"/>
                  <a:gd name="T21" fmla="*/ 42 h 54"/>
                  <a:gd name="T22" fmla="*/ 48 w 52"/>
                  <a:gd name="T23" fmla="*/ 50 h 54"/>
                  <a:gd name="T24" fmla="*/ 52 w 52"/>
                  <a:gd name="T2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54">
                    <a:moveTo>
                      <a:pt x="4" y="8"/>
                    </a:moveTo>
                    <a:lnTo>
                      <a:pt x="4" y="12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4" y="4"/>
                    </a:lnTo>
                    <a:lnTo>
                      <a:pt x="12" y="0"/>
                    </a:lnTo>
                    <a:lnTo>
                      <a:pt x="28" y="0"/>
                    </a:lnTo>
                    <a:lnTo>
                      <a:pt x="36" y="4"/>
                    </a:lnTo>
                    <a:lnTo>
                      <a:pt x="40" y="8"/>
                    </a:lnTo>
                    <a:lnTo>
                      <a:pt x="44" y="16"/>
                    </a:lnTo>
                    <a:lnTo>
                      <a:pt x="44" y="42"/>
                    </a:lnTo>
                    <a:lnTo>
                      <a:pt x="48" y="50"/>
                    </a:lnTo>
                    <a:lnTo>
                      <a:pt x="5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2" name="Freeform 28"/>
              <p:cNvSpPr>
                <a:spLocks/>
              </p:cNvSpPr>
              <p:nvPr/>
            </p:nvSpPr>
            <p:spPr bwMode="auto">
              <a:xfrm>
                <a:off x="954" y="477"/>
                <a:ext cx="16" cy="46"/>
              </a:xfrm>
              <a:custGeom>
                <a:avLst/>
                <a:gdLst>
                  <a:gd name="T0" fmla="*/ 0 w 16"/>
                  <a:gd name="T1" fmla="*/ 0 h 46"/>
                  <a:gd name="T2" fmla="*/ 0 w 16"/>
                  <a:gd name="T3" fmla="*/ 34 h 46"/>
                  <a:gd name="T4" fmla="*/ 4 w 16"/>
                  <a:gd name="T5" fmla="*/ 42 h 46"/>
                  <a:gd name="T6" fmla="*/ 12 w 16"/>
                  <a:gd name="T7" fmla="*/ 46 h 46"/>
                  <a:gd name="T8" fmla="*/ 16 w 16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46">
                    <a:moveTo>
                      <a:pt x="0" y="0"/>
                    </a:moveTo>
                    <a:lnTo>
                      <a:pt x="0" y="34"/>
                    </a:lnTo>
                    <a:lnTo>
                      <a:pt x="4" y="42"/>
                    </a:lnTo>
                    <a:lnTo>
                      <a:pt x="12" y="46"/>
                    </a:lnTo>
                    <a:lnTo>
                      <a:pt x="16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3" name="Freeform 29"/>
              <p:cNvSpPr>
                <a:spLocks/>
              </p:cNvSpPr>
              <p:nvPr/>
            </p:nvSpPr>
            <p:spPr bwMode="auto">
              <a:xfrm>
                <a:off x="910" y="485"/>
                <a:ext cx="44" cy="38"/>
              </a:xfrm>
              <a:custGeom>
                <a:avLst/>
                <a:gdLst>
                  <a:gd name="T0" fmla="*/ 44 w 44"/>
                  <a:gd name="T1" fmla="*/ 0 h 38"/>
                  <a:gd name="T2" fmla="*/ 40 w 44"/>
                  <a:gd name="T3" fmla="*/ 4 h 38"/>
                  <a:gd name="T4" fmla="*/ 16 w 44"/>
                  <a:gd name="T5" fmla="*/ 8 h 38"/>
                  <a:gd name="T6" fmla="*/ 4 w 44"/>
                  <a:gd name="T7" fmla="*/ 12 h 38"/>
                  <a:gd name="T8" fmla="*/ 0 w 44"/>
                  <a:gd name="T9" fmla="*/ 20 h 38"/>
                  <a:gd name="T10" fmla="*/ 0 w 44"/>
                  <a:gd name="T11" fmla="*/ 26 h 38"/>
                  <a:gd name="T12" fmla="*/ 4 w 44"/>
                  <a:gd name="T13" fmla="*/ 34 h 38"/>
                  <a:gd name="T14" fmla="*/ 16 w 44"/>
                  <a:gd name="T15" fmla="*/ 38 h 38"/>
                  <a:gd name="T16" fmla="*/ 28 w 44"/>
                  <a:gd name="T17" fmla="*/ 38 h 38"/>
                  <a:gd name="T18" fmla="*/ 36 w 44"/>
                  <a:gd name="T19" fmla="*/ 34 h 38"/>
                  <a:gd name="T20" fmla="*/ 44 w 44"/>
                  <a:gd name="T21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4" h="38">
                    <a:moveTo>
                      <a:pt x="44" y="0"/>
                    </a:moveTo>
                    <a:lnTo>
                      <a:pt x="40" y="4"/>
                    </a:lnTo>
                    <a:lnTo>
                      <a:pt x="16" y="8"/>
                    </a:lnTo>
                    <a:lnTo>
                      <a:pt x="4" y="12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4" y="34"/>
                    </a:lnTo>
                    <a:lnTo>
                      <a:pt x="16" y="38"/>
                    </a:lnTo>
                    <a:lnTo>
                      <a:pt x="28" y="38"/>
                    </a:lnTo>
                    <a:lnTo>
                      <a:pt x="36" y="34"/>
                    </a:lnTo>
                    <a:lnTo>
                      <a:pt x="44" y="2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4" name="Freeform 30"/>
              <p:cNvSpPr>
                <a:spLocks/>
              </p:cNvSpPr>
              <p:nvPr/>
            </p:nvSpPr>
            <p:spPr bwMode="auto">
              <a:xfrm>
                <a:off x="914" y="493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4 w 12"/>
                  <a:gd name="T3" fmla="*/ 4 h 30"/>
                  <a:gd name="T4" fmla="*/ 0 w 12"/>
                  <a:gd name="T5" fmla="*/ 12 h 30"/>
                  <a:gd name="T6" fmla="*/ 0 w 12"/>
                  <a:gd name="T7" fmla="*/ 18 h 30"/>
                  <a:gd name="T8" fmla="*/ 4 w 12"/>
                  <a:gd name="T9" fmla="*/ 26 h 30"/>
                  <a:gd name="T10" fmla="*/ 12 w 12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4" y="4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4" y="26"/>
                    </a:lnTo>
                    <a:lnTo>
                      <a:pt x="12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5" name="Freeform 31"/>
              <p:cNvSpPr>
                <a:spLocks/>
              </p:cNvSpPr>
              <p:nvPr/>
            </p:nvSpPr>
            <p:spPr bwMode="auto">
              <a:xfrm>
                <a:off x="998" y="441"/>
                <a:ext cx="32" cy="82"/>
              </a:xfrm>
              <a:custGeom>
                <a:avLst/>
                <a:gdLst>
                  <a:gd name="T0" fmla="*/ 0 w 32"/>
                  <a:gd name="T1" fmla="*/ 0 h 82"/>
                  <a:gd name="T2" fmla="*/ 0 w 32"/>
                  <a:gd name="T3" fmla="*/ 66 h 82"/>
                  <a:gd name="T4" fmla="*/ 4 w 32"/>
                  <a:gd name="T5" fmla="*/ 78 h 82"/>
                  <a:gd name="T6" fmla="*/ 12 w 32"/>
                  <a:gd name="T7" fmla="*/ 82 h 82"/>
                  <a:gd name="T8" fmla="*/ 20 w 32"/>
                  <a:gd name="T9" fmla="*/ 82 h 82"/>
                  <a:gd name="T10" fmla="*/ 28 w 32"/>
                  <a:gd name="T11" fmla="*/ 78 h 82"/>
                  <a:gd name="T12" fmla="*/ 32 w 32"/>
                  <a:gd name="T13" fmla="*/ 7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82">
                    <a:moveTo>
                      <a:pt x="0" y="0"/>
                    </a:moveTo>
                    <a:lnTo>
                      <a:pt x="0" y="66"/>
                    </a:lnTo>
                    <a:lnTo>
                      <a:pt x="4" y="78"/>
                    </a:lnTo>
                    <a:lnTo>
                      <a:pt x="12" y="82"/>
                    </a:lnTo>
                    <a:lnTo>
                      <a:pt x="20" y="82"/>
                    </a:lnTo>
                    <a:lnTo>
                      <a:pt x="28" y="78"/>
                    </a:lnTo>
                    <a:lnTo>
                      <a:pt x="32" y="7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6" name="Freeform 32"/>
              <p:cNvSpPr>
                <a:spLocks/>
              </p:cNvSpPr>
              <p:nvPr/>
            </p:nvSpPr>
            <p:spPr bwMode="auto">
              <a:xfrm>
                <a:off x="1002" y="441"/>
                <a:ext cx="8" cy="82"/>
              </a:xfrm>
              <a:custGeom>
                <a:avLst/>
                <a:gdLst>
                  <a:gd name="T0" fmla="*/ 0 w 8"/>
                  <a:gd name="T1" fmla="*/ 0 h 82"/>
                  <a:gd name="T2" fmla="*/ 0 w 8"/>
                  <a:gd name="T3" fmla="*/ 66 h 82"/>
                  <a:gd name="T4" fmla="*/ 4 w 8"/>
                  <a:gd name="T5" fmla="*/ 78 h 82"/>
                  <a:gd name="T6" fmla="*/ 8 w 8"/>
                  <a:gd name="T7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82">
                    <a:moveTo>
                      <a:pt x="0" y="0"/>
                    </a:moveTo>
                    <a:lnTo>
                      <a:pt x="0" y="66"/>
                    </a:lnTo>
                    <a:lnTo>
                      <a:pt x="4" y="78"/>
                    </a:lnTo>
                    <a:lnTo>
                      <a:pt x="8" y="8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7" name="Line 33"/>
              <p:cNvSpPr>
                <a:spLocks noChangeShapeType="1"/>
              </p:cNvSpPr>
              <p:nvPr/>
            </p:nvSpPr>
            <p:spPr bwMode="auto">
              <a:xfrm>
                <a:off x="986" y="469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8" name="Freeform 34"/>
              <p:cNvSpPr>
                <a:spLocks/>
              </p:cNvSpPr>
              <p:nvPr/>
            </p:nvSpPr>
            <p:spPr bwMode="auto">
              <a:xfrm>
                <a:off x="1054" y="441"/>
                <a:ext cx="8" cy="8"/>
              </a:xfrm>
              <a:custGeom>
                <a:avLst/>
                <a:gdLst>
                  <a:gd name="T0" fmla="*/ 4 w 8"/>
                  <a:gd name="T1" fmla="*/ 0 h 8"/>
                  <a:gd name="T2" fmla="*/ 0 w 8"/>
                  <a:gd name="T3" fmla="*/ 4 h 8"/>
                  <a:gd name="T4" fmla="*/ 4 w 8"/>
                  <a:gd name="T5" fmla="*/ 8 h 8"/>
                  <a:gd name="T6" fmla="*/ 8 w 8"/>
                  <a:gd name="T7" fmla="*/ 4 h 8"/>
                  <a:gd name="T8" fmla="*/ 4 w 8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4" y="0"/>
                    </a:moveTo>
                    <a:lnTo>
                      <a:pt x="0" y="4"/>
                    </a:lnTo>
                    <a:lnTo>
                      <a:pt x="4" y="8"/>
                    </a:lnTo>
                    <a:lnTo>
                      <a:pt x="8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9" name="Line 35"/>
              <p:cNvSpPr>
                <a:spLocks noChangeShapeType="1"/>
              </p:cNvSpPr>
              <p:nvPr/>
            </p:nvSpPr>
            <p:spPr bwMode="auto">
              <a:xfrm>
                <a:off x="1058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0" name="Line 36"/>
              <p:cNvSpPr>
                <a:spLocks noChangeShapeType="1"/>
              </p:cNvSpPr>
              <p:nvPr/>
            </p:nvSpPr>
            <p:spPr bwMode="auto">
              <a:xfrm>
                <a:off x="1062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1" name="Line 37"/>
              <p:cNvSpPr>
                <a:spLocks noChangeShapeType="1"/>
              </p:cNvSpPr>
              <p:nvPr/>
            </p:nvSpPr>
            <p:spPr bwMode="auto">
              <a:xfrm>
                <a:off x="1046" y="469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2" name="Line 38"/>
              <p:cNvSpPr>
                <a:spLocks noChangeShapeType="1"/>
              </p:cNvSpPr>
              <p:nvPr/>
            </p:nvSpPr>
            <p:spPr bwMode="auto">
              <a:xfrm>
                <a:off x="1046" y="52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3" name="Line 39"/>
              <p:cNvSpPr>
                <a:spLocks noChangeShapeType="1"/>
              </p:cNvSpPr>
              <p:nvPr/>
            </p:nvSpPr>
            <p:spPr bwMode="auto">
              <a:xfrm>
                <a:off x="1094" y="469"/>
                <a:ext cx="24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4" name="Line 40"/>
              <p:cNvSpPr>
                <a:spLocks noChangeShapeType="1"/>
              </p:cNvSpPr>
              <p:nvPr/>
            </p:nvSpPr>
            <p:spPr bwMode="auto">
              <a:xfrm>
                <a:off x="1098" y="469"/>
                <a:ext cx="20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5" name="Line 41"/>
              <p:cNvSpPr>
                <a:spLocks noChangeShapeType="1"/>
              </p:cNvSpPr>
              <p:nvPr/>
            </p:nvSpPr>
            <p:spPr bwMode="auto">
              <a:xfrm flipH="1">
                <a:off x="1118" y="469"/>
                <a:ext cx="24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6" name="Line 42"/>
              <p:cNvSpPr>
                <a:spLocks noChangeShapeType="1"/>
              </p:cNvSpPr>
              <p:nvPr/>
            </p:nvSpPr>
            <p:spPr bwMode="auto">
              <a:xfrm>
                <a:off x="1086" y="469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7" name="Line 43"/>
              <p:cNvSpPr>
                <a:spLocks noChangeShapeType="1"/>
              </p:cNvSpPr>
              <p:nvPr/>
            </p:nvSpPr>
            <p:spPr bwMode="auto">
              <a:xfrm>
                <a:off x="1126" y="469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8" name="Freeform 44"/>
              <p:cNvSpPr>
                <a:spLocks/>
              </p:cNvSpPr>
              <p:nvPr/>
            </p:nvSpPr>
            <p:spPr bwMode="auto">
              <a:xfrm>
                <a:off x="1166" y="469"/>
                <a:ext cx="52" cy="54"/>
              </a:xfrm>
              <a:custGeom>
                <a:avLst/>
                <a:gdLst>
                  <a:gd name="T0" fmla="*/ 4 w 52"/>
                  <a:gd name="T1" fmla="*/ 24 h 54"/>
                  <a:gd name="T2" fmla="*/ 52 w 52"/>
                  <a:gd name="T3" fmla="*/ 24 h 54"/>
                  <a:gd name="T4" fmla="*/ 52 w 52"/>
                  <a:gd name="T5" fmla="*/ 16 h 54"/>
                  <a:gd name="T6" fmla="*/ 46 w 52"/>
                  <a:gd name="T7" fmla="*/ 8 h 54"/>
                  <a:gd name="T8" fmla="*/ 44 w 52"/>
                  <a:gd name="T9" fmla="*/ 4 h 54"/>
                  <a:gd name="T10" fmla="*/ 36 w 52"/>
                  <a:gd name="T11" fmla="*/ 0 h 54"/>
                  <a:gd name="T12" fmla="*/ 24 w 52"/>
                  <a:gd name="T13" fmla="*/ 0 h 54"/>
                  <a:gd name="T14" fmla="*/ 12 w 52"/>
                  <a:gd name="T15" fmla="*/ 4 h 54"/>
                  <a:gd name="T16" fmla="*/ 4 w 52"/>
                  <a:gd name="T17" fmla="*/ 12 h 54"/>
                  <a:gd name="T18" fmla="*/ 0 w 52"/>
                  <a:gd name="T19" fmla="*/ 24 h 54"/>
                  <a:gd name="T20" fmla="*/ 0 w 52"/>
                  <a:gd name="T21" fmla="*/ 30 h 54"/>
                  <a:gd name="T22" fmla="*/ 4 w 52"/>
                  <a:gd name="T23" fmla="*/ 42 h 54"/>
                  <a:gd name="T24" fmla="*/ 12 w 52"/>
                  <a:gd name="T25" fmla="*/ 50 h 54"/>
                  <a:gd name="T26" fmla="*/ 24 w 52"/>
                  <a:gd name="T27" fmla="*/ 54 h 54"/>
                  <a:gd name="T28" fmla="*/ 32 w 52"/>
                  <a:gd name="T29" fmla="*/ 54 h 54"/>
                  <a:gd name="T30" fmla="*/ 44 w 52"/>
                  <a:gd name="T31" fmla="*/ 50 h 54"/>
                  <a:gd name="T32" fmla="*/ 52 w 52"/>
                  <a:gd name="T33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" h="54">
                    <a:moveTo>
                      <a:pt x="4" y="24"/>
                    </a:moveTo>
                    <a:lnTo>
                      <a:pt x="52" y="24"/>
                    </a:lnTo>
                    <a:lnTo>
                      <a:pt x="52" y="16"/>
                    </a:lnTo>
                    <a:lnTo>
                      <a:pt x="46" y="8"/>
                    </a:lnTo>
                    <a:lnTo>
                      <a:pt x="44" y="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4" y="54"/>
                    </a:lnTo>
                    <a:lnTo>
                      <a:pt x="32" y="54"/>
                    </a:lnTo>
                    <a:lnTo>
                      <a:pt x="44" y="50"/>
                    </a:lnTo>
                    <a:lnTo>
                      <a:pt x="52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9" name="Freeform 45"/>
              <p:cNvSpPr>
                <a:spLocks/>
              </p:cNvSpPr>
              <p:nvPr/>
            </p:nvSpPr>
            <p:spPr bwMode="auto">
              <a:xfrm>
                <a:off x="1210" y="473"/>
                <a:ext cx="2" cy="20"/>
              </a:xfrm>
              <a:custGeom>
                <a:avLst/>
                <a:gdLst>
                  <a:gd name="T0" fmla="*/ 2 w 2"/>
                  <a:gd name="T1" fmla="*/ 20 h 20"/>
                  <a:gd name="T2" fmla="*/ 2 w 2"/>
                  <a:gd name="T3" fmla="*/ 8 h 20"/>
                  <a:gd name="T4" fmla="*/ 0 w 2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0">
                    <a:moveTo>
                      <a:pt x="2" y="20"/>
                    </a:moveTo>
                    <a:lnTo>
                      <a:pt x="2" y="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0" name="Freeform 46"/>
              <p:cNvSpPr>
                <a:spLocks/>
              </p:cNvSpPr>
              <p:nvPr/>
            </p:nvSpPr>
            <p:spPr bwMode="auto">
              <a:xfrm>
                <a:off x="1170" y="469"/>
                <a:ext cx="20" cy="54"/>
              </a:xfrm>
              <a:custGeom>
                <a:avLst/>
                <a:gdLst>
                  <a:gd name="T0" fmla="*/ 20 w 20"/>
                  <a:gd name="T1" fmla="*/ 0 h 54"/>
                  <a:gd name="T2" fmla="*/ 12 w 20"/>
                  <a:gd name="T3" fmla="*/ 4 h 54"/>
                  <a:gd name="T4" fmla="*/ 4 w 20"/>
                  <a:gd name="T5" fmla="*/ 12 h 54"/>
                  <a:gd name="T6" fmla="*/ 0 w 20"/>
                  <a:gd name="T7" fmla="*/ 24 h 54"/>
                  <a:gd name="T8" fmla="*/ 0 w 20"/>
                  <a:gd name="T9" fmla="*/ 30 h 54"/>
                  <a:gd name="T10" fmla="*/ 4 w 20"/>
                  <a:gd name="T11" fmla="*/ 42 h 54"/>
                  <a:gd name="T12" fmla="*/ 12 w 20"/>
                  <a:gd name="T13" fmla="*/ 50 h 54"/>
                  <a:gd name="T14" fmla="*/ 20 w 20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0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1" name="Freeform 47"/>
              <p:cNvSpPr>
                <a:spLocks/>
              </p:cNvSpPr>
              <p:nvPr/>
            </p:nvSpPr>
            <p:spPr bwMode="auto">
              <a:xfrm>
                <a:off x="1308" y="469"/>
                <a:ext cx="52" cy="54"/>
              </a:xfrm>
              <a:custGeom>
                <a:avLst/>
                <a:gdLst>
                  <a:gd name="T0" fmla="*/ 4 w 52"/>
                  <a:gd name="T1" fmla="*/ 8 h 54"/>
                  <a:gd name="T2" fmla="*/ 4 w 52"/>
                  <a:gd name="T3" fmla="*/ 12 h 54"/>
                  <a:gd name="T4" fmla="*/ 0 w 52"/>
                  <a:gd name="T5" fmla="*/ 12 h 54"/>
                  <a:gd name="T6" fmla="*/ 0 w 52"/>
                  <a:gd name="T7" fmla="*/ 8 h 54"/>
                  <a:gd name="T8" fmla="*/ 4 w 52"/>
                  <a:gd name="T9" fmla="*/ 4 h 54"/>
                  <a:gd name="T10" fmla="*/ 12 w 52"/>
                  <a:gd name="T11" fmla="*/ 0 h 54"/>
                  <a:gd name="T12" fmla="*/ 28 w 52"/>
                  <a:gd name="T13" fmla="*/ 0 h 54"/>
                  <a:gd name="T14" fmla="*/ 36 w 52"/>
                  <a:gd name="T15" fmla="*/ 4 h 54"/>
                  <a:gd name="T16" fmla="*/ 40 w 52"/>
                  <a:gd name="T17" fmla="*/ 8 h 54"/>
                  <a:gd name="T18" fmla="*/ 44 w 52"/>
                  <a:gd name="T19" fmla="*/ 16 h 54"/>
                  <a:gd name="T20" fmla="*/ 44 w 52"/>
                  <a:gd name="T21" fmla="*/ 42 h 54"/>
                  <a:gd name="T22" fmla="*/ 48 w 52"/>
                  <a:gd name="T23" fmla="*/ 50 h 54"/>
                  <a:gd name="T24" fmla="*/ 52 w 52"/>
                  <a:gd name="T2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54">
                    <a:moveTo>
                      <a:pt x="4" y="8"/>
                    </a:moveTo>
                    <a:lnTo>
                      <a:pt x="4" y="12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4" y="4"/>
                    </a:lnTo>
                    <a:lnTo>
                      <a:pt x="12" y="0"/>
                    </a:lnTo>
                    <a:lnTo>
                      <a:pt x="28" y="0"/>
                    </a:lnTo>
                    <a:lnTo>
                      <a:pt x="36" y="4"/>
                    </a:lnTo>
                    <a:lnTo>
                      <a:pt x="40" y="8"/>
                    </a:lnTo>
                    <a:lnTo>
                      <a:pt x="44" y="16"/>
                    </a:lnTo>
                    <a:lnTo>
                      <a:pt x="44" y="42"/>
                    </a:lnTo>
                    <a:lnTo>
                      <a:pt x="48" y="50"/>
                    </a:lnTo>
                    <a:lnTo>
                      <a:pt x="5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2" name="Freeform 48"/>
              <p:cNvSpPr>
                <a:spLocks/>
              </p:cNvSpPr>
              <p:nvPr/>
            </p:nvSpPr>
            <p:spPr bwMode="auto">
              <a:xfrm>
                <a:off x="1348" y="477"/>
                <a:ext cx="16" cy="46"/>
              </a:xfrm>
              <a:custGeom>
                <a:avLst/>
                <a:gdLst>
                  <a:gd name="T0" fmla="*/ 0 w 16"/>
                  <a:gd name="T1" fmla="*/ 0 h 46"/>
                  <a:gd name="T2" fmla="*/ 0 w 16"/>
                  <a:gd name="T3" fmla="*/ 34 h 46"/>
                  <a:gd name="T4" fmla="*/ 4 w 16"/>
                  <a:gd name="T5" fmla="*/ 42 h 46"/>
                  <a:gd name="T6" fmla="*/ 12 w 16"/>
                  <a:gd name="T7" fmla="*/ 46 h 46"/>
                  <a:gd name="T8" fmla="*/ 16 w 16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46">
                    <a:moveTo>
                      <a:pt x="0" y="0"/>
                    </a:moveTo>
                    <a:lnTo>
                      <a:pt x="0" y="34"/>
                    </a:lnTo>
                    <a:lnTo>
                      <a:pt x="4" y="42"/>
                    </a:lnTo>
                    <a:lnTo>
                      <a:pt x="12" y="46"/>
                    </a:lnTo>
                    <a:lnTo>
                      <a:pt x="16" y="4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3" name="Freeform 49"/>
              <p:cNvSpPr>
                <a:spLocks/>
              </p:cNvSpPr>
              <p:nvPr/>
            </p:nvSpPr>
            <p:spPr bwMode="auto">
              <a:xfrm>
                <a:off x="1304" y="485"/>
                <a:ext cx="44" cy="38"/>
              </a:xfrm>
              <a:custGeom>
                <a:avLst/>
                <a:gdLst>
                  <a:gd name="T0" fmla="*/ 44 w 44"/>
                  <a:gd name="T1" fmla="*/ 0 h 38"/>
                  <a:gd name="T2" fmla="*/ 40 w 44"/>
                  <a:gd name="T3" fmla="*/ 4 h 38"/>
                  <a:gd name="T4" fmla="*/ 16 w 44"/>
                  <a:gd name="T5" fmla="*/ 8 h 38"/>
                  <a:gd name="T6" fmla="*/ 4 w 44"/>
                  <a:gd name="T7" fmla="*/ 12 h 38"/>
                  <a:gd name="T8" fmla="*/ 0 w 44"/>
                  <a:gd name="T9" fmla="*/ 20 h 38"/>
                  <a:gd name="T10" fmla="*/ 0 w 44"/>
                  <a:gd name="T11" fmla="*/ 26 h 38"/>
                  <a:gd name="T12" fmla="*/ 4 w 44"/>
                  <a:gd name="T13" fmla="*/ 34 h 38"/>
                  <a:gd name="T14" fmla="*/ 16 w 44"/>
                  <a:gd name="T15" fmla="*/ 38 h 38"/>
                  <a:gd name="T16" fmla="*/ 28 w 44"/>
                  <a:gd name="T17" fmla="*/ 38 h 38"/>
                  <a:gd name="T18" fmla="*/ 36 w 44"/>
                  <a:gd name="T19" fmla="*/ 34 h 38"/>
                  <a:gd name="T20" fmla="*/ 44 w 44"/>
                  <a:gd name="T21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4" h="38">
                    <a:moveTo>
                      <a:pt x="44" y="0"/>
                    </a:moveTo>
                    <a:lnTo>
                      <a:pt x="40" y="4"/>
                    </a:lnTo>
                    <a:lnTo>
                      <a:pt x="16" y="8"/>
                    </a:lnTo>
                    <a:lnTo>
                      <a:pt x="4" y="12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4" y="34"/>
                    </a:lnTo>
                    <a:lnTo>
                      <a:pt x="16" y="38"/>
                    </a:lnTo>
                    <a:lnTo>
                      <a:pt x="28" y="38"/>
                    </a:lnTo>
                    <a:lnTo>
                      <a:pt x="36" y="34"/>
                    </a:lnTo>
                    <a:lnTo>
                      <a:pt x="44" y="2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4" name="Freeform 50"/>
              <p:cNvSpPr>
                <a:spLocks/>
              </p:cNvSpPr>
              <p:nvPr/>
            </p:nvSpPr>
            <p:spPr bwMode="auto">
              <a:xfrm>
                <a:off x="1308" y="493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4 w 12"/>
                  <a:gd name="T3" fmla="*/ 4 h 30"/>
                  <a:gd name="T4" fmla="*/ 0 w 12"/>
                  <a:gd name="T5" fmla="*/ 12 h 30"/>
                  <a:gd name="T6" fmla="*/ 0 w 12"/>
                  <a:gd name="T7" fmla="*/ 18 h 30"/>
                  <a:gd name="T8" fmla="*/ 4 w 12"/>
                  <a:gd name="T9" fmla="*/ 26 h 30"/>
                  <a:gd name="T10" fmla="*/ 12 w 12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4" y="4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4" y="26"/>
                    </a:lnTo>
                    <a:lnTo>
                      <a:pt x="12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5" name="Line 51"/>
              <p:cNvSpPr>
                <a:spLocks noChangeShapeType="1"/>
              </p:cNvSpPr>
              <p:nvPr/>
            </p:nvSpPr>
            <p:spPr bwMode="auto">
              <a:xfrm>
                <a:off x="1392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6" name="Line 52"/>
              <p:cNvSpPr>
                <a:spLocks noChangeShapeType="1"/>
              </p:cNvSpPr>
              <p:nvPr/>
            </p:nvSpPr>
            <p:spPr bwMode="auto">
              <a:xfrm>
                <a:off x="1396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7" name="Freeform 53"/>
              <p:cNvSpPr>
                <a:spLocks/>
              </p:cNvSpPr>
              <p:nvPr/>
            </p:nvSpPr>
            <p:spPr bwMode="auto">
              <a:xfrm>
                <a:off x="1396" y="469"/>
                <a:ext cx="44" cy="54"/>
              </a:xfrm>
              <a:custGeom>
                <a:avLst/>
                <a:gdLst>
                  <a:gd name="T0" fmla="*/ 0 w 44"/>
                  <a:gd name="T1" fmla="*/ 12 h 54"/>
                  <a:gd name="T2" fmla="*/ 8 w 44"/>
                  <a:gd name="T3" fmla="*/ 4 h 54"/>
                  <a:gd name="T4" fmla="*/ 20 w 44"/>
                  <a:gd name="T5" fmla="*/ 0 h 54"/>
                  <a:gd name="T6" fmla="*/ 28 w 44"/>
                  <a:gd name="T7" fmla="*/ 0 h 54"/>
                  <a:gd name="T8" fmla="*/ 40 w 44"/>
                  <a:gd name="T9" fmla="*/ 4 h 54"/>
                  <a:gd name="T10" fmla="*/ 44 w 44"/>
                  <a:gd name="T11" fmla="*/ 12 h 54"/>
                  <a:gd name="T12" fmla="*/ 44 w 44"/>
                  <a:gd name="T1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54">
                    <a:moveTo>
                      <a:pt x="0" y="12"/>
                    </a:moveTo>
                    <a:lnTo>
                      <a:pt x="8" y="4"/>
                    </a:lnTo>
                    <a:lnTo>
                      <a:pt x="20" y="0"/>
                    </a:lnTo>
                    <a:lnTo>
                      <a:pt x="28" y="0"/>
                    </a:lnTo>
                    <a:lnTo>
                      <a:pt x="40" y="4"/>
                    </a:lnTo>
                    <a:lnTo>
                      <a:pt x="44" y="12"/>
                    </a:lnTo>
                    <a:lnTo>
                      <a:pt x="44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8" name="Freeform 54"/>
              <p:cNvSpPr>
                <a:spLocks/>
              </p:cNvSpPr>
              <p:nvPr/>
            </p:nvSpPr>
            <p:spPr bwMode="auto">
              <a:xfrm>
                <a:off x="1424" y="469"/>
                <a:ext cx="12" cy="54"/>
              </a:xfrm>
              <a:custGeom>
                <a:avLst/>
                <a:gdLst>
                  <a:gd name="T0" fmla="*/ 0 w 12"/>
                  <a:gd name="T1" fmla="*/ 0 h 54"/>
                  <a:gd name="T2" fmla="*/ 8 w 12"/>
                  <a:gd name="T3" fmla="*/ 4 h 54"/>
                  <a:gd name="T4" fmla="*/ 12 w 12"/>
                  <a:gd name="T5" fmla="*/ 12 h 54"/>
                  <a:gd name="T6" fmla="*/ 12 w 1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54">
                    <a:moveTo>
                      <a:pt x="0" y="0"/>
                    </a:moveTo>
                    <a:lnTo>
                      <a:pt x="8" y="4"/>
                    </a:lnTo>
                    <a:lnTo>
                      <a:pt x="12" y="12"/>
                    </a:lnTo>
                    <a:lnTo>
                      <a:pt x="1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9" name="Line 55"/>
              <p:cNvSpPr>
                <a:spLocks noChangeShapeType="1"/>
              </p:cNvSpPr>
              <p:nvPr/>
            </p:nvSpPr>
            <p:spPr bwMode="auto">
              <a:xfrm>
                <a:off x="1380" y="469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0" name="Line 56"/>
              <p:cNvSpPr>
                <a:spLocks noChangeShapeType="1"/>
              </p:cNvSpPr>
              <p:nvPr/>
            </p:nvSpPr>
            <p:spPr bwMode="auto">
              <a:xfrm>
                <a:off x="1380" y="52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1" name="Line 57"/>
              <p:cNvSpPr>
                <a:spLocks noChangeShapeType="1"/>
              </p:cNvSpPr>
              <p:nvPr/>
            </p:nvSpPr>
            <p:spPr bwMode="auto">
              <a:xfrm>
                <a:off x="1424" y="52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2" name="Line 58"/>
              <p:cNvSpPr>
                <a:spLocks noChangeShapeType="1"/>
              </p:cNvSpPr>
              <p:nvPr/>
            </p:nvSpPr>
            <p:spPr bwMode="auto">
              <a:xfrm>
                <a:off x="1520" y="441"/>
                <a:ext cx="1" cy="8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3" name="Line 59"/>
              <p:cNvSpPr>
                <a:spLocks noChangeShapeType="1"/>
              </p:cNvSpPr>
              <p:nvPr/>
            </p:nvSpPr>
            <p:spPr bwMode="auto">
              <a:xfrm>
                <a:off x="1522" y="441"/>
                <a:ext cx="1" cy="8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4" name="Freeform 60"/>
              <p:cNvSpPr>
                <a:spLocks/>
              </p:cNvSpPr>
              <p:nvPr/>
            </p:nvSpPr>
            <p:spPr bwMode="auto">
              <a:xfrm>
                <a:off x="1472" y="469"/>
                <a:ext cx="48" cy="54"/>
              </a:xfrm>
              <a:custGeom>
                <a:avLst/>
                <a:gdLst>
                  <a:gd name="T0" fmla="*/ 48 w 48"/>
                  <a:gd name="T1" fmla="*/ 12 h 54"/>
                  <a:gd name="T2" fmla="*/ 40 w 48"/>
                  <a:gd name="T3" fmla="*/ 4 h 54"/>
                  <a:gd name="T4" fmla="*/ 32 w 48"/>
                  <a:gd name="T5" fmla="*/ 0 h 54"/>
                  <a:gd name="T6" fmla="*/ 24 w 48"/>
                  <a:gd name="T7" fmla="*/ 0 h 54"/>
                  <a:gd name="T8" fmla="*/ 12 w 48"/>
                  <a:gd name="T9" fmla="*/ 4 h 54"/>
                  <a:gd name="T10" fmla="*/ 4 w 48"/>
                  <a:gd name="T11" fmla="*/ 12 h 54"/>
                  <a:gd name="T12" fmla="*/ 0 w 48"/>
                  <a:gd name="T13" fmla="*/ 24 h 54"/>
                  <a:gd name="T14" fmla="*/ 0 w 48"/>
                  <a:gd name="T15" fmla="*/ 30 h 54"/>
                  <a:gd name="T16" fmla="*/ 4 w 48"/>
                  <a:gd name="T17" fmla="*/ 42 h 54"/>
                  <a:gd name="T18" fmla="*/ 12 w 48"/>
                  <a:gd name="T19" fmla="*/ 50 h 54"/>
                  <a:gd name="T20" fmla="*/ 24 w 48"/>
                  <a:gd name="T21" fmla="*/ 54 h 54"/>
                  <a:gd name="T22" fmla="*/ 32 w 48"/>
                  <a:gd name="T23" fmla="*/ 54 h 54"/>
                  <a:gd name="T24" fmla="*/ 40 w 48"/>
                  <a:gd name="T25" fmla="*/ 50 h 54"/>
                  <a:gd name="T26" fmla="*/ 48 w 48"/>
                  <a:gd name="T27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54">
                    <a:moveTo>
                      <a:pt x="48" y="12"/>
                    </a:moveTo>
                    <a:lnTo>
                      <a:pt x="40" y="4"/>
                    </a:lnTo>
                    <a:lnTo>
                      <a:pt x="32" y="0"/>
                    </a:lnTo>
                    <a:lnTo>
                      <a:pt x="24" y="0"/>
                    </a:ln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4" y="54"/>
                    </a:lnTo>
                    <a:lnTo>
                      <a:pt x="32" y="54"/>
                    </a:lnTo>
                    <a:lnTo>
                      <a:pt x="40" y="50"/>
                    </a:lnTo>
                    <a:lnTo>
                      <a:pt x="48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5" name="Freeform 61"/>
              <p:cNvSpPr>
                <a:spLocks/>
              </p:cNvSpPr>
              <p:nvPr/>
            </p:nvSpPr>
            <p:spPr bwMode="auto">
              <a:xfrm>
                <a:off x="1476" y="469"/>
                <a:ext cx="20" cy="54"/>
              </a:xfrm>
              <a:custGeom>
                <a:avLst/>
                <a:gdLst>
                  <a:gd name="T0" fmla="*/ 20 w 20"/>
                  <a:gd name="T1" fmla="*/ 0 h 54"/>
                  <a:gd name="T2" fmla="*/ 12 w 20"/>
                  <a:gd name="T3" fmla="*/ 4 h 54"/>
                  <a:gd name="T4" fmla="*/ 4 w 20"/>
                  <a:gd name="T5" fmla="*/ 12 h 54"/>
                  <a:gd name="T6" fmla="*/ 0 w 20"/>
                  <a:gd name="T7" fmla="*/ 24 h 54"/>
                  <a:gd name="T8" fmla="*/ 0 w 20"/>
                  <a:gd name="T9" fmla="*/ 30 h 54"/>
                  <a:gd name="T10" fmla="*/ 4 w 20"/>
                  <a:gd name="T11" fmla="*/ 42 h 54"/>
                  <a:gd name="T12" fmla="*/ 12 w 20"/>
                  <a:gd name="T13" fmla="*/ 50 h 54"/>
                  <a:gd name="T14" fmla="*/ 20 w 20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0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6" name="Line 62"/>
              <p:cNvSpPr>
                <a:spLocks noChangeShapeType="1"/>
              </p:cNvSpPr>
              <p:nvPr/>
            </p:nvSpPr>
            <p:spPr bwMode="auto">
              <a:xfrm>
                <a:off x="1508" y="441"/>
                <a:ext cx="1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7" name="Line 63"/>
              <p:cNvSpPr>
                <a:spLocks noChangeShapeType="1"/>
              </p:cNvSpPr>
              <p:nvPr/>
            </p:nvSpPr>
            <p:spPr bwMode="auto">
              <a:xfrm>
                <a:off x="1520" y="523"/>
                <a:ext cx="1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8" name="Freeform 64"/>
              <p:cNvSpPr>
                <a:spLocks/>
              </p:cNvSpPr>
              <p:nvPr/>
            </p:nvSpPr>
            <p:spPr bwMode="auto">
              <a:xfrm>
                <a:off x="1618" y="469"/>
                <a:ext cx="52" cy="54"/>
              </a:xfrm>
              <a:custGeom>
                <a:avLst/>
                <a:gdLst>
                  <a:gd name="T0" fmla="*/ 48 w 52"/>
                  <a:gd name="T1" fmla="*/ 12 h 54"/>
                  <a:gd name="T2" fmla="*/ 44 w 52"/>
                  <a:gd name="T3" fmla="*/ 16 h 54"/>
                  <a:gd name="T4" fmla="*/ 48 w 52"/>
                  <a:gd name="T5" fmla="*/ 20 h 54"/>
                  <a:gd name="T6" fmla="*/ 52 w 52"/>
                  <a:gd name="T7" fmla="*/ 16 h 54"/>
                  <a:gd name="T8" fmla="*/ 52 w 52"/>
                  <a:gd name="T9" fmla="*/ 12 h 54"/>
                  <a:gd name="T10" fmla="*/ 44 w 52"/>
                  <a:gd name="T11" fmla="*/ 4 h 54"/>
                  <a:gd name="T12" fmla="*/ 36 w 52"/>
                  <a:gd name="T13" fmla="*/ 0 h 54"/>
                  <a:gd name="T14" fmla="*/ 24 w 52"/>
                  <a:gd name="T15" fmla="*/ 0 h 54"/>
                  <a:gd name="T16" fmla="*/ 12 w 52"/>
                  <a:gd name="T17" fmla="*/ 4 h 54"/>
                  <a:gd name="T18" fmla="*/ 4 w 52"/>
                  <a:gd name="T19" fmla="*/ 12 h 54"/>
                  <a:gd name="T20" fmla="*/ 0 w 52"/>
                  <a:gd name="T21" fmla="*/ 24 h 54"/>
                  <a:gd name="T22" fmla="*/ 0 w 52"/>
                  <a:gd name="T23" fmla="*/ 30 h 54"/>
                  <a:gd name="T24" fmla="*/ 4 w 52"/>
                  <a:gd name="T25" fmla="*/ 42 h 54"/>
                  <a:gd name="T26" fmla="*/ 12 w 52"/>
                  <a:gd name="T27" fmla="*/ 50 h 54"/>
                  <a:gd name="T28" fmla="*/ 24 w 52"/>
                  <a:gd name="T29" fmla="*/ 54 h 54"/>
                  <a:gd name="T30" fmla="*/ 32 w 52"/>
                  <a:gd name="T31" fmla="*/ 54 h 54"/>
                  <a:gd name="T32" fmla="*/ 44 w 52"/>
                  <a:gd name="T33" fmla="*/ 50 h 54"/>
                  <a:gd name="T34" fmla="*/ 52 w 52"/>
                  <a:gd name="T35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2" h="54">
                    <a:moveTo>
                      <a:pt x="48" y="12"/>
                    </a:moveTo>
                    <a:lnTo>
                      <a:pt x="44" y="16"/>
                    </a:lnTo>
                    <a:lnTo>
                      <a:pt x="48" y="20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44" y="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4" y="54"/>
                    </a:lnTo>
                    <a:lnTo>
                      <a:pt x="32" y="54"/>
                    </a:lnTo>
                    <a:lnTo>
                      <a:pt x="44" y="50"/>
                    </a:lnTo>
                    <a:lnTo>
                      <a:pt x="52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9" name="Freeform 65"/>
              <p:cNvSpPr>
                <a:spLocks/>
              </p:cNvSpPr>
              <p:nvPr/>
            </p:nvSpPr>
            <p:spPr bwMode="auto">
              <a:xfrm>
                <a:off x="1622" y="469"/>
                <a:ext cx="20" cy="54"/>
              </a:xfrm>
              <a:custGeom>
                <a:avLst/>
                <a:gdLst>
                  <a:gd name="T0" fmla="*/ 20 w 20"/>
                  <a:gd name="T1" fmla="*/ 0 h 54"/>
                  <a:gd name="T2" fmla="*/ 12 w 20"/>
                  <a:gd name="T3" fmla="*/ 4 h 54"/>
                  <a:gd name="T4" fmla="*/ 4 w 20"/>
                  <a:gd name="T5" fmla="*/ 12 h 54"/>
                  <a:gd name="T6" fmla="*/ 0 w 20"/>
                  <a:gd name="T7" fmla="*/ 24 h 54"/>
                  <a:gd name="T8" fmla="*/ 0 w 20"/>
                  <a:gd name="T9" fmla="*/ 30 h 54"/>
                  <a:gd name="T10" fmla="*/ 4 w 20"/>
                  <a:gd name="T11" fmla="*/ 42 h 54"/>
                  <a:gd name="T12" fmla="*/ 12 w 20"/>
                  <a:gd name="T13" fmla="*/ 50 h 54"/>
                  <a:gd name="T14" fmla="*/ 20 w 20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0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0" name="Freeform 66"/>
              <p:cNvSpPr>
                <a:spLocks/>
              </p:cNvSpPr>
              <p:nvPr/>
            </p:nvSpPr>
            <p:spPr bwMode="auto">
              <a:xfrm>
                <a:off x="1694" y="469"/>
                <a:ext cx="56" cy="54"/>
              </a:xfrm>
              <a:custGeom>
                <a:avLst/>
                <a:gdLst>
                  <a:gd name="T0" fmla="*/ 24 w 56"/>
                  <a:gd name="T1" fmla="*/ 0 h 54"/>
                  <a:gd name="T2" fmla="*/ 12 w 56"/>
                  <a:gd name="T3" fmla="*/ 4 h 54"/>
                  <a:gd name="T4" fmla="*/ 4 w 56"/>
                  <a:gd name="T5" fmla="*/ 12 h 54"/>
                  <a:gd name="T6" fmla="*/ 0 w 56"/>
                  <a:gd name="T7" fmla="*/ 24 h 54"/>
                  <a:gd name="T8" fmla="*/ 0 w 56"/>
                  <a:gd name="T9" fmla="*/ 30 h 54"/>
                  <a:gd name="T10" fmla="*/ 4 w 56"/>
                  <a:gd name="T11" fmla="*/ 42 h 54"/>
                  <a:gd name="T12" fmla="*/ 12 w 56"/>
                  <a:gd name="T13" fmla="*/ 50 h 54"/>
                  <a:gd name="T14" fmla="*/ 24 w 56"/>
                  <a:gd name="T15" fmla="*/ 54 h 54"/>
                  <a:gd name="T16" fmla="*/ 32 w 56"/>
                  <a:gd name="T17" fmla="*/ 54 h 54"/>
                  <a:gd name="T18" fmla="*/ 44 w 56"/>
                  <a:gd name="T19" fmla="*/ 50 h 54"/>
                  <a:gd name="T20" fmla="*/ 52 w 56"/>
                  <a:gd name="T21" fmla="*/ 42 h 54"/>
                  <a:gd name="T22" fmla="*/ 56 w 56"/>
                  <a:gd name="T23" fmla="*/ 30 h 54"/>
                  <a:gd name="T24" fmla="*/ 56 w 56"/>
                  <a:gd name="T25" fmla="*/ 24 h 54"/>
                  <a:gd name="T26" fmla="*/ 52 w 56"/>
                  <a:gd name="T27" fmla="*/ 12 h 54"/>
                  <a:gd name="T28" fmla="*/ 44 w 56"/>
                  <a:gd name="T29" fmla="*/ 4 h 54"/>
                  <a:gd name="T30" fmla="*/ 32 w 56"/>
                  <a:gd name="T31" fmla="*/ 0 h 54"/>
                  <a:gd name="T32" fmla="*/ 24 w 56"/>
                  <a:gd name="T33" fmla="*/ 0 h 54"/>
                  <a:gd name="T34" fmla="*/ 16 w 56"/>
                  <a:gd name="T35" fmla="*/ 4 h 54"/>
                  <a:gd name="T36" fmla="*/ 8 w 56"/>
                  <a:gd name="T37" fmla="*/ 12 h 54"/>
                  <a:gd name="T38" fmla="*/ 4 w 56"/>
                  <a:gd name="T39" fmla="*/ 24 h 54"/>
                  <a:gd name="T40" fmla="*/ 4 w 56"/>
                  <a:gd name="T41" fmla="*/ 30 h 54"/>
                  <a:gd name="T42" fmla="*/ 8 w 56"/>
                  <a:gd name="T43" fmla="*/ 42 h 54"/>
                  <a:gd name="T44" fmla="*/ 16 w 56"/>
                  <a:gd name="T45" fmla="*/ 50 h 54"/>
                  <a:gd name="T46" fmla="*/ 24 w 56"/>
                  <a:gd name="T4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6" h="54">
                    <a:moveTo>
                      <a:pt x="24" y="0"/>
                    </a:move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4" y="54"/>
                    </a:lnTo>
                    <a:lnTo>
                      <a:pt x="32" y="54"/>
                    </a:lnTo>
                    <a:lnTo>
                      <a:pt x="44" y="50"/>
                    </a:lnTo>
                    <a:lnTo>
                      <a:pt x="52" y="42"/>
                    </a:lnTo>
                    <a:lnTo>
                      <a:pt x="56" y="30"/>
                    </a:lnTo>
                    <a:lnTo>
                      <a:pt x="56" y="24"/>
                    </a:lnTo>
                    <a:lnTo>
                      <a:pt x="52" y="12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24" y="0"/>
                    </a:lnTo>
                    <a:lnTo>
                      <a:pt x="16" y="4"/>
                    </a:lnTo>
                    <a:lnTo>
                      <a:pt x="8" y="12"/>
                    </a:lnTo>
                    <a:lnTo>
                      <a:pt x="4" y="24"/>
                    </a:lnTo>
                    <a:lnTo>
                      <a:pt x="4" y="30"/>
                    </a:lnTo>
                    <a:lnTo>
                      <a:pt x="8" y="42"/>
                    </a:lnTo>
                    <a:lnTo>
                      <a:pt x="16" y="50"/>
                    </a:lnTo>
                    <a:lnTo>
                      <a:pt x="24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1" name="Freeform 67"/>
              <p:cNvSpPr>
                <a:spLocks/>
              </p:cNvSpPr>
              <p:nvPr/>
            </p:nvSpPr>
            <p:spPr bwMode="auto">
              <a:xfrm>
                <a:off x="1726" y="469"/>
                <a:ext cx="20" cy="54"/>
              </a:xfrm>
              <a:custGeom>
                <a:avLst/>
                <a:gdLst>
                  <a:gd name="T0" fmla="*/ 0 w 20"/>
                  <a:gd name="T1" fmla="*/ 54 h 54"/>
                  <a:gd name="T2" fmla="*/ 8 w 20"/>
                  <a:gd name="T3" fmla="*/ 50 h 54"/>
                  <a:gd name="T4" fmla="*/ 16 w 20"/>
                  <a:gd name="T5" fmla="*/ 42 h 54"/>
                  <a:gd name="T6" fmla="*/ 20 w 20"/>
                  <a:gd name="T7" fmla="*/ 30 h 54"/>
                  <a:gd name="T8" fmla="*/ 20 w 20"/>
                  <a:gd name="T9" fmla="*/ 24 h 54"/>
                  <a:gd name="T10" fmla="*/ 16 w 20"/>
                  <a:gd name="T11" fmla="*/ 12 h 54"/>
                  <a:gd name="T12" fmla="*/ 8 w 20"/>
                  <a:gd name="T13" fmla="*/ 4 h 54"/>
                  <a:gd name="T14" fmla="*/ 0 w 20"/>
                  <a:gd name="T1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4">
                    <a:moveTo>
                      <a:pt x="0" y="54"/>
                    </a:moveTo>
                    <a:lnTo>
                      <a:pt x="8" y="50"/>
                    </a:lnTo>
                    <a:lnTo>
                      <a:pt x="16" y="42"/>
                    </a:lnTo>
                    <a:lnTo>
                      <a:pt x="20" y="30"/>
                    </a:lnTo>
                    <a:lnTo>
                      <a:pt x="20" y="24"/>
                    </a:lnTo>
                    <a:lnTo>
                      <a:pt x="16" y="12"/>
                    </a:lnTo>
                    <a:lnTo>
                      <a:pt x="8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2" name="Line 68"/>
              <p:cNvSpPr>
                <a:spLocks noChangeShapeType="1"/>
              </p:cNvSpPr>
              <p:nvPr/>
            </p:nvSpPr>
            <p:spPr bwMode="auto">
              <a:xfrm>
                <a:off x="1782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3" name="Line 69"/>
              <p:cNvSpPr>
                <a:spLocks noChangeShapeType="1"/>
              </p:cNvSpPr>
              <p:nvPr/>
            </p:nvSpPr>
            <p:spPr bwMode="auto">
              <a:xfrm>
                <a:off x="1786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4" name="Freeform 70"/>
              <p:cNvSpPr>
                <a:spLocks/>
              </p:cNvSpPr>
              <p:nvPr/>
            </p:nvSpPr>
            <p:spPr bwMode="auto">
              <a:xfrm>
                <a:off x="1786" y="469"/>
                <a:ext cx="44" cy="54"/>
              </a:xfrm>
              <a:custGeom>
                <a:avLst/>
                <a:gdLst>
                  <a:gd name="T0" fmla="*/ 0 w 44"/>
                  <a:gd name="T1" fmla="*/ 12 h 54"/>
                  <a:gd name="T2" fmla="*/ 8 w 44"/>
                  <a:gd name="T3" fmla="*/ 4 h 54"/>
                  <a:gd name="T4" fmla="*/ 20 w 44"/>
                  <a:gd name="T5" fmla="*/ 0 h 54"/>
                  <a:gd name="T6" fmla="*/ 28 w 44"/>
                  <a:gd name="T7" fmla="*/ 0 h 54"/>
                  <a:gd name="T8" fmla="*/ 38 w 44"/>
                  <a:gd name="T9" fmla="*/ 4 h 54"/>
                  <a:gd name="T10" fmla="*/ 44 w 44"/>
                  <a:gd name="T11" fmla="*/ 12 h 54"/>
                  <a:gd name="T12" fmla="*/ 44 w 44"/>
                  <a:gd name="T1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54">
                    <a:moveTo>
                      <a:pt x="0" y="12"/>
                    </a:moveTo>
                    <a:lnTo>
                      <a:pt x="8" y="4"/>
                    </a:lnTo>
                    <a:lnTo>
                      <a:pt x="20" y="0"/>
                    </a:lnTo>
                    <a:lnTo>
                      <a:pt x="28" y="0"/>
                    </a:lnTo>
                    <a:lnTo>
                      <a:pt x="38" y="4"/>
                    </a:lnTo>
                    <a:lnTo>
                      <a:pt x="44" y="12"/>
                    </a:lnTo>
                    <a:lnTo>
                      <a:pt x="44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5" name="Freeform 71"/>
              <p:cNvSpPr>
                <a:spLocks/>
              </p:cNvSpPr>
              <p:nvPr/>
            </p:nvSpPr>
            <p:spPr bwMode="auto">
              <a:xfrm>
                <a:off x="1814" y="469"/>
                <a:ext cx="10" cy="54"/>
              </a:xfrm>
              <a:custGeom>
                <a:avLst/>
                <a:gdLst>
                  <a:gd name="T0" fmla="*/ 0 w 10"/>
                  <a:gd name="T1" fmla="*/ 0 h 54"/>
                  <a:gd name="T2" fmla="*/ 8 w 10"/>
                  <a:gd name="T3" fmla="*/ 4 h 54"/>
                  <a:gd name="T4" fmla="*/ 10 w 10"/>
                  <a:gd name="T5" fmla="*/ 12 h 54"/>
                  <a:gd name="T6" fmla="*/ 10 w 10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54">
                    <a:moveTo>
                      <a:pt x="0" y="0"/>
                    </a:moveTo>
                    <a:lnTo>
                      <a:pt x="8" y="4"/>
                    </a:lnTo>
                    <a:lnTo>
                      <a:pt x="10" y="12"/>
                    </a:lnTo>
                    <a:lnTo>
                      <a:pt x="10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>
                <a:off x="1770" y="469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7" name="Line 73"/>
              <p:cNvSpPr>
                <a:spLocks noChangeShapeType="1"/>
              </p:cNvSpPr>
              <p:nvPr/>
            </p:nvSpPr>
            <p:spPr bwMode="auto">
              <a:xfrm>
                <a:off x="1770" y="52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8" name="Line 74"/>
              <p:cNvSpPr>
                <a:spLocks noChangeShapeType="1"/>
              </p:cNvSpPr>
              <p:nvPr/>
            </p:nvSpPr>
            <p:spPr bwMode="auto">
              <a:xfrm>
                <a:off x="1814" y="52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9" name="Line 75"/>
              <p:cNvSpPr>
                <a:spLocks noChangeShapeType="1"/>
              </p:cNvSpPr>
              <p:nvPr/>
            </p:nvSpPr>
            <p:spPr bwMode="auto">
              <a:xfrm>
                <a:off x="1860" y="469"/>
                <a:ext cx="24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0" name="Line 76"/>
              <p:cNvSpPr>
                <a:spLocks noChangeShapeType="1"/>
              </p:cNvSpPr>
              <p:nvPr/>
            </p:nvSpPr>
            <p:spPr bwMode="auto">
              <a:xfrm>
                <a:off x="1864" y="469"/>
                <a:ext cx="20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 flipH="1">
                <a:off x="1884" y="469"/>
                <a:ext cx="24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>
                <a:off x="1852" y="469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3" name="Line 79"/>
              <p:cNvSpPr>
                <a:spLocks noChangeShapeType="1"/>
              </p:cNvSpPr>
              <p:nvPr/>
            </p:nvSpPr>
            <p:spPr bwMode="auto">
              <a:xfrm>
                <a:off x="1892" y="469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4" name="Freeform 80"/>
              <p:cNvSpPr>
                <a:spLocks/>
              </p:cNvSpPr>
              <p:nvPr/>
            </p:nvSpPr>
            <p:spPr bwMode="auto">
              <a:xfrm>
                <a:off x="1932" y="469"/>
                <a:ext cx="52" cy="54"/>
              </a:xfrm>
              <a:custGeom>
                <a:avLst/>
                <a:gdLst>
                  <a:gd name="T0" fmla="*/ 4 w 52"/>
                  <a:gd name="T1" fmla="*/ 24 h 54"/>
                  <a:gd name="T2" fmla="*/ 52 w 52"/>
                  <a:gd name="T3" fmla="*/ 24 h 54"/>
                  <a:gd name="T4" fmla="*/ 52 w 52"/>
                  <a:gd name="T5" fmla="*/ 16 h 54"/>
                  <a:gd name="T6" fmla="*/ 48 w 52"/>
                  <a:gd name="T7" fmla="*/ 8 h 54"/>
                  <a:gd name="T8" fmla="*/ 44 w 52"/>
                  <a:gd name="T9" fmla="*/ 4 h 54"/>
                  <a:gd name="T10" fmla="*/ 36 w 52"/>
                  <a:gd name="T11" fmla="*/ 0 h 54"/>
                  <a:gd name="T12" fmla="*/ 24 w 52"/>
                  <a:gd name="T13" fmla="*/ 0 h 54"/>
                  <a:gd name="T14" fmla="*/ 12 w 52"/>
                  <a:gd name="T15" fmla="*/ 4 h 54"/>
                  <a:gd name="T16" fmla="*/ 4 w 52"/>
                  <a:gd name="T17" fmla="*/ 12 h 54"/>
                  <a:gd name="T18" fmla="*/ 0 w 52"/>
                  <a:gd name="T19" fmla="*/ 24 h 54"/>
                  <a:gd name="T20" fmla="*/ 0 w 52"/>
                  <a:gd name="T21" fmla="*/ 30 h 54"/>
                  <a:gd name="T22" fmla="*/ 4 w 52"/>
                  <a:gd name="T23" fmla="*/ 42 h 54"/>
                  <a:gd name="T24" fmla="*/ 12 w 52"/>
                  <a:gd name="T25" fmla="*/ 50 h 54"/>
                  <a:gd name="T26" fmla="*/ 24 w 52"/>
                  <a:gd name="T27" fmla="*/ 54 h 54"/>
                  <a:gd name="T28" fmla="*/ 32 w 52"/>
                  <a:gd name="T29" fmla="*/ 54 h 54"/>
                  <a:gd name="T30" fmla="*/ 44 w 52"/>
                  <a:gd name="T31" fmla="*/ 50 h 54"/>
                  <a:gd name="T32" fmla="*/ 52 w 52"/>
                  <a:gd name="T33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" h="54">
                    <a:moveTo>
                      <a:pt x="4" y="24"/>
                    </a:moveTo>
                    <a:lnTo>
                      <a:pt x="52" y="24"/>
                    </a:lnTo>
                    <a:lnTo>
                      <a:pt x="52" y="16"/>
                    </a:lnTo>
                    <a:lnTo>
                      <a:pt x="48" y="8"/>
                    </a:lnTo>
                    <a:lnTo>
                      <a:pt x="44" y="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4" y="54"/>
                    </a:lnTo>
                    <a:lnTo>
                      <a:pt x="32" y="54"/>
                    </a:lnTo>
                    <a:lnTo>
                      <a:pt x="44" y="50"/>
                    </a:lnTo>
                    <a:lnTo>
                      <a:pt x="52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5" name="Freeform 81"/>
              <p:cNvSpPr>
                <a:spLocks/>
              </p:cNvSpPr>
              <p:nvPr/>
            </p:nvSpPr>
            <p:spPr bwMode="auto">
              <a:xfrm>
                <a:off x="1976" y="473"/>
                <a:ext cx="4" cy="20"/>
              </a:xfrm>
              <a:custGeom>
                <a:avLst/>
                <a:gdLst>
                  <a:gd name="T0" fmla="*/ 4 w 4"/>
                  <a:gd name="T1" fmla="*/ 20 h 20"/>
                  <a:gd name="T2" fmla="*/ 4 w 4"/>
                  <a:gd name="T3" fmla="*/ 8 h 20"/>
                  <a:gd name="T4" fmla="*/ 0 w 4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0">
                    <a:moveTo>
                      <a:pt x="4" y="20"/>
                    </a:moveTo>
                    <a:lnTo>
                      <a:pt x="4" y="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6" name="Freeform 82"/>
              <p:cNvSpPr>
                <a:spLocks/>
              </p:cNvSpPr>
              <p:nvPr/>
            </p:nvSpPr>
            <p:spPr bwMode="auto">
              <a:xfrm>
                <a:off x="1936" y="469"/>
                <a:ext cx="20" cy="54"/>
              </a:xfrm>
              <a:custGeom>
                <a:avLst/>
                <a:gdLst>
                  <a:gd name="T0" fmla="*/ 20 w 20"/>
                  <a:gd name="T1" fmla="*/ 0 h 54"/>
                  <a:gd name="T2" fmla="*/ 12 w 20"/>
                  <a:gd name="T3" fmla="*/ 4 h 54"/>
                  <a:gd name="T4" fmla="*/ 4 w 20"/>
                  <a:gd name="T5" fmla="*/ 12 h 54"/>
                  <a:gd name="T6" fmla="*/ 0 w 20"/>
                  <a:gd name="T7" fmla="*/ 24 h 54"/>
                  <a:gd name="T8" fmla="*/ 0 w 20"/>
                  <a:gd name="T9" fmla="*/ 30 h 54"/>
                  <a:gd name="T10" fmla="*/ 4 w 20"/>
                  <a:gd name="T11" fmla="*/ 42 h 54"/>
                  <a:gd name="T12" fmla="*/ 12 w 20"/>
                  <a:gd name="T13" fmla="*/ 50 h 54"/>
                  <a:gd name="T14" fmla="*/ 20 w 20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0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7" name="Freeform 83"/>
              <p:cNvSpPr>
                <a:spLocks/>
              </p:cNvSpPr>
              <p:nvPr/>
            </p:nvSpPr>
            <p:spPr bwMode="auto">
              <a:xfrm>
                <a:off x="2008" y="469"/>
                <a:ext cx="52" cy="54"/>
              </a:xfrm>
              <a:custGeom>
                <a:avLst/>
                <a:gdLst>
                  <a:gd name="T0" fmla="*/ 48 w 52"/>
                  <a:gd name="T1" fmla="*/ 12 h 54"/>
                  <a:gd name="T2" fmla="*/ 44 w 52"/>
                  <a:gd name="T3" fmla="*/ 16 h 54"/>
                  <a:gd name="T4" fmla="*/ 48 w 52"/>
                  <a:gd name="T5" fmla="*/ 20 h 54"/>
                  <a:gd name="T6" fmla="*/ 52 w 52"/>
                  <a:gd name="T7" fmla="*/ 16 h 54"/>
                  <a:gd name="T8" fmla="*/ 52 w 52"/>
                  <a:gd name="T9" fmla="*/ 12 h 54"/>
                  <a:gd name="T10" fmla="*/ 44 w 52"/>
                  <a:gd name="T11" fmla="*/ 4 h 54"/>
                  <a:gd name="T12" fmla="*/ 36 w 52"/>
                  <a:gd name="T13" fmla="*/ 0 h 54"/>
                  <a:gd name="T14" fmla="*/ 24 w 52"/>
                  <a:gd name="T15" fmla="*/ 0 h 54"/>
                  <a:gd name="T16" fmla="*/ 12 w 52"/>
                  <a:gd name="T17" fmla="*/ 4 h 54"/>
                  <a:gd name="T18" fmla="*/ 4 w 52"/>
                  <a:gd name="T19" fmla="*/ 12 h 54"/>
                  <a:gd name="T20" fmla="*/ 0 w 52"/>
                  <a:gd name="T21" fmla="*/ 24 h 54"/>
                  <a:gd name="T22" fmla="*/ 0 w 52"/>
                  <a:gd name="T23" fmla="*/ 30 h 54"/>
                  <a:gd name="T24" fmla="*/ 4 w 52"/>
                  <a:gd name="T25" fmla="*/ 42 h 54"/>
                  <a:gd name="T26" fmla="*/ 12 w 52"/>
                  <a:gd name="T27" fmla="*/ 50 h 54"/>
                  <a:gd name="T28" fmla="*/ 24 w 52"/>
                  <a:gd name="T29" fmla="*/ 54 h 54"/>
                  <a:gd name="T30" fmla="*/ 32 w 52"/>
                  <a:gd name="T31" fmla="*/ 54 h 54"/>
                  <a:gd name="T32" fmla="*/ 44 w 52"/>
                  <a:gd name="T33" fmla="*/ 50 h 54"/>
                  <a:gd name="T34" fmla="*/ 52 w 52"/>
                  <a:gd name="T35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2" h="54">
                    <a:moveTo>
                      <a:pt x="48" y="12"/>
                    </a:moveTo>
                    <a:lnTo>
                      <a:pt x="44" y="16"/>
                    </a:lnTo>
                    <a:lnTo>
                      <a:pt x="48" y="20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44" y="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4" y="54"/>
                    </a:lnTo>
                    <a:lnTo>
                      <a:pt x="32" y="54"/>
                    </a:lnTo>
                    <a:lnTo>
                      <a:pt x="44" y="50"/>
                    </a:lnTo>
                    <a:lnTo>
                      <a:pt x="52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8" name="Freeform 84"/>
              <p:cNvSpPr>
                <a:spLocks/>
              </p:cNvSpPr>
              <p:nvPr/>
            </p:nvSpPr>
            <p:spPr bwMode="auto">
              <a:xfrm>
                <a:off x="2012" y="469"/>
                <a:ext cx="20" cy="54"/>
              </a:xfrm>
              <a:custGeom>
                <a:avLst/>
                <a:gdLst>
                  <a:gd name="T0" fmla="*/ 20 w 20"/>
                  <a:gd name="T1" fmla="*/ 0 h 54"/>
                  <a:gd name="T2" fmla="*/ 12 w 20"/>
                  <a:gd name="T3" fmla="*/ 4 h 54"/>
                  <a:gd name="T4" fmla="*/ 4 w 20"/>
                  <a:gd name="T5" fmla="*/ 12 h 54"/>
                  <a:gd name="T6" fmla="*/ 0 w 20"/>
                  <a:gd name="T7" fmla="*/ 24 h 54"/>
                  <a:gd name="T8" fmla="*/ 0 w 20"/>
                  <a:gd name="T9" fmla="*/ 30 h 54"/>
                  <a:gd name="T10" fmla="*/ 4 w 20"/>
                  <a:gd name="T11" fmla="*/ 42 h 54"/>
                  <a:gd name="T12" fmla="*/ 12 w 20"/>
                  <a:gd name="T13" fmla="*/ 50 h 54"/>
                  <a:gd name="T14" fmla="*/ 20 w 20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0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9" name="Freeform 85"/>
              <p:cNvSpPr>
                <a:spLocks/>
              </p:cNvSpPr>
              <p:nvPr/>
            </p:nvSpPr>
            <p:spPr bwMode="auto">
              <a:xfrm>
                <a:off x="2092" y="441"/>
                <a:ext cx="32" cy="82"/>
              </a:xfrm>
              <a:custGeom>
                <a:avLst/>
                <a:gdLst>
                  <a:gd name="T0" fmla="*/ 0 w 32"/>
                  <a:gd name="T1" fmla="*/ 0 h 82"/>
                  <a:gd name="T2" fmla="*/ 0 w 32"/>
                  <a:gd name="T3" fmla="*/ 66 h 82"/>
                  <a:gd name="T4" fmla="*/ 4 w 32"/>
                  <a:gd name="T5" fmla="*/ 78 h 82"/>
                  <a:gd name="T6" fmla="*/ 12 w 32"/>
                  <a:gd name="T7" fmla="*/ 82 h 82"/>
                  <a:gd name="T8" fmla="*/ 20 w 32"/>
                  <a:gd name="T9" fmla="*/ 82 h 82"/>
                  <a:gd name="T10" fmla="*/ 28 w 32"/>
                  <a:gd name="T11" fmla="*/ 78 h 82"/>
                  <a:gd name="T12" fmla="*/ 32 w 32"/>
                  <a:gd name="T13" fmla="*/ 7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82">
                    <a:moveTo>
                      <a:pt x="0" y="0"/>
                    </a:moveTo>
                    <a:lnTo>
                      <a:pt x="0" y="66"/>
                    </a:lnTo>
                    <a:lnTo>
                      <a:pt x="4" y="78"/>
                    </a:lnTo>
                    <a:lnTo>
                      <a:pt x="12" y="82"/>
                    </a:lnTo>
                    <a:lnTo>
                      <a:pt x="20" y="82"/>
                    </a:lnTo>
                    <a:lnTo>
                      <a:pt x="28" y="78"/>
                    </a:lnTo>
                    <a:lnTo>
                      <a:pt x="32" y="7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0" name="Freeform 86"/>
              <p:cNvSpPr>
                <a:spLocks/>
              </p:cNvSpPr>
              <p:nvPr/>
            </p:nvSpPr>
            <p:spPr bwMode="auto">
              <a:xfrm>
                <a:off x="2096" y="441"/>
                <a:ext cx="8" cy="82"/>
              </a:xfrm>
              <a:custGeom>
                <a:avLst/>
                <a:gdLst>
                  <a:gd name="T0" fmla="*/ 0 w 8"/>
                  <a:gd name="T1" fmla="*/ 0 h 82"/>
                  <a:gd name="T2" fmla="*/ 0 w 8"/>
                  <a:gd name="T3" fmla="*/ 66 h 82"/>
                  <a:gd name="T4" fmla="*/ 4 w 8"/>
                  <a:gd name="T5" fmla="*/ 78 h 82"/>
                  <a:gd name="T6" fmla="*/ 8 w 8"/>
                  <a:gd name="T7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82">
                    <a:moveTo>
                      <a:pt x="0" y="0"/>
                    </a:moveTo>
                    <a:lnTo>
                      <a:pt x="0" y="66"/>
                    </a:lnTo>
                    <a:lnTo>
                      <a:pt x="4" y="78"/>
                    </a:lnTo>
                    <a:lnTo>
                      <a:pt x="8" y="8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1" name="Line 87"/>
              <p:cNvSpPr>
                <a:spLocks noChangeShapeType="1"/>
              </p:cNvSpPr>
              <p:nvPr/>
            </p:nvSpPr>
            <p:spPr bwMode="auto">
              <a:xfrm>
                <a:off x="2080" y="469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2" name="Freeform 88"/>
              <p:cNvSpPr>
                <a:spLocks/>
              </p:cNvSpPr>
              <p:nvPr/>
            </p:nvSpPr>
            <p:spPr bwMode="auto">
              <a:xfrm>
                <a:off x="2146" y="441"/>
                <a:ext cx="8" cy="8"/>
              </a:xfrm>
              <a:custGeom>
                <a:avLst/>
                <a:gdLst>
                  <a:gd name="T0" fmla="*/ 6 w 8"/>
                  <a:gd name="T1" fmla="*/ 0 h 8"/>
                  <a:gd name="T2" fmla="*/ 0 w 8"/>
                  <a:gd name="T3" fmla="*/ 4 h 8"/>
                  <a:gd name="T4" fmla="*/ 6 w 8"/>
                  <a:gd name="T5" fmla="*/ 8 h 8"/>
                  <a:gd name="T6" fmla="*/ 8 w 8"/>
                  <a:gd name="T7" fmla="*/ 4 h 8"/>
                  <a:gd name="T8" fmla="*/ 6 w 8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6" y="0"/>
                    </a:moveTo>
                    <a:lnTo>
                      <a:pt x="0" y="4"/>
                    </a:lnTo>
                    <a:lnTo>
                      <a:pt x="6" y="8"/>
                    </a:lnTo>
                    <a:lnTo>
                      <a:pt x="8" y="4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2152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>
                <a:off x="2154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5" name="Line 91"/>
              <p:cNvSpPr>
                <a:spLocks noChangeShapeType="1"/>
              </p:cNvSpPr>
              <p:nvPr/>
            </p:nvSpPr>
            <p:spPr bwMode="auto">
              <a:xfrm>
                <a:off x="2140" y="469"/>
                <a:ext cx="1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6" name="Line 92"/>
              <p:cNvSpPr>
                <a:spLocks noChangeShapeType="1"/>
              </p:cNvSpPr>
              <p:nvPr/>
            </p:nvSpPr>
            <p:spPr bwMode="auto">
              <a:xfrm>
                <a:off x="2140" y="523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7" name="Line 93"/>
              <p:cNvSpPr>
                <a:spLocks noChangeShapeType="1"/>
              </p:cNvSpPr>
              <p:nvPr/>
            </p:nvSpPr>
            <p:spPr bwMode="auto">
              <a:xfrm>
                <a:off x="2186" y="469"/>
                <a:ext cx="24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8" name="Line 94"/>
              <p:cNvSpPr>
                <a:spLocks noChangeShapeType="1"/>
              </p:cNvSpPr>
              <p:nvPr/>
            </p:nvSpPr>
            <p:spPr bwMode="auto">
              <a:xfrm>
                <a:off x="2190" y="469"/>
                <a:ext cx="20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9" name="Line 95"/>
              <p:cNvSpPr>
                <a:spLocks noChangeShapeType="1"/>
              </p:cNvSpPr>
              <p:nvPr/>
            </p:nvSpPr>
            <p:spPr bwMode="auto">
              <a:xfrm flipH="1">
                <a:off x="2210" y="469"/>
                <a:ext cx="24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0" name="Line 96"/>
              <p:cNvSpPr>
                <a:spLocks noChangeShapeType="1"/>
              </p:cNvSpPr>
              <p:nvPr/>
            </p:nvSpPr>
            <p:spPr bwMode="auto">
              <a:xfrm>
                <a:off x="2178" y="469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1" name="Line 97"/>
              <p:cNvSpPr>
                <a:spLocks noChangeShapeType="1"/>
              </p:cNvSpPr>
              <p:nvPr/>
            </p:nvSpPr>
            <p:spPr bwMode="auto">
              <a:xfrm>
                <a:off x="2218" y="469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2" name="Freeform 98"/>
              <p:cNvSpPr>
                <a:spLocks/>
              </p:cNvSpPr>
              <p:nvPr/>
            </p:nvSpPr>
            <p:spPr bwMode="auto">
              <a:xfrm>
                <a:off x="2258" y="469"/>
                <a:ext cx="52" cy="54"/>
              </a:xfrm>
              <a:custGeom>
                <a:avLst/>
                <a:gdLst>
                  <a:gd name="T0" fmla="*/ 4 w 52"/>
                  <a:gd name="T1" fmla="*/ 24 h 54"/>
                  <a:gd name="T2" fmla="*/ 52 w 52"/>
                  <a:gd name="T3" fmla="*/ 24 h 54"/>
                  <a:gd name="T4" fmla="*/ 52 w 52"/>
                  <a:gd name="T5" fmla="*/ 16 h 54"/>
                  <a:gd name="T6" fmla="*/ 48 w 52"/>
                  <a:gd name="T7" fmla="*/ 8 h 54"/>
                  <a:gd name="T8" fmla="*/ 44 w 52"/>
                  <a:gd name="T9" fmla="*/ 4 h 54"/>
                  <a:gd name="T10" fmla="*/ 36 w 52"/>
                  <a:gd name="T11" fmla="*/ 0 h 54"/>
                  <a:gd name="T12" fmla="*/ 24 w 52"/>
                  <a:gd name="T13" fmla="*/ 0 h 54"/>
                  <a:gd name="T14" fmla="*/ 12 w 52"/>
                  <a:gd name="T15" fmla="*/ 4 h 54"/>
                  <a:gd name="T16" fmla="*/ 4 w 52"/>
                  <a:gd name="T17" fmla="*/ 12 h 54"/>
                  <a:gd name="T18" fmla="*/ 0 w 52"/>
                  <a:gd name="T19" fmla="*/ 24 h 54"/>
                  <a:gd name="T20" fmla="*/ 0 w 52"/>
                  <a:gd name="T21" fmla="*/ 30 h 54"/>
                  <a:gd name="T22" fmla="*/ 4 w 52"/>
                  <a:gd name="T23" fmla="*/ 42 h 54"/>
                  <a:gd name="T24" fmla="*/ 12 w 52"/>
                  <a:gd name="T25" fmla="*/ 50 h 54"/>
                  <a:gd name="T26" fmla="*/ 24 w 52"/>
                  <a:gd name="T27" fmla="*/ 54 h 54"/>
                  <a:gd name="T28" fmla="*/ 32 w 52"/>
                  <a:gd name="T29" fmla="*/ 54 h 54"/>
                  <a:gd name="T30" fmla="*/ 44 w 52"/>
                  <a:gd name="T31" fmla="*/ 50 h 54"/>
                  <a:gd name="T32" fmla="*/ 52 w 52"/>
                  <a:gd name="T33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" h="54">
                    <a:moveTo>
                      <a:pt x="4" y="24"/>
                    </a:moveTo>
                    <a:lnTo>
                      <a:pt x="52" y="24"/>
                    </a:lnTo>
                    <a:lnTo>
                      <a:pt x="52" y="16"/>
                    </a:lnTo>
                    <a:lnTo>
                      <a:pt x="48" y="8"/>
                    </a:lnTo>
                    <a:lnTo>
                      <a:pt x="44" y="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4" y="54"/>
                    </a:lnTo>
                    <a:lnTo>
                      <a:pt x="32" y="54"/>
                    </a:lnTo>
                    <a:lnTo>
                      <a:pt x="44" y="50"/>
                    </a:lnTo>
                    <a:lnTo>
                      <a:pt x="52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3" name="Freeform 99"/>
              <p:cNvSpPr>
                <a:spLocks/>
              </p:cNvSpPr>
              <p:nvPr/>
            </p:nvSpPr>
            <p:spPr bwMode="auto">
              <a:xfrm>
                <a:off x="2302" y="473"/>
                <a:ext cx="4" cy="20"/>
              </a:xfrm>
              <a:custGeom>
                <a:avLst/>
                <a:gdLst>
                  <a:gd name="T0" fmla="*/ 4 w 4"/>
                  <a:gd name="T1" fmla="*/ 20 h 20"/>
                  <a:gd name="T2" fmla="*/ 4 w 4"/>
                  <a:gd name="T3" fmla="*/ 8 h 20"/>
                  <a:gd name="T4" fmla="*/ 0 w 4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0">
                    <a:moveTo>
                      <a:pt x="4" y="20"/>
                    </a:moveTo>
                    <a:lnTo>
                      <a:pt x="4" y="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4" name="Freeform 100"/>
              <p:cNvSpPr>
                <a:spLocks/>
              </p:cNvSpPr>
              <p:nvPr/>
            </p:nvSpPr>
            <p:spPr bwMode="auto">
              <a:xfrm>
                <a:off x="2262" y="469"/>
                <a:ext cx="20" cy="54"/>
              </a:xfrm>
              <a:custGeom>
                <a:avLst/>
                <a:gdLst>
                  <a:gd name="T0" fmla="*/ 20 w 20"/>
                  <a:gd name="T1" fmla="*/ 0 h 54"/>
                  <a:gd name="T2" fmla="*/ 12 w 20"/>
                  <a:gd name="T3" fmla="*/ 4 h 54"/>
                  <a:gd name="T4" fmla="*/ 4 w 20"/>
                  <a:gd name="T5" fmla="*/ 12 h 54"/>
                  <a:gd name="T6" fmla="*/ 0 w 20"/>
                  <a:gd name="T7" fmla="*/ 24 h 54"/>
                  <a:gd name="T8" fmla="*/ 0 w 20"/>
                  <a:gd name="T9" fmla="*/ 30 h 54"/>
                  <a:gd name="T10" fmla="*/ 4 w 20"/>
                  <a:gd name="T11" fmla="*/ 42 h 54"/>
                  <a:gd name="T12" fmla="*/ 12 w 20"/>
                  <a:gd name="T13" fmla="*/ 50 h 54"/>
                  <a:gd name="T14" fmla="*/ 20 w 20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0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5" name="Freeform 101"/>
              <p:cNvSpPr>
                <a:spLocks/>
              </p:cNvSpPr>
              <p:nvPr/>
            </p:nvSpPr>
            <p:spPr bwMode="auto">
              <a:xfrm>
                <a:off x="2398" y="469"/>
                <a:ext cx="52" cy="54"/>
              </a:xfrm>
              <a:custGeom>
                <a:avLst/>
                <a:gdLst>
                  <a:gd name="T0" fmla="*/ 4 w 52"/>
                  <a:gd name="T1" fmla="*/ 24 h 54"/>
                  <a:gd name="T2" fmla="*/ 52 w 52"/>
                  <a:gd name="T3" fmla="*/ 24 h 54"/>
                  <a:gd name="T4" fmla="*/ 52 w 52"/>
                  <a:gd name="T5" fmla="*/ 16 h 54"/>
                  <a:gd name="T6" fmla="*/ 48 w 52"/>
                  <a:gd name="T7" fmla="*/ 8 h 54"/>
                  <a:gd name="T8" fmla="*/ 44 w 52"/>
                  <a:gd name="T9" fmla="*/ 4 h 54"/>
                  <a:gd name="T10" fmla="*/ 36 w 52"/>
                  <a:gd name="T11" fmla="*/ 0 h 54"/>
                  <a:gd name="T12" fmla="*/ 24 w 52"/>
                  <a:gd name="T13" fmla="*/ 0 h 54"/>
                  <a:gd name="T14" fmla="*/ 12 w 52"/>
                  <a:gd name="T15" fmla="*/ 4 h 54"/>
                  <a:gd name="T16" fmla="*/ 4 w 52"/>
                  <a:gd name="T17" fmla="*/ 12 h 54"/>
                  <a:gd name="T18" fmla="*/ 0 w 52"/>
                  <a:gd name="T19" fmla="*/ 24 h 54"/>
                  <a:gd name="T20" fmla="*/ 0 w 52"/>
                  <a:gd name="T21" fmla="*/ 30 h 54"/>
                  <a:gd name="T22" fmla="*/ 4 w 52"/>
                  <a:gd name="T23" fmla="*/ 42 h 54"/>
                  <a:gd name="T24" fmla="*/ 12 w 52"/>
                  <a:gd name="T25" fmla="*/ 50 h 54"/>
                  <a:gd name="T26" fmla="*/ 24 w 52"/>
                  <a:gd name="T27" fmla="*/ 54 h 54"/>
                  <a:gd name="T28" fmla="*/ 32 w 52"/>
                  <a:gd name="T29" fmla="*/ 54 h 54"/>
                  <a:gd name="T30" fmla="*/ 44 w 52"/>
                  <a:gd name="T31" fmla="*/ 50 h 54"/>
                  <a:gd name="T32" fmla="*/ 52 w 52"/>
                  <a:gd name="T33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" h="54">
                    <a:moveTo>
                      <a:pt x="4" y="24"/>
                    </a:moveTo>
                    <a:lnTo>
                      <a:pt x="52" y="24"/>
                    </a:lnTo>
                    <a:lnTo>
                      <a:pt x="52" y="16"/>
                    </a:lnTo>
                    <a:lnTo>
                      <a:pt x="48" y="8"/>
                    </a:lnTo>
                    <a:lnTo>
                      <a:pt x="44" y="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4" y="54"/>
                    </a:lnTo>
                    <a:lnTo>
                      <a:pt x="32" y="54"/>
                    </a:lnTo>
                    <a:lnTo>
                      <a:pt x="44" y="50"/>
                    </a:lnTo>
                    <a:lnTo>
                      <a:pt x="52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6" name="Freeform 102"/>
              <p:cNvSpPr>
                <a:spLocks/>
              </p:cNvSpPr>
              <p:nvPr/>
            </p:nvSpPr>
            <p:spPr bwMode="auto">
              <a:xfrm>
                <a:off x="2442" y="473"/>
                <a:ext cx="4" cy="20"/>
              </a:xfrm>
              <a:custGeom>
                <a:avLst/>
                <a:gdLst>
                  <a:gd name="T0" fmla="*/ 4 w 4"/>
                  <a:gd name="T1" fmla="*/ 20 h 20"/>
                  <a:gd name="T2" fmla="*/ 4 w 4"/>
                  <a:gd name="T3" fmla="*/ 8 h 20"/>
                  <a:gd name="T4" fmla="*/ 0 w 4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0">
                    <a:moveTo>
                      <a:pt x="4" y="20"/>
                    </a:moveTo>
                    <a:lnTo>
                      <a:pt x="4" y="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7" name="Freeform 103"/>
              <p:cNvSpPr>
                <a:spLocks/>
              </p:cNvSpPr>
              <p:nvPr/>
            </p:nvSpPr>
            <p:spPr bwMode="auto">
              <a:xfrm>
                <a:off x="2402" y="469"/>
                <a:ext cx="20" cy="54"/>
              </a:xfrm>
              <a:custGeom>
                <a:avLst/>
                <a:gdLst>
                  <a:gd name="T0" fmla="*/ 20 w 20"/>
                  <a:gd name="T1" fmla="*/ 0 h 54"/>
                  <a:gd name="T2" fmla="*/ 12 w 20"/>
                  <a:gd name="T3" fmla="*/ 4 h 54"/>
                  <a:gd name="T4" fmla="*/ 4 w 20"/>
                  <a:gd name="T5" fmla="*/ 12 h 54"/>
                  <a:gd name="T6" fmla="*/ 0 w 20"/>
                  <a:gd name="T7" fmla="*/ 24 h 54"/>
                  <a:gd name="T8" fmla="*/ 0 w 20"/>
                  <a:gd name="T9" fmla="*/ 30 h 54"/>
                  <a:gd name="T10" fmla="*/ 4 w 20"/>
                  <a:gd name="T11" fmla="*/ 42 h 54"/>
                  <a:gd name="T12" fmla="*/ 12 w 20"/>
                  <a:gd name="T13" fmla="*/ 50 h 54"/>
                  <a:gd name="T14" fmla="*/ 20 w 20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0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8" name="Line 104"/>
              <p:cNvSpPr>
                <a:spLocks noChangeShapeType="1"/>
              </p:cNvSpPr>
              <p:nvPr/>
            </p:nvSpPr>
            <p:spPr bwMode="auto">
              <a:xfrm>
                <a:off x="2480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9" name="Line 105"/>
              <p:cNvSpPr>
                <a:spLocks noChangeShapeType="1"/>
              </p:cNvSpPr>
              <p:nvPr/>
            </p:nvSpPr>
            <p:spPr bwMode="auto">
              <a:xfrm>
                <a:off x="2484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0" name="Freeform 106"/>
              <p:cNvSpPr>
                <a:spLocks/>
              </p:cNvSpPr>
              <p:nvPr/>
            </p:nvSpPr>
            <p:spPr bwMode="auto">
              <a:xfrm>
                <a:off x="2484" y="469"/>
                <a:ext cx="44" cy="54"/>
              </a:xfrm>
              <a:custGeom>
                <a:avLst/>
                <a:gdLst>
                  <a:gd name="T0" fmla="*/ 0 w 44"/>
                  <a:gd name="T1" fmla="*/ 12 h 54"/>
                  <a:gd name="T2" fmla="*/ 8 w 44"/>
                  <a:gd name="T3" fmla="*/ 4 h 54"/>
                  <a:gd name="T4" fmla="*/ 20 w 44"/>
                  <a:gd name="T5" fmla="*/ 0 h 54"/>
                  <a:gd name="T6" fmla="*/ 28 w 44"/>
                  <a:gd name="T7" fmla="*/ 0 h 54"/>
                  <a:gd name="T8" fmla="*/ 40 w 44"/>
                  <a:gd name="T9" fmla="*/ 4 h 54"/>
                  <a:gd name="T10" fmla="*/ 44 w 44"/>
                  <a:gd name="T11" fmla="*/ 12 h 54"/>
                  <a:gd name="T12" fmla="*/ 44 w 44"/>
                  <a:gd name="T1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54">
                    <a:moveTo>
                      <a:pt x="0" y="12"/>
                    </a:moveTo>
                    <a:lnTo>
                      <a:pt x="8" y="4"/>
                    </a:lnTo>
                    <a:lnTo>
                      <a:pt x="20" y="0"/>
                    </a:lnTo>
                    <a:lnTo>
                      <a:pt x="28" y="0"/>
                    </a:lnTo>
                    <a:lnTo>
                      <a:pt x="40" y="4"/>
                    </a:lnTo>
                    <a:lnTo>
                      <a:pt x="44" y="12"/>
                    </a:lnTo>
                    <a:lnTo>
                      <a:pt x="44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1" name="Freeform 107"/>
              <p:cNvSpPr>
                <a:spLocks/>
              </p:cNvSpPr>
              <p:nvPr/>
            </p:nvSpPr>
            <p:spPr bwMode="auto">
              <a:xfrm>
                <a:off x="2512" y="469"/>
                <a:ext cx="12" cy="54"/>
              </a:xfrm>
              <a:custGeom>
                <a:avLst/>
                <a:gdLst>
                  <a:gd name="T0" fmla="*/ 0 w 12"/>
                  <a:gd name="T1" fmla="*/ 0 h 54"/>
                  <a:gd name="T2" fmla="*/ 8 w 12"/>
                  <a:gd name="T3" fmla="*/ 4 h 54"/>
                  <a:gd name="T4" fmla="*/ 12 w 12"/>
                  <a:gd name="T5" fmla="*/ 12 h 54"/>
                  <a:gd name="T6" fmla="*/ 12 w 1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54">
                    <a:moveTo>
                      <a:pt x="0" y="0"/>
                    </a:moveTo>
                    <a:lnTo>
                      <a:pt x="8" y="4"/>
                    </a:lnTo>
                    <a:lnTo>
                      <a:pt x="12" y="12"/>
                    </a:lnTo>
                    <a:lnTo>
                      <a:pt x="1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2" name="Line 108"/>
              <p:cNvSpPr>
                <a:spLocks noChangeShapeType="1"/>
              </p:cNvSpPr>
              <p:nvPr/>
            </p:nvSpPr>
            <p:spPr bwMode="auto">
              <a:xfrm>
                <a:off x="2470" y="469"/>
                <a:ext cx="1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3" name="Line 109"/>
              <p:cNvSpPr>
                <a:spLocks noChangeShapeType="1"/>
              </p:cNvSpPr>
              <p:nvPr/>
            </p:nvSpPr>
            <p:spPr bwMode="auto">
              <a:xfrm>
                <a:off x="2470" y="523"/>
                <a:ext cx="2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4" name="Line 110"/>
              <p:cNvSpPr>
                <a:spLocks noChangeShapeType="1"/>
              </p:cNvSpPr>
              <p:nvPr/>
            </p:nvSpPr>
            <p:spPr bwMode="auto">
              <a:xfrm>
                <a:off x="2512" y="52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5" name="Freeform 111"/>
              <p:cNvSpPr>
                <a:spLocks/>
              </p:cNvSpPr>
              <p:nvPr/>
            </p:nvSpPr>
            <p:spPr bwMode="auto">
              <a:xfrm>
                <a:off x="2560" y="469"/>
                <a:ext cx="52" cy="54"/>
              </a:xfrm>
              <a:custGeom>
                <a:avLst/>
                <a:gdLst>
                  <a:gd name="T0" fmla="*/ 4 w 52"/>
                  <a:gd name="T1" fmla="*/ 24 h 54"/>
                  <a:gd name="T2" fmla="*/ 52 w 52"/>
                  <a:gd name="T3" fmla="*/ 24 h 54"/>
                  <a:gd name="T4" fmla="*/ 52 w 52"/>
                  <a:gd name="T5" fmla="*/ 16 h 54"/>
                  <a:gd name="T6" fmla="*/ 48 w 52"/>
                  <a:gd name="T7" fmla="*/ 8 h 54"/>
                  <a:gd name="T8" fmla="*/ 44 w 52"/>
                  <a:gd name="T9" fmla="*/ 4 h 54"/>
                  <a:gd name="T10" fmla="*/ 36 w 52"/>
                  <a:gd name="T11" fmla="*/ 0 h 54"/>
                  <a:gd name="T12" fmla="*/ 24 w 52"/>
                  <a:gd name="T13" fmla="*/ 0 h 54"/>
                  <a:gd name="T14" fmla="*/ 12 w 52"/>
                  <a:gd name="T15" fmla="*/ 4 h 54"/>
                  <a:gd name="T16" fmla="*/ 4 w 52"/>
                  <a:gd name="T17" fmla="*/ 12 h 54"/>
                  <a:gd name="T18" fmla="*/ 0 w 52"/>
                  <a:gd name="T19" fmla="*/ 24 h 54"/>
                  <a:gd name="T20" fmla="*/ 0 w 52"/>
                  <a:gd name="T21" fmla="*/ 30 h 54"/>
                  <a:gd name="T22" fmla="*/ 4 w 52"/>
                  <a:gd name="T23" fmla="*/ 42 h 54"/>
                  <a:gd name="T24" fmla="*/ 12 w 52"/>
                  <a:gd name="T25" fmla="*/ 50 h 54"/>
                  <a:gd name="T26" fmla="*/ 24 w 52"/>
                  <a:gd name="T27" fmla="*/ 54 h 54"/>
                  <a:gd name="T28" fmla="*/ 32 w 52"/>
                  <a:gd name="T29" fmla="*/ 54 h 54"/>
                  <a:gd name="T30" fmla="*/ 44 w 52"/>
                  <a:gd name="T31" fmla="*/ 50 h 54"/>
                  <a:gd name="T32" fmla="*/ 52 w 52"/>
                  <a:gd name="T33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" h="54">
                    <a:moveTo>
                      <a:pt x="4" y="24"/>
                    </a:moveTo>
                    <a:lnTo>
                      <a:pt x="52" y="24"/>
                    </a:lnTo>
                    <a:lnTo>
                      <a:pt x="52" y="16"/>
                    </a:lnTo>
                    <a:lnTo>
                      <a:pt x="48" y="8"/>
                    </a:lnTo>
                    <a:lnTo>
                      <a:pt x="44" y="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4" y="54"/>
                    </a:lnTo>
                    <a:lnTo>
                      <a:pt x="32" y="54"/>
                    </a:lnTo>
                    <a:lnTo>
                      <a:pt x="44" y="50"/>
                    </a:lnTo>
                    <a:lnTo>
                      <a:pt x="52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6" name="Freeform 112"/>
              <p:cNvSpPr>
                <a:spLocks/>
              </p:cNvSpPr>
              <p:nvPr/>
            </p:nvSpPr>
            <p:spPr bwMode="auto">
              <a:xfrm>
                <a:off x="2604" y="473"/>
                <a:ext cx="4" cy="20"/>
              </a:xfrm>
              <a:custGeom>
                <a:avLst/>
                <a:gdLst>
                  <a:gd name="T0" fmla="*/ 4 w 4"/>
                  <a:gd name="T1" fmla="*/ 20 h 20"/>
                  <a:gd name="T2" fmla="*/ 4 w 4"/>
                  <a:gd name="T3" fmla="*/ 8 h 20"/>
                  <a:gd name="T4" fmla="*/ 0 w 4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0">
                    <a:moveTo>
                      <a:pt x="4" y="20"/>
                    </a:moveTo>
                    <a:lnTo>
                      <a:pt x="4" y="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7" name="Freeform 113"/>
              <p:cNvSpPr>
                <a:spLocks/>
              </p:cNvSpPr>
              <p:nvPr/>
            </p:nvSpPr>
            <p:spPr bwMode="auto">
              <a:xfrm>
                <a:off x="2564" y="469"/>
                <a:ext cx="20" cy="54"/>
              </a:xfrm>
              <a:custGeom>
                <a:avLst/>
                <a:gdLst>
                  <a:gd name="T0" fmla="*/ 20 w 20"/>
                  <a:gd name="T1" fmla="*/ 0 h 54"/>
                  <a:gd name="T2" fmla="*/ 12 w 20"/>
                  <a:gd name="T3" fmla="*/ 4 h 54"/>
                  <a:gd name="T4" fmla="*/ 4 w 20"/>
                  <a:gd name="T5" fmla="*/ 12 h 54"/>
                  <a:gd name="T6" fmla="*/ 0 w 20"/>
                  <a:gd name="T7" fmla="*/ 24 h 54"/>
                  <a:gd name="T8" fmla="*/ 0 w 20"/>
                  <a:gd name="T9" fmla="*/ 30 h 54"/>
                  <a:gd name="T10" fmla="*/ 4 w 20"/>
                  <a:gd name="T11" fmla="*/ 42 h 54"/>
                  <a:gd name="T12" fmla="*/ 12 w 20"/>
                  <a:gd name="T13" fmla="*/ 50 h 54"/>
                  <a:gd name="T14" fmla="*/ 20 w 20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0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8" name="Line 114"/>
              <p:cNvSpPr>
                <a:spLocks noChangeShapeType="1"/>
              </p:cNvSpPr>
              <p:nvPr/>
            </p:nvSpPr>
            <p:spPr bwMode="auto">
              <a:xfrm>
                <a:off x="2644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9" name="Line 115"/>
              <p:cNvSpPr>
                <a:spLocks noChangeShapeType="1"/>
              </p:cNvSpPr>
              <p:nvPr/>
            </p:nvSpPr>
            <p:spPr bwMode="auto">
              <a:xfrm>
                <a:off x="2648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0" name="Freeform 116"/>
              <p:cNvSpPr>
                <a:spLocks/>
              </p:cNvSpPr>
              <p:nvPr/>
            </p:nvSpPr>
            <p:spPr bwMode="auto">
              <a:xfrm>
                <a:off x="2648" y="469"/>
                <a:ext cx="36" cy="24"/>
              </a:xfrm>
              <a:custGeom>
                <a:avLst/>
                <a:gdLst>
                  <a:gd name="T0" fmla="*/ 0 w 36"/>
                  <a:gd name="T1" fmla="*/ 24 h 24"/>
                  <a:gd name="T2" fmla="*/ 4 w 36"/>
                  <a:gd name="T3" fmla="*/ 12 h 24"/>
                  <a:gd name="T4" fmla="*/ 12 w 36"/>
                  <a:gd name="T5" fmla="*/ 4 h 24"/>
                  <a:gd name="T6" fmla="*/ 20 w 36"/>
                  <a:gd name="T7" fmla="*/ 0 h 24"/>
                  <a:gd name="T8" fmla="*/ 32 w 36"/>
                  <a:gd name="T9" fmla="*/ 0 h 24"/>
                  <a:gd name="T10" fmla="*/ 36 w 36"/>
                  <a:gd name="T11" fmla="*/ 4 h 24"/>
                  <a:gd name="T12" fmla="*/ 36 w 36"/>
                  <a:gd name="T13" fmla="*/ 8 h 24"/>
                  <a:gd name="T14" fmla="*/ 32 w 36"/>
                  <a:gd name="T15" fmla="*/ 12 h 24"/>
                  <a:gd name="T16" fmla="*/ 28 w 36"/>
                  <a:gd name="T17" fmla="*/ 8 h 24"/>
                  <a:gd name="T18" fmla="*/ 32 w 36"/>
                  <a:gd name="T19" fmla="*/ 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24">
                    <a:moveTo>
                      <a:pt x="0" y="24"/>
                    </a:moveTo>
                    <a:lnTo>
                      <a:pt x="4" y="12"/>
                    </a:lnTo>
                    <a:lnTo>
                      <a:pt x="12" y="4"/>
                    </a:lnTo>
                    <a:lnTo>
                      <a:pt x="20" y="0"/>
                    </a:lnTo>
                    <a:lnTo>
                      <a:pt x="32" y="0"/>
                    </a:lnTo>
                    <a:lnTo>
                      <a:pt x="36" y="4"/>
                    </a:lnTo>
                    <a:lnTo>
                      <a:pt x="36" y="8"/>
                    </a:lnTo>
                    <a:lnTo>
                      <a:pt x="32" y="12"/>
                    </a:lnTo>
                    <a:lnTo>
                      <a:pt x="28" y="8"/>
                    </a:lnTo>
                    <a:lnTo>
                      <a:pt x="32" y="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1" name="Line 117"/>
              <p:cNvSpPr>
                <a:spLocks noChangeShapeType="1"/>
              </p:cNvSpPr>
              <p:nvPr/>
            </p:nvSpPr>
            <p:spPr bwMode="auto">
              <a:xfrm>
                <a:off x="2632" y="469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2" name="Line 118"/>
              <p:cNvSpPr>
                <a:spLocks noChangeShapeType="1"/>
              </p:cNvSpPr>
              <p:nvPr/>
            </p:nvSpPr>
            <p:spPr bwMode="auto">
              <a:xfrm>
                <a:off x="2632" y="52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3" name="Freeform 119"/>
              <p:cNvSpPr>
                <a:spLocks/>
              </p:cNvSpPr>
              <p:nvPr/>
            </p:nvSpPr>
            <p:spPr bwMode="auto">
              <a:xfrm>
                <a:off x="2708" y="469"/>
                <a:ext cx="40" cy="38"/>
              </a:xfrm>
              <a:custGeom>
                <a:avLst/>
                <a:gdLst>
                  <a:gd name="T0" fmla="*/ 16 w 40"/>
                  <a:gd name="T1" fmla="*/ 0 h 38"/>
                  <a:gd name="T2" fmla="*/ 8 w 40"/>
                  <a:gd name="T3" fmla="*/ 4 h 38"/>
                  <a:gd name="T4" fmla="*/ 4 w 40"/>
                  <a:gd name="T5" fmla="*/ 8 h 38"/>
                  <a:gd name="T6" fmla="*/ 0 w 40"/>
                  <a:gd name="T7" fmla="*/ 16 h 38"/>
                  <a:gd name="T8" fmla="*/ 0 w 40"/>
                  <a:gd name="T9" fmla="*/ 24 h 38"/>
                  <a:gd name="T10" fmla="*/ 4 w 40"/>
                  <a:gd name="T11" fmla="*/ 30 h 38"/>
                  <a:gd name="T12" fmla="*/ 8 w 40"/>
                  <a:gd name="T13" fmla="*/ 36 h 38"/>
                  <a:gd name="T14" fmla="*/ 16 w 40"/>
                  <a:gd name="T15" fmla="*/ 38 h 38"/>
                  <a:gd name="T16" fmla="*/ 24 w 40"/>
                  <a:gd name="T17" fmla="*/ 38 h 38"/>
                  <a:gd name="T18" fmla="*/ 32 w 40"/>
                  <a:gd name="T19" fmla="*/ 36 h 38"/>
                  <a:gd name="T20" fmla="*/ 36 w 40"/>
                  <a:gd name="T21" fmla="*/ 30 h 38"/>
                  <a:gd name="T22" fmla="*/ 40 w 40"/>
                  <a:gd name="T23" fmla="*/ 24 h 38"/>
                  <a:gd name="T24" fmla="*/ 40 w 40"/>
                  <a:gd name="T25" fmla="*/ 16 h 38"/>
                  <a:gd name="T26" fmla="*/ 36 w 40"/>
                  <a:gd name="T27" fmla="*/ 8 h 38"/>
                  <a:gd name="T28" fmla="*/ 32 w 40"/>
                  <a:gd name="T29" fmla="*/ 4 h 38"/>
                  <a:gd name="T30" fmla="*/ 24 w 40"/>
                  <a:gd name="T31" fmla="*/ 0 h 38"/>
                  <a:gd name="T32" fmla="*/ 16 w 40"/>
                  <a:gd name="T3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0" h="38">
                    <a:moveTo>
                      <a:pt x="16" y="0"/>
                    </a:moveTo>
                    <a:lnTo>
                      <a:pt x="8" y="4"/>
                    </a:lnTo>
                    <a:lnTo>
                      <a:pt x="4" y="8"/>
                    </a:lnTo>
                    <a:lnTo>
                      <a:pt x="0" y="16"/>
                    </a:lnTo>
                    <a:lnTo>
                      <a:pt x="0" y="24"/>
                    </a:lnTo>
                    <a:lnTo>
                      <a:pt x="4" y="30"/>
                    </a:lnTo>
                    <a:lnTo>
                      <a:pt x="8" y="36"/>
                    </a:lnTo>
                    <a:lnTo>
                      <a:pt x="16" y="38"/>
                    </a:lnTo>
                    <a:lnTo>
                      <a:pt x="24" y="38"/>
                    </a:lnTo>
                    <a:lnTo>
                      <a:pt x="32" y="36"/>
                    </a:lnTo>
                    <a:lnTo>
                      <a:pt x="36" y="30"/>
                    </a:lnTo>
                    <a:lnTo>
                      <a:pt x="40" y="24"/>
                    </a:lnTo>
                    <a:lnTo>
                      <a:pt x="40" y="16"/>
                    </a:lnTo>
                    <a:lnTo>
                      <a:pt x="36" y="8"/>
                    </a:lnTo>
                    <a:lnTo>
                      <a:pt x="32" y="4"/>
                    </a:lnTo>
                    <a:lnTo>
                      <a:pt x="24" y="0"/>
                    </a:lnTo>
                    <a:lnTo>
                      <a:pt x="1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4" name="Freeform 120"/>
              <p:cNvSpPr>
                <a:spLocks/>
              </p:cNvSpPr>
              <p:nvPr/>
            </p:nvSpPr>
            <p:spPr bwMode="auto">
              <a:xfrm>
                <a:off x="2712" y="473"/>
                <a:ext cx="4" cy="32"/>
              </a:xfrm>
              <a:custGeom>
                <a:avLst/>
                <a:gdLst>
                  <a:gd name="T0" fmla="*/ 4 w 4"/>
                  <a:gd name="T1" fmla="*/ 0 h 32"/>
                  <a:gd name="T2" fmla="*/ 0 w 4"/>
                  <a:gd name="T3" fmla="*/ 8 h 32"/>
                  <a:gd name="T4" fmla="*/ 0 w 4"/>
                  <a:gd name="T5" fmla="*/ 24 h 32"/>
                  <a:gd name="T6" fmla="*/ 4 w 4"/>
                  <a:gd name="T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2">
                    <a:moveTo>
                      <a:pt x="4" y="0"/>
                    </a:moveTo>
                    <a:lnTo>
                      <a:pt x="0" y="8"/>
                    </a:lnTo>
                    <a:lnTo>
                      <a:pt x="0" y="24"/>
                    </a:lnTo>
                    <a:lnTo>
                      <a:pt x="4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5" name="Freeform 121"/>
              <p:cNvSpPr>
                <a:spLocks/>
              </p:cNvSpPr>
              <p:nvPr/>
            </p:nvSpPr>
            <p:spPr bwMode="auto">
              <a:xfrm>
                <a:off x="2740" y="473"/>
                <a:ext cx="4" cy="32"/>
              </a:xfrm>
              <a:custGeom>
                <a:avLst/>
                <a:gdLst>
                  <a:gd name="T0" fmla="*/ 0 w 4"/>
                  <a:gd name="T1" fmla="*/ 32 h 32"/>
                  <a:gd name="T2" fmla="*/ 4 w 4"/>
                  <a:gd name="T3" fmla="*/ 24 h 32"/>
                  <a:gd name="T4" fmla="*/ 4 w 4"/>
                  <a:gd name="T5" fmla="*/ 8 h 32"/>
                  <a:gd name="T6" fmla="*/ 0 w 4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2">
                    <a:moveTo>
                      <a:pt x="0" y="32"/>
                    </a:moveTo>
                    <a:lnTo>
                      <a:pt x="4" y="24"/>
                    </a:lnTo>
                    <a:lnTo>
                      <a:pt x="4" y="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6" name="Freeform 122"/>
              <p:cNvSpPr>
                <a:spLocks/>
              </p:cNvSpPr>
              <p:nvPr/>
            </p:nvSpPr>
            <p:spPr bwMode="auto">
              <a:xfrm>
                <a:off x="2744" y="469"/>
                <a:ext cx="12" cy="8"/>
              </a:xfrm>
              <a:custGeom>
                <a:avLst/>
                <a:gdLst>
                  <a:gd name="T0" fmla="*/ 0 w 12"/>
                  <a:gd name="T1" fmla="*/ 8 h 8"/>
                  <a:gd name="T2" fmla="*/ 4 w 12"/>
                  <a:gd name="T3" fmla="*/ 4 h 8"/>
                  <a:gd name="T4" fmla="*/ 12 w 12"/>
                  <a:gd name="T5" fmla="*/ 0 h 8"/>
                  <a:gd name="T6" fmla="*/ 12 w 12"/>
                  <a:gd name="T7" fmla="*/ 4 h 8"/>
                  <a:gd name="T8" fmla="*/ 4 w 12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">
                    <a:moveTo>
                      <a:pt x="0" y="8"/>
                    </a:moveTo>
                    <a:lnTo>
                      <a:pt x="4" y="4"/>
                    </a:lnTo>
                    <a:lnTo>
                      <a:pt x="12" y="0"/>
                    </a:lnTo>
                    <a:lnTo>
                      <a:pt x="12" y="4"/>
                    </a:lnTo>
                    <a:lnTo>
                      <a:pt x="4" y="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7" name="Freeform 123"/>
              <p:cNvSpPr>
                <a:spLocks/>
              </p:cNvSpPr>
              <p:nvPr/>
            </p:nvSpPr>
            <p:spPr bwMode="auto">
              <a:xfrm>
                <a:off x="2704" y="499"/>
                <a:ext cx="52" cy="40"/>
              </a:xfrm>
              <a:custGeom>
                <a:avLst/>
                <a:gdLst>
                  <a:gd name="T0" fmla="*/ 8 w 52"/>
                  <a:gd name="T1" fmla="*/ 0 h 40"/>
                  <a:gd name="T2" fmla="*/ 4 w 52"/>
                  <a:gd name="T3" fmla="*/ 6 h 40"/>
                  <a:gd name="T4" fmla="*/ 0 w 52"/>
                  <a:gd name="T5" fmla="*/ 12 h 40"/>
                  <a:gd name="T6" fmla="*/ 0 w 52"/>
                  <a:gd name="T7" fmla="*/ 16 h 40"/>
                  <a:gd name="T8" fmla="*/ 4 w 52"/>
                  <a:gd name="T9" fmla="*/ 24 h 40"/>
                  <a:gd name="T10" fmla="*/ 16 w 52"/>
                  <a:gd name="T11" fmla="*/ 32 h 40"/>
                  <a:gd name="T12" fmla="*/ 36 w 52"/>
                  <a:gd name="T13" fmla="*/ 32 h 40"/>
                  <a:gd name="T14" fmla="*/ 48 w 52"/>
                  <a:gd name="T15" fmla="*/ 36 h 40"/>
                  <a:gd name="T16" fmla="*/ 52 w 52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" h="40">
                    <a:moveTo>
                      <a:pt x="8" y="0"/>
                    </a:moveTo>
                    <a:lnTo>
                      <a:pt x="4" y="6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4" y="24"/>
                    </a:lnTo>
                    <a:lnTo>
                      <a:pt x="16" y="32"/>
                    </a:lnTo>
                    <a:lnTo>
                      <a:pt x="36" y="32"/>
                    </a:lnTo>
                    <a:lnTo>
                      <a:pt x="48" y="36"/>
                    </a:lnTo>
                    <a:lnTo>
                      <a:pt x="52" y="4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8" name="Freeform 124"/>
              <p:cNvSpPr>
                <a:spLocks/>
              </p:cNvSpPr>
              <p:nvPr/>
            </p:nvSpPr>
            <p:spPr bwMode="auto">
              <a:xfrm>
                <a:off x="2700" y="515"/>
                <a:ext cx="56" cy="40"/>
              </a:xfrm>
              <a:custGeom>
                <a:avLst/>
                <a:gdLst>
                  <a:gd name="T0" fmla="*/ 4 w 56"/>
                  <a:gd name="T1" fmla="*/ 0 h 40"/>
                  <a:gd name="T2" fmla="*/ 8 w 56"/>
                  <a:gd name="T3" fmla="*/ 4 h 40"/>
                  <a:gd name="T4" fmla="*/ 20 w 56"/>
                  <a:gd name="T5" fmla="*/ 8 h 40"/>
                  <a:gd name="T6" fmla="*/ 40 w 56"/>
                  <a:gd name="T7" fmla="*/ 8 h 40"/>
                  <a:gd name="T8" fmla="*/ 52 w 56"/>
                  <a:gd name="T9" fmla="*/ 16 h 40"/>
                  <a:gd name="T10" fmla="*/ 56 w 56"/>
                  <a:gd name="T11" fmla="*/ 24 h 40"/>
                  <a:gd name="T12" fmla="*/ 56 w 56"/>
                  <a:gd name="T13" fmla="*/ 28 h 40"/>
                  <a:gd name="T14" fmla="*/ 52 w 56"/>
                  <a:gd name="T15" fmla="*/ 36 h 40"/>
                  <a:gd name="T16" fmla="*/ 40 w 56"/>
                  <a:gd name="T17" fmla="*/ 40 h 40"/>
                  <a:gd name="T18" fmla="*/ 16 w 56"/>
                  <a:gd name="T19" fmla="*/ 40 h 40"/>
                  <a:gd name="T20" fmla="*/ 4 w 56"/>
                  <a:gd name="T21" fmla="*/ 36 h 40"/>
                  <a:gd name="T22" fmla="*/ 0 w 56"/>
                  <a:gd name="T23" fmla="*/ 28 h 40"/>
                  <a:gd name="T24" fmla="*/ 0 w 56"/>
                  <a:gd name="T25" fmla="*/ 24 h 40"/>
                  <a:gd name="T26" fmla="*/ 4 w 56"/>
                  <a:gd name="T27" fmla="*/ 16 h 40"/>
                  <a:gd name="T28" fmla="*/ 16 w 56"/>
                  <a:gd name="T29" fmla="*/ 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6" h="40">
                    <a:moveTo>
                      <a:pt x="4" y="0"/>
                    </a:moveTo>
                    <a:lnTo>
                      <a:pt x="8" y="4"/>
                    </a:lnTo>
                    <a:lnTo>
                      <a:pt x="20" y="8"/>
                    </a:lnTo>
                    <a:lnTo>
                      <a:pt x="40" y="8"/>
                    </a:lnTo>
                    <a:lnTo>
                      <a:pt x="52" y="16"/>
                    </a:lnTo>
                    <a:lnTo>
                      <a:pt x="56" y="24"/>
                    </a:lnTo>
                    <a:lnTo>
                      <a:pt x="56" y="28"/>
                    </a:lnTo>
                    <a:lnTo>
                      <a:pt x="52" y="36"/>
                    </a:lnTo>
                    <a:lnTo>
                      <a:pt x="40" y="40"/>
                    </a:lnTo>
                    <a:lnTo>
                      <a:pt x="16" y="40"/>
                    </a:lnTo>
                    <a:lnTo>
                      <a:pt x="4" y="36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4" y="16"/>
                    </a:lnTo>
                    <a:lnTo>
                      <a:pt x="16" y="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>
                <a:off x="2782" y="469"/>
                <a:ext cx="24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0" name="Line 126"/>
              <p:cNvSpPr>
                <a:spLocks noChangeShapeType="1"/>
              </p:cNvSpPr>
              <p:nvPr/>
            </p:nvSpPr>
            <p:spPr bwMode="auto">
              <a:xfrm>
                <a:off x="2786" y="469"/>
                <a:ext cx="20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1" name="Freeform 127"/>
              <p:cNvSpPr>
                <a:spLocks/>
              </p:cNvSpPr>
              <p:nvPr/>
            </p:nvSpPr>
            <p:spPr bwMode="auto">
              <a:xfrm>
                <a:off x="2774" y="469"/>
                <a:ext cx="56" cy="86"/>
              </a:xfrm>
              <a:custGeom>
                <a:avLst/>
                <a:gdLst>
                  <a:gd name="T0" fmla="*/ 56 w 56"/>
                  <a:gd name="T1" fmla="*/ 0 h 86"/>
                  <a:gd name="T2" fmla="*/ 32 w 56"/>
                  <a:gd name="T3" fmla="*/ 54 h 86"/>
                  <a:gd name="T4" fmla="*/ 24 w 56"/>
                  <a:gd name="T5" fmla="*/ 74 h 86"/>
                  <a:gd name="T6" fmla="*/ 16 w 56"/>
                  <a:gd name="T7" fmla="*/ 82 h 86"/>
                  <a:gd name="T8" fmla="*/ 8 w 56"/>
                  <a:gd name="T9" fmla="*/ 86 h 86"/>
                  <a:gd name="T10" fmla="*/ 6 w 56"/>
                  <a:gd name="T11" fmla="*/ 86 h 86"/>
                  <a:gd name="T12" fmla="*/ 0 w 56"/>
                  <a:gd name="T13" fmla="*/ 82 h 86"/>
                  <a:gd name="T14" fmla="*/ 6 w 56"/>
                  <a:gd name="T15" fmla="*/ 78 h 86"/>
                  <a:gd name="T16" fmla="*/ 8 w 56"/>
                  <a:gd name="T17" fmla="*/ 8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86">
                    <a:moveTo>
                      <a:pt x="56" y="0"/>
                    </a:moveTo>
                    <a:lnTo>
                      <a:pt x="32" y="54"/>
                    </a:lnTo>
                    <a:lnTo>
                      <a:pt x="24" y="74"/>
                    </a:lnTo>
                    <a:lnTo>
                      <a:pt x="16" y="82"/>
                    </a:lnTo>
                    <a:lnTo>
                      <a:pt x="8" y="86"/>
                    </a:lnTo>
                    <a:lnTo>
                      <a:pt x="6" y="86"/>
                    </a:lnTo>
                    <a:lnTo>
                      <a:pt x="0" y="82"/>
                    </a:lnTo>
                    <a:lnTo>
                      <a:pt x="6" y="78"/>
                    </a:lnTo>
                    <a:lnTo>
                      <a:pt x="8" y="8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2" name="Line 128"/>
              <p:cNvSpPr>
                <a:spLocks noChangeShapeType="1"/>
              </p:cNvSpPr>
              <p:nvPr/>
            </p:nvSpPr>
            <p:spPr bwMode="auto">
              <a:xfrm>
                <a:off x="2774" y="469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>
                <a:off x="2814" y="469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4" name="Freeform 130"/>
              <p:cNvSpPr>
                <a:spLocks/>
              </p:cNvSpPr>
              <p:nvPr/>
            </p:nvSpPr>
            <p:spPr bwMode="auto">
              <a:xfrm>
                <a:off x="2926" y="441"/>
                <a:ext cx="24" cy="82"/>
              </a:xfrm>
              <a:custGeom>
                <a:avLst/>
                <a:gdLst>
                  <a:gd name="T0" fmla="*/ 20 w 24"/>
                  <a:gd name="T1" fmla="*/ 4 h 82"/>
                  <a:gd name="T2" fmla="*/ 16 w 24"/>
                  <a:gd name="T3" fmla="*/ 8 h 82"/>
                  <a:gd name="T4" fmla="*/ 20 w 24"/>
                  <a:gd name="T5" fmla="*/ 12 h 82"/>
                  <a:gd name="T6" fmla="*/ 24 w 24"/>
                  <a:gd name="T7" fmla="*/ 8 h 82"/>
                  <a:gd name="T8" fmla="*/ 24 w 24"/>
                  <a:gd name="T9" fmla="*/ 4 h 82"/>
                  <a:gd name="T10" fmla="*/ 20 w 24"/>
                  <a:gd name="T11" fmla="*/ 0 h 82"/>
                  <a:gd name="T12" fmla="*/ 12 w 24"/>
                  <a:gd name="T13" fmla="*/ 0 h 82"/>
                  <a:gd name="T14" fmla="*/ 4 w 24"/>
                  <a:gd name="T15" fmla="*/ 4 h 82"/>
                  <a:gd name="T16" fmla="*/ 0 w 24"/>
                  <a:gd name="T17" fmla="*/ 12 h 82"/>
                  <a:gd name="T18" fmla="*/ 0 w 24"/>
                  <a:gd name="T1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82">
                    <a:moveTo>
                      <a:pt x="20" y="4"/>
                    </a:moveTo>
                    <a:lnTo>
                      <a:pt x="16" y="8"/>
                    </a:lnTo>
                    <a:lnTo>
                      <a:pt x="20" y="12"/>
                    </a:lnTo>
                    <a:lnTo>
                      <a:pt x="24" y="8"/>
                    </a:lnTo>
                    <a:lnTo>
                      <a:pt x="24" y="4"/>
                    </a:lnTo>
                    <a:lnTo>
                      <a:pt x="20" y="0"/>
                    </a:lnTo>
                    <a:lnTo>
                      <a:pt x="12" y="0"/>
                    </a:lnTo>
                    <a:lnTo>
                      <a:pt x="4" y="4"/>
                    </a:lnTo>
                    <a:lnTo>
                      <a:pt x="0" y="12"/>
                    </a:lnTo>
                    <a:lnTo>
                      <a:pt x="0" y="8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5" name="Freeform 131"/>
              <p:cNvSpPr>
                <a:spLocks/>
              </p:cNvSpPr>
              <p:nvPr/>
            </p:nvSpPr>
            <p:spPr bwMode="auto">
              <a:xfrm>
                <a:off x="2930" y="441"/>
                <a:ext cx="8" cy="82"/>
              </a:xfrm>
              <a:custGeom>
                <a:avLst/>
                <a:gdLst>
                  <a:gd name="T0" fmla="*/ 8 w 8"/>
                  <a:gd name="T1" fmla="*/ 0 h 82"/>
                  <a:gd name="T2" fmla="*/ 4 w 8"/>
                  <a:gd name="T3" fmla="*/ 4 h 82"/>
                  <a:gd name="T4" fmla="*/ 0 w 8"/>
                  <a:gd name="T5" fmla="*/ 12 h 82"/>
                  <a:gd name="T6" fmla="*/ 0 w 8"/>
                  <a:gd name="T7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82">
                    <a:moveTo>
                      <a:pt x="8" y="0"/>
                    </a:moveTo>
                    <a:lnTo>
                      <a:pt x="4" y="4"/>
                    </a:lnTo>
                    <a:lnTo>
                      <a:pt x="0" y="12"/>
                    </a:lnTo>
                    <a:lnTo>
                      <a:pt x="0" y="8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6" name="Line 132"/>
              <p:cNvSpPr>
                <a:spLocks noChangeShapeType="1"/>
              </p:cNvSpPr>
              <p:nvPr/>
            </p:nvSpPr>
            <p:spPr bwMode="auto">
              <a:xfrm>
                <a:off x="2914" y="469"/>
                <a:ext cx="3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>
                <a:off x="2914" y="52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8" name="Line 134"/>
              <p:cNvSpPr>
                <a:spLocks noChangeShapeType="1"/>
              </p:cNvSpPr>
              <p:nvPr/>
            </p:nvSpPr>
            <p:spPr bwMode="auto">
              <a:xfrm>
                <a:off x="2978" y="441"/>
                <a:ext cx="1" cy="8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>
                <a:off x="2982" y="441"/>
                <a:ext cx="1" cy="8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0" name="Line 136"/>
              <p:cNvSpPr>
                <a:spLocks noChangeShapeType="1"/>
              </p:cNvSpPr>
              <p:nvPr/>
            </p:nvSpPr>
            <p:spPr bwMode="auto">
              <a:xfrm>
                <a:off x="2966" y="441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1" name="Line 137"/>
              <p:cNvSpPr>
                <a:spLocks noChangeShapeType="1"/>
              </p:cNvSpPr>
              <p:nvPr/>
            </p:nvSpPr>
            <p:spPr bwMode="auto">
              <a:xfrm>
                <a:off x="2966" y="52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2" name="Freeform 138"/>
              <p:cNvSpPr>
                <a:spLocks/>
              </p:cNvSpPr>
              <p:nvPr/>
            </p:nvSpPr>
            <p:spPr bwMode="auto">
              <a:xfrm>
                <a:off x="3022" y="469"/>
                <a:ext cx="44" cy="54"/>
              </a:xfrm>
              <a:custGeom>
                <a:avLst/>
                <a:gdLst>
                  <a:gd name="T0" fmla="*/ 0 w 44"/>
                  <a:gd name="T1" fmla="*/ 0 h 54"/>
                  <a:gd name="T2" fmla="*/ 0 w 44"/>
                  <a:gd name="T3" fmla="*/ 42 h 54"/>
                  <a:gd name="T4" fmla="*/ 4 w 44"/>
                  <a:gd name="T5" fmla="*/ 50 h 54"/>
                  <a:gd name="T6" fmla="*/ 16 w 44"/>
                  <a:gd name="T7" fmla="*/ 54 h 54"/>
                  <a:gd name="T8" fmla="*/ 24 w 44"/>
                  <a:gd name="T9" fmla="*/ 54 h 54"/>
                  <a:gd name="T10" fmla="*/ 36 w 44"/>
                  <a:gd name="T11" fmla="*/ 50 h 54"/>
                  <a:gd name="T12" fmla="*/ 44 w 44"/>
                  <a:gd name="T13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54">
                    <a:moveTo>
                      <a:pt x="0" y="0"/>
                    </a:moveTo>
                    <a:lnTo>
                      <a:pt x="0" y="42"/>
                    </a:lnTo>
                    <a:lnTo>
                      <a:pt x="4" y="50"/>
                    </a:lnTo>
                    <a:lnTo>
                      <a:pt x="16" y="54"/>
                    </a:lnTo>
                    <a:lnTo>
                      <a:pt x="24" y="54"/>
                    </a:lnTo>
                    <a:lnTo>
                      <a:pt x="36" y="50"/>
                    </a:lnTo>
                    <a:lnTo>
                      <a:pt x="44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3" name="Freeform 139"/>
              <p:cNvSpPr>
                <a:spLocks/>
              </p:cNvSpPr>
              <p:nvPr/>
            </p:nvSpPr>
            <p:spPr bwMode="auto">
              <a:xfrm>
                <a:off x="3026" y="469"/>
                <a:ext cx="12" cy="54"/>
              </a:xfrm>
              <a:custGeom>
                <a:avLst/>
                <a:gdLst>
                  <a:gd name="T0" fmla="*/ 0 w 12"/>
                  <a:gd name="T1" fmla="*/ 0 h 54"/>
                  <a:gd name="T2" fmla="*/ 0 w 12"/>
                  <a:gd name="T3" fmla="*/ 42 h 54"/>
                  <a:gd name="T4" fmla="*/ 4 w 12"/>
                  <a:gd name="T5" fmla="*/ 50 h 54"/>
                  <a:gd name="T6" fmla="*/ 12 w 1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54">
                    <a:moveTo>
                      <a:pt x="0" y="0"/>
                    </a:moveTo>
                    <a:lnTo>
                      <a:pt x="0" y="42"/>
                    </a:lnTo>
                    <a:lnTo>
                      <a:pt x="4" y="50"/>
                    </a:lnTo>
                    <a:lnTo>
                      <a:pt x="1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4" name="Line 140"/>
              <p:cNvSpPr>
                <a:spLocks noChangeShapeType="1"/>
              </p:cNvSpPr>
              <p:nvPr/>
            </p:nvSpPr>
            <p:spPr bwMode="auto">
              <a:xfrm>
                <a:off x="3066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5" name="Line 141"/>
              <p:cNvSpPr>
                <a:spLocks noChangeShapeType="1"/>
              </p:cNvSpPr>
              <p:nvPr/>
            </p:nvSpPr>
            <p:spPr bwMode="auto">
              <a:xfrm>
                <a:off x="3070" y="469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6" name="Line 142"/>
              <p:cNvSpPr>
                <a:spLocks noChangeShapeType="1"/>
              </p:cNvSpPr>
              <p:nvPr/>
            </p:nvSpPr>
            <p:spPr bwMode="auto">
              <a:xfrm>
                <a:off x="3010" y="469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7" name="Line 143"/>
              <p:cNvSpPr>
                <a:spLocks noChangeShapeType="1"/>
              </p:cNvSpPr>
              <p:nvPr/>
            </p:nvSpPr>
            <p:spPr bwMode="auto">
              <a:xfrm>
                <a:off x="3054" y="469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8" name="Line 144"/>
              <p:cNvSpPr>
                <a:spLocks noChangeShapeType="1"/>
              </p:cNvSpPr>
              <p:nvPr/>
            </p:nvSpPr>
            <p:spPr bwMode="auto">
              <a:xfrm>
                <a:off x="3066" y="523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9" name="Line 145"/>
              <p:cNvSpPr>
                <a:spLocks noChangeShapeType="1"/>
              </p:cNvSpPr>
              <p:nvPr/>
            </p:nvSpPr>
            <p:spPr bwMode="auto">
              <a:xfrm>
                <a:off x="3104" y="469"/>
                <a:ext cx="44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0" name="Line 146"/>
              <p:cNvSpPr>
                <a:spLocks noChangeShapeType="1"/>
              </p:cNvSpPr>
              <p:nvPr/>
            </p:nvSpPr>
            <p:spPr bwMode="auto">
              <a:xfrm>
                <a:off x="3108" y="469"/>
                <a:ext cx="44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1" name="Line 147"/>
              <p:cNvSpPr>
                <a:spLocks noChangeShapeType="1"/>
              </p:cNvSpPr>
              <p:nvPr/>
            </p:nvSpPr>
            <p:spPr bwMode="auto">
              <a:xfrm flipH="1">
                <a:off x="3104" y="469"/>
                <a:ext cx="48" cy="5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2" name="Line 148"/>
              <p:cNvSpPr>
                <a:spLocks noChangeShapeType="1"/>
              </p:cNvSpPr>
              <p:nvPr/>
            </p:nvSpPr>
            <p:spPr bwMode="auto">
              <a:xfrm>
                <a:off x="3096" y="469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3" name="Line 149"/>
              <p:cNvSpPr>
                <a:spLocks noChangeShapeType="1"/>
              </p:cNvSpPr>
              <p:nvPr/>
            </p:nvSpPr>
            <p:spPr bwMode="auto">
              <a:xfrm>
                <a:off x="3136" y="469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4" name="Line 150"/>
              <p:cNvSpPr>
                <a:spLocks noChangeShapeType="1"/>
              </p:cNvSpPr>
              <p:nvPr/>
            </p:nvSpPr>
            <p:spPr bwMode="auto">
              <a:xfrm>
                <a:off x="3096" y="523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5" name="Line 151"/>
              <p:cNvSpPr>
                <a:spLocks noChangeShapeType="1"/>
              </p:cNvSpPr>
              <p:nvPr/>
            </p:nvSpPr>
            <p:spPr bwMode="auto">
              <a:xfrm>
                <a:off x="3136" y="523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6" name="Freeform 152"/>
              <p:cNvSpPr>
                <a:spLocks/>
              </p:cNvSpPr>
              <p:nvPr/>
            </p:nvSpPr>
            <p:spPr bwMode="auto">
              <a:xfrm>
                <a:off x="3180" y="469"/>
                <a:ext cx="52" cy="54"/>
              </a:xfrm>
              <a:custGeom>
                <a:avLst/>
                <a:gdLst>
                  <a:gd name="T0" fmla="*/ 4 w 52"/>
                  <a:gd name="T1" fmla="*/ 24 h 54"/>
                  <a:gd name="T2" fmla="*/ 52 w 52"/>
                  <a:gd name="T3" fmla="*/ 24 h 54"/>
                  <a:gd name="T4" fmla="*/ 52 w 52"/>
                  <a:gd name="T5" fmla="*/ 16 h 54"/>
                  <a:gd name="T6" fmla="*/ 48 w 52"/>
                  <a:gd name="T7" fmla="*/ 8 h 54"/>
                  <a:gd name="T8" fmla="*/ 44 w 52"/>
                  <a:gd name="T9" fmla="*/ 4 h 54"/>
                  <a:gd name="T10" fmla="*/ 36 w 52"/>
                  <a:gd name="T11" fmla="*/ 0 h 54"/>
                  <a:gd name="T12" fmla="*/ 24 w 52"/>
                  <a:gd name="T13" fmla="*/ 0 h 54"/>
                  <a:gd name="T14" fmla="*/ 12 w 52"/>
                  <a:gd name="T15" fmla="*/ 4 h 54"/>
                  <a:gd name="T16" fmla="*/ 4 w 52"/>
                  <a:gd name="T17" fmla="*/ 12 h 54"/>
                  <a:gd name="T18" fmla="*/ 0 w 52"/>
                  <a:gd name="T19" fmla="*/ 24 h 54"/>
                  <a:gd name="T20" fmla="*/ 0 w 52"/>
                  <a:gd name="T21" fmla="*/ 30 h 54"/>
                  <a:gd name="T22" fmla="*/ 4 w 52"/>
                  <a:gd name="T23" fmla="*/ 42 h 54"/>
                  <a:gd name="T24" fmla="*/ 12 w 52"/>
                  <a:gd name="T25" fmla="*/ 50 h 54"/>
                  <a:gd name="T26" fmla="*/ 24 w 52"/>
                  <a:gd name="T27" fmla="*/ 54 h 54"/>
                  <a:gd name="T28" fmla="*/ 32 w 52"/>
                  <a:gd name="T29" fmla="*/ 54 h 54"/>
                  <a:gd name="T30" fmla="*/ 44 w 52"/>
                  <a:gd name="T31" fmla="*/ 50 h 54"/>
                  <a:gd name="T32" fmla="*/ 52 w 52"/>
                  <a:gd name="T33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2" h="54">
                    <a:moveTo>
                      <a:pt x="4" y="24"/>
                    </a:moveTo>
                    <a:lnTo>
                      <a:pt x="52" y="24"/>
                    </a:lnTo>
                    <a:lnTo>
                      <a:pt x="52" y="16"/>
                    </a:lnTo>
                    <a:lnTo>
                      <a:pt x="48" y="8"/>
                    </a:lnTo>
                    <a:lnTo>
                      <a:pt x="44" y="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4" y="54"/>
                    </a:lnTo>
                    <a:lnTo>
                      <a:pt x="32" y="54"/>
                    </a:lnTo>
                    <a:lnTo>
                      <a:pt x="44" y="50"/>
                    </a:lnTo>
                    <a:lnTo>
                      <a:pt x="52" y="4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7" name="Freeform 153"/>
              <p:cNvSpPr>
                <a:spLocks/>
              </p:cNvSpPr>
              <p:nvPr/>
            </p:nvSpPr>
            <p:spPr bwMode="auto">
              <a:xfrm>
                <a:off x="3224" y="473"/>
                <a:ext cx="4" cy="20"/>
              </a:xfrm>
              <a:custGeom>
                <a:avLst/>
                <a:gdLst>
                  <a:gd name="T0" fmla="*/ 4 w 4"/>
                  <a:gd name="T1" fmla="*/ 20 h 20"/>
                  <a:gd name="T2" fmla="*/ 4 w 4"/>
                  <a:gd name="T3" fmla="*/ 8 h 20"/>
                  <a:gd name="T4" fmla="*/ 0 w 4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0">
                    <a:moveTo>
                      <a:pt x="4" y="20"/>
                    </a:moveTo>
                    <a:lnTo>
                      <a:pt x="4" y="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8" name="Freeform 154"/>
              <p:cNvSpPr>
                <a:spLocks/>
              </p:cNvSpPr>
              <p:nvPr/>
            </p:nvSpPr>
            <p:spPr bwMode="auto">
              <a:xfrm>
                <a:off x="3184" y="469"/>
                <a:ext cx="20" cy="54"/>
              </a:xfrm>
              <a:custGeom>
                <a:avLst/>
                <a:gdLst>
                  <a:gd name="T0" fmla="*/ 20 w 20"/>
                  <a:gd name="T1" fmla="*/ 0 h 54"/>
                  <a:gd name="T2" fmla="*/ 12 w 20"/>
                  <a:gd name="T3" fmla="*/ 4 h 54"/>
                  <a:gd name="T4" fmla="*/ 4 w 20"/>
                  <a:gd name="T5" fmla="*/ 12 h 54"/>
                  <a:gd name="T6" fmla="*/ 0 w 20"/>
                  <a:gd name="T7" fmla="*/ 24 h 54"/>
                  <a:gd name="T8" fmla="*/ 0 w 20"/>
                  <a:gd name="T9" fmla="*/ 30 h 54"/>
                  <a:gd name="T10" fmla="*/ 4 w 20"/>
                  <a:gd name="T11" fmla="*/ 42 h 54"/>
                  <a:gd name="T12" fmla="*/ 12 w 20"/>
                  <a:gd name="T13" fmla="*/ 50 h 54"/>
                  <a:gd name="T14" fmla="*/ 20 w 20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4">
                    <a:moveTo>
                      <a:pt x="20" y="0"/>
                    </a:moveTo>
                    <a:lnTo>
                      <a:pt x="12" y="4"/>
                    </a:lnTo>
                    <a:lnTo>
                      <a:pt x="4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4" y="42"/>
                    </a:lnTo>
                    <a:lnTo>
                      <a:pt x="12" y="50"/>
                    </a:lnTo>
                    <a:lnTo>
                      <a:pt x="20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9" name="Freeform 155"/>
              <p:cNvSpPr>
                <a:spLocks/>
              </p:cNvSpPr>
              <p:nvPr/>
            </p:nvSpPr>
            <p:spPr bwMode="auto">
              <a:xfrm>
                <a:off x="3256" y="469"/>
                <a:ext cx="44" cy="38"/>
              </a:xfrm>
              <a:custGeom>
                <a:avLst/>
                <a:gdLst>
                  <a:gd name="T0" fmla="*/ 40 w 44"/>
                  <a:gd name="T1" fmla="*/ 8 h 38"/>
                  <a:gd name="T2" fmla="*/ 44 w 44"/>
                  <a:gd name="T3" fmla="*/ 0 h 38"/>
                  <a:gd name="T4" fmla="*/ 44 w 44"/>
                  <a:gd name="T5" fmla="*/ 16 h 38"/>
                  <a:gd name="T6" fmla="*/ 40 w 44"/>
                  <a:gd name="T7" fmla="*/ 8 h 38"/>
                  <a:gd name="T8" fmla="*/ 36 w 44"/>
                  <a:gd name="T9" fmla="*/ 4 h 38"/>
                  <a:gd name="T10" fmla="*/ 28 w 44"/>
                  <a:gd name="T11" fmla="*/ 0 h 38"/>
                  <a:gd name="T12" fmla="*/ 12 w 44"/>
                  <a:gd name="T13" fmla="*/ 0 h 38"/>
                  <a:gd name="T14" fmla="*/ 4 w 44"/>
                  <a:gd name="T15" fmla="*/ 4 h 38"/>
                  <a:gd name="T16" fmla="*/ 0 w 44"/>
                  <a:gd name="T17" fmla="*/ 8 h 38"/>
                  <a:gd name="T18" fmla="*/ 0 w 44"/>
                  <a:gd name="T19" fmla="*/ 16 h 38"/>
                  <a:gd name="T20" fmla="*/ 4 w 44"/>
                  <a:gd name="T21" fmla="*/ 20 h 38"/>
                  <a:gd name="T22" fmla="*/ 12 w 44"/>
                  <a:gd name="T23" fmla="*/ 24 h 38"/>
                  <a:gd name="T24" fmla="*/ 32 w 44"/>
                  <a:gd name="T25" fmla="*/ 30 h 38"/>
                  <a:gd name="T26" fmla="*/ 40 w 44"/>
                  <a:gd name="T27" fmla="*/ 36 h 38"/>
                  <a:gd name="T28" fmla="*/ 44 w 44"/>
                  <a:gd name="T29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" h="38">
                    <a:moveTo>
                      <a:pt x="40" y="8"/>
                    </a:moveTo>
                    <a:lnTo>
                      <a:pt x="44" y="0"/>
                    </a:lnTo>
                    <a:lnTo>
                      <a:pt x="44" y="16"/>
                    </a:lnTo>
                    <a:lnTo>
                      <a:pt x="40" y="8"/>
                    </a:lnTo>
                    <a:lnTo>
                      <a:pt x="36" y="4"/>
                    </a:lnTo>
                    <a:lnTo>
                      <a:pt x="28" y="0"/>
                    </a:lnTo>
                    <a:lnTo>
                      <a:pt x="12" y="0"/>
                    </a:lnTo>
                    <a:lnTo>
                      <a:pt x="4" y="4"/>
                    </a:lnTo>
                    <a:lnTo>
                      <a:pt x="0" y="8"/>
                    </a:lnTo>
                    <a:lnTo>
                      <a:pt x="0" y="16"/>
                    </a:lnTo>
                    <a:lnTo>
                      <a:pt x="4" y="20"/>
                    </a:lnTo>
                    <a:lnTo>
                      <a:pt x="12" y="24"/>
                    </a:lnTo>
                    <a:lnTo>
                      <a:pt x="32" y="30"/>
                    </a:lnTo>
                    <a:lnTo>
                      <a:pt x="40" y="36"/>
                    </a:lnTo>
                    <a:lnTo>
                      <a:pt x="44" y="3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0" name="Freeform 156"/>
              <p:cNvSpPr>
                <a:spLocks/>
              </p:cNvSpPr>
              <p:nvPr/>
            </p:nvSpPr>
            <p:spPr bwMode="auto">
              <a:xfrm>
                <a:off x="3256" y="481"/>
                <a:ext cx="44" cy="42"/>
              </a:xfrm>
              <a:custGeom>
                <a:avLst/>
                <a:gdLst>
                  <a:gd name="T0" fmla="*/ 0 w 44"/>
                  <a:gd name="T1" fmla="*/ 0 h 42"/>
                  <a:gd name="T2" fmla="*/ 4 w 44"/>
                  <a:gd name="T3" fmla="*/ 4 h 42"/>
                  <a:gd name="T4" fmla="*/ 12 w 44"/>
                  <a:gd name="T5" fmla="*/ 8 h 42"/>
                  <a:gd name="T6" fmla="*/ 32 w 44"/>
                  <a:gd name="T7" fmla="*/ 16 h 42"/>
                  <a:gd name="T8" fmla="*/ 40 w 44"/>
                  <a:gd name="T9" fmla="*/ 18 h 42"/>
                  <a:gd name="T10" fmla="*/ 44 w 44"/>
                  <a:gd name="T11" fmla="*/ 24 h 42"/>
                  <a:gd name="T12" fmla="*/ 44 w 44"/>
                  <a:gd name="T13" fmla="*/ 34 h 42"/>
                  <a:gd name="T14" fmla="*/ 40 w 44"/>
                  <a:gd name="T15" fmla="*/ 38 h 42"/>
                  <a:gd name="T16" fmla="*/ 32 w 44"/>
                  <a:gd name="T17" fmla="*/ 42 h 42"/>
                  <a:gd name="T18" fmla="*/ 16 w 44"/>
                  <a:gd name="T19" fmla="*/ 42 h 42"/>
                  <a:gd name="T20" fmla="*/ 8 w 44"/>
                  <a:gd name="T21" fmla="*/ 38 h 42"/>
                  <a:gd name="T22" fmla="*/ 4 w 44"/>
                  <a:gd name="T23" fmla="*/ 34 h 42"/>
                  <a:gd name="T24" fmla="*/ 0 w 44"/>
                  <a:gd name="T25" fmla="*/ 26 h 42"/>
                  <a:gd name="T26" fmla="*/ 0 w 44"/>
                  <a:gd name="T27" fmla="*/ 42 h 42"/>
                  <a:gd name="T28" fmla="*/ 4 w 44"/>
                  <a:gd name="T29" fmla="*/ 3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" h="42">
                    <a:moveTo>
                      <a:pt x="0" y="0"/>
                    </a:moveTo>
                    <a:lnTo>
                      <a:pt x="4" y="4"/>
                    </a:lnTo>
                    <a:lnTo>
                      <a:pt x="12" y="8"/>
                    </a:lnTo>
                    <a:lnTo>
                      <a:pt x="32" y="16"/>
                    </a:lnTo>
                    <a:lnTo>
                      <a:pt x="40" y="18"/>
                    </a:lnTo>
                    <a:lnTo>
                      <a:pt x="44" y="24"/>
                    </a:lnTo>
                    <a:lnTo>
                      <a:pt x="44" y="34"/>
                    </a:lnTo>
                    <a:lnTo>
                      <a:pt x="40" y="38"/>
                    </a:lnTo>
                    <a:lnTo>
                      <a:pt x="32" y="42"/>
                    </a:lnTo>
                    <a:lnTo>
                      <a:pt x="16" y="42"/>
                    </a:lnTo>
                    <a:lnTo>
                      <a:pt x="8" y="38"/>
                    </a:lnTo>
                    <a:lnTo>
                      <a:pt x="4" y="34"/>
                    </a:lnTo>
                    <a:lnTo>
                      <a:pt x="0" y="26"/>
                    </a:lnTo>
                    <a:lnTo>
                      <a:pt x="0" y="42"/>
                    </a:lnTo>
                    <a:lnTo>
                      <a:pt x="4" y="3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1" name="Line 157"/>
              <p:cNvSpPr>
                <a:spLocks noChangeShapeType="1"/>
              </p:cNvSpPr>
              <p:nvPr/>
            </p:nvSpPr>
            <p:spPr bwMode="auto">
              <a:xfrm>
                <a:off x="752" y="2727"/>
                <a:ext cx="24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2" name="Line 158"/>
              <p:cNvSpPr>
                <a:spLocks noChangeShapeType="1"/>
              </p:cNvSpPr>
              <p:nvPr/>
            </p:nvSpPr>
            <p:spPr bwMode="auto">
              <a:xfrm flipV="1">
                <a:off x="752" y="2685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3" name="Freeform 159"/>
              <p:cNvSpPr>
                <a:spLocks/>
              </p:cNvSpPr>
              <p:nvPr/>
            </p:nvSpPr>
            <p:spPr bwMode="auto">
              <a:xfrm>
                <a:off x="680" y="2805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8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8 w 44"/>
                  <a:gd name="T13" fmla="*/ 64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4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8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8 w 44"/>
                  <a:gd name="T47" fmla="*/ 60 h 66"/>
                  <a:gd name="T48" fmla="*/ 12 w 44"/>
                  <a:gd name="T49" fmla="*/ 64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8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8" y="6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4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8" y="60"/>
                    </a:lnTo>
                    <a:lnTo>
                      <a:pt x="12" y="64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4" name="Freeform 160"/>
              <p:cNvSpPr>
                <a:spLocks/>
              </p:cNvSpPr>
              <p:nvPr/>
            </p:nvSpPr>
            <p:spPr bwMode="auto">
              <a:xfrm>
                <a:off x="704" y="2805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4 h 66"/>
                  <a:gd name="T4" fmla="*/ 10 w 16"/>
                  <a:gd name="T5" fmla="*/ 60 h 66"/>
                  <a:gd name="T6" fmla="*/ 14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4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4"/>
                    </a:lnTo>
                    <a:lnTo>
                      <a:pt x="10" y="60"/>
                    </a:lnTo>
                    <a:lnTo>
                      <a:pt x="14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5" name="Freeform 161"/>
              <p:cNvSpPr>
                <a:spLocks/>
              </p:cNvSpPr>
              <p:nvPr/>
            </p:nvSpPr>
            <p:spPr bwMode="auto">
              <a:xfrm>
                <a:off x="746" y="2865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6" name="Freeform 162"/>
              <p:cNvSpPr>
                <a:spLocks/>
              </p:cNvSpPr>
              <p:nvPr/>
            </p:nvSpPr>
            <p:spPr bwMode="auto">
              <a:xfrm>
                <a:off x="774" y="2805"/>
                <a:ext cx="46" cy="66"/>
              </a:xfrm>
              <a:custGeom>
                <a:avLst/>
                <a:gdLst>
                  <a:gd name="T0" fmla="*/ 20 w 46"/>
                  <a:gd name="T1" fmla="*/ 0 h 66"/>
                  <a:gd name="T2" fmla="*/ 10 w 46"/>
                  <a:gd name="T3" fmla="*/ 4 h 66"/>
                  <a:gd name="T4" fmla="*/ 4 w 46"/>
                  <a:gd name="T5" fmla="*/ 12 h 66"/>
                  <a:gd name="T6" fmla="*/ 0 w 46"/>
                  <a:gd name="T7" fmla="*/ 28 h 66"/>
                  <a:gd name="T8" fmla="*/ 0 w 46"/>
                  <a:gd name="T9" fmla="*/ 38 h 66"/>
                  <a:gd name="T10" fmla="*/ 4 w 46"/>
                  <a:gd name="T11" fmla="*/ 54 h 66"/>
                  <a:gd name="T12" fmla="*/ 10 w 46"/>
                  <a:gd name="T13" fmla="*/ 64 h 66"/>
                  <a:gd name="T14" fmla="*/ 20 w 46"/>
                  <a:gd name="T15" fmla="*/ 66 h 66"/>
                  <a:gd name="T16" fmla="*/ 26 w 46"/>
                  <a:gd name="T17" fmla="*/ 66 h 66"/>
                  <a:gd name="T18" fmla="*/ 36 w 46"/>
                  <a:gd name="T19" fmla="*/ 64 h 66"/>
                  <a:gd name="T20" fmla="*/ 42 w 46"/>
                  <a:gd name="T21" fmla="*/ 54 h 66"/>
                  <a:gd name="T22" fmla="*/ 46 w 46"/>
                  <a:gd name="T23" fmla="*/ 38 h 66"/>
                  <a:gd name="T24" fmla="*/ 46 w 46"/>
                  <a:gd name="T25" fmla="*/ 28 h 66"/>
                  <a:gd name="T26" fmla="*/ 42 w 46"/>
                  <a:gd name="T27" fmla="*/ 12 h 66"/>
                  <a:gd name="T28" fmla="*/ 36 w 46"/>
                  <a:gd name="T29" fmla="*/ 4 h 66"/>
                  <a:gd name="T30" fmla="*/ 26 w 46"/>
                  <a:gd name="T31" fmla="*/ 0 h 66"/>
                  <a:gd name="T32" fmla="*/ 20 w 46"/>
                  <a:gd name="T33" fmla="*/ 0 h 66"/>
                  <a:gd name="T34" fmla="*/ 14 w 46"/>
                  <a:gd name="T35" fmla="*/ 4 h 66"/>
                  <a:gd name="T36" fmla="*/ 10 w 46"/>
                  <a:gd name="T37" fmla="*/ 6 h 66"/>
                  <a:gd name="T38" fmla="*/ 6 w 46"/>
                  <a:gd name="T39" fmla="*/ 12 h 66"/>
                  <a:gd name="T40" fmla="*/ 4 w 46"/>
                  <a:gd name="T41" fmla="*/ 28 h 66"/>
                  <a:gd name="T42" fmla="*/ 4 w 46"/>
                  <a:gd name="T43" fmla="*/ 38 h 66"/>
                  <a:gd name="T44" fmla="*/ 6 w 46"/>
                  <a:gd name="T45" fmla="*/ 54 h 66"/>
                  <a:gd name="T46" fmla="*/ 10 w 46"/>
                  <a:gd name="T47" fmla="*/ 60 h 66"/>
                  <a:gd name="T48" fmla="*/ 14 w 46"/>
                  <a:gd name="T49" fmla="*/ 64 h 66"/>
                  <a:gd name="T50" fmla="*/ 20 w 46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6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4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6" y="64"/>
                    </a:lnTo>
                    <a:lnTo>
                      <a:pt x="42" y="54"/>
                    </a:lnTo>
                    <a:lnTo>
                      <a:pt x="46" y="38"/>
                    </a:lnTo>
                    <a:lnTo>
                      <a:pt x="46" y="28"/>
                    </a:lnTo>
                    <a:lnTo>
                      <a:pt x="42" y="12"/>
                    </a:lnTo>
                    <a:lnTo>
                      <a:pt x="36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4" y="64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7" name="Freeform 163"/>
              <p:cNvSpPr>
                <a:spLocks/>
              </p:cNvSpPr>
              <p:nvPr/>
            </p:nvSpPr>
            <p:spPr bwMode="auto">
              <a:xfrm>
                <a:off x="800" y="2805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4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4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8" name="Line 164"/>
              <p:cNvSpPr>
                <a:spLocks noChangeShapeType="1"/>
              </p:cNvSpPr>
              <p:nvPr/>
            </p:nvSpPr>
            <p:spPr bwMode="auto">
              <a:xfrm flipV="1">
                <a:off x="1192" y="2685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9" name="Freeform 165"/>
              <p:cNvSpPr>
                <a:spLocks/>
              </p:cNvSpPr>
              <p:nvPr/>
            </p:nvSpPr>
            <p:spPr bwMode="auto">
              <a:xfrm>
                <a:off x="1120" y="2805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8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8 w 44"/>
                  <a:gd name="T13" fmla="*/ 64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4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8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8 w 44"/>
                  <a:gd name="T47" fmla="*/ 60 h 66"/>
                  <a:gd name="T48" fmla="*/ 12 w 44"/>
                  <a:gd name="T49" fmla="*/ 64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8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8" y="6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4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8" y="60"/>
                    </a:lnTo>
                    <a:lnTo>
                      <a:pt x="12" y="64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0" name="Freeform 166"/>
              <p:cNvSpPr>
                <a:spLocks/>
              </p:cNvSpPr>
              <p:nvPr/>
            </p:nvSpPr>
            <p:spPr bwMode="auto">
              <a:xfrm>
                <a:off x="1144" y="2805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4 h 66"/>
                  <a:gd name="T4" fmla="*/ 10 w 16"/>
                  <a:gd name="T5" fmla="*/ 60 h 66"/>
                  <a:gd name="T6" fmla="*/ 14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4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4"/>
                    </a:lnTo>
                    <a:lnTo>
                      <a:pt x="10" y="60"/>
                    </a:lnTo>
                    <a:lnTo>
                      <a:pt x="14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1" name="Freeform 167"/>
              <p:cNvSpPr>
                <a:spLocks/>
              </p:cNvSpPr>
              <p:nvPr/>
            </p:nvSpPr>
            <p:spPr bwMode="auto">
              <a:xfrm>
                <a:off x="1186" y="2865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2" name="Freeform 168"/>
              <p:cNvSpPr>
                <a:spLocks/>
              </p:cNvSpPr>
              <p:nvPr/>
            </p:nvSpPr>
            <p:spPr bwMode="auto">
              <a:xfrm>
                <a:off x="1214" y="2805"/>
                <a:ext cx="44" cy="66"/>
              </a:xfrm>
              <a:custGeom>
                <a:avLst/>
                <a:gdLst>
                  <a:gd name="T0" fmla="*/ 4 w 44"/>
                  <a:gd name="T1" fmla="*/ 12 h 66"/>
                  <a:gd name="T2" fmla="*/ 6 w 44"/>
                  <a:gd name="T3" fmla="*/ 16 h 66"/>
                  <a:gd name="T4" fmla="*/ 4 w 44"/>
                  <a:gd name="T5" fmla="*/ 18 h 66"/>
                  <a:gd name="T6" fmla="*/ 0 w 44"/>
                  <a:gd name="T7" fmla="*/ 16 h 66"/>
                  <a:gd name="T8" fmla="*/ 0 w 44"/>
                  <a:gd name="T9" fmla="*/ 12 h 66"/>
                  <a:gd name="T10" fmla="*/ 4 w 44"/>
                  <a:gd name="T11" fmla="*/ 6 h 66"/>
                  <a:gd name="T12" fmla="*/ 6 w 44"/>
                  <a:gd name="T13" fmla="*/ 4 h 66"/>
                  <a:gd name="T14" fmla="*/ 16 w 44"/>
                  <a:gd name="T15" fmla="*/ 0 h 66"/>
                  <a:gd name="T16" fmla="*/ 30 w 44"/>
                  <a:gd name="T17" fmla="*/ 0 h 66"/>
                  <a:gd name="T18" fmla="*/ 38 w 44"/>
                  <a:gd name="T19" fmla="*/ 4 h 66"/>
                  <a:gd name="T20" fmla="*/ 42 w 44"/>
                  <a:gd name="T21" fmla="*/ 6 h 66"/>
                  <a:gd name="T22" fmla="*/ 44 w 44"/>
                  <a:gd name="T23" fmla="*/ 12 h 66"/>
                  <a:gd name="T24" fmla="*/ 44 w 44"/>
                  <a:gd name="T25" fmla="*/ 18 h 66"/>
                  <a:gd name="T26" fmla="*/ 42 w 44"/>
                  <a:gd name="T27" fmla="*/ 26 h 66"/>
                  <a:gd name="T28" fmla="*/ 32 w 44"/>
                  <a:gd name="T29" fmla="*/ 32 h 66"/>
                  <a:gd name="T30" fmla="*/ 16 w 44"/>
                  <a:gd name="T31" fmla="*/ 38 h 66"/>
                  <a:gd name="T32" fmla="*/ 10 w 44"/>
                  <a:gd name="T33" fmla="*/ 42 h 66"/>
                  <a:gd name="T34" fmla="*/ 4 w 44"/>
                  <a:gd name="T35" fmla="*/ 48 h 66"/>
                  <a:gd name="T36" fmla="*/ 0 w 44"/>
                  <a:gd name="T37" fmla="*/ 58 h 66"/>
                  <a:gd name="T38" fmla="*/ 0 w 44"/>
                  <a:gd name="T3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6">
                    <a:moveTo>
                      <a:pt x="4" y="12"/>
                    </a:moveTo>
                    <a:lnTo>
                      <a:pt x="6" y="16"/>
                    </a:lnTo>
                    <a:lnTo>
                      <a:pt x="4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16" y="0"/>
                    </a:lnTo>
                    <a:lnTo>
                      <a:pt x="30" y="0"/>
                    </a:lnTo>
                    <a:lnTo>
                      <a:pt x="38" y="4"/>
                    </a:lnTo>
                    <a:lnTo>
                      <a:pt x="42" y="6"/>
                    </a:lnTo>
                    <a:lnTo>
                      <a:pt x="44" y="12"/>
                    </a:lnTo>
                    <a:lnTo>
                      <a:pt x="44" y="18"/>
                    </a:lnTo>
                    <a:lnTo>
                      <a:pt x="42" y="26"/>
                    </a:lnTo>
                    <a:lnTo>
                      <a:pt x="32" y="32"/>
                    </a:lnTo>
                    <a:lnTo>
                      <a:pt x="16" y="38"/>
                    </a:lnTo>
                    <a:lnTo>
                      <a:pt x="10" y="42"/>
                    </a:lnTo>
                    <a:lnTo>
                      <a:pt x="4" y="48"/>
                    </a:lnTo>
                    <a:lnTo>
                      <a:pt x="0" y="58"/>
                    </a:lnTo>
                    <a:lnTo>
                      <a:pt x="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3" name="Freeform 169"/>
              <p:cNvSpPr>
                <a:spLocks/>
              </p:cNvSpPr>
              <p:nvPr/>
            </p:nvSpPr>
            <p:spPr bwMode="auto">
              <a:xfrm>
                <a:off x="1230" y="2805"/>
                <a:ext cx="26" cy="38"/>
              </a:xfrm>
              <a:custGeom>
                <a:avLst/>
                <a:gdLst>
                  <a:gd name="T0" fmla="*/ 14 w 26"/>
                  <a:gd name="T1" fmla="*/ 0 h 38"/>
                  <a:gd name="T2" fmla="*/ 20 w 26"/>
                  <a:gd name="T3" fmla="*/ 4 h 38"/>
                  <a:gd name="T4" fmla="*/ 22 w 26"/>
                  <a:gd name="T5" fmla="*/ 6 h 38"/>
                  <a:gd name="T6" fmla="*/ 26 w 26"/>
                  <a:gd name="T7" fmla="*/ 12 h 38"/>
                  <a:gd name="T8" fmla="*/ 26 w 26"/>
                  <a:gd name="T9" fmla="*/ 18 h 38"/>
                  <a:gd name="T10" fmla="*/ 22 w 26"/>
                  <a:gd name="T11" fmla="*/ 26 h 38"/>
                  <a:gd name="T12" fmla="*/ 14 w 26"/>
                  <a:gd name="T13" fmla="*/ 32 h 38"/>
                  <a:gd name="T14" fmla="*/ 0 w 26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8">
                    <a:moveTo>
                      <a:pt x="14" y="0"/>
                    </a:moveTo>
                    <a:lnTo>
                      <a:pt x="20" y="4"/>
                    </a:lnTo>
                    <a:lnTo>
                      <a:pt x="22" y="6"/>
                    </a:lnTo>
                    <a:lnTo>
                      <a:pt x="26" y="12"/>
                    </a:lnTo>
                    <a:lnTo>
                      <a:pt x="26" y="18"/>
                    </a:lnTo>
                    <a:lnTo>
                      <a:pt x="22" y="26"/>
                    </a:lnTo>
                    <a:lnTo>
                      <a:pt x="14" y="32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4" name="Freeform 170"/>
              <p:cNvSpPr>
                <a:spLocks/>
              </p:cNvSpPr>
              <p:nvPr/>
            </p:nvSpPr>
            <p:spPr bwMode="auto">
              <a:xfrm>
                <a:off x="1214" y="2863"/>
                <a:ext cx="44" cy="6"/>
              </a:xfrm>
              <a:custGeom>
                <a:avLst/>
                <a:gdLst>
                  <a:gd name="T0" fmla="*/ 0 w 44"/>
                  <a:gd name="T1" fmla="*/ 2 h 6"/>
                  <a:gd name="T2" fmla="*/ 4 w 44"/>
                  <a:gd name="T3" fmla="*/ 0 h 6"/>
                  <a:gd name="T4" fmla="*/ 10 w 44"/>
                  <a:gd name="T5" fmla="*/ 0 h 6"/>
                  <a:gd name="T6" fmla="*/ 26 w 44"/>
                  <a:gd name="T7" fmla="*/ 6 h 6"/>
                  <a:gd name="T8" fmla="*/ 36 w 44"/>
                  <a:gd name="T9" fmla="*/ 6 h 6"/>
                  <a:gd name="T10" fmla="*/ 42 w 44"/>
                  <a:gd name="T11" fmla="*/ 2 h 6"/>
                  <a:gd name="T12" fmla="*/ 44 w 44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6">
                    <a:moveTo>
                      <a:pt x="0" y="2"/>
                    </a:moveTo>
                    <a:lnTo>
                      <a:pt x="4" y="0"/>
                    </a:lnTo>
                    <a:lnTo>
                      <a:pt x="10" y="0"/>
                    </a:lnTo>
                    <a:lnTo>
                      <a:pt x="26" y="6"/>
                    </a:lnTo>
                    <a:lnTo>
                      <a:pt x="36" y="6"/>
                    </a:lnTo>
                    <a:lnTo>
                      <a:pt x="42" y="2"/>
                    </a:lnTo>
                    <a:lnTo>
                      <a:pt x="4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5" name="Freeform 171"/>
              <p:cNvSpPr>
                <a:spLocks/>
              </p:cNvSpPr>
              <p:nvPr/>
            </p:nvSpPr>
            <p:spPr bwMode="auto">
              <a:xfrm>
                <a:off x="1224" y="2855"/>
                <a:ext cx="34" cy="16"/>
              </a:xfrm>
              <a:custGeom>
                <a:avLst/>
                <a:gdLst>
                  <a:gd name="T0" fmla="*/ 0 w 34"/>
                  <a:gd name="T1" fmla="*/ 8 h 16"/>
                  <a:gd name="T2" fmla="*/ 16 w 34"/>
                  <a:gd name="T3" fmla="*/ 16 h 16"/>
                  <a:gd name="T4" fmla="*/ 28 w 34"/>
                  <a:gd name="T5" fmla="*/ 16 h 16"/>
                  <a:gd name="T6" fmla="*/ 32 w 34"/>
                  <a:gd name="T7" fmla="*/ 14 h 16"/>
                  <a:gd name="T8" fmla="*/ 34 w 34"/>
                  <a:gd name="T9" fmla="*/ 8 h 16"/>
                  <a:gd name="T10" fmla="*/ 34 w 34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16">
                    <a:moveTo>
                      <a:pt x="0" y="8"/>
                    </a:moveTo>
                    <a:lnTo>
                      <a:pt x="16" y="16"/>
                    </a:lnTo>
                    <a:lnTo>
                      <a:pt x="28" y="16"/>
                    </a:lnTo>
                    <a:lnTo>
                      <a:pt x="32" y="14"/>
                    </a:lnTo>
                    <a:lnTo>
                      <a:pt x="34" y="8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6" name="Line 172"/>
              <p:cNvSpPr>
                <a:spLocks noChangeShapeType="1"/>
              </p:cNvSpPr>
              <p:nvPr/>
            </p:nvSpPr>
            <p:spPr bwMode="auto">
              <a:xfrm flipV="1">
                <a:off x="1632" y="2685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7" name="Freeform 173"/>
              <p:cNvSpPr>
                <a:spLocks/>
              </p:cNvSpPr>
              <p:nvPr/>
            </p:nvSpPr>
            <p:spPr bwMode="auto">
              <a:xfrm>
                <a:off x="1558" y="2805"/>
                <a:ext cx="46" cy="66"/>
              </a:xfrm>
              <a:custGeom>
                <a:avLst/>
                <a:gdLst>
                  <a:gd name="T0" fmla="*/ 20 w 46"/>
                  <a:gd name="T1" fmla="*/ 0 h 66"/>
                  <a:gd name="T2" fmla="*/ 10 w 46"/>
                  <a:gd name="T3" fmla="*/ 4 h 66"/>
                  <a:gd name="T4" fmla="*/ 4 w 46"/>
                  <a:gd name="T5" fmla="*/ 12 h 66"/>
                  <a:gd name="T6" fmla="*/ 0 w 46"/>
                  <a:gd name="T7" fmla="*/ 28 h 66"/>
                  <a:gd name="T8" fmla="*/ 0 w 46"/>
                  <a:gd name="T9" fmla="*/ 38 h 66"/>
                  <a:gd name="T10" fmla="*/ 4 w 46"/>
                  <a:gd name="T11" fmla="*/ 54 h 66"/>
                  <a:gd name="T12" fmla="*/ 10 w 46"/>
                  <a:gd name="T13" fmla="*/ 64 h 66"/>
                  <a:gd name="T14" fmla="*/ 20 w 46"/>
                  <a:gd name="T15" fmla="*/ 66 h 66"/>
                  <a:gd name="T16" fmla="*/ 26 w 46"/>
                  <a:gd name="T17" fmla="*/ 66 h 66"/>
                  <a:gd name="T18" fmla="*/ 36 w 46"/>
                  <a:gd name="T19" fmla="*/ 64 h 66"/>
                  <a:gd name="T20" fmla="*/ 42 w 46"/>
                  <a:gd name="T21" fmla="*/ 54 h 66"/>
                  <a:gd name="T22" fmla="*/ 46 w 46"/>
                  <a:gd name="T23" fmla="*/ 38 h 66"/>
                  <a:gd name="T24" fmla="*/ 46 w 46"/>
                  <a:gd name="T25" fmla="*/ 28 h 66"/>
                  <a:gd name="T26" fmla="*/ 42 w 46"/>
                  <a:gd name="T27" fmla="*/ 12 h 66"/>
                  <a:gd name="T28" fmla="*/ 36 w 46"/>
                  <a:gd name="T29" fmla="*/ 4 h 66"/>
                  <a:gd name="T30" fmla="*/ 26 w 46"/>
                  <a:gd name="T31" fmla="*/ 0 h 66"/>
                  <a:gd name="T32" fmla="*/ 20 w 46"/>
                  <a:gd name="T33" fmla="*/ 0 h 66"/>
                  <a:gd name="T34" fmla="*/ 14 w 46"/>
                  <a:gd name="T35" fmla="*/ 4 h 66"/>
                  <a:gd name="T36" fmla="*/ 10 w 46"/>
                  <a:gd name="T37" fmla="*/ 6 h 66"/>
                  <a:gd name="T38" fmla="*/ 8 w 46"/>
                  <a:gd name="T39" fmla="*/ 12 h 66"/>
                  <a:gd name="T40" fmla="*/ 4 w 46"/>
                  <a:gd name="T41" fmla="*/ 28 h 66"/>
                  <a:gd name="T42" fmla="*/ 4 w 46"/>
                  <a:gd name="T43" fmla="*/ 38 h 66"/>
                  <a:gd name="T44" fmla="*/ 8 w 46"/>
                  <a:gd name="T45" fmla="*/ 54 h 66"/>
                  <a:gd name="T46" fmla="*/ 10 w 46"/>
                  <a:gd name="T47" fmla="*/ 60 h 66"/>
                  <a:gd name="T48" fmla="*/ 14 w 46"/>
                  <a:gd name="T49" fmla="*/ 64 h 66"/>
                  <a:gd name="T50" fmla="*/ 20 w 46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6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4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6" y="64"/>
                    </a:lnTo>
                    <a:lnTo>
                      <a:pt x="42" y="54"/>
                    </a:lnTo>
                    <a:lnTo>
                      <a:pt x="46" y="38"/>
                    </a:lnTo>
                    <a:lnTo>
                      <a:pt x="46" y="28"/>
                    </a:lnTo>
                    <a:lnTo>
                      <a:pt x="42" y="12"/>
                    </a:lnTo>
                    <a:lnTo>
                      <a:pt x="36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6"/>
                    </a:lnTo>
                    <a:lnTo>
                      <a:pt x="8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8" y="54"/>
                    </a:lnTo>
                    <a:lnTo>
                      <a:pt x="10" y="60"/>
                    </a:lnTo>
                    <a:lnTo>
                      <a:pt x="14" y="64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8" name="Freeform 174"/>
              <p:cNvSpPr>
                <a:spLocks/>
              </p:cNvSpPr>
              <p:nvPr/>
            </p:nvSpPr>
            <p:spPr bwMode="auto">
              <a:xfrm>
                <a:off x="1584" y="2805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4 h 66"/>
                  <a:gd name="T4" fmla="*/ 10 w 16"/>
                  <a:gd name="T5" fmla="*/ 60 h 66"/>
                  <a:gd name="T6" fmla="*/ 14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4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4"/>
                    </a:lnTo>
                    <a:lnTo>
                      <a:pt x="10" y="60"/>
                    </a:lnTo>
                    <a:lnTo>
                      <a:pt x="14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9" name="Freeform 175"/>
              <p:cNvSpPr>
                <a:spLocks/>
              </p:cNvSpPr>
              <p:nvPr/>
            </p:nvSpPr>
            <p:spPr bwMode="auto">
              <a:xfrm>
                <a:off x="1626" y="2865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0" name="Line 176"/>
              <p:cNvSpPr>
                <a:spLocks noChangeShapeType="1"/>
              </p:cNvSpPr>
              <p:nvPr/>
            </p:nvSpPr>
            <p:spPr bwMode="auto">
              <a:xfrm>
                <a:off x="1684" y="2811"/>
                <a:ext cx="1" cy="6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1" name="Line 177"/>
              <p:cNvSpPr>
                <a:spLocks noChangeShapeType="1"/>
              </p:cNvSpPr>
              <p:nvPr/>
            </p:nvSpPr>
            <p:spPr bwMode="auto">
              <a:xfrm>
                <a:off x="1686" y="2805"/>
                <a:ext cx="1" cy="6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2" name="Freeform 178"/>
              <p:cNvSpPr>
                <a:spLocks/>
              </p:cNvSpPr>
              <p:nvPr/>
            </p:nvSpPr>
            <p:spPr bwMode="auto">
              <a:xfrm>
                <a:off x="1652" y="2805"/>
                <a:ext cx="50" cy="48"/>
              </a:xfrm>
              <a:custGeom>
                <a:avLst/>
                <a:gdLst>
                  <a:gd name="T0" fmla="*/ 34 w 50"/>
                  <a:gd name="T1" fmla="*/ 0 h 48"/>
                  <a:gd name="T2" fmla="*/ 0 w 50"/>
                  <a:gd name="T3" fmla="*/ 48 h 48"/>
                  <a:gd name="T4" fmla="*/ 50 w 50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48">
                    <a:moveTo>
                      <a:pt x="34" y="0"/>
                    </a:moveTo>
                    <a:lnTo>
                      <a:pt x="0" y="48"/>
                    </a:lnTo>
                    <a:lnTo>
                      <a:pt x="50" y="4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3" name="Line 179"/>
              <p:cNvSpPr>
                <a:spLocks noChangeShapeType="1"/>
              </p:cNvSpPr>
              <p:nvPr/>
            </p:nvSpPr>
            <p:spPr bwMode="auto">
              <a:xfrm>
                <a:off x="1674" y="2871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4" name="Line 180"/>
              <p:cNvSpPr>
                <a:spLocks noChangeShapeType="1"/>
              </p:cNvSpPr>
              <p:nvPr/>
            </p:nvSpPr>
            <p:spPr bwMode="auto">
              <a:xfrm flipV="1">
                <a:off x="2072" y="2685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5" name="Freeform 181"/>
              <p:cNvSpPr>
                <a:spLocks/>
              </p:cNvSpPr>
              <p:nvPr/>
            </p:nvSpPr>
            <p:spPr bwMode="auto">
              <a:xfrm>
                <a:off x="2000" y="2805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8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8 w 44"/>
                  <a:gd name="T13" fmla="*/ 64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4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8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8 w 44"/>
                  <a:gd name="T47" fmla="*/ 60 h 66"/>
                  <a:gd name="T48" fmla="*/ 12 w 44"/>
                  <a:gd name="T49" fmla="*/ 64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8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8" y="6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4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8" y="60"/>
                    </a:lnTo>
                    <a:lnTo>
                      <a:pt x="12" y="64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6" name="Freeform 182"/>
              <p:cNvSpPr>
                <a:spLocks/>
              </p:cNvSpPr>
              <p:nvPr/>
            </p:nvSpPr>
            <p:spPr bwMode="auto">
              <a:xfrm>
                <a:off x="2024" y="2805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4 h 66"/>
                  <a:gd name="T4" fmla="*/ 10 w 16"/>
                  <a:gd name="T5" fmla="*/ 60 h 66"/>
                  <a:gd name="T6" fmla="*/ 14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4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4"/>
                    </a:lnTo>
                    <a:lnTo>
                      <a:pt x="10" y="60"/>
                    </a:lnTo>
                    <a:lnTo>
                      <a:pt x="14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7" name="Freeform 183"/>
              <p:cNvSpPr>
                <a:spLocks/>
              </p:cNvSpPr>
              <p:nvPr/>
            </p:nvSpPr>
            <p:spPr bwMode="auto">
              <a:xfrm>
                <a:off x="2066" y="2865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8" name="Freeform 184"/>
              <p:cNvSpPr>
                <a:spLocks/>
              </p:cNvSpPr>
              <p:nvPr/>
            </p:nvSpPr>
            <p:spPr bwMode="auto">
              <a:xfrm>
                <a:off x="2094" y="2805"/>
                <a:ext cx="46" cy="66"/>
              </a:xfrm>
              <a:custGeom>
                <a:avLst/>
                <a:gdLst>
                  <a:gd name="T0" fmla="*/ 38 w 46"/>
                  <a:gd name="T1" fmla="*/ 10 h 66"/>
                  <a:gd name="T2" fmla="*/ 36 w 46"/>
                  <a:gd name="T3" fmla="*/ 12 h 66"/>
                  <a:gd name="T4" fmla="*/ 38 w 46"/>
                  <a:gd name="T5" fmla="*/ 16 h 66"/>
                  <a:gd name="T6" fmla="*/ 42 w 46"/>
                  <a:gd name="T7" fmla="*/ 12 h 66"/>
                  <a:gd name="T8" fmla="*/ 42 w 46"/>
                  <a:gd name="T9" fmla="*/ 10 h 66"/>
                  <a:gd name="T10" fmla="*/ 38 w 46"/>
                  <a:gd name="T11" fmla="*/ 4 h 66"/>
                  <a:gd name="T12" fmla="*/ 32 w 46"/>
                  <a:gd name="T13" fmla="*/ 0 h 66"/>
                  <a:gd name="T14" fmla="*/ 22 w 46"/>
                  <a:gd name="T15" fmla="*/ 0 h 66"/>
                  <a:gd name="T16" fmla="*/ 14 w 46"/>
                  <a:gd name="T17" fmla="*/ 4 h 66"/>
                  <a:gd name="T18" fmla="*/ 6 w 46"/>
                  <a:gd name="T19" fmla="*/ 10 h 66"/>
                  <a:gd name="T20" fmla="*/ 4 w 46"/>
                  <a:gd name="T21" fmla="*/ 16 h 66"/>
                  <a:gd name="T22" fmla="*/ 0 w 46"/>
                  <a:gd name="T23" fmla="*/ 28 h 66"/>
                  <a:gd name="T24" fmla="*/ 0 w 46"/>
                  <a:gd name="T25" fmla="*/ 48 h 66"/>
                  <a:gd name="T26" fmla="*/ 4 w 46"/>
                  <a:gd name="T27" fmla="*/ 58 h 66"/>
                  <a:gd name="T28" fmla="*/ 10 w 46"/>
                  <a:gd name="T29" fmla="*/ 64 h 66"/>
                  <a:gd name="T30" fmla="*/ 20 w 46"/>
                  <a:gd name="T31" fmla="*/ 66 h 66"/>
                  <a:gd name="T32" fmla="*/ 26 w 46"/>
                  <a:gd name="T33" fmla="*/ 66 h 66"/>
                  <a:gd name="T34" fmla="*/ 36 w 46"/>
                  <a:gd name="T35" fmla="*/ 64 h 66"/>
                  <a:gd name="T36" fmla="*/ 42 w 46"/>
                  <a:gd name="T37" fmla="*/ 58 h 66"/>
                  <a:gd name="T38" fmla="*/ 46 w 46"/>
                  <a:gd name="T39" fmla="*/ 48 h 66"/>
                  <a:gd name="T40" fmla="*/ 46 w 46"/>
                  <a:gd name="T41" fmla="*/ 44 h 66"/>
                  <a:gd name="T42" fmla="*/ 42 w 46"/>
                  <a:gd name="T43" fmla="*/ 34 h 66"/>
                  <a:gd name="T44" fmla="*/ 36 w 46"/>
                  <a:gd name="T45" fmla="*/ 28 h 66"/>
                  <a:gd name="T46" fmla="*/ 26 w 46"/>
                  <a:gd name="T47" fmla="*/ 26 h 66"/>
                  <a:gd name="T48" fmla="*/ 22 w 46"/>
                  <a:gd name="T49" fmla="*/ 26 h 66"/>
                  <a:gd name="T50" fmla="*/ 14 w 46"/>
                  <a:gd name="T51" fmla="*/ 28 h 66"/>
                  <a:gd name="T52" fmla="*/ 6 w 46"/>
                  <a:gd name="T53" fmla="*/ 34 h 66"/>
                  <a:gd name="T54" fmla="*/ 4 w 46"/>
                  <a:gd name="T55" fmla="*/ 4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6" h="66">
                    <a:moveTo>
                      <a:pt x="38" y="10"/>
                    </a:moveTo>
                    <a:lnTo>
                      <a:pt x="36" y="12"/>
                    </a:lnTo>
                    <a:lnTo>
                      <a:pt x="38" y="16"/>
                    </a:lnTo>
                    <a:lnTo>
                      <a:pt x="42" y="12"/>
                    </a:lnTo>
                    <a:lnTo>
                      <a:pt x="42" y="10"/>
                    </a:lnTo>
                    <a:lnTo>
                      <a:pt x="38" y="4"/>
                    </a:lnTo>
                    <a:lnTo>
                      <a:pt x="32" y="0"/>
                    </a:lnTo>
                    <a:lnTo>
                      <a:pt x="22" y="0"/>
                    </a:lnTo>
                    <a:lnTo>
                      <a:pt x="14" y="4"/>
                    </a:lnTo>
                    <a:lnTo>
                      <a:pt x="6" y="10"/>
                    </a:lnTo>
                    <a:lnTo>
                      <a:pt x="4" y="16"/>
                    </a:lnTo>
                    <a:lnTo>
                      <a:pt x="0" y="28"/>
                    </a:lnTo>
                    <a:lnTo>
                      <a:pt x="0" y="48"/>
                    </a:lnTo>
                    <a:lnTo>
                      <a:pt x="4" y="58"/>
                    </a:lnTo>
                    <a:lnTo>
                      <a:pt x="10" y="64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6" y="64"/>
                    </a:lnTo>
                    <a:lnTo>
                      <a:pt x="42" y="58"/>
                    </a:lnTo>
                    <a:lnTo>
                      <a:pt x="46" y="48"/>
                    </a:lnTo>
                    <a:lnTo>
                      <a:pt x="46" y="44"/>
                    </a:lnTo>
                    <a:lnTo>
                      <a:pt x="42" y="34"/>
                    </a:lnTo>
                    <a:lnTo>
                      <a:pt x="36" y="28"/>
                    </a:lnTo>
                    <a:lnTo>
                      <a:pt x="26" y="26"/>
                    </a:lnTo>
                    <a:lnTo>
                      <a:pt x="22" y="26"/>
                    </a:lnTo>
                    <a:lnTo>
                      <a:pt x="14" y="28"/>
                    </a:lnTo>
                    <a:lnTo>
                      <a:pt x="6" y="34"/>
                    </a:lnTo>
                    <a:lnTo>
                      <a:pt x="4" y="4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9" name="Freeform 185"/>
              <p:cNvSpPr>
                <a:spLocks/>
              </p:cNvSpPr>
              <p:nvPr/>
            </p:nvSpPr>
            <p:spPr bwMode="auto">
              <a:xfrm>
                <a:off x="2098" y="2805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12 w 18"/>
                  <a:gd name="T3" fmla="*/ 4 h 66"/>
                  <a:gd name="T4" fmla="*/ 6 w 18"/>
                  <a:gd name="T5" fmla="*/ 10 h 66"/>
                  <a:gd name="T6" fmla="*/ 2 w 18"/>
                  <a:gd name="T7" fmla="*/ 16 h 66"/>
                  <a:gd name="T8" fmla="*/ 0 w 18"/>
                  <a:gd name="T9" fmla="*/ 28 h 66"/>
                  <a:gd name="T10" fmla="*/ 0 w 18"/>
                  <a:gd name="T11" fmla="*/ 48 h 66"/>
                  <a:gd name="T12" fmla="*/ 2 w 18"/>
                  <a:gd name="T13" fmla="*/ 58 h 66"/>
                  <a:gd name="T14" fmla="*/ 10 w 18"/>
                  <a:gd name="T15" fmla="*/ 64 h 66"/>
                  <a:gd name="T16" fmla="*/ 16 w 18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12" y="4"/>
                    </a:lnTo>
                    <a:lnTo>
                      <a:pt x="6" y="10"/>
                    </a:lnTo>
                    <a:lnTo>
                      <a:pt x="2" y="16"/>
                    </a:lnTo>
                    <a:lnTo>
                      <a:pt x="0" y="28"/>
                    </a:lnTo>
                    <a:lnTo>
                      <a:pt x="0" y="48"/>
                    </a:lnTo>
                    <a:lnTo>
                      <a:pt x="2" y="58"/>
                    </a:lnTo>
                    <a:lnTo>
                      <a:pt x="10" y="64"/>
                    </a:lnTo>
                    <a:lnTo>
                      <a:pt x="16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0" name="Freeform 186"/>
              <p:cNvSpPr>
                <a:spLocks/>
              </p:cNvSpPr>
              <p:nvPr/>
            </p:nvSpPr>
            <p:spPr bwMode="auto">
              <a:xfrm>
                <a:off x="2120" y="2831"/>
                <a:ext cx="16" cy="40"/>
              </a:xfrm>
              <a:custGeom>
                <a:avLst/>
                <a:gdLst>
                  <a:gd name="T0" fmla="*/ 0 w 16"/>
                  <a:gd name="T1" fmla="*/ 40 h 40"/>
                  <a:gd name="T2" fmla="*/ 6 w 16"/>
                  <a:gd name="T3" fmla="*/ 38 h 40"/>
                  <a:gd name="T4" fmla="*/ 12 w 16"/>
                  <a:gd name="T5" fmla="*/ 32 h 40"/>
                  <a:gd name="T6" fmla="*/ 16 w 16"/>
                  <a:gd name="T7" fmla="*/ 22 h 40"/>
                  <a:gd name="T8" fmla="*/ 16 w 16"/>
                  <a:gd name="T9" fmla="*/ 18 h 40"/>
                  <a:gd name="T10" fmla="*/ 12 w 16"/>
                  <a:gd name="T11" fmla="*/ 8 h 40"/>
                  <a:gd name="T12" fmla="*/ 6 w 16"/>
                  <a:gd name="T13" fmla="*/ 2 h 40"/>
                  <a:gd name="T14" fmla="*/ 0 w 16"/>
                  <a:gd name="T1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0">
                    <a:moveTo>
                      <a:pt x="0" y="40"/>
                    </a:moveTo>
                    <a:lnTo>
                      <a:pt x="6" y="38"/>
                    </a:lnTo>
                    <a:lnTo>
                      <a:pt x="12" y="32"/>
                    </a:lnTo>
                    <a:lnTo>
                      <a:pt x="16" y="22"/>
                    </a:lnTo>
                    <a:lnTo>
                      <a:pt x="16" y="18"/>
                    </a:lnTo>
                    <a:lnTo>
                      <a:pt x="12" y="8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1" name="Line 187"/>
              <p:cNvSpPr>
                <a:spLocks noChangeShapeType="1"/>
              </p:cNvSpPr>
              <p:nvPr/>
            </p:nvSpPr>
            <p:spPr bwMode="auto">
              <a:xfrm flipV="1">
                <a:off x="2512" y="2685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2" name="Freeform 188"/>
              <p:cNvSpPr>
                <a:spLocks/>
              </p:cNvSpPr>
              <p:nvPr/>
            </p:nvSpPr>
            <p:spPr bwMode="auto">
              <a:xfrm>
                <a:off x="2440" y="2805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8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8 w 44"/>
                  <a:gd name="T13" fmla="*/ 64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4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8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8 w 44"/>
                  <a:gd name="T47" fmla="*/ 60 h 66"/>
                  <a:gd name="T48" fmla="*/ 12 w 44"/>
                  <a:gd name="T49" fmla="*/ 64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8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8" y="6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4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8" y="60"/>
                    </a:lnTo>
                    <a:lnTo>
                      <a:pt x="12" y="64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3" name="Freeform 189"/>
              <p:cNvSpPr>
                <a:spLocks/>
              </p:cNvSpPr>
              <p:nvPr/>
            </p:nvSpPr>
            <p:spPr bwMode="auto">
              <a:xfrm>
                <a:off x="2464" y="2805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4 h 66"/>
                  <a:gd name="T4" fmla="*/ 10 w 16"/>
                  <a:gd name="T5" fmla="*/ 60 h 66"/>
                  <a:gd name="T6" fmla="*/ 14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4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4"/>
                    </a:lnTo>
                    <a:lnTo>
                      <a:pt x="10" y="60"/>
                    </a:lnTo>
                    <a:lnTo>
                      <a:pt x="14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4" name="Freeform 190"/>
              <p:cNvSpPr>
                <a:spLocks/>
              </p:cNvSpPr>
              <p:nvPr/>
            </p:nvSpPr>
            <p:spPr bwMode="auto">
              <a:xfrm>
                <a:off x="2506" y="2865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5" name="Freeform 191"/>
              <p:cNvSpPr>
                <a:spLocks/>
              </p:cNvSpPr>
              <p:nvPr/>
            </p:nvSpPr>
            <p:spPr bwMode="auto">
              <a:xfrm>
                <a:off x="2538" y="2805"/>
                <a:ext cx="38" cy="28"/>
              </a:xfrm>
              <a:custGeom>
                <a:avLst/>
                <a:gdLst>
                  <a:gd name="T0" fmla="*/ 12 w 38"/>
                  <a:gd name="T1" fmla="*/ 0 h 28"/>
                  <a:gd name="T2" fmla="*/ 2 w 38"/>
                  <a:gd name="T3" fmla="*/ 4 h 28"/>
                  <a:gd name="T4" fmla="*/ 0 w 38"/>
                  <a:gd name="T5" fmla="*/ 10 h 28"/>
                  <a:gd name="T6" fmla="*/ 0 w 38"/>
                  <a:gd name="T7" fmla="*/ 18 h 28"/>
                  <a:gd name="T8" fmla="*/ 2 w 38"/>
                  <a:gd name="T9" fmla="*/ 26 h 28"/>
                  <a:gd name="T10" fmla="*/ 12 w 38"/>
                  <a:gd name="T11" fmla="*/ 28 h 28"/>
                  <a:gd name="T12" fmla="*/ 26 w 38"/>
                  <a:gd name="T13" fmla="*/ 28 h 28"/>
                  <a:gd name="T14" fmla="*/ 34 w 38"/>
                  <a:gd name="T15" fmla="*/ 26 h 28"/>
                  <a:gd name="T16" fmla="*/ 38 w 38"/>
                  <a:gd name="T17" fmla="*/ 18 h 28"/>
                  <a:gd name="T18" fmla="*/ 38 w 38"/>
                  <a:gd name="T19" fmla="*/ 10 h 28"/>
                  <a:gd name="T20" fmla="*/ 34 w 38"/>
                  <a:gd name="T21" fmla="*/ 4 h 28"/>
                  <a:gd name="T22" fmla="*/ 26 w 38"/>
                  <a:gd name="T23" fmla="*/ 0 h 28"/>
                  <a:gd name="T24" fmla="*/ 12 w 38"/>
                  <a:gd name="T25" fmla="*/ 0 h 28"/>
                  <a:gd name="T26" fmla="*/ 6 w 38"/>
                  <a:gd name="T27" fmla="*/ 4 h 28"/>
                  <a:gd name="T28" fmla="*/ 2 w 38"/>
                  <a:gd name="T29" fmla="*/ 10 h 28"/>
                  <a:gd name="T30" fmla="*/ 2 w 38"/>
                  <a:gd name="T31" fmla="*/ 18 h 28"/>
                  <a:gd name="T32" fmla="*/ 6 w 38"/>
                  <a:gd name="T33" fmla="*/ 26 h 28"/>
                  <a:gd name="T34" fmla="*/ 12 w 38"/>
                  <a:gd name="T3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" h="28">
                    <a:moveTo>
                      <a:pt x="12" y="0"/>
                    </a:moveTo>
                    <a:lnTo>
                      <a:pt x="2" y="4"/>
                    </a:lnTo>
                    <a:lnTo>
                      <a:pt x="0" y="10"/>
                    </a:lnTo>
                    <a:lnTo>
                      <a:pt x="0" y="18"/>
                    </a:lnTo>
                    <a:lnTo>
                      <a:pt x="2" y="26"/>
                    </a:lnTo>
                    <a:lnTo>
                      <a:pt x="12" y="28"/>
                    </a:lnTo>
                    <a:lnTo>
                      <a:pt x="26" y="28"/>
                    </a:lnTo>
                    <a:lnTo>
                      <a:pt x="34" y="26"/>
                    </a:lnTo>
                    <a:lnTo>
                      <a:pt x="38" y="18"/>
                    </a:lnTo>
                    <a:lnTo>
                      <a:pt x="38" y="10"/>
                    </a:lnTo>
                    <a:lnTo>
                      <a:pt x="34" y="4"/>
                    </a:lnTo>
                    <a:lnTo>
                      <a:pt x="26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0"/>
                    </a:lnTo>
                    <a:lnTo>
                      <a:pt x="2" y="18"/>
                    </a:lnTo>
                    <a:lnTo>
                      <a:pt x="6" y="26"/>
                    </a:lnTo>
                    <a:lnTo>
                      <a:pt x="12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6" name="Freeform 192"/>
              <p:cNvSpPr>
                <a:spLocks/>
              </p:cNvSpPr>
              <p:nvPr/>
            </p:nvSpPr>
            <p:spPr bwMode="auto">
              <a:xfrm>
                <a:off x="2564" y="2805"/>
                <a:ext cx="8" cy="28"/>
              </a:xfrm>
              <a:custGeom>
                <a:avLst/>
                <a:gdLst>
                  <a:gd name="T0" fmla="*/ 0 w 8"/>
                  <a:gd name="T1" fmla="*/ 28 h 28"/>
                  <a:gd name="T2" fmla="*/ 6 w 8"/>
                  <a:gd name="T3" fmla="*/ 26 h 28"/>
                  <a:gd name="T4" fmla="*/ 8 w 8"/>
                  <a:gd name="T5" fmla="*/ 18 h 28"/>
                  <a:gd name="T6" fmla="*/ 8 w 8"/>
                  <a:gd name="T7" fmla="*/ 10 h 28"/>
                  <a:gd name="T8" fmla="*/ 6 w 8"/>
                  <a:gd name="T9" fmla="*/ 4 h 28"/>
                  <a:gd name="T10" fmla="*/ 0 w 8"/>
                  <a:gd name="T1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8">
                    <a:moveTo>
                      <a:pt x="0" y="28"/>
                    </a:moveTo>
                    <a:lnTo>
                      <a:pt x="6" y="26"/>
                    </a:lnTo>
                    <a:lnTo>
                      <a:pt x="8" y="18"/>
                    </a:lnTo>
                    <a:lnTo>
                      <a:pt x="8" y="10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7" name="Freeform 193"/>
              <p:cNvSpPr>
                <a:spLocks/>
              </p:cNvSpPr>
              <p:nvPr/>
            </p:nvSpPr>
            <p:spPr bwMode="auto">
              <a:xfrm>
                <a:off x="2534" y="2833"/>
                <a:ext cx="44" cy="38"/>
              </a:xfrm>
              <a:custGeom>
                <a:avLst/>
                <a:gdLst>
                  <a:gd name="T0" fmla="*/ 16 w 44"/>
                  <a:gd name="T1" fmla="*/ 0 h 38"/>
                  <a:gd name="T2" fmla="*/ 6 w 44"/>
                  <a:gd name="T3" fmla="*/ 4 h 38"/>
                  <a:gd name="T4" fmla="*/ 4 w 44"/>
                  <a:gd name="T5" fmla="*/ 6 h 38"/>
                  <a:gd name="T6" fmla="*/ 0 w 44"/>
                  <a:gd name="T7" fmla="*/ 14 h 38"/>
                  <a:gd name="T8" fmla="*/ 0 w 44"/>
                  <a:gd name="T9" fmla="*/ 26 h 38"/>
                  <a:gd name="T10" fmla="*/ 4 w 44"/>
                  <a:gd name="T11" fmla="*/ 32 h 38"/>
                  <a:gd name="T12" fmla="*/ 6 w 44"/>
                  <a:gd name="T13" fmla="*/ 36 h 38"/>
                  <a:gd name="T14" fmla="*/ 16 w 44"/>
                  <a:gd name="T15" fmla="*/ 38 h 38"/>
                  <a:gd name="T16" fmla="*/ 30 w 44"/>
                  <a:gd name="T17" fmla="*/ 38 h 38"/>
                  <a:gd name="T18" fmla="*/ 38 w 44"/>
                  <a:gd name="T19" fmla="*/ 36 h 38"/>
                  <a:gd name="T20" fmla="*/ 42 w 44"/>
                  <a:gd name="T21" fmla="*/ 32 h 38"/>
                  <a:gd name="T22" fmla="*/ 44 w 44"/>
                  <a:gd name="T23" fmla="*/ 26 h 38"/>
                  <a:gd name="T24" fmla="*/ 44 w 44"/>
                  <a:gd name="T25" fmla="*/ 14 h 38"/>
                  <a:gd name="T26" fmla="*/ 42 w 44"/>
                  <a:gd name="T27" fmla="*/ 6 h 38"/>
                  <a:gd name="T28" fmla="*/ 38 w 44"/>
                  <a:gd name="T29" fmla="*/ 4 h 38"/>
                  <a:gd name="T30" fmla="*/ 30 w 44"/>
                  <a:gd name="T31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" h="38">
                    <a:moveTo>
                      <a:pt x="16" y="0"/>
                    </a:moveTo>
                    <a:lnTo>
                      <a:pt x="6" y="4"/>
                    </a:lnTo>
                    <a:lnTo>
                      <a:pt x="4" y="6"/>
                    </a:lnTo>
                    <a:lnTo>
                      <a:pt x="0" y="14"/>
                    </a:lnTo>
                    <a:lnTo>
                      <a:pt x="0" y="26"/>
                    </a:lnTo>
                    <a:lnTo>
                      <a:pt x="4" y="32"/>
                    </a:lnTo>
                    <a:lnTo>
                      <a:pt x="6" y="36"/>
                    </a:lnTo>
                    <a:lnTo>
                      <a:pt x="16" y="38"/>
                    </a:lnTo>
                    <a:lnTo>
                      <a:pt x="30" y="38"/>
                    </a:lnTo>
                    <a:lnTo>
                      <a:pt x="38" y="36"/>
                    </a:lnTo>
                    <a:lnTo>
                      <a:pt x="42" y="32"/>
                    </a:lnTo>
                    <a:lnTo>
                      <a:pt x="44" y="26"/>
                    </a:lnTo>
                    <a:lnTo>
                      <a:pt x="44" y="14"/>
                    </a:lnTo>
                    <a:lnTo>
                      <a:pt x="42" y="6"/>
                    </a:lnTo>
                    <a:lnTo>
                      <a:pt x="38" y="4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8" name="Freeform 194"/>
              <p:cNvSpPr>
                <a:spLocks/>
              </p:cNvSpPr>
              <p:nvPr/>
            </p:nvSpPr>
            <p:spPr bwMode="auto">
              <a:xfrm>
                <a:off x="2538" y="2833"/>
                <a:ext cx="12" cy="38"/>
              </a:xfrm>
              <a:custGeom>
                <a:avLst/>
                <a:gdLst>
                  <a:gd name="T0" fmla="*/ 12 w 12"/>
                  <a:gd name="T1" fmla="*/ 0 h 38"/>
                  <a:gd name="T2" fmla="*/ 6 w 12"/>
                  <a:gd name="T3" fmla="*/ 4 h 38"/>
                  <a:gd name="T4" fmla="*/ 2 w 12"/>
                  <a:gd name="T5" fmla="*/ 6 h 38"/>
                  <a:gd name="T6" fmla="*/ 0 w 12"/>
                  <a:gd name="T7" fmla="*/ 14 h 38"/>
                  <a:gd name="T8" fmla="*/ 0 w 12"/>
                  <a:gd name="T9" fmla="*/ 26 h 38"/>
                  <a:gd name="T10" fmla="*/ 2 w 12"/>
                  <a:gd name="T11" fmla="*/ 32 h 38"/>
                  <a:gd name="T12" fmla="*/ 6 w 12"/>
                  <a:gd name="T13" fmla="*/ 36 h 38"/>
                  <a:gd name="T14" fmla="*/ 12 w 12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38">
                    <a:moveTo>
                      <a:pt x="12" y="0"/>
                    </a:moveTo>
                    <a:lnTo>
                      <a:pt x="6" y="4"/>
                    </a:lnTo>
                    <a:lnTo>
                      <a:pt x="2" y="6"/>
                    </a:lnTo>
                    <a:lnTo>
                      <a:pt x="0" y="14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6" y="36"/>
                    </a:lnTo>
                    <a:lnTo>
                      <a:pt x="12" y="3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9" name="Freeform 195"/>
              <p:cNvSpPr>
                <a:spLocks/>
              </p:cNvSpPr>
              <p:nvPr/>
            </p:nvSpPr>
            <p:spPr bwMode="auto">
              <a:xfrm>
                <a:off x="2564" y="2833"/>
                <a:ext cx="12" cy="38"/>
              </a:xfrm>
              <a:custGeom>
                <a:avLst/>
                <a:gdLst>
                  <a:gd name="T0" fmla="*/ 0 w 12"/>
                  <a:gd name="T1" fmla="*/ 38 h 38"/>
                  <a:gd name="T2" fmla="*/ 6 w 12"/>
                  <a:gd name="T3" fmla="*/ 36 h 38"/>
                  <a:gd name="T4" fmla="*/ 8 w 12"/>
                  <a:gd name="T5" fmla="*/ 32 h 38"/>
                  <a:gd name="T6" fmla="*/ 12 w 12"/>
                  <a:gd name="T7" fmla="*/ 26 h 38"/>
                  <a:gd name="T8" fmla="*/ 12 w 12"/>
                  <a:gd name="T9" fmla="*/ 14 h 38"/>
                  <a:gd name="T10" fmla="*/ 8 w 12"/>
                  <a:gd name="T11" fmla="*/ 6 h 38"/>
                  <a:gd name="T12" fmla="*/ 6 w 12"/>
                  <a:gd name="T13" fmla="*/ 4 h 38"/>
                  <a:gd name="T14" fmla="*/ 0 w 12"/>
                  <a:gd name="T1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38">
                    <a:moveTo>
                      <a:pt x="0" y="38"/>
                    </a:moveTo>
                    <a:lnTo>
                      <a:pt x="6" y="36"/>
                    </a:lnTo>
                    <a:lnTo>
                      <a:pt x="8" y="32"/>
                    </a:lnTo>
                    <a:lnTo>
                      <a:pt x="12" y="26"/>
                    </a:lnTo>
                    <a:lnTo>
                      <a:pt x="12" y="14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0" name="Line 196"/>
              <p:cNvSpPr>
                <a:spLocks noChangeShapeType="1"/>
              </p:cNvSpPr>
              <p:nvPr/>
            </p:nvSpPr>
            <p:spPr bwMode="auto">
              <a:xfrm flipV="1">
                <a:off x="2952" y="2685"/>
                <a:ext cx="1" cy="4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1" name="Freeform 197"/>
              <p:cNvSpPr>
                <a:spLocks/>
              </p:cNvSpPr>
              <p:nvPr/>
            </p:nvSpPr>
            <p:spPr bwMode="auto">
              <a:xfrm>
                <a:off x="2888" y="2805"/>
                <a:ext cx="16" cy="66"/>
              </a:xfrm>
              <a:custGeom>
                <a:avLst/>
                <a:gdLst>
                  <a:gd name="T0" fmla="*/ 0 w 16"/>
                  <a:gd name="T1" fmla="*/ 12 h 66"/>
                  <a:gd name="T2" fmla="*/ 8 w 16"/>
                  <a:gd name="T3" fmla="*/ 10 h 66"/>
                  <a:gd name="T4" fmla="*/ 16 w 16"/>
                  <a:gd name="T5" fmla="*/ 0 h 66"/>
                  <a:gd name="T6" fmla="*/ 16 w 1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6">
                    <a:moveTo>
                      <a:pt x="0" y="12"/>
                    </a:moveTo>
                    <a:lnTo>
                      <a:pt x="8" y="10"/>
                    </a:lnTo>
                    <a:lnTo>
                      <a:pt x="16" y="0"/>
                    </a:lnTo>
                    <a:lnTo>
                      <a:pt x="16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2" name="Line 198"/>
              <p:cNvSpPr>
                <a:spLocks noChangeShapeType="1"/>
              </p:cNvSpPr>
              <p:nvPr/>
            </p:nvSpPr>
            <p:spPr bwMode="auto">
              <a:xfrm>
                <a:off x="2902" y="2809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3" name="Line 199"/>
              <p:cNvSpPr>
                <a:spLocks noChangeShapeType="1"/>
              </p:cNvSpPr>
              <p:nvPr/>
            </p:nvSpPr>
            <p:spPr bwMode="auto">
              <a:xfrm>
                <a:off x="2888" y="2871"/>
                <a:ext cx="3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4" name="Freeform 200"/>
              <p:cNvSpPr>
                <a:spLocks/>
              </p:cNvSpPr>
              <p:nvPr/>
            </p:nvSpPr>
            <p:spPr bwMode="auto">
              <a:xfrm>
                <a:off x="2946" y="2865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5" name="Freeform 201"/>
              <p:cNvSpPr>
                <a:spLocks/>
              </p:cNvSpPr>
              <p:nvPr/>
            </p:nvSpPr>
            <p:spPr bwMode="auto">
              <a:xfrm>
                <a:off x="2974" y="2805"/>
                <a:ext cx="44" cy="66"/>
              </a:xfrm>
              <a:custGeom>
                <a:avLst/>
                <a:gdLst>
                  <a:gd name="T0" fmla="*/ 20 w 44"/>
                  <a:gd name="T1" fmla="*/ 0 h 66"/>
                  <a:gd name="T2" fmla="*/ 10 w 44"/>
                  <a:gd name="T3" fmla="*/ 4 h 66"/>
                  <a:gd name="T4" fmla="*/ 4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4 h 66"/>
                  <a:gd name="T12" fmla="*/ 10 w 44"/>
                  <a:gd name="T13" fmla="*/ 64 h 66"/>
                  <a:gd name="T14" fmla="*/ 20 w 44"/>
                  <a:gd name="T15" fmla="*/ 66 h 66"/>
                  <a:gd name="T16" fmla="*/ 26 w 44"/>
                  <a:gd name="T17" fmla="*/ 66 h 66"/>
                  <a:gd name="T18" fmla="*/ 36 w 44"/>
                  <a:gd name="T19" fmla="*/ 64 h 66"/>
                  <a:gd name="T20" fmla="*/ 42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2 w 44"/>
                  <a:gd name="T27" fmla="*/ 12 h 66"/>
                  <a:gd name="T28" fmla="*/ 36 w 44"/>
                  <a:gd name="T29" fmla="*/ 4 h 66"/>
                  <a:gd name="T30" fmla="*/ 26 w 44"/>
                  <a:gd name="T31" fmla="*/ 0 h 66"/>
                  <a:gd name="T32" fmla="*/ 20 w 44"/>
                  <a:gd name="T33" fmla="*/ 0 h 66"/>
                  <a:gd name="T34" fmla="*/ 14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4 w 44"/>
                  <a:gd name="T49" fmla="*/ 64 h 66"/>
                  <a:gd name="T50" fmla="*/ 20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4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6" y="64"/>
                    </a:lnTo>
                    <a:lnTo>
                      <a:pt x="42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2" y="12"/>
                    </a:lnTo>
                    <a:lnTo>
                      <a:pt x="36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4" y="64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6" name="Freeform 202"/>
              <p:cNvSpPr>
                <a:spLocks/>
              </p:cNvSpPr>
              <p:nvPr/>
            </p:nvSpPr>
            <p:spPr bwMode="auto">
              <a:xfrm>
                <a:off x="3000" y="2805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4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4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7" name="Line 203"/>
              <p:cNvSpPr>
                <a:spLocks noChangeShapeType="1"/>
              </p:cNvSpPr>
              <p:nvPr/>
            </p:nvSpPr>
            <p:spPr bwMode="auto">
              <a:xfrm flipV="1">
                <a:off x="862" y="2707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48" name="Group 204"/>
            <p:cNvGrpSpPr>
              <a:grpSpLocks/>
            </p:cNvGrpSpPr>
            <p:nvPr/>
          </p:nvGrpSpPr>
          <p:grpSpPr bwMode="auto">
            <a:xfrm>
              <a:off x="82" y="581"/>
              <a:ext cx="3091" cy="2440"/>
              <a:chOff x="309" y="717"/>
              <a:chExt cx="3091" cy="2440"/>
            </a:xfrm>
          </p:grpSpPr>
          <p:sp>
            <p:nvSpPr>
              <p:cNvPr id="6349" name="Line 205"/>
              <p:cNvSpPr>
                <a:spLocks noChangeShapeType="1"/>
              </p:cNvSpPr>
              <p:nvPr/>
            </p:nvSpPr>
            <p:spPr bwMode="auto">
              <a:xfrm flipV="1">
                <a:off x="119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0" name="Line 206"/>
              <p:cNvSpPr>
                <a:spLocks noChangeShapeType="1"/>
              </p:cNvSpPr>
              <p:nvPr/>
            </p:nvSpPr>
            <p:spPr bwMode="auto">
              <a:xfrm flipV="1">
                <a:off x="130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1" name="Line 207"/>
              <p:cNvSpPr>
                <a:spLocks noChangeShapeType="1"/>
              </p:cNvSpPr>
              <p:nvPr/>
            </p:nvSpPr>
            <p:spPr bwMode="auto">
              <a:xfrm flipV="1">
                <a:off x="152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2" name="Line 208"/>
              <p:cNvSpPr>
                <a:spLocks noChangeShapeType="1"/>
              </p:cNvSpPr>
              <p:nvPr/>
            </p:nvSpPr>
            <p:spPr bwMode="auto">
              <a:xfrm flipV="1">
                <a:off x="163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3" name="Line 209"/>
              <p:cNvSpPr>
                <a:spLocks noChangeShapeType="1"/>
              </p:cNvSpPr>
              <p:nvPr/>
            </p:nvSpPr>
            <p:spPr bwMode="auto">
              <a:xfrm flipV="1">
                <a:off x="174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4" name="Line 210"/>
              <p:cNvSpPr>
                <a:spLocks noChangeShapeType="1"/>
              </p:cNvSpPr>
              <p:nvPr/>
            </p:nvSpPr>
            <p:spPr bwMode="auto">
              <a:xfrm flipV="1">
                <a:off x="196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5" name="Line 211"/>
              <p:cNvSpPr>
                <a:spLocks noChangeShapeType="1"/>
              </p:cNvSpPr>
              <p:nvPr/>
            </p:nvSpPr>
            <p:spPr bwMode="auto">
              <a:xfrm flipV="1">
                <a:off x="207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6" name="Line 212"/>
              <p:cNvSpPr>
                <a:spLocks noChangeShapeType="1"/>
              </p:cNvSpPr>
              <p:nvPr/>
            </p:nvSpPr>
            <p:spPr bwMode="auto">
              <a:xfrm flipV="1">
                <a:off x="218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7" name="Line 213"/>
              <p:cNvSpPr>
                <a:spLocks noChangeShapeType="1"/>
              </p:cNvSpPr>
              <p:nvPr/>
            </p:nvSpPr>
            <p:spPr bwMode="auto">
              <a:xfrm flipV="1">
                <a:off x="240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8" name="Line 214"/>
              <p:cNvSpPr>
                <a:spLocks noChangeShapeType="1"/>
              </p:cNvSpPr>
              <p:nvPr/>
            </p:nvSpPr>
            <p:spPr bwMode="auto">
              <a:xfrm flipV="1">
                <a:off x="251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9" name="Line 215"/>
              <p:cNvSpPr>
                <a:spLocks noChangeShapeType="1"/>
              </p:cNvSpPr>
              <p:nvPr/>
            </p:nvSpPr>
            <p:spPr bwMode="auto">
              <a:xfrm flipV="1">
                <a:off x="262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0" name="Line 216"/>
              <p:cNvSpPr>
                <a:spLocks noChangeShapeType="1"/>
              </p:cNvSpPr>
              <p:nvPr/>
            </p:nvSpPr>
            <p:spPr bwMode="auto">
              <a:xfrm flipV="1">
                <a:off x="284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1" name="Line 217"/>
              <p:cNvSpPr>
                <a:spLocks noChangeShapeType="1"/>
              </p:cNvSpPr>
              <p:nvPr/>
            </p:nvSpPr>
            <p:spPr bwMode="auto">
              <a:xfrm flipV="1">
                <a:off x="295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2" name="Line 218"/>
              <p:cNvSpPr>
                <a:spLocks noChangeShapeType="1"/>
              </p:cNvSpPr>
              <p:nvPr/>
            </p:nvSpPr>
            <p:spPr bwMode="auto">
              <a:xfrm flipV="1">
                <a:off x="306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3" name="Line 219"/>
              <p:cNvSpPr>
                <a:spLocks noChangeShapeType="1"/>
              </p:cNvSpPr>
              <p:nvPr/>
            </p:nvSpPr>
            <p:spPr bwMode="auto">
              <a:xfrm flipV="1">
                <a:off x="328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4" name="Line 220"/>
              <p:cNvSpPr>
                <a:spLocks noChangeShapeType="1"/>
              </p:cNvSpPr>
              <p:nvPr/>
            </p:nvSpPr>
            <p:spPr bwMode="auto">
              <a:xfrm flipV="1">
                <a:off x="3399" y="2843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5" name="Line 221"/>
              <p:cNvSpPr>
                <a:spLocks noChangeShapeType="1"/>
              </p:cNvSpPr>
              <p:nvPr/>
            </p:nvSpPr>
            <p:spPr bwMode="auto">
              <a:xfrm>
                <a:off x="2105" y="3087"/>
                <a:ext cx="1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6" name="Line 222"/>
              <p:cNvSpPr>
                <a:spLocks noChangeShapeType="1"/>
              </p:cNvSpPr>
              <p:nvPr/>
            </p:nvSpPr>
            <p:spPr bwMode="auto">
              <a:xfrm>
                <a:off x="2109" y="3087"/>
                <a:ext cx="1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7" name="Freeform 223"/>
              <p:cNvSpPr>
                <a:spLocks/>
              </p:cNvSpPr>
              <p:nvPr/>
            </p:nvSpPr>
            <p:spPr bwMode="auto">
              <a:xfrm>
                <a:off x="2109" y="3087"/>
                <a:ext cx="28" cy="20"/>
              </a:xfrm>
              <a:custGeom>
                <a:avLst/>
                <a:gdLst>
                  <a:gd name="T0" fmla="*/ 0 w 28"/>
                  <a:gd name="T1" fmla="*/ 20 h 20"/>
                  <a:gd name="T2" fmla="*/ 2 w 28"/>
                  <a:gd name="T3" fmla="*/ 10 h 20"/>
                  <a:gd name="T4" fmla="*/ 8 w 28"/>
                  <a:gd name="T5" fmla="*/ 4 h 20"/>
                  <a:gd name="T6" fmla="*/ 16 w 28"/>
                  <a:gd name="T7" fmla="*/ 0 h 20"/>
                  <a:gd name="T8" fmla="*/ 24 w 28"/>
                  <a:gd name="T9" fmla="*/ 0 h 20"/>
                  <a:gd name="T10" fmla="*/ 28 w 28"/>
                  <a:gd name="T11" fmla="*/ 4 h 20"/>
                  <a:gd name="T12" fmla="*/ 28 w 28"/>
                  <a:gd name="T13" fmla="*/ 6 h 20"/>
                  <a:gd name="T14" fmla="*/ 24 w 28"/>
                  <a:gd name="T15" fmla="*/ 10 h 20"/>
                  <a:gd name="T16" fmla="*/ 22 w 28"/>
                  <a:gd name="T17" fmla="*/ 6 h 20"/>
                  <a:gd name="T18" fmla="*/ 24 w 28"/>
                  <a:gd name="T19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0">
                    <a:moveTo>
                      <a:pt x="0" y="20"/>
                    </a:moveTo>
                    <a:lnTo>
                      <a:pt x="2" y="10"/>
                    </a:lnTo>
                    <a:lnTo>
                      <a:pt x="8" y="4"/>
                    </a:lnTo>
                    <a:lnTo>
                      <a:pt x="16" y="0"/>
                    </a:lnTo>
                    <a:lnTo>
                      <a:pt x="24" y="0"/>
                    </a:lnTo>
                    <a:lnTo>
                      <a:pt x="28" y="4"/>
                    </a:lnTo>
                    <a:lnTo>
                      <a:pt x="28" y="6"/>
                    </a:lnTo>
                    <a:lnTo>
                      <a:pt x="24" y="10"/>
                    </a:lnTo>
                    <a:lnTo>
                      <a:pt x="22" y="6"/>
                    </a:lnTo>
                    <a:lnTo>
                      <a:pt x="24" y="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8" name="Line 224"/>
              <p:cNvSpPr>
                <a:spLocks noChangeShapeType="1"/>
              </p:cNvSpPr>
              <p:nvPr/>
            </p:nvSpPr>
            <p:spPr bwMode="auto">
              <a:xfrm>
                <a:off x="2095" y="3087"/>
                <a:ext cx="1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9" name="Line 225"/>
              <p:cNvSpPr>
                <a:spLocks noChangeShapeType="1"/>
              </p:cNvSpPr>
              <p:nvPr/>
            </p:nvSpPr>
            <p:spPr bwMode="auto">
              <a:xfrm>
                <a:off x="2095" y="3133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0" name="Line 226"/>
              <p:cNvSpPr>
                <a:spLocks noChangeShapeType="1"/>
              </p:cNvSpPr>
              <p:nvPr/>
            </p:nvSpPr>
            <p:spPr bwMode="auto">
              <a:xfrm flipH="1">
                <a:off x="2149" y="3053"/>
                <a:ext cx="58" cy="10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1" name="Line 227"/>
              <p:cNvSpPr>
                <a:spLocks noChangeShapeType="1"/>
              </p:cNvSpPr>
              <p:nvPr/>
            </p:nvSpPr>
            <p:spPr bwMode="auto">
              <a:xfrm>
                <a:off x="2229" y="3065"/>
                <a:ext cx="1" cy="6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2" name="Line 228"/>
              <p:cNvSpPr>
                <a:spLocks noChangeShapeType="1"/>
              </p:cNvSpPr>
              <p:nvPr/>
            </p:nvSpPr>
            <p:spPr bwMode="auto">
              <a:xfrm>
                <a:off x="2233" y="3065"/>
                <a:ext cx="1" cy="6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3" name="Freeform 229"/>
              <p:cNvSpPr>
                <a:spLocks/>
              </p:cNvSpPr>
              <p:nvPr/>
            </p:nvSpPr>
            <p:spPr bwMode="auto">
              <a:xfrm>
                <a:off x="2219" y="3065"/>
                <a:ext cx="54" cy="32"/>
              </a:xfrm>
              <a:custGeom>
                <a:avLst/>
                <a:gdLst>
                  <a:gd name="T0" fmla="*/ 0 w 54"/>
                  <a:gd name="T1" fmla="*/ 0 h 32"/>
                  <a:gd name="T2" fmla="*/ 38 w 54"/>
                  <a:gd name="T3" fmla="*/ 0 h 32"/>
                  <a:gd name="T4" fmla="*/ 48 w 54"/>
                  <a:gd name="T5" fmla="*/ 4 h 32"/>
                  <a:gd name="T6" fmla="*/ 52 w 54"/>
                  <a:gd name="T7" fmla="*/ 6 h 32"/>
                  <a:gd name="T8" fmla="*/ 54 w 54"/>
                  <a:gd name="T9" fmla="*/ 14 h 32"/>
                  <a:gd name="T10" fmla="*/ 54 w 54"/>
                  <a:gd name="T11" fmla="*/ 20 h 32"/>
                  <a:gd name="T12" fmla="*/ 52 w 54"/>
                  <a:gd name="T13" fmla="*/ 26 h 32"/>
                  <a:gd name="T14" fmla="*/ 48 w 54"/>
                  <a:gd name="T15" fmla="*/ 28 h 32"/>
                  <a:gd name="T16" fmla="*/ 38 w 54"/>
                  <a:gd name="T17" fmla="*/ 32 h 32"/>
                  <a:gd name="T18" fmla="*/ 14 w 54"/>
                  <a:gd name="T1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32">
                    <a:moveTo>
                      <a:pt x="0" y="0"/>
                    </a:moveTo>
                    <a:lnTo>
                      <a:pt x="38" y="0"/>
                    </a:lnTo>
                    <a:lnTo>
                      <a:pt x="48" y="4"/>
                    </a:lnTo>
                    <a:lnTo>
                      <a:pt x="52" y="6"/>
                    </a:lnTo>
                    <a:lnTo>
                      <a:pt x="54" y="14"/>
                    </a:lnTo>
                    <a:lnTo>
                      <a:pt x="54" y="20"/>
                    </a:lnTo>
                    <a:lnTo>
                      <a:pt x="52" y="26"/>
                    </a:lnTo>
                    <a:lnTo>
                      <a:pt x="48" y="28"/>
                    </a:lnTo>
                    <a:lnTo>
                      <a:pt x="38" y="32"/>
                    </a:lnTo>
                    <a:lnTo>
                      <a:pt x="14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4" name="Freeform 230"/>
              <p:cNvSpPr>
                <a:spLocks/>
              </p:cNvSpPr>
              <p:nvPr/>
            </p:nvSpPr>
            <p:spPr bwMode="auto">
              <a:xfrm>
                <a:off x="2257" y="3065"/>
                <a:ext cx="14" cy="32"/>
              </a:xfrm>
              <a:custGeom>
                <a:avLst/>
                <a:gdLst>
                  <a:gd name="T0" fmla="*/ 0 w 14"/>
                  <a:gd name="T1" fmla="*/ 0 h 32"/>
                  <a:gd name="T2" fmla="*/ 8 w 14"/>
                  <a:gd name="T3" fmla="*/ 4 h 32"/>
                  <a:gd name="T4" fmla="*/ 10 w 14"/>
                  <a:gd name="T5" fmla="*/ 6 h 32"/>
                  <a:gd name="T6" fmla="*/ 14 w 14"/>
                  <a:gd name="T7" fmla="*/ 14 h 32"/>
                  <a:gd name="T8" fmla="*/ 14 w 14"/>
                  <a:gd name="T9" fmla="*/ 20 h 32"/>
                  <a:gd name="T10" fmla="*/ 10 w 14"/>
                  <a:gd name="T11" fmla="*/ 26 h 32"/>
                  <a:gd name="T12" fmla="*/ 8 w 14"/>
                  <a:gd name="T13" fmla="*/ 28 h 32"/>
                  <a:gd name="T14" fmla="*/ 0 w 14"/>
                  <a:gd name="T1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2">
                    <a:moveTo>
                      <a:pt x="0" y="0"/>
                    </a:moveTo>
                    <a:lnTo>
                      <a:pt x="8" y="4"/>
                    </a:lnTo>
                    <a:lnTo>
                      <a:pt x="10" y="6"/>
                    </a:lnTo>
                    <a:lnTo>
                      <a:pt x="14" y="14"/>
                    </a:lnTo>
                    <a:lnTo>
                      <a:pt x="14" y="20"/>
                    </a:lnTo>
                    <a:lnTo>
                      <a:pt x="10" y="26"/>
                    </a:lnTo>
                    <a:lnTo>
                      <a:pt x="8" y="28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5" name="Line 231"/>
              <p:cNvSpPr>
                <a:spLocks noChangeShapeType="1"/>
              </p:cNvSpPr>
              <p:nvPr/>
            </p:nvSpPr>
            <p:spPr bwMode="auto">
              <a:xfrm>
                <a:off x="2219" y="3133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6" name="Freeform 232"/>
              <p:cNvSpPr>
                <a:spLocks/>
              </p:cNvSpPr>
              <p:nvPr/>
            </p:nvSpPr>
            <p:spPr bwMode="auto">
              <a:xfrm>
                <a:off x="2247" y="3097"/>
                <a:ext cx="30" cy="32"/>
              </a:xfrm>
              <a:custGeom>
                <a:avLst/>
                <a:gdLst>
                  <a:gd name="T0" fmla="*/ 0 w 30"/>
                  <a:gd name="T1" fmla="*/ 0 h 32"/>
                  <a:gd name="T2" fmla="*/ 8 w 30"/>
                  <a:gd name="T3" fmla="*/ 4 h 32"/>
                  <a:gd name="T4" fmla="*/ 10 w 30"/>
                  <a:gd name="T5" fmla="*/ 6 h 32"/>
                  <a:gd name="T6" fmla="*/ 20 w 30"/>
                  <a:gd name="T7" fmla="*/ 28 h 32"/>
                  <a:gd name="T8" fmla="*/ 24 w 30"/>
                  <a:gd name="T9" fmla="*/ 32 h 32"/>
                  <a:gd name="T10" fmla="*/ 26 w 30"/>
                  <a:gd name="T11" fmla="*/ 32 h 32"/>
                  <a:gd name="T12" fmla="*/ 30 w 30"/>
                  <a:gd name="T13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2">
                    <a:moveTo>
                      <a:pt x="0" y="0"/>
                    </a:moveTo>
                    <a:lnTo>
                      <a:pt x="8" y="4"/>
                    </a:lnTo>
                    <a:lnTo>
                      <a:pt x="10" y="6"/>
                    </a:lnTo>
                    <a:lnTo>
                      <a:pt x="20" y="28"/>
                    </a:lnTo>
                    <a:lnTo>
                      <a:pt x="24" y="32"/>
                    </a:lnTo>
                    <a:lnTo>
                      <a:pt x="26" y="32"/>
                    </a:lnTo>
                    <a:lnTo>
                      <a:pt x="30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7" name="Freeform 233"/>
              <p:cNvSpPr>
                <a:spLocks/>
              </p:cNvSpPr>
              <p:nvPr/>
            </p:nvSpPr>
            <p:spPr bwMode="auto">
              <a:xfrm>
                <a:off x="2255" y="3101"/>
                <a:ext cx="22" cy="32"/>
              </a:xfrm>
              <a:custGeom>
                <a:avLst/>
                <a:gdLst>
                  <a:gd name="T0" fmla="*/ 0 w 22"/>
                  <a:gd name="T1" fmla="*/ 0 h 32"/>
                  <a:gd name="T2" fmla="*/ 2 w 22"/>
                  <a:gd name="T3" fmla="*/ 6 h 32"/>
                  <a:gd name="T4" fmla="*/ 10 w 22"/>
                  <a:gd name="T5" fmla="*/ 28 h 32"/>
                  <a:gd name="T6" fmla="*/ 12 w 22"/>
                  <a:gd name="T7" fmla="*/ 32 h 32"/>
                  <a:gd name="T8" fmla="*/ 18 w 22"/>
                  <a:gd name="T9" fmla="*/ 32 h 32"/>
                  <a:gd name="T10" fmla="*/ 22 w 22"/>
                  <a:gd name="T11" fmla="*/ 24 h 32"/>
                  <a:gd name="T12" fmla="*/ 22 w 22"/>
                  <a:gd name="T13" fmla="*/ 2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32">
                    <a:moveTo>
                      <a:pt x="0" y="0"/>
                    </a:moveTo>
                    <a:lnTo>
                      <a:pt x="2" y="6"/>
                    </a:lnTo>
                    <a:lnTo>
                      <a:pt x="10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2" y="24"/>
                    </a:lnTo>
                    <a:lnTo>
                      <a:pt x="22" y="2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8" name="Line 234"/>
              <p:cNvSpPr>
                <a:spLocks noChangeShapeType="1"/>
              </p:cNvSpPr>
              <p:nvPr/>
            </p:nvSpPr>
            <p:spPr bwMode="auto">
              <a:xfrm>
                <a:off x="979" y="717"/>
                <a:ext cx="242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9" name="Line 235"/>
              <p:cNvSpPr>
                <a:spLocks noChangeShapeType="1"/>
              </p:cNvSpPr>
              <p:nvPr/>
            </p:nvSpPr>
            <p:spPr bwMode="auto">
              <a:xfrm>
                <a:off x="979" y="717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0" name="Line 236"/>
              <p:cNvSpPr>
                <a:spLocks noChangeShapeType="1"/>
              </p:cNvSpPr>
              <p:nvPr/>
            </p:nvSpPr>
            <p:spPr bwMode="auto">
              <a:xfrm>
                <a:off x="1419" y="717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1" name="Line 237"/>
              <p:cNvSpPr>
                <a:spLocks noChangeShapeType="1"/>
              </p:cNvSpPr>
              <p:nvPr/>
            </p:nvSpPr>
            <p:spPr bwMode="auto">
              <a:xfrm>
                <a:off x="1859" y="717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2" name="Line 238"/>
              <p:cNvSpPr>
                <a:spLocks noChangeShapeType="1"/>
              </p:cNvSpPr>
              <p:nvPr/>
            </p:nvSpPr>
            <p:spPr bwMode="auto">
              <a:xfrm>
                <a:off x="2299" y="717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3" name="Line 239"/>
              <p:cNvSpPr>
                <a:spLocks noChangeShapeType="1"/>
              </p:cNvSpPr>
              <p:nvPr/>
            </p:nvSpPr>
            <p:spPr bwMode="auto">
              <a:xfrm>
                <a:off x="2739" y="717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4" name="Line 240"/>
              <p:cNvSpPr>
                <a:spLocks noChangeShapeType="1"/>
              </p:cNvSpPr>
              <p:nvPr/>
            </p:nvSpPr>
            <p:spPr bwMode="auto">
              <a:xfrm>
                <a:off x="3179" y="717"/>
                <a:ext cx="1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5" name="Line 241"/>
              <p:cNvSpPr>
                <a:spLocks noChangeShapeType="1"/>
              </p:cNvSpPr>
              <p:nvPr/>
            </p:nvSpPr>
            <p:spPr bwMode="auto">
              <a:xfrm>
                <a:off x="108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6" name="Line 242"/>
              <p:cNvSpPr>
                <a:spLocks noChangeShapeType="1"/>
              </p:cNvSpPr>
              <p:nvPr/>
            </p:nvSpPr>
            <p:spPr bwMode="auto">
              <a:xfrm>
                <a:off x="119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7" name="Line 243"/>
              <p:cNvSpPr>
                <a:spLocks noChangeShapeType="1"/>
              </p:cNvSpPr>
              <p:nvPr/>
            </p:nvSpPr>
            <p:spPr bwMode="auto">
              <a:xfrm>
                <a:off x="130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8" name="Line 244"/>
              <p:cNvSpPr>
                <a:spLocks noChangeShapeType="1"/>
              </p:cNvSpPr>
              <p:nvPr/>
            </p:nvSpPr>
            <p:spPr bwMode="auto">
              <a:xfrm>
                <a:off x="152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9" name="Line 245"/>
              <p:cNvSpPr>
                <a:spLocks noChangeShapeType="1"/>
              </p:cNvSpPr>
              <p:nvPr/>
            </p:nvSpPr>
            <p:spPr bwMode="auto">
              <a:xfrm>
                <a:off x="163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0" name="Line 246"/>
              <p:cNvSpPr>
                <a:spLocks noChangeShapeType="1"/>
              </p:cNvSpPr>
              <p:nvPr/>
            </p:nvSpPr>
            <p:spPr bwMode="auto">
              <a:xfrm>
                <a:off x="174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1" name="Line 247"/>
              <p:cNvSpPr>
                <a:spLocks noChangeShapeType="1"/>
              </p:cNvSpPr>
              <p:nvPr/>
            </p:nvSpPr>
            <p:spPr bwMode="auto">
              <a:xfrm>
                <a:off x="196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2" name="Line 248"/>
              <p:cNvSpPr>
                <a:spLocks noChangeShapeType="1"/>
              </p:cNvSpPr>
              <p:nvPr/>
            </p:nvSpPr>
            <p:spPr bwMode="auto">
              <a:xfrm>
                <a:off x="207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3" name="Line 249"/>
              <p:cNvSpPr>
                <a:spLocks noChangeShapeType="1"/>
              </p:cNvSpPr>
              <p:nvPr/>
            </p:nvSpPr>
            <p:spPr bwMode="auto">
              <a:xfrm>
                <a:off x="218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4" name="Line 250"/>
              <p:cNvSpPr>
                <a:spLocks noChangeShapeType="1"/>
              </p:cNvSpPr>
              <p:nvPr/>
            </p:nvSpPr>
            <p:spPr bwMode="auto">
              <a:xfrm>
                <a:off x="240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5" name="Line 251"/>
              <p:cNvSpPr>
                <a:spLocks noChangeShapeType="1"/>
              </p:cNvSpPr>
              <p:nvPr/>
            </p:nvSpPr>
            <p:spPr bwMode="auto">
              <a:xfrm>
                <a:off x="251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6" name="Line 252"/>
              <p:cNvSpPr>
                <a:spLocks noChangeShapeType="1"/>
              </p:cNvSpPr>
              <p:nvPr/>
            </p:nvSpPr>
            <p:spPr bwMode="auto">
              <a:xfrm>
                <a:off x="262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7" name="Line 253"/>
              <p:cNvSpPr>
                <a:spLocks noChangeShapeType="1"/>
              </p:cNvSpPr>
              <p:nvPr/>
            </p:nvSpPr>
            <p:spPr bwMode="auto">
              <a:xfrm>
                <a:off x="284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8" name="Line 254"/>
              <p:cNvSpPr>
                <a:spLocks noChangeShapeType="1"/>
              </p:cNvSpPr>
              <p:nvPr/>
            </p:nvSpPr>
            <p:spPr bwMode="auto">
              <a:xfrm>
                <a:off x="295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9" name="Line 255"/>
              <p:cNvSpPr>
                <a:spLocks noChangeShapeType="1"/>
              </p:cNvSpPr>
              <p:nvPr/>
            </p:nvSpPr>
            <p:spPr bwMode="auto">
              <a:xfrm>
                <a:off x="306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0" name="Line 256"/>
              <p:cNvSpPr>
                <a:spLocks noChangeShapeType="1"/>
              </p:cNvSpPr>
              <p:nvPr/>
            </p:nvSpPr>
            <p:spPr bwMode="auto">
              <a:xfrm>
                <a:off x="328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1" name="Line 257"/>
              <p:cNvSpPr>
                <a:spLocks noChangeShapeType="1"/>
              </p:cNvSpPr>
              <p:nvPr/>
            </p:nvSpPr>
            <p:spPr bwMode="auto">
              <a:xfrm>
                <a:off x="3399" y="717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2" name="Line 258"/>
              <p:cNvSpPr>
                <a:spLocks noChangeShapeType="1"/>
              </p:cNvSpPr>
              <p:nvPr/>
            </p:nvSpPr>
            <p:spPr bwMode="auto">
              <a:xfrm flipV="1">
                <a:off x="979" y="717"/>
                <a:ext cx="1" cy="21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3" name="Line 259"/>
              <p:cNvSpPr>
                <a:spLocks noChangeShapeType="1"/>
              </p:cNvSpPr>
              <p:nvPr/>
            </p:nvSpPr>
            <p:spPr bwMode="auto">
              <a:xfrm>
                <a:off x="979" y="2863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4" name="Freeform 260"/>
              <p:cNvSpPr>
                <a:spLocks/>
              </p:cNvSpPr>
              <p:nvPr/>
            </p:nvSpPr>
            <p:spPr bwMode="auto">
              <a:xfrm>
                <a:off x="891" y="2797"/>
                <a:ext cx="46" cy="66"/>
              </a:xfrm>
              <a:custGeom>
                <a:avLst/>
                <a:gdLst>
                  <a:gd name="T0" fmla="*/ 20 w 46"/>
                  <a:gd name="T1" fmla="*/ 0 h 66"/>
                  <a:gd name="T2" fmla="*/ 10 w 46"/>
                  <a:gd name="T3" fmla="*/ 4 h 66"/>
                  <a:gd name="T4" fmla="*/ 4 w 46"/>
                  <a:gd name="T5" fmla="*/ 12 h 66"/>
                  <a:gd name="T6" fmla="*/ 0 w 46"/>
                  <a:gd name="T7" fmla="*/ 28 h 66"/>
                  <a:gd name="T8" fmla="*/ 0 w 46"/>
                  <a:gd name="T9" fmla="*/ 38 h 66"/>
                  <a:gd name="T10" fmla="*/ 4 w 46"/>
                  <a:gd name="T11" fmla="*/ 54 h 66"/>
                  <a:gd name="T12" fmla="*/ 10 w 46"/>
                  <a:gd name="T13" fmla="*/ 64 h 66"/>
                  <a:gd name="T14" fmla="*/ 20 w 46"/>
                  <a:gd name="T15" fmla="*/ 66 h 66"/>
                  <a:gd name="T16" fmla="*/ 26 w 46"/>
                  <a:gd name="T17" fmla="*/ 66 h 66"/>
                  <a:gd name="T18" fmla="*/ 36 w 46"/>
                  <a:gd name="T19" fmla="*/ 64 h 66"/>
                  <a:gd name="T20" fmla="*/ 42 w 46"/>
                  <a:gd name="T21" fmla="*/ 54 h 66"/>
                  <a:gd name="T22" fmla="*/ 46 w 46"/>
                  <a:gd name="T23" fmla="*/ 38 h 66"/>
                  <a:gd name="T24" fmla="*/ 46 w 46"/>
                  <a:gd name="T25" fmla="*/ 28 h 66"/>
                  <a:gd name="T26" fmla="*/ 42 w 46"/>
                  <a:gd name="T27" fmla="*/ 12 h 66"/>
                  <a:gd name="T28" fmla="*/ 36 w 46"/>
                  <a:gd name="T29" fmla="*/ 4 h 66"/>
                  <a:gd name="T30" fmla="*/ 26 w 46"/>
                  <a:gd name="T31" fmla="*/ 0 h 66"/>
                  <a:gd name="T32" fmla="*/ 20 w 46"/>
                  <a:gd name="T33" fmla="*/ 0 h 66"/>
                  <a:gd name="T34" fmla="*/ 14 w 46"/>
                  <a:gd name="T35" fmla="*/ 4 h 66"/>
                  <a:gd name="T36" fmla="*/ 10 w 46"/>
                  <a:gd name="T37" fmla="*/ 6 h 66"/>
                  <a:gd name="T38" fmla="*/ 8 w 46"/>
                  <a:gd name="T39" fmla="*/ 12 h 66"/>
                  <a:gd name="T40" fmla="*/ 4 w 46"/>
                  <a:gd name="T41" fmla="*/ 28 h 66"/>
                  <a:gd name="T42" fmla="*/ 4 w 46"/>
                  <a:gd name="T43" fmla="*/ 38 h 66"/>
                  <a:gd name="T44" fmla="*/ 8 w 46"/>
                  <a:gd name="T45" fmla="*/ 54 h 66"/>
                  <a:gd name="T46" fmla="*/ 10 w 46"/>
                  <a:gd name="T47" fmla="*/ 60 h 66"/>
                  <a:gd name="T48" fmla="*/ 14 w 46"/>
                  <a:gd name="T49" fmla="*/ 64 h 66"/>
                  <a:gd name="T50" fmla="*/ 20 w 46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6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4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6" y="64"/>
                    </a:lnTo>
                    <a:lnTo>
                      <a:pt x="42" y="54"/>
                    </a:lnTo>
                    <a:lnTo>
                      <a:pt x="46" y="38"/>
                    </a:lnTo>
                    <a:lnTo>
                      <a:pt x="46" y="28"/>
                    </a:lnTo>
                    <a:lnTo>
                      <a:pt x="42" y="12"/>
                    </a:lnTo>
                    <a:lnTo>
                      <a:pt x="36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6"/>
                    </a:lnTo>
                    <a:lnTo>
                      <a:pt x="8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8" y="54"/>
                    </a:lnTo>
                    <a:lnTo>
                      <a:pt x="10" y="60"/>
                    </a:lnTo>
                    <a:lnTo>
                      <a:pt x="14" y="64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5" name="Freeform 261"/>
              <p:cNvSpPr>
                <a:spLocks/>
              </p:cNvSpPr>
              <p:nvPr/>
            </p:nvSpPr>
            <p:spPr bwMode="auto">
              <a:xfrm>
                <a:off x="917" y="2797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4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4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6" name="Line 262"/>
              <p:cNvSpPr>
                <a:spLocks noChangeShapeType="1"/>
              </p:cNvSpPr>
              <p:nvPr/>
            </p:nvSpPr>
            <p:spPr bwMode="auto">
              <a:xfrm>
                <a:off x="979" y="2365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7" name="Freeform 263"/>
              <p:cNvSpPr>
                <a:spLocks/>
              </p:cNvSpPr>
              <p:nvPr/>
            </p:nvSpPr>
            <p:spPr bwMode="auto">
              <a:xfrm>
                <a:off x="481" y="2337"/>
                <a:ext cx="16" cy="66"/>
              </a:xfrm>
              <a:custGeom>
                <a:avLst/>
                <a:gdLst>
                  <a:gd name="T0" fmla="*/ 0 w 16"/>
                  <a:gd name="T1" fmla="*/ 12 h 66"/>
                  <a:gd name="T2" fmla="*/ 6 w 16"/>
                  <a:gd name="T3" fmla="*/ 8 h 66"/>
                  <a:gd name="T4" fmla="*/ 16 w 16"/>
                  <a:gd name="T5" fmla="*/ 0 h 66"/>
                  <a:gd name="T6" fmla="*/ 16 w 1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6">
                    <a:moveTo>
                      <a:pt x="0" y="12"/>
                    </a:moveTo>
                    <a:lnTo>
                      <a:pt x="6" y="8"/>
                    </a:lnTo>
                    <a:lnTo>
                      <a:pt x="16" y="0"/>
                    </a:lnTo>
                    <a:lnTo>
                      <a:pt x="16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8" name="Line 264"/>
              <p:cNvSpPr>
                <a:spLocks noChangeShapeType="1"/>
              </p:cNvSpPr>
              <p:nvPr/>
            </p:nvSpPr>
            <p:spPr bwMode="auto">
              <a:xfrm>
                <a:off x="495" y="2339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9" name="Line 265"/>
              <p:cNvSpPr>
                <a:spLocks noChangeShapeType="1"/>
              </p:cNvSpPr>
              <p:nvPr/>
            </p:nvSpPr>
            <p:spPr bwMode="auto">
              <a:xfrm>
                <a:off x="481" y="2403"/>
                <a:ext cx="3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0" name="Freeform 266"/>
              <p:cNvSpPr>
                <a:spLocks/>
              </p:cNvSpPr>
              <p:nvPr/>
            </p:nvSpPr>
            <p:spPr bwMode="auto">
              <a:xfrm>
                <a:off x="539" y="2397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2 h 6"/>
                  <a:gd name="T4" fmla="*/ 2 w 6"/>
                  <a:gd name="T5" fmla="*/ 6 h 6"/>
                  <a:gd name="T6" fmla="*/ 6 w 6"/>
                  <a:gd name="T7" fmla="*/ 2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1" name="Freeform 267"/>
              <p:cNvSpPr>
                <a:spLocks/>
              </p:cNvSpPr>
              <p:nvPr/>
            </p:nvSpPr>
            <p:spPr bwMode="auto">
              <a:xfrm>
                <a:off x="567" y="2337"/>
                <a:ext cx="44" cy="66"/>
              </a:xfrm>
              <a:custGeom>
                <a:avLst/>
                <a:gdLst>
                  <a:gd name="T0" fmla="*/ 20 w 44"/>
                  <a:gd name="T1" fmla="*/ 0 h 66"/>
                  <a:gd name="T2" fmla="*/ 10 w 44"/>
                  <a:gd name="T3" fmla="*/ 2 h 66"/>
                  <a:gd name="T4" fmla="*/ 4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4 h 66"/>
                  <a:gd name="T12" fmla="*/ 10 w 44"/>
                  <a:gd name="T13" fmla="*/ 62 h 66"/>
                  <a:gd name="T14" fmla="*/ 20 w 44"/>
                  <a:gd name="T15" fmla="*/ 66 h 66"/>
                  <a:gd name="T16" fmla="*/ 26 w 44"/>
                  <a:gd name="T17" fmla="*/ 66 h 66"/>
                  <a:gd name="T18" fmla="*/ 36 w 44"/>
                  <a:gd name="T19" fmla="*/ 62 h 66"/>
                  <a:gd name="T20" fmla="*/ 42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2 w 44"/>
                  <a:gd name="T27" fmla="*/ 12 h 66"/>
                  <a:gd name="T28" fmla="*/ 36 w 44"/>
                  <a:gd name="T29" fmla="*/ 2 h 66"/>
                  <a:gd name="T30" fmla="*/ 26 w 44"/>
                  <a:gd name="T31" fmla="*/ 0 h 66"/>
                  <a:gd name="T32" fmla="*/ 20 w 44"/>
                  <a:gd name="T33" fmla="*/ 0 h 66"/>
                  <a:gd name="T34" fmla="*/ 14 w 44"/>
                  <a:gd name="T35" fmla="*/ 2 h 66"/>
                  <a:gd name="T36" fmla="*/ 10 w 44"/>
                  <a:gd name="T37" fmla="*/ 6 h 66"/>
                  <a:gd name="T38" fmla="*/ 6 w 44"/>
                  <a:gd name="T39" fmla="*/ 12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4 w 44"/>
                  <a:gd name="T49" fmla="*/ 62 h 66"/>
                  <a:gd name="T50" fmla="*/ 20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2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6" y="62"/>
                    </a:lnTo>
                    <a:lnTo>
                      <a:pt x="42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2" y="12"/>
                    </a:lnTo>
                    <a:lnTo>
                      <a:pt x="36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4" y="62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2" name="Freeform 268"/>
              <p:cNvSpPr>
                <a:spLocks/>
              </p:cNvSpPr>
              <p:nvPr/>
            </p:nvSpPr>
            <p:spPr bwMode="auto">
              <a:xfrm>
                <a:off x="593" y="2337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2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2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2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3" name="Line 269"/>
              <p:cNvSpPr>
                <a:spLocks noChangeShapeType="1"/>
              </p:cNvSpPr>
              <p:nvPr/>
            </p:nvSpPr>
            <p:spPr bwMode="auto">
              <a:xfrm>
                <a:off x="637" y="2349"/>
                <a:ext cx="44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4" name="Line 270"/>
              <p:cNvSpPr>
                <a:spLocks noChangeShapeType="1"/>
              </p:cNvSpPr>
              <p:nvPr/>
            </p:nvSpPr>
            <p:spPr bwMode="auto">
              <a:xfrm flipH="1">
                <a:off x="637" y="2349"/>
                <a:ext cx="44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5" name="Freeform 271"/>
              <p:cNvSpPr>
                <a:spLocks/>
              </p:cNvSpPr>
              <p:nvPr/>
            </p:nvSpPr>
            <p:spPr bwMode="auto">
              <a:xfrm>
                <a:off x="711" y="2337"/>
                <a:ext cx="16" cy="66"/>
              </a:xfrm>
              <a:custGeom>
                <a:avLst/>
                <a:gdLst>
                  <a:gd name="T0" fmla="*/ 0 w 16"/>
                  <a:gd name="T1" fmla="*/ 12 h 66"/>
                  <a:gd name="T2" fmla="*/ 6 w 16"/>
                  <a:gd name="T3" fmla="*/ 8 h 66"/>
                  <a:gd name="T4" fmla="*/ 16 w 16"/>
                  <a:gd name="T5" fmla="*/ 0 h 66"/>
                  <a:gd name="T6" fmla="*/ 16 w 1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6">
                    <a:moveTo>
                      <a:pt x="0" y="12"/>
                    </a:moveTo>
                    <a:lnTo>
                      <a:pt x="6" y="8"/>
                    </a:lnTo>
                    <a:lnTo>
                      <a:pt x="16" y="0"/>
                    </a:lnTo>
                    <a:lnTo>
                      <a:pt x="16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6" name="Line 272"/>
              <p:cNvSpPr>
                <a:spLocks noChangeShapeType="1"/>
              </p:cNvSpPr>
              <p:nvPr/>
            </p:nvSpPr>
            <p:spPr bwMode="auto">
              <a:xfrm>
                <a:off x="723" y="2339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7" name="Line 273"/>
              <p:cNvSpPr>
                <a:spLocks noChangeShapeType="1"/>
              </p:cNvSpPr>
              <p:nvPr/>
            </p:nvSpPr>
            <p:spPr bwMode="auto">
              <a:xfrm>
                <a:off x="711" y="240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8" name="Freeform 274"/>
              <p:cNvSpPr>
                <a:spLocks/>
              </p:cNvSpPr>
              <p:nvPr/>
            </p:nvSpPr>
            <p:spPr bwMode="auto">
              <a:xfrm>
                <a:off x="765" y="2337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10 w 44"/>
                  <a:gd name="T3" fmla="*/ 2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10 w 44"/>
                  <a:gd name="T13" fmla="*/ 62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2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2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2 h 66"/>
                  <a:gd name="T36" fmla="*/ 10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2 w 44"/>
                  <a:gd name="T49" fmla="*/ 62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10" y="62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2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9" name="Freeform 275"/>
              <p:cNvSpPr>
                <a:spLocks/>
              </p:cNvSpPr>
              <p:nvPr/>
            </p:nvSpPr>
            <p:spPr bwMode="auto">
              <a:xfrm>
                <a:off x="789" y="2337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8 w 16"/>
                  <a:gd name="T3" fmla="*/ 62 h 66"/>
                  <a:gd name="T4" fmla="*/ 10 w 16"/>
                  <a:gd name="T5" fmla="*/ 60 h 66"/>
                  <a:gd name="T6" fmla="*/ 14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4 w 16"/>
                  <a:gd name="T13" fmla="*/ 12 h 66"/>
                  <a:gd name="T14" fmla="*/ 10 w 16"/>
                  <a:gd name="T15" fmla="*/ 6 h 66"/>
                  <a:gd name="T16" fmla="*/ 8 w 16"/>
                  <a:gd name="T17" fmla="*/ 2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8" y="62"/>
                    </a:lnTo>
                    <a:lnTo>
                      <a:pt x="10" y="60"/>
                    </a:lnTo>
                    <a:lnTo>
                      <a:pt x="14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8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0" name="Freeform 276"/>
              <p:cNvSpPr>
                <a:spLocks/>
              </p:cNvSpPr>
              <p:nvPr/>
            </p:nvSpPr>
            <p:spPr bwMode="auto">
              <a:xfrm>
                <a:off x="829" y="2285"/>
                <a:ext cx="40" cy="28"/>
              </a:xfrm>
              <a:custGeom>
                <a:avLst/>
                <a:gdLst>
                  <a:gd name="T0" fmla="*/ 2 w 40"/>
                  <a:gd name="T1" fmla="*/ 12 h 28"/>
                  <a:gd name="T2" fmla="*/ 6 w 40"/>
                  <a:gd name="T3" fmla="*/ 16 h 28"/>
                  <a:gd name="T4" fmla="*/ 2 w 40"/>
                  <a:gd name="T5" fmla="*/ 18 h 28"/>
                  <a:gd name="T6" fmla="*/ 0 w 40"/>
                  <a:gd name="T7" fmla="*/ 16 h 28"/>
                  <a:gd name="T8" fmla="*/ 0 w 40"/>
                  <a:gd name="T9" fmla="*/ 12 h 28"/>
                  <a:gd name="T10" fmla="*/ 2 w 40"/>
                  <a:gd name="T11" fmla="*/ 6 h 28"/>
                  <a:gd name="T12" fmla="*/ 6 w 40"/>
                  <a:gd name="T13" fmla="*/ 2 h 28"/>
                  <a:gd name="T14" fmla="*/ 14 w 40"/>
                  <a:gd name="T15" fmla="*/ 0 h 28"/>
                  <a:gd name="T16" fmla="*/ 28 w 40"/>
                  <a:gd name="T17" fmla="*/ 0 h 28"/>
                  <a:gd name="T18" fmla="*/ 38 w 40"/>
                  <a:gd name="T19" fmla="*/ 2 h 28"/>
                  <a:gd name="T20" fmla="*/ 40 w 40"/>
                  <a:gd name="T21" fmla="*/ 10 h 28"/>
                  <a:gd name="T22" fmla="*/ 40 w 40"/>
                  <a:gd name="T23" fmla="*/ 18 h 28"/>
                  <a:gd name="T24" fmla="*/ 38 w 40"/>
                  <a:gd name="T25" fmla="*/ 26 h 28"/>
                  <a:gd name="T26" fmla="*/ 28 w 40"/>
                  <a:gd name="T27" fmla="*/ 28 h 28"/>
                  <a:gd name="T28" fmla="*/ 18 w 40"/>
                  <a:gd name="T2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" h="28">
                    <a:moveTo>
                      <a:pt x="2" y="12"/>
                    </a:moveTo>
                    <a:lnTo>
                      <a:pt x="6" y="16"/>
                    </a:lnTo>
                    <a:lnTo>
                      <a:pt x="2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14" y="0"/>
                    </a:lnTo>
                    <a:lnTo>
                      <a:pt x="28" y="0"/>
                    </a:lnTo>
                    <a:lnTo>
                      <a:pt x="38" y="2"/>
                    </a:lnTo>
                    <a:lnTo>
                      <a:pt x="40" y="10"/>
                    </a:lnTo>
                    <a:lnTo>
                      <a:pt x="40" y="18"/>
                    </a:lnTo>
                    <a:lnTo>
                      <a:pt x="38" y="26"/>
                    </a:lnTo>
                    <a:lnTo>
                      <a:pt x="28" y="28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1" name="Freeform 277"/>
              <p:cNvSpPr>
                <a:spLocks/>
              </p:cNvSpPr>
              <p:nvPr/>
            </p:nvSpPr>
            <p:spPr bwMode="auto">
              <a:xfrm>
                <a:off x="829" y="2285"/>
                <a:ext cx="44" cy="66"/>
              </a:xfrm>
              <a:custGeom>
                <a:avLst/>
                <a:gdLst>
                  <a:gd name="T0" fmla="*/ 28 w 44"/>
                  <a:gd name="T1" fmla="*/ 0 h 66"/>
                  <a:gd name="T2" fmla="*/ 34 w 44"/>
                  <a:gd name="T3" fmla="*/ 2 h 66"/>
                  <a:gd name="T4" fmla="*/ 38 w 44"/>
                  <a:gd name="T5" fmla="*/ 10 h 66"/>
                  <a:gd name="T6" fmla="*/ 38 w 44"/>
                  <a:gd name="T7" fmla="*/ 18 h 66"/>
                  <a:gd name="T8" fmla="*/ 34 w 44"/>
                  <a:gd name="T9" fmla="*/ 26 h 66"/>
                  <a:gd name="T10" fmla="*/ 28 w 44"/>
                  <a:gd name="T11" fmla="*/ 28 h 66"/>
                  <a:gd name="T12" fmla="*/ 34 w 44"/>
                  <a:gd name="T13" fmla="*/ 32 h 66"/>
                  <a:gd name="T14" fmla="*/ 40 w 44"/>
                  <a:gd name="T15" fmla="*/ 38 h 66"/>
                  <a:gd name="T16" fmla="*/ 44 w 44"/>
                  <a:gd name="T17" fmla="*/ 44 h 66"/>
                  <a:gd name="T18" fmla="*/ 44 w 44"/>
                  <a:gd name="T19" fmla="*/ 54 h 66"/>
                  <a:gd name="T20" fmla="*/ 40 w 44"/>
                  <a:gd name="T21" fmla="*/ 60 h 66"/>
                  <a:gd name="T22" fmla="*/ 38 w 44"/>
                  <a:gd name="T23" fmla="*/ 64 h 66"/>
                  <a:gd name="T24" fmla="*/ 28 w 44"/>
                  <a:gd name="T25" fmla="*/ 66 h 66"/>
                  <a:gd name="T26" fmla="*/ 14 w 44"/>
                  <a:gd name="T27" fmla="*/ 66 h 66"/>
                  <a:gd name="T28" fmla="*/ 6 w 44"/>
                  <a:gd name="T29" fmla="*/ 64 h 66"/>
                  <a:gd name="T30" fmla="*/ 2 w 44"/>
                  <a:gd name="T31" fmla="*/ 60 h 66"/>
                  <a:gd name="T32" fmla="*/ 0 w 44"/>
                  <a:gd name="T33" fmla="*/ 54 h 66"/>
                  <a:gd name="T34" fmla="*/ 0 w 44"/>
                  <a:gd name="T35" fmla="*/ 50 h 66"/>
                  <a:gd name="T36" fmla="*/ 2 w 44"/>
                  <a:gd name="T37" fmla="*/ 48 h 66"/>
                  <a:gd name="T38" fmla="*/ 6 w 44"/>
                  <a:gd name="T39" fmla="*/ 50 h 66"/>
                  <a:gd name="T40" fmla="*/ 2 w 44"/>
                  <a:gd name="T4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4" h="66">
                    <a:moveTo>
                      <a:pt x="28" y="0"/>
                    </a:moveTo>
                    <a:lnTo>
                      <a:pt x="34" y="2"/>
                    </a:lnTo>
                    <a:lnTo>
                      <a:pt x="38" y="10"/>
                    </a:lnTo>
                    <a:lnTo>
                      <a:pt x="38" y="18"/>
                    </a:lnTo>
                    <a:lnTo>
                      <a:pt x="34" y="26"/>
                    </a:lnTo>
                    <a:lnTo>
                      <a:pt x="28" y="28"/>
                    </a:lnTo>
                    <a:lnTo>
                      <a:pt x="34" y="32"/>
                    </a:lnTo>
                    <a:lnTo>
                      <a:pt x="40" y="38"/>
                    </a:lnTo>
                    <a:lnTo>
                      <a:pt x="44" y="44"/>
                    </a:lnTo>
                    <a:lnTo>
                      <a:pt x="44" y="54"/>
                    </a:lnTo>
                    <a:lnTo>
                      <a:pt x="40" y="60"/>
                    </a:lnTo>
                    <a:lnTo>
                      <a:pt x="38" y="64"/>
                    </a:lnTo>
                    <a:lnTo>
                      <a:pt x="28" y="66"/>
                    </a:lnTo>
                    <a:lnTo>
                      <a:pt x="14" y="66"/>
                    </a:lnTo>
                    <a:lnTo>
                      <a:pt x="6" y="64"/>
                    </a:lnTo>
                    <a:lnTo>
                      <a:pt x="2" y="60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6" y="50"/>
                    </a:lnTo>
                    <a:lnTo>
                      <a:pt x="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2" name="Freeform 278"/>
              <p:cNvSpPr>
                <a:spLocks/>
              </p:cNvSpPr>
              <p:nvPr/>
            </p:nvSpPr>
            <p:spPr bwMode="auto">
              <a:xfrm>
                <a:off x="857" y="2319"/>
                <a:ext cx="12" cy="32"/>
              </a:xfrm>
              <a:custGeom>
                <a:avLst/>
                <a:gdLst>
                  <a:gd name="T0" fmla="*/ 10 w 12"/>
                  <a:gd name="T1" fmla="*/ 0 h 32"/>
                  <a:gd name="T2" fmla="*/ 12 w 12"/>
                  <a:gd name="T3" fmla="*/ 10 h 32"/>
                  <a:gd name="T4" fmla="*/ 12 w 12"/>
                  <a:gd name="T5" fmla="*/ 20 h 32"/>
                  <a:gd name="T6" fmla="*/ 10 w 12"/>
                  <a:gd name="T7" fmla="*/ 26 h 32"/>
                  <a:gd name="T8" fmla="*/ 6 w 12"/>
                  <a:gd name="T9" fmla="*/ 30 h 32"/>
                  <a:gd name="T10" fmla="*/ 0 w 1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2">
                    <a:moveTo>
                      <a:pt x="10" y="0"/>
                    </a:moveTo>
                    <a:lnTo>
                      <a:pt x="12" y="10"/>
                    </a:lnTo>
                    <a:lnTo>
                      <a:pt x="12" y="20"/>
                    </a:lnTo>
                    <a:lnTo>
                      <a:pt x="10" y="26"/>
                    </a:lnTo>
                    <a:lnTo>
                      <a:pt x="6" y="30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3" name="Freeform 279"/>
              <p:cNvSpPr>
                <a:spLocks/>
              </p:cNvSpPr>
              <p:nvPr/>
            </p:nvSpPr>
            <p:spPr bwMode="auto">
              <a:xfrm>
                <a:off x="891" y="2285"/>
                <a:ext cx="42" cy="28"/>
              </a:xfrm>
              <a:custGeom>
                <a:avLst/>
                <a:gdLst>
                  <a:gd name="T0" fmla="*/ 4 w 42"/>
                  <a:gd name="T1" fmla="*/ 12 h 28"/>
                  <a:gd name="T2" fmla="*/ 8 w 42"/>
                  <a:gd name="T3" fmla="*/ 16 h 28"/>
                  <a:gd name="T4" fmla="*/ 4 w 42"/>
                  <a:gd name="T5" fmla="*/ 18 h 28"/>
                  <a:gd name="T6" fmla="*/ 0 w 42"/>
                  <a:gd name="T7" fmla="*/ 16 h 28"/>
                  <a:gd name="T8" fmla="*/ 0 w 42"/>
                  <a:gd name="T9" fmla="*/ 12 h 28"/>
                  <a:gd name="T10" fmla="*/ 4 w 42"/>
                  <a:gd name="T11" fmla="*/ 6 h 28"/>
                  <a:gd name="T12" fmla="*/ 8 w 42"/>
                  <a:gd name="T13" fmla="*/ 2 h 28"/>
                  <a:gd name="T14" fmla="*/ 16 w 42"/>
                  <a:gd name="T15" fmla="*/ 0 h 28"/>
                  <a:gd name="T16" fmla="*/ 30 w 42"/>
                  <a:gd name="T17" fmla="*/ 0 h 28"/>
                  <a:gd name="T18" fmla="*/ 38 w 42"/>
                  <a:gd name="T19" fmla="*/ 2 h 28"/>
                  <a:gd name="T20" fmla="*/ 42 w 42"/>
                  <a:gd name="T21" fmla="*/ 10 h 28"/>
                  <a:gd name="T22" fmla="*/ 42 w 42"/>
                  <a:gd name="T23" fmla="*/ 18 h 28"/>
                  <a:gd name="T24" fmla="*/ 38 w 42"/>
                  <a:gd name="T25" fmla="*/ 26 h 28"/>
                  <a:gd name="T26" fmla="*/ 30 w 42"/>
                  <a:gd name="T27" fmla="*/ 28 h 28"/>
                  <a:gd name="T28" fmla="*/ 20 w 42"/>
                  <a:gd name="T2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2" h="28">
                    <a:moveTo>
                      <a:pt x="4" y="12"/>
                    </a:moveTo>
                    <a:lnTo>
                      <a:pt x="8" y="16"/>
                    </a:lnTo>
                    <a:lnTo>
                      <a:pt x="4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4" y="6"/>
                    </a:lnTo>
                    <a:lnTo>
                      <a:pt x="8" y="2"/>
                    </a:lnTo>
                    <a:lnTo>
                      <a:pt x="16" y="0"/>
                    </a:lnTo>
                    <a:lnTo>
                      <a:pt x="30" y="0"/>
                    </a:lnTo>
                    <a:lnTo>
                      <a:pt x="38" y="2"/>
                    </a:lnTo>
                    <a:lnTo>
                      <a:pt x="42" y="10"/>
                    </a:lnTo>
                    <a:lnTo>
                      <a:pt x="42" y="18"/>
                    </a:lnTo>
                    <a:lnTo>
                      <a:pt x="38" y="26"/>
                    </a:lnTo>
                    <a:lnTo>
                      <a:pt x="30" y="28"/>
                    </a:lnTo>
                    <a:lnTo>
                      <a:pt x="20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4" name="Freeform 280"/>
              <p:cNvSpPr>
                <a:spLocks/>
              </p:cNvSpPr>
              <p:nvPr/>
            </p:nvSpPr>
            <p:spPr bwMode="auto">
              <a:xfrm>
                <a:off x="891" y="2285"/>
                <a:ext cx="46" cy="66"/>
              </a:xfrm>
              <a:custGeom>
                <a:avLst/>
                <a:gdLst>
                  <a:gd name="T0" fmla="*/ 30 w 46"/>
                  <a:gd name="T1" fmla="*/ 0 h 66"/>
                  <a:gd name="T2" fmla="*/ 36 w 46"/>
                  <a:gd name="T3" fmla="*/ 2 h 66"/>
                  <a:gd name="T4" fmla="*/ 38 w 46"/>
                  <a:gd name="T5" fmla="*/ 10 h 66"/>
                  <a:gd name="T6" fmla="*/ 38 w 46"/>
                  <a:gd name="T7" fmla="*/ 18 h 66"/>
                  <a:gd name="T8" fmla="*/ 36 w 46"/>
                  <a:gd name="T9" fmla="*/ 26 h 66"/>
                  <a:gd name="T10" fmla="*/ 30 w 46"/>
                  <a:gd name="T11" fmla="*/ 28 h 66"/>
                  <a:gd name="T12" fmla="*/ 36 w 46"/>
                  <a:gd name="T13" fmla="*/ 32 h 66"/>
                  <a:gd name="T14" fmla="*/ 42 w 46"/>
                  <a:gd name="T15" fmla="*/ 38 h 66"/>
                  <a:gd name="T16" fmla="*/ 46 w 46"/>
                  <a:gd name="T17" fmla="*/ 44 h 66"/>
                  <a:gd name="T18" fmla="*/ 46 w 46"/>
                  <a:gd name="T19" fmla="*/ 54 h 66"/>
                  <a:gd name="T20" fmla="*/ 42 w 46"/>
                  <a:gd name="T21" fmla="*/ 60 h 66"/>
                  <a:gd name="T22" fmla="*/ 38 w 46"/>
                  <a:gd name="T23" fmla="*/ 64 h 66"/>
                  <a:gd name="T24" fmla="*/ 30 w 46"/>
                  <a:gd name="T25" fmla="*/ 66 h 66"/>
                  <a:gd name="T26" fmla="*/ 16 w 46"/>
                  <a:gd name="T27" fmla="*/ 66 h 66"/>
                  <a:gd name="T28" fmla="*/ 8 w 46"/>
                  <a:gd name="T29" fmla="*/ 64 h 66"/>
                  <a:gd name="T30" fmla="*/ 4 w 46"/>
                  <a:gd name="T31" fmla="*/ 60 h 66"/>
                  <a:gd name="T32" fmla="*/ 0 w 46"/>
                  <a:gd name="T33" fmla="*/ 54 h 66"/>
                  <a:gd name="T34" fmla="*/ 0 w 46"/>
                  <a:gd name="T35" fmla="*/ 50 h 66"/>
                  <a:gd name="T36" fmla="*/ 4 w 46"/>
                  <a:gd name="T37" fmla="*/ 48 h 66"/>
                  <a:gd name="T38" fmla="*/ 8 w 46"/>
                  <a:gd name="T39" fmla="*/ 50 h 66"/>
                  <a:gd name="T40" fmla="*/ 4 w 46"/>
                  <a:gd name="T4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" h="66">
                    <a:moveTo>
                      <a:pt x="30" y="0"/>
                    </a:moveTo>
                    <a:lnTo>
                      <a:pt x="36" y="2"/>
                    </a:lnTo>
                    <a:lnTo>
                      <a:pt x="38" y="10"/>
                    </a:lnTo>
                    <a:lnTo>
                      <a:pt x="38" y="18"/>
                    </a:lnTo>
                    <a:lnTo>
                      <a:pt x="36" y="26"/>
                    </a:lnTo>
                    <a:lnTo>
                      <a:pt x="30" y="28"/>
                    </a:lnTo>
                    <a:lnTo>
                      <a:pt x="36" y="32"/>
                    </a:lnTo>
                    <a:lnTo>
                      <a:pt x="42" y="38"/>
                    </a:lnTo>
                    <a:lnTo>
                      <a:pt x="46" y="44"/>
                    </a:lnTo>
                    <a:lnTo>
                      <a:pt x="46" y="54"/>
                    </a:lnTo>
                    <a:lnTo>
                      <a:pt x="42" y="60"/>
                    </a:lnTo>
                    <a:lnTo>
                      <a:pt x="38" y="64"/>
                    </a:lnTo>
                    <a:lnTo>
                      <a:pt x="30" y="66"/>
                    </a:lnTo>
                    <a:lnTo>
                      <a:pt x="16" y="66"/>
                    </a:lnTo>
                    <a:lnTo>
                      <a:pt x="8" y="64"/>
                    </a:lnTo>
                    <a:lnTo>
                      <a:pt x="4" y="60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4" y="48"/>
                    </a:lnTo>
                    <a:lnTo>
                      <a:pt x="8" y="50"/>
                    </a:lnTo>
                    <a:lnTo>
                      <a:pt x="4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5" name="Freeform 281"/>
              <p:cNvSpPr>
                <a:spLocks/>
              </p:cNvSpPr>
              <p:nvPr/>
            </p:nvSpPr>
            <p:spPr bwMode="auto">
              <a:xfrm>
                <a:off x="921" y="2319"/>
                <a:ext cx="12" cy="32"/>
              </a:xfrm>
              <a:custGeom>
                <a:avLst/>
                <a:gdLst>
                  <a:gd name="T0" fmla="*/ 8 w 12"/>
                  <a:gd name="T1" fmla="*/ 0 h 32"/>
                  <a:gd name="T2" fmla="*/ 12 w 12"/>
                  <a:gd name="T3" fmla="*/ 10 h 32"/>
                  <a:gd name="T4" fmla="*/ 12 w 12"/>
                  <a:gd name="T5" fmla="*/ 20 h 32"/>
                  <a:gd name="T6" fmla="*/ 8 w 12"/>
                  <a:gd name="T7" fmla="*/ 26 h 32"/>
                  <a:gd name="T8" fmla="*/ 6 w 12"/>
                  <a:gd name="T9" fmla="*/ 30 h 32"/>
                  <a:gd name="T10" fmla="*/ 0 w 1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2">
                    <a:moveTo>
                      <a:pt x="8" y="0"/>
                    </a:moveTo>
                    <a:lnTo>
                      <a:pt x="12" y="10"/>
                    </a:lnTo>
                    <a:lnTo>
                      <a:pt x="12" y="20"/>
                    </a:lnTo>
                    <a:lnTo>
                      <a:pt x="8" y="26"/>
                    </a:lnTo>
                    <a:lnTo>
                      <a:pt x="6" y="30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6" name="Line 282"/>
              <p:cNvSpPr>
                <a:spLocks noChangeShapeType="1"/>
              </p:cNvSpPr>
              <p:nvPr/>
            </p:nvSpPr>
            <p:spPr bwMode="auto">
              <a:xfrm>
                <a:off x="979" y="1865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7" name="Freeform 283"/>
              <p:cNvSpPr>
                <a:spLocks/>
              </p:cNvSpPr>
              <p:nvPr/>
            </p:nvSpPr>
            <p:spPr bwMode="auto">
              <a:xfrm>
                <a:off x="473" y="1837"/>
                <a:ext cx="44" cy="66"/>
              </a:xfrm>
              <a:custGeom>
                <a:avLst/>
                <a:gdLst>
                  <a:gd name="T0" fmla="*/ 2 w 44"/>
                  <a:gd name="T1" fmla="*/ 12 h 66"/>
                  <a:gd name="T2" fmla="*/ 6 w 44"/>
                  <a:gd name="T3" fmla="*/ 16 h 66"/>
                  <a:gd name="T4" fmla="*/ 2 w 44"/>
                  <a:gd name="T5" fmla="*/ 18 h 66"/>
                  <a:gd name="T6" fmla="*/ 0 w 44"/>
                  <a:gd name="T7" fmla="*/ 16 h 66"/>
                  <a:gd name="T8" fmla="*/ 0 w 44"/>
                  <a:gd name="T9" fmla="*/ 12 h 66"/>
                  <a:gd name="T10" fmla="*/ 2 w 44"/>
                  <a:gd name="T11" fmla="*/ 6 h 66"/>
                  <a:gd name="T12" fmla="*/ 6 w 44"/>
                  <a:gd name="T13" fmla="*/ 4 h 66"/>
                  <a:gd name="T14" fmla="*/ 14 w 44"/>
                  <a:gd name="T15" fmla="*/ 0 h 66"/>
                  <a:gd name="T16" fmla="*/ 28 w 44"/>
                  <a:gd name="T17" fmla="*/ 0 h 66"/>
                  <a:gd name="T18" fmla="*/ 38 w 44"/>
                  <a:gd name="T19" fmla="*/ 4 h 66"/>
                  <a:gd name="T20" fmla="*/ 40 w 44"/>
                  <a:gd name="T21" fmla="*/ 6 h 66"/>
                  <a:gd name="T22" fmla="*/ 44 w 44"/>
                  <a:gd name="T23" fmla="*/ 12 h 66"/>
                  <a:gd name="T24" fmla="*/ 44 w 44"/>
                  <a:gd name="T25" fmla="*/ 18 h 66"/>
                  <a:gd name="T26" fmla="*/ 40 w 44"/>
                  <a:gd name="T27" fmla="*/ 26 h 66"/>
                  <a:gd name="T28" fmla="*/ 30 w 44"/>
                  <a:gd name="T29" fmla="*/ 32 h 66"/>
                  <a:gd name="T30" fmla="*/ 14 w 44"/>
                  <a:gd name="T31" fmla="*/ 38 h 66"/>
                  <a:gd name="T32" fmla="*/ 8 w 44"/>
                  <a:gd name="T33" fmla="*/ 42 h 66"/>
                  <a:gd name="T34" fmla="*/ 2 w 44"/>
                  <a:gd name="T35" fmla="*/ 48 h 66"/>
                  <a:gd name="T36" fmla="*/ 0 w 44"/>
                  <a:gd name="T37" fmla="*/ 58 h 66"/>
                  <a:gd name="T38" fmla="*/ 0 w 44"/>
                  <a:gd name="T3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66">
                    <a:moveTo>
                      <a:pt x="2" y="12"/>
                    </a:moveTo>
                    <a:lnTo>
                      <a:pt x="6" y="16"/>
                    </a:lnTo>
                    <a:lnTo>
                      <a:pt x="2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14" y="0"/>
                    </a:lnTo>
                    <a:lnTo>
                      <a:pt x="28" y="0"/>
                    </a:lnTo>
                    <a:lnTo>
                      <a:pt x="38" y="4"/>
                    </a:lnTo>
                    <a:lnTo>
                      <a:pt x="40" y="6"/>
                    </a:lnTo>
                    <a:lnTo>
                      <a:pt x="44" y="12"/>
                    </a:lnTo>
                    <a:lnTo>
                      <a:pt x="44" y="18"/>
                    </a:lnTo>
                    <a:lnTo>
                      <a:pt x="40" y="26"/>
                    </a:lnTo>
                    <a:lnTo>
                      <a:pt x="30" y="32"/>
                    </a:lnTo>
                    <a:lnTo>
                      <a:pt x="14" y="38"/>
                    </a:lnTo>
                    <a:lnTo>
                      <a:pt x="8" y="42"/>
                    </a:lnTo>
                    <a:lnTo>
                      <a:pt x="2" y="48"/>
                    </a:lnTo>
                    <a:lnTo>
                      <a:pt x="0" y="58"/>
                    </a:lnTo>
                    <a:lnTo>
                      <a:pt x="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8" name="Freeform 284"/>
              <p:cNvSpPr>
                <a:spLocks/>
              </p:cNvSpPr>
              <p:nvPr/>
            </p:nvSpPr>
            <p:spPr bwMode="auto">
              <a:xfrm>
                <a:off x="487" y="1837"/>
                <a:ext cx="26" cy="38"/>
              </a:xfrm>
              <a:custGeom>
                <a:avLst/>
                <a:gdLst>
                  <a:gd name="T0" fmla="*/ 14 w 26"/>
                  <a:gd name="T1" fmla="*/ 0 h 38"/>
                  <a:gd name="T2" fmla="*/ 20 w 26"/>
                  <a:gd name="T3" fmla="*/ 4 h 38"/>
                  <a:gd name="T4" fmla="*/ 24 w 26"/>
                  <a:gd name="T5" fmla="*/ 6 h 38"/>
                  <a:gd name="T6" fmla="*/ 26 w 26"/>
                  <a:gd name="T7" fmla="*/ 12 h 38"/>
                  <a:gd name="T8" fmla="*/ 26 w 26"/>
                  <a:gd name="T9" fmla="*/ 18 h 38"/>
                  <a:gd name="T10" fmla="*/ 24 w 26"/>
                  <a:gd name="T11" fmla="*/ 26 h 38"/>
                  <a:gd name="T12" fmla="*/ 14 w 26"/>
                  <a:gd name="T13" fmla="*/ 32 h 38"/>
                  <a:gd name="T14" fmla="*/ 0 w 26"/>
                  <a:gd name="T1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8">
                    <a:moveTo>
                      <a:pt x="14" y="0"/>
                    </a:moveTo>
                    <a:lnTo>
                      <a:pt x="20" y="4"/>
                    </a:lnTo>
                    <a:lnTo>
                      <a:pt x="24" y="6"/>
                    </a:lnTo>
                    <a:lnTo>
                      <a:pt x="26" y="12"/>
                    </a:lnTo>
                    <a:lnTo>
                      <a:pt x="26" y="18"/>
                    </a:lnTo>
                    <a:lnTo>
                      <a:pt x="24" y="26"/>
                    </a:lnTo>
                    <a:lnTo>
                      <a:pt x="14" y="32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9" name="Freeform 285"/>
              <p:cNvSpPr>
                <a:spLocks/>
              </p:cNvSpPr>
              <p:nvPr/>
            </p:nvSpPr>
            <p:spPr bwMode="auto">
              <a:xfrm>
                <a:off x="473" y="1895"/>
                <a:ext cx="44" cy="6"/>
              </a:xfrm>
              <a:custGeom>
                <a:avLst/>
                <a:gdLst>
                  <a:gd name="T0" fmla="*/ 0 w 44"/>
                  <a:gd name="T1" fmla="*/ 2 h 6"/>
                  <a:gd name="T2" fmla="*/ 2 w 44"/>
                  <a:gd name="T3" fmla="*/ 0 h 6"/>
                  <a:gd name="T4" fmla="*/ 8 w 44"/>
                  <a:gd name="T5" fmla="*/ 0 h 6"/>
                  <a:gd name="T6" fmla="*/ 24 w 44"/>
                  <a:gd name="T7" fmla="*/ 6 h 6"/>
                  <a:gd name="T8" fmla="*/ 34 w 44"/>
                  <a:gd name="T9" fmla="*/ 6 h 6"/>
                  <a:gd name="T10" fmla="*/ 40 w 44"/>
                  <a:gd name="T11" fmla="*/ 2 h 6"/>
                  <a:gd name="T12" fmla="*/ 44 w 44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6">
                    <a:moveTo>
                      <a:pt x="0" y="2"/>
                    </a:moveTo>
                    <a:lnTo>
                      <a:pt x="2" y="0"/>
                    </a:lnTo>
                    <a:lnTo>
                      <a:pt x="8" y="0"/>
                    </a:lnTo>
                    <a:lnTo>
                      <a:pt x="24" y="6"/>
                    </a:lnTo>
                    <a:lnTo>
                      <a:pt x="34" y="6"/>
                    </a:lnTo>
                    <a:lnTo>
                      <a:pt x="40" y="2"/>
                    </a:lnTo>
                    <a:lnTo>
                      <a:pt x="4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0" name="Freeform 286"/>
              <p:cNvSpPr>
                <a:spLocks/>
              </p:cNvSpPr>
              <p:nvPr/>
            </p:nvSpPr>
            <p:spPr bwMode="auto">
              <a:xfrm>
                <a:off x="481" y="1887"/>
                <a:ext cx="36" cy="16"/>
              </a:xfrm>
              <a:custGeom>
                <a:avLst/>
                <a:gdLst>
                  <a:gd name="T0" fmla="*/ 0 w 36"/>
                  <a:gd name="T1" fmla="*/ 8 h 16"/>
                  <a:gd name="T2" fmla="*/ 16 w 36"/>
                  <a:gd name="T3" fmla="*/ 16 h 16"/>
                  <a:gd name="T4" fmla="*/ 30 w 36"/>
                  <a:gd name="T5" fmla="*/ 16 h 16"/>
                  <a:gd name="T6" fmla="*/ 32 w 36"/>
                  <a:gd name="T7" fmla="*/ 14 h 16"/>
                  <a:gd name="T8" fmla="*/ 36 w 36"/>
                  <a:gd name="T9" fmla="*/ 8 h 16"/>
                  <a:gd name="T10" fmla="*/ 36 w 36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6">
                    <a:moveTo>
                      <a:pt x="0" y="8"/>
                    </a:moveTo>
                    <a:lnTo>
                      <a:pt x="16" y="16"/>
                    </a:lnTo>
                    <a:lnTo>
                      <a:pt x="30" y="16"/>
                    </a:lnTo>
                    <a:lnTo>
                      <a:pt x="32" y="14"/>
                    </a:lnTo>
                    <a:lnTo>
                      <a:pt x="36" y="8"/>
                    </a:lnTo>
                    <a:lnTo>
                      <a:pt x="3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1" name="Freeform 287"/>
              <p:cNvSpPr>
                <a:spLocks/>
              </p:cNvSpPr>
              <p:nvPr/>
            </p:nvSpPr>
            <p:spPr bwMode="auto">
              <a:xfrm>
                <a:off x="539" y="1897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2" name="Freeform 288"/>
              <p:cNvSpPr>
                <a:spLocks/>
              </p:cNvSpPr>
              <p:nvPr/>
            </p:nvSpPr>
            <p:spPr bwMode="auto">
              <a:xfrm>
                <a:off x="567" y="1837"/>
                <a:ext cx="44" cy="66"/>
              </a:xfrm>
              <a:custGeom>
                <a:avLst/>
                <a:gdLst>
                  <a:gd name="T0" fmla="*/ 20 w 44"/>
                  <a:gd name="T1" fmla="*/ 0 h 66"/>
                  <a:gd name="T2" fmla="*/ 10 w 44"/>
                  <a:gd name="T3" fmla="*/ 4 h 66"/>
                  <a:gd name="T4" fmla="*/ 4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4 h 66"/>
                  <a:gd name="T12" fmla="*/ 10 w 44"/>
                  <a:gd name="T13" fmla="*/ 64 h 66"/>
                  <a:gd name="T14" fmla="*/ 20 w 44"/>
                  <a:gd name="T15" fmla="*/ 66 h 66"/>
                  <a:gd name="T16" fmla="*/ 26 w 44"/>
                  <a:gd name="T17" fmla="*/ 66 h 66"/>
                  <a:gd name="T18" fmla="*/ 36 w 44"/>
                  <a:gd name="T19" fmla="*/ 64 h 66"/>
                  <a:gd name="T20" fmla="*/ 42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2 w 44"/>
                  <a:gd name="T27" fmla="*/ 12 h 66"/>
                  <a:gd name="T28" fmla="*/ 36 w 44"/>
                  <a:gd name="T29" fmla="*/ 4 h 66"/>
                  <a:gd name="T30" fmla="*/ 26 w 44"/>
                  <a:gd name="T31" fmla="*/ 0 h 66"/>
                  <a:gd name="T32" fmla="*/ 20 w 44"/>
                  <a:gd name="T33" fmla="*/ 0 h 66"/>
                  <a:gd name="T34" fmla="*/ 14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4 w 44"/>
                  <a:gd name="T49" fmla="*/ 64 h 66"/>
                  <a:gd name="T50" fmla="*/ 20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20" y="0"/>
                    </a:moveTo>
                    <a:lnTo>
                      <a:pt x="10" y="4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4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6" y="64"/>
                    </a:lnTo>
                    <a:lnTo>
                      <a:pt x="42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2" y="12"/>
                    </a:lnTo>
                    <a:lnTo>
                      <a:pt x="36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4" y="64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3" name="Freeform 289"/>
              <p:cNvSpPr>
                <a:spLocks/>
              </p:cNvSpPr>
              <p:nvPr/>
            </p:nvSpPr>
            <p:spPr bwMode="auto">
              <a:xfrm>
                <a:off x="593" y="1837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4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4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4" name="Line 290"/>
              <p:cNvSpPr>
                <a:spLocks noChangeShapeType="1"/>
              </p:cNvSpPr>
              <p:nvPr/>
            </p:nvSpPr>
            <p:spPr bwMode="auto">
              <a:xfrm>
                <a:off x="637" y="1849"/>
                <a:ext cx="4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5" name="Line 291"/>
              <p:cNvSpPr>
                <a:spLocks noChangeShapeType="1"/>
              </p:cNvSpPr>
              <p:nvPr/>
            </p:nvSpPr>
            <p:spPr bwMode="auto">
              <a:xfrm flipH="1">
                <a:off x="637" y="1849"/>
                <a:ext cx="4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6" name="Freeform 292"/>
              <p:cNvSpPr>
                <a:spLocks/>
              </p:cNvSpPr>
              <p:nvPr/>
            </p:nvSpPr>
            <p:spPr bwMode="auto">
              <a:xfrm>
                <a:off x="711" y="1837"/>
                <a:ext cx="16" cy="66"/>
              </a:xfrm>
              <a:custGeom>
                <a:avLst/>
                <a:gdLst>
                  <a:gd name="T0" fmla="*/ 0 w 16"/>
                  <a:gd name="T1" fmla="*/ 12 h 66"/>
                  <a:gd name="T2" fmla="*/ 6 w 16"/>
                  <a:gd name="T3" fmla="*/ 10 h 66"/>
                  <a:gd name="T4" fmla="*/ 16 w 16"/>
                  <a:gd name="T5" fmla="*/ 0 h 66"/>
                  <a:gd name="T6" fmla="*/ 16 w 1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6">
                    <a:moveTo>
                      <a:pt x="0" y="12"/>
                    </a:moveTo>
                    <a:lnTo>
                      <a:pt x="6" y="10"/>
                    </a:lnTo>
                    <a:lnTo>
                      <a:pt x="16" y="0"/>
                    </a:lnTo>
                    <a:lnTo>
                      <a:pt x="16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7" name="Line 293"/>
              <p:cNvSpPr>
                <a:spLocks noChangeShapeType="1"/>
              </p:cNvSpPr>
              <p:nvPr/>
            </p:nvSpPr>
            <p:spPr bwMode="auto">
              <a:xfrm>
                <a:off x="723" y="1841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8" name="Line 294"/>
              <p:cNvSpPr>
                <a:spLocks noChangeShapeType="1"/>
              </p:cNvSpPr>
              <p:nvPr/>
            </p:nvSpPr>
            <p:spPr bwMode="auto">
              <a:xfrm>
                <a:off x="711" y="1903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9" name="Freeform 295"/>
              <p:cNvSpPr>
                <a:spLocks/>
              </p:cNvSpPr>
              <p:nvPr/>
            </p:nvSpPr>
            <p:spPr bwMode="auto">
              <a:xfrm>
                <a:off x="765" y="1837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10 w 44"/>
                  <a:gd name="T3" fmla="*/ 4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10 w 44"/>
                  <a:gd name="T13" fmla="*/ 64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4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4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4 h 66"/>
                  <a:gd name="T36" fmla="*/ 10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2 w 44"/>
                  <a:gd name="T49" fmla="*/ 64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10" y="4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10" y="6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4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2" y="64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0" name="Freeform 296"/>
              <p:cNvSpPr>
                <a:spLocks/>
              </p:cNvSpPr>
              <p:nvPr/>
            </p:nvSpPr>
            <p:spPr bwMode="auto">
              <a:xfrm>
                <a:off x="789" y="1837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8 w 16"/>
                  <a:gd name="T3" fmla="*/ 64 h 66"/>
                  <a:gd name="T4" fmla="*/ 10 w 16"/>
                  <a:gd name="T5" fmla="*/ 60 h 66"/>
                  <a:gd name="T6" fmla="*/ 14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4 w 16"/>
                  <a:gd name="T13" fmla="*/ 12 h 66"/>
                  <a:gd name="T14" fmla="*/ 10 w 16"/>
                  <a:gd name="T15" fmla="*/ 6 h 66"/>
                  <a:gd name="T16" fmla="*/ 8 w 16"/>
                  <a:gd name="T17" fmla="*/ 4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8" y="64"/>
                    </a:lnTo>
                    <a:lnTo>
                      <a:pt x="10" y="60"/>
                    </a:lnTo>
                    <a:lnTo>
                      <a:pt x="14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8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1" name="Freeform 297"/>
              <p:cNvSpPr>
                <a:spLocks/>
              </p:cNvSpPr>
              <p:nvPr/>
            </p:nvSpPr>
            <p:spPr bwMode="auto">
              <a:xfrm>
                <a:off x="829" y="1785"/>
                <a:ext cx="40" cy="30"/>
              </a:xfrm>
              <a:custGeom>
                <a:avLst/>
                <a:gdLst>
                  <a:gd name="T0" fmla="*/ 2 w 40"/>
                  <a:gd name="T1" fmla="*/ 14 h 30"/>
                  <a:gd name="T2" fmla="*/ 6 w 40"/>
                  <a:gd name="T3" fmla="*/ 16 h 30"/>
                  <a:gd name="T4" fmla="*/ 2 w 40"/>
                  <a:gd name="T5" fmla="*/ 20 h 30"/>
                  <a:gd name="T6" fmla="*/ 0 w 40"/>
                  <a:gd name="T7" fmla="*/ 16 h 30"/>
                  <a:gd name="T8" fmla="*/ 0 w 40"/>
                  <a:gd name="T9" fmla="*/ 14 h 30"/>
                  <a:gd name="T10" fmla="*/ 2 w 40"/>
                  <a:gd name="T11" fmla="*/ 8 h 30"/>
                  <a:gd name="T12" fmla="*/ 6 w 40"/>
                  <a:gd name="T13" fmla="*/ 4 h 30"/>
                  <a:gd name="T14" fmla="*/ 14 w 40"/>
                  <a:gd name="T15" fmla="*/ 0 h 30"/>
                  <a:gd name="T16" fmla="*/ 28 w 40"/>
                  <a:gd name="T17" fmla="*/ 0 h 30"/>
                  <a:gd name="T18" fmla="*/ 38 w 40"/>
                  <a:gd name="T19" fmla="*/ 4 h 30"/>
                  <a:gd name="T20" fmla="*/ 40 w 40"/>
                  <a:gd name="T21" fmla="*/ 10 h 30"/>
                  <a:gd name="T22" fmla="*/ 40 w 40"/>
                  <a:gd name="T23" fmla="*/ 20 h 30"/>
                  <a:gd name="T24" fmla="*/ 38 w 40"/>
                  <a:gd name="T25" fmla="*/ 26 h 30"/>
                  <a:gd name="T26" fmla="*/ 28 w 40"/>
                  <a:gd name="T27" fmla="*/ 30 h 30"/>
                  <a:gd name="T28" fmla="*/ 18 w 40"/>
                  <a:gd name="T2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" h="30">
                    <a:moveTo>
                      <a:pt x="2" y="14"/>
                    </a:moveTo>
                    <a:lnTo>
                      <a:pt x="6" y="16"/>
                    </a:lnTo>
                    <a:lnTo>
                      <a:pt x="2" y="20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2" y="8"/>
                    </a:lnTo>
                    <a:lnTo>
                      <a:pt x="6" y="4"/>
                    </a:lnTo>
                    <a:lnTo>
                      <a:pt x="14" y="0"/>
                    </a:lnTo>
                    <a:lnTo>
                      <a:pt x="28" y="0"/>
                    </a:lnTo>
                    <a:lnTo>
                      <a:pt x="38" y="4"/>
                    </a:lnTo>
                    <a:lnTo>
                      <a:pt x="40" y="10"/>
                    </a:lnTo>
                    <a:lnTo>
                      <a:pt x="40" y="20"/>
                    </a:lnTo>
                    <a:lnTo>
                      <a:pt x="38" y="26"/>
                    </a:lnTo>
                    <a:lnTo>
                      <a:pt x="28" y="30"/>
                    </a:lnTo>
                    <a:lnTo>
                      <a:pt x="18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2" name="Freeform 298"/>
              <p:cNvSpPr>
                <a:spLocks/>
              </p:cNvSpPr>
              <p:nvPr/>
            </p:nvSpPr>
            <p:spPr bwMode="auto">
              <a:xfrm>
                <a:off x="829" y="1785"/>
                <a:ext cx="44" cy="68"/>
              </a:xfrm>
              <a:custGeom>
                <a:avLst/>
                <a:gdLst>
                  <a:gd name="T0" fmla="*/ 28 w 44"/>
                  <a:gd name="T1" fmla="*/ 0 h 68"/>
                  <a:gd name="T2" fmla="*/ 34 w 44"/>
                  <a:gd name="T3" fmla="*/ 4 h 68"/>
                  <a:gd name="T4" fmla="*/ 38 w 44"/>
                  <a:gd name="T5" fmla="*/ 10 h 68"/>
                  <a:gd name="T6" fmla="*/ 38 w 44"/>
                  <a:gd name="T7" fmla="*/ 20 h 68"/>
                  <a:gd name="T8" fmla="*/ 34 w 44"/>
                  <a:gd name="T9" fmla="*/ 26 h 68"/>
                  <a:gd name="T10" fmla="*/ 28 w 44"/>
                  <a:gd name="T11" fmla="*/ 30 h 68"/>
                  <a:gd name="T12" fmla="*/ 34 w 44"/>
                  <a:gd name="T13" fmla="*/ 32 h 68"/>
                  <a:gd name="T14" fmla="*/ 40 w 44"/>
                  <a:gd name="T15" fmla="*/ 38 h 68"/>
                  <a:gd name="T16" fmla="*/ 44 w 44"/>
                  <a:gd name="T17" fmla="*/ 46 h 68"/>
                  <a:gd name="T18" fmla="*/ 44 w 44"/>
                  <a:gd name="T19" fmla="*/ 54 h 68"/>
                  <a:gd name="T20" fmla="*/ 40 w 44"/>
                  <a:gd name="T21" fmla="*/ 62 h 68"/>
                  <a:gd name="T22" fmla="*/ 38 w 44"/>
                  <a:gd name="T23" fmla="*/ 64 h 68"/>
                  <a:gd name="T24" fmla="*/ 28 w 44"/>
                  <a:gd name="T25" fmla="*/ 68 h 68"/>
                  <a:gd name="T26" fmla="*/ 14 w 44"/>
                  <a:gd name="T27" fmla="*/ 68 h 68"/>
                  <a:gd name="T28" fmla="*/ 6 w 44"/>
                  <a:gd name="T29" fmla="*/ 64 h 68"/>
                  <a:gd name="T30" fmla="*/ 2 w 44"/>
                  <a:gd name="T31" fmla="*/ 62 h 68"/>
                  <a:gd name="T32" fmla="*/ 0 w 44"/>
                  <a:gd name="T33" fmla="*/ 54 h 68"/>
                  <a:gd name="T34" fmla="*/ 0 w 44"/>
                  <a:gd name="T35" fmla="*/ 52 h 68"/>
                  <a:gd name="T36" fmla="*/ 2 w 44"/>
                  <a:gd name="T37" fmla="*/ 48 h 68"/>
                  <a:gd name="T38" fmla="*/ 6 w 44"/>
                  <a:gd name="T39" fmla="*/ 52 h 68"/>
                  <a:gd name="T40" fmla="*/ 2 w 44"/>
                  <a:gd name="T41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4" h="68">
                    <a:moveTo>
                      <a:pt x="28" y="0"/>
                    </a:moveTo>
                    <a:lnTo>
                      <a:pt x="34" y="4"/>
                    </a:lnTo>
                    <a:lnTo>
                      <a:pt x="38" y="10"/>
                    </a:lnTo>
                    <a:lnTo>
                      <a:pt x="38" y="20"/>
                    </a:lnTo>
                    <a:lnTo>
                      <a:pt x="34" y="26"/>
                    </a:lnTo>
                    <a:lnTo>
                      <a:pt x="28" y="30"/>
                    </a:lnTo>
                    <a:lnTo>
                      <a:pt x="34" y="32"/>
                    </a:lnTo>
                    <a:lnTo>
                      <a:pt x="40" y="38"/>
                    </a:lnTo>
                    <a:lnTo>
                      <a:pt x="44" y="46"/>
                    </a:lnTo>
                    <a:lnTo>
                      <a:pt x="44" y="54"/>
                    </a:lnTo>
                    <a:lnTo>
                      <a:pt x="40" y="62"/>
                    </a:lnTo>
                    <a:lnTo>
                      <a:pt x="38" y="64"/>
                    </a:lnTo>
                    <a:lnTo>
                      <a:pt x="28" y="68"/>
                    </a:lnTo>
                    <a:lnTo>
                      <a:pt x="14" y="68"/>
                    </a:lnTo>
                    <a:lnTo>
                      <a:pt x="6" y="64"/>
                    </a:lnTo>
                    <a:lnTo>
                      <a:pt x="2" y="62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3" name="Freeform 299"/>
              <p:cNvSpPr>
                <a:spLocks/>
              </p:cNvSpPr>
              <p:nvPr/>
            </p:nvSpPr>
            <p:spPr bwMode="auto">
              <a:xfrm>
                <a:off x="857" y="1821"/>
                <a:ext cx="12" cy="32"/>
              </a:xfrm>
              <a:custGeom>
                <a:avLst/>
                <a:gdLst>
                  <a:gd name="T0" fmla="*/ 10 w 12"/>
                  <a:gd name="T1" fmla="*/ 0 h 32"/>
                  <a:gd name="T2" fmla="*/ 12 w 12"/>
                  <a:gd name="T3" fmla="*/ 10 h 32"/>
                  <a:gd name="T4" fmla="*/ 12 w 12"/>
                  <a:gd name="T5" fmla="*/ 18 h 32"/>
                  <a:gd name="T6" fmla="*/ 10 w 12"/>
                  <a:gd name="T7" fmla="*/ 26 h 32"/>
                  <a:gd name="T8" fmla="*/ 6 w 12"/>
                  <a:gd name="T9" fmla="*/ 28 h 32"/>
                  <a:gd name="T10" fmla="*/ 0 w 1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2">
                    <a:moveTo>
                      <a:pt x="10" y="0"/>
                    </a:moveTo>
                    <a:lnTo>
                      <a:pt x="12" y="10"/>
                    </a:lnTo>
                    <a:lnTo>
                      <a:pt x="12" y="18"/>
                    </a:lnTo>
                    <a:lnTo>
                      <a:pt x="10" y="26"/>
                    </a:lnTo>
                    <a:lnTo>
                      <a:pt x="6" y="28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4" name="Freeform 300"/>
              <p:cNvSpPr>
                <a:spLocks/>
              </p:cNvSpPr>
              <p:nvPr/>
            </p:nvSpPr>
            <p:spPr bwMode="auto">
              <a:xfrm>
                <a:off x="891" y="1785"/>
                <a:ext cx="42" cy="30"/>
              </a:xfrm>
              <a:custGeom>
                <a:avLst/>
                <a:gdLst>
                  <a:gd name="T0" fmla="*/ 4 w 42"/>
                  <a:gd name="T1" fmla="*/ 14 h 30"/>
                  <a:gd name="T2" fmla="*/ 8 w 42"/>
                  <a:gd name="T3" fmla="*/ 16 h 30"/>
                  <a:gd name="T4" fmla="*/ 4 w 42"/>
                  <a:gd name="T5" fmla="*/ 20 h 30"/>
                  <a:gd name="T6" fmla="*/ 0 w 42"/>
                  <a:gd name="T7" fmla="*/ 16 h 30"/>
                  <a:gd name="T8" fmla="*/ 0 w 42"/>
                  <a:gd name="T9" fmla="*/ 14 h 30"/>
                  <a:gd name="T10" fmla="*/ 4 w 42"/>
                  <a:gd name="T11" fmla="*/ 8 h 30"/>
                  <a:gd name="T12" fmla="*/ 8 w 42"/>
                  <a:gd name="T13" fmla="*/ 4 h 30"/>
                  <a:gd name="T14" fmla="*/ 16 w 42"/>
                  <a:gd name="T15" fmla="*/ 0 h 30"/>
                  <a:gd name="T16" fmla="*/ 30 w 42"/>
                  <a:gd name="T17" fmla="*/ 0 h 30"/>
                  <a:gd name="T18" fmla="*/ 38 w 42"/>
                  <a:gd name="T19" fmla="*/ 4 h 30"/>
                  <a:gd name="T20" fmla="*/ 42 w 42"/>
                  <a:gd name="T21" fmla="*/ 10 h 30"/>
                  <a:gd name="T22" fmla="*/ 42 w 42"/>
                  <a:gd name="T23" fmla="*/ 20 h 30"/>
                  <a:gd name="T24" fmla="*/ 38 w 42"/>
                  <a:gd name="T25" fmla="*/ 26 h 30"/>
                  <a:gd name="T26" fmla="*/ 30 w 42"/>
                  <a:gd name="T27" fmla="*/ 30 h 30"/>
                  <a:gd name="T28" fmla="*/ 20 w 42"/>
                  <a:gd name="T2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2" h="30">
                    <a:moveTo>
                      <a:pt x="4" y="14"/>
                    </a:moveTo>
                    <a:lnTo>
                      <a:pt x="8" y="16"/>
                    </a:lnTo>
                    <a:lnTo>
                      <a:pt x="4" y="20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4" y="8"/>
                    </a:lnTo>
                    <a:lnTo>
                      <a:pt x="8" y="4"/>
                    </a:lnTo>
                    <a:lnTo>
                      <a:pt x="16" y="0"/>
                    </a:lnTo>
                    <a:lnTo>
                      <a:pt x="30" y="0"/>
                    </a:lnTo>
                    <a:lnTo>
                      <a:pt x="38" y="4"/>
                    </a:lnTo>
                    <a:lnTo>
                      <a:pt x="42" y="10"/>
                    </a:lnTo>
                    <a:lnTo>
                      <a:pt x="42" y="20"/>
                    </a:lnTo>
                    <a:lnTo>
                      <a:pt x="38" y="26"/>
                    </a:lnTo>
                    <a:lnTo>
                      <a:pt x="30" y="30"/>
                    </a:lnTo>
                    <a:lnTo>
                      <a:pt x="20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5" name="Freeform 301"/>
              <p:cNvSpPr>
                <a:spLocks/>
              </p:cNvSpPr>
              <p:nvPr/>
            </p:nvSpPr>
            <p:spPr bwMode="auto">
              <a:xfrm>
                <a:off x="891" y="1785"/>
                <a:ext cx="46" cy="68"/>
              </a:xfrm>
              <a:custGeom>
                <a:avLst/>
                <a:gdLst>
                  <a:gd name="T0" fmla="*/ 30 w 46"/>
                  <a:gd name="T1" fmla="*/ 0 h 68"/>
                  <a:gd name="T2" fmla="*/ 36 w 46"/>
                  <a:gd name="T3" fmla="*/ 4 h 68"/>
                  <a:gd name="T4" fmla="*/ 38 w 46"/>
                  <a:gd name="T5" fmla="*/ 10 h 68"/>
                  <a:gd name="T6" fmla="*/ 38 w 46"/>
                  <a:gd name="T7" fmla="*/ 20 h 68"/>
                  <a:gd name="T8" fmla="*/ 36 w 46"/>
                  <a:gd name="T9" fmla="*/ 26 h 68"/>
                  <a:gd name="T10" fmla="*/ 30 w 46"/>
                  <a:gd name="T11" fmla="*/ 30 h 68"/>
                  <a:gd name="T12" fmla="*/ 36 w 46"/>
                  <a:gd name="T13" fmla="*/ 32 h 68"/>
                  <a:gd name="T14" fmla="*/ 42 w 46"/>
                  <a:gd name="T15" fmla="*/ 38 h 68"/>
                  <a:gd name="T16" fmla="*/ 46 w 46"/>
                  <a:gd name="T17" fmla="*/ 46 h 68"/>
                  <a:gd name="T18" fmla="*/ 46 w 46"/>
                  <a:gd name="T19" fmla="*/ 54 h 68"/>
                  <a:gd name="T20" fmla="*/ 42 w 46"/>
                  <a:gd name="T21" fmla="*/ 62 h 68"/>
                  <a:gd name="T22" fmla="*/ 38 w 46"/>
                  <a:gd name="T23" fmla="*/ 64 h 68"/>
                  <a:gd name="T24" fmla="*/ 30 w 46"/>
                  <a:gd name="T25" fmla="*/ 68 h 68"/>
                  <a:gd name="T26" fmla="*/ 16 w 46"/>
                  <a:gd name="T27" fmla="*/ 68 h 68"/>
                  <a:gd name="T28" fmla="*/ 8 w 46"/>
                  <a:gd name="T29" fmla="*/ 64 h 68"/>
                  <a:gd name="T30" fmla="*/ 4 w 46"/>
                  <a:gd name="T31" fmla="*/ 62 h 68"/>
                  <a:gd name="T32" fmla="*/ 0 w 46"/>
                  <a:gd name="T33" fmla="*/ 54 h 68"/>
                  <a:gd name="T34" fmla="*/ 0 w 46"/>
                  <a:gd name="T35" fmla="*/ 52 h 68"/>
                  <a:gd name="T36" fmla="*/ 4 w 46"/>
                  <a:gd name="T37" fmla="*/ 48 h 68"/>
                  <a:gd name="T38" fmla="*/ 8 w 46"/>
                  <a:gd name="T39" fmla="*/ 52 h 68"/>
                  <a:gd name="T40" fmla="*/ 4 w 46"/>
                  <a:gd name="T41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" h="68">
                    <a:moveTo>
                      <a:pt x="30" y="0"/>
                    </a:moveTo>
                    <a:lnTo>
                      <a:pt x="36" y="4"/>
                    </a:lnTo>
                    <a:lnTo>
                      <a:pt x="38" y="10"/>
                    </a:lnTo>
                    <a:lnTo>
                      <a:pt x="38" y="20"/>
                    </a:lnTo>
                    <a:lnTo>
                      <a:pt x="36" y="26"/>
                    </a:lnTo>
                    <a:lnTo>
                      <a:pt x="30" y="30"/>
                    </a:lnTo>
                    <a:lnTo>
                      <a:pt x="36" y="32"/>
                    </a:lnTo>
                    <a:lnTo>
                      <a:pt x="42" y="38"/>
                    </a:lnTo>
                    <a:lnTo>
                      <a:pt x="46" y="46"/>
                    </a:lnTo>
                    <a:lnTo>
                      <a:pt x="46" y="54"/>
                    </a:lnTo>
                    <a:lnTo>
                      <a:pt x="42" y="62"/>
                    </a:lnTo>
                    <a:lnTo>
                      <a:pt x="38" y="64"/>
                    </a:lnTo>
                    <a:lnTo>
                      <a:pt x="30" y="68"/>
                    </a:lnTo>
                    <a:lnTo>
                      <a:pt x="16" y="68"/>
                    </a:lnTo>
                    <a:lnTo>
                      <a:pt x="8" y="64"/>
                    </a:lnTo>
                    <a:lnTo>
                      <a:pt x="4" y="62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4" y="48"/>
                    </a:lnTo>
                    <a:lnTo>
                      <a:pt x="8" y="52"/>
                    </a:lnTo>
                    <a:lnTo>
                      <a:pt x="4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6" name="Freeform 302"/>
              <p:cNvSpPr>
                <a:spLocks/>
              </p:cNvSpPr>
              <p:nvPr/>
            </p:nvSpPr>
            <p:spPr bwMode="auto">
              <a:xfrm>
                <a:off x="921" y="1821"/>
                <a:ext cx="12" cy="32"/>
              </a:xfrm>
              <a:custGeom>
                <a:avLst/>
                <a:gdLst>
                  <a:gd name="T0" fmla="*/ 8 w 12"/>
                  <a:gd name="T1" fmla="*/ 0 h 32"/>
                  <a:gd name="T2" fmla="*/ 12 w 12"/>
                  <a:gd name="T3" fmla="*/ 10 h 32"/>
                  <a:gd name="T4" fmla="*/ 12 w 12"/>
                  <a:gd name="T5" fmla="*/ 18 h 32"/>
                  <a:gd name="T6" fmla="*/ 8 w 12"/>
                  <a:gd name="T7" fmla="*/ 26 h 32"/>
                  <a:gd name="T8" fmla="*/ 6 w 12"/>
                  <a:gd name="T9" fmla="*/ 28 h 32"/>
                  <a:gd name="T10" fmla="*/ 0 w 1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2">
                    <a:moveTo>
                      <a:pt x="8" y="0"/>
                    </a:moveTo>
                    <a:lnTo>
                      <a:pt x="12" y="10"/>
                    </a:lnTo>
                    <a:lnTo>
                      <a:pt x="12" y="18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7" name="Line 303"/>
              <p:cNvSpPr>
                <a:spLocks noChangeShapeType="1"/>
              </p:cNvSpPr>
              <p:nvPr/>
            </p:nvSpPr>
            <p:spPr bwMode="auto">
              <a:xfrm>
                <a:off x="979" y="1367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8" name="Freeform 304"/>
              <p:cNvSpPr>
                <a:spLocks/>
              </p:cNvSpPr>
              <p:nvPr/>
            </p:nvSpPr>
            <p:spPr bwMode="auto">
              <a:xfrm>
                <a:off x="473" y="1337"/>
                <a:ext cx="40" cy="30"/>
              </a:xfrm>
              <a:custGeom>
                <a:avLst/>
                <a:gdLst>
                  <a:gd name="T0" fmla="*/ 2 w 40"/>
                  <a:gd name="T1" fmla="*/ 14 h 30"/>
                  <a:gd name="T2" fmla="*/ 6 w 40"/>
                  <a:gd name="T3" fmla="*/ 16 h 30"/>
                  <a:gd name="T4" fmla="*/ 2 w 40"/>
                  <a:gd name="T5" fmla="*/ 20 h 30"/>
                  <a:gd name="T6" fmla="*/ 0 w 40"/>
                  <a:gd name="T7" fmla="*/ 16 h 30"/>
                  <a:gd name="T8" fmla="*/ 0 w 40"/>
                  <a:gd name="T9" fmla="*/ 14 h 30"/>
                  <a:gd name="T10" fmla="*/ 2 w 40"/>
                  <a:gd name="T11" fmla="*/ 8 h 30"/>
                  <a:gd name="T12" fmla="*/ 6 w 40"/>
                  <a:gd name="T13" fmla="*/ 4 h 30"/>
                  <a:gd name="T14" fmla="*/ 14 w 40"/>
                  <a:gd name="T15" fmla="*/ 0 h 30"/>
                  <a:gd name="T16" fmla="*/ 28 w 40"/>
                  <a:gd name="T17" fmla="*/ 0 h 30"/>
                  <a:gd name="T18" fmla="*/ 38 w 40"/>
                  <a:gd name="T19" fmla="*/ 4 h 30"/>
                  <a:gd name="T20" fmla="*/ 40 w 40"/>
                  <a:gd name="T21" fmla="*/ 10 h 30"/>
                  <a:gd name="T22" fmla="*/ 40 w 40"/>
                  <a:gd name="T23" fmla="*/ 20 h 30"/>
                  <a:gd name="T24" fmla="*/ 38 w 40"/>
                  <a:gd name="T25" fmla="*/ 26 h 30"/>
                  <a:gd name="T26" fmla="*/ 28 w 40"/>
                  <a:gd name="T27" fmla="*/ 30 h 30"/>
                  <a:gd name="T28" fmla="*/ 18 w 40"/>
                  <a:gd name="T2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" h="30">
                    <a:moveTo>
                      <a:pt x="2" y="14"/>
                    </a:moveTo>
                    <a:lnTo>
                      <a:pt x="6" y="16"/>
                    </a:lnTo>
                    <a:lnTo>
                      <a:pt x="2" y="20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2" y="8"/>
                    </a:lnTo>
                    <a:lnTo>
                      <a:pt x="6" y="4"/>
                    </a:lnTo>
                    <a:lnTo>
                      <a:pt x="14" y="0"/>
                    </a:lnTo>
                    <a:lnTo>
                      <a:pt x="28" y="0"/>
                    </a:lnTo>
                    <a:lnTo>
                      <a:pt x="38" y="4"/>
                    </a:lnTo>
                    <a:lnTo>
                      <a:pt x="40" y="10"/>
                    </a:lnTo>
                    <a:lnTo>
                      <a:pt x="40" y="20"/>
                    </a:lnTo>
                    <a:lnTo>
                      <a:pt x="38" y="26"/>
                    </a:lnTo>
                    <a:lnTo>
                      <a:pt x="28" y="30"/>
                    </a:lnTo>
                    <a:lnTo>
                      <a:pt x="18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9" name="Freeform 305"/>
              <p:cNvSpPr>
                <a:spLocks/>
              </p:cNvSpPr>
              <p:nvPr/>
            </p:nvSpPr>
            <p:spPr bwMode="auto">
              <a:xfrm>
                <a:off x="473" y="1337"/>
                <a:ext cx="44" cy="68"/>
              </a:xfrm>
              <a:custGeom>
                <a:avLst/>
                <a:gdLst>
                  <a:gd name="T0" fmla="*/ 28 w 44"/>
                  <a:gd name="T1" fmla="*/ 0 h 68"/>
                  <a:gd name="T2" fmla="*/ 34 w 44"/>
                  <a:gd name="T3" fmla="*/ 4 h 68"/>
                  <a:gd name="T4" fmla="*/ 38 w 44"/>
                  <a:gd name="T5" fmla="*/ 10 h 68"/>
                  <a:gd name="T6" fmla="*/ 38 w 44"/>
                  <a:gd name="T7" fmla="*/ 20 h 68"/>
                  <a:gd name="T8" fmla="*/ 34 w 44"/>
                  <a:gd name="T9" fmla="*/ 26 h 68"/>
                  <a:gd name="T10" fmla="*/ 28 w 44"/>
                  <a:gd name="T11" fmla="*/ 30 h 68"/>
                  <a:gd name="T12" fmla="*/ 34 w 44"/>
                  <a:gd name="T13" fmla="*/ 32 h 68"/>
                  <a:gd name="T14" fmla="*/ 40 w 44"/>
                  <a:gd name="T15" fmla="*/ 38 h 68"/>
                  <a:gd name="T16" fmla="*/ 44 w 44"/>
                  <a:gd name="T17" fmla="*/ 46 h 68"/>
                  <a:gd name="T18" fmla="*/ 44 w 44"/>
                  <a:gd name="T19" fmla="*/ 54 h 68"/>
                  <a:gd name="T20" fmla="*/ 40 w 44"/>
                  <a:gd name="T21" fmla="*/ 62 h 68"/>
                  <a:gd name="T22" fmla="*/ 38 w 44"/>
                  <a:gd name="T23" fmla="*/ 64 h 68"/>
                  <a:gd name="T24" fmla="*/ 28 w 44"/>
                  <a:gd name="T25" fmla="*/ 68 h 68"/>
                  <a:gd name="T26" fmla="*/ 14 w 44"/>
                  <a:gd name="T27" fmla="*/ 68 h 68"/>
                  <a:gd name="T28" fmla="*/ 6 w 44"/>
                  <a:gd name="T29" fmla="*/ 64 h 68"/>
                  <a:gd name="T30" fmla="*/ 2 w 44"/>
                  <a:gd name="T31" fmla="*/ 62 h 68"/>
                  <a:gd name="T32" fmla="*/ 0 w 44"/>
                  <a:gd name="T33" fmla="*/ 54 h 68"/>
                  <a:gd name="T34" fmla="*/ 0 w 44"/>
                  <a:gd name="T35" fmla="*/ 52 h 68"/>
                  <a:gd name="T36" fmla="*/ 2 w 44"/>
                  <a:gd name="T37" fmla="*/ 48 h 68"/>
                  <a:gd name="T38" fmla="*/ 6 w 44"/>
                  <a:gd name="T39" fmla="*/ 52 h 68"/>
                  <a:gd name="T40" fmla="*/ 2 w 44"/>
                  <a:gd name="T41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4" h="68">
                    <a:moveTo>
                      <a:pt x="28" y="0"/>
                    </a:moveTo>
                    <a:lnTo>
                      <a:pt x="34" y="4"/>
                    </a:lnTo>
                    <a:lnTo>
                      <a:pt x="38" y="10"/>
                    </a:lnTo>
                    <a:lnTo>
                      <a:pt x="38" y="20"/>
                    </a:lnTo>
                    <a:lnTo>
                      <a:pt x="34" y="26"/>
                    </a:lnTo>
                    <a:lnTo>
                      <a:pt x="28" y="30"/>
                    </a:lnTo>
                    <a:lnTo>
                      <a:pt x="34" y="32"/>
                    </a:lnTo>
                    <a:lnTo>
                      <a:pt x="40" y="38"/>
                    </a:lnTo>
                    <a:lnTo>
                      <a:pt x="44" y="46"/>
                    </a:lnTo>
                    <a:lnTo>
                      <a:pt x="44" y="54"/>
                    </a:lnTo>
                    <a:lnTo>
                      <a:pt x="40" y="62"/>
                    </a:lnTo>
                    <a:lnTo>
                      <a:pt x="38" y="64"/>
                    </a:lnTo>
                    <a:lnTo>
                      <a:pt x="28" y="68"/>
                    </a:lnTo>
                    <a:lnTo>
                      <a:pt x="14" y="68"/>
                    </a:lnTo>
                    <a:lnTo>
                      <a:pt x="6" y="64"/>
                    </a:lnTo>
                    <a:lnTo>
                      <a:pt x="2" y="62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0" name="Freeform 306"/>
              <p:cNvSpPr>
                <a:spLocks/>
              </p:cNvSpPr>
              <p:nvPr/>
            </p:nvSpPr>
            <p:spPr bwMode="auto">
              <a:xfrm>
                <a:off x="501" y="1373"/>
                <a:ext cx="12" cy="32"/>
              </a:xfrm>
              <a:custGeom>
                <a:avLst/>
                <a:gdLst>
                  <a:gd name="T0" fmla="*/ 10 w 12"/>
                  <a:gd name="T1" fmla="*/ 0 h 32"/>
                  <a:gd name="T2" fmla="*/ 12 w 12"/>
                  <a:gd name="T3" fmla="*/ 10 h 32"/>
                  <a:gd name="T4" fmla="*/ 12 w 12"/>
                  <a:gd name="T5" fmla="*/ 18 h 32"/>
                  <a:gd name="T6" fmla="*/ 10 w 12"/>
                  <a:gd name="T7" fmla="*/ 26 h 32"/>
                  <a:gd name="T8" fmla="*/ 6 w 12"/>
                  <a:gd name="T9" fmla="*/ 28 h 32"/>
                  <a:gd name="T10" fmla="*/ 0 w 1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2">
                    <a:moveTo>
                      <a:pt x="10" y="0"/>
                    </a:moveTo>
                    <a:lnTo>
                      <a:pt x="12" y="10"/>
                    </a:lnTo>
                    <a:lnTo>
                      <a:pt x="12" y="18"/>
                    </a:lnTo>
                    <a:lnTo>
                      <a:pt x="10" y="26"/>
                    </a:lnTo>
                    <a:lnTo>
                      <a:pt x="6" y="28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1" name="Freeform 307"/>
              <p:cNvSpPr>
                <a:spLocks/>
              </p:cNvSpPr>
              <p:nvPr/>
            </p:nvSpPr>
            <p:spPr bwMode="auto">
              <a:xfrm>
                <a:off x="539" y="1399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2 h 6"/>
                  <a:gd name="T4" fmla="*/ 2 w 6"/>
                  <a:gd name="T5" fmla="*/ 6 h 6"/>
                  <a:gd name="T6" fmla="*/ 6 w 6"/>
                  <a:gd name="T7" fmla="*/ 2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2" name="Freeform 308"/>
              <p:cNvSpPr>
                <a:spLocks/>
              </p:cNvSpPr>
              <p:nvPr/>
            </p:nvSpPr>
            <p:spPr bwMode="auto">
              <a:xfrm>
                <a:off x="567" y="1337"/>
                <a:ext cx="44" cy="68"/>
              </a:xfrm>
              <a:custGeom>
                <a:avLst/>
                <a:gdLst>
                  <a:gd name="T0" fmla="*/ 20 w 44"/>
                  <a:gd name="T1" fmla="*/ 0 h 68"/>
                  <a:gd name="T2" fmla="*/ 10 w 44"/>
                  <a:gd name="T3" fmla="*/ 4 h 68"/>
                  <a:gd name="T4" fmla="*/ 4 w 44"/>
                  <a:gd name="T5" fmla="*/ 14 h 68"/>
                  <a:gd name="T6" fmla="*/ 0 w 44"/>
                  <a:gd name="T7" fmla="*/ 30 h 68"/>
                  <a:gd name="T8" fmla="*/ 0 w 44"/>
                  <a:gd name="T9" fmla="*/ 38 h 68"/>
                  <a:gd name="T10" fmla="*/ 4 w 44"/>
                  <a:gd name="T11" fmla="*/ 54 h 68"/>
                  <a:gd name="T12" fmla="*/ 10 w 44"/>
                  <a:gd name="T13" fmla="*/ 64 h 68"/>
                  <a:gd name="T14" fmla="*/ 20 w 44"/>
                  <a:gd name="T15" fmla="*/ 68 h 68"/>
                  <a:gd name="T16" fmla="*/ 26 w 44"/>
                  <a:gd name="T17" fmla="*/ 68 h 68"/>
                  <a:gd name="T18" fmla="*/ 36 w 44"/>
                  <a:gd name="T19" fmla="*/ 64 h 68"/>
                  <a:gd name="T20" fmla="*/ 42 w 44"/>
                  <a:gd name="T21" fmla="*/ 54 h 68"/>
                  <a:gd name="T22" fmla="*/ 44 w 44"/>
                  <a:gd name="T23" fmla="*/ 38 h 68"/>
                  <a:gd name="T24" fmla="*/ 44 w 44"/>
                  <a:gd name="T25" fmla="*/ 30 h 68"/>
                  <a:gd name="T26" fmla="*/ 42 w 44"/>
                  <a:gd name="T27" fmla="*/ 14 h 68"/>
                  <a:gd name="T28" fmla="*/ 36 w 44"/>
                  <a:gd name="T29" fmla="*/ 4 h 68"/>
                  <a:gd name="T30" fmla="*/ 26 w 44"/>
                  <a:gd name="T31" fmla="*/ 0 h 68"/>
                  <a:gd name="T32" fmla="*/ 20 w 44"/>
                  <a:gd name="T33" fmla="*/ 0 h 68"/>
                  <a:gd name="T34" fmla="*/ 14 w 44"/>
                  <a:gd name="T35" fmla="*/ 4 h 68"/>
                  <a:gd name="T36" fmla="*/ 10 w 44"/>
                  <a:gd name="T37" fmla="*/ 8 h 68"/>
                  <a:gd name="T38" fmla="*/ 6 w 44"/>
                  <a:gd name="T39" fmla="*/ 14 h 68"/>
                  <a:gd name="T40" fmla="*/ 4 w 44"/>
                  <a:gd name="T41" fmla="*/ 30 h 68"/>
                  <a:gd name="T42" fmla="*/ 4 w 44"/>
                  <a:gd name="T43" fmla="*/ 38 h 68"/>
                  <a:gd name="T44" fmla="*/ 6 w 44"/>
                  <a:gd name="T45" fmla="*/ 54 h 68"/>
                  <a:gd name="T46" fmla="*/ 10 w 44"/>
                  <a:gd name="T47" fmla="*/ 62 h 68"/>
                  <a:gd name="T48" fmla="*/ 14 w 44"/>
                  <a:gd name="T49" fmla="*/ 64 h 68"/>
                  <a:gd name="T50" fmla="*/ 20 w 44"/>
                  <a:gd name="T51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8">
                    <a:moveTo>
                      <a:pt x="20" y="0"/>
                    </a:moveTo>
                    <a:lnTo>
                      <a:pt x="10" y="4"/>
                    </a:lnTo>
                    <a:lnTo>
                      <a:pt x="4" y="14"/>
                    </a:lnTo>
                    <a:lnTo>
                      <a:pt x="0" y="30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4"/>
                    </a:lnTo>
                    <a:lnTo>
                      <a:pt x="20" y="68"/>
                    </a:lnTo>
                    <a:lnTo>
                      <a:pt x="26" y="68"/>
                    </a:lnTo>
                    <a:lnTo>
                      <a:pt x="36" y="64"/>
                    </a:lnTo>
                    <a:lnTo>
                      <a:pt x="42" y="54"/>
                    </a:lnTo>
                    <a:lnTo>
                      <a:pt x="44" y="38"/>
                    </a:lnTo>
                    <a:lnTo>
                      <a:pt x="44" y="30"/>
                    </a:lnTo>
                    <a:lnTo>
                      <a:pt x="42" y="14"/>
                    </a:lnTo>
                    <a:lnTo>
                      <a:pt x="36" y="4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10" y="8"/>
                    </a:lnTo>
                    <a:lnTo>
                      <a:pt x="6" y="14"/>
                    </a:lnTo>
                    <a:lnTo>
                      <a:pt x="4" y="30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2"/>
                    </a:lnTo>
                    <a:lnTo>
                      <a:pt x="14" y="64"/>
                    </a:lnTo>
                    <a:lnTo>
                      <a:pt x="20" y="6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3" name="Freeform 309"/>
              <p:cNvSpPr>
                <a:spLocks/>
              </p:cNvSpPr>
              <p:nvPr/>
            </p:nvSpPr>
            <p:spPr bwMode="auto">
              <a:xfrm>
                <a:off x="593" y="1337"/>
                <a:ext cx="16" cy="68"/>
              </a:xfrm>
              <a:custGeom>
                <a:avLst/>
                <a:gdLst>
                  <a:gd name="T0" fmla="*/ 0 w 16"/>
                  <a:gd name="T1" fmla="*/ 68 h 68"/>
                  <a:gd name="T2" fmla="*/ 6 w 16"/>
                  <a:gd name="T3" fmla="*/ 64 h 68"/>
                  <a:gd name="T4" fmla="*/ 10 w 16"/>
                  <a:gd name="T5" fmla="*/ 62 h 68"/>
                  <a:gd name="T6" fmla="*/ 12 w 16"/>
                  <a:gd name="T7" fmla="*/ 54 h 68"/>
                  <a:gd name="T8" fmla="*/ 16 w 16"/>
                  <a:gd name="T9" fmla="*/ 38 h 68"/>
                  <a:gd name="T10" fmla="*/ 16 w 16"/>
                  <a:gd name="T11" fmla="*/ 30 h 68"/>
                  <a:gd name="T12" fmla="*/ 12 w 16"/>
                  <a:gd name="T13" fmla="*/ 14 h 68"/>
                  <a:gd name="T14" fmla="*/ 10 w 16"/>
                  <a:gd name="T15" fmla="*/ 8 h 68"/>
                  <a:gd name="T16" fmla="*/ 6 w 16"/>
                  <a:gd name="T17" fmla="*/ 4 h 68"/>
                  <a:gd name="T18" fmla="*/ 0 w 16"/>
                  <a:gd name="T1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8">
                    <a:moveTo>
                      <a:pt x="0" y="68"/>
                    </a:moveTo>
                    <a:lnTo>
                      <a:pt x="6" y="64"/>
                    </a:lnTo>
                    <a:lnTo>
                      <a:pt x="10" y="62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30"/>
                    </a:lnTo>
                    <a:lnTo>
                      <a:pt x="12" y="14"/>
                    </a:lnTo>
                    <a:lnTo>
                      <a:pt x="10" y="8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4" name="Line 310"/>
              <p:cNvSpPr>
                <a:spLocks noChangeShapeType="1"/>
              </p:cNvSpPr>
              <p:nvPr/>
            </p:nvSpPr>
            <p:spPr bwMode="auto">
              <a:xfrm>
                <a:off x="637" y="1351"/>
                <a:ext cx="44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5" name="Line 311"/>
              <p:cNvSpPr>
                <a:spLocks noChangeShapeType="1"/>
              </p:cNvSpPr>
              <p:nvPr/>
            </p:nvSpPr>
            <p:spPr bwMode="auto">
              <a:xfrm flipH="1">
                <a:off x="637" y="1351"/>
                <a:ext cx="44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6" name="Freeform 312"/>
              <p:cNvSpPr>
                <a:spLocks/>
              </p:cNvSpPr>
              <p:nvPr/>
            </p:nvSpPr>
            <p:spPr bwMode="auto">
              <a:xfrm>
                <a:off x="711" y="1337"/>
                <a:ext cx="16" cy="68"/>
              </a:xfrm>
              <a:custGeom>
                <a:avLst/>
                <a:gdLst>
                  <a:gd name="T0" fmla="*/ 0 w 16"/>
                  <a:gd name="T1" fmla="*/ 14 h 68"/>
                  <a:gd name="T2" fmla="*/ 6 w 16"/>
                  <a:gd name="T3" fmla="*/ 10 h 68"/>
                  <a:gd name="T4" fmla="*/ 16 w 16"/>
                  <a:gd name="T5" fmla="*/ 0 h 68"/>
                  <a:gd name="T6" fmla="*/ 16 w 16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8">
                    <a:moveTo>
                      <a:pt x="0" y="14"/>
                    </a:moveTo>
                    <a:lnTo>
                      <a:pt x="6" y="10"/>
                    </a:lnTo>
                    <a:lnTo>
                      <a:pt x="16" y="0"/>
                    </a:lnTo>
                    <a:lnTo>
                      <a:pt x="16" y="6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7" name="Line 313"/>
              <p:cNvSpPr>
                <a:spLocks noChangeShapeType="1"/>
              </p:cNvSpPr>
              <p:nvPr/>
            </p:nvSpPr>
            <p:spPr bwMode="auto">
              <a:xfrm>
                <a:off x="723" y="1341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8" name="Line 314"/>
              <p:cNvSpPr>
                <a:spLocks noChangeShapeType="1"/>
              </p:cNvSpPr>
              <p:nvPr/>
            </p:nvSpPr>
            <p:spPr bwMode="auto">
              <a:xfrm>
                <a:off x="711" y="1405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9" name="Freeform 315"/>
              <p:cNvSpPr>
                <a:spLocks/>
              </p:cNvSpPr>
              <p:nvPr/>
            </p:nvSpPr>
            <p:spPr bwMode="auto">
              <a:xfrm>
                <a:off x="765" y="1337"/>
                <a:ext cx="44" cy="68"/>
              </a:xfrm>
              <a:custGeom>
                <a:avLst/>
                <a:gdLst>
                  <a:gd name="T0" fmla="*/ 18 w 44"/>
                  <a:gd name="T1" fmla="*/ 0 h 68"/>
                  <a:gd name="T2" fmla="*/ 10 w 44"/>
                  <a:gd name="T3" fmla="*/ 4 h 68"/>
                  <a:gd name="T4" fmla="*/ 2 w 44"/>
                  <a:gd name="T5" fmla="*/ 14 h 68"/>
                  <a:gd name="T6" fmla="*/ 0 w 44"/>
                  <a:gd name="T7" fmla="*/ 30 h 68"/>
                  <a:gd name="T8" fmla="*/ 0 w 44"/>
                  <a:gd name="T9" fmla="*/ 38 h 68"/>
                  <a:gd name="T10" fmla="*/ 2 w 44"/>
                  <a:gd name="T11" fmla="*/ 54 h 68"/>
                  <a:gd name="T12" fmla="*/ 10 w 44"/>
                  <a:gd name="T13" fmla="*/ 64 h 68"/>
                  <a:gd name="T14" fmla="*/ 18 w 44"/>
                  <a:gd name="T15" fmla="*/ 68 h 68"/>
                  <a:gd name="T16" fmla="*/ 24 w 44"/>
                  <a:gd name="T17" fmla="*/ 68 h 68"/>
                  <a:gd name="T18" fmla="*/ 34 w 44"/>
                  <a:gd name="T19" fmla="*/ 64 h 68"/>
                  <a:gd name="T20" fmla="*/ 40 w 44"/>
                  <a:gd name="T21" fmla="*/ 54 h 68"/>
                  <a:gd name="T22" fmla="*/ 44 w 44"/>
                  <a:gd name="T23" fmla="*/ 38 h 68"/>
                  <a:gd name="T24" fmla="*/ 44 w 44"/>
                  <a:gd name="T25" fmla="*/ 30 h 68"/>
                  <a:gd name="T26" fmla="*/ 40 w 44"/>
                  <a:gd name="T27" fmla="*/ 14 h 68"/>
                  <a:gd name="T28" fmla="*/ 34 w 44"/>
                  <a:gd name="T29" fmla="*/ 4 h 68"/>
                  <a:gd name="T30" fmla="*/ 24 w 44"/>
                  <a:gd name="T31" fmla="*/ 0 h 68"/>
                  <a:gd name="T32" fmla="*/ 18 w 44"/>
                  <a:gd name="T33" fmla="*/ 0 h 68"/>
                  <a:gd name="T34" fmla="*/ 12 w 44"/>
                  <a:gd name="T35" fmla="*/ 4 h 68"/>
                  <a:gd name="T36" fmla="*/ 10 w 44"/>
                  <a:gd name="T37" fmla="*/ 8 h 68"/>
                  <a:gd name="T38" fmla="*/ 6 w 44"/>
                  <a:gd name="T39" fmla="*/ 14 h 68"/>
                  <a:gd name="T40" fmla="*/ 2 w 44"/>
                  <a:gd name="T41" fmla="*/ 30 h 68"/>
                  <a:gd name="T42" fmla="*/ 2 w 44"/>
                  <a:gd name="T43" fmla="*/ 38 h 68"/>
                  <a:gd name="T44" fmla="*/ 6 w 44"/>
                  <a:gd name="T45" fmla="*/ 54 h 68"/>
                  <a:gd name="T46" fmla="*/ 10 w 44"/>
                  <a:gd name="T47" fmla="*/ 62 h 68"/>
                  <a:gd name="T48" fmla="*/ 12 w 44"/>
                  <a:gd name="T49" fmla="*/ 64 h 68"/>
                  <a:gd name="T50" fmla="*/ 18 w 44"/>
                  <a:gd name="T51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8">
                    <a:moveTo>
                      <a:pt x="18" y="0"/>
                    </a:moveTo>
                    <a:lnTo>
                      <a:pt x="10" y="4"/>
                    </a:lnTo>
                    <a:lnTo>
                      <a:pt x="2" y="14"/>
                    </a:lnTo>
                    <a:lnTo>
                      <a:pt x="0" y="30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10" y="64"/>
                    </a:lnTo>
                    <a:lnTo>
                      <a:pt x="18" y="68"/>
                    </a:lnTo>
                    <a:lnTo>
                      <a:pt x="24" y="68"/>
                    </a:lnTo>
                    <a:lnTo>
                      <a:pt x="34" y="64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30"/>
                    </a:lnTo>
                    <a:lnTo>
                      <a:pt x="40" y="14"/>
                    </a:lnTo>
                    <a:lnTo>
                      <a:pt x="34" y="4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4"/>
                    </a:lnTo>
                    <a:lnTo>
                      <a:pt x="10" y="8"/>
                    </a:lnTo>
                    <a:lnTo>
                      <a:pt x="6" y="14"/>
                    </a:lnTo>
                    <a:lnTo>
                      <a:pt x="2" y="30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10" y="62"/>
                    </a:lnTo>
                    <a:lnTo>
                      <a:pt x="12" y="64"/>
                    </a:lnTo>
                    <a:lnTo>
                      <a:pt x="18" y="6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0" name="Freeform 316"/>
              <p:cNvSpPr>
                <a:spLocks/>
              </p:cNvSpPr>
              <p:nvPr/>
            </p:nvSpPr>
            <p:spPr bwMode="auto">
              <a:xfrm>
                <a:off x="789" y="1337"/>
                <a:ext cx="16" cy="68"/>
              </a:xfrm>
              <a:custGeom>
                <a:avLst/>
                <a:gdLst>
                  <a:gd name="T0" fmla="*/ 0 w 16"/>
                  <a:gd name="T1" fmla="*/ 68 h 68"/>
                  <a:gd name="T2" fmla="*/ 8 w 16"/>
                  <a:gd name="T3" fmla="*/ 64 h 68"/>
                  <a:gd name="T4" fmla="*/ 10 w 16"/>
                  <a:gd name="T5" fmla="*/ 62 h 68"/>
                  <a:gd name="T6" fmla="*/ 14 w 16"/>
                  <a:gd name="T7" fmla="*/ 54 h 68"/>
                  <a:gd name="T8" fmla="*/ 16 w 16"/>
                  <a:gd name="T9" fmla="*/ 38 h 68"/>
                  <a:gd name="T10" fmla="*/ 16 w 16"/>
                  <a:gd name="T11" fmla="*/ 30 h 68"/>
                  <a:gd name="T12" fmla="*/ 14 w 16"/>
                  <a:gd name="T13" fmla="*/ 14 h 68"/>
                  <a:gd name="T14" fmla="*/ 10 w 16"/>
                  <a:gd name="T15" fmla="*/ 8 h 68"/>
                  <a:gd name="T16" fmla="*/ 8 w 16"/>
                  <a:gd name="T17" fmla="*/ 4 h 68"/>
                  <a:gd name="T18" fmla="*/ 0 w 16"/>
                  <a:gd name="T1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8">
                    <a:moveTo>
                      <a:pt x="0" y="68"/>
                    </a:moveTo>
                    <a:lnTo>
                      <a:pt x="8" y="64"/>
                    </a:lnTo>
                    <a:lnTo>
                      <a:pt x="10" y="62"/>
                    </a:lnTo>
                    <a:lnTo>
                      <a:pt x="14" y="54"/>
                    </a:lnTo>
                    <a:lnTo>
                      <a:pt x="16" y="38"/>
                    </a:lnTo>
                    <a:lnTo>
                      <a:pt x="16" y="30"/>
                    </a:lnTo>
                    <a:lnTo>
                      <a:pt x="14" y="14"/>
                    </a:lnTo>
                    <a:lnTo>
                      <a:pt x="10" y="8"/>
                    </a:lnTo>
                    <a:lnTo>
                      <a:pt x="8" y="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1" name="Freeform 317"/>
              <p:cNvSpPr>
                <a:spLocks/>
              </p:cNvSpPr>
              <p:nvPr/>
            </p:nvSpPr>
            <p:spPr bwMode="auto">
              <a:xfrm>
                <a:off x="829" y="1287"/>
                <a:ext cx="40" cy="28"/>
              </a:xfrm>
              <a:custGeom>
                <a:avLst/>
                <a:gdLst>
                  <a:gd name="T0" fmla="*/ 2 w 40"/>
                  <a:gd name="T1" fmla="*/ 12 h 28"/>
                  <a:gd name="T2" fmla="*/ 6 w 40"/>
                  <a:gd name="T3" fmla="*/ 16 h 28"/>
                  <a:gd name="T4" fmla="*/ 2 w 40"/>
                  <a:gd name="T5" fmla="*/ 18 h 28"/>
                  <a:gd name="T6" fmla="*/ 0 w 40"/>
                  <a:gd name="T7" fmla="*/ 16 h 28"/>
                  <a:gd name="T8" fmla="*/ 0 w 40"/>
                  <a:gd name="T9" fmla="*/ 12 h 28"/>
                  <a:gd name="T10" fmla="*/ 2 w 40"/>
                  <a:gd name="T11" fmla="*/ 6 h 28"/>
                  <a:gd name="T12" fmla="*/ 6 w 40"/>
                  <a:gd name="T13" fmla="*/ 2 h 28"/>
                  <a:gd name="T14" fmla="*/ 14 w 40"/>
                  <a:gd name="T15" fmla="*/ 0 h 28"/>
                  <a:gd name="T16" fmla="*/ 28 w 40"/>
                  <a:gd name="T17" fmla="*/ 0 h 28"/>
                  <a:gd name="T18" fmla="*/ 38 w 40"/>
                  <a:gd name="T19" fmla="*/ 2 h 28"/>
                  <a:gd name="T20" fmla="*/ 40 w 40"/>
                  <a:gd name="T21" fmla="*/ 10 h 28"/>
                  <a:gd name="T22" fmla="*/ 40 w 40"/>
                  <a:gd name="T23" fmla="*/ 18 h 28"/>
                  <a:gd name="T24" fmla="*/ 38 w 40"/>
                  <a:gd name="T25" fmla="*/ 24 h 28"/>
                  <a:gd name="T26" fmla="*/ 28 w 40"/>
                  <a:gd name="T27" fmla="*/ 28 h 28"/>
                  <a:gd name="T28" fmla="*/ 18 w 40"/>
                  <a:gd name="T2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" h="28">
                    <a:moveTo>
                      <a:pt x="2" y="12"/>
                    </a:moveTo>
                    <a:lnTo>
                      <a:pt x="6" y="16"/>
                    </a:lnTo>
                    <a:lnTo>
                      <a:pt x="2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6" y="2"/>
                    </a:lnTo>
                    <a:lnTo>
                      <a:pt x="14" y="0"/>
                    </a:lnTo>
                    <a:lnTo>
                      <a:pt x="28" y="0"/>
                    </a:lnTo>
                    <a:lnTo>
                      <a:pt x="38" y="2"/>
                    </a:lnTo>
                    <a:lnTo>
                      <a:pt x="40" y="10"/>
                    </a:lnTo>
                    <a:lnTo>
                      <a:pt x="40" y="18"/>
                    </a:lnTo>
                    <a:lnTo>
                      <a:pt x="38" y="24"/>
                    </a:lnTo>
                    <a:lnTo>
                      <a:pt x="28" y="28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2" name="Freeform 318"/>
              <p:cNvSpPr>
                <a:spLocks/>
              </p:cNvSpPr>
              <p:nvPr/>
            </p:nvSpPr>
            <p:spPr bwMode="auto">
              <a:xfrm>
                <a:off x="829" y="1287"/>
                <a:ext cx="44" cy="66"/>
              </a:xfrm>
              <a:custGeom>
                <a:avLst/>
                <a:gdLst>
                  <a:gd name="T0" fmla="*/ 28 w 44"/>
                  <a:gd name="T1" fmla="*/ 0 h 66"/>
                  <a:gd name="T2" fmla="*/ 34 w 44"/>
                  <a:gd name="T3" fmla="*/ 2 h 66"/>
                  <a:gd name="T4" fmla="*/ 38 w 44"/>
                  <a:gd name="T5" fmla="*/ 10 h 66"/>
                  <a:gd name="T6" fmla="*/ 38 w 44"/>
                  <a:gd name="T7" fmla="*/ 18 h 66"/>
                  <a:gd name="T8" fmla="*/ 34 w 44"/>
                  <a:gd name="T9" fmla="*/ 24 h 66"/>
                  <a:gd name="T10" fmla="*/ 28 w 44"/>
                  <a:gd name="T11" fmla="*/ 28 h 66"/>
                  <a:gd name="T12" fmla="*/ 34 w 44"/>
                  <a:gd name="T13" fmla="*/ 32 h 66"/>
                  <a:gd name="T14" fmla="*/ 40 w 44"/>
                  <a:gd name="T15" fmla="*/ 38 h 66"/>
                  <a:gd name="T16" fmla="*/ 44 w 44"/>
                  <a:gd name="T17" fmla="*/ 44 h 66"/>
                  <a:gd name="T18" fmla="*/ 44 w 44"/>
                  <a:gd name="T19" fmla="*/ 54 h 66"/>
                  <a:gd name="T20" fmla="*/ 40 w 44"/>
                  <a:gd name="T21" fmla="*/ 60 h 66"/>
                  <a:gd name="T22" fmla="*/ 38 w 44"/>
                  <a:gd name="T23" fmla="*/ 64 h 66"/>
                  <a:gd name="T24" fmla="*/ 28 w 44"/>
                  <a:gd name="T25" fmla="*/ 66 h 66"/>
                  <a:gd name="T26" fmla="*/ 14 w 44"/>
                  <a:gd name="T27" fmla="*/ 66 h 66"/>
                  <a:gd name="T28" fmla="*/ 6 w 44"/>
                  <a:gd name="T29" fmla="*/ 64 h 66"/>
                  <a:gd name="T30" fmla="*/ 2 w 44"/>
                  <a:gd name="T31" fmla="*/ 60 h 66"/>
                  <a:gd name="T32" fmla="*/ 0 w 44"/>
                  <a:gd name="T33" fmla="*/ 54 h 66"/>
                  <a:gd name="T34" fmla="*/ 0 w 44"/>
                  <a:gd name="T35" fmla="*/ 50 h 66"/>
                  <a:gd name="T36" fmla="*/ 2 w 44"/>
                  <a:gd name="T37" fmla="*/ 48 h 66"/>
                  <a:gd name="T38" fmla="*/ 6 w 44"/>
                  <a:gd name="T39" fmla="*/ 50 h 66"/>
                  <a:gd name="T40" fmla="*/ 2 w 44"/>
                  <a:gd name="T4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4" h="66">
                    <a:moveTo>
                      <a:pt x="28" y="0"/>
                    </a:moveTo>
                    <a:lnTo>
                      <a:pt x="34" y="2"/>
                    </a:lnTo>
                    <a:lnTo>
                      <a:pt x="38" y="10"/>
                    </a:lnTo>
                    <a:lnTo>
                      <a:pt x="38" y="18"/>
                    </a:lnTo>
                    <a:lnTo>
                      <a:pt x="34" y="24"/>
                    </a:lnTo>
                    <a:lnTo>
                      <a:pt x="28" y="28"/>
                    </a:lnTo>
                    <a:lnTo>
                      <a:pt x="34" y="32"/>
                    </a:lnTo>
                    <a:lnTo>
                      <a:pt x="40" y="38"/>
                    </a:lnTo>
                    <a:lnTo>
                      <a:pt x="44" y="44"/>
                    </a:lnTo>
                    <a:lnTo>
                      <a:pt x="44" y="54"/>
                    </a:lnTo>
                    <a:lnTo>
                      <a:pt x="40" y="60"/>
                    </a:lnTo>
                    <a:lnTo>
                      <a:pt x="38" y="64"/>
                    </a:lnTo>
                    <a:lnTo>
                      <a:pt x="28" y="66"/>
                    </a:lnTo>
                    <a:lnTo>
                      <a:pt x="14" y="66"/>
                    </a:lnTo>
                    <a:lnTo>
                      <a:pt x="6" y="64"/>
                    </a:lnTo>
                    <a:lnTo>
                      <a:pt x="2" y="60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6" y="50"/>
                    </a:lnTo>
                    <a:lnTo>
                      <a:pt x="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3" name="Freeform 319"/>
              <p:cNvSpPr>
                <a:spLocks/>
              </p:cNvSpPr>
              <p:nvPr/>
            </p:nvSpPr>
            <p:spPr bwMode="auto">
              <a:xfrm>
                <a:off x="857" y="1321"/>
                <a:ext cx="12" cy="32"/>
              </a:xfrm>
              <a:custGeom>
                <a:avLst/>
                <a:gdLst>
                  <a:gd name="T0" fmla="*/ 10 w 12"/>
                  <a:gd name="T1" fmla="*/ 0 h 32"/>
                  <a:gd name="T2" fmla="*/ 12 w 12"/>
                  <a:gd name="T3" fmla="*/ 10 h 32"/>
                  <a:gd name="T4" fmla="*/ 12 w 12"/>
                  <a:gd name="T5" fmla="*/ 20 h 32"/>
                  <a:gd name="T6" fmla="*/ 10 w 12"/>
                  <a:gd name="T7" fmla="*/ 26 h 32"/>
                  <a:gd name="T8" fmla="*/ 6 w 12"/>
                  <a:gd name="T9" fmla="*/ 30 h 32"/>
                  <a:gd name="T10" fmla="*/ 0 w 1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2">
                    <a:moveTo>
                      <a:pt x="10" y="0"/>
                    </a:moveTo>
                    <a:lnTo>
                      <a:pt x="12" y="10"/>
                    </a:lnTo>
                    <a:lnTo>
                      <a:pt x="12" y="20"/>
                    </a:lnTo>
                    <a:lnTo>
                      <a:pt x="10" y="26"/>
                    </a:lnTo>
                    <a:lnTo>
                      <a:pt x="6" y="30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4" name="Freeform 320"/>
              <p:cNvSpPr>
                <a:spLocks/>
              </p:cNvSpPr>
              <p:nvPr/>
            </p:nvSpPr>
            <p:spPr bwMode="auto">
              <a:xfrm>
                <a:off x="891" y="1287"/>
                <a:ext cx="42" cy="28"/>
              </a:xfrm>
              <a:custGeom>
                <a:avLst/>
                <a:gdLst>
                  <a:gd name="T0" fmla="*/ 4 w 42"/>
                  <a:gd name="T1" fmla="*/ 12 h 28"/>
                  <a:gd name="T2" fmla="*/ 8 w 42"/>
                  <a:gd name="T3" fmla="*/ 16 h 28"/>
                  <a:gd name="T4" fmla="*/ 4 w 42"/>
                  <a:gd name="T5" fmla="*/ 18 h 28"/>
                  <a:gd name="T6" fmla="*/ 0 w 42"/>
                  <a:gd name="T7" fmla="*/ 16 h 28"/>
                  <a:gd name="T8" fmla="*/ 0 w 42"/>
                  <a:gd name="T9" fmla="*/ 12 h 28"/>
                  <a:gd name="T10" fmla="*/ 4 w 42"/>
                  <a:gd name="T11" fmla="*/ 6 h 28"/>
                  <a:gd name="T12" fmla="*/ 8 w 42"/>
                  <a:gd name="T13" fmla="*/ 2 h 28"/>
                  <a:gd name="T14" fmla="*/ 16 w 42"/>
                  <a:gd name="T15" fmla="*/ 0 h 28"/>
                  <a:gd name="T16" fmla="*/ 30 w 42"/>
                  <a:gd name="T17" fmla="*/ 0 h 28"/>
                  <a:gd name="T18" fmla="*/ 38 w 42"/>
                  <a:gd name="T19" fmla="*/ 2 h 28"/>
                  <a:gd name="T20" fmla="*/ 42 w 42"/>
                  <a:gd name="T21" fmla="*/ 10 h 28"/>
                  <a:gd name="T22" fmla="*/ 42 w 42"/>
                  <a:gd name="T23" fmla="*/ 18 h 28"/>
                  <a:gd name="T24" fmla="*/ 38 w 42"/>
                  <a:gd name="T25" fmla="*/ 24 h 28"/>
                  <a:gd name="T26" fmla="*/ 30 w 42"/>
                  <a:gd name="T27" fmla="*/ 28 h 28"/>
                  <a:gd name="T28" fmla="*/ 20 w 42"/>
                  <a:gd name="T2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2" h="28">
                    <a:moveTo>
                      <a:pt x="4" y="12"/>
                    </a:moveTo>
                    <a:lnTo>
                      <a:pt x="8" y="16"/>
                    </a:lnTo>
                    <a:lnTo>
                      <a:pt x="4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4" y="6"/>
                    </a:lnTo>
                    <a:lnTo>
                      <a:pt x="8" y="2"/>
                    </a:lnTo>
                    <a:lnTo>
                      <a:pt x="16" y="0"/>
                    </a:lnTo>
                    <a:lnTo>
                      <a:pt x="30" y="0"/>
                    </a:lnTo>
                    <a:lnTo>
                      <a:pt x="38" y="2"/>
                    </a:lnTo>
                    <a:lnTo>
                      <a:pt x="42" y="10"/>
                    </a:lnTo>
                    <a:lnTo>
                      <a:pt x="42" y="18"/>
                    </a:lnTo>
                    <a:lnTo>
                      <a:pt x="38" y="24"/>
                    </a:lnTo>
                    <a:lnTo>
                      <a:pt x="30" y="28"/>
                    </a:lnTo>
                    <a:lnTo>
                      <a:pt x="20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5" name="Freeform 321"/>
              <p:cNvSpPr>
                <a:spLocks/>
              </p:cNvSpPr>
              <p:nvPr/>
            </p:nvSpPr>
            <p:spPr bwMode="auto">
              <a:xfrm>
                <a:off x="891" y="1287"/>
                <a:ext cx="46" cy="66"/>
              </a:xfrm>
              <a:custGeom>
                <a:avLst/>
                <a:gdLst>
                  <a:gd name="T0" fmla="*/ 30 w 46"/>
                  <a:gd name="T1" fmla="*/ 0 h 66"/>
                  <a:gd name="T2" fmla="*/ 36 w 46"/>
                  <a:gd name="T3" fmla="*/ 2 h 66"/>
                  <a:gd name="T4" fmla="*/ 38 w 46"/>
                  <a:gd name="T5" fmla="*/ 10 h 66"/>
                  <a:gd name="T6" fmla="*/ 38 w 46"/>
                  <a:gd name="T7" fmla="*/ 18 h 66"/>
                  <a:gd name="T8" fmla="*/ 36 w 46"/>
                  <a:gd name="T9" fmla="*/ 24 h 66"/>
                  <a:gd name="T10" fmla="*/ 30 w 46"/>
                  <a:gd name="T11" fmla="*/ 28 h 66"/>
                  <a:gd name="T12" fmla="*/ 36 w 46"/>
                  <a:gd name="T13" fmla="*/ 32 h 66"/>
                  <a:gd name="T14" fmla="*/ 42 w 46"/>
                  <a:gd name="T15" fmla="*/ 38 h 66"/>
                  <a:gd name="T16" fmla="*/ 46 w 46"/>
                  <a:gd name="T17" fmla="*/ 44 h 66"/>
                  <a:gd name="T18" fmla="*/ 46 w 46"/>
                  <a:gd name="T19" fmla="*/ 54 h 66"/>
                  <a:gd name="T20" fmla="*/ 42 w 46"/>
                  <a:gd name="T21" fmla="*/ 60 h 66"/>
                  <a:gd name="T22" fmla="*/ 38 w 46"/>
                  <a:gd name="T23" fmla="*/ 64 h 66"/>
                  <a:gd name="T24" fmla="*/ 30 w 46"/>
                  <a:gd name="T25" fmla="*/ 66 h 66"/>
                  <a:gd name="T26" fmla="*/ 16 w 46"/>
                  <a:gd name="T27" fmla="*/ 66 h 66"/>
                  <a:gd name="T28" fmla="*/ 8 w 46"/>
                  <a:gd name="T29" fmla="*/ 64 h 66"/>
                  <a:gd name="T30" fmla="*/ 4 w 46"/>
                  <a:gd name="T31" fmla="*/ 60 h 66"/>
                  <a:gd name="T32" fmla="*/ 0 w 46"/>
                  <a:gd name="T33" fmla="*/ 54 h 66"/>
                  <a:gd name="T34" fmla="*/ 0 w 46"/>
                  <a:gd name="T35" fmla="*/ 50 h 66"/>
                  <a:gd name="T36" fmla="*/ 4 w 46"/>
                  <a:gd name="T37" fmla="*/ 48 h 66"/>
                  <a:gd name="T38" fmla="*/ 8 w 46"/>
                  <a:gd name="T39" fmla="*/ 50 h 66"/>
                  <a:gd name="T40" fmla="*/ 4 w 46"/>
                  <a:gd name="T4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" h="66">
                    <a:moveTo>
                      <a:pt x="30" y="0"/>
                    </a:moveTo>
                    <a:lnTo>
                      <a:pt x="36" y="2"/>
                    </a:lnTo>
                    <a:lnTo>
                      <a:pt x="38" y="10"/>
                    </a:lnTo>
                    <a:lnTo>
                      <a:pt x="38" y="18"/>
                    </a:lnTo>
                    <a:lnTo>
                      <a:pt x="36" y="24"/>
                    </a:lnTo>
                    <a:lnTo>
                      <a:pt x="30" y="28"/>
                    </a:lnTo>
                    <a:lnTo>
                      <a:pt x="36" y="32"/>
                    </a:lnTo>
                    <a:lnTo>
                      <a:pt x="42" y="38"/>
                    </a:lnTo>
                    <a:lnTo>
                      <a:pt x="46" y="44"/>
                    </a:lnTo>
                    <a:lnTo>
                      <a:pt x="46" y="54"/>
                    </a:lnTo>
                    <a:lnTo>
                      <a:pt x="42" y="60"/>
                    </a:lnTo>
                    <a:lnTo>
                      <a:pt x="38" y="64"/>
                    </a:lnTo>
                    <a:lnTo>
                      <a:pt x="30" y="66"/>
                    </a:lnTo>
                    <a:lnTo>
                      <a:pt x="16" y="66"/>
                    </a:lnTo>
                    <a:lnTo>
                      <a:pt x="8" y="64"/>
                    </a:lnTo>
                    <a:lnTo>
                      <a:pt x="4" y="60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4" y="48"/>
                    </a:lnTo>
                    <a:lnTo>
                      <a:pt x="8" y="50"/>
                    </a:lnTo>
                    <a:lnTo>
                      <a:pt x="4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6" name="Freeform 322"/>
              <p:cNvSpPr>
                <a:spLocks/>
              </p:cNvSpPr>
              <p:nvPr/>
            </p:nvSpPr>
            <p:spPr bwMode="auto">
              <a:xfrm>
                <a:off x="921" y="1321"/>
                <a:ext cx="12" cy="32"/>
              </a:xfrm>
              <a:custGeom>
                <a:avLst/>
                <a:gdLst>
                  <a:gd name="T0" fmla="*/ 8 w 12"/>
                  <a:gd name="T1" fmla="*/ 0 h 32"/>
                  <a:gd name="T2" fmla="*/ 12 w 12"/>
                  <a:gd name="T3" fmla="*/ 10 h 32"/>
                  <a:gd name="T4" fmla="*/ 12 w 12"/>
                  <a:gd name="T5" fmla="*/ 20 h 32"/>
                  <a:gd name="T6" fmla="*/ 8 w 12"/>
                  <a:gd name="T7" fmla="*/ 26 h 32"/>
                  <a:gd name="T8" fmla="*/ 6 w 12"/>
                  <a:gd name="T9" fmla="*/ 30 h 32"/>
                  <a:gd name="T10" fmla="*/ 0 w 1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2">
                    <a:moveTo>
                      <a:pt x="8" y="0"/>
                    </a:moveTo>
                    <a:lnTo>
                      <a:pt x="12" y="10"/>
                    </a:lnTo>
                    <a:lnTo>
                      <a:pt x="12" y="20"/>
                    </a:lnTo>
                    <a:lnTo>
                      <a:pt x="8" y="26"/>
                    </a:lnTo>
                    <a:lnTo>
                      <a:pt x="6" y="30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7" name="Line 323"/>
              <p:cNvSpPr>
                <a:spLocks noChangeShapeType="1"/>
              </p:cNvSpPr>
              <p:nvPr/>
            </p:nvSpPr>
            <p:spPr bwMode="auto">
              <a:xfrm>
                <a:off x="979" y="867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8" name="Line 324"/>
              <p:cNvSpPr>
                <a:spLocks noChangeShapeType="1"/>
              </p:cNvSpPr>
              <p:nvPr/>
            </p:nvSpPr>
            <p:spPr bwMode="auto">
              <a:xfrm>
                <a:off x="501" y="845"/>
                <a:ext cx="1" cy="6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9" name="Line 325"/>
              <p:cNvSpPr>
                <a:spLocks noChangeShapeType="1"/>
              </p:cNvSpPr>
              <p:nvPr/>
            </p:nvSpPr>
            <p:spPr bwMode="auto">
              <a:xfrm>
                <a:off x="503" y="839"/>
                <a:ext cx="1" cy="6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0" name="Freeform 326"/>
              <p:cNvSpPr>
                <a:spLocks/>
              </p:cNvSpPr>
              <p:nvPr/>
            </p:nvSpPr>
            <p:spPr bwMode="auto">
              <a:xfrm>
                <a:off x="469" y="839"/>
                <a:ext cx="50" cy="48"/>
              </a:xfrm>
              <a:custGeom>
                <a:avLst/>
                <a:gdLst>
                  <a:gd name="T0" fmla="*/ 34 w 50"/>
                  <a:gd name="T1" fmla="*/ 0 h 48"/>
                  <a:gd name="T2" fmla="*/ 0 w 50"/>
                  <a:gd name="T3" fmla="*/ 48 h 48"/>
                  <a:gd name="T4" fmla="*/ 50 w 50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48">
                    <a:moveTo>
                      <a:pt x="34" y="0"/>
                    </a:moveTo>
                    <a:lnTo>
                      <a:pt x="0" y="48"/>
                    </a:lnTo>
                    <a:lnTo>
                      <a:pt x="50" y="4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1" name="Line 327"/>
              <p:cNvSpPr>
                <a:spLocks noChangeShapeType="1"/>
              </p:cNvSpPr>
              <p:nvPr/>
            </p:nvSpPr>
            <p:spPr bwMode="auto">
              <a:xfrm>
                <a:off x="491" y="905"/>
                <a:ext cx="2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2" name="Freeform 328"/>
              <p:cNvSpPr>
                <a:spLocks/>
              </p:cNvSpPr>
              <p:nvPr/>
            </p:nvSpPr>
            <p:spPr bwMode="auto">
              <a:xfrm>
                <a:off x="539" y="899"/>
                <a:ext cx="6" cy="6"/>
              </a:xfrm>
              <a:custGeom>
                <a:avLst/>
                <a:gdLst>
                  <a:gd name="T0" fmla="*/ 2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3" name="Freeform 329"/>
              <p:cNvSpPr>
                <a:spLocks/>
              </p:cNvSpPr>
              <p:nvPr/>
            </p:nvSpPr>
            <p:spPr bwMode="auto">
              <a:xfrm>
                <a:off x="567" y="839"/>
                <a:ext cx="44" cy="66"/>
              </a:xfrm>
              <a:custGeom>
                <a:avLst/>
                <a:gdLst>
                  <a:gd name="T0" fmla="*/ 20 w 44"/>
                  <a:gd name="T1" fmla="*/ 0 h 66"/>
                  <a:gd name="T2" fmla="*/ 10 w 44"/>
                  <a:gd name="T3" fmla="*/ 2 h 66"/>
                  <a:gd name="T4" fmla="*/ 4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4 w 44"/>
                  <a:gd name="T11" fmla="*/ 54 h 66"/>
                  <a:gd name="T12" fmla="*/ 10 w 44"/>
                  <a:gd name="T13" fmla="*/ 64 h 66"/>
                  <a:gd name="T14" fmla="*/ 20 w 44"/>
                  <a:gd name="T15" fmla="*/ 66 h 66"/>
                  <a:gd name="T16" fmla="*/ 26 w 44"/>
                  <a:gd name="T17" fmla="*/ 66 h 66"/>
                  <a:gd name="T18" fmla="*/ 36 w 44"/>
                  <a:gd name="T19" fmla="*/ 64 h 66"/>
                  <a:gd name="T20" fmla="*/ 42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2 w 44"/>
                  <a:gd name="T27" fmla="*/ 12 h 66"/>
                  <a:gd name="T28" fmla="*/ 36 w 44"/>
                  <a:gd name="T29" fmla="*/ 2 h 66"/>
                  <a:gd name="T30" fmla="*/ 26 w 44"/>
                  <a:gd name="T31" fmla="*/ 0 h 66"/>
                  <a:gd name="T32" fmla="*/ 20 w 44"/>
                  <a:gd name="T33" fmla="*/ 0 h 66"/>
                  <a:gd name="T34" fmla="*/ 14 w 44"/>
                  <a:gd name="T35" fmla="*/ 2 h 66"/>
                  <a:gd name="T36" fmla="*/ 10 w 44"/>
                  <a:gd name="T37" fmla="*/ 6 h 66"/>
                  <a:gd name="T38" fmla="*/ 6 w 44"/>
                  <a:gd name="T39" fmla="*/ 12 h 66"/>
                  <a:gd name="T40" fmla="*/ 4 w 44"/>
                  <a:gd name="T41" fmla="*/ 28 h 66"/>
                  <a:gd name="T42" fmla="*/ 4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4 w 44"/>
                  <a:gd name="T49" fmla="*/ 64 h 66"/>
                  <a:gd name="T50" fmla="*/ 20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20" y="0"/>
                    </a:moveTo>
                    <a:lnTo>
                      <a:pt x="10" y="2"/>
                    </a:lnTo>
                    <a:lnTo>
                      <a:pt x="4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4" y="54"/>
                    </a:lnTo>
                    <a:lnTo>
                      <a:pt x="10" y="64"/>
                    </a:lnTo>
                    <a:lnTo>
                      <a:pt x="20" y="66"/>
                    </a:lnTo>
                    <a:lnTo>
                      <a:pt x="26" y="66"/>
                    </a:lnTo>
                    <a:lnTo>
                      <a:pt x="36" y="64"/>
                    </a:lnTo>
                    <a:lnTo>
                      <a:pt x="42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2" y="12"/>
                    </a:lnTo>
                    <a:lnTo>
                      <a:pt x="36" y="2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4" y="28"/>
                    </a:lnTo>
                    <a:lnTo>
                      <a:pt x="4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4" y="64"/>
                    </a:lnTo>
                    <a:lnTo>
                      <a:pt x="20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4" name="Freeform 330"/>
              <p:cNvSpPr>
                <a:spLocks/>
              </p:cNvSpPr>
              <p:nvPr/>
            </p:nvSpPr>
            <p:spPr bwMode="auto">
              <a:xfrm>
                <a:off x="593" y="839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6 w 16"/>
                  <a:gd name="T3" fmla="*/ 64 h 66"/>
                  <a:gd name="T4" fmla="*/ 10 w 16"/>
                  <a:gd name="T5" fmla="*/ 60 h 66"/>
                  <a:gd name="T6" fmla="*/ 12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2 w 16"/>
                  <a:gd name="T13" fmla="*/ 12 h 66"/>
                  <a:gd name="T14" fmla="*/ 10 w 16"/>
                  <a:gd name="T15" fmla="*/ 6 h 66"/>
                  <a:gd name="T16" fmla="*/ 6 w 16"/>
                  <a:gd name="T17" fmla="*/ 2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6" y="64"/>
                    </a:lnTo>
                    <a:lnTo>
                      <a:pt x="10" y="60"/>
                    </a:lnTo>
                    <a:lnTo>
                      <a:pt x="12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2" y="12"/>
                    </a:lnTo>
                    <a:lnTo>
                      <a:pt x="10" y="6"/>
                    </a:lnTo>
                    <a:lnTo>
                      <a:pt x="6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5" name="Line 331"/>
              <p:cNvSpPr>
                <a:spLocks noChangeShapeType="1"/>
              </p:cNvSpPr>
              <p:nvPr/>
            </p:nvSpPr>
            <p:spPr bwMode="auto">
              <a:xfrm>
                <a:off x="637" y="851"/>
                <a:ext cx="44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6" name="Line 332"/>
              <p:cNvSpPr>
                <a:spLocks noChangeShapeType="1"/>
              </p:cNvSpPr>
              <p:nvPr/>
            </p:nvSpPr>
            <p:spPr bwMode="auto">
              <a:xfrm flipH="1">
                <a:off x="637" y="851"/>
                <a:ext cx="44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7" name="Freeform 333"/>
              <p:cNvSpPr>
                <a:spLocks/>
              </p:cNvSpPr>
              <p:nvPr/>
            </p:nvSpPr>
            <p:spPr bwMode="auto">
              <a:xfrm>
                <a:off x="711" y="839"/>
                <a:ext cx="16" cy="66"/>
              </a:xfrm>
              <a:custGeom>
                <a:avLst/>
                <a:gdLst>
                  <a:gd name="T0" fmla="*/ 0 w 16"/>
                  <a:gd name="T1" fmla="*/ 12 h 66"/>
                  <a:gd name="T2" fmla="*/ 6 w 16"/>
                  <a:gd name="T3" fmla="*/ 10 h 66"/>
                  <a:gd name="T4" fmla="*/ 16 w 16"/>
                  <a:gd name="T5" fmla="*/ 0 h 66"/>
                  <a:gd name="T6" fmla="*/ 16 w 1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66">
                    <a:moveTo>
                      <a:pt x="0" y="12"/>
                    </a:moveTo>
                    <a:lnTo>
                      <a:pt x="6" y="10"/>
                    </a:lnTo>
                    <a:lnTo>
                      <a:pt x="16" y="0"/>
                    </a:lnTo>
                    <a:lnTo>
                      <a:pt x="16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8" name="Line 334"/>
              <p:cNvSpPr>
                <a:spLocks noChangeShapeType="1"/>
              </p:cNvSpPr>
              <p:nvPr/>
            </p:nvSpPr>
            <p:spPr bwMode="auto">
              <a:xfrm>
                <a:off x="723" y="841"/>
                <a:ext cx="1" cy="6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9" name="Line 335"/>
              <p:cNvSpPr>
                <a:spLocks noChangeShapeType="1"/>
              </p:cNvSpPr>
              <p:nvPr/>
            </p:nvSpPr>
            <p:spPr bwMode="auto">
              <a:xfrm>
                <a:off x="711" y="905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0" name="Freeform 336"/>
              <p:cNvSpPr>
                <a:spLocks/>
              </p:cNvSpPr>
              <p:nvPr/>
            </p:nvSpPr>
            <p:spPr bwMode="auto">
              <a:xfrm>
                <a:off x="765" y="839"/>
                <a:ext cx="44" cy="66"/>
              </a:xfrm>
              <a:custGeom>
                <a:avLst/>
                <a:gdLst>
                  <a:gd name="T0" fmla="*/ 18 w 44"/>
                  <a:gd name="T1" fmla="*/ 0 h 66"/>
                  <a:gd name="T2" fmla="*/ 10 w 44"/>
                  <a:gd name="T3" fmla="*/ 2 h 66"/>
                  <a:gd name="T4" fmla="*/ 2 w 44"/>
                  <a:gd name="T5" fmla="*/ 12 h 66"/>
                  <a:gd name="T6" fmla="*/ 0 w 44"/>
                  <a:gd name="T7" fmla="*/ 28 h 66"/>
                  <a:gd name="T8" fmla="*/ 0 w 44"/>
                  <a:gd name="T9" fmla="*/ 38 h 66"/>
                  <a:gd name="T10" fmla="*/ 2 w 44"/>
                  <a:gd name="T11" fmla="*/ 54 h 66"/>
                  <a:gd name="T12" fmla="*/ 10 w 44"/>
                  <a:gd name="T13" fmla="*/ 64 h 66"/>
                  <a:gd name="T14" fmla="*/ 18 w 44"/>
                  <a:gd name="T15" fmla="*/ 66 h 66"/>
                  <a:gd name="T16" fmla="*/ 24 w 44"/>
                  <a:gd name="T17" fmla="*/ 66 h 66"/>
                  <a:gd name="T18" fmla="*/ 34 w 44"/>
                  <a:gd name="T19" fmla="*/ 64 h 66"/>
                  <a:gd name="T20" fmla="*/ 40 w 44"/>
                  <a:gd name="T21" fmla="*/ 54 h 66"/>
                  <a:gd name="T22" fmla="*/ 44 w 44"/>
                  <a:gd name="T23" fmla="*/ 38 h 66"/>
                  <a:gd name="T24" fmla="*/ 44 w 44"/>
                  <a:gd name="T25" fmla="*/ 28 h 66"/>
                  <a:gd name="T26" fmla="*/ 40 w 44"/>
                  <a:gd name="T27" fmla="*/ 12 h 66"/>
                  <a:gd name="T28" fmla="*/ 34 w 44"/>
                  <a:gd name="T29" fmla="*/ 2 h 66"/>
                  <a:gd name="T30" fmla="*/ 24 w 44"/>
                  <a:gd name="T31" fmla="*/ 0 h 66"/>
                  <a:gd name="T32" fmla="*/ 18 w 44"/>
                  <a:gd name="T33" fmla="*/ 0 h 66"/>
                  <a:gd name="T34" fmla="*/ 12 w 44"/>
                  <a:gd name="T35" fmla="*/ 2 h 66"/>
                  <a:gd name="T36" fmla="*/ 10 w 44"/>
                  <a:gd name="T37" fmla="*/ 6 h 66"/>
                  <a:gd name="T38" fmla="*/ 6 w 44"/>
                  <a:gd name="T39" fmla="*/ 12 h 66"/>
                  <a:gd name="T40" fmla="*/ 2 w 44"/>
                  <a:gd name="T41" fmla="*/ 28 h 66"/>
                  <a:gd name="T42" fmla="*/ 2 w 44"/>
                  <a:gd name="T43" fmla="*/ 38 h 66"/>
                  <a:gd name="T44" fmla="*/ 6 w 44"/>
                  <a:gd name="T45" fmla="*/ 54 h 66"/>
                  <a:gd name="T46" fmla="*/ 10 w 44"/>
                  <a:gd name="T47" fmla="*/ 60 h 66"/>
                  <a:gd name="T48" fmla="*/ 12 w 44"/>
                  <a:gd name="T49" fmla="*/ 64 h 66"/>
                  <a:gd name="T50" fmla="*/ 18 w 44"/>
                  <a:gd name="T5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66">
                    <a:moveTo>
                      <a:pt x="18" y="0"/>
                    </a:moveTo>
                    <a:lnTo>
                      <a:pt x="10" y="2"/>
                    </a:lnTo>
                    <a:lnTo>
                      <a:pt x="2" y="12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2" y="54"/>
                    </a:lnTo>
                    <a:lnTo>
                      <a:pt x="10" y="6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4" y="64"/>
                    </a:lnTo>
                    <a:lnTo>
                      <a:pt x="40" y="54"/>
                    </a:lnTo>
                    <a:lnTo>
                      <a:pt x="44" y="38"/>
                    </a:lnTo>
                    <a:lnTo>
                      <a:pt x="44" y="28"/>
                    </a:lnTo>
                    <a:lnTo>
                      <a:pt x="40" y="12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2"/>
                    </a:lnTo>
                    <a:lnTo>
                      <a:pt x="10" y="6"/>
                    </a:lnTo>
                    <a:lnTo>
                      <a:pt x="6" y="12"/>
                    </a:lnTo>
                    <a:lnTo>
                      <a:pt x="2" y="28"/>
                    </a:lnTo>
                    <a:lnTo>
                      <a:pt x="2" y="3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2" y="64"/>
                    </a:lnTo>
                    <a:lnTo>
                      <a:pt x="18" y="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" name="Freeform 337"/>
              <p:cNvSpPr>
                <a:spLocks/>
              </p:cNvSpPr>
              <p:nvPr/>
            </p:nvSpPr>
            <p:spPr bwMode="auto">
              <a:xfrm>
                <a:off x="789" y="839"/>
                <a:ext cx="16" cy="66"/>
              </a:xfrm>
              <a:custGeom>
                <a:avLst/>
                <a:gdLst>
                  <a:gd name="T0" fmla="*/ 0 w 16"/>
                  <a:gd name="T1" fmla="*/ 66 h 66"/>
                  <a:gd name="T2" fmla="*/ 8 w 16"/>
                  <a:gd name="T3" fmla="*/ 64 h 66"/>
                  <a:gd name="T4" fmla="*/ 10 w 16"/>
                  <a:gd name="T5" fmla="*/ 60 h 66"/>
                  <a:gd name="T6" fmla="*/ 14 w 16"/>
                  <a:gd name="T7" fmla="*/ 54 h 66"/>
                  <a:gd name="T8" fmla="*/ 16 w 16"/>
                  <a:gd name="T9" fmla="*/ 38 h 66"/>
                  <a:gd name="T10" fmla="*/ 16 w 16"/>
                  <a:gd name="T11" fmla="*/ 28 h 66"/>
                  <a:gd name="T12" fmla="*/ 14 w 16"/>
                  <a:gd name="T13" fmla="*/ 12 h 66"/>
                  <a:gd name="T14" fmla="*/ 10 w 16"/>
                  <a:gd name="T15" fmla="*/ 6 h 66"/>
                  <a:gd name="T16" fmla="*/ 8 w 16"/>
                  <a:gd name="T17" fmla="*/ 2 h 66"/>
                  <a:gd name="T18" fmla="*/ 0 w 16"/>
                  <a:gd name="T1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6">
                    <a:moveTo>
                      <a:pt x="0" y="66"/>
                    </a:moveTo>
                    <a:lnTo>
                      <a:pt x="8" y="64"/>
                    </a:lnTo>
                    <a:lnTo>
                      <a:pt x="10" y="60"/>
                    </a:lnTo>
                    <a:lnTo>
                      <a:pt x="14" y="54"/>
                    </a:lnTo>
                    <a:lnTo>
                      <a:pt x="16" y="38"/>
                    </a:lnTo>
                    <a:lnTo>
                      <a:pt x="16" y="28"/>
                    </a:lnTo>
                    <a:lnTo>
                      <a:pt x="14" y="12"/>
                    </a:lnTo>
                    <a:lnTo>
                      <a:pt x="10" y="6"/>
                    </a:lnTo>
                    <a:lnTo>
                      <a:pt x="8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" name="Freeform 338"/>
              <p:cNvSpPr>
                <a:spLocks/>
              </p:cNvSpPr>
              <p:nvPr/>
            </p:nvSpPr>
            <p:spPr bwMode="auto">
              <a:xfrm>
                <a:off x="829" y="787"/>
                <a:ext cx="40" cy="28"/>
              </a:xfrm>
              <a:custGeom>
                <a:avLst/>
                <a:gdLst>
                  <a:gd name="T0" fmla="*/ 2 w 40"/>
                  <a:gd name="T1" fmla="*/ 12 h 28"/>
                  <a:gd name="T2" fmla="*/ 6 w 40"/>
                  <a:gd name="T3" fmla="*/ 16 h 28"/>
                  <a:gd name="T4" fmla="*/ 2 w 40"/>
                  <a:gd name="T5" fmla="*/ 20 h 28"/>
                  <a:gd name="T6" fmla="*/ 0 w 40"/>
                  <a:gd name="T7" fmla="*/ 16 h 28"/>
                  <a:gd name="T8" fmla="*/ 0 w 40"/>
                  <a:gd name="T9" fmla="*/ 12 h 28"/>
                  <a:gd name="T10" fmla="*/ 2 w 40"/>
                  <a:gd name="T11" fmla="*/ 6 h 28"/>
                  <a:gd name="T12" fmla="*/ 6 w 40"/>
                  <a:gd name="T13" fmla="*/ 4 h 28"/>
                  <a:gd name="T14" fmla="*/ 14 w 40"/>
                  <a:gd name="T15" fmla="*/ 0 h 28"/>
                  <a:gd name="T16" fmla="*/ 28 w 40"/>
                  <a:gd name="T17" fmla="*/ 0 h 28"/>
                  <a:gd name="T18" fmla="*/ 38 w 40"/>
                  <a:gd name="T19" fmla="*/ 4 h 28"/>
                  <a:gd name="T20" fmla="*/ 40 w 40"/>
                  <a:gd name="T21" fmla="*/ 10 h 28"/>
                  <a:gd name="T22" fmla="*/ 40 w 40"/>
                  <a:gd name="T23" fmla="*/ 20 h 28"/>
                  <a:gd name="T24" fmla="*/ 38 w 40"/>
                  <a:gd name="T25" fmla="*/ 26 h 28"/>
                  <a:gd name="T26" fmla="*/ 28 w 40"/>
                  <a:gd name="T27" fmla="*/ 28 h 28"/>
                  <a:gd name="T28" fmla="*/ 18 w 40"/>
                  <a:gd name="T2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" h="28">
                    <a:moveTo>
                      <a:pt x="2" y="12"/>
                    </a:moveTo>
                    <a:lnTo>
                      <a:pt x="6" y="16"/>
                    </a:lnTo>
                    <a:lnTo>
                      <a:pt x="2" y="20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14" y="0"/>
                    </a:lnTo>
                    <a:lnTo>
                      <a:pt x="28" y="0"/>
                    </a:lnTo>
                    <a:lnTo>
                      <a:pt x="38" y="4"/>
                    </a:lnTo>
                    <a:lnTo>
                      <a:pt x="40" y="10"/>
                    </a:lnTo>
                    <a:lnTo>
                      <a:pt x="40" y="20"/>
                    </a:lnTo>
                    <a:lnTo>
                      <a:pt x="38" y="26"/>
                    </a:lnTo>
                    <a:lnTo>
                      <a:pt x="28" y="28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3" name="Freeform 339"/>
              <p:cNvSpPr>
                <a:spLocks/>
              </p:cNvSpPr>
              <p:nvPr/>
            </p:nvSpPr>
            <p:spPr bwMode="auto">
              <a:xfrm>
                <a:off x="829" y="787"/>
                <a:ext cx="44" cy="68"/>
              </a:xfrm>
              <a:custGeom>
                <a:avLst/>
                <a:gdLst>
                  <a:gd name="T0" fmla="*/ 28 w 44"/>
                  <a:gd name="T1" fmla="*/ 0 h 68"/>
                  <a:gd name="T2" fmla="*/ 34 w 44"/>
                  <a:gd name="T3" fmla="*/ 4 h 68"/>
                  <a:gd name="T4" fmla="*/ 38 w 44"/>
                  <a:gd name="T5" fmla="*/ 10 h 68"/>
                  <a:gd name="T6" fmla="*/ 38 w 44"/>
                  <a:gd name="T7" fmla="*/ 20 h 68"/>
                  <a:gd name="T8" fmla="*/ 34 w 44"/>
                  <a:gd name="T9" fmla="*/ 26 h 68"/>
                  <a:gd name="T10" fmla="*/ 28 w 44"/>
                  <a:gd name="T11" fmla="*/ 28 h 68"/>
                  <a:gd name="T12" fmla="*/ 34 w 44"/>
                  <a:gd name="T13" fmla="*/ 32 h 68"/>
                  <a:gd name="T14" fmla="*/ 40 w 44"/>
                  <a:gd name="T15" fmla="*/ 38 h 68"/>
                  <a:gd name="T16" fmla="*/ 44 w 44"/>
                  <a:gd name="T17" fmla="*/ 44 h 68"/>
                  <a:gd name="T18" fmla="*/ 44 w 44"/>
                  <a:gd name="T19" fmla="*/ 54 h 68"/>
                  <a:gd name="T20" fmla="*/ 40 w 44"/>
                  <a:gd name="T21" fmla="*/ 60 h 68"/>
                  <a:gd name="T22" fmla="*/ 38 w 44"/>
                  <a:gd name="T23" fmla="*/ 64 h 68"/>
                  <a:gd name="T24" fmla="*/ 28 w 44"/>
                  <a:gd name="T25" fmla="*/ 68 h 68"/>
                  <a:gd name="T26" fmla="*/ 14 w 44"/>
                  <a:gd name="T27" fmla="*/ 68 h 68"/>
                  <a:gd name="T28" fmla="*/ 6 w 44"/>
                  <a:gd name="T29" fmla="*/ 64 h 68"/>
                  <a:gd name="T30" fmla="*/ 2 w 44"/>
                  <a:gd name="T31" fmla="*/ 60 h 68"/>
                  <a:gd name="T32" fmla="*/ 0 w 44"/>
                  <a:gd name="T33" fmla="*/ 54 h 68"/>
                  <a:gd name="T34" fmla="*/ 0 w 44"/>
                  <a:gd name="T35" fmla="*/ 52 h 68"/>
                  <a:gd name="T36" fmla="*/ 2 w 44"/>
                  <a:gd name="T37" fmla="*/ 48 h 68"/>
                  <a:gd name="T38" fmla="*/ 6 w 44"/>
                  <a:gd name="T39" fmla="*/ 52 h 68"/>
                  <a:gd name="T40" fmla="*/ 2 w 44"/>
                  <a:gd name="T41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4" h="68">
                    <a:moveTo>
                      <a:pt x="28" y="0"/>
                    </a:moveTo>
                    <a:lnTo>
                      <a:pt x="34" y="4"/>
                    </a:lnTo>
                    <a:lnTo>
                      <a:pt x="38" y="10"/>
                    </a:lnTo>
                    <a:lnTo>
                      <a:pt x="38" y="20"/>
                    </a:lnTo>
                    <a:lnTo>
                      <a:pt x="34" y="26"/>
                    </a:lnTo>
                    <a:lnTo>
                      <a:pt x="28" y="28"/>
                    </a:lnTo>
                    <a:lnTo>
                      <a:pt x="34" y="32"/>
                    </a:lnTo>
                    <a:lnTo>
                      <a:pt x="40" y="38"/>
                    </a:lnTo>
                    <a:lnTo>
                      <a:pt x="44" y="44"/>
                    </a:lnTo>
                    <a:lnTo>
                      <a:pt x="44" y="54"/>
                    </a:lnTo>
                    <a:lnTo>
                      <a:pt x="40" y="60"/>
                    </a:lnTo>
                    <a:lnTo>
                      <a:pt x="38" y="64"/>
                    </a:lnTo>
                    <a:lnTo>
                      <a:pt x="28" y="68"/>
                    </a:lnTo>
                    <a:lnTo>
                      <a:pt x="14" y="68"/>
                    </a:lnTo>
                    <a:lnTo>
                      <a:pt x="6" y="64"/>
                    </a:lnTo>
                    <a:lnTo>
                      <a:pt x="2" y="60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2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4" name="Freeform 340"/>
              <p:cNvSpPr>
                <a:spLocks/>
              </p:cNvSpPr>
              <p:nvPr/>
            </p:nvSpPr>
            <p:spPr bwMode="auto">
              <a:xfrm>
                <a:off x="857" y="823"/>
                <a:ext cx="12" cy="32"/>
              </a:xfrm>
              <a:custGeom>
                <a:avLst/>
                <a:gdLst>
                  <a:gd name="T0" fmla="*/ 10 w 12"/>
                  <a:gd name="T1" fmla="*/ 0 h 32"/>
                  <a:gd name="T2" fmla="*/ 12 w 12"/>
                  <a:gd name="T3" fmla="*/ 8 h 32"/>
                  <a:gd name="T4" fmla="*/ 12 w 12"/>
                  <a:gd name="T5" fmla="*/ 18 h 32"/>
                  <a:gd name="T6" fmla="*/ 10 w 12"/>
                  <a:gd name="T7" fmla="*/ 24 h 32"/>
                  <a:gd name="T8" fmla="*/ 6 w 12"/>
                  <a:gd name="T9" fmla="*/ 28 h 32"/>
                  <a:gd name="T10" fmla="*/ 0 w 1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2">
                    <a:moveTo>
                      <a:pt x="10" y="0"/>
                    </a:moveTo>
                    <a:lnTo>
                      <a:pt x="12" y="8"/>
                    </a:lnTo>
                    <a:lnTo>
                      <a:pt x="12" y="18"/>
                    </a:lnTo>
                    <a:lnTo>
                      <a:pt x="10" y="24"/>
                    </a:lnTo>
                    <a:lnTo>
                      <a:pt x="6" y="28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5" name="Freeform 341"/>
              <p:cNvSpPr>
                <a:spLocks/>
              </p:cNvSpPr>
              <p:nvPr/>
            </p:nvSpPr>
            <p:spPr bwMode="auto">
              <a:xfrm>
                <a:off x="891" y="787"/>
                <a:ext cx="42" cy="28"/>
              </a:xfrm>
              <a:custGeom>
                <a:avLst/>
                <a:gdLst>
                  <a:gd name="T0" fmla="*/ 4 w 42"/>
                  <a:gd name="T1" fmla="*/ 12 h 28"/>
                  <a:gd name="T2" fmla="*/ 8 w 42"/>
                  <a:gd name="T3" fmla="*/ 16 h 28"/>
                  <a:gd name="T4" fmla="*/ 4 w 42"/>
                  <a:gd name="T5" fmla="*/ 20 h 28"/>
                  <a:gd name="T6" fmla="*/ 0 w 42"/>
                  <a:gd name="T7" fmla="*/ 16 h 28"/>
                  <a:gd name="T8" fmla="*/ 0 w 42"/>
                  <a:gd name="T9" fmla="*/ 12 h 28"/>
                  <a:gd name="T10" fmla="*/ 4 w 42"/>
                  <a:gd name="T11" fmla="*/ 6 h 28"/>
                  <a:gd name="T12" fmla="*/ 8 w 42"/>
                  <a:gd name="T13" fmla="*/ 4 h 28"/>
                  <a:gd name="T14" fmla="*/ 16 w 42"/>
                  <a:gd name="T15" fmla="*/ 0 h 28"/>
                  <a:gd name="T16" fmla="*/ 30 w 42"/>
                  <a:gd name="T17" fmla="*/ 0 h 28"/>
                  <a:gd name="T18" fmla="*/ 38 w 42"/>
                  <a:gd name="T19" fmla="*/ 4 h 28"/>
                  <a:gd name="T20" fmla="*/ 42 w 42"/>
                  <a:gd name="T21" fmla="*/ 10 h 28"/>
                  <a:gd name="T22" fmla="*/ 42 w 42"/>
                  <a:gd name="T23" fmla="*/ 20 h 28"/>
                  <a:gd name="T24" fmla="*/ 38 w 42"/>
                  <a:gd name="T25" fmla="*/ 26 h 28"/>
                  <a:gd name="T26" fmla="*/ 30 w 42"/>
                  <a:gd name="T27" fmla="*/ 28 h 28"/>
                  <a:gd name="T28" fmla="*/ 20 w 42"/>
                  <a:gd name="T2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2" h="28">
                    <a:moveTo>
                      <a:pt x="4" y="12"/>
                    </a:moveTo>
                    <a:lnTo>
                      <a:pt x="8" y="16"/>
                    </a:lnTo>
                    <a:lnTo>
                      <a:pt x="4" y="20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4" y="6"/>
                    </a:lnTo>
                    <a:lnTo>
                      <a:pt x="8" y="4"/>
                    </a:lnTo>
                    <a:lnTo>
                      <a:pt x="16" y="0"/>
                    </a:lnTo>
                    <a:lnTo>
                      <a:pt x="30" y="0"/>
                    </a:lnTo>
                    <a:lnTo>
                      <a:pt x="38" y="4"/>
                    </a:lnTo>
                    <a:lnTo>
                      <a:pt x="42" y="10"/>
                    </a:lnTo>
                    <a:lnTo>
                      <a:pt x="42" y="20"/>
                    </a:lnTo>
                    <a:lnTo>
                      <a:pt x="38" y="26"/>
                    </a:lnTo>
                    <a:lnTo>
                      <a:pt x="30" y="28"/>
                    </a:lnTo>
                    <a:lnTo>
                      <a:pt x="20" y="2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6" name="Freeform 342"/>
              <p:cNvSpPr>
                <a:spLocks/>
              </p:cNvSpPr>
              <p:nvPr/>
            </p:nvSpPr>
            <p:spPr bwMode="auto">
              <a:xfrm>
                <a:off x="891" y="787"/>
                <a:ext cx="46" cy="68"/>
              </a:xfrm>
              <a:custGeom>
                <a:avLst/>
                <a:gdLst>
                  <a:gd name="T0" fmla="*/ 30 w 46"/>
                  <a:gd name="T1" fmla="*/ 0 h 68"/>
                  <a:gd name="T2" fmla="*/ 36 w 46"/>
                  <a:gd name="T3" fmla="*/ 4 h 68"/>
                  <a:gd name="T4" fmla="*/ 38 w 46"/>
                  <a:gd name="T5" fmla="*/ 10 h 68"/>
                  <a:gd name="T6" fmla="*/ 38 w 46"/>
                  <a:gd name="T7" fmla="*/ 20 h 68"/>
                  <a:gd name="T8" fmla="*/ 36 w 46"/>
                  <a:gd name="T9" fmla="*/ 26 h 68"/>
                  <a:gd name="T10" fmla="*/ 30 w 46"/>
                  <a:gd name="T11" fmla="*/ 28 h 68"/>
                  <a:gd name="T12" fmla="*/ 36 w 46"/>
                  <a:gd name="T13" fmla="*/ 32 h 68"/>
                  <a:gd name="T14" fmla="*/ 42 w 46"/>
                  <a:gd name="T15" fmla="*/ 38 h 68"/>
                  <a:gd name="T16" fmla="*/ 46 w 46"/>
                  <a:gd name="T17" fmla="*/ 44 h 68"/>
                  <a:gd name="T18" fmla="*/ 46 w 46"/>
                  <a:gd name="T19" fmla="*/ 54 h 68"/>
                  <a:gd name="T20" fmla="*/ 42 w 46"/>
                  <a:gd name="T21" fmla="*/ 60 h 68"/>
                  <a:gd name="T22" fmla="*/ 38 w 46"/>
                  <a:gd name="T23" fmla="*/ 64 h 68"/>
                  <a:gd name="T24" fmla="*/ 30 w 46"/>
                  <a:gd name="T25" fmla="*/ 68 h 68"/>
                  <a:gd name="T26" fmla="*/ 16 w 46"/>
                  <a:gd name="T27" fmla="*/ 68 h 68"/>
                  <a:gd name="T28" fmla="*/ 8 w 46"/>
                  <a:gd name="T29" fmla="*/ 64 h 68"/>
                  <a:gd name="T30" fmla="*/ 4 w 46"/>
                  <a:gd name="T31" fmla="*/ 60 h 68"/>
                  <a:gd name="T32" fmla="*/ 0 w 46"/>
                  <a:gd name="T33" fmla="*/ 54 h 68"/>
                  <a:gd name="T34" fmla="*/ 0 w 46"/>
                  <a:gd name="T35" fmla="*/ 52 h 68"/>
                  <a:gd name="T36" fmla="*/ 4 w 46"/>
                  <a:gd name="T37" fmla="*/ 48 h 68"/>
                  <a:gd name="T38" fmla="*/ 8 w 46"/>
                  <a:gd name="T39" fmla="*/ 52 h 68"/>
                  <a:gd name="T40" fmla="*/ 4 w 46"/>
                  <a:gd name="T41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" h="68">
                    <a:moveTo>
                      <a:pt x="30" y="0"/>
                    </a:moveTo>
                    <a:lnTo>
                      <a:pt x="36" y="4"/>
                    </a:lnTo>
                    <a:lnTo>
                      <a:pt x="38" y="10"/>
                    </a:lnTo>
                    <a:lnTo>
                      <a:pt x="38" y="20"/>
                    </a:lnTo>
                    <a:lnTo>
                      <a:pt x="36" y="26"/>
                    </a:lnTo>
                    <a:lnTo>
                      <a:pt x="30" y="28"/>
                    </a:lnTo>
                    <a:lnTo>
                      <a:pt x="36" y="32"/>
                    </a:lnTo>
                    <a:lnTo>
                      <a:pt x="42" y="38"/>
                    </a:lnTo>
                    <a:lnTo>
                      <a:pt x="46" y="44"/>
                    </a:lnTo>
                    <a:lnTo>
                      <a:pt x="46" y="54"/>
                    </a:lnTo>
                    <a:lnTo>
                      <a:pt x="42" y="60"/>
                    </a:lnTo>
                    <a:lnTo>
                      <a:pt x="38" y="64"/>
                    </a:lnTo>
                    <a:lnTo>
                      <a:pt x="30" y="68"/>
                    </a:lnTo>
                    <a:lnTo>
                      <a:pt x="16" y="68"/>
                    </a:lnTo>
                    <a:lnTo>
                      <a:pt x="8" y="64"/>
                    </a:lnTo>
                    <a:lnTo>
                      <a:pt x="4" y="60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4" y="48"/>
                    </a:lnTo>
                    <a:lnTo>
                      <a:pt x="8" y="52"/>
                    </a:lnTo>
                    <a:lnTo>
                      <a:pt x="4" y="5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7" name="Freeform 343"/>
              <p:cNvSpPr>
                <a:spLocks/>
              </p:cNvSpPr>
              <p:nvPr/>
            </p:nvSpPr>
            <p:spPr bwMode="auto">
              <a:xfrm>
                <a:off x="921" y="823"/>
                <a:ext cx="12" cy="32"/>
              </a:xfrm>
              <a:custGeom>
                <a:avLst/>
                <a:gdLst>
                  <a:gd name="T0" fmla="*/ 8 w 12"/>
                  <a:gd name="T1" fmla="*/ 0 h 32"/>
                  <a:gd name="T2" fmla="*/ 12 w 12"/>
                  <a:gd name="T3" fmla="*/ 8 h 32"/>
                  <a:gd name="T4" fmla="*/ 12 w 12"/>
                  <a:gd name="T5" fmla="*/ 18 h 32"/>
                  <a:gd name="T6" fmla="*/ 8 w 12"/>
                  <a:gd name="T7" fmla="*/ 24 h 32"/>
                  <a:gd name="T8" fmla="*/ 6 w 12"/>
                  <a:gd name="T9" fmla="*/ 28 h 32"/>
                  <a:gd name="T10" fmla="*/ 0 w 12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2">
                    <a:moveTo>
                      <a:pt x="8" y="0"/>
                    </a:moveTo>
                    <a:lnTo>
                      <a:pt x="12" y="8"/>
                    </a:lnTo>
                    <a:lnTo>
                      <a:pt x="12" y="18"/>
                    </a:lnTo>
                    <a:lnTo>
                      <a:pt x="8" y="24"/>
                    </a:lnTo>
                    <a:lnTo>
                      <a:pt x="6" y="28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8" name="Line 344"/>
              <p:cNvSpPr>
                <a:spLocks noChangeShapeType="1"/>
              </p:cNvSpPr>
              <p:nvPr/>
            </p:nvSpPr>
            <p:spPr bwMode="auto">
              <a:xfrm>
                <a:off x="979" y="2813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9" name="Line 345"/>
              <p:cNvSpPr>
                <a:spLocks noChangeShapeType="1"/>
              </p:cNvSpPr>
              <p:nvPr/>
            </p:nvSpPr>
            <p:spPr bwMode="auto">
              <a:xfrm>
                <a:off x="979" y="2763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0" name="Line 346"/>
              <p:cNvSpPr>
                <a:spLocks noChangeShapeType="1"/>
              </p:cNvSpPr>
              <p:nvPr/>
            </p:nvSpPr>
            <p:spPr bwMode="auto">
              <a:xfrm>
                <a:off x="979" y="27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1" name="Line 347"/>
              <p:cNvSpPr>
                <a:spLocks noChangeShapeType="1"/>
              </p:cNvSpPr>
              <p:nvPr/>
            </p:nvSpPr>
            <p:spPr bwMode="auto">
              <a:xfrm>
                <a:off x="979" y="26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2" name="Line 348"/>
              <p:cNvSpPr>
                <a:spLocks noChangeShapeType="1"/>
              </p:cNvSpPr>
              <p:nvPr/>
            </p:nvSpPr>
            <p:spPr bwMode="auto">
              <a:xfrm>
                <a:off x="979" y="26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3" name="Line 349"/>
              <p:cNvSpPr>
                <a:spLocks noChangeShapeType="1"/>
              </p:cNvSpPr>
              <p:nvPr/>
            </p:nvSpPr>
            <p:spPr bwMode="auto">
              <a:xfrm>
                <a:off x="979" y="25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4" name="Line 350"/>
              <p:cNvSpPr>
                <a:spLocks noChangeShapeType="1"/>
              </p:cNvSpPr>
              <p:nvPr/>
            </p:nvSpPr>
            <p:spPr bwMode="auto">
              <a:xfrm>
                <a:off x="979" y="25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5" name="Line 351"/>
              <p:cNvSpPr>
                <a:spLocks noChangeShapeType="1"/>
              </p:cNvSpPr>
              <p:nvPr/>
            </p:nvSpPr>
            <p:spPr bwMode="auto">
              <a:xfrm>
                <a:off x="979" y="24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6" name="Line 352"/>
              <p:cNvSpPr>
                <a:spLocks noChangeShapeType="1"/>
              </p:cNvSpPr>
              <p:nvPr/>
            </p:nvSpPr>
            <p:spPr bwMode="auto">
              <a:xfrm>
                <a:off x="979" y="24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7" name="Line 353"/>
              <p:cNvSpPr>
                <a:spLocks noChangeShapeType="1"/>
              </p:cNvSpPr>
              <p:nvPr/>
            </p:nvSpPr>
            <p:spPr bwMode="auto">
              <a:xfrm>
                <a:off x="979" y="23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8" name="Line 354"/>
              <p:cNvSpPr>
                <a:spLocks noChangeShapeType="1"/>
              </p:cNvSpPr>
              <p:nvPr/>
            </p:nvSpPr>
            <p:spPr bwMode="auto">
              <a:xfrm>
                <a:off x="979" y="22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9" name="Line 355"/>
              <p:cNvSpPr>
                <a:spLocks noChangeShapeType="1"/>
              </p:cNvSpPr>
              <p:nvPr/>
            </p:nvSpPr>
            <p:spPr bwMode="auto">
              <a:xfrm>
                <a:off x="979" y="22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0" name="Line 356"/>
              <p:cNvSpPr>
                <a:spLocks noChangeShapeType="1"/>
              </p:cNvSpPr>
              <p:nvPr/>
            </p:nvSpPr>
            <p:spPr bwMode="auto">
              <a:xfrm>
                <a:off x="979" y="21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1" name="Line 357"/>
              <p:cNvSpPr>
                <a:spLocks noChangeShapeType="1"/>
              </p:cNvSpPr>
              <p:nvPr/>
            </p:nvSpPr>
            <p:spPr bwMode="auto">
              <a:xfrm>
                <a:off x="979" y="21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2" name="Line 358"/>
              <p:cNvSpPr>
                <a:spLocks noChangeShapeType="1"/>
              </p:cNvSpPr>
              <p:nvPr/>
            </p:nvSpPr>
            <p:spPr bwMode="auto">
              <a:xfrm>
                <a:off x="979" y="20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3" name="Line 359"/>
              <p:cNvSpPr>
                <a:spLocks noChangeShapeType="1"/>
              </p:cNvSpPr>
              <p:nvPr/>
            </p:nvSpPr>
            <p:spPr bwMode="auto">
              <a:xfrm>
                <a:off x="979" y="20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4" name="Line 360"/>
              <p:cNvSpPr>
                <a:spLocks noChangeShapeType="1"/>
              </p:cNvSpPr>
              <p:nvPr/>
            </p:nvSpPr>
            <p:spPr bwMode="auto">
              <a:xfrm>
                <a:off x="979" y="19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5" name="Line 361"/>
              <p:cNvSpPr>
                <a:spLocks noChangeShapeType="1"/>
              </p:cNvSpPr>
              <p:nvPr/>
            </p:nvSpPr>
            <p:spPr bwMode="auto">
              <a:xfrm>
                <a:off x="979" y="19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6" name="Line 362"/>
              <p:cNvSpPr>
                <a:spLocks noChangeShapeType="1"/>
              </p:cNvSpPr>
              <p:nvPr/>
            </p:nvSpPr>
            <p:spPr bwMode="auto">
              <a:xfrm>
                <a:off x="979" y="18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7" name="Line 363"/>
              <p:cNvSpPr>
                <a:spLocks noChangeShapeType="1"/>
              </p:cNvSpPr>
              <p:nvPr/>
            </p:nvSpPr>
            <p:spPr bwMode="auto">
              <a:xfrm>
                <a:off x="979" y="17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8" name="Line 364"/>
              <p:cNvSpPr>
                <a:spLocks noChangeShapeType="1"/>
              </p:cNvSpPr>
              <p:nvPr/>
            </p:nvSpPr>
            <p:spPr bwMode="auto">
              <a:xfrm>
                <a:off x="979" y="17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9" name="Line 365"/>
              <p:cNvSpPr>
                <a:spLocks noChangeShapeType="1"/>
              </p:cNvSpPr>
              <p:nvPr/>
            </p:nvSpPr>
            <p:spPr bwMode="auto">
              <a:xfrm>
                <a:off x="979" y="16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0" name="Line 366"/>
              <p:cNvSpPr>
                <a:spLocks noChangeShapeType="1"/>
              </p:cNvSpPr>
              <p:nvPr/>
            </p:nvSpPr>
            <p:spPr bwMode="auto">
              <a:xfrm>
                <a:off x="979" y="16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1" name="Line 367"/>
              <p:cNvSpPr>
                <a:spLocks noChangeShapeType="1"/>
              </p:cNvSpPr>
              <p:nvPr/>
            </p:nvSpPr>
            <p:spPr bwMode="auto">
              <a:xfrm>
                <a:off x="979" y="15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2" name="Line 368"/>
              <p:cNvSpPr>
                <a:spLocks noChangeShapeType="1"/>
              </p:cNvSpPr>
              <p:nvPr/>
            </p:nvSpPr>
            <p:spPr bwMode="auto">
              <a:xfrm>
                <a:off x="979" y="15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3" name="Line 369"/>
              <p:cNvSpPr>
                <a:spLocks noChangeShapeType="1"/>
              </p:cNvSpPr>
              <p:nvPr/>
            </p:nvSpPr>
            <p:spPr bwMode="auto">
              <a:xfrm>
                <a:off x="979" y="14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4" name="Line 370"/>
              <p:cNvSpPr>
                <a:spLocks noChangeShapeType="1"/>
              </p:cNvSpPr>
              <p:nvPr/>
            </p:nvSpPr>
            <p:spPr bwMode="auto">
              <a:xfrm>
                <a:off x="979" y="14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5" name="Line 371"/>
              <p:cNvSpPr>
                <a:spLocks noChangeShapeType="1"/>
              </p:cNvSpPr>
              <p:nvPr/>
            </p:nvSpPr>
            <p:spPr bwMode="auto">
              <a:xfrm>
                <a:off x="979" y="13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6" name="Line 372"/>
              <p:cNvSpPr>
                <a:spLocks noChangeShapeType="1"/>
              </p:cNvSpPr>
              <p:nvPr/>
            </p:nvSpPr>
            <p:spPr bwMode="auto">
              <a:xfrm>
                <a:off x="979" y="12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7" name="Line 373"/>
              <p:cNvSpPr>
                <a:spLocks noChangeShapeType="1"/>
              </p:cNvSpPr>
              <p:nvPr/>
            </p:nvSpPr>
            <p:spPr bwMode="auto">
              <a:xfrm>
                <a:off x="979" y="12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8" name="Line 374"/>
              <p:cNvSpPr>
                <a:spLocks noChangeShapeType="1"/>
              </p:cNvSpPr>
              <p:nvPr/>
            </p:nvSpPr>
            <p:spPr bwMode="auto">
              <a:xfrm>
                <a:off x="979" y="11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9" name="Line 375"/>
              <p:cNvSpPr>
                <a:spLocks noChangeShapeType="1"/>
              </p:cNvSpPr>
              <p:nvPr/>
            </p:nvSpPr>
            <p:spPr bwMode="auto">
              <a:xfrm>
                <a:off x="979" y="11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0" name="Line 376"/>
              <p:cNvSpPr>
                <a:spLocks noChangeShapeType="1"/>
              </p:cNvSpPr>
              <p:nvPr/>
            </p:nvSpPr>
            <p:spPr bwMode="auto">
              <a:xfrm>
                <a:off x="979" y="10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1" name="Line 377"/>
              <p:cNvSpPr>
                <a:spLocks noChangeShapeType="1"/>
              </p:cNvSpPr>
              <p:nvPr/>
            </p:nvSpPr>
            <p:spPr bwMode="auto">
              <a:xfrm>
                <a:off x="979" y="10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2" name="Line 378"/>
              <p:cNvSpPr>
                <a:spLocks noChangeShapeType="1"/>
              </p:cNvSpPr>
              <p:nvPr/>
            </p:nvSpPr>
            <p:spPr bwMode="auto">
              <a:xfrm>
                <a:off x="979" y="9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3" name="Line 379"/>
              <p:cNvSpPr>
                <a:spLocks noChangeShapeType="1"/>
              </p:cNvSpPr>
              <p:nvPr/>
            </p:nvSpPr>
            <p:spPr bwMode="auto">
              <a:xfrm>
                <a:off x="979" y="9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4" name="Line 380"/>
              <p:cNvSpPr>
                <a:spLocks noChangeShapeType="1"/>
              </p:cNvSpPr>
              <p:nvPr/>
            </p:nvSpPr>
            <p:spPr bwMode="auto">
              <a:xfrm>
                <a:off x="979" y="8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5" name="Line 381"/>
              <p:cNvSpPr>
                <a:spLocks noChangeShapeType="1"/>
              </p:cNvSpPr>
              <p:nvPr/>
            </p:nvSpPr>
            <p:spPr bwMode="auto">
              <a:xfrm>
                <a:off x="979" y="7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6" name="Line 382"/>
              <p:cNvSpPr>
                <a:spLocks noChangeShapeType="1"/>
              </p:cNvSpPr>
              <p:nvPr/>
            </p:nvSpPr>
            <p:spPr bwMode="auto">
              <a:xfrm>
                <a:off x="979" y="7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7" name="Line 383"/>
              <p:cNvSpPr>
                <a:spLocks noChangeShapeType="1"/>
              </p:cNvSpPr>
              <p:nvPr/>
            </p:nvSpPr>
            <p:spPr bwMode="auto">
              <a:xfrm>
                <a:off x="309" y="2231"/>
                <a:ext cx="6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8" name="Line 384"/>
              <p:cNvSpPr>
                <a:spLocks noChangeShapeType="1"/>
              </p:cNvSpPr>
              <p:nvPr/>
            </p:nvSpPr>
            <p:spPr bwMode="auto">
              <a:xfrm>
                <a:off x="309" y="2227"/>
                <a:ext cx="6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9" name="Line 385"/>
              <p:cNvSpPr>
                <a:spLocks noChangeShapeType="1"/>
              </p:cNvSpPr>
              <p:nvPr/>
            </p:nvSpPr>
            <p:spPr bwMode="auto">
              <a:xfrm flipV="1">
                <a:off x="309" y="2217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0" name="Freeform 386"/>
              <p:cNvSpPr>
                <a:spLocks/>
              </p:cNvSpPr>
              <p:nvPr/>
            </p:nvSpPr>
            <p:spPr bwMode="auto">
              <a:xfrm>
                <a:off x="357" y="2193"/>
                <a:ext cx="18" cy="48"/>
              </a:xfrm>
              <a:custGeom>
                <a:avLst/>
                <a:gdLst>
                  <a:gd name="T0" fmla="*/ 18 w 18"/>
                  <a:gd name="T1" fmla="*/ 48 h 48"/>
                  <a:gd name="T2" fmla="*/ 18 w 18"/>
                  <a:gd name="T3" fmla="*/ 0 h 48"/>
                  <a:gd name="T4" fmla="*/ 0 w 18"/>
                  <a:gd name="T5" fmla="*/ 0 h 48"/>
                  <a:gd name="T6" fmla="*/ 18 w 18"/>
                  <a:gd name="T7" fmla="*/ 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8">
                    <a:moveTo>
                      <a:pt x="18" y="48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18" y="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1" name="Line 387"/>
              <p:cNvSpPr>
                <a:spLocks noChangeShapeType="1"/>
              </p:cNvSpPr>
              <p:nvPr/>
            </p:nvSpPr>
            <p:spPr bwMode="auto">
              <a:xfrm>
                <a:off x="373" y="2179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2" name="Line 388"/>
              <p:cNvSpPr>
                <a:spLocks noChangeShapeType="1"/>
              </p:cNvSpPr>
              <p:nvPr/>
            </p:nvSpPr>
            <p:spPr bwMode="auto">
              <a:xfrm>
                <a:off x="373" y="2177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3" name="Freeform 389"/>
              <p:cNvSpPr>
                <a:spLocks/>
              </p:cNvSpPr>
              <p:nvPr/>
            </p:nvSpPr>
            <p:spPr bwMode="auto">
              <a:xfrm>
                <a:off x="373" y="2159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6 w 12"/>
                  <a:gd name="T3" fmla="*/ 16 h 18"/>
                  <a:gd name="T4" fmla="*/ 2 w 12"/>
                  <a:gd name="T5" fmla="*/ 12 h 18"/>
                  <a:gd name="T6" fmla="*/ 0 w 12"/>
                  <a:gd name="T7" fmla="*/ 8 h 18"/>
                  <a:gd name="T8" fmla="*/ 0 w 12"/>
                  <a:gd name="T9" fmla="*/ 2 h 18"/>
                  <a:gd name="T10" fmla="*/ 2 w 12"/>
                  <a:gd name="T11" fmla="*/ 0 h 18"/>
                  <a:gd name="T12" fmla="*/ 4 w 12"/>
                  <a:gd name="T13" fmla="*/ 0 h 18"/>
                  <a:gd name="T14" fmla="*/ 6 w 12"/>
                  <a:gd name="T15" fmla="*/ 2 h 18"/>
                  <a:gd name="T16" fmla="*/ 4 w 12"/>
                  <a:gd name="T17" fmla="*/ 4 h 18"/>
                  <a:gd name="T18" fmla="*/ 2 w 12"/>
                  <a:gd name="T19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6" y="16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4" name="Line 390"/>
              <p:cNvSpPr>
                <a:spLocks noChangeShapeType="1"/>
              </p:cNvSpPr>
              <p:nvPr/>
            </p:nvSpPr>
            <p:spPr bwMode="auto">
              <a:xfrm flipV="1">
                <a:off x="373" y="2177"/>
                <a:ext cx="1" cy="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5" name="Line 391"/>
              <p:cNvSpPr>
                <a:spLocks noChangeShapeType="1"/>
              </p:cNvSpPr>
              <p:nvPr/>
            </p:nvSpPr>
            <p:spPr bwMode="auto">
              <a:xfrm flipV="1">
                <a:off x="401" y="2171"/>
                <a:ext cx="1" cy="1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6" name="Freeform 392"/>
              <p:cNvSpPr>
                <a:spLocks/>
              </p:cNvSpPr>
              <p:nvPr/>
            </p:nvSpPr>
            <p:spPr bwMode="auto">
              <a:xfrm>
                <a:off x="373" y="2121"/>
                <a:ext cx="28" cy="26"/>
              </a:xfrm>
              <a:custGeom>
                <a:avLst/>
                <a:gdLst>
                  <a:gd name="T0" fmla="*/ 4 w 28"/>
                  <a:gd name="T1" fmla="*/ 24 h 26"/>
                  <a:gd name="T2" fmla="*/ 6 w 28"/>
                  <a:gd name="T3" fmla="*/ 24 h 26"/>
                  <a:gd name="T4" fmla="*/ 6 w 28"/>
                  <a:gd name="T5" fmla="*/ 26 h 26"/>
                  <a:gd name="T6" fmla="*/ 4 w 28"/>
                  <a:gd name="T7" fmla="*/ 26 h 26"/>
                  <a:gd name="T8" fmla="*/ 2 w 28"/>
                  <a:gd name="T9" fmla="*/ 24 h 26"/>
                  <a:gd name="T10" fmla="*/ 0 w 28"/>
                  <a:gd name="T11" fmla="*/ 20 h 26"/>
                  <a:gd name="T12" fmla="*/ 0 w 28"/>
                  <a:gd name="T13" fmla="*/ 12 h 26"/>
                  <a:gd name="T14" fmla="*/ 2 w 28"/>
                  <a:gd name="T15" fmla="*/ 8 h 26"/>
                  <a:gd name="T16" fmla="*/ 4 w 28"/>
                  <a:gd name="T17" fmla="*/ 6 h 26"/>
                  <a:gd name="T18" fmla="*/ 8 w 28"/>
                  <a:gd name="T19" fmla="*/ 4 h 26"/>
                  <a:gd name="T20" fmla="*/ 22 w 28"/>
                  <a:gd name="T21" fmla="*/ 4 h 26"/>
                  <a:gd name="T22" fmla="*/ 26 w 28"/>
                  <a:gd name="T23" fmla="*/ 2 h 26"/>
                  <a:gd name="T24" fmla="*/ 28 w 28"/>
                  <a:gd name="T2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6">
                    <a:moveTo>
                      <a:pt x="4" y="24"/>
                    </a:moveTo>
                    <a:lnTo>
                      <a:pt x="6" y="24"/>
                    </a:lnTo>
                    <a:lnTo>
                      <a:pt x="6" y="26"/>
                    </a:lnTo>
                    <a:lnTo>
                      <a:pt x="4" y="26"/>
                    </a:lnTo>
                    <a:lnTo>
                      <a:pt x="2" y="24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2" y="8"/>
                    </a:lnTo>
                    <a:lnTo>
                      <a:pt x="4" y="6"/>
                    </a:lnTo>
                    <a:lnTo>
                      <a:pt x="8" y="4"/>
                    </a:lnTo>
                    <a:lnTo>
                      <a:pt x="22" y="4"/>
                    </a:lnTo>
                    <a:lnTo>
                      <a:pt x="26" y="2"/>
                    </a:lnTo>
                    <a:lnTo>
                      <a:pt x="2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7" name="Freeform 393"/>
              <p:cNvSpPr>
                <a:spLocks/>
              </p:cNvSpPr>
              <p:nvPr/>
            </p:nvSpPr>
            <p:spPr bwMode="auto">
              <a:xfrm>
                <a:off x="377" y="2119"/>
                <a:ext cx="24" cy="8"/>
              </a:xfrm>
              <a:custGeom>
                <a:avLst/>
                <a:gdLst>
                  <a:gd name="T0" fmla="*/ 0 w 24"/>
                  <a:gd name="T1" fmla="*/ 8 h 8"/>
                  <a:gd name="T2" fmla="*/ 18 w 24"/>
                  <a:gd name="T3" fmla="*/ 8 h 8"/>
                  <a:gd name="T4" fmla="*/ 22 w 24"/>
                  <a:gd name="T5" fmla="*/ 6 h 8"/>
                  <a:gd name="T6" fmla="*/ 24 w 24"/>
                  <a:gd name="T7" fmla="*/ 2 h 8"/>
                  <a:gd name="T8" fmla="*/ 24 w 24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8">
                    <a:moveTo>
                      <a:pt x="0" y="8"/>
                    </a:moveTo>
                    <a:lnTo>
                      <a:pt x="18" y="8"/>
                    </a:lnTo>
                    <a:lnTo>
                      <a:pt x="22" y="6"/>
                    </a:lnTo>
                    <a:lnTo>
                      <a:pt x="24" y="2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8" name="Freeform 394"/>
              <p:cNvSpPr>
                <a:spLocks/>
              </p:cNvSpPr>
              <p:nvPr/>
            </p:nvSpPr>
            <p:spPr bwMode="auto">
              <a:xfrm>
                <a:off x="381" y="2127"/>
                <a:ext cx="20" cy="22"/>
              </a:xfrm>
              <a:custGeom>
                <a:avLst/>
                <a:gdLst>
                  <a:gd name="T0" fmla="*/ 0 w 20"/>
                  <a:gd name="T1" fmla="*/ 0 h 22"/>
                  <a:gd name="T2" fmla="*/ 2 w 20"/>
                  <a:gd name="T3" fmla="*/ 2 h 22"/>
                  <a:gd name="T4" fmla="*/ 4 w 20"/>
                  <a:gd name="T5" fmla="*/ 14 h 22"/>
                  <a:gd name="T6" fmla="*/ 6 w 20"/>
                  <a:gd name="T7" fmla="*/ 20 h 22"/>
                  <a:gd name="T8" fmla="*/ 10 w 20"/>
                  <a:gd name="T9" fmla="*/ 22 h 22"/>
                  <a:gd name="T10" fmla="*/ 14 w 20"/>
                  <a:gd name="T11" fmla="*/ 22 h 22"/>
                  <a:gd name="T12" fmla="*/ 18 w 20"/>
                  <a:gd name="T13" fmla="*/ 20 h 22"/>
                  <a:gd name="T14" fmla="*/ 20 w 20"/>
                  <a:gd name="T15" fmla="*/ 14 h 22"/>
                  <a:gd name="T16" fmla="*/ 20 w 20"/>
                  <a:gd name="T17" fmla="*/ 8 h 22"/>
                  <a:gd name="T18" fmla="*/ 18 w 20"/>
                  <a:gd name="T19" fmla="*/ 4 h 22"/>
                  <a:gd name="T20" fmla="*/ 14 w 20"/>
                  <a:gd name="T2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22">
                    <a:moveTo>
                      <a:pt x="0" y="0"/>
                    </a:moveTo>
                    <a:lnTo>
                      <a:pt x="2" y="2"/>
                    </a:lnTo>
                    <a:lnTo>
                      <a:pt x="4" y="14"/>
                    </a:lnTo>
                    <a:lnTo>
                      <a:pt x="6" y="20"/>
                    </a:lnTo>
                    <a:lnTo>
                      <a:pt x="10" y="22"/>
                    </a:lnTo>
                    <a:lnTo>
                      <a:pt x="14" y="22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0" y="8"/>
                    </a:lnTo>
                    <a:lnTo>
                      <a:pt x="18" y="4"/>
                    </a:lnTo>
                    <a:lnTo>
                      <a:pt x="1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9" name="Freeform 395"/>
              <p:cNvSpPr>
                <a:spLocks/>
              </p:cNvSpPr>
              <p:nvPr/>
            </p:nvSpPr>
            <p:spPr bwMode="auto">
              <a:xfrm>
                <a:off x="385" y="2141"/>
                <a:ext cx="16" cy="6"/>
              </a:xfrm>
              <a:custGeom>
                <a:avLst/>
                <a:gdLst>
                  <a:gd name="T0" fmla="*/ 0 w 16"/>
                  <a:gd name="T1" fmla="*/ 0 h 6"/>
                  <a:gd name="T2" fmla="*/ 2 w 16"/>
                  <a:gd name="T3" fmla="*/ 4 h 6"/>
                  <a:gd name="T4" fmla="*/ 6 w 16"/>
                  <a:gd name="T5" fmla="*/ 6 h 6"/>
                  <a:gd name="T6" fmla="*/ 10 w 16"/>
                  <a:gd name="T7" fmla="*/ 6 h 6"/>
                  <a:gd name="T8" fmla="*/ 14 w 16"/>
                  <a:gd name="T9" fmla="*/ 4 h 6"/>
                  <a:gd name="T10" fmla="*/ 16 w 16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6">
                    <a:moveTo>
                      <a:pt x="0" y="0"/>
                    </a:moveTo>
                    <a:lnTo>
                      <a:pt x="2" y="4"/>
                    </a:lnTo>
                    <a:lnTo>
                      <a:pt x="6" y="6"/>
                    </a:lnTo>
                    <a:lnTo>
                      <a:pt x="10" y="6"/>
                    </a:lnTo>
                    <a:lnTo>
                      <a:pt x="14" y="4"/>
                    </a:lnTo>
                    <a:lnTo>
                      <a:pt x="1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0" name="Line 396"/>
              <p:cNvSpPr>
                <a:spLocks noChangeShapeType="1"/>
              </p:cNvSpPr>
              <p:nvPr/>
            </p:nvSpPr>
            <p:spPr bwMode="auto">
              <a:xfrm>
                <a:off x="359" y="2085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1" name="Line 397"/>
              <p:cNvSpPr>
                <a:spLocks noChangeShapeType="1"/>
              </p:cNvSpPr>
              <p:nvPr/>
            </p:nvSpPr>
            <p:spPr bwMode="auto">
              <a:xfrm>
                <a:off x="359" y="2083"/>
                <a:ext cx="4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2" name="Freeform 398"/>
              <p:cNvSpPr>
                <a:spLocks/>
              </p:cNvSpPr>
              <p:nvPr/>
            </p:nvSpPr>
            <p:spPr bwMode="auto">
              <a:xfrm>
                <a:off x="373" y="2085"/>
                <a:ext cx="28" cy="24"/>
              </a:xfrm>
              <a:custGeom>
                <a:avLst/>
                <a:gdLst>
                  <a:gd name="T0" fmla="*/ 6 w 28"/>
                  <a:gd name="T1" fmla="*/ 0 h 24"/>
                  <a:gd name="T2" fmla="*/ 2 w 28"/>
                  <a:gd name="T3" fmla="*/ 4 h 24"/>
                  <a:gd name="T4" fmla="*/ 0 w 28"/>
                  <a:gd name="T5" fmla="*/ 8 h 24"/>
                  <a:gd name="T6" fmla="*/ 0 w 28"/>
                  <a:gd name="T7" fmla="*/ 12 h 24"/>
                  <a:gd name="T8" fmla="*/ 2 w 28"/>
                  <a:gd name="T9" fmla="*/ 18 h 24"/>
                  <a:gd name="T10" fmla="*/ 6 w 28"/>
                  <a:gd name="T11" fmla="*/ 22 h 24"/>
                  <a:gd name="T12" fmla="*/ 12 w 28"/>
                  <a:gd name="T13" fmla="*/ 24 h 24"/>
                  <a:gd name="T14" fmla="*/ 16 w 28"/>
                  <a:gd name="T15" fmla="*/ 24 h 24"/>
                  <a:gd name="T16" fmla="*/ 22 w 28"/>
                  <a:gd name="T17" fmla="*/ 22 h 24"/>
                  <a:gd name="T18" fmla="*/ 26 w 28"/>
                  <a:gd name="T19" fmla="*/ 18 h 24"/>
                  <a:gd name="T20" fmla="*/ 28 w 28"/>
                  <a:gd name="T21" fmla="*/ 12 h 24"/>
                  <a:gd name="T22" fmla="*/ 28 w 28"/>
                  <a:gd name="T23" fmla="*/ 8 h 24"/>
                  <a:gd name="T24" fmla="*/ 26 w 28"/>
                  <a:gd name="T25" fmla="*/ 4 h 24"/>
                  <a:gd name="T26" fmla="*/ 22 w 28"/>
                  <a:gd name="T2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" h="24">
                    <a:moveTo>
                      <a:pt x="6" y="0"/>
                    </a:move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6" y="22"/>
                    </a:lnTo>
                    <a:lnTo>
                      <a:pt x="12" y="24"/>
                    </a:lnTo>
                    <a:lnTo>
                      <a:pt x="16" y="24"/>
                    </a:lnTo>
                    <a:lnTo>
                      <a:pt x="22" y="22"/>
                    </a:lnTo>
                    <a:lnTo>
                      <a:pt x="26" y="18"/>
                    </a:lnTo>
                    <a:lnTo>
                      <a:pt x="28" y="12"/>
                    </a:lnTo>
                    <a:lnTo>
                      <a:pt x="28" y="8"/>
                    </a:lnTo>
                    <a:lnTo>
                      <a:pt x="26" y="4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3" name="Freeform 399"/>
              <p:cNvSpPr>
                <a:spLocks/>
              </p:cNvSpPr>
              <p:nvPr/>
            </p:nvSpPr>
            <p:spPr bwMode="auto">
              <a:xfrm>
                <a:off x="373" y="2097"/>
                <a:ext cx="28" cy="10"/>
              </a:xfrm>
              <a:custGeom>
                <a:avLst/>
                <a:gdLst>
                  <a:gd name="T0" fmla="*/ 0 w 28"/>
                  <a:gd name="T1" fmla="*/ 0 h 10"/>
                  <a:gd name="T2" fmla="*/ 2 w 28"/>
                  <a:gd name="T3" fmla="*/ 4 h 10"/>
                  <a:gd name="T4" fmla="*/ 6 w 28"/>
                  <a:gd name="T5" fmla="*/ 8 h 10"/>
                  <a:gd name="T6" fmla="*/ 12 w 28"/>
                  <a:gd name="T7" fmla="*/ 10 h 10"/>
                  <a:gd name="T8" fmla="*/ 16 w 28"/>
                  <a:gd name="T9" fmla="*/ 10 h 10"/>
                  <a:gd name="T10" fmla="*/ 22 w 28"/>
                  <a:gd name="T11" fmla="*/ 8 h 10"/>
                  <a:gd name="T12" fmla="*/ 26 w 28"/>
                  <a:gd name="T13" fmla="*/ 4 h 10"/>
                  <a:gd name="T14" fmla="*/ 28 w 28"/>
                  <a:gd name="T1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0">
                    <a:moveTo>
                      <a:pt x="0" y="0"/>
                    </a:moveTo>
                    <a:lnTo>
                      <a:pt x="2" y="4"/>
                    </a:lnTo>
                    <a:lnTo>
                      <a:pt x="6" y="8"/>
                    </a:lnTo>
                    <a:lnTo>
                      <a:pt x="12" y="10"/>
                    </a:lnTo>
                    <a:lnTo>
                      <a:pt x="16" y="10"/>
                    </a:lnTo>
                    <a:lnTo>
                      <a:pt x="22" y="8"/>
                    </a:lnTo>
                    <a:lnTo>
                      <a:pt x="26" y="4"/>
                    </a:lnTo>
                    <a:lnTo>
                      <a:pt x="2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4" name="Line 400"/>
              <p:cNvSpPr>
                <a:spLocks noChangeShapeType="1"/>
              </p:cNvSpPr>
              <p:nvPr/>
            </p:nvSpPr>
            <p:spPr bwMode="auto">
              <a:xfrm flipV="1">
                <a:off x="359" y="2083"/>
                <a:ext cx="1" cy="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5" name="Line 401"/>
              <p:cNvSpPr>
                <a:spLocks noChangeShapeType="1"/>
              </p:cNvSpPr>
              <p:nvPr/>
            </p:nvSpPr>
            <p:spPr bwMode="auto">
              <a:xfrm flipV="1">
                <a:off x="401" y="2077"/>
                <a:ext cx="1" cy="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6" name="Freeform 402"/>
              <p:cNvSpPr>
                <a:spLocks/>
              </p:cNvSpPr>
              <p:nvPr/>
            </p:nvSpPr>
            <p:spPr bwMode="auto">
              <a:xfrm>
                <a:off x="369" y="2055"/>
                <a:ext cx="22" cy="8"/>
              </a:xfrm>
              <a:custGeom>
                <a:avLst/>
                <a:gdLst>
                  <a:gd name="T0" fmla="*/ 6 w 22"/>
                  <a:gd name="T1" fmla="*/ 4 h 8"/>
                  <a:gd name="T2" fmla="*/ 4 w 22"/>
                  <a:gd name="T3" fmla="*/ 8 h 8"/>
                  <a:gd name="T4" fmla="*/ 0 w 22"/>
                  <a:gd name="T5" fmla="*/ 4 h 8"/>
                  <a:gd name="T6" fmla="*/ 4 w 22"/>
                  <a:gd name="T7" fmla="*/ 0 h 8"/>
                  <a:gd name="T8" fmla="*/ 12 w 22"/>
                  <a:gd name="T9" fmla="*/ 0 h 8"/>
                  <a:gd name="T10" fmla="*/ 18 w 22"/>
                  <a:gd name="T11" fmla="*/ 4 h 8"/>
                  <a:gd name="T12" fmla="*/ 22 w 22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8">
                    <a:moveTo>
                      <a:pt x="6" y="4"/>
                    </a:moveTo>
                    <a:lnTo>
                      <a:pt x="4" y="8"/>
                    </a:lnTo>
                    <a:lnTo>
                      <a:pt x="0" y="4"/>
                    </a:lnTo>
                    <a:lnTo>
                      <a:pt x="4" y="0"/>
                    </a:lnTo>
                    <a:lnTo>
                      <a:pt x="12" y="0"/>
                    </a:lnTo>
                    <a:lnTo>
                      <a:pt x="18" y="4"/>
                    </a:lnTo>
                    <a:lnTo>
                      <a:pt x="22" y="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7" name="Line 403"/>
              <p:cNvSpPr>
                <a:spLocks noChangeShapeType="1"/>
              </p:cNvSpPr>
              <p:nvPr/>
            </p:nvSpPr>
            <p:spPr bwMode="auto">
              <a:xfrm>
                <a:off x="309" y="1977"/>
                <a:ext cx="6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8" name="Line 404"/>
              <p:cNvSpPr>
                <a:spLocks noChangeShapeType="1"/>
              </p:cNvSpPr>
              <p:nvPr/>
            </p:nvSpPr>
            <p:spPr bwMode="auto">
              <a:xfrm>
                <a:off x="309" y="1973"/>
                <a:ext cx="6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549" name="Group 405"/>
            <p:cNvGrpSpPr>
              <a:grpSpLocks/>
            </p:cNvGrpSpPr>
            <p:nvPr/>
          </p:nvGrpSpPr>
          <p:grpSpPr bwMode="auto">
            <a:xfrm>
              <a:off x="68" y="581"/>
              <a:ext cx="3105" cy="2147"/>
              <a:chOff x="295" y="717"/>
              <a:chExt cx="3105" cy="2147"/>
            </a:xfrm>
          </p:grpSpPr>
          <p:sp>
            <p:nvSpPr>
              <p:cNvPr id="6550" name="Line 406"/>
              <p:cNvSpPr>
                <a:spLocks noChangeShapeType="1"/>
              </p:cNvSpPr>
              <p:nvPr/>
            </p:nvSpPr>
            <p:spPr bwMode="auto">
              <a:xfrm flipV="1">
                <a:off x="309" y="1963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1" name="Freeform 407"/>
              <p:cNvSpPr>
                <a:spLocks/>
              </p:cNvSpPr>
              <p:nvPr/>
            </p:nvSpPr>
            <p:spPr bwMode="auto">
              <a:xfrm>
                <a:off x="357" y="1939"/>
                <a:ext cx="18" cy="48"/>
              </a:xfrm>
              <a:custGeom>
                <a:avLst/>
                <a:gdLst>
                  <a:gd name="T0" fmla="*/ 18 w 18"/>
                  <a:gd name="T1" fmla="*/ 48 h 48"/>
                  <a:gd name="T2" fmla="*/ 18 w 18"/>
                  <a:gd name="T3" fmla="*/ 0 h 48"/>
                  <a:gd name="T4" fmla="*/ 0 w 18"/>
                  <a:gd name="T5" fmla="*/ 0 h 48"/>
                  <a:gd name="T6" fmla="*/ 18 w 18"/>
                  <a:gd name="T7" fmla="*/ 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8">
                    <a:moveTo>
                      <a:pt x="18" y="48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18" y="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2" name="Freeform 408"/>
              <p:cNvSpPr>
                <a:spLocks/>
              </p:cNvSpPr>
              <p:nvPr/>
            </p:nvSpPr>
            <p:spPr bwMode="auto">
              <a:xfrm>
                <a:off x="373" y="1903"/>
                <a:ext cx="28" cy="26"/>
              </a:xfrm>
              <a:custGeom>
                <a:avLst/>
                <a:gdLst>
                  <a:gd name="T0" fmla="*/ 6 w 28"/>
                  <a:gd name="T1" fmla="*/ 2 h 26"/>
                  <a:gd name="T2" fmla="*/ 8 w 28"/>
                  <a:gd name="T3" fmla="*/ 4 h 26"/>
                  <a:gd name="T4" fmla="*/ 10 w 28"/>
                  <a:gd name="T5" fmla="*/ 2 h 26"/>
                  <a:gd name="T6" fmla="*/ 8 w 28"/>
                  <a:gd name="T7" fmla="*/ 0 h 26"/>
                  <a:gd name="T8" fmla="*/ 6 w 28"/>
                  <a:gd name="T9" fmla="*/ 0 h 26"/>
                  <a:gd name="T10" fmla="*/ 2 w 28"/>
                  <a:gd name="T11" fmla="*/ 4 h 26"/>
                  <a:gd name="T12" fmla="*/ 0 w 28"/>
                  <a:gd name="T13" fmla="*/ 8 h 26"/>
                  <a:gd name="T14" fmla="*/ 0 w 28"/>
                  <a:gd name="T15" fmla="*/ 14 h 26"/>
                  <a:gd name="T16" fmla="*/ 2 w 28"/>
                  <a:gd name="T17" fmla="*/ 20 h 26"/>
                  <a:gd name="T18" fmla="*/ 6 w 28"/>
                  <a:gd name="T19" fmla="*/ 24 h 26"/>
                  <a:gd name="T20" fmla="*/ 12 w 28"/>
                  <a:gd name="T21" fmla="*/ 26 h 26"/>
                  <a:gd name="T22" fmla="*/ 16 w 28"/>
                  <a:gd name="T23" fmla="*/ 26 h 26"/>
                  <a:gd name="T24" fmla="*/ 22 w 28"/>
                  <a:gd name="T25" fmla="*/ 24 h 26"/>
                  <a:gd name="T26" fmla="*/ 26 w 28"/>
                  <a:gd name="T27" fmla="*/ 20 h 26"/>
                  <a:gd name="T28" fmla="*/ 28 w 28"/>
                  <a:gd name="T29" fmla="*/ 14 h 26"/>
                  <a:gd name="T30" fmla="*/ 28 w 28"/>
                  <a:gd name="T31" fmla="*/ 10 h 26"/>
                  <a:gd name="T32" fmla="*/ 26 w 28"/>
                  <a:gd name="T33" fmla="*/ 4 h 26"/>
                  <a:gd name="T34" fmla="*/ 22 w 28"/>
                  <a:gd name="T3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" h="26">
                    <a:moveTo>
                      <a:pt x="6" y="2"/>
                    </a:moveTo>
                    <a:lnTo>
                      <a:pt x="8" y="4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4"/>
                    </a:lnTo>
                    <a:lnTo>
                      <a:pt x="2" y="20"/>
                    </a:lnTo>
                    <a:lnTo>
                      <a:pt x="6" y="24"/>
                    </a:lnTo>
                    <a:lnTo>
                      <a:pt x="12" y="26"/>
                    </a:lnTo>
                    <a:lnTo>
                      <a:pt x="16" y="26"/>
                    </a:lnTo>
                    <a:lnTo>
                      <a:pt x="22" y="24"/>
                    </a:lnTo>
                    <a:lnTo>
                      <a:pt x="26" y="20"/>
                    </a:lnTo>
                    <a:lnTo>
                      <a:pt x="28" y="14"/>
                    </a:lnTo>
                    <a:lnTo>
                      <a:pt x="28" y="10"/>
                    </a:lnTo>
                    <a:lnTo>
                      <a:pt x="26" y="4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3" name="Freeform 409"/>
              <p:cNvSpPr>
                <a:spLocks/>
              </p:cNvSpPr>
              <p:nvPr/>
            </p:nvSpPr>
            <p:spPr bwMode="auto">
              <a:xfrm>
                <a:off x="373" y="1917"/>
                <a:ext cx="28" cy="10"/>
              </a:xfrm>
              <a:custGeom>
                <a:avLst/>
                <a:gdLst>
                  <a:gd name="T0" fmla="*/ 0 w 28"/>
                  <a:gd name="T1" fmla="*/ 0 h 10"/>
                  <a:gd name="T2" fmla="*/ 2 w 28"/>
                  <a:gd name="T3" fmla="*/ 4 h 10"/>
                  <a:gd name="T4" fmla="*/ 6 w 28"/>
                  <a:gd name="T5" fmla="*/ 8 h 10"/>
                  <a:gd name="T6" fmla="*/ 12 w 28"/>
                  <a:gd name="T7" fmla="*/ 10 h 10"/>
                  <a:gd name="T8" fmla="*/ 16 w 28"/>
                  <a:gd name="T9" fmla="*/ 10 h 10"/>
                  <a:gd name="T10" fmla="*/ 22 w 28"/>
                  <a:gd name="T11" fmla="*/ 8 h 10"/>
                  <a:gd name="T12" fmla="*/ 26 w 28"/>
                  <a:gd name="T13" fmla="*/ 4 h 10"/>
                  <a:gd name="T14" fmla="*/ 28 w 28"/>
                  <a:gd name="T1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0">
                    <a:moveTo>
                      <a:pt x="0" y="0"/>
                    </a:moveTo>
                    <a:lnTo>
                      <a:pt x="2" y="4"/>
                    </a:lnTo>
                    <a:lnTo>
                      <a:pt x="6" y="8"/>
                    </a:lnTo>
                    <a:lnTo>
                      <a:pt x="12" y="10"/>
                    </a:lnTo>
                    <a:lnTo>
                      <a:pt x="16" y="10"/>
                    </a:lnTo>
                    <a:lnTo>
                      <a:pt x="22" y="8"/>
                    </a:lnTo>
                    <a:lnTo>
                      <a:pt x="26" y="4"/>
                    </a:lnTo>
                    <a:lnTo>
                      <a:pt x="2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4" name="Freeform 410"/>
              <p:cNvSpPr>
                <a:spLocks/>
              </p:cNvSpPr>
              <p:nvPr/>
            </p:nvSpPr>
            <p:spPr bwMode="auto">
              <a:xfrm>
                <a:off x="373" y="1863"/>
                <a:ext cx="28" cy="28"/>
              </a:xfrm>
              <a:custGeom>
                <a:avLst/>
                <a:gdLst>
                  <a:gd name="T0" fmla="*/ 0 w 28"/>
                  <a:gd name="T1" fmla="*/ 16 h 28"/>
                  <a:gd name="T2" fmla="*/ 2 w 28"/>
                  <a:gd name="T3" fmla="*/ 22 h 28"/>
                  <a:gd name="T4" fmla="*/ 6 w 28"/>
                  <a:gd name="T5" fmla="*/ 26 h 28"/>
                  <a:gd name="T6" fmla="*/ 12 w 28"/>
                  <a:gd name="T7" fmla="*/ 28 h 28"/>
                  <a:gd name="T8" fmla="*/ 16 w 28"/>
                  <a:gd name="T9" fmla="*/ 28 h 28"/>
                  <a:gd name="T10" fmla="*/ 22 w 28"/>
                  <a:gd name="T11" fmla="*/ 26 h 28"/>
                  <a:gd name="T12" fmla="*/ 26 w 28"/>
                  <a:gd name="T13" fmla="*/ 22 h 28"/>
                  <a:gd name="T14" fmla="*/ 28 w 28"/>
                  <a:gd name="T15" fmla="*/ 16 h 28"/>
                  <a:gd name="T16" fmla="*/ 28 w 28"/>
                  <a:gd name="T17" fmla="*/ 12 h 28"/>
                  <a:gd name="T18" fmla="*/ 26 w 28"/>
                  <a:gd name="T19" fmla="*/ 6 h 28"/>
                  <a:gd name="T20" fmla="*/ 22 w 28"/>
                  <a:gd name="T21" fmla="*/ 2 h 28"/>
                  <a:gd name="T22" fmla="*/ 16 w 28"/>
                  <a:gd name="T23" fmla="*/ 0 h 28"/>
                  <a:gd name="T24" fmla="*/ 12 w 28"/>
                  <a:gd name="T25" fmla="*/ 0 h 28"/>
                  <a:gd name="T26" fmla="*/ 6 w 28"/>
                  <a:gd name="T27" fmla="*/ 2 h 28"/>
                  <a:gd name="T28" fmla="*/ 2 w 28"/>
                  <a:gd name="T29" fmla="*/ 6 h 28"/>
                  <a:gd name="T30" fmla="*/ 0 w 28"/>
                  <a:gd name="T31" fmla="*/ 12 h 28"/>
                  <a:gd name="T32" fmla="*/ 0 w 28"/>
                  <a:gd name="T33" fmla="*/ 16 h 28"/>
                  <a:gd name="T34" fmla="*/ 2 w 28"/>
                  <a:gd name="T35" fmla="*/ 20 h 28"/>
                  <a:gd name="T36" fmla="*/ 6 w 28"/>
                  <a:gd name="T37" fmla="*/ 24 h 28"/>
                  <a:gd name="T38" fmla="*/ 12 w 28"/>
                  <a:gd name="T39" fmla="*/ 26 h 28"/>
                  <a:gd name="T40" fmla="*/ 16 w 28"/>
                  <a:gd name="T41" fmla="*/ 26 h 28"/>
                  <a:gd name="T42" fmla="*/ 22 w 28"/>
                  <a:gd name="T43" fmla="*/ 24 h 28"/>
                  <a:gd name="T44" fmla="*/ 26 w 28"/>
                  <a:gd name="T45" fmla="*/ 20 h 28"/>
                  <a:gd name="T46" fmla="*/ 28 w 28"/>
                  <a:gd name="T47" fmla="*/ 1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28">
                    <a:moveTo>
                      <a:pt x="0" y="16"/>
                    </a:moveTo>
                    <a:lnTo>
                      <a:pt x="2" y="22"/>
                    </a:lnTo>
                    <a:lnTo>
                      <a:pt x="6" y="26"/>
                    </a:lnTo>
                    <a:lnTo>
                      <a:pt x="12" y="28"/>
                    </a:lnTo>
                    <a:lnTo>
                      <a:pt x="16" y="28"/>
                    </a:lnTo>
                    <a:lnTo>
                      <a:pt x="22" y="26"/>
                    </a:lnTo>
                    <a:lnTo>
                      <a:pt x="26" y="22"/>
                    </a:lnTo>
                    <a:lnTo>
                      <a:pt x="28" y="16"/>
                    </a:lnTo>
                    <a:lnTo>
                      <a:pt x="28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6" y="2"/>
                    </a:lnTo>
                    <a:lnTo>
                      <a:pt x="2" y="6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20"/>
                    </a:lnTo>
                    <a:lnTo>
                      <a:pt x="6" y="24"/>
                    </a:lnTo>
                    <a:lnTo>
                      <a:pt x="12" y="26"/>
                    </a:lnTo>
                    <a:lnTo>
                      <a:pt x="16" y="26"/>
                    </a:lnTo>
                    <a:lnTo>
                      <a:pt x="22" y="24"/>
                    </a:lnTo>
                    <a:lnTo>
                      <a:pt x="26" y="20"/>
                    </a:lnTo>
                    <a:lnTo>
                      <a:pt x="28" y="1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" name="Freeform 411"/>
              <p:cNvSpPr>
                <a:spLocks/>
              </p:cNvSpPr>
              <p:nvPr/>
            </p:nvSpPr>
            <p:spPr bwMode="auto">
              <a:xfrm>
                <a:off x="373" y="1865"/>
                <a:ext cx="28" cy="10"/>
              </a:xfrm>
              <a:custGeom>
                <a:avLst/>
                <a:gdLst>
                  <a:gd name="T0" fmla="*/ 28 w 28"/>
                  <a:gd name="T1" fmla="*/ 10 h 10"/>
                  <a:gd name="T2" fmla="*/ 26 w 28"/>
                  <a:gd name="T3" fmla="*/ 6 h 10"/>
                  <a:gd name="T4" fmla="*/ 22 w 28"/>
                  <a:gd name="T5" fmla="*/ 2 h 10"/>
                  <a:gd name="T6" fmla="*/ 16 w 28"/>
                  <a:gd name="T7" fmla="*/ 0 h 10"/>
                  <a:gd name="T8" fmla="*/ 12 w 28"/>
                  <a:gd name="T9" fmla="*/ 0 h 10"/>
                  <a:gd name="T10" fmla="*/ 6 w 28"/>
                  <a:gd name="T11" fmla="*/ 2 h 10"/>
                  <a:gd name="T12" fmla="*/ 2 w 28"/>
                  <a:gd name="T13" fmla="*/ 6 h 10"/>
                  <a:gd name="T14" fmla="*/ 0 w 28"/>
                  <a:gd name="T1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0">
                    <a:moveTo>
                      <a:pt x="28" y="10"/>
                    </a:moveTo>
                    <a:lnTo>
                      <a:pt x="26" y="6"/>
                    </a:lnTo>
                    <a:lnTo>
                      <a:pt x="22" y="2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6" y="2"/>
                    </a:lnTo>
                    <a:lnTo>
                      <a:pt x="2" y="6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" name="Line 412"/>
              <p:cNvSpPr>
                <a:spLocks noChangeShapeType="1"/>
              </p:cNvSpPr>
              <p:nvPr/>
            </p:nvSpPr>
            <p:spPr bwMode="auto">
              <a:xfrm>
                <a:off x="373" y="1847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" name="Line 413"/>
              <p:cNvSpPr>
                <a:spLocks noChangeShapeType="1"/>
              </p:cNvSpPr>
              <p:nvPr/>
            </p:nvSpPr>
            <p:spPr bwMode="auto">
              <a:xfrm>
                <a:off x="373" y="1845"/>
                <a:ext cx="2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" name="Freeform 414"/>
              <p:cNvSpPr>
                <a:spLocks/>
              </p:cNvSpPr>
              <p:nvPr/>
            </p:nvSpPr>
            <p:spPr bwMode="auto">
              <a:xfrm>
                <a:off x="373" y="1823"/>
                <a:ext cx="28" cy="22"/>
              </a:xfrm>
              <a:custGeom>
                <a:avLst/>
                <a:gdLst>
                  <a:gd name="T0" fmla="*/ 6 w 28"/>
                  <a:gd name="T1" fmla="*/ 22 h 22"/>
                  <a:gd name="T2" fmla="*/ 2 w 28"/>
                  <a:gd name="T3" fmla="*/ 18 h 22"/>
                  <a:gd name="T4" fmla="*/ 0 w 28"/>
                  <a:gd name="T5" fmla="*/ 12 h 22"/>
                  <a:gd name="T6" fmla="*/ 0 w 28"/>
                  <a:gd name="T7" fmla="*/ 8 h 22"/>
                  <a:gd name="T8" fmla="*/ 2 w 28"/>
                  <a:gd name="T9" fmla="*/ 2 h 22"/>
                  <a:gd name="T10" fmla="*/ 6 w 28"/>
                  <a:gd name="T11" fmla="*/ 0 h 22"/>
                  <a:gd name="T12" fmla="*/ 28 w 28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22">
                    <a:moveTo>
                      <a:pt x="6" y="22"/>
                    </a:moveTo>
                    <a:lnTo>
                      <a:pt x="2" y="18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2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9" name="Freeform 415"/>
              <p:cNvSpPr>
                <a:spLocks/>
              </p:cNvSpPr>
              <p:nvPr/>
            </p:nvSpPr>
            <p:spPr bwMode="auto">
              <a:xfrm>
                <a:off x="373" y="1825"/>
                <a:ext cx="28" cy="6"/>
              </a:xfrm>
              <a:custGeom>
                <a:avLst/>
                <a:gdLst>
                  <a:gd name="T0" fmla="*/ 0 w 28"/>
                  <a:gd name="T1" fmla="*/ 6 h 6"/>
                  <a:gd name="T2" fmla="*/ 2 w 28"/>
                  <a:gd name="T3" fmla="*/ 2 h 6"/>
                  <a:gd name="T4" fmla="*/ 6 w 28"/>
                  <a:gd name="T5" fmla="*/ 0 h 6"/>
                  <a:gd name="T6" fmla="*/ 28 w 2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6">
                    <a:moveTo>
                      <a:pt x="0" y="6"/>
                    </a:moveTo>
                    <a:lnTo>
                      <a:pt x="2" y="2"/>
                    </a:lnTo>
                    <a:lnTo>
                      <a:pt x="6" y="0"/>
                    </a:lnTo>
                    <a:lnTo>
                      <a:pt x="2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0" name="Line 416"/>
              <p:cNvSpPr>
                <a:spLocks noChangeShapeType="1"/>
              </p:cNvSpPr>
              <p:nvPr/>
            </p:nvSpPr>
            <p:spPr bwMode="auto">
              <a:xfrm flipV="1">
                <a:off x="373" y="1845"/>
                <a:ext cx="1" cy="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1" name="Line 417"/>
              <p:cNvSpPr>
                <a:spLocks noChangeShapeType="1"/>
              </p:cNvSpPr>
              <p:nvPr/>
            </p:nvSpPr>
            <p:spPr bwMode="auto">
              <a:xfrm flipV="1">
                <a:off x="401" y="1839"/>
                <a:ext cx="1" cy="1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2" name="Line 418"/>
              <p:cNvSpPr>
                <a:spLocks noChangeShapeType="1"/>
              </p:cNvSpPr>
              <p:nvPr/>
            </p:nvSpPr>
            <p:spPr bwMode="auto">
              <a:xfrm flipV="1">
                <a:off x="401" y="1817"/>
                <a:ext cx="1" cy="1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3" name="Line 419"/>
              <p:cNvSpPr>
                <a:spLocks noChangeShapeType="1"/>
              </p:cNvSpPr>
              <p:nvPr/>
            </p:nvSpPr>
            <p:spPr bwMode="auto">
              <a:xfrm flipV="1">
                <a:off x="373" y="1797"/>
                <a:ext cx="28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4" name="Line 420"/>
              <p:cNvSpPr>
                <a:spLocks noChangeShapeType="1"/>
              </p:cNvSpPr>
              <p:nvPr/>
            </p:nvSpPr>
            <p:spPr bwMode="auto">
              <a:xfrm flipV="1">
                <a:off x="373" y="1797"/>
                <a:ext cx="24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5" name="Line 421"/>
              <p:cNvSpPr>
                <a:spLocks noChangeShapeType="1"/>
              </p:cNvSpPr>
              <p:nvPr/>
            </p:nvSpPr>
            <p:spPr bwMode="auto">
              <a:xfrm>
                <a:off x="373" y="1785"/>
                <a:ext cx="28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6" name="Line 422"/>
              <p:cNvSpPr>
                <a:spLocks noChangeShapeType="1"/>
              </p:cNvSpPr>
              <p:nvPr/>
            </p:nvSpPr>
            <p:spPr bwMode="auto">
              <a:xfrm flipV="1">
                <a:off x="373" y="1801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7" name="Line 423"/>
              <p:cNvSpPr>
                <a:spLocks noChangeShapeType="1"/>
              </p:cNvSpPr>
              <p:nvPr/>
            </p:nvSpPr>
            <p:spPr bwMode="auto">
              <a:xfrm flipV="1">
                <a:off x="373" y="1781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8" name="Freeform 424"/>
              <p:cNvSpPr>
                <a:spLocks/>
              </p:cNvSpPr>
              <p:nvPr/>
            </p:nvSpPr>
            <p:spPr bwMode="auto">
              <a:xfrm>
                <a:off x="295" y="1693"/>
                <a:ext cx="106" cy="24"/>
              </a:xfrm>
              <a:custGeom>
                <a:avLst/>
                <a:gdLst>
                  <a:gd name="T0" fmla="*/ 0 w 106"/>
                  <a:gd name="T1" fmla="*/ 0 h 24"/>
                  <a:gd name="T2" fmla="*/ 8 w 106"/>
                  <a:gd name="T3" fmla="*/ 8 h 24"/>
                  <a:gd name="T4" fmla="*/ 16 w 106"/>
                  <a:gd name="T5" fmla="*/ 14 h 24"/>
                  <a:gd name="T6" fmla="*/ 30 w 106"/>
                  <a:gd name="T7" fmla="*/ 20 h 24"/>
                  <a:gd name="T8" fmla="*/ 46 w 106"/>
                  <a:gd name="T9" fmla="*/ 24 h 24"/>
                  <a:gd name="T10" fmla="*/ 58 w 106"/>
                  <a:gd name="T11" fmla="*/ 24 h 24"/>
                  <a:gd name="T12" fmla="*/ 74 w 106"/>
                  <a:gd name="T13" fmla="*/ 20 h 24"/>
                  <a:gd name="T14" fmla="*/ 90 w 106"/>
                  <a:gd name="T15" fmla="*/ 14 h 24"/>
                  <a:gd name="T16" fmla="*/ 100 w 106"/>
                  <a:gd name="T17" fmla="*/ 8 h 24"/>
                  <a:gd name="T18" fmla="*/ 106 w 106"/>
                  <a:gd name="T1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24">
                    <a:moveTo>
                      <a:pt x="0" y="0"/>
                    </a:moveTo>
                    <a:lnTo>
                      <a:pt x="8" y="8"/>
                    </a:lnTo>
                    <a:lnTo>
                      <a:pt x="16" y="14"/>
                    </a:lnTo>
                    <a:lnTo>
                      <a:pt x="30" y="20"/>
                    </a:lnTo>
                    <a:lnTo>
                      <a:pt x="46" y="24"/>
                    </a:lnTo>
                    <a:lnTo>
                      <a:pt x="58" y="24"/>
                    </a:lnTo>
                    <a:lnTo>
                      <a:pt x="74" y="20"/>
                    </a:lnTo>
                    <a:lnTo>
                      <a:pt x="90" y="14"/>
                    </a:lnTo>
                    <a:lnTo>
                      <a:pt x="100" y="8"/>
                    </a:lnTo>
                    <a:lnTo>
                      <a:pt x="10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9" name="Freeform 425"/>
              <p:cNvSpPr>
                <a:spLocks/>
              </p:cNvSpPr>
              <p:nvPr/>
            </p:nvSpPr>
            <p:spPr bwMode="auto">
              <a:xfrm>
                <a:off x="303" y="1701"/>
                <a:ext cx="92" cy="12"/>
              </a:xfrm>
              <a:custGeom>
                <a:avLst/>
                <a:gdLst>
                  <a:gd name="T0" fmla="*/ 0 w 92"/>
                  <a:gd name="T1" fmla="*/ 0 h 12"/>
                  <a:gd name="T2" fmla="*/ 12 w 92"/>
                  <a:gd name="T3" fmla="*/ 6 h 12"/>
                  <a:gd name="T4" fmla="*/ 22 w 92"/>
                  <a:gd name="T5" fmla="*/ 8 h 12"/>
                  <a:gd name="T6" fmla="*/ 38 w 92"/>
                  <a:gd name="T7" fmla="*/ 12 h 12"/>
                  <a:gd name="T8" fmla="*/ 50 w 92"/>
                  <a:gd name="T9" fmla="*/ 12 h 12"/>
                  <a:gd name="T10" fmla="*/ 66 w 92"/>
                  <a:gd name="T11" fmla="*/ 8 h 12"/>
                  <a:gd name="T12" fmla="*/ 78 w 92"/>
                  <a:gd name="T13" fmla="*/ 6 h 12"/>
                  <a:gd name="T14" fmla="*/ 92 w 9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12">
                    <a:moveTo>
                      <a:pt x="0" y="0"/>
                    </a:moveTo>
                    <a:lnTo>
                      <a:pt x="12" y="6"/>
                    </a:lnTo>
                    <a:lnTo>
                      <a:pt x="22" y="8"/>
                    </a:lnTo>
                    <a:lnTo>
                      <a:pt x="38" y="12"/>
                    </a:lnTo>
                    <a:lnTo>
                      <a:pt x="50" y="12"/>
                    </a:lnTo>
                    <a:lnTo>
                      <a:pt x="66" y="8"/>
                    </a:lnTo>
                    <a:lnTo>
                      <a:pt x="78" y="6"/>
                    </a:lnTo>
                    <a:lnTo>
                      <a:pt x="9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0" name="Freeform 426"/>
              <p:cNvSpPr>
                <a:spLocks/>
              </p:cNvSpPr>
              <p:nvPr/>
            </p:nvSpPr>
            <p:spPr bwMode="auto">
              <a:xfrm>
                <a:off x="331" y="1633"/>
                <a:ext cx="44" cy="42"/>
              </a:xfrm>
              <a:custGeom>
                <a:avLst/>
                <a:gdLst>
                  <a:gd name="T0" fmla="*/ 18 w 44"/>
                  <a:gd name="T1" fmla="*/ 38 h 42"/>
                  <a:gd name="T2" fmla="*/ 18 w 44"/>
                  <a:gd name="T3" fmla="*/ 0 h 42"/>
                  <a:gd name="T4" fmla="*/ 12 w 44"/>
                  <a:gd name="T5" fmla="*/ 0 h 42"/>
                  <a:gd name="T6" fmla="*/ 6 w 44"/>
                  <a:gd name="T7" fmla="*/ 4 h 42"/>
                  <a:gd name="T8" fmla="*/ 2 w 44"/>
                  <a:gd name="T9" fmla="*/ 6 h 42"/>
                  <a:gd name="T10" fmla="*/ 0 w 44"/>
                  <a:gd name="T11" fmla="*/ 14 h 42"/>
                  <a:gd name="T12" fmla="*/ 0 w 44"/>
                  <a:gd name="T13" fmla="*/ 22 h 42"/>
                  <a:gd name="T14" fmla="*/ 2 w 44"/>
                  <a:gd name="T15" fmla="*/ 32 h 42"/>
                  <a:gd name="T16" fmla="*/ 10 w 44"/>
                  <a:gd name="T17" fmla="*/ 38 h 42"/>
                  <a:gd name="T18" fmla="*/ 18 w 44"/>
                  <a:gd name="T19" fmla="*/ 42 h 42"/>
                  <a:gd name="T20" fmla="*/ 26 w 44"/>
                  <a:gd name="T21" fmla="*/ 42 h 42"/>
                  <a:gd name="T22" fmla="*/ 34 w 44"/>
                  <a:gd name="T23" fmla="*/ 38 h 42"/>
                  <a:gd name="T24" fmla="*/ 42 w 44"/>
                  <a:gd name="T25" fmla="*/ 32 h 42"/>
                  <a:gd name="T26" fmla="*/ 44 w 44"/>
                  <a:gd name="T27" fmla="*/ 22 h 42"/>
                  <a:gd name="T28" fmla="*/ 44 w 44"/>
                  <a:gd name="T29" fmla="*/ 16 h 42"/>
                  <a:gd name="T30" fmla="*/ 42 w 44"/>
                  <a:gd name="T31" fmla="*/ 6 h 42"/>
                  <a:gd name="T32" fmla="*/ 34 w 44"/>
                  <a:gd name="T3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4" h="42">
                    <a:moveTo>
                      <a:pt x="18" y="38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6"/>
                    </a:lnTo>
                    <a:lnTo>
                      <a:pt x="0" y="14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10" y="38"/>
                    </a:lnTo>
                    <a:lnTo>
                      <a:pt x="18" y="42"/>
                    </a:lnTo>
                    <a:lnTo>
                      <a:pt x="26" y="42"/>
                    </a:lnTo>
                    <a:lnTo>
                      <a:pt x="34" y="38"/>
                    </a:lnTo>
                    <a:lnTo>
                      <a:pt x="42" y="32"/>
                    </a:lnTo>
                    <a:lnTo>
                      <a:pt x="44" y="22"/>
                    </a:lnTo>
                    <a:lnTo>
                      <a:pt x="44" y="16"/>
                    </a:lnTo>
                    <a:lnTo>
                      <a:pt x="42" y="6"/>
                    </a:lnTo>
                    <a:lnTo>
                      <a:pt x="3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1" name="Freeform 427"/>
              <p:cNvSpPr>
                <a:spLocks/>
              </p:cNvSpPr>
              <p:nvPr/>
            </p:nvSpPr>
            <p:spPr bwMode="auto">
              <a:xfrm>
                <a:off x="333" y="1637"/>
                <a:ext cx="16" cy="2"/>
              </a:xfrm>
              <a:custGeom>
                <a:avLst/>
                <a:gdLst>
                  <a:gd name="T0" fmla="*/ 16 w 16"/>
                  <a:gd name="T1" fmla="*/ 0 h 2"/>
                  <a:gd name="T2" fmla="*/ 8 w 16"/>
                  <a:gd name="T3" fmla="*/ 0 h 2"/>
                  <a:gd name="T4" fmla="*/ 0 w 16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2">
                    <a:moveTo>
                      <a:pt x="16" y="0"/>
                    </a:moveTo>
                    <a:lnTo>
                      <a:pt x="8" y="0"/>
                    </a:lnTo>
                    <a:lnTo>
                      <a:pt x="0" y="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2" name="Freeform 428"/>
              <p:cNvSpPr>
                <a:spLocks/>
              </p:cNvSpPr>
              <p:nvPr/>
            </p:nvSpPr>
            <p:spPr bwMode="auto">
              <a:xfrm>
                <a:off x="331" y="1655"/>
                <a:ext cx="44" cy="16"/>
              </a:xfrm>
              <a:custGeom>
                <a:avLst/>
                <a:gdLst>
                  <a:gd name="T0" fmla="*/ 0 w 44"/>
                  <a:gd name="T1" fmla="*/ 0 h 16"/>
                  <a:gd name="T2" fmla="*/ 2 w 44"/>
                  <a:gd name="T3" fmla="*/ 8 h 16"/>
                  <a:gd name="T4" fmla="*/ 10 w 44"/>
                  <a:gd name="T5" fmla="*/ 14 h 16"/>
                  <a:gd name="T6" fmla="*/ 18 w 44"/>
                  <a:gd name="T7" fmla="*/ 16 h 16"/>
                  <a:gd name="T8" fmla="*/ 26 w 44"/>
                  <a:gd name="T9" fmla="*/ 16 h 16"/>
                  <a:gd name="T10" fmla="*/ 34 w 44"/>
                  <a:gd name="T11" fmla="*/ 14 h 16"/>
                  <a:gd name="T12" fmla="*/ 42 w 44"/>
                  <a:gd name="T13" fmla="*/ 8 h 16"/>
                  <a:gd name="T14" fmla="*/ 44 w 44"/>
                  <a:gd name="T1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" h="16">
                    <a:moveTo>
                      <a:pt x="0" y="0"/>
                    </a:moveTo>
                    <a:lnTo>
                      <a:pt x="2" y="8"/>
                    </a:lnTo>
                    <a:lnTo>
                      <a:pt x="10" y="14"/>
                    </a:lnTo>
                    <a:lnTo>
                      <a:pt x="18" y="16"/>
                    </a:lnTo>
                    <a:lnTo>
                      <a:pt x="26" y="16"/>
                    </a:lnTo>
                    <a:lnTo>
                      <a:pt x="34" y="14"/>
                    </a:lnTo>
                    <a:lnTo>
                      <a:pt x="42" y="8"/>
                    </a:lnTo>
                    <a:lnTo>
                      <a:pt x="4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3" name="Line 429"/>
              <p:cNvSpPr>
                <a:spLocks noChangeShapeType="1"/>
              </p:cNvSpPr>
              <p:nvPr/>
            </p:nvSpPr>
            <p:spPr bwMode="auto">
              <a:xfrm>
                <a:off x="331" y="1609"/>
                <a:ext cx="4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4" name="Line 430"/>
              <p:cNvSpPr>
                <a:spLocks noChangeShapeType="1"/>
              </p:cNvSpPr>
              <p:nvPr/>
            </p:nvSpPr>
            <p:spPr bwMode="auto">
              <a:xfrm>
                <a:off x="331" y="1605"/>
                <a:ext cx="4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5" name="Freeform 431"/>
              <p:cNvSpPr>
                <a:spLocks/>
              </p:cNvSpPr>
              <p:nvPr/>
            </p:nvSpPr>
            <p:spPr bwMode="auto">
              <a:xfrm>
                <a:off x="331" y="1577"/>
                <a:ext cx="18" cy="28"/>
              </a:xfrm>
              <a:custGeom>
                <a:avLst/>
                <a:gdLst>
                  <a:gd name="T0" fmla="*/ 18 w 18"/>
                  <a:gd name="T1" fmla="*/ 28 h 28"/>
                  <a:gd name="T2" fmla="*/ 10 w 18"/>
                  <a:gd name="T3" fmla="*/ 24 h 28"/>
                  <a:gd name="T4" fmla="*/ 2 w 18"/>
                  <a:gd name="T5" fmla="*/ 18 h 28"/>
                  <a:gd name="T6" fmla="*/ 0 w 18"/>
                  <a:gd name="T7" fmla="*/ 12 h 28"/>
                  <a:gd name="T8" fmla="*/ 0 w 18"/>
                  <a:gd name="T9" fmla="*/ 2 h 28"/>
                  <a:gd name="T10" fmla="*/ 2 w 18"/>
                  <a:gd name="T11" fmla="*/ 0 h 28"/>
                  <a:gd name="T12" fmla="*/ 6 w 18"/>
                  <a:gd name="T13" fmla="*/ 0 h 28"/>
                  <a:gd name="T14" fmla="*/ 10 w 18"/>
                  <a:gd name="T15" fmla="*/ 2 h 28"/>
                  <a:gd name="T16" fmla="*/ 6 w 18"/>
                  <a:gd name="T17" fmla="*/ 6 h 28"/>
                  <a:gd name="T18" fmla="*/ 2 w 18"/>
                  <a:gd name="T19" fmla="*/ 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28">
                    <a:moveTo>
                      <a:pt x="18" y="28"/>
                    </a:moveTo>
                    <a:lnTo>
                      <a:pt x="10" y="24"/>
                    </a:lnTo>
                    <a:lnTo>
                      <a:pt x="2" y="18"/>
                    </a:lnTo>
                    <a:lnTo>
                      <a:pt x="0" y="1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6" name="Line 432"/>
              <p:cNvSpPr>
                <a:spLocks noChangeShapeType="1"/>
              </p:cNvSpPr>
              <p:nvPr/>
            </p:nvSpPr>
            <p:spPr bwMode="auto">
              <a:xfrm flipV="1">
                <a:off x="331" y="1605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7" name="Line 433"/>
              <p:cNvSpPr>
                <a:spLocks noChangeShapeType="1"/>
              </p:cNvSpPr>
              <p:nvPr/>
            </p:nvSpPr>
            <p:spPr bwMode="auto">
              <a:xfrm flipV="1">
                <a:off x="375" y="1595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8" name="Freeform 434"/>
              <p:cNvSpPr>
                <a:spLocks/>
              </p:cNvSpPr>
              <p:nvPr/>
            </p:nvSpPr>
            <p:spPr bwMode="auto">
              <a:xfrm>
                <a:off x="331" y="1525"/>
                <a:ext cx="32" cy="32"/>
              </a:xfrm>
              <a:custGeom>
                <a:avLst/>
                <a:gdLst>
                  <a:gd name="T0" fmla="*/ 0 w 32"/>
                  <a:gd name="T1" fmla="*/ 20 h 32"/>
                  <a:gd name="T2" fmla="*/ 2 w 32"/>
                  <a:gd name="T3" fmla="*/ 26 h 32"/>
                  <a:gd name="T4" fmla="*/ 6 w 32"/>
                  <a:gd name="T5" fmla="*/ 28 h 32"/>
                  <a:gd name="T6" fmla="*/ 12 w 32"/>
                  <a:gd name="T7" fmla="*/ 32 h 32"/>
                  <a:gd name="T8" fmla="*/ 18 w 32"/>
                  <a:gd name="T9" fmla="*/ 32 h 32"/>
                  <a:gd name="T10" fmla="*/ 26 w 32"/>
                  <a:gd name="T11" fmla="*/ 28 h 32"/>
                  <a:gd name="T12" fmla="*/ 28 w 32"/>
                  <a:gd name="T13" fmla="*/ 26 h 32"/>
                  <a:gd name="T14" fmla="*/ 32 w 32"/>
                  <a:gd name="T15" fmla="*/ 20 h 32"/>
                  <a:gd name="T16" fmla="*/ 32 w 32"/>
                  <a:gd name="T17" fmla="*/ 14 h 32"/>
                  <a:gd name="T18" fmla="*/ 28 w 32"/>
                  <a:gd name="T19" fmla="*/ 6 h 32"/>
                  <a:gd name="T20" fmla="*/ 26 w 32"/>
                  <a:gd name="T21" fmla="*/ 4 h 32"/>
                  <a:gd name="T22" fmla="*/ 18 w 32"/>
                  <a:gd name="T23" fmla="*/ 0 h 32"/>
                  <a:gd name="T24" fmla="*/ 12 w 32"/>
                  <a:gd name="T25" fmla="*/ 0 h 32"/>
                  <a:gd name="T26" fmla="*/ 6 w 32"/>
                  <a:gd name="T27" fmla="*/ 4 h 32"/>
                  <a:gd name="T28" fmla="*/ 2 w 32"/>
                  <a:gd name="T29" fmla="*/ 6 h 32"/>
                  <a:gd name="T30" fmla="*/ 0 w 32"/>
                  <a:gd name="T31" fmla="*/ 14 h 32"/>
                  <a:gd name="T32" fmla="*/ 0 w 32"/>
                  <a:gd name="T33" fmla="*/ 2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0" y="20"/>
                    </a:moveTo>
                    <a:lnTo>
                      <a:pt x="2" y="26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6" y="28"/>
                    </a:lnTo>
                    <a:lnTo>
                      <a:pt x="28" y="26"/>
                    </a:lnTo>
                    <a:lnTo>
                      <a:pt x="32" y="20"/>
                    </a:lnTo>
                    <a:lnTo>
                      <a:pt x="32" y="14"/>
                    </a:lnTo>
                    <a:lnTo>
                      <a:pt x="28" y="6"/>
                    </a:lnTo>
                    <a:lnTo>
                      <a:pt x="26" y="4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6"/>
                    </a:lnTo>
                    <a:lnTo>
                      <a:pt x="0" y="14"/>
                    </a:lnTo>
                    <a:lnTo>
                      <a:pt x="0" y="2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9" name="Freeform 435"/>
              <p:cNvSpPr>
                <a:spLocks/>
              </p:cNvSpPr>
              <p:nvPr/>
            </p:nvSpPr>
            <p:spPr bwMode="auto">
              <a:xfrm>
                <a:off x="333" y="1551"/>
                <a:ext cx="26" cy="2"/>
              </a:xfrm>
              <a:custGeom>
                <a:avLst/>
                <a:gdLst>
                  <a:gd name="T0" fmla="*/ 0 w 26"/>
                  <a:gd name="T1" fmla="*/ 0 h 2"/>
                  <a:gd name="T2" fmla="*/ 8 w 26"/>
                  <a:gd name="T3" fmla="*/ 2 h 2"/>
                  <a:gd name="T4" fmla="*/ 20 w 26"/>
                  <a:gd name="T5" fmla="*/ 2 h 2"/>
                  <a:gd name="T6" fmla="*/ 26 w 26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2">
                    <a:moveTo>
                      <a:pt x="0" y="0"/>
                    </a:moveTo>
                    <a:lnTo>
                      <a:pt x="8" y="2"/>
                    </a:lnTo>
                    <a:lnTo>
                      <a:pt x="20" y="2"/>
                    </a:lnTo>
                    <a:lnTo>
                      <a:pt x="2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0" name="Freeform 436"/>
              <p:cNvSpPr>
                <a:spLocks/>
              </p:cNvSpPr>
              <p:nvPr/>
            </p:nvSpPr>
            <p:spPr bwMode="auto">
              <a:xfrm>
                <a:off x="333" y="1529"/>
                <a:ext cx="26" cy="2"/>
              </a:xfrm>
              <a:custGeom>
                <a:avLst/>
                <a:gdLst>
                  <a:gd name="T0" fmla="*/ 26 w 26"/>
                  <a:gd name="T1" fmla="*/ 2 h 2"/>
                  <a:gd name="T2" fmla="*/ 20 w 26"/>
                  <a:gd name="T3" fmla="*/ 0 h 2"/>
                  <a:gd name="T4" fmla="*/ 8 w 26"/>
                  <a:gd name="T5" fmla="*/ 0 h 2"/>
                  <a:gd name="T6" fmla="*/ 0 w 26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2">
                    <a:moveTo>
                      <a:pt x="26" y="2"/>
                    </a:moveTo>
                    <a:lnTo>
                      <a:pt x="20" y="0"/>
                    </a:lnTo>
                    <a:lnTo>
                      <a:pt x="8" y="0"/>
                    </a:lnTo>
                    <a:lnTo>
                      <a:pt x="0" y="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1" name="Freeform 437"/>
              <p:cNvSpPr>
                <a:spLocks/>
              </p:cNvSpPr>
              <p:nvPr/>
            </p:nvSpPr>
            <p:spPr bwMode="auto">
              <a:xfrm>
                <a:off x="331" y="1519"/>
                <a:ext cx="6" cy="10"/>
              </a:xfrm>
              <a:custGeom>
                <a:avLst/>
                <a:gdLst>
                  <a:gd name="T0" fmla="*/ 6 w 6"/>
                  <a:gd name="T1" fmla="*/ 10 h 10"/>
                  <a:gd name="T2" fmla="*/ 2 w 6"/>
                  <a:gd name="T3" fmla="*/ 6 h 10"/>
                  <a:gd name="T4" fmla="*/ 0 w 6"/>
                  <a:gd name="T5" fmla="*/ 0 h 10"/>
                  <a:gd name="T6" fmla="*/ 2 w 6"/>
                  <a:gd name="T7" fmla="*/ 0 h 10"/>
                  <a:gd name="T8" fmla="*/ 2 w 6"/>
                  <a:gd name="T9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6" y="10"/>
                    </a:moveTo>
                    <a:lnTo>
                      <a:pt x="2" y="6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2" name="Freeform 438"/>
              <p:cNvSpPr>
                <a:spLocks/>
              </p:cNvSpPr>
              <p:nvPr/>
            </p:nvSpPr>
            <p:spPr bwMode="auto">
              <a:xfrm>
                <a:off x="357" y="1519"/>
                <a:ext cx="30" cy="42"/>
              </a:xfrm>
              <a:custGeom>
                <a:avLst/>
                <a:gdLst>
                  <a:gd name="T0" fmla="*/ 0 w 30"/>
                  <a:gd name="T1" fmla="*/ 34 h 42"/>
                  <a:gd name="T2" fmla="*/ 2 w 30"/>
                  <a:gd name="T3" fmla="*/ 38 h 42"/>
                  <a:gd name="T4" fmla="*/ 8 w 30"/>
                  <a:gd name="T5" fmla="*/ 42 h 42"/>
                  <a:gd name="T6" fmla="*/ 12 w 30"/>
                  <a:gd name="T7" fmla="*/ 42 h 42"/>
                  <a:gd name="T8" fmla="*/ 18 w 30"/>
                  <a:gd name="T9" fmla="*/ 38 h 42"/>
                  <a:gd name="T10" fmla="*/ 24 w 30"/>
                  <a:gd name="T11" fmla="*/ 28 h 42"/>
                  <a:gd name="T12" fmla="*/ 24 w 30"/>
                  <a:gd name="T13" fmla="*/ 12 h 42"/>
                  <a:gd name="T14" fmla="*/ 28 w 30"/>
                  <a:gd name="T15" fmla="*/ 4 h 42"/>
                  <a:gd name="T16" fmla="*/ 30 w 30"/>
                  <a:gd name="T1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42">
                    <a:moveTo>
                      <a:pt x="0" y="34"/>
                    </a:moveTo>
                    <a:lnTo>
                      <a:pt x="2" y="38"/>
                    </a:lnTo>
                    <a:lnTo>
                      <a:pt x="8" y="42"/>
                    </a:lnTo>
                    <a:lnTo>
                      <a:pt x="12" y="42"/>
                    </a:lnTo>
                    <a:lnTo>
                      <a:pt x="18" y="38"/>
                    </a:lnTo>
                    <a:lnTo>
                      <a:pt x="24" y="28"/>
                    </a:lnTo>
                    <a:lnTo>
                      <a:pt x="24" y="12"/>
                    </a:lnTo>
                    <a:lnTo>
                      <a:pt x="28" y="4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3" name="Freeform 439"/>
              <p:cNvSpPr>
                <a:spLocks/>
              </p:cNvSpPr>
              <p:nvPr/>
            </p:nvSpPr>
            <p:spPr bwMode="auto">
              <a:xfrm>
                <a:off x="369" y="1519"/>
                <a:ext cx="32" cy="44"/>
              </a:xfrm>
              <a:custGeom>
                <a:avLst/>
                <a:gdLst>
                  <a:gd name="T0" fmla="*/ 0 w 32"/>
                  <a:gd name="T1" fmla="*/ 42 h 44"/>
                  <a:gd name="T2" fmla="*/ 4 w 32"/>
                  <a:gd name="T3" fmla="*/ 38 h 44"/>
                  <a:gd name="T4" fmla="*/ 6 w 32"/>
                  <a:gd name="T5" fmla="*/ 28 h 44"/>
                  <a:gd name="T6" fmla="*/ 6 w 32"/>
                  <a:gd name="T7" fmla="*/ 12 h 44"/>
                  <a:gd name="T8" fmla="*/ 12 w 32"/>
                  <a:gd name="T9" fmla="*/ 4 h 44"/>
                  <a:gd name="T10" fmla="*/ 18 w 32"/>
                  <a:gd name="T11" fmla="*/ 0 h 44"/>
                  <a:gd name="T12" fmla="*/ 22 w 32"/>
                  <a:gd name="T13" fmla="*/ 0 h 44"/>
                  <a:gd name="T14" fmla="*/ 28 w 32"/>
                  <a:gd name="T15" fmla="*/ 4 h 44"/>
                  <a:gd name="T16" fmla="*/ 32 w 32"/>
                  <a:gd name="T17" fmla="*/ 12 h 44"/>
                  <a:gd name="T18" fmla="*/ 32 w 32"/>
                  <a:gd name="T19" fmla="*/ 32 h 44"/>
                  <a:gd name="T20" fmla="*/ 28 w 32"/>
                  <a:gd name="T21" fmla="*/ 42 h 44"/>
                  <a:gd name="T22" fmla="*/ 22 w 32"/>
                  <a:gd name="T23" fmla="*/ 44 h 44"/>
                  <a:gd name="T24" fmla="*/ 18 w 32"/>
                  <a:gd name="T25" fmla="*/ 44 h 44"/>
                  <a:gd name="T26" fmla="*/ 12 w 32"/>
                  <a:gd name="T27" fmla="*/ 42 h 44"/>
                  <a:gd name="T28" fmla="*/ 6 w 32"/>
                  <a:gd name="T29" fmla="*/ 3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" h="44">
                    <a:moveTo>
                      <a:pt x="0" y="42"/>
                    </a:moveTo>
                    <a:lnTo>
                      <a:pt x="4" y="38"/>
                    </a:lnTo>
                    <a:lnTo>
                      <a:pt x="6" y="28"/>
                    </a:lnTo>
                    <a:lnTo>
                      <a:pt x="6" y="12"/>
                    </a:lnTo>
                    <a:lnTo>
                      <a:pt x="12" y="4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8" y="4"/>
                    </a:lnTo>
                    <a:lnTo>
                      <a:pt x="32" y="12"/>
                    </a:lnTo>
                    <a:lnTo>
                      <a:pt x="32" y="32"/>
                    </a:lnTo>
                    <a:lnTo>
                      <a:pt x="28" y="42"/>
                    </a:lnTo>
                    <a:lnTo>
                      <a:pt x="22" y="44"/>
                    </a:lnTo>
                    <a:lnTo>
                      <a:pt x="18" y="44"/>
                    </a:lnTo>
                    <a:lnTo>
                      <a:pt x="12" y="42"/>
                    </a:lnTo>
                    <a:lnTo>
                      <a:pt x="6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4" name="Line 440"/>
              <p:cNvSpPr>
                <a:spLocks noChangeShapeType="1"/>
              </p:cNvSpPr>
              <p:nvPr/>
            </p:nvSpPr>
            <p:spPr bwMode="auto">
              <a:xfrm>
                <a:off x="295" y="1445"/>
                <a:ext cx="106" cy="5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5" name="Freeform 441"/>
              <p:cNvSpPr>
                <a:spLocks/>
              </p:cNvSpPr>
              <p:nvPr/>
            </p:nvSpPr>
            <p:spPr bwMode="auto">
              <a:xfrm>
                <a:off x="331" y="1395"/>
                <a:ext cx="32" cy="36"/>
              </a:xfrm>
              <a:custGeom>
                <a:avLst/>
                <a:gdLst>
                  <a:gd name="T0" fmla="*/ 6 w 32"/>
                  <a:gd name="T1" fmla="*/ 4 h 36"/>
                  <a:gd name="T2" fmla="*/ 0 w 32"/>
                  <a:gd name="T3" fmla="*/ 0 h 36"/>
                  <a:gd name="T4" fmla="*/ 12 w 32"/>
                  <a:gd name="T5" fmla="*/ 0 h 36"/>
                  <a:gd name="T6" fmla="*/ 6 w 32"/>
                  <a:gd name="T7" fmla="*/ 4 h 36"/>
                  <a:gd name="T8" fmla="*/ 2 w 32"/>
                  <a:gd name="T9" fmla="*/ 6 h 36"/>
                  <a:gd name="T10" fmla="*/ 0 w 32"/>
                  <a:gd name="T11" fmla="*/ 12 h 36"/>
                  <a:gd name="T12" fmla="*/ 0 w 32"/>
                  <a:gd name="T13" fmla="*/ 26 h 36"/>
                  <a:gd name="T14" fmla="*/ 2 w 32"/>
                  <a:gd name="T15" fmla="*/ 32 h 36"/>
                  <a:gd name="T16" fmla="*/ 6 w 32"/>
                  <a:gd name="T17" fmla="*/ 36 h 36"/>
                  <a:gd name="T18" fmla="*/ 12 w 32"/>
                  <a:gd name="T19" fmla="*/ 36 h 36"/>
                  <a:gd name="T20" fmla="*/ 16 w 32"/>
                  <a:gd name="T21" fmla="*/ 32 h 36"/>
                  <a:gd name="T22" fmla="*/ 18 w 32"/>
                  <a:gd name="T23" fmla="*/ 26 h 36"/>
                  <a:gd name="T24" fmla="*/ 26 w 32"/>
                  <a:gd name="T25" fmla="*/ 10 h 36"/>
                  <a:gd name="T26" fmla="*/ 28 w 32"/>
                  <a:gd name="T27" fmla="*/ 4 h 36"/>
                  <a:gd name="T28" fmla="*/ 32 w 32"/>
                  <a:gd name="T2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" h="36">
                    <a:moveTo>
                      <a:pt x="6" y="4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6"/>
                    </a:lnTo>
                    <a:lnTo>
                      <a:pt x="0" y="12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6" y="32"/>
                    </a:lnTo>
                    <a:lnTo>
                      <a:pt x="18" y="26"/>
                    </a:lnTo>
                    <a:lnTo>
                      <a:pt x="26" y="10"/>
                    </a:lnTo>
                    <a:lnTo>
                      <a:pt x="28" y="4"/>
                    </a:lnTo>
                    <a:lnTo>
                      <a:pt x="3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6" name="Freeform 442"/>
              <p:cNvSpPr>
                <a:spLocks/>
              </p:cNvSpPr>
              <p:nvPr/>
            </p:nvSpPr>
            <p:spPr bwMode="auto">
              <a:xfrm>
                <a:off x="341" y="1395"/>
                <a:ext cx="34" cy="36"/>
              </a:xfrm>
              <a:custGeom>
                <a:avLst/>
                <a:gdLst>
                  <a:gd name="T0" fmla="*/ 0 w 34"/>
                  <a:gd name="T1" fmla="*/ 36 h 36"/>
                  <a:gd name="T2" fmla="*/ 2 w 34"/>
                  <a:gd name="T3" fmla="*/ 32 h 36"/>
                  <a:gd name="T4" fmla="*/ 6 w 34"/>
                  <a:gd name="T5" fmla="*/ 26 h 36"/>
                  <a:gd name="T6" fmla="*/ 12 w 34"/>
                  <a:gd name="T7" fmla="*/ 10 h 36"/>
                  <a:gd name="T8" fmla="*/ 16 w 34"/>
                  <a:gd name="T9" fmla="*/ 4 h 36"/>
                  <a:gd name="T10" fmla="*/ 18 w 34"/>
                  <a:gd name="T11" fmla="*/ 0 h 36"/>
                  <a:gd name="T12" fmla="*/ 28 w 34"/>
                  <a:gd name="T13" fmla="*/ 0 h 36"/>
                  <a:gd name="T14" fmla="*/ 32 w 34"/>
                  <a:gd name="T15" fmla="*/ 4 h 36"/>
                  <a:gd name="T16" fmla="*/ 34 w 34"/>
                  <a:gd name="T17" fmla="*/ 10 h 36"/>
                  <a:gd name="T18" fmla="*/ 34 w 34"/>
                  <a:gd name="T19" fmla="*/ 22 h 36"/>
                  <a:gd name="T20" fmla="*/ 32 w 34"/>
                  <a:gd name="T21" fmla="*/ 28 h 36"/>
                  <a:gd name="T22" fmla="*/ 28 w 34"/>
                  <a:gd name="T23" fmla="*/ 32 h 36"/>
                  <a:gd name="T24" fmla="*/ 22 w 34"/>
                  <a:gd name="T25" fmla="*/ 36 h 36"/>
                  <a:gd name="T26" fmla="*/ 34 w 34"/>
                  <a:gd name="T27" fmla="*/ 36 h 36"/>
                  <a:gd name="T28" fmla="*/ 28 w 34"/>
                  <a:gd name="T29" fmla="*/ 3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4" h="36">
                    <a:moveTo>
                      <a:pt x="0" y="36"/>
                    </a:moveTo>
                    <a:lnTo>
                      <a:pt x="2" y="32"/>
                    </a:lnTo>
                    <a:lnTo>
                      <a:pt x="6" y="26"/>
                    </a:lnTo>
                    <a:lnTo>
                      <a:pt x="12" y="10"/>
                    </a:lnTo>
                    <a:lnTo>
                      <a:pt x="16" y="4"/>
                    </a:lnTo>
                    <a:lnTo>
                      <a:pt x="18" y="0"/>
                    </a:lnTo>
                    <a:lnTo>
                      <a:pt x="28" y="0"/>
                    </a:lnTo>
                    <a:lnTo>
                      <a:pt x="32" y="4"/>
                    </a:lnTo>
                    <a:lnTo>
                      <a:pt x="34" y="10"/>
                    </a:lnTo>
                    <a:lnTo>
                      <a:pt x="34" y="22"/>
                    </a:lnTo>
                    <a:lnTo>
                      <a:pt x="32" y="28"/>
                    </a:lnTo>
                    <a:lnTo>
                      <a:pt x="28" y="32"/>
                    </a:lnTo>
                    <a:lnTo>
                      <a:pt x="22" y="36"/>
                    </a:lnTo>
                    <a:lnTo>
                      <a:pt x="34" y="36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7" name="Freeform 443"/>
              <p:cNvSpPr>
                <a:spLocks/>
              </p:cNvSpPr>
              <p:nvPr/>
            </p:nvSpPr>
            <p:spPr bwMode="auto">
              <a:xfrm>
                <a:off x="295" y="1353"/>
                <a:ext cx="106" cy="22"/>
              </a:xfrm>
              <a:custGeom>
                <a:avLst/>
                <a:gdLst>
                  <a:gd name="T0" fmla="*/ 0 w 106"/>
                  <a:gd name="T1" fmla="*/ 22 h 22"/>
                  <a:gd name="T2" fmla="*/ 8 w 106"/>
                  <a:gd name="T3" fmla="*/ 16 h 22"/>
                  <a:gd name="T4" fmla="*/ 16 w 106"/>
                  <a:gd name="T5" fmla="*/ 10 h 22"/>
                  <a:gd name="T6" fmla="*/ 30 w 106"/>
                  <a:gd name="T7" fmla="*/ 4 h 22"/>
                  <a:gd name="T8" fmla="*/ 46 w 106"/>
                  <a:gd name="T9" fmla="*/ 0 h 22"/>
                  <a:gd name="T10" fmla="*/ 58 w 106"/>
                  <a:gd name="T11" fmla="*/ 0 h 22"/>
                  <a:gd name="T12" fmla="*/ 74 w 106"/>
                  <a:gd name="T13" fmla="*/ 4 h 22"/>
                  <a:gd name="T14" fmla="*/ 90 w 106"/>
                  <a:gd name="T15" fmla="*/ 10 h 22"/>
                  <a:gd name="T16" fmla="*/ 100 w 106"/>
                  <a:gd name="T17" fmla="*/ 16 h 22"/>
                  <a:gd name="T18" fmla="*/ 106 w 106"/>
                  <a:gd name="T1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22">
                    <a:moveTo>
                      <a:pt x="0" y="22"/>
                    </a:moveTo>
                    <a:lnTo>
                      <a:pt x="8" y="16"/>
                    </a:lnTo>
                    <a:lnTo>
                      <a:pt x="16" y="10"/>
                    </a:lnTo>
                    <a:lnTo>
                      <a:pt x="30" y="4"/>
                    </a:lnTo>
                    <a:lnTo>
                      <a:pt x="46" y="0"/>
                    </a:lnTo>
                    <a:lnTo>
                      <a:pt x="58" y="0"/>
                    </a:lnTo>
                    <a:lnTo>
                      <a:pt x="74" y="4"/>
                    </a:lnTo>
                    <a:lnTo>
                      <a:pt x="90" y="10"/>
                    </a:lnTo>
                    <a:lnTo>
                      <a:pt x="100" y="16"/>
                    </a:lnTo>
                    <a:lnTo>
                      <a:pt x="106" y="2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8" name="Freeform 444"/>
              <p:cNvSpPr>
                <a:spLocks/>
              </p:cNvSpPr>
              <p:nvPr/>
            </p:nvSpPr>
            <p:spPr bwMode="auto">
              <a:xfrm>
                <a:off x="303" y="1357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12 w 92"/>
                  <a:gd name="T3" fmla="*/ 6 h 12"/>
                  <a:gd name="T4" fmla="*/ 22 w 92"/>
                  <a:gd name="T5" fmla="*/ 4 h 12"/>
                  <a:gd name="T6" fmla="*/ 38 w 92"/>
                  <a:gd name="T7" fmla="*/ 0 h 12"/>
                  <a:gd name="T8" fmla="*/ 50 w 92"/>
                  <a:gd name="T9" fmla="*/ 0 h 12"/>
                  <a:gd name="T10" fmla="*/ 66 w 92"/>
                  <a:gd name="T11" fmla="*/ 4 h 12"/>
                  <a:gd name="T12" fmla="*/ 78 w 92"/>
                  <a:gd name="T13" fmla="*/ 6 h 12"/>
                  <a:gd name="T14" fmla="*/ 92 w 9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12" y="6"/>
                    </a:lnTo>
                    <a:lnTo>
                      <a:pt x="22" y="4"/>
                    </a:lnTo>
                    <a:lnTo>
                      <a:pt x="38" y="0"/>
                    </a:lnTo>
                    <a:lnTo>
                      <a:pt x="50" y="0"/>
                    </a:lnTo>
                    <a:lnTo>
                      <a:pt x="66" y="4"/>
                    </a:lnTo>
                    <a:lnTo>
                      <a:pt x="78" y="6"/>
                    </a:lnTo>
                    <a:lnTo>
                      <a:pt x="92" y="1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9" name="Line 445"/>
              <p:cNvSpPr>
                <a:spLocks noChangeShapeType="1"/>
              </p:cNvSpPr>
              <p:nvPr/>
            </p:nvSpPr>
            <p:spPr bwMode="auto">
              <a:xfrm flipV="1">
                <a:off x="3399" y="717"/>
                <a:ext cx="1" cy="21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0" name="Line 446"/>
              <p:cNvSpPr>
                <a:spLocks noChangeShapeType="1"/>
              </p:cNvSpPr>
              <p:nvPr/>
            </p:nvSpPr>
            <p:spPr bwMode="auto">
              <a:xfrm flipH="1">
                <a:off x="3351" y="2863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1" name="Line 447"/>
              <p:cNvSpPr>
                <a:spLocks noChangeShapeType="1"/>
              </p:cNvSpPr>
              <p:nvPr/>
            </p:nvSpPr>
            <p:spPr bwMode="auto">
              <a:xfrm flipH="1">
                <a:off x="3351" y="2365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2" name="Line 448"/>
              <p:cNvSpPr>
                <a:spLocks noChangeShapeType="1"/>
              </p:cNvSpPr>
              <p:nvPr/>
            </p:nvSpPr>
            <p:spPr bwMode="auto">
              <a:xfrm flipH="1">
                <a:off x="3351" y="1865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3" name="Line 449"/>
              <p:cNvSpPr>
                <a:spLocks noChangeShapeType="1"/>
              </p:cNvSpPr>
              <p:nvPr/>
            </p:nvSpPr>
            <p:spPr bwMode="auto">
              <a:xfrm flipH="1">
                <a:off x="3351" y="1367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4" name="Line 450"/>
              <p:cNvSpPr>
                <a:spLocks noChangeShapeType="1"/>
              </p:cNvSpPr>
              <p:nvPr/>
            </p:nvSpPr>
            <p:spPr bwMode="auto">
              <a:xfrm flipH="1">
                <a:off x="3351" y="867"/>
                <a:ext cx="4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5" name="Line 451"/>
              <p:cNvSpPr>
                <a:spLocks noChangeShapeType="1"/>
              </p:cNvSpPr>
              <p:nvPr/>
            </p:nvSpPr>
            <p:spPr bwMode="auto">
              <a:xfrm flipH="1">
                <a:off x="3375" y="2813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6" name="Line 452"/>
              <p:cNvSpPr>
                <a:spLocks noChangeShapeType="1"/>
              </p:cNvSpPr>
              <p:nvPr/>
            </p:nvSpPr>
            <p:spPr bwMode="auto">
              <a:xfrm flipH="1">
                <a:off x="3375" y="2763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7" name="Line 453"/>
              <p:cNvSpPr>
                <a:spLocks noChangeShapeType="1"/>
              </p:cNvSpPr>
              <p:nvPr/>
            </p:nvSpPr>
            <p:spPr bwMode="auto">
              <a:xfrm flipH="1">
                <a:off x="3375" y="27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8" name="Line 454"/>
              <p:cNvSpPr>
                <a:spLocks noChangeShapeType="1"/>
              </p:cNvSpPr>
              <p:nvPr/>
            </p:nvSpPr>
            <p:spPr bwMode="auto">
              <a:xfrm flipH="1">
                <a:off x="3375" y="26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9" name="Line 455"/>
              <p:cNvSpPr>
                <a:spLocks noChangeShapeType="1"/>
              </p:cNvSpPr>
              <p:nvPr/>
            </p:nvSpPr>
            <p:spPr bwMode="auto">
              <a:xfrm flipH="1">
                <a:off x="3375" y="26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00" name="Line 456"/>
              <p:cNvSpPr>
                <a:spLocks noChangeShapeType="1"/>
              </p:cNvSpPr>
              <p:nvPr/>
            </p:nvSpPr>
            <p:spPr bwMode="auto">
              <a:xfrm flipH="1">
                <a:off x="3375" y="25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01" name="Line 457"/>
              <p:cNvSpPr>
                <a:spLocks noChangeShapeType="1"/>
              </p:cNvSpPr>
              <p:nvPr/>
            </p:nvSpPr>
            <p:spPr bwMode="auto">
              <a:xfrm flipH="1">
                <a:off x="3375" y="25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02" name="Line 458"/>
              <p:cNvSpPr>
                <a:spLocks noChangeShapeType="1"/>
              </p:cNvSpPr>
              <p:nvPr/>
            </p:nvSpPr>
            <p:spPr bwMode="auto">
              <a:xfrm flipH="1">
                <a:off x="3375" y="24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03" name="Line 459"/>
              <p:cNvSpPr>
                <a:spLocks noChangeShapeType="1"/>
              </p:cNvSpPr>
              <p:nvPr/>
            </p:nvSpPr>
            <p:spPr bwMode="auto">
              <a:xfrm flipH="1">
                <a:off x="3375" y="24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04" name="Line 460"/>
              <p:cNvSpPr>
                <a:spLocks noChangeShapeType="1"/>
              </p:cNvSpPr>
              <p:nvPr/>
            </p:nvSpPr>
            <p:spPr bwMode="auto">
              <a:xfrm flipH="1">
                <a:off x="3375" y="23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05" name="Line 461"/>
              <p:cNvSpPr>
                <a:spLocks noChangeShapeType="1"/>
              </p:cNvSpPr>
              <p:nvPr/>
            </p:nvSpPr>
            <p:spPr bwMode="auto">
              <a:xfrm flipH="1">
                <a:off x="3375" y="22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06" name="Line 462"/>
              <p:cNvSpPr>
                <a:spLocks noChangeShapeType="1"/>
              </p:cNvSpPr>
              <p:nvPr/>
            </p:nvSpPr>
            <p:spPr bwMode="auto">
              <a:xfrm flipH="1">
                <a:off x="3375" y="22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07" name="Line 463"/>
              <p:cNvSpPr>
                <a:spLocks noChangeShapeType="1"/>
              </p:cNvSpPr>
              <p:nvPr/>
            </p:nvSpPr>
            <p:spPr bwMode="auto">
              <a:xfrm flipH="1">
                <a:off x="3375" y="21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08" name="Line 464"/>
              <p:cNvSpPr>
                <a:spLocks noChangeShapeType="1"/>
              </p:cNvSpPr>
              <p:nvPr/>
            </p:nvSpPr>
            <p:spPr bwMode="auto">
              <a:xfrm flipH="1">
                <a:off x="3375" y="21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09" name="Line 465"/>
              <p:cNvSpPr>
                <a:spLocks noChangeShapeType="1"/>
              </p:cNvSpPr>
              <p:nvPr/>
            </p:nvSpPr>
            <p:spPr bwMode="auto">
              <a:xfrm flipH="1">
                <a:off x="3375" y="20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0" name="Line 466"/>
              <p:cNvSpPr>
                <a:spLocks noChangeShapeType="1"/>
              </p:cNvSpPr>
              <p:nvPr/>
            </p:nvSpPr>
            <p:spPr bwMode="auto">
              <a:xfrm flipH="1">
                <a:off x="3375" y="20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1" name="Line 467"/>
              <p:cNvSpPr>
                <a:spLocks noChangeShapeType="1"/>
              </p:cNvSpPr>
              <p:nvPr/>
            </p:nvSpPr>
            <p:spPr bwMode="auto">
              <a:xfrm flipH="1">
                <a:off x="3375" y="19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2" name="Line 468"/>
              <p:cNvSpPr>
                <a:spLocks noChangeShapeType="1"/>
              </p:cNvSpPr>
              <p:nvPr/>
            </p:nvSpPr>
            <p:spPr bwMode="auto">
              <a:xfrm flipH="1">
                <a:off x="3375" y="19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3" name="Line 469"/>
              <p:cNvSpPr>
                <a:spLocks noChangeShapeType="1"/>
              </p:cNvSpPr>
              <p:nvPr/>
            </p:nvSpPr>
            <p:spPr bwMode="auto">
              <a:xfrm flipH="1">
                <a:off x="3375" y="18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4" name="Line 470"/>
              <p:cNvSpPr>
                <a:spLocks noChangeShapeType="1"/>
              </p:cNvSpPr>
              <p:nvPr/>
            </p:nvSpPr>
            <p:spPr bwMode="auto">
              <a:xfrm flipH="1">
                <a:off x="3375" y="17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5" name="Line 471"/>
              <p:cNvSpPr>
                <a:spLocks noChangeShapeType="1"/>
              </p:cNvSpPr>
              <p:nvPr/>
            </p:nvSpPr>
            <p:spPr bwMode="auto">
              <a:xfrm flipH="1">
                <a:off x="3375" y="17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6" name="Line 472"/>
              <p:cNvSpPr>
                <a:spLocks noChangeShapeType="1"/>
              </p:cNvSpPr>
              <p:nvPr/>
            </p:nvSpPr>
            <p:spPr bwMode="auto">
              <a:xfrm flipH="1">
                <a:off x="3375" y="16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7" name="Line 473"/>
              <p:cNvSpPr>
                <a:spLocks noChangeShapeType="1"/>
              </p:cNvSpPr>
              <p:nvPr/>
            </p:nvSpPr>
            <p:spPr bwMode="auto">
              <a:xfrm flipH="1">
                <a:off x="3375" y="161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8" name="Line 474"/>
              <p:cNvSpPr>
                <a:spLocks noChangeShapeType="1"/>
              </p:cNvSpPr>
              <p:nvPr/>
            </p:nvSpPr>
            <p:spPr bwMode="auto">
              <a:xfrm flipH="1">
                <a:off x="3375" y="1565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9" name="Line 475"/>
              <p:cNvSpPr>
                <a:spLocks noChangeShapeType="1"/>
              </p:cNvSpPr>
              <p:nvPr/>
            </p:nvSpPr>
            <p:spPr bwMode="auto">
              <a:xfrm flipH="1">
                <a:off x="3375" y="15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20" name="Line 476"/>
              <p:cNvSpPr>
                <a:spLocks noChangeShapeType="1"/>
              </p:cNvSpPr>
              <p:nvPr/>
            </p:nvSpPr>
            <p:spPr bwMode="auto">
              <a:xfrm flipH="1">
                <a:off x="3375" y="14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21" name="Line 477"/>
              <p:cNvSpPr>
                <a:spLocks noChangeShapeType="1"/>
              </p:cNvSpPr>
              <p:nvPr/>
            </p:nvSpPr>
            <p:spPr bwMode="auto">
              <a:xfrm flipH="1">
                <a:off x="3375" y="14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22" name="Line 478"/>
              <p:cNvSpPr>
                <a:spLocks noChangeShapeType="1"/>
              </p:cNvSpPr>
              <p:nvPr/>
            </p:nvSpPr>
            <p:spPr bwMode="auto">
              <a:xfrm flipH="1">
                <a:off x="3375" y="13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23" name="Line 479"/>
              <p:cNvSpPr>
                <a:spLocks noChangeShapeType="1"/>
              </p:cNvSpPr>
              <p:nvPr/>
            </p:nvSpPr>
            <p:spPr bwMode="auto">
              <a:xfrm flipH="1">
                <a:off x="3375" y="12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24" name="Line 480"/>
              <p:cNvSpPr>
                <a:spLocks noChangeShapeType="1"/>
              </p:cNvSpPr>
              <p:nvPr/>
            </p:nvSpPr>
            <p:spPr bwMode="auto">
              <a:xfrm flipH="1">
                <a:off x="3375" y="12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25" name="Line 481"/>
              <p:cNvSpPr>
                <a:spLocks noChangeShapeType="1"/>
              </p:cNvSpPr>
              <p:nvPr/>
            </p:nvSpPr>
            <p:spPr bwMode="auto">
              <a:xfrm flipH="1">
                <a:off x="3375" y="11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26" name="Line 482"/>
              <p:cNvSpPr>
                <a:spLocks noChangeShapeType="1"/>
              </p:cNvSpPr>
              <p:nvPr/>
            </p:nvSpPr>
            <p:spPr bwMode="auto">
              <a:xfrm flipH="1">
                <a:off x="3375" y="11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27" name="Line 483"/>
              <p:cNvSpPr>
                <a:spLocks noChangeShapeType="1"/>
              </p:cNvSpPr>
              <p:nvPr/>
            </p:nvSpPr>
            <p:spPr bwMode="auto">
              <a:xfrm flipH="1">
                <a:off x="3375" y="10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28" name="Line 484"/>
              <p:cNvSpPr>
                <a:spLocks noChangeShapeType="1"/>
              </p:cNvSpPr>
              <p:nvPr/>
            </p:nvSpPr>
            <p:spPr bwMode="auto">
              <a:xfrm flipH="1">
                <a:off x="3375" y="10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29" name="Line 485"/>
              <p:cNvSpPr>
                <a:spLocks noChangeShapeType="1"/>
              </p:cNvSpPr>
              <p:nvPr/>
            </p:nvSpPr>
            <p:spPr bwMode="auto">
              <a:xfrm flipH="1">
                <a:off x="3375" y="9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0" name="Line 486"/>
              <p:cNvSpPr>
                <a:spLocks noChangeShapeType="1"/>
              </p:cNvSpPr>
              <p:nvPr/>
            </p:nvSpPr>
            <p:spPr bwMode="auto">
              <a:xfrm flipH="1">
                <a:off x="3375" y="9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1" name="Line 487"/>
              <p:cNvSpPr>
                <a:spLocks noChangeShapeType="1"/>
              </p:cNvSpPr>
              <p:nvPr/>
            </p:nvSpPr>
            <p:spPr bwMode="auto">
              <a:xfrm flipH="1">
                <a:off x="3375" y="8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2" name="Line 488"/>
              <p:cNvSpPr>
                <a:spLocks noChangeShapeType="1"/>
              </p:cNvSpPr>
              <p:nvPr/>
            </p:nvSpPr>
            <p:spPr bwMode="auto">
              <a:xfrm flipH="1">
                <a:off x="3375" y="76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3" name="Line 489"/>
              <p:cNvSpPr>
                <a:spLocks noChangeShapeType="1"/>
              </p:cNvSpPr>
              <p:nvPr/>
            </p:nvSpPr>
            <p:spPr bwMode="auto">
              <a:xfrm flipH="1">
                <a:off x="3375" y="717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4" name="Freeform 490"/>
              <p:cNvSpPr>
                <a:spLocks/>
              </p:cNvSpPr>
              <p:nvPr/>
            </p:nvSpPr>
            <p:spPr bwMode="auto">
              <a:xfrm>
                <a:off x="983" y="937"/>
                <a:ext cx="2196" cy="1926"/>
              </a:xfrm>
              <a:custGeom>
                <a:avLst/>
                <a:gdLst>
                  <a:gd name="T0" fmla="*/ 22 w 2196"/>
                  <a:gd name="T1" fmla="*/ 1924 h 1926"/>
                  <a:gd name="T2" fmla="*/ 32 w 2196"/>
                  <a:gd name="T3" fmla="*/ 1920 h 1926"/>
                  <a:gd name="T4" fmla="*/ 44 w 2196"/>
                  <a:gd name="T5" fmla="*/ 1910 h 1926"/>
                  <a:gd name="T6" fmla="*/ 62 w 2196"/>
                  <a:gd name="T7" fmla="*/ 1884 h 1926"/>
                  <a:gd name="T8" fmla="*/ 86 w 2196"/>
                  <a:gd name="T9" fmla="*/ 1826 h 1926"/>
                  <a:gd name="T10" fmla="*/ 116 w 2196"/>
                  <a:gd name="T11" fmla="*/ 1710 h 1926"/>
                  <a:gd name="T12" fmla="*/ 152 w 2196"/>
                  <a:gd name="T13" fmla="*/ 1520 h 1926"/>
                  <a:gd name="T14" fmla="*/ 190 w 2196"/>
                  <a:gd name="T15" fmla="*/ 1270 h 1926"/>
                  <a:gd name="T16" fmla="*/ 230 w 2196"/>
                  <a:gd name="T17" fmla="*/ 994 h 1926"/>
                  <a:gd name="T18" fmla="*/ 274 w 2196"/>
                  <a:gd name="T19" fmla="*/ 714 h 1926"/>
                  <a:gd name="T20" fmla="*/ 324 w 2196"/>
                  <a:gd name="T21" fmla="*/ 448 h 1926"/>
                  <a:gd name="T22" fmla="*/ 386 w 2196"/>
                  <a:gd name="T23" fmla="*/ 234 h 1926"/>
                  <a:gd name="T24" fmla="*/ 456 w 2196"/>
                  <a:gd name="T25" fmla="*/ 96 h 1926"/>
                  <a:gd name="T26" fmla="*/ 532 w 2196"/>
                  <a:gd name="T27" fmla="*/ 32 h 1926"/>
                  <a:gd name="T28" fmla="*/ 612 w 2196"/>
                  <a:gd name="T29" fmla="*/ 8 h 1926"/>
                  <a:gd name="T30" fmla="*/ 690 w 2196"/>
                  <a:gd name="T31" fmla="*/ 2 h 1926"/>
                  <a:gd name="T32" fmla="*/ 768 w 2196"/>
                  <a:gd name="T33" fmla="*/ 0 h 1926"/>
                  <a:gd name="T34" fmla="*/ 848 w 2196"/>
                  <a:gd name="T35" fmla="*/ 0 h 1926"/>
                  <a:gd name="T36" fmla="*/ 928 w 2196"/>
                  <a:gd name="T37" fmla="*/ 0 h 1926"/>
                  <a:gd name="T38" fmla="*/ 1010 w 2196"/>
                  <a:gd name="T39" fmla="*/ 0 h 1926"/>
                  <a:gd name="T40" fmla="*/ 1096 w 2196"/>
                  <a:gd name="T41" fmla="*/ 0 h 1926"/>
                  <a:gd name="T42" fmla="*/ 1182 w 2196"/>
                  <a:gd name="T43" fmla="*/ 0 h 1926"/>
                  <a:gd name="T44" fmla="*/ 1270 w 2196"/>
                  <a:gd name="T45" fmla="*/ 0 h 1926"/>
                  <a:gd name="T46" fmla="*/ 1358 w 2196"/>
                  <a:gd name="T47" fmla="*/ 0 h 1926"/>
                  <a:gd name="T48" fmla="*/ 1448 w 2196"/>
                  <a:gd name="T49" fmla="*/ 0 h 1926"/>
                  <a:gd name="T50" fmla="*/ 1532 w 2196"/>
                  <a:gd name="T51" fmla="*/ 0 h 1926"/>
                  <a:gd name="T52" fmla="*/ 1608 w 2196"/>
                  <a:gd name="T53" fmla="*/ 516 h 1926"/>
                  <a:gd name="T54" fmla="*/ 1680 w 2196"/>
                  <a:gd name="T55" fmla="*/ 1068 h 1926"/>
                  <a:gd name="T56" fmla="*/ 1746 w 2196"/>
                  <a:gd name="T57" fmla="*/ 1396 h 1926"/>
                  <a:gd name="T58" fmla="*/ 1806 w 2196"/>
                  <a:gd name="T59" fmla="*/ 1594 h 1926"/>
                  <a:gd name="T60" fmla="*/ 1862 w 2196"/>
                  <a:gd name="T61" fmla="*/ 1726 h 1926"/>
                  <a:gd name="T62" fmla="*/ 1912 w 2196"/>
                  <a:gd name="T63" fmla="*/ 1808 h 1926"/>
                  <a:gd name="T64" fmla="*/ 1954 w 2196"/>
                  <a:gd name="T65" fmla="*/ 1862 h 1926"/>
                  <a:gd name="T66" fmla="*/ 1994 w 2196"/>
                  <a:gd name="T67" fmla="*/ 1894 h 1926"/>
                  <a:gd name="T68" fmla="*/ 2026 w 2196"/>
                  <a:gd name="T69" fmla="*/ 1912 h 1926"/>
                  <a:gd name="T70" fmla="*/ 2054 w 2196"/>
                  <a:gd name="T71" fmla="*/ 1920 h 1926"/>
                  <a:gd name="T72" fmla="*/ 2078 w 2196"/>
                  <a:gd name="T73" fmla="*/ 1924 h 1926"/>
                  <a:gd name="T74" fmla="*/ 2096 w 2196"/>
                  <a:gd name="T75" fmla="*/ 1926 h 1926"/>
                  <a:gd name="T76" fmla="*/ 2114 w 2196"/>
                  <a:gd name="T77" fmla="*/ 1926 h 1926"/>
                  <a:gd name="T78" fmla="*/ 2126 w 2196"/>
                  <a:gd name="T79" fmla="*/ 1926 h 1926"/>
                  <a:gd name="T80" fmla="*/ 2138 w 2196"/>
                  <a:gd name="T81" fmla="*/ 1926 h 1926"/>
                  <a:gd name="T82" fmla="*/ 2148 w 2196"/>
                  <a:gd name="T83" fmla="*/ 1926 h 1926"/>
                  <a:gd name="T84" fmla="*/ 2156 w 2196"/>
                  <a:gd name="T85" fmla="*/ 1926 h 1926"/>
                  <a:gd name="T86" fmla="*/ 2162 w 2196"/>
                  <a:gd name="T87" fmla="*/ 1926 h 1926"/>
                  <a:gd name="T88" fmla="*/ 2168 w 2196"/>
                  <a:gd name="T89" fmla="*/ 1926 h 1926"/>
                  <a:gd name="T90" fmla="*/ 2172 w 2196"/>
                  <a:gd name="T91" fmla="*/ 1926 h 1926"/>
                  <a:gd name="T92" fmla="*/ 2176 w 2196"/>
                  <a:gd name="T93" fmla="*/ 1926 h 1926"/>
                  <a:gd name="T94" fmla="*/ 2180 w 2196"/>
                  <a:gd name="T95" fmla="*/ 1926 h 1926"/>
                  <a:gd name="T96" fmla="*/ 2182 w 2196"/>
                  <a:gd name="T97" fmla="*/ 1926 h 1926"/>
                  <a:gd name="T98" fmla="*/ 2186 w 2196"/>
                  <a:gd name="T99" fmla="*/ 1926 h 1926"/>
                  <a:gd name="T100" fmla="*/ 2188 w 2196"/>
                  <a:gd name="T101" fmla="*/ 1926 h 1926"/>
                  <a:gd name="T102" fmla="*/ 2190 w 2196"/>
                  <a:gd name="T103" fmla="*/ 1926 h 1926"/>
                  <a:gd name="T104" fmla="*/ 2192 w 2196"/>
                  <a:gd name="T105" fmla="*/ 1926 h 1926"/>
                  <a:gd name="T106" fmla="*/ 2194 w 2196"/>
                  <a:gd name="T107" fmla="*/ 1926 h 1926"/>
                  <a:gd name="T108" fmla="*/ 2196 w 2196"/>
                  <a:gd name="T109" fmla="*/ 1922 h 1926"/>
                  <a:gd name="T110" fmla="*/ 2196 w 2196"/>
                  <a:gd name="T111" fmla="*/ 1910 h 1926"/>
                  <a:gd name="T112" fmla="*/ 2196 w 2196"/>
                  <a:gd name="T113" fmla="*/ 1878 h 1926"/>
                  <a:gd name="T114" fmla="*/ 2196 w 2196"/>
                  <a:gd name="T115" fmla="*/ 1808 h 1926"/>
                  <a:gd name="T116" fmla="*/ 2196 w 2196"/>
                  <a:gd name="T117" fmla="*/ 214 h 19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96" h="1926">
                    <a:moveTo>
                      <a:pt x="0" y="1926"/>
                    </a:moveTo>
                    <a:lnTo>
                      <a:pt x="16" y="1926"/>
                    </a:lnTo>
                    <a:lnTo>
                      <a:pt x="16" y="1926"/>
                    </a:lnTo>
                    <a:lnTo>
                      <a:pt x="18" y="1926"/>
                    </a:lnTo>
                    <a:lnTo>
                      <a:pt x="18" y="1926"/>
                    </a:lnTo>
                    <a:lnTo>
                      <a:pt x="20" y="1924"/>
                    </a:lnTo>
                    <a:lnTo>
                      <a:pt x="20" y="1924"/>
                    </a:lnTo>
                    <a:lnTo>
                      <a:pt x="20" y="1924"/>
                    </a:lnTo>
                    <a:lnTo>
                      <a:pt x="22" y="1924"/>
                    </a:lnTo>
                    <a:lnTo>
                      <a:pt x="22" y="1924"/>
                    </a:lnTo>
                    <a:lnTo>
                      <a:pt x="22" y="1924"/>
                    </a:lnTo>
                    <a:lnTo>
                      <a:pt x="24" y="1924"/>
                    </a:lnTo>
                    <a:lnTo>
                      <a:pt x="24" y="1924"/>
                    </a:lnTo>
                    <a:lnTo>
                      <a:pt x="26" y="1922"/>
                    </a:lnTo>
                    <a:lnTo>
                      <a:pt x="26" y="1922"/>
                    </a:lnTo>
                    <a:lnTo>
                      <a:pt x="28" y="1922"/>
                    </a:lnTo>
                    <a:lnTo>
                      <a:pt x="28" y="1922"/>
                    </a:lnTo>
                    <a:lnTo>
                      <a:pt x="30" y="1922"/>
                    </a:lnTo>
                    <a:lnTo>
                      <a:pt x="30" y="1920"/>
                    </a:lnTo>
                    <a:lnTo>
                      <a:pt x="32" y="1920"/>
                    </a:lnTo>
                    <a:lnTo>
                      <a:pt x="32" y="1920"/>
                    </a:lnTo>
                    <a:lnTo>
                      <a:pt x="34" y="1918"/>
                    </a:lnTo>
                    <a:lnTo>
                      <a:pt x="36" y="1918"/>
                    </a:lnTo>
                    <a:lnTo>
                      <a:pt x="36" y="1918"/>
                    </a:lnTo>
                    <a:lnTo>
                      <a:pt x="38" y="1916"/>
                    </a:lnTo>
                    <a:lnTo>
                      <a:pt x="38" y="1916"/>
                    </a:lnTo>
                    <a:lnTo>
                      <a:pt x="40" y="1914"/>
                    </a:lnTo>
                    <a:lnTo>
                      <a:pt x="42" y="1912"/>
                    </a:lnTo>
                    <a:lnTo>
                      <a:pt x="44" y="1912"/>
                    </a:lnTo>
                    <a:lnTo>
                      <a:pt x="44" y="1910"/>
                    </a:lnTo>
                    <a:lnTo>
                      <a:pt x="46" y="1908"/>
                    </a:lnTo>
                    <a:lnTo>
                      <a:pt x="48" y="1906"/>
                    </a:lnTo>
                    <a:lnTo>
                      <a:pt x="50" y="1904"/>
                    </a:lnTo>
                    <a:lnTo>
                      <a:pt x="52" y="1902"/>
                    </a:lnTo>
                    <a:lnTo>
                      <a:pt x="52" y="1900"/>
                    </a:lnTo>
                    <a:lnTo>
                      <a:pt x="54" y="1898"/>
                    </a:lnTo>
                    <a:lnTo>
                      <a:pt x="56" y="1894"/>
                    </a:lnTo>
                    <a:lnTo>
                      <a:pt x="58" y="1892"/>
                    </a:lnTo>
                    <a:lnTo>
                      <a:pt x="60" y="1888"/>
                    </a:lnTo>
                    <a:lnTo>
                      <a:pt x="62" y="1884"/>
                    </a:lnTo>
                    <a:lnTo>
                      <a:pt x="64" y="1880"/>
                    </a:lnTo>
                    <a:lnTo>
                      <a:pt x="66" y="1876"/>
                    </a:lnTo>
                    <a:lnTo>
                      <a:pt x="68" y="1872"/>
                    </a:lnTo>
                    <a:lnTo>
                      <a:pt x="72" y="1868"/>
                    </a:lnTo>
                    <a:lnTo>
                      <a:pt x="74" y="1862"/>
                    </a:lnTo>
                    <a:lnTo>
                      <a:pt x="76" y="1856"/>
                    </a:lnTo>
                    <a:lnTo>
                      <a:pt x="78" y="1850"/>
                    </a:lnTo>
                    <a:lnTo>
                      <a:pt x="82" y="1842"/>
                    </a:lnTo>
                    <a:lnTo>
                      <a:pt x="84" y="1834"/>
                    </a:lnTo>
                    <a:lnTo>
                      <a:pt x="86" y="1826"/>
                    </a:lnTo>
                    <a:lnTo>
                      <a:pt x="90" y="1818"/>
                    </a:lnTo>
                    <a:lnTo>
                      <a:pt x="92" y="1810"/>
                    </a:lnTo>
                    <a:lnTo>
                      <a:pt x="94" y="1800"/>
                    </a:lnTo>
                    <a:lnTo>
                      <a:pt x="98" y="1788"/>
                    </a:lnTo>
                    <a:lnTo>
                      <a:pt x="100" y="1778"/>
                    </a:lnTo>
                    <a:lnTo>
                      <a:pt x="104" y="1766"/>
                    </a:lnTo>
                    <a:lnTo>
                      <a:pt x="108" y="1752"/>
                    </a:lnTo>
                    <a:lnTo>
                      <a:pt x="110" y="1740"/>
                    </a:lnTo>
                    <a:lnTo>
                      <a:pt x="114" y="1724"/>
                    </a:lnTo>
                    <a:lnTo>
                      <a:pt x="116" y="1710"/>
                    </a:lnTo>
                    <a:lnTo>
                      <a:pt x="120" y="1694"/>
                    </a:lnTo>
                    <a:lnTo>
                      <a:pt x="124" y="1678"/>
                    </a:lnTo>
                    <a:lnTo>
                      <a:pt x="128" y="1660"/>
                    </a:lnTo>
                    <a:lnTo>
                      <a:pt x="130" y="1642"/>
                    </a:lnTo>
                    <a:lnTo>
                      <a:pt x="134" y="1624"/>
                    </a:lnTo>
                    <a:lnTo>
                      <a:pt x="138" y="1604"/>
                    </a:lnTo>
                    <a:lnTo>
                      <a:pt x="142" y="1584"/>
                    </a:lnTo>
                    <a:lnTo>
                      <a:pt x="144" y="1562"/>
                    </a:lnTo>
                    <a:lnTo>
                      <a:pt x="148" y="1542"/>
                    </a:lnTo>
                    <a:lnTo>
                      <a:pt x="152" y="1520"/>
                    </a:lnTo>
                    <a:lnTo>
                      <a:pt x="156" y="1496"/>
                    </a:lnTo>
                    <a:lnTo>
                      <a:pt x="160" y="1472"/>
                    </a:lnTo>
                    <a:lnTo>
                      <a:pt x="164" y="1448"/>
                    </a:lnTo>
                    <a:lnTo>
                      <a:pt x="168" y="1424"/>
                    </a:lnTo>
                    <a:lnTo>
                      <a:pt x="172" y="1400"/>
                    </a:lnTo>
                    <a:lnTo>
                      <a:pt x="174" y="1374"/>
                    </a:lnTo>
                    <a:lnTo>
                      <a:pt x="178" y="1348"/>
                    </a:lnTo>
                    <a:lnTo>
                      <a:pt x="182" y="1324"/>
                    </a:lnTo>
                    <a:lnTo>
                      <a:pt x="186" y="1298"/>
                    </a:lnTo>
                    <a:lnTo>
                      <a:pt x="190" y="1270"/>
                    </a:lnTo>
                    <a:lnTo>
                      <a:pt x="194" y="1244"/>
                    </a:lnTo>
                    <a:lnTo>
                      <a:pt x="198" y="1218"/>
                    </a:lnTo>
                    <a:lnTo>
                      <a:pt x="202" y="1190"/>
                    </a:lnTo>
                    <a:lnTo>
                      <a:pt x="206" y="1162"/>
                    </a:lnTo>
                    <a:lnTo>
                      <a:pt x="210" y="1134"/>
                    </a:lnTo>
                    <a:lnTo>
                      <a:pt x="214" y="1108"/>
                    </a:lnTo>
                    <a:lnTo>
                      <a:pt x="218" y="1080"/>
                    </a:lnTo>
                    <a:lnTo>
                      <a:pt x="222" y="1052"/>
                    </a:lnTo>
                    <a:lnTo>
                      <a:pt x="226" y="1024"/>
                    </a:lnTo>
                    <a:lnTo>
                      <a:pt x="230" y="994"/>
                    </a:lnTo>
                    <a:lnTo>
                      <a:pt x="234" y="966"/>
                    </a:lnTo>
                    <a:lnTo>
                      <a:pt x="238" y="938"/>
                    </a:lnTo>
                    <a:lnTo>
                      <a:pt x="242" y="910"/>
                    </a:lnTo>
                    <a:lnTo>
                      <a:pt x="246" y="882"/>
                    </a:lnTo>
                    <a:lnTo>
                      <a:pt x="252" y="854"/>
                    </a:lnTo>
                    <a:lnTo>
                      <a:pt x="256" y="826"/>
                    </a:lnTo>
                    <a:lnTo>
                      <a:pt x="260" y="796"/>
                    </a:lnTo>
                    <a:lnTo>
                      <a:pt x="264" y="770"/>
                    </a:lnTo>
                    <a:lnTo>
                      <a:pt x="268" y="742"/>
                    </a:lnTo>
                    <a:lnTo>
                      <a:pt x="274" y="714"/>
                    </a:lnTo>
                    <a:lnTo>
                      <a:pt x="278" y="686"/>
                    </a:lnTo>
                    <a:lnTo>
                      <a:pt x="282" y="658"/>
                    </a:lnTo>
                    <a:lnTo>
                      <a:pt x="288" y="630"/>
                    </a:lnTo>
                    <a:lnTo>
                      <a:pt x="292" y="604"/>
                    </a:lnTo>
                    <a:lnTo>
                      <a:pt x="298" y="578"/>
                    </a:lnTo>
                    <a:lnTo>
                      <a:pt x="302" y="550"/>
                    </a:lnTo>
                    <a:lnTo>
                      <a:pt x="308" y="524"/>
                    </a:lnTo>
                    <a:lnTo>
                      <a:pt x="314" y="498"/>
                    </a:lnTo>
                    <a:lnTo>
                      <a:pt x="318" y="474"/>
                    </a:lnTo>
                    <a:lnTo>
                      <a:pt x="324" y="448"/>
                    </a:lnTo>
                    <a:lnTo>
                      <a:pt x="330" y="424"/>
                    </a:lnTo>
                    <a:lnTo>
                      <a:pt x="336" y="400"/>
                    </a:lnTo>
                    <a:lnTo>
                      <a:pt x="342" y="378"/>
                    </a:lnTo>
                    <a:lnTo>
                      <a:pt x="348" y="354"/>
                    </a:lnTo>
                    <a:lnTo>
                      <a:pt x="354" y="332"/>
                    </a:lnTo>
                    <a:lnTo>
                      <a:pt x="360" y="312"/>
                    </a:lnTo>
                    <a:lnTo>
                      <a:pt x="366" y="290"/>
                    </a:lnTo>
                    <a:lnTo>
                      <a:pt x="372" y="272"/>
                    </a:lnTo>
                    <a:lnTo>
                      <a:pt x="378" y="252"/>
                    </a:lnTo>
                    <a:lnTo>
                      <a:pt x="386" y="234"/>
                    </a:lnTo>
                    <a:lnTo>
                      <a:pt x="392" y="216"/>
                    </a:lnTo>
                    <a:lnTo>
                      <a:pt x="398" y="200"/>
                    </a:lnTo>
                    <a:lnTo>
                      <a:pt x="406" y="184"/>
                    </a:lnTo>
                    <a:lnTo>
                      <a:pt x="412" y="168"/>
                    </a:lnTo>
                    <a:lnTo>
                      <a:pt x="420" y="154"/>
                    </a:lnTo>
                    <a:lnTo>
                      <a:pt x="426" y="142"/>
                    </a:lnTo>
                    <a:lnTo>
                      <a:pt x="434" y="128"/>
                    </a:lnTo>
                    <a:lnTo>
                      <a:pt x="442" y="118"/>
                    </a:lnTo>
                    <a:lnTo>
                      <a:pt x="448" y="106"/>
                    </a:lnTo>
                    <a:lnTo>
                      <a:pt x="456" y="96"/>
                    </a:lnTo>
                    <a:lnTo>
                      <a:pt x="464" y="88"/>
                    </a:lnTo>
                    <a:lnTo>
                      <a:pt x="472" y="78"/>
                    </a:lnTo>
                    <a:lnTo>
                      <a:pt x="478" y="70"/>
                    </a:lnTo>
                    <a:lnTo>
                      <a:pt x="486" y="64"/>
                    </a:lnTo>
                    <a:lnTo>
                      <a:pt x="494" y="56"/>
                    </a:lnTo>
                    <a:lnTo>
                      <a:pt x="502" y="50"/>
                    </a:lnTo>
                    <a:lnTo>
                      <a:pt x="510" y="46"/>
                    </a:lnTo>
                    <a:lnTo>
                      <a:pt x="516" y="40"/>
                    </a:lnTo>
                    <a:lnTo>
                      <a:pt x="524" y="36"/>
                    </a:lnTo>
                    <a:lnTo>
                      <a:pt x="532" y="32"/>
                    </a:lnTo>
                    <a:lnTo>
                      <a:pt x="540" y="28"/>
                    </a:lnTo>
                    <a:lnTo>
                      <a:pt x="548" y="24"/>
                    </a:lnTo>
                    <a:lnTo>
                      <a:pt x="556" y="22"/>
                    </a:lnTo>
                    <a:lnTo>
                      <a:pt x="564" y="18"/>
                    </a:lnTo>
                    <a:lnTo>
                      <a:pt x="570" y="16"/>
                    </a:lnTo>
                    <a:lnTo>
                      <a:pt x="578" y="14"/>
                    </a:lnTo>
                    <a:lnTo>
                      <a:pt x="586" y="12"/>
                    </a:lnTo>
                    <a:lnTo>
                      <a:pt x="596" y="10"/>
                    </a:lnTo>
                    <a:lnTo>
                      <a:pt x="602" y="8"/>
                    </a:lnTo>
                    <a:lnTo>
                      <a:pt x="612" y="8"/>
                    </a:lnTo>
                    <a:lnTo>
                      <a:pt x="620" y="6"/>
                    </a:lnTo>
                    <a:lnTo>
                      <a:pt x="628" y="6"/>
                    </a:lnTo>
                    <a:lnTo>
                      <a:pt x="636" y="4"/>
                    </a:lnTo>
                    <a:lnTo>
                      <a:pt x="642" y="4"/>
                    </a:lnTo>
                    <a:lnTo>
                      <a:pt x="650" y="4"/>
                    </a:lnTo>
                    <a:lnTo>
                      <a:pt x="658" y="4"/>
                    </a:lnTo>
                    <a:lnTo>
                      <a:pt x="666" y="2"/>
                    </a:lnTo>
                    <a:lnTo>
                      <a:pt x="674" y="2"/>
                    </a:lnTo>
                    <a:lnTo>
                      <a:pt x="682" y="2"/>
                    </a:lnTo>
                    <a:lnTo>
                      <a:pt x="690" y="2"/>
                    </a:lnTo>
                    <a:lnTo>
                      <a:pt x="698" y="2"/>
                    </a:lnTo>
                    <a:lnTo>
                      <a:pt x="706" y="2"/>
                    </a:lnTo>
                    <a:lnTo>
                      <a:pt x="714" y="2"/>
                    </a:lnTo>
                    <a:lnTo>
                      <a:pt x="722" y="2"/>
                    </a:lnTo>
                    <a:lnTo>
                      <a:pt x="730" y="2"/>
                    </a:lnTo>
                    <a:lnTo>
                      <a:pt x="736" y="0"/>
                    </a:lnTo>
                    <a:lnTo>
                      <a:pt x="744" y="0"/>
                    </a:lnTo>
                    <a:lnTo>
                      <a:pt x="752" y="0"/>
                    </a:lnTo>
                    <a:lnTo>
                      <a:pt x="760" y="0"/>
                    </a:lnTo>
                    <a:lnTo>
                      <a:pt x="768" y="0"/>
                    </a:lnTo>
                    <a:lnTo>
                      <a:pt x="776" y="0"/>
                    </a:lnTo>
                    <a:lnTo>
                      <a:pt x="784" y="0"/>
                    </a:lnTo>
                    <a:lnTo>
                      <a:pt x="792" y="0"/>
                    </a:lnTo>
                    <a:lnTo>
                      <a:pt x="800" y="0"/>
                    </a:lnTo>
                    <a:lnTo>
                      <a:pt x="808" y="0"/>
                    </a:lnTo>
                    <a:lnTo>
                      <a:pt x="816" y="0"/>
                    </a:lnTo>
                    <a:lnTo>
                      <a:pt x="824" y="0"/>
                    </a:lnTo>
                    <a:lnTo>
                      <a:pt x="832" y="0"/>
                    </a:lnTo>
                    <a:lnTo>
                      <a:pt x="840" y="0"/>
                    </a:lnTo>
                    <a:lnTo>
                      <a:pt x="848" y="0"/>
                    </a:lnTo>
                    <a:lnTo>
                      <a:pt x="856" y="0"/>
                    </a:lnTo>
                    <a:lnTo>
                      <a:pt x="864" y="0"/>
                    </a:lnTo>
                    <a:lnTo>
                      <a:pt x="872" y="0"/>
                    </a:lnTo>
                    <a:lnTo>
                      <a:pt x="880" y="0"/>
                    </a:lnTo>
                    <a:lnTo>
                      <a:pt x="888" y="0"/>
                    </a:lnTo>
                    <a:lnTo>
                      <a:pt x="896" y="0"/>
                    </a:lnTo>
                    <a:lnTo>
                      <a:pt x="904" y="0"/>
                    </a:lnTo>
                    <a:lnTo>
                      <a:pt x="912" y="0"/>
                    </a:lnTo>
                    <a:lnTo>
                      <a:pt x="920" y="0"/>
                    </a:lnTo>
                    <a:lnTo>
                      <a:pt x="928" y="0"/>
                    </a:lnTo>
                    <a:lnTo>
                      <a:pt x="936" y="0"/>
                    </a:lnTo>
                    <a:lnTo>
                      <a:pt x="944" y="0"/>
                    </a:lnTo>
                    <a:lnTo>
                      <a:pt x="952" y="0"/>
                    </a:lnTo>
                    <a:lnTo>
                      <a:pt x="962" y="0"/>
                    </a:lnTo>
                    <a:lnTo>
                      <a:pt x="970" y="0"/>
                    </a:lnTo>
                    <a:lnTo>
                      <a:pt x="978" y="0"/>
                    </a:lnTo>
                    <a:lnTo>
                      <a:pt x="986" y="0"/>
                    </a:lnTo>
                    <a:lnTo>
                      <a:pt x="994" y="0"/>
                    </a:lnTo>
                    <a:lnTo>
                      <a:pt x="1002" y="0"/>
                    </a:lnTo>
                    <a:lnTo>
                      <a:pt x="1010" y="0"/>
                    </a:lnTo>
                    <a:lnTo>
                      <a:pt x="1020" y="0"/>
                    </a:lnTo>
                    <a:lnTo>
                      <a:pt x="1028" y="0"/>
                    </a:lnTo>
                    <a:lnTo>
                      <a:pt x="1036" y="0"/>
                    </a:lnTo>
                    <a:lnTo>
                      <a:pt x="1044" y="0"/>
                    </a:lnTo>
                    <a:lnTo>
                      <a:pt x="1054" y="0"/>
                    </a:lnTo>
                    <a:lnTo>
                      <a:pt x="1062" y="0"/>
                    </a:lnTo>
                    <a:lnTo>
                      <a:pt x="1070" y="0"/>
                    </a:lnTo>
                    <a:lnTo>
                      <a:pt x="1078" y="0"/>
                    </a:lnTo>
                    <a:lnTo>
                      <a:pt x="1088" y="0"/>
                    </a:lnTo>
                    <a:lnTo>
                      <a:pt x="1096" y="0"/>
                    </a:lnTo>
                    <a:lnTo>
                      <a:pt x="1104" y="0"/>
                    </a:lnTo>
                    <a:lnTo>
                      <a:pt x="1112" y="0"/>
                    </a:lnTo>
                    <a:lnTo>
                      <a:pt x="1122" y="0"/>
                    </a:lnTo>
                    <a:lnTo>
                      <a:pt x="1130" y="0"/>
                    </a:lnTo>
                    <a:lnTo>
                      <a:pt x="1138" y="0"/>
                    </a:lnTo>
                    <a:lnTo>
                      <a:pt x="1148" y="0"/>
                    </a:lnTo>
                    <a:lnTo>
                      <a:pt x="1156" y="0"/>
                    </a:lnTo>
                    <a:lnTo>
                      <a:pt x="1164" y="0"/>
                    </a:lnTo>
                    <a:lnTo>
                      <a:pt x="1174" y="0"/>
                    </a:lnTo>
                    <a:lnTo>
                      <a:pt x="1182" y="0"/>
                    </a:lnTo>
                    <a:lnTo>
                      <a:pt x="1192" y="0"/>
                    </a:lnTo>
                    <a:lnTo>
                      <a:pt x="1200" y="0"/>
                    </a:lnTo>
                    <a:lnTo>
                      <a:pt x="1208" y="0"/>
                    </a:lnTo>
                    <a:lnTo>
                      <a:pt x="1218" y="0"/>
                    </a:lnTo>
                    <a:lnTo>
                      <a:pt x="1226" y="0"/>
                    </a:lnTo>
                    <a:lnTo>
                      <a:pt x="1234" y="0"/>
                    </a:lnTo>
                    <a:lnTo>
                      <a:pt x="1244" y="0"/>
                    </a:lnTo>
                    <a:lnTo>
                      <a:pt x="1252" y="0"/>
                    </a:lnTo>
                    <a:lnTo>
                      <a:pt x="1262" y="0"/>
                    </a:lnTo>
                    <a:lnTo>
                      <a:pt x="1270" y="0"/>
                    </a:lnTo>
                    <a:lnTo>
                      <a:pt x="1280" y="0"/>
                    </a:lnTo>
                    <a:lnTo>
                      <a:pt x="1288" y="0"/>
                    </a:lnTo>
                    <a:lnTo>
                      <a:pt x="1296" y="0"/>
                    </a:lnTo>
                    <a:lnTo>
                      <a:pt x="1306" y="0"/>
                    </a:lnTo>
                    <a:lnTo>
                      <a:pt x="1314" y="0"/>
                    </a:lnTo>
                    <a:lnTo>
                      <a:pt x="1324" y="0"/>
                    </a:lnTo>
                    <a:lnTo>
                      <a:pt x="1332" y="0"/>
                    </a:lnTo>
                    <a:lnTo>
                      <a:pt x="1342" y="0"/>
                    </a:lnTo>
                    <a:lnTo>
                      <a:pt x="1350" y="0"/>
                    </a:lnTo>
                    <a:lnTo>
                      <a:pt x="1358" y="0"/>
                    </a:lnTo>
                    <a:lnTo>
                      <a:pt x="1368" y="0"/>
                    </a:lnTo>
                    <a:lnTo>
                      <a:pt x="1376" y="0"/>
                    </a:lnTo>
                    <a:lnTo>
                      <a:pt x="1386" y="0"/>
                    </a:lnTo>
                    <a:lnTo>
                      <a:pt x="1394" y="0"/>
                    </a:lnTo>
                    <a:lnTo>
                      <a:pt x="1404" y="0"/>
                    </a:lnTo>
                    <a:lnTo>
                      <a:pt x="1412" y="0"/>
                    </a:lnTo>
                    <a:lnTo>
                      <a:pt x="1422" y="0"/>
                    </a:lnTo>
                    <a:lnTo>
                      <a:pt x="1430" y="0"/>
                    </a:lnTo>
                    <a:lnTo>
                      <a:pt x="1440" y="0"/>
                    </a:lnTo>
                    <a:lnTo>
                      <a:pt x="1448" y="0"/>
                    </a:lnTo>
                    <a:lnTo>
                      <a:pt x="1456" y="0"/>
                    </a:lnTo>
                    <a:lnTo>
                      <a:pt x="1466" y="0"/>
                    </a:lnTo>
                    <a:lnTo>
                      <a:pt x="1474" y="0"/>
                    </a:lnTo>
                    <a:lnTo>
                      <a:pt x="1482" y="0"/>
                    </a:lnTo>
                    <a:lnTo>
                      <a:pt x="1492" y="0"/>
                    </a:lnTo>
                    <a:lnTo>
                      <a:pt x="1500" y="0"/>
                    </a:lnTo>
                    <a:lnTo>
                      <a:pt x="1508" y="0"/>
                    </a:lnTo>
                    <a:lnTo>
                      <a:pt x="1516" y="0"/>
                    </a:lnTo>
                    <a:lnTo>
                      <a:pt x="1524" y="0"/>
                    </a:lnTo>
                    <a:lnTo>
                      <a:pt x="1532" y="0"/>
                    </a:lnTo>
                    <a:lnTo>
                      <a:pt x="1540" y="0"/>
                    </a:lnTo>
                    <a:lnTo>
                      <a:pt x="1548" y="0"/>
                    </a:lnTo>
                    <a:lnTo>
                      <a:pt x="1556" y="0"/>
                    </a:lnTo>
                    <a:lnTo>
                      <a:pt x="1564" y="0"/>
                    </a:lnTo>
                    <a:lnTo>
                      <a:pt x="1572" y="0"/>
                    </a:lnTo>
                    <a:lnTo>
                      <a:pt x="1578" y="118"/>
                    </a:lnTo>
                    <a:lnTo>
                      <a:pt x="1586" y="240"/>
                    </a:lnTo>
                    <a:lnTo>
                      <a:pt x="1594" y="356"/>
                    </a:lnTo>
                    <a:lnTo>
                      <a:pt x="1600" y="448"/>
                    </a:lnTo>
                    <a:lnTo>
                      <a:pt x="1608" y="516"/>
                    </a:lnTo>
                    <a:lnTo>
                      <a:pt x="1616" y="584"/>
                    </a:lnTo>
                    <a:lnTo>
                      <a:pt x="1622" y="646"/>
                    </a:lnTo>
                    <a:lnTo>
                      <a:pt x="1630" y="708"/>
                    </a:lnTo>
                    <a:lnTo>
                      <a:pt x="1638" y="766"/>
                    </a:lnTo>
                    <a:lnTo>
                      <a:pt x="1644" y="822"/>
                    </a:lnTo>
                    <a:lnTo>
                      <a:pt x="1652" y="876"/>
                    </a:lnTo>
                    <a:lnTo>
                      <a:pt x="1658" y="926"/>
                    </a:lnTo>
                    <a:lnTo>
                      <a:pt x="1666" y="976"/>
                    </a:lnTo>
                    <a:lnTo>
                      <a:pt x="1672" y="1022"/>
                    </a:lnTo>
                    <a:lnTo>
                      <a:pt x="1680" y="1068"/>
                    </a:lnTo>
                    <a:lnTo>
                      <a:pt x="1686" y="1110"/>
                    </a:lnTo>
                    <a:lnTo>
                      <a:pt x="1692" y="1150"/>
                    </a:lnTo>
                    <a:lnTo>
                      <a:pt x="1700" y="1190"/>
                    </a:lnTo>
                    <a:lnTo>
                      <a:pt x="1706" y="1228"/>
                    </a:lnTo>
                    <a:lnTo>
                      <a:pt x="1712" y="1262"/>
                    </a:lnTo>
                    <a:lnTo>
                      <a:pt x="1720" y="1296"/>
                    </a:lnTo>
                    <a:lnTo>
                      <a:pt x="1726" y="1322"/>
                    </a:lnTo>
                    <a:lnTo>
                      <a:pt x="1732" y="1348"/>
                    </a:lnTo>
                    <a:lnTo>
                      <a:pt x="1738" y="1372"/>
                    </a:lnTo>
                    <a:lnTo>
                      <a:pt x="1746" y="1396"/>
                    </a:lnTo>
                    <a:lnTo>
                      <a:pt x="1752" y="1420"/>
                    </a:lnTo>
                    <a:lnTo>
                      <a:pt x="1758" y="1442"/>
                    </a:lnTo>
                    <a:lnTo>
                      <a:pt x="1764" y="1464"/>
                    </a:lnTo>
                    <a:lnTo>
                      <a:pt x="1770" y="1484"/>
                    </a:lnTo>
                    <a:lnTo>
                      <a:pt x="1776" y="1504"/>
                    </a:lnTo>
                    <a:lnTo>
                      <a:pt x="1782" y="1524"/>
                    </a:lnTo>
                    <a:lnTo>
                      <a:pt x="1788" y="1542"/>
                    </a:lnTo>
                    <a:lnTo>
                      <a:pt x="1794" y="1560"/>
                    </a:lnTo>
                    <a:lnTo>
                      <a:pt x="1800" y="1578"/>
                    </a:lnTo>
                    <a:lnTo>
                      <a:pt x="1806" y="1594"/>
                    </a:lnTo>
                    <a:lnTo>
                      <a:pt x="1812" y="1612"/>
                    </a:lnTo>
                    <a:lnTo>
                      <a:pt x="1818" y="1626"/>
                    </a:lnTo>
                    <a:lnTo>
                      <a:pt x="1824" y="1642"/>
                    </a:lnTo>
                    <a:lnTo>
                      <a:pt x="1828" y="1656"/>
                    </a:lnTo>
                    <a:lnTo>
                      <a:pt x="1834" y="1670"/>
                    </a:lnTo>
                    <a:lnTo>
                      <a:pt x="1840" y="1682"/>
                    </a:lnTo>
                    <a:lnTo>
                      <a:pt x="1846" y="1694"/>
                    </a:lnTo>
                    <a:lnTo>
                      <a:pt x="1850" y="1706"/>
                    </a:lnTo>
                    <a:lnTo>
                      <a:pt x="1856" y="1716"/>
                    </a:lnTo>
                    <a:lnTo>
                      <a:pt x="1862" y="1726"/>
                    </a:lnTo>
                    <a:lnTo>
                      <a:pt x="1866" y="1736"/>
                    </a:lnTo>
                    <a:lnTo>
                      <a:pt x="1872" y="1746"/>
                    </a:lnTo>
                    <a:lnTo>
                      <a:pt x="1876" y="1754"/>
                    </a:lnTo>
                    <a:lnTo>
                      <a:pt x="1882" y="1762"/>
                    </a:lnTo>
                    <a:lnTo>
                      <a:pt x="1888" y="1770"/>
                    </a:lnTo>
                    <a:lnTo>
                      <a:pt x="1892" y="1778"/>
                    </a:lnTo>
                    <a:lnTo>
                      <a:pt x="1896" y="1786"/>
                    </a:lnTo>
                    <a:lnTo>
                      <a:pt x="1902" y="1794"/>
                    </a:lnTo>
                    <a:lnTo>
                      <a:pt x="1906" y="1802"/>
                    </a:lnTo>
                    <a:lnTo>
                      <a:pt x="1912" y="1808"/>
                    </a:lnTo>
                    <a:lnTo>
                      <a:pt x="1916" y="1814"/>
                    </a:lnTo>
                    <a:lnTo>
                      <a:pt x="1920" y="1820"/>
                    </a:lnTo>
                    <a:lnTo>
                      <a:pt x="1926" y="1826"/>
                    </a:lnTo>
                    <a:lnTo>
                      <a:pt x="1930" y="1832"/>
                    </a:lnTo>
                    <a:lnTo>
                      <a:pt x="1934" y="1838"/>
                    </a:lnTo>
                    <a:lnTo>
                      <a:pt x="1938" y="1842"/>
                    </a:lnTo>
                    <a:lnTo>
                      <a:pt x="1942" y="1848"/>
                    </a:lnTo>
                    <a:lnTo>
                      <a:pt x="1946" y="1852"/>
                    </a:lnTo>
                    <a:lnTo>
                      <a:pt x="1950" y="1856"/>
                    </a:lnTo>
                    <a:lnTo>
                      <a:pt x="1954" y="1862"/>
                    </a:lnTo>
                    <a:lnTo>
                      <a:pt x="1960" y="1866"/>
                    </a:lnTo>
                    <a:lnTo>
                      <a:pt x="1964" y="1870"/>
                    </a:lnTo>
                    <a:lnTo>
                      <a:pt x="1968" y="1872"/>
                    </a:lnTo>
                    <a:lnTo>
                      <a:pt x="1970" y="1876"/>
                    </a:lnTo>
                    <a:lnTo>
                      <a:pt x="1974" y="1880"/>
                    </a:lnTo>
                    <a:lnTo>
                      <a:pt x="1978" y="1882"/>
                    </a:lnTo>
                    <a:lnTo>
                      <a:pt x="1982" y="1886"/>
                    </a:lnTo>
                    <a:lnTo>
                      <a:pt x="1986" y="1888"/>
                    </a:lnTo>
                    <a:lnTo>
                      <a:pt x="1990" y="1890"/>
                    </a:lnTo>
                    <a:lnTo>
                      <a:pt x="1994" y="1894"/>
                    </a:lnTo>
                    <a:lnTo>
                      <a:pt x="1996" y="1896"/>
                    </a:lnTo>
                    <a:lnTo>
                      <a:pt x="2000" y="1898"/>
                    </a:lnTo>
                    <a:lnTo>
                      <a:pt x="2004" y="1900"/>
                    </a:lnTo>
                    <a:lnTo>
                      <a:pt x="2006" y="1902"/>
                    </a:lnTo>
                    <a:lnTo>
                      <a:pt x="2010" y="1904"/>
                    </a:lnTo>
                    <a:lnTo>
                      <a:pt x="2014" y="1906"/>
                    </a:lnTo>
                    <a:lnTo>
                      <a:pt x="2016" y="1908"/>
                    </a:lnTo>
                    <a:lnTo>
                      <a:pt x="2020" y="1908"/>
                    </a:lnTo>
                    <a:lnTo>
                      <a:pt x="2022" y="1910"/>
                    </a:lnTo>
                    <a:lnTo>
                      <a:pt x="2026" y="1912"/>
                    </a:lnTo>
                    <a:lnTo>
                      <a:pt x="2028" y="1912"/>
                    </a:lnTo>
                    <a:lnTo>
                      <a:pt x="2032" y="1914"/>
                    </a:lnTo>
                    <a:lnTo>
                      <a:pt x="2034" y="1914"/>
                    </a:lnTo>
                    <a:lnTo>
                      <a:pt x="2038" y="1916"/>
                    </a:lnTo>
                    <a:lnTo>
                      <a:pt x="2040" y="1916"/>
                    </a:lnTo>
                    <a:lnTo>
                      <a:pt x="2044" y="1918"/>
                    </a:lnTo>
                    <a:lnTo>
                      <a:pt x="2046" y="1918"/>
                    </a:lnTo>
                    <a:lnTo>
                      <a:pt x="2048" y="1918"/>
                    </a:lnTo>
                    <a:lnTo>
                      <a:pt x="2052" y="1920"/>
                    </a:lnTo>
                    <a:lnTo>
                      <a:pt x="2054" y="1920"/>
                    </a:lnTo>
                    <a:lnTo>
                      <a:pt x="2056" y="1920"/>
                    </a:lnTo>
                    <a:lnTo>
                      <a:pt x="2058" y="1922"/>
                    </a:lnTo>
                    <a:lnTo>
                      <a:pt x="2062" y="1922"/>
                    </a:lnTo>
                    <a:lnTo>
                      <a:pt x="2064" y="1922"/>
                    </a:lnTo>
                    <a:lnTo>
                      <a:pt x="2066" y="1922"/>
                    </a:lnTo>
                    <a:lnTo>
                      <a:pt x="2068" y="1922"/>
                    </a:lnTo>
                    <a:lnTo>
                      <a:pt x="2070" y="1924"/>
                    </a:lnTo>
                    <a:lnTo>
                      <a:pt x="2072" y="1924"/>
                    </a:lnTo>
                    <a:lnTo>
                      <a:pt x="2074" y="1924"/>
                    </a:lnTo>
                    <a:lnTo>
                      <a:pt x="2078" y="1924"/>
                    </a:lnTo>
                    <a:lnTo>
                      <a:pt x="2080" y="1924"/>
                    </a:lnTo>
                    <a:lnTo>
                      <a:pt x="2082" y="1924"/>
                    </a:lnTo>
                    <a:lnTo>
                      <a:pt x="2084" y="1924"/>
                    </a:lnTo>
                    <a:lnTo>
                      <a:pt x="2086" y="1924"/>
                    </a:lnTo>
                    <a:lnTo>
                      <a:pt x="2088" y="1926"/>
                    </a:lnTo>
                    <a:lnTo>
                      <a:pt x="2090" y="1926"/>
                    </a:lnTo>
                    <a:lnTo>
                      <a:pt x="2092" y="1926"/>
                    </a:lnTo>
                    <a:lnTo>
                      <a:pt x="2094" y="1926"/>
                    </a:lnTo>
                    <a:lnTo>
                      <a:pt x="2094" y="1926"/>
                    </a:lnTo>
                    <a:lnTo>
                      <a:pt x="2096" y="1926"/>
                    </a:lnTo>
                    <a:lnTo>
                      <a:pt x="2098" y="1926"/>
                    </a:lnTo>
                    <a:lnTo>
                      <a:pt x="2100" y="1926"/>
                    </a:lnTo>
                    <a:lnTo>
                      <a:pt x="2102" y="1926"/>
                    </a:lnTo>
                    <a:lnTo>
                      <a:pt x="2104" y="1926"/>
                    </a:lnTo>
                    <a:lnTo>
                      <a:pt x="2106" y="1926"/>
                    </a:lnTo>
                    <a:lnTo>
                      <a:pt x="2106" y="1926"/>
                    </a:lnTo>
                    <a:lnTo>
                      <a:pt x="2108" y="1926"/>
                    </a:lnTo>
                    <a:lnTo>
                      <a:pt x="2110" y="1926"/>
                    </a:lnTo>
                    <a:lnTo>
                      <a:pt x="2112" y="1926"/>
                    </a:lnTo>
                    <a:lnTo>
                      <a:pt x="2114" y="1926"/>
                    </a:lnTo>
                    <a:lnTo>
                      <a:pt x="2114" y="1926"/>
                    </a:lnTo>
                    <a:lnTo>
                      <a:pt x="2116" y="1926"/>
                    </a:lnTo>
                    <a:lnTo>
                      <a:pt x="2118" y="1926"/>
                    </a:lnTo>
                    <a:lnTo>
                      <a:pt x="2118" y="1926"/>
                    </a:lnTo>
                    <a:lnTo>
                      <a:pt x="2120" y="1926"/>
                    </a:lnTo>
                    <a:lnTo>
                      <a:pt x="2122" y="1926"/>
                    </a:lnTo>
                    <a:lnTo>
                      <a:pt x="2124" y="1926"/>
                    </a:lnTo>
                    <a:lnTo>
                      <a:pt x="2124" y="1926"/>
                    </a:lnTo>
                    <a:lnTo>
                      <a:pt x="2126" y="1926"/>
                    </a:lnTo>
                    <a:lnTo>
                      <a:pt x="2126" y="1926"/>
                    </a:lnTo>
                    <a:lnTo>
                      <a:pt x="2128" y="1926"/>
                    </a:lnTo>
                    <a:lnTo>
                      <a:pt x="2130" y="1926"/>
                    </a:lnTo>
                    <a:lnTo>
                      <a:pt x="2130" y="1926"/>
                    </a:lnTo>
                    <a:lnTo>
                      <a:pt x="2132" y="1926"/>
                    </a:lnTo>
                    <a:lnTo>
                      <a:pt x="2134" y="1926"/>
                    </a:lnTo>
                    <a:lnTo>
                      <a:pt x="2134" y="1926"/>
                    </a:lnTo>
                    <a:lnTo>
                      <a:pt x="2136" y="1926"/>
                    </a:lnTo>
                    <a:lnTo>
                      <a:pt x="2136" y="1926"/>
                    </a:lnTo>
                    <a:lnTo>
                      <a:pt x="2138" y="1926"/>
                    </a:lnTo>
                    <a:lnTo>
                      <a:pt x="2138" y="1926"/>
                    </a:lnTo>
                    <a:lnTo>
                      <a:pt x="2140" y="1926"/>
                    </a:lnTo>
                    <a:lnTo>
                      <a:pt x="2140" y="1926"/>
                    </a:lnTo>
                    <a:lnTo>
                      <a:pt x="2142" y="1926"/>
                    </a:lnTo>
                    <a:lnTo>
                      <a:pt x="2142" y="1926"/>
                    </a:lnTo>
                    <a:lnTo>
                      <a:pt x="2144" y="1926"/>
                    </a:lnTo>
                    <a:lnTo>
                      <a:pt x="2144" y="1926"/>
                    </a:lnTo>
                    <a:lnTo>
                      <a:pt x="2146" y="1926"/>
                    </a:lnTo>
                    <a:lnTo>
                      <a:pt x="2146" y="1926"/>
                    </a:lnTo>
                    <a:lnTo>
                      <a:pt x="2148" y="1926"/>
                    </a:lnTo>
                    <a:lnTo>
                      <a:pt x="2148" y="1926"/>
                    </a:lnTo>
                    <a:lnTo>
                      <a:pt x="2150" y="1926"/>
                    </a:lnTo>
                    <a:lnTo>
                      <a:pt x="2150" y="1926"/>
                    </a:lnTo>
                    <a:lnTo>
                      <a:pt x="2150" y="1926"/>
                    </a:lnTo>
                    <a:lnTo>
                      <a:pt x="2152" y="1926"/>
                    </a:lnTo>
                    <a:lnTo>
                      <a:pt x="2152" y="1926"/>
                    </a:lnTo>
                    <a:lnTo>
                      <a:pt x="2154" y="1926"/>
                    </a:lnTo>
                    <a:lnTo>
                      <a:pt x="2154" y="1926"/>
                    </a:lnTo>
                    <a:lnTo>
                      <a:pt x="2154" y="1926"/>
                    </a:lnTo>
                    <a:lnTo>
                      <a:pt x="2156" y="1926"/>
                    </a:lnTo>
                    <a:lnTo>
                      <a:pt x="2156" y="1926"/>
                    </a:lnTo>
                    <a:lnTo>
                      <a:pt x="2156" y="1926"/>
                    </a:lnTo>
                    <a:lnTo>
                      <a:pt x="2158" y="1926"/>
                    </a:lnTo>
                    <a:lnTo>
                      <a:pt x="2158" y="1926"/>
                    </a:lnTo>
                    <a:lnTo>
                      <a:pt x="2158" y="1926"/>
                    </a:lnTo>
                    <a:lnTo>
                      <a:pt x="2160" y="1926"/>
                    </a:lnTo>
                    <a:lnTo>
                      <a:pt x="2160" y="1926"/>
                    </a:lnTo>
                    <a:lnTo>
                      <a:pt x="2160" y="1926"/>
                    </a:lnTo>
                    <a:lnTo>
                      <a:pt x="2162" y="1926"/>
                    </a:lnTo>
                    <a:lnTo>
                      <a:pt x="2162" y="1926"/>
                    </a:lnTo>
                    <a:lnTo>
                      <a:pt x="2162" y="1926"/>
                    </a:lnTo>
                    <a:lnTo>
                      <a:pt x="2164" y="1926"/>
                    </a:lnTo>
                    <a:lnTo>
                      <a:pt x="2164" y="1926"/>
                    </a:lnTo>
                    <a:lnTo>
                      <a:pt x="2164" y="1926"/>
                    </a:lnTo>
                    <a:lnTo>
                      <a:pt x="2164" y="1926"/>
                    </a:lnTo>
                    <a:lnTo>
                      <a:pt x="2166" y="1926"/>
                    </a:lnTo>
                    <a:lnTo>
                      <a:pt x="2166" y="1926"/>
                    </a:lnTo>
                    <a:lnTo>
                      <a:pt x="2166" y="1926"/>
                    </a:lnTo>
                    <a:lnTo>
                      <a:pt x="2166" y="1926"/>
                    </a:lnTo>
                    <a:lnTo>
                      <a:pt x="2168" y="1926"/>
                    </a:lnTo>
                    <a:lnTo>
                      <a:pt x="2168" y="1926"/>
                    </a:lnTo>
                    <a:lnTo>
                      <a:pt x="2168" y="1926"/>
                    </a:lnTo>
                    <a:lnTo>
                      <a:pt x="2168" y="1926"/>
                    </a:lnTo>
                    <a:lnTo>
                      <a:pt x="2170" y="1926"/>
                    </a:lnTo>
                    <a:lnTo>
                      <a:pt x="2170" y="1926"/>
                    </a:lnTo>
                    <a:lnTo>
                      <a:pt x="2170" y="1926"/>
                    </a:lnTo>
                    <a:lnTo>
                      <a:pt x="2170" y="1926"/>
                    </a:lnTo>
                    <a:lnTo>
                      <a:pt x="2172" y="1926"/>
                    </a:lnTo>
                    <a:lnTo>
                      <a:pt x="2172" y="1926"/>
                    </a:lnTo>
                    <a:lnTo>
                      <a:pt x="2172" y="1926"/>
                    </a:lnTo>
                    <a:lnTo>
                      <a:pt x="2172" y="1926"/>
                    </a:lnTo>
                    <a:lnTo>
                      <a:pt x="2172" y="1926"/>
                    </a:lnTo>
                    <a:lnTo>
                      <a:pt x="2174" y="1926"/>
                    </a:lnTo>
                    <a:lnTo>
                      <a:pt x="2174" y="1926"/>
                    </a:lnTo>
                    <a:lnTo>
                      <a:pt x="2174" y="1926"/>
                    </a:lnTo>
                    <a:lnTo>
                      <a:pt x="2174" y="1926"/>
                    </a:lnTo>
                    <a:lnTo>
                      <a:pt x="2174" y="1926"/>
                    </a:lnTo>
                    <a:lnTo>
                      <a:pt x="2176" y="1926"/>
                    </a:lnTo>
                    <a:lnTo>
                      <a:pt x="2176" y="1926"/>
                    </a:lnTo>
                    <a:lnTo>
                      <a:pt x="2176" y="1926"/>
                    </a:lnTo>
                    <a:lnTo>
                      <a:pt x="2176" y="1926"/>
                    </a:lnTo>
                    <a:lnTo>
                      <a:pt x="2176" y="1926"/>
                    </a:lnTo>
                    <a:lnTo>
                      <a:pt x="2178" y="1926"/>
                    </a:lnTo>
                    <a:lnTo>
                      <a:pt x="2178" y="1926"/>
                    </a:lnTo>
                    <a:lnTo>
                      <a:pt x="2178" y="1926"/>
                    </a:lnTo>
                    <a:lnTo>
                      <a:pt x="2178" y="1926"/>
                    </a:lnTo>
                    <a:lnTo>
                      <a:pt x="2178" y="1926"/>
                    </a:lnTo>
                    <a:lnTo>
                      <a:pt x="2178" y="1926"/>
                    </a:lnTo>
                    <a:lnTo>
                      <a:pt x="2180" y="1926"/>
                    </a:lnTo>
                    <a:lnTo>
                      <a:pt x="2180" y="1926"/>
                    </a:lnTo>
                    <a:lnTo>
                      <a:pt x="2180" y="1926"/>
                    </a:lnTo>
                    <a:lnTo>
                      <a:pt x="2180" y="1926"/>
                    </a:lnTo>
                    <a:lnTo>
                      <a:pt x="2180" y="1926"/>
                    </a:lnTo>
                    <a:lnTo>
                      <a:pt x="2180" y="1926"/>
                    </a:lnTo>
                    <a:lnTo>
                      <a:pt x="2182" y="1926"/>
                    </a:lnTo>
                    <a:lnTo>
                      <a:pt x="2182" y="1926"/>
                    </a:lnTo>
                    <a:lnTo>
                      <a:pt x="2182" y="1926"/>
                    </a:lnTo>
                    <a:lnTo>
                      <a:pt x="2182" y="1926"/>
                    </a:lnTo>
                    <a:lnTo>
                      <a:pt x="2182" y="1926"/>
                    </a:lnTo>
                    <a:lnTo>
                      <a:pt x="2182" y="1926"/>
                    </a:lnTo>
                    <a:lnTo>
                      <a:pt x="2182" y="1926"/>
                    </a:lnTo>
                    <a:lnTo>
                      <a:pt x="2184" y="1926"/>
                    </a:lnTo>
                    <a:lnTo>
                      <a:pt x="2184" y="1926"/>
                    </a:lnTo>
                    <a:lnTo>
                      <a:pt x="2184" y="1926"/>
                    </a:lnTo>
                    <a:lnTo>
                      <a:pt x="2184" y="1926"/>
                    </a:lnTo>
                    <a:lnTo>
                      <a:pt x="2184" y="1926"/>
                    </a:lnTo>
                    <a:lnTo>
                      <a:pt x="2184" y="1926"/>
                    </a:lnTo>
                    <a:lnTo>
                      <a:pt x="2184" y="1926"/>
                    </a:lnTo>
                    <a:lnTo>
                      <a:pt x="2184" y="1926"/>
                    </a:lnTo>
                    <a:lnTo>
                      <a:pt x="2186" y="1926"/>
                    </a:lnTo>
                    <a:lnTo>
                      <a:pt x="2186" y="1926"/>
                    </a:lnTo>
                    <a:lnTo>
                      <a:pt x="2186" y="1926"/>
                    </a:lnTo>
                    <a:lnTo>
                      <a:pt x="2186" y="1926"/>
                    </a:lnTo>
                    <a:lnTo>
                      <a:pt x="2186" y="1926"/>
                    </a:lnTo>
                    <a:lnTo>
                      <a:pt x="2186" y="1926"/>
                    </a:lnTo>
                    <a:lnTo>
                      <a:pt x="2186" y="1926"/>
                    </a:lnTo>
                    <a:lnTo>
                      <a:pt x="2186" y="1926"/>
                    </a:lnTo>
                    <a:lnTo>
                      <a:pt x="2186" y="1926"/>
                    </a:lnTo>
                    <a:lnTo>
                      <a:pt x="2188" y="1926"/>
                    </a:lnTo>
                    <a:lnTo>
                      <a:pt x="2188" y="1926"/>
                    </a:lnTo>
                    <a:lnTo>
                      <a:pt x="2188" y="1926"/>
                    </a:lnTo>
                    <a:lnTo>
                      <a:pt x="2188" y="1926"/>
                    </a:lnTo>
                    <a:lnTo>
                      <a:pt x="2188" y="1926"/>
                    </a:lnTo>
                    <a:lnTo>
                      <a:pt x="2188" y="1926"/>
                    </a:lnTo>
                    <a:lnTo>
                      <a:pt x="2188" y="1926"/>
                    </a:lnTo>
                    <a:lnTo>
                      <a:pt x="2188" y="1926"/>
                    </a:lnTo>
                    <a:lnTo>
                      <a:pt x="2190" y="1926"/>
                    </a:lnTo>
                    <a:lnTo>
                      <a:pt x="2190" y="1926"/>
                    </a:lnTo>
                    <a:lnTo>
                      <a:pt x="2190" y="1926"/>
                    </a:lnTo>
                    <a:lnTo>
                      <a:pt x="2190" y="1926"/>
                    </a:lnTo>
                    <a:lnTo>
                      <a:pt x="2190" y="1926"/>
                    </a:lnTo>
                    <a:lnTo>
                      <a:pt x="2190" y="1926"/>
                    </a:lnTo>
                    <a:lnTo>
                      <a:pt x="2190" y="1926"/>
                    </a:lnTo>
                    <a:lnTo>
                      <a:pt x="2190" y="1926"/>
                    </a:lnTo>
                    <a:lnTo>
                      <a:pt x="2190" y="1926"/>
                    </a:lnTo>
                    <a:lnTo>
                      <a:pt x="2192" y="1926"/>
                    </a:lnTo>
                    <a:lnTo>
                      <a:pt x="2192" y="1926"/>
                    </a:lnTo>
                    <a:lnTo>
                      <a:pt x="2192" y="1926"/>
                    </a:lnTo>
                    <a:lnTo>
                      <a:pt x="2192" y="1926"/>
                    </a:lnTo>
                    <a:lnTo>
                      <a:pt x="2192" y="1926"/>
                    </a:lnTo>
                    <a:lnTo>
                      <a:pt x="2192" y="1926"/>
                    </a:lnTo>
                    <a:lnTo>
                      <a:pt x="2192" y="1926"/>
                    </a:lnTo>
                    <a:lnTo>
                      <a:pt x="2192" y="1926"/>
                    </a:lnTo>
                    <a:lnTo>
                      <a:pt x="2192" y="1926"/>
                    </a:lnTo>
                    <a:lnTo>
                      <a:pt x="2194" y="1926"/>
                    </a:lnTo>
                    <a:lnTo>
                      <a:pt x="2194" y="1926"/>
                    </a:lnTo>
                    <a:lnTo>
                      <a:pt x="2194" y="1926"/>
                    </a:lnTo>
                    <a:lnTo>
                      <a:pt x="2194" y="1926"/>
                    </a:lnTo>
                    <a:lnTo>
                      <a:pt x="2194" y="1926"/>
                    </a:lnTo>
                    <a:lnTo>
                      <a:pt x="2194" y="1926"/>
                    </a:lnTo>
                    <a:lnTo>
                      <a:pt x="2194" y="1926"/>
                    </a:lnTo>
                    <a:lnTo>
                      <a:pt x="2194" y="1926"/>
                    </a:lnTo>
                    <a:lnTo>
                      <a:pt x="2194" y="1926"/>
                    </a:lnTo>
                    <a:lnTo>
                      <a:pt x="2194" y="1926"/>
                    </a:lnTo>
                    <a:lnTo>
                      <a:pt x="2194" y="1926"/>
                    </a:lnTo>
                    <a:lnTo>
                      <a:pt x="2194" y="1924"/>
                    </a:lnTo>
                    <a:lnTo>
                      <a:pt x="2194" y="1924"/>
                    </a:lnTo>
                    <a:lnTo>
                      <a:pt x="2194" y="1924"/>
                    </a:lnTo>
                    <a:lnTo>
                      <a:pt x="2194" y="1924"/>
                    </a:lnTo>
                    <a:lnTo>
                      <a:pt x="2194" y="1924"/>
                    </a:lnTo>
                    <a:lnTo>
                      <a:pt x="2196" y="1922"/>
                    </a:lnTo>
                    <a:lnTo>
                      <a:pt x="2196" y="1922"/>
                    </a:lnTo>
                    <a:lnTo>
                      <a:pt x="2196" y="1922"/>
                    </a:lnTo>
                    <a:lnTo>
                      <a:pt x="2196" y="1920"/>
                    </a:lnTo>
                    <a:lnTo>
                      <a:pt x="2196" y="1920"/>
                    </a:lnTo>
                    <a:lnTo>
                      <a:pt x="2196" y="1918"/>
                    </a:lnTo>
                    <a:lnTo>
                      <a:pt x="2196" y="1916"/>
                    </a:lnTo>
                    <a:lnTo>
                      <a:pt x="2196" y="1916"/>
                    </a:lnTo>
                    <a:lnTo>
                      <a:pt x="2196" y="1914"/>
                    </a:lnTo>
                    <a:lnTo>
                      <a:pt x="2196" y="1912"/>
                    </a:lnTo>
                    <a:lnTo>
                      <a:pt x="2196" y="1910"/>
                    </a:lnTo>
                    <a:lnTo>
                      <a:pt x="2196" y="1908"/>
                    </a:lnTo>
                    <a:lnTo>
                      <a:pt x="2196" y="1904"/>
                    </a:lnTo>
                    <a:lnTo>
                      <a:pt x="2196" y="1902"/>
                    </a:lnTo>
                    <a:lnTo>
                      <a:pt x="2196" y="1898"/>
                    </a:lnTo>
                    <a:lnTo>
                      <a:pt x="2196" y="1896"/>
                    </a:lnTo>
                    <a:lnTo>
                      <a:pt x="2196" y="1892"/>
                    </a:lnTo>
                    <a:lnTo>
                      <a:pt x="2196" y="1888"/>
                    </a:lnTo>
                    <a:lnTo>
                      <a:pt x="2196" y="1886"/>
                    </a:lnTo>
                    <a:lnTo>
                      <a:pt x="2196" y="1882"/>
                    </a:lnTo>
                    <a:lnTo>
                      <a:pt x="2196" y="1878"/>
                    </a:lnTo>
                    <a:lnTo>
                      <a:pt x="2196" y="1874"/>
                    </a:lnTo>
                    <a:lnTo>
                      <a:pt x="2196" y="1870"/>
                    </a:lnTo>
                    <a:lnTo>
                      <a:pt x="2196" y="1866"/>
                    </a:lnTo>
                    <a:lnTo>
                      <a:pt x="2196" y="1860"/>
                    </a:lnTo>
                    <a:lnTo>
                      <a:pt x="2196" y="1856"/>
                    </a:lnTo>
                    <a:lnTo>
                      <a:pt x="2196" y="1850"/>
                    </a:lnTo>
                    <a:lnTo>
                      <a:pt x="2196" y="1844"/>
                    </a:lnTo>
                    <a:lnTo>
                      <a:pt x="2196" y="1836"/>
                    </a:lnTo>
                    <a:lnTo>
                      <a:pt x="2196" y="1824"/>
                    </a:lnTo>
                    <a:lnTo>
                      <a:pt x="2196" y="1808"/>
                    </a:lnTo>
                    <a:lnTo>
                      <a:pt x="2196" y="1786"/>
                    </a:lnTo>
                    <a:lnTo>
                      <a:pt x="2196" y="1756"/>
                    </a:lnTo>
                    <a:lnTo>
                      <a:pt x="2196" y="1712"/>
                    </a:lnTo>
                    <a:lnTo>
                      <a:pt x="2196" y="1652"/>
                    </a:lnTo>
                    <a:lnTo>
                      <a:pt x="2196" y="1550"/>
                    </a:lnTo>
                    <a:lnTo>
                      <a:pt x="2196" y="1394"/>
                    </a:lnTo>
                    <a:lnTo>
                      <a:pt x="2196" y="1166"/>
                    </a:lnTo>
                    <a:lnTo>
                      <a:pt x="2196" y="862"/>
                    </a:lnTo>
                    <a:lnTo>
                      <a:pt x="2196" y="514"/>
                    </a:lnTo>
                    <a:lnTo>
                      <a:pt x="2196" y="214"/>
                    </a:lnTo>
                    <a:lnTo>
                      <a:pt x="2196" y="56"/>
                    </a:lnTo>
                    <a:lnTo>
                      <a:pt x="2196" y="10"/>
                    </a:lnTo>
                    <a:lnTo>
                      <a:pt x="2196" y="2"/>
                    </a:lnTo>
                    <a:lnTo>
                      <a:pt x="2196" y="0"/>
                    </a:lnTo>
                    <a:lnTo>
                      <a:pt x="2196" y="0"/>
                    </a:lnTo>
                    <a:lnTo>
                      <a:pt x="219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5" name="Line 491"/>
              <p:cNvSpPr>
                <a:spLocks noChangeShapeType="1"/>
              </p:cNvSpPr>
              <p:nvPr/>
            </p:nvSpPr>
            <p:spPr bwMode="auto">
              <a:xfrm>
                <a:off x="983" y="2863"/>
                <a:ext cx="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6" name="Line 492"/>
              <p:cNvSpPr>
                <a:spLocks noChangeShapeType="1"/>
              </p:cNvSpPr>
              <p:nvPr/>
            </p:nvSpPr>
            <p:spPr bwMode="auto">
              <a:xfrm>
                <a:off x="999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7" name="Line 493"/>
              <p:cNvSpPr>
                <a:spLocks noChangeShapeType="1"/>
              </p:cNvSpPr>
              <p:nvPr/>
            </p:nvSpPr>
            <p:spPr bwMode="auto">
              <a:xfrm>
                <a:off x="999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8" name="Line 494"/>
              <p:cNvSpPr>
                <a:spLocks noChangeShapeType="1"/>
              </p:cNvSpPr>
              <p:nvPr/>
            </p:nvSpPr>
            <p:spPr bwMode="auto">
              <a:xfrm>
                <a:off x="1001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9" name="Line 495"/>
              <p:cNvSpPr>
                <a:spLocks noChangeShapeType="1"/>
              </p:cNvSpPr>
              <p:nvPr/>
            </p:nvSpPr>
            <p:spPr bwMode="auto">
              <a:xfrm>
                <a:off x="1001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0" name="Line 496"/>
              <p:cNvSpPr>
                <a:spLocks noChangeShapeType="1"/>
              </p:cNvSpPr>
              <p:nvPr/>
            </p:nvSpPr>
            <p:spPr bwMode="auto">
              <a:xfrm>
                <a:off x="1003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1" name="Line 497"/>
              <p:cNvSpPr>
                <a:spLocks noChangeShapeType="1"/>
              </p:cNvSpPr>
              <p:nvPr/>
            </p:nvSpPr>
            <p:spPr bwMode="auto">
              <a:xfrm>
                <a:off x="1003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2" name="Line 498"/>
              <p:cNvSpPr>
                <a:spLocks noChangeShapeType="1"/>
              </p:cNvSpPr>
              <p:nvPr/>
            </p:nvSpPr>
            <p:spPr bwMode="auto">
              <a:xfrm>
                <a:off x="1003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3" name="Line 499"/>
              <p:cNvSpPr>
                <a:spLocks noChangeShapeType="1"/>
              </p:cNvSpPr>
              <p:nvPr/>
            </p:nvSpPr>
            <p:spPr bwMode="auto">
              <a:xfrm>
                <a:off x="1005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4" name="Line 500"/>
              <p:cNvSpPr>
                <a:spLocks noChangeShapeType="1"/>
              </p:cNvSpPr>
              <p:nvPr/>
            </p:nvSpPr>
            <p:spPr bwMode="auto">
              <a:xfrm>
                <a:off x="1005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5" name="Line 501"/>
              <p:cNvSpPr>
                <a:spLocks noChangeShapeType="1"/>
              </p:cNvSpPr>
              <p:nvPr/>
            </p:nvSpPr>
            <p:spPr bwMode="auto">
              <a:xfrm>
                <a:off x="1005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6" name="Line 502"/>
              <p:cNvSpPr>
                <a:spLocks noChangeShapeType="1"/>
              </p:cNvSpPr>
              <p:nvPr/>
            </p:nvSpPr>
            <p:spPr bwMode="auto">
              <a:xfrm>
                <a:off x="1007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7" name="Line 503"/>
              <p:cNvSpPr>
                <a:spLocks noChangeShapeType="1"/>
              </p:cNvSpPr>
              <p:nvPr/>
            </p:nvSpPr>
            <p:spPr bwMode="auto">
              <a:xfrm>
                <a:off x="1007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8" name="Line 504"/>
              <p:cNvSpPr>
                <a:spLocks noChangeShapeType="1"/>
              </p:cNvSpPr>
              <p:nvPr/>
            </p:nvSpPr>
            <p:spPr bwMode="auto">
              <a:xfrm>
                <a:off x="1009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9" name="Line 505"/>
              <p:cNvSpPr>
                <a:spLocks noChangeShapeType="1"/>
              </p:cNvSpPr>
              <p:nvPr/>
            </p:nvSpPr>
            <p:spPr bwMode="auto">
              <a:xfrm>
                <a:off x="1009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0" name="Line 506"/>
              <p:cNvSpPr>
                <a:spLocks noChangeShapeType="1"/>
              </p:cNvSpPr>
              <p:nvPr/>
            </p:nvSpPr>
            <p:spPr bwMode="auto">
              <a:xfrm>
                <a:off x="1011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1" name="Line 507"/>
              <p:cNvSpPr>
                <a:spLocks noChangeShapeType="1"/>
              </p:cNvSpPr>
              <p:nvPr/>
            </p:nvSpPr>
            <p:spPr bwMode="auto">
              <a:xfrm>
                <a:off x="1011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2" name="Line 508"/>
              <p:cNvSpPr>
                <a:spLocks noChangeShapeType="1"/>
              </p:cNvSpPr>
              <p:nvPr/>
            </p:nvSpPr>
            <p:spPr bwMode="auto">
              <a:xfrm>
                <a:off x="1013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3" name="Line 509"/>
              <p:cNvSpPr>
                <a:spLocks noChangeShapeType="1"/>
              </p:cNvSpPr>
              <p:nvPr/>
            </p:nvSpPr>
            <p:spPr bwMode="auto">
              <a:xfrm>
                <a:off x="1013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4" name="Line 510"/>
              <p:cNvSpPr>
                <a:spLocks noChangeShapeType="1"/>
              </p:cNvSpPr>
              <p:nvPr/>
            </p:nvSpPr>
            <p:spPr bwMode="auto">
              <a:xfrm>
                <a:off x="1015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5" name="Line 511"/>
              <p:cNvSpPr>
                <a:spLocks noChangeShapeType="1"/>
              </p:cNvSpPr>
              <p:nvPr/>
            </p:nvSpPr>
            <p:spPr bwMode="auto">
              <a:xfrm>
                <a:off x="1015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6" name="Line 512"/>
              <p:cNvSpPr>
                <a:spLocks noChangeShapeType="1"/>
              </p:cNvSpPr>
              <p:nvPr/>
            </p:nvSpPr>
            <p:spPr bwMode="auto">
              <a:xfrm>
                <a:off x="1017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7" name="Line 513"/>
              <p:cNvSpPr>
                <a:spLocks noChangeShapeType="1"/>
              </p:cNvSpPr>
              <p:nvPr/>
            </p:nvSpPr>
            <p:spPr bwMode="auto">
              <a:xfrm>
                <a:off x="1019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8" name="Line 514"/>
              <p:cNvSpPr>
                <a:spLocks noChangeShapeType="1"/>
              </p:cNvSpPr>
              <p:nvPr/>
            </p:nvSpPr>
            <p:spPr bwMode="auto">
              <a:xfrm>
                <a:off x="1019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9" name="Line 515"/>
              <p:cNvSpPr>
                <a:spLocks noChangeShapeType="1"/>
              </p:cNvSpPr>
              <p:nvPr/>
            </p:nvSpPr>
            <p:spPr bwMode="auto">
              <a:xfrm>
                <a:off x="1021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60" name="Line 516"/>
              <p:cNvSpPr>
                <a:spLocks noChangeShapeType="1"/>
              </p:cNvSpPr>
              <p:nvPr/>
            </p:nvSpPr>
            <p:spPr bwMode="auto">
              <a:xfrm>
                <a:off x="1021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61" name="Line 517"/>
              <p:cNvSpPr>
                <a:spLocks noChangeShapeType="1"/>
              </p:cNvSpPr>
              <p:nvPr/>
            </p:nvSpPr>
            <p:spPr bwMode="auto">
              <a:xfrm>
                <a:off x="1023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62" name="Line 518"/>
              <p:cNvSpPr>
                <a:spLocks noChangeShapeType="1"/>
              </p:cNvSpPr>
              <p:nvPr/>
            </p:nvSpPr>
            <p:spPr bwMode="auto">
              <a:xfrm>
                <a:off x="1025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63" name="Freeform 519"/>
              <p:cNvSpPr>
                <a:spLocks/>
              </p:cNvSpPr>
              <p:nvPr/>
            </p:nvSpPr>
            <p:spPr bwMode="auto">
              <a:xfrm>
                <a:off x="1027" y="2863"/>
                <a:ext cx="2" cy="1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64" name="Line 520"/>
              <p:cNvSpPr>
                <a:spLocks noChangeShapeType="1"/>
              </p:cNvSpPr>
              <p:nvPr/>
            </p:nvSpPr>
            <p:spPr bwMode="auto">
              <a:xfrm>
                <a:off x="1075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65" name="Line 521"/>
              <p:cNvSpPr>
                <a:spLocks noChangeShapeType="1"/>
              </p:cNvSpPr>
              <p:nvPr/>
            </p:nvSpPr>
            <p:spPr bwMode="auto">
              <a:xfrm>
                <a:off x="1075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66" name="Line 522"/>
              <p:cNvSpPr>
                <a:spLocks noChangeShapeType="1"/>
              </p:cNvSpPr>
              <p:nvPr/>
            </p:nvSpPr>
            <p:spPr bwMode="auto">
              <a:xfrm>
                <a:off x="1077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67" name="Line 523"/>
              <p:cNvSpPr>
                <a:spLocks noChangeShapeType="1"/>
              </p:cNvSpPr>
              <p:nvPr/>
            </p:nvSpPr>
            <p:spPr bwMode="auto">
              <a:xfrm>
                <a:off x="1081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68" name="Line 524"/>
              <p:cNvSpPr>
                <a:spLocks noChangeShapeType="1"/>
              </p:cNvSpPr>
              <p:nvPr/>
            </p:nvSpPr>
            <p:spPr bwMode="auto">
              <a:xfrm>
                <a:off x="1083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69" name="Line 525"/>
              <p:cNvSpPr>
                <a:spLocks noChangeShapeType="1"/>
              </p:cNvSpPr>
              <p:nvPr/>
            </p:nvSpPr>
            <p:spPr bwMode="auto">
              <a:xfrm>
                <a:off x="1087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0" name="Line 526"/>
              <p:cNvSpPr>
                <a:spLocks noChangeShapeType="1"/>
              </p:cNvSpPr>
              <p:nvPr/>
            </p:nvSpPr>
            <p:spPr bwMode="auto">
              <a:xfrm>
                <a:off x="1091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1" name="Line 527"/>
              <p:cNvSpPr>
                <a:spLocks noChangeShapeType="1"/>
              </p:cNvSpPr>
              <p:nvPr/>
            </p:nvSpPr>
            <p:spPr bwMode="auto">
              <a:xfrm>
                <a:off x="1093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2" name="Line 528"/>
              <p:cNvSpPr>
                <a:spLocks noChangeShapeType="1"/>
              </p:cNvSpPr>
              <p:nvPr/>
            </p:nvSpPr>
            <p:spPr bwMode="auto">
              <a:xfrm>
                <a:off x="1097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3" name="Line 529"/>
              <p:cNvSpPr>
                <a:spLocks noChangeShapeType="1"/>
              </p:cNvSpPr>
              <p:nvPr/>
            </p:nvSpPr>
            <p:spPr bwMode="auto">
              <a:xfrm>
                <a:off x="1099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4" name="Line 530"/>
              <p:cNvSpPr>
                <a:spLocks noChangeShapeType="1"/>
              </p:cNvSpPr>
              <p:nvPr/>
            </p:nvSpPr>
            <p:spPr bwMode="auto">
              <a:xfrm>
                <a:off x="1103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5" name="Line 531"/>
              <p:cNvSpPr>
                <a:spLocks noChangeShapeType="1"/>
              </p:cNvSpPr>
              <p:nvPr/>
            </p:nvSpPr>
            <p:spPr bwMode="auto">
              <a:xfrm>
                <a:off x="1107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6" name="Line 532"/>
              <p:cNvSpPr>
                <a:spLocks noChangeShapeType="1"/>
              </p:cNvSpPr>
              <p:nvPr/>
            </p:nvSpPr>
            <p:spPr bwMode="auto">
              <a:xfrm>
                <a:off x="1111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7" name="Freeform 533"/>
              <p:cNvSpPr>
                <a:spLocks/>
              </p:cNvSpPr>
              <p:nvPr/>
            </p:nvSpPr>
            <p:spPr bwMode="auto">
              <a:xfrm>
                <a:off x="1113" y="2863"/>
                <a:ext cx="6" cy="1"/>
              </a:xfrm>
              <a:custGeom>
                <a:avLst/>
                <a:gdLst>
                  <a:gd name="T0" fmla="*/ 0 w 6"/>
                  <a:gd name="T1" fmla="*/ 4 w 6"/>
                  <a:gd name="T2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4" y="0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8" name="Line 534"/>
              <p:cNvSpPr>
                <a:spLocks noChangeShapeType="1"/>
              </p:cNvSpPr>
              <p:nvPr/>
            </p:nvSpPr>
            <p:spPr bwMode="auto">
              <a:xfrm>
                <a:off x="1165" y="2863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9" name="Line 535"/>
              <p:cNvSpPr>
                <a:spLocks noChangeShapeType="1"/>
              </p:cNvSpPr>
              <p:nvPr/>
            </p:nvSpPr>
            <p:spPr bwMode="auto">
              <a:xfrm>
                <a:off x="1165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80" name="Line 536"/>
              <p:cNvSpPr>
                <a:spLocks noChangeShapeType="1"/>
              </p:cNvSpPr>
              <p:nvPr/>
            </p:nvSpPr>
            <p:spPr bwMode="auto">
              <a:xfrm>
                <a:off x="1169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81" name="Line 537"/>
              <p:cNvSpPr>
                <a:spLocks noChangeShapeType="1"/>
              </p:cNvSpPr>
              <p:nvPr/>
            </p:nvSpPr>
            <p:spPr bwMode="auto">
              <a:xfrm>
                <a:off x="1173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82" name="Line 538"/>
              <p:cNvSpPr>
                <a:spLocks noChangeShapeType="1"/>
              </p:cNvSpPr>
              <p:nvPr/>
            </p:nvSpPr>
            <p:spPr bwMode="auto">
              <a:xfrm>
                <a:off x="1177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83" name="Line 539"/>
              <p:cNvSpPr>
                <a:spLocks noChangeShapeType="1"/>
              </p:cNvSpPr>
              <p:nvPr/>
            </p:nvSpPr>
            <p:spPr bwMode="auto">
              <a:xfrm>
                <a:off x="1181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84" name="Line 540"/>
              <p:cNvSpPr>
                <a:spLocks noChangeShapeType="1"/>
              </p:cNvSpPr>
              <p:nvPr/>
            </p:nvSpPr>
            <p:spPr bwMode="auto">
              <a:xfrm>
                <a:off x="1185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85" name="Line 541"/>
              <p:cNvSpPr>
                <a:spLocks noChangeShapeType="1"/>
              </p:cNvSpPr>
              <p:nvPr/>
            </p:nvSpPr>
            <p:spPr bwMode="auto">
              <a:xfrm>
                <a:off x="1189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86" name="Line 542"/>
              <p:cNvSpPr>
                <a:spLocks noChangeShapeType="1"/>
              </p:cNvSpPr>
              <p:nvPr/>
            </p:nvSpPr>
            <p:spPr bwMode="auto">
              <a:xfrm>
                <a:off x="1193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87" name="Line 543"/>
              <p:cNvSpPr>
                <a:spLocks noChangeShapeType="1"/>
              </p:cNvSpPr>
              <p:nvPr/>
            </p:nvSpPr>
            <p:spPr bwMode="auto">
              <a:xfrm>
                <a:off x="1197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88" name="Line 544"/>
              <p:cNvSpPr>
                <a:spLocks noChangeShapeType="1"/>
              </p:cNvSpPr>
              <p:nvPr/>
            </p:nvSpPr>
            <p:spPr bwMode="auto">
              <a:xfrm>
                <a:off x="1201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89" name="Freeform 545"/>
              <p:cNvSpPr>
                <a:spLocks/>
              </p:cNvSpPr>
              <p:nvPr/>
            </p:nvSpPr>
            <p:spPr bwMode="auto">
              <a:xfrm>
                <a:off x="1205" y="2863"/>
                <a:ext cx="6" cy="1"/>
              </a:xfrm>
              <a:custGeom>
                <a:avLst/>
                <a:gdLst>
                  <a:gd name="T0" fmla="*/ 0 w 6"/>
                  <a:gd name="T1" fmla="*/ 4 w 6"/>
                  <a:gd name="T2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4" y="0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0" name="Line 546"/>
              <p:cNvSpPr>
                <a:spLocks noChangeShapeType="1"/>
              </p:cNvSpPr>
              <p:nvPr/>
            </p:nvSpPr>
            <p:spPr bwMode="auto">
              <a:xfrm>
                <a:off x="1255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1" name="Line 547"/>
              <p:cNvSpPr>
                <a:spLocks noChangeShapeType="1"/>
              </p:cNvSpPr>
              <p:nvPr/>
            </p:nvSpPr>
            <p:spPr bwMode="auto">
              <a:xfrm>
                <a:off x="1257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2" name="Line 548"/>
              <p:cNvSpPr>
                <a:spLocks noChangeShapeType="1"/>
              </p:cNvSpPr>
              <p:nvPr/>
            </p:nvSpPr>
            <p:spPr bwMode="auto">
              <a:xfrm>
                <a:off x="1261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3" name="Line 549"/>
              <p:cNvSpPr>
                <a:spLocks noChangeShapeType="1"/>
              </p:cNvSpPr>
              <p:nvPr/>
            </p:nvSpPr>
            <p:spPr bwMode="auto">
              <a:xfrm>
                <a:off x="1265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4" name="Line 550"/>
              <p:cNvSpPr>
                <a:spLocks noChangeShapeType="1"/>
              </p:cNvSpPr>
              <p:nvPr/>
            </p:nvSpPr>
            <p:spPr bwMode="auto">
              <a:xfrm>
                <a:off x="1271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5" name="Line 551"/>
              <p:cNvSpPr>
                <a:spLocks noChangeShapeType="1"/>
              </p:cNvSpPr>
              <p:nvPr/>
            </p:nvSpPr>
            <p:spPr bwMode="auto">
              <a:xfrm>
                <a:off x="1275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6" name="Line 552"/>
              <p:cNvSpPr>
                <a:spLocks noChangeShapeType="1"/>
              </p:cNvSpPr>
              <p:nvPr/>
            </p:nvSpPr>
            <p:spPr bwMode="auto">
              <a:xfrm>
                <a:off x="1281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7" name="Line 553"/>
              <p:cNvSpPr>
                <a:spLocks noChangeShapeType="1"/>
              </p:cNvSpPr>
              <p:nvPr/>
            </p:nvSpPr>
            <p:spPr bwMode="auto">
              <a:xfrm>
                <a:off x="1285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8" name="Freeform 554"/>
              <p:cNvSpPr>
                <a:spLocks/>
              </p:cNvSpPr>
              <p:nvPr/>
            </p:nvSpPr>
            <p:spPr bwMode="auto">
              <a:xfrm>
                <a:off x="1291" y="2863"/>
                <a:ext cx="10" cy="1"/>
              </a:xfrm>
              <a:custGeom>
                <a:avLst/>
                <a:gdLst>
                  <a:gd name="T0" fmla="*/ 0 w 10"/>
                  <a:gd name="T1" fmla="*/ 6 w 10"/>
                  <a:gd name="T2" fmla="*/ 10 w 1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0">
                    <a:moveTo>
                      <a:pt x="0" y="0"/>
                    </a:moveTo>
                    <a:lnTo>
                      <a:pt x="6" y="0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9" name="Line 555"/>
              <p:cNvSpPr>
                <a:spLocks noChangeShapeType="1"/>
              </p:cNvSpPr>
              <p:nvPr/>
            </p:nvSpPr>
            <p:spPr bwMode="auto">
              <a:xfrm>
                <a:off x="1347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0" name="Line 556"/>
              <p:cNvSpPr>
                <a:spLocks noChangeShapeType="1"/>
              </p:cNvSpPr>
              <p:nvPr/>
            </p:nvSpPr>
            <p:spPr bwMode="auto">
              <a:xfrm>
                <a:off x="1349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1" name="Line 557"/>
              <p:cNvSpPr>
                <a:spLocks noChangeShapeType="1"/>
              </p:cNvSpPr>
              <p:nvPr/>
            </p:nvSpPr>
            <p:spPr bwMode="auto">
              <a:xfrm>
                <a:off x="1355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2" name="Line 558"/>
              <p:cNvSpPr>
                <a:spLocks noChangeShapeType="1"/>
              </p:cNvSpPr>
              <p:nvPr/>
            </p:nvSpPr>
            <p:spPr bwMode="auto">
              <a:xfrm>
                <a:off x="1361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3" name="Line 559"/>
              <p:cNvSpPr>
                <a:spLocks noChangeShapeType="1"/>
              </p:cNvSpPr>
              <p:nvPr/>
            </p:nvSpPr>
            <p:spPr bwMode="auto">
              <a:xfrm>
                <a:off x="1369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4" name="Line 560"/>
              <p:cNvSpPr>
                <a:spLocks noChangeShapeType="1"/>
              </p:cNvSpPr>
              <p:nvPr/>
            </p:nvSpPr>
            <p:spPr bwMode="auto">
              <a:xfrm>
                <a:off x="1375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5" name="Freeform 561"/>
              <p:cNvSpPr>
                <a:spLocks/>
              </p:cNvSpPr>
              <p:nvPr/>
            </p:nvSpPr>
            <p:spPr bwMode="auto">
              <a:xfrm>
                <a:off x="1381" y="2863"/>
                <a:ext cx="10" cy="1"/>
              </a:xfrm>
              <a:custGeom>
                <a:avLst/>
                <a:gdLst>
                  <a:gd name="T0" fmla="*/ 0 w 10"/>
                  <a:gd name="T1" fmla="*/ 8 w 10"/>
                  <a:gd name="T2" fmla="*/ 10 w 1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0">
                    <a:moveTo>
                      <a:pt x="0" y="0"/>
                    </a:moveTo>
                    <a:lnTo>
                      <a:pt x="8" y="0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6" name="Line 562"/>
              <p:cNvSpPr>
                <a:spLocks noChangeShapeType="1"/>
              </p:cNvSpPr>
              <p:nvPr/>
            </p:nvSpPr>
            <p:spPr bwMode="auto">
              <a:xfrm>
                <a:off x="1437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7" name="Line 563"/>
              <p:cNvSpPr>
                <a:spLocks noChangeShapeType="1"/>
              </p:cNvSpPr>
              <p:nvPr/>
            </p:nvSpPr>
            <p:spPr bwMode="auto">
              <a:xfrm>
                <a:off x="1439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8" name="Line 564"/>
              <p:cNvSpPr>
                <a:spLocks noChangeShapeType="1"/>
              </p:cNvSpPr>
              <p:nvPr/>
            </p:nvSpPr>
            <p:spPr bwMode="auto">
              <a:xfrm>
                <a:off x="1447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9" name="Line 565"/>
              <p:cNvSpPr>
                <a:spLocks noChangeShapeType="1"/>
              </p:cNvSpPr>
              <p:nvPr/>
            </p:nvSpPr>
            <p:spPr bwMode="auto">
              <a:xfrm>
                <a:off x="1455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0" name="Line 566"/>
              <p:cNvSpPr>
                <a:spLocks noChangeShapeType="1"/>
              </p:cNvSpPr>
              <p:nvPr/>
            </p:nvSpPr>
            <p:spPr bwMode="auto">
              <a:xfrm>
                <a:off x="1461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1" name="Freeform 567"/>
              <p:cNvSpPr>
                <a:spLocks/>
              </p:cNvSpPr>
              <p:nvPr/>
            </p:nvSpPr>
            <p:spPr bwMode="auto">
              <a:xfrm>
                <a:off x="1469" y="2863"/>
                <a:ext cx="14" cy="1"/>
              </a:xfrm>
              <a:custGeom>
                <a:avLst/>
                <a:gdLst>
                  <a:gd name="T0" fmla="*/ 0 w 14"/>
                  <a:gd name="T1" fmla="*/ 8 w 14"/>
                  <a:gd name="T2" fmla="*/ 14 w 1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4">
                    <a:moveTo>
                      <a:pt x="0" y="0"/>
                    </a:moveTo>
                    <a:lnTo>
                      <a:pt x="8" y="0"/>
                    </a:lnTo>
                    <a:lnTo>
                      <a:pt x="1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2" name="Line 568"/>
              <p:cNvSpPr>
                <a:spLocks noChangeShapeType="1"/>
              </p:cNvSpPr>
              <p:nvPr/>
            </p:nvSpPr>
            <p:spPr bwMode="auto">
              <a:xfrm>
                <a:off x="1527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3" name="Line 569"/>
              <p:cNvSpPr>
                <a:spLocks noChangeShapeType="1"/>
              </p:cNvSpPr>
              <p:nvPr/>
            </p:nvSpPr>
            <p:spPr bwMode="auto">
              <a:xfrm>
                <a:off x="1531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4" name="Line 570"/>
              <p:cNvSpPr>
                <a:spLocks noChangeShapeType="1"/>
              </p:cNvSpPr>
              <p:nvPr/>
            </p:nvSpPr>
            <p:spPr bwMode="auto">
              <a:xfrm>
                <a:off x="1539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5" name="Line 571"/>
              <p:cNvSpPr>
                <a:spLocks noChangeShapeType="1"/>
              </p:cNvSpPr>
              <p:nvPr/>
            </p:nvSpPr>
            <p:spPr bwMode="auto">
              <a:xfrm>
                <a:off x="1547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6" name="Line 572"/>
              <p:cNvSpPr>
                <a:spLocks noChangeShapeType="1"/>
              </p:cNvSpPr>
              <p:nvPr/>
            </p:nvSpPr>
            <p:spPr bwMode="auto">
              <a:xfrm>
                <a:off x="1553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7" name="Freeform 573"/>
              <p:cNvSpPr>
                <a:spLocks/>
              </p:cNvSpPr>
              <p:nvPr/>
            </p:nvSpPr>
            <p:spPr bwMode="auto">
              <a:xfrm>
                <a:off x="1561" y="2863"/>
                <a:ext cx="12" cy="1"/>
              </a:xfrm>
              <a:custGeom>
                <a:avLst/>
                <a:gdLst>
                  <a:gd name="T0" fmla="*/ 0 w 12"/>
                  <a:gd name="T1" fmla="*/ 8 w 12"/>
                  <a:gd name="T2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8" y="0"/>
                    </a:lnTo>
                    <a:lnTo>
                      <a:pt x="1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8" name="Line 574"/>
              <p:cNvSpPr>
                <a:spLocks noChangeShapeType="1"/>
              </p:cNvSpPr>
              <p:nvPr/>
            </p:nvSpPr>
            <p:spPr bwMode="auto">
              <a:xfrm>
                <a:off x="1619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9" name="Line 575"/>
              <p:cNvSpPr>
                <a:spLocks noChangeShapeType="1"/>
              </p:cNvSpPr>
              <p:nvPr/>
            </p:nvSpPr>
            <p:spPr bwMode="auto">
              <a:xfrm>
                <a:off x="1625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20" name="Line 576"/>
              <p:cNvSpPr>
                <a:spLocks noChangeShapeType="1"/>
              </p:cNvSpPr>
              <p:nvPr/>
            </p:nvSpPr>
            <p:spPr bwMode="auto">
              <a:xfrm>
                <a:off x="1633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21" name="Line 577"/>
              <p:cNvSpPr>
                <a:spLocks noChangeShapeType="1"/>
              </p:cNvSpPr>
              <p:nvPr/>
            </p:nvSpPr>
            <p:spPr bwMode="auto">
              <a:xfrm>
                <a:off x="1641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22" name="Freeform 578"/>
              <p:cNvSpPr>
                <a:spLocks/>
              </p:cNvSpPr>
              <p:nvPr/>
            </p:nvSpPr>
            <p:spPr bwMode="auto">
              <a:xfrm>
                <a:off x="1649" y="2863"/>
                <a:ext cx="14" cy="1"/>
              </a:xfrm>
              <a:custGeom>
                <a:avLst/>
                <a:gdLst>
                  <a:gd name="T0" fmla="*/ 0 w 14"/>
                  <a:gd name="T1" fmla="*/ 8 w 14"/>
                  <a:gd name="T2" fmla="*/ 14 w 1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4">
                    <a:moveTo>
                      <a:pt x="0" y="0"/>
                    </a:moveTo>
                    <a:lnTo>
                      <a:pt x="8" y="0"/>
                    </a:lnTo>
                    <a:lnTo>
                      <a:pt x="1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23" name="Line 579"/>
              <p:cNvSpPr>
                <a:spLocks noChangeShapeType="1"/>
              </p:cNvSpPr>
              <p:nvPr/>
            </p:nvSpPr>
            <p:spPr bwMode="auto">
              <a:xfrm>
                <a:off x="1709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24" name="Line 580"/>
              <p:cNvSpPr>
                <a:spLocks noChangeShapeType="1"/>
              </p:cNvSpPr>
              <p:nvPr/>
            </p:nvSpPr>
            <p:spPr bwMode="auto">
              <a:xfrm>
                <a:off x="1713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25" name="Line 581"/>
              <p:cNvSpPr>
                <a:spLocks noChangeShapeType="1"/>
              </p:cNvSpPr>
              <p:nvPr/>
            </p:nvSpPr>
            <p:spPr bwMode="auto">
              <a:xfrm>
                <a:off x="1719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26" name="Line 582"/>
              <p:cNvSpPr>
                <a:spLocks noChangeShapeType="1"/>
              </p:cNvSpPr>
              <p:nvPr/>
            </p:nvSpPr>
            <p:spPr bwMode="auto">
              <a:xfrm>
                <a:off x="1727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27" name="Line 583"/>
              <p:cNvSpPr>
                <a:spLocks noChangeShapeType="1"/>
              </p:cNvSpPr>
              <p:nvPr/>
            </p:nvSpPr>
            <p:spPr bwMode="auto">
              <a:xfrm>
                <a:off x="1735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28" name="Freeform 584"/>
              <p:cNvSpPr>
                <a:spLocks/>
              </p:cNvSpPr>
              <p:nvPr/>
            </p:nvSpPr>
            <p:spPr bwMode="auto">
              <a:xfrm>
                <a:off x="1743" y="2863"/>
                <a:ext cx="12" cy="1"/>
              </a:xfrm>
              <a:custGeom>
                <a:avLst/>
                <a:gdLst>
                  <a:gd name="T0" fmla="*/ 0 w 12"/>
                  <a:gd name="T1" fmla="*/ 8 w 12"/>
                  <a:gd name="T2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8" y="0"/>
                    </a:lnTo>
                    <a:lnTo>
                      <a:pt x="1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29" name="Line 585"/>
              <p:cNvSpPr>
                <a:spLocks noChangeShapeType="1"/>
              </p:cNvSpPr>
              <p:nvPr/>
            </p:nvSpPr>
            <p:spPr bwMode="auto">
              <a:xfrm>
                <a:off x="1801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0" name="Line 586"/>
              <p:cNvSpPr>
                <a:spLocks noChangeShapeType="1"/>
              </p:cNvSpPr>
              <p:nvPr/>
            </p:nvSpPr>
            <p:spPr bwMode="auto">
              <a:xfrm>
                <a:off x="1807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1" name="Line 587"/>
              <p:cNvSpPr>
                <a:spLocks noChangeShapeType="1"/>
              </p:cNvSpPr>
              <p:nvPr/>
            </p:nvSpPr>
            <p:spPr bwMode="auto">
              <a:xfrm>
                <a:off x="1815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2" name="Line 588"/>
              <p:cNvSpPr>
                <a:spLocks noChangeShapeType="1"/>
              </p:cNvSpPr>
              <p:nvPr/>
            </p:nvSpPr>
            <p:spPr bwMode="auto">
              <a:xfrm>
                <a:off x="1823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3" name="Freeform 589"/>
              <p:cNvSpPr>
                <a:spLocks/>
              </p:cNvSpPr>
              <p:nvPr/>
            </p:nvSpPr>
            <p:spPr bwMode="auto">
              <a:xfrm>
                <a:off x="1831" y="2863"/>
                <a:ext cx="14" cy="1"/>
              </a:xfrm>
              <a:custGeom>
                <a:avLst/>
                <a:gdLst>
                  <a:gd name="T0" fmla="*/ 0 w 14"/>
                  <a:gd name="T1" fmla="*/ 8 w 14"/>
                  <a:gd name="T2" fmla="*/ 14 w 1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4">
                    <a:moveTo>
                      <a:pt x="0" y="0"/>
                    </a:moveTo>
                    <a:lnTo>
                      <a:pt x="8" y="0"/>
                    </a:lnTo>
                    <a:lnTo>
                      <a:pt x="1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4" name="Line 590"/>
              <p:cNvSpPr>
                <a:spLocks noChangeShapeType="1"/>
              </p:cNvSpPr>
              <p:nvPr/>
            </p:nvSpPr>
            <p:spPr bwMode="auto">
              <a:xfrm>
                <a:off x="1891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5" name="Line 591"/>
              <p:cNvSpPr>
                <a:spLocks noChangeShapeType="1"/>
              </p:cNvSpPr>
              <p:nvPr/>
            </p:nvSpPr>
            <p:spPr bwMode="auto">
              <a:xfrm>
                <a:off x="1895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6" name="Line 592"/>
              <p:cNvSpPr>
                <a:spLocks noChangeShapeType="1"/>
              </p:cNvSpPr>
              <p:nvPr/>
            </p:nvSpPr>
            <p:spPr bwMode="auto">
              <a:xfrm>
                <a:off x="1903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7" name="Line 593"/>
              <p:cNvSpPr>
                <a:spLocks noChangeShapeType="1"/>
              </p:cNvSpPr>
              <p:nvPr/>
            </p:nvSpPr>
            <p:spPr bwMode="auto">
              <a:xfrm>
                <a:off x="1911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8" name="Line 594"/>
              <p:cNvSpPr>
                <a:spLocks noChangeShapeType="1"/>
              </p:cNvSpPr>
              <p:nvPr/>
            </p:nvSpPr>
            <p:spPr bwMode="auto">
              <a:xfrm>
                <a:off x="1919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9" name="Freeform 595"/>
              <p:cNvSpPr>
                <a:spLocks/>
              </p:cNvSpPr>
              <p:nvPr/>
            </p:nvSpPr>
            <p:spPr bwMode="auto">
              <a:xfrm>
                <a:off x="1927" y="2863"/>
                <a:ext cx="10" cy="1"/>
              </a:xfrm>
              <a:custGeom>
                <a:avLst/>
                <a:gdLst>
                  <a:gd name="T0" fmla="*/ 0 w 10"/>
                  <a:gd name="T1" fmla="*/ 8 w 10"/>
                  <a:gd name="T2" fmla="*/ 10 w 1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0">
                    <a:moveTo>
                      <a:pt x="0" y="0"/>
                    </a:moveTo>
                    <a:lnTo>
                      <a:pt x="8" y="0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40" name="Line 596"/>
              <p:cNvSpPr>
                <a:spLocks noChangeShapeType="1"/>
              </p:cNvSpPr>
              <p:nvPr/>
            </p:nvSpPr>
            <p:spPr bwMode="auto">
              <a:xfrm>
                <a:off x="1981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41" name="Line 597"/>
              <p:cNvSpPr>
                <a:spLocks noChangeShapeType="1"/>
              </p:cNvSpPr>
              <p:nvPr/>
            </p:nvSpPr>
            <p:spPr bwMode="auto">
              <a:xfrm>
                <a:off x="1985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42" name="Line 598"/>
              <p:cNvSpPr>
                <a:spLocks noChangeShapeType="1"/>
              </p:cNvSpPr>
              <p:nvPr/>
            </p:nvSpPr>
            <p:spPr bwMode="auto">
              <a:xfrm>
                <a:off x="1993" y="2863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43" name="Line 599"/>
              <p:cNvSpPr>
                <a:spLocks noChangeShapeType="1"/>
              </p:cNvSpPr>
              <p:nvPr/>
            </p:nvSpPr>
            <p:spPr bwMode="auto">
              <a:xfrm>
                <a:off x="2003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44" name="Freeform 600"/>
              <p:cNvSpPr>
                <a:spLocks/>
              </p:cNvSpPr>
              <p:nvPr/>
            </p:nvSpPr>
            <p:spPr bwMode="auto">
              <a:xfrm>
                <a:off x="2011" y="2863"/>
                <a:ext cx="16" cy="1"/>
              </a:xfrm>
              <a:custGeom>
                <a:avLst/>
                <a:gdLst>
                  <a:gd name="T0" fmla="*/ 0 w 16"/>
                  <a:gd name="T1" fmla="*/ 8 w 16"/>
                  <a:gd name="T2" fmla="*/ 16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0" y="0"/>
                    </a:moveTo>
                    <a:lnTo>
                      <a:pt x="8" y="0"/>
                    </a:lnTo>
                    <a:lnTo>
                      <a:pt x="1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45" name="Line 601"/>
              <p:cNvSpPr>
                <a:spLocks noChangeShapeType="1"/>
              </p:cNvSpPr>
              <p:nvPr/>
            </p:nvSpPr>
            <p:spPr bwMode="auto">
              <a:xfrm>
                <a:off x="2073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46" name="Line 602"/>
              <p:cNvSpPr>
                <a:spLocks noChangeShapeType="1"/>
              </p:cNvSpPr>
              <p:nvPr/>
            </p:nvSpPr>
            <p:spPr bwMode="auto">
              <a:xfrm>
                <a:off x="2079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47" name="Line 603"/>
              <p:cNvSpPr>
                <a:spLocks noChangeShapeType="1"/>
              </p:cNvSpPr>
              <p:nvPr/>
            </p:nvSpPr>
            <p:spPr bwMode="auto">
              <a:xfrm>
                <a:off x="2087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48" name="Line 604"/>
              <p:cNvSpPr>
                <a:spLocks noChangeShapeType="1"/>
              </p:cNvSpPr>
              <p:nvPr/>
            </p:nvSpPr>
            <p:spPr bwMode="auto">
              <a:xfrm>
                <a:off x="2095" y="2863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49" name="Freeform 605"/>
              <p:cNvSpPr>
                <a:spLocks/>
              </p:cNvSpPr>
              <p:nvPr/>
            </p:nvSpPr>
            <p:spPr bwMode="auto">
              <a:xfrm>
                <a:off x="2105" y="2863"/>
                <a:ext cx="12" cy="1"/>
              </a:xfrm>
              <a:custGeom>
                <a:avLst/>
                <a:gdLst>
                  <a:gd name="T0" fmla="*/ 0 w 12"/>
                  <a:gd name="T1" fmla="*/ 8 w 12"/>
                  <a:gd name="T2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8" y="0"/>
                    </a:lnTo>
                    <a:lnTo>
                      <a:pt x="1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750" name="Group 606"/>
            <p:cNvGrpSpPr>
              <a:grpSpLocks/>
            </p:cNvGrpSpPr>
            <p:nvPr/>
          </p:nvGrpSpPr>
          <p:grpSpPr bwMode="auto">
            <a:xfrm>
              <a:off x="1936" y="801"/>
              <a:ext cx="1015" cy="1927"/>
              <a:chOff x="2163" y="937"/>
              <a:chExt cx="1015" cy="1927"/>
            </a:xfrm>
          </p:grpSpPr>
          <p:sp>
            <p:nvSpPr>
              <p:cNvPr id="6751" name="Line 607"/>
              <p:cNvSpPr>
                <a:spLocks noChangeShapeType="1"/>
              </p:cNvSpPr>
              <p:nvPr/>
            </p:nvSpPr>
            <p:spPr bwMode="auto">
              <a:xfrm>
                <a:off x="2163" y="2863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2" name="Line 608"/>
              <p:cNvSpPr>
                <a:spLocks noChangeShapeType="1"/>
              </p:cNvSpPr>
              <p:nvPr/>
            </p:nvSpPr>
            <p:spPr bwMode="auto">
              <a:xfrm>
                <a:off x="2165" y="2863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3" name="Line 609"/>
              <p:cNvSpPr>
                <a:spLocks noChangeShapeType="1"/>
              </p:cNvSpPr>
              <p:nvPr/>
            </p:nvSpPr>
            <p:spPr bwMode="auto">
              <a:xfrm>
                <a:off x="2175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4" name="Line 610"/>
              <p:cNvSpPr>
                <a:spLocks noChangeShapeType="1"/>
              </p:cNvSpPr>
              <p:nvPr/>
            </p:nvSpPr>
            <p:spPr bwMode="auto">
              <a:xfrm>
                <a:off x="2183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5" name="Freeform 611"/>
              <p:cNvSpPr>
                <a:spLocks/>
              </p:cNvSpPr>
              <p:nvPr/>
            </p:nvSpPr>
            <p:spPr bwMode="auto">
              <a:xfrm>
                <a:off x="2191" y="2863"/>
                <a:ext cx="18" cy="1"/>
              </a:xfrm>
              <a:custGeom>
                <a:avLst/>
                <a:gdLst>
                  <a:gd name="T0" fmla="*/ 0 w 18"/>
                  <a:gd name="T1" fmla="*/ 10 w 18"/>
                  <a:gd name="T2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0" y="0"/>
                    </a:lnTo>
                    <a:lnTo>
                      <a:pt x="1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6" name="Line 612"/>
              <p:cNvSpPr>
                <a:spLocks noChangeShapeType="1"/>
              </p:cNvSpPr>
              <p:nvPr/>
            </p:nvSpPr>
            <p:spPr bwMode="auto">
              <a:xfrm>
                <a:off x="2253" y="2863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7" name="Line 613"/>
              <p:cNvSpPr>
                <a:spLocks noChangeShapeType="1"/>
              </p:cNvSpPr>
              <p:nvPr/>
            </p:nvSpPr>
            <p:spPr bwMode="auto">
              <a:xfrm>
                <a:off x="2263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8" name="Line 614"/>
              <p:cNvSpPr>
                <a:spLocks noChangeShapeType="1"/>
              </p:cNvSpPr>
              <p:nvPr/>
            </p:nvSpPr>
            <p:spPr bwMode="auto">
              <a:xfrm>
                <a:off x="2271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9" name="Line 615"/>
              <p:cNvSpPr>
                <a:spLocks noChangeShapeType="1"/>
              </p:cNvSpPr>
              <p:nvPr/>
            </p:nvSpPr>
            <p:spPr bwMode="auto">
              <a:xfrm>
                <a:off x="2279" y="2863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0" name="Freeform 616"/>
              <p:cNvSpPr>
                <a:spLocks/>
              </p:cNvSpPr>
              <p:nvPr/>
            </p:nvSpPr>
            <p:spPr bwMode="auto">
              <a:xfrm>
                <a:off x="2289" y="2863"/>
                <a:ext cx="10" cy="1"/>
              </a:xfrm>
              <a:custGeom>
                <a:avLst/>
                <a:gdLst>
                  <a:gd name="T0" fmla="*/ 0 w 10"/>
                  <a:gd name="T1" fmla="*/ 8 w 10"/>
                  <a:gd name="T2" fmla="*/ 10 w 1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0">
                    <a:moveTo>
                      <a:pt x="0" y="0"/>
                    </a:moveTo>
                    <a:lnTo>
                      <a:pt x="8" y="0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1" name="Line 617"/>
              <p:cNvSpPr>
                <a:spLocks noChangeShapeType="1"/>
              </p:cNvSpPr>
              <p:nvPr/>
            </p:nvSpPr>
            <p:spPr bwMode="auto">
              <a:xfrm>
                <a:off x="2345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2" name="Line 618"/>
              <p:cNvSpPr>
                <a:spLocks noChangeShapeType="1"/>
              </p:cNvSpPr>
              <p:nvPr/>
            </p:nvSpPr>
            <p:spPr bwMode="auto">
              <a:xfrm>
                <a:off x="2351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3" name="Line 619"/>
              <p:cNvSpPr>
                <a:spLocks noChangeShapeType="1"/>
              </p:cNvSpPr>
              <p:nvPr/>
            </p:nvSpPr>
            <p:spPr bwMode="auto">
              <a:xfrm>
                <a:off x="2359" y="2863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4" name="Line 620"/>
              <p:cNvSpPr>
                <a:spLocks noChangeShapeType="1"/>
              </p:cNvSpPr>
              <p:nvPr/>
            </p:nvSpPr>
            <p:spPr bwMode="auto">
              <a:xfrm>
                <a:off x="2369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5" name="Freeform 621"/>
              <p:cNvSpPr>
                <a:spLocks/>
              </p:cNvSpPr>
              <p:nvPr/>
            </p:nvSpPr>
            <p:spPr bwMode="auto">
              <a:xfrm>
                <a:off x="2377" y="2863"/>
                <a:ext cx="12" cy="1"/>
              </a:xfrm>
              <a:custGeom>
                <a:avLst/>
                <a:gdLst>
                  <a:gd name="T0" fmla="*/ 0 w 12"/>
                  <a:gd name="T1" fmla="*/ 10 w 12"/>
                  <a:gd name="T2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10" y="0"/>
                    </a:lnTo>
                    <a:lnTo>
                      <a:pt x="1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6" name="Line 622"/>
              <p:cNvSpPr>
                <a:spLocks noChangeShapeType="1"/>
              </p:cNvSpPr>
              <p:nvPr/>
            </p:nvSpPr>
            <p:spPr bwMode="auto">
              <a:xfrm>
                <a:off x="2435" y="2863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7" name="Line 623"/>
              <p:cNvSpPr>
                <a:spLocks noChangeShapeType="1"/>
              </p:cNvSpPr>
              <p:nvPr/>
            </p:nvSpPr>
            <p:spPr bwMode="auto">
              <a:xfrm>
                <a:off x="2439" y="2863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8" name="Line 624"/>
              <p:cNvSpPr>
                <a:spLocks noChangeShapeType="1"/>
              </p:cNvSpPr>
              <p:nvPr/>
            </p:nvSpPr>
            <p:spPr bwMode="auto">
              <a:xfrm>
                <a:off x="2449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9" name="Line 625"/>
              <p:cNvSpPr>
                <a:spLocks noChangeShapeType="1"/>
              </p:cNvSpPr>
              <p:nvPr/>
            </p:nvSpPr>
            <p:spPr bwMode="auto">
              <a:xfrm>
                <a:off x="2457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0" name="Freeform 626"/>
              <p:cNvSpPr>
                <a:spLocks/>
              </p:cNvSpPr>
              <p:nvPr/>
            </p:nvSpPr>
            <p:spPr bwMode="auto">
              <a:xfrm>
                <a:off x="2465" y="2863"/>
                <a:ext cx="16" cy="1"/>
              </a:xfrm>
              <a:custGeom>
                <a:avLst/>
                <a:gdLst>
                  <a:gd name="T0" fmla="*/ 0 w 16"/>
                  <a:gd name="T1" fmla="*/ 10 w 16"/>
                  <a:gd name="T2" fmla="*/ 16 w 1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6">
                    <a:moveTo>
                      <a:pt x="0" y="0"/>
                    </a:moveTo>
                    <a:lnTo>
                      <a:pt x="10" y="0"/>
                    </a:lnTo>
                    <a:lnTo>
                      <a:pt x="1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1" name="Line 627"/>
              <p:cNvSpPr>
                <a:spLocks noChangeShapeType="1"/>
              </p:cNvSpPr>
              <p:nvPr/>
            </p:nvSpPr>
            <p:spPr bwMode="auto">
              <a:xfrm>
                <a:off x="2525" y="2863"/>
                <a:ext cx="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2" name="Line 628"/>
              <p:cNvSpPr>
                <a:spLocks noChangeShapeType="1"/>
              </p:cNvSpPr>
              <p:nvPr/>
            </p:nvSpPr>
            <p:spPr bwMode="auto">
              <a:xfrm>
                <a:off x="2531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3" name="Line 629"/>
              <p:cNvSpPr>
                <a:spLocks noChangeShapeType="1"/>
              </p:cNvSpPr>
              <p:nvPr/>
            </p:nvSpPr>
            <p:spPr bwMode="auto">
              <a:xfrm>
                <a:off x="2539" y="286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4" name="Freeform 630"/>
              <p:cNvSpPr>
                <a:spLocks/>
              </p:cNvSpPr>
              <p:nvPr/>
            </p:nvSpPr>
            <p:spPr bwMode="auto">
              <a:xfrm>
                <a:off x="2547" y="2847"/>
                <a:ext cx="8" cy="16"/>
              </a:xfrm>
              <a:custGeom>
                <a:avLst/>
                <a:gdLst>
                  <a:gd name="T0" fmla="*/ 0 w 8"/>
                  <a:gd name="T1" fmla="*/ 16 h 16"/>
                  <a:gd name="T2" fmla="*/ 8 w 8"/>
                  <a:gd name="T3" fmla="*/ 16 h 16"/>
                  <a:gd name="T4" fmla="*/ 8 w 8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6">
                    <a:moveTo>
                      <a:pt x="0" y="16"/>
                    </a:moveTo>
                    <a:lnTo>
                      <a:pt x="8" y="16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5" name="Line 631"/>
              <p:cNvSpPr>
                <a:spLocks noChangeShapeType="1"/>
              </p:cNvSpPr>
              <p:nvPr/>
            </p:nvSpPr>
            <p:spPr bwMode="auto">
              <a:xfrm flipV="1">
                <a:off x="2559" y="2757"/>
                <a:ext cx="2" cy="4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6" name="Line 632"/>
              <p:cNvSpPr>
                <a:spLocks noChangeShapeType="1"/>
              </p:cNvSpPr>
              <p:nvPr/>
            </p:nvSpPr>
            <p:spPr bwMode="auto">
              <a:xfrm flipV="1">
                <a:off x="2563" y="2665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7" name="Line 633"/>
              <p:cNvSpPr>
                <a:spLocks noChangeShapeType="1"/>
              </p:cNvSpPr>
              <p:nvPr/>
            </p:nvSpPr>
            <p:spPr bwMode="auto">
              <a:xfrm flipV="1">
                <a:off x="2569" y="2575"/>
                <a:ext cx="4" cy="4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8" name="Freeform 634"/>
              <p:cNvSpPr>
                <a:spLocks/>
              </p:cNvSpPr>
              <p:nvPr/>
            </p:nvSpPr>
            <p:spPr bwMode="auto">
              <a:xfrm>
                <a:off x="2575" y="2485"/>
                <a:ext cx="4" cy="46"/>
              </a:xfrm>
              <a:custGeom>
                <a:avLst/>
                <a:gdLst>
                  <a:gd name="T0" fmla="*/ 0 w 4"/>
                  <a:gd name="T1" fmla="*/ 46 h 46"/>
                  <a:gd name="T2" fmla="*/ 2 w 4"/>
                  <a:gd name="T3" fmla="*/ 22 h 46"/>
                  <a:gd name="T4" fmla="*/ 4 w 4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6">
                    <a:moveTo>
                      <a:pt x="0" y="46"/>
                    </a:moveTo>
                    <a:lnTo>
                      <a:pt x="2" y="22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9" name="Freeform 635"/>
              <p:cNvSpPr>
                <a:spLocks/>
              </p:cNvSpPr>
              <p:nvPr/>
            </p:nvSpPr>
            <p:spPr bwMode="auto">
              <a:xfrm>
                <a:off x="2581" y="2395"/>
                <a:ext cx="6" cy="44"/>
              </a:xfrm>
              <a:custGeom>
                <a:avLst/>
                <a:gdLst>
                  <a:gd name="T0" fmla="*/ 0 w 6"/>
                  <a:gd name="T1" fmla="*/ 44 h 44"/>
                  <a:gd name="T2" fmla="*/ 2 w 6"/>
                  <a:gd name="T3" fmla="*/ 22 h 44"/>
                  <a:gd name="T4" fmla="*/ 6 w 6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4">
                    <a:moveTo>
                      <a:pt x="0" y="44"/>
                    </a:moveTo>
                    <a:lnTo>
                      <a:pt x="2" y="22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80" name="Freeform 636"/>
              <p:cNvSpPr>
                <a:spLocks/>
              </p:cNvSpPr>
              <p:nvPr/>
            </p:nvSpPr>
            <p:spPr bwMode="auto">
              <a:xfrm>
                <a:off x="2591" y="2305"/>
                <a:ext cx="4" cy="44"/>
              </a:xfrm>
              <a:custGeom>
                <a:avLst/>
                <a:gdLst>
                  <a:gd name="T0" fmla="*/ 0 w 4"/>
                  <a:gd name="T1" fmla="*/ 44 h 44"/>
                  <a:gd name="T2" fmla="*/ 0 w 4"/>
                  <a:gd name="T3" fmla="*/ 42 h 44"/>
                  <a:gd name="T4" fmla="*/ 4 w 4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4">
                    <a:moveTo>
                      <a:pt x="0" y="44"/>
                    </a:moveTo>
                    <a:lnTo>
                      <a:pt x="0" y="42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81" name="Freeform 637"/>
              <p:cNvSpPr>
                <a:spLocks/>
              </p:cNvSpPr>
              <p:nvPr/>
            </p:nvSpPr>
            <p:spPr bwMode="auto">
              <a:xfrm>
                <a:off x="2601" y="2215"/>
                <a:ext cx="6" cy="44"/>
              </a:xfrm>
              <a:custGeom>
                <a:avLst/>
                <a:gdLst>
                  <a:gd name="T0" fmla="*/ 0 w 6"/>
                  <a:gd name="T1" fmla="*/ 44 h 44"/>
                  <a:gd name="T2" fmla="*/ 4 w 6"/>
                  <a:gd name="T3" fmla="*/ 2 h 44"/>
                  <a:gd name="T4" fmla="*/ 6 w 6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4">
                    <a:moveTo>
                      <a:pt x="0" y="44"/>
                    </a:moveTo>
                    <a:lnTo>
                      <a:pt x="4" y="2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82" name="Freeform 638"/>
              <p:cNvSpPr>
                <a:spLocks/>
              </p:cNvSpPr>
              <p:nvPr/>
            </p:nvSpPr>
            <p:spPr bwMode="auto">
              <a:xfrm>
                <a:off x="2611" y="2125"/>
                <a:ext cx="6" cy="44"/>
              </a:xfrm>
              <a:custGeom>
                <a:avLst/>
                <a:gdLst>
                  <a:gd name="T0" fmla="*/ 0 w 6"/>
                  <a:gd name="T1" fmla="*/ 44 h 44"/>
                  <a:gd name="T2" fmla="*/ 2 w 6"/>
                  <a:gd name="T3" fmla="*/ 30 h 44"/>
                  <a:gd name="T4" fmla="*/ 6 w 6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4">
                    <a:moveTo>
                      <a:pt x="0" y="44"/>
                    </a:moveTo>
                    <a:lnTo>
                      <a:pt x="2" y="30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83" name="Freeform 639"/>
              <p:cNvSpPr>
                <a:spLocks/>
              </p:cNvSpPr>
              <p:nvPr/>
            </p:nvSpPr>
            <p:spPr bwMode="auto">
              <a:xfrm>
                <a:off x="2623" y="2035"/>
                <a:ext cx="6" cy="44"/>
              </a:xfrm>
              <a:custGeom>
                <a:avLst/>
                <a:gdLst>
                  <a:gd name="T0" fmla="*/ 0 w 6"/>
                  <a:gd name="T1" fmla="*/ 44 h 44"/>
                  <a:gd name="T2" fmla="*/ 4 w 6"/>
                  <a:gd name="T3" fmla="*/ 6 h 44"/>
                  <a:gd name="T4" fmla="*/ 6 w 6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4">
                    <a:moveTo>
                      <a:pt x="0" y="44"/>
                    </a:moveTo>
                    <a:lnTo>
                      <a:pt x="4" y="6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84" name="Freeform 640"/>
              <p:cNvSpPr>
                <a:spLocks/>
              </p:cNvSpPr>
              <p:nvPr/>
            </p:nvSpPr>
            <p:spPr bwMode="auto">
              <a:xfrm>
                <a:off x="2633" y="1945"/>
                <a:ext cx="8" cy="44"/>
              </a:xfrm>
              <a:custGeom>
                <a:avLst/>
                <a:gdLst>
                  <a:gd name="T0" fmla="*/ 0 w 8"/>
                  <a:gd name="T1" fmla="*/ 44 h 44"/>
                  <a:gd name="T2" fmla="*/ 2 w 8"/>
                  <a:gd name="T3" fmla="*/ 42 h 44"/>
                  <a:gd name="T4" fmla="*/ 8 w 8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44">
                    <a:moveTo>
                      <a:pt x="0" y="44"/>
                    </a:moveTo>
                    <a:lnTo>
                      <a:pt x="2" y="42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85" name="Freeform 641"/>
              <p:cNvSpPr>
                <a:spLocks/>
              </p:cNvSpPr>
              <p:nvPr/>
            </p:nvSpPr>
            <p:spPr bwMode="auto">
              <a:xfrm>
                <a:off x="2647" y="1855"/>
                <a:ext cx="6" cy="44"/>
              </a:xfrm>
              <a:custGeom>
                <a:avLst/>
                <a:gdLst>
                  <a:gd name="T0" fmla="*/ 0 w 6"/>
                  <a:gd name="T1" fmla="*/ 44 h 44"/>
                  <a:gd name="T2" fmla="*/ 2 w 6"/>
                  <a:gd name="T3" fmla="*/ 32 h 44"/>
                  <a:gd name="T4" fmla="*/ 6 w 6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4">
                    <a:moveTo>
                      <a:pt x="0" y="44"/>
                    </a:moveTo>
                    <a:lnTo>
                      <a:pt x="2" y="32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86" name="Freeform 642"/>
              <p:cNvSpPr>
                <a:spLocks/>
              </p:cNvSpPr>
              <p:nvPr/>
            </p:nvSpPr>
            <p:spPr bwMode="auto">
              <a:xfrm>
                <a:off x="2659" y="1765"/>
                <a:ext cx="8" cy="44"/>
              </a:xfrm>
              <a:custGeom>
                <a:avLst/>
                <a:gdLst>
                  <a:gd name="T0" fmla="*/ 0 w 8"/>
                  <a:gd name="T1" fmla="*/ 44 h 44"/>
                  <a:gd name="T2" fmla="*/ 4 w 8"/>
                  <a:gd name="T3" fmla="*/ 32 h 44"/>
                  <a:gd name="T4" fmla="*/ 8 w 8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44">
                    <a:moveTo>
                      <a:pt x="0" y="44"/>
                    </a:moveTo>
                    <a:lnTo>
                      <a:pt x="4" y="32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87" name="Freeform 643"/>
              <p:cNvSpPr>
                <a:spLocks/>
              </p:cNvSpPr>
              <p:nvPr/>
            </p:nvSpPr>
            <p:spPr bwMode="auto">
              <a:xfrm>
                <a:off x="2675" y="1675"/>
                <a:ext cx="8" cy="46"/>
              </a:xfrm>
              <a:custGeom>
                <a:avLst/>
                <a:gdLst>
                  <a:gd name="T0" fmla="*/ 0 w 8"/>
                  <a:gd name="T1" fmla="*/ 46 h 46"/>
                  <a:gd name="T2" fmla="*/ 0 w 8"/>
                  <a:gd name="T3" fmla="*/ 38 h 46"/>
                  <a:gd name="T4" fmla="*/ 8 w 8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46">
                    <a:moveTo>
                      <a:pt x="0" y="46"/>
                    </a:moveTo>
                    <a:lnTo>
                      <a:pt x="0" y="38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88" name="Freeform 644"/>
              <p:cNvSpPr>
                <a:spLocks/>
              </p:cNvSpPr>
              <p:nvPr/>
            </p:nvSpPr>
            <p:spPr bwMode="auto">
              <a:xfrm>
                <a:off x="2691" y="1587"/>
                <a:ext cx="8" cy="44"/>
              </a:xfrm>
              <a:custGeom>
                <a:avLst/>
                <a:gdLst>
                  <a:gd name="T0" fmla="*/ 0 w 8"/>
                  <a:gd name="T1" fmla="*/ 44 h 44"/>
                  <a:gd name="T2" fmla="*/ 4 w 8"/>
                  <a:gd name="T3" fmla="*/ 14 h 44"/>
                  <a:gd name="T4" fmla="*/ 8 w 8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44">
                    <a:moveTo>
                      <a:pt x="0" y="44"/>
                    </a:moveTo>
                    <a:lnTo>
                      <a:pt x="4" y="14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89" name="Line 645"/>
              <p:cNvSpPr>
                <a:spLocks noChangeShapeType="1"/>
              </p:cNvSpPr>
              <p:nvPr/>
            </p:nvSpPr>
            <p:spPr bwMode="auto">
              <a:xfrm>
                <a:off x="2709" y="1541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0" name="Freeform 646"/>
              <p:cNvSpPr>
                <a:spLocks/>
              </p:cNvSpPr>
              <p:nvPr/>
            </p:nvSpPr>
            <p:spPr bwMode="auto">
              <a:xfrm>
                <a:off x="2709" y="1499"/>
                <a:ext cx="10" cy="42"/>
              </a:xfrm>
              <a:custGeom>
                <a:avLst/>
                <a:gdLst>
                  <a:gd name="T0" fmla="*/ 0 w 10"/>
                  <a:gd name="T1" fmla="*/ 42 h 42"/>
                  <a:gd name="T2" fmla="*/ 6 w 10"/>
                  <a:gd name="T3" fmla="*/ 18 h 42"/>
                  <a:gd name="T4" fmla="*/ 10 w 10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42">
                    <a:moveTo>
                      <a:pt x="0" y="42"/>
                    </a:moveTo>
                    <a:lnTo>
                      <a:pt x="6" y="18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1" name="Line 647"/>
              <p:cNvSpPr>
                <a:spLocks noChangeShapeType="1"/>
              </p:cNvSpPr>
              <p:nvPr/>
            </p:nvSpPr>
            <p:spPr bwMode="auto">
              <a:xfrm flipV="1">
                <a:off x="2731" y="1445"/>
                <a:ext cx="4" cy="1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2" name="Freeform 648"/>
              <p:cNvSpPr>
                <a:spLocks/>
              </p:cNvSpPr>
              <p:nvPr/>
            </p:nvSpPr>
            <p:spPr bwMode="auto">
              <a:xfrm>
                <a:off x="2735" y="1411"/>
                <a:ext cx="8" cy="34"/>
              </a:xfrm>
              <a:custGeom>
                <a:avLst/>
                <a:gdLst>
                  <a:gd name="T0" fmla="*/ 0 w 8"/>
                  <a:gd name="T1" fmla="*/ 34 h 34"/>
                  <a:gd name="T2" fmla="*/ 6 w 8"/>
                  <a:gd name="T3" fmla="*/ 10 h 34"/>
                  <a:gd name="T4" fmla="*/ 8 w 8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34">
                    <a:moveTo>
                      <a:pt x="0" y="34"/>
                    </a:moveTo>
                    <a:lnTo>
                      <a:pt x="6" y="10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3" name="Line 649"/>
              <p:cNvSpPr>
                <a:spLocks noChangeShapeType="1"/>
              </p:cNvSpPr>
              <p:nvPr/>
            </p:nvSpPr>
            <p:spPr bwMode="auto">
              <a:xfrm flipV="1">
                <a:off x="2757" y="1359"/>
                <a:ext cx="2" cy="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4" name="Freeform 650"/>
              <p:cNvSpPr>
                <a:spLocks/>
              </p:cNvSpPr>
              <p:nvPr/>
            </p:nvSpPr>
            <p:spPr bwMode="auto">
              <a:xfrm>
                <a:off x="2759" y="1323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6 w 12"/>
                  <a:gd name="T3" fmla="*/ 16 h 36"/>
                  <a:gd name="T4" fmla="*/ 12 w 12"/>
                  <a:gd name="T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6" y="16"/>
                    </a:lnTo>
                    <a:lnTo>
                      <a:pt x="1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5" name="Line 651"/>
              <p:cNvSpPr>
                <a:spLocks noChangeShapeType="1"/>
              </p:cNvSpPr>
              <p:nvPr/>
            </p:nvSpPr>
            <p:spPr bwMode="auto">
              <a:xfrm flipV="1">
                <a:off x="2785" y="1269"/>
                <a:ext cx="4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6" name="Freeform 652"/>
              <p:cNvSpPr>
                <a:spLocks/>
              </p:cNvSpPr>
              <p:nvPr/>
            </p:nvSpPr>
            <p:spPr bwMode="auto">
              <a:xfrm>
                <a:off x="2789" y="1239"/>
                <a:ext cx="12" cy="30"/>
              </a:xfrm>
              <a:custGeom>
                <a:avLst/>
                <a:gdLst>
                  <a:gd name="T0" fmla="*/ 0 w 12"/>
                  <a:gd name="T1" fmla="*/ 30 h 30"/>
                  <a:gd name="T2" fmla="*/ 6 w 12"/>
                  <a:gd name="T3" fmla="*/ 14 h 30"/>
                  <a:gd name="T4" fmla="*/ 12 w 12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30">
                    <a:moveTo>
                      <a:pt x="0" y="30"/>
                    </a:moveTo>
                    <a:lnTo>
                      <a:pt x="6" y="14"/>
                    </a:lnTo>
                    <a:lnTo>
                      <a:pt x="1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7" name="Line 653"/>
              <p:cNvSpPr>
                <a:spLocks noChangeShapeType="1"/>
              </p:cNvSpPr>
              <p:nvPr/>
            </p:nvSpPr>
            <p:spPr bwMode="auto">
              <a:xfrm flipV="1">
                <a:off x="2817" y="1195"/>
                <a:ext cx="1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8" name="Line 654"/>
              <p:cNvSpPr>
                <a:spLocks noChangeShapeType="1"/>
              </p:cNvSpPr>
              <p:nvPr/>
            </p:nvSpPr>
            <p:spPr bwMode="auto">
              <a:xfrm flipV="1">
                <a:off x="2817" y="1181"/>
                <a:ext cx="6" cy="1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9" name="Line 655"/>
              <p:cNvSpPr>
                <a:spLocks noChangeShapeType="1"/>
              </p:cNvSpPr>
              <p:nvPr/>
            </p:nvSpPr>
            <p:spPr bwMode="auto">
              <a:xfrm flipV="1">
                <a:off x="2823" y="1169"/>
                <a:ext cx="6" cy="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0" name="Freeform 656"/>
              <p:cNvSpPr>
                <a:spLocks/>
              </p:cNvSpPr>
              <p:nvPr/>
            </p:nvSpPr>
            <p:spPr bwMode="auto">
              <a:xfrm>
                <a:off x="2829" y="1155"/>
                <a:ext cx="6" cy="14"/>
              </a:xfrm>
              <a:custGeom>
                <a:avLst/>
                <a:gdLst>
                  <a:gd name="T0" fmla="*/ 0 w 6"/>
                  <a:gd name="T1" fmla="*/ 14 h 14"/>
                  <a:gd name="T2" fmla="*/ 4 w 6"/>
                  <a:gd name="T3" fmla="*/ 2 h 14"/>
                  <a:gd name="T4" fmla="*/ 6 w 6"/>
                  <a:gd name="T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4">
                    <a:moveTo>
                      <a:pt x="0" y="14"/>
                    </a:moveTo>
                    <a:lnTo>
                      <a:pt x="4" y="2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1" name="Line 657"/>
              <p:cNvSpPr>
                <a:spLocks noChangeShapeType="1"/>
              </p:cNvSpPr>
              <p:nvPr/>
            </p:nvSpPr>
            <p:spPr bwMode="auto">
              <a:xfrm flipV="1">
                <a:off x="2857" y="1109"/>
                <a:ext cx="2" cy="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2" name="Line 658"/>
              <p:cNvSpPr>
                <a:spLocks noChangeShapeType="1"/>
              </p:cNvSpPr>
              <p:nvPr/>
            </p:nvSpPr>
            <p:spPr bwMode="auto">
              <a:xfrm flipV="1">
                <a:off x="2859" y="1101"/>
                <a:ext cx="6" cy="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3" name="Line 659"/>
              <p:cNvSpPr>
                <a:spLocks noChangeShapeType="1"/>
              </p:cNvSpPr>
              <p:nvPr/>
            </p:nvSpPr>
            <p:spPr bwMode="auto">
              <a:xfrm flipV="1">
                <a:off x="2865" y="1093"/>
                <a:ext cx="6" cy="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4" name="Line 660"/>
              <p:cNvSpPr>
                <a:spLocks noChangeShapeType="1"/>
              </p:cNvSpPr>
              <p:nvPr/>
            </p:nvSpPr>
            <p:spPr bwMode="auto">
              <a:xfrm flipV="1">
                <a:off x="2871" y="1085"/>
                <a:ext cx="4" cy="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5" name="Freeform 661"/>
              <p:cNvSpPr>
                <a:spLocks/>
              </p:cNvSpPr>
              <p:nvPr/>
            </p:nvSpPr>
            <p:spPr bwMode="auto">
              <a:xfrm>
                <a:off x="2875" y="1077"/>
                <a:ext cx="6" cy="8"/>
              </a:xfrm>
              <a:custGeom>
                <a:avLst/>
                <a:gdLst>
                  <a:gd name="T0" fmla="*/ 0 w 6"/>
                  <a:gd name="T1" fmla="*/ 8 h 8"/>
                  <a:gd name="T2" fmla="*/ 4 w 6"/>
                  <a:gd name="T3" fmla="*/ 0 h 8"/>
                  <a:gd name="T4" fmla="*/ 6 w 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4" y="0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6" name="Line 662"/>
              <p:cNvSpPr>
                <a:spLocks noChangeShapeType="1"/>
              </p:cNvSpPr>
              <p:nvPr/>
            </p:nvSpPr>
            <p:spPr bwMode="auto">
              <a:xfrm flipV="1">
                <a:off x="2907" y="1037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7" name="Line 663"/>
              <p:cNvSpPr>
                <a:spLocks noChangeShapeType="1"/>
              </p:cNvSpPr>
              <p:nvPr/>
            </p:nvSpPr>
            <p:spPr bwMode="auto">
              <a:xfrm flipV="1">
                <a:off x="2909" y="1031"/>
                <a:ext cx="4" cy="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8" name="Line 664"/>
              <p:cNvSpPr>
                <a:spLocks noChangeShapeType="1"/>
              </p:cNvSpPr>
              <p:nvPr/>
            </p:nvSpPr>
            <p:spPr bwMode="auto">
              <a:xfrm flipV="1">
                <a:off x="2913" y="1025"/>
                <a:ext cx="4" cy="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9" name="Line 665"/>
              <p:cNvSpPr>
                <a:spLocks noChangeShapeType="1"/>
              </p:cNvSpPr>
              <p:nvPr/>
            </p:nvSpPr>
            <p:spPr bwMode="auto">
              <a:xfrm flipV="1">
                <a:off x="2917" y="1021"/>
                <a:ext cx="4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0" name="Line 666"/>
              <p:cNvSpPr>
                <a:spLocks noChangeShapeType="1"/>
              </p:cNvSpPr>
              <p:nvPr/>
            </p:nvSpPr>
            <p:spPr bwMode="auto">
              <a:xfrm flipV="1">
                <a:off x="2921" y="1017"/>
                <a:ext cx="4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1" name="Line 667"/>
              <p:cNvSpPr>
                <a:spLocks noChangeShapeType="1"/>
              </p:cNvSpPr>
              <p:nvPr/>
            </p:nvSpPr>
            <p:spPr bwMode="auto">
              <a:xfrm flipV="1">
                <a:off x="2925" y="1011"/>
                <a:ext cx="4" cy="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2" name="Freeform 668"/>
              <p:cNvSpPr>
                <a:spLocks/>
              </p:cNvSpPr>
              <p:nvPr/>
            </p:nvSpPr>
            <p:spPr bwMode="auto">
              <a:xfrm>
                <a:off x="2929" y="1005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4 w 8"/>
                  <a:gd name="T3" fmla="*/ 2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4" y="2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3" name="Line 669"/>
              <p:cNvSpPr>
                <a:spLocks noChangeShapeType="1"/>
              </p:cNvSpPr>
              <p:nvPr/>
            </p:nvSpPr>
            <p:spPr bwMode="auto">
              <a:xfrm flipV="1">
                <a:off x="2971" y="973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4" name="Line 670"/>
              <p:cNvSpPr>
                <a:spLocks noChangeShapeType="1"/>
              </p:cNvSpPr>
              <p:nvPr/>
            </p:nvSpPr>
            <p:spPr bwMode="auto">
              <a:xfrm flipV="1">
                <a:off x="2973" y="971"/>
                <a:ext cx="4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5" name="Line 671"/>
              <p:cNvSpPr>
                <a:spLocks noChangeShapeType="1"/>
              </p:cNvSpPr>
              <p:nvPr/>
            </p:nvSpPr>
            <p:spPr bwMode="auto">
              <a:xfrm flipV="1">
                <a:off x="2977" y="969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6" name="Line 672"/>
              <p:cNvSpPr>
                <a:spLocks noChangeShapeType="1"/>
              </p:cNvSpPr>
              <p:nvPr/>
            </p:nvSpPr>
            <p:spPr bwMode="auto">
              <a:xfrm flipV="1">
                <a:off x="2979" y="965"/>
                <a:ext cx="4" cy="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7" name="Line 673"/>
              <p:cNvSpPr>
                <a:spLocks noChangeShapeType="1"/>
              </p:cNvSpPr>
              <p:nvPr/>
            </p:nvSpPr>
            <p:spPr bwMode="auto">
              <a:xfrm flipV="1">
                <a:off x="2983" y="963"/>
                <a:ext cx="4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8" name="Line 674"/>
              <p:cNvSpPr>
                <a:spLocks noChangeShapeType="1"/>
              </p:cNvSpPr>
              <p:nvPr/>
            </p:nvSpPr>
            <p:spPr bwMode="auto">
              <a:xfrm flipV="1">
                <a:off x="2987" y="961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9" name="Line 675"/>
              <p:cNvSpPr>
                <a:spLocks noChangeShapeType="1"/>
              </p:cNvSpPr>
              <p:nvPr/>
            </p:nvSpPr>
            <p:spPr bwMode="auto">
              <a:xfrm>
                <a:off x="2989" y="961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20" name="Line 676"/>
              <p:cNvSpPr>
                <a:spLocks noChangeShapeType="1"/>
              </p:cNvSpPr>
              <p:nvPr/>
            </p:nvSpPr>
            <p:spPr bwMode="auto">
              <a:xfrm flipV="1">
                <a:off x="2993" y="959"/>
                <a:ext cx="4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21" name="Line 677"/>
              <p:cNvSpPr>
                <a:spLocks noChangeShapeType="1"/>
              </p:cNvSpPr>
              <p:nvPr/>
            </p:nvSpPr>
            <p:spPr bwMode="auto">
              <a:xfrm flipV="1">
                <a:off x="2997" y="957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22" name="Line 678"/>
              <p:cNvSpPr>
                <a:spLocks noChangeShapeType="1"/>
              </p:cNvSpPr>
              <p:nvPr/>
            </p:nvSpPr>
            <p:spPr bwMode="auto">
              <a:xfrm flipV="1">
                <a:off x="2999" y="955"/>
                <a:ext cx="4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23" name="Line 679"/>
              <p:cNvSpPr>
                <a:spLocks noChangeShapeType="1"/>
              </p:cNvSpPr>
              <p:nvPr/>
            </p:nvSpPr>
            <p:spPr bwMode="auto">
              <a:xfrm flipV="1">
                <a:off x="3003" y="953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24" name="Freeform 680"/>
              <p:cNvSpPr>
                <a:spLocks/>
              </p:cNvSpPr>
              <p:nvPr/>
            </p:nvSpPr>
            <p:spPr bwMode="auto">
              <a:xfrm>
                <a:off x="3005" y="953"/>
                <a:ext cx="4" cy="1"/>
              </a:xfrm>
              <a:custGeom>
                <a:avLst/>
                <a:gdLst>
                  <a:gd name="T0" fmla="*/ 0 w 4"/>
                  <a:gd name="T1" fmla="*/ 4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lnTo>
                      <a:pt x="4" y="0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25" name="Line 681"/>
              <p:cNvSpPr>
                <a:spLocks noChangeShapeType="1"/>
              </p:cNvSpPr>
              <p:nvPr/>
            </p:nvSpPr>
            <p:spPr bwMode="auto">
              <a:xfrm>
                <a:off x="3053" y="941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26" name="Line 682"/>
              <p:cNvSpPr>
                <a:spLocks noChangeShapeType="1"/>
              </p:cNvSpPr>
              <p:nvPr/>
            </p:nvSpPr>
            <p:spPr bwMode="auto">
              <a:xfrm>
                <a:off x="3053" y="941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27" name="Line 683"/>
              <p:cNvSpPr>
                <a:spLocks noChangeShapeType="1"/>
              </p:cNvSpPr>
              <p:nvPr/>
            </p:nvSpPr>
            <p:spPr bwMode="auto">
              <a:xfrm flipV="1">
                <a:off x="3055" y="939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28" name="Line 684"/>
              <p:cNvSpPr>
                <a:spLocks noChangeShapeType="1"/>
              </p:cNvSpPr>
              <p:nvPr/>
            </p:nvSpPr>
            <p:spPr bwMode="auto">
              <a:xfrm>
                <a:off x="3057" y="939"/>
                <a:ext cx="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29" name="Line 685"/>
              <p:cNvSpPr>
                <a:spLocks noChangeShapeType="1"/>
              </p:cNvSpPr>
              <p:nvPr/>
            </p:nvSpPr>
            <p:spPr bwMode="auto">
              <a:xfrm>
                <a:off x="3061" y="939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0" name="Line 686"/>
              <p:cNvSpPr>
                <a:spLocks noChangeShapeType="1"/>
              </p:cNvSpPr>
              <p:nvPr/>
            </p:nvSpPr>
            <p:spPr bwMode="auto">
              <a:xfrm>
                <a:off x="3063" y="939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1" name="Line 687"/>
              <p:cNvSpPr>
                <a:spLocks noChangeShapeType="1"/>
              </p:cNvSpPr>
              <p:nvPr/>
            </p:nvSpPr>
            <p:spPr bwMode="auto">
              <a:xfrm>
                <a:off x="3065" y="939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2" name="Line 688"/>
              <p:cNvSpPr>
                <a:spLocks noChangeShapeType="1"/>
              </p:cNvSpPr>
              <p:nvPr/>
            </p:nvSpPr>
            <p:spPr bwMode="auto">
              <a:xfrm>
                <a:off x="3067" y="939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3" name="Line 689"/>
              <p:cNvSpPr>
                <a:spLocks noChangeShapeType="1"/>
              </p:cNvSpPr>
              <p:nvPr/>
            </p:nvSpPr>
            <p:spPr bwMode="auto">
              <a:xfrm>
                <a:off x="3069" y="939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4" name="Line 690"/>
              <p:cNvSpPr>
                <a:spLocks noChangeShapeType="1"/>
              </p:cNvSpPr>
              <p:nvPr/>
            </p:nvSpPr>
            <p:spPr bwMode="auto">
              <a:xfrm>
                <a:off x="3071" y="939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5" name="Line 691"/>
              <p:cNvSpPr>
                <a:spLocks noChangeShapeType="1"/>
              </p:cNvSpPr>
              <p:nvPr/>
            </p:nvSpPr>
            <p:spPr bwMode="auto">
              <a:xfrm>
                <a:off x="3073" y="939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6" name="Line 692"/>
              <p:cNvSpPr>
                <a:spLocks noChangeShapeType="1"/>
              </p:cNvSpPr>
              <p:nvPr/>
            </p:nvSpPr>
            <p:spPr bwMode="auto">
              <a:xfrm>
                <a:off x="3075" y="939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7" name="Line 693"/>
              <p:cNvSpPr>
                <a:spLocks noChangeShapeType="1"/>
              </p:cNvSpPr>
              <p:nvPr/>
            </p:nvSpPr>
            <p:spPr bwMode="auto">
              <a:xfrm>
                <a:off x="3077" y="939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8" name="Line 694"/>
              <p:cNvSpPr>
                <a:spLocks noChangeShapeType="1"/>
              </p:cNvSpPr>
              <p:nvPr/>
            </p:nvSpPr>
            <p:spPr bwMode="auto">
              <a:xfrm>
                <a:off x="3077" y="939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9" name="Line 695"/>
              <p:cNvSpPr>
                <a:spLocks noChangeShapeType="1"/>
              </p:cNvSpPr>
              <p:nvPr/>
            </p:nvSpPr>
            <p:spPr bwMode="auto">
              <a:xfrm flipV="1">
                <a:off x="3079" y="937"/>
                <a:ext cx="2" cy="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40" name="Line 696"/>
              <p:cNvSpPr>
                <a:spLocks noChangeShapeType="1"/>
              </p:cNvSpPr>
              <p:nvPr/>
            </p:nvSpPr>
            <p:spPr bwMode="auto">
              <a:xfrm>
                <a:off x="3081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41" name="Line 697"/>
              <p:cNvSpPr>
                <a:spLocks noChangeShapeType="1"/>
              </p:cNvSpPr>
              <p:nvPr/>
            </p:nvSpPr>
            <p:spPr bwMode="auto">
              <a:xfrm>
                <a:off x="3083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42" name="Line 698"/>
              <p:cNvSpPr>
                <a:spLocks noChangeShapeType="1"/>
              </p:cNvSpPr>
              <p:nvPr/>
            </p:nvSpPr>
            <p:spPr bwMode="auto">
              <a:xfrm>
                <a:off x="3085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43" name="Line 699"/>
              <p:cNvSpPr>
                <a:spLocks noChangeShapeType="1"/>
              </p:cNvSpPr>
              <p:nvPr/>
            </p:nvSpPr>
            <p:spPr bwMode="auto">
              <a:xfrm>
                <a:off x="3087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44" name="Line 700"/>
              <p:cNvSpPr>
                <a:spLocks noChangeShapeType="1"/>
              </p:cNvSpPr>
              <p:nvPr/>
            </p:nvSpPr>
            <p:spPr bwMode="auto">
              <a:xfrm>
                <a:off x="308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45" name="Line 701"/>
              <p:cNvSpPr>
                <a:spLocks noChangeShapeType="1"/>
              </p:cNvSpPr>
              <p:nvPr/>
            </p:nvSpPr>
            <p:spPr bwMode="auto">
              <a:xfrm>
                <a:off x="3089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46" name="Line 702"/>
              <p:cNvSpPr>
                <a:spLocks noChangeShapeType="1"/>
              </p:cNvSpPr>
              <p:nvPr/>
            </p:nvSpPr>
            <p:spPr bwMode="auto">
              <a:xfrm>
                <a:off x="3091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47" name="Line 703"/>
              <p:cNvSpPr>
                <a:spLocks noChangeShapeType="1"/>
              </p:cNvSpPr>
              <p:nvPr/>
            </p:nvSpPr>
            <p:spPr bwMode="auto">
              <a:xfrm>
                <a:off x="3093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48" name="Line 704"/>
              <p:cNvSpPr>
                <a:spLocks noChangeShapeType="1"/>
              </p:cNvSpPr>
              <p:nvPr/>
            </p:nvSpPr>
            <p:spPr bwMode="auto">
              <a:xfrm>
                <a:off x="3095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49" name="Freeform 705"/>
              <p:cNvSpPr>
                <a:spLocks/>
              </p:cNvSpPr>
              <p:nvPr/>
            </p:nvSpPr>
            <p:spPr bwMode="auto">
              <a:xfrm>
                <a:off x="3097" y="937"/>
                <a:ext cx="2" cy="1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0" name="Line 706"/>
              <p:cNvSpPr>
                <a:spLocks noChangeShapeType="1"/>
              </p:cNvSpPr>
              <p:nvPr/>
            </p:nvSpPr>
            <p:spPr bwMode="auto">
              <a:xfrm>
                <a:off x="314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1" name="Line 707"/>
              <p:cNvSpPr>
                <a:spLocks noChangeShapeType="1"/>
              </p:cNvSpPr>
              <p:nvPr/>
            </p:nvSpPr>
            <p:spPr bwMode="auto">
              <a:xfrm>
                <a:off x="3143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2" name="Line 708"/>
              <p:cNvSpPr>
                <a:spLocks noChangeShapeType="1"/>
              </p:cNvSpPr>
              <p:nvPr/>
            </p:nvSpPr>
            <p:spPr bwMode="auto">
              <a:xfrm>
                <a:off x="314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3" name="Line 709"/>
              <p:cNvSpPr>
                <a:spLocks noChangeShapeType="1"/>
              </p:cNvSpPr>
              <p:nvPr/>
            </p:nvSpPr>
            <p:spPr bwMode="auto">
              <a:xfrm>
                <a:off x="314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4" name="Line 710"/>
              <p:cNvSpPr>
                <a:spLocks noChangeShapeType="1"/>
              </p:cNvSpPr>
              <p:nvPr/>
            </p:nvSpPr>
            <p:spPr bwMode="auto">
              <a:xfrm>
                <a:off x="3145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5" name="Line 711"/>
              <p:cNvSpPr>
                <a:spLocks noChangeShapeType="1"/>
              </p:cNvSpPr>
              <p:nvPr/>
            </p:nvSpPr>
            <p:spPr bwMode="auto">
              <a:xfrm>
                <a:off x="314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6" name="Line 712"/>
              <p:cNvSpPr>
                <a:spLocks noChangeShapeType="1"/>
              </p:cNvSpPr>
              <p:nvPr/>
            </p:nvSpPr>
            <p:spPr bwMode="auto">
              <a:xfrm>
                <a:off x="314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7" name="Line 713"/>
              <p:cNvSpPr>
                <a:spLocks noChangeShapeType="1"/>
              </p:cNvSpPr>
              <p:nvPr/>
            </p:nvSpPr>
            <p:spPr bwMode="auto">
              <a:xfrm>
                <a:off x="314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8" name="Line 714"/>
              <p:cNvSpPr>
                <a:spLocks noChangeShapeType="1"/>
              </p:cNvSpPr>
              <p:nvPr/>
            </p:nvSpPr>
            <p:spPr bwMode="auto">
              <a:xfrm>
                <a:off x="3147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9" name="Line 715"/>
              <p:cNvSpPr>
                <a:spLocks noChangeShapeType="1"/>
              </p:cNvSpPr>
              <p:nvPr/>
            </p:nvSpPr>
            <p:spPr bwMode="auto">
              <a:xfrm>
                <a:off x="314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0" name="Line 716"/>
              <p:cNvSpPr>
                <a:spLocks noChangeShapeType="1"/>
              </p:cNvSpPr>
              <p:nvPr/>
            </p:nvSpPr>
            <p:spPr bwMode="auto">
              <a:xfrm>
                <a:off x="314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1" name="Line 717"/>
              <p:cNvSpPr>
                <a:spLocks noChangeShapeType="1"/>
              </p:cNvSpPr>
              <p:nvPr/>
            </p:nvSpPr>
            <p:spPr bwMode="auto">
              <a:xfrm>
                <a:off x="314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2" name="Line 718"/>
              <p:cNvSpPr>
                <a:spLocks noChangeShapeType="1"/>
              </p:cNvSpPr>
              <p:nvPr/>
            </p:nvSpPr>
            <p:spPr bwMode="auto">
              <a:xfrm>
                <a:off x="3149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3" name="Line 719"/>
              <p:cNvSpPr>
                <a:spLocks noChangeShapeType="1"/>
              </p:cNvSpPr>
              <p:nvPr/>
            </p:nvSpPr>
            <p:spPr bwMode="auto">
              <a:xfrm>
                <a:off x="315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4" name="Line 720"/>
              <p:cNvSpPr>
                <a:spLocks noChangeShapeType="1"/>
              </p:cNvSpPr>
              <p:nvPr/>
            </p:nvSpPr>
            <p:spPr bwMode="auto">
              <a:xfrm>
                <a:off x="315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5" name="Line 721"/>
              <p:cNvSpPr>
                <a:spLocks noChangeShapeType="1"/>
              </p:cNvSpPr>
              <p:nvPr/>
            </p:nvSpPr>
            <p:spPr bwMode="auto">
              <a:xfrm>
                <a:off x="315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6" name="Line 722"/>
              <p:cNvSpPr>
                <a:spLocks noChangeShapeType="1"/>
              </p:cNvSpPr>
              <p:nvPr/>
            </p:nvSpPr>
            <p:spPr bwMode="auto">
              <a:xfrm>
                <a:off x="3151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7" name="Line 723"/>
              <p:cNvSpPr>
                <a:spLocks noChangeShapeType="1"/>
              </p:cNvSpPr>
              <p:nvPr/>
            </p:nvSpPr>
            <p:spPr bwMode="auto">
              <a:xfrm>
                <a:off x="315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8" name="Line 724"/>
              <p:cNvSpPr>
                <a:spLocks noChangeShapeType="1"/>
              </p:cNvSpPr>
              <p:nvPr/>
            </p:nvSpPr>
            <p:spPr bwMode="auto">
              <a:xfrm>
                <a:off x="315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9" name="Line 725"/>
              <p:cNvSpPr>
                <a:spLocks noChangeShapeType="1"/>
              </p:cNvSpPr>
              <p:nvPr/>
            </p:nvSpPr>
            <p:spPr bwMode="auto">
              <a:xfrm>
                <a:off x="315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0" name="Line 726"/>
              <p:cNvSpPr>
                <a:spLocks noChangeShapeType="1"/>
              </p:cNvSpPr>
              <p:nvPr/>
            </p:nvSpPr>
            <p:spPr bwMode="auto">
              <a:xfrm>
                <a:off x="3153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1" name="Line 727"/>
              <p:cNvSpPr>
                <a:spLocks noChangeShapeType="1"/>
              </p:cNvSpPr>
              <p:nvPr/>
            </p:nvSpPr>
            <p:spPr bwMode="auto">
              <a:xfrm>
                <a:off x="315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2" name="Line 728"/>
              <p:cNvSpPr>
                <a:spLocks noChangeShapeType="1"/>
              </p:cNvSpPr>
              <p:nvPr/>
            </p:nvSpPr>
            <p:spPr bwMode="auto">
              <a:xfrm>
                <a:off x="315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3" name="Line 729"/>
              <p:cNvSpPr>
                <a:spLocks noChangeShapeType="1"/>
              </p:cNvSpPr>
              <p:nvPr/>
            </p:nvSpPr>
            <p:spPr bwMode="auto">
              <a:xfrm>
                <a:off x="315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4" name="Line 730"/>
              <p:cNvSpPr>
                <a:spLocks noChangeShapeType="1"/>
              </p:cNvSpPr>
              <p:nvPr/>
            </p:nvSpPr>
            <p:spPr bwMode="auto">
              <a:xfrm>
                <a:off x="315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5" name="Line 731"/>
              <p:cNvSpPr>
                <a:spLocks noChangeShapeType="1"/>
              </p:cNvSpPr>
              <p:nvPr/>
            </p:nvSpPr>
            <p:spPr bwMode="auto">
              <a:xfrm>
                <a:off x="3155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6" name="Line 732"/>
              <p:cNvSpPr>
                <a:spLocks noChangeShapeType="1"/>
              </p:cNvSpPr>
              <p:nvPr/>
            </p:nvSpPr>
            <p:spPr bwMode="auto">
              <a:xfrm>
                <a:off x="315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7" name="Line 733"/>
              <p:cNvSpPr>
                <a:spLocks noChangeShapeType="1"/>
              </p:cNvSpPr>
              <p:nvPr/>
            </p:nvSpPr>
            <p:spPr bwMode="auto">
              <a:xfrm>
                <a:off x="315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8" name="Line 734"/>
              <p:cNvSpPr>
                <a:spLocks noChangeShapeType="1"/>
              </p:cNvSpPr>
              <p:nvPr/>
            </p:nvSpPr>
            <p:spPr bwMode="auto">
              <a:xfrm>
                <a:off x="315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9" name="Line 735"/>
              <p:cNvSpPr>
                <a:spLocks noChangeShapeType="1"/>
              </p:cNvSpPr>
              <p:nvPr/>
            </p:nvSpPr>
            <p:spPr bwMode="auto">
              <a:xfrm>
                <a:off x="315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0" name="Line 736"/>
              <p:cNvSpPr>
                <a:spLocks noChangeShapeType="1"/>
              </p:cNvSpPr>
              <p:nvPr/>
            </p:nvSpPr>
            <p:spPr bwMode="auto">
              <a:xfrm>
                <a:off x="3157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1" name="Line 737"/>
              <p:cNvSpPr>
                <a:spLocks noChangeShapeType="1"/>
              </p:cNvSpPr>
              <p:nvPr/>
            </p:nvSpPr>
            <p:spPr bwMode="auto">
              <a:xfrm>
                <a:off x="315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2" name="Line 738"/>
              <p:cNvSpPr>
                <a:spLocks noChangeShapeType="1"/>
              </p:cNvSpPr>
              <p:nvPr/>
            </p:nvSpPr>
            <p:spPr bwMode="auto">
              <a:xfrm>
                <a:off x="315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3" name="Line 739"/>
              <p:cNvSpPr>
                <a:spLocks noChangeShapeType="1"/>
              </p:cNvSpPr>
              <p:nvPr/>
            </p:nvSpPr>
            <p:spPr bwMode="auto">
              <a:xfrm>
                <a:off x="315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4" name="Line 740"/>
              <p:cNvSpPr>
                <a:spLocks noChangeShapeType="1"/>
              </p:cNvSpPr>
              <p:nvPr/>
            </p:nvSpPr>
            <p:spPr bwMode="auto">
              <a:xfrm>
                <a:off x="315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5" name="Line 741"/>
              <p:cNvSpPr>
                <a:spLocks noChangeShapeType="1"/>
              </p:cNvSpPr>
              <p:nvPr/>
            </p:nvSpPr>
            <p:spPr bwMode="auto">
              <a:xfrm>
                <a:off x="3159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6" name="Line 742"/>
              <p:cNvSpPr>
                <a:spLocks noChangeShapeType="1"/>
              </p:cNvSpPr>
              <p:nvPr/>
            </p:nvSpPr>
            <p:spPr bwMode="auto">
              <a:xfrm>
                <a:off x="316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7" name="Line 743"/>
              <p:cNvSpPr>
                <a:spLocks noChangeShapeType="1"/>
              </p:cNvSpPr>
              <p:nvPr/>
            </p:nvSpPr>
            <p:spPr bwMode="auto">
              <a:xfrm>
                <a:off x="316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8" name="Line 744"/>
              <p:cNvSpPr>
                <a:spLocks noChangeShapeType="1"/>
              </p:cNvSpPr>
              <p:nvPr/>
            </p:nvSpPr>
            <p:spPr bwMode="auto">
              <a:xfrm>
                <a:off x="316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89" name="Line 745"/>
              <p:cNvSpPr>
                <a:spLocks noChangeShapeType="1"/>
              </p:cNvSpPr>
              <p:nvPr/>
            </p:nvSpPr>
            <p:spPr bwMode="auto">
              <a:xfrm>
                <a:off x="316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0" name="Line 746"/>
              <p:cNvSpPr>
                <a:spLocks noChangeShapeType="1"/>
              </p:cNvSpPr>
              <p:nvPr/>
            </p:nvSpPr>
            <p:spPr bwMode="auto">
              <a:xfrm>
                <a:off x="316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1" name="Line 747"/>
              <p:cNvSpPr>
                <a:spLocks noChangeShapeType="1"/>
              </p:cNvSpPr>
              <p:nvPr/>
            </p:nvSpPr>
            <p:spPr bwMode="auto">
              <a:xfrm>
                <a:off x="3161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2" name="Line 748"/>
              <p:cNvSpPr>
                <a:spLocks noChangeShapeType="1"/>
              </p:cNvSpPr>
              <p:nvPr/>
            </p:nvSpPr>
            <p:spPr bwMode="auto">
              <a:xfrm>
                <a:off x="316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3" name="Line 749"/>
              <p:cNvSpPr>
                <a:spLocks noChangeShapeType="1"/>
              </p:cNvSpPr>
              <p:nvPr/>
            </p:nvSpPr>
            <p:spPr bwMode="auto">
              <a:xfrm>
                <a:off x="316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4" name="Line 750"/>
              <p:cNvSpPr>
                <a:spLocks noChangeShapeType="1"/>
              </p:cNvSpPr>
              <p:nvPr/>
            </p:nvSpPr>
            <p:spPr bwMode="auto">
              <a:xfrm>
                <a:off x="316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5" name="Line 751"/>
              <p:cNvSpPr>
                <a:spLocks noChangeShapeType="1"/>
              </p:cNvSpPr>
              <p:nvPr/>
            </p:nvSpPr>
            <p:spPr bwMode="auto">
              <a:xfrm>
                <a:off x="316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6" name="Line 752"/>
              <p:cNvSpPr>
                <a:spLocks noChangeShapeType="1"/>
              </p:cNvSpPr>
              <p:nvPr/>
            </p:nvSpPr>
            <p:spPr bwMode="auto">
              <a:xfrm>
                <a:off x="316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7" name="Line 753"/>
              <p:cNvSpPr>
                <a:spLocks noChangeShapeType="1"/>
              </p:cNvSpPr>
              <p:nvPr/>
            </p:nvSpPr>
            <p:spPr bwMode="auto">
              <a:xfrm>
                <a:off x="3163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8" name="Line 754"/>
              <p:cNvSpPr>
                <a:spLocks noChangeShapeType="1"/>
              </p:cNvSpPr>
              <p:nvPr/>
            </p:nvSpPr>
            <p:spPr bwMode="auto">
              <a:xfrm>
                <a:off x="316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9" name="Line 755"/>
              <p:cNvSpPr>
                <a:spLocks noChangeShapeType="1"/>
              </p:cNvSpPr>
              <p:nvPr/>
            </p:nvSpPr>
            <p:spPr bwMode="auto">
              <a:xfrm>
                <a:off x="316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0" name="Line 756"/>
              <p:cNvSpPr>
                <a:spLocks noChangeShapeType="1"/>
              </p:cNvSpPr>
              <p:nvPr/>
            </p:nvSpPr>
            <p:spPr bwMode="auto">
              <a:xfrm>
                <a:off x="316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1" name="Line 757"/>
              <p:cNvSpPr>
                <a:spLocks noChangeShapeType="1"/>
              </p:cNvSpPr>
              <p:nvPr/>
            </p:nvSpPr>
            <p:spPr bwMode="auto">
              <a:xfrm>
                <a:off x="316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2" name="Line 758"/>
              <p:cNvSpPr>
                <a:spLocks noChangeShapeType="1"/>
              </p:cNvSpPr>
              <p:nvPr/>
            </p:nvSpPr>
            <p:spPr bwMode="auto">
              <a:xfrm>
                <a:off x="316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3" name="Line 759"/>
              <p:cNvSpPr>
                <a:spLocks noChangeShapeType="1"/>
              </p:cNvSpPr>
              <p:nvPr/>
            </p:nvSpPr>
            <p:spPr bwMode="auto">
              <a:xfrm>
                <a:off x="316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4" name="Line 760"/>
              <p:cNvSpPr>
                <a:spLocks noChangeShapeType="1"/>
              </p:cNvSpPr>
              <p:nvPr/>
            </p:nvSpPr>
            <p:spPr bwMode="auto">
              <a:xfrm>
                <a:off x="3165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5" name="Line 761"/>
              <p:cNvSpPr>
                <a:spLocks noChangeShapeType="1"/>
              </p:cNvSpPr>
              <p:nvPr/>
            </p:nvSpPr>
            <p:spPr bwMode="auto">
              <a:xfrm>
                <a:off x="316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6" name="Line 762"/>
              <p:cNvSpPr>
                <a:spLocks noChangeShapeType="1"/>
              </p:cNvSpPr>
              <p:nvPr/>
            </p:nvSpPr>
            <p:spPr bwMode="auto">
              <a:xfrm>
                <a:off x="316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7" name="Line 763"/>
              <p:cNvSpPr>
                <a:spLocks noChangeShapeType="1"/>
              </p:cNvSpPr>
              <p:nvPr/>
            </p:nvSpPr>
            <p:spPr bwMode="auto">
              <a:xfrm>
                <a:off x="316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8" name="Line 764"/>
              <p:cNvSpPr>
                <a:spLocks noChangeShapeType="1"/>
              </p:cNvSpPr>
              <p:nvPr/>
            </p:nvSpPr>
            <p:spPr bwMode="auto">
              <a:xfrm>
                <a:off x="316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09" name="Line 765"/>
              <p:cNvSpPr>
                <a:spLocks noChangeShapeType="1"/>
              </p:cNvSpPr>
              <p:nvPr/>
            </p:nvSpPr>
            <p:spPr bwMode="auto">
              <a:xfrm>
                <a:off x="316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0" name="Line 766"/>
              <p:cNvSpPr>
                <a:spLocks noChangeShapeType="1"/>
              </p:cNvSpPr>
              <p:nvPr/>
            </p:nvSpPr>
            <p:spPr bwMode="auto">
              <a:xfrm>
                <a:off x="316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1" name="Line 767"/>
              <p:cNvSpPr>
                <a:spLocks noChangeShapeType="1"/>
              </p:cNvSpPr>
              <p:nvPr/>
            </p:nvSpPr>
            <p:spPr bwMode="auto">
              <a:xfrm>
                <a:off x="316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2" name="Line 768"/>
              <p:cNvSpPr>
                <a:spLocks noChangeShapeType="1"/>
              </p:cNvSpPr>
              <p:nvPr/>
            </p:nvSpPr>
            <p:spPr bwMode="auto">
              <a:xfrm>
                <a:off x="3167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3" name="Line 769"/>
              <p:cNvSpPr>
                <a:spLocks noChangeShapeType="1"/>
              </p:cNvSpPr>
              <p:nvPr/>
            </p:nvSpPr>
            <p:spPr bwMode="auto">
              <a:xfrm>
                <a:off x="316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4" name="Line 770"/>
              <p:cNvSpPr>
                <a:spLocks noChangeShapeType="1"/>
              </p:cNvSpPr>
              <p:nvPr/>
            </p:nvSpPr>
            <p:spPr bwMode="auto">
              <a:xfrm>
                <a:off x="316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5" name="Line 771"/>
              <p:cNvSpPr>
                <a:spLocks noChangeShapeType="1"/>
              </p:cNvSpPr>
              <p:nvPr/>
            </p:nvSpPr>
            <p:spPr bwMode="auto">
              <a:xfrm>
                <a:off x="316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6" name="Line 772"/>
              <p:cNvSpPr>
                <a:spLocks noChangeShapeType="1"/>
              </p:cNvSpPr>
              <p:nvPr/>
            </p:nvSpPr>
            <p:spPr bwMode="auto">
              <a:xfrm>
                <a:off x="316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7" name="Line 773"/>
              <p:cNvSpPr>
                <a:spLocks noChangeShapeType="1"/>
              </p:cNvSpPr>
              <p:nvPr/>
            </p:nvSpPr>
            <p:spPr bwMode="auto">
              <a:xfrm>
                <a:off x="316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8" name="Line 774"/>
              <p:cNvSpPr>
                <a:spLocks noChangeShapeType="1"/>
              </p:cNvSpPr>
              <p:nvPr/>
            </p:nvSpPr>
            <p:spPr bwMode="auto">
              <a:xfrm>
                <a:off x="316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9" name="Line 775"/>
              <p:cNvSpPr>
                <a:spLocks noChangeShapeType="1"/>
              </p:cNvSpPr>
              <p:nvPr/>
            </p:nvSpPr>
            <p:spPr bwMode="auto">
              <a:xfrm>
                <a:off x="316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20" name="Line 776"/>
              <p:cNvSpPr>
                <a:spLocks noChangeShapeType="1"/>
              </p:cNvSpPr>
              <p:nvPr/>
            </p:nvSpPr>
            <p:spPr bwMode="auto">
              <a:xfrm>
                <a:off x="3169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21" name="Line 777"/>
              <p:cNvSpPr>
                <a:spLocks noChangeShapeType="1"/>
              </p:cNvSpPr>
              <p:nvPr/>
            </p:nvSpPr>
            <p:spPr bwMode="auto">
              <a:xfrm>
                <a:off x="3169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22" name="Line 778"/>
              <p:cNvSpPr>
                <a:spLocks noChangeShapeType="1"/>
              </p:cNvSpPr>
              <p:nvPr/>
            </p:nvSpPr>
            <p:spPr bwMode="auto">
              <a:xfrm>
                <a:off x="317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23" name="Line 779"/>
              <p:cNvSpPr>
                <a:spLocks noChangeShapeType="1"/>
              </p:cNvSpPr>
              <p:nvPr/>
            </p:nvSpPr>
            <p:spPr bwMode="auto">
              <a:xfrm>
                <a:off x="317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24" name="Line 780"/>
              <p:cNvSpPr>
                <a:spLocks noChangeShapeType="1"/>
              </p:cNvSpPr>
              <p:nvPr/>
            </p:nvSpPr>
            <p:spPr bwMode="auto">
              <a:xfrm>
                <a:off x="317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25" name="Line 781"/>
              <p:cNvSpPr>
                <a:spLocks noChangeShapeType="1"/>
              </p:cNvSpPr>
              <p:nvPr/>
            </p:nvSpPr>
            <p:spPr bwMode="auto">
              <a:xfrm>
                <a:off x="317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26" name="Line 782"/>
              <p:cNvSpPr>
                <a:spLocks noChangeShapeType="1"/>
              </p:cNvSpPr>
              <p:nvPr/>
            </p:nvSpPr>
            <p:spPr bwMode="auto">
              <a:xfrm>
                <a:off x="317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27" name="Line 783"/>
              <p:cNvSpPr>
                <a:spLocks noChangeShapeType="1"/>
              </p:cNvSpPr>
              <p:nvPr/>
            </p:nvSpPr>
            <p:spPr bwMode="auto">
              <a:xfrm>
                <a:off x="317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28" name="Line 784"/>
              <p:cNvSpPr>
                <a:spLocks noChangeShapeType="1"/>
              </p:cNvSpPr>
              <p:nvPr/>
            </p:nvSpPr>
            <p:spPr bwMode="auto">
              <a:xfrm>
                <a:off x="3171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29" name="Line 785"/>
              <p:cNvSpPr>
                <a:spLocks noChangeShapeType="1"/>
              </p:cNvSpPr>
              <p:nvPr/>
            </p:nvSpPr>
            <p:spPr bwMode="auto">
              <a:xfrm>
                <a:off x="3171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0" name="Line 786"/>
              <p:cNvSpPr>
                <a:spLocks noChangeShapeType="1"/>
              </p:cNvSpPr>
              <p:nvPr/>
            </p:nvSpPr>
            <p:spPr bwMode="auto">
              <a:xfrm>
                <a:off x="317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1" name="Line 787"/>
              <p:cNvSpPr>
                <a:spLocks noChangeShapeType="1"/>
              </p:cNvSpPr>
              <p:nvPr/>
            </p:nvSpPr>
            <p:spPr bwMode="auto">
              <a:xfrm>
                <a:off x="317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2" name="Line 788"/>
              <p:cNvSpPr>
                <a:spLocks noChangeShapeType="1"/>
              </p:cNvSpPr>
              <p:nvPr/>
            </p:nvSpPr>
            <p:spPr bwMode="auto">
              <a:xfrm>
                <a:off x="317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3" name="Line 789"/>
              <p:cNvSpPr>
                <a:spLocks noChangeShapeType="1"/>
              </p:cNvSpPr>
              <p:nvPr/>
            </p:nvSpPr>
            <p:spPr bwMode="auto">
              <a:xfrm>
                <a:off x="317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4" name="Line 790"/>
              <p:cNvSpPr>
                <a:spLocks noChangeShapeType="1"/>
              </p:cNvSpPr>
              <p:nvPr/>
            </p:nvSpPr>
            <p:spPr bwMode="auto">
              <a:xfrm>
                <a:off x="317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5" name="Line 791"/>
              <p:cNvSpPr>
                <a:spLocks noChangeShapeType="1"/>
              </p:cNvSpPr>
              <p:nvPr/>
            </p:nvSpPr>
            <p:spPr bwMode="auto">
              <a:xfrm>
                <a:off x="317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6" name="Line 792"/>
              <p:cNvSpPr>
                <a:spLocks noChangeShapeType="1"/>
              </p:cNvSpPr>
              <p:nvPr/>
            </p:nvSpPr>
            <p:spPr bwMode="auto">
              <a:xfrm>
                <a:off x="317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7" name="Line 793"/>
              <p:cNvSpPr>
                <a:spLocks noChangeShapeType="1"/>
              </p:cNvSpPr>
              <p:nvPr/>
            </p:nvSpPr>
            <p:spPr bwMode="auto">
              <a:xfrm>
                <a:off x="3173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8" name="Line 794"/>
              <p:cNvSpPr>
                <a:spLocks noChangeShapeType="1"/>
              </p:cNvSpPr>
              <p:nvPr/>
            </p:nvSpPr>
            <p:spPr bwMode="auto">
              <a:xfrm>
                <a:off x="3173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9" name="Line 795"/>
              <p:cNvSpPr>
                <a:spLocks noChangeShapeType="1"/>
              </p:cNvSpPr>
              <p:nvPr/>
            </p:nvSpPr>
            <p:spPr bwMode="auto">
              <a:xfrm>
                <a:off x="317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40" name="Line 796"/>
              <p:cNvSpPr>
                <a:spLocks noChangeShapeType="1"/>
              </p:cNvSpPr>
              <p:nvPr/>
            </p:nvSpPr>
            <p:spPr bwMode="auto">
              <a:xfrm>
                <a:off x="317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41" name="Line 797"/>
              <p:cNvSpPr>
                <a:spLocks noChangeShapeType="1"/>
              </p:cNvSpPr>
              <p:nvPr/>
            </p:nvSpPr>
            <p:spPr bwMode="auto">
              <a:xfrm>
                <a:off x="317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42" name="Line 798"/>
              <p:cNvSpPr>
                <a:spLocks noChangeShapeType="1"/>
              </p:cNvSpPr>
              <p:nvPr/>
            </p:nvSpPr>
            <p:spPr bwMode="auto">
              <a:xfrm>
                <a:off x="317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43" name="Line 799"/>
              <p:cNvSpPr>
                <a:spLocks noChangeShapeType="1"/>
              </p:cNvSpPr>
              <p:nvPr/>
            </p:nvSpPr>
            <p:spPr bwMode="auto">
              <a:xfrm>
                <a:off x="317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44" name="Line 800"/>
              <p:cNvSpPr>
                <a:spLocks noChangeShapeType="1"/>
              </p:cNvSpPr>
              <p:nvPr/>
            </p:nvSpPr>
            <p:spPr bwMode="auto">
              <a:xfrm>
                <a:off x="317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45" name="Line 801"/>
              <p:cNvSpPr>
                <a:spLocks noChangeShapeType="1"/>
              </p:cNvSpPr>
              <p:nvPr/>
            </p:nvSpPr>
            <p:spPr bwMode="auto">
              <a:xfrm>
                <a:off x="317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46" name="Line 802"/>
              <p:cNvSpPr>
                <a:spLocks noChangeShapeType="1"/>
              </p:cNvSpPr>
              <p:nvPr/>
            </p:nvSpPr>
            <p:spPr bwMode="auto">
              <a:xfrm>
                <a:off x="317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47" name="Line 803"/>
              <p:cNvSpPr>
                <a:spLocks noChangeShapeType="1"/>
              </p:cNvSpPr>
              <p:nvPr/>
            </p:nvSpPr>
            <p:spPr bwMode="auto">
              <a:xfrm>
                <a:off x="3175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48" name="Line 804"/>
              <p:cNvSpPr>
                <a:spLocks noChangeShapeType="1"/>
              </p:cNvSpPr>
              <p:nvPr/>
            </p:nvSpPr>
            <p:spPr bwMode="auto">
              <a:xfrm>
                <a:off x="3175" y="937"/>
                <a:ext cx="2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49" name="Line 805"/>
              <p:cNvSpPr>
                <a:spLocks noChangeShapeType="1"/>
              </p:cNvSpPr>
              <p:nvPr/>
            </p:nvSpPr>
            <p:spPr bwMode="auto">
              <a:xfrm>
                <a:off x="317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50" name="Line 806"/>
              <p:cNvSpPr>
                <a:spLocks noChangeShapeType="1"/>
              </p:cNvSpPr>
              <p:nvPr/>
            </p:nvSpPr>
            <p:spPr bwMode="auto">
              <a:xfrm>
                <a:off x="3177" y="937"/>
                <a:ext cx="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951" name="Line 807"/>
            <p:cNvSpPr>
              <a:spLocks noChangeShapeType="1"/>
            </p:cNvSpPr>
            <p:nvPr/>
          </p:nvSpPr>
          <p:spPr bwMode="auto">
            <a:xfrm>
              <a:off x="2950" y="801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52" name="Line 808"/>
            <p:cNvSpPr>
              <a:spLocks noChangeShapeType="1"/>
            </p:cNvSpPr>
            <p:nvPr/>
          </p:nvSpPr>
          <p:spPr bwMode="auto">
            <a:xfrm>
              <a:off x="2950" y="801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53" name="Line 809"/>
            <p:cNvSpPr>
              <a:spLocks noChangeShapeType="1"/>
            </p:cNvSpPr>
            <p:nvPr/>
          </p:nvSpPr>
          <p:spPr bwMode="auto">
            <a:xfrm>
              <a:off x="2950" y="801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54" name="Line 810"/>
            <p:cNvSpPr>
              <a:spLocks noChangeShapeType="1"/>
            </p:cNvSpPr>
            <p:nvPr/>
          </p:nvSpPr>
          <p:spPr bwMode="auto">
            <a:xfrm>
              <a:off x="2950" y="801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55" name="Line 811"/>
            <p:cNvSpPr>
              <a:spLocks noChangeShapeType="1"/>
            </p:cNvSpPr>
            <p:nvPr/>
          </p:nvSpPr>
          <p:spPr bwMode="auto">
            <a:xfrm>
              <a:off x="2950" y="801"/>
              <a:ext cx="1" cy="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56" name="Line 812"/>
            <p:cNvSpPr>
              <a:spLocks noChangeShapeType="1"/>
            </p:cNvSpPr>
            <p:nvPr/>
          </p:nvSpPr>
          <p:spPr bwMode="auto">
            <a:xfrm>
              <a:off x="2950" y="803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57" name="Line 813"/>
            <p:cNvSpPr>
              <a:spLocks noChangeShapeType="1"/>
            </p:cNvSpPr>
            <p:nvPr/>
          </p:nvSpPr>
          <p:spPr bwMode="auto">
            <a:xfrm>
              <a:off x="2950" y="803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58" name="Line 814"/>
            <p:cNvSpPr>
              <a:spLocks noChangeShapeType="1"/>
            </p:cNvSpPr>
            <p:nvPr/>
          </p:nvSpPr>
          <p:spPr bwMode="auto">
            <a:xfrm>
              <a:off x="2950" y="803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59" name="Line 815"/>
            <p:cNvSpPr>
              <a:spLocks noChangeShapeType="1"/>
            </p:cNvSpPr>
            <p:nvPr/>
          </p:nvSpPr>
          <p:spPr bwMode="auto">
            <a:xfrm>
              <a:off x="2950" y="803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0" name="Line 816"/>
            <p:cNvSpPr>
              <a:spLocks noChangeShapeType="1"/>
            </p:cNvSpPr>
            <p:nvPr/>
          </p:nvSpPr>
          <p:spPr bwMode="auto">
            <a:xfrm>
              <a:off x="2950" y="803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1" name="Line 817"/>
            <p:cNvSpPr>
              <a:spLocks noChangeShapeType="1"/>
            </p:cNvSpPr>
            <p:nvPr/>
          </p:nvSpPr>
          <p:spPr bwMode="auto">
            <a:xfrm>
              <a:off x="2950" y="803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2" name="Line 818"/>
            <p:cNvSpPr>
              <a:spLocks noChangeShapeType="1"/>
            </p:cNvSpPr>
            <p:nvPr/>
          </p:nvSpPr>
          <p:spPr bwMode="auto">
            <a:xfrm>
              <a:off x="2950" y="803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3" name="Line 819"/>
            <p:cNvSpPr>
              <a:spLocks noChangeShapeType="1"/>
            </p:cNvSpPr>
            <p:nvPr/>
          </p:nvSpPr>
          <p:spPr bwMode="auto">
            <a:xfrm>
              <a:off x="2950" y="803"/>
              <a:ext cx="1" cy="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" name="Line 820"/>
            <p:cNvSpPr>
              <a:spLocks noChangeShapeType="1"/>
            </p:cNvSpPr>
            <p:nvPr/>
          </p:nvSpPr>
          <p:spPr bwMode="auto">
            <a:xfrm>
              <a:off x="2950" y="805"/>
              <a:ext cx="2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" name="Line 821"/>
            <p:cNvSpPr>
              <a:spLocks noChangeShapeType="1"/>
            </p:cNvSpPr>
            <p:nvPr/>
          </p:nvSpPr>
          <p:spPr bwMode="auto">
            <a:xfrm>
              <a:off x="2952" y="805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6" name="Line 822"/>
            <p:cNvSpPr>
              <a:spLocks noChangeShapeType="1"/>
            </p:cNvSpPr>
            <p:nvPr/>
          </p:nvSpPr>
          <p:spPr bwMode="auto">
            <a:xfrm>
              <a:off x="2952" y="805"/>
              <a:ext cx="1" cy="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7" name="Line 823"/>
            <p:cNvSpPr>
              <a:spLocks noChangeShapeType="1"/>
            </p:cNvSpPr>
            <p:nvPr/>
          </p:nvSpPr>
          <p:spPr bwMode="auto">
            <a:xfrm>
              <a:off x="2952" y="807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8" name="Line 824"/>
            <p:cNvSpPr>
              <a:spLocks noChangeShapeType="1"/>
            </p:cNvSpPr>
            <p:nvPr/>
          </p:nvSpPr>
          <p:spPr bwMode="auto">
            <a:xfrm>
              <a:off x="2952" y="807"/>
              <a:ext cx="1" cy="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9" name="Line 825"/>
            <p:cNvSpPr>
              <a:spLocks noChangeShapeType="1"/>
            </p:cNvSpPr>
            <p:nvPr/>
          </p:nvSpPr>
          <p:spPr bwMode="auto">
            <a:xfrm>
              <a:off x="2952" y="809"/>
              <a:ext cx="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0" name="Line 826"/>
            <p:cNvSpPr>
              <a:spLocks noChangeShapeType="1"/>
            </p:cNvSpPr>
            <p:nvPr/>
          </p:nvSpPr>
          <p:spPr bwMode="auto">
            <a:xfrm>
              <a:off x="2952" y="809"/>
              <a:ext cx="1" cy="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1" name="Freeform 827"/>
            <p:cNvSpPr>
              <a:spLocks/>
            </p:cNvSpPr>
            <p:nvPr/>
          </p:nvSpPr>
          <p:spPr bwMode="auto">
            <a:xfrm>
              <a:off x="2952" y="811"/>
              <a:ext cx="1" cy="2"/>
            </a:xfrm>
            <a:custGeom>
              <a:avLst/>
              <a:gdLst>
                <a:gd name="T0" fmla="*/ 0 h 2"/>
                <a:gd name="T1" fmla="*/ 2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2" name="Line 828"/>
            <p:cNvSpPr>
              <a:spLocks noChangeShapeType="1"/>
            </p:cNvSpPr>
            <p:nvPr/>
          </p:nvSpPr>
          <p:spPr bwMode="auto">
            <a:xfrm>
              <a:off x="2952" y="857"/>
              <a:ext cx="1" cy="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3" name="Line 829"/>
            <p:cNvSpPr>
              <a:spLocks noChangeShapeType="1"/>
            </p:cNvSpPr>
            <p:nvPr/>
          </p:nvSpPr>
          <p:spPr bwMode="auto">
            <a:xfrm>
              <a:off x="2952" y="859"/>
              <a:ext cx="1" cy="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4" name="Line 830"/>
            <p:cNvSpPr>
              <a:spLocks noChangeShapeType="1"/>
            </p:cNvSpPr>
            <p:nvPr/>
          </p:nvSpPr>
          <p:spPr bwMode="auto">
            <a:xfrm>
              <a:off x="2952" y="863"/>
              <a:ext cx="1" cy="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5" name="Line 831"/>
            <p:cNvSpPr>
              <a:spLocks noChangeShapeType="1"/>
            </p:cNvSpPr>
            <p:nvPr/>
          </p:nvSpPr>
          <p:spPr bwMode="auto">
            <a:xfrm>
              <a:off x="2952" y="867"/>
              <a:ext cx="1" cy="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6" name="Line 832"/>
            <p:cNvSpPr>
              <a:spLocks noChangeShapeType="1"/>
            </p:cNvSpPr>
            <p:nvPr/>
          </p:nvSpPr>
          <p:spPr bwMode="auto">
            <a:xfrm>
              <a:off x="2952" y="871"/>
              <a:ext cx="1" cy="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7" name="Line 833"/>
            <p:cNvSpPr>
              <a:spLocks noChangeShapeType="1"/>
            </p:cNvSpPr>
            <p:nvPr/>
          </p:nvSpPr>
          <p:spPr bwMode="auto">
            <a:xfrm>
              <a:off x="2952" y="877"/>
              <a:ext cx="1" cy="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8" name="Freeform 834"/>
            <p:cNvSpPr>
              <a:spLocks/>
            </p:cNvSpPr>
            <p:nvPr/>
          </p:nvSpPr>
          <p:spPr bwMode="auto">
            <a:xfrm>
              <a:off x="2952" y="885"/>
              <a:ext cx="1" cy="18"/>
            </a:xfrm>
            <a:custGeom>
              <a:avLst/>
              <a:gdLst>
                <a:gd name="T0" fmla="*/ 0 h 18"/>
                <a:gd name="T1" fmla="*/ 8 h 18"/>
                <a:gd name="T2" fmla="*/ 18 h 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8">
                  <a:moveTo>
                    <a:pt x="0" y="0"/>
                  </a:moveTo>
                  <a:lnTo>
                    <a:pt x="0" y="8"/>
                  </a:lnTo>
                  <a:lnTo>
                    <a:pt x="0" y="1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9" name="Freeform 835"/>
            <p:cNvSpPr>
              <a:spLocks/>
            </p:cNvSpPr>
            <p:nvPr/>
          </p:nvSpPr>
          <p:spPr bwMode="auto">
            <a:xfrm>
              <a:off x="2952" y="949"/>
              <a:ext cx="1" cy="44"/>
            </a:xfrm>
            <a:custGeom>
              <a:avLst/>
              <a:gdLst>
                <a:gd name="T0" fmla="*/ 0 h 44"/>
                <a:gd name="T1" fmla="*/ 24 h 44"/>
                <a:gd name="T2" fmla="*/ 44 h 4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4">
                  <a:moveTo>
                    <a:pt x="0" y="0"/>
                  </a:moveTo>
                  <a:lnTo>
                    <a:pt x="0" y="24"/>
                  </a:lnTo>
                  <a:lnTo>
                    <a:pt x="0" y="4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80" name="Freeform 836"/>
            <p:cNvSpPr>
              <a:spLocks/>
            </p:cNvSpPr>
            <p:nvPr/>
          </p:nvSpPr>
          <p:spPr bwMode="auto">
            <a:xfrm>
              <a:off x="2952" y="1039"/>
              <a:ext cx="1" cy="46"/>
            </a:xfrm>
            <a:custGeom>
              <a:avLst/>
              <a:gdLst>
                <a:gd name="T0" fmla="*/ 0 h 46"/>
                <a:gd name="T1" fmla="*/ 36 h 46"/>
                <a:gd name="T2" fmla="*/ 46 h 4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6">
                  <a:moveTo>
                    <a:pt x="0" y="0"/>
                  </a:moveTo>
                  <a:lnTo>
                    <a:pt x="0" y="36"/>
                  </a:lnTo>
                  <a:lnTo>
                    <a:pt x="0" y="4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81" name="Line 837"/>
            <p:cNvSpPr>
              <a:spLocks noChangeShapeType="1"/>
            </p:cNvSpPr>
            <p:nvPr/>
          </p:nvSpPr>
          <p:spPr bwMode="auto">
            <a:xfrm>
              <a:off x="2952" y="1131"/>
              <a:ext cx="1" cy="4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82" name="Line 838"/>
            <p:cNvSpPr>
              <a:spLocks noChangeShapeType="1"/>
            </p:cNvSpPr>
            <p:nvPr/>
          </p:nvSpPr>
          <p:spPr bwMode="auto">
            <a:xfrm>
              <a:off x="2952" y="1221"/>
              <a:ext cx="1" cy="4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83" name="Freeform 839"/>
            <p:cNvSpPr>
              <a:spLocks/>
            </p:cNvSpPr>
            <p:nvPr/>
          </p:nvSpPr>
          <p:spPr bwMode="auto">
            <a:xfrm>
              <a:off x="2952" y="1311"/>
              <a:ext cx="1" cy="46"/>
            </a:xfrm>
            <a:custGeom>
              <a:avLst/>
              <a:gdLst>
                <a:gd name="T0" fmla="*/ 0 h 46"/>
                <a:gd name="T1" fmla="*/ 22 h 46"/>
                <a:gd name="T2" fmla="*/ 46 h 4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6">
                  <a:moveTo>
                    <a:pt x="0" y="0"/>
                  </a:moveTo>
                  <a:lnTo>
                    <a:pt x="0" y="22"/>
                  </a:lnTo>
                  <a:lnTo>
                    <a:pt x="0" y="4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84" name="Line 840"/>
            <p:cNvSpPr>
              <a:spLocks noChangeShapeType="1"/>
            </p:cNvSpPr>
            <p:nvPr/>
          </p:nvSpPr>
          <p:spPr bwMode="auto">
            <a:xfrm>
              <a:off x="2952" y="1403"/>
              <a:ext cx="1" cy="4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85" name="Line 841"/>
            <p:cNvSpPr>
              <a:spLocks noChangeShapeType="1"/>
            </p:cNvSpPr>
            <p:nvPr/>
          </p:nvSpPr>
          <p:spPr bwMode="auto">
            <a:xfrm>
              <a:off x="2952" y="1493"/>
              <a:ext cx="1" cy="4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86" name="Line 842"/>
            <p:cNvSpPr>
              <a:spLocks noChangeShapeType="1"/>
            </p:cNvSpPr>
            <p:nvPr/>
          </p:nvSpPr>
          <p:spPr bwMode="auto">
            <a:xfrm>
              <a:off x="2952" y="1583"/>
              <a:ext cx="1" cy="4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87" name="Line 843"/>
            <p:cNvSpPr>
              <a:spLocks noChangeShapeType="1"/>
            </p:cNvSpPr>
            <p:nvPr/>
          </p:nvSpPr>
          <p:spPr bwMode="auto">
            <a:xfrm>
              <a:off x="2952" y="1675"/>
              <a:ext cx="1" cy="4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88" name="Line 844"/>
            <p:cNvSpPr>
              <a:spLocks noChangeShapeType="1"/>
            </p:cNvSpPr>
            <p:nvPr/>
          </p:nvSpPr>
          <p:spPr bwMode="auto">
            <a:xfrm>
              <a:off x="2952" y="1765"/>
              <a:ext cx="1" cy="4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89" name="Freeform 845"/>
            <p:cNvSpPr>
              <a:spLocks/>
            </p:cNvSpPr>
            <p:nvPr/>
          </p:nvSpPr>
          <p:spPr bwMode="auto">
            <a:xfrm>
              <a:off x="2952" y="1855"/>
              <a:ext cx="1" cy="46"/>
            </a:xfrm>
            <a:custGeom>
              <a:avLst/>
              <a:gdLst>
                <a:gd name="T0" fmla="*/ 0 h 46"/>
                <a:gd name="T1" fmla="*/ 12 h 46"/>
                <a:gd name="T2" fmla="*/ 46 h 4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6">
                  <a:moveTo>
                    <a:pt x="0" y="0"/>
                  </a:moveTo>
                  <a:lnTo>
                    <a:pt x="0" y="12"/>
                  </a:lnTo>
                  <a:lnTo>
                    <a:pt x="0" y="4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90" name="Line 846"/>
            <p:cNvSpPr>
              <a:spLocks noChangeShapeType="1"/>
            </p:cNvSpPr>
            <p:nvPr/>
          </p:nvSpPr>
          <p:spPr bwMode="auto">
            <a:xfrm>
              <a:off x="2952" y="1947"/>
              <a:ext cx="1" cy="4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91" name="Line 847"/>
            <p:cNvSpPr>
              <a:spLocks noChangeShapeType="1"/>
            </p:cNvSpPr>
            <p:nvPr/>
          </p:nvSpPr>
          <p:spPr bwMode="auto">
            <a:xfrm>
              <a:off x="2952" y="2037"/>
              <a:ext cx="1" cy="4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92" name="Line 848"/>
            <p:cNvSpPr>
              <a:spLocks noChangeShapeType="1"/>
            </p:cNvSpPr>
            <p:nvPr/>
          </p:nvSpPr>
          <p:spPr bwMode="auto">
            <a:xfrm>
              <a:off x="2952" y="2127"/>
              <a:ext cx="1" cy="4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93" name="Line 849"/>
            <p:cNvSpPr>
              <a:spLocks noChangeShapeType="1"/>
            </p:cNvSpPr>
            <p:nvPr/>
          </p:nvSpPr>
          <p:spPr bwMode="auto">
            <a:xfrm>
              <a:off x="2952" y="2219"/>
              <a:ext cx="1" cy="4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94" name="Line 850"/>
            <p:cNvSpPr>
              <a:spLocks noChangeShapeType="1"/>
            </p:cNvSpPr>
            <p:nvPr/>
          </p:nvSpPr>
          <p:spPr bwMode="auto">
            <a:xfrm>
              <a:off x="2952" y="2309"/>
              <a:ext cx="1" cy="4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95" name="Line 851"/>
            <p:cNvSpPr>
              <a:spLocks noChangeShapeType="1"/>
            </p:cNvSpPr>
            <p:nvPr/>
          </p:nvSpPr>
          <p:spPr bwMode="auto">
            <a:xfrm>
              <a:off x="2952" y="2399"/>
              <a:ext cx="1" cy="4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96" name="Freeform 852"/>
            <p:cNvSpPr>
              <a:spLocks/>
            </p:cNvSpPr>
            <p:nvPr/>
          </p:nvSpPr>
          <p:spPr bwMode="auto">
            <a:xfrm>
              <a:off x="2952" y="2491"/>
              <a:ext cx="1" cy="44"/>
            </a:xfrm>
            <a:custGeom>
              <a:avLst/>
              <a:gdLst>
                <a:gd name="T0" fmla="*/ 0 h 44"/>
                <a:gd name="T1" fmla="*/ 22 h 44"/>
                <a:gd name="T2" fmla="*/ 44 h 4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4">
                  <a:moveTo>
                    <a:pt x="0" y="0"/>
                  </a:moveTo>
                  <a:lnTo>
                    <a:pt x="0" y="22"/>
                  </a:lnTo>
                  <a:lnTo>
                    <a:pt x="0" y="4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97" name="Line 853"/>
            <p:cNvSpPr>
              <a:spLocks noChangeShapeType="1"/>
            </p:cNvSpPr>
            <p:nvPr/>
          </p:nvSpPr>
          <p:spPr bwMode="auto">
            <a:xfrm>
              <a:off x="2952" y="2581"/>
              <a:ext cx="1" cy="4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98" name="Freeform 854"/>
            <p:cNvSpPr>
              <a:spLocks/>
            </p:cNvSpPr>
            <p:nvPr/>
          </p:nvSpPr>
          <p:spPr bwMode="auto">
            <a:xfrm>
              <a:off x="2952" y="2673"/>
              <a:ext cx="1" cy="44"/>
            </a:xfrm>
            <a:custGeom>
              <a:avLst/>
              <a:gdLst>
                <a:gd name="T0" fmla="*/ 0 h 44"/>
                <a:gd name="T1" fmla="*/ 44 h 44"/>
                <a:gd name="T2" fmla="*/ 44 h 4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4">
                  <a:moveTo>
                    <a:pt x="0" y="0"/>
                  </a:moveTo>
                  <a:lnTo>
                    <a:pt x="0" y="44"/>
                  </a:lnTo>
                  <a:lnTo>
                    <a:pt x="0" y="4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99" name="Line 855"/>
            <p:cNvSpPr>
              <a:spLocks noChangeShapeType="1"/>
            </p:cNvSpPr>
            <p:nvPr/>
          </p:nvSpPr>
          <p:spPr bwMode="auto">
            <a:xfrm>
              <a:off x="1208" y="1147"/>
              <a:ext cx="1" cy="8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00" name="Line 856"/>
            <p:cNvSpPr>
              <a:spLocks noChangeShapeType="1"/>
            </p:cNvSpPr>
            <p:nvPr/>
          </p:nvSpPr>
          <p:spPr bwMode="auto">
            <a:xfrm>
              <a:off x="1212" y="1147"/>
              <a:ext cx="1" cy="8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01" name="Line 857"/>
            <p:cNvSpPr>
              <a:spLocks noChangeShapeType="1"/>
            </p:cNvSpPr>
            <p:nvPr/>
          </p:nvSpPr>
          <p:spPr bwMode="auto">
            <a:xfrm>
              <a:off x="1196" y="1147"/>
              <a:ext cx="2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02" name="Freeform 858"/>
            <p:cNvSpPr>
              <a:spLocks/>
            </p:cNvSpPr>
            <p:nvPr/>
          </p:nvSpPr>
          <p:spPr bwMode="auto">
            <a:xfrm>
              <a:off x="1196" y="1207"/>
              <a:ext cx="60" cy="24"/>
            </a:xfrm>
            <a:custGeom>
              <a:avLst/>
              <a:gdLst>
                <a:gd name="T0" fmla="*/ 0 w 60"/>
                <a:gd name="T1" fmla="*/ 24 h 24"/>
                <a:gd name="T2" fmla="*/ 60 w 60"/>
                <a:gd name="T3" fmla="*/ 24 h 24"/>
                <a:gd name="T4" fmla="*/ 60 w 60"/>
                <a:gd name="T5" fmla="*/ 0 h 24"/>
                <a:gd name="T6" fmla="*/ 56 w 6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4">
                  <a:moveTo>
                    <a:pt x="0" y="24"/>
                  </a:moveTo>
                  <a:lnTo>
                    <a:pt x="60" y="24"/>
                  </a:lnTo>
                  <a:lnTo>
                    <a:pt x="60" y="0"/>
                  </a:lnTo>
                  <a:lnTo>
                    <a:pt x="56" y="2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03" name="Line 859"/>
            <p:cNvSpPr>
              <a:spLocks noChangeShapeType="1"/>
            </p:cNvSpPr>
            <p:nvPr/>
          </p:nvSpPr>
          <p:spPr bwMode="auto">
            <a:xfrm>
              <a:off x="1274" y="1227"/>
              <a:ext cx="1" cy="3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04" name="Line 860"/>
            <p:cNvSpPr>
              <a:spLocks noChangeShapeType="1"/>
            </p:cNvSpPr>
            <p:nvPr/>
          </p:nvSpPr>
          <p:spPr bwMode="auto">
            <a:xfrm>
              <a:off x="1276" y="1227"/>
              <a:ext cx="1" cy="3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05" name="Freeform 861"/>
            <p:cNvSpPr>
              <a:spLocks/>
            </p:cNvSpPr>
            <p:nvPr/>
          </p:nvSpPr>
          <p:spPr bwMode="auto">
            <a:xfrm>
              <a:off x="1276" y="1227"/>
              <a:ext cx="22" cy="16"/>
            </a:xfrm>
            <a:custGeom>
              <a:avLst/>
              <a:gdLst>
                <a:gd name="T0" fmla="*/ 0 w 22"/>
                <a:gd name="T1" fmla="*/ 16 h 16"/>
                <a:gd name="T2" fmla="*/ 2 w 22"/>
                <a:gd name="T3" fmla="*/ 8 h 16"/>
                <a:gd name="T4" fmla="*/ 8 w 22"/>
                <a:gd name="T5" fmla="*/ 2 h 16"/>
                <a:gd name="T6" fmla="*/ 12 w 22"/>
                <a:gd name="T7" fmla="*/ 0 h 16"/>
                <a:gd name="T8" fmla="*/ 20 w 22"/>
                <a:gd name="T9" fmla="*/ 0 h 16"/>
                <a:gd name="T10" fmla="*/ 22 w 22"/>
                <a:gd name="T11" fmla="*/ 2 h 16"/>
                <a:gd name="T12" fmla="*/ 22 w 22"/>
                <a:gd name="T13" fmla="*/ 6 h 16"/>
                <a:gd name="T14" fmla="*/ 20 w 22"/>
                <a:gd name="T15" fmla="*/ 8 h 16"/>
                <a:gd name="T16" fmla="*/ 18 w 22"/>
                <a:gd name="T17" fmla="*/ 6 h 16"/>
                <a:gd name="T18" fmla="*/ 20 w 22"/>
                <a:gd name="T1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16">
                  <a:moveTo>
                    <a:pt x="0" y="16"/>
                  </a:moveTo>
                  <a:lnTo>
                    <a:pt x="2" y="8"/>
                  </a:lnTo>
                  <a:lnTo>
                    <a:pt x="8" y="2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2" y="2"/>
                  </a:lnTo>
                  <a:lnTo>
                    <a:pt x="22" y="6"/>
                  </a:lnTo>
                  <a:lnTo>
                    <a:pt x="20" y="8"/>
                  </a:lnTo>
                  <a:lnTo>
                    <a:pt x="18" y="6"/>
                  </a:lnTo>
                  <a:lnTo>
                    <a:pt x="20" y="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06" name="Line 862"/>
            <p:cNvSpPr>
              <a:spLocks noChangeShapeType="1"/>
            </p:cNvSpPr>
            <p:nvPr/>
          </p:nvSpPr>
          <p:spPr bwMode="auto">
            <a:xfrm>
              <a:off x="1266" y="1227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07" name="Line 863"/>
            <p:cNvSpPr>
              <a:spLocks noChangeShapeType="1"/>
            </p:cNvSpPr>
            <p:nvPr/>
          </p:nvSpPr>
          <p:spPr bwMode="auto">
            <a:xfrm>
              <a:off x="1266" y="1261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08" name="Freeform 864"/>
            <p:cNvSpPr>
              <a:spLocks/>
            </p:cNvSpPr>
            <p:nvPr/>
          </p:nvSpPr>
          <p:spPr bwMode="auto">
            <a:xfrm>
              <a:off x="1312" y="1227"/>
              <a:ext cx="32" cy="34"/>
            </a:xfrm>
            <a:custGeom>
              <a:avLst/>
              <a:gdLst>
                <a:gd name="T0" fmla="*/ 4 w 32"/>
                <a:gd name="T1" fmla="*/ 6 h 34"/>
                <a:gd name="T2" fmla="*/ 4 w 32"/>
                <a:gd name="T3" fmla="*/ 8 h 34"/>
                <a:gd name="T4" fmla="*/ 0 w 32"/>
                <a:gd name="T5" fmla="*/ 8 h 34"/>
                <a:gd name="T6" fmla="*/ 0 w 32"/>
                <a:gd name="T7" fmla="*/ 6 h 34"/>
                <a:gd name="T8" fmla="*/ 4 w 32"/>
                <a:gd name="T9" fmla="*/ 2 h 34"/>
                <a:gd name="T10" fmla="*/ 8 w 32"/>
                <a:gd name="T11" fmla="*/ 0 h 34"/>
                <a:gd name="T12" fmla="*/ 18 w 32"/>
                <a:gd name="T13" fmla="*/ 0 h 34"/>
                <a:gd name="T14" fmla="*/ 24 w 32"/>
                <a:gd name="T15" fmla="*/ 2 h 34"/>
                <a:gd name="T16" fmla="*/ 26 w 32"/>
                <a:gd name="T17" fmla="*/ 6 h 34"/>
                <a:gd name="T18" fmla="*/ 28 w 32"/>
                <a:gd name="T19" fmla="*/ 10 h 34"/>
                <a:gd name="T20" fmla="*/ 28 w 32"/>
                <a:gd name="T21" fmla="*/ 28 h 34"/>
                <a:gd name="T22" fmla="*/ 30 w 32"/>
                <a:gd name="T23" fmla="*/ 32 h 34"/>
                <a:gd name="T24" fmla="*/ 32 w 32"/>
                <a:gd name="T2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34">
                  <a:moveTo>
                    <a:pt x="4" y="6"/>
                  </a:moveTo>
                  <a:lnTo>
                    <a:pt x="4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4" y="2"/>
                  </a:lnTo>
                  <a:lnTo>
                    <a:pt x="8" y="0"/>
                  </a:lnTo>
                  <a:lnTo>
                    <a:pt x="18" y="0"/>
                  </a:lnTo>
                  <a:lnTo>
                    <a:pt x="24" y="2"/>
                  </a:lnTo>
                  <a:lnTo>
                    <a:pt x="26" y="6"/>
                  </a:lnTo>
                  <a:lnTo>
                    <a:pt x="28" y="10"/>
                  </a:lnTo>
                  <a:lnTo>
                    <a:pt x="28" y="28"/>
                  </a:lnTo>
                  <a:lnTo>
                    <a:pt x="30" y="32"/>
                  </a:lnTo>
                  <a:lnTo>
                    <a:pt x="32" y="3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09" name="Freeform 865"/>
            <p:cNvSpPr>
              <a:spLocks/>
            </p:cNvSpPr>
            <p:nvPr/>
          </p:nvSpPr>
          <p:spPr bwMode="auto">
            <a:xfrm>
              <a:off x="1338" y="1233"/>
              <a:ext cx="10" cy="28"/>
            </a:xfrm>
            <a:custGeom>
              <a:avLst/>
              <a:gdLst>
                <a:gd name="T0" fmla="*/ 0 w 10"/>
                <a:gd name="T1" fmla="*/ 0 h 28"/>
                <a:gd name="T2" fmla="*/ 0 w 10"/>
                <a:gd name="T3" fmla="*/ 22 h 28"/>
                <a:gd name="T4" fmla="*/ 2 w 10"/>
                <a:gd name="T5" fmla="*/ 26 h 28"/>
                <a:gd name="T6" fmla="*/ 6 w 10"/>
                <a:gd name="T7" fmla="*/ 28 h 28"/>
                <a:gd name="T8" fmla="*/ 10 w 10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8">
                  <a:moveTo>
                    <a:pt x="0" y="0"/>
                  </a:moveTo>
                  <a:lnTo>
                    <a:pt x="0" y="22"/>
                  </a:lnTo>
                  <a:lnTo>
                    <a:pt x="2" y="26"/>
                  </a:lnTo>
                  <a:lnTo>
                    <a:pt x="6" y="28"/>
                  </a:lnTo>
                  <a:lnTo>
                    <a:pt x="10" y="2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10" name="Freeform 866"/>
            <p:cNvSpPr>
              <a:spLocks/>
            </p:cNvSpPr>
            <p:nvPr/>
          </p:nvSpPr>
          <p:spPr bwMode="auto">
            <a:xfrm>
              <a:off x="1310" y="1237"/>
              <a:ext cx="28" cy="24"/>
            </a:xfrm>
            <a:custGeom>
              <a:avLst/>
              <a:gdLst>
                <a:gd name="T0" fmla="*/ 28 w 28"/>
                <a:gd name="T1" fmla="*/ 0 h 24"/>
                <a:gd name="T2" fmla="*/ 26 w 28"/>
                <a:gd name="T3" fmla="*/ 2 h 24"/>
                <a:gd name="T4" fmla="*/ 10 w 28"/>
                <a:gd name="T5" fmla="*/ 6 h 24"/>
                <a:gd name="T6" fmla="*/ 2 w 28"/>
                <a:gd name="T7" fmla="*/ 8 h 24"/>
                <a:gd name="T8" fmla="*/ 0 w 28"/>
                <a:gd name="T9" fmla="*/ 12 h 24"/>
                <a:gd name="T10" fmla="*/ 0 w 28"/>
                <a:gd name="T11" fmla="*/ 18 h 24"/>
                <a:gd name="T12" fmla="*/ 2 w 28"/>
                <a:gd name="T13" fmla="*/ 22 h 24"/>
                <a:gd name="T14" fmla="*/ 10 w 28"/>
                <a:gd name="T15" fmla="*/ 24 h 24"/>
                <a:gd name="T16" fmla="*/ 18 w 28"/>
                <a:gd name="T17" fmla="*/ 24 h 24"/>
                <a:gd name="T18" fmla="*/ 22 w 28"/>
                <a:gd name="T19" fmla="*/ 22 h 24"/>
                <a:gd name="T20" fmla="*/ 28 w 28"/>
                <a:gd name="T21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24">
                  <a:moveTo>
                    <a:pt x="28" y="0"/>
                  </a:moveTo>
                  <a:lnTo>
                    <a:pt x="26" y="2"/>
                  </a:lnTo>
                  <a:lnTo>
                    <a:pt x="10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2" y="22"/>
                  </a:lnTo>
                  <a:lnTo>
                    <a:pt x="10" y="24"/>
                  </a:lnTo>
                  <a:lnTo>
                    <a:pt x="18" y="24"/>
                  </a:lnTo>
                  <a:lnTo>
                    <a:pt x="22" y="22"/>
                  </a:lnTo>
                  <a:lnTo>
                    <a:pt x="28" y="1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11" name="Freeform 867"/>
            <p:cNvSpPr>
              <a:spLocks/>
            </p:cNvSpPr>
            <p:nvPr/>
          </p:nvSpPr>
          <p:spPr bwMode="auto">
            <a:xfrm>
              <a:off x="1312" y="1243"/>
              <a:ext cx="8" cy="18"/>
            </a:xfrm>
            <a:custGeom>
              <a:avLst/>
              <a:gdLst>
                <a:gd name="T0" fmla="*/ 8 w 8"/>
                <a:gd name="T1" fmla="*/ 0 h 18"/>
                <a:gd name="T2" fmla="*/ 4 w 8"/>
                <a:gd name="T3" fmla="*/ 2 h 18"/>
                <a:gd name="T4" fmla="*/ 0 w 8"/>
                <a:gd name="T5" fmla="*/ 6 h 18"/>
                <a:gd name="T6" fmla="*/ 0 w 8"/>
                <a:gd name="T7" fmla="*/ 12 h 18"/>
                <a:gd name="T8" fmla="*/ 4 w 8"/>
                <a:gd name="T9" fmla="*/ 16 h 18"/>
                <a:gd name="T10" fmla="*/ 8 w 8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8">
                  <a:moveTo>
                    <a:pt x="8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0" y="12"/>
                  </a:lnTo>
                  <a:lnTo>
                    <a:pt x="4" y="16"/>
                  </a:lnTo>
                  <a:lnTo>
                    <a:pt x="8" y="1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12" name="Line 868"/>
            <p:cNvSpPr>
              <a:spLocks noChangeShapeType="1"/>
            </p:cNvSpPr>
            <p:nvPr/>
          </p:nvSpPr>
          <p:spPr bwMode="auto">
            <a:xfrm>
              <a:off x="1390" y="1211"/>
              <a:ext cx="1" cy="5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13" name="Line 869"/>
            <p:cNvSpPr>
              <a:spLocks noChangeShapeType="1"/>
            </p:cNvSpPr>
            <p:nvPr/>
          </p:nvSpPr>
          <p:spPr bwMode="auto">
            <a:xfrm>
              <a:off x="1392" y="1211"/>
              <a:ext cx="1" cy="5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14" name="Freeform 870"/>
            <p:cNvSpPr>
              <a:spLocks/>
            </p:cNvSpPr>
            <p:nvPr/>
          </p:nvSpPr>
          <p:spPr bwMode="auto">
            <a:xfrm>
              <a:off x="1360" y="1227"/>
              <a:ext cx="30" cy="34"/>
            </a:xfrm>
            <a:custGeom>
              <a:avLst/>
              <a:gdLst>
                <a:gd name="T0" fmla="*/ 30 w 30"/>
                <a:gd name="T1" fmla="*/ 8 h 34"/>
                <a:gd name="T2" fmla="*/ 24 w 30"/>
                <a:gd name="T3" fmla="*/ 2 h 34"/>
                <a:gd name="T4" fmla="*/ 20 w 30"/>
                <a:gd name="T5" fmla="*/ 0 h 34"/>
                <a:gd name="T6" fmla="*/ 14 w 30"/>
                <a:gd name="T7" fmla="*/ 0 h 34"/>
                <a:gd name="T8" fmla="*/ 8 w 30"/>
                <a:gd name="T9" fmla="*/ 2 h 34"/>
                <a:gd name="T10" fmla="*/ 2 w 30"/>
                <a:gd name="T11" fmla="*/ 8 h 34"/>
                <a:gd name="T12" fmla="*/ 0 w 30"/>
                <a:gd name="T13" fmla="*/ 16 h 34"/>
                <a:gd name="T14" fmla="*/ 0 w 30"/>
                <a:gd name="T15" fmla="*/ 20 h 34"/>
                <a:gd name="T16" fmla="*/ 2 w 30"/>
                <a:gd name="T17" fmla="*/ 28 h 34"/>
                <a:gd name="T18" fmla="*/ 8 w 30"/>
                <a:gd name="T19" fmla="*/ 32 h 34"/>
                <a:gd name="T20" fmla="*/ 14 w 30"/>
                <a:gd name="T21" fmla="*/ 34 h 34"/>
                <a:gd name="T22" fmla="*/ 20 w 30"/>
                <a:gd name="T23" fmla="*/ 34 h 34"/>
                <a:gd name="T24" fmla="*/ 24 w 30"/>
                <a:gd name="T25" fmla="*/ 32 h 34"/>
                <a:gd name="T26" fmla="*/ 30 w 30"/>
                <a:gd name="T27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34">
                  <a:moveTo>
                    <a:pt x="30" y="8"/>
                  </a:moveTo>
                  <a:lnTo>
                    <a:pt x="24" y="2"/>
                  </a:lnTo>
                  <a:lnTo>
                    <a:pt x="20" y="0"/>
                  </a:lnTo>
                  <a:lnTo>
                    <a:pt x="14" y="0"/>
                  </a:lnTo>
                  <a:lnTo>
                    <a:pt x="8" y="2"/>
                  </a:lnTo>
                  <a:lnTo>
                    <a:pt x="2" y="8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8" y="32"/>
                  </a:lnTo>
                  <a:lnTo>
                    <a:pt x="14" y="34"/>
                  </a:lnTo>
                  <a:lnTo>
                    <a:pt x="20" y="34"/>
                  </a:lnTo>
                  <a:lnTo>
                    <a:pt x="24" y="32"/>
                  </a:lnTo>
                  <a:lnTo>
                    <a:pt x="30" y="2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15" name="Freeform 871"/>
            <p:cNvSpPr>
              <a:spLocks/>
            </p:cNvSpPr>
            <p:nvPr/>
          </p:nvSpPr>
          <p:spPr bwMode="auto">
            <a:xfrm>
              <a:off x="1362" y="1227"/>
              <a:ext cx="12" cy="34"/>
            </a:xfrm>
            <a:custGeom>
              <a:avLst/>
              <a:gdLst>
                <a:gd name="T0" fmla="*/ 12 w 12"/>
                <a:gd name="T1" fmla="*/ 0 h 34"/>
                <a:gd name="T2" fmla="*/ 8 w 12"/>
                <a:gd name="T3" fmla="*/ 2 h 34"/>
                <a:gd name="T4" fmla="*/ 2 w 12"/>
                <a:gd name="T5" fmla="*/ 8 h 34"/>
                <a:gd name="T6" fmla="*/ 0 w 12"/>
                <a:gd name="T7" fmla="*/ 16 h 34"/>
                <a:gd name="T8" fmla="*/ 0 w 12"/>
                <a:gd name="T9" fmla="*/ 20 h 34"/>
                <a:gd name="T10" fmla="*/ 2 w 12"/>
                <a:gd name="T11" fmla="*/ 28 h 34"/>
                <a:gd name="T12" fmla="*/ 8 w 12"/>
                <a:gd name="T13" fmla="*/ 32 h 34"/>
                <a:gd name="T14" fmla="*/ 12 w 12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34">
                  <a:moveTo>
                    <a:pt x="12" y="0"/>
                  </a:moveTo>
                  <a:lnTo>
                    <a:pt x="8" y="2"/>
                  </a:lnTo>
                  <a:lnTo>
                    <a:pt x="2" y="8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8" y="32"/>
                  </a:lnTo>
                  <a:lnTo>
                    <a:pt x="12" y="3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16" name="Line 872"/>
            <p:cNvSpPr>
              <a:spLocks noChangeShapeType="1"/>
            </p:cNvSpPr>
            <p:nvPr/>
          </p:nvSpPr>
          <p:spPr bwMode="auto">
            <a:xfrm>
              <a:off x="1382" y="1211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17" name="Line 873"/>
            <p:cNvSpPr>
              <a:spLocks noChangeShapeType="1"/>
            </p:cNvSpPr>
            <p:nvPr/>
          </p:nvSpPr>
          <p:spPr bwMode="auto">
            <a:xfrm>
              <a:off x="1390" y="1261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18" name="Line 874"/>
            <p:cNvSpPr>
              <a:spLocks noChangeShapeType="1"/>
            </p:cNvSpPr>
            <p:nvPr/>
          </p:nvSpPr>
          <p:spPr bwMode="auto">
            <a:xfrm>
              <a:off x="2638" y="1147"/>
              <a:ext cx="1" cy="8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19" name="Line 875"/>
            <p:cNvSpPr>
              <a:spLocks noChangeShapeType="1"/>
            </p:cNvSpPr>
            <p:nvPr/>
          </p:nvSpPr>
          <p:spPr bwMode="auto">
            <a:xfrm>
              <a:off x="2642" y="1147"/>
              <a:ext cx="1" cy="8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20" name="Line 876"/>
            <p:cNvSpPr>
              <a:spLocks noChangeShapeType="1"/>
            </p:cNvSpPr>
            <p:nvPr/>
          </p:nvSpPr>
          <p:spPr bwMode="auto">
            <a:xfrm>
              <a:off x="2626" y="1147"/>
              <a:ext cx="2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21" name="Freeform 877"/>
            <p:cNvSpPr>
              <a:spLocks/>
            </p:cNvSpPr>
            <p:nvPr/>
          </p:nvSpPr>
          <p:spPr bwMode="auto">
            <a:xfrm>
              <a:off x="2626" y="1207"/>
              <a:ext cx="60" cy="24"/>
            </a:xfrm>
            <a:custGeom>
              <a:avLst/>
              <a:gdLst>
                <a:gd name="T0" fmla="*/ 0 w 60"/>
                <a:gd name="T1" fmla="*/ 24 h 24"/>
                <a:gd name="T2" fmla="*/ 60 w 60"/>
                <a:gd name="T3" fmla="*/ 24 h 24"/>
                <a:gd name="T4" fmla="*/ 60 w 60"/>
                <a:gd name="T5" fmla="*/ 0 h 24"/>
                <a:gd name="T6" fmla="*/ 56 w 6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4">
                  <a:moveTo>
                    <a:pt x="0" y="24"/>
                  </a:moveTo>
                  <a:lnTo>
                    <a:pt x="60" y="24"/>
                  </a:lnTo>
                  <a:lnTo>
                    <a:pt x="60" y="0"/>
                  </a:lnTo>
                  <a:lnTo>
                    <a:pt x="56" y="2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22" name="Freeform 878"/>
            <p:cNvSpPr>
              <a:spLocks/>
            </p:cNvSpPr>
            <p:nvPr/>
          </p:nvSpPr>
          <p:spPr bwMode="auto">
            <a:xfrm>
              <a:off x="2698" y="1227"/>
              <a:ext cx="32" cy="34"/>
            </a:xfrm>
            <a:custGeom>
              <a:avLst/>
              <a:gdLst>
                <a:gd name="T0" fmla="*/ 30 w 32"/>
                <a:gd name="T1" fmla="*/ 8 h 34"/>
                <a:gd name="T2" fmla="*/ 28 w 32"/>
                <a:gd name="T3" fmla="*/ 10 h 34"/>
                <a:gd name="T4" fmla="*/ 30 w 32"/>
                <a:gd name="T5" fmla="*/ 12 h 34"/>
                <a:gd name="T6" fmla="*/ 32 w 32"/>
                <a:gd name="T7" fmla="*/ 10 h 34"/>
                <a:gd name="T8" fmla="*/ 32 w 32"/>
                <a:gd name="T9" fmla="*/ 8 h 34"/>
                <a:gd name="T10" fmla="*/ 28 w 32"/>
                <a:gd name="T11" fmla="*/ 2 h 34"/>
                <a:gd name="T12" fmla="*/ 22 w 32"/>
                <a:gd name="T13" fmla="*/ 0 h 34"/>
                <a:gd name="T14" fmla="*/ 16 w 32"/>
                <a:gd name="T15" fmla="*/ 0 h 34"/>
                <a:gd name="T16" fmla="*/ 8 w 32"/>
                <a:gd name="T17" fmla="*/ 2 h 34"/>
                <a:gd name="T18" fmla="*/ 4 w 32"/>
                <a:gd name="T19" fmla="*/ 8 h 34"/>
                <a:gd name="T20" fmla="*/ 0 w 32"/>
                <a:gd name="T21" fmla="*/ 16 h 34"/>
                <a:gd name="T22" fmla="*/ 0 w 32"/>
                <a:gd name="T23" fmla="*/ 20 h 34"/>
                <a:gd name="T24" fmla="*/ 4 w 32"/>
                <a:gd name="T25" fmla="*/ 28 h 34"/>
                <a:gd name="T26" fmla="*/ 8 w 32"/>
                <a:gd name="T27" fmla="*/ 32 h 34"/>
                <a:gd name="T28" fmla="*/ 16 w 32"/>
                <a:gd name="T29" fmla="*/ 34 h 34"/>
                <a:gd name="T30" fmla="*/ 20 w 32"/>
                <a:gd name="T31" fmla="*/ 34 h 34"/>
                <a:gd name="T32" fmla="*/ 28 w 32"/>
                <a:gd name="T33" fmla="*/ 32 h 34"/>
                <a:gd name="T34" fmla="*/ 32 w 32"/>
                <a:gd name="T35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" h="34">
                  <a:moveTo>
                    <a:pt x="30" y="8"/>
                  </a:moveTo>
                  <a:lnTo>
                    <a:pt x="28" y="10"/>
                  </a:lnTo>
                  <a:lnTo>
                    <a:pt x="30" y="12"/>
                  </a:lnTo>
                  <a:lnTo>
                    <a:pt x="32" y="10"/>
                  </a:lnTo>
                  <a:lnTo>
                    <a:pt x="32" y="8"/>
                  </a:lnTo>
                  <a:lnTo>
                    <a:pt x="28" y="2"/>
                  </a:lnTo>
                  <a:lnTo>
                    <a:pt x="22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4" y="8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4" y="28"/>
                  </a:lnTo>
                  <a:lnTo>
                    <a:pt x="8" y="32"/>
                  </a:lnTo>
                  <a:lnTo>
                    <a:pt x="16" y="34"/>
                  </a:lnTo>
                  <a:lnTo>
                    <a:pt x="20" y="34"/>
                  </a:lnTo>
                  <a:lnTo>
                    <a:pt x="28" y="32"/>
                  </a:lnTo>
                  <a:lnTo>
                    <a:pt x="32" y="2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23" name="Freeform 879"/>
            <p:cNvSpPr>
              <a:spLocks/>
            </p:cNvSpPr>
            <p:nvPr/>
          </p:nvSpPr>
          <p:spPr bwMode="auto">
            <a:xfrm>
              <a:off x="2702" y="1227"/>
              <a:ext cx="12" cy="34"/>
            </a:xfrm>
            <a:custGeom>
              <a:avLst/>
              <a:gdLst>
                <a:gd name="T0" fmla="*/ 12 w 12"/>
                <a:gd name="T1" fmla="*/ 0 h 34"/>
                <a:gd name="T2" fmla="*/ 6 w 12"/>
                <a:gd name="T3" fmla="*/ 2 h 34"/>
                <a:gd name="T4" fmla="*/ 2 w 12"/>
                <a:gd name="T5" fmla="*/ 8 h 34"/>
                <a:gd name="T6" fmla="*/ 0 w 12"/>
                <a:gd name="T7" fmla="*/ 16 h 34"/>
                <a:gd name="T8" fmla="*/ 0 w 12"/>
                <a:gd name="T9" fmla="*/ 20 h 34"/>
                <a:gd name="T10" fmla="*/ 2 w 12"/>
                <a:gd name="T11" fmla="*/ 28 h 34"/>
                <a:gd name="T12" fmla="*/ 6 w 12"/>
                <a:gd name="T13" fmla="*/ 32 h 34"/>
                <a:gd name="T14" fmla="*/ 12 w 12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34">
                  <a:moveTo>
                    <a:pt x="12" y="0"/>
                  </a:moveTo>
                  <a:lnTo>
                    <a:pt x="6" y="2"/>
                  </a:lnTo>
                  <a:lnTo>
                    <a:pt x="2" y="8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6" y="32"/>
                  </a:lnTo>
                  <a:lnTo>
                    <a:pt x="12" y="3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24" name="Freeform 880"/>
            <p:cNvSpPr>
              <a:spLocks/>
            </p:cNvSpPr>
            <p:nvPr/>
          </p:nvSpPr>
          <p:spPr bwMode="auto">
            <a:xfrm>
              <a:off x="2746" y="1227"/>
              <a:ext cx="34" cy="34"/>
            </a:xfrm>
            <a:custGeom>
              <a:avLst/>
              <a:gdLst>
                <a:gd name="T0" fmla="*/ 14 w 34"/>
                <a:gd name="T1" fmla="*/ 0 h 34"/>
                <a:gd name="T2" fmla="*/ 6 w 34"/>
                <a:gd name="T3" fmla="*/ 2 h 34"/>
                <a:gd name="T4" fmla="*/ 2 w 34"/>
                <a:gd name="T5" fmla="*/ 8 h 34"/>
                <a:gd name="T6" fmla="*/ 0 w 34"/>
                <a:gd name="T7" fmla="*/ 16 h 34"/>
                <a:gd name="T8" fmla="*/ 0 w 34"/>
                <a:gd name="T9" fmla="*/ 20 h 34"/>
                <a:gd name="T10" fmla="*/ 2 w 34"/>
                <a:gd name="T11" fmla="*/ 28 h 34"/>
                <a:gd name="T12" fmla="*/ 6 w 34"/>
                <a:gd name="T13" fmla="*/ 32 h 34"/>
                <a:gd name="T14" fmla="*/ 14 w 34"/>
                <a:gd name="T15" fmla="*/ 34 h 34"/>
                <a:gd name="T16" fmla="*/ 20 w 34"/>
                <a:gd name="T17" fmla="*/ 34 h 34"/>
                <a:gd name="T18" fmla="*/ 26 w 34"/>
                <a:gd name="T19" fmla="*/ 32 h 34"/>
                <a:gd name="T20" fmla="*/ 32 w 34"/>
                <a:gd name="T21" fmla="*/ 28 h 34"/>
                <a:gd name="T22" fmla="*/ 34 w 34"/>
                <a:gd name="T23" fmla="*/ 20 h 34"/>
                <a:gd name="T24" fmla="*/ 34 w 34"/>
                <a:gd name="T25" fmla="*/ 16 h 34"/>
                <a:gd name="T26" fmla="*/ 32 w 34"/>
                <a:gd name="T27" fmla="*/ 8 h 34"/>
                <a:gd name="T28" fmla="*/ 26 w 34"/>
                <a:gd name="T29" fmla="*/ 2 h 34"/>
                <a:gd name="T30" fmla="*/ 20 w 34"/>
                <a:gd name="T31" fmla="*/ 0 h 34"/>
                <a:gd name="T32" fmla="*/ 14 w 34"/>
                <a:gd name="T33" fmla="*/ 0 h 34"/>
                <a:gd name="T34" fmla="*/ 10 w 34"/>
                <a:gd name="T35" fmla="*/ 2 h 34"/>
                <a:gd name="T36" fmla="*/ 4 w 34"/>
                <a:gd name="T37" fmla="*/ 8 h 34"/>
                <a:gd name="T38" fmla="*/ 2 w 34"/>
                <a:gd name="T39" fmla="*/ 16 h 34"/>
                <a:gd name="T40" fmla="*/ 2 w 34"/>
                <a:gd name="T41" fmla="*/ 20 h 34"/>
                <a:gd name="T42" fmla="*/ 4 w 34"/>
                <a:gd name="T43" fmla="*/ 28 h 34"/>
                <a:gd name="T44" fmla="*/ 10 w 34"/>
                <a:gd name="T45" fmla="*/ 32 h 34"/>
                <a:gd name="T46" fmla="*/ 14 w 34"/>
                <a:gd name="T4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34">
                  <a:moveTo>
                    <a:pt x="14" y="0"/>
                  </a:moveTo>
                  <a:lnTo>
                    <a:pt x="6" y="2"/>
                  </a:lnTo>
                  <a:lnTo>
                    <a:pt x="2" y="8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6" y="32"/>
                  </a:lnTo>
                  <a:lnTo>
                    <a:pt x="14" y="34"/>
                  </a:lnTo>
                  <a:lnTo>
                    <a:pt x="20" y="34"/>
                  </a:lnTo>
                  <a:lnTo>
                    <a:pt x="26" y="32"/>
                  </a:lnTo>
                  <a:lnTo>
                    <a:pt x="32" y="28"/>
                  </a:lnTo>
                  <a:lnTo>
                    <a:pt x="34" y="20"/>
                  </a:lnTo>
                  <a:lnTo>
                    <a:pt x="34" y="16"/>
                  </a:lnTo>
                  <a:lnTo>
                    <a:pt x="32" y="8"/>
                  </a:lnTo>
                  <a:lnTo>
                    <a:pt x="26" y="2"/>
                  </a:lnTo>
                  <a:lnTo>
                    <a:pt x="20" y="0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6"/>
                  </a:lnTo>
                  <a:lnTo>
                    <a:pt x="2" y="20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4" y="3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25" name="Freeform 881"/>
            <p:cNvSpPr>
              <a:spLocks/>
            </p:cNvSpPr>
            <p:nvPr/>
          </p:nvSpPr>
          <p:spPr bwMode="auto">
            <a:xfrm>
              <a:off x="2766" y="1227"/>
              <a:ext cx="12" cy="34"/>
            </a:xfrm>
            <a:custGeom>
              <a:avLst/>
              <a:gdLst>
                <a:gd name="T0" fmla="*/ 0 w 12"/>
                <a:gd name="T1" fmla="*/ 34 h 34"/>
                <a:gd name="T2" fmla="*/ 4 w 12"/>
                <a:gd name="T3" fmla="*/ 32 h 34"/>
                <a:gd name="T4" fmla="*/ 8 w 12"/>
                <a:gd name="T5" fmla="*/ 28 h 34"/>
                <a:gd name="T6" fmla="*/ 12 w 12"/>
                <a:gd name="T7" fmla="*/ 20 h 34"/>
                <a:gd name="T8" fmla="*/ 12 w 12"/>
                <a:gd name="T9" fmla="*/ 16 h 34"/>
                <a:gd name="T10" fmla="*/ 8 w 12"/>
                <a:gd name="T11" fmla="*/ 8 h 34"/>
                <a:gd name="T12" fmla="*/ 4 w 12"/>
                <a:gd name="T13" fmla="*/ 2 h 34"/>
                <a:gd name="T14" fmla="*/ 0 w 12"/>
                <a:gd name="T1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34">
                  <a:moveTo>
                    <a:pt x="0" y="34"/>
                  </a:moveTo>
                  <a:lnTo>
                    <a:pt x="4" y="32"/>
                  </a:lnTo>
                  <a:lnTo>
                    <a:pt x="8" y="28"/>
                  </a:lnTo>
                  <a:lnTo>
                    <a:pt x="12" y="20"/>
                  </a:lnTo>
                  <a:lnTo>
                    <a:pt x="12" y="16"/>
                  </a:lnTo>
                  <a:lnTo>
                    <a:pt x="8" y="8"/>
                  </a:lnTo>
                  <a:lnTo>
                    <a:pt x="4" y="2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26" name="Line 882"/>
            <p:cNvSpPr>
              <a:spLocks noChangeShapeType="1"/>
            </p:cNvSpPr>
            <p:nvPr/>
          </p:nvSpPr>
          <p:spPr bwMode="auto">
            <a:xfrm>
              <a:off x="2800" y="1227"/>
              <a:ext cx="1" cy="3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27" name="Line 883"/>
            <p:cNvSpPr>
              <a:spLocks noChangeShapeType="1"/>
            </p:cNvSpPr>
            <p:nvPr/>
          </p:nvSpPr>
          <p:spPr bwMode="auto">
            <a:xfrm>
              <a:off x="2802" y="1227"/>
              <a:ext cx="1" cy="3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28" name="Freeform 884"/>
            <p:cNvSpPr>
              <a:spLocks/>
            </p:cNvSpPr>
            <p:nvPr/>
          </p:nvSpPr>
          <p:spPr bwMode="auto">
            <a:xfrm>
              <a:off x="2802" y="1227"/>
              <a:ext cx="28" cy="34"/>
            </a:xfrm>
            <a:custGeom>
              <a:avLst/>
              <a:gdLst>
                <a:gd name="T0" fmla="*/ 0 w 28"/>
                <a:gd name="T1" fmla="*/ 8 h 34"/>
                <a:gd name="T2" fmla="*/ 4 w 28"/>
                <a:gd name="T3" fmla="*/ 2 h 34"/>
                <a:gd name="T4" fmla="*/ 12 w 28"/>
                <a:gd name="T5" fmla="*/ 0 h 34"/>
                <a:gd name="T6" fmla="*/ 18 w 28"/>
                <a:gd name="T7" fmla="*/ 0 h 34"/>
                <a:gd name="T8" fmla="*/ 24 w 28"/>
                <a:gd name="T9" fmla="*/ 2 h 34"/>
                <a:gd name="T10" fmla="*/ 28 w 28"/>
                <a:gd name="T11" fmla="*/ 8 h 34"/>
                <a:gd name="T12" fmla="*/ 28 w 28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4">
                  <a:moveTo>
                    <a:pt x="0" y="8"/>
                  </a:moveTo>
                  <a:lnTo>
                    <a:pt x="4" y="2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2"/>
                  </a:lnTo>
                  <a:lnTo>
                    <a:pt x="28" y="8"/>
                  </a:lnTo>
                  <a:lnTo>
                    <a:pt x="28" y="3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29" name="Freeform 885"/>
            <p:cNvSpPr>
              <a:spLocks/>
            </p:cNvSpPr>
            <p:nvPr/>
          </p:nvSpPr>
          <p:spPr bwMode="auto">
            <a:xfrm>
              <a:off x="2820" y="1227"/>
              <a:ext cx="6" cy="34"/>
            </a:xfrm>
            <a:custGeom>
              <a:avLst/>
              <a:gdLst>
                <a:gd name="T0" fmla="*/ 0 w 6"/>
                <a:gd name="T1" fmla="*/ 0 h 34"/>
                <a:gd name="T2" fmla="*/ 4 w 6"/>
                <a:gd name="T3" fmla="*/ 2 h 34"/>
                <a:gd name="T4" fmla="*/ 6 w 6"/>
                <a:gd name="T5" fmla="*/ 8 h 34"/>
                <a:gd name="T6" fmla="*/ 6 w 6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4">
                  <a:moveTo>
                    <a:pt x="0" y="0"/>
                  </a:moveTo>
                  <a:lnTo>
                    <a:pt x="4" y="2"/>
                  </a:lnTo>
                  <a:lnTo>
                    <a:pt x="6" y="8"/>
                  </a:lnTo>
                  <a:lnTo>
                    <a:pt x="6" y="3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30" name="Line 886"/>
            <p:cNvSpPr>
              <a:spLocks noChangeShapeType="1"/>
            </p:cNvSpPr>
            <p:nvPr/>
          </p:nvSpPr>
          <p:spPr bwMode="auto">
            <a:xfrm>
              <a:off x="2792" y="1227"/>
              <a:ext cx="1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31" name="Line 887"/>
            <p:cNvSpPr>
              <a:spLocks noChangeShapeType="1"/>
            </p:cNvSpPr>
            <p:nvPr/>
          </p:nvSpPr>
          <p:spPr bwMode="auto">
            <a:xfrm>
              <a:off x="2792" y="1261"/>
              <a:ext cx="18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32" name="Line 888"/>
            <p:cNvSpPr>
              <a:spLocks noChangeShapeType="1"/>
            </p:cNvSpPr>
            <p:nvPr/>
          </p:nvSpPr>
          <p:spPr bwMode="auto">
            <a:xfrm>
              <a:off x="2820" y="1261"/>
              <a:ext cx="1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33" name="Line 889"/>
            <p:cNvSpPr>
              <a:spLocks noChangeShapeType="1"/>
            </p:cNvSpPr>
            <p:nvPr/>
          </p:nvSpPr>
          <p:spPr bwMode="auto">
            <a:xfrm>
              <a:off x="2848" y="1227"/>
              <a:ext cx="16" cy="3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34" name="Line 890"/>
            <p:cNvSpPr>
              <a:spLocks noChangeShapeType="1"/>
            </p:cNvSpPr>
            <p:nvPr/>
          </p:nvSpPr>
          <p:spPr bwMode="auto">
            <a:xfrm>
              <a:off x="2852" y="1227"/>
              <a:ext cx="12" cy="3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35" name="Line 891"/>
            <p:cNvSpPr>
              <a:spLocks noChangeShapeType="1"/>
            </p:cNvSpPr>
            <p:nvPr/>
          </p:nvSpPr>
          <p:spPr bwMode="auto">
            <a:xfrm flipH="1">
              <a:off x="2864" y="1227"/>
              <a:ext cx="14" cy="3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36" name="Line 892"/>
            <p:cNvSpPr>
              <a:spLocks noChangeShapeType="1"/>
            </p:cNvSpPr>
            <p:nvPr/>
          </p:nvSpPr>
          <p:spPr bwMode="auto">
            <a:xfrm>
              <a:off x="2844" y="1227"/>
              <a:ext cx="14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37" name="Line 893"/>
            <p:cNvSpPr>
              <a:spLocks noChangeShapeType="1"/>
            </p:cNvSpPr>
            <p:nvPr/>
          </p:nvSpPr>
          <p:spPr bwMode="auto">
            <a:xfrm>
              <a:off x="2868" y="1227"/>
              <a:ext cx="1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7038" name="Object 8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60398"/>
              </p:ext>
            </p:extLst>
          </p:nvPr>
        </p:nvGraphicFramePr>
        <p:xfrm>
          <a:off x="5224463" y="2273771"/>
          <a:ext cx="3783012" cy="381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8" name="Document" r:id="rId4" imgW="2435161" imgH="2458741" progId="Word.Document.8">
                  <p:embed/>
                </p:oleObj>
              </mc:Choice>
              <mc:Fallback>
                <p:oleObj name="Document" r:id="rId4" imgW="2435161" imgH="2458741" progId="Word.Document.8">
                  <p:embed/>
                  <p:pic>
                    <p:nvPicPr>
                      <p:cNvPr id="0" name="Object 8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4463" y="2273771"/>
                        <a:ext cx="3783012" cy="3819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5" name="TextBox 894"/>
          <p:cNvSpPr txBox="1"/>
          <p:nvPr/>
        </p:nvSpPr>
        <p:spPr>
          <a:xfrm>
            <a:off x="1187624" y="529516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Radiative and convective energy fluxes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15888"/>
            <a:ext cx="8229600" cy="850900"/>
          </a:xfrm>
        </p:spPr>
        <p:txBody>
          <a:bodyPr/>
          <a:lstStyle/>
          <a:p>
            <a:r>
              <a:rPr lang="en-US" altLang="en-US" sz="3600"/>
              <a:t>Convective instability</a:t>
            </a:r>
          </a:p>
        </p:txBody>
      </p:sp>
      <p:pic>
        <p:nvPicPr>
          <p:cNvPr id="8195" name="Picture 3" descr="conv_instab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908050"/>
            <a:ext cx="2449512" cy="244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1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7325686"/>
              </p:ext>
            </p:extLst>
          </p:nvPr>
        </p:nvGraphicFramePr>
        <p:xfrm>
          <a:off x="3779838" y="908050"/>
          <a:ext cx="4310062" cy="237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6" name="Document" r:id="rId4" imgW="2795797" imgH="1545619" progId="Word.Document.8">
                  <p:embed/>
                </p:oleObj>
              </mc:Choice>
              <mc:Fallback>
                <p:oleObj name="Document" r:id="rId4" imgW="2795797" imgH="1545619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908050"/>
                        <a:ext cx="4310062" cy="2379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001254"/>
              </p:ext>
            </p:extLst>
          </p:nvPr>
        </p:nvGraphicFramePr>
        <p:xfrm>
          <a:off x="747713" y="3538538"/>
          <a:ext cx="7516812" cy="320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7" name="Document" r:id="rId6" imgW="5162141" imgH="2204975" progId="Word.Document.8">
                  <p:embed/>
                </p:oleObj>
              </mc:Choice>
              <mc:Fallback>
                <p:oleObj name="Document" r:id="rId6" imgW="5162141" imgH="2204975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713" y="3538538"/>
                        <a:ext cx="7516812" cy="320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611188" y="333375"/>
            <a:ext cx="6137275" cy="5434013"/>
            <a:chOff x="692" y="188"/>
            <a:chExt cx="4376" cy="3944"/>
          </a:xfrm>
        </p:grpSpPr>
        <p:sp>
          <p:nvSpPr>
            <p:cNvPr id="9219" name="AutoShape 3"/>
            <p:cNvSpPr>
              <a:spLocks noChangeAspect="1" noChangeArrowheads="1" noTextEdit="1"/>
            </p:cNvSpPr>
            <p:nvPr/>
          </p:nvSpPr>
          <p:spPr bwMode="auto">
            <a:xfrm>
              <a:off x="692" y="188"/>
              <a:ext cx="4376" cy="3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20" name="Group 4"/>
            <p:cNvGrpSpPr>
              <a:grpSpLocks/>
            </p:cNvGrpSpPr>
            <p:nvPr/>
          </p:nvGrpSpPr>
          <p:grpSpPr bwMode="auto">
            <a:xfrm>
              <a:off x="1276" y="214"/>
              <a:ext cx="3769" cy="3900"/>
              <a:chOff x="1276" y="214"/>
              <a:chExt cx="3769" cy="3900"/>
            </a:xfrm>
          </p:grpSpPr>
          <p:sp>
            <p:nvSpPr>
              <p:cNvPr id="9221" name="Line 5"/>
              <p:cNvSpPr>
                <a:spLocks noChangeShapeType="1"/>
              </p:cNvSpPr>
              <p:nvPr/>
            </p:nvSpPr>
            <p:spPr bwMode="auto">
              <a:xfrm>
                <a:off x="1488" y="214"/>
                <a:ext cx="1" cy="12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2" name="Line 6"/>
              <p:cNvSpPr>
                <a:spLocks noChangeShapeType="1"/>
              </p:cNvSpPr>
              <p:nvPr/>
            </p:nvSpPr>
            <p:spPr bwMode="auto">
              <a:xfrm>
                <a:off x="1496" y="214"/>
                <a:ext cx="1" cy="12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3" name="Freeform 7"/>
              <p:cNvSpPr>
                <a:spLocks/>
              </p:cNvSpPr>
              <p:nvPr/>
            </p:nvSpPr>
            <p:spPr bwMode="auto">
              <a:xfrm>
                <a:off x="1472" y="214"/>
                <a:ext cx="102" cy="66"/>
              </a:xfrm>
              <a:custGeom>
                <a:avLst/>
                <a:gdLst>
                  <a:gd name="T0" fmla="*/ 0 w 102"/>
                  <a:gd name="T1" fmla="*/ 0 h 66"/>
                  <a:gd name="T2" fmla="*/ 72 w 102"/>
                  <a:gd name="T3" fmla="*/ 0 h 66"/>
                  <a:gd name="T4" fmla="*/ 90 w 102"/>
                  <a:gd name="T5" fmla="*/ 6 h 66"/>
                  <a:gd name="T6" fmla="*/ 96 w 102"/>
                  <a:gd name="T7" fmla="*/ 12 h 66"/>
                  <a:gd name="T8" fmla="*/ 102 w 102"/>
                  <a:gd name="T9" fmla="*/ 24 h 66"/>
                  <a:gd name="T10" fmla="*/ 102 w 102"/>
                  <a:gd name="T11" fmla="*/ 42 h 66"/>
                  <a:gd name="T12" fmla="*/ 96 w 102"/>
                  <a:gd name="T13" fmla="*/ 54 h 66"/>
                  <a:gd name="T14" fmla="*/ 90 w 102"/>
                  <a:gd name="T15" fmla="*/ 62 h 66"/>
                  <a:gd name="T16" fmla="*/ 72 w 102"/>
                  <a:gd name="T17" fmla="*/ 66 h 66"/>
                  <a:gd name="T18" fmla="*/ 24 w 102"/>
                  <a:gd name="T1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2" h="66">
                    <a:moveTo>
                      <a:pt x="0" y="0"/>
                    </a:moveTo>
                    <a:lnTo>
                      <a:pt x="72" y="0"/>
                    </a:lnTo>
                    <a:lnTo>
                      <a:pt x="90" y="6"/>
                    </a:lnTo>
                    <a:lnTo>
                      <a:pt x="96" y="12"/>
                    </a:lnTo>
                    <a:lnTo>
                      <a:pt x="102" y="24"/>
                    </a:lnTo>
                    <a:lnTo>
                      <a:pt x="102" y="42"/>
                    </a:lnTo>
                    <a:lnTo>
                      <a:pt x="96" y="54"/>
                    </a:lnTo>
                    <a:lnTo>
                      <a:pt x="90" y="62"/>
                    </a:lnTo>
                    <a:lnTo>
                      <a:pt x="72" y="66"/>
                    </a:lnTo>
                    <a:lnTo>
                      <a:pt x="24" y="6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4" name="Freeform 8"/>
              <p:cNvSpPr>
                <a:spLocks/>
              </p:cNvSpPr>
              <p:nvPr/>
            </p:nvSpPr>
            <p:spPr bwMode="auto">
              <a:xfrm>
                <a:off x="1544" y="214"/>
                <a:ext cx="24" cy="66"/>
              </a:xfrm>
              <a:custGeom>
                <a:avLst/>
                <a:gdLst>
                  <a:gd name="T0" fmla="*/ 0 w 24"/>
                  <a:gd name="T1" fmla="*/ 0 h 66"/>
                  <a:gd name="T2" fmla="*/ 12 w 24"/>
                  <a:gd name="T3" fmla="*/ 6 h 66"/>
                  <a:gd name="T4" fmla="*/ 18 w 24"/>
                  <a:gd name="T5" fmla="*/ 12 h 66"/>
                  <a:gd name="T6" fmla="*/ 24 w 24"/>
                  <a:gd name="T7" fmla="*/ 24 h 66"/>
                  <a:gd name="T8" fmla="*/ 24 w 24"/>
                  <a:gd name="T9" fmla="*/ 42 h 66"/>
                  <a:gd name="T10" fmla="*/ 18 w 24"/>
                  <a:gd name="T11" fmla="*/ 54 h 66"/>
                  <a:gd name="T12" fmla="*/ 12 w 24"/>
                  <a:gd name="T13" fmla="*/ 62 h 66"/>
                  <a:gd name="T14" fmla="*/ 0 w 24"/>
                  <a:gd name="T1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66">
                    <a:moveTo>
                      <a:pt x="0" y="0"/>
                    </a:moveTo>
                    <a:lnTo>
                      <a:pt x="12" y="6"/>
                    </a:lnTo>
                    <a:lnTo>
                      <a:pt x="18" y="12"/>
                    </a:lnTo>
                    <a:lnTo>
                      <a:pt x="24" y="24"/>
                    </a:lnTo>
                    <a:lnTo>
                      <a:pt x="24" y="42"/>
                    </a:lnTo>
                    <a:lnTo>
                      <a:pt x="18" y="54"/>
                    </a:lnTo>
                    <a:lnTo>
                      <a:pt x="12" y="62"/>
                    </a:lnTo>
                    <a:lnTo>
                      <a:pt x="0" y="6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5" name="Line 9"/>
              <p:cNvSpPr>
                <a:spLocks noChangeShapeType="1"/>
              </p:cNvSpPr>
              <p:nvPr/>
            </p:nvSpPr>
            <p:spPr bwMode="auto">
              <a:xfrm>
                <a:off x="1472" y="340"/>
                <a:ext cx="40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6" name="Freeform 10"/>
              <p:cNvSpPr>
                <a:spLocks/>
              </p:cNvSpPr>
              <p:nvPr/>
            </p:nvSpPr>
            <p:spPr bwMode="auto">
              <a:xfrm>
                <a:off x="1614" y="256"/>
                <a:ext cx="80" cy="84"/>
              </a:xfrm>
              <a:custGeom>
                <a:avLst/>
                <a:gdLst>
                  <a:gd name="T0" fmla="*/ 8 w 80"/>
                  <a:gd name="T1" fmla="*/ 12 h 84"/>
                  <a:gd name="T2" fmla="*/ 8 w 80"/>
                  <a:gd name="T3" fmla="*/ 20 h 84"/>
                  <a:gd name="T4" fmla="*/ 0 w 80"/>
                  <a:gd name="T5" fmla="*/ 20 h 84"/>
                  <a:gd name="T6" fmla="*/ 0 w 80"/>
                  <a:gd name="T7" fmla="*/ 12 h 84"/>
                  <a:gd name="T8" fmla="*/ 8 w 80"/>
                  <a:gd name="T9" fmla="*/ 6 h 84"/>
                  <a:gd name="T10" fmla="*/ 20 w 80"/>
                  <a:gd name="T11" fmla="*/ 0 h 84"/>
                  <a:gd name="T12" fmla="*/ 44 w 80"/>
                  <a:gd name="T13" fmla="*/ 0 h 84"/>
                  <a:gd name="T14" fmla="*/ 56 w 80"/>
                  <a:gd name="T15" fmla="*/ 6 h 84"/>
                  <a:gd name="T16" fmla="*/ 62 w 80"/>
                  <a:gd name="T17" fmla="*/ 12 h 84"/>
                  <a:gd name="T18" fmla="*/ 68 w 80"/>
                  <a:gd name="T19" fmla="*/ 24 h 84"/>
                  <a:gd name="T20" fmla="*/ 68 w 80"/>
                  <a:gd name="T21" fmla="*/ 68 h 84"/>
                  <a:gd name="T22" fmla="*/ 74 w 80"/>
                  <a:gd name="T23" fmla="*/ 80 h 84"/>
                  <a:gd name="T24" fmla="*/ 80 w 80"/>
                  <a:gd name="T2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0" h="84">
                    <a:moveTo>
                      <a:pt x="8" y="12"/>
                    </a:moveTo>
                    <a:lnTo>
                      <a:pt x="8" y="20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8" y="6"/>
                    </a:lnTo>
                    <a:lnTo>
                      <a:pt x="20" y="0"/>
                    </a:lnTo>
                    <a:lnTo>
                      <a:pt x="44" y="0"/>
                    </a:lnTo>
                    <a:lnTo>
                      <a:pt x="56" y="6"/>
                    </a:lnTo>
                    <a:lnTo>
                      <a:pt x="62" y="12"/>
                    </a:lnTo>
                    <a:lnTo>
                      <a:pt x="68" y="24"/>
                    </a:lnTo>
                    <a:lnTo>
                      <a:pt x="68" y="68"/>
                    </a:lnTo>
                    <a:lnTo>
                      <a:pt x="74" y="80"/>
                    </a:lnTo>
                    <a:lnTo>
                      <a:pt x="80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auto">
              <a:xfrm>
                <a:off x="1676" y="268"/>
                <a:ext cx="24" cy="72"/>
              </a:xfrm>
              <a:custGeom>
                <a:avLst/>
                <a:gdLst>
                  <a:gd name="T0" fmla="*/ 0 w 24"/>
                  <a:gd name="T1" fmla="*/ 0 h 72"/>
                  <a:gd name="T2" fmla="*/ 0 w 24"/>
                  <a:gd name="T3" fmla="*/ 56 h 72"/>
                  <a:gd name="T4" fmla="*/ 6 w 24"/>
                  <a:gd name="T5" fmla="*/ 68 h 72"/>
                  <a:gd name="T6" fmla="*/ 18 w 24"/>
                  <a:gd name="T7" fmla="*/ 72 h 72"/>
                  <a:gd name="T8" fmla="*/ 24 w 24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2">
                    <a:moveTo>
                      <a:pt x="0" y="0"/>
                    </a:moveTo>
                    <a:lnTo>
                      <a:pt x="0" y="56"/>
                    </a:lnTo>
                    <a:lnTo>
                      <a:pt x="6" y="68"/>
                    </a:lnTo>
                    <a:lnTo>
                      <a:pt x="18" y="72"/>
                    </a:lnTo>
                    <a:lnTo>
                      <a:pt x="24" y="7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8" name="Freeform 12"/>
              <p:cNvSpPr>
                <a:spLocks/>
              </p:cNvSpPr>
              <p:nvPr/>
            </p:nvSpPr>
            <p:spPr bwMode="auto">
              <a:xfrm>
                <a:off x="1610" y="280"/>
                <a:ext cx="66" cy="60"/>
              </a:xfrm>
              <a:custGeom>
                <a:avLst/>
                <a:gdLst>
                  <a:gd name="T0" fmla="*/ 66 w 66"/>
                  <a:gd name="T1" fmla="*/ 0 h 60"/>
                  <a:gd name="T2" fmla="*/ 60 w 66"/>
                  <a:gd name="T3" fmla="*/ 8 h 60"/>
                  <a:gd name="T4" fmla="*/ 24 w 66"/>
                  <a:gd name="T5" fmla="*/ 12 h 60"/>
                  <a:gd name="T6" fmla="*/ 4 w 66"/>
                  <a:gd name="T7" fmla="*/ 20 h 60"/>
                  <a:gd name="T8" fmla="*/ 0 w 66"/>
                  <a:gd name="T9" fmla="*/ 32 h 60"/>
                  <a:gd name="T10" fmla="*/ 0 w 66"/>
                  <a:gd name="T11" fmla="*/ 44 h 60"/>
                  <a:gd name="T12" fmla="*/ 4 w 66"/>
                  <a:gd name="T13" fmla="*/ 56 h 60"/>
                  <a:gd name="T14" fmla="*/ 24 w 66"/>
                  <a:gd name="T15" fmla="*/ 60 h 60"/>
                  <a:gd name="T16" fmla="*/ 40 w 66"/>
                  <a:gd name="T17" fmla="*/ 60 h 60"/>
                  <a:gd name="T18" fmla="*/ 54 w 66"/>
                  <a:gd name="T19" fmla="*/ 56 h 60"/>
                  <a:gd name="T20" fmla="*/ 66 w 66"/>
                  <a:gd name="T21" fmla="*/ 4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6" h="60">
                    <a:moveTo>
                      <a:pt x="66" y="0"/>
                    </a:moveTo>
                    <a:lnTo>
                      <a:pt x="60" y="8"/>
                    </a:lnTo>
                    <a:lnTo>
                      <a:pt x="24" y="12"/>
                    </a:lnTo>
                    <a:lnTo>
                      <a:pt x="4" y="20"/>
                    </a:lnTo>
                    <a:lnTo>
                      <a:pt x="0" y="32"/>
                    </a:lnTo>
                    <a:lnTo>
                      <a:pt x="0" y="44"/>
                    </a:lnTo>
                    <a:lnTo>
                      <a:pt x="4" y="56"/>
                    </a:lnTo>
                    <a:lnTo>
                      <a:pt x="24" y="60"/>
                    </a:lnTo>
                    <a:lnTo>
                      <a:pt x="40" y="60"/>
                    </a:lnTo>
                    <a:lnTo>
                      <a:pt x="54" y="56"/>
                    </a:lnTo>
                    <a:lnTo>
                      <a:pt x="66" y="4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29" name="Freeform 13"/>
              <p:cNvSpPr>
                <a:spLocks/>
              </p:cNvSpPr>
              <p:nvPr/>
            </p:nvSpPr>
            <p:spPr bwMode="auto">
              <a:xfrm>
                <a:off x="1614" y="292"/>
                <a:ext cx="20" cy="48"/>
              </a:xfrm>
              <a:custGeom>
                <a:avLst/>
                <a:gdLst>
                  <a:gd name="T0" fmla="*/ 20 w 20"/>
                  <a:gd name="T1" fmla="*/ 0 h 48"/>
                  <a:gd name="T2" fmla="*/ 8 w 20"/>
                  <a:gd name="T3" fmla="*/ 8 h 48"/>
                  <a:gd name="T4" fmla="*/ 0 w 20"/>
                  <a:gd name="T5" fmla="*/ 20 h 48"/>
                  <a:gd name="T6" fmla="*/ 0 w 20"/>
                  <a:gd name="T7" fmla="*/ 32 h 48"/>
                  <a:gd name="T8" fmla="*/ 8 w 20"/>
                  <a:gd name="T9" fmla="*/ 44 h 48"/>
                  <a:gd name="T10" fmla="*/ 20 w 20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48">
                    <a:moveTo>
                      <a:pt x="20" y="0"/>
                    </a:moveTo>
                    <a:lnTo>
                      <a:pt x="8" y="8"/>
                    </a:lnTo>
                    <a:lnTo>
                      <a:pt x="0" y="20"/>
                    </a:lnTo>
                    <a:lnTo>
                      <a:pt x="0" y="32"/>
                    </a:lnTo>
                    <a:lnTo>
                      <a:pt x="8" y="44"/>
                    </a:lnTo>
                    <a:lnTo>
                      <a:pt x="20" y="4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0" name="Line 14"/>
              <p:cNvSpPr>
                <a:spLocks noChangeShapeType="1"/>
              </p:cNvSpPr>
              <p:nvPr/>
            </p:nvSpPr>
            <p:spPr bwMode="auto">
              <a:xfrm>
                <a:off x="1742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1" name="Line 15"/>
              <p:cNvSpPr>
                <a:spLocks noChangeShapeType="1"/>
              </p:cNvSpPr>
              <p:nvPr/>
            </p:nvSpPr>
            <p:spPr bwMode="auto">
              <a:xfrm>
                <a:off x="1748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2" name="Freeform 16"/>
              <p:cNvSpPr>
                <a:spLocks/>
              </p:cNvSpPr>
              <p:nvPr/>
            </p:nvSpPr>
            <p:spPr bwMode="auto">
              <a:xfrm>
                <a:off x="1748" y="256"/>
                <a:ext cx="54" cy="36"/>
              </a:xfrm>
              <a:custGeom>
                <a:avLst/>
                <a:gdLst>
                  <a:gd name="T0" fmla="*/ 0 w 54"/>
                  <a:gd name="T1" fmla="*/ 36 h 36"/>
                  <a:gd name="T2" fmla="*/ 6 w 54"/>
                  <a:gd name="T3" fmla="*/ 20 h 36"/>
                  <a:gd name="T4" fmla="*/ 18 w 54"/>
                  <a:gd name="T5" fmla="*/ 6 h 36"/>
                  <a:gd name="T6" fmla="*/ 30 w 54"/>
                  <a:gd name="T7" fmla="*/ 0 h 36"/>
                  <a:gd name="T8" fmla="*/ 48 w 54"/>
                  <a:gd name="T9" fmla="*/ 0 h 36"/>
                  <a:gd name="T10" fmla="*/ 54 w 54"/>
                  <a:gd name="T11" fmla="*/ 6 h 36"/>
                  <a:gd name="T12" fmla="*/ 54 w 54"/>
                  <a:gd name="T13" fmla="*/ 12 h 36"/>
                  <a:gd name="T14" fmla="*/ 48 w 54"/>
                  <a:gd name="T15" fmla="*/ 20 h 36"/>
                  <a:gd name="T16" fmla="*/ 42 w 54"/>
                  <a:gd name="T17" fmla="*/ 12 h 36"/>
                  <a:gd name="T18" fmla="*/ 48 w 54"/>
                  <a:gd name="T19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36">
                    <a:moveTo>
                      <a:pt x="0" y="36"/>
                    </a:moveTo>
                    <a:lnTo>
                      <a:pt x="6" y="20"/>
                    </a:lnTo>
                    <a:lnTo>
                      <a:pt x="18" y="6"/>
                    </a:lnTo>
                    <a:lnTo>
                      <a:pt x="30" y="0"/>
                    </a:lnTo>
                    <a:lnTo>
                      <a:pt x="48" y="0"/>
                    </a:lnTo>
                    <a:lnTo>
                      <a:pt x="54" y="6"/>
                    </a:lnTo>
                    <a:lnTo>
                      <a:pt x="54" y="12"/>
                    </a:lnTo>
                    <a:lnTo>
                      <a:pt x="48" y="20"/>
                    </a:lnTo>
                    <a:lnTo>
                      <a:pt x="42" y="12"/>
                    </a:lnTo>
                    <a:lnTo>
                      <a:pt x="48" y="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3" name="Line 17"/>
              <p:cNvSpPr>
                <a:spLocks noChangeShapeType="1"/>
              </p:cNvSpPr>
              <p:nvPr/>
            </p:nvSpPr>
            <p:spPr bwMode="auto">
              <a:xfrm>
                <a:off x="1724" y="256"/>
                <a:ext cx="2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4" name="Line 18"/>
              <p:cNvSpPr>
                <a:spLocks noChangeShapeType="1"/>
              </p:cNvSpPr>
              <p:nvPr/>
            </p:nvSpPr>
            <p:spPr bwMode="auto">
              <a:xfrm>
                <a:off x="1724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5" name="Freeform 19"/>
              <p:cNvSpPr>
                <a:spLocks/>
              </p:cNvSpPr>
              <p:nvPr/>
            </p:nvSpPr>
            <p:spPr bwMode="auto">
              <a:xfrm>
                <a:off x="1838" y="256"/>
                <a:ext cx="78" cy="84"/>
              </a:xfrm>
              <a:custGeom>
                <a:avLst/>
                <a:gdLst>
                  <a:gd name="T0" fmla="*/ 6 w 78"/>
                  <a:gd name="T1" fmla="*/ 12 h 84"/>
                  <a:gd name="T2" fmla="*/ 6 w 78"/>
                  <a:gd name="T3" fmla="*/ 20 h 84"/>
                  <a:gd name="T4" fmla="*/ 0 w 78"/>
                  <a:gd name="T5" fmla="*/ 20 h 84"/>
                  <a:gd name="T6" fmla="*/ 0 w 78"/>
                  <a:gd name="T7" fmla="*/ 12 h 84"/>
                  <a:gd name="T8" fmla="*/ 6 w 78"/>
                  <a:gd name="T9" fmla="*/ 6 h 84"/>
                  <a:gd name="T10" fmla="*/ 18 w 78"/>
                  <a:gd name="T11" fmla="*/ 0 h 84"/>
                  <a:gd name="T12" fmla="*/ 42 w 78"/>
                  <a:gd name="T13" fmla="*/ 0 h 84"/>
                  <a:gd name="T14" fmla="*/ 54 w 78"/>
                  <a:gd name="T15" fmla="*/ 6 h 84"/>
                  <a:gd name="T16" fmla="*/ 60 w 78"/>
                  <a:gd name="T17" fmla="*/ 12 h 84"/>
                  <a:gd name="T18" fmla="*/ 66 w 78"/>
                  <a:gd name="T19" fmla="*/ 24 h 84"/>
                  <a:gd name="T20" fmla="*/ 66 w 78"/>
                  <a:gd name="T21" fmla="*/ 68 h 84"/>
                  <a:gd name="T22" fmla="*/ 72 w 78"/>
                  <a:gd name="T23" fmla="*/ 80 h 84"/>
                  <a:gd name="T24" fmla="*/ 78 w 78"/>
                  <a:gd name="T2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" h="84">
                    <a:moveTo>
                      <a:pt x="6" y="12"/>
                    </a:moveTo>
                    <a:lnTo>
                      <a:pt x="6" y="20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18" y="0"/>
                    </a:lnTo>
                    <a:lnTo>
                      <a:pt x="42" y="0"/>
                    </a:lnTo>
                    <a:lnTo>
                      <a:pt x="54" y="6"/>
                    </a:lnTo>
                    <a:lnTo>
                      <a:pt x="60" y="12"/>
                    </a:lnTo>
                    <a:lnTo>
                      <a:pt x="66" y="24"/>
                    </a:lnTo>
                    <a:lnTo>
                      <a:pt x="66" y="68"/>
                    </a:lnTo>
                    <a:lnTo>
                      <a:pt x="72" y="80"/>
                    </a:lnTo>
                    <a:lnTo>
                      <a:pt x="78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6" name="Freeform 20"/>
              <p:cNvSpPr>
                <a:spLocks/>
              </p:cNvSpPr>
              <p:nvPr/>
            </p:nvSpPr>
            <p:spPr bwMode="auto">
              <a:xfrm>
                <a:off x="1898" y="268"/>
                <a:ext cx="24" cy="72"/>
              </a:xfrm>
              <a:custGeom>
                <a:avLst/>
                <a:gdLst>
                  <a:gd name="T0" fmla="*/ 0 w 24"/>
                  <a:gd name="T1" fmla="*/ 0 h 72"/>
                  <a:gd name="T2" fmla="*/ 0 w 24"/>
                  <a:gd name="T3" fmla="*/ 56 h 72"/>
                  <a:gd name="T4" fmla="*/ 6 w 24"/>
                  <a:gd name="T5" fmla="*/ 68 h 72"/>
                  <a:gd name="T6" fmla="*/ 18 w 24"/>
                  <a:gd name="T7" fmla="*/ 72 h 72"/>
                  <a:gd name="T8" fmla="*/ 24 w 24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2">
                    <a:moveTo>
                      <a:pt x="0" y="0"/>
                    </a:moveTo>
                    <a:lnTo>
                      <a:pt x="0" y="56"/>
                    </a:lnTo>
                    <a:lnTo>
                      <a:pt x="6" y="68"/>
                    </a:lnTo>
                    <a:lnTo>
                      <a:pt x="18" y="72"/>
                    </a:lnTo>
                    <a:lnTo>
                      <a:pt x="24" y="7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7" name="Freeform 21"/>
              <p:cNvSpPr>
                <a:spLocks/>
              </p:cNvSpPr>
              <p:nvPr/>
            </p:nvSpPr>
            <p:spPr bwMode="auto">
              <a:xfrm>
                <a:off x="1832" y="280"/>
                <a:ext cx="66" cy="60"/>
              </a:xfrm>
              <a:custGeom>
                <a:avLst/>
                <a:gdLst>
                  <a:gd name="T0" fmla="*/ 66 w 66"/>
                  <a:gd name="T1" fmla="*/ 0 h 60"/>
                  <a:gd name="T2" fmla="*/ 60 w 66"/>
                  <a:gd name="T3" fmla="*/ 8 h 60"/>
                  <a:gd name="T4" fmla="*/ 24 w 66"/>
                  <a:gd name="T5" fmla="*/ 12 h 60"/>
                  <a:gd name="T6" fmla="*/ 6 w 66"/>
                  <a:gd name="T7" fmla="*/ 20 h 60"/>
                  <a:gd name="T8" fmla="*/ 0 w 66"/>
                  <a:gd name="T9" fmla="*/ 32 h 60"/>
                  <a:gd name="T10" fmla="*/ 0 w 66"/>
                  <a:gd name="T11" fmla="*/ 44 h 60"/>
                  <a:gd name="T12" fmla="*/ 6 w 66"/>
                  <a:gd name="T13" fmla="*/ 56 h 60"/>
                  <a:gd name="T14" fmla="*/ 24 w 66"/>
                  <a:gd name="T15" fmla="*/ 60 h 60"/>
                  <a:gd name="T16" fmla="*/ 42 w 66"/>
                  <a:gd name="T17" fmla="*/ 60 h 60"/>
                  <a:gd name="T18" fmla="*/ 54 w 66"/>
                  <a:gd name="T19" fmla="*/ 56 h 60"/>
                  <a:gd name="T20" fmla="*/ 66 w 66"/>
                  <a:gd name="T21" fmla="*/ 4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6" h="60">
                    <a:moveTo>
                      <a:pt x="66" y="0"/>
                    </a:moveTo>
                    <a:lnTo>
                      <a:pt x="60" y="8"/>
                    </a:lnTo>
                    <a:lnTo>
                      <a:pt x="24" y="12"/>
                    </a:lnTo>
                    <a:lnTo>
                      <a:pt x="6" y="20"/>
                    </a:lnTo>
                    <a:lnTo>
                      <a:pt x="0" y="32"/>
                    </a:lnTo>
                    <a:lnTo>
                      <a:pt x="0" y="44"/>
                    </a:lnTo>
                    <a:lnTo>
                      <a:pt x="6" y="56"/>
                    </a:lnTo>
                    <a:lnTo>
                      <a:pt x="24" y="60"/>
                    </a:lnTo>
                    <a:lnTo>
                      <a:pt x="42" y="60"/>
                    </a:lnTo>
                    <a:lnTo>
                      <a:pt x="54" y="56"/>
                    </a:lnTo>
                    <a:lnTo>
                      <a:pt x="66" y="4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8" name="Freeform 22"/>
              <p:cNvSpPr>
                <a:spLocks/>
              </p:cNvSpPr>
              <p:nvPr/>
            </p:nvSpPr>
            <p:spPr bwMode="auto">
              <a:xfrm>
                <a:off x="1838" y="292"/>
                <a:ext cx="18" cy="48"/>
              </a:xfrm>
              <a:custGeom>
                <a:avLst/>
                <a:gdLst>
                  <a:gd name="T0" fmla="*/ 18 w 18"/>
                  <a:gd name="T1" fmla="*/ 0 h 48"/>
                  <a:gd name="T2" fmla="*/ 6 w 18"/>
                  <a:gd name="T3" fmla="*/ 8 h 48"/>
                  <a:gd name="T4" fmla="*/ 0 w 18"/>
                  <a:gd name="T5" fmla="*/ 20 h 48"/>
                  <a:gd name="T6" fmla="*/ 0 w 18"/>
                  <a:gd name="T7" fmla="*/ 32 h 48"/>
                  <a:gd name="T8" fmla="*/ 6 w 18"/>
                  <a:gd name="T9" fmla="*/ 44 h 48"/>
                  <a:gd name="T10" fmla="*/ 18 w 18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48">
                    <a:moveTo>
                      <a:pt x="18" y="0"/>
                    </a:moveTo>
                    <a:lnTo>
                      <a:pt x="6" y="8"/>
                    </a:lnTo>
                    <a:lnTo>
                      <a:pt x="0" y="20"/>
                    </a:lnTo>
                    <a:lnTo>
                      <a:pt x="0" y="32"/>
                    </a:lnTo>
                    <a:lnTo>
                      <a:pt x="6" y="44"/>
                    </a:lnTo>
                    <a:lnTo>
                      <a:pt x="18" y="4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9" name="Line 23"/>
              <p:cNvSpPr>
                <a:spLocks noChangeShapeType="1"/>
              </p:cNvSpPr>
              <p:nvPr/>
            </p:nvSpPr>
            <p:spPr bwMode="auto">
              <a:xfrm>
                <a:off x="1964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0" name="Line 24"/>
              <p:cNvSpPr>
                <a:spLocks noChangeShapeType="1"/>
              </p:cNvSpPr>
              <p:nvPr/>
            </p:nvSpPr>
            <p:spPr bwMode="auto">
              <a:xfrm>
                <a:off x="1970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1" name="Freeform 25"/>
              <p:cNvSpPr>
                <a:spLocks/>
              </p:cNvSpPr>
              <p:nvPr/>
            </p:nvSpPr>
            <p:spPr bwMode="auto">
              <a:xfrm>
                <a:off x="1970" y="256"/>
                <a:ext cx="66" cy="84"/>
              </a:xfrm>
              <a:custGeom>
                <a:avLst/>
                <a:gdLst>
                  <a:gd name="T0" fmla="*/ 0 w 66"/>
                  <a:gd name="T1" fmla="*/ 20 h 84"/>
                  <a:gd name="T2" fmla="*/ 12 w 66"/>
                  <a:gd name="T3" fmla="*/ 6 h 84"/>
                  <a:gd name="T4" fmla="*/ 30 w 66"/>
                  <a:gd name="T5" fmla="*/ 0 h 84"/>
                  <a:gd name="T6" fmla="*/ 42 w 66"/>
                  <a:gd name="T7" fmla="*/ 0 h 84"/>
                  <a:gd name="T8" fmla="*/ 60 w 66"/>
                  <a:gd name="T9" fmla="*/ 6 h 84"/>
                  <a:gd name="T10" fmla="*/ 66 w 66"/>
                  <a:gd name="T11" fmla="*/ 20 h 84"/>
                  <a:gd name="T12" fmla="*/ 66 w 66"/>
                  <a:gd name="T13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84">
                    <a:moveTo>
                      <a:pt x="0" y="20"/>
                    </a:moveTo>
                    <a:lnTo>
                      <a:pt x="12" y="6"/>
                    </a:lnTo>
                    <a:lnTo>
                      <a:pt x="30" y="0"/>
                    </a:lnTo>
                    <a:lnTo>
                      <a:pt x="42" y="0"/>
                    </a:lnTo>
                    <a:lnTo>
                      <a:pt x="60" y="6"/>
                    </a:lnTo>
                    <a:lnTo>
                      <a:pt x="66" y="20"/>
                    </a:lnTo>
                    <a:lnTo>
                      <a:pt x="66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2" name="Freeform 26"/>
              <p:cNvSpPr>
                <a:spLocks/>
              </p:cNvSpPr>
              <p:nvPr/>
            </p:nvSpPr>
            <p:spPr bwMode="auto">
              <a:xfrm>
                <a:off x="2012" y="256"/>
                <a:ext cx="18" cy="84"/>
              </a:xfrm>
              <a:custGeom>
                <a:avLst/>
                <a:gdLst>
                  <a:gd name="T0" fmla="*/ 0 w 18"/>
                  <a:gd name="T1" fmla="*/ 0 h 84"/>
                  <a:gd name="T2" fmla="*/ 12 w 18"/>
                  <a:gd name="T3" fmla="*/ 6 h 84"/>
                  <a:gd name="T4" fmla="*/ 18 w 18"/>
                  <a:gd name="T5" fmla="*/ 20 h 84"/>
                  <a:gd name="T6" fmla="*/ 18 w 18"/>
                  <a:gd name="T7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84">
                    <a:moveTo>
                      <a:pt x="0" y="0"/>
                    </a:moveTo>
                    <a:lnTo>
                      <a:pt x="12" y="6"/>
                    </a:lnTo>
                    <a:lnTo>
                      <a:pt x="18" y="20"/>
                    </a:lnTo>
                    <a:lnTo>
                      <a:pt x="18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3" name="Freeform 27"/>
              <p:cNvSpPr>
                <a:spLocks/>
              </p:cNvSpPr>
              <p:nvPr/>
            </p:nvSpPr>
            <p:spPr bwMode="auto">
              <a:xfrm>
                <a:off x="2036" y="256"/>
                <a:ext cx="66" cy="84"/>
              </a:xfrm>
              <a:custGeom>
                <a:avLst/>
                <a:gdLst>
                  <a:gd name="T0" fmla="*/ 0 w 66"/>
                  <a:gd name="T1" fmla="*/ 20 h 84"/>
                  <a:gd name="T2" fmla="*/ 12 w 66"/>
                  <a:gd name="T3" fmla="*/ 6 h 84"/>
                  <a:gd name="T4" fmla="*/ 30 w 66"/>
                  <a:gd name="T5" fmla="*/ 0 h 84"/>
                  <a:gd name="T6" fmla="*/ 42 w 66"/>
                  <a:gd name="T7" fmla="*/ 0 h 84"/>
                  <a:gd name="T8" fmla="*/ 60 w 66"/>
                  <a:gd name="T9" fmla="*/ 6 h 84"/>
                  <a:gd name="T10" fmla="*/ 66 w 66"/>
                  <a:gd name="T11" fmla="*/ 20 h 84"/>
                  <a:gd name="T12" fmla="*/ 66 w 66"/>
                  <a:gd name="T13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84">
                    <a:moveTo>
                      <a:pt x="0" y="20"/>
                    </a:moveTo>
                    <a:lnTo>
                      <a:pt x="12" y="6"/>
                    </a:lnTo>
                    <a:lnTo>
                      <a:pt x="30" y="0"/>
                    </a:lnTo>
                    <a:lnTo>
                      <a:pt x="42" y="0"/>
                    </a:lnTo>
                    <a:lnTo>
                      <a:pt x="60" y="6"/>
                    </a:lnTo>
                    <a:lnTo>
                      <a:pt x="66" y="20"/>
                    </a:lnTo>
                    <a:lnTo>
                      <a:pt x="66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4" name="Freeform 28"/>
              <p:cNvSpPr>
                <a:spLocks/>
              </p:cNvSpPr>
              <p:nvPr/>
            </p:nvSpPr>
            <p:spPr bwMode="auto">
              <a:xfrm>
                <a:off x="2078" y="256"/>
                <a:ext cx="18" cy="84"/>
              </a:xfrm>
              <a:custGeom>
                <a:avLst/>
                <a:gdLst>
                  <a:gd name="T0" fmla="*/ 0 w 18"/>
                  <a:gd name="T1" fmla="*/ 0 h 84"/>
                  <a:gd name="T2" fmla="*/ 12 w 18"/>
                  <a:gd name="T3" fmla="*/ 6 h 84"/>
                  <a:gd name="T4" fmla="*/ 18 w 18"/>
                  <a:gd name="T5" fmla="*/ 20 h 84"/>
                  <a:gd name="T6" fmla="*/ 18 w 18"/>
                  <a:gd name="T7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84">
                    <a:moveTo>
                      <a:pt x="0" y="0"/>
                    </a:moveTo>
                    <a:lnTo>
                      <a:pt x="12" y="6"/>
                    </a:lnTo>
                    <a:lnTo>
                      <a:pt x="18" y="20"/>
                    </a:lnTo>
                    <a:lnTo>
                      <a:pt x="18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5" name="Line 29"/>
              <p:cNvSpPr>
                <a:spLocks noChangeShapeType="1"/>
              </p:cNvSpPr>
              <p:nvPr/>
            </p:nvSpPr>
            <p:spPr bwMode="auto">
              <a:xfrm>
                <a:off x="1946" y="256"/>
                <a:ext cx="2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6" name="Line 30"/>
              <p:cNvSpPr>
                <a:spLocks noChangeShapeType="1"/>
              </p:cNvSpPr>
              <p:nvPr/>
            </p:nvSpPr>
            <p:spPr bwMode="auto">
              <a:xfrm>
                <a:off x="1946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7" name="Line 31"/>
              <p:cNvSpPr>
                <a:spLocks noChangeShapeType="1"/>
              </p:cNvSpPr>
              <p:nvPr/>
            </p:nvSpPr>
            <p:spPr bwMode="auto">
              <a:xfrm>
                <a:off x="2012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8" name="Line 32"/>
              <p:cNvSpPr>
                <a:spLocks noChangeShapeType="1"/>
              </p:cNvSpPr>
              <p:nvPr/>
            </p:nvSpPr>
            <p:spPr bwMode="auto">
              <a:xfrm>
                <a:off x="2078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9" name="Freeform 33"/>
              <p:cNvSpPr>
                <a:spLocks/>
              </p:cNvSpPr>
              <p:nvPr/>
            </p:nvSpPr>
            <p:spPr bwMode="auto">
              <a:xfrm>
                <a:off x="2150" y="256"/>
                <a:ext cx="78" cy="84"/>
              </a:xfrm>
              <a:custGeom>
                <a:avLst/>
                <a:gdLst>
                  <a:gd name="T0" fmla="*/ 6 w 78"/>
                  <a:gd name="T1" fmla="*/ 36 h 84"/>
                  <a:gd name="T2" fmla="*/ 78 w 78"/>
                  <a:gd name="T3" fmla="*/ 36 h 84"/>
                  <a:gd name="T4" fmla="*/ 78 w 78"/>
                  <a:gd name="T5" fmla="*/ 24 h 84"/>
                  <a:gd name="T6" fmla="*/ 72 w 78"/>
                  <a:gd name="T7" fmla="*/ 12 h 84"/>
                  <a:gd name="T8" fmla="*/ 66 w 78"/>
                  <a:gd name="T9" fmla="*/ 6 h 84"/>
                  <a:gd name="T10" fmla="*/ 54 w 78"/>
                  <a:gd name="T11" fmla="*/ 0 h 84"/>
                  <a:gd name="T12" fmla="*/ 36 w 78"/>
                  <a:gd name="T13" fmla="*/ 0 h 84"/>
                  <a:gd name="T14" fmla="*/ 18 w 78"/>
                  <a:gd name="T15" fmla="*/ 6 h 84"/>
                  <a:gd name="T16" fmla="*/ 6 w 78"/>
                  <a:gd name="T17" fmla="*/ 20 h 84"/>
                  <a:gd name="T18" fmla="*/ 0 w 78"/>
                  <a:gd name="T19" fmla="*/ 36 h 84"/>
                  <a:gd name="T20" fmla="*/ 0 w 78"/>
                  <a:gd name="T21" fmla="*/ 48 h 84"/>
                  <a:gd name="T22" fmla="*/ 6 w 78"/>
                  <a:gd name="T23" fmla="*/ 68 h 84"/>
                  <a:gd name="T24" fmla="*/ 18 w 78"/>
                  <a:gd name="T25" fmla="*/ 80 h 84"/>
                  <a:gd name="T26" fmla="*/ 36 w 78"/>
                  <a:gd name="T27" fmla="*/ 84 h 84"/>
                  <a:gd name="T28" fmla="*/ 48 w 78"/>
                  <a:gd name="T29" fmla="*/ 84 h 84"/>
                  <a:gd name="T30" fmla="*/ 66 w 78"/>
                  <a:gd name="T31" fmla="*/ 80 h 84"/>
                  <a:gd name="T32" fmla="*/ 78 w 78"/>
                  <a:gd name="T33" fmla="*/ 6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8" h="84">
                    <a:moveTo>
                      <a:pt x="6" y="36"/>
                    </a:moveTo>
                    <a:lnTo>
                      <a:pt x="78" y="36"/>
                    </a:lnTo>
                    <a:lnTo>
                      <a:pt x="78" y="24"/>
                    </a:lnTo>
                    <a:lnTo>
                      <a:pt x="72" y="12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36" y="0"/>
                    </a:ln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6" y="84"/>
                    </a:lnTo>
                    <a:lnTo>
                      <a:pt x="48" y="84"/>
                    </a:lnTo>
                    <a:lnTo>
                      <a:pt x="66" y="80"/>
                    </a:lnTo>
                    <a:lnTo>
                      <a:pt x="78" y="6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0" name="Freeform 34"/>
              <p:cNvSpPr>
                <a:spLocks/>
              </p:cNvSpPr>
              <p:nvPr/>
            </p:nvSpPr>
            <p:spPr bwMode="auto">
              <a:xfrm>
                <a:off x="2216" y="262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6 w 6"/>
                  <a:gd name="T3" fmla="*/ 14 h 30"/>
                  <a:gd name="T4" fmla="*/ 0 w 6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6" y="1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1" name="Freeform 35"/>
              <p:cNvSpPr>
                <a:spLocks/>
              </p:cNvSpPr>
              <p:nvPr/>
            </p:nvSpPr>
            <p:spPr bwMode="auto">
              <a:xfrm>
                <a:off x="2156" y="256"/>
                <a:ext cx="30" cy="84"/>
              </a:xfrm>
              <a:custGeom>
                <a:avLst/>
                <a:gdLst>
                  <a:gd name="T0" fmla="*/ 30 w 30"/>
                  <a:gd name="T1" fmla="*/ 0 h 84"/>
                  <a:gd name="T2" fmla="*/ 18 w 30"/>
                  <a:gd name="T3" fmla="*/ 6 h 84"/>
                  <a:gd name="T4" fmla="*/ 6 w 30"/>
                  <a:gd name="T5" fmla="*/ 20 h 84"/>
                  <a:gd name="T6" fmla="*/ 0 w 30"/>
                  <a:gd name="T7" fmla="*/ 36 h 84"/>
                  <a:gd name="T8" fmla="*/ 0 w 30"/>
                  <a:gd name="T9" fmla="*/ 48 h 84"/>
                  <a:gd name="T10" fmla="*/ 6 w 30"/>
                  <a:gd name="T11" fmla="*/ 68 h 84"/>
                  <a:gd name="T12" fmla="*/ 18 w 30"/>
                  <a:gd name="T13" fmla="*/ 80 h 84"/>
                  <a:gd name="T14" fmla="*/ 30 w 30"/>
                  <a:gd name="T1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84">
                    <a:moveTo>
                      <a:pt x="30" y="0"/>
                    </a:move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0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2" name="Freeform 36"/>
              <p:cNvSpPr>
                <a:spLocks/>
              </p:cNvSpPr>
              <p:nvPr/>
            </p:nvSpPr>
            <p:spPr bwMode="auto">
              <a:xfrm>
                <a:off x="2276" y="214"/>
                <a:ext cx="48" cy="126"/>
              </a:xfrm>
              <a:custGeom>
                <a:avLst/>
                <a:gdLst>
                  <a:gd name="T0" fmla="*/ 0 w 48"/>
                  <a:gd name="T1" fmla="*/ 0 h 126"/>
                  <a:gd name="T2" fmla="*/ 0 w 48"/>
                  <a:gd name="T3" fmla="*/ 102 h 126"/>
                  <a:gd name="T4" fmla="*/ 6 w 48"/>
                  <a:gd name="T5" fmla="*/ 122 h 126"/>
                  <a:gd name="T6" fmla="*/ 18 w 48"/>
                  <a:gd name="T7" fmla="*/ 126 h 126"/>
                  <a:gd name="T8" fmla="*/ 30 w 48"/>
                  <a:gd name="T9" fmla="*/ 126 h 126"/>
                  <a:gd name="T10" fmla="*/ 42 w 48"/>
                  <a:gd name="T11" fmla="*/ 122 h 126"/>
                  <a:gd name="T12" fmla="*/ 48 w 48"/>
                  <a:gd name="T13" fmla="*/ 11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26">
                    <a:moveTo>
                      <a:pt x="0" y="0"/>
                    </a:moveTo>
                    <a:lnTo>
                      <a:pt x="0" y="102"/>
                    </a:lnTo>
                    <a:lnTo>
                      <a:pt x="6" y="122"/>
                    </a:lnTo>
                    <a:lnTo>
                      <a:pt x="18" y="126"/>
                    </a:lnTo>
                    <a:lnTo>
                      <a:pt x="30" y="126"/>
                    </a:lnTo>
                    <a:lnTo>
                      <a:pt x="42" y="122"/>
                    </a:lnTo>
                    <a:lnTo>
                      <a:pt x="48" y="11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3" name="Freeform 37"/>
              <p:cNvSpPr>
                <a:spLocks/>
              </p:cNvSpPr>
              <p:nvPr/>
            </p:nvSpPr>
            <p:spPr bwMode="auto">
              <a:xfrm>
                <a:off x="2282" y="214"/>
                <a:ext cx="12" cy="126"/>
              </a:xfrm>
              <a:custGeom>
                <a:avLst/>
                <a:gdLst>
                  <a:gd name="T0" fmla="*/ 0 w 12"/>
                  <a:gd name="T1" fmla="*/ 0 h 126"/>
                  <a:gd name="T2" fmla="*/ 0 w 12"/>
                  <a:gd name="T3" fmla="*/ 102 h 126"/>
                  <a:gd name="T4" fmla="*/ 6 w 12"/>
                  <a:gd name="T5" fmla="*/ 122 h 126"/>
                  <a:gd name="T6" fmla="*/ 12 w 12"/>
                  <a:gd name="T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6">
                    <a:moveTo>
                      <a:pt x="0" y="0"/>
                    </a:moveTo>
                    <a:lnTo>
                      <a:pt x="0" y="102"/>
                    </a:lnTo>
                    <a:lnTo>
                      <a:pt x="6" y="122"/>
                    </a:lnTo>
                    <a:lnTo>
                      <a:pt x="12" y="12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4" name="Line 38"/>
              <p:cNvSpPr>
                <a:spLocks noChangeShapeType="1"/>
              </p:cNvSpPr>
              <p:nvPr/>
            </p:nvSpPr>
            <p:spPr bwMode="auto">
              <a:xfrm>
                <a:off x="2258" y="256"/>
                <a:ext cx="4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5" name="Freeform 39"/>
              <p:cNvSpPr>
                <a:spLocks/>
              </p:cNvSpPr>
              <p:nvPr/>
            </p:nvSpPr>
            <p:spPr bwMode="auto">
              <a:xfrm>
                <a:off x="2354" y="256"/>
                <a:ext cx="78" cy="84"/>
              </a:xfrm>
              <a:custGeom>
                <a:avLst/>
                <a:gdLst>
                  <a:gd name="T0" fmla="*/ 6 w 78"/>
                  <a:gd name="T1" fmla="*/ 36 h 84"/>
                  <a:gd name="T2" fmla="*/ 78 w 78"/>
                  <a:gd name="T3" fmla="*/ 36 h 84"/>
                  <a:gd name="T4" fmla="*/ 78 w 78"/>
                  <a:gd name="T5" fmla="*/ 24 h 84"/>
                  <a:gd name="T6" fmla="*/ 72 w 78"/>
                  <a:gd name="T7" fmla="*/ 12 h 84"/>
                  <a:gd name="T8" fmla="*/ 66 w 78"/>
                  <a:gd name="T9" fmla="*/ 6 h 84"/>
                  <a:gd name="T10" fmla="*/ 54 w 78"/>
                  <a:gd name="T11" fmla="*/ 0 h 84"/>
                  <a:gd name="T12" fmla="*/ 36 w 78"/>
                  <a:gd name="T13" fmla="*/ 0 h 84"/>
                  <a:gd name="T14" fmla="*/ 18 w 78"/>
                  <a:gd name="T15" fmla="*/ 6 h 84"/>
                  <a:gd name="T16" fmla="*/ 6 w 78"/>
                  <a:gd name="T17" fmla="*/ 20 h 84"/>
                  <a:gd name="T18" fmla="*/ 0 w 78"/>
                  <a:gd name="T19" fmla="*/ 36 h 84"/>
                  <a:gd name="T20" fmla="*/ 0 w 78"/>
                  <a:gd name="T21" fmla="*/ 48 h 84"/>
                  <a:gd name="T22" fmla="*/ 6 w 78"/>
                  <a:gd name="T23" fmla="*/ 68 h 84"/>
                  <a:gd name="T24" fmla="*/ 18 w 78"/>
                  <a:gd name="T25" fmla="*/ 80 h 84"/>
                  <a:gd name="T26" fmla="*/ 36 w 78"/>
                  <a:gd name="T27" fmla="*/ 84 h 84"/>
                  <a:gd name="T28" fmla="*/ 48 w 78"/>
                  <a:gd name="T29" fmla="*/ 84 h 84"/>
                  <a:gd name="T30" fmla="*/ 66 w 78"/>
                  <a:gd name="T31" fmla="*/ 80 h 84"/>
                  <a:gd name="T32" fmla="*/ 78 w 78"/>
                  <a:gd name="T33" fmla="*/ 6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8" h="84">
                    <a:moveTo>
                      <a:pt x="6" y="36"/>
                    </a:moveTo>
                    <a:lnTo>
                      <a:pt x="78" y="36"/>
                    </a:lnTo>
                    <a:lnTo>
                      <a:pt x="78" y="24"/>
                    </a:lnTo>
                    <a:lnTo>
                      <a:pt x="72" y="12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36" y="0"/>
                    </a:ln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6" y="84"/>
                    </a:lnTo>
                    <a:lnTo>
                      <a:pt x="48" y="84"/>
                    </a:lnTo>
                    <a:lnTo>
                      <a:pt x="66" y="80"/>
                    </a:lnTo>
                    <a:lnTo>
                      <a:pt x="78" y="6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6" name="Freeform 40"/>
              <p:cNvSpPr>
                <a:spLocks/>
              </p:cNvSpPr>
              <p:nvPr/>
            </p:nvSpPr>
            <p:spPr bwMode="auto">
              <a:xfrm>
                <a:off x="2420" y="262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6 w 6"/>
                  <a:gd name="T3" fmla="*/ 14 h 30"/>
                  <a:gd name="T4" fmla="*/ 0 w 6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6" y="1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7" name="Freeform 41"/>
              <p:cNvSpPr>
                <a:spLocks/>
              </p:cNvSpPr>
              <p:nvPr/>
            </p:nvSpPr>
            <p:spPr bwMode="auto">
              <a:xfrm>
                <a:off x="2360" y="256"/>
                <a:ext cx="30" cy="84"/>
              </a:xfrm>
              <a:custGeom>
                <a:avLst/>
                <a:gdLst>
                  <a:gd name="T0" fmla="*/ 30 w 30"/>
                  <a:gd name="T1" fmla="*/ 0 h 84"/>
                  <a:gd name="T2" fmla="*/ 18 w 30"/>
                  <a:gd name="T3" fmla="*/ 6 h 84"/>
                  <a:gd name="T4" fmla="*/ 6 w 30"/>
                  <a:gd name="T5" fmla="*/ 20 h 84"/>
                  <a:gd name="T6" fmla="*/ 0 w 30"/>
                  <a:gd name="T7" fmla="*/ 36 h 84"/>
                  <a:gd name="T8" fmla="*/ 0 w 30"/>
                  <a:gd name="T9" fmla="*/ 48 h 84"/>
                  <a:gd name="T10" fmla="*/ 6 w 30"/>
                  <a:gd name="T11" fmla="*/ 68 h 84"/>
                  <a:gd name="T12" fmla="*/ 18 w 30"/>
                  <a:gd name="T13" fmla="*/ 80 h 84"/>
                  <a:gd name="T14" fmla="*/ 30 w 30"/>
                  <a:gd name="T1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84">
                    <a:moveTo>
                      <a:pt x="30" y="0"/>
                    </a:move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0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8" name="Line 42"/>
              <p:cNvSpPr>
                <a:spLocks noChangeShapeType="1"/>
              </p:cNvSpPr>
              <p:nvPr/>
            </p:nvSpPr>
            <p:spPr bwMode="auto">
              <a:xfrm>
                <a:off x="2480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9" name="Line 43"/>
              <p:cNvSpPr>
                <a:spLocks noChangeShapeType="1"/>
              </p:cNvSpPr>
              <p:nvPr/>
            </p:nvSpPr>
            <p:spPr bwMode="auto">
              <a:xfrm>
                <a:off x="2486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60" name="Freeform 44"/>
              <p:cNvSpPr>
                <a:spLocks/>
              </p:cNvSpPr>
              <p:nvPr/>
            </p:nvSpPr>
            <p:spPr bwMode="auto">
              <a:xfrm>
                <a:off x="2486" y="256"/>
                <a:ext cx="54" cy="36"/>
              </a:xfrm>
              <a:custGeom>
                <a:avLst/>
                <a:gdLst>
                  <a:gd name="T0" fmla="*/ 0 w 54"/>
                  <a:gd name="T1" fmla="*/ 36 h 36"/>
                  <a:gd name="T2" fmla="*/ 6 w 54"/>
                  <a:gd name="T3" fmla="*/ 20 h 36"/>
                  <a:gd name="T4" fmla="*/ 18 w 54"/>
                  <a:gd name="T5" fmla="*/ 6 h 36"/>
                  <a:gd name="T6" fmla="*/ 30 w 54"/>
                  <a:gd name="T7" fmla="*/ 0 h 36"/>
                  <a:gd name="T8" fmla="*/ 48 w 54"/>
                  <a:gd name="T9" fmla="*/ 0 h 36"/>
                  <a:gd name="T10" fmla="*/ 54 w 54"/>
                  <a:gd name="T11" fmla="*/ 6 h 36"/>
                  <a:gd name="T12" fmla="*/ 54 w 54"/>
                  <a:gd name="T13" fmla="*/ 12 h 36"/>
                  <a:gd name="T14" fmla="*/ 48 w 54"/>
                  <a:gd name="T15" fmla="*/ 20 h 36"/>
                  <a:gd name="T16" fmla="*/ 42 w 54"/>
                  <a:gd name="T17" fmla="*/ 12 h 36"/>
                  <a:gd name="T18" fmla="*/ 48 w 54"/>
                  <a:gd name="T19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36">
                    <a:moveTo>
                      <a:pt x="0" y="36"/>
                    </a:moveTo>
                    <a:lnTo>
                      <a:pt x="6" y="20"/>
                    </a:lnTo>
                    <a:lnTo>
                      <a:pt x="18" y="6"/>
                    </a:lnTo>
                    <a:lnTo>
                      <a:pt x="30" y="0"/>
                    </a:lnTo>
                    <a:lnTo>
                      <a:pt x="48" y="0"/>
                    </a:lnTo>
                    <a:lnTo>
                      <a:pt x="54" y="6"/>
                    </a:lnTo>
                    <a:lnTo>
                      <a:pt x="54" y="12"/>
                    </a:lnTo>
                    <a:lnTo>
                      <a:pt x="48" y="20"/>
                    </a:lnTo>
                    <a:lnTo>
                      <a:pt x="42" y="12"/>
                    </a:lnTo>
                    <a:lnTo>
                      <a:pt x="48" y="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61" name="Line 45"/>
              <p:cNvSpPr>
                <a:spLocks noChangeShapeType="1"/>
              </p:cNvSpPr>
              <p:nvPr/>
            </p:nvSpPr>
            <p:spPr bwMode="auto">
              <a:xfrm>
                <a:off x="2462" y="256"/>
                <a:ext cx="2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62" name="Line 46"/>
              <p:cNvSpPr>
                <a:spLocks noChangeShapeType="1"/>
              </p:cNvSpPr>
              <p:nvPr/>
            </p:nvSpPr>
            <p:spPr bwMode="auto">
              <a:xfrm>
                <a:off x="2462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63" name="Freeform 47"/>
              <p:cNvSpPr>
                <a:spLocks/>
              </p:cNvSpPr>
              <p:nvPr/>
            </p:nvSpPr>
            <p:spPr bwMode="auto">
              <a:xfrm>
                <a:off x="2666" y="256"/>
                <a:ext cx="84" cy="84"/>
              </a:xfrm>
              <a:custGeom>
                <a:avLst/>
                <a:gdLst>
                  <a:gd name="T0" fmla="*/ 36 w 84"/>
                  <a:gd name="T1" fmla="*/ 0 h 84"/>
                  <a:gd name="T2" fmla="*/ 18 w 84"/>
                  <a:gd name="T3" fmla="*/ 6 h 84"/>
                  <a:gd name="T4" fmla="*/ 6 w 84"/>
                  <a:gd name="T5" fmla="*/ 20 h 84"/>
                  <a:gd name="T6" fmla="*/ 0 w 84"/>
                  <a:gd name="T7" fmla="*/ 36 h 84"/>
                  <a:gd name="T8" fmla="*/ 0 w 84"/>
                  <a:gd name="T9" fmla="*/ 48 h 84"/>
                  <a:gd name="T10" fmla="*/ 6 w 84"/>
                  <a:gd name="T11" fmla="*/ 68 h 84"/>
                  <a:gd name="T12" fmla="*/ 18 w 84"/>
                  <a:gd name="T13" fmla="*/ 80 h 84"/>
                  <a:gd name="T14" fmla="*/ 36 w 84"/>
                  <a:gd name="T15" fmla="*/ 84 h 84"/>
                  <a:gd name="T16" fmla="*/ 48 w 84"/>
                  <a:gd name="T17" fmla="*/ 84 h 84"/>
                  <a:gd name="T18" fmla="*/ 66 w 84"/>
                  <a:gd name="T19" fmla="*/ 80 h 84"/>
                  <a:gd name="T20" fmla="*/ 78 w 84"/>
                  <a:gd name="T21" fmla="*/ 68 h 84"/>
                  <a:gd name="T22" fmla="*/ 84 w 84"/>
                  <a:gd name="T23" fmla="*/ 48 h 84"/>
                  <a:gd name="T24" fmla="*/ 84 w 84"/>
                  <a:gd name="T25" fmla="*/ 36 h 84"/>
                  <a:gd name="T26" fmla="*/ 78 w 84"/>
                  <a:gd name="T27" fmla="*/ 20 h 84"/>
                  <a:gd name="T28" fmla="*/ 66 w 84"/>
                  <a:gd name="T29" fmla="*/ 6 h 84"/>
                  <a:gd name="T30" fmla="*/ 48 w 84"/>
                  <a:gd name="T31" fmla="*/ 0 h 84"/>
                  <a:gd name="T32" fmla="*/ 36 w 84"/>
                  <a:gd name="T33" fmla="*/ 0 h 84"/>
                  <a:gd name="T34" fmla="*/ 24 w 84"/>
                  <a:gd name="T35" fmla="*/ 6 h 84"/>
                  <a:gd name="T36" fmla="*/ 12 w 84"/>
                  <a:gd name="T37" fmla="*/ 20 h 84"/>
                  <a:gd name="T38" fmla="*/ 6 w 84"/>
                  <a:gd name="T39" fmla="*/ 36 h 84"/>
                  <a:gd name="T40" fmla="*/ 6 w 84"/>
                  <a:gd name="T41" fmla="*/ 48 h 84"/>
                  <a:gd name="T42" fmla="*/ 12 w 84"/>
                  <a:gd name="T43" fmla="*/ 68 h 84"/>
                  <a:gd name="T44" fmla="*/ 24 w 84"/>
                  <a:gd name="T45" fmla="*/ 80 h 84"/>
                  <a:gd name="T46" fmla="*/ 36 w 84"/>
                  <a:gd name="T47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4" h="84">
                    <a:moveTo>
                      <a:pt x="36" y="0"/>
                    </a:move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6" y="84"/>
                    </a:lnTo>
                    <a:lnTo>
                      <a:pt x="48" y="84"/>
                    </a:lnTo>
                    <a:lnTo>
                      <a:pt x="66" y="80"/>
                    </a:lnTo>
                    <a:lnTo>
                      <a:pt x="78" y="68"/>
                    </a:lnTo>
                    <a:lnTo>
                      <a:pt x="84" y="48"/>
                    </a:lnTo>
                    <a:lnTo>
                      <a:pt x="84" y="36"/>
                    </a:lnTo>
                    <a:lnTo>
                      <a:pt x="78" y="20"/>
                    </a:lnTo>
                    <a:lnTo>
                      <a:pt x="66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24" y="6"/>
                    </a:lnTo>
                    <a:lnTo>
                      <a:pt x="12" y="20"/>
                    </a:lnTo>
                    <a:lnTo>
                      <a:pt x="6" y="36"/>
                    </a:lnTo>
                    <a:lnTo>
                      <a:pt x="6" y="48"/>
                    </a:lnTo>
                    <a:lnTo>
                      <a:pt x="12" y="68"/>
                    </a:lnTo>
                    <a:lnTo>
                      <a:pt x="24" y="80"/>
                    </a:lnTo>
                    <a:lnTo>
                      <a:pt x="36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64" name="Freeform 48"/>
              <p:cNvSpPr>
                <a:spLocks/>
              </p:cNvSpPr>
              <p:nvPr/>
            </p:nvSpPr>
            <p:spPr bwMode="auto">
              <a:xfrm>
                <a:off x="2714" y="256"/>
                <a:ext cx="30" cy="84"/>
              </a:xfrm>
              <a:custGeom>
                <a:avLst/>
                <a:gdLst>
                  <a:gd name="T0" fmla="*/ 0 w 30"/>
                  <a:gd name="T1" fmla="*/ 84 h 84"/>
                  <a:gd name="T2" fmla="*/ 12 w 30"/>
                  <a:gd name="T3" fmla="*/ 80 h 84"/>
                  <a:gd name="T4" fmla="*/ 24 w 30"/>
                  <a:gd name="T5" fmla="*/ 68 h 84"/>
                  <a:gd name="T6" fmla="*/ 30 w 30"/>
                  <a:gd name="T7" fmla="*/ 48 h 84"/>
                  <a:gd name="T8" fmla="*/ 30 w 30"/>
                  <a:gd name="T9" fmla="*/ 36 h 84"/>
                  <a:gd name="T10" fmla="*/ 24 w 30"/>
                  <a:gd name="T11" fmla="*/ 20 h 84"/>
                  <a:gd name="T12" fmla="*/ 12 w 30"/>
                  <a:gd name="T13" fmla="*/ 6 h 84"/>
                  <a:gd name="T14" fmla="*/ 0 w 30"/>
                  <a:gd name="T1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84">
                    <a:moveTo>
                      <a:pt x="0" y="84"/>
                    </a:moveTo>
                    <a:lnTo>
                      <a:pt x="12" y="80"/>
                    </a:lnTo>
                    <a:lnTo>
                      <a:pt x="24" y="68"/>
                    </a:lnTo>
                    <a:lnTo>
                      <a:pt x="30" y="48"/>
                    </a:lnTo>
                    <a:lnTo>
                      <a:pt x="30" y="36"/>
                    </a:lnTo>
                    <a:lnTo>
                      <a:pt x="24" y="20"/>
                    </a:lnTo>
                    <a:lnTo>
                      <a:pt x="12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65" name="Freeform 49"/>
              <p:cNvSpPr>
                <a:spLocks/>
              </p:cNvSpPr>
              <p:nvPr/>
            </p:nvSpPr>
            <p:spPr bwMode="auto">
              <a:xfrm>
                <a:off x="2798" y="214"/>
                <a:ext cx="36" cy="126"/>
              </a:xfrm>
              <a:custGeom>
                <a:avLst/>
                <a:gdLst>
                  <a:gd name="T0" fmla="*/ 30 w 36"/>
                  <a:gd name="T1" fmla="*/ 6 h 126"/>
                  <a:gd name="T2" fmla="*/ 24 w 36"/>
                  <a:gd name="T3" fmla="*/ 12 h 126"/>
                  <a:gd name="T4" fmla="*/ 30 w 36"/>
                  <a:gd name="T5" fmla="*/ 18 h 126"/>
                  <a:gd name="T6" fmla="*/ 36 w 36"/>
                  <a:gd name="T7" fmla="*/ 12 h 126"/>
                  <a:gd name="T8" fmla="*/ 36 w 36"/>
                  <a:gd name="T9" fmla="*/ 6 h 126"/>
                  <a:gd name="T10" fmla="*/ 30 w 36"/>
                  <a:gd name="T11" fmla="*/ 0 h 126"/>
                  <a:gd name="T12" fmla="*/ 18 w 36"/>
                  <a:gd name="T13" fmla="*/ 0 h 126"/>
                  <a:gd name="T14" fmla="*/ 6 w 36"/>
                  <a:gd name="T15" fmla="*/ 6 h 126"/>
                  <a:gd name="T16" fmla="*/ 0 w 36"/>
                  <a:gd name="T17" fmla="*/ 18 h 126"/>
                  <a:gd name="T18" fmla="*/ 0 w 36"/>
                  <a:gd name="T19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126">
                    <a:moveTo>
                      <a:pt x="30" y="6"/>
                    </a:moveTo>
                    <a:lnTo>
                      <a:pt x="24" y="12"/>
                    </a:lnTo>
                    <a:lnTo>
                      <a:pt x="30" y="18"/>
                    </a:lnTo>
                    <a:lnTo>
                      <a:pt x="36" y="12"/>
                    </a:lnTo>
                    <a:lnTo>
                      <a:pt x="36" y="6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12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66" name="Freeform 50"/>
              <p:cNvSpPr>
                <a:spLocks/>
              </p:cNvSpPr>
              <p:nvPr/>
            </p:nvSpPr>
            <p:spPr bwMode="auto">
              <a:xfrm>
                <a:off x="2804" y="214"/>
                <a:ext cx="12" cy="126"/>
              </a:xfrm>
              <a:custGeom>
                <a:avLst/>
                <a:gdLst>
                  <a:gd name="T0" fmla="*/ 12 w 12"/>
                  <a:gd name="T1" fmla="*/ 0 h 126"/>
                  <a:gd name="T2" fmla="*/ 6 w 12"/>
                  <a:gd name="T3" fmla="*/ 6 h 126"/>
                  <a:gd name="T4" fmla="*/ 0 w 12"/>
                  <a:gd name="T5" fmla="*/ 18 h 126"/>
                  <a:gd name="T6" fmla="*/ 0 w 12"/>
                  <a:gd name="T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6">
                    <a:moveTo>
                      <a:pt x="12" y="0"/>
                    </a:moveTo>
                    <a:lnTo>
                      <a:pt x="6" y="6"/>
                    </a:lnTo>
                    <a:lnTo>
                      <a:pt x="0" y="18"/>
                    </a:lnTo>
                    <a:lnTo>
                      <a:pt x="0" y="12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67" name="Line 51"/>
              <p:cNvSpPr>
                <a:spLocks noChangeShapeType="1"/>
              </p:cNvSpPr>
              <p:nvPr/>
            </p:nvSpPr>
            <p:spPr bwMode="auto">
              <a:xfrm>
                <a:off x="2780" y="256"/>
                <a:ext cx="4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68" name="Line 52"/>
              <p:cNvSpPr>
                <a:spLocks noChangeShapeType="1"/>
              </p:cNvSpPr>
              <p:nvPr/>
            </p:nvSpPr>
            <p:spPr bwMode="auto">
              <a:xfrm>
                <a:off x="2780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69" name="Freeform 53"/>
              <p:cNvSpPr>
                <a:spLocks/>
              </p:cNvSpPr>
              <p:nvPr/>
            </p:nvSpPr>
            <p:spPr bwMode="auto">
              <a:xfrm>
                <a:off x="2960" y="256"/>
                <a:ext cx="78" cy="84"/>
              </a:xfrm>
              <a:custGeom>
                <a:avLst/>
                <a:gdLst>
                  <a:gd name="T0" fmla="*/ 72 w 78"/>
                  <a:gd name="T1" fmla="*/ 20 h 84"/>
                  <a:gd name="T2" fmla="*/ 66 w 78"/>
                  <a:gd name="T3" fmla="*/ 24 h 84"/>
                  <a:gd name="T4" fmla="*/ 72 w 78"/>
                  <a:gd name="T5" fmla="*/ 32 h 84"/>
                  <a:gd name="T6" fmla="*/ 78 w 78"/>
                  <a:gd name="T7" fmla="*/ 24 h 84"/>
                  <a:gd name="T8" fmla="*/ 78 w 78"/>
                  <a:gd name="T9" fmla="*/ 20 h 84"/>
                  <a:gd name="T10" fmla="*/ 66 w 78"/>
                  <a:gd name="T11" fmla="*/ 6 h 84"/>
                  <a:gd name="T12" fmla="*/ 54 w 78"/>
                  <a:gd name="T13" fmla="*/ 0 h 84"/>
                  <a:gd name="T14" fmla="*/ 36 w 78"/>
                  <a:gd name="T15" fmla="*/ 0 h 84"/>
                  <a:gd name="T16" fmla="*/ 18 w 78"/>
                  <a:gd name="T17" fmla="*/ 6 h 84"/>
                  <a:gd name="T18" fmla="*/ 6 w 78"/>
                  <a:gd name="T19" fmla="*/ 20 h 84"/>
                  <a:gd name="T20" fmla="*/ 0 w 78"/>
                  <a:gd name="T21" fmla="*/ 36 h 84"/>
                  <a:gd name="T22" fmla="*/ 0 w 78"/>
                  <a:gd name="T23" fmla="*/ 48 h 84"/>
                  <a:gd name="T24" fmla="*/ 6 w 78"/>
                  <a:gd name="T25" fmla="*/ 68 h 84"/>
                  <a:gd name="T26" fmla="*/ 18 w 78"/>
                  <a:gd name="T27" fmla="*/ 80 h 84"/>
                  <a:gd name="T28" fmla="*/ 36 w 78"/>
                  <a:gd name="T29" fmla="*/ 84 h 84"/>
                  <a:gd name="T30" fmla="*/ 48 w 78"/>
                  <a:gd name="T31" fmla="*/ 84 h 84"/>
                  <a:gd name="T32" fmla="*/ 66 w 78"/>
                  <a:gd name="T33" fmla="*/ 80 h 84"/>
                  <a:gd name="T34" fmla="*/ 78 w 78"/>
                  <a:gd name="T35" fmla="*/ 6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8" h="84">
                    <a:moveTo>
                      <a:pt x="72" y="20"/>
                    </a:moveTo>
                    <a:lnTo>
                      <a:pt x="66" y="24"/>
                    </a:lnTo>
                    <a:lnTo>
                      <a:pt x="72" y="32"/>
                    </a:lnTo>
                    <a:lnTo>
                      <a:pt x="78" y="24"/>
                    </a:lnTo>
                    <a:lnTo>
                      <a:pt x="78" y="20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36" y="0"/>
                    </a:ln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6" y="84"/>
                    </a:lnTo>
                    <a:lnTo>
                      <a:pt x="48" y="84"/>
                    </a:lnTo>
                    <a:lnTo>
                      <a:pt x="66" y="80"/>
                    </a:lnTo>
                    <a:lnTo>
                      <a:pt x="78" y="6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0" name="Freeform 54"/>
              <p:cNvSpPr>
                <a:spLocks/>
              </p:cNvSpPr>
              <p:nvPr/>
            </p:nvSpPr>
            <p:spPr bwMode="auto">
              <a:xfrm>
                <a:off x="2966" y="256"/>
                <a:ext cx="30" cy="84"/>
              </a:xfrm>
              <a:custGeom>
                <a:avLst/>
                <a:gdLst>
                  <a:gd name="T0" fmla="*/ 30 w 30"/>
                  <a:gd name="T1" fmla="*/ 0 h 84"/>
                  <a:gd name="T2" fmla="*/ 18 w 30"/>
                  <a:gd name="T3" fmla="*/ 6 h 84"/>
                  <a:gd name="T4" fmla="*/ 6 w 30"/>
                  <a:gd name="T5" fmla="*/ 20 h 84"/>
                  <a:gd name="T6" fmla="*/ 0 w 30"/>
                  <a:gd name="T7" fmla="*/ 36 h 84"/>
                  <a:gd name="T8" fmla="*/ 0 w 30"/>
                  <a:gd name="T9" fmla="*/ 48 h 84"/>
                  <a:gd name="T10" fmla="*/ 6 w 30"/>
                  <a:gd name="T11" fmla="*/ 68 h 84"/>
                  <a:gd name="T12" fmla="*/ 18 w 30"/>
                  <a:gd name="T13" fmla="*/ 80 h 84"/>
                  <a:gd name="T14" fmla="*/ 30 w 30"/>
                  <a:gd name="T1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84">
                    <a:moveTo>
                      <a:pt x="30" y="0"/>
                    </a:move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0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1" name="Freeform 55"/>
              <p:cNvSpPr>
                <a:spLocks/>
              </p:cNvSpPr>
              <p:nvPr/>
            </p:nvSpPr>
            <p:spPr bwMode="auto">
              <a:xfrm>
                <a:off x="3074" y="256"/>
                <a:ext cx="84" cy="84"/>
              </a:xfrm>
              <a:custGeom>
                <a:avLst/>
                <a:gdLst>
                  <a:gd name="T0" fmla="*/ 36 w 84"/>
                  <a:gd name="T1" fmla="*/ 0 h 84"/>
                  <a:gd name="T2" fmla="*/ 18 w 84"/>
                  <a:gd name="T3" fmla="*/ 6 h 84"/>
                  <a:gd name="T4" fmla="*/ 6 w 84"/>
                  <a:gd name="T5" fmla="*/ 20 h 84"/>
                  <a:gd name="T6" fmla="*/ 0 w 84"/>
                  <a:gd name="T7" fmla="*/ 36 h 84"/>
                  <a:gd name="T8" fmla="*/ 0 w 84"/>
                  <a:gd name="T9" fmla="*/ 48 h 84"/>
                  <a:gd name="T10" fmla="*/ 6 w 84"/>
                  <a:gd name="T11" fmla="*/ 68 h 84"/>
                  <a:gd name="T12" fmla="*/ 18 w 84"/>
                  <a:gd name="T13" fmla="*/ 80 h 84"/>
                  <a:gd name="T14" fmla="*/ 36 w 84"/>
                  <a:gd name="T15" fmla="*/ 84 h 84"/>
                  <a:gd name="T16" fmla="*/ 48 w 84"/>
                  <a:gd name="T17" fmla="*/ 84 h 84"/>
                  <a:gd name="T18" fmla="*/ 66 w 84"/>
                  <a:gd name="T19" fmla="*/ 80 h 84"/>
                  <a:gd name="T20" fmla="*/ 78 w 84"/>
                  <a:gd name="T21" fmla="*/ 68 h 84"/>
                  <a:gd name="T22" fmla="*/ 84 w 84"/>
                  <a:gd name="T23" fmla="*/ 48 h 84"/>
                  <a:gd name="T24" fmla="*/ 84 w 84"/>
                  <a:gd name="T25" fmla="*/ 36 h 84"/>
                  <a:gd name="T26" fmla="*/ 78 w 84"/>
                  <a:gd name="T27" fmla="*/ 20 h 84"/>
                  <a:gd name="T28" fmla="*/ 66 w 84"/>
                  <a:gd name="T29" fmla="*/ 6 h 84"/>
                  <a:gd name="T30" fmla="*/ 48 w 84"/>
                  <a:gd name="T31" fmla="*/ 0 h 84"/>
                  <a:gd name="T32" fmla="*/ 36 w 84"/>
                  <a:gd name="T33" fmla="*/ 0 h 84"/>
                  <a:gd name="T34" fmla="*/ 24 w 84"/>
                  <a:gd name="T35" fmla="*/ 6 h 84"/>
                  <a:gd name="T36" fmla="*/ 12 w 84"/>
                  <a:gd name="T37" fmla="*/ 20 h 84"/>
                  <a:gd name="T38" fmla="*/ 6 w 84"/>
                  <a:gd name="T39" fmla="*/ 36 h 84"/>
                  <a:gd name="T40" fmla="*/ 6 w 84"/>
                  <a:gd name="T41" fmla="*/ 48 h 84"/>
                  <a:gd name="T42" fmla="*/ 12 w 84"/>
                  <a:gd name="T43" fmla="*/ 68 h 84"/>
                  <a:gd name="T44" fmla="*/ 24 w 84"/>
                  <a:gd name="T45" fmla="*/ 80 h 84"/>
                  <a:gd name="T46" fmla="*/ 36 w 84"/>
                  <a:gd name="T47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4" h="84">
                    <a:moveTo>
                      <a:pt x="36" y="0"/>
                    </a:move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6" y="84"/>
                    </a:lnTo>
                    <a:lnTo>
                      <a:pt x="48" y="84"/>
                    </a:lnTo>
                    <a:lnTo>
                      <a:pt x="66" y="80"/>
                    </a:lnTo>
                    <a:lnTo>
                      <a:pt x="78" y="68"/>
                    </a:lnTo>
                    <a:lnTo>
                      <a:pt x="84" y="48"/>
                    </a:lnTo>
                    <a:lnTo>
                      <a:pt x="84" y="36"/>
                    </a:lnTo>
                    <a:lnTo>
                      <a:pt x="78" y="20"/>
                    </a:lnTo>
                    <a:lnTo>
                      <a:pt x="66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24" y="6"/>
                    </a:lnTo>
                    <a:lnTo>
                      <a:pt x="12" y="20"/>
                    </a:lnTo>
                    <a:lnTo>
                      <a:pt x="6" y="36"/>
                    </a:lnTo>
                    <a:lnTo>
                      <a:pt x="6" y="48"/>
                    </a:lnTo>
                    <a:lnTo>
                      <a:pt x="12" y="68"/>
                    </a:lnTo>
                    <a:lnTo>
                      <a:pt x="24" y="80"/>
                    </a:lnTo>
                    <a:lnTo>
                      <a:pt x="36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2" name="Freeform 56"/>
              <p:cNvSpPr>
                <a:spLocks/>
              </p:cNvSpPr>
              <p:nvPr/>
            </p:nvSpPr>
            <p:spPr bwMode="auto">
              <a:xfrm>
                <a:off x="3122" y="256"/>
                <a:ext cx="30" cy="84"/>
              </a:xfrm>
              <a:custGeom>
                <a:avLst/>
                <a:gdLst>
                  <a:gd name="T0" fmla="*/ 0 w 30"/>
                  <a:gd name="T1" fmla="*/ 84 h 84"/>
                  <a:gd name="T2" fmla="*/ 12 w 30"/>
                  <a:gd name="T3" fmla="*/ 80 h 84"/>
                  <a:gd name="T4" fmla="*/ 24 w 30"/>
                  <a:gd name="T5" fmla="*/ 68 h 84"/>
                  <a:gd name="T6" fmla="*/ 30 w 30"/>
                  <a:gd name="T7" fmla="*/ 48 h 84"/>
                  <a:gd name="T8" fmla="*/ 30 w 30"/>
                  <a:gd name="T9" fmla="*/ 36 h 84"/>
                  <a:gd name="T10" fmla="*/ 24 w 30"/>
                  <a:gd name="T11" fmla="*/ 20 h 84"/>
                  <a:gd name="T12" fmla="*/ 12 w 30"/>
                  <a:gd name="T13" fmla="*/ 6 h 84"/>
                  <a:gd name="T14" fmla="*/ 0 w 30"/>
                  <a:gd name="T1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84">
                    <a:moveTo>
                      <a:pt x="0" y="84"/>
                    </a:moveTo>
                    <a:lnTo>
                      <a:pt x="12" y="80"/>
                    </a:lnTo>
                    <a:lnTo>
                      <a:pt x="24" y="68"/>
                    </a:lnTo>
                    <a:lnTo>
                      <a:pt x="30" y="48"/>
                    </a:lnTo>
                    <a:lnTo>
                      <a:pt x="30" y="36"/>
                    </a:lnTo>
                    <a:lnTo>
                      <a:pt x="24" y="20"/>
                    </a:lnTo>
                    <a:lnTo>
                      <a:pt x="12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3" name="Line 57"/>
              <p:cNvSpPr>
                <a:spLocks noChangeShapeType="1"/>
              </p:cNvSpPr>
              <p:nvPr/>
            </p:nvSpPr>
            <p:spPr bwMode="auto">
              <a:xfrm>
                <a:off x="3206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4" name="Line 58"/>
              <p:cNvSpPr>
                <a:spLocks noChangeShapeType="1"/>
              </p:cNvSpPr>
              <p:nvPr/>
            </p:nvSpPr>
            <p:spPr bwMode="auto">
              <a:xfrm>
                <a:off x="3212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5" name="Freeform 59"/>
              <p:cNvSpPr>
                <a:spLocks/>
              </p:cNvSpPr>
              <p:nvPr/>
            </p:nvSpPr>
            <p:spPr bwMode="auto">
              <a:xfrm>
                <a:off x="3212" y="256"/>
                <a:ext cx="66" cy="84"/>
              </a:xfrm>
              <a:custGeom>
                <a:avLst/>
                <a:gdLst>
                  <a:gd name="T0" fmla="*/ 0 w 66"/>
                  <a:gd name="T1" fmla="*/ 20 h 84"/>
                  <a:gd name="T2" fmla="*/ 12 w 66"/>
                  <a:gd name="T3" fmla="*/ 6 h 84"/>
                  <a:gd name="T4" fmla="*/ 30 w 66"/>
                  <a:gd name="T5" fmla="*/ 0 h 84"/>
                  <a:gd name="T6" fmla="*/ 42 w 66"/>
                  <a:gd name="T7" fmla="*/ 0 h 84"/>
                  <a:gd name="T8" fmla="*/ 60 w 66"/>
                  <a:gd name="T9" fmla="*/ 6 h 84"/>
                  <a:gd name="T10" fmla="*/ 66 w 66"/>
                  <a:gd name="T11" fmla="*/ 20 h 84"/>
                  <a:gd name="T12" fmla="*/ 66 w 66"/>
                  <a:gd name="T13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84">
                    <a:moveTo>
                      <a:pt x="0" y="20"/>
                    </a:moveTo>
                    <a:lnTo>
                      <a:pt x="12" y="6"/>
                    </a:lnTo>
                    <a:lnTo>
                      <a:pt x="30" y="0"/>
                    </a:lnTo>
                    <a:lnTo>
                      <a:pt x="42" y="0"/>
                    </a:lnTo>
                    <a:lnTo>
                      <a:pt x="60" y="6"/>
                    </a:lnTo>
                    <a:lnTo>
                      <a:pt x="66" y="20"/>
                    </a:lnTo>
                    <a:lnTo>
                      <a:pt x="66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6" name="Freeform 60"/>
              <p:cNvSpPr>
                <a:spLocks/>
              </p:cNvSpPr>
              <p:nvPr/>
            </p:nvSpPr>
            <p:spPr bwMode="auto">
              <a:xfrm>
                <a:off x="3254" y="256"/>
                <a:ext cx="18" cy="84"/>
              </a:xfrm>
              <a:custGeom>
                <a:avLst/>
                <a:gdLst>
                  <a:gd name="T0" fmla="*/ 0 w 18"/>
                  <a:gd name="T1" fmla="*/ 0 h 84"/>
                  <a:gd name="T2" fmla="*/ 12 w 18"/>
                  <a:gd name="T3" fmla="*/ 6 h 84"/>
                  <a:gd name="T4" fmla="*/ 18 w 18"/>
                  <a:gd name="T5" fmla="*/ 20 h 84"/>
                  <a:gd name="T6" fmla="*/ 18 w 18"/>
                  <a:gd name="T7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84">
                    <a:moveTo>
                      <a:pt x="0" y="0"/>
                    </a:moveTo>
                    <a:lnTo>
                      <a:pt x="12" y="6"/>
                    </a:lnTo>
                    <a:lnTo>
                      <a:pt x="18" y="20"/>
                    </a:lnTo>
                    <a:lnTo>
                      <a:pt x="18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7" name="Line 61"/>
              <p:cNvSpPr>
                <a:spLocks noChangeShapeType="1"/>
              </p:cNvSpPr>
              <p:nvPr/>
            </p:nvSpPr>
            <p:spPr bwMode="auto">
              <a:xfrm>
                <a:off x="3188" y="256"/>
                <a:ext cx="2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8" name="Line 62"/>
              <p:cNvSpPr>
                <a:spLocks noChangeShapeType="1"/>
              </p:cNvSpPr>
              <p:nvPr/>
            </p:nvSpPr>
            <p:spPr bwMode="auto">
              <a:xfrm>
                <a:off x="3188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9" name="Line 63"/>
              <p:cNvSpPr>
                <a:spLocks noChangeShapeType="1"/>
              </p:cNvSpPr>
              <p:nvPr/>
            </p:nvSpPr>
            <p:spPr bwMode="auto">
              <a:xfrm>
                <a:off x="3254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0" name="Line 64"/>
              <p:cNvSpPr>
                <a:spLocks noChangeShapeType="1"/>
              </p:cNvSpPr>
              <p:nvPr/>
            </p:nvSpPr>
            <p:spPr bwMode="auto">
              <a:xfrm>
                <a:off x="3326" y="256"/>
                <a:ext cx="36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1" name="Line 65"/>
              <p:cNvSpPr>
                <a:spLocks noChangeShapeType="1"/>
              </p:cNvSpPr>
              <p:nvPr/>
            </p:nvSpPr>
            <p:spPr bwMode="auto">
              <a:xfrm>
                <a:off x="3332" y="256"/>
                <a:ext cx="30" cy="7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2" name="Line 66"/>
              <p:cNvSpPr>
                <a:spLocks noChangeShapeType="1"/>
              </p:cNvSpPr>
              <p:nvPr/>
            </p:nvSpPr>
            <p:spPr bwMode="auto">
              <a:xfrm flipH="1">
                <a:off x="3362" y="256"/>
                <a:ext cx="36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3" name="Line 67"/>
              <p:cNvSpPr>
                <a:spLocks noChangeShapeType="1"/>
              </p:cNvSpPr>
              <p:nvPr/>
            </p:nvSpPr>
            <p:spPr bwMode="auto">
              <a:xfrm>
                <a:off x="3314" y="25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4" name="Line 68"/>
              <p:cNvSpPr>
                <a:spLocks noChangeShapeType="1"/>
              </p:cNvSpPr>
              <p:nvPr/>
            </p:nvSpPr>
            <p:spPr bwMode="auto">
              <a:xfrm>
                <a:off x="3374" y="25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5" name="Freeform 69"/>
              <p:cNvSpPr>
                <a:spLocks/>
              </p:cNvSpPr>
              <p:nvPr/>
            </p:nvSpPr>
            <p:spPr bwMode="auto">
              <a:xfrm>
                <a:off x="3434" y="256"/>
                <a:ext cx="78" cy="84"/>
              </a:xfrm>
              <a:custGeom>
                <a:avLst/>
                <a:gdLst>
                  <a:gd name="T0" fmla="*/ 6 w 78"/>
                  <a:gd name="T1" fmla="*/ 36 h 84"/>
                  <a:gd name="T2" fmla="*/ 78 w 78"/>
                  <a:gd name="T3" fmla="*/ 36 h 84"/>
                  <a:gd name="T4" fmla="*/ 78 w 78"/>
                  <a:gd name="T5" fmla="*/ 24 h 84"/>
                  <a:gd name="T6" fmla="*/ 72 w 78"/>
                  <a:gd name="T7" fmla="*/ 12 h 84"/>
                  <a:gd name="T8" fmla="*/ 66 w 78"/>
                  <a:gd name="T9" fmla="*/ 6 h 84"/>
                  <a:gd name="T10" fmla="*/ 54 w 78"/>
                  <a:gd name="T11" fmla="*/ 0 h 84"/>
                  <a:gd name="T12" fmla="*/ 36 w 78"/>
                  <a:gd name="T13" fmla="*/ 0 h 84"/>
                  <a:gd name="T14" fmla="*/ 18 w 78"/>
                  <a:gd name="T15" fmla="*/ 6 h 84"/>
                  <a:gd name="T16" fmla="*/ 6 w 78"/>
                  <a:gd name="T17" fmla="*/ 20 h 84"/>
                  <a:gd name="T18" fmla="*/ 0 w 78"/>
                  <a:gd name="T19" fmla="*/ 36 h 84"/>
                  <a:gd name="T20" fmla="*/ 0 w 78"/>
                  <a:gd name="T21" fmla="*/ 48 h 84"/>
                  <a:gd name="T22" fmla="*/ 6 w 78"/>
                  <a:gd name="T23" fmla="*/ 68 h 84"/>
                  <a:gd name="T24" fmla="*/ 18 w 78"/>
                  <a:gd name="T25" fmla="*/ 80 h 84"/>
                  <a:gd name="T26" fmla="*/ 36 w 78"/>
                  <a:gd name="T27" fmla="*/ 84 h 84"/>
                  <a:gd name="T28" fmla="*/ 48 w 78"/>
                  <a:gd name="T29" fmla="*/ 84 h 84"/>
                  <a:gd name="T30" fmla="*/ 66 w 78"/>
                  <a:gd name="T31" fmla="*/ 80 h 84"/>
                  <a:gd name="T32" fmla="*/ 78 w 78"/>
                  <a:gd name="T33" fmla="*/ 6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8" h="84">
                    <a:moveTo>
                      <a:pt x="6" y="36"/>
                    </a:moveTo>
                    <a:lnTo>
                      <a:pt x="78" y="36"/>
                    </a:lnTo>
                    <a:lnTo>
                      <a:pt x="78" y="24"/>
                    </a:lnTo>
                    <a:lnTo>
                      <a:pt x="72" y="12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36" y="0"/>
                    </a:ln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6" y="84"/>
                    </a:lnTo>
                    <a:lnTo>
                      <a:pt x="48" y="84"/>
                    </a:lnTo>
                    <a:lnTo>
                      <a:pt x="66" y="80"/>
                    </a:lnTo>
                    <a:lnTo>
                      <a:pt x="78" y="6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6" name="Freeform 70"/>
              <p:cNvSpPr>
                <a:spLocks/>
              </p:cNvSpPr>
              <p:nvPr/>
            </p:nvSpPr>
            <p:spPr bwMode="auto">
              <a:xfrm>
                <a:off x="3500" y="262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6 w 6"/>
                  <a:gd name="T3" fmla="*/ 14 h 30"/>
                  <a:gd name="T4" fmla="*/ 0 w 6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6" y="1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7" name="Freeform 71"/>
              <p:cNvSpPr>
                <a:spLocks/>
              </p:cNvSpPr>
              <p:nvPr/>
            </p:nvSpPr>
            <p:spPr bwMode="auto">
              <a:xfrm>
                <a:off x="3440" y="256"/>
                <a:ext cx="30" cy="84"/>
              </a:xfrm>
              <a:custGeom>
                <a:avLst/>
                <a:gdLst>
                  <a:gd name="T0" fmla="*/ 30 w 30"/>
                  <a:gd name="T1" fmla="*/ 0 h 84"/>
                  <a:gd name="T2" fmla="*/ 18 w 30"/>
                  <a:gd name="T3" fmla="*/ 6 h 84"/>
                  <a:gd name="T4" fmla="*/ 6 w 30"/>
                  <a:gd name="T5" fmla="*/ 20 h 84"/>
                  <a:gd name="T6" fmla="*/ 0 w 30"/>
                  <a:gd name="T7" fmla="*/ 36 h 84"/>
                  <a:gd name="T8" fmla="*/ 0 w 30"/>
                  <a:gd name="T9" fmla="*/ 48 h 84"/>
                  <a:gd name="T10" fmla="*/ 6 w 30"/>
                  <a:gd name="T11" fmla="*/ 68 h 84"/>
                  <a:gd name="T12" fmla="*/ 18 w 30"/>
                  <a:gd name="T13" fmla="*/ 80 h 84"/>
                  <a:gd name="T14" fmla="*/ 30 w 30"/>
                  <a:gd name="T1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84">
                    <a:moveTo>
                      <a:pt x="30" y="0"/>
                    </a:move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0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8" name="Freeform 72"/>
              <p:cNvSpPr>
                <a:spLocks/>
              </p:cNvSpPr>
              <p:nvPr/>
            </p:nvSpPr>
            <p:spPr bwMode="auto">
              <a:xfrm>
                <a:off x="3548" y="256"/>
                <a:ext cx="78" cy="84"/>
              </a:xfrm>
              <a:custGeom>
                <a:avLst/>
                <a:gdLst>
                  <a:gd name="T0" fmla="*/ 72 w 78"/>
                  <a:gd name="T1" fmla="*/ 20 h 84"/>
                  <a:gd name="T2" fmla="*/ 66 w 78"/>
                  <a:gd name="T3" fmla="*/ 24 h 84"/>
                  <a:gd name="T4" fmla="*/ 72 w 78"/>
                  <a:gd name="T5" fmla="*/ 32 h 84"/>
                  <a:gd name="T6" fmla="*/ 78 w 78"/>
                  <a:gd name="T7" fmla="*/ 24 h 84"/>
                  <a:gd name="T8" fmla="*/ 78 w 78"/>
                  <a:gd name="T9" fmla="*/ 20 h 84"/>
                  <a:gd name="T10" fmla="*/ 66 w 78"/>
                  <a:gd name="T11" fmla="*/ 6 h 84"/>
                  <a:gd name="T12" fmla="*/ 54 w 78"/>
                  <a:gd name="T13" fmla="*/ 0 h 84"/>
                  <a:gd name="T14" fmla="*/ 36 w 78"/>
                  <a:gd name="T15" fmla="*/ 0 h 84"/>
                  <a:gd name="T16" fmla="*/ 18 w 78"/>
                  <a:gd name="T17" fmla="*/ 6 h 84"/>
                  <a:gd name="T18" fmla="*/ 6 w 78"/>
                  <a:gd name="T19" fmla="*/ 20 h 84"/>
                  <a:gd name="T20" fmla="*/ 0 w 78"/>
                  <a:gd name="T21" fmla="*/ 36 h 84"/>
                  <a:gd name="T22" fmla="*/ 0 w 78"/>
                  <a:gd name="T23" fmla="*/ 48 h 84"/>
                  <a:gd name="T24" fmla="*/ 6 w 78"/>
                  <a:gd name="T25" fmla="*/ 68 h 84"/>
                  <a:gd name="T26" fmla="*/ 18 w 78"/>
                  <a:gd name="T27" fmla="*/ 80 h 84"/>
                  <a:gd name="T28" fmla="*/ 36 w 78"/>
                  <a:gd name="T29" fmla="*/ 84 h 84"/>
                  <a:gd name="T30" fmla="*/ 48 w 78"/>
                  <a:gd name="T31" fmla="*/ 84 h 84"/>
                  <a:gd name="T32" fmla="*/ 66 w 78"/>
                  <a:gd name="T33" fmla="*/ 80 h 84"/>
                  <a:gd name="T34" fmla="*/ 78 w 78"/>
                  <a:gd name="T35" fmla="*/ 6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8" h="84">
                    <a:moveTo>
                      <a:pt x="72" y="20"/>
                    </a:moveTo>
                    <a:lnTo>
                      <a:pt x="66" y="24"/>
                    </a:lnTo>
                    <a:lnTo>
                      <a:pt x="72" y="32"/>
                    </a:lnTo>
                    <a:lnTo>
                      <a:pt x="78" y="24"/>
                    </a:lnTo>
                    <a:lnTo>
                      <a:pt x="78" y="20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36" y="0"/>
                    </a:ln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6" y="84"/>
                    </a:lnTo>
                    <a:lnTo>
                      <a:pt x="48" y="84"/>
                    </a:lnTo>
                    <a:lnTo>
                      <a:pt x="66" y="80"/>
                    </a:lnTo>
                    <a:lnTo>
                      <a:pt x="78" y="6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9" name="Freeform 73"/>
              <p:cNvSpPr>
                <a:spLocks/>
              </p:cNvSpPr>
              <p:nvPr/>
            </p:nvSpPr>
            <p:spPr bwMode="auto">
              <a:xfrm>
                <a:off x="3554" y="256"/>
                <a:ext cx="30" cy="84"/>
              </a:xfrm>
              <a:custGeom>
                <a:avLst/>
                <a:gdLst>
                  <a:gd name="T0" fmla="*/ 30 w 30"/>
                  <a:gd name="T1" fmla="*/ 0 h 84"/>
                  <a:gd name="T2" fmla="*/ 18 w 30"/>
                  <a:gd name="T3" fmla="*/ 6 h 84"/>
                  <a:gd name="T4" fmla="*/ 6 w 30"/>
                  <a:gd name="T5" fmla="*/ 20 h 84"/>
                  <a:gd name="T6" fmla="*/ 0 w 30"/>
                  <a:gd name="T7" fmla="*/ 36 h 84"/>
                  <a:gd name="T8" fmla="*/ 0 w 30"/>
                  <a:gd name="T9" fmla="*/ 48 h 84"/>
                  <a:gd name="T10" fmla="*/ 6 w 30"/>
                  <a:gd name="T11" fmla="*/ 68 h 84"/>
                  <a:gd name="T12" fmla="*/ 18 w 30"/>
                  <a:gd name="T13" fmla="*/ 80 h 84"/>
                  <a:gd name="T14" fmla="*/ 30 w 30"/>
                  <a:gd name="T1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84">
                    <a:moveTo>
                      <a:pt x="30" y="0"/>
                    </a:move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0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0" name="Freeform 74"/>
              <p:cNvSpPr>
                <a:spLocks/>
              </p:cNvSpPr>
              <p:nvPr/>
            </p:nvSpPr>
            <p:spPr bwMode="auto">
              <a:xfrm>
                <a:off x="3674" y="214"/>
                <a:ext cx="48" cy="126"/>
              </a:xfrm>
              <a:custGeom>
                <a:avLst/>
                <a:gdLst>
                  <a:gd name="T0" fmla="*/ 0 w 48"/>
                  <a:gd name="T1" fmla="*/ 0 h 126"/>
                  <a:gd name="T2" fmla="*/ 0 w 48"/>
                  <a:gd name="T3" fmla="*/ 102 h 126"/>
                  <a:gd name="T4" fmla="*/ 6 w 48"/>
                  <a:gd name="T5" fmla="*/ 122 h 126"/>
                  <a:gd name="T6" fmla="*/ 18 w 48"/>
                  <a:gd name="T7" fmla="*/ 126 h 126"/>
                  <a:gd name="T8" fmla="*/ 30 w 48"/>
                  <a:gd name="T9" fmla="*/ 126 h 126"/>
                  <a:gd name="T10" fmla="*/ 42 w 48"/>
                  <a:gd name="T11" fmla="*/ 122 h 126"/>
                  <a:gd name="T12" fmla="*/ 48 w 48"/>
                  <a:gd name="T13" fmla="*/ 11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26">
                    <a:moveTo>
                      <a:pt x="0" y="0"/>
                    </a:moveTo>
                    <a:lnTo>
                      <a:pt x="0" y="102"/>
                    </a:lnTo>
                    <a:lnTo>
                      <a:pt x="6" y="122"/>
                    </a:lnTo>
                    <a:lnTo>
                      <a:pt x="18" y="126"/>
                    </a:lnTo>
                    <a:lnTo>
                      <a:pt x="30" y="126"/>
                    </a:lnTo>
                    <a:lnTo>
                      <a:pt x="42" y="122"/>
                    </a:lnTo>
                    <a:lnTo>
                      <a:pt x="48" y="11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1" name="Freeform 75"/>
              <p:cNvSpPr>
                <a:spLocks/>
              </p:cNvSpPr>
              <p:nvPr/>
            </p:nvSpPr>
            <p:spPr bwMode="auto">
              <a:xfrm>
                <a:off x="3680" y="214"/>
                <a:ext cx="12" cy="126"/>
              </a:xfrm>
              <a:custGeom>
                <a:avLst/>
                <a:gdLst>
                  <a:gd name="T0" fmla="*/ 0 w 12"/>
                  <a:gd name="T1" fmla="*/ 0 h 126"/>
                  <a:gd name="T2" fmla="*/ 0 w 12"/>
                  <a:gd name="T3" fmla="*/ 102 h 126"/>
                  <a:gd name="T4" fmla="*/ 6 w 12"/>
                  <a:gd name="T5" fmla="*/ 122 h 126"/>
                  <a:gd name="T6" fmla="*/ 12 w 12"/>
                  <a:gd name="T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6">
                    <a:moveTo>
                      <a:pt x="0" y="0"/>
                    </a:moveTo>
                    <a:lnTo>
                      <a:pt x="0" y="102"/>
                    </a:lnTo>
                    <a:lnTo>
                      <a:pt x="6" y="122"/>
                    </a:lnTo>
                    <a:lnTo>
                      <a:pt x="12" y="12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2" name="Line 76"/>
              <p:cNvSpPr>
                <a:spLocks noChangeShapeType="1"/>
              </p:cNvSpPr>
              <p:nvPr/>
            </p:nvSpPr>
            <p:spPr bwMode="auto">
              <a:xfrm>
                <a:off x="3656" y="256"/>
                <a:ext cx="4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3" name="Freeform 77"/>
              <p:cNvSpPr>
                <a:spLocks/>
              </p:cNvSpPr>
              <p:nvPr/>
            </p:nvSpPr>
            <p:spPr bwMode="auto">
              <a:xfrm>
                <a:off x="3758" y="214"/>
                <a:ext cx="12" cy="12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6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4" name="Line 78"/>
              <p:cNvSpPr>
                <a:spLocks noChangeShapeType="1"/>
              </p:cNvSpPr>
              <p:nvPr/>
            </p:nvSpPr>
            <p:spPr bwMode="auto">
              <a:xfrm>
                <a:off x="3764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5" name="Line 79"/>
              <p:cNvSpPr>
                <a:spLocks noChangeShapeType="1"/>
              </p:cNvSpPr>
              <p:nvPr/>
            </p:nvSpPr>
            <p:spPr bwMode="auto">
              <a:xfrm>
                <a:off x="3770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6" name="Line 80"/>
              <p:cNvSpPr>
                <a:spLocks noChangeShapeType="1"/>
              </p:cNvSpPr>
              <p:nvPr/>
            </p:nvSpPr>
            <p:spPr bwMode="auto">
              <a:xfrm>
                <a:off x="3746" y="256"/>
                <a:ext cx="2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7" name="Line 81"/>
              <p:cNvSpPr>
                <a:spLocks noChangeShapeType="1"/>
              </p:cNvSpPr>
              <p:nvPr/>
            </p:nvSpPr>
            <p:spPr bwMode="auto">
              <a:xfrm>
                <a:off x="3746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8" name="Line 82"/>
              <p:cNvSpPr>
                <a:spLocks noChangeShapeType="1"/>
              </p:cNvSpPr>
              <p:nvPr/>
            </p:nvSpPr>
            <p:spPr bwMode="auto">
              <a:xfrm>
                <a:off x="3818" y="256"/>
                <a:ext cx="36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9" name="Line 83"/>
              <p:cNvSpPr>
                <a:spLocks noChangeShapeType="1"/>
              </p:cNvSpPr>
              <p:nvPr/>
            </p:nvSpPr>
            <p:spPr bwMode="auto">
              <a:xfrm>
                <a:off x="3824" y="256"/>
                <a:ext cx="30" cy="7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00" name="Line 84"/>
              <p:cNvSpPr>
                <a:spLocks noChangeShapeType="1"/>
              </p:cNvSpPr>
              <p:nvPr/>
            </p:nvSpPr>
            <p:spPr bwMode="auto">
              <a:xfrm flipH="1">
                <a:off x="3854" y="256"/>
                <a:ext cx="36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01" name="Line 85"/>
              <p:cNvSpPr>
                <a:spLocks noChangeShapeType="1"/>
              </p:cNvSpPr>
              <p:nvPr/>
            </p:nvSpPr>
            <p:spPr bwMode="auto">
              <a:xfrm>
                <a:off x="3806" y="25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02" name="Line 86"/>
              <p:cNvSpPr>
                <a:spLocks noChangeShapeType="1"/>
              </p:cNvSpPr>
              <p:nvPr/>
            </p:nvSpPr>
            <p:spPr bwMode="auto">
              <a:xfrm>
                <a:off x="3866" y="25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03" name="Freeform 87"/>
              <p:cNvSpPr>
                <a:spLocks/>
              </p:cNvSpPr>
              <p:nvPr/>
            </p:nvSpPr>
            <p:spPr bwMode="auto">
              <a:xfrm>
                <a:off x="3926" y="256"/>
                <a:ext cx="80" cy="84"/>
              </a:xfrm>
              <a:custGeom>
                <a:avLst/>
                <a:gdLst>
                  <a:gd name="T0" fmla="*/ 6 w 80"/>
                  <a:gd name="T1" fmla="*/ 36 h 84"/>
                  <a:gd name="T2" fmla="*/ 80 w 80"/>
                  <a:gd name="T3" fmla="*/ 36 h 84"/>
                  <a:gd name="T4" fmla="*/ 80 w 80"/>
                  <a:gd name="T5" fmla="*/ 24 h 84"/>
                  <a:gd name="T6" fmla="*/ 72 w 80"/>
                  <a:gd name="T7" fmla="*/ 12 h 84"/>
                  <a:gd name="T8" fmla="*/ 68 w 80"/>
                  <a:gd name="T9" fmla="*/ 6 h 84"/>
                  <a:gd name="T10" fmla="*/ 56 w 80"/>
                  <a:gd name="T11" fmla="*/ 0 h 84"/>
                  <a:gd name="T12" fmla="*/ 36 w 80"/>
                  <a:gd name="T13" fmla="*/ 0 h 84"/>
                  <a:gd name="T14" fmla="*/ 20 w 80"/>
                  <a:gd name="T15" fmla="*/ 6 h 84"/>
                  <a:gd name="T16" fmla="*/ 6 w 80"/>
                  <a:gd name="T17" fmla="*/ 20 h 84"/>
                  <a:gd name="T18" fmla="*/ 0 w 80"/>
                  <a:gd name="T19" fmla="*/ 36 h 84"/>
                  <a:gd name="T20" fmla="*/ 0 w 80"/>
                  <a:gd name="T21" fmla="*/ 48 h 84"/>
                  <a:gd name="T22" fmla="*/ 6 w 80"/>
                  <a:gd name="T23" fmla="*/ 68 h 84"/>
                  <a:gd name="T24" fmla="*/ 20 w 80"/>
                  <a:gd name="T25" fmla="*/ 80 h 84"/>
                  <a:gd name="T26" fmla="*/ 36 w 80"/>
                  <a:gd name="T27" fmla="*/ 84 h 84"/>
                  <a:gd name="T28" fmla="*/ 48 w 80"/>
                  <a:gd name="T29" fmla="*/ 84 h 84"/>
                  <a:gd name="T30" fmla="*/ 68 w 80"/>
                  <a:gd name="T31" fmla="*/ 80 h 84"/>
                  <a:gd name="T32" fmla="*/ 80 w 80"/>
                  <a:gd name="T33" fmla="*/ 6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0" h="84">
                    <a:moveTo>
                      <a:pt x="6" y="36"/>
                    </a:moveTo>
                    <a:lnTo>
                      <a:pt x="80" y="36"/>
                    </a:lnTo>
                    <a:lnTo>
                      <a:pt x="80" y="24"/>
                    </a:lnTo>
                    <a:lnTo>
                      <a:pt x="72" y="12"/>
                    </a:lnTo>
                    <a:lnTo>
                      <a:pt x="68" y="6"/>
                    </a:lnTo>
                    <a:lnTo>
                      <a:pt x="56" y="0"/>
                    </a:lnTo>
                    <a:lnTo>
                      <a:pt x="36" y="0"/>
                    </a:lnTo>
                    <a:lnTo>
                      <a:pt x="20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20" y="80"/>
                    </a:lnTo>
                    <a:lnTo>
                      <a:pt x="36" y="84"/>
                    </a:lnTo>
                    <a:lnTo>
                      <a:pt x="48" y="84"/>
                    </a:lnTo>
                    <a:lnTo>
                      <a:pt x="68" y="80"/>
                    </a:lnTo>
                    <a:lnTo>
                      <a:pt x="80" y="6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04" name="Freeform 88"/>
              <p:cNvSpPr>
                <a:spLocks/>
              </p:cNvSpPr>
              <p:nvPr/>
            </p:nvSpPr>
            <p:spPr bwMode="auto">
              <a:xfrm>
                <a:off x="3994" y="262"/>
                <a:ext cx="4" cy="30"/>
              </a:xfrm>
              <a:custGeom>
                <a:avLst/>
                <a:gdLst>
                  <a:gd name="T0" fmla="*/ 4 w 4"/>
                  <a:gd name="T1" fmla="*/ 30 h 30"/>
                  <a:gd name="T2" fmla="*/ 4 w 4"/>
                  <a:gd name="T3" fmla="*/ 14 h 30"/>
                  <a:gd name="T4" fmla="*/ 0 w 4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0">
                    <a:moveTo>
                      <a:pt x="4" y="30"/>
                    </a:moveTo>
                    <a:lnTo>
                      <a:pt x="4" y="1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05" name="Freeform 89"/>
              <p:cNvSpPr>
                <a:spLocks/>
              </p:cNvSpPr>
              <p:nvPr/>
            </p:nvSpPr>
            <p:spPr bwMode="auto">
              <a:xfrm>
                <a:off x="3932" y="256"/>
                <a:ext cx="30" cy="84"/>
              </a:xfrm>
              <a:custGeom>
                <a:avLst/>
                <a:gdLst>
                  <a:gd name="T0" fmla="*/ 30 w 30"/>
                  <a:gd name="T1" fmla="*/ 0 h 84"/>
                  <a:gd name="T2" fmla="*/ 18 w 30"/>
                  <a:gd name="T3" fmla="*/ 6 h 84"/>
                  <a:gd name="T4" fmla="*/ 6 w 30"/>
                  <a:gd name="T5" fmla="*/ 20 h 84"/>
                  <a:gd name="T6" fmla="*/ 0 w 30"/>
                  <a:gd name="T7" fmla="*/ 36 h 84"/>
                  <a:gd name="T8" fmla="*/ 0 w 30"/>
                  <a:gd name="T9" fmla="*/ 48 h 84"/>
                  <a:gd name="T10" fmla="*/ 6 w 30"/>
                  <a:gd name="T11" fmla="*/ 68 h 84"/>
                  <a:gd name="T12" fmla="*/ 18 w 30"/>
                  <a:gd name="T13" fmla="*/ 80 h 84"/>
                  <a:gd name="T14" fmla="*/ 30 w 30"/>
                  <a:gd name="T1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84">
                    <a:moveTo>
                      <a:pt x="30" y="0"/>
                    </a:moveTo>
                    <a:lnTo>
                      <a:pt x="18" y="6"/>
                    </a:lnTo>
                    <a:lnTo>
                      <a:pt x="6" y="20"/>
                    </a:lnTo>
                    <a:lnTo>
                      <a:pt x="0" y="36"/>
                    </a:lnTo>
                    <a:lnTo>
                      <a:pt x="0" y="48"/>
                    </a:lnTo>
                    <a:lnTo>
                      <a:pt x="6" y="68"/>
                    </a:lnTo>
                    <a:lnTo>
                      <a:pt x="18" y="80"/>
                    </a:lnTo>
                    <a:lnTo>
                      <a:pt x="30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06" name="Freeform 90"/>
              <p:cNvSpPr>
                <a:spLocks/>
              </p:cNvSpPr>
              <p:nvPr/>
            </p:nvSpPr>
            <p:spPr bwMode="auto">
              <a:xfrm>
                <a:off x="4136" y="256"/>
                <a:ext cx="68" cy="60"/>
              </a:xfrm>
              <a:custGeom>
                <a:avLst/>
                <a:gdLst>
                  <a:gd name="T0" fmla="*/ 62 w 68"/>
                  <a:gd name="T1" fmla="*/ 12 h 60"/>
                  <a:gd name="T2" fmla="*/ 68 w 68"/>
                  <a:gd name="T3" fmla="*/ 0 h 60"/>
                  <a:gd name="T4" fmla="*/ 68 w 68"/>
                  <a:gd name="T5" fmla="*/ 24 h 60"/>
                  <a:gd name="T6" fmla="*/ 62 w 68"/>
                  <a:gd name="T7" fmla="*/ 12 h 60"/>
                  <a:gd name="T8" fmla="*/ 56 w 68"/>
                  <a:gd name="T9" fmla="*/ 6 h 60"/>
                  <a:gd name="T10" fmla="*/ 44 w 68"/>
                  <a:gd name="T11" fmla="*/ 0 h 60"/>
                  <a:gd name="T12" fmla="*/ 20 w 68"/>
                  <a:gd name="T13" fmla="*/ 0 h 60"/>
                  <a:gd name="T14" fmla="*/ 8 w 68"/>
                  <a:gd name="T15" fmla="*/ 6 h 60"/>
                  <a:gd name="T16" fmla="*/ 0 w 68"/>
                  <a:gd name="T17" fmla="*/ 12 h 60"/>
                  <a:gd name="T18" fmla="*/ 0 w 68"/>
                  <a:gd name="T19" fmla="*/ 24 h 60"/>
                  <a:gd name="T20" fmla="*/ 8 w 68"/>
                  <a:gd name="T21" fmla="*/ 32 h 60"/>
                  <a:gd name="T22" fmla="*/ 20 w 68"/>
                  <a:gd name="T23" fmla="*/ 36 h 60"/>
                  <a:gd name="T24" fmla="*/ 50 w 68"/>
                  <a:gd name="T25" fmla="*/ 48 h 60"/>
                  <a:gd name="T26" fmla="*/ 62 w 68"/>
                  <a:gd name="T27" fmla="*/ 56 h 60"/>
                  <a:gd name="T28" fmla="*/ 68 w 68"/>
                  <a:gd name="T2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8" h="60">
                    <a:moveTo>
                      <a:pt x="62" y="12"/>
                    </a:moveTo>
                    <a:lnTo>
                      <a:pt x="68" y="0"/>
                    </a:lnTo>
                    <a:lnTo>
                      <a:pt x="68" y="24"/>
                    </a:lnTo>
                    <a:lnTo>
                      <a:pt x="62" y="12"/>
                    </a:lnTo>
                    <a:lnTo>
                      <a:pt x="56" y="6"/>
                    </a:lnTo>
                    <a:lnTo>
                      <a:pt x="44" y="0"/>
                    </a:lnTo>
                    <a:lnTo>
                      <a:pt x="20" y="0"/>
                    </a:lnTo>
                    <a:lnTo>
                      <a:pt x="8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8" y="32"/>
                    </a:lnTo>
                    <a:lnTo>
                      <a:pt x="20" y="36"/>
                    </a:lnTo>
                    <a:lnTo>
                      <a:pt x="50" y="48"/>
                    </a:lnTo>
                    <a:lnTo>
                      <a:pt x="62" y="56"/>
                    </a:lnTo>
                    <a:lnTo>
                      <a:pt x="68" y="6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07" name="Freeform 91"/>
              <p:cNvSpPr>
                <a:spLocks/>
              </p:cNvSpPr>
              <p:nvPr/>
            </p:nvSpPr>
            <p:spPr bwMode="auto">
              <a:xfrm>
                <a:off x="4136" y="276"/>
                <a:ext cx="68" cy="64"/>
              </a:xfrm>
              <a:custGeom>
                <a:avLst/>
                <a:gdLst>
                  <a:gd name="T0" fmla="*/ 0 w 68"/>
                  <a:gd name="T1" fmla="*/ 0 h 64"/>
                  <a:gd name="T2" fmla="*/ 8 w 68"/>
                  <a:gd name="T3" fmla="*/ 4 h 64"/>
                  <a:gd name="T4" fmla="*/ 20 w 68"/>
                  <a:gd name="T5" fmla="*/ 12 h 64"/>
                  <a:gd name="T6" fmla="*/ 50 w 68"/>
                  <a:gd name="T7" fmla="*/ 24 h 64"/>
                  <a:gd name="T8" fmla="*/ 62 w 68"/>
                  <a:gd name="T9" fmla="*/ 28 h 64"/>
                  <a:gd name="T10" fmla="*/ 68 w 68"/>
                  <a:gd name="T11" fmla="*/ 36 h 64"/>
                  <a:gd name="T12" fmla="*/ 68 w 68"/>
                  <a:gd name="T13" fmla="*/ 52 h 64"/>
                  <a:gd name="T14" fmla="*/ 62 w 68"/>
                  <a:gd name="T15" fmla="*/ 60 h 64"/>
                  <a:gd name="T16" fmla="*/ 50 w 68"/>
                  <a:gd name="T17" fmla="*/ 64 h 64"/>
                  <a:gd name="T18" fmla="*/ 24 w 68"/>
                  <a:gd name="T19" fmla="*/ 64 h 64"/>
                  <a:gd name="T20" fmla="*/ 12 w 68"/>
                  <a:gd name="T21" fmla="*/ 60 h 64"/>
                  <a:gd name="T22" fmla="*/ 8 w 68"/>
                  <a:gd name="T23" fmla="*/ 52 h 64"/>
                  <a:gd name="T24" fmla="*/ 0 w 68"/>
                  <a:gd name="T25" fmla="*/ 40 h 64"/>
                  <a:gd name="T26" fmla="*/ 0 w 68"/>
                  <a:gd name="T27" fmla="*/ 64 h 64"/>
                  <a:gd name="T28" fmla="*/ 8 w 68"/>
                  <a:gd name="T29" fmla="*/ 5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8" h="64">
                    <a:moveTo>
                      <a:pt x="0" y="0"/>
                    </a:moveTo>
                    <a:lnTo>
                      <a:pt x="8" y="4"/>
                    </a:lnTo>
                    <a:lnTo>
                      <a:pt x="20" y="12"/>
                    </a:lnTo>
                    <a:lnTo>
                      <a:pt x="50" y="24"/>
                    </a:lnTo>
                    <a:lnTo>
                      <a:pt x="62" y="28"/>
                    </a:lnTo>
                    <a:lnTo>
                      <a:pt x="68" y="36"/>
                    </a:lnTo>
                    <a:lnTo>
                      <a:pt x="68" y="52"/>
                    </a:lnTo>
                    <a:lnTo>
                      <a:pt x="62" y="60"/>
                    </a:lnTo>
                    <a:lnTo>
                      <a:pt x="50" y="64"/>
                    </a:lnTo>
                    <a:lnTo>
                      <a:pt x="24" y="64"/>
                    </a:lnTo>
                    <a:lnTo>
                      <a:pt x="12" y="60"/>
                    </a:lnTo>
                    <a:lnTo>
                      <a:pt x="8" y="52"/>
                    </a:lnTo>
                    <a:lnTo>
                      <a:pt x="0" y="40"/>
                    </a:lnTo>
                    <a:lnTo>
                      <a:pt x="0" y="64"/>
                    </a:lnTo>
                    <a:lnTo>
                      <a:pt x="8" y="5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08" name="Freeform 92"/>
              <p:cNvSpPr>
                <a:spLocks/>
              </p:cNvSpPr>
              <p:nvPr/>
            </p:nvSpPr>
            <p:spPr bwMode="auto">
              <a:xfrm>
                <a:off x="4252" y="214"/>
                <a:ext cx="48" cy="126"/>
              </a:xfrm>
              <a:custGeom>
                <a:avLst/>
                <a:gdLst>
                  <a:gd name="T0" fmla="*/ 0 w 48"/>
                  <a:gd name="T1" fmla="*/ 0 h 126"/>
                  <a:gd name="T2" fmla="*/ 0 w 48"/>
                  <a:gd name="T3" fmla="*/ 102 h 126"/>
                  <a:gd name="T4" fmla="*/ 6 w 48"/>
                  <a:gd name="T5" fmla="*/ 122 h 126"/>
                  <a:gd name="T6" fmla="*/ 18 w 48"/>
                  <a:gd name="T7" fmla="*/ 126 h 126"/>
                  <a:gd name="T8" fmla="*/ 30 w 48"/>
                  <a:gd name="T9" fmla="*/ 126 h 126"/>
                  <a:gd name="T10" fmla="*/ 42 w 48"/>
                  <a:gd name="T11" fmla="*/ 122 h 126"/>
                  <a:gd name="T12" fmla="*/ 48 w 48"/>
                  <a:gd name="T13" fmla="*/ 11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26">
                    <a:moveTo>
                      <a:pt x="0" y="0"/>
                    </a:moveTo>
                    <a:lnTo>
                      <a:pt x="0" y="102"/>
                    </a:lnTo>
                    <a:lnTo>
                      <a:pt x="6" y="122"/>
                    </a:lnTo>
                    <a:lnTo>
                      <a:pt x="18" y="126"/>
                    </a:lnTo>
                    <a:lnTo>
                      <a:pt x="30" y="126"/>
                    </a:lnTo>
                    <a:lnTo>
                      <a:pt x="42" y="122"/>
                    </a:lnTo>
                    <a:lnTo>
                      <a:pt x="48" y="11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09" name="Freeform 93"/>
              <p:cNvSpPr>
                <a:spLocks/>
              </p:cNvSpPr>
              <p:nvPr/>
            </p:nvSpPr>
            <p:spPr bwMode="auto">
              <a:xfrm>
                <a:off x="4258" y="214"/>
                <a:ext cx="12" cy="126"/>
              </a:xfrm>
              <a:custGeom>
                <a:avLst/>
                <a:gdLst>
                  <a:gd name="T0" fmla="*/ 0 w 12"/>
                  <a:gd name="T1" fmla="*/ 0 h 126"/>
                  <a:gd name="T2" fmla="*/ 0 w 12"/>
                  <a:gd name="T3" fmla="*/ 102 h 126"/>
                  <a:gd name="T4" fmla="*/ 6 w 12"/>
                  <a:gd name="T5" fmla="*/ 122 h 126"/>
                  <a:gd name="T6" fmla="*/ 12 w 12"/>
                  <a:gd name="T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6">
                    <a:moveTo>
                      <a:pt x="0" y="0"/>
                    </a:moveTo>
                    <a:lnTo>
                      <a:pt x="0" y="102"/>
                    </a:lnTo>
                    <a:lnTo>
                      <a:pt x="6" y="122"/>
                    </a:lnTo>
                    <a:lnTo>
                      <a:pt x="12" y="12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10" name="Line 94"/>
              <p:cNvSpPr>
                <a:spLocks noChangeShapeType="1"/>
              </p:cNvSpPr>
              <p:nvPr/>
            </p:nvSpPr>
            <p:spPr bwMode="auto">
              <a:xfrm>
                <a:off x="4234" y="256"/>
                <a:ext cx="4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11" name="Freeform 95"/>
              <p:cNvSpPr>
                <a:spLocks/>
              </p:cNvSpPr>
              <p:nvPr/>
            </p:nvSpPr>
            <p:spPr bwMode="auto">
              <a:xfrm>
                <a:off x="4336" y="256"/>
                <a:ext cx="78" cy="84"/>
              </a:xfrm>
              <a:custGeom>
                <a:avLst/>
                <a:gdLst>
                  <a:gd name="T0" fmla="*/ 6 w 78"/>
                  <a:gd name="T1" fmla="*/ 12 h 84"/>
                  <a:gd name="T2" fmla="*/ 6 w 78"/>
                  <a:gd name="T3" fmla="*/ 20 h 84"/>
                  <a:gd name="T4" fmla="*/ 0 w 78"/>
                  <a:gd name="T5" fmla="*/ 20 h 84"/>
                  <a:gd name="T6" fmla="*/ 0 w 78"/>
                  <a:gd name="T7" fmla="*/ 12 h 84"/>
                  <a:gd name="T8" fmla="*/ 6 w 78"/>
                  <a:gd name="T9" fmla="*/ 6 h 84"/>
                  <a:gd name="T10" fmla="*/ 18 w 78"/>
                  <a:gd name="T11" fmla="*/ 0 h 84"/>
                  <a:gd name="T12" fmla="*/ 42 w 78"/>
                  <a:gd name="T13" fmla="*/ 0 h 84"/>
                  <a:gd name="T14" fmla="*/ 54 w 78"/>
                  <a:gd name="T15" fmla="*/ 6 h 84"/>
                  <a:gd name="T16" fmla="*/ 60 w 78"/>
                  <a:gd name="T17" fmla="*/ 12 h 84"/>
                  <a:gd name="T18" fmla="*/ 66 w 78"/>
                  <a:gd name="T19" fmla="*/ 24 h 84"/>
                  <a:gd name="T20" fmla="*/ 66 w 78"/>
                  <a:gd name="T21" fmla="*/ 68 h 84"/>
                  <a:gd name="T22" fmla="*/ 72 w 78"/>
                  <a:gd name="T23" fmla="*/ 80 h 84"/>
                  <a:gd name="T24" fmla="*/ 78 w 78"/>
                  <a:gd name="T2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" h="84">
                    <a:moveTo>
                      <a:pt x="6" y="12"/>
                    </a:moveTo>
                    <a:lnTo>
                      <a:pt x="6" y="20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18" y="0"/>
                    </a:lnTo>
                    <a:lnTo>
                      <a:pt x="42" y="0"/>
                    </a:lnTo>
                    <a:lnTo>
                      <a:pt x="54" y="6"/>
                    </a:lnTo>
                    <a:lnTo>
                      <a:pt x="60" y="12"/>
                    </a:lnTo>
                    <a:lnTo>
                      <a:pt x="66" y="24"/>
                    </a:lnTo>
                    <a:lnTo>
                      <a:pt x="66" y="68"/>
                    </a:lnTo>
                    <a:lnTo>
                      <a:pt x="72" y="80"/>
                    </a:lnTo>
                    <a:lnTo>
                      <a:pt x="78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12" name="Freeform 96"/>
              <p:cNvSpPr>
                <a:spLocks/>
              </p:cNvSpPr>
              <p:nvPr/>
            </p:nvSpPr>
            <p:spPr bwMode="auto">
              <a:xfrm>
                <a:off x="4396" y="268"/>
                <a:ext cx="24" cy="72"/>
              </a:xfrm>
              <a:custGeom>
                <a:avLst/>
                <a:gdLst>
                  <a:gd name="T0" fmla="*/ 0 w 24"/>
                  <a:gd name="T1" fmla="*/ 0 h 72"/>
                  <a:gd name="T2" fmla="*/ 0 w 24"/>
                  <a:gd name="T3" fmla="*/ 56 h 72"/>
                  <a:gd name="T4" fmla="*/ 6 w 24"/>
                  <a:gd name="T5" fmla="*/ 68 h 72"/>
                  <a:gd name="T6" fmla="*/ 18 w 24"/>
                  <a:gd name="T7" fmla="*/ 72 h 72"/>
                  <a:gd name="T8" fmla="*/ 24 w 24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72">
                    <a:moveTo>
                      <a:pt x="0" y="0"/>
                    </a:moveTo>
                    <a:lnTo>
                      <a:pt x="0" y="56"/>
                    </a:lnTo>
                    <a:lnTo>
                      <a:pt x="6" y="68"/>
                    </a:lnTo>
                    <a:lnTo>
                      <a:pt x="18" y="72"/>
                    </a:lnTo>
                    <a:lnTo>
                      <a:pt x="24" y="7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13" name="Freeform 97"/>
              <p:cNvSpPr>
                <a:spLocks/>
              </p:cNvSpPr>
              <p:nvPr/>
            </p:nvSpPr>
            <p:spPr bwMode="auto">
              <a:xfrm>
                <a:off x="4330" y="280"/>
                <a:ext cx="66" cy="60"/>
              </a:xfrm>
              <a:custGeom>
                <a:avLst/>
                <a:gdLst>
                  <a:gd name="T0" fmla="*/ 66 w 66"/>
                  <a:gd name="T1" fmla="*/ 0 h 60"/>
                  <a:gd name="T2" fmla="*/ 60 w 66"/>
                  <a:gd name="T3" fmla="*/ 8 h 60"/>
                  <a:gd name="T4" fmla="*/ 24 w 66"/>
                  <a:gd name="T5" fmla="*/ 12 h 60"/>
                  <a:gd name="T6" fmla="*/ 6 w 66"/>
                  <a:gd name="T7" fmla="*/ 20 h 60"/>
                  <a:gd name="T8" fmla="*/ 0 w 66"/>
                  <a:gd name="T9" fmla="*/ 32 h 60"/>
                  <a:gd name="T10" fmla="*/ 0 w 66"/>
                  <a:gd name="T11" fmla="*/ 44 h 60"/>
                  <a:gd name="T12" fmla="*/ 6 w 66"/>
                  <a:gd name="T13" fmla="*/ 56 h 60"/>
                  <a:gd name="T14" fmla="*/ 24 w 66"/>
                  <a:gd name="T15" fmla="*/ 60 h 60"/>
                  <a:gd name="T16" fmla="*/ 42 w 66"/>
                  <a:gd name="T17" fmla="*/ 60 h 60"/>
                  <a:gd name="T18" fmla="*/ 54 w 66"/>
                  <a:gd name="T19" fmla="*/ 56 h 60"/>
                  <a:gd name="T20" fmla="*/ 66 w 66"/>
                  <a:gd name="T21" fmla="*/ 4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6" h="60">
                    <a:moveTo>
                      <a:pt x="66" y="0"/>
                    </a:moveTo>
                    <a:lnTo>
                      <a:pt x="60" y="8"/>
                    </a:lnTo>
                    <a:lnTo>
                      <a:pt x="24" y="12"/>
                    </a:lnTo>
                    <a:lnTo>
                      <a:pt x="6" y="20"/>
                    </a:lnTo>
                    <a:lnTo>
                      <a:pt x="0" y="32"/>
                    </a:lnTo>
                    <a:lnTo>
                      <a:pt x="0" y="44"/>
                    </a:lnTo>
                    <a:lnTo>
                      <a:pt x="6" y="56"/>
                    </a:lnTo>
                    <a:lnTo>
                      <a:pt x="24" y="60"/>
                    </a:lnTo>
                    <a:lnTo>
                      <a:pt x="42" y="60"/>
                    </a:lnTo>
                    <a:lnTo>
                      <a:pt x="54" y="56"/>
                    </a:lnTo>
                    <a:lnTo>
                      <a:pt x="66" y="4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14" name="Freeform 98"/>
              <p:cNvSpPr>
                <a:spLocks/>
              </p:cNvSpPr>
              <p:nvPr/>
            </p:nvSpPr>
            <p:spPr bwMode="auto">
              <a:xfrm>
                <a:off x="4336" y="292"/>
                <a:ext cx="18" cy="48"/>
              </a:xfrm>
              <a:custGeom>
                <a:avLst/>
                <a:gdLst>
                  <a:gd name="T0" fmla="*/ 18 w 18"/>
                  <a:gd name="T1" fmla="*/ 0 h 48"/>
                  <a:gd name="T2" fmla="*/ 6 w 18"/>
                  <a:gd name="T3" fmla="*/ 8 h 48"/>
                  <a:gd name="T4" fmla="*/ 0 w 18"/>
                  <a:gd name="T5" fmla="*/ 20 h 48"/>
                  <a:gd name="T6" fmla="*/ 0 w 18"/>
                  <a:gd name="T7" fmla="*/ 32 h 48"/>
                  <a:gd name="T8" fmla="*/ 6 w 18"/>
                  <a:gd name="T9" fmla="*/ 44 h 48"/>
                  <a:gd name="T10" fmla="*/ 18 w 18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48">
                    <a:moveTo>
                      <a:pt x="18" y="0"/>
                    </a:moveTo>
                    <a:lnTo>
                      <a:pt x="6" y="8"/>
                    </a:lnTo>
                    <a:lnTo>
                      <a:pt x="0" y="20"/>
                    </a:lnTo>
                    <a:lnTo>
                      <a:pt x="0" y="32"/>
                    </a:lnTo>
                    <a:lnTo>
                      <a:pt x="6" y="44"/>
                    </a:lnTo>
                    <a:lnTo>
                      <a:pt x="18" y="4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15" name="Line 99"/>
              <p:cNvSpPr>
                <a:spLocks noChangeShapeType="1"/>
              </p:cNvSpPr>
              <p:nvPr/>
            </p:nvSpPr>
            <p:spPr bwMode="auto">
              <a:xfrm>
                <a:off x="4462" y="214"/>
                <a:ext cx="1" cy="12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16" name="Line 100"/>
              <p:cNvSpPr>
                <a:spLocks noChangeShapeType="1"/>
              </p:cNvSpPr>
              <p:nvPr/>
            </p:nvSpPr>
            <p:spPr bwMode="auto">
              <a:xfrm>
                <a:off x="4468" y="214"/>
                <a:ext cx="1" cy="12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17" name="Freeform 101"/>
              <p:cNvSpPr>
                <a:spLocks/>
              </p:cNvSpPr>
              <p:nvPr/>
            </p:nvSpPr>
            <p:spPr bwMode="auto">
              <a:xfrm>
                <a:off x="4468" y="256"/>
                <a:ext cx="72" cy="84"/>
              </a:xfrm>
              <a:custGeom>
                <a:avLst/>
                <a:gdLst>
                  <a:gd name="T0" fmla="*/ 0 w 72"/>
                  <a:gd name="T1" fmla="*/ 20 h 84"/>
                  <a:gd name="T2" fmla="*/ 12 w 72"/>
                  <a:gd name="T3" fmla="*/ 6 h 84"/>
                  <a:gd name="T4" fmla="*/ 24 w 72"/>
                  <a:gd name="T5" fmla="*/ 0 h 84"/>
                  <a:gd name="T6" fmla="*/ 36 w 72"/>
                  <a:gd name="T7" fmla="*/ 0 h 84"/>
                  <a:gd name="T8" fmla="*/ 54 w 72"/>
                  <a:gd name="T9" fmla="*/ 6 h 84"/>
                  <a:gd name="T10" fmla="*/ 66 w 72"/>
                  <a:gd name="T11" fmla="*/ 20 h 84"/>
                  <a:gd name="T12" fmla="*/ 72 w 72"/>
                  <a:gd name="T13" fmla="*/ 36 h 84"/>
                  <a:gd name="T14" fmla="*/ 72 w 72"/>
                  <a:gd name="T15" fmla="*/ 48 h 84"/>
                  <a:gd name="T16" fmla="*/ 66 w 72"/>
                  <a:gd name="T17" fmla="*/ 68 h 84"/>
                  <a:gd name="T18" fmla="*/ 54 w 72"/>
                  <a:gd name="T19" fmla="*/ 80 h 84"/>
                  <a:gd name="T20" fmla="*/ 36 w 72"/>
                  <a:gd name="T21" fmla="*/ 84 h 84"/>
                  <a:gd name="T22" fmla="*/ 24 w 72"/>
                  <a:gd name="T23" fmla="*/ 84 h 84"/>
                  <a:gd name="T24" fmla="*/ 12 w 72"/>
                  <a:gd name="T25" fmla="*/ 80 h 84"/>
                  <a:gd name="T26" fmla="*/ 0 w 72"/>
                  <a:gd name="T27" fmla="*/ 6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" h="84">
                    <a:moveTo>
                      <a:pt x="0" y="20"/>
                    </a:moveTo>
                    <a:lnTo>
                      <a:pt x="12" y="6"/>
                    </a:lnTo>
                    <a:lnTo>
                      <a:pt x="24" y="0"/>
                    </a:lnTo>
                    <a:lnTo>
                      <a:pt x="36" y="0"/>
                    </a:lnTo>
                    <a:lnTo>
                      <a:pt x="54" y="6"/>
                    </a:lnTo>
                    <a:lnTo>
                      <a:pt x="66" y="20"/>
                    </a:lnTo>
                    <a:lnTo>
                      <a:pt x="72" y="36"/>
                    </a:lnTo>
                    <a:lnTo>
                      <a:pt x="72" y="48"/>
                    </a:lnTo>
                    <a:lnTo>
                      <a:pt x="66" y="68"/>
                    </a:lnTo>
                    <a:lnTo>
                      <a:pt x="54" y="80"/>
                    </a:lnTo>
                    <a:lnTo>
                      <a:pt x="36" y="84"/>
                    </a:lnTo>
                    <a:lnTo>
                      <a:pt x="24" y="84"/>
                    </a:lnTo>
                    <a:lnTo>
                      <a:pt x="12" y="80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18" name="Freeform 102"/>
              <p:cNvSpPr>
                <a:spLocks/>
              </p:cNvSpPr>
              <p:nvPr/>
            </p:nvSpPr>
            <p:spPr bwMode="auto">
              <a:xfrm>
                <a:off x="4504" y="256"/>
                <a:ext cx="30" cy="84"/>
              </a:xfrm>
              <a:custGeom>
                <a:avLst/>
                <a:gdLst>
                  <a:gd name="T0" fmla="*/ 0 w 30"/>
                  <a:gd name="T1" fmla="*/ 0 h 84"/>
                  <a:gd name="T2" fmla="*/ 12 w 30"/>
                  <a:gd name="T3" fmla="*/ 6 h 84"/>
                  <a:gd name="T4" fmla="*/ 24 w 30"/>
                  <a:gd name="T5" fmla="*/ 20 h 84"/>
                  <a:gd name="T6" fmla="*/ 30 w 30"/>
                  <a:gd name="T7" fmla="*/ 36 h 84"/>
                  <a:gd name="T8" fmla="*/ 30 w 30"/>
                  <a:gd name="T9" fmla="*/ 48 h 84"/>
                  <a:gd name="T10" fmla="*/ 24 w 30"/>
                  <a:gd name="T11" fmla="*/ 68 h 84"/>
                  <a:gd name="T12" fmla="*/ 12 w 30"/>
                  <a:gd name="T13" fmla="*/ 80 h 84"/>
                  <a:gd name="T14" fmla="*/ 0 w 30"/>
                  <a:gd name="T1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84">
                    <a:moveTo>
                      <a:pt x="0" y="0"/>
                    </a:moveTo>
                    <a:lnTo>
                      <a:pt x="12" y="6"/>
                    </a:lnTo>
                    <a:lnTo>
                      <a:pt x="24" y="20"/>
                    </a:lnTo>
                    <a:lnTo>
                      <a:pt x="30" y="36"/>
                    </a:lnTo>
                    <a:lnTo>
                      <a:pt x="30" y="48"/>
                    </a:lnTo>
                    <a:lnTo>
                      <a:pt x="24" y="68"/>
                    </a:lnTo>
                    <a:lnTo>
                      <a:pt x="12" y="80"/>
                    </a:lnTo>
                    <a:lnTo>
                      <a:pt x="0" y="8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19" name="Line 103"/>
              <p:cNvSpPr>
                <a:spLocks noChangeShapeType="1"/>
              </p:cNvSpPr>
              <p:nvPr/>
            </p:nvSpPr>
            <p:spPr bwMode="auto">
              <a:xfrm>
                <a:off x="4444" y="214"/>
                <a:ext cx="2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20" name="Freeform 104"/>
              <p:cNvSpPr>
                <a:spLocks/>
              </p:cNvSpPr>
              <p:nvPr/>
            </p:nvSpPr>
            <p:spPr bwMode="auto">
              <a:xfrm>
                <a:off x="4582" y="214"/>
                <a:ext cx="12" cy="12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6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21" name="Line 105"/>
              <p:cNvSpPr>
                <a:spLocks noChangeShapeType="1"/>
              </p:cNvSpPr>
              <p:nvPr/>
            </p:nvSpPr>
            <p:spPr bwMode="auto">
              <a:xfrm>
                <a:off x="4588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22" name="Line 106"/>
              <p:cNvSpPr>
                <a:spLocks noChangeShapeType="1"/>
              </p:cNvSpPr>
              <p:nvPr/>
            </p:nvSpPr>
            <p:spPr bwMode="auto">
              <a:xfrm>
                <a:off x="4594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23" name="Line 107"/>
              <p:cNvSpPr>
                <a:spLocks noChangeShapeType="1"/>
              </p:cNvSpPr>
              <p:nvPr/>
            </p:nvSpPr>
            <p:spPr bwMode="auto">
              <a:xfrm>
                <a:off x="4570" y="256"/>
                <a:ext cx="2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24" name="Line 108"/>
              <p:cNvSpPr>
                <a:spLocks noChangeShapeType="1"/>
              </p:cNvSpPr>
              <p:nvPr/>
            </p:nvSpPr>
            <p:spPr bwMode="auto">
              <a:xfrm>
                <a:off x="4570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25" name="Line 109"/>
              <p:cNvSpPr>
                <a:spLocks noChangeShapeType="1"/>
              </p:cNvSpPr>
              <p:nvPr/>
            </p:nvSpPr>
            <p:spPr bwMode="auto">
              <a:xfrm>
                <a:off x="4654" y="214"/>
                <a:ext cx="1" cy="12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26" name="Line 110"/>
              <p:cNvSpPr>
                <a:spLocks noChangeShapeType="1"/>
              </p:cNvSpPr>
              <p:nvPr/>
            </p:nvSpPr>
            <p:spPr bwMode="auto">
              <a:xfrm>
                <a:off x="4660" y="214"/>
                <a:ext cx="1" cy="12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27" name="Line 111"/>
              <p:cNvSpPr>
                <a:spLocks noChangeShapeType="1"/>
              </p:cNvSpPr>
              <p:nvPr/>
            </p:nvSpPr>
            <p:spPr bwMode="auto">
              <a:xfrm>
                <a:off x="4636" y="214"/>
                <a:ext cx="2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28" name="Line 112"/>
              <p:cNvSpPr>
                <a:spLocks noChangeShapeType="1"/>
              </p:cNvSpPr>
              <p:nvPr/>
            </p:nvSpPr>
            <p:spPr bwMode="auto">
              <a:xfrm>
                <a:off x="4636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29" name="Freeform 113"/>
              <p:cNvSpPr>
                <a:spLocks/>
              </p:cNvSpPr>
              <p:nvPr/>
            </p:nvSpPr>
            <p:spPr bwMode="auto">
              <a:xfrm>
                <a:off x="4714" y="214"/>
                <a:ext cx="12" cy="12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6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30" name="Line 114"/>
              <p:cNvSpPr>
                <a:spLocks noChangeShapeType="1"/>
              </p:cNvSpPr>
              <p:nvPr/>
            </p:nvSpPr>
            <p:spPr bwMode="auto">
              <a:xfrm>
                <a:off x="4720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31" name="Line 115"/>
              <p:cNvSpPr>
                <a:spLocks noChangeShapeType="1"/>
              </p:cNvSpPr>
              <p:nvPr/>
            </p:nvSpPr>
            <p:spPr bwMode="auto">
              <a:xfrm>
                <a:off x="4726" y="256"/>
                <a:ext cx="1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32" name="Line 116"/>
              <p:cNvSpPr>
                <a:spLocks noChangeShapeType="1"/>
              </p:cNvSpPr>
              <p:nvPr/>
            </p:nvSpPr>
            <p:spPr bwMode="auto">
              <a:xfrm>
                <a:off x="4702" y="256"/>
                <a:ext cx="2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33" name="Line 117"/>
              <p:cNvSpPr>
                <a:spLocks noChangeShapeType="1"/>
              </p:cNvSpPr>
              <p:nvPr/>
            </p:nvSpPr>
            <p:spPr bwMode="auto">
              <a:xfrm>
                <a:off x="4702" y="34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34" name="Freeform 118"/>
              <p:cNvSpPr>
                <a:spLocks/>
              </p:cNvSpPr>
              <p:nvPr/>
            </p:nvSpPr>
            <p:spPr bwMode="auto">
              <a:xfrm>
                <a:off x="4786" y="214"/>
                <a:ext cx="48" cy="126"/>
              </a:xfrm>
              <a:custGeom>
                <a:avLst/>
                <a:gdLst>
                  <a:gd name="T0" fmla="*/ 0 w 48"/>
                  <a:gd name="T1" fmla="*/ 0 h 126"/>
                  <a:gd name="T2" fmla="*/ 0 w 48"/>
                  <a:gd name="T3" fmla="*/ 102 h 126"/>
                  <a:gd name="T4" fmla="*/ 6 w 48"/>
                  <a:gd name="T5" fmla="*/ 122 h 126"/>
                  <a:gd name="T6" fmla="*/ 18 w 48"/>
                  <a:gd name="T7" fmla="*/ 126 h 126"/>
                  <a:gd name="T8" fmla="*/ 30 w 48"/>
                  <a:gd name="T9" fmla="*/ 126 h 126"/>
                  <a:gd name="T10" fmla="*/ 42 w 48"/>
                  <a:gd name="T11" fmla="*/ 122 h 126"/>
                  <a:gd name="T12" fmla="*/ 48 w 48"/>
                  <a:gd name="T13" fmla="*/ 11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26">
                    <a:moveTo>
                      <a:pt x="0" y="0"/>
                    </a:moveTo>
                    <a:lnTo>
                      <a:pt x="0" y="102"/>
                    </a:lnTo>
                    <a:lnTo>
                      <a:pt x="6" y="122"/>
                    </a:lnTo>
                    <a:lnTo>
                      <a:pt x="18" y="126"/>
                    </a:lnTo>
                    <a:lnTo>
                      <a:pt x="30" y="126"/>
                    </a:lnTo>
                    <a:lnTo>
                      <a:pt x="42" y="122"/>
                    </a:lnTo>
                    <a:lnTo>
                      <a:pt x="48" y="11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35" name="Freeform 119"/>
              <p:cNvSpPr>
                <a:spLocks/>
              </p:cNvSpPr>
              <p:nvPr/>
            </p:nvSpPr>
            <p:spPr bwMode="auto">
              <a:xfrm>
                <a:off x="4792" y="214"/>
                <a:ext cx="12" cy="126"/>
              </a:xfrm>
              <a:custGeom>
                <a:avLst/>
                <a:gdLst>
                  <a:gd name="T0" fmla="*/ 0 w 12"/>
                  <a:gd name="T1" fmla="*/ 0 h 126"/>
                  <a:gd name="T2" fmla="*/ 0 w 12"/>
                  <a:gd name="T3" fmla="*/ 102 h 126"/>
                  <a:gd name="T4" fmla="*/ 6 w 12"/>
                  <a:gd name="T5" fmla="*/ 122 h 126"/>
                  <a:gd name="T6" fmla="*/ 12 w 12"/>
                  <a:gd name="T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6">
                    <a:moveTo>
                      <a:pt x="0" y="0"/>
                    </a:moveTo>
                    <a:lnTo>
                      <a:pt x="0" y="102"/>
                    </a:lnTo>
                    <a:lnTo>
                      <a:pt x="6" y="122"/>
                    </a:lnTo>
                    <a:lnTo>
                      <a:pt x="12" y="12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36" name="Line 120"/>
              <p:cNvSpPr>
                <a:spLocks noChangeShapeType="1"/>
              </p:cNvSpPr>
              <p:nvPr/>
            </p:nvSpPr>
            <p:spPr bwMode="auto">
              <a:xfrm>
                <a:off x="4768" y="256"/>
                <a:ext cx="4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37" name="Line 121"/>
              <p:cNvSpPr>
                <a:spLocks noChangeShapeType="1"/>
              </p:cNvSpPr>
              <p:nvPr/>
            </p:nvSpPr>
            <p:spPr bwMode="auto">
              <a:xfrm>
                <a:off x="4870" y="256"/>
                <a:ext cx="36" cy="8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38" name="Line 122"/>
              <p:cNvSpPr>
                <a:spLocks noChangeShapeType="1"/>
              </p:cNvSpPr>
              <p:nvPr/>
            </p:nvSpPr>
            <p:spPr bwMode="auto">
              <a:xfrm>
                <a:off x="4876" y="256"/>
                <a:ext cx="30" cy="7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39" name="Freeform 123"/>
              <p:cNvSpPr>
                <a:spLocks/>
              </p:cNvSpPr>
              <p:nvPr/>
            </p:nvSpPr>
            <p:spPr bwMode="auto">
              <a:xfrm>
                <a:off x="4858" y="256"/>
                <a:ext cx="84" cy="134"/>
              </a:xfrm>
              <a:custGeom>
                <a:avLst/>
                <a:gdLst>
                  <a:gd name="T0" fmla="*/ 84 w 84"/>
                  <a:gd name="T1" fmla="*/ 0 h 134"/>
                  <a:gd name="T2" fmla="*/ 48 w 84"/>
                  <a:gd name="T3" fmla="*/ 84 h 134"/>
                  <a:gd name="T4" fmla="*/ 36 w 84"/>
                  <a:gd name="T5" fmla="*/ 114 h 134"/>
                  <a:gd name="T6" fmla="*/ 24 w 84"/>
                  <a:gd name="T7" fmla="*/ 126 h 134"/>
                  <a:gd name="T8" fmla="*/ 12 w 84"/>
                  <a:gd name="T9" fmla="*/ 134 h 134"/>
                  <a:gd name="T10" fmla="*/ 6 w 84"/>
                  <a:gd name="T11" fmla="*/ 134 h 134"/>
                  <a:gd name="T12" fmla="*/ 0 w 84"/>
                  <a:gd name="T13" fmla="*/ 126 h 134"/>
                  <a:gd name="T14" fmla="*/ 6 w 84"/>
                  <a:gd name="T15" fmla="*/ 120 h 134"/>
                  <a:gd name="T16" fmla="*/ 12 w 84"/>
                  <a:gd name="T17" fmla="*/ 126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134">
                    <a:moveTo>
                      <a:pt x="84" y="0"/>
                    </a:moveTo>
                    <a:lnTo>
                      <a:pt x="48" y="84"/>
                    </a:lnTo>
                    <a:lnTo>
                      <a:pt x="36" y="114"/>
                    </a:lnTo>
                    <a:lnTo>
                      <a:pt x="24" y="126"/>
                    </a:lnTo>
                    <a:lnTo>
                      <a:pt x="12" y="134"/>
                    </a:lnTo>
                    <a:lnTo>
                      <a:pt x="6" y="134"/>
                    </a:lnTo>
                    <a:lnTo>
                      <a:pt x="0" y="126"/>
                    </a:lnTo>
                    <a:lnTo>
                      <a:pt x="6" y="120"/>
                    </a:lnTo>
                    <a:lnTo>
                      <a:pt x="12" y="12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0" name="Line 124"/>
              <p:cNvSpPr>
                <a:spLocks noChangeShapeType="1"/>
              </p:cNvSpPr>
              <p:nvPr/>
            </p:nvSpPr>
            <p:spPr bwMode="auto">
              <a:xfrm>
                <a:off x="4858" y="25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1" name="Line 125"/>
              <p:cNvSpPr>
                <a:spLocks noChangeShapeType="1"/>
              </p:cNvSpPr>
              <p:nvPr/>
            </p:nvSpPr>
            <p:spPr bwMode="auto">
              <a:xfrm>
                <a:off x="4918" y="25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2" name="Line 126"/>
              <p:cNvSpPr>
                <a:spLocks noChangeShapeType="1"/>
              </p:cNvSpPr>
              <p:nvPr/>
            </p:nvSpPr>
            <p:spPr bwMode="auto">
              <a:xfrm>
                <a:off x="1388" y="3670"/>
                <a:ext cx="365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3" name="Line 127"/>
              <p:cNvSpPr>
                <a:spLocks noChangeShapeType="1"/>
              </p:cNvSpPr>
              <p:nvPr/>
            </p:nvSpPr>
            <p:spPr bwMode="auto">
              <a:xfrm flipV="1">
                <a:off x="1388" y="3606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4" name="Freeform 128"/>
              <p:cNvSpPr>
                <a:spLocks/>
              </p:cNvSpPr>
              <p:nvPr/>
            </p:nvSpPr>
            <p:spPr bwMode="auto">
              <a:xfrm>
                <a:off x="1276" y="3786"/>
                <a:ext cx="68" cy="102"/>
              </a:xfrm>
              <a:custGeom>
                <a:avLst/>
                <a:gdLst>
                  <a:gd name="T0" fmla="*/ 30 w 68"/>
                  <a:gd name="T1" fmla="*/ 0 h 102"/>
                  <a:gd name="T2" fmla="*/ 16 w 68"/>
                  <a:gd name="T3" fmla="*/ 6 h 102"/>
                  <a:gd name="T4" fmla="*/ 6 w 68"/>
                  <a:gd name="T5" fmla="*/ 20 h 102"/>
                  <a:gd name="T6" fmla="*/ 0 w 68"/>
                  <a:gd name="T7" fmla="*/ 44 h 102"/>
                  <a:gd name="T8" fmla="*/ 0 w 68"/>
                  <a:gd name="T9" fmla="*/ 58 h 102"/>
                  <a:gd name="T10" fmla="*/ 6 w 68"/>
                  <a:gd name="T11" fmla="*/ 82 h 102"/>
                  <a:gd name="T12" fmla="*/ 16 w 68"/>
                  <a:gd name="T13" fmla="*/ 98 h 102"/>
                  <a:gd name="T14" fmla="*/ 30 w 68"/>
                  <a:gd name="T15" fmla="*/ 102 h 102"/>
                  <a:gd name="T16" fmla="*/ 40 w 68"/>
                  <a:gd name="T17" fmla="*/ 102 h 102"/>
                  <a:gd name="T18" fmla="*/ 54 w 68"/>
                  <a:gd name="T19" fmla="*/ 98 h 102"/>
                  <a:gd name="T20" fmla="*/ 64 w 68"/>
                  <a:gd name="T21" fmla="*/ 82 h 102"/>
                  <a:gd name="T22" fmla="*/ 68 w 68"/>
                  <a:gd name="T23" fmla="*/ 58 h 102"/>
                  <a:gd name="T24" fmla="*/ 68 w 68"/>
                  <a:gd name="T25" fmla="*/ 44 h 102"/>
                  <a:gd name="T26" fmla="*/ 64 w 68"/>
                  <a:gd name="T27" fmla="*/ 20 h 102"/>
                  <a:gd name="T28" fmla="*/ 54 w 68"/>
                  <a:gd name="T29" fmla="*/ 6 h 102"/>
                  <a:gd name="T30" fmla="*/ 40 w 68"/>
                  <a:gd name="T31" fmla="*/ 0 h 102"/>
                  <a:gd name="T32" fmla="*/ 30 w 68"/>
                  <a:gd name="T33" fmla="*/ 0 h 102"/>
                  <a:gd name="T34" fmla="*/ 20 w 68"/>
                  <a:gd name="T35" fmla="*/ 6 h 102"/>
                  <a:gd name="T36" fmla="*/ 16 w 68"/>
                  <a:gd name="T37" fmla="*/ 10 h 102"/>
                  <a:gd name="T38" fmla="*/ 10 w 68"/>
                  <a:gd name="T39" fmla="*/ 20 h 102"/>
                  <a:gd name="T40" fmla="*/ 6 w 68"/>
                  <a:gd name="T41" fmla="*/ 44 h 102"/>
                  <a:gd name="T42" fmla="*/ 6 w 68"/>
                  <a:gd name="T43" fmla="*/ 58 h 102"/>
                  <a:gd name="T44" fmla="*/ 10 w 68"/>
                  <a:gd name="T45" fmla="*/ 82 h 102"/>
                  <a:gd name="T46" fmla="*/ 16 w 68"/>
                  <a:gd name="T47" fmla="*/ 92 h 102"/>
                  <a:gd name="T48" fmla="*/ 20 w 68"/>
                  <a:gd name="T49" fmla="*/ 98 h 102"/>
                  <a:gd name="T50" fmla="*/ 30 w 68"/>
                  <a:gd name="T51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8" h="102">
                    <a:moveTo>
                      <a:pt x="30" y="0"/>
                    </a:moveTo>
                    <a:lnTo>
                      <a:pt x="16" y="6"/>
                    </a:lnTo>
                    <a:lnTo>
                      <a:pt x="6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6" y="82"/>
                    </a:lnTo>
                    <a:lnTo>
                      <a:pt x="16" y="98"/>
                    </a:lnTo>
                    <a:lnTo>
                      <a:pt x="30" y="102"/>
                    </a:lnTo>
                    <a:lnTo>
                      <a:pt x="40" y="102"/>
                    </a:lnTo>
                    <a:lnTo>
                      <a:pt x="54" y="98"/>
                    </a:lnTo>
                    <a:lnTo>
                      <a:pt x="64" y="82"/>
                    </a:lnTo>
                    <a:lnTo>
                      <a:pt x="68" y="58"/>
                    </a:lnTo>
                    <a:lnTo>
                      <a:pt x="68" y="44"/>
                    </a:lnTo>
                    <a:lnTo>
                      <a:pt x="64" y="20"/>
                    </a:lnTo>
                    <a:lnTo>
                      <a:pt x="54" y="6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20" y="6"/>
                    </a:lnTo>
                    <a:lnTo>
                      <a:pt x="16" y="10"/>
                    </a:lnTo>
                    <a:lnTo>
                      <a:pt x="10" y="20"/>
                    </a:lnTo>
                    <a:lnTo>
                      <a:pt x="6" y="44"/>
                    </a:lnTo>
                    <a:lnTo>
                      <a:pt x="6" y="58"/>
                    </a:lnTo>
                    <a:lnTo>
                      <a:pt x="10" y="82"/>
                    </a:lnTo>
                    <a:lnTo>
                      <a:pt x="16" y="92"/>
                    </a:lnTo>
                    <a:lnTo>
                      <a:pt x="20" y="98"/>
                    </a:lnTo>
                    <a:lnTo>
                      <a:pt x="30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5" name="Freeform 129"/>
              <p:cNvSpPr>
                <a:spLocks/>
              </p:cNvSpPr>
              <p:nvPr/>
            </p:nvSpPr>
            <p:spPr bwMode="auto">
              <a:xfrm>
                <a:off x="1316" y="3786"/>
                <a:ext cx="24" cy="102"/>
              </a:xfrm>
              <a:custGeom>
                <a:avLst/>
                <a:gdLst>
                  <a:gd name="T0" fmla="*/ 0 w 24"/>
                  <a:gd name="T1" fmla="*/ 102 h 102"/>
                  <a:gd name="T2" fmla="*/ 8 w 24"/>
                  <a:gd name="T3" fmla="*/ 98 h 102"/>
                  <a:gd name="T4" fmla="*/ 14 w 24"/>
                  <a:gd name="T5" fmla="*/ 92 h 102"/>
                  <a:gd name="T6" fmla="*/ 18 w 24"/>
                  <a:gd name="T7" fmla="*/ 82 h 102"/>
                  <a:gd name="T8" fmla="*/ 24 w 24"/>
                  <a:gd name="T9" fmla="*/ 58 h 102"/>
                  <a:gd name="T10" fmla="*/ 24 w 24"/>
                  <a:gd name="T11" fmla="*/ 44 h 102"/>
                  <a:gd name="T12" fmla="*/ 18 w 24"/>
                  <a:gd name="T13" fmla="*/ 20 h 102"/>
                  <a:gd name="T14" fmla="*/ 14 w 24"/>
                  <a:gd name="T15" fmla="*/ 10 h 102"/>
                  <a:gd name="T16" fmla="*/ 8 w 24"/>
                  <a:gd name="T17" fmla="*/ 6 h 102"/>
                  <a:gd name="T18" fmla="*/ 0 w 24"/>
                  <a:gd name="T1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2">
                    <a:moveTo>
                      <a:pt x="0" y="102"/>
                    </a:moveTo>
                    <a:lnTo>
                      <a:pt x="8" y="98"/>
                    </a:lnTo>
                    <a:lnTo>
                      <a:pt x="14" y="92"/>
                    </a:lnTo>
                    <a:lnTo>
                      <a:pt x="18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18" y="20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6" name="Freeform 130"/>
              <p:cNvSpPr>
                <a:spLocks/>
              </p:cNvSpPr>
              <p:nvPr/>
            </p:nvSpPr>
            <p:spPr bwMode="auto">
              <a:xfrm>
                <a:off x="1378" y="3878"/>
                <a:ext cx="10" cy="10"/>
              </a:xfrm>
              <a:custGeom>
                <a:avLst/>
                <a:gdLst>
                  <a:gd name="T0" fmla="*/ 4 w 10"/>
                  <a:gd name="T1" fmla="*/ 0 h 10"/>
                  <a:gd name="T2" fmla="*/ 0 w 10"/>
                  <a:gd name="T3" fmla="*/ 6 h 10"/>
                  <a:gd name="T4" fmla="*/ 4 w 10"/>
                  <a:gd name="T5" fmla="*/ 10 h 10"/>
                  <a:gd name="T6" fmla="*/ 10 w 10"/>
                  <a:gd name="T7" fmla="*/ 6 h 10"/>
                  <a:gd name="T8" fmla="*/ 4 w 1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4" y="0"/>
                    </a:moveTo>
                    <a:lnTo>
                      <a:pt x="0" y="6"/>
                    </a:lnTo>
                    <a:lnTo>
                      <a:pt x="4" y="10"/>
                    </a:lnTo>
                    <a:lnTo>
                      <a:pt x="10" y="6"/>
                    </a:lnTo>
                    <a:lnTo>
                      <a:pt x="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7" name="Freeform 131"/>
              <p:cNvSpPr>
                <a:spLocks/>
              </p:cNvSpPr>
              <p:nvPr/>
            </p:nvSpPr>
            <p:spPr bwMode="auto">
              <a:xfrm>
                <a:off x="1420" y="3786"/>
                <a:ext cx="68" cy="102"/>
              </a:xfrm>
              <a:custGeom>
                <a:avLst/>
                <a:gdLst>
                  <a:gd name="T0" fmla="*/ 30 w 68"/>
                  <a:gd name="T1" fmla="*/ 0 h 102"/>
                  <a:gd name="T2" fmla="*/ 16 w 68"/>
                  <a:gd name="T3" fmla="*/ 6 h 102"/>
                  <a:gd name="T4" fmla="*/ 6 w 68"/>
                  <a:gd name="T5" fmla="*/ 20 h 102"/>
                  <a:gd name="T6" fmla="*/ 0 w 68"/>
                  <a:gd name="T7" fmla="*/ 44 h 102"/>
                  <a:gd name="T8" fmla="*/ 0 w 68"/>
                  <a:gd name="T9" fmla="*/ 58 h 102"/>
                  <a:gd name="T10" fmla="*/ 6 w 68"/>
                  <a:gd name="T11" fmla="*/ 82 h 102"/>
                  <a:gd name="T12" fmla="*/ 16 w 68"/>
                  <a:gd name="T13" fmla="*/ 98 h 102"/>
                  <a:gd name="T14" fmla="*/ 30 w 68"/>
                  <a:gd name="T15" fmla="*/ 102 h 102"/>
                  <a:gd name="T16" fmla="*/ 40 w 68"/>
                  <a:gd name="T17" fmla="*/ 102 h 102"/>
                  <a:gd name="T18" fmla="*/ 54 w 68"/>
                  <a:gd name="T19" fmla="*/ 98 h 102"/>
                  <a:gd name="T20" fmla="*/ 64 w 68"/>
                  <a:gd name="T21" fmla="*/ 82 h 102"/>
                  <a:gd name="T22" fmla="*/ 68 w 68"/>
                  <a:gd name="T23" fmla="*/ 58 h 102"/>
                  <a:gd name="T24" fmla="*/ 68 w 68"/>
                  <a:gd name="T25" fmla="*/ 44 h 102"/>
                  <a:gd name="T26" fmla="*/ 64 w 68"/>
                  <a:gd name="T27" fmla="*/ 20 h 102"/>
                  <a:gd name="T28" fmla="*/ 54 w 68"/>
                  <a:gd name="T29" fmla="*/ 6 h 102"/>
                  <a:gd name="T30" fmla="*/ 40 w 68"/>
                  <a:gd name="T31" fmla="*/ 0 h 102"/>
                  <a:gd name="T32" fmla="*/ 30 w 68"/>
                  <a:gd name="T33" fmla="*/ 0 h 102"/>
                  <a:gd name="T34" fmla="*/ 20 w 68"/>
                  <a:gd name="T35" fmla="*/ 6 h 102"/>
                  <a:gd name="T36" fmla="*/ 16 w 68"/>
                  <a:gd name="T37" fmla="*/ 10 h 102"/>
                  <a:gd name="T38" fmla="*/ 10 w 68"/>
                  <a:gd name="T39" fmla="*/ 20 h 102"/>
                  <a:gd name="T40" fmla="*/ 6 w 68"/>
                  <a:gd name="T41" fmla="*/ 44 h 102"/>
                  <a:gd name="T42" fmla="*/ 6 w 68"/>
                  <a:gd name="T43" fmla="*/ 58 h 102"/>
                  <a:gd name="T44" fmla="*/ 10 w 68"/>
                  <a:gd name="T45" fmla="*/ 82 h 102"/>
                  <a:gd name="T46" fmla="*/ 16 w 68"/>
                  <a:gd name="T47" fmla="*/ 92 h 102"/>
                  <a:gd name="T48" fmla="*/ 20 w 68"/>
                  <a:gd name="T49" fmla="*/ 98 h 102"/>
                  <a:gd name="T50" fmla="*/ 30 w 68"/>
                  <a:gd name="T51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8" h="102">
                    <a:moveTo>
                      <a:pt x="30" y="0"/>
                    </a:moveTo>
                    <a:lnTo>
                      <a:pt x="16" y="6"/>
                    </a:lnTo>
                    <a:lnTo>
                      <a:pt x="6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6" y="82"/>
                    </a:lnTo>
                    <a:lnTo>
                      <a:pt x="16" y="98"/>
                    </a:lnTo>
                    <a:lnTo>
                      <a:pt x="30" y="102"/>
                    </a:lnTo>
                    <a:lnTo>
                      <a:pt x="40" y="102"/>
                    </a:lnTo>
                    <a:lnTo>
                      <a:pt x="54" y="98"/>
                    </a:lnTo>
                    <a:lnTo>
                      <a:pt x="64" y="82"/>
                    </a:lnTo>
                    <a:lnTo>
                      <a:pt x="68" y="58"/>
                    </a:lnTo>
                    <a:lnTo>
                      <a:pt x="68" y="44"/>
                    </a:lnTo>
                    <a:lnTo>
                      <a:pt x="64" y="20"/>
                    </a:lnTo>
                    <a:lnTo>
                      <a:pt x="54" y="6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20" y="6"/>
                    </a:lnTo>
                    <a:lnTo>
                      <a:pt x="16" y="10"/>
                    </a:lnTo>
                    <a:lnTo>
                      <a:pt x="10" y="20"/>
                    </a:lnTo>
                    <a:lnTo>
                      <a:pt x="6" y="44"/>
                    </a:lnTo>
                    <a:lnTo>
                      <a:pt x="6" y="58"/>
                    </a:lnTo>
                    <a:lnTo>
                      <a:pt x="10" y="82"/>
                    </a:lnTo>
                    <a:lnTo>
                      <a:pt x="16" y="92"/>
                    </a:lnTo>
                    <a:lnTo>
                      <a:pt x="20" y="98"/>
                    </a:lnTo>
                    <a:lnTo>
                      <a:pt x="30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8" name="Freeform 132"/>
              <p:cNvSpPr>
                <a:spLocks/>
              </p:cNvSpPr>
              <p:nvPr/>
            </p:nvSpPr>
            <p:spPr bwMode="auto">
              <a:xfrm>
                <a:off x="1460" y="3786"/>
                <a:ext cx="24" cy="102"/>
              </a:xfrm>
              <a:custGeom>
                <a:avLst/>
                <a:gdLst>
                  <a:gd name="T0" fmla="*/ 0 w 24"/>
                  <a:gd name="T1" fmla="*/ 102 h 102"/>
                  <a:gd name="T2" fmla="*/ 8 w 24"/>
                  <a:gd name="T3" fmla="*/ 98 h 102"/>
                  <a:gd name="T4" fmla="*/ 14 w 24"/>
                  <a:gd name="T5" fmla="*/ 92 h 102"/>
                  <a:gd name="T6" fmla="*/ 18 w 24"/>
                  <a:gd name="T7" fmla="*/ 82 h 102"/>
                  <a:gd name="T8" fmla="*/ 24 w 24"/>
                  <a:gd name="T9" fmla="*/ 58 h 102"/>
                  <a:gd name="T10" fmla="*/ 24 w 24"/>
                  <a:gd name="T11" fmla="*/ 44 h 102"/>
                  <a:gd name="T12" fmla="*/ 18 w 24"/>
                  <a:gd name="T13" fmla="*/ 20 h 102"/>
                  <a:gd name="T14" fmla="*/ 14 w 24"/>
                  <a:gd name="T15" fmla="*/ 10 h 102"/>
                  <a:gd name="T16" fmla="*/ 8 w 24"/>
                  <a:gd name="T17" fmla="*/ 6 h 102"/>
                  <a:gd name="T18" fmla="*/ 0 w 24"/>
                  <a:gd name="T1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2">
                    <a:moveTo>
                      <a:pt x="0" y="102"/>
                    </a:moveTo>
                    <a:lnTo>
                      <a:pt x="8" y="98"/>
                    </a:lnTo>
                    <a:lnTo>
                      <a:pt x="14" y="92"/>
                    </a:lnTo>
                    <a:lnTo>
                      <a:pt x="18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18" y="20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49" name="Line 133"/>
              <p:cNvSpPr>
                <a:spLocks noChangeShapeType="1"/>
              </p:cNvSpPr>
              <p:nvPr/>
            </p:nvSpPr>
            <p:spPr bwMode="auto">
              <a:xfrm flipV="1">
                <a:off x="2052" y="3606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0" name="Freeform 134"/>
              <p:cNvSpPr>
                <a:spLocks/>
              </p:cNvSpPr>
              <p:nvPr/>
            </p:nvSpPr>
            <p:spPr bwMode="auto">
              <a:xfrm>
                <a:off x="1942" y="3786"/>
                <a:ext cx="66" cy="102"/>
              </a:xfrm>
              <a:custGeom>
                <a:avLst/>
                <a:gdLst>
                  <a:gd name="T0" fmla="*/ 28 w 66"/>
                  <a:gd name="T1" fmla="*/ 0 h 102"/>
                  <a:gd name="T2" fmla="*/ 14 w 66"/>
                  <a:gd name="T3" fmla="*/ 6 h 102"/>
                  <a:gd name="T4" fmla="*/ 4 w 66"/>
                  <a:gd name="T5" fmla="*/ 20 h 102"/>
                  <a:gd name="T6" fmla="*/ 0 w 66"/>
                  <a:gd name="T7" fmla="*/ 44 h 102"/>
                  <a:gd name="T8" fmla="*/ 0 w 66"/>
                  <a:gd name="T9" fmla="*/ 58 h 102"/>
                  <a:gd name="T10" fmla="*/ 4 w 66"/>
                  <a:gd name="T11" fmla="*/ 82 h 102"/>
                  <a:gd name="T12" fmla="*/ 14 w 66"/>
                  <a:gd name="T13" fmla="*/ 98 h 102"/>
                  <a:gd name="T14" fmla="*/ 28 w 66"/>
                  <a:gd name="T15" fmla="*/ 102 h 102"/>
                  <a:gd name="T16" fmla="*/ 38 w 66"/>
                  <a:gd name="T17" fmla="*/ 102 h 102"/>
                  <a:gd name="T18" fmla="*/ 52 w 66"/>
                  <a:gd name="T19" fmla="*/ 98 h 102"/>
                  <a:gd name="T20" fmla="*/ 62 w 66"/>
                  <a:gd name="T21" fmla="*/ 82 h 102"/>
                  <a:gd name="T22" fmla="*/ 66 w 66"/>
                  <a:gd name="T23" fmla="*/ 58 h 102"/>
                  <a:gd name="T24" fmla="*/ 66 w 66"/>
                  <a:gd name="T25" fmla="*/ 44 h 102"/>
                  <a:gd name="T26" fmla="*/ 62 w 66"/>
                  <a:gd name="T27" fmla="*/ 20 h 102"/>
                  <a:gd name="T28" fmla="*/ 52 w 66"/>
                  <a:gd name="T29" fmla="*/ 6 h 102"/>
                  <a:gd name="T30" fmla="*/ 38 w 66"/>
                  <a:gd name="T31" fmla="*/ 0 h 102"/>
                  <a:gd name="T32" fmla="*/ 28 w 66"/>
                  <a:gd name="T33" fmla="*/ 0 h 102"/>
                  <a:gd name="T34" fmla="*/ 18 w 66"/>
                  <a:gd name="T35" fmla="*/ 6 h 102"/>
                  <a:gd name="T36" fmla="*/ 14 w 66"/>
                  <a:gd name="T37" fmla="*/ 10 h 102"/>
                  <a:gd name="T38" fmla="*/ 10 w 66"/>
                  <a:gd name="T39" fmla="*/ 20 h 102"/>
                  <a:gd name="T40" fmla="*/ 4 w 66"/>
                  <a:gd name="T41" fmla="*/ 44 h 102"/>
                  <a:gd name="T42" fmla="*/ 4 w 66"/>
                  <a:gd name="T43" fmla="*/ 58 h 102"/>
                  <a:gd name="T44" fmla="*/ 10 w 66"/>
                  <a:gd name="T45" fmla="*/ 82 h 102"/>
                  <a:gd name="T46" fmla="*/ 14 w 66"/>
                  <a:gd name="T47" fmla="*/ 92 h 102"/>
                  <a:gd name="T48" fmla="*/ 18 w 66"/>
                  <a:gd name="T49" fmla="*/ 98 h 102"/>
                  <a:gd name="T50" fmla="*/ 28 w 66"/>
                  <a:gd name="T51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6" h="102">
                    <a:moveTo>
                      <a:pt x="28" y="0"/>
                    </a:moveTo>
                    <a:lnTo>
                      <a:pt x="14" y="6"/>
                    </a:lnTo>
                    <a:lnTo>
                      <a:pt x="4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4" y="82"/>
                    </a:lnTo>
                    <a:lnTo>
                      <a:pt x="14" y="98"/>
                    </a:lnTo>
                    <a:lnTo>
                      <a:pt x="28" y="102"/>
                    </a:lnTo>
                    <a:lnTo>
                      <a:pt x="38" y="102"/>
                    </a:lnTo>
                    <a:lnTo>
                      <a:pt x="52" y="98"/>
                    </a:lnTo>
                    <a:lnTo>
                      <a:pt x="62" y="82"/>
                    </a:lnTo>
                    <a:lnTo>
                      <a:pt x="66" y="58"/>
                    </a:lnTo>
                    <a:lnTo>
                      <a:pt x="66" y="44"/>
                    </a:lnTo>
                    <a:lnTo>
                      <a:pt x="62" y="20"/>
                    </a:lnTo>
                    <a:lnTo>
                      <a:pt x="52" y="6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8" y="6"/>
                    </a:lnTo>
                    <a:lnTo>
                      <a:pt x="14" y="10"/>
                    </a:lnTo>
                    <a:lnTo>
                      <a:pt x="10" y="20"/>
                    </a:lnTo>
                    <a:lnTo>
                      <a:pt x="4" y="44"/>
                    </a:lnTo>
                    <a:lnTo>
                      <a:pt x="4" y="58"/>
                    </a:lnTo>
                    <a:lnTo>
                      <a:pt x="10" y="82"/>
                    </a:lnTo>
                    <a:lnTo>
                      <a:pt x="14" y="92"/>
                    </a:lnTo>
                    <a:lnTo>
                      <a:pt x="18" y="98"/>
                    </a:lnTo>
                    <a:lnTo>
                      <a:pt x="28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1" name="Freeform 135"/>
              <p:cNvSpPr>
                <a:spLocks/>
              </p:cNvSpPr>
              <p:nvPr/>
            </p:nvSpPr>
            <p:spPr bwMode="auto">
              <a:xfrm>
                <a:off x="1980" y="3786"/>
                <a:ext cx="24" cy="102"/>
              </a:xfrm>
              <a:custGeom>
                <a:avLst/>
                <a:gdLst>
                  <a:gd name="T0" fmla="*/ 0 w 24"/>
                  <a:gd name="T1" fmla="*/ 102 h 102"/>
                  <a:gd name="T2" fmla="*/ 10 w 24"/>
                  <a:gd name="T3" fmla="*/ 98 h 102"/>
                  <a:gd name="T4" fmla="*/ 14 w 24"/>
                  <a:gd name="T5" fmla="*/ 92 h 102"/>
                  <a:gd name="T6" fmla="*/ 20 w 24"/>
                  <a:gd name="T7" fmla="*/ 82 h 102"/>
                  <a:gd name="T8" fmla="*/ 24 w 24"/>
                  <a:gd name="T9" fmla="*/ 58 h 102"/>
                  <a:gd name="T10" fmla="*/ 24 w 24"/>
                  <a:gd name="T11" fmla="*/ 44 h 102"/>
                  <a:gd name="T12" fmla="*/ 20 w 24"/>
                  <a:gd name="T13" fmla="*/ 20 h 102"/>
                  <a:gd name="T14" fmla="*/ 14 w 24"/>
                  <a:gd name="T15" fmla="*/ 10 h 102"/>
                  <a:gd name="T16" fmla="*/ 10 w 24"/>
                  <a:gd name="T17" fmla="*/ 6 h 102"/>
                  <a:gd name="T18" fmla="*/ 0 w 24"/>
                  <a:gd name="T1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2">
                    <a:moveTo>
                      <a:pt x="0" y="102"/>
                    </a:moveTo>
                    <a:lnTo>
                      <a:pt x="10" y="98"/>
                    </a:lnTo>
                    <a:lnTo>
                      <a:pt x="14" y="92"/>
                    </a:lnTo>
                    <a:lnTo>
                      <a:pt x="20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20" y="20"/>
                    </a:lnTo>
                    <a:lnTo>
                      <a:pt x="14" y="10"/>
                    </a:lnTo>
                    <a:lnTo>
                      <a:pt x="10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2" name="Freeform 136"/>
              <p:cNvSpPr>
                <a:spLocks/>
              </p:cNvSpPr>
              <p:nvPr/>
            </p:nvSpPr>
            <p:spPr bwMode="auto">
              <a:xfrm>
                <a:off x="2042" y="3878"/>
                <a:ext cx="10" cy="10"/>
              </a:xfrm>
              <a:custGeom>
                <a:avLst/>
                <a:gdLst>
                  <a:gd name="T0" fmla="*/ 6 w 10"/>
                  <a:gd name="T1" fmla="*/ 0 h 10"/>
                  <a:gd name="T2" fmla="*/ 0 w 10"/>
                  <a:gd name="T3" fmla="*/ 6 h 10"/>
                  <a:gd name="T4" fmla="*/ 6 w 10"/>
                  <a:gd name="T5" fmla="*/ 10 h 10"/>
                  <a:gd name="T6" fmla="*/ 10 w 10"/>
                  <a:gd name="T7" fmla="*/ 6 h 10"/>
                  <a:gd name="T8" fmla="*/ 6 w 1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6" y="0"/>
                    </a:moveTo>
                    <a:lnTo>
                      <a:pt x="0" y="6"/>
                    </a:lnTo>
                    <a:lnTo>
                      <a:pt x="6" y="10"/>
                    </a:lnTo>
                    <a:lnTo>
                      <a:pt x="10" y="6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3" name="Freeform 137"/>
              <p:cNvSpPr>
                <a:spLocks/>
              </p:cNvSpPr>
              <p:nvPr/>
            </p:nvSpPr>
            <p:spPr bwMode="auto">
              <a:xfrm>
                <a:off x="2086" y="3786"/>
                <a:ext cx="66" cy="102"/>
              </a:xfrm>
              <a:custGeom>
                <a:avLst/>
                <a:gdLst>
                  <a:gd name="T0" fmla="*/ 4 w 66"/>
                  <a:gd name="T1" fmla="*/ 20 h 102"/>
                  <a:gd name="T2" fmla="*/ 10 w 66"/>
                  <a:gd name="T3" fmla="*/ 26 h 102"/>
                  <a:gd name="T4" fmla="*/ 4 w 66"/>
                  <a:gd name="T5" fmla="*/ 30 h 102"/>
                  <a:gd name="T6" fmla="*/ 0 w 66"/>
                  <a:gd name="T7" fmla="*/ 26 h 102"/>
                  <a:gd name="T8" fmla="*/ 0 w 66"/>
                  <a:gd name="T9" fmla="*/ 20 h 102"/>
                  <a:gd name="T10" fmla="*/ 4 w 66"/>
                  <a:gd name="T11" fmla="*/ 10 h 102"/>
                  <a:gd name="T12" fmla="*/ 10 w 66"/>
                  <a:gd name="T13" fmla="*/ 6 h 102"/>
                  <a:gd name="T14" fmla="*/ 24 w 66"/>
                  <a:gd name="T15" fmla="*/ 0 h 102"/>
                  <a:gd name="T16" fmla="*/ 42 w 66"/>
                  <a:gd name="T17" fmla="*/ 0 h 102"/>
                  <a:gd name="T18" fmla="*/ 58 w 66"/>
                  <a:gd name="T19" fmla="*/ 6 h 102"/>
                  <a:gd name="T20" fmla="*/ 62 w 66"/>
                  <a:gd name="T21" fmla="*/ 10 h 102"/>
                  <a:gd name="T22" fmla="*/ 66 w 66"/>
                  <a:gd name="T23" fmla="*/ 20 h 102"/>
                  <a:gd name="T24" fmla="*/ 66 w 66"/>
                  <a:gd name="T25" fmla="*/ 30 h 102"/>
                  <a:gd name="T26" fmla="*/ 62 w 66"/>
                  <a:gd name="T27" fmla="*/ 40 h 102"/>
                  <a:gd name="T28" fmla="*/ 48 w 66"/>
                  <a:gd name="T29" fmla="*/ 50 h 102"/>
                  <a:gd name="T30" fmla="*/ 24 w 66"/>
                  <a:gd name="T31" fmla="*/ 58 h 102"/>
                  <a:gd name="T32" fmla="*/ 14 w 66"/>
                  <a:gd name="T33" fmla="*/ 64 h 102"/>
                  <a:gd name="T34" fmla="*/ 4 w 66"/>
                  <a:gd name="T35" fmla="*/ 74 h 102"/>
                  <a:gd name="T36" fmla="*/ 0 w 66"/>
                  <a:gd name="T37" fmla="*/ 88 h 102"/>
                  <a:gd name="T38" fmla="*/ 0 w 66"/>
                  <a:gd name="T3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6" h="102">
                    <a:moveTo>
                      <a:pt x="4" y="20"/>
                    </a:moveTo>
                    <a:lnTo>
                      <a:pt x="10" y="26"/>
                    </a:lnTo>
                    <a:lnTo>
                      <a:pt x="4" y="30"/>
                    </a:lnTo>
                    <a:lnTo>
                      <a:pt x="0" y="26"/>
                    </a:lnTo>
                    <a:lnTo>
                      <a:pt x="0" y="20"/>
                    </a:lnTo>
                    <a:lnTo>
                      <a:pt x="4" y="10"/>
                    </a:lnTo>
                    <a:lnTo>
                      <a:pt x="10" y="6"/>
                    </a:lnTo>
                    <a:lnTo>
                      <a:pt x="24" y="0"/>
                    </a:lnTo>
                    <a:lnTo>
                      <a:pt x="42" y="0"/>
                    </a:lnTo>
                    <a:lnTo>
                      <a:pt x="58" y="6"/>
                    </a:lnTo>
                    <a:lnTo>
                      <a:pt x="62" y="10"/>
                    </a:lnTo>
                    <a:lnTo>
                      <a:pt x="66" y="20"/>
                    </a:lnTo>
                    <a:lnTo>
                      <a:pt x="66" y="30"/>
                    </a:lnTo>
                    <a:lnTo>
                      <a:pt x="62" y="40"/>
                    </a:lnTo>
                    <a:lnTo>
                      <a:pt x="48" y="50"/>
                    </a:lnTo>
                    <a:lnTo>
                      <a:pt x="24" y="58"/>
                    </a:lnTo>
                    <a:lnTo>
                      <a:pt x="14" y="64"/>
                    </a:lnTo>
                    <a:lnTo>
                      <a:pt x="4" y="74"/>
                    </a:lnTo>
                    <a:lnTo>
                      <a:pt x="0" y="88"/>
                    </a:lnTo>
                    <a:lnTo>
                      <a:pt x="0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4" name="Freeform 138"/>
              <p:cNvSpPr>
                <a:spLocks/>
              </p:cNvSpPr>
              <p:nvPr/>
            </p:nvSpPr>
            <p:spPr bwMode="auto">
              <a:xfrm>
                <a:off x="2110" y="3786"/>
                <a:ext cx="38" cy="58"/>
              </a:xfrm>
              <a:custGeom>
                <a:avLst/>
                <a:gdLst>
                  <a:gd name="T0" fmla="*/ 18 w 38"/>
                  <a:gd name="T1" fmla="*/ 0 h 58"/>
                  <a:gd name="T2" fmla="*/ 28 w 38"/>
                  <a:gd name="T3" fmla="*/ 6 h 58"/>
                  <a:gd name="T4" fmla="*/ 34 w 38"/>
                  <a:gd name="T5" fmla="*/ 10 h 58"/>
                  <a:gd name="T6" fmla="*/ 38 w 38"/>
                  <a:gd name="T7" fmla="*/ 20 h 58"/>
                  <a:gd name="T8" fmla="*/ 38 w 38"/>
                  <a:gd name="T9" fmla="*/ 30 h 58"/>
                  <a:gd name="T10" fmla="*/ 34 w 38"/>
                  <a:gd name="T11" fmla="*/ 40 h 58"/>
                  <a:gd name="T12" fmla="*/ 18 w 38"/>
                  <a:gd name="T13" fmla="*/ 50 h 58"/>
                  <a:gd name="T14" fmla="*/ 0 w 38"/>
                  <a:gd name="T15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58">
                    <a:moveTo>
                      <a:pt x="18" y="0"/>
                    </a:moveTo>
                    <a:lnTo>
                      <a:pt x="28" y="6"/>
                    </a:lnTo>
                    <a:lnTo>
                      <a:pt x="34" y="10"/>
                    </a:lnTo>
                    <a:lnTo>
                      <a:pt x="38" y="20"/>
                    </a:lnTo>
                    <a:lnTo>
                      <a:pt x="38" y="30"/>
                    </a:lnTo>
                    <a:lnTo>
                      <a:pt x="34" y="40"/>
                    </a:lnTo>
                    <a:lnTo>
                      <a:pt x="18" y="50"/>
                    </a:lnTo>
                    <a:lnTo>
                      <a:pt x="0" y="5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5" name="Freeform 139"/>
              <p:cNvSpPr>
                <a:spLocks/>
              </p:cNvSpPr>
              <p:nvPr/>
            </p:nvSpPr>
            <p:spPr bwMode="auto">
              <a:xfrm>
                <a:off x="2086" y="3874"/>
                <a:ext cx="66" cy="10"/>
              </a:xfrm>
              <a:custGeom>
                <a:avLst/>
                <a:gdLst>
                  <a:gd name="T0" fmla="*/ 0 w 66"/>
                  <a:gd name="T1" fmla="*/ 4 h 10"/>
                  <a:gd name="T2" fmla="*/ 4 w 66"/>
                  <a:gd name="T3" fmla="*/ 0 h 10"/>
                  <a:gd name="T4" fmla="*/ 14 w 66"/>
                  <a:gd name="T5" fmla="*/ 0 h 10"/>
                  <a:gd name="T6" fmla="*/ 38 w 66"/>
                  <a:gd name="T7" fmla="*/ 10 h 10"/>
                  <a:gd name="T8" fmla="*/ 52 w 66"/>
                  <a:gd name="T9" fmla="*/ 10 h 10"/>
                  <a:gd name="T10" fmla="*/ 62 w 66"/>
                  <a:gd name="T11" fmla="*/ 4 h 10"/>
                  <a:gd name="T12" fmla="*/ 66 w 66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10">
                    <a:moveTo>
                      <a:pt x="0" y="4"/>
                    </a:moveTo>
                    <a:lnTo>
                      <a:pt x="4" y="0"/>
                    </a:lnTo>
                    <a:lnTo>
                      <a:pt x="14" y="0"/>
                    </a:lnTo>
                    <a:lnTo>
                      <a:pt x="38" y="10"/>
                    </a:lnTo>
                    <a:lnTo>
                      <a:pt x="52" y="10"/>
                    </a:lnTo>
                    <a:lnTo>
                      <a:pt x="62" y="4"/>
                    </a:lnTo>
                    <a:lnTo>
                      <a:pt x="66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6" name="Freeform 140"/>
              <p:cNvSpPr>
                <a:spLocks/>
              </p:cNvSpPr>
              <p:nvPr/>
            </p:nvSpPr>
            <p:spPr bwMode="auto">
              <a:xfrm>
                <a:off x="2100" y="3864"/>
                <a:ext cx="52" cy="24"/>
              </a:xfrm>
              <a:custGeom>
                <a:avLst/>
                <a:gdLst>
                  <a:gd name="T0" fmla="*/ 0 w 52"/>
                  <a:gd name="T1" fmla="*/ 10 h 24"/>
                  <a:gd name="T2" fmla="*/ 24 w 52"/>
                  <a:gd name="T3" fmla="*/ 24 h 24"/>
                  <a:gd name="T4" fmla="*/ 44 w 52"/>
                  <a:gd name="T5" fmla="*/ 24 h 24"/>
                  <a:gd name="T6" fmla="*/ 48 w 52"/>
                  <a:gd name="T7" fmla="*/ 20 h 24"/>
                  <a:gd name="T8" fmla="*/ 52 w 52"/>
                  <a:gd name="T9" fmla="*/ 10 h 24"/>
                  <a:gd name="T10" fmla="*/ 52 w 5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24">
                    <a:moveTo>
                      <a:pt x="0" y="10"/>
                    </a:moveTo>
                    <a:lnTo>
                      <a:pt x="24" y="24"/>
                    </a:lnTo>
                    <a:lnTo>
                      <a:pt x="44" y="24"/>
                    </a:lnTo>
                    <a:lnTo>
                      <a:pt x="48" y="20"/>
                    </a:lnTo>
                    <a:lnTo>
                      <a:pt x="52" y="10"/>
                    </a:lnTo>
                    <a:lnTo>
                      <a:pt x="52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7" name="Line 141"/>
              <p:cNvSpPr>
                <a:spLocks noChangeShapeType="1"/>
              </p:cNvSpPr>
              <p:nvPr/>
            </p:nvSpPr>
            <p:spPr bwMode="auto">
              <a:xfrm flipV="1">
                <a:off x="2716" y="3606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8" name="Freeform 142"/>
              <p:cNvSpPr>
                <a:spLocks/>
              </p:cNvSpPr>
              <p:nvPr/>
            </p:nvSpPr>
            <p:spPr bwMode="auto">
              <a:xfrm>
                <a:off x="2606" y="3786"/>
                <a:ext cx="68" cy="102"/>
              </a:xfrm>
              <a:custGeom>
                <a:avLst/>
                <a:gdLst>
                  <a:gd name="T0" fmla="*/ 28 w 68"/>
                  <a:gd name="T1" fmla="*/ 0 h 102"/>
                  <a:gd name="T2" fmla="*/ 14 w 68"/>
                  <a:gd name="T3" fmla="*/ 6 h 102"/>
                  <a:gd name="T4" fmla="*/ 4 w 68"/>
                  <a:gd name="T5" fmla="*/ 20 h 102"/>
                  <a:gd name="T6" fmla="*/ 0 w 68"/>
                  <a:gd name="T7" fmla="*/ 44 h 102"/>
                  <a:gd name="T8" fmla="*/ 0 w 68"/>
                  <a:gd name="T9" fmla="*/ 58 h 102"/>
                  <a:gd name="T10" fmla="*/ 4 w 68"/>
                  <a:gd name="T11" fmla="*/ 82 h 102"/>
                  <a:gd name="T12" fmla="*/ 14 w 68"/>
                  <a:gd name="T13" fmla="*/ 98 h 102"/>
                  <a:gd name="T14" fmla="*/ 28 w 68"/>
                  <a:gd name="T15" fmla="*/ 102 h 102"/>
                  <a:gd name="T16" fmla="*/ 38 w 68"/>
                  <a:gd name="T17" fmla="*/ 102 h 102"/>
                  <a:gd name="T18" fmla="*/ 54 w 68"/>
                  <a:gd name="T19" fmla="*/ 98 h 102"/>
                  <a:gd name="T20" fmla="*/ 62 w 68"/>
                  <a:gd name="T21" fmla="*/ 82 h 102"/>
                  <a:gd name="T22" fmla="*/ 68 w 68"/>
                  <a:gd name="T23" fmla="*/ 58 h 102"/>
                  <a:gd name="T24" fmla="*/ 68 w 68"/>
                  <a:gd name="T25" fmla="*/ 44 h 102"/>
                  <a:gd name="T26" fmla="*/ 62 w 68"/>
                  <a:gd name="T27" fmla="*/ 20 h 102"/>
                  <a:gd name="T28" fmla="*/ 54 w 68"/>
                  <a:gd name="T29" fmla="*/ 6 h 102"/>
                  <a:gd name="T30" fmla="*/ 38 w 68"/>
                  <a:gd name="T31" fmla="*/ 0 h 102"/>
                  <a:gd name="T32" fmla="*/ 28 w 68"/>
                  <a:gd name="T33" fmla="*/ 0 h 102"/>
                  <a:gd name="T34" fmla="*/ 20 w 68"/>
                  <a:gd name="T35" fmla="*/ 6 h 102"/>
                  <a:gd name="T36" fmla="*/ 14 w 68"/>
                  <a:gd name="T37" fmla="*/ 10 h 102"/>
                  <a:gd name="T38" fmla="*/ 10 w 68"/>
                  <a:gd name="T39" fmla="*/ 20 h 102"/>
                  <a:gd name="T40" fmla="*/ 4 w 68"/>
                  <a:gd name="T41" fmla="*/ 44 h 102"/>
                  <a:gd name="T42" fmla="*/ 4 w 68"/>
                  <a:gd name="T43" fmla="*/ 58 h 102"/>
                  <a:gd name="T44" fmla="*/ 10 w 68"/>
                  <a:gd name="T45" fmla="*/ 82 h 102"/>
                  <a:gd name="T46" fmla="*/ 14 w 68"/>
                  <a:gd name="T47" fmla="*/ 92 h 102"/>
                  <a:gd name="T48" fmla="*/ 20 w 68"/>
                  <a:gd name="T49" fmla="*/ 98 h 102"/>
                  <a:gd name="T50" fmla="*/ 28 w 68"/>
                  <a:gd name="T51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8" h="102">
                    <a:moveTo>
                      <a:pt x="28" y="0"/>
                    </a:moveTo>
                    <a:lnTo>
                      <a:pt x="14" y="6"/>
                    </a:lnTo>
                    <a:lnTo>
                      <a:pt x="4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4" y="82"/>
                    </a:lnTo>
                    <a:lnTo>
                      <a:pt x="14" y="98"/>
                    </a:lnTo>
                    <a:lnTo>
                      <a:pt x="28" y="102"/>
                    </a:lnTo>
                    <a:lnTo>
                      <a:pt x="38" y="102"/>
                    </a:lnTo>
                    <a:lnTo>
                      <a:pt x="54" y="98"/>
                    </a:lnTo>
                    <a:lnTo>
                      <a:pt x="62" y="82"/>
                    </a:lnTo>
                    <a:lnTo>
                      <a:pt x="68" y="58"/>
                    </a:lnTo>
                    <a:lnTo>
                      <a:pt x="68" y="44"/>
                    </a:lnTo>
                    <a:lnTo>
                      <a:pt x="62" y="20"/>
                    </a:lnTo>
                    <a:lnTo>
                      <a:pt x="54" y="6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20" y="6"/>
                    </a:lnTo>
                    <a:lnTo>
                      <a:pt x="14" y="10"/>
                    </a:lnTo>
                    <a:lnTo>
                      <a:pt x="10" y="20"/>
                    </a:lnTo>
                    <a:lnTo>
                      <a:pt x="4" y="44"/>
                    </a:lnTo>
                    <a:lnTo>
                      <a:pt x="4" y="58"/>
                    </a:lnTo>
                    <a:lnTo>
                      <a:pt x="10" y="82"/>
                    </a:lnTo>
                    <a:lnTo>
                      <a:pt x="14" y="92"/>
                    </a:lnTo>
                    <a:lnTo>
                      <a:pt x="20" y="98"/>
                    </a:lnTo>
                    <a:lnTo>
                      <a:pt x="28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59" name="Freeform 143"/>
              <p:cNvSpPr>
                <a:spLocks/>
              </p:cNvSpPr>
              <p:nvPr/>
            </p:nvSpPr>
            <p:spPr bwMode="auto">
              <a:xfrm>
                <a:off x="2644" y="3786"/>
                <a:ext cx="24" cy="102"/>
              </a:xfrm>
              <a:custGeom>
                <a:avLst/>
                <a:gdLst>
                  <a:gd name="T0" fmla="*/ 0 w 24"/>
                  <a:gd name="T1" fmla="*/ 102 h 102"/>
                  <a:gd name="T2" fmla="*/ 10 w 24"/>
                  <a:gd name="T3" fmla="*/ 98 h 102"/>
                  <a:gd name="T4" fmla="*/ 16 w 24"/>
                  <a:gd name="T5" fmla="*/ 92 h 102"/>
                  <a:gd name="T6" fmla="*/ 20 w 24"/>
                  <a:gd name="T7" fmla="*/ 82 h 102"/>
                  <a:gd name="T8" fmla="*/ 24 w 24"/>
                  <a:gd name="T9" fmla="*/ 58 h 102"/>
                  <a:gd name="T10" fmla="*/ 24 w 24"/>
                  <a:gd name="T11" fmla="*/ 44 h 102"/>
                  <a:gd name="T12" fmla="*/ 20 w 24"/>
                  <a:gd name="T13" fmla="*/ 20 h 102"/>
                  <a:gd name="T14" fmla="*/ 16 w 24"/>
                  <a:gd name="T15" fmla="*/ 10 h 102"/>
                  <a:gd name="T16" fmla="*/ 10 w 24"/>
                  <a:gd name="T17" fmla="*/ 6 h 102"/>
                  <a:gd name="T18" fmla="*/ 0 w 24"/>
                  <a:gd name="T1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2">
                    <a:moveTo>
                      <a:pt x="0" y="102"/>
                    </a:moveTo>
                    <a:lnTo>
                      <a:pt x="10" y="98"/>
                    </a:lnTo>
                    <a:lnTo>
                      <a:pt x="16" y="92"/>
                    </a:lnTo>
                    <a:lnTo>
                      <a:pt x="20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20" y="20"/>
                    </a:lnTo>
                    <a:lnTo>
                      <a:pt x="16" y="10"/>
                    </a:lnTo>
                    <a:lnTo>
                      <a:pt x="10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0" name="Freeform 144"/>
              <p:cNvSpPr>
                <a:spLocks/>
              </p:cNvSpPr>
              <p:nvPr/>
            </p:nvSpPr>
            <p:spPr bwMode="auto">
              <a:xfrm>
                <a:off x="2708" y="3878"/>
                <a:ext cx="8" cy="10"/>
              </a:xfrm>
              <a:custGeom>
                <a:avLst/>
                <a:gdLst>
                  <a:gd name="T0" fmla="*/ 4 w 8"/>
                  <a:gd name="T1" fmla="*/ 0 h 10"/>
                  <a:gd name="T2" fmla="*/ 0 w 8"/>
                  <a:gd name="T3" fmla="*/ 6 h 10"/>
                  <a:gd name="T4" fmla="*/ 4 w 8"/>
                  <a:gd name="T5" fmla="*/ 10 h 10"/>
                  <a:gd name="T6" fmla="*/ 8 w 8"/>
                  <a:gd name="T7" fmla="*/ 6 h 10"/>
                  <a:gd name="T8" fmla="*/ 4 w 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0">
                    <a:moveTo>
                      <a:pt x="4" y="0"/>
                    </a:moveTo>
                    <a:lnTo>
                      <a:pt x="0" y="6"/>
                    </a:lnTo>
                    <a:lnTo>
                      <a:pt x="4" y="10"/>
                    </a:lnTo>
                    <a:lnTo>
                      <a:pt x="8" y="6"/>
                    </a:lnTo>
                    <a:lnTo>
                      <a:pt x="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1" name="Line 145"/>
              <p:cNvSpPr>
                <a:spLocks noChangeShapeType="1"/>
              </p:cNvSpPr>
              <p:nvPr/>
            </p:nvSpPr>
            <p:spPr bwMode="auto">
              <a:xfrm>
                <a:off x="2794" y="3796"/>
                <a:ext cx="1" cy="9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2" name="Line 146"/>
              <p:cNvSpPr>
                <a:spLocks noChangeShapeType="1"/>
              </p:cNvSpPr>
              <p:nvPr/>
            </p:nvSpPr>
            <p:spPr bwMode="auto">
              <a:xfrm>
                <a:off x="2798" y="3786"/>
                <a:ext cx="1" cy="10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3" name="Freeform 147"/>
              <p:cNvSpPr>
                <a:spLocks/>
              </p:cNvSpPr>
              <p:nvPr/>
            </p:nvSpPr>
            <p:spPr bwMode="auto">
              <a:xfrm>
                <a:off x="2746" y="3786"/>
                <a:ext cx="76" cy="74"/>
              </a:xfrm>
              <a:custGeom>
                <a:avLst/>
                <a:gdLst>
                  <a:gd name="T0" fmla="*/ 52 w 76"/>
                  <a:gd name="T1" fmla="*/ 0 h 74"/>
                  <a:gd name="T2" fmla="*/ 0 w 76"/>
                  <a:gd name="T3" fmla="*/ 74 h 74"/>
                  <a:gd name="T4" fmla="*/ 76 w 76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74">
                    <a:moveTo>
                      <a:pt x="52" y="0"/>
                    </a:moveTo>
                    <a:lnTo>
                      <a:pt x="0" y="74"/>
                    </a:lnTo>
                    <a:lnTo>
                      <a:pt x="76" y="7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4" name="Line 148"/>
              <p:cNvSpPr>
                <a:spLocks noChangeShapeType="1"/>
              </p:cNvSpPr>
              <p:nvPr/>
            </p:nvSpPr>
            <p:spPr bwMode="auto">
              <a:xfrm>
                <a:off x="2780" y="3888"/>
                <a:ext cx="3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5" name="Line 149"/>
              <p:cNvSpPr>
                <a:spLocks noChangeShapeType="1"/>
              </p:cNvSpPr>
              <p:nvPr/>
            </p:nvSpPr>
            <p:spPr bwMode="auto">
              <a:xfrm flipV="1">
                <a:off x="3382" y="3606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6" name="Freeform 150"/>
              <p:cNvSpPr>
                <a:spLocks/>
              </p:cNvSpPr>
              <p:nvPr/>
            </p:nvSpPr>
            <p:spPr bwMode="auto">
              <a:xfrm>
                <a:off x="3272" y="3786"/>
                <a:ext cx="66" cy="102"/>
              </a:xfrm>
              <a:custGeom>
                <a:avLst/>
                <a:gdLst>
                  <a:gd name="T0" fmla="*/ 28 w 66"/>
                  <a:gd name="T1" fmla="*/ 0 h 102"/>
                  <a:gd name="T2" fmla="*/ 14 w 66"/>
                  <a:gd name="T3" fmla="*/ 6 h 102"/>
                  <a:gd name="T4" fmla="*/ 4 w 66"/>
                  <a:gd name="T5" fmla="*/ 20 h 102"/>
                  <a:gd name="T6" fmla="*/ 0 w 66"/>
                  <a:gd name="T7" fmla="*/ 44 h 102"/>
                  <a:gd name="T8" fmla="*/ 0 w 66"/>
                  <a:gd name="T9" fmla="*/ 58 h 102"/>
                  <a:gd name="T10" fmla="*/ 4 w 66"/>
                  <a:gd name="T11" fmla="*/ 82 h 102"/>
                  <a:gd name="T12" fmla="*/ 14 w 66"/>
                  <a:gd name="T13" fmla="*/ 98 h 102"/>
                  <a:gd name="T14" fmla="*/ 28 w 66"/>
                  <a:gd name="T15" fmla="*/ 102 h 102"/>
                  <a:gd name="T16" fmla="*/ 38 w 66"/>
                  <a:gd name="T17" fmla="*/ 102 h 102"/>
                  <a:gd name="T18" fmla="*/ 52 w 66"/>
                  <a:gd name="T19" fmla="*/ 98 h 102"/>
                  <a:gd name="T20" fmla="*/ 62 w 66"/>
                  <a:gd name="T21" fmla="*/ 82 h 102"/>
                  <a:gd name="T22" fmla="*/ 66 w 66"/>
                  <a:gd name="T23" fmla="*/ 58 h 102"/>
                  <a:gd name="T24" fmla="*/ 66 w 66"/>
                  <a:gd name="T25" fmla="*/ 44 h 102"/>
                  <a:gd name="T26" fmla="*/ 62 w 66"/>
                  <a:gd name="T27" fmla="*/ 20 h 102"/>
                  <a:gd name="T28" fmla="*/ 52 w 66"/>
                  <a:gd name="T29" fmla="*/ 6 h 102"/>
                  <a:gd name="T30" fmla="*/ 38 w 66"/>
                  <a:gd name="T31" fmla="*/ 0 h 102"/>
                  <a:gd name="T32" fmla="*/ 28 w 66"/>
                  <a:gd name="T33" fmla="*/ 0 h 102"/>
                  <a:gd name="T34" fmla="*/ 18 w 66"/>
                  <a:gd name="T35" fmla="*/ 6 h 102"/>
                  <a:gd name="T36" fmla="*/ 14 w 66"/>
                  <a:gd name="T37" fmla="*/ 10 h 102"/>
                  <a:gd name="T38" fmla="*/ 8 w 66"/>
                  <a:gd name="T39" fmla="*/ 20 h 102"/>
                  <a:gd name="T40" fmla="*/ 4 w 66"/>
                  <a:gd name="T41" fmla="*/ 44 h 102"/>
                  <a:gd name="T42" fmla="*/ 4 w 66"/>
                  <a:gd name="T43" fmla="*/ 58 h 102"/>
                  <a:gd name="T44" fmla="*/ 8 w 66"/>
                  <a:gd name="T45" fmla="*/ 82 h 102"/>
                  <a:gd name="T46" fmla="*/ 14 w 66"/>
                  <a:gd name="T47" fmla="*/ 92 h 102"/>
                  <a:gd name="T48" fmla="*/ 18 w 66"/>
                  <a:gd name="T49" fmla="*/ 98 h 102"/>
                  <a:gd name="T50" fmla="*/ 28 w 66"/>
                  <a:gd name="T51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6" h="102">
                    <a:moveTo>
                      <a:pt x="28" y="0"/>
                    </a:moveTo>
                    <a:lnTo>
                      <a:pt x="14" y="6"/>
                    </a:lnTo>
                    <a:lnTo>
                      <a:pt x="4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4" y="82"/>
                    </a:lnTo>
                    <a:lnTo>
                      <a:pt x="14" y="98"/>
                    </a:lnTo>
                    <a:lnTo>
                      <a:pt x="28" y="102"/>
                    </a:lnTo>
                    <a:lnTo>
                      <a:pt x="38" y="102"/>
                    </a:lnTo>
                    <a:lnTo>
                      <a:pt x="52" y="98"/>
                    </a:lnTo>
                    <a:lnTo>
                      <a:pt x="62" y="82"/>
                    </a:lnTo>
                    <a:lnTo>
                      <a:pt x="66" y="58"/>
                    </a:lnTo>
                    <a:lnTo>
                      <a:pt x="66" y="44"/>
                    </a:lnTo>
                    <a:lnTo>
                      <a:pt x="62" y="20"/>
                    </a:lnTo>
                    <a:lnTo>
                      <a:pt x="52" y="6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8" y="6"/>
                    </a:lnTo>
                    <a:lnTo>
                      <a:pt x="14" y="10"/>
                    </a:lnTo>
                    <a:lnTo>
                      <a:pt x="8" y="20"/>
                    </a:lnTo>
                    <a:lnTo>
                      <a:pt x="4" y="44"/>
                    </a:lnTo>
                    <a:lnTo>
                      <a:pt x="4" y="58"/>
                    </a:lnTo>
                    <a:lnTo>
                      <a:pt x="8" y="82"/>
                    </a:lnTo>
                    <a:lnTo>
                      <a:pt x="14" y="92"/>
                    </a:lnTo>
                    <a:lnTo>
                      <a:pt x="18" y="98"/>
                    </a:lnTo>
                    <a:lnTo>
                      <a:pt x="28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7" name="Freeform 151"/>
              <p:cNvSpPr>
                <a:spLocks/>
              </p:cNvSpPr>
              <p:nvPr/>
            </p:nvSpPr>
            <p:spPr bwMode="auto">
              <a:xfrm>
                <a:off x="3310" y="3786"/>
                <a:ext cx="24" cy="102"/>
              </a:xfrm>
              <a:custGeom>
                <a:avLst/>
                <a:gdLst>
                  <a:gd name="T0" fmla="*/ 0 w 24"/>
                  <a:gd name="T1" fmla="*/ 102 h 102"/>
                  <a:gd name="T2" fmla="*/ 10 w 24"/>
                  <a:gd name="T3" fmla="*/ 98 h 102"/>
                  <a:gd name="T4" fmla="*/ 14 w 24"/>
                  <a:gd name="T5" fmla="*/ 92 h 102"/>
                  <a:gd name="T6" fmla="*/ 18 w 24"/>
                  <a:gd name="T7" fmla="*/ 82 h 102"/>
                  <a:gd name="T8" fmla="*/ 24 w 24"/>
                  <a:gd name="T9" fmla="*/ 58 h 102"/>
                  <a:gd name="T10" fmla="*/ 24 w 24"/>
                  <a:gd name="T11" fmla="*/ 44 h 102"/>
                  <a:gd name="T12" fmla="*/ 18 w 24"/>
                  <a:gd name="T13" fmla="*/ 20 h 102"/>
                  <a:gd name="T14" fmla="*/ 14 w 24"/>
                  <a:gd name="T15" fmla="*/ 10 h 102"/>
                  <a:gd name="T16" fmla="*/ 10 w 24"/>
                  <a:gd name="T17" fmla="*/ 6 h 102"/>
                  <a:gd name="T18" fmla="*/ 0 w 24"/>
                  <a:gd name="T1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2">
                    <a:moveTo>
                      <a:pt x="0" y="102"/>
                    </a:moveTo>
                    <a:lnTo>
                      <a:pt x="10" y="98"/>
                    </a:lnTo>
                    <a:lnTo>
                      <a:pt x="14" y="92"/>
                    </a:lnTo>
                    <a:lnTo>
                      <a:pt x="18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18" y="20"/>
                    </a:lnTo>
                    <a:lnTo>
                      <a:pt x="14" y="10"/>
                    </a:lnTo>
                    <a:lnTo>
                      <a:pt x="10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8" name="Freeform 152"/>
              <p:cNvSpPr>
                <a:spLocks/>
              </p:cNvSpPr>
              <p:nvPr/>
            </p:nvSpPr>
            <p:spPr bwMode="auto">
              <a:xfrm>
                <a:off x="3372" y="3878"/>
                <a:ext cx="10" cy="10"/>
              </a:xfrm>
              <a:custGeom>
                <a:avLst/>
                <a:gdLst>
                  <a:gd name="T0" fmla="*/ 4 w 10"/>
                  <a:gd name="T1" fmla="*/ 0 h 10"/>
                  <a:gd name="T2" fmla="*/ 0 w 10"/>
                  <a:gd name="T3" fmla="*/ 6 h 10"/>
                  <a:gd name="T4" fmla="*/ 4 w 10"/>
                  <a:gd name="T5" fmla="*/ 10 h 10"/>
                  <a:gd name="T6" fmla="*/ 10 w 10"/>
                  <a:gd name="T7" fmla="*/ 6 h 10"/>
                  <a:gd name="T8" fmla="*/ 4 w 1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4" y="0"/>
                    </a:moveTo>
                    <a:lnTo>
                      <a:pt x="0" y="6"/>
                    </a:lnTo>
                    <a:lnTo>
                      <a:pt x="4" y="10"/>
                    </a:lnTo>
                    <a:lnTo>
                      <a:pt x="10" y="6"/>
                    </a:lnTo>
                    <a:lnTo>
                      <a:pt x="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69" name="Freeform 153"/>
              <p:cNvSpPr>
                <a:spLocks/>
              </p:cNvSpPr>
              <p:nvPr/>
            </p:nvSpPr>
            <p:spPr bwMode="auto">
              <a:xfrm>
                <a:off x="3416" y="3786"/>
                <a:ext cx="66" cy="102"/>
              </a:xfrm>
              <a:custGeom>
                <a:avLst/>
                <a:gdLst>
                  <a:gd name="T0" fmla="*/ 56 w 66"/>
                  <a:gd name="T1" fmla="*/ 16 h 102"/>
                  <a:gd name="T2" fmla="*/ 52 w 66"/>
                  <a:gd name="T3" fmla="*/ 20 h 102"/>
                  <a:gd name="T4" fmla="*/ 56 w 66"/>
                  <a:gd name="T5" fmla="*/ 26 h 102"/>
                  <a:gd name="T6" fmla="*/ 62 w 66"/>
                  <a:gd name="T7" fmla="*/ 20 h 102"/>
                  <a:gd name="T8" fmla="*/ 62 w 66"/>
                  <a:gd name="T9" fmla="*/ 16 h 102"/>
                  <a:gd name="T10" fmla="*/ 56 w 66"/>
                  <a:gd name="T11" fmla="*/ 6 h 102"/>
                  <a:gd name="T12" fmla="*/ 48 w 66"/>
                  <a:gd name="T13" fmla="*/ 0 h 102"/>
                  <a:gd name="T14" fmla="*/ 32 w 66"/>
                  <a:gd name="T15" fmla="*/ 0 h 102"/>
                  <a:gd name="T16" fmla="*/ 18 w 66"/>
                  <a:gd name="T17" fmla="*/ 6 h 102"/>
                  <a:gd name="T18" fmla="*/ 8 w 66"/>
                  <a:gd name="T19" fmla="*/ 16 h 102"/>
                  <a:gd name="T20" fmla="*/ 4 w 66"/>
                  <a:gd name="T21" fmla="*/ 26 h 102"/>
                  <a:gd name="T22" fmla="*/ 0 w 66"/>
                  <a:gd name="T23" fmla="*/ 44 h 102"/>
                  <a:gd name="T24" fmla="*/ 0 w 66"/>
                  <a:gd name="T25" fmla="*/ 74 h 102"/>
                  <a:gd name="T26" fmla="*/ 4 w 66"/>
                  <a:gd name="T27" fmla="*/ 88 h 102"/>
                  <a:gd name="T28" fmla="*/ 14 w 66"/>
                  <a:gd name="T29" fmla="*/ 98 h 102"/>
                  <a:gd name="T30" fmla="*/ 28 w 66"/>
                  <a:gd name="T31" fmla="*/ 102 h 102"/>
                  <a:gd name="T32" fmla="*/ 38 w 66"/>
                  <a:gd name="T33" fmla="*/ 102 h 102"/>
                  <a:gd name="T34" fmla="*/ 52 w 66"/>
                  <a:gd name="T35" fmla="*/ 98 h 102"/>
                  <a:gd name="T36" fmla="*/ 62 w 66"/>
                  <a:gd name="T37" fmla="*/ 88 h 102"/>
                  <a:gd name="T38" fmla="*/ 66 w 66"/>
                  <a:gd name="T39" fmla="*/ 74 h 102"/>
                  <a:gd name="T40" fmla="*/ 66 w 66"/>
                  <a:gd name="T41" fmla="*/ 68 h 102"/>
                  <a:gd name="T42" fmla="*/ 62 w 66"/>
                  <a:gd name="T43" fmla="*/ 54 h 102"/>
                  <a:gd name="T44" fmla="*/ 52 w 66"/>
                  <a:gd name="T45" fmla="*/ 44 h 102"/>
                  <a:gd name="T46" fmla="*/ 38 w 66"/>
                  <a:gd name="T47" fmla="*/ 40 h 102"/>
                  <a:gd name="T48" fmla="*/ 32 w 66"/>
                  <a:gd name="T49" fmla="*/ 40 h 102"/>
                  <a:gd name="T50" fmla="*/ 18 w 66"/>
                  <a:gd name="T51" fmla="*/ 44 h 102"/>
                  <a:gd name="T52" fmla="*/ 8 w 66"/>
                  <a:gd name="T53" fmla="*/ 54 h 102"/>
                  <a:gd name="T54" fmla="*/ 4 w 66"/>
                  <a:gd name="T55" fmla="*/ 6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6" h="102">
                    <a:moveTo>
                      <a:pt x="56" y="16"/>
                    </a:moveTo>
                    <a:lnTo>
                      <a:pt x="52" y="20"/>
                    </a:lnTo>
                    <a:lnTo>
                      <a:pt x="56" y="26"/>
                    </a:lnTo>
                    <a:lnTo>
                      <a:pt x="62" y="20"/>
                    </a:lnTo>
                    <a:lnTo>
                      <a:pt x="62" y="16"/>
                    </a:lnTo>
                    <a:lnTo>
                      <a:pt x="56" y="6"/>
                    </a:lnTo>
                    <a:lnTo>
                      <a:pt x="48" y="0"/>
                    </a:lnTo>
                    <a:lnTo>
                      <a:pt x="32" y="0"/>
                    </a:lnTo>
                    <a:lnTo>
                      <a:pt x="18" y="6"/>
                    </a:lnTo>
                    <a:lnTo>
                      <a:pt x="8" y="16"/>
                    </a:lnTo>
                    <a:lnTo>
                      <a:pt x="4" y="26"/>
                    </a:lnTo>
                    <a:lnTo>
                      <a:pt x="0" y="44"/>
                    </a:lnTo>
                    <a:lnTo>
                      <a:pt x="0" y="74"/>
                    </a:lnTo>
                    <a:lnTo>
                      <a:pt x="4" y="88"/>
                    </a:lnTo>
                    <a:lnTo>
                      <a:pt x="14" y="98"/>
                    </a:lnTo>
                    <a:lnTo>
                      <a:pt x="28" y="102"/>
                    </a:lnTo>
                    <a:lnTo>
                      <a:pt x="38" y="102"/>
                    </a:lnTo>
                    <a:lnTo>
                      <a:pt x="52" y="98"/>
                    </a:lnTo>
                    <a:lnTo>
                      <a:pt x="62" y="88"/>
                    </a:lnTo>
                    <a:lnTo>
                      <a:pt x="66" y="74"/>
                    </a:lnTo>
                    <a:lnTo>
                      <a:pt x="66" y="68"/>
                    </a:lnTo>
                    <a:lnTo>
                      <a:pt x="62" y="54"/>
                    </a:lnTo>
                    <a:lnTo>
                      <a:pt x="52" y="44"/>
                    </a:lnTo>
                    <a:lnTo>
                      <a:pt x="38" y="40"/>
                    </a:lnTo>
                    <a:lnTo>
                      <a:pt x="32" y="40"/>
                    </a:lnTo>
                    <a:lnTo>
                      <a:pt x="18" y="44"/>
                    </a:lnTo>
                    <a:lnTo>
                      <a:pt x="8" y="54"/>
                    </a:lnTo>
                    <a:lnTo>
                      <a:pt x="4" y="6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70" name="Freeform 154"/>
              <p:cNvSpPr>
                <a:spLocks/>
              </p:cNvSpPr>
              <p:nvPr/>
            </p:nvSpPr>
            <p:spPr bwMode="auto">
              <a:xfrm>
                <a:off x="3420" y="3786"/>
                <a:ext cx="28" cy="102"/>
              </a:xfrm>
              <a:custGeom>
                <a:avLst/>
                <a:gdLst>
                  <a:gd name="T0" fmla="*/ 28 w 28"/>
                  <a:gd name="T1" fmla="*/ 0 h 102"/>
                  <a:gd name="T2" fmla="*/ 20 w 28"/>
                  <a:gd name="T3" fmla="*/ 6 h 102"/>
                  <a:gd name="T4" fmla="*/ 10 w 28"/>
                  <a:gd name="T5" fmla="*/ 16 h 102"/>
                  <a:gd name="T6" fmla="*/ 4 w 28"/>
                  <a:gd name="T7" fmla="*/ 26 h 102"/>
                  <a:gd name="T8" fmla="*/ 0 w 28"/>
                  <a:gd name="T9" fmla="*/ 44 h 102"/>
                  <a:gd name="T10" fmla="*/ 0 w 28"/>
                  <a:gd name="T11" fmla="*/ 74 h 102"/>
                  <a:gd name="T12" fmla="*/ 4 w 28"/>
                  <a:gd name="T13" fmla="*/ 88 h 102"/>
                  <a:gd name="T14" fmla="*/ 14 w 28"/>
                  <a:gd name="T15" fmla="*/ 98 h 102"/>
                  <a:gd name="T16" fmla="*/ 24 w 28"/>
                  <a:gd name="T1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102">
                    <a:moveTo>
                      <a:pt x="28" y="0"/>
                    </a:moveTo>
                    <a:lnTo>
                      <a:pt x="20" y="6"/>
                    </a:lnTo>
                    <a:lnTo>
                      <a:pt x="10" y="16"/>
                    </a:lnTo>
                    <a:lnTo>
                      <a:pt x="4" y="26"/>
                    </a:lnTo>
                    <a:lnTo>
                      <a:pt x="0" y="44"/>
                    </a:lnTo>
                    <a:lnTo>
                      <a:pt x="0" y="74"/>
                    </a:lnTo>
                    <a:lnTo>
                      <a:pt x="4" y="88"/>
                    </a:lnTo>
                    <a:lnTo>
                      <a:pt x="14" y="98"/>
                    </a:lnTo>
                    <a:lnTo>
                      <a:pt x="24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71" name="Freeform 155"/>
              <p:cNvSpPr>
                <a:spLocks/>
              </p:cNvSpPr>
              <p:nvPr/>
            </p:nvSpPr>
            <p:spPr bwMode="auto">
              <a:xfrm>
                <a:off x="3454" y="3826"/>
                <a:ext cx="24" cy="62"/>
              </a:xfrm>
              <a:custGeom>
                <a:avLst/>
                <a:gdLst>
                  <a:gd name="T0" fmla="*/ 0 w 24"/>
                  <a:gd name="T1" fmla="*/ 62 h 62"/>
                  <a:gd name="T2" fmla="*/ 10 w 24"/>
                  <a:gd name="T3" fmla="*/ 58 h 62"/>
                  <a:gd name="T4" fmla="*/ 18 w 24"/>
                  <a:gd name="T5" fmla="*/ 48 h 62"/>
                  <a:gd name="T6" fmla="*/ 24 w 24"/>
                  <a:gd name="T7" fmla="*/ 34 h 62"/>
                  <a:gd name="T8" fmla="*/ 24 w 24"/>
                  <a:gd name="T9" fmla="*/ 28 h 62"/>
                  <a:gd name="T10" fmla="*/ 18 w 24"/>
                  <a:gd name="T11" fmla="*/ 14 h 62"/>
                  <a:gd name="T12" fmla="*/ 10 w 24"/>
                  <a:gd name="T13" fmla="*/ 4 h 62"/>
                  <a:gd name="T14" fmla="*/ 0 w 24"/>
                  <a:gd name="T1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62">
                    <a:moveTo>
                      <a:pt x="0" y="62"/>
                    </a:moveTo>
                    <a:lnTo>
                      <a:pt x="10" y="58"/>
                    </a:lnTo>
                    <a:lnTo>
                      <a:pt x="18" y="48"/>
                    </a:lnTo>
                    <a:lnTo>
                      <a:pt x="24" y="34"/>
                    </a:lnTo>
                    <a:lnTo>
                      <a:pt x="24" y="28"/>
                    </a:lnTo>
                    <a:lnTo>
                      <a:pt x="18" y="14"/>
                    </a:lnTo>
                    <a:lnTo>
                      <a:pt x="10" y="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72" name="Line 156"/>
              <p:cNvSpPr>
                <a:spLocks noChangeShapeType="1"/>
              </p:cNvSpPr>
              <p:nvPr/>
            </p:nvSpPr>
            <p:spPr bwMode="auto">
              <a:xfrm flipV="1">
                <a:off x="4046" y="3606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73" name="Freeform 157"/>
              <p:cNvSpPr>
                <a:spLocks/>
              </p:cNvSpPr>
              <p:nvPr/>
            </p:nvSpPr>
            <p:spPr bwMode="auto">
              <a:xfrm>
                <a:off x="3936" y="3786"/>
                <a:ext cx="66" cy="102"/>
              </a:xfrm>
              <a:custGeom>
                <a:avLst/>
                <a:gdLst>
                  <a:gd name="T0" fmla="*/ 28 w 66"/>
                  <a:gd name="T1" fmla="*/ 0 h 102"/>
                  <a:gd name="T2" fmla="*/ 14 w 66"/>
                  <a:gd name="T3" fmla="*/ 6 h 102"/>
                  <a:gd name="T4" fmla="*/ 4 w 66"/>
                  <a:gd name="T5" fmla="*/ 20 h 102"/>
                  <a:gd name="T6" fmla="*/ 0 w 66"/>
                  <a:gd name="T7" fmla="*/ 44 h 102"/>
                  <a:gd name="T8" fmla="*/ 0 w 66"/>
                  <a:gd name="T9" fmla="*/ 58 h 102"/>
                  <a:gd name="T10" fmla="*/ 4 w 66"/>
                  <a:gd name="T11" fmla="*/ 82 h 102"/>
                  <a:gd name="T12" fmla="*/ 14 w 66"/>
                  <a:gd name="T13" fmla="*/ 98 h 102"/>
                  <a:gd name="T14" fmla="*/ 28 w 66"/>
                  <a:gd name="T15" fmla="*/ 102 h 102"/>
                  <a:gd name="T16" fmla="*/ 38 w 66"/>
                  <a:gd name="T17" fmla="*/ 102 h 102"/>
                  <a:gd name="T18" fmla="*/ 52 w 66"/>
                  <a:gd name="T19" fmla="*/ 98 h 102"/>
                  <a:gd name="T20" fmla="*/ 62 w 66"/>
                  <a:gd name="T21" fmla="*/ 82 h 102"/>
                  <a:gd name="T22" fmla="*/ 66 w 66"/>
                  <a:gd name="T23" fmla="*/ 58 h 102"/>
                  <a:gd name="T24" fmla="*/ 66 w 66"/>
                  <a:gd name="T25" fmla="*/ 44 h 102"/>
                  <a:gd name="T26" fmla="*/ 62 w 66"/>
                  <a:gd name="T27" fmla="*/ 20 h 102"/>
                  <a:gd name="T28" fmla="*/ 52 w 66"/>
                  <a:gd name="T29" fmla="*/ 6 h 102"/>
                  <a:gd name="T30" fmla="*/ 38 w 66"/>
                  <a:gd name="T31" fmla="*/ 0 h 102"/>
                  <a:gd name="T32" fmla="*/ 28 w 66"/>
                  <a:gd name="T33" fmla="*/ 0 h 102"/>
                  <a:gd name="T34" fmla="*/ 20 w 66"/>
                  <a:gd name="T35" fmla="*/ 6 h 102"/>
                  <a:gd name="T36" fmla="*/ 14 w 66"/>
                  <a:gd name="T37" fmla="*/ 10 h 102"/>
                  <a:gd name="T38" fmla="*/ 10 w 66"/>
                  <a:gd name="T39" fmla="*/ 20 h 102"/>
                  <a:gd name="T40" fmla="*/ 4 w 66"/>
                  <a:gd name="T41" fmla="*/ 44 h 102"/>
                  <a:gd name="T42" fmla="*/ 4 w 66"/>
                  <a:gd name="T43" fmla="*/ 58 h 102"/>
                  <a:gd name="T44" fmla="*/ 10 w 66"/>
                  <a:gd name="T45" fmla="*/ 82 h 102"/>
                  <a:gd name="T46" fmla="*/ 14 w 66"/>
                  <a:gd name="T47" fmla="*/ 92 h 102"/>
                  <a:gd name="T48" fmla="*/ 20 w 66"/>
                  <a:gd name="T49" fmla="*/ 98 h 102"/>
                  <a:gd name="T50" fmla="*/ 28 w 66"/>
                  <a:gd name="T51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6" h="102">
                    <a:moveTo>
                      <a:pt x="28" y="0"/>
                    </a:moveTo>
                    <a:lnTo>
                      <a:pt x="14" y="6"/>
                    </a:lnTo>
                    <a:lnTo>
                      <a:pt x="4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4" y="82"/>
                    </a:lnTo>
                    <a:lnTo>
                      <a:pt x="14" y="98"/>
                    </a:lnTo>
                    <a:lnTo>
                      <a:pt x="28" y="102"/>
                    </a:lnTo>
                    <a:lnTo>
                      <a:pt x="38" y="102"/>
                    </a:lnTo>
                    <a:lnTo>
                      <a:pt x="52" y="98"/>
                    </a:lnTo>
                    <a:lnTo>
                      <a:pt x="62" y="82"/>
                    </a:lnTo>
                    <a:lnTo>
                      <a:pt x="66" y="58"/>
                    </a:lnTo>
                    <a:lnTo>
                      <a:pt x="66" y="44"/>
                    </a:lnTo>
                    <a:lnTo>
                      <a:pt x="62" y="20"/>
                    </a:lnTo>
                    <a:lnTo>
                      <a:pt x="52" y="6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20" y="6"/>
                    </a:lnTo>
                    <a:lnTo>
                      <a:pt x="14" y="10"/>
                    </a:lnTo>
                    <a:lnTo>
                      <a:pt x="10" y="20"/>
                    </a:lnTo>
                    <a:lnTo>
                      <a:pt x="4" y="44"/>
                    </a:lnTo>
                    <a:lnTo>
                      <a:pt x="4" y="58"/>
                    </a:lnTo>
                    <a:lnTo>
                      <a:pt x="10" y="82"/>
                    </a:lnTo>
                    <a:lnTo>
                      <a:pt x="14" y="92"/>
                    </a:lnTo>
                    <a:lnTo>
                      <a:pt x="20" y="98"/>
                    </a:lnTo>
                    <a:lnTo>
                      <a:pt x="28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74" name="Freeform 158"/>
              <p:cNvSpPr>
                <a:spLocks/>
              </p:cNvSpPr>
              <p:nvPr/>
            </p:nvSpPr>
            <p:spPr bwMode="auto">
              <a:xfrm>
                <a:off x="3974" y="3786"/>
                <a:ext cx="24" cy="102"/>
              </a:xfrm>
              <a:custGeom>
                <a:avLst/>
                <a:gdLst>
                  <a:gd name="T0" fmla="*/ 0 w 24"/>
                  <a:gd name="T1" fmla="*/ 102 h 102"/>
                  <a:gd name="T2" fmla="*/ 10 w 24"/>
                  <a:gd name="T3" fmla="*/ 98 h 102"/>
                  <a:gd name="T4" fmla="*/ 14 w 24"/>
                  <a:gd name="T5" fmla="*/ 92 h 102"/>
                  <a:gd name="T6" fmla="*/ 20 w 24"/>
                  <a:gd name="T7" fmla="*/ 82 h 102"/>
                  <a:gd name="T8" fmla="*/ 24 w 24"/>
                  <a:gd name="T9" fmla="*/ 58 h 102"/>
                  <a:gd name="T10" fmla="*/ 24 w 24"/>
                  <a:gd name="T11" fmla="*/ 44 h 102"/>
                  <a:gd name="T12" fmla="*/ 20 w 24"/>
                  <a:gd name="T13" fmla="*/ 20 h 102"/>
                  <a:gd name="T14" fmla="*/ 14 w 24"/>
                  <a:gd name="T15" fmla="*/ 10 h 102"/>
                  <a:gd name="T16" fmla="*/ 10 w 24"/>
                  <a:gd name="T17" fmla="*/ 6 h 102"/>
                  <a:gd name="T18" fmla="*/ 0 w 24"/>
                  <a:gd name="T1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2">
                    <a:moveTo>
                      <a:pt x="0" y="102"/>
                    </a:moveTo>
                    <a:lnTo>
                      <a:pt x="10" y="98"/>
                    </a:lnTo>
                    <a:lnTo>
                      <a:pt x="14" y="92"/>
                    </a:lnTo>
                    <a:lnTo>
                      <a:pt x="20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20" y="20"/>
                    </a:lnTo>
                    <a:lnTo>
                      <a:pt x="14" y="10"/>
                    </a:lnTo>
                    <a:lnTo>
                      <a:pt x="10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75" name="Freeform 159"/>
              <p:cNvSpPr>
                <a:spLocks/>
              </p:cNvSpPr>
              <p:nvPr/>
            </p:nvSpPr>
            <p:spPr bwMode="auto">
              <a:xfrm>
                <a:off x="4036" y="3878"/>
                <a:ext cx="10" cy="10"/>
              </a:xfrm>
              <a:custGeom>
                <a:avLst/>
                <a:gdLst>
                  <a:gd name="T0" fmla="*/ 6 w 10"/>
                  <a:gd name="T1" fmla="*/ 0 h 10"/>
                  <a:gd name="T2" fmla="*/ 0 w 10"/>
                  <a:gd name="T3" fmla="*/ 6 h 10"/>
                  <a:gd name="T4" fmla="*/ 6 w 10"/>
                  <a:gd name="T5" fmla="*/ 10 h 10"/>
                  <a:gd name="T6" fmla="*/ 10 w 10"/>
                  <a:gd name="T7" fmla="*/ 6 h 10"/>
                  <a:gd name="T8" fmla="*/ 6 w 1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6" y="0"/>
                    </a:moveTo>
                    <a:lnTo>
                      <a:pt x="0" y="6"/>
                    </a:lnTo>
                    <a:lnTo>
                      <a:pt x="6" y="10"/>
                    </a:lnTo>
                    <a:lnTo>
                      <a:pt x="10" y="6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76" name="Freeform 160"/>
              <p:cNvSpPr>
                <a:spLocks/>
              </p:cNvSpPr>
              <p:nvPr/>
            </p:nvSpPr>
            <p:spPr bwMode="auto">
              <a:xfrm>
                <a:off x="4084" y="3786"/>
                <a:ext cx="58" cy="44"/>
              </a:xfrm>
              <a:custGeom>
                <a:avLst/>
                <a:gdLst>
                  <a:gd name="T0" fmla="*/ 20 w 58"/>
                  <a:gd name="T1" fmla="*/ 0 h 44"/>
                  <a:gd name="T2" fmla="*/ 6 w 58"/>
                  <a:gd name="T3" fmla="*/ 6 h 44"/>
                  <a:gd name="T4" fmla="*/ 0 w 58"/>
                  <a:gd name="T5" fmla="*/ 16 h 44"/>
                  <a:gd name="T6" fmla="*/ 0 w 58"/>
                  <a:gd name="T7" fmla="*/ 30 h 44"/>
                  <a:gd name="T8" fmla="*/ 6 w 58"/>
                  <a:gd name="T9" fmla="*/ 40 h 44"/>
                  <a:gd name="T10" fmla="*/ 20 w 58"/>
                  <a:gd name="T11" fmla="*/ 44 h 44"/>
                  <a:gd name="T12" fmla="*/ 40 w 58"/>
                  <a:gd name="T13" fmla="*/ 44 h 44"/>
                  <a:gd name="T14" fmla="*/ 54 w 58"/>
                  <a:gd name="T15" fmla="*/ 40 h 44"/>
                  <a:gd name="T16" fmla="*/ 58 w 58"/>
                  <a:gd name="T17" fmla="*/ 30 h 44"/>
                  <a:gd name="T18" fmla="*/ 58 w 58"/>
                  <a:gd name="T19" fmla="*/ 16 h 44"/>
                  <a:gd name="T20" fmla="*/ 54 w 58"/>
                  <a:gd name="T21" fmla="*/ 6 h 44"/>
                  <a:gd name="T22" fmla="*/ 40 w 58"/>
                  <a:gd name="T23" fmla="*/ 0 h 44"/>
                  <a:gd name="T24" fmla="*/ 20 w 58"/>
                  <a:gd name="T25" fmla="*/ 0 h 44"/>
                  <a:gd name="T26" fmla="*/ 10 w 58"/>
                  <a:gd name="T27" fmla="*/ 6 h 44"/>
                  <a:gd name="T28" fmla="*/ 6 w 58"/>
                  <a:gd name="T29" fmla="*/ 16 h 44"/>
                  <a:gd name="T30" fmla="*/ 6 w 58"/>
                  <a:gd name="T31" fmla="*/ 30 h 44"/>
                  <a:gd name="T32" fmla="*/ 10 w 58"/>
                  <a:gd name="T33" fmla="*/ 40 h 44"/>
                  <a:gd name="T34" fmla="*/ 20 w 58"/>
                  <a:gd name="T3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8" h="44">
                    <a:moveTo>
                      <a:pt x="20" y="0"/>
                    </a:moveTo>
                    <a:lnTo>
                      <a:pt x="6" y="6"/>
                    </a:lnTo>
                    <a:lnTo>
                      <a:pt x="0" y="16"/>
                    </a:lnTo>
                    <a:lnTo>
                      <a:pt x="0" y="30"/>
                    </a:lnTo>
                    <a:lnTo>
                      <a:pt x="6" y="40"/>
                    </a:lnTo>
                    <a:lnTo>
                      <a:pt x="20" y="44"/>
                    </a:lnTo>
                    <a:lnTo>
                      <a:pt x="40" y="44"/>
                    </a:lnTo>
                    <a:lnTo>
                      <a:pt x="54" y="40"/>
                    </a:lnTo>
                    <a:lnTo>
                      <a:pt x="58" y="30"/>
                    </a:lnTo>
                    <a:lnTo>
                      <a:pt x="58" y="16"/>
                    </a:lnTo>
                    <a:lnTo>
                      <a:pt x="54" y="6"/>
                    </a:lnTo>
                    <a:lnTo>
                      <a:pt x="40" y="0"/>
                    </a:lnTo>
                    <a:lnTo>
                      <a:pt x="20" y="0"/>
                    </a:lnTo>
                    <a:lnTo>
                      <a:pt x="10" y="6"/>
                    </a:lnTo>
                    <a:lnTo>
                      <a:pt x="6" y="16"/>
                    </a:lnTo>
                    <a:lnTo>
                      <a:pt x="6" y="30"/>
                    </a:lnTo>
                    <a:lnTo>
                      <a:pt x="10" y="40"/>
                    </a:lnTo>
                    <a:lnTo>
                      <a:pt x="20" y="4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77" name="Freeform 161"/>
              <p:cNvSpPr>
                <a:spLocks/>
              </p:cNvSpPr>
              <p:nvPr/>
            </p:nvSpPr>
            <p:spPr bwMode="auto">
              <a:xfrm>
                <a:off x="4124" y="3786"/>
                <a:ext cx="14" cy="44"/>
              </a:xfrm>
              <a:custGeom>
                <a:avLst/>
                <a:gdLst>
                  <a:gd name="T0" fmla="*/ 0 w 14"/>
                  <a:gd name="T1" fmla="*/ 44 h 44"/>
                  <a:gd name="T2" fmla="*/ 8 w 14"/>
                  <a:gd name="T3" fmla="*/ 40 h 44"/>
                  <a:gd name="T4" fmla="*/ 14 w 14"/>
                  <a:gd name="T5" fmla="*/ 30 h 44"/>
                  <a:gd name="T6" fmla="*/ 14 w 14"/>
                  <a:gd name="T7" fmla="*/ 16 h 44"/>
                  <a:gd name="T8" fmla="*/ 8 w 14"/>
                  <a:gd name="T9" fmla="*/ 6 h 44"/>
                  <a:gd name="T10" fmla="*/ 0 w 14"/>
                  <a:gd name="T1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44">
                    <a:moveTo>
                      <a:pt x="0" y="44"/>
                    </a:moveTo>
                    <a:lnTo>
                      <a:pt x="8" y="40"/>
                    </a:lnTo>
                    <a:lnTo>
                      <a:pt x="14" y="30"/>
                    </a:lnTo>
                    <a:lnTo>
                      <a:pt x="14" y="16"/>
                    </a:lnTo>
                    <a:lnTo>
                      <a:pt x="8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78" name="Freeform 162"/>
              <p:cNvSpPr>
                <a:spLocks/>
              </p:cNvSpPr>
              <p:nvPr/>
            </p:nvSpPr>
            <p:spPr bwMode="auto">
              <a:xfrm>
                <a:off x="4080" y="3830"/>
                <a:ext cx="68" cy="58"/>
              </a:xfrm>
              <a:custGeom>
                <a:avLst/>
                <a:gdLst>
                  <a:gd name="T0" fmla="*/ 24 w 68"/>
                  <a:gd name="T1" fmla="*/ 0 h 58"/>
                  <a:gd name="T2" fmla="*/ 10 w 68"/>
                  <a:gd name="T3" fmla="*/ 6 h 58"/>
                  <a:gd name="T4" fmla="*/ 4 w 68"/>
                  <a:gd name="T5" fmla="*/ 10 h 58"/>
                  <a:gd name="T6" fmla="*/ 0 w 68"/>
                  <a:gd name="T7" fmla="*/ 20 h 58"/>
                  <a:gd name="T8" fmla="*/ 0 w 68"/>
                  <a:gd name="T9" fmla="*/ 38 h 58"/>
                  <a:gd name="T10" fmla="*/ 4 w 68"/>
                  <a:gd name="T11" fmla="*/ 48 h 58"/>
                  <a:gd name="T12" fmla="*/ 10 w 68"/>
                  <a:gd name="T13" fmla="*/ 54 h 58"/>
                  <a:gd name="T14" fmla="*/ 24 w 68"/>
                  <a:gd name="T15" fmla="*/ 58 h 58"/>
                  <a:gd name="T16" fmla="*/ 44 w 68"/>
                  <a:gd name="T17" fmla="*/ 58 h 58"/>
                  <a:gd name="T18" fmla="*/ 58 w 68"/>
                  <a:gd name="T19" fmla="*/ 54 h 58"/>
                  <a:gd name="T20" fmla="*/ 62 w 68"/>
                  <a:gd name="T21" fmla="*/ 48 h 58"/>
                  <a:gd name="T22" fmla="*/ 68 w 68"/>
                  <a:gd name="T23" fmla="*/ 38 h 58"/>
                  <a:gd name="T24" fmla="*/ 68 w 68"/>
                  <a:gd name="T25" fmla="*/ 20 h 58"/>
                  <a:gd name="T26" fmla="*/ 62 w 68"/>
                  <a:gd name="T27" fmla="*/ 10 h 58"/>
                  <a:gd name="T28" fmla="*/ 58 w 68"/>
                  <a:gd name="T29" fmla="*/ 6 h 58"/>
                  <a:gd name="T30" fmla="*/ 44 w 68"/>
                  <a:gd name="T31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8" h="58">
                    <a:moveTo>
                      <a:pt x="24" y="0"/>
                    </a:moveTo>
                    <a:lnTo>
                      <a:pt x="10" y="6"/>
                    </a:lnTo>
                    <a:lnTo>
                      <a:pt x="4" y="10"/>
                    </a:lnTo>
                    <a:lnTo>
                      <a:pt x="0" y="20"/>
                    </a:lnTo>
                    <a:lnTo>
                      <a:pt x="0" y="38"/>
                    </a:lnTo>
                    <a:lnTo>
                      <a:pt x="4" y="48"/>
                    </a:lnTo>
                    <a:lnTo>
                      <a:pt x="10" y="54"/>
                    </a:lnTo>
                    <a:lnTo>
                      <a:pt x="24" y="58"/>
                    </a:lnTo>
                    <a:lnTo>
                      <a:pt x="44" y="58"/>
                    </a:lnTo>
                    <a:lnTo>
                      <a:pt x="58" y="54"/>
                    </a:lnTo>
                    <a:lnTo>
                      <a:pt x="62" y="48"/>
                    </a:lnTo>
                    <a:lnTo>
                      <a:pt x="68" y="38"/>
                    </a:lnTo>
                    <a:lnTo>
                      <a:pt x="68" y="20"/>
                    </a:lnTo>
                    <a:lnTo>
                      <a:pt x="62" y="10"/>
                    </a:lnTo>
                    <a:lnTo>
                      <a:pt x="58" y="6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79" name="Freeform 163"/>
              <p:cNvSpPr>
                <a:spLocks/>
              </p:cNvSpPr>
              <p:nvPr/>
            </p:nvSpPr>
            <p:spPr bwMode="auto">
              <a:xfrm>
                <a:off x="4084" y="3830"/>
                <a:ext cx="20" cy="58"/>
              </a:xfrm>
              <a:custGeom>
                <a:avLst/>
                <a:gdLst>
                  <a:gd name="T0" fmla="*/ 20 w 20"/>
                  <a:gd name="T1" fmla="*/ 0 h 58"/>
                  <a:gd name="T2" fmla="*/ 10 w 20"/>
                  <a:gd name="T3" fmla="*/ 6 h 58"/>
                  <a:gd name="T4" fmla="*/ 6 w 20"/>
                  <a:gd name="T5" fmla="*/ 10 h 58"/>
                  <a:gd name="T6" fmla="*/ 0 w 20"/>
                  <a:gd name="T7" fmla="*/ 20 h 58"/>
                  <a:gd name="T8" fmla="*/ 0 w 20"/>
                  <a:gd name="T9" fmla="*/ 38 h 58"/>
                  <a:gd name="T10" fmla="*/ 6 w 20"/>
                  <a:gd name="T11" fmla="*/ 48 h 58"/>
                  <a:gd name="T12" fmla="*/ 10 w 20"/>
                  <a:gd name="T13" fmla="*/ 54 h 58"/>
                  <a:gd name="T14" fmla="*/ 20 w 20"/>
                  <a:gd name="T15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8">
                    <a:moveTo>
                      <a:pt x="20" y="0"/>
                    </a:moveTo>
                    <a:lnTo>
                      <a:pt x="10" y="6"/>
                    </a:lnTo>
                    <a:lnTo>
                      <a:pt x="6" y="10"/>
                    </a:lnTo>
                    <a:lnTo>
                      <a:pt x="0" y="20"/>
                    </a:lnTo>
                    <a:lnTo>
                      <a:pt x="0" y="38"/>
                    </a:lnTo>
                    <a:lnTo>
                      <a:pt x="6" y="48"/>
                    </a:lnTo>
                    <a:lnTo>
                      <a:pt x="10" y="54"/>
                    </a:lnTo>
                    <a:lnTo>
                      <a:pt x="20" y="5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80" name="Freeform 164"/>
              <p:cNvSpPr>
                <a:spLocks/>
              </p:cNvSpPr>
              <p:nvPr/>
            </p:nvSpPr>
            <p:spPr bwMode="auto">
              <a:xfrm>
                <a:off x="4124" y="3830"/>
                <a:ext cx="18" cy="58"/>
              </a:xfrm>
              <a:custGeom>
                <a:avLst/>
                <a:gdLst>
                  <a:gd name="T0" fmla="*/ 0 w 18"/>
                  <a:gd name="T1" fmla="*/ 58 h 58"/>
                  <a:gd name="T2" fmla="*/ 8 w 18"/>
                  <a:gd name="T3" fmla="*/ 54 h 58"/>
                  <a:gd name="T4" fmla="*/ 14 w 18"/>
                  <a:gd name="T5" fmla="*/ 48 h 58"/>
                  <a:gd name="T6" fmla="*/ 18 w 18"/>
                  <a:gd name="T7" fmla="*/ 38 h 58"/>
                  <a:gd name="T8" fmla="*/ 18 w 18"/>
                  <a:gd name="T9" fmla="*/ 20 h 58"/>
                  <a:gd name="T10" fmla="*/ 14 w 18"/>
                  <a:gd name="T11" fmla="*/ 10 h 58"/>
                  <a:gd name="T12" fmla="*/ 8 w 18"/>
                  <a:gd name="T13" fmla="*/ 6 h 58"/>
                  <a:gd name="T14" fmla="*/ 0 w 18"/>
                  <a:gd name="T1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58">
                    <a:moveTo>
                      <a:pt x="0" y="58"/>
                    </a:moveTo>
                    <a:lnTo>
                      <a:pt x="8" y="54"/>
                    </a:lnTo>
                    <a:lnTo>
                      <a:pt x="14" y="48"/>
                    </a:lnTo>
                    <a:lnTo>
                      <a:pt x="18" y="38"/>
                    </a:lnTo>
                    <a:lnTo>
                      <a:pt x="18" y="20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81" name="Line 165"/>
              <p:cNvSpPr>
                <a:spLocks noChangeShapeType="1"/>
              </p:cNvSpPr>
              <p:nvPr/>
            </p:nvSpPr>
            <p:spPr bwMode="auto">
              <a:xfrm flipV="1">
                <a:off x="4712" y="3606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82" name="Freeform 166"/>
              <p:cNvSpPr>
                <a:spLocks/>
              </p:cNvSpPr>
              <p:nvPr/>
            </p:nvSpPr>
            <p:spPr bwMode="auto">
              <a:xfrm>
                <a:off x="4614" y="3786"/>
                <a:ext cx="26" cy="102"/>
              </a:xfrm>
              <a:custGeom>
                <a:avLst/>
                <a:gdLst>
                  <a:gd name="T0" fmla="*/ 0 w 26"/>
                  <a:gd name="T1" fmla="*/ 20 h 102"/>
                  <a:gd name="T2" fmla="*/ 10 w 26"/>
                  <a:gd name="T3" fmla="*/ 16 h 102"/>
                  <a:gd name="T4" fmla="*/ 26 w 26"/>
                  <a:gd name="T5" fmla="*/ 0 h 102"/>
                  <a:gd name="T6" fmla="*/ 26 w 26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102">
                    <a:moveTo>
                      <a:pt x="0" y="20"/>
                    </a:moveTo>
                    <a:lnTo>
                      <a:pt x="10" y="16"/>
                    </a:lnTo>
                    <a:lnTo>
                      <a:pt x="26" y="0"/>
                    </a:lnTo>
                    <a:lnTo>
                      <a:pt x="26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83" name="Line 167"/>
              <p:cNvSpPr>
                <a:spLocks noChangeShapeType="1"/>
              </p:cNvSpPr>
              <p:nvPr/>
            </p:nvSpPr>
            <p:spPr bwMode="auto">
              <a:xfrm>
                <a:off x="4634" y="3792"/>
                <a:ext cx="1" cy="9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84" name="Line 168"/>
              <p:cNvSpPr>
                <a:spLocks noChangeShapeType="1"/>
              </p:cNvSpPr>
              <p:nvPr/>
            </p:nvSpPr>
            <p:spPr bwMode="auto">
              <a:xfrm>
                <a:off x="4614" y="3888"/>
                <a:ext cx="4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85" name="Freeform 169"/>
              <p:cNvSpPr>
                <a:spLocks/>
              </p:cNvSpPr>
              <p:nvPr/>
            </p:nvSpPr>
            <p:spPr bwMode="auto">
              <a:xfrm>
                <a:off x="4702" y="3878"/>
                <a:ext cx="10" cy="10"/>
              </a:xfrm>
              <a:custGeom>
                <a:avLst/>
                <a:gdLst>
                  <a:gd name="T0" fmla="*/ 4 w 10"/>
                  <a:gd name="T1" fmla="*/ 0 h 10"/>
                  <a:gd name="T2" fmla="*/ 0 w 10"/>
                  <a:gd name="T3" fmla="*/ 6 h 10"/>
                  <a:gd name="T4" fmla="*/ 4 w 10"/>
                  <a:gd name="T5" fmla="*/ 10 h 10"/>
                  <a:gd name="T6" fmla="*/ 10 w 10"/>
                  <a:gd name="T7" fmla="*/ 6 h 10"/>
                  <a:gd name="T8" fmla="*/ 4 w 1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4" y="0"/>
                    </a:moveTo>
                    <a:lnTo>
                      <a:pt x="0" y="6"/>
                    </a:lnTo>
                    <a:lnTo>
                      <a:pt x="4" y="10"/>
                    </a:lnTo>
                    <a:lnTo>
                      <a:pt x="10" y="6"/>
                    </a:lnTo>
                    <a:lnTo>
                      <a:pt x="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86" name="Freeform 170"/>
              <p:cNvSpPr>
                <a:spLocks/>
              </p:cNvSpPr>
              <p:nvPr/>
            </p:nvSpPr>
            <p:spPr bwMode="auto">
              <a:xfrm>
                <a:off x="4744" y="3786"/>
                <a:ext cx="68" cy="102"/>
              </a:xfrm>
              <a:custGeom>
                <a:avLst/>
                <a:gdLst>
                  <a:gd name="T0" fmla="*/ 30 w 68"/>
                  <a:gd name="T1" fmla="*/ 0 h 102"/>
                  <a:gd name="T2" fmla="*/ 16 w 68"/>
                  <a:gd name="T3" fmla="*/ 6 h 102"/>
                  <a:gd name="T4" fmla="*/ 6 w 68"/>
                  <a:gd name="T5" fmla="*/ 20 h 102"/>
                  <a:gd name="T6" fmla="*/ 0 w 68"/>
                  <a:gd name="T7" fmla="*/ 44 h 102"/>
                  <a:gd name="T8" fmla="*/ 0 w 68"/>
                  <a:gd name="T9" fmla="*/ 58 h 102"/>
                  <a:gd name="T10" fmla="*/ 6 w 68"/>
                  <a:gd name="T11" fmla="*/ 82 h 102"/>
                  <a:gd name="T12" fmla="*/ 16 w 68"/>
                  <a:gd name="T13" fmla="*/ 98 h 102"/>
                  <a:gd name="T14" fmla="*/ 30 w 68"/>
                  <a:gd name="T15" fmla="*/ 102 h 102"/>
                  <a:gd name="T16" fmla="*/ 40 w 68"/>
                  <a:gd name="T17" fmla="*/ 102 h 102"/>
                  <a:gd name="T18" fmla="*/ 54 w 68"/>
                  <a:gd name="T19" fmla="*/ 98 h 102"/>
                  <a:gd name="T20" fmla="*/ 64 w 68"/>
                  <a:gd name="T21" fmla="*/ 82 h 102"/>
                  <a:gd name="T22" fmla="*/ 68 w 68"/>
                  <a:gd name="T23" fmla="*/ 58 h 102"/>
                  <a:gd name="T24" fmla="*/ 68 w 68"/>
                  <a:gd name="T25" fmla="*/ 44 h 102"/>
                  <a:gd name="T26" fmla="*/ 64 w 68"/>
                  <a:gd name="T27" fmla="*/ 20 h 102"/>
                  <a:gd name="T28" fmla="*/ 54 w 68"/>
                  <a:gd name="T29" fmla="*/ 6 h 102"/>
                  <a:gd name="T30" fmla="*/ 40 w 68"/>
                  <a:gd name="T31" fmla="*/ 0 h 102"/>
                  <a:gd name="T32" fmla="*/ 30 w 68"/>
                  <a:gd name="T33" fmla="*/ 0 h 102"/>
                  <a:gd name="T34" fmla="*/ 20 w 68"/>
                  <a:gd name="T35" fmla="*/ 6 h 102"/>
                  <a:gd name="T36" fmla="*/ 16 w 68"/>
                  <a:gd name="T37" fmla="*/ 10 h 102"/>
                  <a:gd name="T38" fmla="*/ 10 w 68"/>
                  <a:gd name="T39" fmla="*/ 20 h 102"/>
                  <a:gd name="T40" fmla="*/ 6 w 68"/>
                  <a:gd name="T41" fmla="*/ 44 h 102"/>
                  <a:gd name="T42" fmla="*/ 6 w 68"/>
                  <a:gd name="T43" fmla="*/ 58 h 102"/>
                  <a:gd name="T44" fmla="*/ 10 w 68"/>
                  <a:gd name="T45" fmla="*/ 82 h 102"/>
                  <a:gd name="T46" fmla="*/ 16 w 68"/>
                  <a:gd name="T47" fmla="*/ 92 h 102"/>
                  <a:gd name="T48" fmla="*/ 20 w 68"/>
                  <a:gd name="T49" fmla="*/ 98 h 102"/>
                  <a:gd name="T50" fmla="*/ 30 w 68"/>
                  <a:gd name="T51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8" h="102">
                    <a:moveTo>
                      <a:pt x="30" y="0"/>
                    </a:moveTo>
                    <a:lnTo>
                      <a:pt x="16" y="6"/>
                    </a:lnTo>
                    <a:lnTo>
                      <a:pt x="6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6" y="82"/>
                    </a:lnTo>
                    <a:lnTo>
                      <a:pt x="16" y="98"/>
                    </a:lnTo>
                    <a:lnTo>
                      <a:pt x="30" y="102"/>
                    </a:lnTo>
                    <a:lnTo>
                      <a:pt x="40" y="102"/>
                    </a:lnTo>
                    <a:lnTo>
                      <a:pt x="54" y="98"/>
                    </a:lnTo>
                    <a:lnTo>
                      <a:pt x="64" y="82"/>
                    </a:lnTo>
                    <a:lnTo>
                      <a:pt x="68" y="58"/>
                    </a:lnTo>
                    <a:lnTo>
                      <a:pt x="68" y="44"/>
                    </a:lnTo>
                    <a:lnTo>
                      <a:pt x="64" y="20"/>
                    </a:lnTo>
                    <a:lnTo>
                      <a:pt x="54" y="6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20" y="6"/>
                    </a:lnTo>
                    <a:lnTo>
                      <a:pt x="16" y="10"/>
                    </a:lnTo>
                    <a:lnTo>
                      <a:pt x="10" y="20"/>
                    </a:lnTo>
                    <a:lnTo>
                      <a:pt x="6" y="44"/>
                    </a:lnTo>
                    <a:lnTo>
                      <a:pt x="6" y="58"/>
                    </a:lnTo>
                    <a:lnTo>
                      <a:pt x="10" y="82"/>
                    </a:lnTo>
                    <a:lnTo>
                      <a:pt x="16" y="92"/>
                    </a:lnTo>
                    <a:lnTo>
                      <a:pt x="20" y="98"/>
                    </a:lnTo>
                    <a:lnTo>
                      <a:pt x="30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87" name="Freeform 171"/>
              <p:cNvSpPr>
                <a:spLocks/>
              </p:cNvSpPr>
              <p:nvPr/>
            </p:nvSpPr>
            <p:spPr bwMode="auto">
              <a:xfrm>
                <a:off x="4784" y="3786"/>
                <a:ext cx="24" cy="102"/>
              </a:xfrm>
              <a:custGeom>
                <a:avLst/>
                <a:gdLst>
                  <a:gd name="T0" fmla="*/ 0 w 24"/>
                  <a:gd name="T1" fmla="*/ 102 h 102"/>
                  <a:gd name="T2" fmla="*/ 8 w 24"/>
                  <a:gd name="T3" fmla="*/ 98 h 102"/>
                  <a:gd name="T4" fmla="*/ 14 w 24"/>
                  <a:gd name="T5" fmla="*/ 92 h 102"/>
                  <a:gd name="T6" fmla="*/ 18 w 24"/>
                  <a:gd name="T7" fmla="*/ 82 h 102"/>
                  <a:gd name="T8" fmla="*/ 24 w 24"/>
                  <a:gd name="T9" fmla="*/ 58 h 102"/>
                  <a:gd name="T10" fmla="*/ 24 w 24"/>
                  <a:gd name="T11" fmla="*/ 44 h 102"/>
                  <a:gd name="T12" fmla="*/ 18 w 24"/>
                  <a:gd name="T13" fmla="*/ 20 h 102"/>
                  <a:gd name="T14" fmla="*/ 14 w 24"/>
                  <a:gd name="T15" fmla="*/ 10 h 102"/>
                  <a:gd name="T16" fmla="*/ 8 w 24"/>
                  <a:gd name="T17" fmla="*/ 6 h 102"/>
                  <a:gd name="T18" fmla="*/ 0 w 24"/>
                  <a:gd name="T1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2">
                    <a:moveTo>
                      <a:pt x="0" y="102"/>
                    </a:moveTo>
                    <a:lnTo>
                      <a:pt x="8" y="98"/>
                    </a:lnTo>
                    <a:lnTo>
                      <a:pt x="14" y="92"/>
                    </a:lnTo>
                    <a:lnTo>
                      <a:pt x="18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18" y="20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88" name="Line 172"/>
              <p:cNvSpPr>
                <a:spLocks noChangeShapeType="1"/>
              </p:cNvSpPr>
              <p:nvPr/>
            </p:nvSpPr>
            <p:spPr bwMode="auto">
              <a:xfrm flipV="1">
                <a:off x="1554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89" name="Line 173"/>
              <p:cNvSpPr>
                <a:spLocks noChangeShapeType="1"/>
              </p:cNvSpPr>
              <p:nvPr/>
            </p:nvSpPr>
            <p:spPr bwMode="auto">
              <a:xfrm flipV="1">
                <a:off x="1720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90" name="Line 174"/>
              <p:cNvSpPr>
                <a:spLocks noChangeShapeType="1"/>
              </p:cNvSpPr>
              <p:nvPr/>
            </p:nvSpPr>
            <p:spPr bwMode="auto">
              <a:xfrm flipV="1">
                <a:off x="1886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91" name="Line 175"/>
              <p:cNvSpPr>
                <a:spLocks noChangeShapeType="1"/>
              </p:cNvSpPr>
              <p:nvPr/>
            </p:nvSpPr>
            <p:spPr bwMode="auto">
              <a:xfrm flipV="1">
                <a:off x="2218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92" name="Line 176"/>
              <p:cNvSpPr>
                <a:spLocks noChangeShapeType="1"/>
              </p:cNvSpPr>
              <p:nvPr/>
            </p:nvSpPr>
            <p:spPr bwMode="auto">
              <a:xfrm flipV="1">
                <a:off x="2384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93" name="Line 177"/>
              <p:cNvSpPr>
                <a:spLocks noChangeShapeType="1"/>
              </p:cNvSpPr>
              <p:nvPr/>
            </p:nvSpPr>
            <p:spPr bwMode="auto">
              <a:xfrm flipV="1">
                <a:off x="2550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94" name="Line 178"/>
              <p:cNvSpPr>
                <a:spLocks noChangeShapeType="1"/>
              </p:cNvSpPr>
              <p:nvPr/>
            </p:nvSpPr>
            <p:spPr bwMode="auto">
              <a:xfrm flipV="1">
                <a:off x="2882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95" name="Line 179"/>
              <p:cNvSpPr>
                <a:spLocks noChangeShapeType="1"/>
              </p:cNvSpPr>
              <p:nvPr/>
            </p:nvSpPr>
            <p:spPr bwMode="auto">
              <a:xfrm flipV="1">
                <a:off x="3050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96" name="Line 180"/>
              <p:cNvSpPr>
                <a:spLocks noChangeShapeType="1"/>
              </p:cNvSpPr>
              <p:nvPr/>
            </p:nvSpPr>
            <p:spPr bwMode="auto">
              <a:xfrm flipV="1">
                <a:off x="3216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97" name="Line 181"/>
              <p:cNvSpPr>
                <a:spLocks noChangeShapeType="1"/>
              </p:cNvSpPr>
              <p:nvPr/>
            </p:nvSpPr>
            <p:spPr bwMode="auto">
              <a:xfrm flipV="1">
                <a:off x="3548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98" name="Line 182"/>
              <p:cNvSpPr>
                <a:spLocks noChangeShapeType="1"/>
              </p:cNvSpPr>
              <p:nvPr/>
            </p:nvSpPr>
            <p:spPr bwMode="auto">
              <a:xfrm flipV="1">
                <a:off x="3714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99" name="Line 183"/>
              <p:cNvSpPr>
                <a:spLocks noChangeShapeType="1"/>
              </p:cNvSpPr>
              <p:nvPr/>
            </p:nvSpPr>
            <p:spPr bwMode="auto">
              <a:xfrm flipV="1">
                <a:off x="3880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00" name="Line 184"/>
              <p:cNvSpPr>
                <a:spLocks noChangeShapeType="1"/>
              </p:cNvSpPr>
              <p:nvPr/>
            </p:nvSpPr>
            <p:spPr bwMode="auto">
              <a:xfrm flipV="1">
                <a:off x="4212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01" name="Line 185"/>
              <p:cNvSpPr>
                <a:spLocks noChangeShapeType="1"/>
              </p:cNvSpPr>
              <p:nvPr/>
            </p:nvSpPr>
            <p:spPr bwMode="auto">
              <a:xfrm flipV="1">
                <a:off x="4378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02" name="Line 186"/>
              <p:cNvSpPr>
                <a:spLocks noChangeShapeType="1"/>
              </p:cNvSpPr>
              <p:nvPr/>
            </p:nvSpPr>
            <p:spPr bwMode="auto">
              <a:xfrm flipV="1">
                <a:off x="4544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03" name="Line 187"/>
              <p:cNvSpPr>
                <a:spLocks noChangeShapeType="1"/>
              </p:cNvSpPr>
              <p:nvPr/>
            </p:nvSpPr>
            <p:spPr bwMode="auto">
              <a:xfrm flipV="1">
                <a:off x="4878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04" name="Line 188"/>
              <p:cNvSpPr>
                <a:spLocks noChangeShapeType="1"/>
              </p:cNvSpPr>
              <p:nvPr/>
            </p:nvSpPr>
            <p:spPr bwMode="auto">
              <a:xfrm flipV="1">
                <a:off x="5044" y="363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05" name="Line 189"/>
              <p:cNvSpPr>
                <a:spLocks noChangeShapeType="1"/>
              </p:cNvSpPr>
              <p:nvPr/>
            </p:nvSpPr>
            <p:spPr bwMode="auto">
              <a:xfrm>
                <a:off x="3088" y="4008"/>
                <a:ext cx="1" cy="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06" name="Line 190"/>
              <p:cNvSpPr>
                <a:spLocks noChangeShapeType="1"/>
              </p:cNvSpPr>
              <p:nvPr/>
            </p:nvSpPr>
            <p:spPr bwMode="auto">
              <a:xfrm>
                <a:off x="3094" y="4008"/>
                <a:ext cx="1" cy="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07" name="Freeform 191"/>
              <p:cNvSpPr>
                <a:spLocks/>
              </p:cNvSpPr>
              <p:nvPr/>
            </p:nvSpPr>
            <p:spPr bwMode="auto">
              <a:xfrm>
                <a:off x="3094" y="4008"/>
                <a:ext cx="42" cy="30"/>
              </a:xfrm>
              <a:custGeom>
                <a:avLst/>
                <a:gdLst>
                  <a:gd name="T0" fmla="*/ 0 w 42"/>
                  <a:gd name="T1" fmla="*/ 30 h 30"/>
                  <a:gd name="T2" fmla="*/ 4 w 42"/>
                  <a:gd name="T3" fmla="*/ 16 h 30"/>
                  <a:gd name="T4" fmla="*/ 14 w 42"/>
                  <a:gd name="T5" fmla="*/ 6 h 30"/>
                  <a:gd name="T6" fmla="*/ 22 w 42"/>
                  <a:gd name="T7" fmla="*/ 0 h 30"/>
                  <a:gd name="T8" fmla="*/ 38 w 42"/>
                  <a:gd name="T9" fmla="*/ 0 h 30"/>
                  <a:gd name="T10" fmla="*/ 42 w 42"/>
                  <a:gd name="T11" fmla="*/ 6 h 30"/>
                  <a:gd name="T12" fmla="*/ 42 w 42"/>
                  <a:gd name="T13" fmla="*/ 10 h 30"/>
                  <a:gd name="T14" fmla="*/ 38 w 42"/>
                  <a:gd name="T15" fmla="*/ 16 h 30"/>
                  <a:gd name="T16" fmla="*/ 32 w 42"/>
                  <a:gd name="T17" fmla="*/ 10 h 30"/>
                  <a:gd name="T18" fmla="*/ 38 w 42"/>
                  <a:gd name="T1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30">
                    <a:moveTo>
                      <a:pt x="0" y="30"/>
                    </a:moveTo>
                    <a:lnTo>
                      <a:pt x="4" y="16"/>
                    </a:lnTo>
                    <a:lnTo>
                      <a:pt x="14" y="6"/>
                    </a:lnTo>
                    <a:lnTo>
                      <a:pt x="22" y="0"/>
                    </a:lnTo>
                    <a:lnTo>
                      <a:pt x="38" y="0"/>
                    </a:lnTo>
                    <a:lnTo>
                      <a:pt x="42" y="6"/>
                    </a:lnTo>
                    <a:lnTo>
                      <a:pt x="42" y="10"/>
                    </a:lnTo>
                    <a:lnTo>
                      <a:pt x="38" y="16"/>
                    </a:lnTo>
                    <a:lnTo>
                      <a:pt x="32" y="10"/>
                    </a:lnTo>
                    <a:lnTo>
                      <a:pt x="38" y="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08" name="Line 192"/>
              <p:cNvSpPr>
                <a:spLocks noChangeShapeType="1"/>
              </p:cNvSpPr>
              <p:nvPr/>
            </p:nvSpPr>
            <p:spPr bwMode="auto">
              <a:xfrm>
                <a:off x="3074" y="4008"/>
                <a:ext cx="20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09" name="Line 193"/>
              <p:cNvSpPr>
                <a:spLocks noChangeShapeType="1"/>
              </p:cNvSpPr>
              <p:nvPr/>
            </p:nvSpPr>
            <p:spPr bwMode="auto">
              <a:xfrm>
                <a:off x="3074" y="4076"/>
                <a:ext cx="3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10" name="Line 194"/>
              <p:cNvSpPr>
                <a:spLocks noChangeShapeType="1"/>
              </p:cNvSpPr>
              <p:nvPr/>
            </p:nvSpPr>
            <p:spPr bwMode="auto">
              <a:xfrm flipH="1">
                <a:off x="3156" y="3956"/>
                <a:ext cx="86" cy="15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11" name="Line 195"/>
              <p:cNvSpPr>
                <a:spLocks noChangeShapeType="1"/>
              </p:cNvSpPr>
              <p:nvPr/>
            </p:nvSpPr>
            <p:spPr bwMode="auto">
              <a:xfrm>
                <a:off x="3276" y="3976"/>
                <a:ext cx="1" cy="1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12" name="Line 196"/>
              <p:cNvSpPr>
                <a:spLocks noChangeShapeType="1"/>
              </p:cNvSpPr>
              <p:nvPr/>
            </p:nvSpPr>
            <p:spPr bwMode="auto">
              <a:xfrm>
                <a:off x="3280" y="3976"/>
                <a:ext cx="1" cy="1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13" name="Freeform 197"/>
              <p:cNvSpPr>
                <a:spLocks/>
              </p:cNvSpPr>
              <p:nvPr/>
            </p:nvSpPr>
            <p:spPr bwMode="auto">
              <a:xfrm>
                <a:off x="3260" y="3976"/>
                <a:ext cx="82" cy="48"/>
              </a:xfrm>
              <a:custGeom>
                <a:avLst/>
                <a:gdLst>
                  <a:gd name="T0" fmla="*/ 0 w 82"/>
                  <a:gd name="T1" fmla="*/ 0 h 48"/>
                  <a:gd name="T2" fmla="*/ 58 w 82"/>
                  <a:gd name="T3" fmla="*/ 0 h 48"/>
                  <a:gd name="T4" fmla="*/ 74 w 82"/>
                  <a:gd name="T5" fmla="*/ 4 h 48"/>
                  <a:gd name="T6" fmla="*/ 78 w 82"/>
                  <a:gd name="T7" fmla="*/ 8 h 48"/>
                  <a:gd name="T8" fmla="*/ 82 w 82"/>
                  <a:gd name="T9" fmla="*/ 18 h 48"/>
                  <a:gd name="T10" fmla="*/ 82 w 82"/>
                  <a:gd name="T11" fmla="*/ 28 h 48"/>
                  <a:gd name="T12" fmla="*/ 78 w 82"/>
                  <a:gd name="T13" fmla="*/ 38 h 48"/>
                  <a:gd name="T14" fmla="*/ 74 w 82"/>
                  <a:gd name="T15" fmla="*/ 42 h 48"/>
                  <a:gd name="T16" fmla="*/ 58 w 82"/>
                  <a:gd name="T17" fmla="*/ 48 h 48"/>
                  <a:gd name="T18" fmla="*/ 20 w 82"/>
                  <a:gd name="T1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2" h="48">
                    <a:moveTo>
                      <a:pt x="0" y="0"/>
                    </a:moveTo>
                    <a:lnTo>
                      <a:pt x="58" y="0"/>
                    </a:lnTo>
                    <a:lnTo>
                      <a:pt x="74" y="4"/>
                    </a:lnTo>
                    <a:lnTo>
                      <a:pt x="78" y="8"/>
                    </a:lnTo>
                    <a:lnTo>
                      <a:pt x="82" y="18"/>
                    </a:lnTo>
                    <a:lnTo>
                      <a:pt x="82" y="28"/>
                    </a:lnTo>
                    <a:lnTo>
                      <a:pt x="78" y="38"/>
                    </a:lnTo>
                    <a:lnTo>
                      <a:pt x="74" y="42"/>
                    </a:lnTo>
                    <a:lnTo>
                      <a:pt x="58" y="48"/>
                    </a:lnTo>
                    <a:lnTo>
                      <a:pt x="20" y="4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14" name="Freeform 198"/>
              <p:cNvSpPr>
                <a:spLocks/>
              </p:cNvSpPr>
              <p:nvPr/>
            </p:nvSpPr>
            <p:spPr bwMode="auto">
              <a:xfrm>
                <a:off x="3318" y="3976"/>
                <a:ext cx="20" cy="48"/>
              </a:xfrm>
              <a:custGeom>
                <a:avLst/>
                <a:gdLst>
                  <a:gd name="T0" fmla="*/ 0 w 20"/>
                  <a:gd name="T1" fmla="*/ 0 h 48"/>
                  <a:gd name="T2" fmla="*/ 10 w 20"/>
                  <a:gd name="T3" fmla="*/ 4 h 48"/>
                  <a:gd name="T4" fmla="*/ 16 w 20"/>
                  <a:gd name="T5" fmla="*/ 8 h 48"/>
                  <a:gd name="T6" fmla="*/ 20 w 20"/>
                  <a:gd name="T7" fmla="*/ 18 h 48"/>
                  <a:gd name="T8" fmla="*/ 20 w 20"/>
                  <a:gd name="T9" fmla="*/ 28 h 48"/>
                  <a:gd name="T10" fmla="*/ 16 w 20"/>
                  <a:gd name="T11" fmla="*/ 38 h 48"/>
                  <a:gd name="T12" fmla="*/ 10 w 20"/>
                  <a:gd name="T13" fmla="*/ 42 h 48"/>
                  <a:gd name="T14" fmla="*/ 0 w 20"/>
                  <a:gd name="T1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48">
                    <a:moveTo>
                      <a:pt x="0" y="0"/>
                    </a:moveTo>
                    <a:lnTo>
                      <a:pt x="10" y="4"/>
                    </a:lnTo>
                    <a:lnTo>
                      <a:pt x="16" y="8"/>
                    </a:lnTo>
                    <a:lnTo>
                      <a:pt x="20" y="18"/>
                    </a:lnTo>
                    <a:lnTo>
                      <a:pt x="20" y="28"/>
                    </a:lnTo>
                    <a:lnTo>
                      <a:pt x="16" y="38"/>
                    </a:lnTo>
                    <a:lnTo>
                      <a:pt x="10" y="42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15" name="Line 199"/>
              <p:cNvSpPr>
                <a:spLocks noChangeShapeType="1"/>
              </p:cNvSpPr>
              <p:nvPr/>
            </p:nvSpPr>
            <p:spPr bwMode="auto">
              <a:xfrm>
                <a:off x="3260" y="4076"/>
                <a:ext cx="3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16" name="Freeform 200"/>
              <p:cNvSpPr>
                <a:spLocks/>
              </p:cNvSpPr>
              <p:nvPr/>
            </p:nvSpPr>
            <p:spPr bwMode="auto">
              <a:xfrm>
                <a:off x="3304" y="4024"/>
                <a:ext cx="44" cy="48"/>
              </a:xfrm>
              <a:custGeom>
                <a:avLst/>
                <a:gdLst>
                  <a:gd name="T0" fmla="*/ 0 w 44"/>
                  <a:gd name="T1" fmla="*/ 0 h 48"/>
                  <a:gd name="T2" fmla="*/ 10 w 44"/>
                  <a:gd name="T3" fmla="*/ 4 h 48"/>
                  <a:gd name="T4" fmla="*/ 14 w 44"/>
                  <a:gd name="T5" fmla="*/ 8 h 48"/>
                  <a:gd name="T6" fmla="*/ 30 w 44"/>
                  <a:gd name="T7" fmla="*/ 42 h 48"/>
                  <a:gd name="T8" fmla="*/ 34 w 44"/>
                  <a:gd name="T9" fmla="*/ 48 h 48"/>
                  <a:gd name="T10" fmla="*/ 38 w 44"/>
                  <a:gd name="T11" fmla="*/ 48 h 48"/>
                  <a:gd name="T12" fmla="*/ 44 w 44"/>
                  <a:gd name="T13" fmla="*/ 4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48">
                    <a:moveTo>
                      <a:pt x="0" y="0"/>
                    </a:moveTo>
                    <a:lnTo>
                      <a:pt x="10" y="4"/>
                    </a:lnTo>
                    <a:lnTo>
                      <a:pt x="14" y="8"/>
                    </a:lnTo>
                    <a:lnTo>
                      <a:pt x="30" y="42"/>
                    </a:lnTo>
                    <a:lnTo>
                      <a:pt x="34" y="48"/>
                    </a:lnTo>
                    <a:lnTo>
                      <a:pt x="38" y="48"/>
                    </a:lnTo>
                    <a:lnTo>
                      <a:pt x="44" y="4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17" name="Freeform 201"/>
              <p:cNvSpPr>
                <a:spLocks/>
              </p:cNvSpPr>
              <p:nvPr/>
            </p:nvSpPr>
            <p:spPr bwMode="auto">
              <a:xfrm>
                <a:off x="3314" y="4028"/>
                <a:ext cx="34" cy="48"/>
              </a:xfrm>
              <a:custGeom>
                <a:avLst/>
                <a:gdLst>
                  <a:gd name="T0" fmla="*/ 0 w 34"/>
                  <a:gd name="T1" fmla="*/ 0 h 48"/>
                  <a:gd name="T2" fmla="*/ 4 w 34"/>
                  <a:gd name="T3" fmla="*/ 10 h 48"/>
                  <a:gd name="T4" fmla="*/ 14 w 34"/>
                  <a:gd name="T5" fmla="*/ 44 h 48"/>
                  <a:gd name="T6" fmla="*/ 20 w 34"/>
                  <a:gd name="T7" fmla="*/ 48 h 48"/>
                  <a:gd name="T8" fmla="*/ 28 w 34"/>
                  <a:gd name="T9" fmla="*/ 48 h 48"/>
                  <a:gd name="T10" fmla="*/ 34 w 34"/>
                  <a:gd name="T11" fmla="*/ 38 h 48"/>
                  <a:gd name="T12" fmla="*/ 34 w 34"/>
                  <a:gd name="T13" fmla="*/ 3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48">
                    <a:moveTo>
                      <a:pt x="0" y="0"/>
                    </a:moveTo>
                    <a:lnTo>
                      <a:pt x="4" y="10"/>
                    </a:lnTo>
                    <a:lnTo>
                      <a:pt x="14" y="44"/>
                    </a:lnTo>
                    <a:lnTo>
                      <a:pt x="20" y="48"/>
                    </a:lnTo>
                    <a:lnTo>
                      <a:pt x="28" y="48"/>
                    </a:lnTo>
                    <a:lnTo>
                      <a:pt x="34" y="38"/>
                    </a:lnTo>
                    <a:lnTo>
                      <a:pt x="34" y="3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18" name="Line 202"/>
              <p:cNvSpPr>
                <a:spLocks noChangeShapeType="1"/>
              </p:cNvSpPr>
              <p:nvPr/>
            </p:nvSpPr>
            <p:spPr bwMode="auto">
              <a:xfrm>
                <a:off x="1388" y="428"/>
                <a:ext cx="365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19" name="Line 203"/>
              <p:cNvSpPr>
                <a:spLocks noChangeShapeType="1"/>
              </p:cNvSpPr>
              <p:nvPr/>
            </p:nvSpPr>
            <p:spPr bwMode="auto">
              <a:xfrm>
                <a:off x="1388" y="428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420" name="Group 204"/>
            <p:cNvGrpSpPr>
              <a:grpSpLocks/>
            </p:cNvGrpSpPr>
            <p:nvPr/>
          </p:nvGrpSpPr>
          <p:grpSpPr bwMode="auto">
            <a:xfrm>
              <a:off x="722" y="428"/>
              <a:ext cx="4323" cy="3244"/>
              <a:chOff x="722" y="428"/>
              <a:chExt cx="4323" cy="3244"/>
            </a:xfrm>
          </p:grpSpPr>
          <p:sp>
            <p:nvSpPr>
              <p:cNvPr id="9421" name="Line 205"/>
              <p:cNvSpPr>
                <a:spLocks noChangeShapeType="1"/>
              </p:cNvSpPr>
              <p:nvPr/>
            </p:nvSpPr>
            <p:spPr bwMode="auto">
              <a:xfrm>
                <a:off x="2052" y="428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2" name="Line 206"/>
              <p:cNvSpPr>
                <a:spLocks noChangeShapeType="1"/>
              </p:cNvSpPr>
              <p:nvPr/>
            </p:nvSpPr>
            <p:spPr bwMode="auto">
              <a:xfrm>
                <a:off x="2716" y="428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3" name="Line 207"/>
              <p:cNvSpPr>
                <a:spLocks noChangeShapeType="1"/>
              </p:cNvSpPr>
              <p:nvPr/>
            </p:nvSpPr>
            <p:spPr bwMode="auto">
              <a:xfrm>
                <a:off x="3382" y="428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4" name="Line 208"/>
              <p:cNvSpPr>
                <a:spLocks noChangeShapeType="1"/>
              </p:cNvSpPr>
              <p:nvPr/>
            </p:nvSpPr>
            <p:spPr bwMode="auto">
              <a:xfrm>
                <a:off x="4046" y="428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5" name="Line 209"/>
              <p:cNvSpPr>
                <a:spLocks noChangeShapeType="1"/>
              </p:cNvSpPr>
              <p:nvPr/>
            </p:nvSpPr>
            <p:spPr bwMode="auto">
              <a:xfrm>
                <a:off x="4712" y="428"/>
                <a:ext cx="1" cy="6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6" name="Line 210"/>
              <p:cNvSpPr>
                <a:spLocks noChangeShapeType="1"/>
              </p:cNvSpPr>
              <p:nvPr/>
            </p:nvSpPr>
            <p:spPr bwMode="auto">
              <a:xfrm>
                <a:off x="1554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7" name="Line 211"/>
              <p:cNvSpPr>
                <a:spLocks noChangeShapeType="1"/>
              </p:cNvSpPr>
              <p:nvPr/>
            </p:nvSpPr>
            <p:spPr bwMode="auto">
              <a:xfrm>
                <a:off x="1720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8" name="Line 212"/>
              <p:cNvSpPr>
                <a:spLocks noChangeShapeType="1"/>
              </p:cNvSpPr>
              <p:nvPr/>
            </p:nvSpPr>
            <p:spPr bwMode="auto">
              <a:xfrm>
                <a:off x="1886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9" name="Line 213"/>
              <p:cNvSpPr>
                <a:spLocks noChangeShapeType="1"/>
              </p:cNvSpPr>
              <p:nvPr/>
            </p:nvSpPr>
            <p:spPr bwMode="auto">
              <a:xfrm>
                <a:off x="2218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0" name="Line 214"/>
              <p:cNvSpPr>
                <a:spLocks noChangeShapeType="1"/>
              </p:cNvSpPr>
              <p:nvPr/>
            </p:nvSpPr>
            <p:spPr bwMode="auto">
              <a:xfrm>
                <a:off x="2384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1" name="Line 215"/>
              <p:cNvSpPr>
                <a:spLocks noChangeShapeType="1"/>
              </p:cNvSpPr>
              <p:nvPr/>
            </p:nvSpPr>
            <p:spPr bwMode="auto">
              <a:xfrm>
                <a:off x="2550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2" name="Line 216"/>
              <p:cNvSpPr>
                <a:spLocks noChangeShapeType="1"/>
              </p:cNvSpPr>
              <p:nvPr/>
            </p:nvSpPr>
            <p:spPr bwMode="auto">
              <a:xfrm>
                <a:off x="2882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3" name="Line 217"/>
              <p:cNvSpPr>
                <a:spLocks noChangeShapeType="1"/>
              </p:cNvSpPr>
              <p:nvPr/>
            </p:nvSpPr>
            <p:spPr bwMode="auto">
              <a:xfrm>
                <a:off x="3050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4" name="Line 218"/>
              <p:cNvSpPr>
                <a:spLocks noChangeShapeType="1"/>
              </p:cNvSpPr>
              <p:nvPr/>
            </p:nvSpPr>
            <p:spPr bwMode="auto">
              <a:xfrm>
                <a:off x="3216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5" name="Line 219"/>
              <p:cNvSpPr>
                <a:spLocks noChangeShapeType="1"/>
              </p:cNvSpPr>
              <p:nvPr/>
            </p:nvSpPr>
            <p:spPr bwMode="auto">
              <a:xfrm>
                <a:off x="3548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" name="Line 220"/>
              <p:cNvSpPr>
                <a:spLocks noChangeShapeType="1"/>
              </p:cNvSpPr>
              <p:nvPr/>
            </p:nvSpPr>
            <p:spPr bwMode="auto">
              <a:xfrm>
                <a:off x="3714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7" name="Line 221"/>
              <p:cNvSpPr>
                <a:spLocks noChangeShapeType="1"/>
              </p:cNvSpPr>
              <p:nvPr/>
            </p:nvSpPr>
            <p:spPr bwMode="auto">
              <a:xfrm>
                <a:off x="3880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8" name="Line 222"/>
              <p:cNvSpPr>
                <a:spLocks noChangeShapeType="1"/>
              </p:cNvSpPr>
              <p:nvPr/>
            </p:nvSpPr>
            <p:spPr bwMode="auto">
              <a:xfrm>
                <a:off x="4212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9" name="Line 223"/>
              <p:cNvSpPr>
                <a:spLocks noChangeShapeType="1"/>
              </p:cNvSpPr>
              <p:nvPr/>
            </p:nvSpPr>
            <p:spPr bwMode="auto">
              <a:xfrm>
                <a:off x="4378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0" name="Line 224"/>
              <p:cNvSpPr>
                <a:spLocks noChangeShapeType="1"/>
              </p:cNvSpPr>
              <p:nvPr/>
            </p:nvSpPr>
            <p:spPr bwMode="auto">
              <a:xfrm>
                <a:off x="4544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1" name="Line 225"/>
              <p:cNvSpPr>
                <a:spLocks noChangeShapeType="1"/>
              </p:cNvSpPr>
              <p:nvPr/>
            </p:nvSpPr>
            <p:spPr bwMode="auto">
              <a:xfrm>
                <a:off x="4878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2" name="Line 226"/>
              <p:cNvSpPr>
                <a:spLocks noChangeShapeType="1"/>
              </p:cNvSpPr>
              <p:nvPr/>
            </p:nvSpPr>
            <p:spPr bwMode="auto">
              <a:xfrm>
                <a:off x="5044" y="428"/>
                <a:ext cx="1" cy="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3" name="Line 227"/>
              <p:cNvSpPr>
                <a:spLocks noChangeShapeType="1"/>
              </p:cNvSpPr>
              <p:nvPr/>
            </p:nvSpPr>
            <p:spPr bwMode="auto">
              <a:xfrm flipV="1">
                <a:off x="1388" y="428"/>
                <a:ext cx="1" cy="324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4" name="Line 228"/>
              <p:cNvSpPr>
                <a:spLocks noChangeShapeType="1"/>
              </p:cNvSpPr>
              <p:nvPr/>
            </p:nvSpPr>
            <p:spPr bwMode="auto">
              <a:xfrm>
                <a:off x="1388" y="3670"/>
                <a:ext cx="7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5" name="Line 229"/>
              <p:cNvSpPr>
                <a:spLocks noChangeShapeType="1"/>
              </p:cNvSpPr>
              <p:nvPr/>
            </p:nvSpPr>
            <p:spPr bwMode="auto">
              <a:xfrm>
                <a:off x="990" y="3628"/>
                <a:ext cx="8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6" name="Freeform 230"/>
              <p:cNvSpPr>
                <a:spLocks/>
              </p:cNvSpPr>
              <p:nvPr/>
            </p:nvSpPr>
            <p:spPr bwMode="auto">
              <a:xfrm>
                <a:off x="1126" y="3570"/>
                <a:ext cx="24" cy="100"/>
              </a:xfrm>
              <a:custGeom>
                <a:avLst/>
                <a:gdLst>
                  <a:gd name="T0" fmla="*/ 0 w 24"/>
                  <a:gd name="T1" fmla="*/ 20 h 100"/>
                  <a:gd name="T2" fmla="*/ 8 w 24"/>
                  <a:gd name="T3" fmla="*/ 14 h 100"/>
                  <a:gd name="T4" fmla="*/ 24 w 24"/>
                  <a:gd name="T5" fmla="*/ 0 h 100"/>
                  <a:gd name="T6" fmla="*/ 24 w 24"/>
                  <a:gd name="T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00">
                    <a:moveTo>
                      <a:pt x="0" y="20"/>
                    </a:moveTo>
                    <a:lnTo>
                      <a:pt x="8" y="14"/>
                    </a:lnTo>
                    <a:lnTo>
                      <a:pt x="24" y="0"/>
                    </a:lnTo>
                    <a:lnTo>
                      <a:pt x="24" y="10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7" name="Line 231"/>
              <p:cNvSpPr>
                <a:spLocks noChangeShapeType="1"/>
              </p:cNvSpPr>
              <p:nvPr/>
            </p:nvSpPr>
            <p:spPr bwMode="auto">
              <a:xfrm>
                <a:off x="1144" y="3574"/>
                <a:ext cx="1" cy="9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8" name="Line 232"/>
              <p:cNvSpPr>
                <a:spLocks noChangeShapeType="1"/>
              </p:cNvSpPr>
              <p:nvPr/>
            </p:nvSpPr>
            <p:spPr bwMode="auto">
              <a:xfrm>
                <a:off x="1126" y="3670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49" name="Freeform 233"/>
              <p:cNvSpPr>
                <a:spLocks/>
              </p:cNvSpPr>
              <p:nvPr/>
            </p:nvSpPr>
            <p:spPr bwMode="auto">
              <a:xfrm>
                <a:off x="1212" y="3662"/>
                <a:ext cx="10" cy="8"/>
              </a:xfrm>
              <a:custGeom>
                <a:avLst/>
                <a:gdLst>
                  <a:gd name="T0" fmla="*/ 4 w 10"/>
                  <a:gd name="T1" fmla="*/ 0 h 8"/>
                  <a:gd name="T2" fmla="*/ 0 w 10"/>
                  <a:gd name="T3" fmla="*/ 4 h 8"/>
                  <a:gd name="T4" fmla="*/ 4 w 10"/>
                  <a:gd name="T5" fmla="*/ 8 h 8"/>
                  <a:gd name="T6" fmla="*/ 10 w 10"/>
                  <a:gd name="T7" fmla="*/ 4 h 8"/>
                  <a:gd name="T8" fmla="*/ 4 w 1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4" y="0"/>
                    </a:moveTo>
                    <a:lnTo>
                      <a:pt x="0" y="4"/>
                    </a:lnTo>
                    <a:lnTo>
                      <a:pt x="4" y="8"/>
                    </a:lnTo>
                    <a:lnTo>
                      <a:pt x="10" y="4"/>
                    </a:lnTo>
                    <a:lnTo>
                      <a:pt x="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0" name="Freeform 234"/>
              <p:cNvSpPr>
                <a:spLocks/>
              </p:cNvSpPr>
              <p:nvPr/>
            </p:nvSpPr>
            <p:spPr bwMode="auto">
              <a:xfrm>
                <a:off x="1256" y="3570"/>
                <a:ext cx="66" cy="100"/>
              </a:xfrm>
              <a:custGeom>
                <a:avLst/>
                <a:gdLst>
                  <a:gd name="T0" fmla="*/ 28 w 66"/>
                  <a:gd name="T1" fmla="*/ 0 h 100"/>
                  <a:gd name="T2" fmla="*/ 14 w 66"/>
                  <a:gd name="T3" fmla="*/ 4 h 100"/>
                  <a:gd name="T4" fmla="*/ 4 w 66"/>
                  <a:gd name="T5" fmla="*/ 20 h 100"/>
                  <a:gd name="T6" fmla="*/ 0 w 66"/>
                  <a:gd name="T7" fmla="*/ 44 h 100"/>
                  <a:gd name="T8" fmla="*/ 0 w 66"/>
                  <a:gd name="T9" fmla="*/ 58 h 100"/>
                  <a:gd name="T10" fmla="*/ 4 w 66"/>
                  <a:gd name="T11" fmla="*/ 82 h 100"/>
                  <a:gd name="T12" fmla="*/ 14 w 66"/>
                  <a:gd name="T13" fmla="*/ 96 h 100"/>
                  <a:gd name="T14" fmla="*/ 28 w 66"/>
                  <a:gd name="T15" fmla="*/ 100 h 100"/>
                  <a:gd name="T16" fmla="*/ 38 w 66"/>
                  <a:gd name="T17" fmla="*/ 100 h 100"/>
                  <a:gd name="T18" fmla="*/ 52 w 66"/>
                  <a:gd name="T19" fmla="*/ 96 h 100"/>
                  <a:gd name="T20" fmla="*/ 62 w 66"/>
                  <a:gd name="T21" fmla="*/ 82 h 100"/>
                  <a:gd name="T22" fmla="*/ 66 w 66"/>
                  <a:gd name="T23" fmla="*/ 58 h 100"/>
                  <a:gd name="T24" fmla="*/ 66 w 66"/>
                  <a:gd name="T25" fmla="*/ 44 h 100"/>
                  <a:gd name="T26" fmla="*/ 62 w 66"/>
                  <a:gd name="T27" fmla="*/ 20 h 100"/>
                  <a:gd name="T28" fmla="*/ 52 w 66"/>
                  <a:gd name="T29" fmla="*/ 4 h 100"/>
                  <a:gd name="T30" fmla="*/ 38 w 66"/>
                  <a:gd name="T31" fmla="*/ 0 h 100"/>
                  <a:gd name="T32" fmla="*/ 28 w 66"/>
                  <a:gd name="T33" fmla="*/ 0 h 100"/>
                  <a:gd name="T34" fmla="*/ 18 w 66"/>
                  <a:gd name="T35" fmla="*/ 4 h 100"/>
                  <a:gd name="T36" fmla="*/ 14 w 66"/>
                  <a:gd name="T37" fmla="*/ 10 h 100"/>
                  <a:gd name="T38" fmla="*/ 8 w 66"/>
                  <a:gd name="T39" fmla="*/ 20 h 100"/>
                  <a:gd name="T40" fmla="*/ 4 w 66"/>
                  <a:gd name="T41" fmla="*/ 44 h 100"/>
                  <a:gd name="T42" fmla="*/ 4 w 66"/>
                  <a:gd name="T43" fmla="*/ 58 h 100"/>
                  <a:gd name="T44" fmla="*/ 8 w 66"/>
                  <a:gd name="T45" fmla="*/ 82 h 100"/>
                  <a:gd name="T46" fmla="*/ 14 w 66"/>
                  <a:gd name="T47" fmla="*/ 92 h 100"/>
                  <a:gd name="T48" fmla="*/ 18 w 66"/>
                  <a:gd name="T49" fmla="*/ 96 h 100"/>
                  <a:gd name="T50" fmla="*/ 28 w 66"/>
                  <a:gd name="T51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6" h="100">
                    <a:moveTo>
                      <a:pt x="28" y="0"/>
                    </a:moveTo>
                    <a:lnTo>
                      <a:pt x="14" y="4"/>
                    </a:lnTo>
                    <a:lnTo>
                      <a:pt x="4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4" y="82"/>
                    </a:lnTo>
                    <a:lnTo>
                      <a:pt x="14" y="96"/>
                    </a:lnTo>
                    <a:lnTo>
                      <a:pt x="28" y="100"/>
                    </a:lnTo>
                    <a:lnTo>
                      <a:pt x="38" y="100"/>
                    </a:lnTo>
                    <a:lnTo>
                      <a:pt x="52" y="96"/>
                    </a:lnTo>
                    <a:lnTo>
                      <a:pt x="62" y="82"/>
                    </a:lnTo>
                    <a:lnTo>
                      <a:pt x="66" y="58"/>
                    </a:lnTo>
                    <a:lnTo>
                      <a:pt x="66" y="44"/>
                    </a:lnTo>
                    <a:lnTo>
                      <a:pt x="62" y="20"/>
                    </a:lnTo>
                    <a:lnTo>
                      <a:pt x="52" y="4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8" y="4"/>
                    </a:lnTo>
                    <a:lnTo>
                      <a:pt x="14" y="10"/>
                    </a:lnTo>
                    <a:lnTo>
                      <a:pt x="8" y="20"/>
                    </a:lnTo>
                    <a:lnTo>
                      <a:pt x="4" y="44"/>
                    </a:lnTo>
                    <a:lnTo>
                      <a:pt x="4" y="58"/>
                    </a:lnTo>
                    <a:lnTo>
                      <a:pt x="8" y="82"/>
                    </a:lnTo>
                    <a:lnTo>
                      <a:pt x="14" y="92"/>
                    </a:lnTo>
                    <a:lnTo>
                      <a:pt x="18" y="96"/>
                    </a:lnTo>
                    <a:lnTo>
                      <a:pt x="28" y="10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1" name="Freeform 235"/>
              <p:cNvSpPr>
                <a:spLocks/>
              </p:cNvSpPr>
              <p:nvPr/>
            </p:nvSpPr>
            <p:spPr bwMode="auto">
              <a:xfrm>
                <a:off x="1294" y="3570"/>
                <a:ext cx="24" cy="100"/>
              </a:xfrm>
              <a:custGeom>
                <a:avLst/>
                <a:gdLst>
                  <a:gd name="T0" fmla="*/ 0 w 24"/>
                  <a:gd name="T1" fmla="*/ 100 h 100"/>
                  <a:gd name="T2" fmla="*/ 10 w 24"/>
                  <a:gd name="T3" fmla="*/ 96 h 100"/>
                  <a:gd name="T4" fmla="*/ 14 w 24"/>
                  <a:gd name="T5" fmla="*/ 92 h 100"/>
                  <a:gd name="T6" fmla="*/ 18 w 24"/>
                  <a:gd name="T7" fmla="*/ 82 h 100"/>
                  <a:gd name="T8" fmla="*/ 24 w 24"/>
                  <a:gd name="T9" fmla="*/ 58 h 100"/>
                  <a:gd name="T10" fmla="*/ 24 w 24"/>
                  <a:gd name="T11" fmla="*/ 44 h 100"/>
                  <a:gd name="T12" fmla="*/ 18 w 24"/>
                  <a:gd name="T13" fmla="*/ 20 h 100"/>
                  <a:gd name="T14" fmla="*/ 14 w 24"/>
                  <a:gd name="T15" fmla="*/ 10 h 100"/>
                  <a:gd name="T16" fmla="*/ 10 w 24"/>
                  <a:gd name="T17" fmla="*/ 4 h 100"/>
                  <a:gd name="T18" fmla="*/ 0 w 24"/>
                  <a:gd name="T1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0">
                    <a:moveTo>
                      <a:pt x="0" y="100"/>
                    </a:moveTo>
                    <a:lnTo>
                      <a:pt x="10" y="96"/>
                    </a:lnTo>
                    <a:lnTo>
                      <a:pt x="14" y="92"/>
                    </a:lnTo>
                    <a:lnTo>
                      <a:pt x="18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18" y="20"/>
                    </a:lnTo>
                    <a:lnTo>
                      <a:pt x="14" y="10"/>
                    </a:lnTo>
                    <a:lnTo>
                      <a:pt x="10" y="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2" name="Line 236"/>
              <p:cNvSpPr>
                <a:spLocks noChangeShapeType="1"/>
              </p:cNvSpPr>
              <p:nvPr/>
            </p:nvSpPr>
            <p:spPr bwMode="auto">
              <a:xfrm>
                <a:off x="1388" y="3130"/>
                <a:ext cx="7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3" name="Line 237"/>
              <p:cNvSpPr>
                <a:spLocks noChangeShapeType="1"/>
              </p:cNvSpPr>
              <p:nvPr/>
            </p:nvSpPr>
            <p:spPr bwMode="auto">
              <a:xfrm>
                <a:off x="990" y="3146"/>
                <a:ext cx="8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4" name="Freeform 238"/>
              <p:cNvSpPr>
                <a:spLocks/>
              </p:cNvSpPr>
              <p:nvPr/>
            </p:nvSpPr>
            <p:spPr bwMode="auto">
              <a:xfrm>
                <a:off x="1112" y="3088"/>
                <a:ext cx="66" cy="100"/>
              </a:xfrm>
              <a:custGeom>
                <a:avLst/>
                <a:gdLst>
                  <a:gd name="T0" fmla="*/ 28 w 66"/>
                  <a:gd name="T1" fmla="*/ 0 h 100"/>
                  <a:gd name="T2" fmla="*/ 14 w 66"/>
                  <a:gd name="T3" fmla="*/ 4 h 100"/>
                  <a:gd name="T4" fmla="*/ 4 w 66"/>
                  <a:gd name="T5" fmla="*/ 18 h 100"/>
                  <a:gd name="T6" fmla="*/ 0 w 66"/>
                  <a:gd name="T7" fmla="*/ 42 h 100"/>
                  <a:gd name="T8" fmla="*/ 0 w 66"/>
                  <a:gd name="T9" fmla="*/ 58 h 100"/>
                  <a:gd name="T10" fmla="*/ 4 w 66"/>
                  <a:gd name="T11" fmla="*/ 82 h 100"/>
                  <a:gd name="T12" fmla="*/ 14 w 66"/>
                  <a:gd name="T13" fmla="*/ 96 h 100"/>
                  <a:gd name="T14" fmla="*/ 28 w 66"/>
                  <a:gd name="T15" fmla="*/ 100 h 100"/>
                  <a:gd name="T16" fmla="*/ 38 w 66"/>
                  <a:gd name="T17" fmla="*/ 100 h 100"/>
                  <a:gd name="T18" fmla="*/ 52 w 66"/>
                  <a:gd name="T19" fmla="*/ 96 h 100"/>
                  <a:gd name="T20" fmla="*/ 62 w 66"/>
                  <a:gd name="T21" fmla="*/ 82 h 100"/>
                  <a:gd name="T22" fmla="*/ 66 w 66"/>
                  <a:gd name="T23" fmla="*/ 58 h 100"/>
                  <a:gd name="T24" fmla="*/ 66 w 66"/>
                  <a:gd name="T25" fmla="*/ 42 h 100"/>
                  <a:gd name="T26" fmla="*/ 62 w 66"/>
                  <a:gd name="T27" fmla="*/ 18 h 100"/>
                  <a:gd name="T28" fmla="*/ 52 w 66"/>
                  <a:gd name="T29" fmla="*/ 4 h 100"/>
                  <a:gd name="T30" fmla="*/ 38 w 66"/>
                  <a:gd name="T31" fmla="*/ 0 h 100"/>
                  <a:gd name="T32" fmla="*/ 28 w 66"/>
                  <a:gd name="T33" fmla="*/ 0 h 100"/>
                  <a:gd name="T34" fmla="*/ 18 w 66"/>
                  <a:gd name="T35" fmla="*/ 4 h 100"/>
                  <a:gd name="T36" fmla="*/ 14 w 66"/>
                  <a:gd name="T37" fmla="*/ 8 h 100"/>
                  <a:gd name="T38" fmla="*/ 8 w 66"/>
                  <a:gd name="T39" fmla="*/ 18 h 100"/>
                  <a:gd name="T40" fmla="*/ 4 w 66"/>
                  <a:gd name="T41" fmla="*/ 42 h 100"/>
                  <a:gd name="T42" fmla="*/ 4 w 66"/>
                  <a:gd name="T43" fmla="*/ 58 h 100"/>
                  <a:gd name="T44" fmla="*/ 8 w 66"/>
                  <a:gd name="T45" fmla="*/ 82 h 100"/>
                  <a:gd name="T46" fmla="*/ 14 w 66"/>
                  <a:gd name="T47" fmla="*/ 90 h 100"/>
                  <a:gd name="T48" fmla="*/ 18 w 66"/>
                  <a:gd name="T49" fmla="*/ 96 h 100"/>
                  <a:gd name="T50" fmla="*/ 28 w 66"/>
                  <a:gd name="T51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6" h="100">
                    <a:moveTo>
                      <a:pt x="28" y="0"/>
                    </a:moveTo>
                    <a:lnTo>
                      <a:pt x="14" y="4"/>
                    </a:lnTo>
                    <a:lnTo>
                      <a:pt x="4" y="18"/>
                    </a:lnTo>
                    <a:lnTo>
                      <a:pt x="0" y="42"/>
                    </a:lnTo>
                    <a:lnTo>
                      <a:pt x="0" y="58"/>
                    </a:lnTo>
                    <a:lnTo>
                      <a:pt x="4" y="82"/>
                    </a:lnTo>
                    <a:lnTo>
                      <a:pt x="14" y="96"/>
                    </a:lnTo>
                    <a:lnTo>
                      <a:pt x="28" y="100"/>
                    </a:lnTo>
                    <a:lnTo>
                      <a:pt x="38" y="100"/>
                    </a:lnTo>
                    <a:lnTo>
                      <a:pt x="52" y="96"/>
                    </a:lnTo>
                    <a:lnTo>
                      <a:pt x="62" y="82"/>
                    </a:lnTo>
                    <a:lnTo>
                      <a:pt x="66" y="58"/>
                    </a:lnTo>
                    <a:lnTo>
                      <a:pt x="66" y="42"/>
                    </a:lnTo>
                    <a:lnTo>
                      <a:pt x="62" y="18"/>
                    </a:lnTo>
                    <a:lnTo>
                      <a:pt x="52" y="4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8" y="4"/>
                    </a:lnTo>
                    <a:lnTo>
                      <a:pt x="14" y="8"/>
                    </a:lnTo>
                    <a:lnTo>
                      <a:pt x="8" y="18"/>
                    </a:lnTo>
                    <a:lnTo>
                      <a:pt x="4" y="42"/>
                    </a:lnTo>
                    <a:lnTo>
                      <a:pt x="4" y="58"/>
                    </a:lnTo>
                    <a:lnTo>
                      <a:pt x="8" y="82"/>
                    </a:lnTo>
                    <a:lnTo>
                      <a:pt x="14" y="90"/>
                    </a:lnTo>
                    <a:lnTo>
                      <a:pt x="18" y="96"/>
                    </a:lnTo>
                    <a:lnTo>
                      <a:pt x="28" y="10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5" name="Freeform 239"/>
              <p:cNvSpPr>
                <a:spLocks/>
              </p:cNvSpPr>
              <p:nvPr/>
            </p:nvSpPr>
            <p:spPr bwMode="auto">
              <a:xfrm>
                <a:off x="1150" y="3088"/>
                <a:ext cx="24" cy="100"/>
              </a:xfrm>
              <a:custGeom>
                <a:avLst/>
                <a:gdLst>
                  <a:gd name="T0" fmla="*/ 0 w 24"/>
                  <a:gd name="T1" fmla="*/ 100 h 100"/>
                  <a:gd name="T2" fmla="*/ 8 w 24"/>
                  <a:gd name="T3" fmla="*/ 96 h 100"/>
                  <a:gd name="T4" fmla="*/ 14 w 24"/>
                  <a:gd name="T5" fmla="*/ 90 h 100"/>
                  <a:gd name="T6" fmla="*/ 18 w 24"/>
                  <a:gd name="T7" fmla="*/ 82 h 100"/>
                  <a:gd name="T8" fmla="*/ 24 w 24"/>
                  <a:gd name="T9" fmla="*/ 58 h 100"/>
                  <a:gd name="T10" fmla="*/ 24 w 24"/>
                  <a:gd name="T11" fmla="*/ 42 h 100"/>
                  <a:gd name="T12" fmla="*/ 18 w 24"/>
                  <a:gd name="T13" fmla="*/ 18 h 100"/>
                  <a:gd name="T14" fmla="*/ 14 w 24"/>
                  <a:gd name="T15" fmla="*/ 8 h 100"/>
                  <a:gd name="T16" fmla="*/ 8 w 24"/>
                  <a:gd name="T17" fmla="*/ 4 h 100"/>
                  <a:gd name="T18" fmla="*/ 0 w 24"/>
                  <a:gd name="T1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0">
                    <a:moveTo>
                      <a:pt x="0" y="100"/>
                    </a:moveTo>
                    <a:lnTo>
                      <a:pt x="8" y="96"/>
                    </a:lnTo>
                    <a:lnTo>
                      <a:pt x="14" y="90"/>
                    </a:lnTo>
                    <a:lnTo>
                      <a:pt x="18" y="82"/>
                    </a:lnTo>
                    <a:lnTo>
                      <a:pt x="24" y="58"/>
                    </a:lnTo>
                    <a:lnTo>
                      <a:pt x="24" y="42"/>
                    </a:lnTo>
                    <a:lnTo>
                      <a:pt x="18" y="18"/>
                    </a:lnTo>
                    <a:lnTo>
                      <a:pt x="14" y="8"/>
                    </a:lnTo>
                    <a:lnTo>
                      <a:pt x="8" y="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6" name="Freeform 240"/>
              <p:cNvSpPr>
                <a:spLocks/>
              </p:cNvSpPr>
              <p:nvPr/>
            </p:nvSpPr>
            <p:spPr bwMode="auto">
              <a:xfrm>
                <a:off x="1212" y="3178"/>
                <a:ext cx="10" cy="10"/>
              </a:xfrm>
              <a:custGeom>
                <a:avLst/>
                <a:gdLst>
                  <a:gd name="T0" fmla="*/ 4 w 10"/>
                  <a:gd name="T1" fmla="*/ 0 h 10"/>
                  <a:gd name="T2" fmla="*/ 0 w 10"/>
                  <a:gd name="T3" fmla="*/ 6 h 10"/>
                  <a:gd name="T4" fmla="*/ 4 w 10"/>
                  <a:gd name="T5" fmla="*/ 10 h 10"/>
                  <a:gd name="T6" fmla="*/ 10 w 10"/>
                  <a:gd name="T7" fmla="*/ 6 h 10"/>
                  <a:gd name="T8" fmla="*/ 4 w 1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4" y="0"/>
                    </a:moveTo>
                    <a:lnTo>
                      <a:pt x="0" y="6"/>
                    </a:lnTo>
                    <a:lnTo>
                      <a:pt x="4" y="10"/>
                    </a:lnTo>
                    <a:lnTo>
                      <a:pt x="10" y="6"/>
                    </a:lnTo>
                    <a:lnTo>
                      <a:pt x="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7" name="Freeform 241"/>
              <p:cNvSpPr>
                <a:spLocks/>
              </p:cNvSpPr>
              <p:nvPr/>
            </p:nvSpPr>
            <p:spPr bwMode="auto">
              <a:xfrm>
                <a:off x="1256" y="3088"/>
                <a:ext cx="66" cy="100"/>
              </a:xfrm>
              <a:custGeom>
                <a:avLst/>
                <a:gdLst>
                  <a:gd name="T0" fmla="*/ 8 w 66"/>
                  <a:gd name="T1" fmla="*/ 0 h 100"/>
                  <a:gd name="T2" fmla="*/ 0 w 66"/>
                  <a:gd name="T3" fmla="*/ 48 h 100"/>
                  <a:gd name="T4" fmla="*/ 8 w 66"/>
                  <a:gd name="T5" fmla="*/ 38 h 100"/>
                  <a:gd name="T6" fmla="*/ 24 w 66"/>
                  <a:gd name="T7" fmla="*/ 32 h 100"/>
                  <a:gd name="T8" fmla="*/ 38 w 66"/>
                  <a:gd name="T9" fmla="*/ 32 h 100"/>
                  <a:gd name="T10" fmla="*/ 52 w 66"/>
                  <a:gd name="T11" fmla="*/ 38 h 100"/>
                  <a:gd name="T12" fmla="*/ 62 w 66"/>
                  <a:gd name="T13" fmla="*/ 48 h 100"/>
                  <a:gd name="T14" fmla="*/ 66 w 66"/>
                  <a:gd name="T15" fmla="*/ 62 h 100"/>
                  <a:gd name="T16" fmla="*/ 66 w 66"/>
                  <a:gd name="T17" fmla="*/ 72 h 100"/>
                  <a:gd name="T18" fmla="*/ 62 w 66"/>
                  <a:gd name="T19" fmla="*/ 86 h 100"/>
                  <a:gd name="T20" fmla="*/ 52 w 66"/>
                  <a:gd name="T21" fmla="*/ 96 h 100"/>
                  <a:gd name="T22" fmla="*/ 38 w 66"/>
                  <a:gd name="T23" fmla="*/ 100 h 100"/>
                  <a:gd name="T24" fmla="*/ 24 w 66"/>
                  <a:gd name="T25" fmla="*/ 100 h 100"/>
                  <a:gd name="T26" fmla="*/ 8 w 66"/>
                  <a:gd name="T27" fmla="*/ 96 h 100"/>
                  <a:gd name="T28" fmla="*/ 4 w 66"/>
                  <a:gd name="T29" fmla="*/ 90 h 100"/>
                  <a:gd name="T30" fmla="*/ 0 w 66"/>
                  <a:gd name="T31" fmla="*/ 82 h 100"/>
                  <a:gd name="T32" fmla="*/ 0 w 66"/>
                  <a:gd name="T33" fmla="*/ 76 h 100"/>
                  <a:gd name="T34" fmla="*/ 4 w 66"/>
                  <a:gd name="T35" fmla="*/ 72 h 100"/>
                  <a:gd name="T36" fmla="*/ 8 w 66"/>
                  <a:gd name="T37" fmla="*/ 76 h 100"/>
                  <a:gd name="T38" fmla="*/ 4 w 66"/>
                  <a:gd name="T39" fmla="*/ 8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6" h="100">
                    <a:moveTo>
                      <a:pt x="8" y="0"/>
                    </a:moveTo>
                    <a:lnTo>
                      <a:pt x="0" y="48"/>
                    </a:lnTo>
                    <a:lnTo>
                      <a:pt x="8" y="38"/>
                    </a:lnTo>
                    <a:lnTo>
                      <a:pt x="24" y="32"/>
                    </a:lnTo>
                    <a:lnTo>
                      <a:pt x="38" y="32"/>
                    </a:lnTo>
                    <a:lnTo>
                      <a:pt x="52" y="38"/>
                    </a:lnTo>
                    <a:lnTo>
                      <a:pt x="62" y="48"/>
                    </a:lnTo>
                    <a:lnTo>
                      <a:pt x="66" y="62"/>
                    </a:lnTo>
                    <a:lnTo>
                      <a:pt x="66" y="72"/>
                    </a:lnTo>
                    <a:lnTo>
                      <a:pt x="62" y="86"/>
                    </a:lnTo>
                    <a:lnTo>
                      <a:pt x="52" y="96"/>
                    </a:lnTo>
                    <a:lnTo>
                      <a:pt x="38" y="100"/>
                    </a:lnTo>
                    <a:lnTo>
                      <a:pt x="24" y="100"/>
                    </a:lnTo>
                    <a:lnTo>
                      <a:pt x="8" y="96"/>
                    </a:lnTo>
                    <a:lnTo>
                      <a:pt x="4" y="90"/>
                    </a:lnTo>
                    <a:lnTo>
                      <a:pt x="0" y="82"/>
                    </a:lnTo>
                    <a:lnTo>
                      <a:pt x="0" y="76"/>
                    </a:lnTo>
                    <a:lnTo>
                      <a:pt x="4" y="72"/>
                    </a:lnTo>
                    <a:lnTo>
                      <a:pt x="8" y="76"/>
                    </a:lnTo>
                    <a:lnTo>
                      <a:pt x="4" y="8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8" name="Freeform 242"/>
              <p:cNvSpPr>
                <a:spLocks/>
              </p:cNvSpPr>
              <p:nvPr/>
            </p:nvSpPr>
            <p:spPr bwMode="auto">
              <a:xfrm>
                <a:off x="1294" y="3120"/>
                <a:ext cx="24" cy="68"/>
              </a:xfrm>
              <a:custGeom>
                <a:avLst/>
                <a:gdLst>
                  <a:gd name="T0" fmla="*/ 0 w 24"/>
                  <a:gd name="T1" fmla="*/ 0 h 68"/>
                  <a:gd name="T2" fmla="*/ 10 w 24"/>
                  <a:gd name="T3" fmla="*/ 6 h 68"/>
                  <a:gd name="T4" fmla="*/ 18 w 24"/>
                  <a:gd name="T5" fmla="*/ 16 h 68"/>
                  <a:gd name="T6" fmla="*/ 24 w 24"/>
                  <a:gd name="T7" fmla="*/ 30 h 68"/>
                  <a:gd name="T8" fmla="*/ 24 w 24"/>
                  <a:gd name="T9" fmla="*/ 40 h 68"/>
                  <a:gd name="T10" fmla="*/ 18 w 24"/>
                  <a:gd name="T11" fmla="*/ 54 h 68"/>
                  <a:gd name="T12" fmla="*/ 10 w 24"/>
                  <a:gd name="T13" fmla="*/ 64 h 68"/>
                  <a:gd name="T14" fmla="*/ 0 w 24"/>
                  <a:gd name="T1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68">
                    <a:moveTo>
                      <a:pt x="0" y="0"/>
                    </a:moveTo>
                    <a:lnTo>
                      <a:pt x="10" y="6"/>
                    </a:lnTo>
                    <a:lnTo>
                      <a:pt x="18" y="16"/>
                    </a:lnTo>
                    <a:lnTo>
                      <a:pt x="24" y="30"/>
                    </a:lnTo>
                    <a:lnTo>
                      <a:pt x="24" y="40"/>
                    </a:lnTo>
                    <a:lnTo>
                      <a:pt x="18" y="54"/>
                    </a:lnTo>
                    <a:lnTo>
                      <a:pt x="10" y="64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59" name="Line 243"/>
              <p:cNvSpPr>
                <a:spLocks noChangeShapeType="1"/>
              </p:cNvSpPr>
              <p:nvPr/>
            </p:nvSpPr>
            <p:spPr bwMode="auto">
              <a:xfrm>
                <a:off x="1264" y="3088"/>
                <a:ext cx="4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0" name="Freeform 244"/>
              <p:cNvSpPr>
                <a:spLocks/>
              </p:cNvSpPr>
              <p:nvPr/>
            </p:nvSpPr>
            <p:spPr bwMode="auto">
              <a:xfrm>
                <a:off x="1264" y="3088"/>
                <a:ext cx="48" cy="4"/>
              </a:xfrm>
              <a:custGeom>
                <a:avLst/>
                <a:gdLst>
                  <a:gd name="T0" fmla="*/ 0 w 48"/>
                  <a:gd name="T1" fmla="*/ 4 h 4"/>
                  <a:gd name="T2" fmla="*/ 24 w 48"/>
                  <a:gd name="T3" fmla="*/ 4 h 4"/>
                  <a:gd name="T4" fmla="*/ 48 w 48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4">
                    <a:moveTo>
                      <a:pt x="0" y="4"/>
                    </a:moveTo>
                    <a:lnTo>
                      <a:pt x="24" y="4"/>
                    </a:lnTo>
                    <a:lnTo>
                      <a:pt x="48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1" name="Line 245"/>
              <p:cNvSpPr>
                <a:spLocks noChangeShapeType="1"/>
              </p:cNvSpPr>
              <p:nvPr/>
            </p:nvSpPr>
            <p:spPr bwMode="auto">
              <a:xfrm>
                <a:off x="1388" y="2590"/>
                <a:ext cx="7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2" name="Freeform 246"/>
              <p:cNvSpPr>
                <a:spLocks/>
              </p:cNvSpPr>
              <p:nvPr/>
            </p:nvSpPr>
            <p:spPr bwMode="auto">
              <a:xfrm>
                <a:off x="1112" y="2546"/>
                <a:ext cx="66" cy="102"/>
              </a:xfrm>
              <a:custGeom>
                <a:avLst/>
                <a:gdLst>
                  <a:gd name="T0" fmla="*/ 28 w 66"/>
                  <a:gd name="T1" fmla="*/ 0 h 102"/>
                  <a:gd name="T2" fmla="*/ 14 w 66"/>
                  <a:gd name="T3" fmla="*/ 6 h 102"/>
                  <a:gd name="T4" fmla="*/ 4 w 66"/>
                  <a:gd name="T5" fmla="*/ 20 h 102"/>
                  <a:gd name="T6" fmla="*/ 0 w 66"/>
                  <a:gd name="T7" fmla="*/ 44 h 102"/>
                  <a:gd name="T8" fmla="*/ 0 w 66"/>
                  <a:gd name="T9" fmla="*/ 58 h 102"/>
                  <a:gd name="T10" fmla="*/ 4 w 66"/>
                  <a:gd name="T11" fmla="*/ 82 h 102"/>
                  <a:gd name="T12" fmla="*/ 14 w 66"/>
                  <a:gd name="T13" fmla="*/ 96 h 102"/>
                  <a:gd name="T14" fmla="*/ 28 w 66"/>
                  <a:gd name="T15" fmla="*/ 102 h 102"/>
                  <a:gd name="T16" fmla="*/ 38 w 66"/>
                  <a:gd name="T17" fmla="*/ 102 h 102"/>
                  <a:gd name="T18" fmla="*/ 52 w 66"/>
                  <a:gd name="T19" fmla="*/ 96 h 102"/>
                  <a:gd name="T20" fmla="*/ 62 w 66"/>
                  <a:gd name="T21" fmla="*/ 82 h 102"/>
                  <a:gd name="T22" fmla="*/ 66 w 66"/>
                  <a:gd name="T23" fmla="*/ 58 h 102"/>
                  <a:gd name="T24" fmla="*/ 66 w 66"/>
                  <a:gd name="T25" fmla="*/ 44 h 102"/>
                  <a:gd name="T26" fmla="*/ 62 w 66"/>
                  <a:gd name="T27" fmla="*/ 20 h 102"/>
                  <a:gd name="T28" fmla="*/ 52 w 66"/>
                  <a:gd name="T29" fmla="*/ 6 h 102"/>
                  <a:gd name="T30" fmla="*/ 38 w 66"/>
                  <a:gd name="T31" fmla="*/ 0 h 102"/>
                  <a:gd name="T32" fmla="*/ 28 w 66"/>
                  <a:gd name="T33" fmla="*/ 0 h 102"/>
                  <a:gd name="T34" fmla="*/ 18 w 66"/>
                  <a:gd name="T35" fmla="*/ 6 h 102"/>
                  <a:gd name="T36" fmla="*/ 14 w 66"/>
                  <a:gd name="T37" fmla="*/ 10 h 102"/>
                  <a:gd name="T38" fmla="*/ 8 w 66"/>
                  <a:gd name="T39" fmla="*/ 20 h 102"/>
                  <a:gd name="T40" fmla="*/ 4 w 66"/>
                  <a:gd name="T41" fmla="*/ 44 h 102"/>
                  <a:gd name="T42" fmla="*/ 4 w 66"/>
                  <a:gd name="T43" fmla="*/ 58 h 102"/>
                  <a:gd name="T44" fmla="*/ 8 w 66"/>
                  <a:gd name="T45" fmla="*/ 82 h 102"/>
                  <a:gd name="T46" fmla="*/ 14 w 66"/>
                  <a:gd name="T47" fmla="*/ 92 h 102"/>
                  <a:gd name="T48" fmla="*/ 18 w 66"/>
                  <a:gd name="T49" fmla="*/ 96 h 102"/>
                  <a:gd name="T50" fmla="*/ 28 w 66"/>
                  <a:gd name="T51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6" h="102">
                    <a:moveTo>
                      <a:pt x="28" y="0"/>
                    </a:moveTo>
                    <a:lnTo>
                      <a:pt x="14" y="6"/>
                    </a:lnTo>
                    <a:lnTo>
                      <a:pt x="4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4" y="82"/>
                    </a:lnTo>
                    <a:lnTo>
                      <a:pt x="14" y="96"/>
                    </a:lnTo>
                    <a:lnTo>
                      <a:pt x="28" y="102"/>
                    </a:lnTo>
                    <a:lnTo>
                      <a:pt x="38" y="102"/>
                    </a:lnTo>
                    <a:lnTo>
                      <a:pt x="52" y="96"/>
                    </a:lnTo>
                    <a:lnTo>
                      <a:pt x="62" y="82"/>
                    </a:lnTo>
                    <a:lnTo>
                      <a:pt x="66" y="58"/>
                    </a:lnTo>
                    <a:lnTo>
                      <a:pt x="66" y="44"/>
                    </a:lnTo>
                    <a:lnTo>
                      <a:pt x="62" y="20"/>
                    </a:lnTo>
                    <a:lnTo>
                      <a:pt x="52" y="6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8" y="6"/>
                    </a:lnTo>
                    <a:lnTo>
                      <a:pt x="14" y="10"/>
                    </a:lnTo>
                    <a:lnTo>
                      <a:pt x="8" y="20"/>
                    </a:lnTo>
                    <a:lnTo>
                      <a:pt x="4" y="44"/>
                    </a:lnTo>
                    <a:lnTo>
                      <a:pt x="4" y="58"/>
                    </a:lnTo>
                    <a:lnTo>
                      <a:pt x="8" y="82"/>
                    </a:lnTo>
                    <a:lnTo>
                      <a:pt x="14" y="92"/>
                    </a:lnTo>
                    <a:lnTo>
                      <a:pt x="18" y="96"/>
                    </a:lnTo>
                    <a:lnTo>
                      <a:pt x="28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3" name="Freeform 247"/>
              <p:cNvSpPr>
                <a:spLocks/>
              </p:cNvSpPr>
              <p:nvPr/>
            </p:nvSpPr>
            <p:spPr bwMode="auto">
              <a:xfrm>
                <a:off x="1150" y="2546"/>
                <a:ext cx="24" cy="102"/>
              </a:xfrm>
              <a:custGeom>
                <a:avLst/>
                <a:gdLst>
                  <a:gd name="T0" fmla="*/ 0 w 24"/>
                  <a:gd name="T1" fmla="*/ 102 h 102"/>
                  <a:gd name="T2" fmla="*/ 8 w 24"/>
                  <a:gd name="T3" fmla="*/ 96 h 102"/>
                  <a:gd name="T4" fmla="*/ 14 w 24"/>
                  <a:gd name="T5" fmla="*/ 92 h 102"/>
                  <a:gd name="T6" fmla="*/ 18 w 24"/>
                  <a:gd name="T7" fmla="*/ 82 h 102"/>
                  <a:gd name="T8" fmla="*/ 24 w 24"/>
                  <a:gd name="T9" fmla="*/ 58 h 102"/>
                  <a:gd name="T10" fmla="*/ 24 w 24"/>
                  <a:gd name="T11" fmla="*/ 44 h 102"/>
                  <a:gd name="T12" fmla="*/ 18 w 24"/>
                  <a:gd name="T13" fmla="*/ 20 h 102"/>
                  <a:gd name="T14" fmla="*/ 14 w 24"/>
                  <a:gd name="T15" fmla="*/ 10 h 102"/>
                  <a:gd name="T16" fmla="*/ 8 w 24"/>
                  <a:gd name="T17" fmla="*/ 6 h 102"/>
                  <a:gd name="T18" fmla="*/ 0 w 24"/>
                  <a:gd name="T1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2">
                    <a:moveTo>
                      <a:pt x="0" y="102"/>
                    </a:moveTo>
                    <a:lnTo>
                      <a:pt x="8" y="96"/>
                    </a:lnTo>
                    <a:lnTo>
                      <a:pt x="14" y="92"/>
                    </a:lnTo>
                    <a:lnTo>
                      <a:pt x="18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18" y="20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4" name="Freeform 248"/>
              <p:cNvSpPr>
                <a:spLocks/>
              </p:cNvSpPr>
              <p:nvPr/>
            </p:nvSpPr>
            <p:spPr bwMode="auto">
              <a:xfrm>
                <a:off x="1212" y="2638"/>
                <a:ext cx="10" cy="10"/>
              </a:xfrm>
              <a:custGeom>
                <a:avLst/>
                <a:gdLst>
                  <a:gd name="T0" fmla="*/ 4 w 10"/>
                  <a:gd name="T1" fmla="*/ 0 h 10"/>
                  <a:gd name="T2" fmla="*/ 0 w 10"/>
                  <a:gd name="T3" fmla="*/ 4 h 10"/>
                  <a:gd name="T4" fmla="*/ 4 w 10"/>
                  <a:gd name="T5" fmla="*/ 10 h 10"/>
                  <a:gd name="T6" fmla="*/ 10 w 10"/>
                  <a:gd name="T7" fmla="*/ 4 h 10"/>
                  <a:gd name="T8" fmla="*/ 4 w 1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4" y="0"/>
                    </a:moveTo>
                    <a:lnTo>
                      <a:pt x="0" y="4"/>
                    </a:lnTo>
                    <a:lnTo>
                      <a:pt x="4" y="10"/>
                    </a:lnTo>
                    <a:lnTo>
                      <a:pt x="10" y="4"/>
                    </a:lnTo>
                    <a:lnTo>
                      <a:pt x="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5" name="Freeform 249"/>
              <p:cNvSpPr>
                <a:spLocks/>
              </p:cNvSpPr>
              <p:nvPr/>
            </p:nvSpPr>
            <p:spPr bwMode="auto">
              <a:xfrm>
                <a:off x="1256" y="2546"/>
                <a:ext cx="66" cy="102"/>
              </a:xfrm>
              <a:custGeom>
                <a:avLst/>
                <a:gdLst>
                  <a:gd name="T0" fmla="*/ 28 w 66"/>
                  <a:gd name="T1" fmla="*/ 0 h 102"/>
                  <a:gd name="T2" fmla="*/ 14 w 66"/>
                  <a:gd name="T3" fmla="*/ 6 h 102"/>
                  <a:gd name="T4" fmla="*/ 4 w 66"/>
                  <a:gd name="T5" fmla="*/ 20 h 102"/>
                  <a:gd name="T6" fmla="*/ 0 w 66"/>
                  <a:gd name="T7" fmla="*/ 44 h 102"/>
                  <a:gd name="T8" fmla="*/ 0 w 66"/>
                  <a:gd name="T9" fmla="*/ 58 h 102"/>
                  <a:gd name="T10" fmla="*/ 4 w 66"/>
                  <a:gd name="T11" fmla="*/ 82 h 102"/>
                  <a:gd name="T12" fmla="*/ 14 w 66"/>
                  <a:gd name="T13" fmla="*/ 96 h 102"/>
                  <a:gd name="T14" fmla="*/ 28 w 66"/>
                  <a:gd name="T15" fmla="*/ 102 h 102"/>
                  <a:gd name="T16" fmla="*/ 38 w 66"/>
                  <a:gd name="T17" fmla="*/ 102 h 102"/>
                  <a:gd name="T18" fmla="*/ 52 w 66"/>
                  <a:gd name="T19" fmla="*/ 96 h 102"/>
                  <a:gd name="T20" fmla="*/ 62 w 66"/>
                  <a:gd name="T21" fmla="*/ 82 h 102"/>
                  <a:gd name="T22" fmla="*/ 66 w 66"/>
                  <a:gd name="T23" fmla="*/ 58 h 102"/>
                  <a:gd name="T24" fmla="*/ 66 w 66"/>
                  <a:gd name="T25" fmla="*/ 44 h 102"/>
                  <a:gd name="T26" fmla="*/ 62 w 66"/>
                  <a:gd name="T27" fmla="*/ 20 h 102"/>
                  <a:gd name="T28" fmla="*/ 52 w 66"/>
                  <a:gd name="T29" fmla="*/ 6 h 102"/>
                  <a:gd name="T30" fmla="*/ 38 w 66"/>
                  <a:gd name="T31" fmla="*/ 0 h 102"/>
                  <a:gd name="T32" fmla="*/ 28 w 66"/>
                  <a:gd name="T33" fmla="*/ 0 h 102"/>
                  <a:gd name="T34" fmla="*/ 18 w 66"/>
                  <a:gd name="T35" fmla="*/ 6 h 102"/>
                  <a:gd name="T36" fmla="*/ 14 w 66"/>
                  <a:gd name="T37" fmla="*/ 10 h 102"/>
                  <a:gd name="T38" fmla="*/ 8 w 66"/>
                  <a:gd name="T39" fmla="*/ 20 h 102"/>
                  <a:gd name="T40" fmla="*/ 4 w 66"/>
                  <a:gd name="T41" fmla="*/ 44 h 102"/>
                  <a:gd name="T42" fmla="*/ 4 w 66"/>
                  <a:gd name="T43" fmla="*/ 58 h 102"/>
                  <a:gd name="T44" fmla="*/ 8 w 66"/>
                  <a:gd name="T45" fmla="*/ 82 h 102"/>
                  <a:gd name="T46" fmla="*/ 14 w 66"/>
                  <a:gd name="T47" fmla="*/ 92 h 102"/>
                  <a:gd name="T48" fmla="*/ 18 w 66"/>
                  <a:gd name="T49" fmla="*/ 96 h 102"/>
                  <a:gd name="T50" fmla="*/ 28 w 66"/>
                  <a:gd name="T51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6" h="102">
                    <a:moveTo>
                      <a:pt x="28" y="0"/>
                    </a:moveTo>
                    <a:lnTo>
                      <a:pt x="14" y="6"/>
                    </a:lnTo>
                    <a:lnTo>
                      <a:pt x="4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4" y="82"/>
                    </a:lnTo>
                    <a:lnTo>
                      <a:pt x="14" y="96"/>
                    </a:lnTo>
                    <a:lnTo>
                      <a:pt x="28" y="102"/>
                    </a:lnTo>
                    <a:lnTo>
                      <a:pt x="38" y="102"/>
                    </a:lnTo>
                    <a:lnTo>
                      <a:pt x="52" y="96"/>
                    </a:lnTo>
                    <a:lnTo>
                      <a:pt x="62" y="82"/>
                    </a:lnTo>
                    <a:lnTo>
                      <a:pt x="66" y="58"/>
                    </a:lnTo>
                    <a:lnTo>
                      <a:pt x="66" y="44"/>
                    </a:lnTo>
                    <a:lnTo>
                      <a:pt x="62" y="20"/>
                    </a:lnTo>
                    <a:lnTo>
                      <a:pt x="52" y="6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8" y="6"/>
                    </a:lnTo>
                    <a:lnTo>
                      <a:pt x="14" y="10"/>
                    </a:lnTo>
                    <a:lnTo>
                      <a:pt x="8" y="20"/>
                    </a:lnTo>
                    <a:lnTo>
                      <a:pt x="4" y="44"/>
                    </a:lnTo>
                    <a:lnTo>
                      <a:pt x="4" y="58"/>
                    </a:lnTo>
                    <a:lnTo>
                      <a:pt x="8" y="82"/>
                    </a:lnTo>
                    <a:lnTo>
                      <a:pt x="14" y="92"/>
                    </a:lnTo>
                    <a:lnTo>
                      <a:pt x="18" y="96"/>
                    </a:lnTo>
                    <a:lnTo>
                      <a:pt x="28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6" name="Freeform 250"/>
              <p:cNvSpPr>
                <a:spLocks/>
              </p:cNvSpPr>
              <p:nvPr/>
            </p:nvSpPr>
            <p:spPr bwMode="auto">
              <a:xfrm>
                <a:off x="1294" y="2546"/>
                <a:ext cx="24" cy="102"/>
              </a:xfrm>
              <a:custGeom>
                <a:avLst/>
                <a:gdLst>
                  <a:gd name="T0" fmla="*/ 0 w 24"/>
                  <a:gd name="T1" fmla="*/ 102 h 102"/>
                  <a:gd name="T2" fmla="*/ 10 w 24"/>
                  <a:gd name="T3" fmla="*/ 96 h 102"/>
                  <a:gd name="T4" fmla="*/ 14 w 24"/>
                  <a:gd name="T5" fmla="*/ 92 h 102"/>
                  <a:gd name="T6" fmla="*/ 18 w 24"/>
                  <a:gd name="T7" fmla="*/ 82 h 102"/>
                  <a:gd name="T8" fmla="*/ 24 w 24"/>
                  <a:gd name="T9" fmla="*/ 58 h 102"/>
                  <a:gd name="T10" fmla="*/ 24 w 24"/>
                  <a:gd name="T11" fmla="*/ 44 h 102"/>
                  <a:gd name="T12" fmla="*/ 18 w 24"/>
                  <a:gd name="T13" fmla="*/ 20 h 102"/>
                  <a:gd name="T14" fmla="*/ 14 w 24"/>
                  <a:gd name="T15" fmla="*/ 10 h 102"/>
                  <a:gd name="T16" fmla="*/ 10 w 24"/>
                  <a:gd name="T17" fmla="*/ 6 h 102"/>
                  <a:gd name="T18" fmla="*/ 0 w 24"/>
                  <a:gd name="T1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2">
                    <a:moveTo>
                      <a:pt x="0" y="102"/>
                    </a:moveTo>
                    <a:lnTo>
                      <a:pt x="10" y="96"/>
                    </a:lnTo>
                    <a:lnTo>
                      <a:pt x="14" y="92"/>
                    </a:lnTo>
                    <a:lnTo>
                      <a:pt x="18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18" y="20"/>
                    </a:lnTo>
                    <a:lnTo>
                      <a:pt x="14" y="10"/>
                    </a:lnTo>
                    <a:lnTo>
                      <a:pt x="10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7" name="Line 251"/>
              <p:cNvSpPr>
                <a:spLocks noChangeShapeType="1"/>
              </p:cNvSpPr>
              <p:nvPr/>
            </p:nvSpPr>
            <p:spPr bwMode="auto">
              <a:xfrm>
                <a:off x="1388" y="2050"/>
                <a:ext cx="7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8" name="Freeform 252"/>
              <p:cNvSpPr>
                <a:spLocks/>
              </p:cNvSpPr>
              <p:nvPr/>
            </p:nvSpPr>
            <p:spPr bwMode="auto">
              <a:xfrm>
                <a:off x="1112" y="2006"/>
                <a:ext cx="66" cy="102"/>
              </a:xfrm>
              <a:custGeom>
                <a:avLst/>
                <a:gdLst>
                  <a:gd name="T0" fmla="*/ 28 w 66"/>
                  <a:gd name="T1" fmla="*/ 0 h 102"/>
                  <a:gd name="T2" fmla="*/ 14 w 66"/>
                  <a:gd name="T3" fmla="*/ 6 h 102"/>
                  <a:gd name="T4" fmla="*/ 4 w 66"/>
                  <a:gd name="T5" fmla="*/ 20 h 102"/>
                  <a:gd name="T6" fmla="*/ 0 w 66"/>
                  <a:gd name="T7" fmla="*/ 44 h 102"/>
                  <a:gd name="T8" fmla="*/ 0 w 66"/>
                  <a:gd name="T9" fmla="*/ 58 h 102"/>
                  <a:gd name="T10" fmla="*/ 4 w 66"/>
                  <a:gd name="T11" fmla="*/ 82 h 102"/>
                  <a:gd name="T12" fmla="*/ 14 w 66"/>
                  <a:gd name="T13" fmla="*/ 96 h 102"/>
                  <a:gd name="T14" fmla="*/ 28 w 66"/>
                  <a:gd name="T15" fmla="*/ 102 h 102"/>
                  <a:gd name="T16" fmla="*/ 38 w 66"/>
                  <a:gd name="T17" fmla="*/ 102 h 102"/>
                  <a:gd name="T18" fmla="*/ 52 w 66"/>
                  <a:gd name="T19" fmla="*/ 96 h 102"/>
                  <a:gd name="T20" fmla="*/ 62 w 66"/>
                  <a:gd name="T21" fmla="*/ 82 h 102"/>
                  <a:gd name="T22" fmla="*/ 66 w 66"/>
                  <a:gd name="T23" fmla="*/ 58 h 102"/>
                  <a:gd name="T24" fmla="*/ 66 w 66"/>
                  <a:gd name="T25" fmla="*/ 44 h 102"/>
                  <a:gd name="T26" fmla="*/ 62 w 66"/>
                  <a:gd name="T27" fmla="*/ 20 h 102"/>
                  <a:gd name="T28" fmla="*/ 52 w 66"/>
                  <a:gd name="T29" fmla="*/ 6 h 102"/>
                  <a:gd name="T30" fmla="*/ 38 w 66"/>
                  <a:gd name="T31" fmla="*/ 0 h 102"/>
                  <a:gd name="T32" fmla="*/ 28 w 66"/>
                  <a:gd name="T33" fmla="*/ 0 h 102"/>
                  <a:gd name="T34" fmla="*/ 18 w 66"/>
                  <a:gd name="T35" fmla="*/ 6 h 102"/>
                  <a:gd name="T36" fmla="*/ 14 w 66"/>
                  <a:gd name="T37" fmla="*/ 10 h 102"/>
                  <a:gd name="T38" fmla="*/ 8 w 66"/>
                  <a:gd name="T39" fmla="*/ 20 h 102"/>
                  <a:gd name="T40" fmla="*/ 4 w 66"/>
                  <a:gd name="T41" fmla="*/ 44 h 102"/>
                  <a:gd name="T42" fmla="*/ 4 w 66"/>
                  <a:gd name="T43" fmla="*/ 58 h 102"/>
                  <a:gd name="T44" fmla="*/ 8 w 66"/>
                  <a:gd name="T45" fmla="*/ 82 h 102"/>
                  <a:gd name="T46" fmla="*/ 14 w 66"/>
                  <a:gd name="T47" fmla="*/ 92 h 102"/>
                  <a:gd name="T48" fmla="*/ 18 w 66"/>
                  <a:gd name="T49" fmla="*/ 96 h 102"/>
                  <a:gd name="T50" fmla="*/ 28 w 66"/>
                  <a:gd name="T51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6" h="102">
                    <a:moveTo>
                      <a:pt x="28" y="0"/>
                    </a:moveTo>
                    <a:lnTo>
                      <a:pt x="14" y="6"/>
                    </a:lnTo>
                    <a:lnTo>
                      <a:pt x="4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4" y="82"/>
                    </a:lnTo>
                    <a:lnTo>
                      <a:pt x="14" y="96"/>
                    </a:lnTo>
                    <a:lnTo>
                      <a:pt x="28" y="102"/>
                    </a:lnTo>
                    <a:lnTo>
                      <a:pt x="38" y="102"/>
                    </a:lnTo>
                    <a:lnTo>
                      <a:pt x="52" y="96"/>
                    </a:lnTo>
                    <a:lnTo>
                      <a:pt x="62" y="82"/>
                    </a:lnTo>
                    <a:lnTo>
                      <a:pt x="66" y="58"/>
                    </a:lnTo>
                    <a:lnTo>
                      <a:pt x="66" y="44"/>
                    </a:lnTo>
                    <a:lnTo>
                      <a:pt x="62" y="20"/>
                    </a:lnTo>
                    <a:lnTo>
                      <a:pt x="52" y="6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8" y="6"/>
                    </a:lnTo>
                    <a:lnTo>
                      <a:pt x="14" y="10"/>
                    </a:lnTo>
                    <a:lnTo>
                      <a:pt x="8" y="20"/>
                    </a:lnTo>
                    <a:lnTo>
                      <a:pt x="4" y="44"/>
                    </a:lnTo>
                    <a:lnTo>
                      <a:pt x="4" y="58"/>
                    </a:lnTo>
                    <a:lnTo>
                      <a:pt x="8" y="82"/>
                    </a:lnTo>
                    <a:lnTo>
                      <a:pt x="14" y="92"/>
                    </a:lnTo>
                    <a:lnTo>
                      <a:pt x="18" y="96"/>
                    </a:lnTo>
                    <a:lnTo>
                      <a:pt x="28" y="10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69" name="Freeform 253"/>
              <p:cNvSpPr>
                <a:spLocks/>
              </p:cNvSpPr>
              <p:nvPr/>
            </p:nvSpPr>
            <p:spPr bwMode="auto">
              <a:xfrm>
                <a:off x="1150" y="2006"/>
                <a:ext cx="24" cy="102"/>
              </a:xfrm>
              <a:custGeom>
                <a:avLst/>
                <a:gdLst>
                  <a:gd name="T0" fmla="*/ 0 w 24"/>
                  <a:gd name="T1" fmla="*/ 102 h 102"/>
                  <a:gd name="T2" fmla="*/ 8 w 24"/>
                  <a:gd name="T3" fmla="*/ 96 h 102"/>
                  <a:gd name="T4" fmla="*/ 14 w 24"/>
                  <a:gd name="T5" fmla="*/ 92 h 102"/>
                  <a:gd name="T6" fmla="*/ 18 w 24"/>
                  <a:gd name="T7" fmla="*/ 82 h 102"/>
                  <a:gd name="T8" fmla="*/ 24 w 24"/>
                  <a:gd name="T9" fmla="*/ 58 h 102"/>
                  <a:gd name="T10" fmla="*/ 24 w 24"/>
                  <a:gd name="T11" fmla="*/ 44 h 102"/>
                  <a:gd name="T12" fmla="*/ 18 w 24"/>
                  <a:gd name="T13" fmla="*/ 20 h 102"/>
                  <a:gd name="T14" fmla="*/ 14 w 24"/>
                  <a:gd name="T15" fmla="*/ 10 h 102"/>
                  <a:gd name="T16" fmla="*/ 8 w 24"/>
                  <a:gd name="T17" fmla="*/ 6 h 102"/>
                  <a:gd name="T18" fmla="*/ 0 w 24"/>
                  <a:gd name="T1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2">
                    <a:moveTo>
                      <a:pt x="0" y="102"/>
                    </a:moveTo>
                    <a:lnTo>
                      <a:pt x="8" y="96"/>
                    </a:lnTo>
                    <a:lnTo>
                      <a:pt x="14" y="92"/>
                    </a:lnTo>
                    <a:lnTo>
                      <a:pt x="18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18" y="20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0" name="Freeform 254"/>
              <p:cNvSpPr>
                <a:spLocks/>
              </p:cNvSpPr>
              <p:nvPr/>
            </p:nvSpPr>
            <p:spPr bwMode="auto">
              <a:xfrm>
                <a:off x="1212" y="2098"/>
                <a:ext cx="10" cy="10"/>
              </a:xfrm>
              <a:custGeom>
                <a:avLst/>
                <a:gdLst>
                  <a:gd name="T0" fmla="*/ 4 w 10"/>
                  <a:gd name="T1" fmla="*/ 0 h 10"/>
                  <a:gd name="T2" fmla="*/ 0 w 10"/>
                  <a:gd name="T3" fmla="*/ 4 h 10"/>
                  <a:gd name="T4" fmla="*/ 4 w 10"/>
                  <a:gd name="T5" fmla="*/ 10 h 10"/>
                  <a:gd name="T6" fmla="*/ 10 w 10"/>
                  <a:gd name="T7" fmla="*/ 4 h 10"/>
                  <a:gd name="T8" fmla="*/ 4 w 1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4" y="0"/>
                    </a:moveTo>
                    <a:lnTo>
                      <a:pt x="0" y="4"/>
                    </a:lnTo>
                    <a:lnTo>
                      <a:pt x="4" y="10"/>
                    </a:lnTo>
                    <a:lnTo>
                      <a:pt x="10" y="4"/>
                    </a:lnTo>
                    <a:lnTo>
                      <a:pt x="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1" name="Freeform 255"/>
              <p:cNvSpPr>
                <a:spLocks/>
              </p:cNvSpPr>
              <p:nvPr/>
            </p:nvSpPr>
            <p:spPr bwMode="auto">
              <a:xfrm>
                <a:off x="1256" y="2006"/>
                <a:ext cx="66" cy="102"/>
              </a:xfrm>
              <a:custGeom>
                <a:avLst/>
                <a:gdLst>
                  <a:gd name="T0" fmla="*/ 8 w 66"/>
                  <a:gd name="T1" fmla="*/ 0 h 102"/>
                  <a:gd name="T2" fmla="*/ 0 w 66"/>
                  <a:gd name="T3" fmla="*/ 48 h 102"/>
                  <a:gd name="T4" fmla="*/ 8 w 66"/>
                  <a:gd name="T5" fmla="*/ 38 h 102"/>
                  <a:gd name="T6" fmla="*/ 24 w 66"/>
                  <a:gd name="T7" fmla="*/ 34 h 102"/>
                  <a:gd name="T8" fmla="*/ 38 w 66"/>
                  <a:gd name="T9" fmla="*/ 34 h 102"/>
                  <a:gd name="T10" fmla="*/ 52 w 66"/>
                  <a:gd name="T11" fmla="*/ 38 h 102"/>
                  <a:gd name="T12" fmla="*/ 62 w 66"/>
                  <a:gd name="T13" fmla="*/ 48 h 102"/>
                  <a:gd name="T14" fmla="*/ 66 w 66"/>
                  <a:gd name="T15" fmla="*/ 62 h 102"/>
                  <a:gd name="T16" fmla="*/ 66 w 66"/>
                  <a:gd name="T17" fmla="*/ 72 h 102"/>
                  <a:gd name="T18" fmla="*/ 62 w 66"/>
                  <a:gd name="T19" fmla="*/ 86 h 102"/>
                  <a:gd name="T20" fmla="*/ 52 w 66"/>
                  <a:gd name="T21" fmla="*/ 96 h 102"/>
                  <a:gd name="T22" fmla="*/ 38 w 66"/>
                  <a:gd name="T23" fmla="*/ 102 h 102"/>
                  <a:gd name="T24" fmla="*/ 24 w 66"/>
                  <a:gd name="T25" fmla="*/ 102 h 102"/>
                  <a:gd name="T26" fmla="*/ 8 w 66"/>
                  <a:gd name="T27" fmla="*/ 96 h 102"/>
                  <a:gd name="T28" fmla="*/ 4 w 66"/>
                  <a:gd name="T29" fmla="*/ 92 h 102"/>
                  <a:gd name="T30" fmla="*/ 0 w 66"/>
                  <a:gd name="T31" fmla="*/ 82 h 102"/>
                  <a:gd name="T32" fmla="*/ 0 w 66"/>
                  <a:gd name="T33" fmla="*/ 78 h 102"/>
                  <a:gd name="T34" fmla="*/ 4 w 66"/>
                  <a:gd name="T35" fmla="*/ 72 h 102"/>
                  <a:gd name="T36" fmla="*/ 8 w 66"/>
                  <a:gd name="T37" fmla="*/ 78 h 102"/>
                  <a:gd name="T38" fmla="*/ 4 w 66"/>
                  <a:gd name="T39" fmla="*/ 8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6" h="102">
                    <a:moveTo>
                      <a:pt x="8" y="0"/>
                    </a:moveTo>
                    <a:lnTo>
                      <a:pt x="0" y="48"/>
                    </a:lnTo>
                    <a:lnTo>
                      <a:pt x="8" y="38"/>
                    </a:lnTo>
                    <a:lnTo>
                      <a:pt x="24" y="34"/>
                    </a:lnTo>
                    <a:lnTo>
                      <a:pt x="38" y="34"/>
                    </a:lnTo>
                    <a:lnTo>
                      <a:pt x="52" y="38"/>
                    </a:lnTo>
                    <a:lnTo>
                      <a:pt x="62" y="48"/>
                    </a:lnTo>
                    <a:lnTo>
                      <a:pt x="66" y="62"/>
                    </a:lnTo>
                    <a:lnTo>
                      <a:pt x="66" y="72"/>
                    </a:lnTo>
                    <a:lnTo>
                      <a:pt x="62" y="86"/>
                    </a:lnTo>
                    <a:lnTo>
                      <a:pt x="52" y="96"/>
                    </a:lnTo>
                    <a:lnTo>
                      <a:pt x="38" y="102"/>
                    </a:lnTo>
                    <a:lnTo>
                      <a:pt x="24" y="102"/>
                    </a:lnTo>
                    <a:lnTo>
                      <a:pt x="8" y="96"/>
                    </a:lnTo>
                    <a:lnTo>
                      <a:pt x="4" y="92"/>
                    </a:lnTo>
                    <a:lnTo>
                      <a:pt x="0" y="82"/>
                    </a:lnTo>
                    <a:lnTo>
                      <a:pt x="0" y="78"/>
                    </a:lnTo>
                    <a:lnTo>
                      <a:pt x="4" y="72"/>
                    </a:lnTo>
                    <a:lnTo>
                      <a:pt x="8" y="78"/>
                    </a:lnTo>
                    <a:lnTo>
                      <a:pt x="4" y="8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2" name="Freeform 256"/>
              <p:cNvSpPr>
                <a:spLocks/>
              </p:cNvSpPr>
              <p:nvPr/>
            </p:nvSpPr>
            <p:spPr bwMode="auto">
              <a:xfrm>
                <a:off x="1294" y="2040"/>
                <a:ext cx="24" cy="68"/>
              </a:xfrm>
              <a:custGeom>
                <a:avLst/>
                <a:gdLst>
                  <a:gd name="T0" fmla="*/ 0 w 24"/>
                  <a:gd name="T1" fmla="*/ 0 h 68"/>
                  <a:gd name="T2" fmla="*/ 10 w 24"/>
                  <a:gd name="T3" fmla="*/ 4 h 68"/>
                  <a:gd name="T4" fmla="*/ 18 w 24"/>
                  <a:gd name="T5" fmla="*/ 14 h 68"/>
                  <a:gd name="T6" fmla="*/ 24 w 24"/>
                  <a:gd name="T7" fmla="*/ 28 h 68"/>
                  <a:gd name="T8" fmla="*/ 24 w 24"/>
                  <a:gd name="T9" fmla="*/ 38 h 68"/>
                  <a:gd name="T10" fmla="*/ 18 w 24"/>
                  <a:gd name="T11" fmla="*/ 52 h 68"/>
                  <a:gd name="T12" fmla="*/ 10 w 24"/>
                  <a:gd name="T13" fmla="*/ 62 h 68"/>
                  <a:gd name="T14" fmla="*/ 0 w 24"/>
                  <a:gd name="T1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68">
                    <a:moveTo>
                      <a:pt x="0" y="0"/>
                    </a:moveTo>
                    <a:lnTo>
                      <a:pt x="10" y="4"/>
                    </a:lnTo>
                    <a:lnTo>
                      <a:pt x="18" y="14"/>
                    </a:lnTo>
                    <a:lnTo>
                      <a:pt x="24" y="28"/>
                    </a:lnTo>
                    <a:lnTo>
                      <a:pt x="24" y="38"/>
                    </a:lnTo>
                    <a:lnTo>
                      <a:pt x="18" y="52"/>
                    </a:lnTo>
                    <a:lnTo>
                      <a:pt x="10" y="62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3" name="Line 257"/>
              <p:cNvSpPr>
                <a:spLocks noChangeShapeType="1"/>
              </p:cNvSpPr>
              <p:nvPr/>
            </p:nvSpPr>
            <p:spPr bwMode="auto">
              <a:xfrm>
                <a:off x="1264" y="2006"/>
                <a:ext cx="4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4" name="Freeform 258"/>
              <p:cNvSpPr>
                <a:spLocks/>
              </p:cNvSpPr>
              <p:nvPr/>
            </p:nvSpPr>
            <p:spPr bwMode="auto">
              <a:xfrm>
                <a:off x="1264" y="2006"/>
                <a:ext cx="48" cy="6"/>
              </a:xfrm>
              <a:custGeom>
                <a:avLst/>
                <a:gdLst>
                  <a:gd name="T0" fmla="*/ 0 w 48"/>
                  <a:gd name="T1" fmla="*/ 6 h 6"/>
                  <a:gd name="T2" fmla="*/ 24 w 48"/>
                  <a:gd name="T3" fmla="*/ 6 h 6"/>
                  <a:gd name="T4" fmla="*/ 48 w 4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6">
                    <a:moveTo>
                      <a:pt x="0" y="6"/>
                    </a:moveTo>
                    <a:lnTo>
                      <a:pt x="24" y="6"/>
                    </a:lnTo>
                    <a:lnTo>
                      <a:pt x="48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5" name="Line 259"/>
              <p:cNvSpPr>
                <a:spLocks noChangeShapeType="1"/>
              </p:cNvSpPr>
              <p:nvPr/>
            </p:nvSpPr>
            <p:spPr bwMode="auto">
              <a:xfrm>
                <a:off x="1388" y="1508"/>
                <a:ext cx="7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6" name="Freeform 260"/>
              <p:cNvSpPr>
                <a:spLocks/>
              </p:cNvSpPr>
              <p:nvPr/>
            </p:nvSpPr>
            <p:spPr bwMode="auto">
              <a:xfrm>
                <a:off x="1126" y="1466"/>
                <a:ext cx="24" cy="100"/>
              </a:xfrm>
              <a:custGeom>
                <a:avLst/>
                <a:gdLst>
                  <a:gd name="T0" fmla="*/ 0 w 24"/>
                  <a:gd name="T1" fmla="*/ 20 h 100"/>
                  <a:gd name="T2" fmla="*/ 8 w 24"/>
                  <a:gd name="T3" fmla="*/ 14 h 100"/>
                  <a:gd name="T4" fmla="*/ 24 w 24"/>
                  <a:gd name="T5" fmla="*/ 0 h 100"/>
                  <a:gd name="T6" fmla="*/ 24 w 24"/>
                  <a:gd name="T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00">
                    <a:moveTo>
                      <a:pt x="0" y="20"/>
                    </a:moveTo>
                    <a:lnTo>
                      <a:pt x="8" y="14"/>
                    </a:lnTo>
                    <a:lnTo>
                      <a:pt x="24" y="0"/>
                    </a:lnTo>
                    <a:lnTo>
                      <a:pt x="24" y="10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7" name="Line 261"/>
              <p:cNvSpPr>
                <a:spLocks noChangeShapeType="1"/>
              </p:cNvSpPr>
              <p:nvPr/>
            </p:nvSpPr>
            <p:spPr bwMode="auto">
              <a:xfrm>
                <a:off x="1144" y="1470"/>
                <a:ext cx="1" cy="9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8" name="Line 262"/>
              <p:cNvSpPr>
                <a:spLocks noChangeShapeType="1"/>
              </p:cNvSpPr>
              <p:nvPr/>
            </p:nvSpPr>
            <p:spPr bwMode="auto">
              <a:xfrm>
                <a:off x="1126" y="1566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79" name="Freeform 263"/>
              <p:cNvSpPr>
                <a:spLocks/>
              </p:cNvSpPr>
              <p:nvPr/>
            </p:nvSpPr>
            <p:spPr bwMode="auto">
              <a:xfrm>
                <a:off x="1212" y="1558"/>
                <a:ext cx="10" cy="8"/>
              </a:xfrm>
              <a:custGeom>
                <a:avLst/>
                <a:gdLst>
                  <a:gd name="T0" fmla="*/ 4 w 10"/>
                  <a:gd name="T1" fmla="*/ 0 h 8"/>
                  <a:gd name="T2" fmla="*/ 0 w 10"/>
                  <a:gd name="T3" fmla="*/ 4 h 8"/>
                  <a:gd name="T4" fmla="*/ 4 w 10"/>
                  <a:gd name="T5" fmla="*/ 8 h 8"/>
                  <a:gd name="T6" fmla="*/ 10 w 10"/>
                  <a:gd name="T7" fmla="*/ 4 h 8"/>
                  <a:gd name="T8" fmla="*/ 4 w 1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4" y="0"/>
                    </a:moveTo>
                    <a:lnTo>
                      <a:pt x="0" y="4"/>
                    </a:lnTo>
                    <a:lnTo>
                      <a:pt x="4" y="8"/>
                    </a:lnTo>
                    <a:lnTo>
                      <a:pt x="10" y="4"/>
                    </a:lnTo>
                    <a:lnTo>
                      <a:pt x="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0" name="Freeform 264"/>
              <p:cNvSpPr>
                <a:spLocks/>
              </p:cNvSpPr>
              <p:nvPr/>
            </p:nvSpPr>
            <p:spPr bwMode="auto">
              <a:xfrm>
                <a:off x="1256" y="1466"/>
                <a:ext cx="66" cy="100"/>
              </a:xfrm>
              <a:custGeom>
                <a:avLst/>
                <a:gdLst>
                  <a:gd name="T0" fmla="*/ 28 w 66"/>
                  <a:gd name="T1" fmla="*/ 0 h 100"/>
                  <a:gd name="T2" fmla="*/ 14 w 66"/>
                  <a:gd name="T3" fmla="*/ 4 h 100"/>
                  <a:gd name="T4" fmla="*/ 4 w 66"/>
                  <a:gd name="T5" fmla="*/ 20 h 100"/>
                  <a:gd name="T6" fmla="*/ 0 w 66"/>
                  <a:gd name="T7" fmla="*/ 44 h 100"/>
                  <a:gd name="T8" fmla="*/ 0 w 66"/>
                  <a:gd name="T9" fmla="*/ 58 h 100"/>
                  <a:gd name="T10" fmla="*/ 4 w 66"/>
                  <a:gd name="T11" fmla="*/ 82 h 100"/>
                  <a:gd name="T12" fmla="*/ 14 w 66"/>
                  <a:gd name="T13" fmla="*/ 96 h 100"/>
                  <a:gd name="T14" fmla="*/ 28 w 66"/>
                  <a:gd name="T15" fmla="*/ 100 h 100"/>
                  <a:gd name="T16" fmla="*/ 38 w 66"/>
                  <a:gd name="T17" fmla="*/ 100 h 100"/>
                  <a:gd name="T18" fmla="*/ 52 w 66"/>
                  <a:gd name="T19" fmla="*/ 96 h 100"/>
                  <a:gd name="T20" fmla="*/ 62 w 66"/>
                  <a:gd name="T21" fmla="*/ 82 h 100"/>
                  <a:gd name="T22" fmla="*/ 66 w 66"/>
                  <a:gd name="T23" fmla="*/ 58 h 100"/>
                  <a:gd name="T24" fmla="*/ 66 w 66"/>
                  <a:gd name="T25" fmla="*/ 44 h 100"/>
                  <a:gd name="T26" fmla="*/ 62 w 66"/>
                  <a:gd name="T27" fmla="*/ 20 h 100"/>
                  <a:gd name="T28" fmla="*/ 52 w 66"/>
                  <a:gd name="T29" fmla="*/ 4 h 100"/>
                  <a:gd name="T30" fmla="*/ 38 w 66"/>
                  <a:gd name="T31" fmla="*/ 0 h 100"/>
                  <a:gd name="T32" fmla="*/ 28 w 66"/>
                  <a:gd name="T33" fmla="*/ 0 h 100"/>
                  <a:gd name="T34" fmla="*/ 18 w 66"/>
                  <a:gd name="T35" fmla="*/ 4 h 100"/>
                  <a:gd name="T36" fmla="*/ 14 w 66"/>
                  <a:gd name="T37" fmla="*/ 10 h 100"/>
                  <a:gd name="T38" fmla="*/ 8 w 66"/>
                  <a:gd name="T39" fmla="*/ 20 h 100"/>
                  <a:gd name="T40" fmla="*/ 4 w 66"/>
                  <a:gd name="T41" fmla="*/ 44 h 100"/>
                  <a:gd name="T42" fmla="*/ 4 w 66"/>
                  <a:gd name="T43" fmla="*/ 58 h 100"/>
                  <a:gd name="T44" fmla="*/ 8 w 66"/>
                  <a:gd name="T45" fmla="*/ 82 h 100"/>
                  <a:gd name="T46" fmla="*/ 14 w 66"/>
                  <a:gd name="T47" fmla="*/ 92 h 100"/>
                  <a:gd name="T48" fmla="*/ 18 w 66"/>
                  <a:gd name="T49" fmla="*/ 96 h 100"/>
                  <a:gd name="T50" fmla="*/ 28 w 66"/>
                  <a:gd name="T51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6" h="100">
                    <a:moveTo>
                      <a:pt x="28" y="0"/>
                    </a:moveTo>
                    <a:lnTo>
                      <a:pt x="14" y="4"/>
                    </a:lnTo>
                    <a:lnTo>
                      <a:pt x="4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4" y="82"/>
                    </a:lnTo>
                    <a:lnTo>
                      <a:pt x="14" y="96"/>
                    </a:lnTo>
                    <a:lnTo>
                      <a:pt x="28" y="100"/>
                    </a:lnTo>
                    <a:lnTo>
                      <a:pt x="38" y="100"/>
                    </a:lnTo>
                    <a:lnTo>
                      <a:pt x="52" y="96"/>
                    </a:lnTo>
                    <a:lnTo>
                      <a:pt x="62" y="82"/>
                    </a:lnTo>
                    <a:lnTo>
                      <a:pt x="66" y="58"/>
                    </a:lnTo>
                    <a:lnTo>
                      <a:pt x="66" y="44"/>
                    </a:lnTo>
                    <a:lnTo>
                      <a:pt x="62" y="20"/>
                    </a:lnTo>
                    <a:lnTo>
                      <a:pt x="52" y="4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8" y="4"/>
                    </a:lnTo>
                    <a:lnTo>
                      <a:pt x="14" y="10"/>
                    </a:lnTo>
                    <a:lnTo>
                      <a:pt x="8" y="20"/>
                    </a:lnTo>
                    <a:lnTo>
                      <a:pt x="4" y="44"/>
                    </a:lnTo>
                    <a:lnTo>
                      <a:pt x="4" y="58"/>
                    </a:lnTo>
                    <a:lnTo>
                      <a:pt x="8" y="82"/>
                    </a:lnTo>
                    <a:lnTo>
                      <a:pt x="14" y="92"/>
                    </a:lnTo>
                    <a:lnTo>
                      <a:pt x="18" y="96"/>
                    </a:lnTo>
                    <a:lnTo>
                      <a:pt x="28" y="10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1" name="Freeform 265"/>
              <p:cNvSpPr>
                <a:spLocks/>
              </p:cNvSpPr>
              <p:nvPr/>
            </p:nvSpPr>
            <p:spPr bwMode="auto">
              <a:xfrm>
                <a:off x="1294" y="1466"/>
                <a:ext cx="24" cy="100"/>
              </a:xfrm>
              <a:custGeom>
                <a:avLst/>
                <a:gdLst>
                  <a:gd name="T0" fmla="*/ 0 w 24"/>
                  <a:gd name="T1" fmla="*/ 100 h 100"/>
                  <a:gd name="T2" fmla="*/ 10 w 24"/>
                  <a:gd name="T3" fmla="*/ 96 h 100"/>
                  <a:gd name="T4" fmla="*/ 14 w 24"/>
                  <a:gd name="T5" fmla="*/ 92 h 100"/>
                  <a:gd name="T6" fmla="*/ 18 w 24"/>
                  <a:gd name="T7" fmla="*/ 82 h 100"/>
                  <a:gd name="T8" fmla="*/ 24 w 24"/>
                  <a:gd name="T9" fmla="*/ 58 h 100"/>
                  <a:gd name="T10" fmla="*/ 24 w 24"/>
                  <a:gd name="T11" fmla="*/ 44 h 100"/>
                  <a:gd name="T12" fmla="*/ 18 w 24"/>
                  <a:gd name="T13" fmla="*/ 20 h 100"/>
                  <a:gd name="T14" fmla="*/ 14 w 24"/>
                  <a:gd name="T15" fmla="*/ 10 h 100"/>
                  <a:gd name="T16" fmla="*/ 10 w 24"/>
                  <a:gd name="T17" fmla="*/ 4 h 100"/>
                  <a:gd name="T18" fmla="*/ 0 w 24"/>
                  <a:gd name="T1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0">
                    <a:moveTo>
                      <a:pt x="0" y="100"/>
                    </a:moveTo>
                    <a:lnTo>
                      <a:pt x="10" y="96"/>
                    </a:lnTo>
                    <a:lnTo>
                      <a:pt x="14" y="92"/>
                    </a:lnTo>
                    <a:lnTo>
                      <a:pt x="18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18" y="20"/>
                    </a:lnTo>
                    <a:lnTo>
                      <a:pt x="14" y="10"/>
                    </a:lnTo>
                    <a:lnTo>
                      <a:pt x="10" y="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2" name="Line 266"/>
              <p:cNvSpPr>
                <a:spLocks noChangeShapeType="1"/>
              </p:cNvSpPr>
              <p:nvPr/>
            </p:nvSpPr>
            <p:spPr bwMode="auto">
              <a:xfrm>
                <a:off x="1388" y="968"/>
                <a:ext cx="7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3" name="Freeform 267"/>
              <p:cNvSpPr>
                <a:spLocks/>
              </p:cNvSpPr>
              <p:nvPr/>
            </p:nvSpPr>
            <p:spPr bwMode="auto">
              <a:xfrm>
                <a:off x="1126" y="926"/>
                <a:ext cx="24" cy="100"/>
              </a:xfrm>
              <a:custGeom>
                <a:avLst/>
                <a:gdLst>
                  <a:gd name="T0" fmla="*/ 0 w 24"/>
                  <a:gd name="T1" fmla="*/ 18 h 100"/>
                  <a:gd name="T2" fmla="*/ 8 w 24"/>
                  <a:gd name="T3" fmla="*/ 14 h 100"/>
                  <a:gd name="T4" fmla="*/ 24 w 24"/>
                  <a:gd name="T5" fmla="*/ 0 h 100"/>
                  <a:gd name="T6" fmla="*/ 24 w 24"/>
                  <a:gd name="T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00">
                    <a:moveTo>
                      <a:pt x="0" y="18"/>
                    </a:moveTo>
                    <a:lnTo>
                      <a:pt x="8" y="14"/>
                    </a:lnTo>
                    <a:lnTo>
                      <a:pt x="24" y="0"/>
                    </a:lnTo>
                    <a:lnTo>
                      <a:pt x="24" y="10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4" name="Line 268"/>
              <p:cNvSpPr>
                <a:spLocks noChangeShapeType="1"/>
              </p:cNvSpPr>
              <p:nvPr/>
            </p:nvSpPr>
            <p:spPr bwMode="auto">
              <a:xfrm>
                <a:off x="1144" y="930"/>
                <a:ext cx="1" cy="96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5" name="Line 269"/>
              <p:cNvSpPr>
                <a:spLocks noChangeShapeType="1"/>
              </p:cNvSpPr>
              <p:nvPr/>
            </p:nvSpPr>
            <p:spPr bwMode="auto">
              <a:xfrm>
                <a:off x="1126" y="1026"/>
                <a:ext cx="4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6" name="Freeform 270"/>
              <p:cNvSpPr>
                <a:spLocks/>
              </p:cNvSpPr>
              <p:nvPr/>
            </p:nvSpPr>
            <p:spPr bwMode="auto">
              <a:xfrm>
                <a:off x="1212" y="1016"/>
                <a:ext cx="10" cy="10"/>
              </a:xfrm>
              <a:custGeom>
                <a:avLst/>
                <a:gdLst>
                  <a:gd name="T0" fmla="*/ 4 w 10"/>
                  <a:gd name="T1" fmla="*/ 0 h 10"/>
                  <a:gd name="T2" fmla="*/ 0 w 10"/>
                  <a:gd name="T3" fmla="*/ 6 h 10"/>
                  <a:gd name="T4" fmla="*/ 4 w 10"/>
                  <a:gd name="T5" fmla="*/ 10 h 10"/>
                  <a:gd name="T6" fmla="*/ 10 w 10"/>
                  <a:gd name="T7" fmla="*/ 6 h 10"/>
                  <a:gd name="T8" fmla="*/ 4 w 1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4" y="0"/>
                    </a:moveTo>
                    <a:lnTo>
                      <a:pt x="0" y="6"/>
                    </a:lnTo>
                    <a:lnTo>
                      <a:pt x="4" y="10"/>
                    </a:lnTo>
                    <a:lnTo>
                      <a:pt x="10" y="6"/>
                    </a:lnTo>
                    <a:lnTo>
                      <a:pt x="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7" name="Freeform 271"/>
              <p:cNvSpPr>
                <a:spLocks/>
              </p:cNvSpPr>
              <p:nvPr/>
            </p:nvSpPr>
            <p:spPr bwMode="auto">
              <a:xfrm>
                <a:off x="1256" y="926"/>
                <a:ext cx="66" cy="100"/>
              </a:xfrm>
              <a:custGeom>
                <a:avLst/>
                <a:gdLst>
                  <a:gd name="T0" fmla="*/ 8 w 66"/>
                  <a:gd name="T1" fmla="*/ 0 h 100"/>
                  <a:gd name="T2" fmla="*/ 0 w 66"/>
                  <a:gd name="T3" fmla="*/ 48 h 100"/>
                  <a:gd name="T4" fmla="*/ 8 w 66"/>
                  <a:gd name="T5" fmla="*/ 38 h 100"/>
                  <a:gd name="T6" fmla="*/ 24 w 66"/>
                  <a:gd name="T7" fmla="*/ 32 h 100"/>
                  <a:gd name="T8" fmla="*/ 38 w 66"/>
                  <a:gd name="T9" fmla="*/ 32 h 100"/>
                  <a:gd name="T10" fmla="*/ 52 w 66"/>
                  <a:gd name="T11" fmla="*/ 38 h 100"/>
                  <a:gd name="T12" fmla="*/ 62 w 66"/>
                  <a:gd name="T13" fmla="*/ 48 h 100"/>
                  <a:gd name="T14" fmla="*/ 66 w 66"/>
                  <a:gd name="T15" fmla="*/ 62 h 100"/>
                  <a:gd name="T16" fmla="*/ 66 w 66"/>
                  <a:gd name="T17" fmla="*/ 72 h 100"/>
                  <a:gd name="T18" fmla="*/ 62 w 66"/>
                  <a:gd name="T19" fmla="*/ 86 h 100"/>
                  <a:gd name="T20" fmla="*/ 52 w 66"/>
                  <a:gd name="T21" fmla="*/ 96 h 100"/>
                  <a:gd name="T22" fmla="*/ 38 w 66"/>
                  <a:gd name="T23" fmla="*/ 100 h 100"/>
                  <a:gd name="T24" fmla="*/ 24 w 66"/>
                  <a:gd name="T25" fmla="*/ 100 h 100"/>
                  <a:gd name="T26" fmla="*/ 8 w 66"/>
                  <a:gd name="T27" fmla="*/ 96 h 100"/>
                  <a:gd name="T28" fmla="*/ 4 w 66"/>
                  <a:gd name="T29" fmla="*/ 90 h 100"/>
                  <a:gd name="T30" fmla="*/ 0 w 66"/>
                  <a:gd name="T31" fmla="*/ 80 h 100"/>
                  <a:gd name="T32" fmla="*/ 0 w 66"/>
                  <a:gd name="T33" fmla="*/ 76 h 100"/>
                  <a:gd name="T34" fmla="*/ 4 w 66"/>
                  <a:gd name="T35" fmla="*/ 72 h 100"/>
                  <a:gd name="T36" fmla="*/ 8 w 66"/>
                  <a:gd name="T37" fmla="*/ 76 h 100"/>
                  <a:gd name="T38" fmla="*/ 4 w 66"/>
                  <a:gd name="T39" fmla="*/ 8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6" h="100">
                    <a:moveTo>
                      <a:pt x="8" y="0"/>
                    </a:moveTo>
                    <a:lnTo>
                      <a:pt x="0" y="48"/>
                    </a:lnTo>
                    <a:lnTo>
                      <a:pt x="8" y="38"/>
                    </a:lnTo>
                    <a:lnTo>
                      <a:pt x="24" y="32"/>
                    </a:lnTo>
                    <a:lnTo>
                      <a:pt x="38" y="32"/>
                    </a:lnTo>
                    <a:lnTo>
                      <a:pt x="52" y="38"/>
                    </a:lnTo>
                    <a:lnTo>
                      <a:pt x="62" y="48"/>
                    </a:lnTo>
                    <a:lnTo>
                      <a:pt x="66" y="62"/>
                    </a:lnTo>
                    <a:lnTo>
                      <a:pt x="66" y="72"/>
                    </a:lnTo>
                    <a:lnTo>
                      <a:pt x="62" y="86"/>
                    </a:lnTo>
                    <a:lnTo>
                      <a:pt x="52" y="96"/>
                    </a:lnTo>
                    <a:lnTo>
                      <a:pt x="38" y="100"/>
                    </a:lnTo>
                    <a:lnTo>
                      <a:pt x="24" y="100"/>
                    </a:lnTo>
                    <a:lnTo>
                      <a:pt x="8" y="96"/>
                    </a:lnTo>
                    <a:lnTo>
                      <a:pt x="4" y="90"/>
                    </a:lnTo>
                    <a:lnTo>
                      <a:pt x="0" y="80"/>
                    </a:lnTo>
                    <a:lnTo>
                      <a:pt x="0" y="76"/>
                    </a:lnTo>
                    <a:lnTo>
                      <a:pt x="4" y="72"/>
                    </a:lnTo>
                    <a:lnTo>
                      <a:pt x="8" y="76"/>
                    </a:lnTo>
                    <a:lnTo>
                      <a:pt x="4" y="8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8" name="Freeform 272"/>
              <p:cNvSpPr>
                <a:spLocks/>
              </p:cNvSpPr>
              <p:nvPr/>
            </p:nvSpPr>
            <p:spPr bwMode="auto">
              <a:xfrm>
                <a:off x="1294" y="958"/>
                <a:ext cx="24" cy="68"/>
              </a:xfrm>
              <a:custGeom>
                <a:avLst/>
                <a:gdLst>
                  <a:gd name="T0" fmla="*/ 0 w 24"/>
                  <a:gd name="T1" fmla="*/ 0 h 68"/>
                  <a:gd name="T2" fmla="*/ 10 w 24"/>
                  <a:gd name="T3" fmla="*/ 6 h 68"/>
                  <a:gd name="T4" fmla="*/ 18 w 24"/>
                  <a:gd name="T5" fmla="*/ 16 h 68"/>
                  <a:gd name="T6" fmla="*/ 24 w 24"/>
                  <a:gd name="T7" fmla="*/ 30 h 68"/>
                  <a:gd name="T8" fmla="*/ 24 w 24"/>
                  <a:gd name="T9" fmla="*/ 40 h 68"/>
                  <a:gd name="T10" fmla="*/ 18 w 24"/>
                  <a:gd name="T11" fmla="*/ 54 h 68"/>
                  <a:gd name="T12" fmla="*/ 10 w 24"/>
                  <a:gd name="T13" fmla="*/ 64 h 68"/>
                  <a:gd name="T14" fmla="*/ 0 w 24"/>
                  <a:gd name="T1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68">
                    <a:moveTo>
                      <a:pt x="0" y="0"/>
                    </a:moveTo>
                    <a:lnTo>
                      <a:pt x="10" y="6"/>
                    </a:lnTo>
                    <a:lnTo>
                      <a:pt x="18" y="16"/>
                    </a:lnTo>
                    <a:lnTo>
                      <a:pt x="24" y="30"/>
                    </a:lnTo>
                    <a:lnTo>
                      <a:pt x="24" y="40"/>
                    </a:lnTo>
                    <a:lnTo>
                      <a:pt x="18" y="54"/>
                    </a:lnTo>
                    <a:lnTo>
                      <a:pt x="10" y="64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89" name="Line 273"/>
              <p:cNvSpPr>
                <a:spLocks noChangeShapeType="1"/>
              </p:cNvSpPr>
              <p:nvPr/>
            </p:nvSpPr>
            <p:spPr bwMode="auto">
              <a:xfrm>
                <a:off x="1264" y="926"/>
                <a:ext cx="4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0" name="Freeform 274"/>
              <p:cNvSpPr>
                <a:spLocks/>
              </p:cNvSpPr>
              <p:nvPr/>
            </p:nvSpPr>
            <p:spPr bwMode="auto">
              <a:xfrm>
                <a:off x="1264" y="926"/>
                <a:ext cx="48" cy="4"/>
              </a:xfrm>
              <a:custGeom>
                <a:avLst/>
                <a:gdLst>
                  <a:gd name="T0" fmla="*/ 0 w 48"/>
                  <a:gd name="T1" fmla="*/ 4 h 4"/>
                  <a:gd name="T2" fmla="*/ 24 w 48"/>
                  <a:gd name="T3" fmla="*/ 4 h 4"/>
                  <a:gd name="T4" fmla="*/ 48 w 48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4">
                    <a:moveTo>
                      <a:pt x="0" y="4"/>
                    </a:moveTo>
                    <a:lnTo>
                      <a:pt x="24" y="4"/>
                    </a:lnTo>
                    <a:lnTo>
                      <a:pt x="48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1" name="Line 275"/>
              <p:cNvSpPr>
                <a:spLocks noChangeShapeType="1"/>
              </p:cNvSpPr>
              <p:nvPr/>
            </p:nvSpPr>
            <p:spPr bwMode="auto">
              <a:xfrm>
                <a:off x="1388" y="428"/>
                <a:ext cx="7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2" name="Freeform 276"/>
              <p:cNvSpPr>
                <a:spLocks/>
              </p:cNvSpPr>
              <p:nvPr/>
            </p:nvSpPr>
            <p:spPr bwMode="auto">
              <a:xfrm>
                <a:off x="1112" y="428"/>
                <a:ext cx="66" cy="100"/>
              </a:xfrm>
              <a:custGeom>
                <a:avLst/>
                <a:gdLst>
                  <a:gd name="T0" fmla="*/ 4 w 66"/>
                  <a:gd name="T1" fmla="*/ 20 h 100"/>
                  <a:gd name="T2" fmla="*/ 8 w 66"/>
                  <a:gd name="T3" fmla="*/ 24 h 100"/>
                  <a:gd name="T4" fmla="*/ 4 w 66"/>
                  <a:gd name="T5" fmla="*/ 28 h 100"/>
                  <a:gd name="T6" fmla="*/ 0 w 66"/>
                  <a:gd name="T7" fmla="*/ 24 h 100"/>
                  <a:gd name="T8" fmla="*/ 0 w 66"/>
                  <a:gd name="T9" fmla="*/ 20 h 100"/>
                  <a:gd name="T10" fmla="*/ 4 w 66"/>
                  <a:gd name="T11" fmla="*/ 10 h 100"/>
                  <a:gd name="T12" fmla="*/ 8 w 66"/>
                  <a:gd name="T13" fmla="*/ 6 h 100"/>
                  <a:gd name="T14" fmla="*/ 22 w 66"/>
                  <a:gd name="T15" fmla="*/ 0 h 100"/>
                  <a:gd name="T16" fmla="*/ 42 w 66"/>
                  <a:gd name="T17" fmla="*/ 0 h 100"/>
                  <a:gd name="T18" fmla="*/ 56 w 66"/>
                  <a:gd name="T19" fmla="*/ 6 h 100"/>
                  <a:gd name="T20" fmla="*/ 62 w 66"/>
                  <a:gd name="T21" fmla="*/ 10 h 100"/>
                  <a:gd name="T22" fmla="*/ 66 w 66"/>
                  <a:gd name="T23" fmla="*/ 20 h 100"/>
                  <a:gd name="T24" fmla="*/ 66 w 66"/>
                  <a:gd name="T25" fmla="*/ 28 h 100"/>
                  <a:gd name="T26" fmla="*/ 62 w 66"/>
                  <a:gd name="T27" fmla="*/ 38 h 100"/>
                  <a:gd name="T28" fmla="*/ 46 w 66"/>
                  <a:gd name="T29" fmla="*/ 48 h 100"/>
                  <a:gd name="T30" fmla="*/ 22 w 66"/>
                  <a:gd name="T31" fmla="*/ 58 h 100"/>
                  <a:gd name="T32" fmla="*/ 14 w 66"/>
                  <a:gd name="T33" fmla="*/ 62 h 100"/>
                  <a:gd name="T34" fmla="*/ 4 w 66"/>
                  <a:gd name="T35" fmla="*/ 72 h 100"/>
                  <a:gd name="T36" fmla="*/ 0 w 66"/>
                  <a:gd name="T37" fmla="*/ 86 h 100"/>
                  <a:gd name="T38" fmla="*/ 0 w 66"/>
                  <a:gd name="T39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6" h="100">
                    <a:moveTo>
                      <a:pt x="4" y="20"/>
                    </a:moveTo>
                    <a:lnTo>
                      <a:pt x="8" y="24"/>
                    </a:lnTo>
                    <a:lnTo>
                      <a:pt x="4" y="28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4" y="10"/>
                    </a:lnTo>
                    <a:lnTo>
                      <a:pt x="8" y="6"/>
                    </a:lnTo>
                    <a:lnTo>
                      <a:pt x="22" y="0"/>
                    </a:lnTo>
                    <a:lnTo>
                      <a:pt x="42" y="0"/>
                    </a:lnTo>
                    <a:lnTo>
                      <a:pt x="56" y="6"/>
                    </a:lnTo>
                    <a:lnTo>
                      <a:pt x="62" y="10"/>
                    </a:lnTo>
                    <a:lnTo>
                      <a:pt x="66" y="20"/>
                    </a:lnTo>
                    <a:lnTo>
                      <a:pt x="66" y="28"/>
                    </a:lnTo>
                    <a:lnTo>
                      <a:pt x="62" y="38"/>
                    </a:lnTo>
                    <a:lnTo>
                      <a:pt x="46" y="48"/>
                    </a:lnTo>
                    <a:lnTo>
                      <a:pt x="22" y="58"/>
                    </a:lnTo>
                    <a:lnTo>
                      <a:pt x="14" y="62"/>
                    </a:lnTo>
                    <a:lnTo>
                      <a:pt x="4" y="72"/>
                    </a:lnTo>
                    <a:lnTo>
                      <a:pt x="0" y="86"/>
                    </a:lnTo>
                    <a:lnTo>
                      <a:pt x="0" y="10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3" name="Freeform 277"/>
              <p:cNvSpPr>
                <a:spLocks/>
              </p:cNvSpPr>
              <p:nvPr/>
            </p:nvSpPr>
            <p:spPr bwMode="auto">
              <a:xfrm>
                <a:off x="1134" y="428"/>
                <a:ext cx="40" cy="58"/>
              </a:xfrm>
              <a:custGeom>
                <a:avLst/>
                <a:gdLst>
                  <a:gd name="T0" fmla="*/ 20 w 40"/>
                  <a:gd name="T1" fmla="*/ 0 h 58"/>
                  <a:gd name="T2" fmla="*/ 30 w 40"/>
                  <a:gd name="T3" fmla="*/ 6 h 58"/>
                  <a:gd name="T4" fmla="*/ 34 w 40"/>
                  <a:gd name="T5" fmla="*/ 10 h 58"/>
                  <a:gd name="T6" fmla="*/ 40 w 40"/>
                  <a:gd name="T7" fmla="*/ 20 h 58"/>
                  <a:gd name="T8" fmla="*/ 40 w 40"/>
                  <a:gd name="T9" fmla="*/ 28 h 58"/>
                  <a:gd name="T10" fmla="*/ 34 w 40"/>
                  <a:gd name="T11" fmla="*/ 38 h 58"/>
                  <a:gd name="T12" fmla="*/ 20 w 40"/>
                  <a:gd name="T13" fmla="*/ 48 h 58"/>
                  <a:gd name="T14" fmla="*/ 0 w 40"/>
                  <a:gd name="T15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58">
                    <a:moveTo>
                      <a:pt x="20" y="0"/>
                    </a:moveTo>
                    <a:lnTo>
                      <a:pt x="30" y="6"/>
                    </a:lnTo>
                    <a:lnTo>
                      <a:pt x="34" y="10"/>
                    </a:lnTo>
                    <a:lnTo>
                      <a:pt x="40" y="20"/>
                    </a:lnTo>
                    <a:lnTo>
                      <a:pt x="40" y="28"/>
                    </a:lnTo>
                    <a:lnTo>
                      <a:pt x="34" y="38"/>
                    </a:lnTo>
                    <a:lnTo>
                      <a:pt x="20" y="48"/>
                    </a:lnTo>
                    <a:lnTo>
                      <a:pt x="0" y="5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4" name="Freeform 278"/>
              <p:cNvSpPr>
                <a:spLocks/>
              </p:cNvSpPr>
              <p:nvPr/>
            </p:nvSpPr>
            <p:spPr bwMode="auto">
              <a:xfrm>
                <a:off x="1112" y="514"/>
                <a:ext cx="66" cy="10"/>
              </a:xfrm>
              <a:custGeom>
                <a:avLst/>
                <a:gdLst>
                  <a:gd name="T0" fmla="*/ 0 w 66"/>
                  <a:gd name="T1" fmla="*/ 6 h 10"/>
                  <a:gd name="T2" fmla="*/ 4 w 66"/>
                  <a:gd name="T3" fmla="*/ 0 h 10"/>
                  <a:gd name="T4" fmla="*/ 14 w 66"/>
                  <a:gd name="T5" fmla="*/ 0 h 10"/>
                  <a:gd name="T6" fmla="*/ 38 w 66"/>
                  <a:gd name="T7" fmla="*/ 10 h 10"/>
                  <a:gd name="T8" fmla="*/ 52 w 66"/>
                  <a:gd name="T9" fmla="*/ 10 h 10"/>
                  <a:gd name="T10" fmla="*/ 62 w 66"/>
                  <a:gd name="T11" fmla="*/ 6 h 10"/>
                  <a:gd name="T12" fmla="*/ 66 w 66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10">
                    <a:moveTo>
                      <a:pt x="0" y="6"/>
                    </a:moveTo>
                    <a:lnTo>
                      <a:pt x="4" y="0"/>
                    </a:lnTo>
                    <a:lnTo>
                      <a:pt x="14" y="0"/>
                    </a:lnTo>
                    <a:lnTo>
                      <a:pt x="38" y="10"/>
                    </a:lnTo>
                    <a:lnTo>
                      <a:pt x="52" y="10"/>
                    </a:lnTo>
                    <a:lnTo>
                      <a:pt x="62" y="6"/>
                    </a:lnTo>
                    <a:lnTo>
                      <a:pt x="66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5" name="Freeform 279"/>
              <p:cNvSpPr>
                <a:spLocks/>
              </p:cNvSpPr>
              <p:nvPr/>
            </p:nvSpPr>
            <p:spPr bwMode="auto">
              <a:xfrm>
                <a:off x="1126" y="504"/>
                <a:ext cx="52" cy="24"/>
              </a:xfrm>
              <a:custGeom>
                <a:avLst/>
                <a:gdLst>
                  <a:gd name="T0" fmla="*/ 0 w 52"/>
                  <a:gd name="T1" fmla="*/ 10 h 24"/>
                  <a:gd name="T2" fmla="*/ 24 w 52"/>
                  <a:gd name="T3" fmla="*/ 24 h 24"/>
                  <a:gd name="T4" fmla="*/ 42 w 52"/>
                  <a:gd name="T5" fmla="*/ 24 h 24"/>
                  <a:gd name="T6" fmla="*/ 48 w 52"/>
                  <a:gd name="T7" fmla="*/ 20 h 24"/>
                  <a:gd name="T8" fmla="*/ 52 w 52"/>
                  <a:gd name="T9" fmla="*/ 10 h 24"/>
                  <a:gd name="T10" fmla="*/ 52 w 5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24">
                    <a:moveTo>
                      <a:pt x="0" y="10"/>
                    </a:moveTo>
                    <a:lnTo>
                      <a:pt x="24" y="24"/>
                    </a:lnTo>
                    <a:lnTo>
                      <a:pt x="42" y="24"/>
                    </a:lnTo>
                    <a:lnTo>
                      <a:pt x="48" y="20"/>
                    </a:lnTo>
                    <a:lnTo>
                      <a:pt x="52" y="10"/>
                    </a:lnTo>
                    <a:lnTo>
                      <a:pt x="52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6" name="Freeform 280"/>
              <p:cNvSpPr>
                <a:spLocks/>
              </p:cNvSpPr>
              <p:nvPr/>
            </p:nvSpPr>
            <p:spPr bwMode="auto">
              <a:xfrm>
                <a:off x="1212" y="520"/>
                <a:ext cx="10" cy="8"/>
              </a:xfrm>
              <a:custGeom>
                <a:avLst/>
                <a:gdLst>
                  <a:gd name="T0" fmla="*/ 4 w 10"/>
                  <a:gd name="T1" fmla="*/ 0 h 8"/>
                  <a:gd name="T2" fmla="*/ 0 w 10"/>
                  <a:gd name="T3" fmla="*/ 4 h 8"/>
                  <a:gd name="T4" fmla="*/ 4 w 10"/>
                  <a:gd name="T5" fmla="*/ 8 h 8"/>
                  <a:gd name="T6" fmla="*/ 10 w 10"/>
                  <a:gd name="T7" fmla="*/ 4 h 8"/>
                  <a:gd name="T8" fmla="*/ 4 w 1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4" y="0"/>
                    </a:moveTo>
                    <a:lnTo>
                      <a:pt x="0" y="4"/>
                    </a:lnTo>
                    <a:lnTo>
                      <a:pt x="4" y="8"/>
                    </a:lnTo>
                    <a:lnTo>
                      <a:pt x="10" y="4"/>
                    </a:lnTo>
                    <a:lnTo>
                      <a:pt x="4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7" name="Freeform 281"/>
              <p:cNvSpPr>
                <a:spLocks/>
              </p:cNvSpPr>
              <p:nvPr/>
            </p:nvSpPr>
            <p:spPr bwMode="auto">
              <a:xfrm>
                <a:off x="1256" y="428"/>
                <a:ext cx="66" cy="100"/>
              </a:xfrm>
              <a:custGeom>
                <a:avLst/>
                <a:gdLst>
                  <a:gd name="T0" fmla="*/ 28 w 66"/>
                  <a:gd name="T1" fmla="*/ 0 h 100"/>
                  <a:gd name="T2" fmla="*/ 14 w 66"/>
                  <a:gd name="T3" fmla="*/ 6 h 100"/>
                  <a:gd name="T4" fmla="*/ 4 w 66"/>
                  <a:gd name="T5" fmla="*/ 20 h 100"/>
                  <a:gd name="T6" fmla="*/ 0 w 66"/>
                  <a:gd name="T7" fmla="*/ 44 h 100"/>
                  <a:gd name="T8" fmla="*/ 0 w 66"/>
                  <a:gd name="T9" fmla="*/ 58 h 100"/>
                  <a:gd name="T10" fmla="*/ 4 w 66"/>
                  <a:gd name="T11" fmla="*/ 82 h 100"/>
                  <a:gd name="T12" fmla="*/ 14 w 66"/>
                  <a:gd name="T13" fmla="*/ 96 h 100"/>
                  <a:gd name="T14" fmla="*/ 28 w 66"/>
                  <a:gd name="T15" fmla="*/ 100 h 100"/>
                  <a:gd name="T16" fmla="*/ 38 w 66"/>
                  <a:gd name="T17" fmla="*/ 100 h 100"/>
                  <a:gd name="T18" fmla="*/ 52 w 66"/>
                  <a:gd name="T19" fmla="*/ 96 h 100"/>
                  <a:gd name="T20" fmla="*/ 62 w 66"/>
                  <a:gd name="T21" fmla="*/ 82 h 100"/>
                  <a:gd name="T22" fmla="*/ 66 w 66"/>
                  <a:gd name="T23" fmla="*/ 58 h 100"/>
                  <a:gd name="T24" fmla="*/ 66 w 66"/>
                  <a:gd name="T25" fmla="*/ 44 h 100"/>
                  <a:gd name="T26" fmla="*/ 62 w 66"/>
                  <a:gd name="T27" fmla="*/ 20 h 100"/>
                  <a:gd name="T28" fmla="*/ 52 w 66"/>
                  <a:gd name="T29" fmla="*/ 6 h 100"/>
                  <a:gd name="T30" fmla="*/ 38 w 66"/>
                  <a:gd name="T31" fmla="*/ 0 h 100"/>
                  <a:gd name="T32" fmla="*/ 28 w 66"/>
                  <a:gd name="T33" fmla="*/ 0 h 100"/>
                  <a:gd name="T34" fmla="*/ 18 w 66"/>
                  <a:gd name="T35" fmla="*/ 6 h 100"/>
                  <a:gd name="T36" fmla="*/ 14 w 66"/>
                  <a:gd name="T37" fmla="*/ 10 h 100"/>
                  <a:gd name="T38" fmla="*/ 8 w 66"/>
                  <a:gd name="T39" fmla="*/ 20 h 100"/>
                  <a:gd name="T40" fmla="*/ 4 w 66"/>
                  <a:gd name="T41" fmla="*/ 44 h 100"/>
                  <a:gd name="T42" fmla="*/ 4 w 66"/>
                  <a:gd name="T43" fmla="*/ 58 h 100"/>
                  <a:gd name="T44" fmla="*/ 8 w 66"/>
                  <a:gd name="T45" fmla="*/ 82 h 100"/>
                  <a:gd name="T46" fmla="*/ 14 w 66"/>
                  <a:gd name="T47" fmla="*/ 92 h 100"/>
                  <a:gd name="T48" fmla="*/ 18 w 66"/>
                  <a:gd name="T49" fmla="*/ 96 h 100"/>
                  <a:gd name="T50" fmla="*/ 28 w 66"/>
                  <a:gd name="T51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6" h="100">
                    <a:moveTo>
                      <a:pt x="28" y="0"/>
                    </a:moveTo>
                    <a:lnTo>
                      <a:pt x="14" y="6"/>
                    </a:lnTo>
                    <a:lnTo>
                      <a:pt x="4" y="20"/>
                    </a:lnTo>
                    <a:lnTo>
                      <a:pt x="0" y="44"/>
                    </a:lnTo>
                    <a:lnTo>
                      <a:pt x="0" y="58"/>
                    </a:lnTo>
                    <a:lnTo>
                      <a:pt x="4" y="82"/>
                    </a:lnTo>
                    <a:lnTo>
                      <a:pt x="14" y="96"/>
                    </a:lnTo>
                    <a:lnTo>
                      <a:pt x="28" y="100"/>
                    </a:lnTo>
                    <a:lnTo>
                      <a:pt x="38" y="100"/>
                    </a:lnTo>
                    <a:lnTo>
                      <a:pt x="52" y="96"/>
                    </a:lnTo>
                    <a:lnTo>
                      <a:pt x="62" y="82"/>
                    </a:lnTo>
                    <a:lnTo>
                      <a:pt x="66" y="58"/>
                    </a:lnTo>
                    <a:lnTo>
                      <a:pt x="66" y="44"/>
                    </a:lnTo>
                    <a:lnTo>
                      <a:pt x="62" y="20"/>
                    </a:lnTo>
                    <a:lnTo>
                      <a:pt x="52" y="6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8" y="6"/>
                    </a:lnTo>
                    <a:lnTo>
                      <a:pt x="14" y="10"/>
                    </a:lnTo>
                    <a:lnTo>
                      <a:pt x="8" y="20"/>
                    </a:lnTo>
                    <a:lnTo>
                      <a:pt x="4" y="44"/>
                    </a:lnTo>
                    <a:lnTo>
                      <a:pt x="4" y="58"/>
                    </a:lnTo>
                    <a:lnTo>
                      <a:pt x="8" y="82"/>
                    </a:lnTo>
                    <a:lnTo>
                      <a:pt x="14" y="92"/>
                    </a:lnTo>
                    <a:lnTo>
                      <a:pt x="18" y="96"/>
                    </a:lnTo>
                    <a:lnTo>
                      <a:pt x="28" y="10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8" name="Freeform 282"/>
              <p:cNvSpPr>
                <a:spLocks/>
              </p:cNvSpPr>
              <p:nvPr/>
            </p:nvSpPr>
            <p:spPr bwMode="auto">
              <a:xfrm>
                <a:off x="1294" y="428"/>
                <a:ext cx="24" cy="100"/>
              </a:xfrm>
              <a:custGeom>
                <a:avLst/>
                <a:gdLst>
                  <a:gd name="T0" fmla="*/ 0 w 24"/>
                  <a:gd name="T1" fmla="*/ 100 h 100"/>
                  <a:gd name="T2" fmla="*/ 10 w 24"/>
                  <a:gd name="T3" fmla="*/ 96 h 100"/>
                  <a:gd name="T4" fmla="*/ 14 w 24"/>
                  <a:gd name="T5" fmla="*/ 92 h 100"/>
                  <a:gd name="T6" fmla="*/ 18 w 24"/>
                  <a:gd name="T7" fmla="*/ 82 h 100"/>
                  <a:gd name="T8" fmla="*/ 24 w 24"/>
                  <a:gd name="T9" fmla="*/ 58 h 100"/>
                  <a:gd name="T10" fmla="*/ 24 w 24"/>
                  <a:gd name="T11" fmla="*/ 44 h 100"/>
                  <a:gd name="T12" fmla="*/ 18 w 24"/>
                  <a:gd name="T13" fmla="*/ 20 h 100"/>
                  <a:gd name="T14" fmla="*/ 14 w 24"/>
                  <a:gd name="T15" fmla="*/ 10 h 100"/>
                  <a:gd name="T16" fmla="*/ 10 w 24"/>
                  <a:gd name="T17" fmla="*/ 6 h 100"/>
                  <a:gd name="T18" fmla="*/ 0 w 24"/>
                  <a:gd name="T1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00">
                    <a:moveTo>
                      <a:pt x="0" y="100"/>
                    </a:moveTo>
                    <a:lnTo>
                      <a:pt x="10" y="96"/>
                    </a:lnTo>
                    <a:lnTo>
                      <a:pt x="14" y="92"/>
                    </a:lnTo>
                    <a:lnTo>
                      <a:pt x="18" y="82"/>
                    </a:lnTo>
                    <a:lnTo>
                      <a:pt x="24" y="58"/>
                    </a:lnTo>
                    <a:lnTo>
                      <a:pt x="24" y="44"/>
                    </a:lnTo>
                    <a:lnTo>
                      <a:pt x="18" y="20"/>
                    </a:lnTo>
                    <a:lnTo>
                      <a:pt x="14" y="10"/>
                    </a:lnTo>
                    <a:lnTo>
                      <a:pt x="10" y="6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99" name="Line 283"/>
              <p:cNvSpPr>
                <a:spLocks noChangeShapeType="1"/>
              </p:cNvSpPr>
              <p:nvPr/>
            </p:nvSpPr>
            <p:spPr bwMode="auto">
              <a:xfrm>
                <a:off x="1388" y="3562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0" name="Line 284"/>
              <p:cNvSpPr>
                <a:spLocks noChangeShapeType="1"/>
              </p:cNvSpPr>
              <p:nvPr/>
            </p:nvSpPr>
            <p:spPr bwMode="auto">
              <a:xfrm>
                <a:off x="1388" y="3454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1" name="Line 285"/>
              <p:cNvSpPr>
                <a:spLocks noChangeShapeType="1"/>
              </p:cNvSpPr>
              <p:nvPr/>
            </p:nvSpPr>
            <p:spPr bwMode="auto">
              <a:xfrm>
                <a:off x="1388" y="334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2" name="Line 286"/>
              <p:cNvSpPr>
                <a:spLocks noChangeShapeType="1"/>
              </p:cNvSpPr>
              <p:nvPr/>
            </p:nvSpPr>
            <p:spPr bwMode="auto">
              <a:xfrm>
                <a:off x="1388" y="3238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3" name="Line 287"/>
              <p:cNvSpPr>
                <a:spLocks noChangeShapeType="1"/>
              </p:cNvSpPr>
              <p:nvPr/>
            </p:nvSpPr>
            <p:spPr bwMode="auto">
              <a:xfrm>
                <a:off x="1388" y="3022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4" name="Line 288"/>
              <p:cNvSpPr>
                <a:spLocks noChangeShapeType="1"/>
              </p:cNvSpPr>
              <p:nvPr/>
            </p:nvSpPr>
            <p:spPr bwMode="auto">
              <a:xfrm>
                <a:off x="1388" y="2914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5" name="Line 289"/>
              <p:cNvSpPr>
                <a:spLocks noChangeShapeType="1"/>
              </p:cNvSpPr>
              <p:nvPr/>
            </p:nvSpPr>
            <p:spPr bwMode="auto">
              <a:xfrm>
                <a:off x="1388" y="280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6" name="Line 290"/>
              <p:cNvSpPr>
                <a:spLocks noChangeShapeType="1"/>
              </p:cNvSpPr>
              <p:nvPr/>
            </p:nvSpPr>
            <p:spPr bwMode="auto">
              <a:xfrm>
                <a:off x="1388" y="2698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7" name="Line 291"/>
              <p:cNvSpPr>
                <a:spLocks noChangeShapeType="1"/>
              </p:cNvSpPr>
              <p:nvPr/>
            </p:nvSpPr>
            <p:spPr bwMode="auto">
              <a:xfrm>
                <a:off x="1388" y="2482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8" name="Line 292"/>
              <p:cNvSpPr>
                <a:spLocks noChangeShapeType="1"/>
              </p:cNvSpPr>
              <p:nvPr/>
            </p:nvSpPr>
            <p:spPr bwMode="auto">
              <a:xfrm>
                <a:off x="1388" y="2374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09" name="Line 293"/>
              <p:cNvSpPr>
                <a:spLocks noChangeShapeType="1"/>
              </p:cNvSpPr>
              <p:nvPr/>
            </p:nvSpPr>
            <p:spPr bwMode="auto">
              <a:xfrm>
                <a:off x="1388" y="226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0" name="Line 294"/>
              <p:cNvSpPr>
                <a:spLocks noChangeShapeType="1"/>
              </p:cNvSpPr>
              <p:nvPr/>
            </p:nvSpPr>
            <p:spPr bwMode="auto">
              <a:xfrm>
                <a:off x="1388" y="2158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1" name="Line 295"/>
              <p:cNvSpPr>
                <a:spLocks noChangeShapeType="1"/>
              </p:cNvSpPr>
              <p:nvPr/>
            </p:nvSpPr>
            <p:spPr bwMode="auto">
              <a:xfrm>
                <a:off x="1388" y="1942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2" name="Line 296"/>
              <p:cNvSpPr>
                <a:spLocks noChangeShapeType="1"/>
              </p:cNvSpPr>
              <p:nvPr/>
            </p:nvSpPr>
            <p:spPr bwMode="auto">
              <a:xfrm>
                <a:off x="1388" y="1832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3" name="Line 297"/>
              <p:cNvSpPr>
                <a:spLocks noChangeShapeType="1"/>
              </p:cNvSpPr>
              <p:nvPr/>
            </p:nvSpPr>
            <p:spPr bwMode="auto">
              <a:xfrm>
                <a:off x="1388" y="1724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4" name="Line 298"/>
              <p:cNvSpPr>
                <a:spLocks noChangeShapeType="1"/>
              </p:cNvSpPr>
              <p:nvPr/>
            </p:nvSpPr>
            <p:spPr bwMode="auto">
              <a:xfrm>
                <a:off x="1388" y="161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5" name="Line 299"/>
              <p:cNvSpPr>
                <a:spLocks noChangeShapeType="1"/>
              </p:cNvSpPr>
              <p:nvPr/>
            </p:nvSpPr>
            <p:spPr bwMode="auto">
              <a:xfrm>
                <a:off x="1388" y="1400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6" name="Line 300"/>
              <p:cNvSpPr>
                <a:spLocks noChangeShapeType="1"/>
              </p:cNvSpPr>
              <p:nvPr/>
            </p:nvSpPr>
            <p:spPr bwMode="auto">
              <a:xfrm>
                <a:off x="1388" y="1292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7" name="Line 301"/>
              <p:cNvSpPr>
                <a:spLocks noChangeShapeType="1"/>
              </p:cNvSpPr>
              <p:nvPr/>
            </p:nvSpPr>
            <p:spPr bwMode="auto">
              <a:xfrm>
                <a:off x="1388" y="1184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8" name="Line 302"/>
              <p:cNvSpPr>
                <a:spLocks noChangeShapeType="1"/>
              </p:cNvSpPr>
              <p:nvPr/>
            </p:nvSpPr>
            <p:spPr bwMode="auto">
              <a:xfrm>
                <a:off x="1388" y="107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19" name="Line 303"/>
              <p:cNvSpPr>
                <a:spLocks noChangeShapeType="1"/>
              </p:cNvSpPr>
              <p:nvPr/>
            </p:nvSpPr>
            <p:spPr bwMode="auto">
              <a:xfrm>
                <a:off x="1388" y="860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0" name="Line 304"/>
              <p:cNvSpPr>
                <a:spLocks noChangeShapeType="1"/>
              </p:cNvSpPr>
              <p:nvPr/>
            </p:nvSpPr>
            <p:spPr bwMode="auto">
              <a:xfrm>
                <a:off x="1388" y="752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1" name="Line 305"/>
              <p:cNvSpPr>
                <a:spLocks noChangeShapeType="1"/>
              </p:cNvSpPr>
              <p:nvPr/>
            </p:nvSpPr>
            <p:spPr bwMode="auto">
              <a:xfrm>
                <a:off x="1388" y="644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2" name="Line 306"/>
              <p:cNvSpPr>
                <a:spLocks noChangeShapeType="1"/>
              </p:cNvSpPr>
              <p:nvPr/>
            </p:nvSpPr>
            <p:spPr bwMode="auto">
              <a:xfrm>
                <a:off x="1388" y="536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3" name="Line 307"/>
              <p:cNvSpPr>
                <a:spLocks noChangeShapeType="1"/>
              </p:cNvSpPr>
              <p:nvPr/>
            </p:nvSpPr>
            <p:spPr bwMode="auto">
              <a:xfrm>
                <a:off x="738" y="2078"/>
                <a:ext cx="102" cy="3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4" name="Line 308"/>
              <p:cNvSpPr>
                <a:spLocks noChangeShapeType="1"/>
              </p:cNvSpPr>
              <p:nvPr/>
            </p:nvSpPr>
            <p:spPr bwMode="auto">
              <a:xfrm flipV="1">
                <a:off x="738" y="2044"/>
                <a:ext cx="102" cy="3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5" name="Line 309"/>
              <p:cNvSpPr>
                <a:spLocks noChangeShapeType="1"/>
              </p:cNvSpPr>
              <p:nvPr/>
            </p:nvSpPr>
            <p:spPr bwMode="auto">
              <a:xfrm flipV="1">
                <a:off x="752" y="2050"/>
                <a:ext cx="88" cy="2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6" name="Line 310"/>
              <p:cNvSpPr>
                <a:spLocks noChangeShapeType="1"/>
              </p:cNvSpPr>
              <p:nvPr/>
            </p:nvSpPr>
            <p:spPr bwMode="auto">
              <a:xfrm flipV="1">
                <a:off x="810" y="2058"/>
                <a:ext cx="1" cy="4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7" name="Line 311"/>
              <p:cNvSpPr>
                <a:spLocks noChangeShapeType="1"/>
              </p:cNvSpPr>
              <p:nvPr/>
            </p:nvSpPr>
            <p:spPr bwMode="auto">
              <a:xfrm flipV="1">
                <a:off x="840" y="2092"/>
                <a:ext cx="1" cy="3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8" name="Line 312"/>
              <p:cNvSpPr>
                <a:spLocks noChangeShapeType="1"/>
              </p:cNvSpPr>
              <p:nvPr/>
            </p:nvSpPr>
            <p:spPr bwMode="auto">
              <a:xfrm flipV="1">
                <a:off x="840" y="2034"/>
                <a:ext cx="1" cy="3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9" name="Line 313"/>
              <p:cNvSpPr>
                <a:spLocks noChangeShapeType="1"/>
              </p:cNvSpPr>
              <p:nvPr/>
            </p:nvSpPr>
            <p:spPr bwMode="auto">
              <a:xfrm>
                <a:off x="722" y="2004"/>
                <a:ext cx="36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0" name="Line 314"/>
              <p:cNvSpPr>
                <a:spLocks noChangeShapeType="1"/>
              </p:cNvSpPr>
              <p:nvPr/>
            </p:nvSpPr>
            <p:spPr bwMode="auto">
              <a:xfrm flipV="1">
                <a:off x="730" y="1990"/>
                <a:ext cx="18" cy="2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1" name="Line 315"/>
              <p:cNvSpPr>
                <a:spLocks noChangeShapeType="1"/>
              </p:cNvSpPr>
              <p:nvPr/>
            </p:nvSpPr>
            <p:spPr bwMode="auto">
              <a:xfrm>
                <a:off x="730" y="1990"/>
                <a:ext cx="18" cy="2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2" name="Line 316"/>
              <p:cNvSpPr>
                <a:spLocks noChangeShapeType="1"/>
              </p:cNvSpPr>
              <p:nvPr/>
            </p:nvSpPr>
            <p:spPr bwMode="auto">
              <a:xfrm flipV="1">
                <a:off x="5044" y="428"/>
                <a:ext cx="1" cy="324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3" name="Line 317"/>
              <p:cNvSpPr>
                <a:spLocks noChangeShapeType="1"/>
              </p:cNvSpPr>
              <p:nvPr/>
            </p:nvSpPr>
            <p:spPr bwMode="auto">
              <a:xfrm flipH="1">
                <a:off x="4970" y="3670"/>
                <a:ext cx="7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4" name="Line 318"/>
              <p:cNvSpPr>
                <a:spLocks noChangeShapeType="1"/>
              </p:cNvSpPr>
              <p:nvPr/>
            </p:nvSpPr>
            <p:spPr bwMode="auto">
              <a:xfrm flipH="1">
                <a:off x="4970" y="3130"/>
                <a:ext cx="7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5" name="Line 319"/>
              <p:cNvSpPr>
                <a:spLocks noChangeShapeType="1"/>
              </p:cNvSpPr>
              <p:nvPr/>
            </p:nvSpPr>
            <p:spPr bwMode="auto">
              <a:xfrm flipH="1">
                <a:off x="4970" y="2590"/>
                <a:ext cx="7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6" name="Line 320"/>
              <p:cNvSpPr>
                <a:spLocks noChangeShapeType="1"/>
              </p:cNvSpPr>
              <p:nvPr/>
            </p:nvSpPr>
            <p:spPr bwMode="auto">
              <a:xfrm flipH="1">
                <a:off x="4970" y="2050"/>
                <a:ext cx="7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7" name="Line 321"/>
              <p:cNvSpPr>
                <a:spLocks noChangeShapeType="1"/>
              </p:cNvSpPr>
              <p:nvPr/>
            </p:nvSpPr>
            <p:spPr bwMode="auto">
              <a:xfrm flipH="1">
                <a:off x="4970" y="1508"/>
                <a:ext cx="7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8" name="Line 322"/>
              <p:cNvSpPr>
                <a:spLocks noChangeShapeType="1"/>
              </p:cNvSpPr>
              <p:nvPr/>
            </p:nvSpPr>
            <p:spPr bwMode="auto">
              <a:xfrm flipH="1">
                <a:off x="4970" y="968"/>
                <a:ext cx="7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39" name="Line 323"/>
              <p:cNvSpPr>
                <a:spLocks noChangeShapeType="1"/>
              </p:cNvSpPr>
              <p:nvPr/>
            </p:nvSpPr>
            <p:spPr bwMode="auto">
              <a:xfrm flipH="1">
                <a:off x="4970" y="428"/>
                <a:ext cx="7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0" name="Line 324"/>
              <p:cNvSpPr>
                <a:spLocks noChangeShapeType="1"/>
              </p:cNvSpPr>
              <p:nvPr/>
            </p:nvSpPr>
            <p:spPr bwMode="auto">
              <a:xfrm flipH="1">
                <a:off x="5006" y="3562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1" name="Line 325"/>
              <p:cNvSpPr>
                <a:spLocks noChangeShapeType="1"/>
              </p:cNvSpPr>
              <p:nvPr/>
            </p:nvSpPr>
            <p:spPr bwMode="auto">
              <a:xfrm flipH="1">
                <a:off x="5006" y="3454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2" name="Line 326"/>
              <p:cNvSpPr>
                <a:spLocks noChangeShapeType="1"/>
              </p:cNvSpPr>
              <p:nvPr/>
            </p:nvSpPr>
            <p:spPr bwMode="auto">
              <a:xfrm flipH="1">
                <a:off x="5006" y="3346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3" name="Line 327"/>
              <p:cNvSpPr>
                <a:spLocks noChangeShapeType="1"/>
              </p:cNvSpPr>
              <p:nvPr/>
            </p:nvSpPr>
            <p:spPr bwMode="auto">
              <a:xfrm flipH="1">
                <a:off x="5006" y="3238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4" name="Line 328"/>
              <p:cNvSpPr>
                <a:spLocks noChangeShapeType="1"/>
              </p:cNvSpPr>
              <p:nvPr/>
            </p:nvSpPr>
            <p:spPr bwMode="auto">
              <a:xfrm flipH="1">
                <a:off x="5006" y="3022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5" name="Line 329"/>
              <p:cNvSpPr>
                <a:spLocks noChangeShapeType="1"/>
              </p:cNvSpPr>
              <p:nvPr/>
            </p:nvSpPr>
            <p:spPr bwMode="auto">
              <a:xfrm flipH="1">
                <a:off x="5006" y="2914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6" name="Line 330"/>
              <p:cNvSpPr>
                <a:spLocks noChangeShapeType="1"/>
              </p:cNvSpPr>
              <p:nvPr/>
            </p:nvSpPr>
            <p:spPr bwMode="auto">
              <a:xfrm flipH="1">
                <a:off x="5006" y="2806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7" name="Line 331"/>
              <p:cNvSpPr>
                <a:spLocks noChangeShapeType="1"/>
              </p:cNvSpPr>
              <p:nvPr/>
            </p:nvSpPr>
            <p:spPr bwMode="auto">
              <a:xfrm flipH="1">
                <a:off x="5006" y="2698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8" name="Line 332"/>
              <p:cNvSpPr>
                <a:spLocks noChangeShapeType="1"/>
              </p:cNvSpPr>
              <p:nvPr/>
            </p:nvSpPr>
            <p:spPr bwMode="auto">
              <a:xfrm flipH="1">
                <a:off x="5006" y="2482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49" name="Line 333"/>
              <p:cNvSpPr>
                <a:spLocks noChangeShapeType="1"/>
              </p:cNvSpPr>
              <p:nvPr/>
            </p:nvSpPr>
            <p:spPr bwMode="auto">
              <a:xfrm flipH="1">
                <a:off x="5006" y="2374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0" name="Line 334"/>
              <p:cNvSpPr>
                <a:spLocks noChangeShapeType="1"/>
              </p:cNvSpPr>
              <p:nvPr/>
            </p:nvSpPr>
            <p:spPr bwMode="auto">
              <a:xfrm flipH="1">
                <a:off x="5006" y="2266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1" name="Line 335"/>
              <p:cNvSpPr>
                <a:spLocks noChangeShapeType="1"/>
              </p:cNvSpPr>
              <p:nvPr/>
            </p:nvSpPr>
            <p:spPr bwMode="auto">
              <a:xfrm flipH="1">
                <a:off x="5006" y="2158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2" name="Line 336"/>
              <p:cNvSpPr>
                <a:spLocks noChangeShapeType="1"/>
              </p:cNvSpPr>
              <p:nvPr/>
            </p:nvSpPr>
            <p:spPr bwMode="auto">
              <a:xfrm flipH="1">
                <a:off x="5006" y="1942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3" name="Line 337"/>
              <p:cNvSpPr>
                <a:spLocks noChangeShapeType="1"/>
              </p:cNvSpPr>
              <p:nvPr/>
            </p:nvSpPr>
            <p:spPr bwMode="auto">
              <a:xfrm flipH="1">
                <a:off x="5006" y="1832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4" name="Line 338"/>
              <p:cNvSpPr>
                <a:spLocks noChangeShapeType="1"/>
              </p:cNvSpPr>
              <p:nvPr/>
            </p:nvSpPr>
            <p:spPr bwMode="auto">
              <a:xfrm flipH="1">
                <a:off x="5006" y="1724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5" name="Line 339"/>
              <p:cNvSpPr>
                <a:spLocks noChangeShapeType="1"/>
              </p:cNvSpPr>
              <p:nvPr/>
            </p:nvSpPr>
            <p:spPr bwMode="auto">
              <a:xfrm flipH="1">
                <a:off x="5006" y="1616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6" name="Line 340"/>
              <p:cNvSpPr>
                <a:spLocks noChangeShapeType="1"/>
              </p:cNvSpPr>
              <p:nvPr/>
            </p:nvSpPr>
            <p:spPr bwMode="auto">
              <a:xfrm flipH="1">
                <a:off x="5006" y="1400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7" name="Line 341"/>
              <p:cNvSpPr>
                <a:spLocks noChangeShapeType="1"/>
              </p:cNvSpPr>
              <p:nvPr/>
            </p:nvSpPr>
            <p:spPr bwMode="auto">
              <a:xfrm flipH="1">
                <a:off x="5006" y="1292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8" name="Line 342"/>
              <p:cNvSpPr>
                <a:spLocks noChangeShapeType="1"/>
              </p:cNvSpPr>
              <p:nvPr/>
            </p:nvSpPr>
            <p:spPr bwMode="auto">
              <a:xfrm flipH="1">
                <a:off x="5006" y="1184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59" name="Line 343"/>
              <p:cNvSpPr>
                <a:spLocks noChangeShapeType="1"/>
              </p:cNvSpPr>
              <p:nvPr/>
            </p:nvSpPr>
            <p:spPr bwMode="auto">
              <a:xfrm flipH="1">
                <a:off x="5006" y="1076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0" name="Line 344"/>
              <p:cNvSpPr>
                <a:spLocks noChangeShapeType="1"/>
              </p:cNvSpPr>
              <p:nvPr/>
            </p:nvSpPr>
            <p:spPr bwMode="auto">
              <a:xfrm flipH="1">
                <a:off x="5006" y="860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1" name="Line 345"/>
              <p:cNvSpPr>
                <a:spLocks noChangeShapeType="1"/>
              </p:cNvSpPr>
              <p:nvPr/>
            </p:nvSpPr>
            <p:spPr bwMode="auto">
              <a:xfrm flipH="1">
                <a:off x="5006" y="752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2" name="Line 346"/>
              <p:cNvSpPr>
                <a:spLocks noChangeShapeType="1"/>
              </p:cNvSpPr>
              <p:nvPr/>
            </p:nvSpPr>
            <p:spPr bwMode="auto">
              <a:xfrm flipH="1">
                <a:off x="5006" y="644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3" name="Line 347"/>
              <p:cNvSpPr>
                <a:spLocks noChangeShapeType="1"/>
              </p:cNvSpPr>
              <p:nvPr/>
            </p:nvSpPr>
            <p:spPr bwMode="auto">
              <a:xfrm flipH="1">
                <a:off x="5006" y="536"/>
                <a:ext cx="3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4" name="Freeform 348"/>
              <p:cNvSpPr>
                <a:spLocks/>
              </p:cNvSpPr>
              <p:nvPr/>
            </p:nvSpPr>
            <p:spPr bwMode="auto">
              <a:xfrm>
                <a:off x="1388" y="1284"/>
                <a:ext cx="1432" cy="1306"/>
              </a:xfrm>
              <a:custGeom>
                <a:avLst/>
                <a:gdLst>
                  <a:gd name="T0" fmla="*/ 30 w 1432"/>
                  <a:gd name="T1" fmla="*/ 1296 h 1306"/>
                  <a:gd name="T2" fmla="*/ 34 w 1432"/>
                  <a:gd name="T3" fmla="*/ 1294 h 1306"/>
                  <a:gd name="T4" fmla="*/ 36 w 1432"/>
                  <a:gd name="T5" fmla="*/ 1294 h 1306"/>
                  <a:gd name="T6" fmla="*/ 40 w 1432"/>
                  <a:gd name="T7" fmla="*/ 1290 h 1306"/>
                  <a:gd name="T8" fmla="*/ 46 w 1432"/>
                  <a:gd name="T9" fmla="*/ 1288 h 1306"/>
                  <a:gd name="T10" fmla="*/ 50 w 1432"/>
                  <a:gd name="T11" fmla="*/ 1284 h 1306"/>
                  <a:gd name="T12" fmla="*/ 54 w 1432"/>
                  <a:gd name="T13" fmla="*/ 1282 h 1306"/>
                  <a:gd name="T14" fmla="*/ 60 w 1432"/>
                  <a:gd name="T15" fmla="*/ 1276 h 1306"/>
                  <a:gd name="T16" fmla="*/ 66 w 1432"/>
                  <a:gd name="T17" fmla="*/ 1272 h 1306"/>
                  <a:gd name="T18" fmla="*/ 74 w 1432"/>
                  <a:gd name="T19" fmla="*/ 1264 h 1306"/>
                  <a:gd name="T20" fmla="*/ 80 w 1432"/>
                  <a:gd name="T21" fmla="*/ 1258 h 1306"/>
                  <a:gd name="T22" fmla="*/ 88 w 1432"/>
                  <a:gd name="T23" fmla="*/ 1248 h 1306"/>
                  <a:gd name="T24" fmla="*/ 98 w 1432"/>
                  <a:gd name="T25" fmla="*/ 1238 h 1306"/>
                  <a:gd name="T26" fmla="*/ 108 w 1432"/>
                  <a:gd name="T27" fmla="*/ 1226 h 1306"/>
                  <a:gd name="T28" fmla="*/ 118 w 1432"/>
                  <a:gd name="T29" fmla="*/ 1214 h 1306"/>
                  <a:gd name="T30" fmla="*/ 130 w 1432"/>
                  <a:gd name="T31" fmla="*/ 1198 h 1306"/>
                  <a:gd name="T32" fmla="*/ 142 w 1432"/>
                  <a:gd name="T33" fmla="*/ 1182 h 1306"/>
                  <a:gd name="T34" fmla="*/ 156 w 1432"/>
                  <a:gd name="T35" fmla="*/ 1164 h 1306"/>
                  <a:gd name="T36" fmla="*/ 170 w 1432"/>
                  <a:gd name="T37" fmla="*/ 1146 h 1306"/>
                  <a:gd name="T38" fmla="*/ 186 w 1432"/>
                  <a:gd name="T39" fmla="*/ 1126 h 1306"/>
                  <a:gd name="T40" fmla="*/ 200 w 1432"/>
                  <a:gd name="T41" fmla="*/ 1108 h 1306"/>
                  <a:gd name="T42" fmla="*/ 216 w 1432"/>
                  <a:gd name="T43" fmla="*/ 1088 h 1306"/>
                  <a:gd name="T44" fmla="*/ 234 w 1432"/>
                  <a:gd name="T45" fmla="*/ 1070 h 1306"/>
                  <a:gd name="T46" fmla="*/ 250 w 1432"/>
                  <a:gd name="T47" fmla="*/ 1054 h 1306"/>
                  <a:gd name="T48" fmla="*/ 268 w 1432"/>
                  <a:gd name="T49" fmla="*/ 1038 h 1306"/>
                  <a:gd name="T50" fmla="*/ 286 w 1432"/>
                  <a:gd name="T51" fmla="*/ 1024 h 1306"/>
                  <a:gd name="T52" fmla="*/ 306 w 1432"/>
                  <a:gd name="T53" fmla="*/ 1012 h 1306"/>
                  <a:gd name="T54" fmla="*/ 324 w 1432"/>
                  <a:gd name="T55" fmla="*/ 1000 h 1306"/>
                  <a:gd name="T56" fmla="*/ 344 w 1432"/>
                  <a:gd name="T57" fmla="*/ 990 h 1306"/>
                  <a:gd name="T58" fmla="*/ 364 w 1432"/>
                  <a:gd name="T59" fmla="*/ 980 h 1306"/>
                  <a:gd name="T60" fmla="*/ 386 w 1432"/>
                  <a:gd name="T61" fmla="*/ 974 h 1306"/>
                  <a:gd name="T62" fmla="*/ 408 w 1432"/>
                  <a:gd name="T63" fmla="*/ 966 h 1306"/>
                  <a:gd name="T64" fmla="*/ 430 w 1432"/>
                  <a:gd name="T65" fmla="*/ 958 h 1306"/>
                  <a:gd name="T66" fmla="*/ 454 w 1432"/>
                  <a:gd name="T67" fmla="*/ 952 h 1306"/>
                  <a:gd name="T68" fmla="*/ 480 w 1432"/>
                  <a:gd name="T69" fmla="*/ 944 h 1306"/>
                  <a:gd name="T70" fmla="*/ 506 w 1432"/>
                  <a:gd name="T71" fmla="*/ 934 h 1306"/>
                  <a:gd name="T72" fmla="*/ 534 w 1432"/>
                  <a:gd name="T73" fmla="*/ 922 h 1306"/>
                  <a:gd name="T74" fmla="*/ 564 w 1432"/>
                  <a:gd name="T75" fmla="*/ 908 h 1306"/>
                  <a:gd name="T76" fmla="*/ 596 w 1432"/>
                  <a:gd name="T77" fmla="*/ 890 h 1306"/>
                  <a:gd name="T78" fmla="*/ 628 w 1432"/>
                  <a:gd name="T79" fmla="*/ 868 h 1306"/>
                  <a:gd name="T80" fmla="*/ 660 w 1432"/>
                  <a:gd name="T81" fmla="*/ 842 h 1306"/>
                  <a:gd name="T82" fmla="*/ 694 w 1432"/>
                  <a:gd name="T83" fmla="*/ 810 h 1306"/>
                  <a:gd name="T84" fmla="*/ 728 w 1432"/>
                  <a:gd name="T85" fmla="*/ 776 h 1306"/>
                  <a:gd name="T86" fmla="*/ 762 w 1432"/>
                  <a:gd name="T87" fmla="*/ 738 h 1306"/>
                  <a:gd name="T88" fmla="*/ 796 w 1432"/>
                  <a:gd name="T89" fmla="*/ 698 h 1306"/>
                  <a:gd name="T90" fmla="*/ 832 w 1432"/>
                  <a:gd name="T91" fmla="*/ 656 h 1306"/>
                  <a:gd name="T92" fmla="*/ 866 w 1432"/>
                  <a:gd name="T93" fmla="*/ 610 h 1306"/>
                  <a:gd name="T94" fmla="*/ 902 w 1432"/>
                  <a:gd name="T95" fmla="*/ 562 h 1306"/>
                  <a:gd name="T96" fmla="*/ 940 w 1432"/>
                  <a:gd name="T97" fmla="*/ 510 h 1306"/>
                  <a:gd name="T98" fmla="*/ 976 w 1432"/>
                  <a:gd name="T99" fmla="*/ 460 h 1306"/>
                  <a:gd name="T100" fmla="*/ 1012 w 1432"/>
                  <a:gd name="T101" fmla="*/ 414 h 1306"/>
                  <a:gd name="T102" fmla="*/ 1048 w 1432"/>
                  <a:gd name="T103" fmla="*/ 368 h 1306"/>
                  <a:gd name="T104" fmla="*/ 1084 w 1432"/>
                  <a:gd name="T105" fmla="*/ 326 h 1306"/>
                  <a:gd name="T106" fmla="*/ 1120 w 1432"/>
                  <a:gd name="T107" fmla="*/ 284 h 1306"/>
                  <a:gd name="T108" fmla="*/ 1154 w 1432"/>
                  <a:gd name="T109" fmla="*/ 244 h 1306"/>
                  <a:gd name="T110" fmla="*/ 1192 w 1432"/>
                  <a:gd name="T111" fmla="*/ 208 h 1306"/>
                  <a:gd name="T112" fmla="*/ 1228 w 1432"/>
                  <a:gd name="T113" fmla="*/ 172 h 1306"/>
                  <a:gd name="T114" fmla="*/ 1264 w 1432"/>
                  <a:gd name="T115" fmla="*/ 136 h 1306"/>
                  <a:gd name="T116" fmla="*/ 1300 w 1432"/>
                  <a:gd name="T117" fmla="*/ 104 h 1306"/>
                  <a:gd name="T118" fmla="*/ 1338 w 1432"/>
                  <a:gd name="T119" fmla="*/ 72 h 1306"/>
                  <a:gd name="T120" fmla="*/ 1374 w 1432"/>
                  <a:gd name="T121" fmla="*/ 44 h 1306"/>
                  <a:gd name="T122" fmla="*/ 1412 w 1432"/>
                  <a:gd name="T123" fmla="*/ 16 h 1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32" h="1306">
                    <a:moveTo>
                      <a:pt x="0" y="1306"/>
                    </a:moveTo>
                    <a:lnTo>
                      <a:pt x="26" y="1304"/>
                    </a:lnTo>
                    <a:lnTo>
                      <a:pt x="26" y="1300"/>
                    </a:lnTo>
                    <a:lnTo>
                      <a:pt x="28" y="1298"/>
                    </a:lnTo>
                    <a:lnTo>
                      <a:pt x="28" y="1298"/>
                    </a:lnTo>
                    <a:lnTo>
                      <a:pt x="28" y="1298"/>
                    </a:lnTo>
                    <a:lnTo>
                      <a:pt x="28" y="1298"/>
                    </a:lnTo>
                    <a:lnTo>
                      <a:pt x="28" y="1298"/>
                    </a:lnTo>
                    <a:lnTo>
                      <a:pt x="28" y="1298"/>
                    </a:lnTo>
                    <a:lnTo>
                      <a:pt x="28" y="1298"/>
                    </a:lnTo>
                    <a:lnTo>
                      <a:pt x="28" y="1296"/>
                    </a:lnTo>
                    <a:lnTo>
                      <a:pt x="30" y="1296"/>
                    </a:lnTo>
                    <a:lnTo>
                      <a:pt x="30" y="1296"/>
                    </a:lnTo>
                    <a:lnTo>
                      <a:pt x="30" y="1296"/>
                    </a:lnTo>
                    <a:lnTo>
                      <a:pt x="30" y="1296"/>
                    </a:lnTo>
                    <a:lnTo>
                      <a:pt x="30" y="1296"/>
                    </a:lnTo>
                    <a:lnTo>
                      <a:pt x="30" y="1296"/>
                    </a:lnTo>
                    <a:lnTo>
                      <a:pt x="32" y="1296"/>
                    </a:lnTo>
                    <a:lnTo>
                      <a:pt x="32" y="1296"/>
                    </a:lnTo>
                    <a:lnTo>
                      <a:pt x="32" y="1296"/>
                    </a:lnTo>
                    <a:lnTo>
                      <a:pt x="32" y="1296"/>
                    </a:lnTo>
                    <a:lnTo>
                      <a:pt x="32" y="1296"/>
                    </a:lnTo>
                    <a:lnTo>
                      <a:pt x="32" y="1296"/>
                    </a:lnTo>
                    <a:lnTo>
                      <a:pt x="34" y="1294"/>
                    </a:lnTo>
                    <a:lnTo>
                      <a:pt x="34" y="1294"/>
                    </a:lnTo>
                    <a:lnTo>
                      <a:pt x="34" y="1294"/>
                    </a:lnTo>
                    <a:lnTo>
                      <a:pt x="34" y="1294"/>
                    </a:lnTo>
                    <a:lnTo>
                      <a:pt x="34" y="1294"/>
                    </a:lnTo>
                    <a:lnTo>
                      <a:pt x="34" y="1294"/>
                    </a:lnTo>
                    <a:lnTo>
                      <a:pt x="36" y="1294"/>
                    </a:lnTo>
                    <a:lnTo>
                      <a:pt x="36" y="1294"/>
                    </a:lnTo>
                    <a:lnTo>
                      <a:pt x="36" y="1294"/>
                    </a:lnTo>
                    <a:lnTo>
                      <a:pt x="36" y="1294"/>
                    </a:lnTo>
                    <a:lnTo>
                      <a:pt x="36" y="1294"/>
                    </a:lnTo>
                    <a:lnTo>
                      <a:pt x="36" y="1294"/>
                    </a:lnTo>
                    <a:lnTo>
                      <a:pt x="36" y="1294"/>
                    </a:lnTo>
                    <a:lnTo>
                      <a:pt x="38" y="1294"/>
                    </a:lnTo>
                    <a:lnTo>
                      <a:pt x="38" y="1294"/>
                    </a:lnTo>
                    <a:lnTo>
                      <a:pt x="38" y="1292"/>
                    </a:lnTo>
                    <a:lnTo>
                      <a:pt x="38" y="1292"/>
                    </a:lnTo>
                    <a:lnTo>
                      <a:pt x="38" y="1292"/>
                    </a:lnTo>
                    <a:lnTo>
                      <a:pt x="38" y="1292"/>
                    </a:lnTo>
                    <a:lnTo>
                      <a:pt x="38" y="1292"/>
                    </a:lnTo>
                    <a:lnTo>
                      <a:pt x="40" y="1292"/>
                    </a:lnTo>
                    <a:lnTo>
                      <a:pt x="40" y="1292"/>
                    </a:lnTo>
                    <a:lnTo>
                      <a:pt x="40" y="1292"/>
                    </a:lnTo>
                    <a:lnTo>
                      <a:pt x="40" y="1292"/>
                    </a:lnTo>
                    <a:lnTo>
                      <a:pt x="40" y="1290"/>
                    </a:lnTo>
                    <a:lnTo>
                      <a:pt x="40" y="1290"/>
                    </a:lnTo>
                    <a:lnTo>
                      <a:pt x="42" y="1290"/>
                    </a:lnTo>
                    <a:lnTo>
                      <a:pt x="42" y="1290"/>
                    </a:lnTo>
                    <a:lnTo>
                      <a:pt x="42" y="1290"/>
                    </a:lnTo>
                    <a:lnTo>
                      <a:pt x="42" y="1290"/>
                    </a:lnTo>
                    <a:lnTo>
                      <a:pt x="42" y="1290"/>
                    </a:lnTo>
                    <a:lnTo>
                      <a:pt x="44" y="1290"/>
                    </a:lnTo>
                    <a:lnTo>
                      <a:pt x="44" y="1288"/>
                    </a:lnTo>
                    <a:lnTo>
                      <a:pt x="44" y="1288"/>
                    </a:lnTo>
                    <a:lnTo>
                      <a:pt x="44" y="1288"/>
                    </a:lnTo>
                    <a:lnTo>
                      <a:pt x="44" y="1288"/>
                    </a:lnTo>
                    <a:lnTo>
                      <a:pt x="46" y="1288"/>
                    </a:lnTo>
                    <a:lnTo>
                      <a:pt x="46" y="1288"/>
                    </a:lnTo>
                    <a:lnTo>
                      <a:pt x="46" y="1288"/>
                    </a:lnTo>
                    <a:lnTo>
                      <a:pt x="46" y="1288"/>
                    </a:lnTo>
                    <a:lnTo>
                      <a:pt x="46" y="1288"/>
                    </a:lnTo>
                    <a:lnTo>
                      <a:pt x="46" y="1286"/>
                    </a:lnTo>
                    <a:lnTo>
                      <a:pt x="48" y="1286"/>
                    </a:lnTo>
                    <a:lnTo>
                      <a:pt x="48" y="1286"/>
                    </a:lnTo>
                    <a:lnTo>
                      <a:pt x="48" y="1286"/>
                    </a:lnTo>
                    <a:lnTo>
                      <a:pt x="48" y="1286"/>
                    </a:lnTo>
                    <a:lnTo>
                      <a:pt x="48" y="1286"/>
                    </a:lnTo>
                    <a:lnTo>
                      <a:pt x="50" y="1286"/>
                    </a:lnTo>
                    <a:lnTo>
                      <a:pt x="50" y="1284"/>
                    </a:lnTo>
                    <a:lnTo>
                      <a:pt x="50" y="1284"/>
                    </a:lnTo>
                    <a:lnTo>
                      <a:pt x="50" y="1284"/>
                    </a:lnTo>
                    <a:lnTo>
                      <a:pt x="50" y="1284"/>
                    </a:lnTo>
                    <a:lnTo>
                      <a:pt x="52" y="1284"/>
                    </a:lnTo>
                    <a:lnTo>
                      <a:pt x="52" y="1284"/>
                    </a:lnTo>
                    <a:lnTo>
                      <a:pt x="52" y="1284"/>
                    </a:lnTo>
                    <a:lnTo>
                      <a:pt x="52" y="1282"/>
                    </a:lnTo>
                    <a:lnTo>
                      <a:pt x="52" y="1282"/>
                    </a:lnTo>
                    <a:lnTo>
                      <a:pt x="54" y="1282"/>
                    </a:lnTo>
                    <a:lnTo>
                      <a:pt x="54" y="1282"/>
                    </a:lnTo>
                    <a:lnTo>
                      <a:pt x="54" y="1282"/>
                    </a:lnTo>
                    <a:lnTo>
                      <a:pt x="54" y="1282"/>
                    </a:lnTo>
                    <a:lnTo>
                      <a:pt x="54" y="1280"/>
                    </a:lnTo>
                    <a:lnTo>
                      <a:pt x="56" y="1280"/>
                    </a:lnTo>
                    <a:lnTo>
                      <a:pt x="56" y="1280"/>
                    </a:lnTo>
                    <a:lnTo>
                      <a:pt x="56" y="1280"/>
                    </a:lnTo>
                    <a:lnTo>
                      <a:pt x="58" y="1280"/>
                    </a:lnTo>
                    <a:lnTo>
                      <a:pt x="58" y="1280"/>
                    </a:lnTo>
                    <a:lnTo>
                      <a:pt x="58" y="1278"/>
                    </a:lnTo>
                    <a:lnTo>
                      <a:pt x="58" y="1278"/>
                    </a:lnTo>
                    <a:lnTo>
                      <a:pt x="58" y="1278"/>
                    </a:lnTo>
                    <a:lnTo>
                      <a:pt x="60" y="1278"/>
                    </a:lnTo>
                    <a:lnTo>
                      <a:pt x="60" y="1276"/>
                    </a:lnTo>
                    <a:lnTo>
                      <a:pt x="60" y="1276"/>
                    </a:lnTo>
                    <a:lnTo>
                      <a:pt x="60" y="1276"/>
                    </a:lnTo>
                    <a:lnTo>
                      <a:pt x="62" y="1276"/>
                    </a:lnTo>
                    <a:lnTo>
                      <a:pt x="62" y="1276"/>
                    </a:lnTo>
                    <a:lnTo>
                      <a:pt x="62" y="1274"/>
                    </a:lnTo>
                    <a:lnTo>
                      <a:pt x="62" y="1274"/>
                    </a:lnTo>
                    <a:lnTo>
                      <a:pt x="64" y="1274"/>
                    </a:lnTo>
                    <a:lnTo>
                      <a:pt x="64" y="1274"/>
                    </a:lnTo>
                    <a:lnTo>
                      <a:pt x="64" y="1274"/>
                    </a:lnTo>
                    <a:lnTo>
                      <a:pt x="64" y="1272"/>
                    </a:lnTo>
                    <a:lnTo>
                      <a:pt x="66" y="1272"/>
                    </a:lnTo>
                    <a:lnTo>
                      <a:pt x="66" y="1272"/>
                    </a:lnTo>
                    <a:lnTo>
                      <a:pt x="66" y="1272"/>
                    </a:lnTo>
                    <a:lnTo>
                      <a:pt x="66" y="1270"/>
                    </a:lnTo>
                    <a:lnTo>
                      <a:pt x="68" y="1270"/>
                    </a:lnTo>
                    <a:lnTo>
                      <a:pt x="68" y="1270"/>
                    </a:lnTo>
                    <a:lnTo>
                      <a:pt x="68" y="1270"/>
                    </a:lnTo>
                    <a:lnTo>
                      <a:pt x="70" y="1268"/>
                    </a:lnTo>
                    <a:lnTo>
                      <a:pt x="70" y="1268"/>
                    </a:lnTo>
                    <a:lnTo>
                      <a:pt x="70" y="1268"/>
                    </a:lnTo>
                    <a:lnTo>
                      <a:pt x="72" y="1268"/>
                    </a:lnTo>
                    <a:lnTo>
                      <a:pt x="72" y="1266"/>
                    </a:lnTo>
                    <a:lnTo>
                      <a:pt x="72" y="1266"/>
                    </a:lnTo>
                    <a:lnTo>
                      <a:pt x="72" y="1266"/>
                    </a:lnTo>
                    <a:lnTo>
                      <a:pt x="74" y="1264"/>
                    </a:lnTo>
                    <a:lnTo>
                      <a:pt x="74" y="1264"/>
                    </a:lnTo>
                    <a:lnTo>
                      <a:pt x="74" y="1264"/>
                    </a:lnTo>
                    <a:lnTo>
                      <a:pt x="76" y="1264"/>
                    </a:lnTo>
                    <a:lnTo>
                      <a:pt x="76" y="1262"/>
                    </a:lnTo>
                    <a:lnTo>
                      <a:pt x="76" y="1262"/>
                    </a:lnTo>
                    <a:lnTo>
                      <a:pt x="76" y="1262"/>
                    </a:lnTo>
                    <a:lnTo>
                      <a:pt x="78" y="1260"/>
                    </a:lnTo>
                    <a:lnTo>
                      <a:pt x="78" y="1260"/>
                    </a:lnTo>
                    <a:lnTo>
                      <a:pt x="78" y="1260"/>
                    </a:lnTo>
                    <a:lnTo>
                      <a:pt x="80" y="1258"/>
                    </a:lnTo>
                    <a:lnTo>
                      <a:pt x="80" y="1258"/>
                    </a:lnTo>
                    <a:lnTo>
                      <a:pt x="80" y="1258"/>
                    </a:lnTo>
                    <a:lnTo>
                      <a:pt x="82" y="1256"/>
                    </a:lnTo>
                    <a:lnTo>
                      <a:pt x="82" y="1256"/>
                    </a:lnTo>
                    <a:lnTo>
                      <a:pt x="82" y="1256"/>
                    </a:lnTo>
                    <a:lnTo>
                      <a:pt x="84" y="1254"/>
                    </a:lnTo>
                    <a:lnTo>
                      <a:pt x="84" y="1254"/>
                    </a:lnTo>
                    <a:lnTo>
                      <a:pt x="84" y="1254"/>
                    </a:lnTo>
                    <a:lnTo>
                      <a:pt x="86" y="1252"/>
                    </a:lnTo>
                    <a:lnTo>
                      <a:pt x="86" y="1252"/>
                    </a:lnTo>
                    <a:lnTo>
                      <a:pt x="86" y="1250"/>
                    </a:lnTo>
                    <a:lnTo>
                      <a:pt x="88" y="1250"/>
                    </a:lnTo>
                    <a:lnTo>
                      <a:pt x="88" y="1250"/>
                    </a:lnTo>
                    <a:lnTo>
                      <a:pt x="88" y="1248"/>
                    </a:lnTo>
                    <a:lnTo>
                      <a:pt x="90" y="1248"/>
                    </a:lnTo>
                    <a:lnTo>
                      <a:pt x="90" y="1248"/>
                    </a:lnTo>
                    <a:lnTo>
                      <a:pt x="92" y="1246"/>
                    </a:lnTo>
                    <a:lnTo>
                      <a:pt x="92" y="1246"/>
                    </a:lnTo>
                    <a:lnTo>
                      <a:pt x="92" y="1244"/>
                    </a:lnTo>
                    <a:lnTo>
                      <a:pt x="94" y="1244"/>
                    </a:lnTo>
                    <a:lnTo>
                      <a:pt x="94" y="1244"/>
                    </a:lnTo>
                    <a:lnTo>
                      <a:pt x="96" y="1242"/>
                    </a:lnTo>
                    <a:lnTo>
                      <a:pt x="96" y="1240"/>
                    </a:lnTo>
                    <a:lnTo>
                      <a:pt x="96" y="1240"/>
                    </a:lnTo>
                    <a:lnTo>
                      <a:pt x="98" y="1240"/>
                    </a:lnTo>
                    <a:lnTo>
                      <a:pt x="98" y="1238"/>
                    </a:lnTo>
                    <a:lnTo>
                      <a:pt x="98" y="1238"/>
                    </a:lnTo>
                    <a:lnTo>
                      <a:pt x="100" y="1236"/>
                    </a:lnTo>
                    <a:lnTo>
                      <a:pt x="100" y="1236"/>
                    </a:lnTo>
                    <a:lnTo>
                      <a:pt x="102" y="1234"/>
                    </a:lnTo>
                    <a:lnTo>
                      <a:pt x="102" y="1234"/>
                    </a:lnTo>
                    <a:lnTo>
                      <a:pt x="102" y="1232"/>
                    </a:lnTo>
                    <a:lnTo>
                      <a:pt x="104" y="1232"/>
                    </a:lnTo>
                    <a:lnTo>
                      <a:pt x="104" y="1230"/>
                    </a:lnTo>
                    <a:lnTo>
                      <a:pt x="106" y="1230"/>
                    </a:lnTo>
                    <a:lnTo>
                      <a:pt x="106" y="1228"/>
                    </a:lnTo>
                    <a:lnTo>
                      <a:pt x="108" y="1228"/>
                    </a:lnTo>
                    <a:lnTo>
                      <a:pt x="108" y="1226"/>
                    </a:lnTo>
                    <a:lnTo>
                      <a:pt x="108" y="1226"/>
                    </a:lnTo>
                    <a:lnTo>
                      <a:pt x="110" y="1224"/>
                    </a:lnTo>
                    <a:lnTo>
                      <a:pt x="110" y="1224"/>
                    </a:lnTo>
                    <a:lnTo>
                      <a:pt x="112" y="1222"/>
                    </a:lnTo>
                    <a:lnTo>
                      <a:pt x="112" y="1222"/>
                    </a:lnTo>
                    <a:lnTo>
                      <a:pt x="114" y="1220"/>
                    </a:lnTo>
                    <a:lnTo>
                      <a:pt x="114" y="1220"/>
                    </a:lnTo>
                    <a:lnTo>
                      <a:pt x="114" y="1218"/>
                    </a:lnTo>
                    <a:lnTo>
                      <a:pt x="116" y="1216"/>
                    </a:lnTo>
                    <a:lnTo>
                      <a:pt x="118" y="1216"/>
                    </a:lnTo>
                    <a:lnTo>
                      <a:pt x="118" y="1214"/>
                    </a:lnTo>
                    <a:lnTo>
                      <a:pt x="118" y="1214"/>
                    </a:lnTo>
                    <a:lnTo>
                      <a:pt x="120" y="1212"/>
                    </a:lnTo>
                    <a:lnTo>
                      <a:pt x="120" y="1210"/>
                    </a:lnTo>
                    <a:lnTo>
                      <a:pt x="122" y="1210"/>
                    </a:lnTo>
                    <a:lnTo>
                      <a:pt x="122" y="1208"/>
                    </a:lnTo>
                    <a:lnTo>
                      <a:pt x="124" y="1208"/>
                    </a:lnTo>
                    <a:lnTo>
                      <a:pt x="124" y="1206"/>
                    </a:lnTo>
                    <a:lnTo>
                      <a:pt x="126" y="1204"/>
                    </a:lnTo>
                    <a:lnTo>
                      <a:pt x="126" y="1204"/>
                    </a:lnTo>
                    <a:lnTo>
                      <a:pt x="128" y="1202"/>
                    </a:lnTo>
                    <a:lnTo>
                      <a:pt x="128" y="1200"/>
                    </a:lnTo>
                    <a:lnTo>
                      <a:pt x="130" y="1200"/>
                    </a:lnTo>
                    <a:lnTo>
                      <a:pt x="130" y="1198"/>
                    </a:lnTo>
                    <a:lnTo>
                      <a:pt x="132" y="1196"/>
                    </a:lnTo>
                    <a:lnTo>
                      <a:pt x="132" y="1196"/>
                    </a:lnTo>
                    <a:lnTo>
                      <a:pt x="134" y="1194"/>
                    </a:lnTo>
                    <a:lnTo>
                      <a:pt x="134" y="1192"/>
                    </a:lnTo>
                    <a:lnTo>
                      <a:pt x="136" y="1192"/>
                    </a:lnTo>
                    <a:lnTo>
                      <a:pt x="136" y="1190"/>
                    </a:lnTo>
                    <a:lnTo>
                      <a:pt x="138" y="1188"/>
                    </a:lnTo>
                    <a:lnTo>
                      <a:pt x="138" y="1188"/>
                    </a:lnTo>
                    <a:lnTo>
                      <a:pt x="140" y="1186"/>
                    </a:lnTo>
                    <a:lnTo>
                      <a:pt x="140" y="1184"/>
                    </a:lnTo>
                    <a:lnTo>
                      <a:pt x="142" y="1184"/>
                    </a:lnTo>
                    <a:lnTo>
                      <a:pt x="142" y="1182"/>
                    </a:lnTo>
                    <a:lnTo>
                      <a:pt x="144" y="1180"/>
                    </a:lnTo>
                    <a:lnTo>
                      <a:pt x="146" y="1178"/>
                    </a:lnTo>
                    <a:lnTo>
                      <a:pt x="146" y="1178"/>
                    </a:lnTo>
                    <a:lnTo>
                      <a:pt x="148" y="1176"/>
                    </a:lnTo>
                    <a:lnTo>
                      <a:pt x="148" y="1174"/>
                    </a:lnTo>
                    <a:lnTo>
                      <a:pt x="150" y="1172"/>
                    </a:lnTo>
                    <a:lnTo>
                      <a:pt x="150" y="1172"/>
                    </a:lnTo>
                    <a:lnTo>
                      <a:pt x="152" y="1170"/>
                    </a:lnTo>
                    <a:lnTo>
                      <a:pt x="152" y="1168"/>
                    </a:lnTo>
                    <a:lnTo>
                      <a:pt x="154" y="1166"/>
                    </a:lnTo>
                    <a:lnTo>
                      <a:pt x="156" y="1166"/>
                    </a:lnTo>
                    <a:lnTo>
                      <a:pt x="156" y="1164"/>
                    </a:lnTo>
                    <a:lnTo>
                      <a:pt x="158" y="1162"/>
                    </a:lnTo>
                    <a:lnTo>
                      <a:pt x="158" y="1160"/>
                    </a:lnTo>
                    <a:lnTo>
                      <a:pt x="160" y="1160"/>
                    </a:lnTo>
                    <a:lnTo>
                      <a:pt x="160" y="1158"/>
                    </a:lnTo>
                    <a:lnTo>
                      <a:pt x="162" y="1156"/>
                    </a:lnTo>
                    <a:lnTo>
                      <a:pt x="164" y="1154"/>
                    </a:lnTo>
                    <a:lnTo>
                      <a:pt x="164" y="1152"/>
                    </a:lnTo>
                    <a:lnTo>
                      <a:pt x="166" y="1152"/>
                    </a:lnTo>
                    <a:lnTo>
                      <a:pt x="166" y="1150"/>
                    </a:lnTo>
                    <a:lnTo>
                      <a:pt x="168" y="1148"/>
                    </a:lnTo>
                    <a:lnTo>
                      <a:pt x="170" y="1146"/>
                    </a:lnTo>
                    <a:lnTo>
                      <a:pt x="170" y="1146"/>
                    </a:lnTo>
                    <a:lnTo>
                      <a:pt x="172" y="1144"/>
                    </a:lnTo>
                    <a:lnTo>
                      <a:pt x="172" y="1142"/>
                    </a:lnTo>
                    <a:lnTo>
                      <a:pt x="174" y="1140"/>
                    </a:lnTo>
                    <a:lnTo>
                      <a:pt x="176" y="1138"/>
                    </a:lnTo>
                    <a:lnTo>
                      <a:pt x="176" y="1138"/>
                    </a:lnTo>
                    <a:lnTo>
                      <a:pt x="178" y="1136"/>
                    </a:lnTo>
                    <a:lnTo>
                      <a:pt x="180" y="1134"/>
                    </a:lnTo>
                    <a:lnTo>
                      <a:pt x="180" y="1132"/>
                    </a:lnTo>
                    <a:lnTo>
                      <a:pt x="182" y="1132"/>
                    </a:lnTo>
                    <a:lnTo>
                      <a:pt x="182" y="1130"/>
                    </a:lnTo>
                    <a:lnTo>
                      <a:pt x="184" y="1128"/>
                    </a:lnTo>
                    <a:lnTo>
                      <a:pt x="186" y="1126"/>
                    </a:lnTo>
                    <a:lnTo>
                      <a:pt x="186" y="1124"/>
                    </a:lnTo>
                    <a:lnTo>
                      <a:pt x="188" y="1124"/>
                    </a:lnTo>
                    <a:lnTo>
                      <a:pt x="188" y="1122"/>
                    </a:lnTo>
                    <a:lnTo>
                      <a:pt x="190" y="1120"/>
                    </a:lnTo>
                    <a:lnTo>
                      <a:pt x="192" y="1118"/>
                    </a:lnTo>
                    <a:lnTo>
                      <a:pt x="192" y="1116"/>
                    </a:lnTo>
                    <a:lnTo>
                      <a:pt x="194" y="1116"/>
                    </a:lnTo>
                    <a:lnTo>
                      <a:pt x="196" y="1114"/>
                    </a:lnTo>
                    <a:lnTo>
                      <a:pt x="196" y="1112"/>
                    </a:lnTo>
                    <a:lnTo>
                      <a:pt x="198" y="1110"/>
                    </a:lnTo>
                    <a:lnTo>
                      <a:pt x="200" y="1108"/>
                    </a:lnTo>
                    <a:lnTo>
                      <a:pt x="200" y="1108"/>
                    </a:lnTo>
                    <a:lnTo>
                      <a:pt x="202" y="1106"/>
                    </a:lnTo>
                    <a:lnTo>
                      <a:pt x="204" y="1104"/>
                    </a:lnTo>
                    <a:lnTo>
                      <a:pt x="204" y="1102"/>
                    </a:lnTo>
                    <a:lnTo>
                      <a:pt x="206" y="1100"/>
                    </a:lnTo>
                    <a:lnTo>
                      <a:pt x="208" y="1100"/>
                    </a:lnTo>
                    <a:lnTo>
                      <a:pt x="208" y="1098"/>
                    </a:lnTo>
                    <a:lnTo>
                      <a:pt x="210" y="1096"/>
                    </a:lnTo>
                    <a:lnTo>
                      <a:pt x="212" y="1094"/>
                    </a:lnTo>
                    <a:lnTo>
                      <a:pt x="212" y="1094"/>
                    </a:lnTo>
                    <a:lnTo>
                      <a:pt x="214" y="1092"/>
                    </a:lnTo>
                    <a:lnTo>
                      <a:pt x="216" y="1090"/>
                    </a:lnTo>
                    <a:lnTo>
                      <a:pt x="216" y="1088"/>
                    </a:lnTo>
                    <a:lnTo>
                      <a:pt x="218" y="1088"/>
                    </a:lnTo>
                    <a:lnTo>
                      <a:pt x="220" y="1086"/>
                    </a:lnTo>
                    <a:lnTo>
                      <a:pt x="220" y="1084"/>
                    </a:lnTo>
                    <a:lnTo>
                      <a:pt x="222" y="1082"/>
                    </a:lnTo>
                    <a:lnTo>
                      <a:pt x="224" y="1080"/>
                    </a:lnTo>
                    <a:lnTo>
                      <a:pt x="224" y="1080"/>
                    </a:lnTo>
                    <a:lnTo>
                      <a:pt x="226" y="1078"/>
                    </a:lnTo>
                    <a:lnTo>
                      <a:pt x="228" y="1076"/>
                    </a:lnTo>
                    <a:lnTo>
                      <a:pt x="230" y="1076"/>
                    </a:lnTo>
                    <a:lnTo>
                      <a:pt x="230" y="1074"/>
                    </a:lnTo>
                    <a:lnTo>
                      <a:pt x="232" y="1072"/>
                    </a:lnTo>
                    <a:lnTo>
                      <a:pt x="234" y="1070"/>
                    </a:lnTo>
                    <a:lnTo>
                      <a:pt x="234" y="1070"/>
                    </a:lnTo>
                    <a:lnTo>
                      <a:pt x="236" y="1068"/>
                    </a:lnTo>
                    <a:lnTo>
                      <a:pt x="238" y="1066"/>
                    </a:lnTo>
                    <a:lnTo>
                      <a:pt x="238" y="1066"/>
                    </a:lnTo>
                    <a:lnTo>
                      <a:pt x="240" y="1064"/>
                    </a:lnTo>
                    <a:lnTo>
                      <a:pt x="242" y="1062"/>
                    </a:lnTo>
                    <a:lnTo>
                      <a:pt x="244" y="1060"/>
                    </a:lnTo>
                    <a:lnTo>
                      <a:pt x="244" y="1060"/>
                    </a:lnTo>
                    <a:lnTo>
                      <a:pt x="246" y="1058"/>
                    </a:lnTo>
                    <a:lnTo>
                      <a:pt x="248" y="1056"/>
                    </a:lnTo>
                    <a:lnTo>
                      <a:pt x="250" y="1056"/>
                    </a:lnTo>
                    <a:lnTo>
                      <a:pt x="250" y="1054"/>
                    </a:lnTo>
                    <a:lnTo>
                      <a:pt x="252" y="1052"/>
                    </a:lnTo>
                    <a:lnTo>
                      <a:pt x="254" y="1052"/>
                    </a:lnTo>
                    <a:lnTo>
                      <a:pt x="256" y="1050"/>
                    </a:lnTo>
                    <a:lnTo>
                      <a:pt x="256" y="1048"/>
                    </a:lnTo>
                    <a:lnTo>
                      <a:pt x="258" y="1048"/>
                    </a:lnTo>
                    <a:lnTo>
                      <a:pt x="260" y="1046"/>
                    </a:lnTo>
                    <a:lnTo>
                      <a:pt x="260" y="1046"/>
                    </a:lnTo>
                    <a:lnTo>
                      <a:pt x="262" y="1044"/>
                    </a:lnTo>
                    <a:lnTo>
                      <a:pt x="264" y="1042"/>
                    </a:lnTo>
                    <a:lnTo>
                      <a:pt x="266" y="1042"/>
                    </a:lnTo>
                    <a:lnTo>
                      <a:pt x="266" y="1040"/>
                    </a:lnTo>
                    <a:lnTo>
                      <a:pt x="268" y="1038"/>
                    </a:lnTo>
                    <a:lnTo>
                      <a:pt x="270" y="1038"/>
                    </a:lnTo>
                    <a:lnTo>
                      <a:pt x="272" y="1036"/>
                    </a:lnTo>
                    <a:lnTo>
                      <a:pt x="272" y="1034"/>
                    </a:lnTo>
                    <a:lnTo>
                      <a:pt x="274" y="1034"/>
                    </a:lnTo>
                    <a:lnTo>
                      <a:pt x="276" y="1032"/>
                    </a:lnTo>
                    <a:lnTo>
                      <a:pt x="278" y="1032"/>
                    </a:lnTo>
                    <a:lnTo>
                      <a:pt x="278" y="1030"/>
                    </a:lnTo>
                    <a:lnTo>
                      <a:pt x="280" y="1028"/>
                    </a:lnTo>
                    <a:lnTo>
                      <a:pt x="282" y="1028"/>
                    </a:lnTo>
                    <a:lnTo>
                      <a:pt x="284" y="1026"/>
                    </a:lnTo>
                    <a:lnTo>
                      <a:pt x="284" y="1026"/>
                    </a:lnTo>
                    <a:lnTo>
                      <a:pt x="286" y="1024"/>
                    </a:lnTo>
                    <a:lnTo>
                      <a:pt x="288" y="1024"/>
                    </a:lnTo>
                    <a:lnTo>
                      <a:pt x="290" y="1022"/>
                    </a:lnTo>
                    <a:lnTo>
                      <a:pt x="292" y="1022"/>
                    </a:lnTo>
                    <a:lnTo>
                      <a:pt x="292" y="1020"/>
                    </a:lnTo>
                    <a:lnTo>
                      <a:pt x="294" y="1018"/>
                    </a:lnTo>
                    <a:lnTo>
                      <a:pt x="296" y="1018"/>
                    </a:lnTo>
                    <a:lnTo>
                      <a:pt x="298" y="1016"/>
                    </a:lnTo>
                    <a:lnTo>
                      <a:pt x="298" y="1016"/>
                    </a:lnTo>
                    <a:lnTo>
                      <a:pt x="300" y="1014"/>
                    </a:lnTo>
                    <a:lnTo>
                      <a:pt x="302" y="1014"/>
                    </a:lnTo>
                    <a:lnTo>
                      <a:pt x="304" y="1012"/>
                    </a:lnTo>
                    <a:lnTo>
                      <a:pt x="306" y="1012"/>
                    </a:lnTo>
                    <a:lnTo>
                      <a:pt x="306" y="1010"/>
                    </a:lnTo>
                    <a:lnTo>
                      <a:pt x="308" y="1010"/>
                    </a:lnTo>
                    <a:lnTo>
                      <a:pt x="310" y="1008"/>
                    </a:lnTo>
                    <a:lnTo>
                      <a:pt x="312" y="1008"/>
                    </a:lnTo>
                    <a:lnTo>
                      <a:pt x="312" y="1006"/>
                    </a:lnTo>
                    <a:lnTo>
                      <a:pt x="314" y="1006"/>
                    </a:lnTo>
                    <a:lnTo>
                      <a:pt x="316" y="1004"/>
                    </a:lnTo>
                    <a:lnTo>
                      <a:pt x="318" y="1004"/>
                    </a:lnTo>
                    <a:lnTo>
                      <a:pt x="320" y="1002"/>
                    </a:lnTo>
                    <a:lnTo>
                      <a:pt x="320" y="1002"/>
                    </a:lnTo>
                    <a:lnTo>
                      <a:pt x="322" y="1002"/>
                    </a:lnTo>
                    <a:lnTo>
                      <a:pt x="324" y="1000"/>
                    </a:lnTo>
                    <a:lnTo>
                      <a:pt x="326" y="1000"/>
                    </a:lnTo>
                    <a:lnTo>
                      <a:pt x="328" y="998"/>
                    </a:lnTo>
                    <a:lnTo>
                      <a:pt x="330" y="998"/>
                    </a:lnTo>
                    <a:lnTo>
                      <a:pt x="330" y="996"/>
                    </a:lnTo>
                    <a:lnTo>
                      <a:pt x="332" y="996"/>
                    </a:lnTo>
                    <a:lnTo>
                      <a:pt x="334" y="994"/>
                    </a:lnTo>
                    <a:lnTo>
                      <a:pt x="336" y="994"/>
                    </a:lnTo>
                    <a:lnTo>
                      <a:pt x="338" y="994"/>
                    </a:lnTo>
                    <a:lnTo>
                      <a:pt x="340" y="992"/>
                    </a:lnTo>
                    <a:lnTo>
                      <a:pt x="340" y="992"/>
                    </a:lnTo>
                    <a:lnTo>
                      <a:pt x="342" y="990"/>
                    </a:lnTo>
                    <a:lnTo>
                      <a:pt x="344" y="990"/>
                    </a:lnTo>
                    <a:lnTo>
                      <a:pt x="346" y="990"/>
                    </a:lnTo>
                    <a:lnTo>
                      <a:pt x="348" y="988"/>
                    </a:lnTo>
                    <a:lnTo>
                      <a:pt x="348" y="988"/>
                    </a:lnTo>
                    <a:lnTo>
                      <a:pt x="350" y="986"/>
                    </a:lnTo>
                    <a:lnTo>
                      <a:pt x="352" y="986"/>
                    </a:lnTo>
                    <a:lnTo>
                      <a:pt x="354" y="986"/>
                    </a:lnTo>
                    <a:lnTo>
                      <a:pt x="356" y="984"/>
                    </a:lnTo>
                    <a:lnTo>
                      <a:pt x="358" y="984"/>
                    </a:lnTo>
                    <a:lnTo>
                      <a:pt x="360" y="984"/>
                    </a:lnTo>
                    <a:lnTo>
                      <a:pt x="360" y="982"/>
                    </a:lnTo>
                    <a:lnTo>
                      <a:pt x="362" y="982"/>
                    </a:lnTo>
                    <a:lnTo>
                      <a:pt x="364" y="980"/>
                    </a:lnTo>
                    <a:lnTo>
                      <a:pt x="366" y="980"/>
                    </a:lnTo>
                    <a:lnTo>
                      <a:pt x="368" y="980"/>
                    </a:lnTo>
                    <a:lnTo>
                      <a:pt x="370" y="978"/>
                    </a:lnTo>
                    <a:lnTo>
                      <a:pt x="372" y="978"/>
                    </a:lnTo>
                    <a:lnTo>
                      <a:pt x="374" y="978"/>
                    </a:lnTo>
                    <a:lnTo>
                      <a:pt x="374" y="976"/>
                    </a:lnTo>
                    <a:lnTo>
                      <a:pt x="376" y="976"/>
                    </a:lnTo>
                    <a:lnTo>
                      <a:pt x="378" y="976"/>
                    </a:lnTo>
                    <a:lnTo>
                      <a:pt x="380" y="974"/>
                    </a:lnTo>
                    <a:lnTo>
                      <a:pt x="382" y="974"/>
                    </a:lnTo>
                    <a:lnTo>
                      <a:pt x="384" y="974"/>
                    </a:lnTo>
                    <a:lnTo>
                      <a:pt x="386" y="974"/>
                    </a:lnTo>
                    <a:lnTo>
                      <a:pt x="388" y="972"/>
                    </a:lnTo>
                    <a:lnTo>
                      <a:pt x="390" y="972"/>
                    </a:lnTo>
                    <a:lnTo>
                      <a:pt x="392" y="972"/>
                    </a:lnTo>
                    <a:lnTo>
                      <a:pt x="392" y="970"/>
                    </a:lnTo>
                    <a:lnTo>
                      <a:pt x="394" y="970"/>
                    </a:lnTo>
                    <a:lnTo>
                      <a:pt x="396" y="970"/>
                    </a:lnTo>
                    <a:lnTo>
                      <a:pt x="398" y="968"/>
                    </a:lnTo>
                    <a:lnTo>
                      <a:pt x="400" y="968"/>
                    </a:lnTo>
                    <a:lnTo>
                      <a:pt x="402" y="968"/>
                    </a:lnTo>
                    <a:lnTo>
                      <a:pt x="404" y="966"/>
                    </a:lnTo>
                    <a:lnTo>
                      <a:pt x="406" y="966"/>
                    </a:lnTo>
                    <a:lnTo>
                      <a:pt x="408" y="966"/>
                    </a:lnTo>
                    <a:lnTo>
                      <a:pt x="410" y="964"/>
                    </a:lnTo>
                    <a:lnTo>
                      <a:pt x="412" y="964"/>
                    </a:lnTo>
                    <a:lnTo>
                      <a:pt x="414" y="964"/>
                    </a:lnTo>
                    <a:lnTo>
                      <a:pt x="416" y="964"/>
                    </a:lnTo>
                    <a:lnTo>
                      <a:pt x="418" y="962"/>
                    </a:lnTo>
                    <a:lnTo>
                      <a:pt x="420" y="962"/>
                    </a:lnTo>
                    <a:lnTo>
                      <a:pt x="420" y="962"/>
                    </a:lnTo>
                    <a:lnTo>
                      <a:pt x="422" y="962"/>
                    </a:lnTo>
                    <a:lnTo>
                      <a:pt x="426" y="960"/>
                    </a:lnTo>
                    <a:lnTo>
                      <a:pt x="426" y="960"/>
                    </a:lnTo>
                    <a:lnTo>
                      <a:pt x="428" y="960"/>
                    </a:lnTo>
                    <a:lnTo>
                      <a:pt x="430" y="958"/>
                    </a:lnTo>
                    <a:lnTo>
                      <a:pt x="432" y="958"/>
                    </a:lnTo>
                    <a:lnTo>
                      <a:pt x="434" y="958"/>
                    </a:lnTo>
                    <a:lnTo>
                      <a:pt x="436" y="956"/>
                    </a:lnTo>
                    <a:lnTo>
                      <a:pt x="438" y="956"/>
                    </a:lnTo>
                    <a:lnTo>
                      <a:pt x="440" y="956"/>
                    </a:lnTo>
                    <a:lnTo>
                      <a:pt x="442" y="954"/>
                    </a:lnTo>
                    <a:lnTo>
                      <a:pt x="444" y="954"/>
                    </a:lnTo>
                    <a:lnTo>
                      <a:pt x="446" y="954"/>
                    </a:lnTo>
                    <a:lnTo>
                      <a:pt x="448" y="954"/>
                    </a:lnTo>
                    <a:lnTo>
                      <a:pt x="450" y="952"/>
                    </a:lnTo>
                    <a:lnTo>
                      <a:pt x="452" y="952"/>
                    </a:lnTo>
                    <a:lnTo>
                      <a:pt x="454" y="952"/>
                    </a:lnTo>
                    <a:lnTo>
                      <a:pt x="456" y="950"/>
                    </a:lnTo>
                    <a:lnTo>
                      <a:pt x="458" y="950"/>
                    </a:lnTo>
                    <a:lnTo>
                      <a:pt x="460" y="950"/>
                    </a:lnTo>
                    <a:lnTo>
                      <a:pt x="464" y="948"/>
                    </a:lnTo>
                    <a:lnTo>
                      <a:pt x="466" y="948"/>
                    </a:lnTo>
                    <a:lnTo>
                      <a:pt x="468" y="948"/>
                    </a:lnTo>
                    <a:lnTo>
                      <a:pt x="470" y="948"/>
                    </a:lnTo>
                    <a:lnTo>
                      <a:pt x="472" y="946"/>
                    </a:lnTo>
                    <a:lnTo>
                      <a:pt x="474" y="946"/>
                    </a:lnTo>
                    <a:lnTo>
                      <a:pt x="476" y="944"/>
                    </a:lnTo>
                    <a:lnTo>
                      <a:pt x="478" y="944"/>
                    </a:lnTo>
                    <a:lnTo>
                      <a:pt x="480" y="944"/>
                    </a:lnTo>
                    <a:lnTo>
                      <a:pt x="482" y="942"/>
                    </a:lnTo>
                    <a:lnTo>
                      <a:pt x="484" y="942"/>
                    </a:lnTo>
                    <a:lnTo>
                      <a:pt x="486" y="942"/>
                    </a:lnTo>
                    <a:lnTo>
                      <a:pt x="490" y="940"/>
                    </a:lnTo>
                    <a:lnTo>
                      <a:pt x="492" y="940"/>
                    </a:lnTo>
                    <a:lnTo>
                      <a:pt x="494" y="940"/>
                    </a:lnTo>
                    <a:lnTo>
                      <a:pt x="496" y="938"/>
                    </a:lnTo>
                    <a:lnTo>
                      <a:pt x="498" y="938"/>
                    </a:lnTo>
                    <a:lnTo>
                      <a:pt x="500" y="936"/>
                    </a:lnTo>
                    <a:lnTo>
                      <a:pt x="502" y="936"/>
                    </a:lnTo>
                    <a:lnTo>
                      <a:pt x="504" y="936"/>
                    </a:lnTo>
                    <a:lnTo>
                      <a:pt x="506" y="934"/>
                    </a:lnTo>
                    <a:lnTo>
                      <a:pt x="510" y="934"/>
                    </a:lnTo>
                    <a:lnTo>
                      <a:pt x="512" y="932"/>
                    </a:lnTo>
                    <a:lnTo>
                      <a:pt x="514" y="932"/>
                    </a:lnTo>
                    <a:lnTo>
                      <a:pt x="516" y="930"/>
                    </a:lnTo>
                    <a:lnTo>
                      <a:pt x="518" y="930"/>
                    </a:lnTo>
                    <a:lnTo>
                      <a:pt x="520" y="928"/>
                    </a:lnTo>
                    <a:lnTo>
                      <a:pt x="522" y="928"/>
                    </a:lnTo>
                    <a:lnTo>
                      <a:pt x="526" y="926"/>
                    </a:lnTo>
                    <a:lnTo>
                      <a:pt x="528" y="926"/>
                    </a:lnTo>
                    <a:lnTo>
                      <a:pt x="530" y="924"/>
                    </a:lnTo>
                    <a:lnTo>
                      <a:pt x="532" y="924"/>
                    </a:lnTo>
                    <a:lnTo>
                      <a:pt x="534" y="922"/>
                    </a:lnTo>
                    <a:lnTo>
                      <a:pt x="538" y="922"/>
                    </a:lnTo>
                    <a:lnTo>
                      <a:pt x="540" y="920"/>
                    </a:lnTo>
                    <a:lnTo>
                      <a:pt x="542" y="920"/>
                    </a:lnTo>
                    <a:lnTo>
                      <a:pt x="544" y="918"/>
                    </a:lnTo>
                    <a:lnTo>
                      <a:pt x="546" y="918"/>
                    </a:lnTo>
                    <a:lnTo>
                      <a:pt x="550" y="916"/>
                    </a:lnTo>
                    <a:lnTo>
                      <a:pt x="552" y="914"/>
                    </a:lnTo>
                    <a:lnTo>
                      <a:pt x="554" y="914"/>
                    </a:lnTo>
                    <a:lnTo>
                      <a:pt x="556" y="912"/>
                    </a:lnTo>
                    <a:lnTo>
                      <a:pt x="560" y="912"/>
                    </a:lnTo>
                    <a:lnTo>
                      <a:pt x="562" y="910"/>
                    </a:lnTo>
                    <a:lnTo>
                      <a:pt x="564" y="908"/>
                    </a:lnTo>
                    <a:lnTo>
                      <a:pt x="566" y="908"/>
                    </a:lnTo>
                    <a:lnTo>
                      <a:pt x="570" y="906"/>
                    </a:lnTo>
                    <a:lnTo>
                      <a:pt x="572" y="904"/>
                    </a:lnTo>
                    <a:lnTo>
                      <a:pt x="574" y="904"/>
                    </a:lnTo>
                    <a:lnTo>
                      <a:pt x="578" y="902"/>
                    </a:lnTo>
                    <a:lnTo>
                      <a:pt x="580" y="900"/>
                    </a:lnTo>
                    <a:lnTo>
                      <a:pt x="582" y="898"/>
                    </a:lnTo>
                    <a:lnTo>
                      <a:pt x="584" y="898"/>
                    </a:lnTo>
                    <a:lnTo>
                      <a:pt x="588" y="896"/>
                    </a:lnTo>
                    <a:lnTo>
                      <a:pt x="590" y="894"/>
                    </a:lnTo>
                    <a:lnTo>
                      <a:pt x="592" y="892"/>
                    </a:lnTo>
                    <a:lnTo>
                      <a:pt x="596" y="890"/>
                    </a:lnTo>
                    <a:lnTo>
                      <a:pt x="598" y="890"/>
                    </a:lnTo>
                    <a:lnTo>
                      <a:pt x="600" y="888"/>
                    </a:lnTo>
                    <a:lnTo>
                      <a:pt x="604" y="886"/>
                    </a:lnTo>
                    <a:lnTo>
                      <a:pt x="606" y="884"/>
                    </a:lnTo>
                    <a:lnTo>
                      <a:pt x="608" y="882"/>
                    </a:lnTo>
                    <a:lnTo>
                      <a:pt x="612" y="880"/>
                    </a:lnTo>
                    <a:lnTo>
                      <a:pt x="614" y="878"/>
                    </a:lnTo>
                    <a:lnTo>
                      <a:pt x="616" y="876"/>
                    </a:lnTo>
                    <a:lnTo>
                      <a:pt x="618" y="874"/>
                    </a:lnTo>
                    <a:lnTo>
                      <a:pt x="622" y="874"/>
                    </a:lnTo>
                    <a:lnTo>
                      <a:pt x="624" y="870"/>
                    </a:lnTo>
                    <a:lnTo>
                      <a:pt x="628" y="868"/>
                    </a:lnTo>
                    <a:lnTo>
                      <a:pt x="630" y="866"/>
                    </a:lnTo>
                    <a:lnTo>
                      <a:pt x="632" y="864"/>
                    </a:lnTo>
                    <a:lnTo>
                      <a:pt x="636" y="862"/>
                    </a:lnTo>
                    <a:lnTo>
                      <a:pt x="638" y="860"/>
                    </a:lnTo>
                    <a:lnTo>
                      <a:pt x="640" y="858"/>
                    </a:lnTo>
                    <a:lnTo>
                      <a:pt x="644" y="856"/>
                    </a:lnTo>
                    <a:lnTo>
                      <a:pt x="646" y="854"/>
                    </a:lnTo>
                    <a:lnTo>
                      <a:pt x="648" y="852"/>
                    </a:lnTo>
                    <a:lnTo>
                      <a:pt x="652" y="850"/>
                    </a:lnTo>
                    <a:lnTo>
                      <a:pt x="654" y="846"/>
                    </a:lnTo>
                    <a:lnTo>
                      <a:pt x="658" y="844"/>
                    </a:lnTo>
                    <a:lnTo>
                      <a:pt x="660" y="842"/>
                    </a:lnTo>
                    <a:lnTo>
                      <a:pt x="662" y="840"/>
                    </a:lnTo>
                    <a:lnTo>
                      <a:pt x="666" y="836"/>
                    </a:lnTo>
                    <a:lnTo>
                      <a:pt x="668" y="834"/>
                    </a:lnTo>
                    <a:lnTo>
                      <a:pt x="670" y="832"/>
                    </a:lnTo>
                    <a:lnTo>
                      <a:pt x="674" y="830"/>
                    </a:lnTo>
                    <a:lnTo>
                      <a:pt x="676" y="826"/>
                    </a:lnTo>
                    <a:lnTo>
                      <a:pt x="680" y="824"/>
                    </a:lnTo>
                    <a:lnTo>
                      <a:pt x="682" y="822"/>
                    </a:lnTo>
                    <a:lnTo>
                      <a:pt x="686" y="818"/>
                    </a:lnTo>
                    <a:lnTo>
                      <a:pt x="688" y="816"/>
                    </a:lnTo>
                    <a:lnTo>
                      <a:pt x="690" y="814"/>
                    </a:lnTo>
                    <a:lnTo>
                      <a:pt x="694" y="810"/>
                    </a:lnTo>
                    <a:lnTo>
                      <a:pt x="696" y="808"/>
                    </a:lnTo>
                    <a:lnTo>
                      <a:pt x="700" y="806"/>
                    </a:lnTo>
                    <a:lnTo>
                      <a:pt x="702" y="802"/>
                    </a:lnTo>
                    <a:lnTo>
                      <a:pt x="704" y="800"/>
                    </a:lnTo>
                    <a:lnTo>
                      <a:pt x="708" y="796"/>
                    </a:lnTo>
                    <a:lnTo>
                      <a:pt x="710" y="794"/>
                    </a:lnTo>
                    <a:lnTo>
                      <a:pt x="714" y="790"/>
                    </a:lnTo>
                    <a:lnTo>
                      <a:pt x="716" y="788"/>
                    </a:lnTo>
                    <a:lnTo>
                      <a:pt x="718" y="784"/>
                    </a:lnTo>
                    <a:lnTo>
                      <a:pt x="722" y="782"/>
                    </a:lnTo>
                    <a:lnTo>
                      <a:pt x="724" y="778"/>
                    </a:lnTo>
                    <a:lnTo>
                      <a:pt x="728" y="776"/>
                    </a:lnTo>
                    <a:lnTo>
                      <a:pt x="730" y="774"/>
                    </a:lnTo>
                    <a:lnTo>
                      <a:pt x="734" y="770"/>
                    </a:lnTo>
                    <a:lnTo>
                      <a:pt x="736" y="766"/>
                    </a:lnTo>
                    <a:lnTo>
                      <a:pt x="740" y="764"/>
                    </a:lnTo>
                    <a:lnTo>
                      <a:pt x="742" y="760"/>
                    </a:lnTo>
                    <a:lnTo>
                      <a:pt x="744" y="758"/>
                    </a:lnTo>
                    <a:lnTo>
                      <a:pt x="748" y="754"/>
                    </a:lnTo>
                    <a:lnTo>
                      <a:pt x="750" y="752"/>
                    </a:lnTo>
                    <a:lnTo>
                      <a:pt x="754" y="748"/>
                    </a:lnTo>
                    <a:lnTo>
                      <a:pt x="756" y="744"/>
                    </a:lnTo>
                    <a:lnTo>
                      <a:pt x="760" y="742"/>
                    </a:lnTo>
                    <a:lnTo>
                      <a:pt x="762" y="738"/>
                    </a:lnTo>
                    <a:lnTo>
                      <a:pt x="764" y="734"/>
                    </a:lnTo>
                    <a:lnTo>
                      <a:pt x="768" y="732"/>
                    </a:lnTo>
                    <a:lnTo>
                      <a:pt x="770" y="728"/>
                    </a:lnTo>
                    <a:lnTo>
                      <a:pt x="774" y="724"/>
                    </a:lnTo>
                    <a:lnTo>
                      <a:pt x="776" y="722"/>
                    </a:lnTo>
                    <a:lnTo>
                      <a:pt x="780" y="718"/>
                    </a:lnTo>
                    <a:lnTo>
                      <a:pt x="782" y="714"/>
                    </a:lnTo>
                    <a:lnTo>
                      <a:pt x="786" y="712"/>
                    </a:lnTo>
                    <a:lnTo>
                      <a:pt x="788" y="708"/>
                    </a:lnTo>
                    <a:lnTo>
                      <a:pt x="790" y="704"/>
                    </a:lnTo>
                    <a:lnTo>
                      <a:pt x="794" y="702"/>
                    </a:lnTo>
                    <a:lnTo>
                      <a:pt x="796" y="698"/>
                    </a:lnTo>
                    <a:lnTo>
                      <a:pt x="800" y="694"/>
                    </a:lnTo>
                    <a:lnTo>
                      <a:pt x="802" y="690"/>
                    </a:lnTo>
                    <a:lnTo>
                      <a:pt x="806" y="688"/>
                    </a:lnTo>
                    <a:lnTo>
                      <a:pt x="808" y="684"/>
                    </a:lnTo>
                    <a:lnTo>
                      <a:pt x="812" y="680"/>
                    </a:lnTo>
                    <a:lnTo>
                      <a:pt x="814" y="676"/>
                    </a:lnTo>
                    <a:lnTo>
                      <a:pt x="816" y="672"/>
                    </a:lnTo>
                    <a:lnTo>
                      <a:pt x="820" y="670"/>
                    </a:lnTo>
                    <a:lnTo>
                      <a:pt x="822" y="666"/>
                    </a:lnTo>
                    <a:lnTo>
                      <a:pt x="826" y="662"/>
                    </a:lnTo>
                    <a:lnTo>
                      <a:pt x="828" y="658"/>
                    </a:lnTo>
                    <a:lnTo>
                      <a:pt x="832" y="656"/>
                    </a:lnTo>
                    <a:lnTo>
                      <a:pt x="834" y="652"/>
                    </a:lnTo>
                    <a:lnTo>
                      <a:pt x="838" y="648"/>
                    </a:lnTo>
                    <a:lnTo>
                      <a:pt x="840" y="644"/>
                    </a:lnTo>
                    <a:lnTo>
                      <a:pt x="844" y="640"/>
                    </a:lnTo>
                    <a:lnTo>
                      <a:pt x="846" y="636"/>
                    </a:lnTo>
                    <a:lnTo>
                      <a:pt x="850" y="632"/>
                    </a:lnTo>
                    <a:lnTo>
                      <a:pt x="852" y="630"/>
                    </a:lnTo>
                    <a:lnTo>
                      <a:pt x="854" y="626"/>
                    </a:lnTo>
                    <a:lnTo>
                      <a:pt x="858" y="622"/>
                    </a:lnTo>
                    <a:lnTo>
                      <a:pt x="860" y="618"/>
                    </a:lnTo>
                    <a:lnTo>
                      <a:pt x="864" y="614"/>
                    </a:lnTo>
                    <a:lnTo>
                      <a:pt x="866" y="610"/>
                    </a:lnTo>
                    <a:lnTo>
                      <a:pt x="870" y="606"/>
                    </a:lnTo>
                    <a:lnTo>
                      <a:pt x="872" y="602"/>
                    </a:lnTo>
                    <a:lnTo>
                      <a:pt x="876" y="598"/>
                    </a:lnTo>
                    <a:lnTo>
                      <a:pt x="878" y="594"/>
                    </a:lnTo>
                    <a:lnTo>
                      <a:pt x="882" y="592"/>
                    </a:lnTo>
                    <a:lnTo>
                      <a:pt x="884" y="586"/>
                    </a:lnTo>
                    <a:lnTo>
                      <a:pt x="888" y="582"/>
                    </a:lnTo>
                    <a:lnTo>
                      <a:pt x="890" y="578"/>
                    </a:lnTo>
                    <a:lnTo>
                      <a:pt x="894" y="574"/>
                    </a:lnTo>
                    <a:lnTo>
                      <a:pt x="896" y="570"/>
                    </a:lnTo>
                    <a:lnTo>
                      <a:pt x="900" y="566"/>
                    </a:lnTo>
                    <a:lnTo>
                      <a:pt x="902" y="562"/>
                    </a:lnTo>
                    <a:lnTo>
                      <a:pt x="906" y="558"/>
                    </a:lnTo>
                    <a:lnTo>
                      <a:pt x="908" y="554"/>
                    </a:lnTo>
                    <a:lnTo>
                      <a:pt x="912" y="550"/>
                    </a:lnTo>
                    <a:lnTo>
                      <a:pt x="914" y="546"/>
                    </a:lnTo>
                    <a:lnTo>
                      <a:pt x="918" y="542"/>
                    </a:lnTo>
                    <a:lnTo>
                      <a:pt x="922" y="536"/>
                    </a:lnTo>
                    <a:lnTo>
                      <a:pt x="924" y="532"/>
                    </a:lnTo>
                    <a:lnTo>
                      <a:pt x="926" y="528"/>
                    </a:lnTo>
                    <a:lnTo>
                      <a:pt x="930" y="524"/>
                    </a:lnTo>
                    <a:lnTo>
                      <a:pt x="934" y="520"/>
                    </a:lnTo>
                    <a:lnTo>
                      <a:pt x="936" y="516"/>
                    </a:lnTo>
                    <a:lnTo>
                      <a:pt x="940" y="510"/>
                    </a:lnTo>
                    <a:lnTo>
                      <a:pt x="942" y="506"/>
                    </a:lnTo>
                    <a:lnTo>
                      <a:pt x="946" y="502"/>
                    </a:lnTo>
                    <a:lnTo>
                      <a:pt x="948" y="498"/>
                    </a:lnTo>
                    <a:lnTo>
                      <a:pt x="952" y="494"/>
                    </a:lnTo>
                    <a:lnTo>
                      <a:pt x="954" y="490"/>
                    </a:lnTo>
                    <a:lnTo>
                      <a:pt x="958" y="484"/>
                    </a:lnTo>
                    <a:lnTo>
                      <a:pt x="960" y="480"/>
                    </a:lnTo>
                    <a:lnTo>
                      <a:pt x="964" y="476"/>
                    </a:lnTo>
                    <a:lnTo>
                      <a:pt x="966" y="472"/>
                    </a:lnTo>
                    <a:lnTo>
                      <a:pt x="970" y="468"/>
                    </a:lnTo>
                    <a:lnTo>
                      <a:pt x="972" y="464"/>
                    </a:lnTo>
                    <a:lnTo>
                      <a:pt x="976" y="460"/>
                    </a:lnTo>
                    <a:lnTo>
                      <a:pt x="978" y="456"/>
                    </a:lnTo>
                    <a:lnTo>
                      <a:pt x="982" y="452"/>
                    </a:lnTo>
                    <a:lnTo>
                      <a:pt x="984" y="448"/>
                    </a:lnTo>
                    <a:lnTo>
                      <a:pt x="988" y="444"/>
                    </a:lnTo>
                    <a:lnTo>
                      <a:pt x="990" y="440"/>
                    </a:lnTo>
                    <a:lnTo>
                      <a:pt x="994" y="436"/>
                    </a:lnTo>
                    <a:lnTo>
                      <a:pt x="996" y="432"/>
                    </a:lnTo>
                    <a:lnTo>
                      <a:pt x="1000" y="428"/>
                    </a:lnTo>
                    <a:lnTo>
                      <a:pt x="1002" y="424"/>
                    </a:lnTo>
                    <a:lnTo>
                      <a:pt x="1006" y="420"/>
                    </a:lnTo>
                    <a:lnTo>
                      <a:pt x="1008" y="418"/>
                    </a:lnTo>
                    <a:lnTo>
                      <a:pt x="1012" y="414"/>
                    </a:lnTo>
                    <a:lnTo>
                      <a:pt x="1014" y="410"/>
                    </a:lnTo>
                    <a:lnTo>
                      <a:pt x="1018" y="406"/>
                    </a:lnTo>
                    <a:lnTo>
                      <a:pt x="1020" y="402"/>
                    </a:lnTo>
                    <a:lnTo>
                      <a:pt x="1024" y="398"/>
                    </a:lnTo>
                    <a:lnTo>
                      <a:pt x="1026" y="394"/>
                    </a:lnTo>
                    <a:lnTo>
                      <a:pt x="1030" y="390"/>
                    </a:lnTo>
                    <a:lnTo>
                      <a:pt x="1032" y="386"/>
                    </a:lnTo>
                    <a:lnTo>
                      <a:pt x="1036" y="384"/>
                    </a:lnTo>
                    <a:lnTo>
                      <a:pt x="1038" y="380"/>
                    </a:lnTo>
                    <a:lnTo>
                      <a:pt x="1042" y="376"/>
                    </a:lnTo>
                    <a:lnTo>
                      <a:pt x="1044" y="372"/>
                    </a:lnTo>
                    <a:lnTo>
                      <a:pt x="1048" y="368"/>
                    </a:lnTo>
                    <a:lnTo>
                      <a:pt x="1050" y="364"/>
                    </a:lnTo>
                    <a:lnTo>
                      <a:pt x="1054" y="362"/>
                    </a:lnTo>
                    <a:lnTo>
                      <a:pt x="1056" y="358"/>
                    </a:lnTo>
                    <a:lnTo>
                      <a:pt x="1060" y="354"/>
                    </a:lnTo>
                    <a:lnTo>
                      <a:pt x="1062" y="350"/>
                    </a:lnTo>
                    <a:lnTo>
                      <a:pt x="1066" y="348"/>
                    </a:lnTo>
                    <a:lnTo>
                      <a:pt x="1068" y="344"/>
                    </a:lnTo>
                    <a:lnTo>
                      <a:pt x="1072" y="340"/>
                    </a:lnTo>
                    <a:lnTo>
                      <a:pt x="1074" y="336"/>
                    </a:lnTo>
                    <a:lnTo>
                      <a:pt x="1078" y="332"/>
                    </a:lnTo>
                    <a:lnTo>
                      <a:pt x="1080" y="330"/>
                    </a:lnTo>
                    <a:lnTo>
                      <a:pt x="1084" y="326"/>
                    </a:lnTo>
                    <a:lnTo>
                      <a:pt x="1086" y="322"/>
                    </a:lnTo>
                    <a:lnTo>
                      <a:pt x="1090" y="318"/>
                    </a:lnTo>
                    <a:lnTo>
                      <a:pt x="1092" y="316"/>
                    </a:lnTo>
                    <a:lnTo>
                      <a:pt x="1096" y="312"/>
                    </a:lnTo>
                    <a:lnTo>
                      <a:pt x="1098" y="308"/>
                    </a:lnTo>
                    <a:lnTo>
                      <a:pt x="1100" y="306"/>
                    </a:lnTo>
                    <a:lnTo>
                      <a:pt x="1104" y="302"/>
                    </a:lnTo>
                    <a:lnTo>
                      <a:pt x="1108" y="298"/>
                    </a:lnTo>
                    <a:lnTo>
                      <a:pt x="1110" y="294"/>
                    </a:lnTo>
                    <a:lnTo>
                      <a:pt x="1112" y="292"/>
                    </a:lnTo>
                    <a:lnTo>
                      <a:pt x="1116" y="288"/>
                    </a:lnTo>
                    <a:lnTo>
                      <a:pt x="1120" y="284"/>
                    </a:lnTo>
                    <a:lnTo>
                      <a:pt x="1122" y="282"/>
                    </a:lnTo>
                    <a:lnTo>
                      <a:pt x="1124" y="278"/>
                    </a:lnTo>
                    <a:lnTo>
                      <a:pt x="1128" y="274"/>
                    </a:lnTo>
                    <a:lnTo>
                      <a:pt x="1130" y="272"/>
                    </a:lnTo>
                    <a:lnTo>
                      <a:pt x="1134" y="268"/>
                    </a:lnTo>
                    <a:lnTo>
                      <a:pt x="1136" y="264"/>
                    </a:lnTo>
                    <a:lnTo>
                      <a:pt x="1140" y="262"/>
                    </a:lnTo>
                    <a:lnTo>
                      <a:pt x="1142" y="258"/>
                    </a:lnTo>
                    <a:lnTo>
                      <a:pt x="1146" y="254"/>
                    </a:lnTo>
                    <a:lnTo>
                      <a:pt x="1148" y="252"/>
                    </a:lnTo>
                    <a:lnTo>
                      <a:pt x="1152" y="248"/>
                    </a:lnTo>
                    <a:lnTo>
                      <a:pt x="1154" y="244"/>
                    </a:lnTo>
                    <a:lnTo>
                      <a:pt x="1158" y="242"/>
                    </a:lnTo>
                    <a:lnTo>
                      <a:pt x="1160" y="238"/>
                    </a:lnTo>
                    <a:lnTo>
                      <a:pt x="1164" y="236"/>
                    </a:lnTo>
                    <a:lnTo>
                      <a:pt x="1166" y="232"/>
                    </a:lnTo>
                    <a:lnTo>
                      <a:pt x="1170" y="228"/>
                    </a:lnTo>
                    <a:lnTo>
                      <a:pt x="1172" y="226"/>
                    </a:lnTo>
                    <a:lnTo>
                      <a:pt x="1176" y="222"/>
                    </a:lnTo>
                    <a:lnTo>
                      <a:pt x="1180" y="220"/>
                    </a:lnTo>
                    <a:lnTo>
                      <a:pt x="1182" y="216"/>
                    </a:lnTo>
                    <a:lnTo>
                      <a:pt x="1184" y="214"/>
                    </a:lnTo>
                    <a:lnTo>
                      <a:pt x="1188" y="210"/>
                    </a:lnTo>
                    <a:lnTo>
                      <a:pt x="1192" y="208"/>
                    </a:lnTo>
                    <a:lnTo>
                      <a:pt x="1194" y="204"/>
                    </a:lnTo>
                    <a:lnTo>
                      <a:pt x="1196" y="200"/>
                    </a:lnTo>
                    <a:lnTo>
                      <a:pt x="1200" y="198"/>
                    </a:lnTo>
                    <a:lnTo>
                      <a:pt x="1204" y="194"/>
                    </a:lnTo>
                    <a:lnTo>
                      <a:pt x="1206" y="192"/>
                    </a:lnTo>
                    <a:lnTo>
                      <a:pt x="1208" y="188"/>
                    </a:lnTo>
                    <a:lnTo>
                      <a:pt x="1212" y="186"/>
                    </a:lnTo>
                    <a:lnTo>
                      <a:pt x="1216" y="182"/>
                    </a:lnTo>
                    <a:lnTo>
                      <a:pt x="1218" y="180"/>
                    </a:lnTo>
                    <a:lnTo>
                      <a:pt x="1222" y="176"/>
                    </a:lnTo>
                    <a:lnTo>
                      <a:pt x="1224" y="174"/>
                    </a:lnTo>
                    <a:lnTo>
                      <a:pt x="1228" y="172"/>
                    </a:lnTo>
                    <a:lnTo>
                      <a:pt x="1230" y="168"/>
                    </a:lnTo>
                    <a:lnTo>
                      <a:pt x="1234" y="166"/>
                    </a:lnTo>
                    <a:lnTo>
                      <a:pt x="1236" y="162"/>
                    </a:lnTo>
                    <a:lnTo>
                      <a:pt x="1240" y="160"/>
                    </a:lnTo>
                    <a:lnTo>
                      <a:pt x="1242" y="156"/>
                    </a:lnTo>
                    <a:lnTo>
                      <a:pt x="1246" y="154"/>
                    </a:lnTo>
                    <a:lnTo>
                      <a:pt x="1248" y="150"/>
                    </a:lnTo>
                    <a:lnTo>
                      <a:pt x="1252" y="148"/>
                    </a:lnTo>
                    <a:lnTo>
                      <a:pt x="1254" y="146"/>
                    </a:lnTo>
                    <a:lnTo>
                      <a:pt x="1258" y="142"/>
                    </a:lnTo>
                    <a:lnTo>
                      <a:pt x="1260" y="140"/>
                    </a:lnTo>
                    <a:lnTo>
                      <a:pt x="1264" y="136"/>
                    </a:lnTo>
                    <a:lnTo>
                      <a:pt x="1266" y="134"/>
                    </a:lnTo>
                    <a:lnTo>
                      <a:pt x="1270" y="130"/>
                    </a:lnTo>
                    <a:lnTo>
                      <a:pt x="1272" y="128"/>
                    </a:lnTo>
                    <a:lnTo>
                      <a:pt x="1276" y="126"/>
                    </a:lnTo>
                    <a:lnTo>
                      <a:pt x="1278" y="122"/>
                    </a:lnTo>
                    <a:lnTo>
                      <a:pt x="1282" y="120"/>
                    </a:lnTo>
                    <a:lnTo>
                      <a:pt x="1284" y="118"/>
                    </a:lnTo>
                    <a:lnTo>
                      <a:pt x="1288" y="114"/>
                    </a:lnTo>
                    <a:lnTo>
                      <a:pt x="1292" y="112"/>
                    </a:lnTo>
                    <a:lnTo>
                      <a:pt x="1294" y="110"/>
                    </a:lnTo>
                    <a:lnTo>
                      <a:pt x="1296" y="106"/>
                    </a:lnTo>
                    <a:lnTo>
                      <a:pt x="1300" y="104"/>
                    </a:lnTo>
                    <a:lnTo>
                      <a:pt x="1304" y="102"/>
                    </a:lnTo>
                    <a:lnTo>
                      <a:pt x="1306" y="98"/>
                    </a:lnTo>
                    <a:lnTo>
                      <a:pt x="1310" y="96"/>
                    </a:lnTo>
                    <a:lnTo>
                      <a:pt x="1312" y="94"/>
                    </a:lnTo>
                    <a:lnTo>
                      <a:pt x="1316" y="90"/>
                    </a:lnTo>
                    <a:lnTo>
                      <a:pt x="1318" y="88"/>
                    </a:lnTo>
                    <a:lnTo>
                      <a:pt x="1322" y="86"/>
                    </a:lnTo>
                    <a:lnTo>
                      <a:pt x="1324" y="82"/>
                    </a:lnTo>
                    <a:lnTo>
                      <a:pt x="1328" y="80"/>
                    </a:lnTo>
                    <a:lnTo>
                      <a:pt x="1330" y="78"/>
                    </a:lnTo>
                    <a:lnTo>
                      <a:pt x="1334" y="76"/>
                    </a:lnTo>
                    <a:lnTo>
                      <a:pt x="1338" y="72"/>
                    </a:lnTo>
                    <a:lnTo>
                      <a:pt x="1340" y="70"/>
                    </a:lnTo>
                    <a:lnTo>
                      <a:pt x="1344" y="68"/>
                    </a:lnTo>
                    <a:lnTo>
                      <a:pt x="1346" y="66"/>
                    </a:lnTo>
                    <a:lnTo>
                      <a:pt x="1350" y="62"/>
                    </a:lnTo>
                    <a:lnTo>
                      <a:pt x="1352" y="60"/>
                    </a:lnTo>
                    <a:lnTo>
                      <a:pt x="1356" y="58"/>
                    </a:lnTo>
                    <a:lnTo>
                      <a:pt x="1358" y="56"/>
                    </a:lnTo>
                    <a:lnTo>
                      <a:pt x="1362" y="52"/>
                    </a:lnTo>
                    <a:lnTo>
                      <a:pt x="1364" y="50"/>
                    </a:lnTo>
                    <a:lnTo>
                      <a:pt x="1368" y="48"/>
                    </a:lnTo>
                    <a:lnTo>
                      <a:pt x="1370" y="46"/>
                    </a:lnTo>
                    <a:lnTo>
                      <a:pt x="1374" y="44"/>
                    </a:lnTo>
                    <a:lnTo>
                      <a:pt x="1376" y="40"/>
                    </a:lnTo>
                    <a:lnTo>
                      <a:pt x="1380" y="38"/>
                    </a:lnTo>
                    <a:lnTo>
                      <a:pt x="1382" y="36"/>
                    </a:lnTo>
                    <a:lnTo>
                      <a:pt x="1386" y="34"/>
                    </a:lnTo>
                    <a:lnTo>
                      <a:pt x="1390" y="32"/>
                    </a:lnTo>
                    <a:lnTo>
                      <a:pt x="1392" y="28"/>
                    </a:lnTo>
                    <a:lnTo>
                      <a:pt x="1396" y="26"/>
                    </a:lnTo>
                    <a:lnTo>
                      <a:pt x="1398" y="24"/>
                    </a:lnTo>
                    <a:lnTo>
                      <a:pt x="1402" y="22"/>
                    </a:lnTo>
                    <a:lnTo>
                      <a:pt x="1404" y="20"/>
                    </a:lnTo>
                    <a:lnTo>
                      <a:pt x="1408" y="18"/>
                    </a:lnTo>
                    <a:lnTo>
                      <a:pt x="1412" y="16"/>
                    </a:lnTo>
                    <a:lnTo>
                      <a:pt x="1414" y="12"/>
                    </a:lnTo>
                    <a:lnTo>
                      <a:pt x="1418" y="10"/>
                    </a:lnTo>
                    <a:lnTo>
                      <a:pt x="1420" y="8"/>
                    </a:lnTo>
                    <a:lnTo>
                      <a:pt x="1424" y="6"/>
                    </a:lnTo>
                    <a:lnTo>
                      <a:pt x="1426" y="4"/>
                    </a:lnTo>
                    <a:lnTo>
                      <a:pt x="1430" y="2"/>
                    </a:lnTo>
                    <a:lnTo>
                      <a:pt x="1432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5" name="Freeform 349"/>
              <p:cNvSpPr>
                <a:spLocks/>
              </p:cNvSpPr>
              <p:nvPr/>
            </p:nvSpPr>
            <p:spPr bwMode="auto">
              <a:xfrm>
                <a:off x="2820" y="1098"/>
                <a:ext cx="1742" cy="1492"/>
              </a:xfrm>
              <a:custGeom>
                <a:avLst/>
                <a:gdLst>
                  <a:gd name="T0" fmla="*/ 36 w 1742"/>
                  <a:gd name="T1" fmla="*/ 162 h 1492"/>
                  <a:gd name="T2" fmla="*/ 74 w 1742"/>
                  <a:gd name="T3" fmla="*/ 136 h 1492"/>
                  <a:gd name="T4" fmla="*/ 112 w 1742"/>
                  <a:gd name="T5" fmla="*/ 114 h 1492"/>
                  <a:gd name="T6" fmla="*/ 150 w 1742"/>
                  <a:gd name="T7" fmla="*/ 92 h 1492"/>
                  <a:gd name="T8" fmla="*/ 188 w 1742"/>
                  <a:gd name="T9" fmla="*/ 72 h 1492"/>
                  <a:gd name="T10" fmla="*/ 228 w 1742"/>
                  <a:gd name="T11" fmla="*/ 54 h 1492"/>
                  <a:gd name="T12" fmla="*/ 268 w 1742"/>
                  <a:gd name="T13" fmla="*/ 38 h 1492"/>
                  <a:gd name="T14" fmla="*/ 306 w 1742"/>
                  <a:gd name="T15" fmla="*/ 24 h 1492"/>
                  <a:gd name="T16" fmla="*/ 346 w 1742"/>
                  <a:gd name="T17" fmla="*/ 14 h 1492"/>
                  <a:gd name="T18" fmla="*/ 386 w 1742"/>
                  <a:gd name="T19" fmla="*/ 6 h 1492"/>
                  <a:gd name="T20" fmla="*/ 428 w 1742"/>
                  <a:gd name="T21" fmla="*/ 0 h 1492"/>
                  <a:gd name="T22" fmla="*/ 468 w 1742"/>
                  <a:gd name="T23" fmla="*/ 0 h 1492"/>
                  <a:gd name="T24" fmla="*/ 508 w 1742"/>
                  <a:gd name="T25" fmla="*/ 4 h 1492"/>
                  <a:gd name="T26" fmla="*/ 550 w 1742"/>
                  <a:gd name="T27" fmla="*/ 14 h 1492"/>
                  <a:gd name="T28" fmla="*/ 590 w 1742"/>
                  <a:gd name="T29" fmla="*/ 32 h 1492"/>
                  <a:gd name="T30" fmla="*/ 630 w 1742"/>
                  <a:gd name="T31" fmla="*/ 58 h 1492"/>
                  <a:gd name="T32" fmla="*/ 670 w 1742"/>
                  <a:gd name="T33" fmla="*/ 94 h 1492"/>
                  <a:gd name="T34" fmla="*/ 710 w 1742"/>
                  <a:gd name="T35" fmla="*/ 140 h 1492"/>
                  <a:gd name="T36" fmla="*/ 750 w 1742"/>
                  <a:gd name="T37" fmla="*/ 196 h 1492"/>
                  <a:gd name="T38" fmla="*/ 790 w 1742"/>
                  <a:gd name="T39" fmla="*/ 274 h 1492"/>
                  <a:gd name="T40" fmla="*/ 828 w 1742"/>
                  <a:gd name="T41" fmla="*/ 376 h 1492"/>
                  <a:gd name="T42" fmla="*/ 866 w 1742"/>
                  <a:gd name="T43" fmla="*/ 536 h 1492"/>
                  <a:gd name="T44" fmla="*/ 902 w 1742"/>
                  <a:gd name="T45" fmla="*/ 802 h 1492"/>
                  <a:gd name="T46" fmla="*/ 936 w 1742"/>
                  <a:gd name="T47" fmla="*/ 1492 h 1492"/>
                  <a:gd name="T48" fmla="*/ 970 w 1742"/>
                  <a:gd name="T49" fmla="*/ 1492 h 1492"/>
                  <a:gd name="T50" fmla="*/ 1002 w 1742"/>
                  <a:gd name="T51" fmla="*/ 1492 h 1492"/>
                  <a:gd name="T52" fmla="*/ 1036 w 1742"/>
                  <a:gd name="T53" fmla="*/ 1492 h 1492"/>
                  <a:gd name="T54" fmla="*/ 1068 w 1742"/>
                  <a:gd name="T55" fmla="*/ 1492 h 1492"/>
                  <a:gd name="T56" fmla="*/ 1098 w 1742"/>
                  <a:gd name="T57" fmla="*/ 1492 h 1492"/>
                  <a:gd name="T58" fmla="*/ 1130 w 1742"/>
                  <a:gd name="T59" fmla="*/ 1492 h 1492"/>
                  <a:gd name="T60" fmla="*/ 1160 w 1742"/>
                  <a:gd name="T61" fmla="*/ 1492 h 1492"/>
                  <a:gd name="T62" fmla="*/ 1190 w 1742"/>
                  <a:gd name="T63" fmla="*/ 1492 h 1492"/>
                  <a:gd name="T64" fmla="*/ 1218 w 1742"/>
                  <a:gd name="T65" fmla="*/ 1492 h 1492"/>
                  <a:gd name="T66" fmla="*/ 1246 w 1742"/>
                  <a:gd name="T67" fmla="*/ 1492 h 1492"/>
                  <a:gd name="T68" fmla="*/ 1274 w 1742"/>
                  <a:gd name="T69" fmla="*/ 1492 h 1492"/>
                  <a:gd name="T70" fmla="*/ 1302 w 1742"/>
                  <a:gd name="T71" fmla="*/ 1492 h 1492"/>
                  <a:gd name="T72" fmla="*/ 1328 w 1742"/>
                  <a:gd name="T73" fmla="*/ 1492 h 1492"/>
                  <a:gd name="T74" fmla="*/ 1352 w 1742"/>
                  <a:gd name="T75" fmla="*/ 1492 h 1492"/>
                  <a:gd name="T76" fmla="*/ 1376 w 1742"/>
                  <a:gd name="T77" fmla="*/ 1492 h 1492"/>
                  <a:gd name="T78" fmla="*/ 1400 w 1742"/>
                  <a:gd name="T79" fmla="*/ 1492 h 1492"/>
                  <a:gd name="T80" fmla="*/ 1424 w 1742"/>
                  <a:gd name="T81" fmla="*/ 1492 h 1492"/>
                  <a:gd name="T82" fmla="*/ 1446 w 1742"/>
                  <a:gd name="T83" fmla="*/ 1492 h 1492"/>
                  <a:gd name="T84" fmla="*/ 1468 w 1742"/>
                  <a:gd name="T85" fmla="*/ 1492 h 1492"/>
                  <a:gd name="T86" fmla="*/ 1488 w 1742"/>
                  <a:gd name="T87" fmla="*/ 1492 h 1492"/>
                  <a:gd name="T88" fmla="*/ 1508 w 1742"/>
                  <a:gd name="T89" fmla="*/ 1492 h 1492"/>
                  <a:gd name="T90" fmla="*/ 1526 w 1742"/>
                  <a:gd name="T91" fmla="*/ 1492 h 1492"/>
                  <a:gd name="T92" fmla="*/ 1546 w 1742"/>
                  <a:gd name="T93" fmla="*/ 1492 h 1492"/>
                  <a:gd name="T94" fmla="*/ 1562 w 1742"/>
                  <a:gd name="T95" fmla="*/ 1492 h 1492"/>
                  <a:gd name="T96" fmla="*/ 1580 w 1742"/>
                  <a:gd name="T97" fmla="*/ 1492 h 1492"/>
                  <a:gd name="T98" fmla="*/ 1596 w 1742"/>
                  <a:gd name="T99" fmla="*/ 1492 h 1492"/>
                  <a:gd name="T100" fmla="*/ 1610 w 1742"/>
                  <a:gd name="T101" fmla="*/ 1492 h 1492"/>
                  <a:gd name="T102" fmla="*/ 1626 w 1742"/>
                  <a:gd name="T103" fmla="*/ 1492 h 1492"/>
                  <a:gd name="T104" fmla="*/ 1638 w 1742"/>
                  <a:gd name="T105" fmla="*/ 1492 h 1492"/>
                  <a:gd name="T106" fmla="*/ 1652 w 1742"/>
                  <a:gd name="T107" fmla="*/ 1492 h 1492"/>
                  <a:gd name="T108" fmla="*/ 1664 w 1742"/>
                  <a:gd name="T109" fmla="*/ 1492 h 1492"/>
                  <a:gd name="T110" fmla="*/ 1676 w 1742"/>
                  <a:gd name="T111" fmla="*/ 1492 h 1492"/>
                  <a:gd name="T112" fmla="*/ 1688 w 1742"/>
                  <a:gd name="T113" fmla="*/ 1492 h 1492"/>
                  <a:gd name="T114" fmla="*/ 1698 w 1742"/>
                  <a:gd name="T115" fmla="*/ 1492 h 1492"/>
                  <a:gd name="T116" fmla="*/ 1710 w 1742"/>
                  <a:gd name="T117" fmla="*/ 1492 h 1492"/>
                  <a:gd name="T118" fmla="*/ 1718 w 1742"/>
                  <a:gd name="T119" fmla="*/ 1492 h 1492"/>
                  <a:gd name="T120" fmla="*/ 1728 w 1742"/>
                  <a:gd name="T121" fmla="*/ 1492 h 1492"/>
                  <a:gd name="T122" fmla="*/ 1736 w 1742"/>
                  <a:gd name="T123" fmla="*/ 1492 h 1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742" h="1492">
                    <a:moveTo>
                      <a:pt x="0" y="186"/>
                    </a:moveTo>
                    <a:lnTo>
                      <a:pt x="4" y="182"/>
                    </a:lnTo>
                    <a:lnTo>
                      <a:pt x="8" y="180"/>
                    </a:lnTo>
                    <a:lnTo>
                      <a:pt x="10" y="178"/>
                    </a:lnTo>
                    <a:lnTo>
                      <a:pt x="14" y="176"/>
                    </a:lnTo>
                    <a:lnTo>
                      <a:pt x="16" y="174"/>
                    </a:lnTo>
                    <a:lnTo>
                      <a:pt x="20" y="172"/>
                    </a:lnTo>
                    <a:lnTo>
                      <a:pt x="22" y="170"/>
                    </a:lnTo>
                    <a:lnTo>
                      <a:pt x="26" y="168"/>
                    </a:lnTo>
                    <a:lnTo>
                      <a:pt x="30" y="166"/>
                    </a:lnTo>
                    <a:lnTo>
                      <a:pt x="32" y="164"/>
                    </a:lnTo>
                    <a:lnTo>
                      <a:pt x="36" y="162"/>
                    </a:lnTo>
                    <a:lnTo>
                      <a:pt x="38" y="160"/>
                    </a:lnTo>
                    <a:lnTo>
                      <a:pt x="42" y="158"/>
                    </a:lnTo>
                    <a:lnTo>
                      <a:pt x="44" y="156"/>
                    </a:lnTo>
                    <a:lnTo>
                      <a:pt x="48" y="154"/>
                    </a:lnTo>
                    <a:lnTo>
                      <a:pt x="52" y="152"/>
                    </a:lnTo>
                    <a:lnTo>
                      <a:pt x="54" y="150"/>
                    </a:lnTo>
                    <a:lnTo>
                      <a:pt x="58" y="146"/>
                    </a:lnTo>
                    <a:lnTo>
                      <a:pt x="60" y="144"/>
                    </a:lnTo>
                    <a:lnTo>
                      <a:pt x="64" y="142"/>
                    </a:lnTo>
                    <a:lnTo>
                      <a:pt x="66" y="140"/>
                    </a:lnTo>
                    <a:lnTo>
                      <a:pt x="70" y="138"/>
                    </a:lnTo>
                    <a:lnTo>
                      <a:pt x="74" y="136"/>
                    </a:lnTo>
                    <a:lnTo>
                      <a:pt x="76" y="134"/>
                    </a:lnTo>
                    <a:lnTo>
                      <a:pt x="80" y="132"/>
                    </a:lnTo>
                    <a:lnTo>
                      <a:pt x="82" y="130"/>
                    </a:lnTo>
                    <a:lnTo>
                      <a:pt x="86" y="128"/>
                    </a:lnTo>
                    <a:lnTo>
                      <a:pt x="90" y="126"/>
                    </a:lnTo>
                    <a:lnTo>
                      <a:pt x="92" y="126"/>
                    </a:lnTo>
                    <a:lnTo>
                      <a:pt x="96" y="124"/>
                    </a:lnTo>
                    <a:lnTo>
                      <a:pt x="98" y="120"/>
                    </a:lnTo>
                    <a:lnTo>
                      <a:pt x="102" y="120"/>
                    </a:lnTo>
                    <a:lnTo>
                      <a:pt x="104" y="118"/>
                    </a:lnTo>
                    <a:lnTo>
                      <a:pt x="108" y="116"/>
                    </a:lnTo>
                    <a:lnTo>
                      <a:pt x="112" y="114"/>
                    </a:lnTo>
                    <a:lnTo>
                      <a:pt x="114" y="112"/>
                    </a:lnTo>
                    <a:lnTo>
                      <a:pt x="118" y="110"/>
                    </a:lnTo>
                    <a:lnTo>
                      <a:pt x="120" y="108"/>
                    </a:lnTo>
                    <a:lnTo>
                      <a:pt x="124" y="106"/>
                    </a:lnTo>
                    <a:lnTo>
                      <a:pt x="128" y="104"/>
                    </a:lnTo>
                    <a:lnTo>
                      <a:pt x="130" y="102"/>
                    </a:lnTo>
                    <a:lnTo>
                      <a:pt x="134" y="100"/>
                    </a:lnTo>
                    <a:lnTo>
                      <a:pt x="136" y="100"/>
                    </a:lnTo>
                    <a:lnTo>
                      <a:pt x="140" y="98"/>
                    </a:lnTo>
                    <a:lnTo>
                      <a:pt x="144" y="96"/>
                    </a:lnTo>
                    <a:lnTo>
                      <a:pt x="146" y="94"/>
                    </a:lnTo>
                    <a:lnTo>
                      <a:pt x="150" y="92"/>
                    </a:lnTo>
                    <a:lnTo>
                      <a:pt x="154" y="90"/>
                    </a:lnTo>
                    <a:lnTo>
                      <a:pt x="156" y="88"/>
                    </a:lnTo>
                    <a:lnTo>
                      <a:pt x="160" y="88"/>
                    </a:lnTo>
                    <a:lnTo>
                      <a:pt x="162" y="86"/>
                    </a:lnTo>
                    <a:lnTo>
                      <a:pt x="166" y="84"/>
                    </a:lnTo>
                    <a:lnTo>
                      <a:pt x="170" y="82"/>
                    </a:lnTo>
                    <a:lnTo>
                      <a:pt x="172" y="80"/>
                    </a:lnTo>
                    <a:lnTo>
                      <a:pt x="176" y="78"/>
                    </a:lnTo>
                    <a:lnTo>
                      <a:pt x="178" y="78"/>
                    </a:lnTo>
                    <a:lnTo>
                      <a:pt x="182" y="76"/>
                    </a:lnTo>
                    <a:lnTo>
                      <a:pt x="186" y="74"/>
                    </a:lnTo>
                    <a:lnTo>
                      <a:pt x="188" y="72"/>
                    </a:lnTo>
                    <a:lnTo>
                      <a:pt x="192" y="70"/>
                    </a:lnTo>
                    <a:lnTo>
                      <a:pt x="194" y="70"/>
                    </a:lnTo>
                    <a:lnTo>
                      <a:pt x="198" y="68"/>
                    </a:lnTo>
                    <a:lnTo>
                      <a:pt x="202" y="66"/>
                    </a:lnTo>
                    <a:lnTo>
                      <a:pt x="204" y="64"/>
                    </a:lnTo>
                    <a:lnTo>
                      <a:pt x="208" y="64"/>
                    </a:lnTo>
                    <a:lnTo>
                      <a:pt x="212" y="62"/>
                    </a:lnTo>
                    <a:lnTo>
                      <a:pt x="214" y="60"/>
                    </a:lnTo>
                    <a:lnTo>
                      <a:pt x="218" y="58"/>
                    </a:lnTo>
                    <a:lnTo>
                      <a:pt x="220" y="56"/>
                    </a:lnTo>
                    <a:lnTo>
                      <a:pt x="224" y="56"/>
                    </a:lnTo>
                    <a:lnTo>
                      <a:pt x="228" y="54"/>
                    </a:lnTo>
                    <a:lnTo>
                      <a:pt x="230" y="52"/>
                    </a:lnTo>
                    <a:lnTo>
                      <a:pt x="234" y="52"/>
                    </a:lnTo>
                    <a:lnTo>
                      <a:pt x="238" y="50"/>
                    </a:lnTo>
                    <a:lnTo>
                      <a:pt x="240" y="48"/>
                    </a:lnTo>
                    <a:lnTo>
                      <a:pt x="244" y="46"/>
                    </a:lnTo>
                    <a:lnTo>
                      <a:pt x="248" y="46"/>
                    </a:lnTo>
                    <a:lnTo>
                      <a:pt x="250" y="44"/>
                    </a:lnTo>
                    <a:lnTo>
                      <a:pt x="254" y="42"/>
                    </a:lnTo>
                    <a:lnTo>
                      <a:pt x="258" y="42"/>
                    </a:lnTo>
                    <a:lnTo>
                      <a:pt x="260" y="40"/>
                    </a:lnTo>
                    <a:lnTo>
                      <a:pt x="264" y="40"/>
                    </a:lnTo>
                    <a:lnTo>
                      <a:pt x="268" y="38"/>
                    </a:lnTo>
                    <a:lnTo>
                      <a:pt x="270" y="36"/>
                    </a:lnTo>
                    <a:lnTo>
                      <a:pt x="274" y="36"/>
                    </a:lnTo>
                    <a:lnTo>
                      <a:pt x="276" y="34"/>
                    </a:lnTo>
                    <a:lnTo>
                      <a:pt x="280" y="32"/>
                    </a:lnTo>
                    <a:lnTo>
                      <a:pt x="284" y="32"/>
                    </a:lnTo>
                    <a:lnTo>
                      <a:pt x="286" y="30"/>
                    </a:lnTo>
                    <a:lnTo>
                      <a:pt x="290" y="30"/>
                    </a:lnTo>
                    <a:lnTo>
                      <a:pt x="294" y="28"/>
                    </a:lnTo>
                    <a:lnTo>
                      <a:pt x="296" y="28"/>
                    </a:lnTo>
                    <a:lnTo>
                      <a:pt x="300" y="26"/>
                    </a:lnTo>
                    <a:lnTo>
                      <a:pt x="304" y="26"/>
                    </a:lnTo>
                    <a:lnTo>
                      <a:pt x="306" y="24"/>
                    </a:lnTo>
                    <a:lnTo>
                      <a:pt x="310" y="22"/>
                    </a:lnTo>
                    <a:lnTo>
                      <a:pt x="314" y="22"/>
                    </a:lnTo>
                    <a:lnTo>
                      <a:pt x="316" y="20"/>
                    </a:lnTo>
                    <a:lnTo>
                      <a:pt x="320" y="20"/>
                    </a:lnTo>
                    <a:lnTo>
                      <a:pt x="324" y="20"/>
                    </a:lnTo>
                    <a:lnTo>
                      <a:pt x="326" y="18"/>
                    </a:lnTo>
                    <a:lnTo>
                      <a:pt x="330" y="18"/>
                    </a:lnTo>
                    <a:lnTo>
                      <a:pt x="334" y="16"/>
                    </a:lnTo>
                    <a:lnTo>
                      <a:pt x="336" y="16"/>
                    </a:lnTo>
                    <a:lnTo>
                      <a:pt x="340" y="14"/>
                    </a:lnTo>
                    <a:lnTo>
                      <a:pt x="344" y="14"/>
                    </a:lnTo>
                    <a:lnTo>
                      <a:pt x="346" y="14"/>
                    </a:lnTo>
                    <a:lnTo>
                      <a:pt x="350" y="12"/>
                    </a:lnTo>
                    <a:lnTo>
                      <a:pt x="354" y="12"/>
                    </a:lnTo>
                    <a:lnTo>
                      <a:pt x="356" y="10"/>
                    </a:lnTo>
                    <a:lnTo>
                      <a:pt x="360" y="10"/>
                    </a:lnTo>
                    <a:lnTo>
                      <a:pt x="364" y="10"/>
                    </a:lnTo>
                    <a:lnTo>
                      <a:pt x="366" y="8"/>
                    </a:lnTo>
                    <a:lnTo>
                      <a:pt x="370" y="8"/>
                    </a:lnTo>
                    <a:lnTo>
                      <a:pt x="374" y="8"/>
                    </a:lnTo>
                    <a:lnTo>
                      <a:pt x="376" y="6"/>
                    </a:lnTo>
                    <a:lnTo>
                      <a:pt x="380" y="6"/>
                    </a:lnTo>
                    <a:lnTo>
                      <a:pt x="384" y="6"/>
                    </a:lnTo>
                    <a:lnTo>
                      <a:pt x="386" y="6"/>
                    </a:lnTo>
                    <a:lnTo>
                      <a:pt x="390" y="4"/>
                    </a:lnTo>
                    <a:lnTo>
                      <a:pt x="394" y="4"/>
                    </a:lnTo>
                    <a:lnTo>
                      <a:pt x="398" y="4"/>
                    </a:lnTo>
                    <a:lnTo>
                      <a:pt x="400" y="4"/>
                    </a:lnTo>
                    <a:lnTo>
                      <a:pt x="404" y="4"/>
                    </a:lnTo>
                    <a:lnTo>
                      <a:pt x="406" y="2"/>
                    </a:lnTo>
                    <a:lnTo>
                      <a:pt x="410" y="2"/>
                    </a:lnTo>
                    <a:lnTo>
                      <a:pt x="414" y="2"/>
                    </a:lnTo>
                    <a:lnTo>
                      <a:pt x="418" y="2"/>
                    </a:lnTo>
                    <a:lnTo>
                      <a:pt x="420" y="2"/>
                    </a:lnTo>
                    <a:lnTo>
                      <a:pt x="424" y="2"/>
                    </a:lnTo>
                    <a:lnTo>
                      <a:pt x="428" y="0"/>
                    </a:lnTo>
                    <a:lnTo>
                      <a:pt x="430" y="0"/>
                    </a:lnTo>
                    <a:lnTo>
                      <a:pt x="434" y="0"/>
                    </a:lnTo>
                    <a:lnTo>
                      <a:pt x="438" y="0"/>
                    </a:lnTo>
                    <a:lnTo>
                      <a:pt x="440" y="0"/>
                    </a:lnTo>
                    <a:lnTo>
                      <a:pt x="444" y="0"/>
                    </a:lnTo>
                    <a:lnTo>
                      <a:pt x="448" y="0"/>
                    </a:lnTo>
                    <a:lnTo>
                      <a:pt x="450" y="0"/>
                    </a:lnTo>
                    <a:lnTo>
                      <a:pt x="454" y="0"/>
                    </a:lnTo>
                    <a:lnTo>
                      <a:pt x="458" y="0"/>
                    </a:lnTo>
                    <a:lnTo>
                      <a:pt x="462" y="0"/>
                    </a:lnTo>
                    <a:lnTo>
                      <a:pt x="464" y="0"/>
                    </a:lnTo>
                    <a:lnTo>
                      <a:pt x="468" y="0"/>
                    </a:lnTo>
                    <a:lnTo>
                      <a:pt x="472" y="0"/>
                    </a:lnTo>
                    <a:lnTo>
                      <a:pt x="474" y="0"/>
                    </a:lnTo>
                    <a:lnTo>
                      <a:pt x="478" y="0"/>
                    </a:lnTo>
                    <a:lnTo>
                      <a:pt x="482" y="0"/>
                    </a:lnTo>
                    <a:lnTo>
                      <a:pt x="484" y="2"/>
                    </a:lnTo>
                    <a:lnTo>
                      <a:pt x="488" y="2"/>
                    </a:lnTo>
                    <a:lnTo>
                      <a:pt x="492" y="2"/>
                    </a:lnTo>
                    <a:lnTo>
                      <a:pt x="494" y="2"/>
                    </a:lnTo>
                    <a:lnTo>
                      <a:pt x="498" y="2"/>
                    </a:lnTo>
                    <a:lnTo>
                      <a:pt x="502" y="4"/>
                    </a:lnTo>
                    <a:lnTo>
                      <a:pt x="504" y="4"/>
                    </a:lnTo>
                    <a:lnTo>
                      <a:pt x="508" y="4"/>
                    </a:lnTo>
                    <a:lnTo>
                      <a:pt x="512" y="4"/>
                    </a:lnTo>
                    <a:lnTo>
                      <a:pt x="516" y="6"/>
                    </a:lnTo>
                    <a:lnTo>
                      <a:pt x="518" y="6"/>
                    </a:lnTo>
                    <a:lnTo>
                      <a:pt x="522" y="6"/>
                    </a:lnTo>
                    <a:lnTo>
                      <a:pt x="526" y="8"/>
                    </a:lnTo>
                    <a:lnTo>
                      <a:pt x="528" y="8"/>
                    </a:lnTo>
                    <a:lnTo>
                      <a:pt x="532" y="10"/>
                    </a:lnTo>
                    <a:lnTo>
                      <a:pt x="536" y="10"/>
                    </a:lnTo>
                    <a:lnTo>
                      <a:pt x="538" y="10"/>
                    </a:lnTo>
                    <a:lnTo>
                      <a:pt x="542" y="12"/>
                    </a:lnTo>
                    <a:lnTo>
                      <a:pt x="546" y="14"/>
                    </a:lnTo>
                    <a:lnTo>
                      <a:pt x="550" y="14"/>
                    </a:lnTo>
                    <a:lnTo>
                      <a:pt x="552" y="16"/>
                    </a:lnTo>
                    <a:lnTo>
                      <a:pt x="556" y="16"/>
                    </a:lnTo>
                    <a:lnTo>
                      <a:pt x="560" y="18"/>
                    </a:lnTo>
                    <a:lnTo>
                      <a:pt x="562" y="20"/>
                    </a:lnTo>
                    <a:lnTo>
                      <a:pt x="566" y="20"/>
                    </a:lnTo>
                    <a:lnTo>
                      <a:pt x="570" y="22"/>
                    </a:lnTo>
                    <a:lnTo>
                      <a:pt x="572" y="24"/>
                    </a:lnTo>
                    <a:lnTo>
                      <a:pt x="576" y="24"/>
                    </a:lnTo>
                    <a:lnTo>
                      <a:pt x="580" y="26"/>
                    </a:lnTo>
                    <a:lnTo>
                      <a:pt x="582" y="28"/>
                    </a:lnTo>
                    <a:lnTo>
                      <a:pt x="586" y="30"/>
                    </a:lnTo>
                    <a:lnTo>
                      <a:pt x="590" y="32"/>
                    </a:lnTo>
                    <a:lnTo>
                      <a:pt x="592" y="34"/>
                    </a:lnTo>
                    <a:lnTo>
                      <a:pt x="596" y="34"/>
                    </a:lnTo>
                    <a:lnTo>
                      <a:pt x="600" y="38"/>
                    </a:lnTo>
                    <a:lnTo>
                      <a:pt x="604" y="40"/>
                    </a:lnTo>
                    <a:lnTo>
                      <a:pt x="606" y="42"/>
                    </a:lnTo>
                    <a:lnTo>
                      <a:pt x="610" y="44"/>
                    </a:lnTo>
                    <a:lnTo>
                      <a:pt x="614" y="46"/>
                    </a:lnTo>
                    <a:lnTo>
                      <a:pt x="616" y="48"/>
                    </a:lnTo>
                    <a:lnTo>
                      <a:pt x="620" y="50"/>
                    </a:lnTo>
                    <a:lnTo>
                      <a:pt x="624" y="52"/>
                    </a:lnTo>
                    <a:lnTo>
                      <a:pt x="626" y="54"/>
                    </a:lnTo>
                    <a:lnTo>
                      <a:pt x="630" y="58"/>
                    </a:lnTo>
                    <a:lnTo>
                      <a:pt x="634" y="60"/>
                    </a:lnTo>
                    <a:lnTo>
                      <a:pt x="636" y="62"/>
                    </a:lnTo>
                    <a:lnTo>
                      <a:pt x="640" y="66"/>
                    </a:lnTo>
                    <a:lnTo>
                      <a:pt x="644" y="68"/>
                    </a:lnTo>
                    <a:lnTo>
                      <a:pt x="648" y="72"/>
                    </a:lnTo>
                    <a:lnTo>
                      <a:pt x="650" y="74"/>
                    </a:lnTo>
                    <a:lnTo>
                      <a:pt x="654" y="78"/>
                    </a:lnTo>
                    <a:lnTo>
                      <a:pt x="658" y="80"/>
                    </a:lnTo>
                    <a:lnTo>
                      <a:pt x="660" y="84"/>
                    </a:lnTo>
                    <a:lnTo>
                      <a:pt x="664" y="88"/>
                    </a:lnTo>
                    <a:lnTo>
                      <a:pt x="668" y="90"/>
                    </a:lnTo>
                    <a:lnTo>
                      <a:pt x="670" y="94"/>
                    </a:lnTo>
                    <a:lnTo>
                      <a:pt x="674" y="98"/>
                    </a:lnTo>
                    <a:lnTo>
                      <a:pt x="678" y="102"/>
                    </a:lnTo>
                    <a:lnTo>
                      <a:pt x="680" y="104"/>
                    </a:lnTo>
                    <a:lnTo>
                      <a:pt x="684" y="108"/>
                    </a:lnTo>
                    <a:lnTo>
                      <a:pt x="688" y="112"/>
                    </a:lnTo>
                    <a:lnTo>
                      <a:pt x="690" y="116"/>
                    </a:lnTo>
                    <a:lnTo>
                      <a:pt x="694" y="120"/>
                    </a:lnTo>
                    <a:lnTo>
                      <a:pt x="698" y="124"/>
                    </a:lnTo>
                    <a:lnTo>
                      <a:pt x="700" y="128"/>
                    </a:lnTo>
                    <a:lnTo>
                      <a:pt x="704" y="130"/>
                    </a:lnTo>
                    <a:lnTo>
                      <a:pt x="708" y="136"/>
                    </a:lnTo>
                    <a:lnTo>
                      <a:pt x="710" y="140"/>
                    </a:lnTo>
                    <a:lnTo>
                      <a:pt x="714" y="144"/>
                    </a:lnTo>
                    <a:lnTo>
                      <a:pt x="718" y="148"/>
                    </a:lnTo>
                    <a:lnTo>
                      <a:pt x="720" y="152"/>
                    </a:lnTo>
                    <a:lnTo>
                      <a:pt x="724" y="156"/>
                    </a:lnTo>
                    <a:lnTo>
                      <a:pt x="728" y="160"/>
                    </a:lnTo>
                    <a:lnTo>
                      <a:pt x="730" y="166"/>
                    </a:lnTo>
                    <a:lnTo>
                      <a:pt x="734" y="170"/>
                    </a:lnTo>
                    <a:lnTo>
                      <a:pt x="738" y="176"/>
                    </a:lnTo>
                    <a:lnTo>
                      <a:pt x="740" y="180"/>
                    </a:lnTo>
                    <a:lnTo>
                      <a:pt x="744" y="186"/>
                    </a:lnTo>
                    <a:lnTo>
                      <a:pt x="748" y="190"/>
                    </a:lnTo>
                    <a:lnTo>
                      <a:pt x="750" y="196"/>
                    </a:lnTo>
                    <a:lnTo>
                      <a:pt x="754" y="202"/>
                    </a:lnTo>
                    <a:lnTo>
                      <a:pt x="758" y="208"/>
                    </a:lnTo>
                    <a:lnTo>
                      <a:pt x="760" y="214"/>
                    </a:lnTo>
                    <a:lnTo>
                      <a:pt x="764" y="220"/>
                    </a:lnTo>
                    <a:lnTo>
                      <a:pt x="768" y="226"/>
                    </a:lnTo>
                    <a:lnTo>
                      <a:pt x="770" y="232"/>
                    </a:lnTo>
                    <a:lnTo>
                      <a:pt x="774" y="238"/>
                    </a:lnTo>
                    <a:lnTo>
                      <a:pt x="776" y="244"/>
                    </a:lnTo>
                    <a:lnTo>
                      <a:pt x="780" y="252"/>
                    </a:lnTo>
                    <a:lnTo>
                      <a:pt x="784" y="260"/>
                    </a:lnTo>
                    <a:lnTo>
                      <a:pt x="786" y="266"/>
                    </a:lnTo>
                    <a:lnTo>
                      <a:pt x="790" y="274"/>
                    </a:lnTo>
                    <a:lnTo>
                      <a:pt x="794" y="280"/>
                    </a:lnTo>
                    <a:lnTo>
                      <a:pt x="796" y="288"/>
                    </a:lnTo>
                    <a:lnTo>
                      <a:pt x="800" y="296"/>
                    </a:lnTo>
                    <a:lnTo>
                      <a:pt x="802" y="304"/>
                    </a:lnTo>
                    <a:lnTo>
                      <a:pt x="806" y="312"/>
                    </a:lnTo>
                    <a:lnTo>
                      <a:pt x="810" y="320"/>
                    </a:lnTo>
                    <a:lnTo>
                      <a:pt x="812" y="328"/>
                    </a:lnTo>
                    <a:lnTo>
                      <a:pt x="816" y="338"/>
                    </a:lnTo>
                    <a:lnTo>
                      <a:pt x="818" y="346"/>
                    </a:lnTo>
                    <a:lnTo>
                      <a:pt x="822" y="356"/>
                    </a:lnTo>
                    <a:lnTo>
                      <a:pt x="826" y="366"/>
                    </a:lnTo>
                    <a:lnTo>
                      <a:pt x="828" y="376"/>
                    </a:lnTo>
                    <a:lnTo>
                      <a:pt x="832" y="386"/>
                    </a:lnTo>
                    <a:lnTo>
                      <a:pt x="834" y="396"/>
                    </a:lnTo>
                    <a:lnTo>
                      <a:pt x="838" y="408"/>
                    </a:lnTo>
                    <a:lnTo>
                      <a:pt x="842" y="420"/>
                    </a:lnTo>
                    <a:lnTo>
                      <a:pt x="844" y="432"/>
                    </a:lnTo>
                    <a:lnTo>
                      <a:pt x="848" y="444"/>
                    </a:lnTo>
                    <a:lnTo>
                      <a:pt x="850" y="458"/>
                    </a:lnTo>
                    <a:lnTo>
                      <a:pt x="854" y="472"/>
                    </a:lnTo>
                    <a:lnTo>
                      <a:pt x="856" y="484"/>
                    </a:lnTo>
                    <a:lnTo>
                      <a:pt x="860" y="500"/>
                    </a:lnTo>
                    <a:lnTo>
                      <a:pt x="862" y="518"/>
                    </a:lnTo>
                    <a:lnTo>
                      <a:pt x="866" y="536"/>
                    </a:lnTo>
                    <a:lnTo>
                      <a:pt x="868" y="552"/>
                    </a:lnTo>
                    <a:lnTo>
                      <a:pt x="872" y="570"/>
                    </a:lnTo>
                    <a:lnTo>
                      <a:pt x="874" y="586"/>
                    </a:lnTo>
                    <a:lnTo>
                      <a:pt x="878" y="608"/>
                    </a:lnTo>
                    <a:lnTo>
                      <a:pt x="882" y="632"/>
                    </a:lnTo>
                    <a:lnTo>
                      <a:pt x="884" y="654"/>
                    </a:lnTo>
                    <a:lnTo>
                      <a:pt x="888" y="674"/>
                    </a:lnTo>
                    <a:lnTo>
                      <a:pt x="890" y="696"/>
                    </a:lnTo>
                    <a:lnTo>
                      <a:pt x="894" y="722"/>
                    </a:lnTo>
                    <a:lnTo>
                      <a:pt x="896" y="752"/>
                    </a:lnTo>
                    <a:lnTo>
                      <a:pt x="898" y="778"/>
                    </a:lnTo>
                    <a:lnTo>
                      <a:pt x="902" y="802"/>
                    </a:lnTo>
                    <a:lnTo>
                      <a:pt x="906" y="830"/>
                    </a:lnTo>
                    <a:lnTo>
                      <a:pt x="908" y="864"/>
                    </a:lnTo>
                    <a:lnTo>
                      <a:pt x="910" y="902"/>
                    </a:lnTo>
                    <a:lnTo>
                      <a:pt x="914" y="936"/>
                    </a:lnTo>
                    <a:lnTo>
                      <a:pt x="916" y="970"/>
                    </a:lnTo>
                    <a:lnTo>
                      <a:pt x="920" y="1008"/>
                    </a:lnTo>
                    <a:lnTo>
                      <a:pt x="922" y="1044"/>
                    </a:lnTo>
                    <a:lnTo>
                      <a:pt x="924" y="1074"/>
                    </a:lnTo>
                    <a:lnTo>
                      <a:pt x="928" y="1096"/>
                    </a:lnTo>
                    <a:lnTo>
                      <a:pt x="930" y="1212"/>
                    </a:lnTo>
                    <a:lnTo>
                      <a:pt x="934" y="1404"/>
                    </a:lnTo>
                    <a:lnTo>
                      <a:pt x="936" y="1492"/>
                    </a:lnTo>
                    <a:lnTo>
                      <a:pt x="940" y="1492"/>
                    </a:lnTo>
                    <a:lnTo>
                      <a:pt x="942" y="1492"/>
                    </a:lnTo>
                    <a:lnTo>
                      <a:pt x="944" y="1492"/>
                    </a:lnTo>
                    <a:lnTo>
                      <a:pt x="948" y="1492"/>
                    </a:lnTo>
                    <a:lnTo>
                      <a:pt x="950" y="1492"/>
                    </a:lnTo>
                    <a:lnTo>
                      <a:pt x="954" y="1492"/>
                    </a:lnTo>
                    <a:lnTo>
                      <a:pt x="956" y="1492"/>
                    </a:lnTo>
                    <a:lnTo>
                      <a:pt x="958" y="1492"/>
                    </a:lnTo>
                    <a:lnTo>
                      <a:pt x="962" y="1492"/>
                    </a:lnTo>
                    <a:lnTo>
                      <a:pt x="964" y="1492"/>
                    </a:lnTo>
                    <a:lnTo>
                      <a:pt x="968" y="1492"/>
                    </a:lnTo>
                    <a:lnTo>
                      <a:pt x="970" y="1492"/>
                    </a:lnTo>
                    <a:lnTo>
                      <a:pt x="972" y="1492"/>
                    </a:lnTo>
                    <a:lnTo>
                      <a:pt x="976" y="1492"/>
                    </a:lnTo>
                    <a:lnTo>
                      <a:pt x="978" y="1492"/>
                    </a:lnTo>
                    <a:lnTo>
                      <a:pt x="980" y="1492"/>
                    </a:lnTo>
                    <a:lnTo>
                      <a:pt x="984" y="1492"/>
                    </a:lnTo>
                    <a:lnTo>
                      <a:pt x="986" y="1492"/>
                    </a:lnTo>
                    <a:lnTo>
                      <a:pt x="990" y="1492"/>
                    </a:lnTo>
                    <a:lnTo>
                      <a:pt x="992" y="1492"/>
                    </a:lnTo>
                    <a:lnTo>
                      <a:pt x="994" y="1492"/>
                    </a:lnTo>
                    <a:lnTo>
                      <a:pt x="998" y="1492"/>
                    </a:lnTo>
                    <a:lnTo>
                      <a:pt x="1000" y="1492"/>
                    </a:lnTo>
                    <a:lnTo>
                      <a:pt x="1002" y="1492"/>
                    </a:lnTo>
                    <a:lnTo>
                      <a:pt x="1006" y="1492"/>
                    </a:lnTo>
                    <a:lnTo>
                      <a:pt x="1008" y="1492"/>
                    </a:lnTo>
                    <a:lnTo>
                      <a:pt x="1010" y="1492"/>
                    </a:lnTo>
                    <a:lnTo>
                      <a:pt x="1014" y="1492"/>
                    </a:lnTo>
                    <a:lnTo>
                      <a:pt x="1016" y="1492"/>
                    </a:lnTo>
                    <a:lnTo>
                      <a:pt x="1020" y="1492"/>
                    </a:lnTo>
                    <a:lnTo>
                      <a:pt x="1022" y="1492"/>
                    </a:lnTo>
                    <a:lnTo>
                      <a:pt x="1024" y="1492"/>
                    </a:lnTo>
                    <a:lnTo>
                      <a:pt x="1028" y="1492"/>
                    </a:lnTo>
                    <a:lnTo>
                      <a:pt x="1030" y="1492"/>
                    </a:lnTo>
                    <a:lnTo>
                      <a:pt x="1032" y="1492"/>
                    </a:lnTo>
                    <a:lnTo>
                      <a:pt x="1036" y="1492"/>
                    </a:lnTo>
                    <a:lnTo>
                      <a:pt x="1038" y="1492"/>
                    </a:lnTo>
                    <a:lnTo>
                      <a:pt x="1040" y="1492"/>
                    </a:lnTo>
                    <a:lnTo>
                      <a:pt x="1044" y="1492"/>
                    </a:lnTo>
                    <a:lnTo>
                      <a:pt x="1046" y="1492"/>
                    </a:lnTo>
                    <a:lnTo>
                      <a:pt x="1048" y="1492"/>
                    </a:lnTo>
                    <a:lnTo>
                      <a:pt x="1052" y="1492"/>
                    </a:lnTo>
                    <a:lnTo>
                      <a:pt x="1054" y="1492"/>
                    </a:lnTo>
                    <a:lnTo>
                      <a:pt x="1056" y="1492"/>
                    </a:lnTo>
                    <a:lnTo>
                      <a:pt x="1060" y="1492"/>
                    </a:lnTo>
                    <a:lnTo>
                      <a:pt x="1062" y="1492"/>
                    </a:lnTo>
                    <a:lnTo>
                      <a:pt x="1064" y="1492"/>
                    </a:lnTo>
                    <a:lnTo>
                      <a:pt x="1068" y="1492"/>
                    </a:lnTo>
                    <a:lnTo>
                      <a:pt x="1070" y="1492"/>
                    </a:lnTo>
                    <a:lnTo>
                      <a:pt x="1072" y="1492"/>
                    </a:lnTo>
                    <a:lnTo>
                      <a:pt x="1076" y="1492"/>
                    </a:lnTo>
                    <a:lnTo>
                      <a:pt x="1078" y="1492"/>
                    </a:lnTo>
                    <a:lnTo>
                      <a:pt x="1080" y="1492"/>
                    </a:lnTo>
                    <a:lnTo>
                      <a:pt x="1084" y="1492"/>
                    </a:lnTo>
                    <a:lnTo>
                      <a:pt x="1086" y="1492"/>
                    </a:lnTo>
                    <a:lnTo>
                      <a:pt x="1088" y="1492"/>
                    </a:lnTo>
                    <a:lnTo>
                      <a:pt x="1092" y="1492"/>
                    </a:lnTo>
                    <a:lnTo>
                      <a:pt x="1094" y="1492"/>
                    </a:lnTo>
                    <a:lnTo>
                      <a:pt x="1096" y="1492"/>
                    </a:lnTo>
                    <a:lnTo>
                      <a:pt x="1098" y="1492"/>
                    </a:lnTo>
                    <a:lnTo>
                      <a:pt x="1102" y="1492"/>
                    </a:lnTo>
                    <a:lnTo>
                      <a:pt x="1104" y="1492"/>
                    </a:lnTo>
                    <a:lnTo>
                      <a:pt x="1106" y="1492"/>
                    </a:lnTo>
                    <a:lnTo>
                      <a:pt x="1110" y="1492"/>
                    </a:lnTo>
                    <a:lnTo>
                      <a:pt x="1112" y="1492"/>
                    </a:lnTo>
                    <a:lnTo>
                      <a:pt x="1114" y="1492"/>
                    </a:lnTo>
                    <a:lnTo>
                      <a:pt x="1116" y="1492"/>
                    </a:lnTo>
                    <a:lnTo>
                      <a:pt x="1120" y="1492"/>
                    </a:lnTo>
                    <a:lnTo>
                      <a:pt x="1122" y="1492"/>
                    </a:lnTo>
                    <a:lnTo>
                      <a:pt x="1124" y="1492"/>
                    </a:lnTo>
                    <a:lnTo>
                      <a:pt x="1128" y="1492"/>
                    </a:lnTo>
                    <a:lnTo>
                      <a:pt x="1130" y="1492"/>
                    </a:lnTo>
                    <a:lnTo>
                      <a:pt x="1132" y="1492"/>
                    </a:lnTo>
                    <a:lnTo>
                      <a:pt x="1134" y="1492"/>
                    </a:lnTo>
                    <a:lnTo>
                      <a:pt x="1138" y="1492"/>
                    </a:lnTo>
                    <a:lnTo>
                      <a:pt x="1140" y="1492"/>
                    </a:lnTo>
                    <a:lnTo>
                      <a:pt x="1142" y="1492"/>
                    </a:lnTo>
                    <a:lnTo>
                      <a:pt x="1144" y="1492"/>
                    </a:lnTo>
                    <a:lnTo>
                      <a:pt x="1148" y="1492"/>
                    </a:lnTo>
                    <a:lnTo>
                      <a:pt x="1150" y="1492"/>
                    </a:lnTo>
                    <a:lnTo>
                      <a:pt x="1152" y="1492"/>
                    </a:lnTo>
                    <a:lnTo>
                      <a:pt x="1154" y="1492"/>
                    </a:lnTo>
                    <a:lnTo>
                      <a:pt x="1158" y="1492"/>
                    </a:lnTo>
                    <a:lnTo>
                      <a:pt x="1160" y="1492"/>
                    </a:lnTo>
                    <a:lnTo>
                      <a:pt x="1162" y="1492"/>
                    </a:lnTo>
                    <a:lnTo>
                      <a:pt x="1164" y="1492"/>
                    </a:lnTo>
                    <a:lnTo>
                      <a:pt x="1168" y="1492"/>
                    </a:lnTo>
                    <a:lnTo>
                      <a:pt x="1170" y="1492"/>
                    </a:lnTo>
                    <a:lnTo>
                      <a:pt x="1172" y="1492"/>
                    </a:lnTo>
                    <a:lnTo>
                      <a:pt x="1174" y="1492"/>
                    </a:lnTo>
                    <a:lnTo>
                      <a:pt x="1178" y="1492"/>
                    </a:lnTo>
                    <a:lnTo>
                      <a:pt x="1180" y="1492"/>
                    </a:lnTo>
                    <a:lnTo>
                      <a:pt x="1182" y="1492"/>
                    </a:lnTo>
                    <a:lnTo>
                      <a:pt x="1184" y="1492"/>
                    </a:lnTo>
                    <a:lnTo>
                      <a:pt x="1188" y="1492"/>
                    </a:lnTo>
                    <a:lnTo>
                      <a:pt x="1190" y="1492"/>
                    </a:lnTo>
                    <a:lnTo>
                      <a:pt x="1192" y="1492"/>
                    </a:lnTo>
                    <a:lnTo>
                      <a:pt x="1194" y="1492"/>
                    </a:lnTo>
                    <a:lnTo>
                      <a:pt x="1196" y="1492"/>
                    </a:lnTo>
                    <a:lnTo>
                      <a:pt x="1200" y="1492"/>
                    </a:lnTo>
                    <a:lnTo>
                      <a:pt x="1202" y="1492"/>
                    </a:lnTo>
                    <a:lnTo>
                      <a:pt x="1204" y="1492"/>
                    </a:lnTo>
                    <a:lnTo>
                      <a:pt x="1206" y="1492"/>
                    </a:lnTo>
                    <a:lnTo>
                      <a:pt x="1208" y="1492"/>
                    </a:lnTo>
                    <a:lnTo>
                      <a:pt x="1212" y="1492"/>
                    </a:lnTo>
                    <a:lnTo>
                      <a:pt x="1214" y="1492"/>
                    </a:lnTo>
                    <a:lnTo>
                      <a:pt x="1216" y="1492"/>
                    </a:lnTo>
                    <a:lnTo>
                      <a:pt x="1218" y="1492"/>
                    </a:lnTo>
                    <a:lnTo>
                      <a:pt x="1220" y="1492"/>
                    </a:lnTo>
                    <a:lnTo>
                      <a:pt x="1224" y="1492"/>
                    </a:lnTo>
                    <a:lnTo>
                      <a:pt x="1226" y="1492"/>
                    </a:lnTo>
                    <a:lnTo>
                      <a:pt x="1228" y="1492"/>
                    </a:lnTo>
                    <a:lnTo>
                      <a:pt x="1230" y="1492"/>
                    </a:lnTo>
                    <a:lnTo>
                      <a:pt x="1232" y="1492"/>
                    </a:lnTo>
                    <a:lnTo>
                      <a:pt x="1236" y="1492"/>
                    </a:lnTo>
                    <a:lnTo>
                      <a:pt x="1238" y="1492"/>
                    </a:lnTo>
                    <a:lnTo>
                      <a:pt x="1240" y="1492"/>
                    </a:lnTo>
                    <a:lnTo>
                      <a:pt x="1242" y="1492"/>
                    </a:lnTo>
                    <a:lnTo>
                      <a:pt x="1244" y="1492"/>
                    </a:lnTo>
                    <a:lnTo>
                      <a:pt x="1246" y="1492"/>
                    </a:lnTo>
                    <a:lnTo>
                      <a:pt x="1250" y="1492"/>
                    </a:lnTo>
                    <a:lnTo>
                      <a:pt x="1252" y="1492"/>
                    </a:lnTo>
                    <a:lnTo>
                      <a:pt x="1254" y="1492"/>
                    </a:lnTo>
                    <a:lnTo>
                      <a:pt x="1256" y="1492"/>
                    </a:lnTo>
                    <a:lnTo>
                      <a:pt x="1258" y="1492"/>
                    </a:lnTo>
                    <a:lnTo>
                      <a:pt x="1260" y="1492"/>
                    </a:lnTo>
                    <a:lnTo>
                      <a:pt x="1262" y="1492"/>
                    </a:lnTo>
                    <a:lnTo>
                      <a:pt x="1266" y="1492"/>
                    </a:lnTo>
                    <a:lnTo>
                      <a:pt x="1268" y="1492"/>
                    </a:lnTo>
                    <a:lnTo>
                      <a:pt x="1270" y="1492"/>
                    </a:lnTo>
                    <a:lnTo>
                      <a:pt x="1272" y="1492"/>
                    </a:lnTo>
                    <a:lnTo>
                      <a:pt x="1274" y="1492"/>
                    </a:lnTo>
                    <a:lnTo>
                      <a:pt x="1276" y="1492"/>
                    </a:lnTo>
                    <a:lnTo>
                      <a:pt x="1278" y="1492"/>
                    </a:lnTo>
                    <a:lnTo>
                      <a:pt x="1280" y="1492"/>
                    </a:lnTo>
                    <a:lnTo>
                      <a:pt x="1284" y="1492"/>
                    </a:lnTo>
                    <a:lnTo>
                      <a:pt x="1286" y="1492"/>
                    </a:lnTo>
                    <a:lnTo>
                      <a:pt x="1288" y="1492"/>
                    </a:lnTo>
                    <a:lnTo>
                      <a:pt x="1290" y="1492"/>
                    </a:lnTo>
                    <a:lnTo>
                      <a:pt x="1292" y="1492"/>
                    </a:lnTo>
                    <a:lnTo>
                      <a:pt x="1294" y="1492"/>
                    </a:lnTo>
                    <a:lnTo>
                      <a:pt x="1296" y="1492"/>
                    </a:lnTo>
                    <a:lnTo>
                      <a:pt x="1298" y="1492"/>
                    </a:lnTo>
                    <a:lnTo>
                      <a:pt x="1302" y="1492"/>
                    </a:lnTo>
                    <a:lnTo>
                      <a:pt x="1304" y="1492"/>
                    </a:lnTo>
                    <a:lnTo>
                      <a:pt x="1306" y="1492"/>
                    </a:lnTo>
                    <a:lnTo>
                      <a:pt x="1308" y="1492"/>
                    </a:lnTo>
                    <a:lnTo>
                      <a:pt x="1310" y="1492"/>
                    </a:lnTo>
                    <a:lnTo>
                      <a:pt x="1312" y="1492"/>
                    </a:lnTo>
                    <a:lnTo>
                      <a:pt x="1314" y="1492"/>
                    </a:lnTo>
                    <a:lnTo>
                      <a:pt x="1316" y="1492"/>
                    </a:lnTo>
                    <a:lnTo>
                      <a:pt x="1318" y="1492"/>
                    </a:lnTo>
                    <a:lnTo>
                      <a:pt x="1320" y="1492"/>
                    </a:lnTo>
                    <a:lnTo>
                      <a:pt x="1322" y="1492"/>
                    </a:lnTo>
                    <a:lnTo>
                      <a:pt x="1324" y="1492"/>
                    </a:lnTo>
                    <a:lnTo>
                      <a:pt x="1328" y="1492"/>
                    </a:lnTo>
                    <a:lnTo>
                      <a:pt x="1330" y="1492"/>
                    </a:lnTo>
                    <a:lnTo>
                      <a:pt x="1332" y="1492"/>
                    </a:lnTo>
                    <a:lnTo>
                      <a:pt x="1334" y="1492"/>
                    </a:lnTo>
                    <a:lnTo>
                      <a:pt x="1336" y="1492"/>
                    </a:lnTo>
                    <a:lnTo>
                      <a:pt x="1338" y="1492"/>
                    </a:lnTo>
                    <a:lnTo>
                      <a:pt x="1340" y="1492"/>
                    </a:lnTo>
                    <a:lnTo>
                      <a:pt x="1342" y="1492"/>
                    </a:lnTo>
                    <a:lnTo>
                      <a:pt x="1344" y="1492"/>
                    </a:lnTo>
                    <a:lnTo>
                      <a:pt x="1346" y="1492"/>
                    </a:lnTo>
                    <a:lnTo>
                      <a:pt x="1348" y="1492"/>
                    </a:lnTo>
                    <a:lnTo>
                      <a:pt x="1350" y="1492"/>
                    </a:lnTo>
                    <a:lnTo>
                      <a:pt x="1352" y="1492"/>
                    </a:lnTo>
                    <a:lnTo>
                      <a:pt x="1354" y="1492"/>
                    </a:lnTo>
                    <a:lnTo>
                      <a:pt x="1356" y="1492"/>
                    </a:lnTo>
                    <a:lnTo>
                      <a:pt x="1358" y="1492"/>
                    </a:lnTo>
                    <a:lnTo>
                      <a:pt x="1360" y="1492"/>
                    </a:lnTo>
                    <a:lnTo>
                      <a:pt x="1362" y="1492"/>
                    </a:lnTo>
                    <a:lnTo>
                      <a:pt x="1364" y="1492"/>
                    </a:lnTo>
                    <a:lnTo>
                      <a:pt x="1366" y="1492"/>
                    </a:lnTo>
                    <a:lnTo>
                      <a:pt x="1368" y="1492"/>
                    </a:lnTo>
                    <a:lnTo>
                      <a:pt x="1370" y="1492"/>
                    </a:lnTo>
                    <a:lnTo>
                      <a:pt x="1372" y="1492"/>
                    </a:lnTo>
                    <a:lnTo>
                      <a:pt x="1374" y="1492"/>
                    </a:lnTo>
                    <a:lnTo>
                      <a:pt x="1376" y="1492"/>
                    </a:lnTo>
                    <a:lnTo>
                      <a:pt x="1378" y="1492"/>
                    </a:lnTo>
                    <a:lnTo>
                      <a:pt x="1380" y="1492"/>
                    </a:lnTo>
                    <a:lnTo>
                      <a:pt x="1384" y="1492"/>
                    </a:lnTo>
                    <a:lnTo>
                      <a:pt x="1386" y="1492"/>
                    </a:lnTo>
                    <a:lnTo>
                      <a:pt x="1386" y="1492"/>
                    </a:lnTo>
                    <a:lnTo>
                      <a:pt x="1388" y="1492"/>
                    </a:lnTo>
                    <a:lnTo>
                      <a:pt x="1390" y="1492"/>
                    </a:lnTo>
                    <a:lnTo>
                      <a:pt x="1392" y="1492"/>
                    </a:lnTo>
                    <a:lnTo>
                      <a:pt x="1394" y="1492"/>
                    </a:lnTo>
                    <a:lnTo>
                      <a:pt x="1396" y="1492"/>
                    </a:lnTo>
                    <a:lnTo>
                      <a:pt x="1398" y="1492"/>
                    </a:lnTo>
                    <a:lnTo>
                      <a:pt x="1400" y="1492"/>
                    </a:lnTo>
                    <a:lnTo>
                      <a:pt x="1402" y="1492"/>
                    </a:lnTo>
                    <a:lnTo>
                      <a:pt x="1404" y="1492"/>
                    </a:lnTo>
                    <a:lnTo>
                      <a:pt x="1406" y="1492"/>
                    </a:lnTo>
                    <a:lnTo>
                      <a:pt x="1408" y="1492"/>
                    </a:lnTo>
                    <a:lnTo>
                      <a:pt x="1410" y="1492"/>
                    </a:lnTo>
                    <a:lnTo>
                      <a:pt x="1412" y="1492"/>
                    </a:lnTo>
                    <a:lnTo>
                      <a:pt x="1414" y="1492"/>
                    </a:lnTo>
                    <a:lnTo>
                      <a:pt x="1416" y="1492"/>
                    </a:lnTo>
                    <a:lnTo>
                      <a:pt x="1418" y="1492"/>
                    </a:lnTo>
                    <a:lnTo>
                      <a:pt x="1420" y="1492"/>
                    </a:lnTo>
                    <a:lnTo>
                      <a:pt x="1422" y="1492"/>
                    </a:lnTo>
                    <a:lnTo>
                      <a:pt x="1424" y="1492"/>
                    </a:lnTo>
                    <a:lnTo>
                      <a:pt x="1426" y="1492"/>
                    </a:lnTo>
                    <a:lnTo>
                      <a:pt x="1428" y="1492"/>
                    </a:lnTo>
                    <a:lnTo>
                      <a:pt x="1430" y="1492"/>
                    </a:lnTo>
                    <a:lnTo>
                      <a:pt x="1430" y="1492"/>
                    </a:lnTo>
                    <a:lnTo>
                      <a:pt x="1434" y="1492"/>
                    </a:lnTo>
                    <a:lnTo>
                      <a:pt x="1434" y="1492"/>
                    </a:lnTo>
                    <a:lnTo>
                      <a:pt x="1436" y="1492"/>
                    </a:lnTo>
                    <a:lnTo>
                      <a:pt x="1438" y="1492"/>
                    </a:lnTo>
                    <a:lnTo>
                      <a:pt x="1440" y="1492"/>
                    </a:lnTo>
                    <a:lnTo>
                      <a:pt x="1442" y="1492"/>
                    </a:lnTo>
                    <a:lnTo>
                      <a:pt x="1444" y="1492"/>
                    </a:lnTo>
                    <a:lnTo>
                      <a:pt x="1446" y="1492"/>
                    </a:lnTo>
                    <a:lnTo>
                      <a:pt x="1448" y="1492"/>
                    </a:lnTo>
                    <a:lnTo>
                      <a:pt x="1450" y="1492"/>
                    </a:lnTo>
                    <a:lnTo>
                      <a:pt x="1452" y="1492"/>
                    </a:lnTo>
                    <a:lnTo>
                      <a:pt x="1454" y="1492"/>
                    </a:lnTo>
                    <a:lnTo>
                      <a:pt x="1454" y="1492"/>
                    </a:lnTo>
                    <a:lnTo>
                      <a:pt x="1456" y="1492"/>
                    </a:lnTo>
                    <a:lnTo>
                      <a:pt x="1458" y="1492"/>
                    </a:lnTo>
                    <a:lnTo>
                      <a:pt x="1460" y="1492"/>
                    </a:lnTo>
                    <a:lnTo>
                      <a:pt x="1462" y="1492"/>
                    </a:lnTo>
                    <a:lnTo>
                      <a:pt x="1464" y="1492"/>
                    </a:lnTo>
                    <a:lnTo>
                      <a:pt x="1466" y="1492"/>
                    </a:lnTo>
                    <a:lnTo>
                      <a:pt x="1468" y="1492"/>
                    </a:lnTo>
                    <a:lnTo>
                      <a:pt x="1468" y="1492"/>
                    </a:lnTo>
                    <a:lnTo>
                      <a:pt x="1470" y="1492"/>
                    </a:lnTo>
                    <a:lnTo>
                      <a:pt x="1472" y="1492"/>
                    </a:lnTo>
                    <a:lnTo>
                      <a:pt x="1474" y="1492"/>
                    </a:lnTo>
                    <a:lnTo>
                      <a:pt x="1476" y="1492"/>
                    </a:lnTo>
                    <a:lnTo>
                      <a:pt x="1478" y="1492"/>
                    </a:lnTo>
                    <a:lnTo>
                      <a:pt x="1480" y="1492"/>
                    </a:lnTo>
                    <a:lnTo>
                      <a:pt x="1480" y="1492"/>
                    </a:lnTo>
                    <a:lnTo>
                      <a:pt x="1482" y="1492"/>
                    </a:lnTo>
                    <a:lnTo>
                      <a:pt x="1484" y="1492"/>
                    </a:lnTo>
                    <a:lnTo>
                      <a:pt x="1486" y="1492"/>
                    </a:lnTo>
                    <a:lnTo>
                      <a:pt x="1488" y="1492"/>
                    </a:lnTo>
                    <a:lnTo>
                      <a:pt x="1490" y="1492"/>
                    </a:lnTo>
                    <a:lnTo>
                      <a:pt x="1492" y="1492"/>
                    </a:lnTo>
                    <a:lnTo>
                      <a:pt x="1492" y="1492"/>
                    </a:lnTo>
                    <a:lnTo>
                      <a:pt x="1494" y="1492"/>
                    </a:lnTo>
                    <a:lnTo>
                      <a:pt x="1496" y="1492"/>
                    </a:lnTo>
                    <a:lnTo>
                      <a:pt x="1498" y="1492"/>
                    </a:lnTo>
                    <a:lnTo>
                      <a:pt x="1500" y="1492"/>
                    </a:lnTo>
                    <a:lnTo>
                      <a:pt x="1502" y="1492"/>
                    </a:lnTo>
                    <a:lnTo>
                      <a:pt x="1502" y="1492"/>
                    </a:lnTo>
                    <a:lnTo>
                      <a:pt x="1504" y="1492"/>
                    </a:lnTo>
                    <a:lnTo>
                      <a:pt x="1506" y="1492"/>
                    </a:lnTo>
                    <a:lnTo>
                      <a:pt x="1508" y="1492"/>
                    </a:lnTo>
                    <a:lnTo>
                      <a:pt x="1510" y="1492"/>
                    </a:lnTo>
                    <a:lnTo>
                      <a:pt x="1510" y="1492"/>
                    </a:lnTo>
                    <a:lnTo>
                      <a:pt x="1512" y="1492"/>
                    </a:lnTo>
                    <a:lnTo>
                      <a:pt x="1514" y="1492"/>
                    </a:lnTo>
                    <a:lnTo>
                      <a:pt x="1516" y="1492"/>
                    </a:lnTo>
                    <a:lnTo>
                      <a:pt x="1518" y="1492"/>
                    </a:lnTo>
                    <a:lnTo>
                      <a:pt x="1520" y="1492"/>
                    </a:lnTo>
                    <a:lnTo>
                      <a:pt x="1520" y="1492"/>
                    </a:lnTo>
                    <a:lnTo>
                      <a:pt x="1522" y="1492"/>
                    </a:lnTo>
                    <a:lnTo>
                      <a:pt x="1524" y="1492"/>
                    </a:lnTo>
                    <a:lnTo>
                      <a:pt x="1526" y="1492"/>
                    </a:lnTo>
                    <a:lnTo>
                      <a:pt x="1526" y="1492"/>
                    </a:lnTo>
                    <a:lnTo>
                      <a:pt x="1528" y="1492"/>
                    </a:lnTo>
                    <a:lnTo>
                      <a:pt x="1530" y="1492"/>
                    </a:lnTo>
                    <a:lnTo>
                      <a:pt x="1532" y="1492"/>
                    </a:lnTo>
                    <a:lnTo>
                      <a:pt x="1534" y="1492"/>
                    </a:lnTo>
                    <a:lnTo>
                      <a:pt x="1534" y="1492"/>
                    </a:lnTo>
                    <a:lnTo>
                      <a:pt x="1536" y="1492"/>
                    </a:lnTo>
                    <a:lnTo>
                      <a:pt x="1538" y="1492"/>
                    </a:lnTo>
                    <a:lnTo>
                      <a:pt x="1538" y="1492"/>
                    </a:lnTo>
                    <a:lnTo>
                      <a:pt x="1540" y="1492"/>
                    </a:lnTo>
                    <a:lnTo>
                      <a:pt x="1542" y="1492"/>
                    </a:lnTo>
                    <a:lnTo>
                      <a:pt x="1544" y="1492"/>
                    </a:lnTo>
                    <a:lnTo>
                      <a:pt x="1546" y="1492"/>
                    </a:lnTo>
                    <a:lnTo>
                      <a:pt x="1546" y="1492"/>
                    </a:lnTo>
                    <a:lnTo>
                      <a:pt x="1548" y="1492"/>
                    </a:lnTo>
                    <a:lnTo>
                      <a:pt x="1550" y="1492"/>
                    </a:lnTo>
                    <a:lnTo>
                      <a:pt x="1550" y="1492"/>
                    </a:lnTo>
                    <a:lnTo>
                      <a:pt x="1552" y="1492"/>
                    </a:lnTo>
                    <a:lnTo>
                      <a:pt x="1554" y="1492"/>
                    </a:lnTo>
                    <a:lnTo>
                      <a:pt x="1556" y="1492"/>
                    </a:lnTo>
                    <a:lnTo>
                      <a:pt x="1556" y="1492"/>
                    </a:lnTo>
                    <a:lnTo>
                      <a:pt x="1558" y="1492"/>
                    </a:lnTo>
                    <a:lnTo>
                      <a:pt x="1560" y="1492"/>
                    </a:lnTo>
                    <a:lnTo>
                      <a:pt x="1562" y="1492"/>
                    </a:lnTo>
                    <a:lnTo>
                      <a:pt x="1562" y="1492"/>
                    </a:lnTo>
                    <a:lnTo>
                      <a:pt x="1564" y="1492"/>
                    </a:lnTo>
                    <a:lnTo>
                      <a:pt x="1566" y="1492"/>
                    </a:lnTo>
                    <a:lnTo>
                      <a:pt x="1566" y="1492"/>
                    </a:lnTo>
                    <a:lnTo>
                      <a:pt x="1568" y="1492"/>
                    </a:lnTo>
                    <a:lnTo>
                      <a:pt x="1570" y="1492"/>
                    </a:lnTo>
                    <a:lnTo>
                      <a:pt x="1572" y="1492"/>
                    </a:lnTo>
                    <a:lnTo>
                      <a:pt x="1572" y="1492"/>
                    </a:lnTo>
                    <a:lnTo>
                      <a:pt x="1574" y="1492"/>
                    </a:lnTo>
                    <a:lnTo>
                      <a:pt x="1576" y="1492"/>
                    </a:lnTo>
                    <a:lnTo>
                      <a:pt x="1576" y="1492"/>
                    </a:lnTo>
                    <a:lnTo>
                      <a:pt x="1578" y="1492"/>
                    </a:lnTo>
                    <a:lnTo>
                      <a:pt x="1580" y="1492"/>
                    </a:lnTo>
                    <a:lnTo>
                      <a:pt x="1580" y="1492"/>
                    </a:lnTo>
                    <a:lnTo>
                      <a:pt x="1582" y="1492"/>
                    </a:lnTo>
                    <a:lnTo>
                      <a:pt x="1584" y="1492"/>
                    </a:lnTo>
                    <a:lnTo>
                      <a:pt x="1584" y="1492"/>
                    </a:lnTo>
                    <a:lnTo>
                      <a:pt x="1586" y="1492"/>
                    </a:lnTo>
                    <a:lnTo>
                      <a:pt x="1588" y="1492"/>
                    </a:lnTo>
                    <a:lnTo>
                      <a:pt x="1588" y="1492"/>
                    </a:lnTo>
                    <a:lnTo>
                      <a:pt x="1590" y="1492"/>
                    </a:lnTo>
                    <a:lnTo>
                      <a:pt x="1592" y="1492"/>
                    </a:lnTo>
                    <a:lnTo>
                      <a:pt x="1592" y="1492"/>
                    </a:lnTo>
                    <a:lnTo>
                      <a:pt x="1594" y="1492"/>
                    </a:lnTo>
                    <a:lnTo>
                      <a:pt x="1596" y="1492"/>
                    </a:lnTo>
                    <a:lnTo>
                      <a:pt x="1596" y="1492"/>
                    </a:lnTo>
                    <a:lnTo>
                      <a:pt x="1598" y="1492"/>
                    </a:lnTo>
                    <a:lnTo>
                      <a:pt x="1600" y="1492"/>
                    </a:lnTo>
                    <a:lnTo>
                      <a:pt x="1600" y="1492"/>
                    </a:lnTo>
                    <a:lnTo>
                      <a:pt x="1602" y="1492"/>
                    </a:lnTo>
                    <a:lnTo>
                      <a:pt x="1602" y="1492"/>
                    </a:lnTo>
                    <a:lnTo>
                      <a:pt x="1604" y="1492"/>
                    </a:lnTo>
                    <a:lnTo>
                      <a:pt x="1606" y="1492"/>
                    </a:lnTo>
                    <a:lnTo>
                      <a:pt x="1606" y="1492"/>
                    </a:lnTo>
                    <a:lnTo>
                      <a:pt x="1608" y="1492"/>
                    </a:lnTo>
                    <a:lnTo>
                      <a:pt x="1610" y="1492"/>
                    </a:lnTo>
                    <a:lnTo>
                      <a:pt x="1610" y="1492"/>
                    </a:lnTo>
                    <a:lnTo>
                      <a:pt x="1612" y="1492"/>
                    </a:lnTo>
                    <a:lnTo>
                      <a:pt x="1612" y="1492"/>
                    </a:lnTo>
                    <a:lnTo>
                      <a:pt x="1614" y="1492"/>
                    </a:lnTo>
                    <a:lnTo>
                      <a:pt x="1616" y="1492"/>
                    </a:lnTo>
                    <a:lnTo>
                      <a:pt x="1616" y="1492"/>
                    </a:lnTo>
                    <a:lnTo>
                      <a:pt x="1618" y="1492"/>
                    </a:lnTo>
                    <a:lnTo>
                      <a:pt x="1620" y="1492"/>
                    </a:lnTo>
                    <a:lnTo>
                      <a:pt x="1620" y="1492"/>
                    </a:lnTo>
                    <a:lnTo>
                      <a:pt x="1622" y="1492"/>
                    </a:lnTo>
                    <a:lnTo>
                      <a:pt x="1622" y="1492"/>
                    </a:lnTo>
                    <a:lnTo>
                      <a:pt x="1624" y="1492"/>
                    </a:lnTo>
                    <a:lnTo>
                      <a:pt x="1626" y="1492"/>
                    </a:lnTo>
                    <a:lnTo>
                      <a:pt x="1626" y="1492"/>
                    </a:lnTo>
                    <a:lnTo>
                      <a:pt x="1628" y="1492"/>
                    </a:lnTo>
                    <a:lnTo>
                      <a:pt x="1628" y="1492"/>
                    </a:lnTo>
                    <a:lnTo>
                      <a:pt x="1630" y="1492"/>
                    </a:lnTo>
                    <a:lnTo>
                      <a:pt x="1632" y="1492"/>
                    </a:lnTo>
                    <a:lnTo>
                      <a:pt x="1632" y="1492"/>
                    </a:lnTo>
                    <a:lnTo>
                      <a:pt x="1634" y="1492"/>
                    </a:lnTo>
                    <a:lnTo>
                      <a:pt x="1634" y="1492"/>
                    </a:lnTo>
                    <a:lnTo>
                      <a:pt x="1636" y="1492"/>
                    </a:lnTo>
                    <a:lnTo>
                      <a:pt x="1636" y="1492"/>
                    </a:lnTo>
                    <a:lnTo>
                      <a:pt x="1638" y="1492"/>
                    </a:lnTo>
                    <a:lnTo>
                      <a:pt x="1638" y="1492"/>
                    </a:lnTo>
                    <a:lnTo>
                      <a:pt x="1640" y="1492"/>
                    </a:lnTo>
                    <a:lnTo>
                      <a:pt x="1642" y="1492"/>
                    </a:lnTo>
                    <a:lnTo>
                      <a:pt x="1642" y="1492"/>
                    </a:lnTo>
                    <a:lnTo>
                      <a:pt x="1644" y="1492"/>
                    </a:lnTo>
                    <a:lnTo>
                      <a:pt x="1644" y="1492"/>
                    </a:lnTo>
                    <a:lnTo>
                      <a:pt x="1646" y="1492"/>
                    </a:lnTo>
                    <a:lnTo>
                      <a:pt x="1646" y="1492"/>
                    </a:lnTo>
                    <a:lnTo>
                      <a:pt x="1648" y="1492"/>
                    </a:lnTo>
                    <a:lnTo>
                      <a:pt x="1650" y="1492"/>
                    </a:lnTo>
                    <a:lnTo>
                      <a:pt x="1650" y="1492"/>
                    </a:lnTo>
                    <a:lnTo>
                      <a:pt x="1652" y="1492"/>
                    </a:lnTo>
                    <a:lnTo>
                      <a:pt x="1652" y="1492"/>
                    </a:lnTo>
                    <a:lnTo>
                      <a:pt x="1654" y="1492"/>
                    </a:lnTo>
                    <a:lnTo>
                      <a:pt x="1654" y="1492"/>
                    </a:lnTo>
                    <a:lnTo>
                      <a:pt x="1656" y="1492"/>
                    </a:lnTo>
                    <a:lnTo>
                      <a:pt x="1656" y="1492"/>
                    </a:lnTo>
                    <a:lnTo>
                      <a:pt x="1658" y="1492"/>
                    </a:lnTo>
                    <a:lnTo>
                      <a:pt x="1658" y="1492"/>
                    </a:lnTo>
                    <a:lnTo>
                      <a:pt x="1660" y="1492"/>
                    </a:lnTo>
                    <a:lnTo>
                      <a:pt x="1660" y="1492"/>
                    </a:lnTo>
                    <a:lnTo>
                      <a:pt x="1662" y="1492"/>
                    </a:lnTo>
                    <a:lnTo>
                      <a:pt x="1662" y="1492"/>
                    </a:lnTo>
                    <a:lnTo>
                      <a:pt x="1664" y="1492"/>
                    </a:lnTo>
                    <a:lnTo>
                      <a:pt x="1664" y="1492"/>
                    </a:lnTo>
                    <a:lnTo>
                      <a:pt x="1666" y="1492"/>
                    </a:lnTo>
                    <a:lnTo>
                      <a:pt x="1668" y="1492"/>
                    </a:lnTo>
                    <a:lnTo>
                      <a:pt x="1668" y="1492"/>
                    </a:lnTo>
                    <a:lnTo>
                      <a:pt x="1670" y="1492"/>
                    </a:lnTo>
                    <a:lnTo>
                      <a:pt x="1670" y="1492"/>
                    </a:lnTo>
                    <a:lnTo>
                      <a:pt x="1670" y="1492"/>
                    </a:lnTo>
                    <a:lnTo>
                      <a:pt x="1672" y="1492"/>
                    </a:lnTo>
                    <a:lnTo>
                      <a:pt x="1672" y="1492"/>
                    </a:lnTo>
                    <a:lnTo>
                      <a:pt x="1674" y="1492"/>
                    </a:lnTo>
                    <a:lnTo>
                      <a:pt x="1674" y="1492"/>
                    </a:lnTo>
                    <a:lnTo>
                      <a:pt x="1676" y="1492"/>
                    </a:lnTo>
                    <a:lnTo>
                      <a:pt x="1676" y="1492"/>
                    </a:lnTo>
                    <a:lnTo>
                      <a:pt x="1678" y="1492"/>
                    </a:lnTo>
                    <a:lnTo>
                      <a:pt x="1678" y="1492"/>
                    </a:lnTo>
                    <a:lnTo>
                      <a:pt x="1680" y="1492"/>
                    </a:lnTo>
                    <a:lnTo>
                      <a:pt x="1680" y="1492"/>
                    </a:lnTo>
                    <a:lnTo>
                      <a:pt x="1682" y="1492"/>
                    </a:lnTo>
                    <a:lnTo>
                      <a:pt x="1682" y="1492"/>
                    </a:lnTo>
                    <a:lnTo>
                      <a:pt x="1684" y="1492"/>
                    </a:lnTo>
                    <a:lnTo>
                      <a:pt x="1684" y="1492"/>
                    </a:lnTo>
                    <a:lnTo>
                      <a:pt x="1686" y="1492"/>
                    </a:lnTo>
                    <a:lnTo>
                      <a:pt x="1686" y="1492"/>
                    </a:lnTo>
                    <a:lnTo>
                      <a:pt x="1688" y="1492"/>
                    </a:lnTo>
                    <a:lnTo>
                      <a:pt x="1688" y="1492"/>
                    </a:lnTo>
                    <a:lnTo>
                      <a:pt x="1690" y="1492"/>
                    </a:lnTo>
                    <a:lnTo>
                      <a:pt x="1690" y="1492"/>
                    </a:lnTo>
                    <a:lnTo>
                      <a:pt x="1690" y="1492"/>
                    </a:lnTo>
                    <a:lnTo>
                      <a:pt x="1692" y="1492"/>
                    </a:lnTo>
                    <a:lnTo>
                      <a:pt x="1692" y="1492"/>
                    </a:lnTo>
                    <a:lnTo>
                      <a:pt x="1694" y="1492"/>
                    </a:lnTo>
                    <a:lnTo>
                      <a:pt x="1694" y="1492"/>
                    </a:lnTo>
                    <a:lnTo>
                      <a:pt x="1696" y="1492"/>
                    </a:lnTo>
                    <a:lnTo>
                      <a:pt x="1696" y="1492"/>
                    </a:lnTo>
                    <a:lnTo>
                      <a:pt x="1698" y="1492"/>
                    </a:lnTo>
                    <a:lnTo>
                      <a:pt x="1698" y="1492"/>
                    </a:lnTo>
                    <a:lnTo>
                      <a:pt x="1698" y="1492"/>
                    </a:lnTo>
                    <a:lnTo>
                      <a:pt x="1700" y="1492"/>
                    </a:lnTo>
                    <a:lnTo>
                      <a:pt x="1700" y="1492"/>
                    </a:lnTo>
                    <a:lnTo>
                      <a:pt x="1702" y="1492"/>
                    </a:lnTo>
                    <a:lnTo>
                      <a:pt x="1702" y="1492"/>
                    </a:lnTo>
                    <a:lnTo>
                      <a:pt x="1704" y="1492"/>
                    </a:lnTo>
                    <a:lnTo>
                      <a:pt x="1704" y="1492"/>
                    </a:lnTo>
                    <a:lnTo>
                      <a:pt x="1706" y="1492"/>
                    </a:lnTo>
                    <a:lnTo>
                      <a:pt x="1706" y="1492"/>
                    </a:lnTo>
                    <a:lnTo>
                      <a:pt x="1706" y="1492"/>
                    </a:lnTo>
                    <a:lnTo>
                      <a:pt x="1708" y="1492"/>
                    </a:lnTo>
                    <a:lnTo>
                      <a:pt x="1708" y="1492"/>
                    </a:lnTo>
                    <a:lnTo>
                      <a:pt x="1710" y="1492"/>
                    </a:lnTo>
                    <a:lnTo>
                      <a:pt x="1710" y="1492"/>
                    </a:lnTo>
                    <a:lnTo>
                      <a:pt x="1710" y="1492"/>
                    </a:lnTo>
                    <a:lnTo>
                      <a:pt x="1712" y="1492"/>
                    </a:lnTo>
                    <a:lnTo>
                      <a:pt x="1712" y="1492"/>
                    </a:lnTo>
                    <a:lnTo>
                      <a:pt x="1714" y="1492"/>
                    </a:lnTo>
                    <a:lnTo>
                      <a:pt x="1714" y="1492"/>
                    </a:lnTo>
                    <a:lnTo>
                      <a:pt x="1714" y="1492"/>
                    </a:lnTo>
                    <a:lnTo>
                      <a:pt x="1716" y="1492"/>
                    </a:lnTo>
                    <a:lnTo>
                      <a:pt x="1716" y="1492"/>
                    </a:lnTo>
                    <a:lnTo>
                      <a:pt x="1718" y="1492"/>
                    </a:lnTo>
                    <a:lnTo>
                      <a:pt x="1718" y="1492"/>
                    </a:lnTo>
                    <a:lnTo>
                      <a:pt x="1718" y="1492"/>
                    </a:lnTo>
                    <a:lnTo>
                      <a:pt x="1720" y="1492"/>
                    </a:lnTo>
                    <a:lnTo>
                      <a:pt x="1720" y="1492"/>
                    </a:lnTo>
                    <a:lnTo>
                      <a:pt x="1722" y="1492"/>
                    </a:lnTo>
                    <a:lnTo>
                      <a:pt x="1722" y="1492"/>
                    </a:lnTo>
                    <a:lnTo>
                      <a:pt x="1722" y="1492"/>
                    </a:lnTo>
                    <a:lnTo>
                      <a:pt x="1724" y="1492"/>
                    </a:lnTo>
                    <a:lnTo>
                      <a:pt x="1724" y="1492"/>
                    </a:lnTo>
                    <a:lnTo>
                      <a:pt x="1726" y="1492"/>
                    </a:lnTo>
                    <a:lnTo>
                      <a:pt x="1726" y="1492"/>
                    </a:lnTo>
                    <a:lnTo>
                      <a:pt x="1726" y="1492"/>
                    </a:lnTo>
                    <a:lnTo>
                      <a:pt x="1728" y="1492"/>
                    </a:lnTo>
                    <a:lnTo>
                      <a:pt x="1728" y="1492"/>
                    </a:lnTo>
                    <a:lnTo>
                      <a:pt x="1728" y="1492"/>
                    </a:lnTo>
                    <a:lnTo>
                      <a:pt x="1730" y="1492"/>
                    </a:lnTo>
                    <a:lnTo>
                      <a:pt x="1730" y="1492"/>
                    </a:lnTo>
                    <a:lnTo>
                      <a:pt x="1732" y="1492"/>
                    </a:lnTo>
                    <a:lnTo>
                      <a:pt x="1732" y="1492"/>
                    </a:lnTo>
                    <a:lnTo>
                      <a:pt x="1732" y="1492"/>
                    </a:lnTo>
                    <a:lnTo>
                      <a:pt x="1734" y="1492"/>
                    </a:lnTo>
                    <a:lnTo>
                      <a:pt x="1734" y="1492"/>
                    </a:lnTo>
                    <a:lnTo>
                      <a:pt x="1734" y="1492"/>
                    </a:lnTo>
                    <a:lnTo>
                      <a:pt x="1736" y="1492"/>
                    </a:lnTo>
                    <a:lnTo>
                      <a:pt x="1736" y="1492"/>
                    </a:lnTo>
                    <a:lnTo>
                      <a:pt x="1736" y="1492"/>
                    </a:lnTo>
                    <a:lnTo>
                      <a:pt x="1738" y="1492"/>
                    </a:lnTo>
                    <a:lnTo>
                      <a:pt x="1738" y="1492"/>
                    </a:lnTo>
                    <a:lnTo>
                      <a:pt x="1738" y="1492"/>
                    </a:lnTo>
                    <a:lnTo>
                      <a:pt x="1740" y="1492"/>
                    </a:lnTo>
                    <a:lnTo>
                      <a:pt x="1740" y="1492"/>
                    </a:lnTo>
                    <a:lnTo>
                      <a:pt x="1740" y="1492"/>
                    </a:lnTo>
                    <a:lnTo>
                      <a:pt x="1742" y="149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6" name="Freeform 350"/>
              <p:cNvSpPr>
                <a:spLocks/>
              </p:cNvSpPr>
              <p:nvPr/>
            </p:nvSpPr>
            <p:spPr bwMode="auto">
              <a:xfrm>
                <a:off x="4562" y="2590"/>
                <a:ext cx="130" cy="1082"/>
              </a:xfrm>
              <a:custGeom>
                <a:avLst/>
                <a:gdLst>
                  <a:gd name="T0" fmla="*/ 4 w 130"/>
                  <a:gd name="T1" fmla="*/ 0 h 1082"/>
                  <a:gd name="T2" fmla="*/ 10 w 130"/>
                  <a:gd name="T3" fmla="*/ 0 h 1082"/>
                  <a:gd name="T4" fmla="*/ 14 w 130"/>
                  <a:gd name="T5" fmla="*/ 0 h 1082"/>
                  <a:gd name="T6" fmla="*/ 20 w 130"/>
                  <a:gd name="T7" fmla="*/ 0 h 1082"/>
                  <a:gd name="T8" fmla="*/ 24 w 130"/>
                  <a:gd name="T9" fmla="*/ 2 h 1082"/>
                  <a:gd name="T10" fmla="*/ 28 w 130"/>
                  <a:gd name="T11" fmla="*/ 2 h 1082"/>
                  <a:gd name="T12" fmla="*/ 34 w 130"/>
                  <a:gd name="T13" fmla="*/ 2 h 1082"/>
                  <a:gd name="T14" fmla="*/ 38 w 130"/>
                  <a:gd name="T15" fmla="*/ 2 h 1082"/>
                  <a:gd name="T16" fmla="*/ 42 w 130"/>
                  <a:gd name="T17" fmla="*/ 2 h 1082"/>
                  <a:gd name="T18" fmla="*/ 44 w 130"/>
                  <a:gd name="T19" fmla="*/ 2 h 1082"/>
                  <a:gd name="T20" fmla="*/ 48 w 130"/>
                  <a:gd name="T21" fmla="*/ 2 h 1082"/>
                  <a:gd name="T22" fmla="*/ 52 w 130"/>
                  <a:gd name="T23" fmla="*/ 2 h 1082"/>
                  <a:gd name="T24" fmla="*/ 56 w 130"/>
                  <a:gd name="T25" fmla="*/ 4 h 1082"/>
                  <a:gd name="T26" fmla="*/ 60 w 130"/>
                  <a:gd name="T27" fmla="*/ 4 h 1082"/>
                  <a:gd name="T28" fmla="*/ 62 w 130"/>
                  <a:gd name="T29" fmla="*/ 4 h 1082"/>
                  <a:gd name="T30" fmla="*/ 66 w 130"/>
                  <a:gd name="T31" fmla="*/ 4 h 1082"/>
                  <a:gd name="T32" fmla="*/ 68 w 130"/>
                  <a:gd name="T33" fmla="*/ 6 h 1082"/>
                  <a:gd name="T34" fmla="*/ 72 w 130"/>
                  <a:gd name="T35" fmla="*/ 6 h 1082"/>
                  <a:gd name="T36" fmla="*/ 74 w 130"/>
                  <a:gd name="T37" fmla="*/ 6 h 1082"/>
                  <a:gd name="T38" fmla="*/ 78 w 130"/>
                  <a:gd name="T39" fmla="*/ 8 h 1082"/>
                  <a:gd name="T40" fmla="*/ 80 w 130"/>
                  <a:gd name="T41" fmla="*/ 8 h 1082"/>
                  <a:gd name="T42" fmla="*/ 82 w 130"/>
                  <a:gd name="T43" fmla="*/ 10 h 1082"/>
                  <a:gd name="T44" fmla="*/ 86 w 130"/>
                  <a:gd name="T45" fmla="*/ 12 h 1082"/>
                  <a:gd name="T46" fmla="*/ 88 w 130"/>
                  <a:gd name="T47" fmla="*/ 14 h 1082"/>
                  <a:gd name="T48" fmla="*/ 90 w 130"/>
                  <a:gd name="T49" fmla="*/ 16 h 1082"/>
                  <a:gd name="T50" fmla="*/ 92 w 130"/>
                  <a:gd name="T51" fmla="*/ 18 h 1082"/>
                  <a:gd name="T52" fmla="*/ 94 w 130"/>
                  <a:gd name="T53" fmla="*/ 22 h 1082"/>
                  <a:gd name="T54" fmla="*/ 96 w 130"/>
                  <a:gd name="T55" fmla="*/ 24 h 1082"/>
                  <a:gd name="T56" fmla="*/ 98 w 130"/>
                  <a:gd name="T57" fmla="*/ 28 h 1082"/>
                  <a:gd name="T58" fmla="*/ 100 w 130"/>
                  <a:gd name="T59" fmla="*/ 32 h 1082"/>
                  <a:gd name="T60" fmla="*/ 102 w 130"/>
                  <a:gd name="T61" fmla="*/ 38 h 1082"/>
                  <a:gd name="T62" fmla="*/ 104 w 130"/>
                  <a:gd name="T63" fmla="*/ 42 h 1082"/>
                  <a:gd name="T64" fmla="*/ 104 w 130"/>
                  <a:gd name="T65" fmla="*/ 48 h 1082"/>
                  <a:gd name="T66" fmla="*/ 106 w 130"/>
                  <a:gd name="T67" fmla="*/ 54 h 1082"/>
                  <a:gd name="T68" fmla="*/ 108 w 130"/>
                  <a:gd name="T69" fmla="*/ 62 h 1082"/>
                  <a:gd name="T70" fmla="*/ 110 w 130"/>
                  <a:gd name="T71" fmla="*/ 70 h 1082"/>
                  <a:gd name="T72" fmla="*/ 110 w 130"/>
                  <a:gd name="T73" fmla="*/ 80 h 1082"/>
                  <a:gd name="T74" fmla="*/ 112 w 130"/>
                  <a:gd name="T75" fmla="*/ 90 h 1082"/>
                  <a:gd name="T76" fmla="*/ 112 w 130"/>
                  <a:gd name="T77" fmla="*/ 102 h 1082"/>
                  <a:gd name="T78" fmla="*/ 114 w 130"/>
                  <a:gd name="T79" fmla="*/ 116 h 1082"/>
                  <a:gd name="T80" fmla="*/ 116 w 130"/>
                  <a:gd name="T81" fmla="*/ 132 h 1082"/>
                  <a:gd name="T82" fmla="*/ 116 w 130"/>
                  <a:gd name="T83" fmla="*/ 148 h 1082"/>
                  <a:gd name="T84" fmla="*/ 118 w 130"/>
                  <a:gd name="T85" fmla="*/ 168 h 1082"/>
                  <a:gd name="T86" fmla="*/ 118 w 130"/>
                  <a:gd name="T87" fmla="*/ 190 h 1082"/>
                  <a:gd name="T88" fmla="*/ 120 w 130"/>
                  <a:gd name="T89" fmla="*/ 216 h 1082"/>
                  <a:gd name="T90" fmla="*/ 120 w 130"/>
                  <a:gd name="T91" fmla="*/ 246 h 1082"/>
                  <a:gd name="T92" fmla="*/ 122 w 130"/>
                  <a:gd name="T93" fmla="*/ 280 h 1082"/>
                  <a:gd name="T94" fmla="*/ 122 w 130"/>
                  <a:gd name="T95" fmla="*/ 318 h 1082"/>
                  <a:gd name="T96" fmla="*/ 124 w 130"/>
                  <a:gd name="T97" fmla="*/ 362 h 1082"/>
                  <a:gd name="T98" fmla="*/ 124 w 130"/>
                  <a:gd name="T99" fmla="*/ 414 h 1082"/>
                  <a:gd name="T100" fmla="*/ 126 w 130"/>
                  <a:gd name="T101" fmla="*/ 472 h 1082"/>
                  <a:gd name="T102" fmla="*/ 126 w 130"/>
                  <a:gd name="T103" fmla="*/ 540 h 1082"/>
                  <a:gd name="T104" fmla="*/ 128 w 130"/>
                  <a:gd name="T105" fmla="*/ 616 h 1082"/>
                  <a:gd name="T106" fmla="*/ 128 w 130"/>
                  <a:gd name="T107" fmla="*/ 704 h 1082"/>
                  <a:gd name="T108" fmla="*/ 128 w 130"/>
                  <a:gd name="T109" fmla="*/ 804 h 1082"/>
                  <a:gd name="T110" fmla="*/ 130 w 130"/>
                  <a:gd name="T111" fmla="*/ 918 h 1082"/>
                  <a:gd name="T112" fmla="*/ 130 w 130"/>
                  <a:gd name="T113" fmla="*/ 1050 h 10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0" h="108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6" y="2"/>
                    </a:lnTo>
                    <a:lnTo>
                      <a:pt x="26" y="2"/>
                    </a:lnTo>
                    <a:lnTo>
                      <a:pt x="26" y="2"/>
                    </a:lnTo>
                    <a:lnTo>
                      <a:pt x="26" y="2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30" y="2"/>
                    </a:lnTo>
                    <a:lnTo>
                      <a:pt x="30" y="2"/>
                    </a:lnTo>
                    <a:lnTo>
                      <a:pt x="30" y="2"/>
                    </a:lnTo>
                    <a:lnTo>
                      <a:pt x="30" y="2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6" y="2"/>
                    </a:lnTo>
                    <a:lnTo>
                      <a:pt x="36" y="2"/>
                    </a:lnTo>
                    <a:lnTo>
                      <a:pt x="36" y="2"/>
                    </a:lnTo>
                    <a:lnTo>
                      <a:pt x="36" y="2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40" y="2"/>
                    </a:lnTo>
                    <a:lnTo>
                      <a:pt x="40" y="2"/>
                    </a:lnTo>
                    <a:lnTo>
                      <a:pt x="40" y="2"/>
                    </a:lnTo>
                    <a:lnTo>
                      <a:pt x="40" y="2"/>
                    </a:lnTo>
                    <a:lnTo>
                      <a:pt x="42" y="2"/>
                    </a:lnTo>
                    <a:lnTo>
                      <a:pt x="42" y="2"/>
                    </a:lnTo>
                    <a:lnTo>
                      <a:pt x="42" y="2"/>
                    </a:lnTo>
                    <a:lnTo>
                      <a:pt x="42" y="2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48" y="2"/>
                    </a:lnTo>
                    <a:lnTo>
                      <a:pt x="48" y="2"/>
                    </a:lnTo>
                    <a:lnTo>
                      <a:pt x="48" y="2"/>
                    </a:lnTo>
                    <a:lnTo>
                      <a:pt x="48" y="2"/>
                    </a:lnTo>
                    <a:lnTo>
                      <a:pt x="48" y="2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58" y="4"/>
                    </a:lnTo>
                    <a:lnTo>
                      <a:pt x="58" y="4"/>
                    </a:lnTo>
                    <a:lnTo>
                      <a:pt x="58" y="4"/>
                    </a:lnTo>
                    <a:lnTo>
                      <a:pt x="58" y="4"/>
                    </a:lnTo>
                    <a:lnTo>
                      <a:pt x="60" y="4"/>
                    </a:lnTo>
                    <a:lnTo>
                      <a:pt x="60" y="4"/>
                    </a:lnTo>
                    <a:lnTo>
                      <a:pt x="60" y="4"/>
                    </a:lnTo>
                    <a:lnTo>
                      <a:pt x="60" y="4"/>
                    </a:lnTo>
                    <a:lnTo>
                      <a:pt x="60" y="4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66" y="4"/>
                    </a:lnTo>
                    <a:lnTo>
                      <a:pt x="66" y="4"/>
                    </a:lnTo>
                    <a:lnTo>
                      <a:pt x="66" y="4"/>
                    </a:lnTo>
                    <a:lnTo>
                      <a:pt x="66" y="4"/>
                    </a:lnTo>
                    <a:lnTo>
                      <a:pt x="66" y="4"/>
                    </a:lnTo>
                    <a:lnTo>
                      <a:pt x="68" y="4"/>
                    </a:lnTo>
                    <a:lnTo>
                      <a:pt x="68" y="4"/>
                    </a:lnTo>
                    <a:lnTo>
                      <a:pt x="68" y="6"/>
                    </a:lnTo>
                    <a:lnTo>
                      <a:pt x="68" y="6"/>
                    </a:lnTo>
                    <a:lnTo>
                      <a:pt x="68" y="6"/>
                    </a:lnTo>
                    <a:lnTo>
                      <a:pt x="68" y="6"/>
                    </a:lnTo>
                    <a:lnTo>
                      <a:pt x="70" y="6"/>
                    </a:lnTo>
                    <a:lnTo>
                      <a:pt x="70" y="6"/>
                    </a:lnTo>
                    <a:lnTo>
                      <a:pt x="70" y="6"/>
                    </a:lnTo>
                    <a:lnTo>
                      <a:pt x="70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lnTo>
                      <a:pt x="74" y="6"/>
                    </a:lnTo>
                    <a:lnTo>
                      <a:pt x="74" y="6"/>
                    </a:lnTo>
                    <a:lnTo>
                      <a:pt x="74" y="6"/>
                    </a:lnTo>
                    <a:lnTo>
                      <a:pt x="74" y="6"/>
                    </a:lnTo>
                    <a:lnTo>
                      <a:pt x="76" y="6"/>
                    </a:lnTo>
                    <a:lnTo>
                      <a:pt x="76" y="8"/>
                    </a:lnTo>
                    <a:lnTo>
                      <a:pt x="76" y="8"/>
                    </a:lnTo>
                    <a:lnTo>
                      <a:pt x="76" y="8"/>
                    </a:lnTo>
                    <a:lnTo>
                      <a:pt x="76" y="8"/>
                    </a:lnTo>
                    <a:lnTo>
                      <a:pt x="76" y="8"/>
                    </a:lnTo>
                    <a:lnTo>
                      <a:pt x="78" y="8"/>
                    </a:lnTo>
                    <a:lnTo>
                      <a:pt x="78" y="8"/>
                    </a:lnTo>
                    <a:lnTo>
                      <a:pt x="78" y="8"/>
                    </a:lnTo>
                    <a:lnTo>
                      <a:pt x="78" y="8"/>
                    </a:lnTo>
                    <a:lnTo>
                      <a:pt x="78" y="8"/>
                    </a:lnTo>
                    <a:lnTo>
                      <a:pt x="78" y="8"/>
                    </a:lnTo>
                    <a:lnTo>
                      <a:pt x="80" y="8"/>
                    </a:lnTo>
                    <a:lnTo>
                      <a:pt x="80" y="8"/>
                    </a:lnTo>
                    <a:lnTo>
                      <a:pt x="80" y="8"/>
                    </a:lnTo>
                    <a:lnTo>
                      <a:pt x="80" y="8"/>
                    </a:lnTo>
                    <a:lnTo>
                      <a:pt x="80" y="10"/>
                    </a:lnTo>
                    <a:lnTo>
                      <a:pt x="80" y="10"/>
                    </a:lnTo>
                    <a:lnTo>
                      <a:pt x="82" y="10"/>
                    </a:lnTo>
                    <a:lnTo>
                      <a:pt x="82" y="10"/>
                    </a:lnTo>
                    <a:lnTo>
                      <a:pt x="82" y="10"/>
                    </a:lnTo>
                    <a:lnTo>
                      <a:pt x="82" y="10"/>
                    </a:lnTo>
                    <a:lnTo>
                      <a:pt x="82" y="10"/>
                    </a:lnTo>
                    <a:lnTo>
                      <a:pt x="84" y="10"/>
                    </a:lnTo>
                    <a:lnTo>
                      <a:pt x="84" y="10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6" y="12"/>
                    </a:lnTo>
                    <a:lnTo>
                      <a:pt x="86" y="12"/>
                    </a:lnTo>
                    <a:lnTo>
                      <a:pt x="86" y="12"/>
                    </a:lnTo>
                    <a:lnTo>
                      <a:pt x="86" y="12"/>
                    </a:lnTo>
                    <a:lnTo>
                      <a:pt x="86" y="14"/>
                    </a:lnTo>
                    <a:lnTo>
                      <a:pt x="86" y="14"/>
                    </a:lnTo>
                    <a:lnTo>
                      <a:pt x="88" y="14"/>
                    </a:lnTo>
                    <a:lnTo>
                      <a:pt x="88" y="14"/>
                    </a:lnTo>
                    <a:lnTo>
                      <a:pt x="88" y="14"/>
                    </a:lnTo>
                    <a:lnTo>
                      <a:pt x="88" y="14"/>
                    </a:lnTo>
                    <a:lnTo>
                      <a:pt x="88" y="14"/>
                    </a:lnTo>
                    <a:lnTo>
                      <a:pt x="88" y="14"/>
                    </a:lnTo>
                    <a:lnTo>
                      <a:pt x="88" y="16"/>
                    </a:lnTo>
                    <a:lnTo>
                      <a:pt x="90" y="16"/>
                    </a:lnTo>
                    <a:lnTo>
                      <a:pt x="90" y="16"/>
                    </a:lnTo>
                    <a:lnTo>
                      <a:pt x="90" y="16"/>
                    </a:lnTo>
                    <a:lnTo>
                      <a:pt x="90" y="16"/>
                    </a:lnTo>
                    <a:lnTo>
                      <a:pt x="90" y="16"/>
                    </a:lnTo>
                    <a:lnTo>
                      <a:pt x="90" y="16"/>
                    </a:lnTo>
                    <a:lnTo>
                      <a:pt x="90" y="18"/>
                    </a:lnTo>
                    <a:lnTo>
                      <a:pt x="92" y="18"/>
                    </a:lnTo>
                    <a:lnTo>
                      <a:pt x="92" y="18"/>
                    </a:lnTo>
                    <a:lnTo>
                      <a:pt x="92" y="18"/>
                    </a:lnTo>
                    <a:lnTo>
                      <a:pt x="92" y="18"/>
                    </a:lnTo>
                    <a:lnTo>
                      <a:pt x="92" y="18"/>
                    </a:lnTo>
                    <a:lnTo>
                      <a:pt x="92" y="18"/>
                    </a:lnTo>
                    <a:lnTo>
                      <a:pt x="92" y="20"/>
                    </a:lnTo>
                    <a:lnTo>
                      <a:pt x="92" y="20"/>
                    </a:lnTo>
                    <a:lnTo>
                      <a:pt x="94" y="20"/>
                    </a:lnTo>
                    <a:lnTo>
                      <a:pt x="94" y="20"/>
                    </a:lnTo>
                    <a:lnTo>
                      <a:pt x="94" y="20"/>
                    </a:lnTo>
                    <a:lnTo>
                      <a:pt x="94" y="20"/>
                    </a:lnTo>
                    <a:lnTo>
                      <a:pt x="94" y="22"/>
                    </a:lnTo>
                    <a:lnTo>
                      <a:pt x="94" y="22"/>
                    </a:lnTo>
                    <a:lnTo>
                      <a:pt x="94" y="22"/>
                    </a:lnTo>
                    <a:lnTo>
                      <a:pt x="94" y="22"/>
                    </a:lnTo>
                    <a:lnTo>
                      <a:pt x="94" y="22"/>
                    </a:lnTo>
                    <a:lnTo>
                      <a:pt x="96" y="24"/>
                    </a:lnTo>
                    <a:lnTo>
                      <a:pt x="96" y="24"/>
                    </a:lnTo>
                    <a:lnTo>
                      <a:pt x="96" y="24"/>
                    </a:lnTo>
                    <a:lnTo>
                      <a:pt x="96" y="24"/>
                    </a:lnTo>
                    <a:lnTo>
                      <a:pt x="96" y="24"/>
                    </a:lnTo>
                    <a:lnTo>
                      <a:pt x="96" y="26"/>
                    </a:lnTo>
                    <a:lnTo>
                      <a:pt x="96" y="26"/>
                    </a:lnTo>
                    <a:lnTo>
                      <a:pt x="98" y="26"/>
                    </a:lnTo>
                    <a:lnTo>
                      <a:pt x="98" y="26"/>
                    </a:lnTo>
                    <a:lnTo>
                      <a:pt x="98" y="28"/>
                    </a:lnTo>
                    <a:lnTo>
                      <a:pt x="98" y="28"/>
                    </a:lnTo>
                    <a:lnTo>
                      <a:pt x="98" y="28"/>
                    </a:lnTo>
                    <a:lnTo>
                      <a:pt x="98" y="28"/>
                    </a:lnTo>
                    <a:lnTo>
                      <a:pt x="98" y="28"/>
                    </a:lnTo>
                    <a:lnTo>
                      <a:pt x="98" y="30"/>
                    </a:lnTo>
                    <a:lnTo>
                      <a:pt x="98" y="30"/>
                    </a:lnTo>
                    <a:lnTo>
                      <a:pt x="100" y="30"/>
                    </a:lnTo>
                    <a:lnTo>
                      <a:pt x="100" y="30"/>
                    </a:lnTo>
                    <a:lnTo>
                      <a:pt x="100" y="32"/>
                    </a:lnTo>
                    <a:lnTo>
                      <a:pt x="100" y="32"/>
                    </a:lnTo>
                    <a:lnTo>
                      <a:pt x="100" y="32"/>
                    </a:lnTo>
                    <a:lnTo>
                      <a:pt x="100" y="32"/>
                    </a:lnTo>
                    <a:lnTo>
                      <a:pt x="100" y="34"/>
                    </a:lnTo>
                    <a:lnTo>
                      <a:pt x="100" y="34"/>
                    </a:lnTo>
                    <a:lnTo>
                      <a:pt x="100" y="34"/>
                    </a:lnTo>
                    <a:lnTo>
                      <a:pt x="100" y="36"/>
                    </a:lnTo>
                    <a:lnTo>
                      <a:pt x="102" y="36"/>
                    </a:lnTo>
                    <a:lnTo>
                      <a:pt x="102" y="36"/>
                    </a:lnTo>
                    <a:lnTo>
                      <a:pt x="102" y="38"/>
                    </a:lnTo>
                    <a:lnTo>
                      <a:pt x="102" y="38"/>
                    </a:lnTo>
                    <a:lnTo>
                      <a:pt x="102" y="38"/>
                    </a:lnTo>
                    <a:lnTo>
                      <a:pt x="102" y="40"/>
                    </a:lnTo>
                    <a:lnTo>
                      <a:pt x="102" y="40"/>
                    </a:lnTo>
                    <a:lnTo>
                      <a:pt x="102" y="40"/>
                    </a:lnTo>
                    <a:lnTo>
                      <a:pt x="102" y="40"/>
                    </a:lnTo>
                    <a:lnTo>
                      <a:pt x="102" y="42"/>
                    </a:lnTo>
                    <a:lnTo>
                      <a:pt x="104" y="42"/>
                    </a:lnTo>
                    <a:lnTo>
                      <a:pt x="104" y="42"/>
                    </a:lnTo>
                    <a:lnTo>
                      <a:pt x="104" y="44"/>
                    </a:lnTo>
                    <a:lnTo>
                      <a:pt x="104" y="44"/>
                    </a:lnTo>
                    <a:lnTo>
                      <a:pt x="104" y="46"/>
                    </a:lnTo>
                    <a:lnTo>
                      <a:pt x="104" y="46"/>
                    </a:lnTo>
                    <a:lnTo>
                      <a:pt x="104" y="46"/>
                    </a:lnTo>
                    <a:lnTo>
                      <a:pt x="104" y="48"/>
                    </a:lnTo>
                    <a:lnTo>
                      <a:pt x="104" y="48"/>
                    </a:lnTo>
                    <a:lnTo>
                      <a:pt x="104" y="50"/>
                    </a:lnTo>
                    <a:lnTo>
                      <a:pt x="104" y="50"/>
                    </a:lnTo>
                    <a:lnTo>
                      <a:pt x="106" y="50"/>
                    </a:lnTo>
                    <a:lnTo>
                      <a:pt x="106" y="52"/>
                    </a:lnTo>
                    <a:lnTo>
                      <a:pt x="106" y="52"/>
                    </a:lnTo>
                    <a:lnTo>
                      <a:pt x="106" y="54"/>
                    </a:lnTo>
                    <a:lnTo>
                      <a:pt x="106" y="54"/>
                    </a:lnTo>
                    <a:lnTo>
                      <a:pt x="106" y="54"/>
                    </a:lnTo>
                    <a:lnTo>
                      <a:pt x="106" y="56"/>
                    </a:lnTo>
                    <a:lnTo>
                      <a:pt x="106" y="56"/>
                    </a:lnTo>
                    <a:lnTo>
                      <a:pt x="106" y="58"/>
                    </a:lnTo>
                    <a:lnTo>
                      <a:pt x="106" y="58"/>
                    </a:lnTo>
                    <a:lnTo>
                      <a:pt x="106" y="60"/>
                    </a:lnTo>
                    <a:lnTo>
                      <a:pt x="108" y="60"/>
                    </a:lnTo>
                    <a:lnTo>
                      <a:pt x="108" y="62"/>
                    </a:lnTo>
                    <a:lnTo>
                      <a:pt x="108" y="62"/>
                    </a:lnTo>
                    <a:lnTo>
                      <a:pt x="108" y="64"/>
                    </a:lnTo>
                    <a:lnTo>
                      <a:pt x="108" y="64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68"/>
                    </a:lnTo>
                    <a:lnTo>
                      <a:pt x="108" y="68"/>
                    </a:lnTo>
                    <a:lnTo>
                      <a:pt x="108" y="70"/>
                    </a:lnTo>
                    <a:lnTo>
                      <a:pt x="110" y="70"/>
                    </a:lnTo>
                    <a:lnTo>
                      <a:pt x="110" y="72"/>
                    </a:lnTo>
                    <a:lnTo>
                      <a:pt x="110" y="72"/>
                    </a:lnTo>
                    <a:lnTo>
                      <a:pt x="110" y="74"/>
                    </a:lnTo>
                    <a:lnTo>
                      <a:pt x="110" y="76"/>
                    </a:lnTo>
                    <a:lnTo>
                      <a:pt x="110" y="76"/>
                    </a:lnTo>
                    <a:lnTo>
                      <a:pt x="110" y="78"/>
                    </a:lnTo>
                    <a:lnTo>
                      <a:pt x="110" y="78"/>
                    </a:lnTo>
                    <a:lnTo>
                      <a:pt x="110" y="80"/>
                    </a:lnTo>
                    <a:lnTo>
                      <a:pt x="110" y="82"/>
                    </a:lnTo>
                    <a:lnTo>
                      <a:pt x="110" y="82"/>
                    </a:lnTo>
                    <a:lnTo>
                      <a:pt x="110" y="84"/>
                    </a:lnTo>
                    <a:lnTo>
                      <a:pt x="112" y="86"/>
                    </a:lnTo>
                    <a:lnTo>
                      <a:pt x="112" y="86"/>
                    </a:lnTo>
                    <a:lnTo>
                      <a:pt x="112" y="88"/>
                    </a:lnTo>
                    <a:lnTo>
                      <a:pt x="112" y="90"/>
                    </a:lnTo>
                    <a:lnTo>
                      <a:pt x="112" y="90"/>
                    </a:lnTo>
                    <a:lnTo>
                      <a:pt x="112" y="92"/>
                    </a:lnTo>
                    <a:lnTo>
                      <a:pt x="112" y="94"/>
                    </a:lnTo>
                    <a:lnTo>
                      <a:pt x="112" y="94"/>
                    </a:lnTo>
                    <a:lnTo>
                      <a:pt x="112" y="96"/>
                    </a:lnTo>
                    <a:lnTo>
                      <a:pt x="112" y="98"/>
                    </a:lnTo>
                    <a:lnTo>
                      <a:pt x="112" y="100"/>
                    </a:lnTo>
                    <a:lnTo>
                      <a:pt x="112" y="102"/>
                    </a:lnTo>
                    <a:lnTo>
                      <a:pt x="112" y="102"/>
                    </a:lnTo>
                    <a:lnTo>
                      <a:pt x="114" y="104"/>
                    </a:lnTo>
                    <a:lnTo>
                      <a:pt x="114" y="106"/>
                    </a:lnTo>
                    <a:lnTo>
                      <a:pt x="114" y="108"/>
                    </a:lnTo>
                    <a:lnTo>
                      <a:pt x="114" y="110"/>
                    </a:lnTo>
                    <a:lnTo>
                      <a:pt x="114" y="110"/>
                    </a:lnTo>
                    <a:lnTo>
                      <a:pt x="114" y="112"/>
                    </a:lnTo>
                    <a:lnTo>
                      <a:pt x="114" y="114"/>
                    </a:lnTo>
                    <a:lnTo>
                      <a:pt x="114" y="116"/>
                    </a:lnTo>
                    <a:lnTo>
                      <a:pt x="114" y="118"/>
                    </a:lnTo>
                    <a:lnTo>
                      <a:pt x="114" y="120"/>
                    </a:lnTo>
                    <a:lnTo>
                      <a:pt x="114" y="122"/>
                    </a:lnTo>
                    <a:lnTo>
                      <a:pt x="114" y="124"/>
                    </a:lnTo>
                    <a:lnTo>
                      <a:pt x="114" y="126"/>
                    </a:lnTo>
                    <a:lnTo>
                      <a:pt x="116" y="128"/>
                    </a:lnTo>
                    <a:lnTo>
                      <a:pt x="116" y="130"/>
                    </a:lnTo>
                    <a:lnTo>
                      <a:pt x="116" y="132"/>
                    </a:lnTo>
                    <a:lnTo>
                      <a:pt x="116" y="134"/>
                    </a:lnTo>
                    <a:lnTo>
                      <a:pt x="116" y="136"/>
                    </a:lnTo>
                    <a:lnTo>
                      <a:pt x="116" y="138"/>
                    </a:lnTo>
                    <a:lnTo>
                      <a:pt x="116" y="140"/>
                    </a:lnTo>
                    <a:lnTo>
                      <a:pt x="116" y="142"/>
                    </a:lnTo>
                    <a:lnTo>
                      <a:pt x="116" y="144"/>
                    </a:lnTo>
                    <a:lnTo>
                      <a:pt x="116" y="146"/>
                    </a:lnTo>
                    <a:lnTo>
                      <a:pt x="116" y="148"/>
                    </a:lnTo>
                    <a:lnTo>
                      <a:pt x="116" y="152"/>
                    </a:lnTo>
                    <a:lnTo>
                      <a:pt x="116" y="154"/>
                    </a:lnTo>
                    <a:lnTo>
                      <a:pt x="116" y="156"/>
                    </a:lnTo>
                    <a:lnTo>
                      <a:pt x="118" y="158"/>
                    </a:lnTo>
                    <a:lnTo>
                      <a:pt x="118" y="160"/>
                    </a:lnTo>
                    <a:lnTo>
                      <a:pt x="118" y="164"/>
                    </a:lnTo>
                    <a:lnTo>
                      <a:pt x="118" y="166"/>
                    </a:lnTo>
                    <a:lnTo>
                      <a:pt x="118" y="168"/>
                    </a:lnTo>
                    <a:lnTo>
                      <a:pt x="118" y="172"/>
                    </a:lnTo>
                    <a:lnTo>
                      <a:pt x="118" y="174"/>
                    </a:lnTo>
                    <a:lnTo>
                      <a:pt x="118" y="176"/>
                    </a:lnTo>
                    <a:lnTo>
                      <a:pt x="118" y="180"/>
                    </a:lnTo>
                    <a:lnTo>
                      <a:pt x="118" y="182"/>
                    </a:lnTo>
                    <a:lnTo>
                      <a:pt x="118" y="186"/>
                    </a:lnTo>
                    <a:lnTo>
                      <a:pt x="118" y="188"/>
                    </a:lnTo>
                    <a:lnTo>
                      <a:pt x="118" y="190"/>
                    </a:lnTo>
                    <a:lnTo>
                      <a:pt x="118" y="194"/>
                    </a:lnTo>
                    <a:lnTo>
                      <a:pt x="118" y="198"/>
                    </a:lnTo>
                    <a:lnTo>
                      <a:pt x="120" y="200"/>
                    </a:lnTo>
                    <a:lnTo>
                      <a:pt x="120" y="204"/>
                    </a:lnTo>
                    <a:lnTo>
                      <a:pt x="120" y="206"/>
                    </a:lnTo>
                    <a:lnTo>
                      <a:pt x="120" y="210"/>
                    </a:lnTo>
                    <a:lnTo>
                      <a:pt x="120" y="214"/>
                    </a:lnTo>
                    <a:lnTo>
                      <a:pt x="120" y="216"/>
                    </a:lnTo>
                    <a:lnTo>
                      <a:pt x="120" y="220"/>
                    </a:lnTo>
                    <a:lnTo>
                      <a:pt x="120" y="224"/>
                    </a:lnTo>
                    <a:lnTo>
                      <a:pt x="120" y="228"/>
                    </a:lnTo>
                    <a:lnTo>
                      <a:pt x="120" y="232"/>
                    </a:lnTo>
                    <a:lnTo>
                      <a:pt x="120" y="234"/>
                    </a:lnTo>
                    <a:lnTo>
                      <a:pt x="120" y="238"/>
                    </a:lnTo>
                    <a:lnTo>
                      <a:pt x="120" y="242"/>
                    </a:lnTo>
                    <a:lnTo>
                      <a:pt x="120" y="246"/>
                    </a:lnTo>
                    <a:lnTo>
                      <a:pt x="120" y="250"/>
                    </a:lnTo>
                    <a:lnTo>
                      <a:pt x="120" y="254"/>
                    </a:lnTo>
                    <a:lnTo>
                      <a:pt x="122" y="258"/>
                    </a:lnTo>
                    <a:lnTo>
                      <a:pt x="122" y="262"/>
                    </a:lnTo>
                    <a:lnTo>
                      <a:pt x="122" y="266"/>
                    </a:lnTo>
                    <a:lnTo>
                      <a:pt x="122" y="270"/>
                    </a:lnTo>
                    <a:lnTo>
                      <a:pt x="122" y="276"/>
                    </a:lnTo>
                    <a:lnTo>
                      <a:pt x="122" y="280"/>
                    </a:lnTo>
                    <a:lnTo>
                      <a:pt x="122" y="284"/>
                    </a:lnTo>
                    <a:lnTo>
                      <a:pt x="122" y="288"/>
                    </a:lnTo>
                    <a:lnTo>
                      <a:pt x="122" y="294"/>
                    </a:lnTo>
                    <a:lnTo>
                      <a:pt x="122" y="298"/>
                    </a:lnTo>
                    <a:lnTo>
                      <a:pt x="122" y="302"/>
                    </a:lnTo>
                    <a:lnTo>
                      <a:pt x="122" y="308"/>
                    </a:lnTo>
                    <a:lnTo>
                      <a:pt x="122" y="312"/>
                    </a:lnTo>
                    <a:lnTo>
                      <a:pt x="122" y="318"/>
                    </a:lnTo>
                    <a:lnTo>
                      <a:pt x="124" y="324"/>
                    </a:lnTo>
                    <a:lnTo>
                      <a:pt x="124" y="328"/>
                    </a:lnTo>
                    <a:lnTo>
                      <a:pt x="124" y="334"/>
                    </a:lnTo>
                    <a:lnTo>
                      <a:pt x="124" y="340"/>
                    </a:lnTo>
                    <a:lnTo>
                      <a:pt x="124" y="346"/>
                    </a:lnTo>
                    <a:lnTo>
                      <a:pt x="124" y="350"/>
                    </a:lnTo>
                    <a:lnTo>
                      <a:pt x="124" y="356"/>
                    </a:lnTo>
                    <a:lnTo>
                      <a:pt x="124" y="362"/>
                    </a:lnTo>
                    <a:lnTo>
                      <a:pt x="124" y="368"/>
                    </a:lnTo>
                    <a:lnTo>
                      <a:pt x="124" y="374"/>
                    </a:lnTo>
                    <a:lnTo>
                      <a:pt x="124" y="380"/>
                    </a:lnTo>
                    <a:lnTo>
                      <a:pt x="124" y="386"/>
                    </a:lnTo>
                    <a:lnTo>
                      <a:pt x="124" y="394"/>
                    </a:lnTo>
                    <a:lnTo>
                      <a:pt x="124" y="400"/>
                    </a:lnTo>
                    <a:lnTo>
                      <a:pt x="124" y="406"/>
                    </a:lnTo>
                    <a:lnTo>
                      <a:pt x="124" y="414"/>
                    </a:lnTo>
                    <a:lnTo>
                      <a:pt x="124" y="420"/>
                    </a:lnTo>
                    <a:lnTo>
                      <a:pt x="126" y="428"/>
                    </a:lnTo>
                    <a:lnTo>
                      <a:pt x="126" y="434"/>
                    </a:lnTo>
                    <a:lnTo>
                      <a:pt x="126" y="442"/>
                    </a:lnTo>
                    <a:lnTo>
                      <a:pt x="126" y="450"/>
                    </a:lnTo>
                    <a:lnTo>
                      <a:pt x="126" y="456"/>
                    </a:lnTo>
                    <a:lnTo>
                      <a:pt x="126" y="464"/>
                    </a:lnTo>
                    <a:lnTo>
                      <a:pt x="126" y="472"/>
                    </a:lnTo>
                    <a:lnTo>
                      <a:pt x="126" y="480"/>
                    </a:lnTo>
                    <a:lnTo>
                      <a:pt x="126" y="488"/>
                    </a:lnTo>
                    <a:lnTo>
                      <a:pt x="126" y="496"/>
                    </a:lnTo>
                    <a:lnTo>
                      <a:pt x="126" y="504"/>
                    </a:lnTo>
                    <a:lnTo>
                      <a:pt x="126" y="512"/>
                    </a:lnTo>
                    <a:lnTo>
                      <a:pt x="126" y="522"/>
                    </a:lnTo>
                    <a:lnTo>
                      <a:pt x="126" y="530"/>
                    </a:lnTo>
                    <a:lnTo>
                      <a:pt x="126" y="540"/>
                    </a:lnTo>
                    <a:lnTo>
                      <a:pt x="126" y="548"/>
                    </a:lnTo>
                    <a:lnTo>
                      <a:pt x="126" y="558"/>
                    </a:lnTo>
                    <a:lnTo>
                      <a:pt x="126" y="566"/>
                    </a:lnTo>
                    <a:lnTo>
                      <a:pt x="126" y="576"/>
                    </a:lnTo>
                    <a:lnTo>
                      <a:pt x="128" y="586"/>
                    </a:lnTo>
                    <a:lnTo>
                      <a:pt x="128" y="596"/>
                    </a:lnTo>
                    <a:lnTo>
                      <a:pt x="128" y="606"/>
                    </a:lnTo>
                    <a:lnTo>
                      <a:pt x="128" y="616"/>
                    </a:lnTo>
                    <a:lnTo>
                      <a:pt x="128" y="626"/>
                    </a:lnTo>
                    <a:lnTo>
                      <a:pt x="128" y="636"/>
                    </a:lnTo>
                    <a:lnTo>
                      <a:pt x="128" y="648"/>
                    </a:lnTo>
                    <a:lnTo>
                      <a:pt x="128" y="658"/>
                    </a:lnTo>
                    <a:lnTo>
                      <a:pt x="128" y="670"/>
                    </a:lnTo>
                    <a:lnTo>
                      <a:pt x="128" y="680"/>
                    </a:lnTo>
                    <a:lnTo>
                      <a:pt x="128" y="692"/>
                    </a:lnTo>
                    <a:lnTo>
                      <a:pt x="128" y="704"/>
                    </a:lnTo>
                    <a:lnTo>
                      <a:pt x="128" y="716"/>
                    </a:lnTo>
                    <a:lnTo>
                      <a:pt x="128" y="728"/>
                    </a:lnTo>
                    <a:lnTo>
                      <a:pt x="128" y="740"/>
                    </a:lnTo>
                    <a:lnTo>
                      <a:pt x="128" y="752"/>
                    </a:lnTo>
                    <a:lnTo>
                      <a:pt x="128" y="764"/>
                    </a:lnTo>
                    <a:lnTo>
                      <a:pt x="128" y="778"/>
                    </a:lnTo>
                    <a:lnTo>
                      <a:pt x="128" y="790"/>
                    </a:lnTo>
                    <a:lnTo>
                      <a:pt x="128" y="804"/>
                    </a:lnTo>
                    <a:lnTo>
                      <a:pt x="130" y="818"/>
                    </a:lnTo>
                    <a:lnTo>
                      <a:pt x="130" y="832"/>
                    </a:lnTo>
                    <a:lnTo>
                      <a:pt x="130" y="846"/>
                    </a:lnTo>
                    <a:lnTo>
                      <a:pt x="130" y="860"/>
                    </a:lnTo>
                    <a:lnTo>
                      <a:pt x="130" y="874"/>
                    </a:lnTo>
                    <a:lnTo>
                      <a:pt x="130" y="888"/>
                    </a:lnTo>
                    <a:lnTo>
                      <a:pt x="130" y="904"/>
                    </a:lnTo>
                    <a:lnTo>
                      <a:pt x="130" y="918"/>
                    </a:lnTo>
                    <a:lnTo>
                      <a:pt x="130" y="934"/>
                    </a:lnTo>
                    <a:lnTo>
                      <a:pt x="130" y="950"/>
                    </a:lnTo>
                    <a:lnTo>
                      <a:pt x="130" y="966"/>
                    </a:lnTo>
                    <a:lnTo>
                      <a:pt x="130" y="982"/>
                    </a:lnTo>
                    <a:lnTo>
                      <a:pt x="130" y="1000"/>
                    </a:lnTo>
                    <a:lnTo>
                      <a:pt x="130" y="1016"/>
                    </a:lnTo>
                    <a:lnTo>
                      <a:pt x="130" y="1034"/>
                    </a:lnTo>
                    <a:lnTo>
                      <a:pt x="130" y="1050"/>
                    </a:lnTo>
                    <a:lnTo>
                      <a:pt x="130" y="1068"/>
                    </a:lnTo>
                    <a:lnTo>
                      <a:pt x="130" y="108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7" name="Line 351"/>
              <p:cNvSpPr>
                <a:spLocks noChangeShapeType="1"/>
              </p:cNvSpPr>
              <p:nvPr/>
            </p:nvSpPr>
            <p:spPr bwMode="auto">
              <a:xfrm flipV="1">
                <a:off x="4710" y="428"/>
                <a:ext cx="1" cy="324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8" name="Freeform 352"/>
              <p:cNvSpPr>
                <a:spLocks/>
              </p:cNvSpPr>
              <p:nvPr/>
            </p:nvSpPr>
            <p:spPr bwMode="auto">
              <a:xfrm>
                <a:off x="3748" y="3120"/>
                <a:ext cx="176" cy="88"/>
              </a:xfrm>
              <a:custGeom>
                <a:avLst/>
                <a:gdLst>
                  <a:gd name="T0" fmla="*/ 0 w 176"/>
                  <a:gd name="T1" fmla="*/ 44 h 88"/>
                  <a:gd name="T2" fmla="*/ 176 w 176"/>
                  <a:gd name="T3" fmla="*/ 0 h 88"/>
                  <a:gd name="T4" fmla="*/ 176 w 176"/>
                  <a:gd name="T5" fmla="*/ 88 h 88"/>
                  <a:gd name="T6" fmla="*/ 0 w 176"/>
                  <a:gd name="T7" fmla="*/ 4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" h="88">
                    <a:moveTo>
                      <a:pt x="0" y="44"/>
                    </a:moveTo>
                    <a:lnTo>
                      <a:pt x="176" y="0"/>
                    </a:lnTo>
                    <a:lnTo>
                      <a:pt x="176" y="88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69" name="Freeform 353"/>
              <p:cNvSpPr>
                <a:spLocks/>
              </p:cNvSpPr>
              <p:nvPr/>
            </p:nvSpPr>
            <p:spPr bwMode="auto">
              <a:xfrm>
                <a:off x="4532" y="3120"/>
                <a:ext cx="176" cy="88"/>
              </a:xfrm>
              <a:custGeom>
                <a:avLst/>
                <a:gdLst>
                  <a:gd name="T0" fmla="*/ 176 w 176"/>
                  <a:gd name="T1" fmla="*/ 44 h 88"/>
                  <a:gd name="T2" fmla="*/ 0 w 176"/>
                  <a:gd name="T3" fmla="*/ 88 h 88"/>
                  <a:gd name="T4" fmla="*/ 0 w 176"/>
                  <a:gd name="T5" fmla="*/ 0 h 88"/>
                  <a:gd name="T6" fmla="*/ 176 w 176"/>
                  <a:gd name="T7" fmla="*/ 4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" h="88">
                    <a:moveTo>
                      <a:pt x="176" y="44"/>
                    </a:moveTo>
                    <a:lnTo>
                      <a:pt x="0" y="88"/>
                    </a:lnTo>
                    <a:lnTo>
                      <a:pt x="0" y="0"/>
                    </a:lnTo>
                    <a:lnTo>
                      <a:pt x="176" y="4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0" name="Line 354"/>
              <p:cNvSpPr>
                <a:spLocks noChangeShapeType="1"/>
              </p:cNvSpPr>
              <p:nvPr/>
            </p:nvSpPr>
            <p:spPr bwMode="auto">
              <a:xfrm>
                <a:off x="3900" y="3164"/>
                <a:ext cx="65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1" name="Freeform 355"/>
              <p:cNvSpPr>
                <a:spLocks/>
              </p:cNvSpPr>
              <p:nvPr/>
            </p:nvSpPr>
            <p:spPr bwMode="auto">
              <a:xfrm>
                <a:off x="3720" y="2946"/>
                <a:ext cx="58" cy="68"/>
              </a:xfrm>
              <a:custGeom>
                <a:avLst/>
                <a:gdLst>
                  <a:gd name="T0" fmla="*/ 56 w 58"/>
                  <a:gd name="T1" fmla="*/ 48 h 68"/>
                  <a:gd name="T2" fmla="*/ 58 w 58"/>
                  <a:gd name="T3" fmla="*/ 50 h 68"/>
                  <a:gd name="T4" fmla="*/ 52 w 58"/>
                  <a:gd name="T5" fmla="*/ 58 h 68"/>
                  <a:gd name="T6" fmla="*/ 46 w 58"/>
                  <a:gd name="T7" fmla="*/ 64 h 68"/>
                  <a:gd name="T8" fmla="*/ 38 w 58"/>
                  <a:gd name="T9" fmla="*/ 66 h 68"/>
                  <a:gd name="T10" fmla="*/ 30 w 58"/>
                  <a:gd name="T11" fmla="*/ 68 h 68"/>
                  <a:gd name="T12" fmla="*/ 22 w 58"/>
                  <a:gd name="T13" fmla="*/ 66 h 68"/>
                  <a:gd name="T14" fmla="*/ 14 w 58"/>
                  <a:gd name="T15" fmla="*/ 64 h 68"/>
                  <a:gd name="T16" fmla="*/ 8 w 58"/>
                  <a:gd name="T17" fmla="*/ 58 h 68"/>
                  <a:gd name="T18" fmla="*/ 4 w 58"/>
                  <a:gd name="T19" fmla="*/ 52 h 68"/>
                  <a:gd name="T20" fmla="*/ 2 w 58"/>
                  <a:gd name="T21" fmla="*/ 44 h 68"/>
                  <a:gd name="T22" fmla="*/ 0 w 58"/>
                  <a:gd name="T23" fmla="*/ 34 h 68"/>
                  <a:gd name="T24" fmla="*/ 2 w 58"/>
                  <a:gd name="T25" fmla="*/ 26 h 68"/>
                  <a:gd name="T26" fmla="*/ 4 w 58"/>
                  <a:gd name="T27" fmla="*/ 18 h 68"/>
                  <a:gd name="T28" fmla="*/ 8 w 58"/>
                  <a:gd name="T29" fmla="*/ 12 h 68"/>
                  <a:gd name="T30" fmla="*/ 12 w 58"/>
                  <a:gd name="T31" fmla="*/ 6 h 68"/>
                  <a:gd name="T32" fmla="*/ 18 w 58"/>
                  <a:gd name="T33" fmla="*/ 2 h 68"/>
                  <a:gd name="T34" fmla="*/ 26 w 58"/>
                  <a:gd name="T35" fmla="*/ 0 h 68"/>
                  <a:gd name="T36" fmla="*/ 32 w 58"/>
                  <a:gd name="T37" fmla="*/ 0 h 68"/>
                  <a:gd name="T38" fmla="*/ 40 w 58"/>
                  <a:gd name="T39" fmla="*/ 0 h 68"/>
                  <a:gd name="T40" fmla="*/ 46 w 58"/>
                  <a:gd name="T41" fmla="*/ 2 h 68"/>
                  <a:gd name="T42" fmla="*/ 50 w 58"/>
                  <a:gd name="T43" fmla="*/ 6 h 68"/>
                  <a:gd name="T44" fmla="*/ 54 w 58"/>
                  <a:gd name="T45" fmla="*/ 10 h 68"/>
                  <a:gd name="T46" fmla="*/ 56 w 58"/>
                  <a:gd name="T47" fmla="*/ 16 h 68"/>
                  <a:gd name="T48" fmla="*/ 56 w 58"/>
                  <a:gd name="T49" fmla="*/ 20 h 68"/>
                  <a:gd name="T50" fmla="*/ 54 w 58"/>
                  <a:gd name="T51" fmla="*/ 24 h 68"/>
                  <a:gd name="T52" fmla="*/ 50 w 58"/>
                  <a:gd name="T53" fmla="*/ 24 h 68"/>
                  <a:gd name="T54" fmla="*/ 46 w 58"/>
                  <a:gd name="T55" fmla="*/ 26 h 68"/>
                  <a:gd name="T56" fmla="*/ 42 w 58"/>
                  <a:gd name="T57" fmla="*/ 24 h 68"/>
                  <a:gd name="T58" fmla="*/ 40 w 58"/>
                  <a:gd name="T59" fmla="*/ 22 h 68"/>
                  <a:gd name="T60" fmla="*/ 38 w 58"/>
                  <a:gd name="T61" fmla="*/ 18 h 68"/>
                  <a:gd name="T62" fmla="*/ 36 w 58"/>
                  <a:gd name="T63" fmla="*/ 12 h 68"/>
                  <a:gd name="T64" fmla="*/ 36 w 58"/>
                  <a:gd name="T65" fmla="*/ 8 h 68"/>
                  <a:gd name="T66" fmla="*/ 34 w 58"/>
                  <a:gd name="T67" fmla="*/ 6 h 68"/>
                  <a:gd name="T68" fmla="*/ 32 w 58"/>
                  <a:gd name="T69" fmla="*/ 4 h 68"/>
                  <a:gd name="T70" fmla="*/ 30 w 58"/>
                  <a:gd name="T71" fmla="*/ 4 h 68"/>
                  <a:gd name="T72" fmla="*/ 26 w 58"/>
                  <a:gd name="T73" fmla="*/ 6 h 68"/>
                  <a:gd name="T74" fmla="*/ 24 w 58"/>
                  <a:gd name="T75" fmla="*/ 8 h 68"/>
                  <a:gd name="T76" fmla="*/ 22 w 58"/>
                  <a:gd name="T77" fmla="*/ 12 h 68"/>
                  <a:gd name="T78" fmla="*/ 20 w 58"/>
                  <a:gd name="T79" fmla="*/ 18 h 68"/>
                  <a:gd name="T80" fmla="*/ 20 w 58"/>
                  <a:gd name="T81" fmla="*/ 24 h 68"/>
                  <a:gd name="T82" fmla="*/ 20 w 58"/>
                  <a:gd name="T83" fmla="*/ 32 h 68"/>
                  <a:gd name="T84" fmla="*/ 24 w 58"/>
                  <a:gd name="T85" fmla="*/ 40 h 68"/>
                  <a:gd name="T86" fmla="*/ 26 w 58"/>
                  <a:gd name="T87" fmla="*/ 48 h 68"/>
                  <a:gd name="T88" fmla="*/ 32 w 58"/>
                  <a:gd name="T89" fmla="*/ 52 h 68"/>
                  <a:gd name="T90" fmla="*/ 36 w 58"/>
                  <a:gd name="T91" fmla="*/ 54 h 68"/>
                  <a:gd name="T92" fmla="*/ 40 w 58"/>
                  <a:gd name="T93" fmla="*/ 56 h 68"/>
                  <a:gd name="T94" fmla="*/ 44 w 58"/>
                  <a:gd name="T95" fmla="*/ 56 h 68"/>
                  <a:gd name="T96" fmla="*/ 48 w 58"/>
                  <a:gd name="T97" fmla="*/ 54 h 68"/>
                  <a:gd name="T98" fmla="*/ 52 w 58"/>
                  <a:gd name="T99" fmla="*/ 52 h 68"/>
                  <a:gd name="T100" fmla="*/ 56 w 58"/>
                  <a:gd name="T101" fmla="*/ 4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8" h="68">
                    <a:moveTo>
                      <a:pt x="56" y="48"/>
                    </a:moveTo>
                    <a:lnTo>
                      <a:pt x="58" y="50"/>
                    </a:lnTo>
                    <a:lnTo>
                      <a:pt x="52" y="58"/>
                    </a:lnTo>
                    <a:lnTo>
                      <a:pt x="46" y="64"/>
                    </a:lnTo>
                    <a:lnTo>
                      <a:pt x="38" y="66"/>
                    </a:lnTo>
                    <a:lnTo>
                      <a:pt x="30" y="68"/>
                    </a:lnTo>
                    <a:lnTo>
                      <a:pt x="22" y="66"/>
                    </a:lnTo>
                    <a:lnTo>
                      <a:pt x="14" y="64"/>
                    </a:lnTo>
                    <a:lnTo>
                      <a:pt x="8" y="58"/>
                    </a:lnTo>
                    <a:lnTo>
                      <a:pt x="4" y="52"/>
                    </a:lnTo>
                    <a:lnTo>
                      <a:pt x="2" y="4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4" y="18"/>
                    </a:lnTo>
                    <a:lnTo>
                      <a:pt x="8" y="12"/>
                    </a:lnTo>
                    <a:lnTo>
                      <a:pt x="12" y="6"/>
                    </a:lnTo>
                    <a:lnTo>
                      <a:pt x="18" y="2"/>
                    </a:lnTo>
                    <a:lnTo>
                      <a:pt x="26" y="0"/>
                    </a:lnTo>
                    <a:lnTo>
                      <a:pt x="32" y="0"/>
                    </a:lnTo>
                    <a:lnTo>
                      <a:pt x="40" y="0"/>
                    </a:lnTo>
                    <a:lnTo>
                      <a:pt x="46" y="2"/>
                    </a:lnTo>
                    <a:lnTo>
                      <a:pt x="50" y="6"/>
                    </a:lnTo>
                    <a:lnTo>
                      <a:pt x="54" y="10"/>
                    </a:lnTo>
                    <a:lnTo>
                      <a:pt x="56" y="16"/>
                    </a:lnTo>
                    <a:lnTo>
                      <a:pt x="56" y="20"/>
                    </a:lnTo>
                    <a:lnTo>
                      <a:pt x="54" y="24"/>
                    </a:lnTo>
                    <a:lnTo>
                      <a:pt x="50" y="24"/>
                    </a:lnTo>
                    <a:lnTo>
                      <a:pt x="46" y="26"/>
                    </a:lnTo>
                    <a:lnTo>
                      <a:pt x="42" y="24"/>
                    </a:lnTo>
                    <a:lnTo>
                      <a:pt x="40" y="22"/>
                    </a:lnTo>
                    <a:lnTo>
                      <a:pt x="38" y="18"/>
                    </a:lnTo>
                    <a:lnTo>
                      <a:pt x="36" y="12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2" y="4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4"/>
                    </a:lnTo>
                    <a:lnTo>
                      <a:pt x="20" y="32"/>
                    </a:lnTo>
                    <a:lnTo>
                      <a:pt x="24" y="40"/>
                    </a:lnTo>
                    <a:lnTo>
                      <a:pt x="26" y="48"/>
                    </a:lnTo>
                    <a:lnTo>
                      <a:pt x="32" y="52"/>
                    </a:lnTo>
                    <a:lnTo>
                      <a:pt x="36" y="54"/>
                    </a:lnTo>
                    <a:lnTo>
                      <a:pt x="40" y="56"/>
                    </a:lnTo>
                    <a:lnTo>
                      <a:pt x="44" y="56"/>
                    </a:lnTo>
                    <a:lnTo>
                      <a:pt x="48" y="54"/>
                    </a:lnTo>
                    <a:lnTo>
                      <a:pt x="52" y="52"/>
                    </a:lnTo>
                    <a:lnTo>
                      <a:pt x="56" y="4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2" name="Freeform 356"/>
              <p:cNvSpPr>
                <a:spLocks noEditPoints="1"/>
              </p:cNvSpPr>
              <p:nvPr/>
            </p:nvSpPr>
            <p:spPr bwMode="auto">
              <a:xfrm>
                <a:off x="3784" y="2946"/>
                <a:ext cx="64" cy="68"/>
              </a:xfrm>
              <a:custGeom>
                <a:avLst/>
                <a:gdLst>
                  <a:gd name="T0" fmla="*/ 32 w 64"/>
                  <a:gd name="T1" fmla="*/ 0 h 68"/>
                  <a:gd name="T2" fmla="*/ 40 w 64"/>
                  <a:gd name="T3" fmla="*/ 2 h 68"/>
                  <a:gd name="T4" fmla="*/ 48 w 64"/>
                  <a:gd name="T5" fmla="*/ 4 h 68"/>
                  <a:gd name="T6" fmla="*/ 56 w 64"/>
                  <a:gd name="T7" fmla="*/ 10 h 68"/>
                  <a:gd name="T8" fmla="*/ 60 w 64"/>
                  <a:gd name="T9" fmla="*/ 16 h 68"/>
                  <a:gd name="T10" fmla="*/ 64 w 64"/>
                  <a:gd name="T11" fmla="*/ 24 h 68"/>
                  <a:gd name="T12" fmla="*/ 64 w 64"/>
                  <a:gd name="T13" fmla="*/ 34 h 68"/>
                  <a:gd name="T14" fmla="*/ 64 w 64"/>
                  <a:gd name="T15" fmla="*/ 42 h 68"/>
                  <a:gd name="T16" fmla="*/ 60 w 64"/>
                  <a:gd name="T17" fmla="*/ 50 h 68"/>
                  <a:gd name="T18" fmla="*/ 56 w 64"/>
                  <a:gd name="T19" fmla="*/ 56 h 68"/>
                  <a:gd name="T20" fmla="*/ 50 w 64"/>
                  <a:gd name="T21" fmla="*/ 62 h 68"/>
                  <a:gd name="T22" fmla="*/ 42 w 64"/>
                  <a:gd name="T23" fmla="*/ 66 h 68"/>
                  <a:gd name="T24" fmla="*/ 32 w 64"/>
                  <a:gd name="T25" fmla="*/ 68 h 68"/>
                  <a:gd name="T26" fmla="*/ 24 w 64"/>
                  <a:gd name="T27" fmla="*/ 66 h 68"/>
                  <a:gd name="T28" fmla="*/ 16 w 64"/>
                  <a:gd name="T29" fmla="*/ 64 h 68"/>
                  <a:gd name="T30" fmla="*/ 10 w 64"/>
                  <a:gd name="T31" fmla="*/ 58 h 68"/>
                  <a:gd name="T32" fmla="*/ 4 w 64"/>
                  <a:gd name="T33" fmla="*/ 50 h 68"/>
                  <a:gd name="T34" fmla="*/ 2 w 64"/>
                  <a:gd name="T35" fmla="*/ 42 h 68"/>
                  <a:gd name="T36" fmla="*/ 0 w 64"/>
                  <a:gd name="T37" fmla="*/ 34 h 68"/>
                  <a:gd name="T38" fmla="*/ 2 w 64"/>
                  <a:gd name="T39" fmla="*/ 26 h 68"/>
                  <a:gd name="T40" fmla="*/ 4 w 64"/>
                  <a:gd name="T41" fmla="*/ 18 h 68"/>
                  <a:gd name="T42" fmla="*/ 10 w 64"/>
                  <a:gd name="T43" fmla="*/ 10 h 68"/>
                  <a:gd name="T44" fmla="*/ 16 w 64"/>
                  <a:gd name="T45" fmla="*/ 4 h 68"/>
                  <a:gd name="T46" fmla="*/ 24 w 64"/>
                  <a:gd name="T47" fmla="*/ 2 h 68"/>
                  <a:gd name="T48" fmla="*/ 32 w 64"/>
                  <a:gd name="T49" fmla="*/ 0 h 68"/>
                  <a:gd name="T50" fmla="*/ 32 w 64"/>
                  <a:gd name="T51" fmla="*/ 4 h 68"/>
                  <a:gd name="T52" fmla="*/ 28 w 64"/>
                  <a:gd name="T53" fmla="*/ 6 h 68"/>
                  <a:gd name="T54" fmla="*/ 26 w 64"/>
                  <a:gd name="T55" fmla="*/ 8 h 68"/>
                  <a:gd name="T56" fmla="*/ 22 w 64"/>
                  <a:gd name="T57" fmla="*/ 12 h 68"/>
                  <a:gd name="T58" fmla="*/ 22 w 64"/>
                  <a:gd name="T59" fmla="*/ 18 h 68"/>
                  <a:gd name="T60" fmla="*/ 20 w 64"/>
                  <a:gd name="T61" fmla="*/ 26 h 68"/>
                  <a:gd name="T62" fmla="*/ 20 w 64"/>
                  <a:gd name="T63" fmla="*/ 40 h 68"/>
                  <a:gd name="T64" fmla="*/ 20 w 64"/>
                  <a:gd name="T65" fmla="*/ 46 h 68"/>
                  <a:gd name="T66" fmla="*/ 22 w 64"/>
                  <a:gd name="T67" fmla="*/ 54 h 68"/>
                  <a:gd name="T68" fmla="*/ 24 w 64"/>
                  <a:gd name="T69" fmla="*/ 58 h 68"/>
                  <a:gd name="T70" fmla="*/ 26 w 64"/>
                  <a:gd name="T71" fmla="*/ 60 h 68"/>
                  <a:gd name="T72" fmla="*/ 28 w 64"/>
                  <a:gd name="T73" fmla="*/ 62 h 68"/>
                  <a:gd name="T74" fmla="*/ 32 w 64"/>
                  <a:gd name="T75" fmla="*/ 64 h 68"/>
                  <a:gd name="T76" fmla="*/ 36 w 64"/>
                  <a:gd name="T77" fmla="*/ 62 h 68"/>
                  <a:gd name="T78" fmla="*/ 38 w 64"/>
                  <a:gd name="T79" fmla="*/ 62 h 68"/>
                  <a:gd name="T80" fmla="*/ 42 w 64"/>
                  <a:gd name="T81" fmla="*/ 58 h 68"/>
                  <a:gd name="T82" fmla="*/ 42 w 64"/>
                  <a:gd name="T83" fmla="*/ 54 h 68"/>
                  <a:gd name="T84" fmla="*/ 44 w 64"/>
                  <a:gd name="T85" fmla="*/ 48 h 68"/>
                  <a:gd name="T86" fmla="*/ 44 w 64"/>
                  <a:gd name="T87" fmla="*/ 40 h 68"/>
                  <a:gd name="T88" fmla="*/ 44 w 64"/>
                  <a:gd name="T89" fmla="*/ 28 h 68"/>
                  <a:gd name="T90" fmla="*/ 44 w 64"/>
                  <a:gd name="T91" fmla="*/ 22 h 68"/>
                  <a:gd name="T92" fmla="*/ 44 w 64"/>
                  <a:gd name="T93" fmla="*/ 16 h 68"/>
                  <a:gd name="T94" fmla="*/ 42 w 64"/>
                  <a:gd name="T95" fmla="*/ 12 h 68"/>
                  <a:gd name="T96" fmla="*/ 40 w 64"/>
                  <a:gd name="T97" fmla="*/ 8 h 68"/>
                  <a:gd name="T98" fmla="*/ 38 w 64"/>
                  <a:gd name="T99" fmla="*/ 6 h 68"/>
                  <a:gd name="T100" fmla="*/ 36 w 64"/>
                  <a:gd name="T101" fmla="*/ 4 h 68"/>
                  <a:gd name="T102" fmla="*/ 32 w 64"/>
                  <a:gd name="T103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4" h="68">
                    <a:moveTo>
                      <a:pt x="32" y="0"/>
                    </a:moveTo>
                    <a:lnTo>
                      <a:pt x="40" y="2"/>
                    </a:lnTo>
                    <a:lnTo>
                      <a:pt x="48" y="4"/>
                    </a:lnTo>
                    <a:lnTo>
                      <a:pt x="56" y="10"/>
                    </a:lnTo>
                    <a:lnTo>
                      <a:pt x="60" y="16"/>
                    </a:lnTo>
                    <a:lnTo>
                      <a:pt x="64" y="24"/>
                    </a:lnTo>
                    <a:lnTo>
                      <a:pt x="64" y="34"/>
                    </a:lnTo>
                    <a:lnTo>
                      <a:pt x="64" y="42"/>
                    </a:lnTo>
                    <a:lnTo>
                      <a:pt x="60" y="50"/>
                    </a:lnTo>
                    <a:lnTo>
                      <a:pt x="56" y="56"/>
                    </a:lnTo>
                    <a:lnTo>
                      <a:pt x="50" y="62"/>
                    </a:lnTo>
                    <a:lnTo>
                      <a:pt x="42" y="66"/>
                    </a:lnTo>
                    <a:lnTo>
                      <a:pt x="32" y="68"/>
                    </a:lnTo>
                    <a:lnTo>
                      <a:pt x="24" y="66"/>
                    </a:lnTo>
                    <a:lnTo>
                      <a:pt x="16" y="64"/>
                    </a:lnTo>
                    <a:lnTo>
                      <a:pt x="10" y="58"/>
                    </a:lnTo>
                    <a:lnTo>
                      <a:pt x="4" y="50"/>
                    </a:lnTo>
                    <a:lnTo>
                      <a:pt x="2" y="42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4" y="18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4" y="2"/>
                    </a:lnTo>
                    <a:lnTo>
                      <a:pt x="32" y="0"/>
                    </a:lnTo>
                    <a:close/>
                    <a:moveTo>
                      <a:pt x="32" y="4"/>
                    </a:moveTo>
                    <a:lnTo>
                      <a:pt x="28" y="6"/>
                    </a:lnTo>
                    <a:lnTo>
                      <a:pt x="26" y="8"/>
                    </a:lnTo>
                    <a:lnTo>
                      <a:pt x="22" y="12"/>
                    </a:lnTo>
                    <a:lnTo>
                      <a:pt x="22" y="18"/>
                    </a:lnTo>
                    <a:lnTo>
                      <a:pt x="20" y="26"/>
                    </a:lnTo>
                    <a:lnTo>
                      <a:pt x="20" y="40"/>
                    </a:lnTo>
                    <a:lnTo>
                      <a:pt x="20" y="46"/>
                    </a:lnTo>
                    <a:lnTo>
                      <a:pt x="22" y="54"/>
                    </a:lnTo>
                    <a:lnTo>
                      <a:pt x="24" y="58"/>
                    </a:lnTo>
                    <a:lnTo>
                      <a:pt x="26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6" y="62"/>
                    </a:lnTo>
                    <a:lnTo>
                      <a:pt x="38" y="62"/>
                    </a:lnTo>
                    <a:lnTo>
                      <a:pt x="42" y="58"/>
                    </a:lnTo>
                    <a:lnTo>
                      <a:pt x="42" y="54"/>
                    </a:lnTo>
                    <a:lnTo>
                      <a:pt x="44" y="48"/>
                    </a:lnTo>
                    <a:lnTo>
                      <a:pt x="44" y="40"/>
                    </a:lnTo>
                    <a:lnTo>
                      <a:pt x="44" y="28"/>
                    </a:lnTo>
                    <a:lnTo>
                      <a:pt x="44" y="22"/>
                    </a:lnTo>
                    <a:lnTo>
                      <a:pt x="44" y="16"/>
                    </a:lnTo>
                    <a:lnTo>
                      <a:pt x="42" y="12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6" y="4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3" name="Freeform 357"/>
              <p:cNvSpPr>
                <a:spLocks/>
              </p:cNvSpPr>
              <p:nvPr/>
            </p:nvSpPr>
            <p:spPr bwMode="auto">
              <a:xfrm>
                <a:off x="3858" y="2946"/>
                <a:ext cx="68" cy="66"/>
              </a:xfrm>
              <a:custGeom>
                <a:avLst/>
                <a:gdLst>
                  <a:gd name="T0" fmla="*/ 26 w 68"/>
                  <a:gd name="T1" fmla="*/ 2 h 66"/>
                  <a:gd name="T2" fmla="*/ 26 w 68"/>
                  <a:gd name="T3" fmla="*/ 10 h 66"/>
                  <a:gd name="T4" fmla="*/ 30 w 68"/>
                  <a:gd name="T5" fmla="*/ 6 h 66"/>
                  <a:gd name="T6" fmla="*/ 36 w 68"/>
                  <a:gd name="T7" fmla="*/ 2 h 66"/>
                  <a:gd name="T8" fmla="*/ 40 w 68"/>
                  <a:gd name="T9" fmla="*/ 0 h 66"/>
                  <a:gd name="T10" fmla="*/ 46 w 68"/>
                  <a:gd name="T11" fmla="*/ 0 h 66"/>
                  <a:gd name="T12" fmla="*/ 50 w 68"/>
                  <a:gd name="T13" fmla="*/ 0 h 66"/>
                  <a:gd name="T14" fmla="*/ 56 w 68"/>
                  <a:gd name="T15" fmla="*/ 4 h 66"/>
                  <a:gd name="T16" fmla="*/ 58 w 68"/>
                  <a:gd name="T17" fmla="*/ 8 h 66"/>
                  <a:gd name="T18" fmla="*/ 60 w 68"/>
                  <a:gd name="T19" fmla="*/ 12 h 66"/>
                  <a:gd name="T20" fmla="*/ 62 w 68"/>
                  <a:gd name="T21" fmla="*/ 16 h 66"/>
                  <a:gd name="T22" fmla="*/ 62 w 68"/>
                  <a:gd name="T23" fmla="*/ 20 h 66"/>
                  <a:gd name="T24" fmla="*/ 62 w 68"/>
                  <a:gd name="T25" fmla="*/ 26 h 66"/>
                  <a:gd name="T26" fmla="*/ 62 w 68"/>
                  <a:gd name="T27" fmla="*/ 52 h 66"/>
                  <a:gd name="T28" fmla="*/ 62 w 68"/>
                  <a:gd name="T29" fmla="*/ 58 h 66"/>
                  <a:gd name="T30" fmla="*/ 64 w 68"/>
                  <a:gd name="T31" fmla="*/ 60 h 66"/>
                  <a:gd name="T32" fmla="*/ 64 w 68"/>
                  <a:gd name="T33" fmla="*/ 62 h 66"/>
                  <a:gd name="T34" fmla="*/ 68 w 68"/>
                  <a:gd name="T35" fmla="*/ 64 h 66"/>
                  <a:gd name="T36" fmla="*/ 68 w 68"/>
                  <a:gd name="T37" fmla="*/ 66 h 66"/>
                  <a:gd name="T38" fmla="*/ 36 w 68"/>
                  <a:gd name="T39" fmla="*/ 66 h 66"/>
                  <a:gd name="T40" fmla="*/ 36 w 68"/>
                  <a:gd name="T41" fmla="*/ 64 h 66"/>
                  <a:gd name="T42" fmla="*/ 40 w 68"/>
                  <a:gd name="T43" fmla="*/ 62 h 66"/>
                  <a:gd name="T44" fmla="*/ 42 w 68"/>
                  <a:gd name="T45" fmla="*/ 60 h 66"/>
                  <a:gd name="T46" fmla="*/ 42 w 68"/>
                  <a:gd name="T47" fmla="*/ 56 h 66"/>
                  <a:gd name="T48" fmla="*/ 42 w 68"/>
                  <a:gd name="T49" fmla="*/ 52 h 66"/>
                  <a:gd name="T50" fmla="*/ 42 w 68"/>
                  <a:gd name="T51" fmla="*/ 24 h 66"/>
                  <a:gd name="T52" fmla="*/ 42 w 68"/>
                  <a:gd name="T53" fmla="*/ 16 h 66"/>
                  <a:gd name="T54" fmla="*/ 42 w 68"/>
                  <a:gd name="T55" fmla="*/ 14 h 66"/>
                  <a:gd name="T56" fmla="*/ 42 w 68"/>
                  <a:gd name="T57" fmla="*/ 12 h 66"/>
                  <a:gd name="T58" fmla="*/ 40 w 68"/>
                  <a:gd name="T59" fmla="*/ 10 h 66"/>
                  <a:gd name="T60" fmla="*/ 38 w 68"/>
                  <a:gd name="T61" fmla="*/ 10 h 66"/>
                  <a:gd name="T62" fmla="*/ 36 w 68"/>
                  <a:gd name="T63" fmla="*/ 10 h 66"/>
                  <a:gd name="T64" fmla="*/ 32 w 68"/>
                  <a:gd name="T65" fmla="*/ 10 h 66"/>
                  <a:gd name="T66" fmla="*/ 30 w 68"/>
                  <a:gd name="T67" fmla="*/ 14 h 66"/>
                  <a:gd name="T68" fmla="*/ 26 w 68"/>
                  <a:gd name="T69" fmla="*/ 20 h 66"/>
                  <a:gd name="T70" fmla="*/ 26 w 68"/>
                  <a:gd name="T71" fmla="*/ 52 h 66"/>
                  <a:gd name="T72" fmla="*/ 26 w 68"/>
                  <a:gd name="T73" fmla="*/ 58 h 66"/>
                  <a:gd name="T74" fmla="*/ 28 w 68"/>
                  <a:gd name="T75" fmla="*/ 60 h 66"/>
                  <a:gd name="T76" fmla="*/ 30 w 68"/>
                  <a:gd name="T77" fmla="*/ 62 h 66"/>
                  <a:gd name="T78" fmla="*/ 32 w 68"/>
                  <a:gd name="T79" fmla="*/ 64 h 66"/>
                  <a:gd name="T80" fmla="*/ 32 w 68"/>
                  <a:gd name="T81" fmla="*/ 66 h 66"/>
                  <a:gd name="T82" fmla="*/ 0 w 68"/>
                  <a:gd name="T83" fmla="*/ 66 h 66"/>
                  <a:gd name="T84" fmla="*/ 0 w 68"/>
                  <a:gd name="T85" fmla="*/ 64 h 66"/>
                  <a:gd name="T86" fmla="*/ 4 w 68"/>
                  <a:gd name="T87" fmla="*/ 62 h 66"/>
                  <a:gd name="T88" fmla="*/ 6 w 68"/>
                  <a:gd name="T89" fmla="*/ 60 h 66"/>
                  <a:gd name="T90" fmla="*/ 6 w 68"/>
                  <a:gd name="T91" fmla="*/ 58 h 66"/>
                  <a:gd name="T92" fmla="*/ 6 w 68"/>
                  <a:gd name="T93" fmla="*/ 52 h 66"/>
                  <a:gd name="T94" fmla="*/ 6 w 68"/>
                  <a:gd name="T95" fmla="*/ 16 h 66"/>
                  <a:gd name="T96" fmla="*/ 6 w 68"/>
                  <a:gd name="T97" fmla="*/ 10 h 66"/>
                  <a:gd name="T98" fmla="*/ 6 w 68"/>
                  <a:gd name="T99" fmla="*/ 6 h 66"/>
                  <a:gd name="T100" fmla="*/ 4 w 68"/>
                  <a:gd name="T101" fmla="*/ 6 h 66"/>
                  <a:gd name="T102" fmla="*/ 0 w 68"/>
                  <a:gd name="T103" fmla="*/ 4 h 66"/>
                  <a:gd name="T104" fmla="*/ 0 w 68"/>
                  <a:gd name="T105" fmla="*/ 2 h 66"/>
                  <a:gd name="T106" fmla="*/ 26 w 68"/>
                  <a:gd name="T107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6">
                    <a:moveTo>
                      <a:pt x="26" y="2"/>
                    </a:moveTo>
                    <a:lnTo>
                      <a:pt x="26" y="10"/>
                    </a:lnTo>
                    <a:lnTo>
                      <a:pt x="30" y="6"/>
                    </a:lnTo>
                    <a:lnTo>
                      <a:pt x="36" y="2"/>
                    </a:lnTo>
                    <a:lnTo>
                      <a:pt x="40" y="0"/>
                    </a:lnTo>
                    <a:lnTo>
                      <a:pt x="46" y="0"/>
                    </a:lnTo>
                    <a:lnTo>
                      <a:pt x="50" y="0"/>
                    </a:lnTo>
                    <a:lnTo>
                      <a:pt x="56" y="4"/>
                    </a:lnTo>
                    <a:lnTo>
                      <a:pt x="58" y="8"/>
                    </a:lnTo>
                    <a:lnTo>
                      <a:pt x="60" y="12"/>
                    </a:lnTo>
                    <a:lnTo>
                      <a:pt x="62" y="16"/>
                    </a:lnTo>
                    <a:lnTo>
                      <a:pt x="62" y="20"/>
                    </a:lnTo>
                    <a:lnTo>
                      <a:pt x="62" y="26"/>
                    </a:lnTo>
                    <a:lnTo>
                      <a:pt x="62" y="52"/>
                    </a:lnTo>
                    <a:lnTo>
                      <a:pt x="62" y="58"/>
                    </a:lnTo>
                    <a:lnTo>
                      <a:pt x="64" y="60"/>
                    </a:lnTo>
                    <a:lnTo>
                      <a:pt x="64" y="62"/>
                    </a:lnTo>
                    <a:lnTo>
                      <a:pt x="68" y="64"/>
                    </a:lnTo>
                    <a:lnTo>
                      <a:pt x="68" y="66"/>
                    </a:lnTo>
                    <a:lnTo>
                      <a:pt x="36" y="66"/>
                    </a:lnTo>
                    <a:lnTo>
                      <a:pt x="36" y="64"/>
                    </a:lnTo>
                    <a:lnTo>
                      <a:pt x="40" y="62"/>
                    </a:lnTo>
                    <a:lnTo>
                      <a:pt x="42" y="60"/>
                    </a:lnTo>
                    <a:lnTo>
                      <a:pt x="42" y="56"/>
                    </a:lnTo>
                    <a:lnTo>
                      <a:pt x="42" y="52"/>
                    </a:lnTo>
                    <a:lnTo>
                      <a:pt x="42" y="24"/>
                    </a:lnTo>
                    <a:lnTo>
                      <a:pt x="42" y="16"/>
                    </a:lnTo>
                    <a:lnTo>
                      <a:pt x="42" y="14"/>
                    </a:lnTo>
                    <a:lnTo>
                      <a:pt x="42" y="12"/>
                    </a:lnTo>
                    <a:lnTo>
                      <a:pt x="40" y="10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2" y="10"/>
                    </a:lnTo>
                    <a:lnTo>
                      <a:pt x="30" y="14"/>
                    </a:lnTo>
                    <a:lnTo>
                      <a:pt x="26" y="20"/>
                    </a:lnTo>
                    <a:lnTo>
                      <a:pt x="26" y="52"/>
                    </a:lnTo>
                    <a:lnTo>
                      <a:pt x="26" y="58"/>
                    </a:lnTo>
                    <a:lnTo>
                      <a:pt x="28" y="60"/>
                    </a:lnTo>
                    <a:lnTo>
                      <a:pt x="30" y="62"/>
                    </a:lnTo>
                    <a:lnTo>
                      <a:pt x="32" y="64"/>
                    </a:lnTo>
                    <a:lnTo>
                      <a:pt x="32" y="66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4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6" y="52"/>
                    </a:lnTo>
                    <a:lnTo>
                      <a:pt x="6" y="16"/>
                    </a:lnTo>
                    <a:lnTo>
                      <a:pt x="6" y="10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4" name="Freeform 358"/>
              <p:cNvSpPr>
                <a:spLocks/>
              </p:cNvSpPr>
              <p:nvPr/>
            </p:nvSpPr>
            <p:spPr bwMode="auto">
              <a:xfrm>
                <a:off x="3932" y="2948"/>
                <a:ext cx="70" cy="66"/>
              </a:xfrm>
              <a:custGeom>
                <a:avLst/>
                <a:gdLst>
                  <a:gd name="T0" fmla="*/ 32 w 70"/>
                  <a:gd name="T1" fmla="*/ 66 h 66"/>
                  <a:gd name="T2" fmla="*/ 12 w 70"/>
                  <a:gd name="T3" fmla="*/ 16 h 66"/>
                  <a:gd name="T4" fmla="*/ 8 w 70"/>
                  <a:gd name="T5" fmla="*/ 12 h 66"/>
                  <a:gd name="T6" fmla="*/ 6 w 70"/>
                  <a:gd name="T7" fmla="*/ 8 h 66"/>
                  <a:gd name="T8" fmla="*/ 4 w 70"/>
                  <a:gd name="T9" fmla="*/ 4 h 66"/>
                  <a:gd name="T10" fmla="*/ 2 w 70"/>
                  <a:gd name="T11" fmla="*/ 4 h 66"/>
                  <a:gd name="T12" fmla="*/ 0 w 70"/>
                  <a:gd name="T13" fmla="*/ 2 h 66"/>
                  <a:gd name="T14" fmla="*/ 0 w 70"/>
                  <a:gd name="T15" fmla="*/ 0 h 66"/>
                  <a:gd name="T16" fmla="*/ 36 w 70"/>
                  <a:gd name="T17" fmla="*/ 0 h 66"/>
                  <a:gd name="T18" fmla="*/ 36 w 70"/>
                  <a:gd name="T19" fmla="*/ 2 h 66"/>
                  <a:gd name="T20" fmla="*/ 32 w 70"/>
                  <a:gd name="T21" fmla="*/ 2 h 66"/>
                  <a:gd name="T22" fmla="*/ 30 w 70"/>
                  <a:gd name="T23" fmla="*/ 4 h 66"/>
                  <a:gd name="T24" fmla="*/ 30 w 70"/>
                  <a:gd name="T25" fmla="*/ 6 h 66"/>
                  <a:gd name="T26" fmla="*/ 30 w 70"/>
                  <a:gd name="T27" fmla="*/ 8 h 66"/>
                  <a:gd name="T28" fmla="*/ 30 w 70"/>
                  <a:gd name="T29" fmla="*/ 10 h 66"/>
                  <a:gd name="T30" fmla="*/ 32 w 70"/>
                  <a:gd name="T31" fmla="*/ 16 h 66"/>
                  <a:gd name="T32" fmla="*/ 42 w 70"/>
                  <a:gd name="T33" fmla="*/ 40 h 66"/>
                  <a:gd name="T34" fmla="*/ 52 w 70"/>
                  <a:gd name="T35" fmla="*/ 20 h 66"/>
                  <a:gd name="T36" fmla="*/ 54 w 70"/>
                  <a:gd name="T37" fmla="*/ 14 h 66"/>
                  <a:gd name="T38" fmla="*/ 56 w 70"/>
                  <a:gd name="T39" fmla="*/ 10 h 66"/>
                  <a:gd name="T40" fmla="*/ 56 w 70"/>
                  <a:gd name="T41" fmla="*/ 8 h 66"/>
                  <a:gd name="T42" fmla="*/ 56 w 70"/>
                  <a:gd name="T43" fmla="*/ 6 h 66"/>
                  <a:gd name="T44" fmla="*/ 54 w 70"/>
                  <a:gd name="T45" fmla="*/ 4 h 66"/>
                  <a:gd name="T46" fmla="*/ 52 w 70"/>
                  <a:gd name="T47" fmla="*/ 2 h 66"/>
                  <a:gd name="T48" fmla="*/ 48 w 70"/>
                  <a:gd name="T49" fmla="*/ 2 h 66"/>
                  <a:gd name="T50" fmla="*/ 48 w 70"/>
                  <a:gd name="T51" fmla="*/ 0 h 66"/>
                  <a:gd name="T52" fmla="*/ 70 w 70"/>
                  <a:gd name="T53" fmla="*/ 0 h 66"/>
                  <a:gd name="T54" fmla="*/ 70 w 70"/>
                  <a:gd name="T55" fmla="*/ 2 h 66"/>
                  <a:gd name="T56" fmla="*/ 66 w 70"/>
                  <a:gd name="T57" fmla="*/ 4 h 66"/>
                  <a:gd name="T58" fmla="*/ 64 w 70"/>
                  <a:gd name="T59" fmla="*/ 4 h 66"/>
                  <a:gd name="T60" fmla="*/ 62 w 70"/>
                  <a:gd name="T61" fmla="*/ 6 h 66"/>
                  <a:gd name="T62" fmla="*/ 60 w 70"/>
                  <a:gd name="T63" fmla="*/ 10 h 66"/>
                  <a:gd name="T64" fmla="*/ 58 w 70"/>
                  <a:gd name="T65" fmla="*/ 14 h 66"/>
                  <a:gd name="T66" fmla="*/ 36 w 70"/>
                  <a:gd name="T67" fmla="*/ 66 h 66"/>
                  <a:gd name="T68" fmla="*/ 32 w 70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0" h="66">
                    <a:moveTo>
                      <a:pt x="32" y="66"/>
                    </a:moveTo>
                    <a:lnTo>
                      <a:pt x="12" y="16"/>
                    </a:lnTo>
                    <a:lnTo>
                      <a:pt x="8" y="12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30" y="6"/>
                    </a:lnTo>
                    <a:lnTo>
                      <a:pt x="30" y="8"/>
                    </a:lnTo>
                    <a:lnTo>
                      <a:pt x="30" y="10"/>
                    </a:lnTo>
                    <a:lnTo>
                      <a:pt x="32" y="16"/>
                    </a:lnTo>
                    <a:lnTo>
                      <a:pt x="42" y="40"/>
                    </a:lnTo>
                    <a:lnTo>
                      <a:pt x="52" y="20"/>
                    </a:lnTo>
                    <a:lnTo>
                      <a:pt x="54" y="14"/>
                    </a:lnTo>
                    <a:lnTo>
                      <a:pt x="56" y="10"/>
                    </a:lnTo>
                    <a:lnTo>
                      <a:pt x="56" y="8"/>
                    </a:lnTo>
                    <a:lnTo>
                      <a:pt x="56" y="6"/>
                    </a:lnTo>
                    <a:lnTo>
                      <a:pt x="54" y="4"/>
                    </a:lnTo>
                    <a:lnTo>
                      <a:pt x="52" y="2"/>
                    </a:lnTo>
                    <a:lnTo>
                      <a:pt x="48" y="2"/>
                    </a:lnTo>
                    <a:lnTo>
                      <a:pt x="48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6" y="4"/>
                    </a:lnTo>
                    <a:lnTo>
                      <a:pt x="64" y="4"/>
                    </a:lnTo>
                    <a:lnTo>
                      <a:pt x="62" y="6"/>
                    </a:lnTo>
                    <a:lnTo>
                      <a:pt x="60" y="10"/>
                    </a:lnTo>
                    <a:lnTo>
                      <a:pt x="58" y="14"/>
                    </a:lnTo>
                    <a:lnTo>
                      <a:pt x="36" y="66"/>
                    </a:lnTo>
                    <a:lnTo>
                      <a:pt x="32" y="6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5" name="Freeform 359"/>
              <p:cNvSpPr>
                <a:spLocks noEditPoints="1"/>
              </p:cNvSpPr>
              <p:nvPr/>
            </p:nvSpPr>
            <p:spPr bwMode="auto">
              <a:xfrm>
                <a:off x="4008" y="2946"/>
                <a:ext cx="58" cy="68"/>
              </a:xfrm>
              <a:custGeom>
                <a:avLst/>
                <a:gdLst>
                  <a:gd name="T0" fmla="*/ 58 w 58"/>
                  <a:gd name="T1" fmla="*/ 32 h 68"/>
                  <a:gd name="T2" fmla="*/ 20 w 58"/>
                  <a:gd name="T3" fmla="*/ 32 h 68"/>
                  <a:gd name="T4" fmla="*/ 22 w 58"/>
                  <a:gd name="T5" fmla="*/ 38 h 68"/>
                  <a:gd name="T6" fmla="*/ 24 w 58"/>
                  <a:gd name="T7" fmla="*/ 46 h 68"/>
                  <a:gd name="T8" fmla="*/ 28 w 58"/>
                  <a:gd name="T9" fmla="*/ 50 h 68"/>
                  <a:gd name="T10" fmla="*/ 32 w 58"/>
                  <a:gd name="T11" fmla="*/ 54 h 68"/>
                  <a:gd name="T12" fmla="*/ 40 w 58"/>
                  <a:gd name="T13" fmla="*/ 56 h 68"/>
                  <a:gd name="T14" fmla="*/ 44 w 58"/>
                  <a:gd name="T15" fmla="*/ 54 h 68"/>
                  <a:gd name="T16" fmla="*/ 48 w 58"/>
                  <a:gd name="T17" fmla="*/ 54 h 68"/>
                  <a:gd name="T18" fmla="*/ 52 w 58"/>
                  <a:gd name="T19" fmla="*/ 50 h 68"/>
                  <a:gd name="T20" fmla="*/ 56 w 58"/>
                  <a:gd name="T21" fmla="*/ 46 h 68"/>
                  <a:gd name="T22" fmla="*/ 58 w 58"/>
                  <a:gd name="T23" fmla="*/ 46 h 68"/>
                  <a:gd name="T24" fmla="*/ 52 w 58"/>
                  <a:gd name="T25" fmla="*/ 56 h 68"/>
                  <a:gd name="T26" fmla="*/ 46 w 58"/>
                  <a:gd name="T27" fmla="*/ 62 h 68"/>
                  <a:gd name="T28" fmla="*/ 38 w 58"/>
                  <a:gd name="T29" fmla="*/ 66 h 68"/>
                  <a:gd name="T30" fmla="*/ 30 w 58"/>
                  <a:gd name="T31" fmla="*/ 68 h 68"/>
                  <a:gd name="T32" fmla="*/ 22 w 58"/>
                  <a:gd name="T33" fmla="*/ 66 h 68"/>
                  <a:gd name="T34" fmla="*/ 16 w 58"/>
                  <a:gd name="T35" fmla="*/ 64 h 68"/>
                  <a:gd name="T36" fmla="*/ 12 w 58"/>
                  <a:gd name="T37" fmla="*/ 62 h 68"/>
                  <a:gd name="T38" fmla="*/ 6 w 58"/>
                  <a:gd name="T39" fmla="*/ 56 h 68"/>
                  <a:gd name="T40" fmla="*/ 4 w 58"/>
                  <a:gd name="T41" fmla="*/ 50 h 68"/>
                  <a:gd name="T42" fmla="*/ 2 w 58"/>
                  <a:gd name="T43" fmla="*/ 44 h 68"/>
                  <a:gd name="T44" fmla="*/ 0 w 58"/>
                  <a:gd name="T45" fmla="*/ 34 h 68"/>
                  <a:gd name="T46" fmla="*/ 2 w 58"/>
                  <a:gd name="T47" fmla="*/ 24 h 68"/>
                  <a:gd name="T48" fmla="*/ 4 w 58"/>
                  <a:gd name="T49" fmla="*/ 16 h 68"/>
                  <a:gd name="T50" fmla="*/ 10 w 58"/>
                  <a:gd name="T51" fmla="*/ 10 h 68"/>
                  <a:gd name="T52" fmla="*/ 16 w 58"/>
                  <a:gd name="T53" fmla="*/ 4 h 68"/>
                  <a:gd name="T54" fmla="*/ 24 w 58"/>
                  <a:gd name="T55" fmla="*/ 2 h 68"/>
                  <a:gd name="T56" fmla="*/ 32 w 58"/>
                  <a:gd name="T57" fmla="*/ 0 h 68"/>
                  <a:gd name="T58" fmla="*/ 38 w 58"/>
                  <a:gd name="T59" fmla="*/ 0 h 68"/>
                  <a:gd name="T60" fmla="*/ 44 w 58"/>
                  <a:gd name="T61" fmla="*/ 4 h 68"/>
                  <a:gd name="T62" fmla="*/ 50 w 58"/>
                  <a:gd name="T63" fmla="*/ 8 h 68"/>
                  <a:gd name="T64" fmla="*/ 54 w 58"/>
                  <a:gd name="T65" fmla="*/ 14 h 68"/>
                  <a:gd name="T66" fmla="*/ 56 w 58"/>
                  <a:gd name="T67" fmla="*/ 22 h 68"/>
                  <a:gd name="T68" fmla="*/ 58 w 58"/>
                  <a:gd name="T69" fmla="*/ 32 h 68"/>
                  <a:gd name="T70" fmla="*/ 40 w 58"/>
                  <a:gd name="T71" fmla="*/ 28 h 68"/>
                  <a:gd name="T72" fmla="*/ 40 w 58"/>
                  <a:gd name="T73" fmla="*/ 20 h 68"/>
                  <a:gd name="T74" fmla="*/ 38 w 58"/>
                  <a:gd name="T75" fmla="*/ 16 h 68"/>
                  <a:gd name="T76" fmla="*/ 38 w 58"/>
                  <a:gd name="T77" fmla="*/ 12 h 68"/>
                  <a:gd name="T78" fmla="*/ 36 w 58"/>
                  <a:gd name="T79" fmla="*/ 8 h 68"/>
                  <a:gd name="T80" fmla="*/ 34 w 58"/>
                  <a:gd name="T81" fmla="*/ 6 h 68"/>
                  <a:gd name="T82" fmla="*/ 32 w 58"/>
                  <a:gd name="T83" fmla="*/ 4 h 68"/>
                  <a:gd name="T84" fmla="*/ 30 w 58"/>
                  <a:gd name="T85" fmla="*/ 4 h 68"/>
                  <a:gd name="T86" fmla="*/ 26 w 58"/>
                  <a:gd name="T87" fmla="*/ 6 h 68"/>
                  <a:gd name="T88" fmla="*/ 24 w 58"/>
                  <a:gd name="T89" fmla="*/ 8 h 68"/>
                  <a:gd name="T90" fmla="*/ 22 w 58"/>
                  <a:gd name="T91" fmla="*/ 12 h 68"/>
                  <a:gd name="T92" fmla="*/ 20 w 58"/>
                  <a:gd name="T93" fmla="*/ 18 h 68"/>
                  <a:gd name="T94" fmla="*/ 20 w 58"/>
                  <a:gd name="T95" fmla="*/ 24 h 68"/>
                  <a:gd name="T96" fmla="*/ 20 w 58"/>
                  <a:gd name="T97" fmla="*/ 28 h 68"/>
                  <a:gd name="T98" fmla="*/ 40 w 58"/>
                  <a:gd name="T99" fmla="*/ 2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8" h="68">
                    <a:moveTo>
                      <a:pt x="58" y="32"/>
                    </a:moveTo>
                    <a:lnTo>
                      <a:pt x="20" y="32"/>
                    </a:lnTo>
                    <a:lnTo>
                      <a:pt x="22" y="38"/>
                    </a:lnTo>
                    <a:lnTo>
                      <a:pt x="24" y="46"/>
                    </a:lnTo>
                    <a:lnTo>
                      <a:pt x="28" y="50"/>
                    </a:lnTo>
                    <a:lnTo>
                      <a:pt x="32" y="54"/>
                    </a:lnTo>
                    <a:lnTo>
                      <a:pt x="40" y="56"/>
                    </a:lnTo>
                    <a:lnTo>
                      <a:pt x="44" y="54"/>
                    </a:lnTo>
                    <a:lnTo>
                      <a:pt x="48" y="54"/>
                    </a:lnTo>
                    <a:lnTo>
                      <a:pt x="52" y="50"/>
                    </a:lnTo>
                    <a:lnTo>
                      <a:pt x="56" y="46"/>
                    </a:lnTo>
                    <a:lnTo>
                      <a:pt x="58" y="46"/>
                    </a:lnTo>
                    <a:lnTo>
                      <a:pt x="52" y="56"/>
                    </a:lnTo>
                    <a:lnTo>
                      <a:pt x="46" y="62"/>
                    </a:lnTo>
                    <a:lnTo>
                      <a:pt x="38" y="66"/>
                    </a:lnTo>
                    <a:lnTo>
                      <a:pt x="30" y="68"/>
                    </a:lnTo>
                    <a:lnTo>
                      <a:pt x="22" y="66"/>
                    </a:lnTo>
                    <a:lnTo>
                      <a:pt x="16" y="64"/>
                    </a:lnTo>
                    <a:lnTo>
                      <a:pt x="12" y="62"/>
                    </a:lnTo>
                    <a:lnTo>
                      <a:pt x="6" y="56"/>
                    </a:lnTo>
                    <a:lnTo>
                      <a:pt x="4" y="50"/>
                    </a:lnTo>
                    <a:lnTo>
                      <a:pt x="2" y="44"/>
                    </a:lnTo>
                    <a:lnTo>
                      <a:pt x="0" y="34"/>
                    </a:lnTo>
                    <a:lnTo>
                      <a:pt x="2" y="24"/>
                    </a:lnTo>
                    <a:lnTo>
                      <a:pt x="4" y="16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4" y="2"/>
                    </a:lnTo>
                    <a:lnTo>
                      <a:pt x="32" y="0"/>
                    </a:lnTo>
                    <a:lnTo>
                      <a:pt x="38" y="0"/>
                    </a:lnTo>
                    <a:lnTo>
                      <a:pt x="44" y="4"/>
                    </a:lnTo>
                    <a:lnTo>
                      <a:pt x="50" y="8"/>
                    </a:lnTo>
                    <a:lnTo>
                      <a:pt x="54" y="14"/>
                    </a:lnTo>
                    <a:lnTo>
                      <a:pt x="56" y="22"/>
                    </a:lnTo>
                    <a:lnTo>
                      <a:pt x="58" y="32"/>
                    </a:lnTo>
                    <a:close/>
                    <a:moveTo>
                      <a:pt x="40" y="28"/>
                    </a:moveTo>
                    <a:lnTo>
                      <a:pt x="40" y="20"/>
                    </a:lnTo>
                    <a:lnTo>
                      <a:pt x="38" y="16"/>
                    </a:lnTo>
                    <a:lnTo>
                      <a:pt x="38" y="12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2" y="4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4"/>
                    </a:lnTo>
                    <a:lnTo>
                      <a:pt x="20" y="28"/>
                    </a:lnTo>
                    <a:lnTo>
                      <a:pt x="40" y="2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6" name="Freeform 360"/>
              <p:cNvSpPr>
                <a:spLocks/>
              </p:cNvSpPr>
              <p:nvPr/>
            </p:nvSpPr>
            <p:spPr bwMode="auto">
              <a:xfrm>
                <a:off x="4072" y="2946"/>
                <a:ext cx="58" cy="68"/>
              </a:xfrm>
              <a:custGeom>
                <a:avLst/>
                <a:gdLst>
                  <a:gd name="T0" fmla="*/ 56 w 58"/>
                  <a:gd name="T1" fmla="*/ 48 h 68"/>
                  <a:gd name="T2" fmla="*/ 58 w 58"/>
                  <a:gd name="T3" fmla="*/ 50 h 68"/>
                  <a:gd name="T4" fmla="*/ 52 w 58"/>
                  <a:gd name="T5" fmla="*/ 58 h 68"/>
                  <a:gd name="T6" fmla="*/ 46 w 58"/>
                  <a:gd name="T7" fmla="*/ 64 h 68"/>
                  <a:gd name="T8" fmla="*/ 38 w 58"/>
                  <a:gd name="T9" fmla="*/ 66 h 68"/>
                  <a:gd name="T10" fmla="*/ 30 w 58"/>
                  <a:gd name="T11" fmla="*/ 68 h 68"/>
                  <a:gd name="T12" fmla="*/ 22 w 58"/>
                  <a:gd name="T13" fmla="*/ 66 h 68"/>
                  <a:gd name="T14" fmla="*/ 16 w 58"/>
                  <a:gd name="T15" fmla="*/ 64 h 68"/>
                  <a:gd name="T16" fmla="*/ 10 w 58"/>
                  <a:gd name="T17" fmla="*/ 58 h 68"/>
                  <a:gd name="T18" fmla="*/ 4 w 58"/>
                  <a:gd name="T19" fmla="*/ 52 h 68"/>
                  <a:gd name="T20" fmla="*/ 2 w 58"/>
                  <a:gd name="T21" fmla="*/ 44 h 68"/>
                  <a:gd name="T22" fmla="*/ 0 w 58"/>
                  <a:gd name="T23" fmla="*/ 34 h 68"/>
                  <a:gd name="T24" fmla="*/ 2 w 58"/>
                  <a:gd name="T25" fmla="*/ 26 h 68"/>
                  <a:gd name="T26" fmla="*/ 4 w 58"/>
                  <a:gd name="T27" fmla="*/ 18 h 68"/>
                  <a:gd name="T28" fmla="*/ 8 w 58"/>
                  <a:gd name="T29" fmla="*/ 12 h 68"/>
                  <a:gd name="T30" fmla="*/ 14 w 58"/>
                  <a:gd name="T31" fmla="*/ 6 h 68"/>
                  <a:gd name="T32" fmla="*/ 20 w 58"/>
                  <a:gd name="T33" fmla="*/ 2 h 68"/>
                  <a:gd name="T34" fmla="*/ 26 w 58"/>
                  <a:gd name="T35" fmla="*/ 0 h 68"/>
                  <a:gd name="T36" fmla="*/ 34 w 58"/>
                  <a:gd name="T37" fmla="*/ 0 h 68"/>
                  <a:gd name="T38" fmla="*/ 40 w 58"/>
                  <a:gd name="T39" fmla="*/ 0 h 68"/>
                  <a:gd name="T40" fmla="*/ 46 w 58"/>
                  <a:gd name="T41" fmla="*/ 2 h 68"/>
                  <a:gd name="T42" fmla="*/ 50 w 58"/>
                  <a:gd name="T43" fmla="*/ 6 h 68"/>
                  <a:gd name="T44" fmla="*/ 54 w 58"/>
                  <a:gd name="T45" fmla="*/ 10 h 68"/>
                  <a:gd name="T46" fmla="*/ 56 w 58"/>
                  <a:gd name="T47" fmla="*/ 16 h 68"/>
                  <a:gd name="T48" fmla="*/ 56 w 58"/>
                  <a:gd name="T49" fmla="*/ 20 h 68"/>
                  <a:gd name="T50" fmla="*/ 54 w 58"/>
                  <a:gd name="T51" fmla="*/ 24 h 68"/>
                  <a:gd name="T52" fmla="*/ 50 w 58"/>
                  <a:gd name="T53" fmla="*/ 24 h 68"/>
                  <a:gd name="T54" fmla="*/ 48 w 58"/>
                  <a:gd name="T55" fmla="*/ 26 h 68"/>
                  <a:gd name="T56" fmla="*/ 44 w 58"/>
                  <a:gd name="T57" fmla="*/ 24 h 68"/>
                  <a:gd name="T58" fmla="*/ 40 w 58"/>
                  <a:gd name="T59" fmla="*/ 22 h 68"/>
                  <a:gd name="T60" fmla="*/ 38 w 58"/>
                  <a:gd name="T61" fmla="*/ 18 h 68"/>
                  <a:gd name="T62" fmla="*/ 36 w 58"/>
                  <a:gd name="T63" fmla="*/ 12 h 68"/>
                  <a:gd name="T64" fmla="*/ 36 w 58"/>
                  <a:gd name="T65" fmla="*/ 8 h 68"/>
                  <a:gd name="T66" fmla="*/ 34 w 58"/>
                  <a:gd name="T67" fmla="*/ 6 h 68"/>
                  <a:gd name="T68" fmla="*/ 32 w 58"/>
                  <a:gd name="T69" fmla="*/ 4 h 68"/>
                  <a:gd name="T70" fmla="*/ 30 w 58"/>
                  <a:gd name="T71" fmla="*/ 4 h 68"/>
                  <a:gd name="T72" fmla="*/ 28 w 58"/>
                  <a:gd name="T73" fmla="*/ 6 h 68"/>
                  <a:gd name="T74" fmla="*/ 24 w 58"/>
                  <a:gd name="T75" fmla="*/ 8 h 68"/>
                  <a:gd name="T76" fmla="*/ 22 w 58"/>
                  <a:gd name="T77" fmla="*/ 12 h 68"/>
                  <a:gd name="T78" fmla="*/ 20 w 58"/>
                  <a:gd name="T79" fmla="*/ 18 h 68"/>
                  <a:gd name="T80" fmla="*/ 20 w 58"/>
                  <a:gd name="T81" fmla="*/ 24 h 68"/>
                  <a:gd name="T82" fmla="*/ 22 w 58"/>
                  <a:gd name="T83" fmla="*/ 32 h 68"/>
                  <a:gd name="T84" fmla="*/ 24 w 58"/>
                  <a:gd name="T85" fmla="*/ 40 h 68"/>
                  <a:gd name="T86" fmla="*/ 28 w 58"/>
                  <a:gd name="T87" fmla="*/ 48 h 68"/>
                  <a:gd name="T88" fmla="*/ 32 w 58"/>
                  <a:gd name="T89" fmla="*/ 52 h 68"/>
                  <a:gd name="T90" fmla="*/ 36 w 58"/>
                  <a:gd name="T91" fmla="*/ 54 h 68"/>
                  <a:gd name="T92" fmla="*/ 42 w 58"/>
                  <a:gd name="T93" fmla="*/ 56 h 68"/>
                  <a:gd name="T94" fmla="*/ 44 w 58"/>
                  <a:gd name="T95" fmla="*/ 56 h 68"/>
                  <a:gd name="T96" fmla="*/ 48 w 58"/>
                  <a:gd name="T97" fmla="*/ 54 h 68"/>
                  <a:gd name="T98" fmla="*/ 52 w 58"/>
                  <a:gd name="T99" fmla="*/ 52 h 68"/>
                  <a:gd name="T100" fmla="*/ 56 w 58"/>
                  <a:gd name="T101" fmla="*/ 4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8" h="68">
                    <a:moveTo>
                      <a:pt x="56" y="48"/>
                    </a:moveTo>
                    <a:lnTo>
                      <a:pt x="58" y="50"/>
                    </a:lnTo>
                    <a:lnTo>
                      <a:pt x="52" y="58"/>
                    </a:lnTo>
                    <a:lnTo>
                      <a:pt x="46" y="64"/>
                    </a:lnTo>
                    <a:lnTo>
                      <a:pt x="38" y="66"/>
                    </a:lnTo>
                    <a:lnTo>
                      <a:pt x="30" y="68"/>
                    </a:lnTo>
                    <a:lnTo>
                      <a:pt x="22" y="66"/>
                    </a:lnTo>
                    <a:lnTo>
                      <a:pt x="16" y="64"/>
                    </a:lnTo>
                    <a:lnTo>
                      <a:pt x="10" y="58"/>
                    </a:lnTo>
                    <a:lnTo>
                      <a:pt x="4" y="52"/>
                    </a:lnTo>
                    <a:lnTo>
                      <a:pt x="2" y="4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4" y="18"/>
                    </a:lnTo>
                    <a:lnTo>
                      <a:pt x="8" y="12"/>
                    </a:lnTo>
                    <a:lnTo>
                      <a:pt x="14" y="6"/>
                    </a:lnTo>
                    <a:lnTo>
                      <a:pt x="20" y="2"/>
                    </a:lnTo>
                    <a:lnTo>
                      <a:pt x="26" y="0"/>
                    </a:lnTo>
                    <a:lnTo>
                      <a:pt x="34" y="0"/>
                    </a:lnTo>
                    <a:lnTo>
                      <a:pt x="40" y="0"/>
                    </a:lnTo>
                    <a:lnTo>
                      <a:pt x="46" y="2"/>
                    </a:lnTo>
                    <a:lnTo>
                      <a:pt x="50" y="6"/>
                    </a:lnTo>
                    <a:lnTo>
                      <a:pt x="54" y="10"/>
                    </a:lnTo>
                    <a:lnTo>
                      <a:pt x="56" y="16"/>
                    </a:lnTo>
                    <a:lnTo>
                      <a:pt x="56" y="20"/>
                    </a:lnTo>
                    <a:lnTo>
                      <a:pt x="54" y="24"/>
                    </a:lnTo>
                    <a:lnTo>
                      <a:pt x="50" y="24"/>
                    </a:lnTo>
                    <a:lnTo>
                      <a:pt x="48" y="26"/>
                    </a:lnTo>
                    <a:lnTo>
                      <a:pt x="44" y="24"/>
                    </a:lnTo>
                    <a:lnTo>
                      <a:pt x="40" y="22"/>
                    </a:lnTo>
                    <a:lnTo>
                      <a:pt x="38" y="18"/>
                    </a:lnTo>
                    <a:lnTo>
                      <a:pt x="36" y="12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2" y="4"/>
                    </a:lnTo>
                    <a:lnTo>
                      <a:pt x="30" y="4"/>
                    </a:lnTo>
                    <a:lnTo>
                      <a:pt x="28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4"/>
                    </a:lnTo>
                    <a:lnTo>
                      <a:pt x="22" y="32"/>
                    </a:lnTo>
                    <a:lnTo>
                      <a:pt x="24" y="40"/>
                    </a:lnTo>
                    <a:lnTo>
                      <a:pt x="28" y="48"/>
                    </a:lnTo>
                    <a:lnTo>
                      <a:pt x="32" y="52"/>
                    </a:lnTo>
                    <a:lnTo>
                      <a:pt x="36" y="54"/>
                    </a:lnTo>
                    <a:lnTo>
                      <a:pt x="42" y="56"/>
                    </a:lnTo>
                    <a:lnTo>
                      <a:pt x="44" y="56"/>
                    </a:lnTo>
                    <a:lnTo>
                      <a:pt x="48" y="54"/>
                    </a:lnTo>
                    <a:lnTo>
                      <a:pt x="52" y="52"/>
                    </a:lnTo>
                    <a:lnTo>
                      <a:pt x="56" y="4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7" name="Freeform 361"/>
              <p:cNvSpPr>
                <a:spLocks/>
              </p:cNvSpPr>
              <p:nvPr/>
            </p:nvSpPr>
            <p:spPr bwMode="auto">
              <a:xfrm>
                <a:off x="4136" y="2924"/>
                <a:ext cx="44" cy="90"/>
              </a:xfrm>
              <a:custGeom>
                <a:avLst/>
                <a:gdLst>
                  <a:gd name="T0" fmla="*/ 28 w 44"/>
                  <a:gd name="T1" fmla="*/ 0 h 90"/>
                  <a:gd name="T2" fmla="*/ 28 w 44"/>
                  <a:gd name="T3" fmla="*/ 24 h 90"/>
                  <a:gd name="T4" fmla="*/ 44 w 44"/>
                  <a:gd name="T5" fmla="*/ 24 h 90"/>
                  <a:gd name="T6" fmla="*/ 44 w 44"/>
                  <a:gd name="T7" fmla="*/ 32 h 90"/>
                  <a:gd name="T8" fmla="*/ 28 w 44"/>
                  <a:gd name="T9" fmla="*/ 32 h 90"/>
                  <a:gd name="T10" fmla="*/ 28 w 44"/>
                  <a:gd name="T11" fmla="*/ 70 h 90"/>
                  <a:gd name="T12" fmla="*/ 28 w 44"/>
                  <a:gd name="T13" fmla="*/ 74 h 90"/>
                  <a:gd name="T14" fmla="*/ 28 w 44"/>
                  <a:gd name="T15" fmla="*/ 76 h 90"/>
                  <a:gd name="T16" fmla="*/ 30 w 44"/>
                  <a:gd name="T17" fmla="*/ 78 h 90"/>
                  <a:gd name="T18" fmla="*/ 30 w 44"/>
                  <a:gd name="T19" fmla="*/ 80 h 90"/>
                  <a:gd name="T20" fmla="*/ 32 w 44"/>
                  <a:gd name="T21" fmla="*/ 80 h 90"/>
                  <a:gd name="T22" fmla="*/ 32 w 44"/>
                  <a:gd name="T23" fmla="*/ 80 h 90"/>
                  <a:gd name="T24" fmla="*/ 36 w 44"/>
                  <a:gd name="T25" fmla="*/ 80 h 90"/>
                  <a:gd name="T26" fmla="*/ 40 w 44"/>
                  <a:gd name="T27" fmla="*/ 74 h 90"/>
                  <a:gd name="T28" fmla="*/ 42 w 44"/>
                  <a:gd name="T29" fmla="*/ 76 h 90"/>
                  <a:gd name="T30" fmla="*/ 38 w 44"/>
                  <a:gd name="T31" fmla="*/ 82 h 90"/>
                  <a:gd name="T32" fmla="*/ 34 w 44"/>
                  <a:gd name="T33" fmla="*/ 86 h 90"/>
                  <a:gd name="T34" fmla="*/ 30 w 44"/>
                  <a:gd name="T35" fmla="*/ 88 h 90"/>
                  <a:gd name="T36" fmla="*/ 24 w 44"/>
                  <a:gd name="T37" fmla="*/ 90 h 90"/>
                  <a:gd name="T38" fmla="*/ 20 w 44"/>
                  <a:gd name="T39" fmla="*/ 88 h 90"/>
                  <a:gd name="T40" fmla="*/ 14 w 44"/>
                  <a:gd name="T41" fmla="*/ 86 h 90"/>
                  <a:gd name="T42" fmla="*/ 12 w 44"/>
                  <a:gd name="T43" fmla="*/ 82 h 90"/>
                  <a:gd name="T44" fmla="*/ 10 w 44"/>
                  <a:gd name="T45" fmla="*/ 78 h 90"/>
                  <a:gd name="T46" fmla="*/ 10 w 44"/>
                  <a:gd name="T47" fmla="*/ 76 h 90"/>
                  <a:gd name="T48" fmla="*/ 10 w 44"/>
                  <a:gd name="T49" fmla="*/ 72 h 90"/>
                  <a:gd name="T50" fmla="*/ 8 w 44"/>
                  <a:gd name="T51" fmla="*/ 66 h 90"/>
                  <a:gd name="T52" fmla="*/ 8 w 44"/>
                  <a:gd name="T53" fmla="*/ 32 h 90"/>
                  <a:gd name="T54" fmla="*/ 0 w 44"/>
                  <a:gd name="T55" fmla="*/ 32 h 90"/>
                  <a:gd name="T56" fmla="*/ 0 w 44"/>
                  <a:gd name="T57" fmla="*/ 28 h 90"/>
                  <a:gd name="T58" fmla="*/ 8 w 44"/>
                  <a:gd name="T59" fmla="*/ 22 h 90"/>
                  <a:gd name="T60" fmla="*/ 16 w 44"/>
                  <a:gd name="T61" fmla="*/ 16 h 90"/>
                  <a:gd name="T62" fmla="*/ 22 w 44"/>
                  <a:gd name="T63" fmla="*/ 8 h 90"/>
                  <a:gd name="T64" fmla="*/ 26 w 44"/>
                  <a:gd name="T65" fmla="*/ 0 h 90"/>
                  <a:gd name="T66" fmla="*/ 28 w 44"/>
                  <a:gd name="T6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4" h="90">
                    <a:moveTo>
                      <a:pt x="28" y="0"/>
                    </a:moveTo>
                    <a:lnTo>
                      <a:pt x="28" y="24"/>
                    </a:lnTo>
                    <a:lnTo>
                      <a:pt x="44" y="24"/>
                    </a:lnTo>
                    <a:lnTo>
                      <a:pt x="44" y="32"/>
                    </a:lnTo>
                    <a:lnTo>
                      <a:pt x="28" y="32"/>
                    </a:lnTo>
                    <a:lnTo>
                      <a:pt x="28" y="70"/>
                    </a:lnTo>
                    <a:lnTo>
                      <a:pt x="28" y="74"/>
                    </a:lnTo>
                    <a:lnTo>
                      <a:pt x="28" y="76"/>
                    </a:lnTo>
                    <a:lnTo>
                      <a:pt x="30" y="78"/>
                    </a:lnTo>
                    <a:lnTo>
                      <a:pt x="30" y="80"/>
                    </a:lnTo>
                    <a:lnTo>
                      <a:pt x="32" y="80"/>
                    </a:lnTo>
                    <a:lnTo>
                      <a:pt x="32" y="80"/>
                    </a:lnTo>
                    <a:lnTo>
                      <a:pt x="36" y="80"/>
                    </a:lnTo>
                    <a:lnTo>
                      <a:pt x="40" y="74"/>
                    </a:lnTo>
                    <a:lnTo>
                      <a:pt x="42" y="76"/>
                    </a:lnTo>
                    <a:lnTo>
                      <a:pt x="38" y="82"/>
                    </a:lnTo>
                    <a:lnTo>
                      <a:pt x="34" y="86"/>
                    </a:lnTo>
                    <a:lnTo>
                      <a:pt x="30" y="88"/>
                    </a:lnTo>
                    <a:lnTo>
                      <a:pt x="24" y="90"/>
                    </a:lnTo>
                    <a:lnTo>
                      <a:pt x="20" y="88"/>
                    </a:lnTo>
                    <a:lnTo>
                      <a:pt x="14" y="86"/>
                    </a:lnTo>
                    <a:lnTo>
                      <a:pt x="12" y="82"/>
                    </a:lnTo>
                    <a:lnTo>
                      <a:pt x="10" y="78"/>
                    </a:lnTo>
                    <a:lnTo>
                      <a:pt x="10" y="76"/>
                    </a:lnTo>
                    <a:lnTo>
                      <a:pt x="10" y="72"/>
                    </a:lnTo>
                    <a:lnTo>
                      <a:pt x="8" y="66"/>
                    </a:lnTo>
                    <a:lnTo>
                      <a:pt x="8" y="32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8" y="22"/>
                    </a:lnTo>
                    <a:lnTo>
                      <a:pt x="16" y="16"/>
                    </a:lnTo>
                    <a:lnTo>
                      <a:pt x="22" y="8"/>
                    </a:lnTo>
                    <a:lnTo>
                      <a:pt x="26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8" name="Freeform 362"/>
              <p:cNvSpPr>
                <a:spLocks noEditPoints="1"/>
              </p:cNvSpPr>
              <p:nvPr/>
            </p:nvSpPr>
            <p:spPr bwMode="auto">
              <a:xfrm>
                <a:off x="4186" y="2914"/>
                <a:ext cx="32" cy="98"/>
              </a:xfrm>
              <a:custGeom>
                <a:avLst/>
                <a:gdLst>
                  <a:gd name="T0" fmla="*/ 16 w 32"/>
                  <a:gd name="T1" fmla="*/ 0 h 98"/>
                  <a:gd name="T2" fmla="*/ 20 w 32"/>
                  <a:gd name="T3" fmla="*/ 2 h 98"/>
                  <a:gd name="T4" fmla="*/ 24 w 32"/>
                  <a:gd name="T5" fmla="*/ 4 h 98"/>
                  <a:gd name="T6" fmla="*/ 26 w 32"/>
                  <a:gd name="T7" fmla="*/ 6 h 98"/>
                  <a:gd name="T8" fmla="*/ 26 w 32"/>
                  <a:gd name="T9" fmla="*/ 10 h 98"/>
                  <a:gd name="T10" fmla="*/ 26 w 32"/>
                  <a:gd name="T11" fmla="*/ 14 h 98"/>
                  <a:gd name="T12" fmla="*/ 24 w 32"/>
                  <a:gd name="T13" fmla="*/ 18 h 98"/>
                  <a:gd name="T14" fmla="*/ 20 w 32"/>
                  <a:gd name="T15" fmla="*/ 20 h 98"/>
                  <a:gd name="T16" fmla="*/ 16 w 32"/>
                  <a:gd name="T17" fmla="*/ 20 h 98"/>
                  <a:gd name="T18" fmla="*/ 12 w 32"/>
                  <a:gd name="T19" fmla="*/ 20 h 98"/>
                  <a:gd name="T20" fmla="*/ 10 w 32"/>
                  <a:gd name="T21" fmla="*/ 18 h 98"/>
                  <a:gd name="T22" fmla="*/ 8 w 32"/>
                  <a:gd name="T23" fmla="*/ 14 h 98"/>
                  <a:gd name="T24" fmla="*/ 6 w 32"/>
                  <a:gd name="T25" fmla="*/ 10 h 98"/>
                  <a:gd name="T26" fmla="*/ 8 w 32"/>
                  <a:gd name="T27" fmla="*/ 6 h 98"/>
                  <a:gd name="T28" fmla="*/ 10 w 32"/>
                  <a:gd name="T29" fmla="*/ 4 h 98"/>
                  <a:gd name="T30" fmla="*/ 12 w 32"/>
                  <a:gd name="T31" fmla="*/ 2 h 98"/>
                  <a:gd name="T32" fmla="*/ 16 w 32"/>
                  <a:gd name="T33" fmla="*/ 0 h 98"/>
                  <a:gd name="T34" fmla="*/ 26 w 32"/>
                  <a:gd name="T35" fmla="*/ 34 h 98"/>
                  <a:gd name="T36" fmla="*/ 26 w 32"/>
                  <a:gd name="T37" fmla="*/ 84 h 98"/>
                  <a:gd name="T38" fmla="*/ 26 w 32"/>
                  <a:gd name="T39" fmla="*/ 90 h 98"/>
                  <a:gd name="T40" fmla="*/ 28 w 32"/>
                  <a:gd name="T41" fmla="*/ 92 h 98"/>
                  <a:gd name="T42" fmla="*/ 30 w 32"/>
                  <a:gd name="T43" fmla="*/ 94 h 98"/>
                  <a:gd name="T44" fmla="*/ 32 w 32"/>
                  <a:gd name="T45" fmla="*/ 96 h 98"/>
                  <a:gd name="T46" fmla="*/ 32 w 32"/>
                  <a:gd name="T47" fmla="*/ 98 h 98"/>
                  <a:gd name="T48" fmla="*/ 0 w 32"/>
                  <a:gd name="T49" fmla="*/ 98 h 98"/>
                  <a:gd name="T50" fmla="*/ 0 w 32"/>
                  <a:gd name="T51" fmla="*/ 96 h 98"/>
                  <a:gd name="T52" fmla="*/ 4 w 32"/>
                  <a:gd name="T53" fmla="*/ 94 h 98"/>
                  <a:gd name="T54" fmla="*/ 6 w 32"/>
                  <a:gd name="T55" fmla="*/ 92 h 98"/>
                  <a:gd name="T56" fmla="*/ 6 w 32"/>
                  <a:gd name="T57" fmla="*/ 90 h 98"/>
                  <a:gd name="T58" fmla="*/ 6 w 32"/>
                  <a:gd name="T59" fmla="*/ 84 h 98"/>
                  <a:gd name="T60" fmla="*/ 6 w 32"/>
                  <a:gd name="T61" fmla="*/ 48 h 98"/>
                  <a:gd name="T62" fmla="*/ 6 w 32"/>
                  <a:gd name="T63" fmla="*/ 42 h 98"/>
                  <a:gd name="T64" fmla="*/ 6 w 32"/>
                  <a:gd name="T65" fmla="*/ 38 h 98"/>
                  <a:gd name="T66" fmla="*/ 4 w 32"/>
                  <a:gd name="T67" fmla="*/ 38 h 98"/>
                  <a:gd name="T68" fmla="*/ 0 w 32"/>
                  <a:gd name="T69" fmla="*/ 36 h 98"/>
                  <a:gd name="T70" fmla="*/ 0 w 32"/>
                  <a:gd name="T71" fmla="*/ 34 h 98"/>
                  <a:gd name="T72" fmla="*/ 26 w 32"/>
                  <a:gd name="T73" fmla="*/ 3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2" h="98">
                    <a:moveTo>
                      <a:pt x="16" y="0"/>
                    </a:moveTo>
                    <a:lnTo>
                      <a:pt x="20" y="2"/>
                    </a:lnTo>
                    <a:lnTo>
                      <a:pt x="24" y="4"/>
                    </a:lnTo>
                    <a:lnTo>
                      <a:pt x="26" y="6"/>
                    </a:lnTo>
                    <a:lnTo>
                      <a:pt x="26" y="10"/>
                    </a:lnTo>
                    <a:lnTo>
                      <a:pt x="26" y="14"/>
                    </a:lnTo>
                    <a:lnTo>
                      <a:pt x="24" y="18"/>
                    </a:lnTo>
                    <a:lnTo>
                      <a:pt x="20" y="20"/>
                    </a:lnTo>
                    <a:lnTo>
                      <a:pt x="16" y="20"/>
                    </a:lnTo>
                    <a:lnTo>
                      <a:pt x="12" y="20"/>
                    </a:lnTo>
                    <a:lnTo>
                      <a:pt x="10" y="18"/>
                    </a:lnTo>
                    <a:lnTo>
                      <a:pt x="8" y="14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10" y="4"/>
                    </a:lnTo>
                    <a:lnTo>
                      <a:pt x="12" y="2"/>
                    </a:lnTo>
                    <a:lnTo>
                      <a:pt x="16" y="0"/>
                    </a:lnTo>
                    <a:close/>
                    <a:moveTo>
                      <a:pt x="26" y="34"/>
                    </a:moveTo>
                    <a:lnTo>
                      <a:pt x="26" y="84"/>
                    </a:lnTo>
                    <a:lnTo>
                      <a:pt x="26" y="90"/>
                    </a:lnTo>
                    <a:lnTo>
                      <a:pt x="28" y="92"/>
                    </a:lnTo>
                    <a:lnTo>
                      <a:pt x="30" y="94"/>
                    </a:lnTo>
                    <a:lnTo>
                      <a:pt x="32" y="96"/>
                    </a:lnTo>
                    <a:lnTo>
                      <a:pt x="32" y="98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4" y="94"/>
                    </a:lnTo>
                    <a:lnTo>
                      <a:pt x="6" y="92"/>
                    </a:lnTo>
                    <a:lnTo>
                      <a:pt x="6" y="90"/>
                    </a:lnTo>
                    <a:lnTo>
                      <a:pt x="6" y="84"/>
                    </a:lnTo>
                    <a:lnTo>
                      <a:pt x="6" y="48"/>
                    </a:lnTo>
                    <a:lnTo>
                      <a:pt x="6" y="42"/>
                    </a:lnTo>
                    <a:lnTo>
                      <a:pt x="6" y="38"/>
                    </a:lnTo>
                    <a:lnTo>
                      <a:pt x="4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26" y="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79" name="Freeform 363"/>
              <p:cNvSpPr>
                <a:spLocks noEditPoints="1"/>
              </p:cNvSpPr>
              <p:nvPr/>
            </p:nvSpPr>
            <p:spPr bwMode="auto">
              <a:xfrm>
                <a:off x="4226" y="2946"/>
                <a:ext cx="62" cy="68"/>
              </a:xfrm>
              <a:custGeom>
                <a:avLst/>
                <a:gdLst>
                  <a:gd name="T0" fmla="*/ 32 w 62"/>
                  <a:gd name="T1" fmla="*/ 0 h 68"/>
                  <a:gd name="T2" fmla="*/ 40 w 62"/>
                  <a:gd name="T3" fmla="*/ 2 h 68"/>
                  <a:gd name="T4" fmla="*/ 48 w 62"/>
                  <a:gd name="T5" fmla="*/ 4 h 68"/>
                  <a:gd name="T6" fmla="*/ 54 w 62"/>
                  <a:gd name="T7" fmla="*/ 10 h 68"/>
                  <a:gd name="T8" fmla="*/ 60 w 62"/>
                  <a:gd name="T9" fmla="*/ 16 h 68"/>
                  <a:gd name="T10" fmla="*/ 62 w 62"/>
                  <a:gd name="T11" fmla="*/ 24 h 68"/>
                  <a:gd name="T12" fmla="*/ 62 w 62"/>
                  <a:gd name="T13" fmla="*/ 34 h 68"/>
                  <a:gd name="T14" fmla="*/ 62 w 62"/>
                  <a:gd name="T15" fmla="*/ 42 h 68"/>
                  <a:gd name="T16" fmla="*/ 60 w 62"/>
                  <a:gd name="T17" fmla="*/ 50 h 68"/>
                  <a:gd name="T18" fmla="*/ 56 w 62"/>
                  <a:gd name="T19" fmla="*/ 56 h 68"/>
                  <a:gd name="T20" fmla="*/ 50 w 62"/>
                  <a:gd name="T21" fmla="*/ 62 h 68"/>
                  <a:gd name="T22" fmla="*/ 42 w 62"/>
                  <a:gd name="T23" fmla="*/ 66 h 68"/>
                  <a:gd name="T24" fmla="*/ 32 w 62"/>
                  <a:gd name="T25" fmla="*/ 68 h 68"/>
                  <a:gd name="T26" fmla="*/ 22 w 62"/>
                  <a:gd name="T27" fmla="*/ 66 h 68"/>
                  <a:gd name="T28" fmla="*/ 14 w 62"/>
                  <a:gd name="T29" fmla="*/ 64 h 68"/>
                  <a:gd name="T30" fmla="*/ 8 w 62"/>
                  <a:gd name="T31" fmla="*/ 58 h 68"/>
                  <a:gd name="T32" fmla="*/ 4 w 62"/>
                  <a:gd name="T33" fmla="*/ 50 h 68"/>
                  <a:gd name="T34" fmla="*/ 0 w 62"/>
                  <a:gd name="T35" fmla="*/ 42 h 68"/>
                  <a:gd name="T36" fmla="*/ 0 w 62"/>
                  <a:gd name="T37" fmla="*/ 34 h 68"/>
                  <a:gd name="T38" fmla="*/ 0 w 62"/>
                  <a:gd name="T39" fmla="*/ 26 h 68"/>
                  <a:gd name="T40" fmla="*/ 4 w 62"/>
                  <a:gd name="T41" fmla="*/ 18 h 68"/>
                  <a:gd name="T42" fmla="*/ 8 w 62"/>
                  <a:gd name="T43" fmla="*/ 10 h 68"/>
                  <a:gd name="T44" fmla="*/ 14 w 62"/>
                  <a:gd name="T45" fmla="*/ 4 h 68"/>
                  <a:gd name="T46" fmla="*/ 22 w 62"/>
                  <a:gd name="T47" fmla="*/ 2 h 68"/>
                  <a:gd name="T48" fmla="*/ 32 w 62"/>
                  <a:gd name="T49" fmla="*/ 0 h 68"/>
                  <a:gd name="T50" fmla="*/ 32 w 62"/>
                  <a:gd name="T51" fmla="*/ 4 h 68"/>
                  <a:gd name="T52" fmla="*/ 28 w 62"/>
                  <a:gd name="T53" fmla="*/ 6 h 68"/>
                  <a:gd name="T54" fmla="*/ 24 w 62"/>
                  <a:gd name="T55" fmla="*/ 8 h 68"/>
                  <a:gd name="T56" fmla="*/ 22 w 62"/>
                  <a:gd name="T57" fmla="*/ 12 h 68"/>
                  <a:gd name="T58" fmla="*/ 20 w 62"/>
                  <a:gd name="T59" fmla="*/ 18 h 68"/>
                  <a:gd name="T60" fmla="*/ 20 w 62"/>
                  <a:gd name="T61" fmla="*/ 26 h 68"/>
                  <a:gd name="T62" fmla="*/ 20 w 62"/>
                  <a:gd name="T63" fmla="*/ 40 h 68"/>
                  <a:gd name="T64" fmla="*/ 20 w 62"/>
                  <a:gd name="T65" fmla="*/ 46 h 68"/>
                  <a:gd name="T66" fmla="*/ 20 w 62"/>
                  <a:gd name="T67" fmla="*/ 54 h 68"/>
                  <a:gd name="T68" fmla="*/ 22 w 62"/>
                  <a:gd name="T69" fmla="*/ 58 h 68"/>
                  <a:gd name="T70" fmla="*/ 24 w 62"/>
                  <a:gd name="T71" fmla="*/ 60 h 68"/>
                  <a:gd name="T72" fmla="*/ 28 w 62"/>
                  <a:gd name="T73" fmla="*/ 62 h 68"/>
                  <a:gd name="T74" fmla="*/ 32 w 62"/>
                  <a:gd name="T75" fmla="*/ 64 h 68"/>
                  <a:gd name="T76" fmla="*/ 34 w 62"/>
                  <a:gd name="T77" fmla="*/ 62 h 68"/>
                  <a:gd name="T78" fmla="*/ 38 w 62"/>
                  <a:gd name="T79" fmla="*/ 62 h 68"/>
                  <a:gd name="T80" fmla="*/ 40 w 62"/>
                  <a:gd name="T81" fmla="*/ 58 h 68"/>
                  <a:gd name="T82" fmla="*/ 42 w 62"/>
                  <a:gd name="T83" fmla="*/ 54 h 68"/>
                  <a:gd name="T84" fmla="*/ 42 w 62"/>
                  <a:gd name="T85" fmla="*/ 48 h 68"/>
                  <a:gd name="T86" fmla="*/ 44 w 62"/>
                  <a:gd name="T87" fmla="*/ 40 h 68"/>
                  <a:gd name="T88" fmla="*/ 44 w 62"/>
                  <a:gd name="T89" fmla="*/ 28 h 68"/>
                  <a:gd name="T90" fmla="*/ 44 w 62"/>
                  <a:gd name="T91" fmla="*/ 22 h 68"/>
                  <a:gd name="T92" fmla="*/ 42 w 62"/>
                  <a:gd name="T93" fmla="*/ 16 h 68"/>
                  <a:gd name="T94" fmla="*/ 42 w 62"/>
                  <a:gd name="T95" fmla="*/ 12 h 68"/>
                  <a:gd name="T96" fmla="*/ 40 w 62"/>
                  <a:gd name="T97" fmla="*/ 8 h 68"/>
                  <a:gd name="T98" fmla="*/ 38 w 62"/>
                  <a:gd name="T99" fmla="*/ 6 h 68"/>
                  <a:gd name="T100" fmla="*/ 34 w 62"/>
                  <a:gd name="T101" fmla="*/ 4 h 68"/>
                  <a:gd name="T102" fmla="*/ 32 w 62"/>
                  <a:gd name="T103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2" h="68">
                    <a:moveTo>
                      <a:pt x="32" y="0"/>
                    </a:moveTo>
                    <a:lnTo>
                      <a:pt x="40" y="2"/>
                    </a:lnTo>
                    <a:lnTo>
                      <a:pt x="48" y="4"/>
                    </a:lnTo>
                    <a:lnTo>
                      <a:pt x="54" y="10"/>
                    </a:lnTo>
                    <a:lnTo>
                      <a:pt x="60" y="16"/>
                    </a:lnTo>
                    <a:lnTo>
                      <a:pt x="62" y="24"/>
                    </a:lnTo>
                    <a:lnTo>
                      <a:pt x="62" y="34"/>
                    </a:lnTo>
                    <a:lnTo>
                      <a:pt x="62" y="42"/>
                    </a:lnTo>
                    <a:lnTo>
                      <a:pt x="60" y="50"/>
                    </a:lnTo>
                    <a:lnTo>
                      <a:pt x="56" y="56"/>
                    </a:lnTo>
                    <a:lnTo>
                      <a:pt x="50" y="62"/>
                    </a:lnTo>
                    <a:lnTo>
                      <a:pt x="42" y="66"/>
                    </a:lnTo>
                    <a:lnTo>
                      <a:pt x="32" y="68"/>
                    </a:lnTo>
                    <a:lnTo>
                      <a:pt x="22" y="66"/>
                    </a:lnTo>
                    <a:lnTo>
                      <a:pt x="14" y="64"/>
                    </a:lnTo>
                    <a:lnTo>
                      <a:pt x="8" y="58"/>
                    </a:lnTo>
                    <a:lnTo>
                      <a:pt x="4" y="50"/>
                    </a:lnTo>
                    <a:lnTo>
                      <a:pt x="0" y="42"/>
                    </a:lnTo>
                    <a:lnTo>
                      <a:pt x="0" y="34"/>
                    </a:lnTo>
                    <a:lnTo>
                      <a:pt x="0" y="26"/>
                    </a:lnTo>
                    <a:lnTo>
                      <a:pt x="4" y="18"/>
                    </a:lnTo>
                    <a:lnTo>
                      <a:pt x="8" y="10"/>
                    </a:lnTo>
                    <a:lnTo>
                      <a:pt x="14" y="4"/>
                    </a:lnTo>
                    <a:lnTo>
                      <a:pt x="22" y="2"/>
                    </a:lnTo>
                    <a:lnTo>
                      <a:pt x="32" y="0"/>
                    </a:lnTo>
                    <a:close/>
                    <a:moveTo>
                      <a:pt x="32" y="4"/>
                    </a:moveTo>
                    <a:lnTo>
                      <a:pt x="28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6"/>
                    </a:lnTo>
                    <a:lnTo>
                      <a:pt x="20" y="40"/>
                    </a:lnTo>
                    <a:lnTo>
                      <a:pt x="20" y="46"/>
                    </a:lnTo>
                    <a:lnTo>
                      <a:pt x="20" y="54"/>
                    </a:lnTo>
                    <a:lnTo>
                      <a:pt x="22" y="58"/>
                    </a:lnTo>
                    <a:lnTo>
                      <a:pt x="24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4" y="62"/>
                    </a:lnTo>
                    <a:lnTo>
                      <a:pt x="38" y="62"/>
                    </a:lnTo>
                    <a:lnTo>
                      <a:pt x="40" y="58"/>
                    </a:lnTo>
                    <a:lnTo>
                      <a:pt x="42" y="54"/>
                    </a:lnTo>
                    <a:lnTo>
                      <a:pt x="42" y="48"/>
                    </a:lnTo>
                    <a:lnTo>
                      <a:pt x="44" y="40"/>
                    </a:lnTo>
                    <a:lnTo>
                      <a:pt x="44" y="28"/>
                    </a:lnTo>
                    <a:lnTo>
                      <a:pt x="44" y="22"/>
                    </a:lnTo>
                    <a:lnTo>
                      <a:pt x="42" y="16"/>
                    </a:lnTo>
                    <a:lnTo>
                      <a:pt x="42" y="12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4" y="4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0" name="Freeform 364"/>
              <p:cNvSpPr>
                <a:spLocks/>
              </p:cNvSpPr>
              <p:nvPr/>
            </p:nvSpPr>
            <p:spPr bwMode="auto">
              <a:xfrm>
                <a:off x="4300" y="2946"/>
                <a:ext cx="66" cy="66"/>
              </a:xfrm>
              <a:custGeom>
                <a:avLst/>
                <a:gdLst>
                  <a:gd name="T0" fmla="*/ 24 w 66"/>
                  <a:gd name="T1" fmla="*/ 2 h 66"/>
                  <a:gd name="T2" fmla="*/ 24 w 66"/>
                  <a:gd name="T3" fmla="*/ 10 h 66"/>
                  <a:gd name="T4" fmla="*/ 30 w 66"/>
                  <a:gd name="T5" fmla="*/ 6 h 66"/>
                  <a:gd name="T6" fmla="*/ 34 w 66"/>
                  <a:gd name="T7" fmla="*/ 2 h 66"/>
                  <a:gd name="T8" fmla="*/ 40 w 66"/>
                  <a:gd name="T9" fmla="*/ 0 h 66"/>
                  <a:gd name="T10" fmla="*/ 44 w 66"/>
                  <a:gd name="T11" fmla="*/ 0 h 66"/>
                  <a:gd name="T12" fmla="*/ 50 w 66"/>
                  <a:gd name="T13" fmla="*/ 0 h 66"/>
                  <a:gd name="T14" fmla="*/ 54 w 66"/>
                  <a:gd name="T15" fmla="*/ 4 h 66"/>
                  <a:gd name="T16" fmla="*/ 58 w 66"/>
                  <a:gd name="T17" fmla="*/ 8 h 66"/>
                  <a:gd name="T18" fmla="*/ 60 w 66"/>
                  <a:gd name="T19" fmla="*/ 12 h 66"/>
                  <a:gd name="T20" fmla="*/ 60 w 66"/>
                  <a:gd name="T21" fmla="*/ 16 h 66"/>
                  <a:gd name="T22" fmla="*/ 60 w 66"/>
                  <a:gd name="T23" fmla="*/ 20 h 66"/>
                  <a:gd name="T24" fmla="*/ 60 w 66"/>
                  <a:gd name="T25" fmla="*/ 26 h 66"/>
                  <a:gd name="T26" fmla="*/ 60 w 66"/>
                  <a:gd name="T27" fmla="*/ 52 h 66"/>
                  <a:gd name="T28" fmla="*/ 62 w 66"/>
                  <a:gd name="T29" fmla="*/ 58 h 66"/>
                  <a:gd name="T30" fmla="*/ 62 w 66"/>
                  <a:gd name="T31" fmla="*/ 60 h 66"/>
                  <a:gd name="T32" fmla="*/ 64 w 66"/>
                  <a:gd name="T33" fmla="*/ 62 h 66"/>
                  <a:gd name="T34" fmla="*/ 66 w 66"/>
                  <a:gd name="T35" fmla="*/ 64 h 66"/>
                  <a:gd name="T36" fmla="*/ 66 w 66"/>
                  <a:gd name="T37" fmla="*/ 66 h 66"/>
                  <a:gd name="T38" fmla="*/ 36 w 66"/>
                  <a:gd name="T39" fmla="*/ 66 h 66"/>
                  <a:gd name="T40" fmla="*/ 36 w 66"/>
                  <a:gd name="T41" fmla="*/ 64 h 66"/>
                  <a:gd name="T42" fmla="*/ 38 w 66"/>
                  <a:gd name="T43" fmla="*/ 62 h 66"/>
                  <a:gd name="T44" fmla="*/ 40 w 66"/>
                  <a:gd name="T45" fmla="*/ 60 h 66"/>
                  <a:gd name="T46" fmla="*/ 42 w 66"/>
                  <a:gd name="T47" fmla="*/ 56 h 66"/>
                  <a:gd name="T48" fmla="*/ 42 w 66"/>
                  <a:gd name="T49" fmla="*/ 52 h 66"/>
                  <a:gd name="T50" fmla="*/ 42 w 66"/>
                  <a:gd name="T51" fmla="*/ 24 h 66"/>
                  <a:gd name="T52" fmla="*/ 42 w 66"/>
                  <a:gd name="T53" fmla="*/ 16 h 66"/>
                  <a:gd name="T54" fmla="*/ 40 w 66"/>
                  <a:gd name="T55" fmla="*/ 14 h 66"/>
                  <a:gd name="T56" fmla="*/ 40 w 66"/>
                  <a:gd name="T57" fmla="*/ 12 h 66"/>
                  <a:gd name="T58" fmla="*/ 38 w 66"/>
                  <a:gd name="T59" fmla="*/ 10 h 66"/>
                  <a:gd name="T60" fmla="*/ 38 w 66"/>
                  <a:gd name="T61" fmla="*/ 10 h 66"/>
                  <a:gd name="T62" fmla="*/ 36 w 66"/>
                  <a:gd name="T63" fmla="*/ 10 h 66"/>
                  <a:gd name="T64" fmla="*/ 32 w 66"/>
                  <a:gd name="T65" fmla="*/ 10 h 66"/>
                  <a:gd name="T66" fmla="*/ 28 w 66"/>
                  <a:gd name="T67" fmla="*/ 14 h 66"/>
                  <a:gd name="T68" fmla="*/ 24 w 66"/>
                  <a:gd name="T69" fmla="*/ 20 h 66"/>
                  <a:gd name="T70" fmla="*/ 24 w 66"/>
                  <a:gd name="T71" fmla="*/ 52 h 66"/>
                  <a:gd name="T72" fmla="*/ 26 w 66"/>
                  <a:gd name="T73" fmla="*/ 58 h 66"/>
                  <a:gd name="T74" fmla="*/ 26 w 66"/>
                  <a:gd name="T75" fmla="*/ 60 h 66"/>
                  <a:gd name="T76" fmla="*/ 28 w 66"/>
                  <a:gd name="T77" fmla="*/ 62 h 66"/>
                  <a:gd name="T78" fmla="*/ 30 w 66"/>
                  <a:gd name="T79" fmla="*/ 64 h 66"/>
                  <a:gd name="T80" fmla="*/ 30 w 66"/>
                  <a:gd name="T81" fmla="*/ 66 h 66"/>
                  <a:gd name="T82" fmla="*/ 0 w 66"/>
                  <a:gd name="T83" fmla="*/ 66 h 66"/>
                  <a:gd name="T84" fmla="*/ 0 w 66"/>
                  <a:gd name="T85" fmla="*/ 64 h 66"/>
                  <a:gd name="T86" fmla="*/ 2 w 66"/>
                  <a:gd name="T87" fmla="*/ 62 h 66"/>
                  <a:gd name="T88" fmla="*/ 4 w 66"/>
                  <a:gd name="T89" fmla="*/ 60 h 66"/>
                  <a:gd name="T90" fmla="*/ 6 w 66"/>
                  <a:gd name="T91" fmla="*/ 58 h 66"/>
                  <a:gd name="T92" fmla="*/ 6 w 66"/>
                  <a:gd name="T93" fmla="*/ 52 h 66"/>
                  <a:gd name="T94" fmla="*/ 6 w 66"/>
                  <a:gd name="T95" fmla="*/ 16 h 66"/>
                  <a:gd name="T96" fmla="*/ 6 w 66"/>
                  <a:gd name="T97" fmla="*/ 10 h 66"/>
                  <a:gd name="T98" fmla="*/ 4 w 66"/>
                  <a:gd name="T99" fmla="*/ 6 h 66"/>
                  <a:gd name="T100" fmla="*/ 2 w 66"/>
                  <a:gd name="T101" fmla="*/ 6 h 66"/>
                  <a:gd name="T102" fmla="*/ 0 w 66"/>
                  <a:gd name="T103" fmla="*/ 4 h 66"/>
                  <a:gd name="T104" fmla="*/ 0 w 66"/>
                  <a:gd name="T105" fmla="*/ 2 h 66"/>
                  <a:gd name="T106" fmla="*/ 24 w 66"/>
                  <a:gd name="T107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6" h="66">
                    <a:moveTo>
                      <a:pt x="24" y="2"/>
                    </a:moveTo>
                    <a:lnTo>
                      <a:pt x="24" y="10"/>
                    </a:lnTo>
                    <a:lnTo>
                      <a:pt x="30" y="6"/>
                    </a:lnTo>
                    <a:lnTo>
                      <a:pt x="34" y="2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54" y="4"/>
                    </a:lnTo>
                    <a:lnTo>
                      <a:pt x="58" y="8"/>
                    </a:lnTo>
                    <a:lnTo>
                      <a:pt x="60" y="12"/>
                    </a:lnTo>
                    <a:lnTo>
                      <a:pt x="60" y="16"/>
                    </a:lnTo>
                    <a:lnTo>
                      <a:pt x="60" y="20"/>
                    </a:lnTo>
                    <a:lnTo>
                      <a:pt x="60" y="26"/>
                    </a:lnTo>
                    <a:lnTo>
                      <a:pt x="60" y="52"/>
                    </a:lnTo>
                    <a:lnTo>
                      <a:pt x="62" y="58"/>
                    </a:lnTo>
                    <a:lnTo>
                      <a:pt x="62" y="60"/>
                    </a:lnTo>
                    <a:lnTo>
                      <a:pt x="64" y="62"/>
                    </a:lnTo>
                    <a:lnTo>
                      <a:pt x="66" y="64"/>
                    </a:lnTo>
                    <a:lnTo>
                      <a:pt x="66" y="66"/>
                    </a:lnTo>
                    <a:lnTo>
                      <a:pt x="36" y="66"/>
                    </a:lnTo>
                    <a:lnTo>
                      <a:pt x="36" y="64"/>
                    </a:lnTo>
                    <a:lnTo>
                      <a:pt x="38" y="62"/>
                    </a:lnTo>
                    <a:lnTo>
                      <a:pt x="40" y="60"/>
                    </a:lnTo>
                    <a:lnTo>
                      <a:pt x="42" y="56"/>
                    </a:lnTo>
                    <a:lnTo>
                      <a:pt x="42" y="52"/>
                    </a:lnTo>
                    <a:lnTo>
                      <a:pt x="42" y="24"/>
                    </a:lnTo>
                    <a:lnTo>
                      <a:pt x="42" y="16"/>
                    </a:lnTo>
                    <a:lnTo>
                      <a:pt x="40" y="14"/>
                    </a:lnTo>
                    <a:lnTo>
                      <a:pt x="40" y="12"/>
                    </a:lnTo>
                    <a:lnTo>
                      <a:pt x="38" y="10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2" y="10"/>
                    </a:lnTo>
                    <a:lnTo>
                      <a:pt x="28" y="14"/>
                    </a:lnTo>
                    <a:lnTo>
                      <a:pt x="24" y="20"/>
                    </a:lnTo>
                    <a:lnTo>
                      <a:pt x="24" y="52"/>
                    </a:lnTo>
                    <a:lnTo>
                      <a:pt x="26" y="58"/>
                    </a:lnTo>
                    <a:lnTo>
                      <a:pt x="26" y="60"/>
                    </a:lnTo>
                    <a:lnTo>
                      <a:pt x="28" y="62"/>
                    </a:lnTo>
                    <a:lnTo>
                      <a:pt x="30" y="64"/>
                    </a:lnTo>
                    <a:lnTo>
                      <a:pt x="30" y="66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2" y="62"/>
                    </a:lnTo>
                    <a:lnTo>
                      <a:pt x="4" y="60"/>
                    </a:lnTo>
                    <a:lnTo>
                      <a:pt x="6" y="58"/>
                    </a:lnTo>
                    <a:lnTo>
                      <a:pt x="6" y="52"/>
                    </a:lnTo>
                    <a:lnTo>
                      <a:pt x="6" y="16"/>
                    </a:lnTo>
                    <a:lnTo>
                      <a:pt x="6" y="10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4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1" name="Freeform 365"/>
              <p:cNvSpPr>
                <a:spLocks/>
              </p:cNvSpPr>
              <p:nvPr/>
            </p:nvSpPr>
            <p:spPr bwMode="auto">
              <a:xfrm>
                <a:off x="4408" y="2948"/>
                <a:ext cx="60" cy="64"/>
              </a:xfrm>
              <a:custGeom>
                <a:avLst/>
                <a:gdLst>
                  <a:gd name="T0" fmla="*/ 60 w 60"/>
                  <a:gd name="T1" fmla="*/ 64 h 64"/>
                  <a:gd name="T2" fmla="*/ 0 w 60"/>
                  <a:gd name="T3" fmla="*/ 64 h 64"/>
                  <a:gd name="T4" fmla="*/ 0 w 60"/>
                  <a:gd name="T5" fmla="*/ 62 h 64"/>
                  <a:gd name="T6" fmla="*/ 36 w 60"/>
                  <a:gd name="T7" fmla="*/ 4 h 64"/>
                  <a:gd name="T8" fmla="*/ 26 w 60"/>
                  <a:gd name="T9" fmla="*/ 4 h 64"/>
                  <a:gd name="T10" fmla="*/ 20 w 60"/>
                  <a:gd name="T11" fmla="*/ 4 h 64"/>
                  <a:gd name="T12" fmla="*/ 16 w 60"/>
                  <a:gd name="T13" fmla="*/ 6 h 64"/>
                  <a:gd name="T14" fmla="*/ 14 w 60"/>
                  <a:gd name="T15" fmla="*/ 8 h 64"/>
                  <a:gd name="T16" fmla="*/ 12 w 60"/>
                  <a:gd name="T17" fmla="*/ 10 h 64"/>
                  <a:gd name="T18" fmla="*/ 10 w 60"/>
                  <a:gd name="T19" fmla="*/ 14 h 64"/>
                  <a:gd name="T20" fmla="*/ 8 w 60"/>
                  <a:gd name="T21" fmla="*/ 20 h 64"/>
                  <a:gd name="T22" fmla="*/ 6 w 60"/>
                  <a:gd name="T23" fmla="*/ 20 h 64"/>
                  <a:gd name="T24" fmla="*/ 6 w 60"/>
                  <a:gd name="T25" fmla="*/ 0 h 64"/>
                  <a:gd name="T26" fmla="*/ 60 w 60"/>
                  <a:gd name="T27" fmla="*/ 0 h 64"/>
                  <a:gd name="T28" fmla="*/ 60 w 60"/>
                  <a:gd name="T29" fmla="*/ 2 h 64"/>
                  <a:gd name="T30" fmla="*/ 26 w 60"/>
                  <a:gd name="T31" fmla="*/ 60 h 64"/>
                  <a:gd name="T32" fmla="*/ 30 w 60"/>
                  <a:gd name="T33" fmla="*/ 60 h 64"/>
                  <a:gd name="T34" fmla="*/ 38 w 60"/>
                  <a:gd name="T35" fmla="*/ 60 h 64"/>
                  <a:gd name="T36" fmla="*/ 44 w 60"/>
                  <a:gd name="T37" fmla="*/ 58 h 64"/>
                  <a:gd name="T38" fmla="*/ 50 w 60"/>
                  <a:gd name="T39" fmla="*/ 56 h 64"/>
                  <a:gd name="T40" fmla="*/ 54 w 60"/>
                  <a:gd name="T41" fmla="*/ 52 h 64"/>
                  <a:gd name="T42" fmla="*/ 56 w 60"/>
                  <a:gd name="T43" fmla="*/ 48 h 64"/>
                  <a:gd name="T44" fmla="*/ 58 w 60"/>
                  <a:gd name="T45" fmla="*/ 42 h 64"/>
                  <a:gd name="T46" fmla="*/ 60 w 60"/>
                  <a:gd name="T47" fmla="*/ 42 h 64"/>
                  <a:gd name="T48" fmla="*/ 60 w 60"/>
                  <a:gd name="T49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0" h="64">
                    <a:moveTo>
                      <a:pt x="60" y="64"/>
                    </a:moveTo>
                    <a:lnTo>
                      <a:pt x="0" y="64"/>
                    </a:lnTo>
                    <a:lnTo>
                      <a:pt x="0" y="62"/>
                    </a:lnTo>
                    <a:lnTo>
                      <a:pt x="36" y="4"/>
                    </a:lnTo>
                    <a:lnTo>
                      <a:pt x="26" y="4"/>
                    </a:lnTo>
                    <a:lnTo>
                      <a:pt x="20" y="4"/>
                    </a:lnTo>
                    <a:lnTo>
                      <a:pt x="16" y="6"/>
                    </a:lnTo>
                    <a:lnTo>
                      <a:pt x="14" y="8"/>
                    </a:lnTo>
                    <a:lnTo>
                      <a:pt x="12" y="10"/>
                    </a:lnTo>
                    <a:lnTo>
                      <a:pt x="10" y="14"/>
                    </a:lnTo>
                    <a:lnTo>
                      <a:pt x="8" y="20"/>
                    </a:lnTo>
                    <a:lnTo>
                      <a:pt x="6" y="20"/>
                    </a:lnTo>
                    <a:lnTo>
                      <a:pt x="6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26" y="60"/>
                    </a:lnTo>
                    <a:lnTo>
                      <a:pt x="30" y="60"/>
                    </a:lnTo>
                    <a:lnTo>
                      <a:pt x="38" y="60"/>
                    </a:lnTo>
                    <a:lnTo>
                      <a:pt x="44" y="58"/>
                    </a:lnTo>
                    <a:lnTo>
                      <a:pt x="50" y="56"/>
                    </a:lnTo>
                    <a:lnTo>
                      <a:pt x="54" y="52"/>
                    </a:lnTo>
                    <a:lnTo>
                      <a:pt x="56" y="48"/>
                    </a:lnTo>
                    <a:lnTo>
                      <a:pt x="58" y="42"/>
                    </a:lnTo>
                    <a:lnTo>
                      <a:pt x="60" y="42"/>
                    </a:lnTo>
                    <a:lnTo>
                      <a:pt x="60" y="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2" name="Freeform 366"/>
              <p:cNvSpPr>
                <a:spLocks noEditPoints="1"/>
              </p:cNvSpPr>
              <p:nvPr/>
            </p:nvSpPr>
            <p:spPr bwMode="auto">
              <a:xfrm>
                <a:off x="4476" y="2946"/>
                <a:ext cx="64" cy="68"/>
              </a:xfrm>
              <a:custGeom>
                <a:avLst/>
                <a:gdLst>
                  <a:gd name="T0" fmla="*/ 32 w 64"/>
                  <a:gd name="T1" fmla="*/ 0 h 68"/>
                  <a:gd name="T2" fmla="*/ 40 w 64"/>
                  <a:gd name="T3" fmla="*/ 2 h 68"/>
                  <a:gd name="T4" fmla="*/ 48 w 64"/>
                  <a:gd name="T5" fmla="*/ 4 h 68"/>
                  <a:gd name="T6" fmla="*/ 54 w 64"/>
                  <a:gd name="T7" fmla="*/ 10 h 68"/>
                  <a:gd name="T8" fmla="*/ 60 w 64"/>
                  <a:gd name="T9" fmla="*/ 16 h 68"/>
                  <a:gd name="T10" fmla="*/ 62 w 64"/>
                  <a:gd name="T11" fmla="*/ 24 h 68"/>
                  <a:gd name="T12" fmla="*/ 64 w 64"/>
                  <a:gd name="T13" fmla="*/ 34 h 68"/>
                  <a:gd name="T14" fmla="*/ 62 w 64"/>
                  <a:gd name="T15" fmla="*/ 42 h 68"/>
                  <a:gd name="T16" fmla="*/ 60 w 64"/>
                  <a:gd name="T17" fmla="*/ 50 h 68"/>
                  <a:gd name="T18" fmla="*/ 56 w 64"/>
                  <a:gd name="T19" fmla="*/ 56 h 68"/>
                  <a:gd name="T20" fmla="*/ 50 w 64"/>
                  <a:gd name="T21" fmla="*/ 62 h 68"/>
                  <a:gd name="T22" fmla="*/ 42 w 64"/>
                  <a:gd name="T23" fmla="*/ 66 h 68"/>
                  <a:gd name="T24" fmla="*/ 32 w 64"/>
                  <a:gd name="T25" fmla="*/ 68 h 68"/>
                  <a:gd name="T26" fmla="*/ 22 w 64"/>
                  <a:gd name="T27" fmla="*/ 66 h 68"/>
                  <a:gd name="T28" fmla="*/ 14 w 64"/>
                  <a:gd name="T29" fmla="*/ 64 h 68"/>
                  <a:gd name="T30" fmla="*/ 8 w 64"/>
                  <a:gd name="T31" fmla="*/ 58 h 68"/>
                  <a:gd name="T32" fmla="*/ 4 w 64"/>
                  <a:gd name="T33" fmla="*/ 50 h 68"/>
                  <a:gd name="T34" fmla="*/ 2 w 64"/>
                  <a:gd name="T35" fmla="*/ 42 h 68"/>
                  <a:gd name="T36" fmla="*/ 0 w 64"/>
                  <a:gd name="T37" fmla="*/ 34 h 68"/>
                  <a:gd name="T38" fmla="*/ 2 w 64"/>
                  <a:gd name="T39" fmla="*/ 26 h 68"/>
                  <a:gd name="T40" fmla="*/ 4 w 64"/>
                  <a:gd name="T41" fmla="*/ 18 h 68"/>
                  <a:gd name="T42" fmla="*/ 8 w 64"/>
                  <a:gd name="T43" fmla="*/ 10 h 68"/>
                  <a:gd name="T44" fmla="*/ 16 w 64"/>
                  <a:gd name="T45" fmla="*/ 4 h 68"/>
                  <a:gd name="T46" fmla="*/ 22 w 64"/>
                  <a:gd name="T47" fmla="*/ 2 h 68"/>
                  <a:gd name="T48" fmla="*/ 32 w 64"/>
                  <a:gd name="T49" fmla="*/ 0 h 68"/>
                  <a:gd name="T50" fmla="*/ 32 w 64"/>
                  <a:gd name="T51" fmla="*/ 4 h 68"/>
                  <a:gd name="T52" fmla="*/ 28 w 64"/>
                  <a:gd name="T53" fmla="*/ 6 h 68"/>
                  <a:gd name="T54" fmla="*/ 24 w 64"/>
                  <a:gd name="T55" fmla="*/ 8 h 68"/>
                  <a:gd name="T56" fmla="*/ 22 w 64"/>
                  <a:gd name="T57" fmla="*/ 12 h 68"/>
                  <a:gd name="T58" fmla="*/ 20 w 64"/>
                  <a:gd name="T59" fmla="*/ 18 h 68"/>
                  <a:gd name="T60" fmla="*/ 20 w 64"/>
                  <a:gd name="T61" fmla="*/ 26 h 68"/>
                  <a:gd name="T62" fmla="*/ 20 w 64"/>
                  <a:gd name="T63" fmla="*/ 40 h 68"/>
                  <a:gd name="T64" fmla="*/ 20 w 64"/>
                  <a:gd name="T65" fmla="*/ 46 h 68"/>
                  <a:gd name="T66" fmla="*/ 22 w 64"/>
                  <a:gd name="T67" fmla="*/ 54 h 68"/>
                  <a:gd name="T68" fmla="*/ 22 w 64"/>
                  <a:gd name="T69" fmla="*/ 58 h 68"/>
                  <a:gd name="T70" fmla="*/ 24 w 64"/>
                  <a:gd name="T71" fmla="*/ 60 h 68"/>
                  <a:gd name="T72" fmla="*/ 28 w 64"/>
                  <a:gd name="T73" fmla="*/ 62 h 68"/>
                  <a:gd name="T74" fmla="*/ 32 w 64"/>
                  <a:gd name="T75" fmla="*/ 64 h 68"/>
                  <a:gd name="T76" fmla="*/ 36 w 64"/>
                  <a:gd name="T77" fmla="*/ 62 h 68"/>
                  <a:gd name="T78" fmla="*/ 38 w 64"/>
                  <a:gd name="T79" fmla="*/ 62 h 68"/>
                  <a:gd name="T80" fmla="*/ 40 w 64"/>
                  <a:gd name="T81" fmla="*/ 58 h 68"/>
                  <a:gd name="T82" fmla="*/ 42 w 64"/>
                  <a:gd name="T83" fmla="*/ 54 h 68"/>
                  <a:gd name="T84" fmla="*/ 44 w 64"/>
                  <a:gd name="T85" fmla="*/ 48 h 68"/>
                  <a:gd name="T86" fmla="*/ 44 w 64"/>
                  <a:gd name="T87" fmla="*/ 40 h 68"/>
                  <a:gd name="T88" fmla="*/ 44 w 64"/>
                  <a:gd name="T89" fmla="*/ 28 h 68"/>
                  <a:gd name="T90" fmla="*/ 44 w 64"/>
                  <a:gd name="T91" fmla="*/ 22 h 68"/>
                  <a:gd name="T92" fmla="*/ 44 w 64"/>
                  <a:gd name="T93" fmla="*/ 16 h 68"/>
                  <a:gd name="T94" fmla="*/ 42 w 64"/>
                  <a:gd name="T95" fmla="*/ 12 h 68"/>
                  <a:gd name="T96" fmla="*/ 40 w 64"/>
                  <a:gd name="T97" fmla="*/ 8 h 68"/>
                  <a:gd name="T98" fmla="*/ 38 w 64"/>
                  <a:gd name="T99" fmla="*/ 6 h 68"/>
                  <a:gd name="T100" fmla="*/ 36 w 64"/>
                  <a:gd name="T101" fmla="*/ 4 h 68"/>
                  <a:gd name="T102" fmla="*/ 32 w 64"/>
                  <a:gd name="T103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4" h="68">
                    <a:moveTo>
                      <a:pt x="32" y="0"/>
                    </a:moveTo>
                    <a:lnTo>
                      <a:pt x="40" y="2"/>
                    </a:lnTo>
                    <a:lnTo>
                      <a:pt x="48" y="4"/>
                    </a:lnTo>
                    <a:lnTo>
                      <a:pt x="54" y="10"/>
                    </a:lnTo>
                    <a:lnTo>
                      <a:pt x="60" y="16"/>
                    </a:lnTo>
                    <a:lnTo>
                      <a:pt x="62" y="24"/>
                    </a:lnTo>
                    <a:lnTo>
                      <a:pt x="64" y="34"/>
                    </a:lnTo>
                    <a:lnTo>
                      <a:pt x="62" y="42"/>
                    </a:lnTo>
                    <a:lnTo>
                      <a:pt x="60" y="50"/>
                    </a:lnTo>
                    <a:lnTo>
                      <a:pt x="56" y="56"/>
                    </a:lnTo>
                    <a:lnTo>
                      <a:pt x="50" y="62"/>
                    </a:lnTo>
                    <a:lnTo>
                      <a:pt x="42" y="66"/>
                    </a:lnTo>
                    <a:lnTo>
                      <a:pt x="32" y="68"/>
                    </a:lnTo>
                    <a:lnTo>
                      <a:pt x="22" y="66"/>
                    </a:lnTo>
                    <a:lnTo>
                      <a:pt x="14" y="64"/>
                    </a:lnTo>
                    <a:lnTo>
                      <a:pt x="8" y="58"/>
                    </a:lnTo>
                    <a:lnTo>
                      <a:pt x="4" y="50"/>
                    </a:lnTo>
                    <a:lnTo>
                      <a:pt x="2" y="42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4" y="18"/>
                    </a:lnTo>
                    <a:lnTo>
                      <a:pt x="8" y="10"/>
                    </a:lnTo>
                    <a:lnTo>
                      <a:pt x="16" y="4"/>
                    </a:lnTo>
                    <a:lnTo>
                      <a:pt x="22" y="2"/>
                    </a:lnTo>
                    <a:lnTo>
                      <a:pt x="32" y="0"/>
                    </a:lnTo>
                    <a:close/>
                    <a:moveTo>
                      <a:pt x="32" y="4"/>
                    </a:moveTo>
                    <a:lnTo>
                      <a:pt x="28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6"/>
                    </a:lnTo>
                    <a:lnTo>
                      <a:pt x="20" y="40"/>
                    </a:lnTo>
                    <a:lnTo>
                      <a:pt x="20" y="46"/>
                    </a:lnTo>
                    <a:lnTo>
                      <a:pt x="22" y="54"/>
                    </a:lnTo>
                    <a:lnTo>
                      <a:pt x="22" y="58"/>
                    </a:lnTo>
                    <a:lnTo>
                      <a:pt x="24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6" y="62"/>
                    </a:lnTo>
                    <a:lnTo>
                      <a:pt x="38" y="62"/>
                    </a:lnTo>
                    <a:lnTo>
                      <a:pt x="40" y="58"/>
                    </a:lnTo>
                    <a:lnTo>
                      <a:pt x="42" y="54"/>
                    </a:lnTo>
                    <a:lnTo>
                      <a:pt x="44" y="48"/>
                    </a:lnTo>
                    <a:lnTo>
                      <a:pt x="44" y="40"/>
                    </a:lnTo>
                    <a:lnTo>
                      <a:pt x="44" y="28"/>
                    </a:lnTo>
                    <a:lnTo>
                      <a:pt x="44" y="22"/>
                    </a:lnTo>
                    <a:lnTo>
                      <a:pt x="44" y="16"/>
                    </a:lnTo>
                    <a:lnTo>
                      <a:pt x="42" y="12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6" y="4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3" name="Freeform 367"/>
              <p:cNvSpPr>
                <a:spLocks/>
              </p:cNvSpPr>
              <p:nvPr/>
            </p:nvSpPr>
            <p:spPr bwMode="auto">
              <a:xfrm>
                <a:off x="4550" y="2946"/>
                <a:ext cx="68" cy="66"/>
              </a:xfrm>
              <a:custGeom>
                <a:avLst/>
                <a:gdLst>
                  <a:gd name="T0" fmla="*/ 26 w 68"/>
                  <a:gd name="T1" fmla="*/ 2 h 66"/>
                  <a:gd name="T2" fmla="*/ 26 w 68"/>
                  <a:gd name="T3" fmla="*/ 10 h 66"/>
                  <a:gd name="T4" fmla="*/ 30 w 68"/>
                  <a:gd name="T5" fmla="*/ 6 h 66"/>
                  <a:gd name="T6" fmla="*/ 34 w 68"/>
                  <a:gd name="T7" fmla="*/ 2 h 66"/>
                  <a:gd name="T8" fmla="*/ 40 w 68"/>
                  <a:gd name="T9" fmla="*/ 0 h 66"/>
                  <a:gd name="T10" fmla="*/ 44 w 68"/>
                  <a:gd name="T11" fmla="*/ 0 h 66"/>
                  <a:gd name="T12" fmla="*/ 50 w 68"/>
                  <a:gd name="T13" fmla="*/ 0 h 66"/>
                  <a:gd name="T14" fmla="*/ 54 w 68"/>
                  <a:gd name="T15" fmla="*/ 4 h 66"/>
                  <a:gd name="T16" fmla="*/ 58 w 68"/>
                  <a:gd name="T17" fmla="*/ 8 h 66"/>
                  <a:gd name="T18" fmla="*/ 60 w 68"/>
                  <a:gd name="T19" fmla="*/ 12 h 66"/>
                  <a:gd name="T20" fmla="*/ 60 w 68"/>
                  <a:gd name="T21" fmla="*/ 16 h 66"/>
                  <a:gd name="T22" fmla="*/ 62 w 68"/>
                  <a:gd name="T23" fmla="*/ 20 h 66"/>
                  <a:gd name="T24" fmla="*/ 62 w 68"/>
                  <a:gd name="T25" fmla="*/ 26 h 66"/>
                  <a:gd name="T26" fmla="*/ 62 w 68"/>
                  <a:gd name="T27" fmla="*/ 52 h 66"/>
                  <a:gd name="T28" fmla="*/ 62 w 68"/>
                  <a:gd name="T29" fmla="*/ 58 h 66"/>
                  <a:gd name="T30" fmla="*/ 62 w 68"/>
                  <a:gd name="T31" fmla="*/ 60 h 66"/>
                  <a:gd name="T32" fmla="*/ 64 w 68"/>
                  <a:gd name="T33" fmla="*/ 62 h 66"/>
                  <a:gd name="T34" fmla="*/ 68 w 68"/>
                  <a:gd name="T35" fmla="*/ 64 h 66"/>
                  <a:gd name="T36" fmla="*/ 68 w 68"/>
                  <a:gd name="T37" fmla="*/ 66 h 66"/>
                  <a:gd name="T38" fmla="*/ 36 w 68"/>
                  <a:gd name="T39" fmla="*/ 66 h 66"/>
                  <a:gd name="T40" fmla="*/ 36 w 68"/>
                  <a:gd name="T41" fmla="*/ 64 h 66"/>
                  <a:gd name="T42" fmla="*/ 38 w 68"/>
                  <a:gd name="T43" fmla="*/ 62 h 66"/>
                  <a:gd name="T44" fmla="*/ 40 w 68"/>
                  <a:gd name="T45" fmla="*/ 60 h 66"/>
                  <a:gd name="T46" fmla="*/ 42 w 68"/>
                  <a:gd name="T47" fmla="*/ 56 h 66"/>
                  <a:gd name="T48" fmla="*/ 42 w 68"/>
                  <a:gd name="T49" fmla="*/ 52 h 66"/>
                  <a:gd name="T50" fmla="*/ 42 w 68"/>
                  <a:gd name="T51" fmla="*/ 24 h 66"/>
                  <a:gd name="T52" fmla="*/ 42 w 68"/>
                  <a:gd name="T53" fmla="*/ 16 h 66"/>
                  <a:gd name="T54" fmla="*/ 42 w 68"/>
                  <a:gd name="T55" fmla="*/ 14 h 66"/>
                  <a:gd name="T56" fmla="*/ 40 w 68"/>
                  <a:gd name="T57" fmla="*/ 12 h 66"/>
                  <a:gd name="T58" fmla="*/ 40 w 68"/>
                  <a:gd name="T59" fmla="*/ 10 h 66"/>
                  <a:gd name="T60" fmla="*/ 38 w 68"/>
                  <a:gd name="T61" fmla="*/ 10 h 66"/>
                  <a:gd name="T62" fmla="*/ 36 w 68"/>
                  <a:gd name="T63" fmla="*/ 10 h 66"/>
                  <a:gd name="T64" fmla="*/ 32 w 68"/>
                  <a:gd name="T65" fmla="*/ 10 h 66"/>
                  <a:gd name="T66" fmla="*/ 28 w 68"/>
                  <a:gd name="T67" fmla="*/ 14 h 66"/>
                  <a:gd name="T68" fmla="*/ 26 w 68"/>
                  <a:gd name="T69" fmla="*/ 20 h 66"/>
                  <a:gd name="T70" fmla="*/ 26 w 68"/>
                  <a:gd name="T71" fmla="*/ 52 h 66"/>
                  <a:gd name="T72" fmla="*/ 26 w 68"/>
                  <a:gd name="T73" fmla="*/ 58 h 66"/>
                  <a:gd name="T74" fmla="*/ 26 w 68"/>
                  <a:gd name="T75" fmla="*/ 60 h 66"/>
                  <a:gd name="T76" fmla="*/ 28 w 68"/>
                  <a:gd name="T77" fmla="*/ 62 h 66"/>
                  <a:gd name="T78" fmla="*/ 32 w 68"/>
                  <a:gd name="T79" fmla="*/ 64 h 66"/>
                  <a:gd name="T80" fmla="*/ 32 w 68"/>
                  <a:gd name="T81" fmla="*/ 66 h 66"/>
                  <a:gd name="T82" fmla="*/ 0 w 68"/>
                  <a:gd name="T83" fmla="*/ 66 h 66"/>
                  <a:gd name="T84" fmla="*/ 0 w 68"/>
                  <a:gd name="T85" fmla="*/ 64 h 66"/>
                  <a:gd name="T86" fmla="*/ 2 w 68"/>
                  <a:gd name="T87" fmla="*/ 62 h 66"/>
                  <a:gd name="T88" fmla="*/ 4 w 68"/>
                  <a:gd name="T89" fmla="*/ 60 h 66"/>
                  <a:gd name="T90" fmla="*/ 6 w 68"/>
                  <a:gd name="T91" fmla="*/ 58 h 66"/>
                  <a:gd name="T92" fmla="*/ 6 w 68"/>
                  <a:gd name="T93" fmla="*/ 52 h 66"/>
                  <a:gd name="T94" fmla="*/ 6 w 68"/>
                  <a:gd name="T95" fmla="*/ 16 h 66"/>
                  <a:gd name="T96" fmla="*/ 6 w 68"/>
                  <a:gd name="T97" fmla="*/ 10 h 66"/>
                  <a:gd name="T98" fmla="*/ 4 w 68"/>
                  <a:gd name="T99" fmla="*/ 6 h 66"/>
                  <a:gd name="T100" fmla="*/ 2 w 68"/>
                  <a:gd name="T101" fmla="*/ 6 h 66"/>
                  <a:gd name="T102" fmla="*/ 0 w 68"/>
                  <a:gd name="T103" fmla="*/ 4 h 66"/>
                  <a:gd name="T104" fmla="*/ 0 w 68"/>
                  <a:gd name="T105" fmla="*/ 2 h 66"/>
                  <a:gd name="T106" fmla="*/ 26 w 68"/>
                  <a:gd name="T107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6">
                    <a:moveTo>
                      <a:pt x="26" y="2"/>
                    </a:moveTo>
                    <a:lnTo>
                      <a:pt x="26" y="10"/>
                    </a:lnTo>
                    <a:lnTo>
                      <a:pt x="30" y="6"/>
                    </a:lnTo>
                    <a:lnTo>
                      <a:pt x="34" y="2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54" y="4"/>
                    </a:lnTo>
                    <a:lnTo>
                      <a:pt x="58" y="8"/>
                    </a:lnTo>
                    <a:lnTo>
                      <a:pt x="60" y="12"/>
                    </a:lnTo>
                    <a:lnTo>
                      <a:pt x="60" y="16"/>
                    </a:lnTo>
                    <a:lnTo>
                      <a:pt x="62" y="20"/>
                    </a:lnTo>
                    <a:lnTo>
                      <a:pt x="62" y="26"/>
                    </a:lnTo>
                    <a:lnTo>
                      <a:pt x="62" y="52"/>
                    </a:lnTo>
                    <a:lnTo>
                      <a:pt x="62" y="58"/>
                    </a:lnTo>
                    <a:lnTo>
                      <a:pt x="62" y="60"/>
                    </a:lnTo>
                    <a:lnTo>
                      <a:pt x="64" y="62"/>
                    </a:lnTo>
                    <a:lnTo>
                      <a:pt x="68" y="64"/>
                    </a:lnTo>
                    <a:lnTo>
                      <a:pt x="68" y="66"/>
                    </a:lnTo>
                    <a:lnTo>
                      <a:pt x="36" y="66"/>
                    </a:lnTo>
                    <a:lnTo>
                      <a:pt x="36" y="64"/>
                    </a:lnTo>
                    <a:lnTo>
                      <a:pt x="38" y="62"/>
                    </a:lnTo>
                    <a:lnTo>
                      <a:pt x="40" y="60"/>
                    </a:lnTo>
                    <a:lnTo>
                      <a:pt x="42" y="56"/>
                    </a:lnTo>
                    <a:lnTo>
                      <a:pt x="42" y="52"/>
                    </a:lnTo>
                    <a:lnTo>
                      <a:pt x="42" y="24"/>
                    </a:lnTo>
                    <a:lnTo>
                      <a:pt x="42" y="16"/>
                    </a:lnTo>
                    <a:lnTo>
                      <a:pt x="42" y="14"/>
                    </a:lnTo>
                    <a:lnTo>
                      <a:pt x="40" y="12"/>
                    </a:lnTo>
                    <a:lnTo>
                      <a:pt x="40" y="10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2" y="10"/>
                    </a:lnTo>
                    <a:lnTo>
                      <a:pt x="28" y="14"/>
                    </a:lnTo>
                    <a:lnTo>
                      <a:pt x="26" y="20"/>
                    </a:lnTo>
                    <a:lnTo>
                      <a:pt x="26" y="52"/>
                    </a:lnTo>
                    <a:lnTo>
                      <a:pt x="26" y="58"/>
                    </a:lnTo>
                    <a:lnTo>
                      <a:pt x="26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2" y="66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2" y="62"/>
                    </a:lnTo>
                    <a:lnTo>
                      <a:pt x="4" y="60"/>
                    </a:lnTo>
                    <a:lnTo>
                      <a:pt x="6" y="58"/>
                    </a:lnTo>
                    <a:lnTo>
                      <a:pt x="6" y="52"/>
                    </a:lnTo>
                    <a:lnTo>
                      <a:pt x="6" y="16"/>
                    </a:lnTo>
                    <a:lnTo>
                      <a:pt x="6" y="10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4" name="Freeform 368"/>
              <p:cNvSpPr>
                <a:spLocks noEditPoints="1"/>
              </p:cNvSpPr>
              <p:nvPr/>
            </p:nvSpPr>
            <p:spPr bwMode="auto">
              <a:xfrm>
                <a:off x="4628" y="2946"/>
                <a:ext cx="56" cy="68"/>
              </a:xfrm>
              <a:custGeom>
                <a:avLst/>
                <a:gdLst>
                  <a:gd name="T0" fmla="*/ 56 w 56"/>
                  <a:gd name="T1" fmla="*/ 32 h 68"/>
                  <a:gd name="T2" fmla="*/ 20 w 56"/>
                  <a:gd name="T3" fmla="*/ 32 h 68"/>
                  <a:gd name="T4" fmla="*/ 20 w 56"/>
                  <a:gd name="T5" fmla="*/ 38 h 68"/>
                  <a:gd name="T6" fmla="*/ 22 w 56"/>
                  <a:gd name="T7" fmla="*/ 46 h 68"/>
                  <a:gd name="T8" fmla="*/ 26 w 56"/>
                  <a:gd name="T9" fmla="*/ 50 h 68"/>
                  <a:gd name="T10" fmla="*/ 32 w 56"/>
                  <a:gd name="T11" fmla="*/ 54 h 68"/>
                  <a:gd name="T12" fmla="*/ 38 w 56"/>
                  <a:gd name="T13" fmla="*/ 56 h 68"/>
                  <a:gd name="T14" fmla="*/ 42 w 56"/>
                  <a:gd name="T15" fmla="*/ 54 h 68"/>
                  <a:gd name="T16" fmla="*/ 46 w 56"/>
                  <a:gd name="T17" fmla="*/ 54 h 68"/>
                  <a:gd name="T18" fmla="*/ 50 w 56"/>
                  <a:gd name="T19" fmla="*/ 50 h 68"/>
                  <a:gd name="T20" fmla="*/ 54 w 56"/>
                  <a:gd name="T21" fmla="*/ 46 h 68"/>
                  <a:gd name="T22" fmla="*/ 56 w 56"/>
                  <a:gd name="T23" fmla="*/ 46 h 68"/>
                  <a:gd name="T24" fmla="*/ 52 w 56"/>
                  <a:gd name="T25" fmla="*/ 56 h 68"/>
                  <a:gd name="T26" fmla="*/ 44 w 56"/>
                  <a:gd name="T27" fmla="*/ 62 h 68"/>
                  <a:gd name="T28" fmla="*/ 38 w 56"/>
                  <a:gd name="T29" fmla="*/ 66 h 68"/>
                  <a:gd name="T30" fmla="*/ 30 w 56"/>
                  <a:gd name="T31" fmla="*/ 68 h 68"/>
                  <a:gd name="T32" fmla="*/ 22 w 56"/>
                  <a:gd name="T33" fmla="*/ 66 h 68"/>
                  <a:gd name="T34" fmla="*/ 16 w 56"/>
                  <a:gd name="T35" fmla="*/ 64 h 68"/>
                  <a:gd name="T36" fmla="*/ 10 w 56"/>
                  <a:gd name="T37" fmla="*/ 62 h 68"/>
                  <a:gd name="T38" fmla="*/ 6 w 56"/>
                  <a:gd name="T39" fmla="*/ 56 h 68"/>
                  <a:gd name="T40" fmla="*/ 2 w 56"/>
                  <a:gd name="T41" fmla="*/ 50 h 68"/>
                  <a:gd name="T42" fmla="*/ 0 w 56"/>
                  <a:gd name="T43" fmla="*/ 44 h 68"/>
                  <a:gd name="T44" fmla="*/ 0 w 56"/>
                  <a:gd name="T45" fmla="*/ 34 h 68"/>
                  <a:gd name="T46" fmla="*/ 0 w 56"/>
                  <a:gd name="T47" fmla="*/ 24 h 68"/>
                  <a:gd name="T48" fmla="*/ 4 w 56"/>
                  <a:gd name="T49" fmla="*/ 16 h 68"/>
                  <a:gd name="T50" fmla="*/ 10 w 56"/>
                  <a:gd name="T51" fmla="*/ 10 h 68"/>
                  <a:gd name="T52" fmla="*/ 16 w 56"/>
                  <a:gd name="T53" fmla="*/ 4 h 68"/>
                  <a:gd name="T54" fmla="*/ 22 w 56"/>
                  <a:gd name="T55" fmla="*/ 2 h 68"/>
                  <a:gd name="T56" fmla="*/ 30 w 56"/>
                  <a:gd name="T57" fmla="*/ 0 h 68"/>
                  <a:gd name="T58" fmla="*/ 38 w 56"/>
                  <a:gd name="T59" fmla="*/ 0 h 68"/>
                  <a:gd name="T60" fmla="*/ 44 w 56"/>
                  <a:gd name="T61" fmla="*/ 4 h 68"/>
                  <a:gd name="T62" fmla="*/ 48 w 56"/>
                  <a:gd name="T63" fmla="*/ 8 h 68"/>
                  <a:gd name="T64" fmla="*/ 52 w 56"/>
                  <a:gd name="T65" fmla="*/ 14 h 68"/>
                  <a:gd name="T66" fmla="*/ 56 w 56"/>
                  <a:gd name="T67" fmla="*/ 22 h 68"/>
                  <a:gd name="T68" fmla="*/ 56 w 56"/>
                  <a:gd name="T69" fmla="*/ 32 h 68"/>
                  <a:gd name="T70" fmla="*/ 38 w 56"/>
                  <a:gd name="T71" fmla="*/ 28 h 68"/>
                  <a:gd name="T72" fmla="*/ 38 w 56"/>
                  <a:gd name="T73" fmla="*/ 20 h 68"/>
                  <a:gd name="T74" fmla="*/ 38 w 56"/>
                  <a:gd name="T75" fmla="*/ 16 h 68"/>
                  <a:gd name="T76" fmla="*/ 38 w 56"/>
                  <a:gd name="T77" fmla="*/ 12 h 68"/>
                  <a:gd name="T78" fmla="*/ 36 w 56"/>
                  <a:gd name="T79" fmla="*/ 8 h 68"/>
                  <a:gd name="T80" fmla="*/ 34 w 56"/>
                  <a:gd name="T81" fmla="*/ 6 h 68"/>
                  <a:gd name="T82" fmla="*/ 32 w 56"/>
                  <a:gd name="T83" fmla="*/ 4 h 68"/>
                  <a:gd name="T84" fmla="*/ 30 w 56"/>
                  <a:gd name="T85" fmla="*/ 4 h 68"/>
                  <a:gd name="T86" fmla="*/ 26 w 56"/>
                  <a:gd name="T87" fmla="*/ 6 h 68"/>
                  <a:gd name="T88" fmla="*/ 24 w 56"/>
                  <a:gd name="T89" fmla="*/ 8 h 68"/>
                  <a:gd name="T90" fmla="*/ 22 w 56"/>
                  <a:gd name="T91" fmla="*/ 12 h 68"/>
                  <a:gd name="T92" fmla="*/ 20 w 56"/>
                  <a:gd name="T93" fmla="*/ 18 h 68"/>
                  <a:gd name="T94" fmla="*/ 20 w 56"/>
                  <a:gd name="T95" fmla="*/ 24 h 68"/>
                  <a:gd name="T96" fmla="*/ 20 w 56"/>
                  <a:gd name="T97" fmla="*/ 28 h 68"/>
                  <a:gd name="T98" fmla="*/ 38 w 56"/>
                  <a:gd name="T99" fmla="*/ 2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" h="68">
                    <a:moveTo>
                      <a:pt x="56" y="32"/>
                    </a:moveTo>
                    <a:lnTo>
                      <a:pt x="20" y="32"/>
                    </a:lnTo>
                    <a:lnTo>
                      <a:pt x="20" y="38"/>
                    </a:lnTo>
                    <a:lnTo>
                      <a:pt x="22" y="46"/>
                    </a:lnTo>
                    <a:lnTo>
                      <a:pt x="26" y="50"/>
                    </a:lnTo>
                    <a:lnTo>
                      <a:pt x="32" y="54"/>
                    </a:lnTo>
                    <a:lnTo>
                      <a:pt x="38" y="56"/>
                    </a:lnTo>
                    <a:lnTo>
                      <a:pt x="42" y="54"/>
                    </a:lnTo>
                    <a:lnTo>
                      <a:pt x="46" y="54"/>
                    </a:lnTo>
                    <a:lnTo>
                      <a:pt x="50" y="50"/>
                    </a:lnTo>
                    <a:lnTo>
                      <a:pt x="54" y="46"/>
                    </a:lnTo>
                    <a:lnTo>
                      <a:pt x="56" y="46"/>
                    </a:lnTo>
                    <a:lnTo>
                      <a:pt x="52" y="56"/>
                    </a:lnTo>
                    <a:lnTo>
                      <a:pt x="44" y="62"/>
                    </a:lnTo>
                    <a:lnTo>
                      <a:pt x="38" y="66"/>
                    </a:lnTo>
                    <a:lnTo>
                      <a:pt x="30" y="68"/>
                    </a:lnTo>
                    <a:lnTo>
                      <a:pt x="22" y="66"/>
                    </a:lnTo>
                    <a:lnTo>
                      <a:pt x="16" y="64"/>
                    </a:lnTo>
                    <a:lnTo>
                      <a:pt x="10" y="62"/>
                    </a:lnTo>
                    <a:lnTo>
                      <a:pt x="6" y="56"/>
                    </a:lnTo>
                    <a:lnTo>
                      <a:pt x="2" y="50"/>
                    </a:lnTo>
                    <a:lnTo>
                      <a:pt x="0" y="44"/>
                    </a:lnTo>
                    <a:lnTo>
                      <a:pt x="0" y="34"/>
                    </a:lnTo>
                    <a:lnTo>
                      <a:pt x="0" y="24"/>
                    </a:lnTo>
                    <a:lnTo>
                      <a:pt x="4" y="16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2" y="2"/>
                    </a:lnTo>
                    <a:lnTo>
                      <a:pt x="30" y="0"/>
                    </a:lnTo>
                    <a:lnTo>
                      <a:pt x="38" y="0"/>
                    </a:lnTo>
                    <a:lnTo>
                      <a:pt x="44" y="4"/>
                    </a:lnTo>
                    <a:lnTo>
                      <a:pt x="48" y="8"/>
                    </a:lnTo>
                    <a:lnTo>
                      <a:pt x="52" y="14"/>
                    </a:lnTo>
                    <a:lnTo>
                      <a:pt x="56" y="22"/>
                    </a:lnTo>
                    <a:lnTo>
                      <a:pt x="56" y="32"/>
                    </a:lnTo>
                    <a:close/>
                    <a:moveTo>
                      <a:pt x="38" y="28"/>
                    </a:moveTo>
                    <a:lnTo>
                      <a:pt x="38" y="20"/>
                    </a:lnTo>
                    <a:lnTo>
                      <a:pt x="38" y="16"/>
                    </a:lnTo>
                    <a:lnTo>
                      <a:pt x="38" y="12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2" y="4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4"/>
                    </a:lnTo>
                    <a:lnTo>
                      <a:pt x="20" y="28"/>
                    </a:lnTo>
                    <a:lnTo>
                      <a:pt x="38" y="2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5" name="Freeform 369"/>
              <p:cNvSpPr>
                <a:spLocks/>
              </p:cNvSpPr>
              <p:nvPr/>
            </p:nvSpPr>
            <p:spPr bwMode="auto">
              <a:xfrm>
                <a:off x="4520" y="3400"/>
                <a:ext cx="180" cy="110"/>
              </a:xfrm>
              <a:custGeom>
                <a:avLst/>
                <a:gdLst>
                  <a:gd name="T0" fmla="*/ 180 w 180"/>
                  <a:gd name="T1" fmla="*/ 0 h 110"/>
                  <a:gd name="T2" fmla="*/ 34 w 180"/>
                  <a:gd name="T3" fmla="*/ 110 h 110"/>
                  <a:gd name="T4" fmla="*/ 0 w 180"/>
                  <a:gd name="T5" fmla="*/ 30 h 110"/>
                  <a:gd name="T6" fmla="*/ 180 w 180"/>
                  <a:gd name="T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0" h="110">
                    <a:moveTo>
                      <a:pt x="180" y="0"/>
                    </a:moveTo>
                    <a:lnTo>
                      <a:pt x="34" y="110"/>
                    </a:lnTo>
                    <a:lnTo>
                      <a:pt x="0" y="30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6" name="Line 370"/>
              <p:cNvSpPr>
                <a:spLocks noChangeShapeType="1"/>
              </p:cNvSpPr>
              <p:nvPr/>
            </p:nvSpPr>
            <p:spPr bwMode="auto">
              <a:xfrm flipV="1">
                <a:off x="4300" y="3460"/>
                <a:ext cx="260" cy="11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7" name="Freeform 371"/>
              <p:cNvSpPr>
                <a:spLocks/>
              </p:cNvSpPr>
              <p:nvPr/>
            </p:nvSpPr>
            <p:spPr bwMode="auto">
              <a:xfrm>
                <a:off x="2500" y="3548"/>
                <a:ext cx="60" cy="64"/>
              </a:xfrm>
              <a:custGeom>
                <a:avLst/>
                <a:gdLst>
                  <a:gd name="T0" fmla="*/ 58 w 60"/>
                  <a:gd name="T1" fmla="*/ 64 h 64"/>
                  <a:gd name="T2" fmla="*/ 0 w 60"/>
                  <a:gd name="T3" fmla="*/ 64 h 64"/>
                  <a:gd name="T4" fmla="*/ 0 w 60"/>
                  <a:gd name="T5" fmla="*/ 62 h 64"/>
                  <a:gd name="T6" fmla="*/ 34 w 60"/>
                  <a:gd name="T7" fmla="*/ 4 h 64"/>
                  <a:gd name="T8" fmla="*/ 24 w 60"/>
                  <a:gd name="T9" fmla="*/ 4 h 64"/>
                  <a:gd name="T10" fmla="*/ 20 w 60"/>
                  <a:gd name="T11" fmla="*/ 4 h 64"/>
                  <a:gd name="T12" fmla="*/ 16 w 60"/>
                  <a:gd name="T13" fmla="*/ 6 h 64"/>
                  <a:gd name="T14" fmla="*/ 12 w 60"/>
                  <a:gd name="T15" fmla="*/ 8 h 64"/>
                  <a:gd name="T16" fmla="*/ 10 w 60"/>
                  <a:gd name="T17" fmla="*/ 10 h 64"/>
                  <a:gd name="T18" fmla="*/ 8 w 60"/>
                  <a:gd name="T19" fmla="*/ 14 h 64"/>
                  <a:gd name="T20" fmla="*/ 6 w 60"/>
                  <a:gd name="T21" fmla="*/ 20 h 64"/>
                  <a:gd name="T22" fmla="*/ 4 w 60"/>
                  <a:gd name="T23" fmla="*/ 20 h 64"/>
                  <a:gd name="T24" fmla="*/ 4 w 60"/>
                  <a:gd name="T25" fmla="*/ 0 h 64"/>
                  <a:gd name="T26" fmla="*/ 60 w 60"/>
                  <a:gd name="T27" fmla="*/ 0 h 64"/>
                  <a:gd name="T28" fmla="*/ 60 w 60"/>
                  <a:gd name="T29" fmla="*/ 2 h 64"/>
                  <a:gd name="T30" fmla="*/ 24 w 60"/>
                  <a:gd name="T31" fmla="*/ 60 h 64"/>
                  <a:gd name="T32" fmla="*/ 30 w 60"/>
                  <a:gd name="T33" fmla="*/ 60 h 64"/>
                  <a:gd name="T34" fmla="*/ 38 w 60"/>
                  <a:gd name="T35" fmla="*/ 60 h 64"/>
                  <a:gd name="T36" fmla="*/ 44 w 60"/>
                  <a:gd name="T37" fmla="*/ 58 h 64"/>
                  <a:gd name="T38" fmla="*/ 48 w 60"/>
                  <a:gd name="T39" fmla="*/ 56 h 64"/>
                  <a:gd name="T40" fmla="*/ 52 w 60"/>
                  <a:gd name="T41" fmla="*/ 52 h 64"/>
                  <a:gd name="T42" fmla="*/ 56 w 60"/>
                  <a:gd name="T43" fmla="*/ 48 h 64"/>
                  <a:gd name="T44" fmla="*/ 58 w 60"/>
                  <a:gd name="T45" fmla="*/ 42 h 64"/>
                  <a:gd name="T46" fmla="*/ 60 w 60"/>
                  <a:gd name="T47" fmla="*/ 42 h 64"/>
                  <a:gd name="T48" fmla="*/ 58 w 60"/>
                  <a:gd name="T49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0" h="64">
                    <a:moveTo>
                      <a:pt x="58" y="64"/>
                    </a:moveTo>
                    <a:lnTo>
                      <a:pt x="0" y="64"/>
                    </a:lnTo>
                    <a:lnTo>
                      <a:pt x="0" y="62"/>
                    </a:lnTo>
                    <a:lnTo>
                      <a:pt x="34" y="4"/>
                    </a:lnTo>
                    <a:lnTo>
                      <a:pt x="24" y="4"/>
                    </a:lnTo>
                    <a:lnTo>
                      <a:pt x="20" y="4"/>
                    </a:lnTo>
                    <a:lnTo>
                      <a:pt x="16" y="6"/>
                    </a:lnTo>
                    <a:lnTo>
                      <a:pt x="12" y="8"/>
                    </a:lnTo>
                    <a:lnTo>
                      <a:pt x="10" y="10"/>
                    </a:lnTo>
                    <a:lnTo>
                      <a:pt x="8" y="14"/>
                    </a:lnTo>
                    <a:lnTo>
                      <a:pt x="6" y="20"/>
                    </a:lnTo>
                    <a:lnTo>
                      <a:pt x="4" y="20"/>
                    </a:lnTo>
                    <a:lnTo>
                      <a:pt x="4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24" y="60"/>
                    </a:lnTo>
                    <a:lnTo>
                      <a:pt x="30" y="60"/>
                    </a:lnTo>
                    <a:lnTo>
                      <a:pt x="38" y="60"/>
                    </a:lnTo>
                    <a:lnTo>
                      <a:pt x="44" y="58"/>
                    </a:lnTo>
                    <a:lnTo>
                      <a:pt x="48" y="56"/>
                    </a:lnTo>
                    <a:lnTo>
                      <a:pt x="52" y="52"/>
                    </a:lnTo>
                    <a:lnTo>
                      <a:pt x="56" y="48"/>
                    </a:lnTo>
                    <a:lnTo>
                      <a:pt x="58" y="42"/>
                    </a:lnTo>
                    <a:lnTo>
                      <a:pt x="60" y="42"/>
                    </a:lnTo>
                    <a:lnTo>
                      <a:pt x="58" y="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8" name="Freeform 372"/>
              <p:cNvSpPr>
                <a:spLocks noEditPoints="1"/>
              </p:cNvSpPr>
              <p:nvPr/>
            </p:nvSpPr>
            <p:spPr bwMode="auto">
              <a:xfrm>
                <a:off x="2568" y="3546"/>
                <a:ext cx="62" cy="68"/>
              </a:xfrm>
              <a:custGeom>
                <a:avLst/>
                <a:gdLst>
                  <a:gd name="T0" fmla="*/ 30 w 62"/>
                  <a:gd name="T1" fmla="*/ 0 h 68"/>
                  <a:gd name="T2" fmla="*/ 38 w 62"/>
                  <a:gd name="T3" fmla="*/ 2 h 68"/>
                  <a:gd name="T4" fmla="*/ 46 w 62"/>
                  <a:gd name="T5" fmla="*/ 4 h 68"/>
                  <a:gd name="T6" fmla="*/ 54 w 62"/>
                  <a:gd name="T7" fmla="*/ 10 h 68"/>
                  <a:gd name="T8" fmla="*/ 58 w 62"/>
                  <a:gd name="T9" fmla="*/ 16 h 68"/>
                  <a:gd name="T10" fmla="*/ 62 w 62"/>
                  <a:gd name="T11" fmla="*/ 24 h 68"/>
                  <a:gd name="T12" fmla="*/ 62 w 62"/>
                  <a:gd name="T13" fmla="*/ 34 h 68"/>
                  <a:gd name="T14" fmla="*/ 62 w 62"/>
                  <a:gd name="T15" fmla="*/ 42 h 68"/>
                  <a:gd name="T16" fmla="*/ 58 w 62"/>
                  <a:gd name="T17" fmla="*/ 50 h 68"/>
                  <a:gd name="T18" fmla="*/ 54 w 62"/>
                  <a:gd name="T19" fmla="*/ 56 h 68"/>
                  <a:gd name="T20" fmla="*/ 48 w 62"/>
                  <a:gd name="T21" fmla="*/ 62 h 68"/>
                  <a:gd name="T22" fmla="*/ 40 w 62"/>
                  <a:gd name="T23" fmla="*/ 66 h 68"/>
                  <a:gd name="T24" fmla="*/ 30 w 62"/>
                  <a:gd name="T25" fmla="*/ 68 h 68"/>
                  <a:gd name="T26" fmla="*/ 22 w 62"/>
                  <a:gd name="T27" fmla="*/ 66 h 68"/>
                  <a:gd name="T28" fmla="*/ 14 w 62"/>
                  <a:gd name="T29" fmla="*/ 64 h 68"/>
                  <a:gd name="T30" fmla="*/ 8 w 62"/>
                  <a:gd name="T31" fmla="*/ 58 h 68"/>
                  <a:gd name="T32" fmla="*/ 2 w 62"/>
                  <a:gd name="T33" fmla="*/ 50 h 68"/>
                  <a:gd name="T34" fmla="*/ 0 w 62"/>
                  <a:gd name="T35" fmla="*/ 42 h 68"/>
                  <a:gd name="T36" fmla="*/ 0 w 62"/>
                  <a:gd name="T37" fmla="*/ 34 h 68"/>
                  <a:gd name="T38" fmla="*/ 0 w 62"/>
                  <a:gd name="T39" fmla="*/ 26 h 68"/>
                  <a:gd name="T40" fmla="*/ 2 w 62"/>
                  <a:gd name="T41" fmla="*/ 18 h 68"/>
                  <a:gd name="T42" fmla="*/ 8 w 62"/>
                  <a:gd name="T43" fmla="*/ 10 h 68"/>
                  <a:gd name="T44" fmla="*/ 14 w 62"/>
                  <a:gd name="T45" fmla="*/ 4 h 68"/>
                  <a:gd name="T46" fmla="*/ 22 w 62"/>
                  <a:gd name="T47" fmla="*/ 2 h 68"/>
                  <a:gd name="T48" fmla="*/ 30 w 62"/>
                  <a:gd name="T49" fmla="*/ 0 h 68"/>
                  <a:gd name="T50" fmla="*/ 30 w 62"/>
                  <a:gd name="T51" fmla="*/ 4 h 68"/>
                  <a:gd name="T52" fmla="*/ 26 w 62"/>
                  <a:gd name="T53" fmla="*/ 6 h 68"/>
                  <a:gd name="T54" fmla="*/ 24 w 62"/>
                  <a:gd name="T55" fmla="*/ 8 h 68"/>
                  <a:gd name="T56" fmla="*/ 22 w 62"/>
                  <a:gd name="T57" fmla="*/ 12 h 68"/>
                  <a:gd name="T58" fmla="*/ 20 w 62"/>
                  <a:gd name="T59" fmla="*/ 18 h 68"/>
                  <a:gd name="T60" fmla="*/ 18 w 62"/>
                  <a:gd name="T61" fmla="*/ 26 h 68"/>
                  <a:gd name="T62" fmla="*/ 18 w 62"/>
                  <a:gd name="T63" fmla="*/ 40 h 68"/>
                  <a:gd name="T64" fmla="*/ 18 w 62"/>
                  <a:gd name="T65" fmla="*/ 46 h 68"/>
                  <a:gd name="T66" fmla="*/ 20 w 62"/>
                  <a:gd name="T67" fmla="*/ 54 h 68"/>
                  <a:gd name="T68" fmla="*/ 22 w 62"/>
                  <a:gd name="T69" fmla="*/ 58 h 68"/>
                  <a:gd name="T70" fmla="*/ 24 w 62"/>
                  <a:gd name="T71" fmla="*/ 60 h 68"/>
                  <a:gd name="T72" fmla="*/ 26 w 62"/>
                  <a:gd name="T73" fmla="*/ 62 h 68"/>
                  <a:gd name="T74" fmla="*/ 30 w 62"/>
                  <a:gd name="T75" fmla="*/ 64 h 68"/>
                  <a:gd name="T76" fmla="*/ 34 w 62"/>
                  <a:gd name="T77" fmla="*/ 62 h 68"/>
                  <a:gd name="T78" fmla="*/ 36 w 62"/>
                  <a:gd name="T79" fmla="*/ 62 h 68"/>
                  <a:gd name="T80" fmla="*/ 40 w 62"/>
                  <a:gd name="T81" fmla="*/ 58 h 68"/>
                  <a:gd name="T82" fmla="*/ 42 w 62"/>
                  <a:gd name="T83" fmla="*/ 54 h 68"/>
                  <a:gd name="T84" fmla="*/ 42 w 62"/>
                  <a:gd name="T85" fmla="*/ 48 h 68"/>
                  <a:gd name="T86" fmla="*/ 42 w 62"/>
                  <a:gd name="T87" fmla="*/ 40 h 68"/>
                  <a:gd name="T88" fmla="*/ 42 w 62"/>
                  <a:gd name="T89" fmla="*/ 28 h 68"/>
                  <a:gd name="T90" fmla="*/ 42 w 62"/>
                  <a:gd name="T91" fmla="*/ 22 h 68"/>
                  <a:gd name="T92" fmla="*/ 42 w 62"/>
                  <a:gd name="T93" fmla="*/ 16 h 68"/>
                  <a:gd name="T94" fmla="*/ 42 w 62"/>
                  <a:gd name="T95" fmla="*/ 12 h 68"/>
                  <a:gd name="T96" fmla="*/ 40 w 62"/>
                  <a:gd name="T97" fmla="*/ 8 h 68"/>
                  <a:gd name="T98" fmla="*/ 36 w 62"/>
                  <a:gd name="T99" fmla="*/ 6 h 68"/>
                  <a:gd name="T100" fmla="*/ 34 w 62"/>
                  <a:gd name="T101" fmla="*/ 4 h 68"/>
                  <a:gd name="T102" fmla="*/ 30 w 62"/>
                  <a:gd name="T103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2" h="68">
                    <a:moveTo>
                      <a:pt x="30" y="0"/>
                    </a:moveTo>
                    <a:lnTo>
                      <a:pt x="38" y="2"/>
                    </a:lnTo>
                    <a:lnTo>
                      <a:pt x="46" y="4"/>
                    </a:lnTo>
                    <a:lnTo>
                      <a:pt x="54" y="10"/>
                    </a:lnTo>
                    <a:lnTo>
                      <a:pt x="58" y="16"/>
                    </a:lnTo>
                    <a:lnTo>
                      <a:pt x="62" y="24"/>
                    </a:lnTo>
                    <a:lnTo>
                      <a:pt x="62" y="34"/>
                    </a:lnTo>
                    <a:lnTo>
                      <a:pt x="62" y="42"/>
                    </a:lnTo>
                    <a:lnTo>
                      <a:pt x="58" y="50"/>
                    </a:lnTo>
                    <a:lnTo>
                      <a:pt x="54" y="56"/>
                    </a:lnTo>
                    <a:lnTo>
                      <a:pt x="48" y="62"/>
                    </a:lnTo>
                    <a:lnTo>
                      <a:pt x="40" y="66"/>
                    </a:lnTo>
                    <a:lnTo>
                      <a:pt x="30" y="68"/>
                    </a:lnTo>
                    <a:lnTo>
                      <a:pt x="22" y="66"/>
                    </a:lnTo>
                    <a:lnTo>
                      <a:pt x="14" y="64"/>
                    </a:lnTo>
                    <a:lnTo>
                      <a:pt x="8" y="58"/>
                    </a:lnTo>
                    <a:lnTo>
                      <a:pt x="2" y="50"/>
                    </a:lnTo>
                    <a:lnTo>
                      <a:pt x="0" y="42"/>
                    </a:lnTo>
                    <a:lnTo>
                      <a:pt x="0" y="34"/>
                    </a:lnTo>
                    <a:lnTo>
                      <a:pt x="0" y="26"/>
                    </a:lnTo>
                    <a:lnTo>
                      <a:pt x="2" y="18"/>
                    </a:lnTo>
                    <a:lnTo>
                      <a:pt x="8" y="10"/>
                    </a:lnTo>
                    <a:lnTo>
                      <a:pt x="14" y="4"/>
                    </a:lnTo>
                    <a:lnTo>
                      <a:pt x="22" y="2"/>
                    </a:lnTo>
                    <a:lnTo>
                      <a:pt x="30" y="0"/>
                    </a:lnTo>
                    <a:close/>
                    <a:moveTo>
                      <a:pt x="30" y="4"/>
                    </a:moveTo>
                    <a:lnTo>
                      <a:pt x="26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18" y="26"/>
                    </a:lnTo>
                    <a:lnTo>
                      <a:pt x="18" y="40"/>
                    </a:lnTo>
                    <a:lnTo>
                      <a:pt x="18" y="46"/>
                    </a:lnTo>
                    <a:lnTo>
                      <a:pt x="20" y="54"/>
                    </a:lnTo>
                    <a:lnTo>
                      <a:pt x="22" y="58"/>
                    </a:lnTo>
                    <a:lnTo>
                      <a:pt x="24" y="60"/>
                    </a:lnTo>
                    <a:lnTo>
                      <a:pt x="26" y="62"/>
                    </a:lnTo>
                    <a:lnTo>
                      <a:pt x="30" y="64"/>
                    </a:lnTo>
                    <a:lnTo>
                      <a:pt x="34" y="62"/>
                    </a:lnTo>
                    <a:lnTo>
                      <a:pt x="36" y="62"/>
                    </a:lnTo>
                    <a:lnTo>
                      <a:pt x="40" y="58"/>
                    </a:lnTo>
                    <a:lnTo>
                      <a:pt x="42" y="54"/>
                    </a:lnTo>
                    <a:lnTo>
                      <a:pt x="42" y="48"/>
                    </a:lnTo>
                    <a:lnTo>
                      <a:pt x="42" y="40"/>
                    </a:lnTo>
                    <a:lnTo>
                      <a:pt x="42" y="28"/>
                    </a:lnTo>
                    <a:lnTo>
                      <a:pt x="42" y="22"/>
                    </a:lnTo>
                    <a:lnTo>
                      <a:pt x="42" y="16"/>
                    </a:lnTo>
                    <a:lnTo>
                      <a:pt x="42" y="12"/>
                    </a:lnTo>
                    <a:lnTo>
                      <a:pt x="40" y="8"/>
                    </a:lnTo>
                    <a:lnTo>
                      <a:pt x="36" y="6"/>
                    </a:lnTo>
                    <a:lnTo>
                      <a:pt x="34" y="4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89" name="Freeform 373"/>
              <p:cNvSpPr>
                <a:spLocks/>
              </p:cNvSpPr>
              <p:nvPr/>
            </p:nvSpPr>
            <p:spPr bwMode="auto">
              <a:xfrm>
                <a:off x="2640" y="3546"/>
                <a:ext cx="68" cy="66"/>
              </a:xfrm>
              <a:custGeom>
                <a:avLst/>
                <a:gdLst>
                  <a:gd name="T0" fmla="*/ 26 w 68"/>
                  <a:gd name="T1" fmla="*/ 2 h 66"/>
                  <a:gd name="T2" fmla="*/ 26 w 68"/>
                  <a:gd name="T3" fmla="*/ 10 h 66"/>
                  <a:gd name="T4" fmla="*/ 30 w 68"/>
                  <a:gd name="T5" fmla="*/ 6 h 66"/>
                  <a:gd name="T6" fmla="*/ 36 w 68"/>
                  <a:gd name="T7" fmla="*/ 2 h 66"/>
                  <a:gd name="T8" fmla="*/ 40 w 68"/>
                  <a:gd name="T9" fmla="*/ 0 h 66"/>
                  <a:gd name="T10" fmla="*/ 46 w 68"/>
                  <a:gd name="T11" fmla="*/ 0 h 66"/>
                  <a:gd name="T12" fmla="*/ 50 w 68"/>
                  <a:gd name="T13" fmla="*/ 0 h 66"/>
                  <a:gd name="T14" fmla="*/ 56 w 68"/>
                  <a:gd name="T15" fmla="*/ 4 h 66"/>
                  <a:gd name="T16" fmla="*/ 58 w 68"/>
                  <a:gd name="T17" fmla="*/ 8 h 66"/>
                  <a:gd name="T18" fmla="*/ 60 w 68"/>
                  <a:gd name="T19" fmla="*/ 12 h 66"/>
                  <a:gd name="T20" fmla="*/ 62 w 68"/>
                  <a:gd name="T21" fmla="*/ 16 h 66"/>
                  <a:gd name="T22" fmla="*/ 62 w 68"/>
                  <a:gd name="T23" fmla="*/ 20 h 66"/>
                  <a:gd name="T24" fmla="*/ 62 w 68"/>
                  <a:gd name="T25" fmla="*/ 26 h 66"/>
                  <a:gd name="T26" fmla="*/ 62 w 68"/>
                  <a:gd name="T27" fmla="*/ 52 h 66"/>
                  <a:gd name="T28" fmla="*/ 62 w 68"/>
                  <a:gd name="T29" fmla="*/ 58 h 66"/>
                  <a:gd name="T30" fmla="*/ 64 w 68"/>
                  <a:gd name="T31" fmla="*/ 60 h 66"/>
                  <a:gd name="T32" fmla="*/ 64 w 68"/>
                  <a:gd name="T33" fmla="*/ 62 h 66"/>
                  <a:gd name="T34" fmla="*/ 68 w 68"/>
                  <a:gd name="T35" fmla="*/ 64 h 66"/>
                  <a:gd name="T36" fmla="*/ 68 w 68"/>
                  <a:gd name="T37" fmla="*/ 66 h 66"/>
                  <a:gd name="T38" fmla="*/ 36 w 68"/>
                  <a:gd name="T39" fmla="*/ 66 h 66"/>
                  <a:gd name="T40" fmla="*/ 36 w 68"/>
                  <a:gd name="T41" fmla="*/ 64 h 66"/>
                  <a:gd name="T42" fmla="*/ 40 w 68"/>
                  <a:gd name="T43" fmla="*/ 62 h 66"/>
                  <a:gd name="T44" fmla="*/ 42 w 68"/>
                  <a:gd name="T45" fmla="*/ 60 h 66"/>
                  <a:gd name="T46" fmla="*/ 42 w 68"/>
                  <a:gd name="T47" fmla="*/ 56 h 66"/>
                  <a:gd name="T48" fmla="*/ 42 w 68"/>
                  <a:gd name="T49" fmla="*/ 52 h 66"/>
                  <a:gd name="T50" fmla="*/ 42 w 68"/>
                  <a:gd name="T51" fmla="*/ 24 h 66"/>
                  <a:gd name="T52" fmla="*/ 42 w 68"/>
                  <a:gd name="T53" fmla="*/ 16 h 66"/>
                  <a:gd name="T54" fmla="*/ 42 w 68"/>
                  <a:gd name="T55" fmla="*/ 14 h 66"/>
                  <a:gd name="T56" fmla="*/ 40 w 68"/>
                  <a:gd name="T57" fmla="*/ 12 h 66"/>
                  <a:gd name="T58" fmla="*/ 40 w 68"/>
                  <a:gd name="T59" fmla="*/ 10 h 66"/>
                  <a:gd name="T60" fmla="*/ 38 w 68"/>
                  <a:gd name="T61" fmla="*/ 10 h 66"/>
                  <a:gd name="T62" fmla="*/ 36 w 68"/>
                  <a:gd name="T63" fmla="*/ 10 h 66"/>
                  <a:gd name="T64" fmla="*/ 32 w 68"/>
                  <a:gd name="T65" fmla="*/ 10 h 66"/>
                  <a:gd name="T66" fmla="*/ 30 w 68"/>
                  <a:gd name="T67" fmla="*/ 14 h 66"/>
                  <a:gd name="T68" fmla="*/ 26 w 68"/>
                  <a:gd name="T69" fmla="*/ 20 h 66"/>
                  <a:gd name="T70" fmla="*/ 26 w 68"/>
                  <a:gd name="T71" fmla="*/ 52 h 66"/>
                  <a:gd name="T72" fmla="*/ 26 w 68"/>
                  <a:gd name="T73" fmla="*/ 58 h 66"/>
                  <a:gd name="T74" fmla="*/ 28 w 68"/>
                  <a:gd name="T75" fmla="*/ 60 h 66"/>
                  <a:gd name="T76" fmla="*/ 28 w 68"/>
                  <a:gd name="T77" fmla="*/ 62 h 66"/>
                  <a:gd name="T78" fmla="*/ 32 w 68"/>
                  <a:gd name="T79" fmla="*/ 64 h 66"/>
                  <a:gd name="T80" fmla="*/ 32 w 68"/>
                  <a:gd name="T81" fmla="*/ 66 h 66"/>
                  <a:gd name="T82" fmla="*/ 0 w 68"/>
                  <a:gd name="T83" fmla="*/ 66 h 66"/>
                  <a:gd name="T84" fmla="*/ 0 w 68"/>
                  <a:gd name="T85" fmla="*/ 64 h 66"/>
                  <a:gd name="T86" fmla="*/ 4 w 68"/>
                  <a:gd name="T87" fmla="*/ 62 h 66"/>
                  <a:gd name="T88" fmla="*/ 6 w 68"/>
                  <a:gd name="T89" fmla="*/ 60 h 66"/>
                  <a:gd name="T90" fmla="*/ 6 w 68"/>
                  <a:gd name="T91" fmla="*/ 58 h 66"/>
                  <a:gd name="T92" fmla="*/ 6 w 68"/>
                  <a:gd name="T93" fmla="*/ 52 h 66"/>
                  <a:gd name="T94" fmla="*/ 6 w 68"/>
                  <a:gd name="T95" fmla="*/ 16 h 66"/>
                  <a:gd name="T96" fmla="*/ 6 w 68"/>
                  <a:gd name="T97" fmla="*/ 10 h 66"/>
                  <a:gd name="T98" fmla="*/ 6 w 68"/>
                  <a:gd name="T99" fmla="*/ 6 h 66"/>
                  <a:gd name="T100" fmla="*/ 4 w 68"/>
                  <a:gd name="T101" fmla="*/ 6 h 66"/>
                  <a:gd name="T102" fmla="*/ 0 w 68"/>
                  <a:gd name="T103" fmla="*/ 4 h 66"/>
                  <a:gd name="T104" fmla="*/ 0 w 68"/>
                  <a:gd name="T105" fmla="*/ 2 h 66"/>
                  <a:gd name="T106" fmla="*/ 26 w 68"/>
                  <a:gd name="T107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6">
                    <a:moveTo>
                      <a:pt x="26" y="2"/>
                    </a:moveTo>
                    <a:lnTo>
                      <a:pt x="26" y="10"/>
                    </a:lnTo>
                    <a:lnTo>
                      <a:pt x="30" y="6"/>
                    </a:lnTo>
                    <a:lnTo>
                      <a:pt x="36" y="2"/>
                    </a:lnTo>
                    <a:lnTo>
                      <a:pt x="40" y="0"/>
                    </a:lnTo>
                    <a:lnTo>
                      <a:pt x="46" y="0"/>
                    </a:lnTo>
                    <a:lnTo>
                      <a:pt x="50" y="0"/>
                    </a:lnTo>
                    <a:lnTo>
                      <a:pt x="56" y="4"/>
                    </a:lnTo>
                    <a:lnTo>
                      <a:pt x="58" y="8"/>
                    </a:lnTo>
                    <a:lnTo>
                      <a:pt x="60" y="12"/>
                    </a:lnTo>
                    <a:lnTo>
                      <a:pt x="62" y="16"/>
                    </a:lnTo>
                    <a:lnTo>
                      <a:pt x="62" y="20"/>
                    </a:lnTo>
                    <a:lnTo>
                      <a:pt x="62" y="26"/>
                    </a:lnTo>
                    <a:lnTo>
                      <a:pt x="62" y="52"/>
                    </a:lnTo>
                    <a:lnTo>
                      <a:pt x="62" y="58"/>
                    </a:lnTo>
                    <a:lnTo>
                      <a:pt x="64" y="60"/>
                    </a:lnTo>
                    <a:lnTo>
                      <a:pt x="64" y="62"/>
                    </a:lnTo>
                    <a:lnTo>
                      <a:pt x="68" y="64"/>
                    </a:lnTo>
                    <a:lnTo>
                      <a:pt x="68" y="66"/>
                    </a:lnTo>
                    <a:lnTo>
                      <a:pt x="36" y="66"/>
                    </a:lnTo>
                    <a:lnTo>
                      <a:pt x="36" y="64"/>
                    </a:lnTo>
                    <a:lnTo>
                      <a:pt x="40" y="62"/>
                    </a:lnTo>
                    <a:lnTo>
                      <a:pt x="42" y="60"/>
                    </a:lnTo>
                    <a:lnTo>
                      <a:pt x="42" y="56"/>
                    </a:lnTo>
                    <a:lnTo>
                      <a:pt x="42" y="52"/>
                    </a:lnTo>
                    <a:lnTo>
                      <a:pt x="42" y="24"/>
                    </a:lnTo>
                    <a:lnTo>
                      <a:pt x="42" y="16"/>
                    </a:lnTo>
                    <a:lnTo>
                      <a:pt x="42" y="14"/>
                    </a:lnTo>
                    <a:lnTo>
                      <a:pt x="40" y="12"/>
                    </a:lnTo>
                    <a:lnTo>
                      <a:pt x="40" y="10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2" y="10"/>
                    </a:lnTo>
                    <a:lnTo>
                      <a:pt x="30" y="14"/>
                    </a:lnTo>
                    <a:lnTo>
                      <a:pt x="26" y="20"/>
                    </a:lnTo>
                    <a:lnTo>
                      <a:pt x="26" y="52"/>
                    </a:lnTo>
                    <a:lnTo>
                      <a:pt x="26" y="58"/>
                    </a:lnTo>
                    <a:lnTo>
                      <a:pt x="28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2" y="66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4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6" y="52"/>
                    </a:lnTo>
                    <a:lnTo>
                      <a:pt x="6" y="16"/>
                    </a:lnTo>
                    <a:lnTo>
                      <a:pt x="6" y="10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0" name="Freeform 374"/>
              <p:cNvSpPr>
                <a:spLocks noEditPoints="1"/>
              </p:cNvSpPr>
              <p:nvPr/>
            </p:nvSpPr>
            <p:spPr bwMode="auto">
              <a:xfrm>
                <a:off x="2718" y="3546"/>
                <a:ext cx="58" cy="68"/>
              </a:xfrm>
              <a:custGeom>
                <a:avLst/>
                <a:gdLst>
                  <a:gd name="T0" fmla="*/ 58 w 58"/>
                  <a:gd name="T1" fmla="*/ 32 h 68"/>
                  <a:gd name="T2" fmla="*/ 20 w 58"/>
                  <a:gd name="T3" fmla="*/ 32 h 68"/>
                  <a:gd name="T4" fmla="*/ 20 w 58"/>
                  <a:gd name="T5" fmla="*/ 38 h 68"/>
                  <a:gd name="T6" fmla="*/ 24 w 58"/>
                  <a:gd name="T7" fmla="*/ 46 h 68"/>
                  <a:gd name="T8" fmla="*/ 26 w 58"/>
                  <a:gd name="T9" fmla="*/ 50 h 68"/>
                  <a:gd name="T10" fmla="*/ 32 w 58"/>
                  <a:gd name="T11" fmla="*/ 54 h 68"/>
                  <a:gd name="T12" fmla="*/ 40 w 58"/>
                  <a:gd name="T13" fmla="*/ 56 h 68"/>
                  <a:gd name="T14" fmla="*/ 44 w 58"/>
                  <a:gd name="T15" fmla="*/ 54 h 68"/>
                  <a:gd name="T16" fmla="*/ 48 w 58"/>
                  <a:gd name="T17" fmla="*/ 54 h 68"/>
                  <a:gd name="T18" fmla="*/ 50 w 58"/>
                  <a:gd name="T19" fmla="*/ 50 h 68"/>
                  <a:gd name="T20" fmla="*/ 54 w 58"/>
                  <a:gd name="T21" fmla="*/ 46 h 68"/>
                  <a:gd name="T22" fmla="*/ 58 w 58"/>
                  <a:gd name="T23" fmla="*/ 46 h 68"/>
                  <a:gd name="T24" fmla="*/ 52 w 58"/>
                  <a:gd name="T25" fmla="*/ 56 h 68"/>
                  <a:gd name="T26" fmla="*/ 44 w 58"/>
                  <a:gd name="T27" fmla="*/ 62 h 68"/>
                  <a:gd name="T28" fmla="*/ 38 w 58"/>
                  <a:gd name="T29" fmla="*/ 66 h 68"/>
                  <a:gd name="T30" fmla="*/ 30 w 58"/>
                  <a:gd name="T31" fmla="*/ 68 h 68"/>
                  <a:gd name="T32" fmla="*/ 22 w 58"/>
                  <a:gd name="T33" fmla="*/ 66 h 68"/>
                  <a:gd name="T34" fmla="*/ 16 w 58"/>
                  <a:gd name="T35" fmla="*/ 64 h 68"/>
                  <a:gd name="T36" fmla="*/ 10 w 58"/>
                  <a:gd name="T37" fmla="*/ 62 h 68"/>
                  <a:gd name="T38" fmla="*/ 6 w 58"/>
                  <a:gd name="T39" fmla="*/ 56 h 68"/>
                  <a:gd name="T40" fmla="*/ 2 w 58"/>
                  <a:gd name="T41" fmla="*/ 50 h 68"/>
                  <a:gd name="T42" fmla="*/ 0 w 58"/>
                  <a:gd name="T43" fmla="*/ 44 h 68"/>
                  <a:gd name="T44" fmla="*/ 0 w 58"/>
                  <a:gd name="T45" fmla="*/ 34 h 68"/>
                  <a:gd name="T46" fmla="*/ 2 w 58"/>
                  <a:gd name="T47" fmla="*/ 24 h 68"/>
                  <a:gd name="T48" fmla="*/ 4 w 58"/>
                  <a:gd name="T49" fmla="*/ 16 h 68"/>
                  <a:gd name="T50" fmla="*/ 10 w 58"/>
                  <a:gd name="T51" fmla="*/ 10 h 68"/>
                  <a:gd name="T52" fmla="*/ 16 w 58"/>
                  <a:gd name="T53" fmla="*/ 4 h 68"/>
                  <a:gd name="T54" fmla="*/ 24 w 58"/>
                  <a:gd name="T55" fmla="*/ 2 h 68"/>
                  <a:gd name="T56" fmla="*/ 30 w 58"/>
                  <a:gd name="T57" fmla="*/ 0 h 68"/>
                  <a:gd name="T58" fmla="*/ 38 w 58"/>
                  <a:gd name="T59" fmla="*/ 0 h 68"/>
                  <a:gd name="T60" fmla="*/ 44 w 58"/>
                  <a:gd name="T61" fmla="*/ 4 h 68"/>
                  <a:gd name="T62" fmla="*/ 48 w 58"/>
                  <a:gd name="T63" fmla="*/ 8 h 68"/>
                  <a:gd name="T64" fmla="*/ 54 w 58"/>
                  <a:gd name="T65" fmla="*/ 14 h 68"/>
                  <a:gd name="T66" fmla="*/ 56 w 58"/>
                  <a:gd name="T67" fmla="*/ 22 h 68"/>
                  <a:gd name="T68" fmla="*/ 58 w 58"/>
                  <a:gd name="T69" fmla="*/ 32 h 68"/>
                  <a:gd name="T70" fmla="*/ 40 w 58"/>
                  <a:gd name="T71" fmla="*/ 28 h 68"/>
                  <a:gd name="T72" fmla="*/ 38 w 58"/>
                  <a:gd name="T73" fmla="*/ 20 h 68"/>
                  <a:gd name="T74" fmla="*/ 38 w 58"/>
                  <a:gd name="T75" fmla="*/ 16 h 68"/>
                  <a:gd name="T76" fmla="*/ 38 w 58"/>
                  <a:gd name="T77" fmla="*/ 12 h 68"/>
                  <a:gd name="T78" fmla="*/ 36 w 58"/>
                  <a:gd name="T79" fmla="*/ 8 h 68"/>
                  <a:gd name="T80" fmla="*/ 34 w 58"/>
                  <a:gd name="T81" fmla="*/ 6 h 68"/>
                  <a:gd name="T82" fmla="*/ 32 w 58"/>
                  <a:gd name="T83" fmla="*/ 4 h 68"/>
                  <a:gd name="T84" fmla="*/ 30 w 58"/>
                  <a:gd name="T85" fmla="*/ 4 h 68"/>
                  <a:gd name="T86" fmla="*/ 26 w 58"/>
                  <a:gd name="T87" fmla="*/ 6 h 68"/>
                  <a:gd name="T88" fmla="*/ 24 w 58"/>
                  <a:gd name="T89" fmla="*/ 8 h 68"/>
                  <a:gd name="T90" fmla="*/ 22 w 58"/>
                  <a:gd name="T91" fmla="*/ 12 h 68"/>
                  <a:gd name="T92" fmla="*/ 20 w 58"/>
                  <a:gd name="T93" fmla="*/ 18 h 68"/>
                  <a:gd name="T94" fmla="*/ 20 w 58"/>
                  <a:gd name="T95" fmla="*/ 24 h 68"/>
                  <a:gd name="T96" fmla="*/ 20 w 58"/>
                  <a:gd name="T97" fmla="*/ 28 h 68"/>
                  <a:gd name="T98" fmla="*/ 40 w 58"/>
                  <a:gd name="T99" fmla="*/ 2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8" h="68">
                    <a:moveTo>
                      <a:pt x="58" y="32"/>
                    </a:moveTo>
                    <a:lnTo>
                      <a:pt x="20" y="32"/>
                    </a:lnTo>
                    <a:lnTo>
                      <a:pt x="20" y="38"/>
                    </a:lnTo>
                    <a:lnTo>
                      <a:pt x="24" y="46"/>
                    </a:lnTo>
                    <a:lnTo>
                      <a:pt x="26" y="50"/>
                    </a:lnTo>
                    <a:lnTo>
                      <a:pt x="32" y="54"/>
                    </a:lnTo>
                    <a:lnTo>
                      <a:pt x="40" y="56"/>
                    </a:lnTo>
                    <a:lnTo>
                      <a:pt x="44" y="54"/>
                    </a:lnTo>
                    <a:lnTo>
                      <a:pt x="48" y="54"/>
                    </a:lnTo>
                    <a:lnTo>
                      <a:pt x="50" y="50"/>
                    </a:lnTo>
                    <a:lnTo>
                      <a:pt x="54" y="46"/>
                    </a:lnTo>
                    <a:lnTo>
                      <a:pt x="58" y="46"/>
                    </a:lnTo>
                    <a:lnTo>
                      <a:pt x="52" y="56"/>
                    </a:lnTo>
                    <a:lnTo>
                      <a:pt x="44" y="62"/>
                    </a:lnTo>
                    <a:lnTo>
                      <a:pt x="38" y="66"/>
                    </a:lnTo>
                    <a:lnTo>
                      <a:pt x="30" y="68"/>
                    </a:lnTo>
                    <a:lnTo>
                      <a:pt x="22" y="66"/>
                    </a:lnTo>
                    <a:lnTo>
                      <a:pt x="16" y="64"/>
                    </a:lnTo>
                    <a:lnTo>
                      <a:pt x="10" y="62"/>
                    </a:lnTo>
                    <a:lnTo>
                      <a:pt x="6" y="56"/>
                    </a:lnTo>
                    <a:lnTo>
                      <a:pt x="2" y="50"/>
                    </a:lnTo>
                    <a:lnTo>
                      <a:pt x="0" y="44"/>
                    </a:lnTo>
                    <a:lnTo>
                      <a:pt x="0" y="34"/>
                    </a:lnTo>
                    <a:lnTo>
                      <a:pt x="2" y="24"/>
                    </a:lnTo>
                    <a:lnTo>
                      <a:pt x="4" y="16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4" y="2"/>
                    </a:lnTo>
                    <a:lnTo>
                      <a:pt x="30" y="0"/>
                    </a:lnTo>
                    <a:lnTo>
                      <a:pt x="38" y="0"/>
                    </a:lnTo>
                    <a:lnTo>
                      <a:pt x="44" y="4"/>
                    </a:lnTo>
                    <a:lnTo>
                      <a:pt x="48" y="8"/>
                    </a:lnTo>
                    <a:lnTo>
                      <a:pt x="54" y="14"/>
                    </a:lnTo>
                    <a:lnTo>
                      <a:pt x="56" y="22"/>
                    </a:lnTo>
                    <a:lnTo>
                      <a:pt x="58" y="32"/>
                    </a:lnTo>
                    <a:close/>
                    <a:moveTo>
                      <a:pt x="40" y="28"/>
                    </a:moveTo>
                    <a:lnTo>
                      <a:pt x="38" y="20"/>
                    </a:lnTo>
                    <a:lnTo>
                      <a:pt x="38" y="16"/>
                    </a:lnTo>
                    <a:lnTo>
                      <a:pt x="38" y="12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2" y="4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4"/>
                    </a:lnTo>
                    <a:lnTo>
                      <a:pt x="20" y="28"/>
                    </a:lnTo>
                    <a:lnTo>
                      <a:pt x="40" y="2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1" name="Freeform 375"/>
              <p:cNvSpPr>
                <a:spLocks noEditPoints="1"/>
              </p:cNvSpPr>
              <p:nvPr/>
            </p:nvSpPr>
            <p:spPr bwMode="auto">
              <a:xfrm>
                <a:off x="2818" y="3546"/>
                <a:ext cx="62" cy="68"/>
              </a:xfrm>
              <a:custGeom>
                <a:avLst/>
                <a:gdLst>
                  <a:gd name="T0" fmla="*/ 32 w 62"/>
                  <a:gd name="T1" fmla="*/ 0 h 68"/>
                  <a:gd name="T2" fmla="*/ 40 w 62"/>
                  <a:gd name="T3" fmla="*/ 2 h 68"/>
                  <a:gd name="T4" fmla="*/ 48 w 62"/>
                  <a:gd name="T5" fmla="*/ 4 h 68"/>
                  <a:gd name="T6" fmla="*/ 54 w 62"/>
                  <a:gd name="T7" fmla="*/ 10 h 68"/>
                  <a:gd name="T8" fmla="*/ 60 w 62"/>
                  <a:gd name="T9" fmla="*/ 16 h 68"/>
                  <a:gd name="T10" fmla="*/ 62 w 62"/>
                  <a:gd name="T11" fmla="*/ 24 h 68"/>
                  <a:gd name="T12" fmla="*/ 62 w 62"/>
                  <a:gd name="T13" fmla="*/ 34 h 68"/>
                  <a:gd name="T14" fmla="*/ 62 w 62"/>
                  <a:gd name="T15" fmla="*/ 42 h 68"/>
                  <a:gd name="T16" fmla="*/ 60 w 62"/>
                  <a:gd name="T17" fmla="*/ 50 h 68"/>
                  <a:gd name="T18" fmla="*/ 56 w 62"/>
                  <a:gd name="T19" fmla="*/ 56 h 68"/>
                  <a:gd name="T20" fmla="*/ 50 w 62"/>
                  <a:gd name="T21" fmla="*/ 62 h 68"/>
                  <a:gd name="T22" fmla="*/ 42 w 62"/>
                  <a:gd name="T23" fmla="*/ 66 h 68"/>
                  <a:gd name="T24" fmla="*/ 32 w 62"/>
                  <a:gd name="T25" fmla="*/ 68 h 68"/>
                  <a:gd name="T26" fmla="*/ 22 w 62"/>
                  <a:gd name="T27" fmla="*/ 66 h 68"/>
                  <a:gd name="T28" fmla="*/ 14 w 62"/>
                  <a:gd name="T29" fmla="*/ 64 h 68"/>
                  <a:gd name="T30" fmla="*/ 8 w 62"/>
                  <a:gd name="T31" fmla="*/ 58 h 68"/>
                  <a:gd name="T32" fmla="*/ 4 w 62"/>
                  <a:gd name="T33" fmla="*/ 50 h 68"/>
                  <a:gd name="T34" fmla="*/ 0 w 62"/>
                  <a:gd name="T35" fmla="*/ 42 h 68"/>
                  <a:gd name="T36" fmla="*/ 0 w 62"/>
                  <a:gd name="T37" fmla="*/ 34 h 68"/>
                  <a:gd name="T38" fmla="*/ 0 w 62"/>
                  <a:gd name="T39" fmla="*/ 26 h 68"/>
                  <a:gd name="T40" fmla="*/ 4 w 62"/>
                  <a:gd name="T41" fmla="*/ 18 h 68"/>
                  <a:gd name="T42" fmla="*/ 8 w 62"/>
                  <a:gd name="T43" fmla="*/ 10 h 68"/>
                  <a:gd name="T44" fmla="*/ 14 w 62"/>
                  <a:gd name="T45" fmla="*/ 4 h 68"/>
                  <a:gd name="T46" fmla="*/ 22 w 62"/>
                  <a:gd name="T47" fmla="*/ 2 h 68"/>
                  <a:gd name="T48" fmla="*/ 32 w 62"/>
                  <a:gd name="T49" fmla="*/ 0 h 68"/>
                  <a:gd name="T50" fmla="*/ 32 w 62"/>
                  <a:gd name="T51" fmla="*/ 4 h 68"/>
                  <a:gd name="T52" fmla="*/ 28 w 62"/>
                  <a:gd name="T53" fmla="*/ 6 h 68"/>
                  <a:gd name="T54" fmla="*/ 24 w 62"/>
                  <a:gd name="T55" fmla="*/ 8 h 68"/>
                  <a:gd name="T56" fmla="*/ 22 w 62"/>
                  <a:gd name="T57" fmla="*/ 12 h 68"/>
                  <a:gd name="T58" fmla="*/ 20 w 62"/>
                  <a:gd name="T59" fmla="*/ 18 h 68"/>
                  <a:gd name="T60" fmla="*/ 20 w 62"/>
                  <a:gd name="T61" fmla="*/ 26 h 68"/>
                  <a:gd name="T62" fmla="*/ 20 w 62"/>
                  <a:gd name="T63" fmla="*/ 40 h 68"/>
                  <a:gd name="T64" fmla="*/ 20 w 62"/>
                  <a:gd name="T65" fmla="*/ 46 h 68"/>
                  <a:gd name="T66" fmla="*/ 20 w 62"/>
                  <a:gd name="T67" fmla="*/ 54 h 68"/>
                  <a:gd name="T68" fmla="*/ 22 w 62"/>
                  <a:gd name="T69" fmla="*/ 58 h 68"/>
                  <a:gd name="T70" fmla="*/ 24 w 62"/>
                  <a:gd name="T71" fmla="*/ 60 h 68"/>
                  <a:gd name="T72" fmla="*/ 28 w 62"/>
                  <a:gd name="T73" fmla="*/ 62 h 68"/>
                  <a:gd name="T74" fmla="*/ 32 w 62"/>
                  <a:gd name="T75" fmla="*/ 64 h 68"/>
                  <a:gd name="T76" fmla="*/ 34 w 62"/>
                  <a:gd name="T77" fmla="*/ 62 h 68"/>
                  <a:gd name="T78" fmla="*/ 38 w 62"/>
                  <a:gd name="T79" fmla="*/ 62 h 68"/>
                  <a:gd name="T80" fmla="*/ 40 w 62"/>
                  <a:gd name="T81" fmla="*/ 58 h 68"/>
                  <a:gd name="T82" fmla="*/ 42 w 62"/>
                  <a:gd name="T83" fmla="*/ 54 h 68"/>
                  <a:gd name="T84" fmla="*/ 42 w 62"/>
                  <a:gd name="T85" fmla="*/ 48 h 68"/>
                  <a:gd name="T86" fmla="*/ 44 w 62"/>
                  <a:gd name="T87" fmla="*/ 40 h 68"/>
                  <a:gd name="T88" fmla="*/ 44 w 62"/>
                  <a:gd name="T89" fmla="*/ 28 h 68"/>
                  <a:gd name="T90" fmla="*/ 44 w 62"/>
                  <a:gd name="T91" fmla="*/ 22 h 68"/>
                  <a:gd name="T92" fmla="*/ 42 w 62"/>
                  <a:gd name="T93" fmla="*/ 16 h 68"/>
                  <a:gd name="T94" fmla="*/ 42 w 62"/>
                  <a:gd name="T95" fmla="*/ 12 h 68"/>
                  <a:gd name="T96" fmla="*/ 40 w 62"/>
                  <a:gd name="T97" fmla="*/ 8 h 68"/>
                  <a:gd name="T98" fmla="*/ 38 w 62"/>
                  <a:gd name="T99" fmla="*/ 6 h 68"/>
                  <a:gd name="T100" fmla="*/ 34 w 62"/>
                  <a:gd name="T101" fmla="*/ 4 h 68"/>
                  <a:gd name="T102" fmla="*/ 32 w 62"/>
                  <a:gd name="T103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2" h="68">
                    <a:moveTo>
                      <a:pt x="32" y="0"/>
                    </a:moveTo>
                    <a:lnTo>
                      <a:pt x="40" y="2"/>
                    </a:lnTo>
                    <a:lnTo>
                      <a:pt x="48" y="4"/>
                    </a:lnTo>
                    <a:lnTo>
                      <a:pt x="54" y="10"/>
                    </a:lnTo>
                    <a:lnTo>
                      <a:pt x="60" y="16"/>
                    </a:lnTo>
                    <a:lnTo>
                      <a:pt x="62" y="24"/>
                    </a:lnTo>
                    <a:lnTo>
                      <a:pt x="62" y="34"/>
                    </a:lnTo>
                    <a:lnTo>
                      <a:pt x="62" y="42"/>
                    </a:lnTo>
                    <a:lnTo>
                      <a:pt x="60" y="50"/>
                    </a:lnTo>
                    <a:lnTo>
                      <a:pt x="56" y="56"/>
                    </a:lnTo>
                    <a:lnTo>
                      <a:pt x="50" y="62"/>
                    </a:lnTo>
                    <a:lnTo>
                      <a:pt x="42" y="66"/>
                    </a:lnTo>
                    <a:lnTo>
                      <a:pt x="32" y="68"/>
                    </a:lnTo>
                    <a:lnTo>
                      <a:pt x="22" y="66"/>
                    </a:lnTo>
                    <a:lnTo>
                      <a:pt x="14" y="64"/>
                    </a:lnTo>
                    <a:lnTo>
                      <a:pt x="8" y="58"/>
                    </a:lnTo>
                    <a:lnTo>
                      <a:pt x="4" y="50"/>
                    </a:lnTo>
                    <a:lnTo>
                      <a:pt x="0" y="42"/>
                    </a:lnTo>
                    <a:lnTo>
                      <a:pt x="0" y="34"/>
                    </a:lnTo>
                    <a:lnTo>
                      <a:pt x="0" y="26"/>
                    </a:lnTo>
                    <a:lnTo>
                      <a:pt x="4" y="18"/>
                    </a:lnTo>
                    <a:lnTo>
                      <a:pt x="8" y="10"/>
                    </a:lnTo>
                    <a:lnTo>
                      <a:pt x="14" y="4"/>
                    </a:lnTo>
                    <a:lnTo>
                      <a:pt x="22" y="2"/>
                    </a:lnTo>
                    <a:lnTo>
                      <a:pt x="32" y="0"/>
                    </a:lnTo>
                    <a:close/>
                    <a:moveTo>
                      <a:pt x="32" y="4"/>
                    </a:moveTo>
                    <a:lnTo>
                      <a:pt x="28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6"/>
                    </a:lnTo>
                    <a:lnTo>
                      <a:pt x="20" y="40"/>
                    </a:lnTo>
                    <a:lnTo>
                      <a:pt x="20" y="46"/>
                    </a:lnTo>
                    <a:lnTo>
                      <a:pt x="20" y="54"/>
                    </a:lnTo>
                    <a:lnTo>
                      <a:pt x="22" y="58"/>
                    </a:lnTo>
                    <a:lnTo>
                      <a:pt x="24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4" y="62"/>
                    </a:lnTo>
                    <a:lnTo>
                      <a:pt x="38" y="62"/>
                    </a:lnTo>
                    <a:lnTo>
                      <a:pt x="40" y="58"/>
                    </a:lnTo>
                    <a:lnTo>
                      <a:pt x="42" y="54"/>
                    </a:lnTo>
                    <a:lnTo>
                      <a:pt x="42" y="48"/>
                    </a:lnTo>
                    <a:lnTo>
                      <a:pt x="44" y="40"/>
                    </a:lnTo>
                    <a:lnTo>
                      <a:pt x="44" y="28"/>
                    </a:lnTo>
                    <a:lnTo>
                      <a:pt x="44" y="22"/>
                    </a:lnTo>
                    <a:lnTo>
                      <a:pt x="42" y="16"/>
                    </a:lnTo>
                    <a:lnTo>
                      <a:pt x="42" y="12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4" y="4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2" name="Freeform 376"/>
              <p:cNvSpPr>
                <a:spLocks/>
              </p:cNvSpPr>
              <p:nvPr/>
            </p:nvSpPr>
            <p:spPr bwMode="auto">
              <a:xfrm>
                <a:off x="2892" y="3514"/>
                <a:ext cx="52" cy="98"/>
              </a:xfrm>
              <a:custGeom>
                <a:avLst/>
                <a:gdLst>
                  <a:gd name="T0" fmla="*/ 28 w 52"/>
                  <a:gd name="T1" fmla="*/ 42 h 98"/>
                  <a:gd name="T2" fmla="*/ 28 w 52"/>
                  <a:gd name="T3" fmla="*/ 84 h 98"/>
                  <a:gd name="T4" fmla="*/ 28 w 52"/>
                  <a:gd name="T5" fmla="*/ 90 h 98"/>
                  <a:gd name="T6" fmla="*/ 30 w 52"/>
                  <a:gd name="T7" fmla="*/ 92 h 98"/>
                  <a:gd name="T8" fmla="*/ 32 w 52"/>
                  <a:gd name="T9" fmla="*/ 94 h 98"/>
                  <a:gd name="T10" fmla="*/ 36 w 52"/>
                  <a:gd name="T11" fmla="*/ 96 h 98"/>
                  <a:gd name="T12" fmla="*/ 36 w 52"/>
                  <a:gd name="T13" fmla="*/ 98 h 98"/>
                  <a:gd name="T14" fmla="*/ 0 w 52"/>
                  <a:gd name="T15" fmla="*/ 98 h 98"/>
                  <a:gd name="T16" fmla="*/ 0 w 52"/>
                  <a:gd name="T17" fmla="*/ 96 h 98"/>
                  <a:gd name="T18" fmla="*/ 2 w 52"/>
                  <a:gd name="T19" fmla="*/ 94 h 98"/>
                  <a:gd name="T20" fmla="*/ 6 w 52"/>
                  <a:gd name="T21" fmla="*/ 94 h 98"/>
                  <a:gd name="T22" fmla="*/ 6 w 52"/>
                  <a:gd name="T23" fmla="*/ 92 h 98"/>
                  <a:gd name="T24" fmla="*/ 8 w 52"/>
                  <a:gd name="T25" fmla="*/ 90 h 98"/>
                  <a:gd name="T26" fmla="*/ 8 w 52"/>
                  <a:gd name="T27" fmla="*/ 88 h 98"/>
                  <a:gd name="T28" fmla="*/ 8 w 52"/>
                  <a:gd name="T29" fmla="*/ 84 h 98"/>
                  <a:gd name="T30" fmla="*/ 8 w 52"/>
                  <a:gd name="T31" fmla="*/ 42 h 98"/>
                  <a:gd name="T32" fmla="*/ 0 w 52"/>
                  <a:gd name="T33" fmla="*/ 42 h 98"/>
                  <a:gd name="T34" fmla="*/ 0 w 52"/>
                  <a:gd name="T35" fmla="*/ 34 h 98"/>
                  <a:gd name="T36" fmla="*/ 8 w 52"/>
                  <a:gd name="T37" fmla="*/ 34 h 98"/>
                  <a:gd name="T38" fmla="*/ 8 w 52"/>
                  <a:gd name="T39" fmla="*/ 28 h 98"/>
                  <a:gd name="T40" fmla="*/ 8 w 52"/>
                  <a:gd name="T41" fmla="*/ 26 h 98"/>
                  <a:gd name="T42" fmla="*/ 10 w 52"/>
                  <a:gd name="T43" fmla="*/ 18 h 98"/>
                  <a:gd name="T44" fmla="*/ 12 w 52"/>
                  <a:gd name="T45" fmla="*/ 12 h 98"/>
                  <a:gd name="T46" fmla="*/ 16 w 52"/>
                  <a:gd name="T47" fmla="*/ 8 h 98"/>
                  <a:gd name="T48" fmla="*/ 22 w 52"/>
                  <a:gd name="T49" fmla="*/ 4 h 98"/>
                  <a:gd name="T50" fmla="*/ 28 w 52"/>
                  <a:gd name="T51" fmla="*/ 2 h 98"/>
                  <a:gd name="T52" fmla="*/ 36 w 52"/>
                  <a:gd name="T53" fmla="*/ 0 h 98"/>
                  <a:gd name="T54" fmla="*/ 44 w 52"/>
                  <a:gd name="T55" fmla="*/ 2 h 98"/>
                  <a:gd name="T56" fmla="*/ 48 w 52"/>
                  <a:gd name="T57" fmla="*/ 4 h 98"/>
                  <a:gd name="T58" fmla="*/ 52 w 52"/>
                  <a:gd name="T59" fmla="*/ 8 h 98"/>
                  <a:gd name="T60" fmla="*/ 52 w 52"/>
                  <a:gd name="T61" fmla="*/ 12 h 98"/>
                  <a:gd name="T62" fmla="*/ 52 w 52"/>
                  <a:gd name="T63" fmla="*/ 14 h 98"/>
                  <a:gd name="T64" fmla="*/ 50 w 52"/>
                  <a:gd name="T65" fmla="*/ 18 h 98"/>
                  <a:gd name="T66" fmla="*/ 48 w 52"/>
                  <a:gd name="T67" fmla="*/ 20 h 98"/>
                  <a:gd name="T68" fmla="*/ 44 w 52"/>
                  <a:gd name="T69" fmla="*/ 20 h 98"/>
                  <a:gd name="T70" fmla="*/ 40 w 52"/>
                  <a:gd name="T71" fmla="*/ 20 h 98"/>
                  <a:gd name="T72" fmla="*/ 38 w 52"/>
                  <a:gd name="T73" fmla="*/ 18 h 98"/>
                  <a:gd name="T74" fmla="*/ 36 w 52"/>
                  <a:gd name="T75" fmla="*/ 16 h 98"/>
                  <a:gd name="T76" fmla="*/ 36 w 52"/>
                  <a:gd name="T77" fmla="*/ 14 h 98"/>
                  <a:gd name="T78" fmla="*/ 36 w 52"/>
                  <a:gd name="T79" fmla="*/ 12 h 98"/>
                  <a:gd name="T80" fmla="*/ 36 w 52"/>
                  <a:gd name="T81" fmla="*/ 10 h 98"/>
                  <a:gd name="T82" fmla="*/ 36 w 52"/>
                  <a:gd name="T83" fmla="*/ 10 h 98"/>
                  <a:gd name="T84" fmla="*/ 36 w 52"/>
                  <a:gd name="T85" fmla="*/ 8 h 98"/>
                  <a:gd name="T86" fmla="*/ 36 w 52"/>
                  <a:gd name="T87" fmla="*/ 8 h 98"/>
                  <a:gd name="T88" fmla="*/ 34 w 52"/>
                  <a:gd name="T89" fmla="*/ 6 h 98"/>
                  <a:gd name="T90" fmla="*/ 34 w 52"/>
                  <a:gd name="T91" fmla="*/ 6 h 98"/>
                  <a:gd name="T92" fmla="*/ 32 w 52"/>
                  <a:gd name="T93" fmla="*/ 6 h 98"/>
                  <a:gd name="T94" fmla="*/ 30 w 52"/>
                  <a:gd name="T95" fmla="*/ 6 h 98"/>
                  <a:gd name="T96" fmla="*/ 28 w 52"/>
                  <a:gd name="T97" fmla="*/ 6 h 98"/>
                  <a:gd name="T98" fmla="*/ 28 w 52"/>
                  <a:gd name="T99" fmla="*/ 10 h 98"/>
                  <a:gd name="T100" fmla="*/ 28 w 52"/>
                  <a:gd name="T101" fmla="*/ 12 h 98"/>
                  <a:gd name="T102" fmla="*/ 28 w 52"/>
                  <a:gd name="T103" fmla="*/ 24 h 98"/>
                  <a:gd name="T104" fmla="*/ 28 w 52"/>
                  <a:gd name="T105" fmla="*/ 34 h 98"/>
                  <a:gd name="T106" fmla="*/ 36 w 52"/>
                  <a:gd name="T107" fmla="*/ 34 h 98"/>
                  <a:gd name="T108" fmla="*/ 36 w 52"/>
                  <a:gd name="T109" fmla="*/ 42 h 98"/>
                  <a:gd name="T110" fmla="*/ 28 w 52"/>
                  <a:gd name="T111" fmla="*/ 42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" h="98">
                    <a:moveTo>
                      <a:pt x="28" y="42"/>
                    </a:moveTo>
                    <a:lnTo>
                      <a:pt x="28" y="84"/>
                    </a:lnTo>
                    <a:lnTo>
                      <a:pt x="28" y="90"/>
                    </a:lnTo>
                    <a:lnTo>
                      <a:pt x="30" y="92"/>
                    </a:lnTo>
                    <a:lnTo>
                      <a:pt x="32" y="94"/>
                    </a:lnTo>
                    <a:lnTo>
                      <a:pt x="36" y="96"/>
                    </a:lnTo>
                    <a:lnTo>
                      <a:pt x="36" y="98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2" y="94"/>
                    </a:lnTo>
                    <a:lnTo>
                      <a:pt x="6" y="94"/>
                    </a:lnTo>
                    <a:lnTo>
                      <a:pt x="6" y="92"/>
                    </a:lnTo>
                    <a:lnTo>
                      <a:pt x="8" y="90"/>
                    </a:lnTo>
                    <a:lnTo>
                      <a:pt x="8" y="88"/>
                    </a:lnTo>
                    <a:lnTo>
                      <a:pt x="8" y="84"/>
                    </a:lnTo>
                    <a:lnTo>
                      <a:pt x="8" y="42"/>
                    </a:lnTo>
                    <a:lnTo>
                      <a:pt x="0" y="42"/>
                    </a:lnTo>
                    <a:lnTo>
                      <a:pt x="0" y="34"/>
                    </a:lnTo>
                    <a:lnTo>
                      <a:pt x="8" y="34"/>
                    </a:lnTo>
                    <a:lnTo>
                      <a:pt x="8" y="28"/>
                    </a:lnTo>
                    <a:lnTo>
                      <a:pt x="8" y="26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6" y="8"/>
                    </a:lnTo>
                    <a:lnTo>
                      <a:pt x="22" y="4"/>
                    </a:lnTo>
                    <a:lnTo>
                      <a:pt x="28" y="2"/>
                    </a:lnTo>
                    <a:lnTo>
                      <a:pt x="36" y="0"/>
                    </a:lnTo>
                    <a:lnTo>
                      <a:pt x="44" y="2"/>
                    </a:lnTo>
                    <a:lnTo>
                      <a:pt x="48" y="4"/>
                    </a:lnTo>
                    <a:lnTo>
                      <a:pt x="52" y="8"/>
                    </a:lnTo>
                    <a:lnTo>
                      <a:pt x="52" y="12"/>
                    </a:lnTo>
                    <a:lnTo>
                      <a:pt x="52" y="14"/>
                    </a:lnTo>
                    <a:lnTo>
                      <a:pt x="50" y="18"/>
                    </a:lnTo>
                    <a:lnTo>
                      <a:pt x="48" y="20"/>
                    </a:lnTo>
                    <a:lnTo>
                      <a:pt x="44" y="20"/>
                    </a:lnTo>
                    <a:lnTo>
                      <a:pt x="40" y="20"/>
                    </a:lnTo>
                    <a:lnTo>
                      <a:pt x="38" y="18"/>
                    </a:lnTo>
                    <a:lnTo>
                      <a:pt x="36" y="16"/>
                    </a:lnTo>
                    <a:lnTo>
                      <a:pt x="36" y="14"/>
                    </a:lnTo>
                    <a:lnTo>
                      <a:pt x="36" y="12"/>
                    </a:lnTo>
                    <a:lnTo>
                      <a:pt x="36" y="10"/>
                    </a:lnTo>
                    <a:lnTo>
                      <a:pt x="36" y="10"/>
                    </a:lnTo>
                    <a:lnTo>
                      <a:pt x="36" y="8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2" y="6"/>
                    </a:lnTo>
                    <a:lnTo>
                      <a:pt x="30" y="6"/>
                    </a:lnTo>
                    <a:lnTo>
                      <a:pt x="28" y="6"/>
                    </a:lnTo>
                    <a:lnTo>
                      <a:pt x="28" y="10"/>
                    </a:lnTo>
                    <a:lnTo>
                      <a:pt x="28" y="12"/>
                    </a:lnTo>
                    <a:lnTo>
                      <a:pt x="28" y="24"/>
                    </a:lnTo>
                    <a:lnTo>
                      <a:pt x="28" y="34"/>
                    </a:lnTo>
                    <a:lnTo>
                      <a:pt x="36" y="34"/>
                    </a:lnTo>
                    <a:lnTo>
                      <a:pt x="36" y="42"/>
                    </a:ln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3" name="Freeform 377"/>
              <p:cNvSpPr>
                <a:spLocks noEditPoints="1"/>
              </p:cNvSpPr>
              <p:nvPr/>
            </p:nvSpPr>
            <p:spPr bwMode="auto">
              <a:xfrm>
                <a:off x="2976" y="3514"/>
                <a:ext cx="32" cy="98"/>
              </a:xfrm>
              <a:custGeom>
                <a:avLst/>
                <a:gdLst>
                  <a:gd name="T0" fmla="*/ 16 w 32"/>
                  <a:gd name="T1" fmla="*/ 0 h 98"/>
                  <a:gd name="T2" fmla="*/ 20 w 32"/>
                  <a:gd name="T3" fmla="*/ 2 h 98"/>
                  <a:gd name="T4" fmla="*/ 22 w 32"/>
                  <a:gd name="T5" fmla="*/ 4 h 98"/>
                  <a:gd name="T6" fmla="*/ 24 w 32"/>
                  <a:gd name="T7" fmla="*/ 6 h 98"/>
                  <a:gd name="T8" fmla="*/ 26 w 32"/>
                  <a:gd name="T9" fmla="*/ 10 h 98"/>
                  <a:gd name="T10" fmla="*/ 24 w 32"/>
                  <a:gd name="T11" fmla="*/ 14 h 98"/>
                  <a:gd name="T12" fmla="*/ 22 w 32"/>
                  <a:gd name="T13" fmla="*/ 18 h 98"/>
                  <a:gd name="T14" fmla="*/ 20 w 32"/>
                  <a:gd name="T15" fmla="*/ 20 h 98"/>
                  <a:gd name="T16" fmla="*/ 16 w 32"/>
                  <a:gd name="T17" fmla="*/ 20 h 98"/>
                  <a:gd name="T18" fmla="*/ 12 w 32"/>
                  <a:gd name="T19" fmla="*/ 20 h 98"/>
                  <a:gd name="T20" fmla="*/ 8 w 32"/>
                  <a:gd name="T21" fmla="*/ 18 h 98"/>
                  <a:gd name="T22" fmla="*/ 6 w 32"/>
                  <a:gd name="T23" fmla="*/ 14 h 98"/>
                  <a:gd name="T24" fmla="*/ 6 w 32"/>
                  <a:gd name="T25" fmla="*/ 10 h 98"/>
                  <a:gd name="T26" fmla="*/ 6 w 32"/>
                  <a:gd name="T27" fmla="*/ 6 h 98"/>
                  <a:gd name="T28" fmla="*/ 8 w 32"/>
                  <a:gd name="T29" fmla="*/ 4 h 98"/>
                  <a:gd name="T30" fmla="*/ 12 w 32"/>
                  <a:gd name="T31" fmla="*/ 2 h 98"/>
                  <a:gd name="T32" fmla="*/ 16 w 32"/>
                  <a:gd name="T33" fmla="*/ 0 h 98"/>
                  <a:gd name="T34" fmla="*/ 26 w 32"/>
                  <a:gd name="T35" fmla="*/ 34 h 98"/>
                  <a:gd name="T36" fmla="*/ 26 w 32"/>
                  <a:gd name="T37" fmla="*/ 84 h 98"/>
                  <a:gd name="T38" fmla="*/ 26 w 32"/>
                  <a:gd name="T39" fmla="*/ 90 h 98"/>
                  <a:gd name="T40" fmla="*/ 26 w 32"/>
                  <a:gd name="T41" fmla="*/ 92 h 98"/>
                  <a:gd name="T42" fmla="*/ 28 w 32"/>
                  <a:gd name="T43" fmla="*/ 94 h 98"/>
                  <a:gd name="T44" fmla="*/ 32 w 32"/>
                  <a:gd name="T45" fmla="*/ 96 h 98"/>
                  <a:gd name="T46" fmla="*/ 32 w 32"/>
                  <a:gd name="T47" fmla="*/ 98 h 98"/>
                  <a:gd name="T48" fmla="*/ 0 w 32"/>
                  <a:gd name="T49" fmla="*/ 98 h 98"/>
                  <a:gd name="T50" fmla="*/ 0 w 32"/>
                  <a:gd name="T51" fmla="*/ 96 h 98"/>
                  <a:gd name="T52" fmla="*/ 2 w 32"/>
                  <a:gd name="T53" fmla="*/ 94 h 98"/>
                  <a:gd name="T54" fmla="*/ 6 w 32"/>
                  <a:gd name="T55" fmla="*/ 92 h 98"/>
                  <a:gd name="T56" fmla="*/ 6 w 32"/>
                  <a:gd name="T57" fmla="*/ 90 h 98"/>
                  <a:gd name="T58" fmla="*/ 6 w 32"/>
                  <a:gd name="T59" fmla="*/ 84 h 98"/>
                  <a:gd name="T60" fmla="*/ 6 w 32"/>
                  <a:gd name="T61" fmla="*/ 48 h 98"/>
                  <a:gd name="T62" fmla="*/ 6 w 32"/>
                  <a:gd name="T63" fmla="*/ 42 h 98"/>
                  <a:gd name="T64" fmla="*/ 4 w 32"/>
                  <a:gd name="T65" fmla="*/ 38 h 98"/>
                  <a:gd name="T66" fmla="*/ 4 w 32"/>
                  <a:gd name="T67" fmla="*/ 38 h 98"/>
                  <a:gd name="T68" fmla="*/ 0 w 32"/>
                  <a:gd name="T69" fmla="*/ 36 h 98"/>
                  <a:gd name="T70" fmla="*/ 0 w 32"/>
                  <a:gd name="T71" fmla="*/ 34 h 98"/>
                  <a:gd name="T72" fmla="*/ 26 w 32"/>
                  <a:gd name="T73" fmla="*/ 3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2" h="98">
                    <a:moveTo>
                      <a:pt x="16" y="0"/>
                    </a:moveTo>
                    <a:lnTo>
                      <a:pt x="20" y="2"/>
                    </a:lnTo>
                    <a:lnTo>
                      <a:pt x="22" y="4"/>
                    </a:lnTo>
                    <a:lnTo>
                      <a:pt x="24" y="6"/>
                    </a:lnTo>
                    <a:lnTo>
                      <a:pt x="26" y="10"/>
                    </a:lnTo>
                    <a:lnTo>
                      <a:pt x="24" y="14"/>
                    </a:lnTo>
                    <a:lnTo>
                      <a:pt x="22" y="18"/>
                    </a:lnTo>
                    <a:lnTo>
                      <a:pt x="20" y="20"/>
                    </a:lnTo>
                    <a:lnTo>
                      <a:pt x="16" y="20"/>
                    </a:lnTo>
                    <a:lnTo>
                      <a:pt x="12" y="20"/>
                    </a:lnTo>
                    <a:lnTo>
                      <a:pt x="8" y="18"/>
                    </a:lnTo>
                    <a:lnTo>
                      <a:pt x="6" y="14"/>
                    </a:lnTo>
                    <a:lnTo>
                      <a:pt x="6" y="10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2"/>
                    </a:lnTo>
                    <a:lnTo>
                      <a:pt x="16" y="0"/>
                    </a:lnTo>
                    <a:close/>
                    <a:moveTo>
                      <a:pt x="26" y="34"/>
                    </a:moveTo>
                    <a:lnTo>
                      <a:pt x="26" y="84"/>
                    </a:lnTo>
                    <a:lnTo>
                      <a:pt x="26" y="90"/>
                    </a:lnTo>
                    <a:lnTo>
                      <a:pt x="26" y="92"/>
                    </a:lnTo>
                    <a:lnTo>
                      <a:pt x="28" y="94"/>
                    </a:lnTo>
                    <a:lnTo>
                      <a:pt x="32" y="96"/>
                    </a:lnTo>
                    <a:lnTo>
                      <a:pt x="32" y="98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2" y="94"/>
                    </a:lnTo>
                    <a:lnTo>
                      <a:pt x="6" y="92"/>
                    </a:lnTo>
                    <a:lnTo>
                      <a:pt x="6" y="90"/>
                    </a:lnTo>
                    <a:lnTo>
                      <a:pt x="6" y="84"/>
                    </a:lnTo>
                    <a:lnTo>
                      <a:pt x="6" y="48"/>
                    </a:lnTo>
                    <a:lnTo>
                      <a:pt x="6" y="42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26" y="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4" name="Freeform 378"/>
              <p:cNvSpPr>
                <a:spLocks/>
              </p:cNvSpPr>
              <p:nvPr/>
            </p:nvSpPr>
            <p:spPr bwMode="auto">
              <a:xfrm>
                <a:off x="3016" y="3546"/>
                <a:ext cx="68" cy="66"/>
              </a:xfrm>
              <a:custGeom>
                <a:avLst/>
                <a:gdLst>
                  <a:gd name="T0" fmla="*/ 26 w 68"/>
                  <a:gd name="T1" fmla="*/ 2 h 66"/>
                  <a:gd name="T2" fmla="*/ 26 w 68"/>
                  <a:gd name="T3" fmla="*/ 10 h 66"/>
                  <a:gd name="T4" fmla="*/ 30 w 68"/>
                  <a:gd name="T5" fmla="*/ 6 h 66"/>
                  <a:gd name="T6" fmla="*/ 36 w 68"/>
                  <a:gd name="T7" fmla="*/ 2 h 66"/>
                  <a:gd name="T8" fmla="*/ 40 w 68"/>
                  <a:gd name="T9" fmla="*/ 0 h 66"/>
                  <a:gd name="T10" fmla="*/ 44 w 68"/>
                  <a:gd name="T11" fmla="*/ 0 h 66"/>
                  <a:gd name="T12" fmla="*/ 50 w 68"/>
                  <a:gd name="T13" fmla="*/ 0 h 66"/>
                  <a:gd name="T14" fmla="*/ 56 w 68"/>
                  <a:gd name="T15" fmla="*/ 4 h 66"/>
                  <a:gd name="T16" fmla="*/ 58 w 68"/>
                  <a:gd name="T17" fmla="*/ 8 h 66"/>
                  <a:gd name="T18" fmla="*/ 60 w 68"/>
                  <a:gd name="T19" fmla="*/ 12 h 66"/>
                  <a:gd name="T20" fmla="*/ 62 w 68"/>
                  <a:gd name="T21" fmla="*/ 16 h 66"/>
                  <a:gd name="T22" fmla="*/ 62 w 68"/>
                  <a:gd name="T23" fmla="*/ 20 h 66"/>
                  <a:gd name="T24" fmla="*/ 62 w 68"/>
                  <a:gd name="T25" fmla="*/ 26 h 66"/>
                  <a:gd name="T26" fmla="*/ 62 w 68"/>
                  <a:gd name="T27" fmla="*/ 52 h 66"/>
                  <a:gd name="T28" fmla="*/ 62 w 68"/>
                  <a:gd name="T29" fmla="*/ 58 h 66"/>
                  <a:gd name="T30" fmla="*/ 62 w 68"/>
                  <a:gd name="T31" fmla="*/ 60 h 66"/>
                  <a:gd name="T32" fmla="*/ 64 w 68"/>
                  <a:gd name="T33" fmla="*/ 62 h 66"/>
                  <a:gd name="T34" fmla="*/ 68 w 68"/>
                  <a:gd name="T35" fmla="*/ 64 h 66"/>
                  <a:gd name="T36" fmla="*/ 68 w 68"/>
                  <a:gd name="T37" fmla="*/ 66 h 66"/>
                  <a:gd name="T38" fmla="*/ 36 w 68"/>
                  <a:gd name="T39" fmla="*/ 66 h 66"/>
                  <a:gd name="T40" fmla="*/ 36 w 68"/>
                  <a:gd name="T41" fmla="*/ 64 h 66"/>
                  <a:gd name="T42" fmla="*/ 40 w 68"/>
                  <a:gd name="T43" fmla="*/ 62 h 66"/>
                  <a:gd name="T44" fmla="*/ 42 w 68"/>
                  <a:gd name="T45" fmla="*/ 60 h 66"/>
                  <a:gd name="T46" fmla="*/ 42 w 68"/>
                  <a:gd name="T47" fmla="*/ 56 h 66"/>
                  <a:gd name="T48" fmla="*/ 42 w 68"/>
                  <a:gd name="T49" fmla="*/ 52 h 66"/>
                  <a:gd name="T50" fmla="*/ 42 w 68"/>
                  <a:gd name="T51" fmla="*/ 24 h 66"/>
                  <a:gd name="T52" fmla="*/ 42 w 68"/>
                  <a:gd name="T53" fmla="*/ 16 h 66"/>
                  <a:gd name="T54" fmla="*/ 42 w 68"/>
                  <a:gd name="T55" fmla="*/ 14 h 66"/>
                  <a:gd name="T56" fmla="*/ 40 w 68"/>
                  <a:gd name="T57" fmla="*/ 12 h 66"/>
                  <a:gd name="T58" fmla="*/ 40 w 68"/>
                  <a:gd name="T59" fmla="*/ 10 h 66"/>
                  <a:gd name="T60" fmla="*/ 38 w 68"/>
                  <a:gd name="T61" fmla="*/ 10 h 66"/>
                  <a:gd name="T62" fmla="*/ 36 w 68"/>
                  <a:gd name="T63" fmla="*/ 10 h 66"/>
                  <a:gd name="T64" fmla="*/ 32 w 68"/>
                  <a:gd name="T65" fmla="*/ 10 h 66"/>
                  <a:gd name="T66" fmla="*/ 30 w 68"/>
                  <a:gd name="T67" fmla="*/ 14 h 66"/>
                  <a:gd name="T68" fmla="*/ 26 w 68"/>
                  <a:gd name="T69" fmla="*/ 20 h 66"/>
                  <a:gd name="T70" fmla="*/ 26 w 68"/>
                  <a:gd name="T71" fmla="*/ 52 h 66"/>
                  <a:gd name="T72" fmla="*/ 26 w 68"/>
                  <a:gd name="T73" fmla="*/ 58 h 66"/>
                  <a:gd name="T74" fmla="*/ 28 w 68"/>
                  <a:gd name="T75" fmla="*/ 60 h 66"/>
                  <a:gd name="T76" fmla="*/ 28 w 68"/>
                  <a:gd name="T77" fmla="*/ 62 h 66"/>
                  <a:gd name="T78" fmla="*/ 32 w 68"/>
                  <a:gd name="T79" fmla="*/ 64 h 66"/>
                  <a:gd name="T80" fmla="*/ 32 w 68"/>
                  <a:gd name="T81" fmla="*/ 66 h 66"/>
                  <a:gd name="T82" fmla="*/ 0 w 68"/>
                  <a:gd name="T83" fmla="*/ 66 h 66"/>
                  <a:gd name="T84" fmla="*/ 0 w 68"/>
                  <a:gd name="T85" fmla="*/ 64 h 66"/>
                  <a:gd name="T86" fmla="*/ 4 w 68"/>
                  <a:gd name="T87" fmla="*/ 62 h 66"/>
                  <a:gd name="T88" fmla="*/ 6 w 68"/>
                  <a:gd name="T89" fmla="*/ 60 h 66"/>
                  <a:gd name="T90" fmla="*/ 6 w 68"/>
                  <a:gd name="T91" fmla="*/ 58 h 66"/>
                  <a:gd name="T92" fmla="*/ 6 w 68"/>
                  <a:gd name="T93" fmla="*/ 52 h 66"/>
                  <a:gd name="T94" fmla="*/ 6 w 68"/>
                  <a:gd name="T95" fmla="*/ 16 h 66"/>
                  <a:gd name="T96" fmla="*/ 6 w 68"/>
                  <a:gd name="T97" fmla="*/ 10 h 66"/>
                  <a:gd name="T98" fmla="*/ 6 w 68"/>
                  <a:gd name="T99" fmla="*/ 6 h 66"/>
                  <a:gd name="T100" fmla="*/ 4 w 68"/>
                  <a:gd name="T101" fmla="*/ 6 h 66"/>
                  <a:gd name="T102" fmla="*/ 0 w 68"/>
                  <a:gd name="T103" fmla="*/ 4 h 66"/>
                  <a:gd name="T104" fmla="*/ 0 w 68"/>
                  <a:gd name="T105" fmla="*/ 2 h 66"/>
                  <a:gd name="T106" fmla="*/ 26 w 68"/>
                  <a:gd name="T107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6">
                    <a:moveTo>
                      <a:pt x="26" y="2"/>
                    </a:moveTo>
                    <a:lnTo>
                      <a:pt x="26" y="10"/>
                    </a:lnTo>
                    <a:lnTo>
                      <a:pt x="30" y="6"/>
                    </a:lnTo>
                    <a:lnTo>
                      <a:pt x="36" y="2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56" y="4"/>
                    </a:lnTo>
                    <a:lnTo>
                      <a:pt x="58" y="8"/>
                    </a:lnTo>
                    <a:lnTo>
                      <a:pt x="60" y="12"/>
                    </a:lnTo>
                    <a:lnTo>
                      <a:pt x="62" y="16"/>
                    </a:lnTo>
                    <a:lnTo>
                      <a:pt x="62" y="20"/>
                    </a:lnTo>
                    <a:lnTo>
                      <a:pt x="62" y="26"/>
                    </a:lnTo>
                    <a:lnTo>
                      <a:pt x="62" y="52"/>
                    </a:lnTo>
                    <a:lnTo>
                      <a:pt x="62" y="58"/>
                    </a:lnTo>
                    <a:lnTo>
                      <a:pt x="62" y="60"/>
                    </a:lnTo>
                    <a:lnTo>
                      <a:pt x="64" y="62"/>
                    </a:lnTo>
                    <a:lnTo>
                      <a:pt x="68" y="64"/>
                    </a:lnTo>
                    <a:lnTo>
                      <a:pt x="68" y="66"/>
                    </a:lnTo>
                    <a:lnTo>
                      <a:pt x="36" y="66"/>
                    </a:lnTo>
                    <a:lnTo>
                      <a:pt x="36" y="64"/>
                    </a:lnTo>
                    <a:lnTo>
                      <a:pt x="40" y="62"/>
                    </a:lnTo>
                    <a:lnTo>
                      <a:pt x="42" y="60"/>
                    </a:lnTo>
                    <a:lnTo>
                      <a:pt x="42" y="56"/>
                    </a:lnTo>
                    <a:lnTo>
                      <a:pt x="42" y="52"/>
                    </a:lnTo>
                    <a:lnTo>
                      <a:pt x="42" y="24"/>
                    </a:lnTo>
                    <a:lnTo>
                      <a:pt x="42" y="16"/>
                    </a:lnTo>
                    <a:lnTo>
                      <a:pt x="42" y="14"/>
                    </a:lnTo>
                    <a:lnTo>
                      <a:pt x="40" y="12"/>
                    </a:lnTo>
                    <a:lnTo>
                      <a:pt x="40" y="10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2" y="10"/>
                    </a:lnTo>
                    <a:lnTo>
                      <a:pt x="30" y="14"/>
                    </a:lnTo>
                    <a:lnTo>
                      <a:pt x="26" y="20"/>
                    </a:lnTo>
                    <a:lnTo>
                      <a:pt x="26" y="52"/>
                    </a:lnTo>
                    <a:lnTo>
                      <a:pt x="26" y="58"/>
                    </a:lnTo>
                    <a:lnTo>
                      <a:pt x="28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2" y="66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4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6" y="52"/>
                    </a:lnTo>
                    <a:lnTo>
                      <a:pt x="6" y="16"/>
                    </a:lnTo>
                    <a:lnTo>
                      <a:pt x="6" y="10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5" name="Freeform 379"/>
              <p:cNvSpPr>
                <a:spLocks noEditPoints="1"/>
              </p:cNvSpPr>
              <p:nvPr/>
            </p:nvSpPr>
            <p:spPr bwMode="auto">
              <a:xfrm>
                <a:off x="3094" y="3546"/>
                <a:ext cx="56" cy="68"/>
              </a:xfrm>
              <a:custGeom>
                <a:avLst/>
                <a:gdLst>
                  <a:gd name="T0" fmla="*/ 56 w 56"/>
                  <a:gd name="T1" fmla="*/ 32 h 68"/>
                  <a:gd name="T2" fmla="*/ 20 w 56"/>
                  <a:gd name="T3" fmla="*/ 32 h 68"/>
                  <a:gd name="T4" fmla="*/ 20 w 56"/>
                  <a:gd name="T5" fmla="*/ 38 h 68"/>
                  <a:gd name="T6" fmla="*/ 24 w 56"/>
                  <a:gd name="T7" fmla="*/ 46 h 68"/>
                  <a:gd name="T8" fmla="*/ 26 w 56"/>
                  <a:gd name="T9" fmla="*/ 50 h 68"/>
                  <a:gd name="T10" fmla="*/ 32 w 56"/>
                  <a:gd name="T11" fmla="*/ 54 h 68"/>
                  <a:gd name="T12" fmla="*/ 38 w 56"/>
                  <a:gd name="T13" fmla="*/ 56 h 68"/>
                  <a:gd name="T14" fmla="*/ 44 w 56"/>
                  <a:gd name="T15" fmla="*/ 54 h 68"/>
                  <a:gd name="T16" fmla="*/ 46 w 56"/>
                  <a:gd name="T17" fmla="*/ 54 h 68"/>
                  <a:gd name="T18" fmla="*/ 50 w 56"/>
                  <a:gd name="T19" fmla="*/ 50 h 68"/>
                  <a:gd name="T20" fmla="*/ 54 w 56"/>
                  <a:gd name="T21" fmla="*/ 46 h 68"/>
                  <a:gd name="T22" fmla="*/ 56 w 56"/>
                  <a:gd name="T23" fmla="*/ 46 h 68"/>
                  <a:gd name="T24" fmla="*/ 52 w 56"/>
                  <a:gd name="T25" fmla="*/ 56 h 68"/>
                  <a:gd name="T26" fmla="*/ 44 w 56"/>
                  <a:gd name="T27" fmla="*/ 62 h 68"/>
                  <a:gd name="T28" fmla="*/ 38 w 56"/>
                  <a:gd name="T29" fmla="*/ 66 h 68"/>
                  <a:gd name="T30" fmla="*/ 30 w 56"/>
                  <a:gd name="T31" fmla="*/ 68 h 68"/>
                  <a:gd name="T32" fmla="*/ 22 w 56"/>
                  <a:gd name="T33" fmla="*/ 66 h 68"/>
                  <a:gd name="T34" fmla="*/ 16 w 56"/>
                  <a:gd name="T35" fmla="*/ 64 h 68"/>
                  <a:gd name="T36" fmla="*/ 10 w 56"/>
                  <a:gd name="T37" fmla="*/ 62 h 68"/>
                  <a:gd name="T38" fmla="*/ 6 w 56"/>
                  <a:gd name="T39" fmla="*/ 56 h 68"/>
                  <a:gd name="T40" fmla="*/ 2 w 56"/>
                  <a:gd name="T41" fmla="*/ 50 h 68"/>
                  <a:gd name="T42" fmla="*/ 0 w 56"/>
                  <a:gd name="T43" fmla="*/ 44 h 68"/>
                  <a:gd name="T44" fmla="*/ 0 w 56"/>
                  <a:gd name="T45" fmla="*/ 34 h 68"/>
                  <a:gd name="T46" fmla="*/ 2 w 56"/>
                  <a:gd name="T47" fmla="*/ 24 h 68"/>
                  <a:gd name="T48" fmla="*/ 4 w 56"/>
                  <a:gd name="T49" fmla="*/ 16 h 68"/>
                  <a:gd name="T50" fmla="*/ 10 w 56"/>
                  <a:gd name="T51" fmla="*/ 10 h 68"/>
                  <a:gd name="T52" fmla="*/ 16 w 56"/>
                  <a:gd name="T53" fmla="*/ 4 h 68"/>
                  <a:gd name="T54" fmla="*/ 22 w 56"/>
                  <a:gd name="T55" fmla="*/ 2 h 68"/>
                  <a:gd name="T56" fmla="*/ 30 w 56"/>
                  <a:gd name="T57" fmla="*/ 0 h 68"/>
                  <a:gd name="T58" fmla="*/ 38 w 56"/>
                  <a:gd name="T59" fmla="*/ 0 h 68"/>
                  <a:gd name="T60" fmla="*/ 44 w 56"/>
                  <a:gd name="T61" fmla="*/ 4 h 68"/>
                  <a:gd name="T62" fmla="*/ 48 w 56"/>
                  <a:gd name="T63" fmla="*/ 8 h 68"/>
                  <a:gd name="T64" fmla="*/ 54 w 56"/>
                  <a:gd name="T65" fmla="*/ 14 h 68"/>
                  <a:gd name="T66" fmla="*/ 56 w 56"/>
                  <a:gd name="T67" fmla="*/ 22 h 68"/>
                  <a:gd name="T68" fmla="*/ 56 w 56"/>
                  <a:gd name="T69" fmla="*/ 32 h 68"/>
                  <a:gd name="T70" fmla="*/ 38 w 56"/>
                  <a:gd name="T71" fmla="*/ 28 h 68"/>
                  <a:gd name="T72" fmla="*/ 38 w 56"/>
                  <a:gd name="T73" fmla="*/ 20 h 68"/>
                  <a:gd name="T74" fmla="*/ 38 w 56"/>
                  <a:gd name="T75" fmla="*/ 16 h 68"/>
                  <a:gd name="T76" fmla="*/ 38 w 56"/>
                  <a:gd name="T77" fmla="*/ 12 h 68"/>
                  <a:gd name="T78" fmla="*/ 36 w 56"/>
                  <a:gd name="T79" fmla="*/ 8 h 68"/>
                  <a:gd name="T80" fmla="*/ 34 w 56"/>
                  <a:gd name="T81" fmla="*/ 6 h 68"/>
                  <a:gd name="T82" fmla="*/ 32 w 56"/>
                  <a:gd name="T83" fmla="*/ 4 h 68"/>
                  <a:gd name="T84" fmla="*/ 30 w 56"/>
                  <a:gd name="T85" fmla="*/ 4 h 68"/>
                  <a:gd name="T86" fmla="*/ 26 w 56"/>
                  <a:gd name="T87" fmla="*/ 6 h 68"/>
                  <a:gd name="T88" fmla="*/ 24 w 56"/>
                  <a:gd name="T89" fmla="*/ 8 h 68"/>
                  <a:gd name="T90" fmla="*/ 22 w 56"/>
                  <a:gd name="T91" fmla="*/ 12 h 68"/>
                  <a:gd name="T92" fmla="*/ 20 w 56"/>
                  <a:gd name="T93" fmla="*/ 18 h 68"/>
                  <a:gd name="T94" fmla="*/ 20 w 56"/>
                  <a:gd name="T95" fmla="*/ 24 h 68"/>
                  <a:gd name="T96" fmla="*/ 20 w 56"/>
                  <a:gd name="T97" fmla="*/ 28 h 68"/>
                  <a:gd name="T98" fmla="*/ 38 w 56"/>
                  <a:gd name="T99" fmla="*/ 2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" h="68">
                    <a:moveTo>
                      <a:pt x="56" y="32"/>
                    </a:moveTo>
                    <a:lnTo>
                      <a:pt x="20" y="32"/>
                    </a:lnTo>
                    <a:lnTo>
                      <a:pt x="20" y="38"/>
                    </a:lnTo>
                    <a:lnTo>
                      <a:pt x="24" y="46"/>
                    </a:lnTo>
                    <a:lnTo>
                      <a:pt x="26" y="50"/>
                    </a:lnTo>
                    <a:lnTo>
                      <a:pt x="32" y="54"/>
                    </a:lnTo>
                    <a:lnTo>
                      <a:pt x="38" y="56"/>
                    </a:lnTo>
                    <a:lnTo>
                      <a:pt x="44" y="54"/>
                    </a:lnTo>
                    <a:lnTo>
                      <a:pt x="46" y="54"/>
                    </a:lnTo>
                    <a:lnTo>
                      <a:pt x="50" y="50"/>
                    </a:lnTo>
                    <a:lnTo>
                      <a:pt x="54" y="46"/>
                    </a:lnTo>
                    <a:lnTo>
                      <a:pt x="56" y="46"/>
                    </a:lnTo>
                    <a:lnTo>
                      <a:pt x="52" y="56"/>
                    </a:lnTo>
                    <a:lnTo>
                      <a:pt x="44" y="62"/>
                    </a:lnTo>
                    <a:lnTo>
                      <a:pt x="38" y="66"/>
                    </a:lnTo>
                    <a:lnTo>
                      <a:pt x="30" y="68"/>
                    </a:lnTo>
                    <a:lnTo>
                      <a:pt x="22" y="66"/>
                    </a:lnTo>
                    <a:lnTo>
                      <a:pt x="16" y="64"/>
                    </a:lnTo>
                    <a:lnTo>
                      <a:pt x="10" y="62"/>
                    </a:lnTo>
                    <a:lnTo>
                      <a:pt x="6" y="56"/>
                    </a:lnTo>
                    <a:lnTo>
                      <a:pt x="2" y="50"/>
                    </a:lnTo>
                    <a:lnTo>
                      <a:pt x="0" y="44"/>
                    </a:lnTo>
                    <a:lnTo>
                      <a:pt x="0" y="34"/>
                    </a:lnTo>
                    <a:lnTo>
                      <a:pt x="2" y="24"/>
                    </a:lnTo>
                    <a:lnTo>
                      <a:pt x="4" y="16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2" y="2"/>
                    </a:lnTo>
                    <a:lnTo>
                      <a:pt x="30" y="0"/>
                    </a:lnTo>
                    <a:lnTo>
                      <a:pt x="38" y="0"/>
                    </a:lnTo>
                    <a:lnTo>
                      <a:pt x="44" y="4"/>
                    </a:lnTo>
                    <a:lnTo>
                      <a:pt x="48" y="8"/>
                    </a:lnTo>
                    <a:lnTo>
                      <a:pt x="54" y="14"/>
                    </a:lnTo>
                    <a:lnTo>
                      <a:pt x="56" y="22"/>
                    </a:lnTo>
                    <a:lnTo>
                      <a:pt x="56" y="32"/>
                    </a:lnTo>
                    <a:close/>
                    <a:moveTo>
                      <a:pt x="38" y="28"/>
                    </a:moveTo>
                    <a:lnTo>
                      <a:pt x="38" y="20"/>
                    </a:lnTo>
                    <a:lnTo>
                      <a:pt x="38" y="16"/>
                    </a:lnTo>
                    <a:lnTo>
                      <a:pt x="38" y="12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2" y="4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4"/>
                    </a:lnTo>
                    <a:lnTo>
                      <a:pt x="20" y="28"/>
                    </a:lnTo>
                    <a:lnTo>
                      <a:pt x="38" y="2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6" name="Freeform 380"/>
              <p:cNvSpPr>
                <a:spLocks/>
              </p:cNvSpPr>
              <p:nvPr/>
            </p:nvSpPr>
            <p:spPr bwMode="auto">
              <a:xfrm>
                <a:off x="3160" y="3514"/>
                <a:ext cx="54" cy="98"/>
              </a:xfrm>
              <a:custGeom>
                <a:avLst/>
                <a:gdLst>
                  <a:gd name="T0" fmla="*/ 28 w 54"/>
                  <a:gd name="T1" fmla="*/ 42 h 98"/>
                  <a:gd name="T2" fmla="*/ 28 w 54"/>
                  <a:gd name="T3" fmla="*/ 84 h 98"/>
                  <a:gd name="T4" fmla="*/ 28 w 54"/>
                  <a:gd name="T5" fmla="*/ 90 h 98"/>
                  <a:gd name="T6" fmla="*/ 30 w 54"/>
                  <a:gd name="T7" fmla="*/ 92 h 98"/>
                  <a:gd name="T8" fmla="*/ 32 w 54"/>
                  <a:gd name="T9" fmla="*/ 94 h 98"/>
                  <a:gd name="T10" fmla="*/ 38 w 54"/>
                  <a:gd name="T11" fmla="*/ 96 h 98"/>
                  <a:gd name="T12" fmla="*/ 38 w 54"/>
                  <a:gd name="T13" fmla="*/ 98 h 98"/>
                  <a:gd name="T14" fmla="*/ 0 w 54"/>
                  <a:gd name="T15" fmla="*/ 98 h 98"/>
                  <a:gd name="T16" fmla="*/ 0 w 54"/>
                  <a:gd name="T17" fmla="*/ 96 h 98"/>
                  <a:gd name="T18" fmla="*/ 4 w 54"/>
                  <a:gd name="T19" fmla="*/ 94 h 98"/>
                  <a:gd name="T20" fmla="*/ 6 w 54"/>
                  <a:gd name="T21" fmla="*/ 94 h 98"/>
                  <a:gd name="T22" fmla="*/ 8 w 54"/>
                  <a:gd name="T23" fmla="*/ 92 h 98"/>
                  <a:gd name="T24" fmla="*/ 8 w 54"/>
                  <a:gd name="T25" fmla="*/ 90 h 98"/>
                  <a:gd name="T26" fmla="*/ 8 w 54"/>
                  <a:gd name="T27" fmla="*/ 88 h 98"/>
                  <a:gd name="T28" fmla="*/ 8 w 54"/>
                  <a:gd name="T29" fmla="*/ 84 h 98"/>
                  <a:gd name="T30" fmla="*/ 8 w 54"/>
                  <a:gd name="T31" fmla="*/ 42 h 98"/>
                  <a:gd name="T32" fmla="*/ 0 w 54"/>
                  <a:gd name="T33" fmla="*/ 42 h 98"/>
                  <a:gd name="T34" fmla="*/ 0 w 54"/>
                  <a:gd name="T35" fmla="*/ 34 h 98"/>
                  <a:gd name="T36" fmla="*/ 8 w 54"/>
                  <a:gd name="T37" fmla="*/ 34 h 98"/>
                  <a:gd name="T38" fmla="*/ 8 w 54"/>
                  <a:gd name="T39" fmla="*/ 28 h 98"/>
                  <a:gd name="T40" fmla="*/ 8 w 54"/>
                  <a:gd name="T41" fmla="*/ 26 h 98"/>
                  <a:gd name="T42" fmla="*/ 10 w 54"/>
                  <a:gd name="T43" fmla="*/ 18 h 98"/>
                  <a:gd name="T44" fmla="*/ 12 w 54"/>
                  <a:gd name="T45" fmla="*/ 12 h 98"/>
                  <a:gd name="T46" fmla="*/ 16 w 54"/>
                  <a:gd name="T47" fmla="*/ 8 h 98"/>
                  <a:gd name="T48" fmla="*/ 22 w 54"/>
                  <a:gd name="T49" fmla="*/ 4 h 98"/>
                  <a:gd name="T50" fmla="*/ 28 w 54"/>
                  <a:gd name="T51" fmla="*/ 2 h 98"/>
                  <a:gd name="T52" fmla="*/ 36 w 54"/>
                  <a:gd name="T53" fmla="*/ 0 h 98"/>
                  <a:gd name="T54" fmla="*/ 44 w 54"/>
                  <a:gd name="T55" fmla="*/ 2 h 98"/>
                  <a:gd name="T56" fmla="*/ 48 w 54"/>
                  <a:gd name="T57" fmla="*/ 4 h 98"/>
                  <a:gd name="T58" fmla="*/ 52 w 54"/>
                  <a:gd name="T59" fmla="*/ 8 h 98"/>
                  <a:gd name="T60" fmla="*/ 54 w 54"/>
                  <a:gd name="T61" fmla="*/ 12 h 98"/>
                  <a:gd name="T62" fmla="*/ 52 w 54"/>
                  <a:gd name="T63" fmla="*/ 14 h 98"/>
                  <a:gd name="T64" fmla="*/ 50 w 54"/>
                  <a:gd name="T65" fmla="*/ 18 h 98"/>
                  <a:gd name="T66" fmla="*/ 48 w 54"/>
                  <a:gd name="T67" fmla="*/ 20 h 98"/>
                  <a:gd name="T68" fmla="*/ 44 w 54"/>
                  <a:gd name="T69" fmla="*/ 20 h 98"/>
                  <a:gd name="T70" fmla="*/ 40 w 54"/>
                  <a:gd name="T71" fmla="*/ 20 h 98"/>
                  <a:gd name="T72" fmla="*/ 38 w 54"/>
                  <a:gd name="T73" fmla="*/ 18 h 98"/>
                  <a:gd name="T74" fmla="*/ 36 w 54"/>
                  <a:gd name="T75" fmla="*/ 16 h 98"/>
                  <a:gd name="T76" fmla="*/ 36 w 54"/>
                  <a:gd name="T77" fmla="*/ 14 h 98"/>
                  <a:gd name="T78" fmla="*/ 36 w 54"/>
                  <a:gd name="T79" fmla="*/ 12 h 98"/>
                  <a:gd name="T80" fmla="*/ 36 w 54"/>
                  <a:gd name="T81" fmla="*/ 10 h 98"/>
                  <a:gd name="T82" fmla="*/ 36 w 54"/>
                  <a:gd name="T83" fmla="*/ 10 h 98"/>
                  <a:gd name="T84" fmla="*/ 36 w 54"/>
                  <a:gd name="T85" fmla="*/ 8 h 98"/>
                  <a:gd name="T86" fmla="*/ 36 w 54"/>
                  <a:gd name="T87" fmla="*/ 8 h 98"/>
                  <a:gd name="T88" fmla="*/ 34 w 54"/>
                  <a:gd name="T89" fmla="*/ 6 h 98"/>
                  <a:gd name="T90" fmla="*/ 34 w 54"/>
                  <a:gd name="T91" fmla="*/ 6 h 98"/>
                  <a:gd name="T92" fmla="*/ 32 w 54"/>
                  <a:gd name="T93" fmla="*/ 6 h 98"/>
                  <a:gd name="T94" fmla="*/ 30 w 54"/>
                  <a:gd name="T95" fmla="*/ 6 h 98"/>
                  <a:gd name="T96" fmla="*/ 30 w 54"/>
                  <a:gd name="T97" fmla="*/ 6 h 98"/>
                  <a:gd name="T98" fmla="*/ 28 w 54"/>
                  <a:gd name="T99" fmla="*/ 10 h 98"/>
                  <a:gd name="T100" fmla="*/ 28 w 54"/>
                  <a:gd name="T101" fmla="*/ 12 h 98"/>
                  <a:gd name="T102" fmla="*/ 28 w 54"/>
                  <a:gd name="T103" fmla="*/ 24 h 98"/>
                  <a:gd name="T104" fmla="*/ 28 w 54"/>
                  <a:gd name="T105" fmla="*/ 34 h 98"/>
                  <a:gd name="T106" fmla="*/ 38 w 54"/>
                  <a:gd name="T107" fmla="*/ 34 h 98"/>
                  <a:gd name="T108" fmla="*/ 38 w 54"/>
                  <a:gd name="T109" fmla="*/ 42 h 98"/>
                  <a:gd name="T110" fmla="*/ 28 w 54"/>
                  <a:gd name="T111" fmla="*/ 42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4" h="98">
                    <a:moveTo>
                      <a:pt x="28" y="42"/>
                    </a:moveTo>
                    <a:lnTo>
                      <a:pt x="28" y="84"/>
                    </a:lnTo>
                    <a:lnTo>
                      <a:pt x="28" y="90"/>
                    </a:lnTo>
                    <a:lnTo>
                      <a:pt x="30" y="92"/>
                    </a:lnTo>
                    <a:lnTo>
                      <a:pt x="32" y="94"/>
                    </a:lnTo>
                    <a:lnTo>
                      <a:pt x="38" y="96"/>
                    </a:lnTo>
                    <a:lnTo>
                      <a:pt x="38" y="98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4" y="94"/>
                    </a:lnTo>
                    <a:lnTo>
                      <a:pt x="6" y="94"/>
                    </a:lnTo>
                    <a:lnTo>
                      <a:pt x="8" y="92"/>
                    </a:lnTo>
                    <a:lnTo>
                      <a:pt x="8" y="90"/>
                    </a:lnTo>
                    <a:lnTo>
                      <a:pt x="8" y="88"/>
                    </a:lnTo>
                    <a:lnTo>
                      <a:pt x="8" y="84"/>
                    </a:lnTo>
                    <a:lnTo>
                      <a:pt x="8" y="42"/>
                    </a:lnTo>
                    <a:lnTo>
                      <a:pt x="0" y="42"/>
                    </a:lnTo>
                    <a:lnTo>
                      <a:pt x="0" y="34"/>
                    </a:lnTo>
                    <a:lnTo>
                      <a:pt x="8" y="34"/>
                    </a:lnTo>
                    <a:lnTo>
                      <a:pt x="8" y="28"/>
                    </a:lnTo>
                    <a:lnTo>
                      <a:pt x="8" y="26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6" y="8"/>
                    </a:lnTo>
                    <a:lnTo>
                      <a:pt x="22" y="4"/>
                    </a:lnTo>
                    <a:lnTo>
                      <a:pt x="28" y="2"/>
                    </a:lnTo>
                    <a:lnTo>
                      <a:pt x="36" y="0"/>
                    </a:lnTo>
                    <a:lnTo>
                      <a:pt x="44" y="2"/>
                    </a:lnTo>
                    <a:lnTo>
                      <a:pt x="48" y="4"/>
                    </a:lnTo>
                    <a:lnTo>
                      <a:pt x="52" y="8"/>
                    </a:lnTo>
                    <a:lnTo>
                      <a:pt x="54" y="12"/>
                    </a:lnTo>
                    <a:lnTo>
                      <a:pt x="52" y="14"/>
                    </a:lnTo>
                    <a:lnTo>
                      <a:pt x="50" y="18"/>
                    </a:lnTo>
                    <a:lnTo>
                      <a:pt x="48" y="20"/>
                    </a:lnTo>
                    <a:lnTo>
                      <a:pt x="44" y="20"/>
                    </a:lnTo>
                    <a:lnTo>
                      <a:pt x="40" y="20"/>
                    </a:lnTo>
                    <a:lnTo>
                      <a:pt x="38" y="18"/>
                    </a:lnTo>
                    <a:lnTo>
                      <a:pt x="36" y="16"/>
                    </a:lnTo>
                    <a:lnTo>
                      <a:pt x="36" y="14"/>
                    </a:lnTo>
                    <a:lnTo>
                      <a:pt x="36" y="12"/>
                    </a:lnTo>
                    <a:lnTo>
                      <a:pt x="36" y="10"/>
                    </a:lnTo>
                    <a:lnTo>
                      <a:pt x="36" y="10"/>
                    </a:lnTo>
                    <a:lnTo>
                      <a:pt x="36" y="8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2" y="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8" y="10"/>
                    </a:lnTo>
                    <a:lnTo>
                      <a:pt x="28" y="12"/>
                    </a:lnTo>
                    <a:lnTo>
                      <a:pt x="28" y="24"/>
                    </a:lnTo>
                    <a:lnTo>
                      <a:pt x="28" y="34"/>
                    </a:lnTo>
                    <a:lnTo>
                      <a:pt x="38" y="34"/>
                    </a:lnTo>
                    <a:lnTo>
                      <a:pt x="38" y="42"/>
                    </a:ln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7" name="Freeform 381"/>
              <p:cNvSpPr>
                <a:spLocks/>
              </p:cNvSpPr>
              <p:nvPr/>
            </p:nvSpPr>
            <p:spPr bwMode="auto">
              <a:xfrm>
                <a:off x="3208" y="3514"/>
                <a:ext cx="54" cy="98"/>
              </a:xfrm>
              <a:custGeom>
                <a:avLst/>
                <a:gdLst>
                  <a:gd name="T0" fmla="*/ 30 w 54"/>
                  <a:gd name="T1" fmla="*/ 42 h 98"/>
                  <a:gd name="T2" fmla="*/ 30 w 54"/>
                  <a:gd name="T3" fmla="*/ 84 h 98"/>
                  <a:gd name="T4" fmla="*/ 30 w 54"/>
                  <a:gd name="T5" fmla="*/ 90 h 98"/>
                  <a:gd name="T6" fmla="*/ 30 w 54"/>
                  <a:gd name="T7" fmla="*/ 92 h 98"/>
                  <a:gd name="T8" fmla="*/ 34 w 54"/>
                  <a:gd name="T9" fmla="*/ 94 h 98"/>
                  <a:gd name="T10" fmla="*/ 38 w 54"/>
                  <a:gd name="T11" fmla="*/ 96 h 98"/>
                  <a:gd name="T12" fmla="*/ 38 w 54"/>
                  <a:gd name="T13" fmla="*/ 98 h 98"/>
                  <a:gd name="T14" fmla="*/ 0 w 54"/>
                  <a:gd name="T15" fmla="*/ 98 h 98"/>
                  <a:gd name="T16" fmla="*/ 0 w 54"/>
                  <a:gd name="T17" fmla="*/ 96 h 98"/>
                  <a:gd name="T18" fmla="*/ 4 w 54"/>
                  <a:gd name="T19" fmla="*/ 94 h 98"/>
                  <a:gd name="T20" fmla="*/ 6 w 54"/>
                  <a:gd name="T21" fmla="*/ 94 h 98"/>
                  <a:gd name="T22" fmla="*/ 8 w 54"/>
                  <a:gd name="T23" fmla="*/ 92 h 98"/>
                  <a:gd name="T24" fmla="*/ 10 w 54"/>
                  <a:gd name="T25" fmla="*/ 90 h 98"/>
                  <a:gd name="T26" fmla="*/ 10 w 54"/>
                  <a:gd name="T27" fmla="*/ 88 h 98"/>
                  <a:gd name="T28" fmla="*/ 10 w 54"/>
                  <a:gd name="T29" fmla="*/ 84 h 98"/>
                  <a:gd name="T30" fmla="*/ 10 w 54"/>
                  <a:gd name="T31" fmla="*/ 42 h 98"/>
                  <a:gd name="T32" fmla="*/ 0 w 54"/>
                  <a:gd name="T33" fmla="*/ 42 h 98"/>
                  <a:gd name="T34" fmla="*/ 0 w 54"/>
                  <a:gd name="T35" fmla="*/ 34 h 98"/>
                  <a:gd name="T36" fmla="*/ 10 w 54"/>
                  <a:gd name="T37" fmla="*/ 34 h 98"/>
                  <a:gd name="T38" fmla="*/ 10 w 54"/>
                  <a:gd name="T39" fmla="*/ 28 h 98"/>
                  <a:gd name="T40" fmla="*/ 10 w 54"/>
                  <a:gd name="T41" fmla="*/ 26 h 98"/>
                  <a:gd name="T42" fmla="*/ 10 w 54"/>
                  <a:gd name="T43" fmla="*/ 18 h 98"/>
                  <a:gd name="T44" fmla="*/ 14 w 54"/>
                  <a:gd name="T45" fmla="*/ 12 h 98"/>
                  <a:gd name="T46" fmla="*/ 18 w 54"/>
                  <a:gd name="T47" fmla="*/ 8 h 98"/>
                  <a:gd name="T48" fmla="*/ 22 w 54"/>
                  <a:gd name="T49" fmla="*/ 4 h 98"/>
                  <a:gd name="T50" fmla="*/ 30 w 54"/>
                  <a:gd name="T51" fmla="*/ 2 h 98"/>
                  <a:gd name="T52" fmla="*/ 38 w 54"/>
                  <a:gd name="T53" fmla="*/ 0 h 98"/>
                  <a:gd name="T54" fmla="*/ 44 w 54"/>
                  <a:gd name="T55" fmla="*/ 2 h 98"/>
                  <a:gd name="T56" fmla="*/ 50 w 54"/>
                  <a:gd name="T57" fmla="*/ 4 h 98"/>
                  <a:gd name="T58" fmla="*/ 54 w 54"/>
                  <a:gd name="T59" fmla="*/ 8 h 98"/>
                  <a:gd name="T60" fmla="*/ 54 w 54"/>
                  <a:gd name="T61" fmla="*/ 12 h 98"/>
                  <a:gd name="T62" fmla="*/ 54 w 54"/>
                  <a:gd name="T63" fmla="*/ 14 h 98"/>
                  <a:gd name="T64" fmla="*/ 52 w 54"/>
                  <a:gd name="T65" fmla="*/ 18 h 98"/>
                  <a:gd name="T66" fmla="*/ 48 w 54"/>
                  <a:gd name="T67" fmla="*/ 20 h 98"/>
                  <a:gd name="T68" fmla="*/ 44 w 54"/>
                  <a:gd name="T69" fmla="*/ 20 h 98"/>
                  <a:gd name="T70" fmla="*/ 42 w 54"/>
                  <a:gd name="T71" fmla="*/ 20 h 98"/>
                  <a:gd name="T72" fmla="*/ 40 w 54"/>
                  <a:gd name="T73" fmla="*/ 18 h 98"/>
                  <a:gd name="T74" fmla="*/ 38 w 54"/>
                  <a:gd name="T75" fmla="*/ 16 h 98"/>
                  <a:gd name="T76" fmla="*/ 36 w 54"/>
                  <a:gd name="T77" fmla="*/ 14 h 98"/>
                  <a:gd name="T78" fmla="*/ 36 w 54"/>
                  <a:gd name="T79" fmla="*/ 12 h 98"/>
                  <a:gd name="T80" fmla="*/ 36 w 54"/>
                  <a:gd name="T81" fmla="*/ 10 h 98"/>
                  <a:gd name="T82" fmla="*/ 36 w 54"/>
                  <a:gd name="T83" fmla="*/ 10 h 98"/>
                  <a:gd name="T84" fmla="*/ 36 w 54"/>
                  <a:gd name="T85" fmla="*/ 8 h 98"/>
                  <a:gd name="T86" fmla="*/ 36 w 54"/>
                  <a:gd name="T87" fmla="*/ 8 h 98"/>
                  <a:gd name="T88" fmla="*/ 36 w 54"/>
                  <a:gd name="T89" fmla="*/ 6 h 98"/>
                  <a:gd name="T90" fmla="*/ 36 w 54"/>
                  <a:gd name="T91" fmla="*/ 6 h 98"/>
                  <a:gd name="T92" fmla="*/ 34 w 54"/>
                  <a:gd name="T93" fmla="*/ 6 h 98"/>
                  <a:gd name="T94" fmla="*/ 32 w 54"/>
                  <a:gd name="T95" fmla="*/ 6 h 98"/>
                  <a:gd name="T96" fmla="*/ 30 w 54"/>
                  <a:gd name="T97" fmla="*/ 6 h 98"/>
                  <a:gd name="T98" fmla="*/ 30 w 54"/>
                  <a:gd name="T99" fmla="*/ 10 h 98"/>
                  <a:gd name="T100" fmla="*/ 30 w 54"/>
                  <a:gd name="T101" fmla="*/ 12 h 98"/>
                  <a:gd name="T102" fmla="*/ 30 w 54"/>
                  <a:gd name="T103" fmla="*/ 24 h 98"/>
                  <a:gd name="T104" fmla="*/ 30 w 54"/>
                  <a:gd name="T105" fmla="*/ 34 h 98"/>
                  <a:gd name="T106" fmla="*/ 38 w 54"/>
                  <a:gd name="T107" fmla="*/ 34 h 98"/>
                  <a:gd name="T108" fmla="*/ 38 w 54"/>
                  <a:gd name="T109" fmla="*/ 42 h 98"/>
                  <a:gd name="T110" fmla="*/ 30 w 54"/>
                  <a:gd name="T111" fmla="*/ 42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4" h="98">
                    <a:moveTo>
                      <a:pt x="30" y="42"/>
                    </a:moveTo>
                    <a:lnTo>
                      <a:pt x="30" y="84"/>
                    </a:lnTo>
                    <a:lnTo>
                      <a:pt x="30" y="90"/>
                    </a:lnTo>
                    <a:lnTo>
                      <a:pt x="30" y="92"/>
                    </a:lnTo>
                    <a:lnTo>
                      <a:pt x="34" y="94"/>
                    </a:lnTo>
                    <a:lnTo>
                      <a:pt x="38" y="96"/>
                    </a:lnTo>
                    <a:lnTo>
                      <a:pt x="38" y="98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4" y="94"/>
                    </a:lnTo>
                    <a:lnTo>
                      <a:pt x="6" y="94"/>
                    </a:lnTo>
                    <a:lnTo>
                      <a:pt x="8" y="92"/>
                    </a:lnTo>
                    <a:lnTo>
                      <a:pt x="10" y="90"/>
                    </a:lnTo>
                    <a:lnTo>
                      <a:pt x="10" y="88"/>
                    </a:lnTo>
                    <a:lnTo>
                      <a:pt x="10" y="84"/>
                    </a:lnTo>
                    <a:lnTo>
                      <a:pt x="10" y="42"/>
                    </a:lnTo>
                    <a:lnTo>
                      <a:pt x="0" y="42"/>
                    </a:lnTo>
                    <a:lnTo>
                      <a:pt x="0" y="34"/>
                    </a:lnTo>
                    <a:lnTo>
                      <a:pt x="10" y="34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18"/>
                    </a:lnTo>
                    <a:lnTo>
                      <a:pt x="14" y="12"/>
                    </a:lnTo>
                    <a:lnTo>
                      <a:pt x="18" y="8"/>
                    </a:lnTo>
                    <a:lnTo>
                      <a:pt x="22" y="4"/>
                    </a:lnTo>
                    <a:lnTo>
                      <a:pt x="30" y="2"/>
                    </a:lnTo>
                    <a:lnTo>
                      <a:pt x="38" y="0"/>
                    </a:lnTo>
                    <a:lnTo>
                      <a:pt x="44" y="2"/>
                    </a:lnTo>
                    <a:lnTo>
                      <a:pt x="50" y="4"/>
                    </a:lnTo>
                    <a:lnTo>
                      <a:pt x="54" y="8"/>
                    </a:lnTo>
                    <a:lnTo>
                      <a:pt x="54" y="12"/>
                    </a:lnTo>
                    <a:lnTo>
                      <a:pt x="54" y="14"/>
                    </a:lnTo>
                    <a:lnTo>
                      <a:pt x="52" y="18"/>
                    </a:lnTo>
                    <a:lnTo>
                      <a:pt x="48" y="20"/>
                    </a:lnTo>
                    <a:lnTo>
                      <a:pt x="44" y="20"/>
                    </a:lnTo>
                    <a:lnTo>
                      <a:pt x="42" y="20"/>
                    </a:lnTo>
                    <a:lnTo>
                      <a:pt x="40" y="18"/>
                    </a:lnTo>
                    <a:lnTo>
                      <a:pt x="38" y="16"/>
                    </a:lnTo>
                    <a:lnTo>
                      <a:pt x="36" y="14"/>
                    </a:lnTo>
                    <a:lnTo>
                      <a:pt x="36" y="12"/>
                    </a:lnTo>
                    <a:lnTo>
                      <a:pt x="36" y="10"/>
                    </a:lnTo>
                    <a:lnTo>
                      <a:pt x="36" y="10"/>
                    </a:lnTo>
                    <a:lnTo>
                      <a:pt x="36" y="8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34" y="6"/>
                    </a:lnTo>
                    <a:lnTo>
                      <a:pt x="32" y="6"/>
                    </a:lnTo>
                    <a:lnTo>
                      <a:pt x="30" y="6"/>
                    </a:lnTo>
                    <a:lnTo>
                      <a:pt x="30" y="10"/>
                    </a:lnTo>
                    <a:lnTo>
                      <a:pt x="30" y="12"/>
                    </a:lnTo>
                    <a:lnTo>
                      <a:pt x="30" y="24"/>
                    </a:lnTo>
                    <a:lnTo>
                      <a:pt x="30" y="34"/>
                    </a:lnTo>
                    <a:lnTo>
                      <a:pt x="38" y="34"/>
                    </a:lnTo>
                    <a:lnTo>
                      <a:pt x="38" y="42"/>
                    </a:lnTo>
                    <a:lnTo>
                      <a:pt x="30" y="4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8" name="Freeform 382"/>
              <p:cNvSpPr>
                <a:spLocks noEditPoints="1"/>
              </p:cNvSpPr>
              <p:nvPr/>
            </p:nvSpPr>
            <p:spPr bwMode="auto">
              <a:xfrm>
                <a:off x="3258" y="3514"/>
                <a:ext cx="32" cy="98"/>
              </a:xfrm>
              <a:custGeom>
                <a:avLst/>
                <a:gdLst>
                  <a:gd name="T0" fmla="*/ 16 w 32"/>
                  <a:gd name="T1" fmla="*/ 0 h 98"/>
                  <a:gd name="T2" fmla="*/ 20 w 32"/>
                  <a:gd name="T3" fmla="*/ 2 h 98"/>
                  <a:gd name="T4" fmla="*/ 22 w 32"/>
                  <a:gd name="T5" fmla="*/ 4 h 98"/>
                  <a:gd name="T6" fmla="*/ 24 w 32"/>
                  <a:gd name="T7" fmla="*/ 6 h 98"/>
                  <a:gd name="T8" fmla="*/ 26 w 32"/>
                  <a:gd name="T9" fmla="*/ 10 h 98"/>
                  <a:gd name="T10" fmla="*/ 24 w 32"/>
                  <a:gd name="T11" fmla="*/ 14 h 98"/>
                  <a:gd name="T12" fmla="*/ 22 w 32"/>
                  <a:gd name="T13" fmla="*/ 18 h 98"/>
                  <a:gd name="T14" fmla="*/ 20 w 32"/>
                  <a:gd name="T15" fmla="*/ 20 h 98"/>
                  <a:gd name="T16" fmla="*/ 16 w 32"/>
                  <a:gd name="T17" fmla="*/ 20 h 98"/>
                  <a:gd name="T18" fmla="*/ 12 w 32"/>
                  <a:gd name="T19" fmla="*/ 20 h 98"/>
                  <a:gd name="T20" fmla="*/ 8 w 32"/>
                  <a:gd name="T21" fmla="*/ 18 h 98"/>
                  <a:gd name="T22" fmla="*/ 6 w 32"/>
                  <a:gd name="T23" fmla="*/ 14 h 98"/>
                  <a:gd name="T24" fmla="*/ 6 w 32"/>
                  <a:gd name="T25" fmla="*/ 10 h 98"/>
                  <a:gd name="T26" fmla="*/ 6 w 32"/>
                  <a:gd name="T27" fmla="*/ 6 h 98"/>
                  <a:gd name="T28" fmla="*/ 8 w 32"/>
                  <a:gd name="T29" fmla="*/ 4 h 98"/>
                  <a:gd name="T30" fmla="*/ 12 w 32"/>
                  <a:gd name="T31" fmla="*/ 2 h 98"/>
                  <a:gd name="T32" fmla="*/ 16 w 32"/>
                  <a:gd name="T33" fmla="*/ 0 h 98"/>
                  <a:gd name="T34" fmla="*/ 26 w 32"/>
                  <a:gd name="T35" fmla="*/ 34 h 98"/>
                  <a:gd name="T36" fmla="*/ 26 w 32"/>
                  <a:gd name="T37" fmla="*/ 84 h 98"/>
                  <a:gd name="T38" fmla="*/ 26 w 32"/>
                  <a:gd name="T39" fmla="*/ 90 h 98"/>
                  <a:gd name="T40" fmla="*/ 26 w 32"/>
                  <a:gd name="T41" fmla="*/ 92 h 98"/>
                  <a:gd name="T42" fmla="*/ 28 w 32"/>
                  <a:gd name="T43" fmla="*/ 94 h 98"/>
                  <a:gd name="T44" fmla="*/ 32 w 32"/>
                  <a:gd name="T45" fmla="*/ 96 h 98"/>
                  <a:gd name="T46" fmla="*/ 32 w 32"/>
                  <a:gd name="T47" fmla="*/ 98 h 98"/>
                  <a:gd name="T48" fmla="*/ 0 w 32"/>
                  <a:gd name="T49" fmla="*/ 98 h 98"/>
                  <a:gd name="T50" fmla="*/ 0 w 32"/>
                  <a:gd name="T51" fmla="*/ 96 h 98"/>
                  <a:gd name="T52" fmla="*/ 2 w 32"/>
                  <a:gd name="T53" fmla="*/ 94 h 98"/>
                  <a:gd name="T54" fmla="*/ 6 w 32"/>
                  <a:gd name="T55" fmla="*/ 92 h 98"/>
                  <a:gd name="T56" fmla="*/ 6 w 32"/>
                  <a:gd name="T57" fmla="*/ 90 h 98"/>
                  <a:gd name="T58" fmla="*/ 6 w 32"/>
                  <a:gd name="T59" fmla="*/ 84 h 98"/>
                  <a:gd name="T60" fmla="*/ 6 w 32"/>
                  <a:gd name="T61" fmla="*/ 48 h 98"/>
                  <a:gd name="T62" fmla="*/ 6 w 32"/>
                  <a:gd name="T63" fmla="*/ 42 h 98"/>
                  <a:gd name="T64" fmla="*/ 4 w 32"/>
                  <a:gd name="T65" fmla="*/ 38 h 98"/>
                  <a:gd name="T66" fmla="*/ 4 w 32"/>
                  <a:gd name="T67" fmla="*/ 38 h 98"/>
                  <a:gd name="T68" fmla="*/ 0 w 32"/>
                  <a:gd name="T69" fmla="*/ 36 h 98"/>
                  <a:gd name="T70" fmla="*/ 0 w 32"/>
                  <a:gd name="T71" fmla="*/ 34 h 98"/>
                  <a:gd name="T72" fmla="*/ 26 w 32"/>
                  <a:gd name="T73" fmla="*/ 3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2" h="98">
                    <a:moveTo>
                      <a:pt x="16" y="0"/>
                    </a:moveTo>
                    <a:lnTo>
                      <a:pt x="20" y="2"/>
                    </a:lnTo>
                    <a:lnTo>
                      <a:pt x="22" y="4"/>
                    </a:lnTo>
                    <a:lnTo>
                      <a:pt x="24" y="6"/>
                    </a:lnTo>
                    <a:lnTo>
                      <a:pt x="26" y="10"/>
                    </a:lnTo>
                    <a:lnTo>
                      <a:pt x="24" y="14"/>
                    </a:lnTo>
                    <a:lnTo>
                      <a:pt x="22" y="18"/>
                    </a:lnTo>
                    <a:lnTo>
                      <a:pt x="20" y="20"/>
                    </a:lnTo>
                    <a:lnTo>
                      <a:pt x="16" y="20"/>
                    </a:lnTo>
                    <a:lnTo>
                      <a:pt x="12" y="20"/>
                    </a:lnTo>
                    <a:lnTo>
                      <a:pt x="8" y="18"/>
                    </a:lnTo>
                    <a:lnTo>
                      <a:pt x="6" y="14"/>
                    </a:lnTo>
                    <a:lnTo>
                      <a:pt x="6" y="10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2"/>
                    </a:lnTo>
                    <a:lnTo>
                      <a:pt x="16" y="0"/>
                    </a:lnTo>
                    <a:close/>
                    <a:moveTo>
                      <a:pt x="26" y="34"/>
                    </a:moveTo>
                    <a:lnTo>
                      <a:pt x="26" y="84"/>
                    </a:lnTo>
                    <a:lnTo>
                      <a:pt x="26" y="90"/>
                    </a:lnTo>
                    <a:lnTo>
                      <a:pt x="26" y="92"/>
                    </a:lnTo>
                    <a:lnTo>
                      <a:pt x="28" y="94"/>
                    </a:lnTo>
                    <a:lnTo>
                      <a:pt x="32" y="96"/>
                    </a:lnTo>
                    <a:lnTo>
                      <a:pt x="32" y="98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2" y="94"/>
                    </a:lnTo>
                    <a:lnTo>
                      <a:pt x="6" y="92"/>
                    </a:lnTo>
                    <a:lnTo>
                      <a:pt x="6" y="90"/>
                    </a:lnTo>
                    <a:lnTo>
                      <a:pt x="6" y="84"/>
                    </a:lnTo>
                    <a:lnTo>
                      <a:pt x="6" y="48"/>
                    </a:lnTo>
                    <a:lnTo>
                      <a:pt x="6" y="42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26" y="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99" name="Freeform 383"/>
              <p:cNvSpPr>
                <a:spLocks/>
              </p:cNvSpPr>
              <p:nvPr/>
            </p:nvSpPr>
            <p:spPr bwMode="auto">
              <a:xfrm>
                <a:off x="3296" y="3546"/>
                <a:ext cx="58" cy="68"/>
              </a:xfrm>
              <a:custGeom>
                <a:avLst/>
                <a:gdLst>
                  <a:gd name="T0" fmla="*/ 56 w 58"/>
                  <a:gd name="T1" fmla="*/ 48 h 68"/>
                  <a:gd name="T2" fmla="*/ 58 w 58"/>
                  <a:gd name="T3" fmla="*/ 50 h 68"/>
                  <a:gd name="T4" fmla="*/ 52 w 58"/>
                  <a:gd name="T5" fmla="*/ 58 h 68"/>
                  <a:gd name="T6" fmla="*/ 46 w 58"/>
                  <a:gd name="T7" fmla="*/ 64 h 68"/>
                  <a:gd name="T8" fmla="*/ 38 w 58"/>
                  <a:gd name="T9" fmla="*/ 66 h 68"/>
                  <a:gd name="T10" fmla="*/ 30 w 58"/>
                  <a:gd name="T11" fmla="*/ 68 h 68"/>
                  <a:gd name="T12" fmla="*/ 22 w 58"/>
                  <a:gd name="T13" fmla="*/ 66 h 68"/>
                  <a:gd name="T14" fmla="*/ 14 w 58"/>
                  <a:gd name="T15" fmla="*/ 64 h 68"/>
                  <a:gd name="T16" fmla="*/ 8 w 58"/>
                  <a:gd name="T17" fmla="*/ 58 h 68"/>
                  <a:gd name="T18" fmla="*/ 4 w 58"/>
                  <a:gd name="T19" fmla="*/ 52 h 68"/>
                  <a:gd name="T20" fmla="*/ 2 w 58"/>
                  <a:gd name="T21" fmla="*/ 44 h 68"/>
                  <a:gd name="T22" fmla="*/ 0 w 58"/>
                  <a:gd name="T23" fmla="*/ 34 h 68"/>
                  <a:gd name="T24" fmla="*/ 2 w 58"/>
                  <a:gd name="T25" fmla="*/ 26 h 68"/>
                  <a:gd name="T26" fmla="*/ 4 w 58"/>
                  <a:gd name="T27" fmla="*/ 18 h 68"/>
                  <a:gd name="T28" fmla="*/ 8 w 58"/>
                  <a:gd name="T29" fmla="*/ 12 h 68"/>
                  <a:gd name="T30" fmla="*/ 14 w 58"/>
                  <a:gd name="T31" fmla="*/ 6 h 68"/>
                  <a:gd name="T32" fmla="*/ 18 w 58"/>
                  <a:gd name="T33" fmla="*/ 2 h 68"/>
                  <a:gd name="T34" fmla="*/ 26 w 58"/>
                  <a:gd name="T35" fmla="*/ 0 h 68"/>
                  <a:gd name="T36" fmla="*/ 34 w 58"/>
                  <a:gd name="T37" fmla="*/ 0 h 68"/>
                  <a:gd name="T38" fmla="*/ 40 w 58"/>
                  <a:gd name="T39" fmla="*/ 0 h 68"/>
                  <a:gd name="T40" fmla="*/ 46 w 58"/>
                  <a:gd name="T41" fmla="*/ 2 h 68"/>
                  <a:gd name="T42" fmla="*/ 50 w 58"/>
                  <a:gd name="T43" fmla="*/ 6 h 68"/>
                  <a:gd name="T44" fmla="*/ 54 w 58"/>
                  <a:gd name="T45" fmla="*/ 10 h 68"/>
                  <a:gd name="T46" fmla="*/ 56 w 58"/>
                  <a:gd name="T47" fmla="*/ 16 h 68"/>
                  <a:gd name="T48" fmla="*/ 56 w 58"/>
                  <a:gd name="T49" fmla="*/ 20 h 68"/>
                  <a:gd name="T50" fmla="*/ 54 w 58"/>
                  <a:gd name="T51" fmla="*/ 24 h 68"/>
                  <a:gd name="T52" fmla="*/ 50 w 58"/>
                  <a:gd name="T53" fmla="*/ 24 h 68"/>
                  <a:gd name="T54" fmla="*/ 48 w 58"/>
                  <a:gd name="T55" fmla="*/ 26 h 68"/>
                  <a:gd name="T56" fmla="*/ 44 w 58"/>
                  <a:gd name="T57" fmla="*/ 24 h 68"/>
                  <a:gd name="T58" fmla="*/ 40 w 58"/>
                  <a:gd name="T59" fmla="*/ 22 h 68"/>
                  <a:gd name="T60" fmla="*/ 38 w 58"/>
                  <a:gd name="T61" fmla="*/ 18 h 68"/>
                  <a:gd name="T62" fmla="*/ 36 w 58"/>
                  <a:gd name="T63" fmla="*/ 12 h 68"/>
                  <a:gd name="T64" fmla="*/ 36 w 58"/>
                  <a:gd name="T65" fmla="*/ 8 h 68"/>
                  <a:gd name="T66" fmla="*/ 34 w 58"/>
                  <a:gd name="T67" fmla="*/ 6 h 68"/>
                  <a:gd name="T68" fmla="*/ 32 w 58"/>
                  <a:gd name="T69" fmla="*/ 4 h 68"/>
                  <a:gd name="T70" fmla="*/ 30 w 58"/>
                  <a:gd name="T71" fmla="*/ 4 h 68"/>
                  <a:gd name="T72" fmla="*/ 26 w 58"/>
                  <a:gd name="T73" fmla="*/ 6 h 68"/>
                  <a:gd name="T74" fmla="*/ 24 w 58"/>
                  <a:gd name="T75" fmla="*/ 8 h 68"/>
                  <a:gd name="T76" fmla="*/ 22 w 58"/>
                  <a:gd name="T77" fmla="*/ 12 h 68"/>
                  <a:gd name="T78" fmla="*/ 20 w 58"/>
                  <a:gd name="T79" fmla="*/ 18 h 68"/>
                  <a:gd name="T80" fmla="*/ 20 w 58"/>
                  <a:gd name="T81" fmla="*/ 24 h 68"/>
                  <a:gd name="T82" fmla="*/ 22 w 58"/>
                  <a:gd name="T83" fmla="*/ 32 h 68"/>
                  <a:gd name="T84" fmla="*/ 24 w 58"/>
                  <a:gd name="T85" fmla="*/ 40 h 68"/>
                  <a:gd name="T86" fmla="*/ 26 w 58"/>
                  <a:gd name="T87" fmla="*/ 48 h 68"/>
                  <a:gd name="T88" fmla="*/ 32 w 58"/>
                  <a:gd name="T89" fmla="*/ 52 h 68"/>
                  <a:gd name="T90" fmla="*/ 36 w 58"/>
                  <a:gd name="T91" fmla="*/ 54 h 68"/>
                  <a:gd name="T92" fmla="*/ 42 w 58"/>
                  <a:gd name="T93" fmla="*/ 56 h 68"/>
                  <a:gd name="T94" fmla="*/ 44 w 58"/>
                  <a:gd name="T95" fmla="*/ 56 h 68"/>
                  <a:gd name="T96" fmla="*/ 48 w 58"/>
                  <a:gd name="T97" fmla="*/ 54 h 68"/>
                  <a:gd name="T98" fmla="*/ 52 w 58"/>
                  <a:gd name="T99" fmla="*/ 52 h 68"/>
                  <a:gd name="T100" fmla="*/ 56 w 58"/>
                  <a:gd name="T101" fmla="*/ 4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8" h="68">
                    <a:moveTo>
                      <a:pt x="56" y="48"/>
                    </a:moveTo>
                    <a:lnTo>
                      <a:pt x="58" y="50"/>
                    </a:lnTo>
                    <a:lnTo>
                      <a:pt x="52" y="58"/>
                    </a:lnTo>
                    <a:lnTo>
                      <a:pt x="46" y="64"/>
                    </a:lnTo>
                    <a:lnTo>
                      <a:pt x="38" y="66"/>
                    </a:lnTo>
                    <a:lnTo>
                      <a:pt x="30" y="68"/>
                    </a:lnTo>
                    <a:lnTo>
                      <a:pt x="22" y="66"/>
                    </a:lnTo>
                    <a:lnTo>
                      <a:pt x="14" y="64"/>
                    </a:lnTo>
                    <a:lnTo>
                      <a:pt x="8" y="58"/>
                    </a:lnTo>
                    <a:lnTo>
                      <a:pt x="4" y="52"/>
                    </a:lnTo>
                    <a:lnTo>
                      <a:pt x="2" y="4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4" y="18"/>
                    </a:lnTo>
                    <a:lnTo>
                      <a:pt x="8" y="12"/>
                    </a:lnTo>
                    <a:lnTo>
                      <a:pt x="14" y="6"/>
                    </a:lnTo>
                    <a:lnTo>
                      <a:pt x="18" y="2"/>
                    </a:lnTo>
                    <a:lnTo>
                      <a:pt x="26" y="0"/>
                    </a:lnTo>
                    <a:lnTo>
                      <a:pt x="34" y="0"/>
                    </a:lnTo>
                    <a:lnTo>
                      <a:pt x="40" y="0"/>
                    </a:lnTo>
                    <a:lnTo>
                      <a:pt x="46" y="2"/>
                    </a:lnTo>
                    <a:lnTo>
                      <a:pt x="50" y="6"/>
                    </a:lnTo>
                    <a:lnTo>
                      <a:pt x="54" y="10"/>
                    </a:lnTo>
                    <a:lnTo>
                      <a:pt x="56" y="16"/>
                    </a:lnTo>
                    <a:lnTo>
                      <a:pt x="56" y="20"/>
                    </a:lnTo>
                    <a:lnTo>
                      <a:pt x="54" y="24"/>
                    </a:lnTo>
                    <a:lnTo>
                      <a:pt x="50" y="24"/>
                    </a:lnTo>
                    <a:lnTo>
                      <a:pt x="48" y="26"/>
                    </a:lnTo>
                    <a:lnTo>
                      <a:pt x="44" y="24"/>
                    </a:lnTo>
                    <a:lnTo>
                      <a:pt x="40" y="22"/>
                    </a:lnTo>
                    <a:lnTo>
                      <a:pt x="38" y="18"/>
                    </a:lnTo>
                    <a:lnTo>
                      <a:pt x="36" y="12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2" y="4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4"/>
                    </a:lnTo>
                    <a:lnTo>
                      <a:pt x="22" y="32"/>
                    </a:lnTo>
                    <a:lnTo>
                      <a:pt x="24" y="40"/>
                    </a:lnTo>
                    <a:lnTo>
                      <a:pt x="26" y="48"/>
                    </a:lnTo>
                    <a:lnTo>
                      <a:pt x="32" y="52"/>
                    </a:lnTo>
                    <a:lnTo>
                      <a:pt x="36" y="54"/>
                    </a:lnTo>
                    <a:lnTo>
                      <a:pt x="42" y="56"/>
                    </a:lnTo>
                    <a:lnTo>
                      <a:pt x="44" y="56"/>
                    </a:lnTo>
                    <a:lnTo>
                      <a:pt x="48" y="54"/>
                    </a:lnTo>
                    <a:lnTo>
                      <a:pt x="52" y="52"/>
                    </a:lnTo>
                    <a:lnTo>
                      <a:pt x="56" y="4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0" name="Freeform 384"/>
              <p:cNvSpPr>
                <a:spLocks noEditPoints="1"/>
              </p:cNvSpPr>
              <p:nvPr/>
            </p:nvSpPr>
            <p:spPr bwMode="auto">
              <a:xfrm>
                <a:off x="3362" y="3514"/>
                <a:ext cx="32" cy="98"/>
              </a:xfrm>
              <a:custGeom>
                <a:avLst/>
                <a:gdLst>
                  <a:gd name="T0" fmla="*/ 16 w 32"/>
                  <a:gd name="T1" fmla="*/ 0 h 98"/>
                  <a:gd name="T2" fmla="*/ 20 w 32"/>
                  <a:gd name="T3" fmla="*/ 2 h 98"/>
                  <a:gd name="T4" fmla="*/ 24 w 32"/>
                  <a:gd name="T5" fmla="*/ 4 h 98"/>
                  <a:gd name="T6" fmla="*/ 26 w 32"/>
                  <a:gd name="T7" fmla="*/ 6 h 98"/>
                  <a:gd name="T8" fmla="*/ 26 w 32"/>
                  <a:gd name="T9" fmla="*/ 10 h 98"/>
                  <a:gd name="T10" fmla="*/ 26 w 32"/>
                  <a:gd name="T11" fmla="*/ 14 h 98"/>
                  <a:gd name="T12" fmla="*/ 24 w 32"/>
                  <a:gd name="T13" fmla="*/ 18 h 98"/>
                  <a:gd name="T14" fmla="*/ 20 w 32"/>
                  <a:gd name="T15" fmla="*/ 20 h 98"/>
                  <a:gd name="T16" fmla="*/ 16 w 32"/>
                  <a:gd name="T17" fmla="*/ 20 h 98"/>
                  <a:gd name="T18" fmla="*/ 12 w 32"/>
                  <a:gd name="T19" fmla="*/ 20 h 98"/>
                  <a:gd name="T20" fmla="*/ 10 w 32"/>
                  <a:gd name="T21" fmla="*/ 18 h 98"/>
                  <a:gd name="T22" fmla="*/ 8 w 32"/>
                  <a:gd name="T23" fmla="*/ 14 h 98"/>
                  <a:gd name="T24" fmla="*/ 6 w 32"/>
                  <a:gd name="T25" fmla="*/ 10 h 98"/>
                  <a:gd name="T26" fmla="*/ 8 w 32"/>
                  <a:gd name="T27" fmla="*/ 6 h 98"/>
                  <a:gd name="T28" fmla="*/ 10 w 32"/>
                  <a:gd name="T29" fmla="*/ 4 h 98"/>
                  <a:gd name="T30" fmla="*/ 12 w 32"/>
                  <a:gd name="T31" fmla="*/ 2 h 98"/>
                  <a:gd name="T32" fmla="*/ 16 w 32"/>
                  <a:gd name="T33" fmla="*/ 0 h 98"/>
                  <a:gd name="T34" fmla="*/ 26 w 32"/>
                  <a:gd name="T35" fmla="*/ 34 h 98"/>
                  <a:gd name="T36" fmla="*/ 26 w 32"/>
                  <a:gd name="T37" fmla="*/ 84 h 98"/>
                  <a:gd name="T38" fmla="*/ 26 w 32"/>
                  <a:gd name="T39" fmla="*/ 90 h 98"/>
                  <a:gd name="T40" fmla="*/ 28 w 32"/>
                  <a:gd name="T41" fmla="*/ 92 h 98"/>
                  <a:gd name="T42" fmla="*/ 30 w 32"/>
                  <a:gd name="T43" fmla="*/ 94 h 98"/>
                  <a:gd name="T44" fmla="*/ 32 w 32"/>
                  <a:gd name="T45" fmla="*/ 96 h 98"/>
                  <a:gd name="T46" fmla="*/ 32 w 32"/>
                  <a:gd name="T47" fmla="*/ 98 h 98"/>
                  <a:gd name="T48" fmla="*/ 0 w 32"/>
                  <a:gd name="T49" fmla="*/ 98 h 98"/>
                  <a:gd name="T50" fmla="*/ 0 w 32"/>
                  <a:gd name="T51" fmla="*/ 96 h 98"/>
                  <a:gd name="T52" fmla="*/ 4 w 32"/>
                  <a:gd name="T53" fmla="*/ 94 h 98"/>
                  <a:gd name="T54" fmla="*/ 6 w 32"/>
                  <a:gd name="T55" fmla="*/ 92 h 98"/>
                  <a:gd name="T56" fmla="*/ 6 w 32"/>
                  <a:gd name="T57" fmla="*/ 90 h 98"/>
                  <a:gd name="T58" fmla="*/ 6 w 32"/>
                  <a:gd name="T59" fmla="*/ 84 h 98"/>
                  <a:gd name="T60" fmla="*/ 6 w 32"/>
                  <a:gd name="T61" fmla="*/ 48 h 98"/>
                  <a:gd name="T62" fmla="*/ 6 w 32"/>
                  <a:gd name="T63" fmla="*/ 42 h 98"/>
                  <a:gd name="T64" fmla="*/ 6 w 32"/>
                  <a:gd name="T65" fmla="*/ 38 h 98"/>
                  <a:gd name="T66" fmla="*/ 4 w 32"/>
                  <a:gd name="T67" fmla="*/ 38 h 98"/>
                  <a:gd name="T68" fmla="*/ 0 w 32"/>
                  <a:gd name="T69" fmla="*/ 36 h 98"/>
                  <a:gd name="T70" fmla="*/ 0 w 32"/>
                  <a:gd name="T71" fmla="*/ 34 h 98"/>
                  <a:gd name="T72" fmla="*/ 26 w 32"/>
                  <a:gd name="T73" fmla="*/ 3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2" h="98">
                    <a:moveTo>
                      <a:pt x="16" y="0"/>
                    </a:moveTo>
                    <a:lnTo>
                      <a:pt x="20" y="2"/>
                    </a:lnTo>
                    <a:lnTo>
                      <a:pt x="24" y="4"/>
                    </a:lnTo>
                    <a:lnTo>
                      <a:pt x="26" y="6"/>
                    </a:lnTo>
                    <a:lnTo>
                      <a:pt x="26" y="10"/>
                    </a:lnTo>
                    <a:lnTo>
                      <a:pt x="26" y="14"/>
                    </a:lnTo>
                    <a:lnTo>
                      <a:pt x="24" y="18"/>
                    </a:lnTo>
                    <a:lnTo>
                      <a:pt x="20" y="20"/>
                    </a:lnTo>
                    <a:lnTo>
                      <a:pt x="16" y="20"/>
                    </a:lnTo>
                    <a:lnTo>
                      <a:pt x="12" y="20"/>
                    </a:lnTo>
                    <a:lnTo>
                      <a:pt x="10" y="18"/>
                    </a:lnTo>
                    <a:lnTo>
                      <a:pt x="8" y="14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10" y="4"/>
                    </a:lnTo>
                    <a:lnTo>
                      <a:pt x="12" y="2"/>
                    </a:lnTo>
                    <a:lnTo>
                      <a:pt x="16" y="0"/>
                    </a:lnTo>
                    <a:close/>
                    <a:moveTo>
                      <a:pt x="26" y="34"/>
                    </a:moveTo>
                    <a:lnTo>
                      <a:pt x="26" y="84"/>
                    </a:lnTo>
                    <a:lnTo>
                      <a:pt x="26" y="90"/>
                    </a:lnTo>
                    <a:lnTo>
                      <a:pt x="28" y="92"/>
                    </a:lnTo>
                    <a:lnTo>
                      <a:pt x="30" y="94"/>
                    </a:lnTo>
                    <a:lnTo>
                      <a:pt x="32" y="96"/>
                    </a:lnTo>
                    <a:lnTo>
                      <a:pt x="32" y="98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4" y="94"/>
                    </a:lnTo>
                    <a:lnTo>
                      <a:pt x="6" y="92"/>
                    </a:lnTo>
                    <a:lnTo>
                      <a:pt x="6" y="90"/>
                    </a:lnTo>
                    <a:lnTo>
                      <a:pt x="6" y="84"/>
                    </a:lnTo>
                    <a:lnTo>
                      <a:pt x="6" y="48"/>
                    </a:lnTo>
                    <a:lnTo>
                      <a:pt x="6" y="42"/>
                    </a:lnTo>
                    <a:lnTo>
                      <a:pt x="6" y="38"/>
                    </a:lnTo>
                    <a:lnTo>
                      <a:pt x="4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26" y="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1" name="Freeform 385"/>
              <p:cNvSpPr>
                <a:spLocks noEditPoints="1"/>
              </p:cNvSpPr>
              <p:nvPr/>
            </p:nvSpPr>
            <p:spPr bwMode="auto">
              <a:xfrm>
                <a:off x="3402" y="3546"/>
                <a:ext cx="56" cy="68"/>
              </a:xfrm>
              <a:custGeom>
                <a:avLst/>
                <a:gdLst>
                  <a:gd name="T0" fmla="*/ 56 w 56"/>
                  <a:gd name="T1" fmla="*/ 32 h 68"/>
                  <a:gd name="T2" fmla="*/ 18 w 56"/>
                  <a:gd name="T3" fmla="*/ 32 h 68"/>
                  <a:gd name="T4" fmla="*/ 20 w 56"/>
                  <a:gd name="T5" fmla="*/ 38 h 68"/>
                  <a:gd name="T6" fmla="*/ 22 w 56"/>
                  <a:gd name="T7" fmla="*/ 46 h 68"/>
                  <a:gd name="T8" fmla="*/ 26 w 56"/>
                  <a:gd name="T9" fmla="*/ 50 h 68"/>
                  <a:gd name="T10" fmla="*/ 32 w 56"/>
                  <a:gd name="T11" fmla="*/ 54 h 68"/>
                  <a:gd name="T12" fmla="*/ 38 w 56"/>
                  <a:gd name="T13" fmla="*/ 56 h 68"/>
                  <a:gd name="T14" fmla="*/ 42 w 56"/>
                  <a:gd name="T15" fmla="*/ 54 h 68"/>
                  <a:gd name="T16" fmla="*/ 46 w 56"/>
                  <a:gd name="T17" fmla="*/ 54 h 68"/>
                  <a:gd name="T18" fmla="*/ 50 w 56"/>
                  <a:gd name="T19" fmla="*/ 50 h 68"/>
                  <a:gd name="T20" fmla="*/ 54 w 56"/>
                  <a:gd name="T21" fmla="*/ 46 h 68"/>
                  <a:gd name="T22" fmla="*/ 56 w 56"/>
                  <a:gd name="T23" fmla="*/ 46 h 68"/>
                  <a:gd name="T24" fmla="*/ 50 w 56"/>
                  <a:gd name="T25" fmla="*/ 56 h 68"/>
                  <a:gd name="T26" fmla="*/ 44 w 56"/>
                  <a:gd name="T27" fmla="*/ 62 h 68"/>
                  <a:gd name="T28" fmla="*/ 36 w 56"/>
                  <a:gd name="T29" fmla="*/ 66 h 68"/>
                  <a:gd name="T30" fmla="*/ 28 w 56"/>
                  <a:gd name="T31" fmla="*/ 68 h 68"/>
                  <a:gd name="T32" fmla="*/ 22 w 56"/>
                  <a:gd name="T33" fmla="*/ 66 h 68"/>
                  <a:gd name="T34" fmla="*/ 16 w 56"/>
                  <a:gd name="T35" fmla="*/ 64 h 68"/>
                  <a:gd name="T36" fmla="*/ 10 w 56"/>
                  <a:gd name="T37" fmla="*/ 62 h 68"/>
                  <a:gd name="T38" fmla="*/ 6 w 56"/>
                  <a:gd name="T39" fmla="*/ 56 h 68"/>
                  <a:gd name="T40" fmla="*/ 2 w 56"/>
                  <a:gd name="T41" fmla="*/ 50 h 68"/>
                  <a:gd name="T42" fmla="*/ 0 w 56"/>
                  <a:gd name="T43" fmla="*/ 44 h 68"/>
                  <a:gd name="T44" fmla="*/ 0 w 56"/>
                  <a:gd name="T45" fmla="*/ 34 h 68"/>
                  <a:gd name="T46" fmla="*/ 0 w 56"/>
                  <a:gd name="T47" fmla="*/ 24 h 68"/>
                  <a:gd name="T48" fmla="*/ 4 w 56"/>
                  <a:gd name="T49" fmla="*/ 16 h 68"/>
                  <a:gd name="T50" fmla="*/ 8 w 56"/>
                  <a:gd name="T51" fmla="*/ 10 h 68"/>
                  <a:gd name="T52" fmla="*/ 14 w 56"/>
                  <a:gd name="T53" fmla="*/ 4 h 68"/>
                  <a:gd name="T54" fmla="*/ 22 w 56"/>
                  <a:gd name="T55" fmla="*/ 2 h 68"/>
                  <a:gd name="T56" fmla="*/ 30 w 56"/>
                  <a:gd name="T57" fmla="*/ 0 h 68"/>
                  <a:gd name="T58" fmla="*/ 36 w 56"/>
                  <a:gd name="T59" fmla="*/ 0 h 68"/>
                  <a:gd name="T60" fmla="*/ 42 w 56"/>
                  <a:gd name="T61" fmla="*/ 4 h 68"/>
                  <a:gd name="T62" fmla="*/ 48 w 56"/>
                  <a:gd name="T63" fmla="*/ 8 h 68"/>
                  <a:gd name="T64" fmla="*/ 52 w 56"/>
                  <a:gd name="T65" fmla="*/ 14 h 68"/>
                  <a:gd name="T66" fmla="*/ 56 w 56"/>
                  <a:gd name="T67" fmla="*/ 22 h 68"/>
                  <a:gd name="T68" fmla="*/ 56 w 56"/>
                  <a:gd name="T69" fmla="*/ 32 h 68"/>
                  <a:gd name="T70" fmla="*/ 38 w 56"/>
                  <a:gd name="T71" fmla="*/ 28 h 68"/>
                  <a:gd name="T72" fmla="*/ 38 w 56"/>
                  <a:gd name="T73" fmla="*/ 20 h 68"/>
                  <a:gd name="T74" fmla="*/ 38 w 56"/>
                  <a:gd name="T75" fmla="*/ 16 h 68"/>
                  <a:gd name="T76" fmla="*/ 36 w 56"/>
                  <a:gd name="T77" fmla="*/ 12 h 68"/>
                  <a:gd name="T78" fmla="*/ 36 w 56"/>
                  <a:gd name="T79" fmla="*/ 8 h 68"/>
                  <a:gd name="T80" fmla="*/ 34 w 56"/>
                  <a:gd name="T81" fmla="*/ 6 h 68"/>
                  <a:gd name="T82" fmla="*/ 32 w 56"/>
                  <a:gd name="T83" fmla="*/ 4 h 68"/>
                  <a:gd name="T84" fmla="*/ 28 w 56"/>
                  <a:gd name="T85" fmla="*/ 4 h 68"/>
                  <a:gd name="T86" fmla="*/ 26 w 56"/>
                  <a:gd name="T87" fmla="*/ 6 h 68"/>
                  <a:gd name="T88" fmla="*/ 22 w 56"/>
                  <a:gd name="T89" fmla="*/ 8 h 68"/>
                  <a:gd name="T90" fmla="*/ 20 w 56"/>
                  <a:gd name="T91" fmla="*/ 12 h 68"/>
                  <a:gd name="T92" fmla="*/ 20 w 56"/>
                  <a:gd name="T93" fmla="*/ 18 h 68"/>
                  <a:gd name="T94" fmla="*/ 18 w 56"/>
                  <a:gd name="T95" fmla="*/ 24 h 68"/>
                  <a:gd name="T96" fmla="*/ 18 w 56"/>
                  <a:gd name="T97" fmla="*/ 28 h 68"/>
                  <a:gd name="T98" fmla="*/ 38 w 56"/>
                  <a:gd name="T99" fmla="*/ 2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" h="68">
                    <a:moveTo>
                      <a:pt x="56" y="32"/>
                    </a:moveTo>
                    <a:lnTo>
                      <a:pt x="18" y="32"/>
                    </a:lnTo>
                    <a:lnTo>
                      <a:pt x="20" y="38"/>
                    </a:lnTo>
                    <a:lnTo>
                      <a:pt x="22" y="46"/>
                    </a:lnTo>
                    <a:lnTo>
                      <a:pt x="26" y="50"/>
                    </a:lnTo>
                    <a:lnTo>
                      <a:pt x="32" y="54"/>
                    </a:lnTo>
                    <a:lnTo>
                      <a:pt x="38" y="56"/>
                    </a:lnTo>
                    <a:lnTo>
                      <a:pt x="42" y="54"/>
                    </a:lnTo>
                    <a:lnTo>
                      <a:pt x="46" y="54"/>
                    </a:lnTo>
                    <a:lnTo>
                      <a:pt x="50" y="50"/>
                    </a:lnTo>
                    <a:lnTo>
                      <a:pt x="54" y="46"/>
                    </a:lnTo>
                    <a:lnTo>
                      <a:pt x="56" y="46"/>
                    </a:lnTo>
                    <a:lnTo>
                      <a:pt x="50" y="56"/>
                    </a:lnTo>
                    <a:lnTo>
                      <a:pt x="44" y="62"/>
                    </a:lnTo>
                    <a:lnTo>
                      <a:pt x="36" y="66"/>
                    </a:lnTo>
                    <a:lnTo>
                      <a:pt x="28" y="68"/>
                    </a:lnTo>
                    <a:lnTo>
                      <a:pt x="22" y="66"/>
                    </a:lnTo>
                    <a:lnTo>
                      <a:pt x="16" y="64"/>
                    </a:lnTo>
                    <a:lnTo>
                      <a:pt x="10" y="62"/>
                    </a:lnTo>
                    <a:lnTo>
                      <a:pt x="6" y="56"/>
                    </a:lnTo>
                    <a:lnTo>
                      <a:pt x="2" y="50"/>
                    </a:lnTo>
                    <a:lnTo>
                      <a:pt x="0" y="44"/>
                    </a:lnTo>
                    <a:lnTo>
                      <a:pt x="0" y="34"/>
                    </a:lnTo>
                    <a:lnTo>
                      <a:pt x="0" y="24"/>
                    </a:lnTo>
                    <a:lnTo>
                      <a:pt x="4" y="16"/>
                    </a:lnTo>
                    <a:lnTo>
                      <a:pt x="8" y="10"/>
                    </a:lnTo>
                    <a:lnTo>
                      <a:pt x="14" y="4"/>
                    </a:lnTo>
                    <a:lnTo>
                      <a:pt x="22" y="2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42" y="4"/>
                    </a:lnTo>
                    <a:lnTo>
                      <a:pt x="48" y="8"/>
                    </a:lnTo>
                    <a:lnTo>
                      <a:pt x="52" y="14"/>
                    </a:lnTo>
                    <a:lnTo>
                      <a:pt x="56" y="22"/>
                    </a:lnTo>
                    <a:lnTo>
                      <a:pt x="56" y="32"/>
                    </a:lnTo>
                    <a:close/>
                    <a:moveTo>
                      <a:pt x="38" y="28"/>
                    </a:moveTo>
                    <a:lnTo>
                      <a:pt x="38" y="20"/>
                    </a:lnTo>
                    <a:lnTo>
                      <a:pt x="38" y="16"/>
                    </a:lnTo>
                    <a:lnTo>
                      <a:pt x="36" y="12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2" y="4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2" y="8"/>
                    </a:lnTo>
                    <a:lnTo>
                      <a:pt x="20" y="12"/>
                    </a:lnTo>
                    <a:lnTo>
                      <a:pt x="20" y="18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38" y="2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2" name="Freeform 386"/>
              <p:cNvSpPr>
                <a:spLocks/>
              </p:cNvSpPr>
              <p:nvPr/>
            </p:nvSpPr>
            <p:spPr bwMode="auto">
              <a:xfrm>
                <a:off x="3466" y="3546"/>
                <a:ext cx="68" cy="66"/>
              </a:xfrm>
              <a:custGeom>
                <a:avLst/>
                <a:gdLst>
                  <a:gd name="T0" fmla="*/ 26 w 68"/>
                  <a:gd name="T1" fmla="*/ 2 h 66"/>
                  <a:gd name="T2" fmla="*/ 26 w 68"/>
                  <a:gd name="T3" fmla="*/ 10 h 66"/>
                  <a:gd name="T4" fmla="*/ 32 w 68"/>
                  <a:gd name="T5" fmla="*/ 6 h 66"/>
                  <a:gd name="T6" fmla="*/ 36 w 68"/>
                  <a:gd name="T7" fmla="*/ 2 h 66"/>
                  <a:gd name="T8" fmla="*/ 40 w 68"/>
                  <a:gd name="T9" fmla="*/ 0 h 66"/>
                  <a:gd name="T10" fmla="*/ 46 w 68"/>
                  <a:gd name="T11" fmla="*/ 0 h 66"/>
                  <a:gd name="T12" fmla="*/ 52 w 68"/>
                  <a:gd name="T13" fmla="*/ 0 h 66"/>
                  <a:gd name="T14" fmla="*/ 56 w 68"/>
                  <a:gd name="T15" fmla="*/ 4 h 66"/>
                  <a:gd name="T16" fmla="*/ 60 w 68"/>
                  <a:gd name="T17" fmla="*/ 8 h 66"/>
                  <a:gd name="T18" fmla="*/ 62 w 68"/>
                  <a:gd name="T19" fmla="*/ 12 h 66"/>
                  <a:gd name="T20" fmla="*/ 62 w 68"/>
                  <a:gd name="T21" fmla="*/ 16 h 66"/>
                  <a:gd name="T22" fmla="*/ 62 w 68"/>
                  <a:gd name="T23" fmla="*/ 20 h 66"/>
                  <a:gd name="T24" fmla="*/ 62 w 68"/>
                  <a:gd name="T25" fmla="*/ 26 h 66"/>
                  <a:gd name="T26" fmla="*/ 62 w 68"/>
                  <a:gd name="T27" fmla="*/ 52 h 66"/>
                  <a:gd name="T28" fmla="*/ 62 w 68"/>
                  <a:gd name="T29" fmla="*/ 58 h 66"/>
                  <a:gd name="T30" fmla="*/ 64 w 68"/>
                  <a:gd name="T31" fmla="*/ 60 h 66"/>
                  <a:gd name="T32" fmla="*/ 66 w 68"/>
                  <a:gd name="T33" fmla="*/ 62 h 66"/>
                  <a:gd name="T34" fmla="*/ 68 w 68"/>
                  <a:gd name="T35" fmla="*/ 64 h 66"/>
                  <a:gd name="T36" fmla="*/ 68 w 68"/>
                  <a:gd name="T37" fmla="*/ 66 h 66"/>
                  <a:gd name="T38" fmla="*/ 36 w 68"/>
                  <a:gd name="T39" fmla="*/ 66 h 66"/>
                  <a:gd name="T40" fmla="*/ 36 w 68"/>
                  <a:gd name="T41" fmla="*/ 64 h 66"/>
                  <a:gd name="T42" fmla="*/ 40 w 68"/>
                  <a:gd name="T43" fmla="*/ 62 h 66"/>
                  <a:gd name="T44" fmla="*/ 42 w 68"/>
                  <a:gd name="T45" fmla="*/ 60 h 66"/>
                  <a:gd name="T46" fmla="*/ 42 w 68"/>
                  <a:gd name="T47" fmla="*/ 56 h 66"/>
                  <a:gd name="T48" fmla="*/ 42 w 68"/>
                  <a:gd name="T49" fmla="*/ 52 h 66"/>
                  <a:gd name="T50" fmla="*/ 42 w 68"/>
                  <a:gd name="T51" fmla="*/ 24 h 66"/>
                  <a:gd name="T52" fmla="*/ 42 w 68"/>
                  <a:gd name="T53" fmla="*/ 16 h 66"/>
                  <a:gd name="T54" fmla="*/ 42 w 68"/>
                  <a:gd name="T55" fmla="*/ 14 h 66"/>
                  <a:gd name="T56" fmla="*/ 42 w 68"/>
                  <a:gd name="T57" fmla="*/ 12 h 66"/>
                  <a:gd name="T58" fmla="*/ 40 w 68"/>
                  <a:gd name="T59" fmla="*/ 10 h 66"/>
                  <a:gd name="T60" fmla="*/ 38 w 68"/>
                  <a:gd name="T61" fmla="*/ 10 h 66"/>
                  <a:gd name="T62" fmla="*/ 38 w 68"/>
                  <a:gd name="T63" fmla="*/ 10 h 66"/>
                  <a:gd name="T64" fmla="*/ 34 w 68"/>
                  <a:gd name="T65" fmla="*/ 10 h 66"/>
                  <a:gd name="T66" fmla="*/ 30 w 68"/>
                  <a:gd name="T67" fmla="*/ 14 h 66"/>
                  <a:gd name="T68" fmla="*/ 26 w 68"/>
                  <a:gd name="T69" fmla="*/ 20 h 66"/>
                  <a:gd name="T70" fmla="*/ 26 w 68"/>
                  <a:gd name="T71" fmla="*/ 52 h 66"/>
                  <a:gd name="T72" fmla="*/ 26 w 68"/>
                  <a:gd name="T73" fmla="*/ 58 h 66"/>
                  <a:gd name="T74" fmla="*/ 28 w 68"/>
                  <a:gd name="T75" fmla="*/ 60 h 66"/>
                  <a:gd name="T76" fmla="*/ 30 w 68"/>
                  <a:gd name="T77" fmla="*/ 62 h 66"/>
                  <a:gd name="T78" fmla="*/ 32 w 68"/>
                  <a:gd name="T79" fmla="*/ 64 h 66"/>
                  <a:gd name="T80" fmla="*/ 32 w 68"/>
                  <a:gd name="T81" fmla="*/ 66 h 66"/>
                  <a:gd name="T82" fmla="*/ 0 w 68"/>
                  <a:gd name="T83" fmla="*/ 66 h 66"/>
                  <a:gd name="T84" fmla="*/ 0 w 68"/>
                  <a:gd name="T85" fmla="*/ 64 h 66"/>
                  <a:gd name="T86" fmla="*/ 4 w 68"/>
                  <a:gd name="T87" fmla="*/ 62 h 66"/>
                  <a:gd name="T88" fmla="*/ 6 w 68"/>
                  <a:gd name="T89" fmla="*/ 60 h 66"/>
                  <a:gd name="T90" fmla="*/ 6 w 68"/>
                  <a:gd name="T91" fmla="*/ 58 h 66"/>
                  <a:gd name="T92" fmla="*/ 6 w 68"/>
                  <a:gd name="T93" fmla="*/ 52 h 66"/>
                  <a:gd name="T94" fmla="*/ 6 w 68"/>
                  <a:gd name="T95" fmla="*/ 16 h 66"/>
                  <a:gd name="T96" fmla="*/ 6 w 68"/>
                  <a:gd name="T97" fmla="*/ 10 h 66"/>
                  <a:gd name="T98" fmla="*/ 6 w 68"/>
                  <a:gd name="T99" fmla="*/ 6 h 66"/>
                  <a:gd name="T100" fmla="*/ 4 w 68"/>
                  <a:gd name="T101" fmla="*/ 6 h 66"/>
                  <a:gd name="T102" fmla="*/ 0 w 68"/>
                  <a:gd name="T103" fmla="*/ 4 h 66"/>
                  <a:gd name="T104" fmla="*/ 0 w 68"/>
                  <a:gd name="T105" fmla="*/ 2 h 66"/>
                  <a:gd name="T106" fmla="*/ 26 w 68"/>
                  <a:gd name="T107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6">
                    <a:moveTo>
                      <a:pt x="26" y="2"/>
                    </a:moveTo>
                    <a:lnTo>
                      <a:pt x="26" y="10"/>
                    </a:lnTo>
                    <a:lnTo>
                      <a:pt x="32" y="6"/>
                    </a:lnTo>
                    <a:lnTo>
                      <a:pt x="36" y="2"/>
                    </a:lnTo>
                    <a:lnTo>
                      <a:pt x="40" y="0"/>
                    </a:lnTo>
                    <a:lnTo>
                      <a:pt x="46" y="0"/>
                    </a:lnTo>
                    <a:lnTo>
                      <a:pt x="52" y="0"/>
                    </a:lnTo>
                    <a:lnTo>
                      <a:pt x="56" y="4"/>
                    </a:lnTo>
                    <a:lnTo>
                      <a:pt x="60" y="8"/>
                    </a:lnTo>
                    <a:lnTo>
                      <a:pt x="62" y="12"/>
                    </a:lnTo>
                    <a:lnTo>
                      <a:pt x="62" y="16"/>
                    </a:lnTo>
                    <a:lnTo>
                      <a:pt x="62" y="20"/>
                    </a:lnTo>
                    <a:lnTo>
                      <a:pt x="62" y="26"/>
                    </a:lnTo>
                    <a:lnTo>
                      <a:pt x="62" y="52"/>
                    </a:lnTo>
                    <a:lnTo>
                      <a:pt x="62" y="58"/>
                    </a:lnTo>
                    <a:lnTo>
                      <a:pt x="64" y="60"/>
                    </a:lnTo>
                    <a:lnTo>
                      <a:pt x="66" y="62"/>
                    </a:lnTo>
                    <a:lnTo>
                      <a:pt x="68" y="64"/>
                    </a:lnTo>
                    <a:lnTo>
                      <a:pt x="68" y="66"/>
                    </a:lnTo>
                    <a:lnTo>
                      <a:pt x="36" y="66"/>
                    </a:lnTo>
                    <a:lnTo>
                      <a:pt x="36" y="64"/>
                    </a:lnTo>
                    <a:lnTo>
                      <a:pt x="40" y="62"/>
                    </a:lnTo>
                    <a:lnTo>
                      <a:pt x="42" y="60"/>
                    </a:lnTo>
                    <a:lnTo>
                      <a:pt x="42" y="56"/>
                    </a:lnTo>
                    <a:lnTo>
                      <a:pt x="42" y="52"/>
                    </a:lnTo>
                    <a:lnTo>
                      <a:pt x="42" y="24"/>
                    </a:lnTo>
                    <a:lnTo>
                      <a:pt x="42" y="16"/>
                    </a:lnTo>
                    <a:lnTo>
                      <a:pt x="42" y="14"/>
                    </a:lnTo>
                    <a:lnTo>
                      <a:pt x="42" y="12"/>
                    </a:lnTo>
                    <a:lnTo>
                      <a:pt x="40" y="10"/>
                    </a:lnTo>
                    <a:lnTo>
                      <a:pt x="38" y="10"/>
                    </a:lnTo>
                    <a:lnTo>
                      <a:pt x="38" y="10"/>
                    </a:lnTo>
                    <a:lnTo>
                      <a:pt x="34" y="10"/>
                    </a:lnTo>
                    <a:lnTo>
                      <a:pt x="30" y="14"/>
                    </a:lnTo>
                    <a:lnTo>
                      <a:pt x="26" y="20"/>
                    </a:lnTo>
                    <a:lnTo>
                      <a:pt x="26" y="52"/>
                    </a:lnTo>
                    <a:lnTo>
                      <a:pt x="26" y="58"/>
                    </a:lnTo>
                    <a:lnTo>
                      <a:pt x="28" y="60"/>
                    </a:lnTo>
                    <a:lnTo>
                      <a:pt x="30" y="62"/>
                    </a:lnTo>
                    <a:lnTo>
                      <a:pt x="32" y="64"/>
                    </a:lnTo>
                    <a:lnTo>
                      <a:pt x="32" y="66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4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6" y="52"/>
                    </a:lnTo>
                    <a:lnTo>
                      <a:pt x="6" y="16"/>
                    </a:lnTo>
                    <a:lnTo>
                      <a:pt x="6" y="10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3" name="Freeform 387"/>
              <p:cNvSpPr>
                <a:spLocks/>
              </p:cNvSpPr>
              <p:nvPr/>
            </p:nvSpPr>
            <p:spPr bwMode="auto">
              <a:xfrm>
                <a:off x="3544" y="3524"/>
                <a:ext cx="42" cy="90"/>
              </a:xfrm>
              <a:custGeom>
                <a:avLst/>
                <a:gdLst>
                  <a:gd name="T0" fmla="*/ 28 w 42"/>
                  <a:gd name="T1" fmla="*/ 0 h 90"/>
                  <a:gd name="T2" fmla="*/ 28 w 42"/>
                  <a:gd name="T3" fmla="*/ 24 h 90"/>
                  <a:gd name="T4" fmla="*/ 42 w 42"/>
                  <a:gd name="T5" fmla="*/ 24 h 90"/>
                  <a:gd name="T6" fmla="*/ 42 w 42"/>
                  <a:gd name="T7" fmla="*/ 32 h 90"/>
                  <a:gd name="T8" fmla="*/ 28 w 42"/>
                  <a:gd name="T9" fmla="*/ 32 h 90"/>
                  <a:gd name="T10" fmla="*/ 28 w 42"/>
                  <a:gd name="T11" fmla="*/ 70 h 90"/>
                  <a:gd name="T12" fmla="*/ 28 w 42"/>
                  <a:gd name="T13" fmla="*/ 74 h 90"/>
                  <a:gd name="T14" fmla="*/ 28 w 42"/>
                  <a:gd name="T15" fmla="*/ 76 h 90"/>
                  <a:gd name="T16" fmla="*/ 28 w 42"/>
                  <a:gd name="T17" fmla="*/ 78 h 90"/>
                  <a:gd name="T18" fmla="*/ 30 w 42"/>
                  <a:gd name="T19" fmla="*/ 80 h 90"/>
                  <a:gd name="T20" fmla="*/ 30 w 42"/>
                  <a:gd name="T21" fmla="*/ 80 h 90"/>
                  <a:gd name="T22" fmla="*/ 32 w 42"/>
                  <a:gd name="T23" fmla="*/ 80 h 90"/>
                  <a:gd name="T24" fmla="*/ 36 w 42"/>
                  <a:gd name="T25" fmla="*/ 80 h 90"/>
                  <a:gd name="T26" fmla="*/ 38 w 42"/>
                  <a:gd name="T27" fmla="*/ 74 h 90"/>
                  <a:gd name="T28" fmla="*/ 42 w 42"/>
                  <a:gd name="T29" fmla="*/ 76 h 90"/>
                  <a:gd name="T30" fmla="*/ 38 w 42"/>
                  <a:gd name="T31" fmla="*/ 82 h 90"/>
                  <a:gd name="T32" fmla="*/ 34 w 42"/>
                  <a:gd name="T33" fmla="*/ 86 h 90"/>
                  <a:gd name="T34" fmla="*/ 30 w 42"/>
                  <a:gd name="T35" fmla="*/ 88 h 90"/>
                  <a:gd name="T36" fmla="*/ 24 w 42"/>
                  <a:gd name="T37" fmla="*/ 90 h 90"/>
                  <a:gd name="T38" fmla="*/ 18 w 42"/>
                  <a:gd name="T39" fmla="*/ 88 h 90"/>
                  <a:gd name="T40" fmla="*/ 14 w 42"/>
                  <a:gd name="T41" fmla="*/ 86 h 90"/>
                  <a:gd name="T42" fmla="*/ 10 w 42"/>
                  <a:gd name="T43" fmla="*/ 82 h 90"/>
                  <a:gd name="T44" fmla="*/ 8 w 42"/>
                  <a:gd name="T45" fmla="*/ 78 h 90"/>
                  <a:gd name="T46" fmla="*/ 8 w 42"/>
                  <a:gd name="T47" fmla="*/ 76 h 90"/>
                  <a:gd name="T48" fmla="*/ 8 w 42"/>
                  <a:gd name="T49" fmla="*/ 72 h 90"/>
                  <a:gd name="T50" fmla="*/ 8 w 42"/>
                  <a:gd name="T51" fmla="*/ 66 h 90"/>
                  <a:gd name="T52" fmla="*/ 8 w 42"/>
                  <a:gd name="T53" fmla="*/ 32 h 90"/>
                  <a:gd name="T54" fmla="*/ 0 w 42"/>
                  <a:gd name="T55" fmla="*/ 32 h 90"/>
                  <a:gd name="T56" fmla="*/ 0 w 42"/>
                  <a:gd name="T57" fmla="*/ 28 h 90"/>
                  <a:gd name="T58" fmla="*/ 8 w 42"/>
                  <a:gd name="T59" fmla="*/ 22 h 90"/>
                  <a:gd name="T60" fmla="*/ 14 w 42"/>
                  <a:gd name="T61" fmla="*/ 16 h 90"/>
                  <a:gd name="T62" fmla="*/ 20 w 42"/>
                  <a:gd name="T63" fmla="*/ 8 h 90"/>
                  <a:gd name="T64" fmla="*/ 26 w 42"/>
                  <a:gd name="T65" fmla="*/ 0 h 90"/>
                  <a:gd name="T66" fmla="*/ 28 w 42"/>
                  <a:gd name="T6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" h="90">
                    <a:moveTo>
                      <a:pt x="28" y="0"/>
                    </a:moveTo>
                    <a:lnTo>
                      <a:pt x="28" y="24"/>
                    </a:lnTo>
                    <a:lnTo>
                      <a:pt x="42" y="24"/>
                    </a:lnTo>
                    <a:lnTo>
                      <a:pt x="42" y="32"/>
                    </a:lnTo>
                    <a:lnTo>
                      <a:pt x="28" y="32"/>
                    </a:lnTo>
                    <a:lnTo>
                      <a:pt x="28" y="70"/>
                    </a:lnTo>
                    <a:lnTo>
                      <a:pt x="28" y="74"/>
                    </a:lnTo>
                    <a:lnTo>
                      <a:pt x="28" y="76"/>
                    </a:lnTo>
                    <a:lnTo>
                      <a:pt x="28" y="78"/>
                    </a:lnTo>
                    <a:lnTo>
                      <a:pt x="30" y="80"/>
                    </a:lnTo>
                    <a:lnTo>
                      <a:pt x="30" y="80"/>
                    </a:lnTo>
                    <a:lnTo>
                      <a:pt x="32" y="80"/>
                    </a:lnTo>
                    <a:lnTo>
                      <a:pt x="36" y="80"/>
                    </a:lnTo>
                    <a:lnTo>
                      <a:pt x="38" y="74"/>
                    </a:lnTo>
                    <a:lnTo>
                      <a:pt x="42" y="76"/>
                    </a:lnTo>
                    <a:lnTo>
                      <a:pt x="38" y="82"/>
                    </a:lnTo>
                    <a:lnTo>
                      <a:pt x="34" y="86"/>
                    </a:lnTo>
                    <a:lnTo>
                      <a:pt x="30" y="88"/>
                    </a:lnTo>
                    <a:lnTo>
                      <a:pt x="24" y="90"/>
                    </a:lnTo>
                    <a:lnTo>
                      <a:pt x="18" y="88"/>
                    </a:lnTo>
                    <a:lnTo>
                      <a:pt x="14" y="86"/>
                    </a:lnTo>
                    <a:lnTo>
                      <a:pt x="10" y="82"/>
                    </a:lnTo>
                    <a:lnTo>
                      <a:pt x="8" y="78"/>
                    </a:lnTo>
                    <a:lnTo>
                      <a:pt x="8" y="76"/>
                    </a:lnTo>
                    <a:lnTo>
                      <a:pt x="8" y="72"/>
                    </a:lnTo>
                    <a:lnTo>
                      <a:pt x="8" y="66"/>
                    </a:lnTo>
                    <a:lnTo>
                      <a:pt x="8" y="32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8" y="22"/>
                    </a:lnTo>
                    <a:lnTo>
                      <a:pt x="14" y="16"/>
                    </a:lnTo>
                    <a:lnTo>
                      <a:pt x="20" y="8"/>
                    </a:lnTo>
                    <a:lnTo>
                      <a:pt x="26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4" name="Freeform 388"/>
              <p:cNvSpPr>
                <a:spLocks/>
              </p:cNvSpPr>
              <p:nvPr/>
            </p:nvSpPr>
            <p:spPr bwMode="auto">
              <a:xfrm>
                <a:off x="3628" y="3546"/>
                <a:ext cx="58" cy="68"/>
              </a:xfrm>
              <a:custGeom>
                <a:avLst/>
                <a:gdLst>
                  <a:gd name="T0" fmla="*/ 54 w 58"/>
                  <a:gd name="T1" fmla="*/ 48 h 68"/>
                  <a:gd name="T2" fmla="*/ 58 w 58"/>
                  <a:gd name="T3" fmla="*/ 50 h 68"/>
                  <a:gd name="T4" fmla="*/ 52 w 58"/>
                  <a:gd name="T5" fmla="*/ 58 h 68"/>
                  <a:gd name="T6" fmla="*/ 46 w 58"/>
                  <a:gd name="T7" fmla="*/ 64 h 68"/>
                  <a:gd name="T8" fmla="*/ 38 w 58"/>
                  <a:gd name="T9" fmla="*/ 66 h 68"/>
                  <a:gd name="T10" fmla="*/ 30 w 58"/>
                  <a:gd name="T11" fmla="*/ 68 h 68"/>
                  <a:gd name="T12" fmla="*/ 22 w 58"/>
                  <a:gd name="T13" fmla="*/ 66 h 68"/>
                  <a:gd name="T14" fmla="*/ 14 w 58"/>
                  <a:gd name="T15" fmla="*/ 64 h 68"/>
                  <a:gd name="T16" fmla="*/ 8 w 58"/>
                  <a:gd name="T17" fmla="*/ 58 h 68"/>
                  <a:gd name="T18" fmla="*/ 4 w 58"/>
                  <a:gd name="T19" fmla="*/ 52 h 68"/>
                  <a:gd name="T20" fmla="*/ 2 w 58"/>
                  <a:gd name="T21" fmla="*/ 44 h 68"/>
                  <a:gd name="T22" fmla="*/ 0 w 58"/>
                  <a:gd name="T23" fmla="*/ 34 h 68"/>
                  <a:gd name="T24" fmla="*/ 2 w 58"/>
                  <a:gd name="T25" fmla="*/ 26 h 68"/>
                  <a:gd name="T26" fmla="*/ 4 w 58"/>
                  <a:gd name="T27" fmla="*/ 18 h 68"/>
                  <a:gd name="T28" fmla="*/ 8 w 58"/>
                  <a:gd name="T29" fmla="*/ 12 h 68"/>
                  <a:gd name="T30" fmla="*/ 12 w 58"/>
                  <a:gd name="T31" fmla="*/ 6 h 68"/>
                  <a:gd name="T32" fmla="*/ 18 w 58"/>
                  <a:gd name="T33" fmla="*/ 2 h 68"/>
                  <a:gd name="T34" fmla="*/ 26 w 58"/>
                  <a:gd name="T35" fmla="*/ 0 h 68"/>
                  <a:gd name="T36" fmla="*/ 32 w 58"/>
                  <a:gd name="T37" fmla="*/ 0 h 68"/>
                  <a:gd name="T38" fmla="*/ 40 w 58"/>
                  <a:gd name="T39" fmla="*/ 0 h 68"/>
                  <a:gd name="T40" fmla="*/ 44 w 58"/>
                  <a:gd name="T41" fmla="*/ 2 h 68"/>
                  <a:gd name="T42" fmla="*/ 50 w 58"/>
                  <a:gd name="T43" fmla="*/ 6 h 68"/>
                  <a:gd name="T44" fmla="*/ 54 w 58"/>
                  <a:gd name="T45" fmla="*/ 10 h 68"/>
                  <a:gd name="T46" fmla="*/ 56 w 58"/>
                  <a:gd name="T47" fmla="*/ 16 h 68"/>
                  <a:gd name="T48" fmla="*/ 56 w 58"/>
                  <a:gd name="T49" fmla="*/ 20 h 68"/>
                  <a:gd name="T50" fmla="*/ 54 w 58"/>
                  <a:gd name="T51" fmla="*/ 24 h 68"/>
                  <a:gd name="T52" fmla="*/ 50 w 58"/>
                  <a:gd name="T53" fmla="*/ 24 h 68"/>
                  <a:gd name="T54" fmla="*/ 46 w 58"/>
                  <a:gd name="T55" fmla="*/ 26 h 68"/>
                  <a:gd name="T56" fmla="*/ 42 w 58"/>
                  <a:gd name="T57" fmla="*/ 24 h 68"/>
                  <a:gd name="T58" fmla="*/ 40 w 58"/>
                  <a:gd name="T59" fmla="*/ 22 h 68"/>
                  <a:gd name="T60" fmla="*/ 36 w 58"/>
                  <a:gd name="T61" fmla="*/ 18 h 68"/>
                  <a:gd name="T62" fmla="*/ 36 w 58"/>
                  <a:gd name="T63" fmla="*/ 12 h 68"/>
                  <a:gd name="T64" fmla="*/ 34 w 58"/>
                  <a:gd name="T65" fmla="*/ 8 h 68"/>
                  <a:gd name="T66" fmla="*/ 34 w 58"/>
                  <a:gd name="T67" fmla="*/ 6 h 68"/>
                  <a:gd name="T68" fmla="*/ 32 w 58"/>
                  <a:gd name="T69" fmla="*/ 4 h 68"/>
                  <a:gd name="T70" fmla="*/ 30 w 58"/>
                  <a:gd name="T71" fmla="*/ 4 h 68"/>
                  <a:gd name="T72" fmla="*/ 26 w 58"/>
                  <a:gd name="T73" fmla="*/ 6 h 68"/>
                  <a:gd name="T74" fmla="*/ 24 w 58"/>
                  <a:gd name="T75" fmla="*/ 8 h 68"/>
                  <a:gd name="T76" fmla="*/ 22 w 58"/>
                  <a:gd name="T77" fmla="*/ 12 h 68"/>
                  <a:gd name="T78" fmla="*/ 20 w 58"/>
                  <a:gd name="T79" fmla="*/ 18 h 68"/>
                  <a:gd name="T80" fmla="*/ 20 w 58"/>
                  <a:gd name="T81" fmla="*/ 24 h 68"/>
                  <a:gd name="T82" fmla="*/ 20 w 58"/>
                  <a:gd name="T83" fmla="*/ 32 h 68"/>
                  <a:gd name="T84" fmla="*/ 22 w 58"/>
                  <a:gd name="T85" fmla="*/ 40 h 68"/>
                  <a:gd name="T86" fmla="*/ 26 w 58"/>
                  <a:gd name="T87" fmla="*/ 48 h 68"/>
                  <a:gd name="T88" fmla="*/ 32 w 58"/>
                  <a:gd name="T89" fmla="*/ 52 h 68"/>
                  <a:gd name="T90" fmla="*/ 36 w 58"/>
                  <a:gd name="T91" fmla="*/ 54 h 68"/>
                  <a:gd name="T92" fmla="*/ 40 w 58"/>
                  <a:gd name="T93" fmla="*/ 56 h 68"/>
                  <a:gd name="T94" fmla="*/ 44 w 58"/>
                  <a:gd name="T95" fmla="*/ 56 h 68"/>
                  <a:gd name="T96" fmla="*/ 48 w 58"/>
                  <a:gd name="T97" fmla="*/ 54 h 68"/>
                  <a:gd name="T98" fmla="*/ 50 w 58"/>
                  <a:gd name="T99" fmla="*/ 52 h 68"/>
                  <a:gd name="T100" fmla="*/ 54 w 58"/>
                  <a:gd name="T101" fmla="*/ 4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8" h="68">
                    <a:moveTo>
                      <a:pt x="54" y="48"/>
                    </a:moveTo>
                    <a:lnTo>
                      <a:pt x="58" y="50"/>
                    </a:lnTo>
                    <a:lnTo>
                      <a:pt x="52" y="58"/>
                    </a:lnTo>
                    <a:lnTo>
                      <a:pt x="46" y="64"/>
                    </a:lnTo>
                    <a:lnTo>
                      <a:pt x="38" y="66"/>
                    </a:lnTo>
                    <a:lnTo>
                      <a:pt x="30" y="68"/>
                    </a:lnTo>
                    <a:lnTo>
                      <a:pt x="22" y="66"/>
                    </a:lnTo>
                    <a:lnTo>
                      <a:pt x="14" y="64"/>
                    </a:lnTo>
                    <a:lnTo>
                      <a:pt x="8" y="58"/>
                    </a:lnTo>
                    <a:lnTo>
                      <a:pt x="4" y="52"/>
                    </a:lnTo>
                    <a:lnTo>
                      <a:pt x="2" y="4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4" y="18"/>
                    </a:lnTo>
                    <a:lnTo>
                      <a:pt x="8" y="12"/>
                    </a:lnTo>
                    <a:lnTo>
                      <a:pt x="12" y="6"/>
                    </a:lnTo>
                    <a:lnTo>
                      <a:pt x="18" y="2"/>
                    </a:lnTo>
                    <a:lnTo>
                      <a:pt x="26" y="0"/>
                    </a:lnTo>
                    <a:lnTo>
                      <a:pt x="32" y="0"/>
                    </a:lnTo>
                    <a:lnTo>
                      <a:pt x="40" y="0"/>
                    </a:lnTo>
                    <a:lnTo>
                      <a:pt x="44" y="2"/>
                    </a:lnTo>
                    <a:lnTo>
                      <a:pt x="50" y="6"/>
                    </a:lnTo>
                    <a:lnTo>
                      <a:pt x="54" y="10"/>
                    </a:lnTo>
                    <a:lnTo>
                      <a:pt x="56" y="16"/>
                    </a:lnTo>
                    <a:lnTo>
                      <a:pt x="56" y="20"/>
                    </a:lnTo>
                    <a:lnTo>
                      <a:pt x="54" y="24"/>
                    </a:lnTo>
                    <a:lnTo>
                      <a:pt x="50" y="24"/>
                    </a:lnTo>
                    <a:lnTo>
                      <a:pt x="46" y="26"/>
                    </a:lnTo>
                    <a:lnTo>
                      <a:pt x="42" y="24"/>
                    </a:lnTo>
                    <a:lnTo>
                      <a:pt x="40" y="22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2" y="4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4"/>
                    </a:lnTo>
                    <a:lnTo>
                      <a:pt x="20" y="32"/>
                    </a:lnTo>
                    <a:lnTo>
                      <a:pt x="22" y="40"/>
                    </a:lnTo>
                    <a:lnTo>
                      <a:pt x="26" y="48"/>
                    </a:lnTo>
                    <a:lnTo>
                      <a:pt x="32" y="52"/>
                    </a:lnTo>
                    <a:lnTo>
                      <a:pt x="36" y="54"/>
                    </a:lnTo>
                    <a:lnTo>
                      <a:pt x="40" y="56"/>
                    </a:lnTo>
                    <a:lnTo>
                      <a:pt x="44" y="56"/>
                    </a:lnTo>
                    <a:lnTo>
                      <a:pt x="48" y="54"/>
                    </a:lnTo>
                    <a:lnTo>
                      <a:pt x="50" y="52"/>
                    </a:lnTo>
                    <a:lnTo>
                      <a:pt x="54" y="4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5" name="Freeform 389"/>
              <p:cNvSpPr>
                <a:spLocks noEditPoints="1"/>
              </p:cNvSpPr>
              <p:nvPr/>
            </p:nvSpPr>
            <p:spPr bwMode="auto">
              <a:xfrm>
                <a:off x="3692" y="3546"/>
                <a:ext cx="64" cy="68"/>
              </a:xfrm>
              <a:custGeom>
                <a:avLst/>
                <a:gdLst>
                  <a:gd name="T0" fmla="*/ 32 w 64"/>
                  <a:gd name="T1" fmla="*/ 0 h 68"/>
                  <a:gd name="T2" fmla="*/ 40 w 64"/>
                  <a:gd name="T3" fmla="*/ 2 h 68"/>
                  <a:gd name="T4" fmla="*/ 48 w 64"/>
                  <a:gd name="T5" fmla="*/ 4 h 68"/>
                  <a:gd name="T6" fmla="*/ 54 w 64"/>
                  <a:gd name="T7" fmla="*/ 10 h 68"/>
                  <a:gd name="T8" fmla="*/ 60 w 64"/>
                  <a:gd name="T9" fmla="*/ 16 h 68"/>
                  <a:gd name="T10" fmla="*/ 62 w 64"/>
                  <a:gd name="T11" fmla="*/ 24 h 68"/>
                  <a:gd name="T12" fmla="*/ 64 w 64"/>
                  <a:gd name="T13" fmla="*/ 34 h 68"/>
                  <a:gd name="T14" fmla="*/ 62 w 64"/>
                  <a:gd name="T15" fmla="*/ 42 h 68"/>
                  <a:gd name="T16" fmla="*/ 60 w 64"/>
                  <a:gd name="T17" fmla="*/ 50 h 68"/>
                  <a:gd name="T18" fmla="*/ 56 w 64"/>
                  <a:gd name="T19" fmla="*/ 56 h 68"/>
                  <a:gd name="T20" fmla="*/ 50 w 64"/>
                  <a:gd name="T21" fmla="*/ 62 h 68"/>
                  <a:gd name="T22" fmla="*/ 42 w 64"/>
                  <a:gd name="T23" fmla="*/ 66 h 68"/>
                  <a:gd name="T24" fmla="*/ 32 w 64"/>
                  <a:gd name="T25" fmla="*/ 68 h 68"/>
                  <a:gd name="T26" fmla="*/ 22 w 64"/>
                  <a:gd name="T27" fmla="*/ 66 h 68"/>
                  <a:gd name="T28" fmla="*/ 16 w 64"/>
                  <a:gd name="T29" fmla="*/ 64 h 68"/>
                  <a:gd name="T30" fmla="*/ 8 w 64"/>
                  <a:gd name="T31" fmla="*/ 58 h 68"/>
                  <a:gd name="T32" fmla="*/ 4 w 64"/>
                  <a:gd name="T33" fmla="*/ 50 h 68"/>
                  <a:gd name="T34" fmla="*/ 2 w 64"/>
                  <a:gd name="T35" fmla="*/ 42 h 68"/>
                  <a:gd name="T36" fmla="*/ 0 w 64"/>
                  <a:gd name="T37" fmla="*/ 34 h 68"/>
                  <a:gd name="T38" fmla="*/ 2 w 64"/>
                  <a:gd name="T39" fmla="*/ 26 h 68"/>
                  <a:gd name="T40" fmla="*/ 4 w 64"/>
                  <a:gd name="T41" fmla="*/ 18 h 68"/>
                  <a:gd name="T42" fmla="*/ 8 w 64"/>
                  <a:gd name="T43" fmla="*/ 10 h 68"/>
                  <a:gd name="T44" fmla="*/ 16 w 64"/>
                  <a:gd name="T45" fmla="*/ 4 h 68"/>
                  <a:gd name="T46" fmla="*/ 22 w 64"/>
                  <a:gd name="T47" fmla="*/ 2 h 68"/>
                  <a:gd name="T48" fmla="*/ 32 w 64"/>
                  <a:gd name="T49" fmla="*/ 0 h 68"/>
                  <a:gd name="T50" fmla="*/ 32 w 64"/>
                  <a:gd name="T51" fmla="*/ 4 h 68"/>
                  <a:gd name="T52" fmla="*/ 28 w 64"/>
                  <a:gd name="T53" fmla="*/ 6 h 68"/>
                  <a:gd name="T54" fmla="*/ 26 w 64"/>
                  <a:gd name="T55" fmla="*/ 8 h 68"/>
                  <a:gd name="T56" fmla="*/ 22 w 64"/>
                  <a:gd name="T57" fmla="*/ 12 h 68"/>
                  <a:gd name="T58" fmla="*/ 22 w 64"/>
                  <a:gd name="T59" fmla="*/ 18 h 68"/>
                  <a:gd name="T60" fmla="*/ 20 w 64"/>
                  <a:gd name="T61" fmla="*/ 26 h 68"/>
                  <a:gd name="T62" fmla="*/ 20 w 64"/>
                  <a:gd name="T63" fmla="*/ 40 h 68"/>
                  <a:gd name="T64" fmla="*/ 20 w 64"/>
                  <a:gd name="T65" fmla="*/ 46 h 68"/>
                  <a:gd name="T66" fmla="*/ 22 w 64"/>
                  <a:gd name="T67" fmla="*/ 54 h 68"/>
                  <a:gd name="T68" fmla="*/ 22 w 64"/>
                  <a:gd name="T69" fmla="*/ 58 h 68"/>
                  <a:gd name="T70" fmla="*/ 26 w 64"/>
                  <a:gd name="T71" fmla="*/ 60 h 68"/>
                  <a:gd name="T72" fmla="*/ 28 w 64"/>
                  <a:gd name="T73" fmla="*/ 62 h 68"/>
                  <a:gd name="T74" fmla="*/ 32 w 64"/>
                  <a:gd name="T75" fmla="*/ 64 h 68"/>
                  <a:gd name="T76" fmla="*/ 36 w 64"/>
                  <a:gd name="T77" fmla="*/ 62 h 68"/>
                  <a:gd name="T78" fmla="*/ 38 w 64"/>
                  <a:gd name="T79" fmla="*/ 62 h 68"/>
                  <a:gd name="T80" fmla="*/ 40 w 64"/>
                  <a:gd name="T81" fmla="*/ 58 h 68"/>
                  <a:gd name="T82" fmla="*/ 42 w 64"/>
                  <a:gd name="T83" fmla="*/ 54 h 68"/>
                  <a:gd name="T84" fmla="*/ 44 w 64"/>
                  <a:gd name="T85" fmla="*/ 48 h 68"/>
                  <a:gd name="T86" fmla="*/ 44 w 64"/>
                  <a:gd name="T87" fmla="*/ 40 h 68"/>
                  <a:gd name="T88" fmla="*/ 44 w 64"/>
                  <a:gd name="T89" fmla="*/ 28 h 68"/>
                  <a:gd name="T90" fmla="*/ 44 w 64"/>
                  <a:gd name="T91" fmla="*/ 22 h 68"/>
                  <a:gd name="T92" fmla="*/ 44 w 64"/>
                  <a:gd name="T93" fmla="*/ 16 h 68"/>
                  <a:gd name="T94" fmla="*/ 42 w 64"/>
                  <a:gd name="T95" fmla="*/ 12 h 68"/>
                  <a:gd name="T96" fmla="*/ 40 w 64"/>
                  <a:gd name="T97" fmla="*/ 8 h 68"/>
                  <a:gd name="T98" fmla="*/ 38 w 64"/>
                  <a:gd name="T99" fmla="*/ 6 h 68"/>
                  <a:gd name="T100" fmla="*/ 36 w 64"/>
                  <a:gd name="T101" fmla="*/ 4 h 68"/>
                  <a:gd name="T102" fmla="*/ 32 w 64"/>
                  <a:gd name="T103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4" h="68">
                    <a:moveTo>
                      <a:pt x="32" y="0"/>
                    </a:moveTo>
                    <a:lnTo>
                      <a:pt x="40" y="2"/>
                    </a:lnTo>
                    <a:lnTo>
                      <a:pt x="48" y="4"/>
                    </a:lnTo>
                    <a:lnTo>
                      <a:pt x="54" y="10"/>
                    </a:lnTo>
                    <a:lnTo>
                      <a:pt x="60" y="16"/>
                    </a:lnTo>
                    <a:lnTo>
                      <a:pt x="62" y="24"/>
                    </a:lnTo>
                    <a:lnTo>
                      <a:pt x="64" y="34"/>
                    </a:lnTo>
                    <a:lnTo>
                      <a:pt x="62" y="42"/>
                    </a:lnTo>
                    <a:lnTo>
                      <a:pt x="60" y="50"/>
                    </a:lnTo>
                    <a:lnTo>
                      <a:pt x="56" y="56"/>
                    </a:lnTo>
                    <a:lnTo>
                      <a:pt x="50" y="62"/>
                    </a:lnTo>
                    <a:lnTo>
                      <a:pt x="42" y="66"/>
                    </a:lnTo>
                    <a:lnTo>
                      <a:pt x="32" y="68"/>
                    </a:lnTo>
                    <a:lnTo>
                      <a:pt x="22" y="66"/>
                    </a:lnTo>
                    <a:lnTo>
                      <a:pt x="16" y="64"/>
                    </a:lnTo>
                    <a:lnTo>
                      <a:pt x="8" y="58"/>
                    </a:lnTo>
                    <a:lnTo>
                      <a:pt x="4" y="50"/>
                    </a:lnTo>
                    <a:lnTo>
                      <a:pt x="2" y="42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4" y="18"/>
                    </a:lnTo>
                    <a:lnTo>
                      <a:pt x="8" y="10"/>
                    </a:lnTo>
                    <a:lnTo>
                      <a:pt x="16" y="4"/>
                    </a:lnTo>
                    <a:lnTo>
                      <a:pt x="22" y="2"/>
                    </a:lnTo>
                    <a:lnTo>
                      <a:pt x="32" y="0"/>
                    </a:lnTo>
                    <a:close/>
                    <a:moveTo>
                      <a:pt x="32" y="4"/>
                    </a:moveTo>
                    <a:lnTo>
                      <a:pt x="28" y="6"/>
                    </a:lnTo>
                    <a:lnTo>
                      <a:pt x="26" y="8"/>
                    </a:lnTo>
                    <a:lnTo>
                      <a:pt x="22" y="12"/>
                    </a:lnTo>
                    <a:lnTo>
                      <a:pt x="22" y="18"/>
                    </a:lnTo>
                    <a:lnTo>
                      <a:pt x="20" y="26"/>
                    </a:lnTo>
                    <a:lnTo>
                      <a:pt x="20" y="40"/>
                    </a:lnTo>
                    <a:lnTo>
                      <a:pt x="20" y="46"/>
                    </a:lnTo>
                    <a:lnTo>
                      <a:pt x="22" y="54"/>
                    </a:lnTo>
                    <a:lnTo>
                      <a:pt x="22" y="58"/>
                    </a:lnTo>
                    <a:lnTo>
                      <a:pt x="26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6" y="62"/>
                    </a:lnTo>
                    <a:lnTo>
                      <a:pt x="38" y="62"/>
                    </a:lnTo>
                    <a:lnTo>
                      <a:pt x="40" y="58"/>
                    </a:lnTo>
                    <a:lnTo>
                      <a:pt x="42" y="54"/>
                    </a:lnTo>
                    <a:lnTo>
                      <a:pt x="44" y="48"/>
                    </a:lnTo>
                    <a:lnTo>
                      <a:pt x="44" y="40"/>
                    </a:lnTo>
                    <a:lnTo>
                      <a:pt x="44" y="28"/>
                    </a:lnTo>
                    <a:lnTo>
                      <a:pt x="44" y="22"/>
                    </a:lnTo>
                    <a:lnTo>
                      <a:pt x="44" y="16"/>
                    </a:lnTo>
                    <a:lnTo>
                      <a:pt x="42" y="12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6" y="4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6" name="Freeform 390"/>
              <p:cNvSpPr>
                <a:spLocks/>
              </p:cNvSpPr>
              <p:nvPr/>
            </p:nvSpPr>
            <p:spPr bwMode="auto">
              <a:xfrm>
                <a:off x="3766" y="3546"/>
                <a:ext cx="68" cy="66"/>
              </a:xfrm>
              <a:custGeom>
                <a:avLst/>
                <a:gdLst>
                  <a:gd name="T0" fmla="*/ 26 w 68"/>
                  <a:gd name="T1" fmla="*/ 2 h 66"/>
                  <a:gd name="T2" fmla="*/ 26 w 68"/>
                  <a:gd name="T3" fmla="*/ 10 h 66"/>
                  <a:gd name="T4" fmla="*/ 30 w 68"/>
                  <a:gd name="T5" fmla="*/ 6 h 66"/>
                  <a:gd name="T6" fmla="*/ 34 w 68"/>
                  <a:gd name="T7" fmla="*/ 2 h 66"/>
                  <a:gd name="T8" fmla="*/ 40 w 68"/>
                  <a:gd name="T9" fmla="*/ 0 h 66"/>
                  <a:gd name="T10" fmla="*/ 44 w 68"/>
                  <a:gd name="T11" fmla="*/ 0 h 66"/>
                  <a:gd name="T12" fmla="*/ 50 w 68"/>
                  <a:gd name="T13" fmla="*/ 0 h 66"/>
                  <a:gd name="T14" fmla="*/ 54 w 68"/>
                  <a:gd name="T15" fmla="*/ 4 h 66"/>
                  <a:gd name="T16" fmla="*/ 58 w 68"/>
                  <a:gd name="T17" fmla="*/ 8 h 66"/>
                  <a:gd name="T18" fmla="*/ 60 w 68"/>
                  <a:gd name="T19" fmla="*/ 12 h 66"/>
                  <a:gd name="T20" fmla="*/ 60 w 68"/>
                  <a:gd name="T21" fmla="*/ 16 h 66"/>
                  <a:gd name="T22" fmla="*/ 62 w 68"/>
                  <a:gd name="T23" fmla="*/ 20 h 66"/>
                  <a:gd name="T24" fmla="*/ 62 w 68"/>
                  <a:gd name="T25" fmla="*/ 26 h 66"/>
                  <a:gd name="T26" fmla="*/ 62 w 68"/>
                  <a:gd name="T27" fmla="*/ 52 h 66"/>
                  <a:gd name="T28" fmla="*/ 62 w 68"/>
                  <a:gd name="T29" fmla="*/ 58 h 66"/>
                  <a:gd name="T30" fmla="*/ 62 w 68"/>
                  <a:gd name="T31" fmla="*/ 60 h 66"/>
                  <a:gd name="T32" fmla="*/ 64 w 68"/>
                  <a:gd name="T33" fmla="*/ 62 h 66"/>
                  <a:gd name="T34" fmla="*/ 68 w 68"/>
                  <a:gd name="T35" fmla="*/ 64 h 66"/>
                  <a:gd name="T36" fmla="*/ 68 w 68"/>
                  <a:gd name="T37" fmla="*/ 66 h 66"/>
                  <a:gd name="T38" fmla="*/ 36 w 68"/>
                  <a:gd name="T39" fmla="*/ 66 h 66"/>
                  <a:gd name="T40" fmla="*/ 36 w 68"/>
                  <a:gd name="T41" fmla="*/ 64 h 66"/>
                  <a:gd name="T42" fmla="*/ 38 w 68"/>
                  <a:gd name="T43" fmla="*/ 62 h 66"/>
                  <a:gd name="T44" fmla="*/ 40 w 68"/>
                  <a:gd name="T45" fmla="*/ 60 h 66"/>
                  <a:gd name="T46" fmla="*/ 42 w 68"/>
                  <a:gd name="T47" fmla="*/ 56 h 66"/>
                  <a:gd name="T48" fmla="*/ 42 w 68"/>
                  <a:gd name="T49" fmla="*/ 52 h 66"/>
                  <a:gd name="T50" fmla="*/ 42 w 68"/>
                  <a:gd name="T51" fmla="*/ 24 h 66"/>
                  <a:gd name="T52" fmla="*/ 42 w 68"/>
                  <a:gd name="T53" fmla="*/ 16 h 66"/>
                  <a:gd name="T54" fmla="*/ 42 w 68"/>
                  <a:gd name="T55" fmla="*/ 14 h 66"/>
                  <a:gd name="T56" fmla="*/ 40 w 68"/>
                  <a:gd name="T57" fmla="*/ 12 h 66"/>
                  <a:gd name="T58" fmla="*/ 40 w 68"/>
                  <a:gd name="T59" fmla="*/ 10 h 66"/>
                  <a:gd name="T60" fmla="*/ 38 w 68"/>
                  <a:gd name="T61" fmla="*/ 10 h 66"/>
                  <a:gd name="T62" fmla="*/ 36 w 68"/>
                  <a:gd name="T63" fmla="*/ 10 h 66"/>
                  <a:gd name="T64" fmla="*/ 32 w 68"/>
                  <a:gd name="T65" fmla="*/ 10 h 66"/>
                  <a:gd name="T66" fmla="*/ 28 w 68"/>
                  <a:gd name="T67" fmla="*/ 14 h 66"/>
                  <a:gd name="T68" fmla="*/ 26 w 68"/>
                  <a:gd name="T69" fmla="*/ 20 h 66"/>
                  <a:gd name="T70" fmla="*/ 26 w 68"/>
                  <a:gd name="T71" fmla="*/ 52 h 66"/>
                  <a:gd name="T72" fmla="*/ 26 w 68"/>
                  <a:gd name="T73" fmla="*/ 58 h 66"/>
                  <a:gd name="T74" fmla="*/ 26 w 68"/>
                  <a:gd name="T75" fmla="*/ 60 h 66"/>
                  <a:gd name="T76" fmla="*/ 28 w 68"/>
                  <a:gd name="T77" fmla="*/ 62 h 66"/>
                  <a:gd name="T78" fmla="*/ 32 w 68"/>
                  <a:gd name="T79" fmla="*/ 64 h 66"/>
                  <a:gd name="T80" fmla="*/ 32 w 68"/>
                  <a:gd name="T81" fmla="*/ 66 h 66"/>
                  <a:gd name="T82" fmla="*/ 0 w 68"/>
                  <a:gd name="T83" fmla="*/ 66 h 66"/>
                  <a:gd name="T84" fmla="*/ 0 w 68"/>
                  <a:gd name="T85" fmla="*/ 64 h 66"/>
                  <a:gd name="T86" fmla="*/ 2 w 68"/>
                  <a:gd name="T87" fmla="*/ 62 h 66"/>
                  <a:gd name="T88" fmla="*/ 4 w 68"/>
                  <a:gd name="T89" fmla="*/ 60 h 66"/>
                  <a:gd name="T90" fmla="*/ 6 w 68"/>
                  <a:gd name="T91" fmla="*/ 58 h 66"/>
                  <a:gd name="T92" fmla="*/ 6 w 68"/>
                  <a:gd name="T93" fmla="*/ 52 h 66"/>
                  <a:gd name="T94" fmla="*/ 6 w 68"/>
                  <a:gd name="T95" fmla="*/ 16 h 66"/>
                  <a:gd name="T96" fmla="*/ 6 w 68"/>
                  <a:gd name="T97" fmla="*/ 10 h 66"/>
                  <a:gd name="T98" fmla="*/ 4 w 68"/>
                  <a:gd name="T99" fmla="*/ 6 h 66"/>
                  <a:gd name="T100" fmla="*/ 4 w 68"/>
                  <a:gd name="T101" fmla="*/ 6 h 66"/>
                  <a:gd name="T102" fmla="*/ 0 w 68"/>
                  <a:gd name="T103" fmla="*/ 4 h 66"/>
                  <a:gd name="T104" fmla="*/ 0 w 68"/>
                  <a:gd name="T105" fmla="*/ 2 h 66"/>
                  <a:gd name="T106" fmla="*/ 26 w 68"/>
                  <a:gd name="T107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6">
                    <a:moveTo>
                      <a:pt x="26" y="2"/>
                    </a:moveTo>
                    <a:lnTo>
                      <a:pt x="26" y="10"/>
                    </a:lnTo>
                    <a:lnTo>
                      <a:pt x="30" y="6"/>
                    </a:lnTo>
                    <a:lnTo>
                      <a:pt x="34" y="2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54" y="4"/>
                    </a:lnTo>
                    <a:lnTo>
                      <a:pt x="58" y="8"/>
                    </a:lnTo>
                    <a:lnTo>
                      <a:pt x="60" y="12"/>
                    </a:lnTo>
                    <a:lnTo>
                      <a:pt x="60" y="16"/>
                    </a:lnTo>
                    <a:lnTo>
                      <a:pt x="62" y="20"/>
                    </a:lnTo>
                    <a:lnTo>
                      <a:pt x="62" y="26"/>
                    </a:lnTo>
                    <a:lnTo>
                      <a:pt x="62" y="52"/>
                    </a:lnTo>
                    <a:lnTo>
                      <a:pt x="62" y="58"/>
                    </a:lnTo>
                    <a:lnTo>
                      <a:pt x="62" y="60"/>
                    </a:lnTo>
                    <a:lnTo>
                      <a:pt x="64" y="62"/>
                    </a:lnTo>
                    <a:lnTo>
                      <a:pt x="68" y="64"/>
                    </a:lnTo>
                    <a:lnTo>
                      <a:pt x="68" y="66"/>
                    </a:lnTo>
                    <a:lnTo>
                      <a:pt x="36" y="66"/>
                    </a:lnTo>
                    <a:lnTo>
                      <a:pt x="36" y="64"/>
                    </a:lnTo>
                    <a:lnTo>
                      <a:pt x="38" y="62"/>
                    </a:lnTo>
                    <a:lnTo>
                      <a:pt x="40" y="60"/>
                    </a:lnTo>
                    <a:lnTo>
                      <a:pt x="42" y="56"/>
                    </a:lnTo>
                    <a:lnTo>
                      <a:pt x="42" y="52"/>
                    </a:lnTo>
                    <a:lnTo>
                      <a:pt x="42" y="24"/>
                    </a:lnTo>
                    <a:lnTo>
                      <a:pt x="42" y="16"/>
                    </a:lnTo>
                    <a:lnTo>
                      <a:pt x="42" y="14"/>
                    </a:lnTo>
                    <a:lnTo>
                      <a:pt x="40" y="12"/>
                    </a:lnTo>
                    <a:lnTo>
                      <a:pt x="40" y="10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2" y="10"/>
                    </a:lnTo>
                    <a:lnTo>
                      <a:pt x="28" y="14"/>
                    </a:lnTo>
                    <a:lnTo>
                      <a:pt x="26" y="20"/>
                    </a:lnTo>
                    <a:lnTo>
                      <a:pt x="26" y="52"/>
                    </a:lnTo>
                    <a:lnTo>
                      <a:pt x="26" y="58"/>
                    </a:lnTo>
                    <a:lnTo>
                      <a:pt x="26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2" y="66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2" y="62"/>
                    </a:lnTo>
                    <a:lnTo>
                      <a:pt x="4" y="60"/>
                    </a:lnTo>
                    <a:lnTo>
                      <a:pt x="6" y="58"/>
                    </a:lnTo>
                    <a:lnTo>
                      <a:pt x="6" y="52"/>
                    </a:lnTo>
                    <a:lnTo>
                      <a:pt x="6" y="16"/>
                    </a:lnTo>
                    <a:lnTo>
                      <a:pt x="6" y="10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7" name="Freeform 391"/>
              <p:cNvSpPr>
                <a:spLocks/>
              </p:cNvSpPr>
              <p:nvPr/>
            </p:nvSpPr>
            <p:spPr bwMode="auto">
              <a:xfrm>
                <a:off x="3840" y="3548"/>
                <a:ext cx="68" cy="66"/>
              </a:xfrm>
              <a:custGeom>
                <a:avLst/>
                <a:gdLst>
                  <a:gd name="T0" fmla="*/ 32 w 68"/>
                  <a:gd name="T1" fmla="*/ 66 h 66"/>
                  <a:gd name="T2" fmla="*/ 10 w 68"/>
                  <a:gd name="T3" fmla="*/ 16 h 66"/>
                  <a:gd name="T4" fmla="*/ 8 w 68"/>
                  <a:gd name="T5" fmla="*/ 12 h 66"/>
                  <a:gd name="T6" fmla="*/ 6 w 68"/>
                  <a:gd name="T7" fmla="*/ 8 h 66"/>
                  <a:gd name="T8" fmla="*/ 4 w 68"/>
                  <a:gd name="T9" fmla="*/ 4 h 66"/>
                  <a:gd name="T10" fmla="*/ 2 w 68"/>
                  <a:gd name="T11" fmla="*/ 4 h 66"/>
                  <a:gd name="T12" fmla="*/ 0 w 68"/>
                  <a:gd name="T13" fmla="*/ 2 h 66"/>
                  <a:gd name="T14" fmla="*/ 0 w 68"/>
                  <a:gd name="T15" fmla="*/ 0 h 66"/>
                  <a:gd name="T16" fmla="*/ 34 w 68"/>
                  <a:gd name="T17" fmla="*/ 0 h 66"/>
                  <a:gd name="T18" fmla="*/ 34 w 68"/>
                  <a:gd name="T19" fmla="*/ 2 h 66"/>
                  <a:gd name="T20" fmla="*/ 32 w 68"/>
                  <a:gd name="T21" fmla="*/ 2 h 66"/>
                  <a:gd name="T22" fmla="*/ 30 w 68"/>
                  <a:gd name="T23" fmla="*/ 4 h 66"/>
                  <a:gd name="T24" fmla="*/ 28 w 68"/>
                  <a:gd name="T25" fmla="*/ 6 h 66"/>
                  <a:gd name="T26" fmla="*/ 28 w 68"/>
                  <a:gd name="T27" fmla="*/ 8 h 66"/>
                  <a:gd name="T28" fmla="*/ 30 w 68"/>
                  <a:gd name="T29" fmla="*/ 10 h 66"/>
                  <a:gd name="T30" fmla="*/ 32 w 68"/>
                  <a:gd name="T31" fmla="*/ 16 h 66"/>
                  <a:gd name="T32" fmla="*/ 42 w 68"/>
                  <a:gd name="T33" fmla="*/ 40 h 66"/>
                  <a:gd name="T34" fmla="*/ 52 w 68"/>
                  <a:gd name="T35" fmla="*/ 20 h 66"/>
                  <a:gd name="T36" fmla="*/ 54 w 68"/>
                  <a:gd name="T37" fmla="*/ 14 h 66"/>
                  <a:gd name="T38" fmla="*/ 54 w 68"/>
                  <a:gd name="T39" fmla="*/ 10 h 66"/>
                  <a:gd name="T40" fmla="*/ 54 w 68"/>
                  <a:gd name="T41" fmla="*/ 8 h 66"/>
                  <a:gd name="T42" fmla="*/ 54 w 68"/>
                  <a:gd name="T43" fmla="*/ 6 h 66"/>
                  <a:gd name="T44" fmla="*/ 54 w 68"/>
                  <a:gd name="T45" fmla="*/ 4 h 66"/>
                  <a:gd name="T46" fmla="*/ 52 w 68"/>
                  <a:gd name="T47" fmla="*/ 2 h 66"/>
                  <a:gd name="T48" fmla="*/ 48 w 68"/>
                  <a:gd name="T49" fmla="*/ 2 h 66"/>
                  <a:gd name="T50" fmla="*/ 48 w 68"/>
                  <a:gd name="T51" fmla="*/ 0 h 66"/>
                  <a:gd name="T52" fmla="*/ 68 w 68"/>
                  <a:gd name="T53" fmla="*/ 0 h 66"/>
                  <a:gd name="T54" fmla="*/ 68 w 68"/>
                  <a:gd name="T55" fmla="*/ 2 h 66"/>
                  <a:gd name="T56" fmla="*/ 66 w 68"/>
                  <a:gd name="T57" fmla="*/ 4 h 66"/>
                  <a:gd name="T58" fmla="*/ 64 w 68"/>
                  <a:gd name="T59" fmla="*/ 4 h 66"/>
                  <a:gd name="T60" fmla="*/ 62 w 68"/>
                  <a:gd name="T61" fmla="*/ 6 h 66"/>
                  <a:gd name="T62" fmla="*/ 60 w 68"/>
                  <a:gd name="T63" fmla="*/ 10 h 66"/>
                  <a:gd name="T64" fmla="*/ 58 w 68"/>
                  <a:gd name="T65" fmla="*/ 14 h 66"/>
                  <a:gd name="T66" fmla="*/ 36 w 68"/>
                  <a:gd name="T67" fmla="*/ 66 h 66"/>
                  <a:gd name="T68" fmla="*/ 32 w 68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8" h="66">
                    <a:moveTo>
                      <a:pt x="32" y="66"/>
                    </a:moveTo>
                    <a:lnTo>
                      <a:pt x="10" y="16"/>
                    </a:lnTo>
                    <a:lnTo>
                      <a:pt x="8" y="12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34" y="0"/>
                    </a:lnTo>
                    <a:lnTo>
                      <a:pt x="34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lnTo>
                      <a:pt x="28" y="8"/>
                    </a:lnTo>
                    <a:lnTo>
                      <a:pt x="30" y="10"/>
                    </a:lnTo>
                    <a:lnTo>
                      <a:pt x="32" y="16"/>
                    </a:lnTo>
                    <a:lnTo>
                      <a:pt x="42" y="40"/>
                    </a:lnTo>
                    <a:lnTo>
                      <a:pt x="52" y="20"/>
                    </a:lnTo>
                    <a:lnTo>
                      <a:pt x="54" y="14"/>
                    </a:lnTo>
                    <a:lnTo>
                      <a:pt x="54" y="10"/>
                    </a:lnTo>
                    <a:lnTo>
                      <a:pt x="54" y="8"/>
                    </a:lnTo>
                    <a:lnTo>
                      <a:pt x="54" y="6"/>
                    </a:lnTo>
                    <a:lnTo>
                      <a:pt x="54" y="4"/>
                    </a:lnTo>
                    <a:lnTo>
                      <a:pt x="52" y="2"/>
                    </a:lnTo>
                    <a:lnTo>
                      <a:pt x="48" y="2"/>
                    </a:lnTo>
                    <a:lnTo>
                      <a:pt x="48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4" y="4"/>
                    </a:lnTo>
                    <a:lnTo>
                      <a:pt x="62" y="6"/>
                    </a:lnTo>
                    <a:lnTo>
                      <a:pt x="60" y="10"/>
                    </a:lnTo>
                    <a:lnTo>
                      <a:pt x="58" y="14"/>
                    </a:lnTo>
                    <a:lnTo>
                      <a:pt x="36" y="66"/>
                    </a:lnTo>
                    <a:lnTo>
                      <a:pt x="32" y="6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8" name="Freeform 392"/>
              <p:cNvSpPr>
                <a:spLocks noEditPoints="1"/>
              </p:cNvSpPr>
              <p:nvPr/>
            </p:nvSpPr>
            <p:spPr bwMode="auto">
              <a:xfrm>
                <a:off x="3916" y="3546"/>
                <a:ext cx="56" cy="68"/>
              </a:xfrm>
              <a:custGeom>
                <a:avLst/>
                <a:gdLst>
                  <a:gd name="T0" fmla="*/ 56 w 56"/>
                  <a:gd name="T1" fmla="*/ 32 h 68"/>
                  <a:gd name="T2" fmla="*/ 20 w 56"/>
                  <a:gd name="T3" fmla="*/ 32 h 68"/>
                  <a:gd name="T4" fmla="*/ 20 w 56"/>
                  <a:gd name="T5" fmla="*/ 38 h 68"/>
                  <a:gd name="T6" fmla="*/ 22 w 56"/>
                  <a:gd name="T7" fmla="*/ 46 h 68"/>
                  <a:gd name="T8" fmla="*/ 26 w 56"/>
                  <a:gd name="T9" fmla="*/ 50 h 68"/>
                  <a:gd name="T10" fmla="*/ 32 w 56"/>
                  <a:gd name="T11" fmla="*/ 54 h 68"/>
                  <a:gd name="T12" fmla="*/ 38 w 56"/>
                  <a:gd name="T13" fmla="*/ 56 h 68"/>
                  <a:gd name="T14" fmla="*/ 42 w 56"/>
                  <a:gd name="T15" fmla="*/ 54 h 68"/>
                  <a:gd name="T16" fmla="*/ 46 w 56"/>
                  <a:gd name="T17" fmla="*/ 54 h 68"/>
                  <a:gd name="T18" fmla="*/ 50 w 56"/>
                  <a:gd name="T19" fmla="*/ 50 h 68"/>
                  <a:gd name="T20" fmla="*/ 54 w 56"/>
                  <a:gd name="T21" fmla="*/ 46 h 68"/>
                  <a:gd name="T22" fmla="*/ 56 w 56"/>
                  <a:gd name="T23" fmla="*/ 46 h 68"/>
                  <a:gd name="T24" fmla="*/ 50 w 56"/>
                  <a:gd name="T25" fmla="*/ 56 h 68"/>
                  <a:gd name="T26" fmla="*/ 44 w 56"/>
                  <a:gd name="T27" fmla="*/ 62 h 68"/>
                  <a:gd name="T28" fmla="*/ 38 w 56"/>
                  <a:gd name="T29" fmla="*/ 66 h 68"/>
                  <a:gd name="T30" fmla="*/ 30 w 56"/>
                  <a:gd name="T31" fmla="*/ 68 h 68"/>
                  <a:gd name="T32" fmla="*/ 22 w 56"/>
                  <a:gd name="T33" fmla="*/ 66 h 68"/>
                  <a:gd name="T34" fmla="*/ 16 w 56"/>
                  <a:gd name="T35" fmla="*/ 64 h 68"/>
                  <a:gd name="T36" fmla="*/ 10 w 56"/>
                  <a:gd name="T37" fmla="*/ 62 h 68"/>
                  <a:gd name="T38" fmla="*/ 6 w 56"/>
                  <a:gd name="T39" fmla="*/ 56 h 68"/>
                  <a:gd name="T40" fmla="*/ 2 w 56"/>
                  <a:gd name="T41" fmla="*/ 50 h 68"/>
                  <a:gd name="T42" fmla="*/ 0 w 56"/>
                  <a:gd name="T43" fmla="*/ 44 h 68"/>
                  <a:gd name="T44" fmla="*/ 0 w 56"/>
                  <a:gd name="T45" fmla="*/ 34 h 68"/>
                  <a:gd name="T46" fmla="*/ 0 w 56"/>
                  <a:gd name="T47" fmla="*/ 24 h 68"/>
                  <a:gd name="T48" fmla="*/ 4 w 56"/>
                  <a:gd name="T49" fmla="*/ 16 h 68"/>
                  <a:gd name="T50" fmla="*/ 10 w 56"/>
                  <a:gd name="T51" fmla="*/ 10 h 68"/>
                  <a:gd name="T52" fmla="*/ 16 w 56"/>
                  <a:gd name="T53" fmla="*/ 4 h 68"/>
                  <a:gd name="T54" fmla="*/ 22 w 56"/>
                  <a:gd name="T55" fmla="*/ 2 h 68"/>
                  <a:gd name="T56" fmla="*/ 30 w 56"/>
                  <a:gd name="T57" fmla="*/ 0 h 68"/>
                  <a:gd name="T58" fmla="*/ 38 w 56"/>
                  <a:gd name="T59" fmla="*/ 0 h 68"/>
                  <a:gd name="T60" fmla="*/ 44 w 56"/>
                  <a:gd name="T61" fmla="*/ 4 h 68"/>
                  <a:gd name="T62" fmla="*/ 48 w 56"/>
                  <a:gd name="T63" fmla="*/ 8 h 68"/>
                  <a:gd name="T64" fmla="*/ 52 w 56"/>
                  <a:gd name="T65" fmla="*/ 14 h 68"/>
                  <a:gd name="T66" fmla="*/ 56 w 56"/>
                  <a:gd name="T67" fmla="*/ 22 h 68"/>
                  <a:gd name="T68" fmla="*/ 56 w 56"/>
                  <a:gd name="T69" fmla="*/ 32 h 68"/>
                  <a:gd name="T70" fmla="*/ 38 w 56"/>
                  <a:gd name="T71" fmla="*/ 28 h 68"/>
                  <a:gd name="T72" fmla="*/ 38 w 56"/>
                  <a:gd name="T73" fmla="*/ 20 h 68"/>
                  <a:gd name="T74" fmla="*/ 38 w 56"/>
                  <a:gd name="T75" fmla="*/ 16 h 68"/>
                  <a:gd name="T76" fmla="*/ 38 w 56"/>
                  <a:gd name="T77" fmla="*/ 12 h 68"/>
                  <a:gd name="T78" fmla="*/ 36 w 56"/>
                  <a:gd name="T79" fmla="*/ 8 h 68"/>
                  <a:gd name="T80" fmla="*/ 34 w 56"/>
                  <a:gd name="T81" fmla="*/ 6 h 68"/>
                  <a:gd name="T82" fmla="*/ 32 w 56"/>
                  <a:gd name="T83" fmla="*/ 4 h 68"/>
                  <a:gd name="T84" fmla="*/ 30 w 56"/>
                  <a:gd name="T85" fmla="*/ 4 h 68"/>
                  <a:gd name="T86" fmla="*/ 26 w 56"/>
                  <a:gd name="T87" fmla="*/ 6 h 68"/>
                  <a:gd name="T88" fmla="*/ 24 w 56"/>
                  <a:gd name="T89" fmla="*/ 8 h 68"/>
                  <a:gd name="T90" fmla="*/ 22 w 56"/>
                  <a:gd name="T91" fmla="*/ 12 h 68"/>
                  <a:gd name="T92" fmla="*/ 20 w 56"/>
                  <a:gd name="T93" fmla="*/ 18 h 68"/>
                  <a:gd name="T94" fmla="*/ 20 w 56"/>
                  <a:gd name="T95" fmla="*/ 24 h 68"/>
                  <a:gd name="T96" fmla="*/ 20 w 56"/>
                  <a:gd name="T97" fmla="*/ 28 h 68"/>
                  <a:gd name="T98" fmla="*/ 38 w 56"/>
                  <a:gd name="T99" fmla="*/ 2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" h="68">
                    <a:moveTo>
                      <a:pt x="56" y="32"/>
                    </a:moveTo>
                    <a:lnTo>
                      <a:pt x="20" y="32"/>
                    </a:lnTo>
                    <a:lnTo>
                      <a:pt x="20" y="38"/>
                    </a:lnTo>
                    <a:lnTo>
                      <a:pt x="22" y="46"/>
                    </a:lnTo>
                    <a:lnTo>
                      <a:pt x="26" y="50"/>
                    </a:lnTo>
                    <a:lnTo>
                      <a:pt x="32" y="54"/>
                    </a:lnTo>
                    <a:lnTo>
                      <a:pt x="38" y="56"/>
                    </a:lnTo>
                    <a:lnTo>
                      <a:pt x="42" y="54"/>
                    </a:lnTo>
                    <a:lnTo>
                      <a:pt x="46" y="54"/>
                    </a:lnTo>
                    <a:lnTo>
                      <a:pt x="50" y="50"/>
                    </a:lnTo>
                    <a:lnTo>
                      <a:pt x="54" y="46"/>
                    </a:lnTo>
                    <a:lnTo>
                      <a:pt x="56" y="46"/>
                    </a:lnTo>
                    <a:lnTo>
                      <a:pt x="50" y="56"/>
                    </a:lnTo>
                    <a:lnTo>
                      <a:pt x="44" y="62"/>
                    </a:lnTo>
                    <a:lnTo>
                      <a:pt x="38" y="66"/>
                    </a:lnTo>
                    <a:lnTo>
                      <a:pt x="30" y="68"/>
                    </a:lnTo>
                    <a:lnTo>
                      <a:pt x="22" y="66"/>
                    </a:lnTo>
                    <a:lnTo>
                      <a:pt x="16" y="64"/>
                    </a:lnTo>
                    <a:lnTo>
                      <a:pt x="10" y="62"/>
                    </a:lnTo>
                    <a:lnTo>
                      <a:pt x="6" y="56"/>
                    </a:lnTo>
                    <a:lnTo>
                      <a:pt x="2" y="50"/>
                    </a:lnTo>
                    <a:lnTo>
                      <a:pt x="0" y="44"/>
                    </a:lnTo>
                    <a:lnTo>
                      <a:pt x="0" y="34"/>
                    </a:lnTo>
                    <a:lnTo>
                      <a:pt x="0" y="24"/>
                    </a:lnTo>
                    <a:lnTo>
                      <a:pt x="4" y="16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2" y="2"/>
                    </a:lnTo>
                    <a:lnTo>
                      <a:pt x="30" y="0"/>
                    </a:lnTo>
                    <a:lnTo>
                      <a:pt x="38" y="0"/>
                    </a:lnTo>
                    <a:lnTo>
                      <a:pt x="44" y="4"/>
                    </a:lnTo>
                    <a:lnTo>
                      <a:pt x="48" y="8"/>
                    </a:lnTo>
                    <a:lnTo>
                      <a:pt x="52" y="14"/>
                    </a:lnTo>
                    <a:lnTo>
                      <a:pt x="56" y="22"/>
                    </a:lnTo>
                    <a:lnTo>
                      <a:pt x="56" y="32"/>
                    </a:lnTo>
                    <a:close/>
                    <a:moveTo>
                      <a:pt x="38" y="28"/>
                    </a:moveTo>
                    <a:lnTo>
                      <a:pt x="38" y="20"/>
                    </a:lnTo>
                    <a:lnTo>
                      <a:pt x="38" y="16"/>
                    </a:lnTo>
                    <a:lnTo>
                      <a:pt x="38" y="12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2" y="4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4"/>
                    </a:lnTo>
                    <a:lnTo>
                      <a:pt x="20" y="28"/>
                    </a:lnTo>
                    <a:lnTo>
                      <a:pt x="38" y="2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09" name="Freeform 393"/>
              <p:cNvSpPr>
                <a:spLocks/>
              </p:cNvSpPr>
              <p:nvPr/>
            </p:nvSpPr>
            <p:spPr bwMode="auto">
              <a:xfrm>
                <a:off x="3980" y="3546"/>
                <a:ext cx="58" cy="68"/>
              </a:xfrm>
              <a:custGeom>
                <a:avLst/>
                <a:gdLst>
                  <a:gd name="T0" fmla="*/ 56 w 58"/>
                  <a:gd name="T1" fmla="*/ 48 h 68"/>
                  <a:gd name="T2" fmla="*/ 58 w 58"/>
                  <a:gd name="T3" fmla="*/ 50 h 68"/>
                  <a:gd name="T4" fmla="*/ 52 w 58"/>
                  <a:gd name="T5" fmla="*/ 58 h 68"/>
                  <a:gd name="T6" fmla="*/ 46 w 58"/>
                  <a:gd name="T7" fmla="*/ 64 h 68"/>
                  <a:gd name="T8" fmla="*/ 38 w 58"/>
                  <a:gd name="T9" fmla="*/ 66 h 68"/>
                  <a:gd name="T10" fmla="*/ 30 w 58"/>
                  <a:gd name="T11" fmla="*/ 68 h 68"/>
                  <a:gd name="T12" fmla="*/ 22 w 58"/>
                  <a:gd name="T13" fmla="*/ 66 h 68"/>
                  <a:gd name="T14" fmla="*/ 14 w 58"/>
                  <a:gd name="T15" fmla="*/ 64 h 68"/>
                  <a:gd name="T16" fmla="*/ 8 w 58"/>
                  <a:gd name="T17" fmla="*/ 58 h 68"/>
                  <a:gd name="T18" fmla="*/ 4 w 58"/>
                  <a:gd name="T19" fmla="*/ 52 h 68"/>
                  <a:gd name="T20" fmla="*/ 2 w 58"/>
                  <a:gd name="T21" fmla="*/ 44 h 68"/>
                  <a:gd name="T22" fmla="*/ 0 w 58"/>
                  <a:gd name="T23" fmla="*/ 34 h 68"/>
                  <a:gd name="T24" fmla="*/ 2 w 58"/>
                  <a:gd name="T25" fmla="*/ 26 h 68"/>
                  <a:gd name="T26" fmla="*/ 4 w 58"/>
                  <a:gd name="T27" fmla="*/ 18 h 68"/>
                  <a:gd name="T28" fmla="*/ 8 w 58"/>
                  <a:gd name="T29" fmla="*/ 12 h 68"/>
                  <a:gd name="T30" fmla="*/ 12 w 58"/>
                  <a:gd name="T31" fmla="*/ 6 h 68"/>
                  <a:gd name="T32" fmla="*/ 18 w 58"/>
                  <a:gd name="T33" fmla="*/ 2 h 68"/>
                  <a:gd name="T34" fmla="*/ 26 w 58"/>
                  <a:gd name="T35" fmla="*/ 0 h 68"/>
                  <a:gd name="T36" fmla="*/ 32 w 58"/>
                  <a:gd name="T37" fmla="*/ 0 h 68"/>
                  <a:gd name="T38" fmla="*/ 40 w 58"/>
                  <a:gd name="T39" fmla="*/ 0 h 68"/>
                  <a:gd name="T40" fmla="*/ 44 w 58"/>
                  <a:gd name="T41" fmla="*/ 2 h 68"/>
                  <a:gd name="T42" fmla="*/ 50 w 58"/>
                  <a:gd name="T43" fmla="*/ 6 h 68"/>
                  <a:gd name="T44" fmla="*/ 54 w 58"/>
                  <a:gd name="T45" fmla="*/ 10 h 68"/>
                  <a:gd name="T46" fmla="*/ 56 w 58"/>
                  <a:gd name="T47" fmla="*/ 16 h 68"/>
                  <a:gd name="T48" fmla="*/ 56 w 58"/>
                  <a:gd name="T49" fmla="*/ 20 h 68"/>
                  <a:gd name="T50" fmla="*/ 54 w 58"/>
                  <a:gd name="T51" fmla="*/ 24 h 68"/>
                  <a:gd name="T52" fmla="*/ 50 w 58"/>
                  <a:gd name="T53" fmla="*/ 24 h 68"/>
                  <a:gd name="T54" fmla="*/ 46 w 58"/>
                  <a:gd name="T55" fmla="*/ 26 h 68"/>
                  <a:gd name="T56" fmla="*/ 42 w 58"/>
                  <a:gd name="T57" fmla="*/ 24 h 68"/>
                  <a:gd name="T58" fmla="*/ 40 w 58"/>
                  <a:gd name="T59" fmla="*/ 22 h 68"/>
                  <a:gd name="T60" fmla="*/ 36 w 58"/>
                  <a:gd name="T61" fmla="*/ 18 h 68"/>
                  <a:gd name="T62" fmla="*/ 36 w 58"/>
                  <a:gd name="T63" fmla="*/ 12 h 68"/>
                  <a:gd name="T64" fmla="*/ 34 w 58"/>
                  <a:gd name="T65" fmla="*/ 8 h 68"/>
                  <a:gd name="T66" fmla="*/ 34 w 58"/>
                  <a:gd name="T67" fmla="*/ 6 h 68"/>
                  <a:gd name="T68" fmla="*/ 32 w 58"/>
                  <a:gd name="T69" fmla="*/ 4 h 68"/>
                  <a:gd name="T70" fmla="*/ 30 w 58"/>
                  <a:gd name="T71" fmla="*/ 4 h 68"/>
                  <a:gd name="T72" fmla="*/ 26 w 58"/>
                  <a:gd name="T73" fmla="*/ 6 h 68"/>
                  <a:gd name="T74" fmla="*/ 24 w 58"/>
                  <a:gd name="T75" fmla="*/ 8 h 68"/>
                  <a:gd name="T76" fmla="*/ 22 w 58"/>
                  <a:gd name="T77" fmla="*/ 12 h 68"/>
                  <a:gd name="T78" fmla="*/ 20 w 58"/>
                  <a:gd name="T79" fmla="*/ 18 h 68"/>
                  <a:gd name="T80" fmla="*/ 20 w 58"/>
                  <a:gd name="T81" fmla="*/ 24 h 68"/>
                  <a:gd name="T82" fmla="*/ 20 w 58"/>
                  <a:gd name="T83" fmla="*/ 32 h 68"/>
                  <a:gd name="T84" fmla="*/ 22 w 58"/>
                  <a:gd name="T85" fmla="*/ 40 h 68"/>
                  <a:gd name="T86" fmla="*/ 26 w 58"/>
                  <a:gd name="T87" fmla="*/ 48 h 68"/>
                  <a:gd name="T88" fmla="*/ 32 w 58"/>
                  <a:gd name="T89" fmla="*/ 52 h 68"/>
                  <a:gd name="T90" fmla="*/ 36 w 58"/>
                  <a:gd name="T91" fmla="*/ 54 h 68"/>
                  <a:gd name="T92" fmla="*/ 40 w 58"/>
                  <a:gd name="T93" fmla="*/ 56 h 68"/>
                  <a:gd name="T94" fmla="*/ 44 w 58"/>
                  <a:gd name="T95" fmla="*/ 56 h 68"/>
                  <a:gd name="T96" fmla="*/ 48 w 58"/>
                  <a:gd name="T97" fmla="*/ 54 h 68"/>
                  <a:gd name="T98" fmla="*/ 50 w 58"/>
                  <a:gd name="T99" fmla="*/ 52 h 68"/>
                  <a:gd name="T100" fmla="*/ 56 w 58"/>
                  <a:gd name="T101" fmla="*/ 4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8" h="68">
                    <a:moveTo>
                      <a:pt x="56" y="48"/>
                    </a:moveTo>
                    <a:lnTo>
                      <a:pt x="58" y="50"/>
                    </a:lnTo>
                    <a:lnTo>
                      <a:pt x="52" y="58"/>
                    </a:lnTo>
                    <a:lnTo>
                      <a:pt x="46" y="64"/>
                    </a:lnTo>
                    <a:lnTo>
                      <a:pt x="38" y="66"/>
                    </a:lnTo>
                    <a:lnTo>
                      <a:pt x="30" y="68"/>
                    </a:lnTo>
                    <a:lnTo>
                      <a:pt x="22" y="66"/>
                    </a:lnTo>
                    <a:lnTo>
                      <a:pt x="14" y="64"/>
                    </a:lnTo>
                    <a:lnTo>
                      <a:pt x="8" y="58"/>
                    </a:lnTo>
                    <a:lnTo>
                      <a:pt x="4" y="52"/>
                    </a:lnTo>
                    <a:lnTo>
                      <a:pt x="2" y="4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4" y="18"/>
                    </a:lnTo>
                    <a:lnTo>
                      <a:pt x="8" y="12"/>
                    </a:lnTo>
                    <a:lnTo>
                      <a:pt x="12" y="6"/>
                    </a:lnTo>
                    <a:lnTo>
                      <a:pt x="18" y="2"/>
                    </a:lnTo>
                    <a:lnTo>
                      <a:pt x="26" y="0"/>
                    </a:lnTo>
                    <a:lnTo>
                      <a:pt x="32" y="0"/>
                    </a:lnTo>
                    <a:lnTo>
                      <a:pt x="40" y="0"/>
                    </a:lnTo>
                    <a:lnTo>
                      <a:pt x="44" y="2"/>
                    </a:lnTo>
                    <a:lnTo>
                      <a:pt x="50" y="6"/>
                    </a:lnTo>
                    <a:lnTo>
                      <a:pt x="54" y="10"/>
                    </a:lnTo>
                    <a:lnTo>
                      <a:pt x="56" y="16"/>
                    </a:lnTo>
                    <a:lnTo>
                      <a:pt x="56" y="20"/>
                    </a:lnTo>
                    <a:lnTo>
                      <a:pt x="54" y="24"/>
                    </a:lnTo>
                    <a:lnTo>
                      <a:pt x="50" y="24"/>
                    </a:lnTo>
                    <a:lnTo>
                      <a:pt x="46" y="26"/>
                    </a:lnTo>
                    <a:lnTo>
                      <a:pt x="42" y="24"/>
                    </a:lnTo>
                    <a:lnTo>
                      <a:pt x="40" y="22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2" y="4"/>
                    </a:lnTo>
                    <a:lnTo>
                      <a:pt x="30" y="4"/>
                    </a:lnTo>
                    <a:lnTo>
                      <a:pt x="26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4"/>
                    </a:lnTo>
                    <a:lnTo>
                      <a:pt x="20" y="32"/>
                    </a:lnTo>
                    <a:lnTo>
                      <a:pt x="22" y="40"/>
                    </a:lnTo>
                    <a:lnTo>
                      <a:pt x="26" y="48"/>
                    </a:lnTo>
                    <a:lnTo>
                      <a:pt x="32" y="52"/>
                    </a:lnTo>
                    <a:lnTo>
                      <a:pt x="36" y="54"/>
                    </a:lnTo>
                    <a:lnTo>
                      <a:pt x="40" y="56"/>
                    </a:lnTo>
                    <a:lnTo>
                      <a:pt x="44" y="56"/>
                    </a:lnTo>
                    <a:lnTo>
                      <a:pt x="48" y="54"/>
                    </a:lnTo>
                    <a:lnTo>
                      <a:pt x="50" y="52"/>
                    </a:lnTo>
                    <a:lnTo>
                      <a:pt x="56" y="4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0" name="Freeform 394"/>
              <p:cNvSpPr>
                <a:spLocks/>
              </p:cNvSpPr>
              <p:nvPr/>
            </p:nvSpPr>
            <p:spPr bwMode="auto">
              <a:xfrm>
                <a:off x="4044" y="3524"/>
                <a:ext cx="42" cy="90"/>
              </a:xfrm>
              <a:custGeom>
                <a:avLst/>
                <a:gdLst>
                  <a:gd name="T0" fmla="*/ 28 w 42"/>
                  <a:gd name="T1" fmla="*/ 0 h 90"/>
                  <a:gd name="T2" fmla="*/ 28 w 42"/>
                  <a:gd name="T3" fmla="*/ 24 h 90"/>
                  <a:gd name="T4" fmla="*/ 42 w 42"/>
                  <a:gd name="T5" fmla="*/ 24 h 90"/>
                  <a:gd name="T6" fmla="*/ 42 w 42"/>
                  <a:gd name="T7" fmla="*/ 32 h 90"/>
                  <a:gd name="T8" fmla="*/ 28 w 42"/>
                  <a:gd name="T9" fmla="*/ 32 h 90"/>
                  <a:gd name="T10" fmla="*/ 28 w 42"/>
                  <a:gd name="T11" fmla="*/ 70 h 90"/>
                  <a:gd name="T12" fmla="*/ 28 w 42"/>
                  <a:gd name="T13" fmla="*/ 74 h 90"/>
                  <a:gd name="T14" fmla="*/ 28 w 42"/>
                  <a:gd name="T15" fmla="*/ 76 h 90"/>
                  <a:gd name="T16" fmla="*/ 28 w 42"/>
                  <a:gd name="T17" fmla="*/ 78 h 90"/>
                  <a:gd name="T18" fmla="*/ 30 w 42"/>
                  <a:gd name="T19" fmla="*/ 80 h 90"/>
                  <a:gd name="T20" fmla="*/ 30 w 42"/>
                  <a:gd name="T21" fmla="*/ 80 h 90"/>
                  <a:gd name="T22" fmla="*/ 32 w 42"/>
                  <a:gd name="T23" fmla="*/ 80 h 90"/>
                  <a:gd name="T24" fmla="*/ 36 w 42"/>
                  <a:gd name="T25" fmla="*/ 80 h 90"/>
                  <a:gd name="T26" fmla="*/ 38 w 42"/>
                  <a:gd name="T27" fmla="*/ 74 h 90"/>
                  <a:gd name="T28" fmla="*/ 42 w 42"/>
                  <a:gd name="T29" fmla="*/ 76 h 90"/>
                  <a:gd name="T30" fmla="*/ 38 w 42"/>
                  <a:gd name="T31" fmla="*/ 82 h 90"/>
                  <a:gd name="T32" fmla="*/ 34 w 42"/>
                  <a:gd name="T33" fmla="*/ 86 h 90"/>
                  <a:gd name="T34" fmla="*/ 30 w 42"/>
                  <a:gd name="T35" fmla="*/ 88 h 90"/>
                  <a:gd name="T36" fmla="*/ 24 w 42"/>
                  <a:gd name="T37" fmla="*/ 90 h 90"/>
                  <a:gd name="T38" fmla="*/ 18 w 42"/>
                  <a:gd name="T39" fmla="*/ 88 h 90"/>
                  <a:gd name="T40" fmla="*/ 14 w 42"/>
                  <a:gd name="T41" fmla="*/ 86 h 90"/>
                  <a:gd name="T42" fmla="*/ 10 w 42"/>
                  <a:gd name="T43" fmla="*/ 82 h 90"/>
                  <a:gd name="T44" fmla="*/ 8 w 42"/>
                  <a:gd name="T45" fmla="*/ 78 h 90"/>
                  <a:gd name="T46" fmla="*/ 8 w 42"/>
                  <a:gd name="T47" fmla="*/ 76 h 90"/>
                  <a:gd name="T48" fmla="*/ 8 w 42"/>
                  <a:gd name="T49" fmla="*/ 72 h 90"/>
                  <a:gd name="T50" fmla="*/ 8 w 42"/>
                  <a:gd name="T51" fmla="*/ 66 h 90"/>
                  <a:gd name="T52" fmla="*/ 8 w 42"/>
                  <a:gd name="T53" fmla="*/ 32 h 90"/>
                  <a:gd name="T54" fmla="*/ 0 w 42"/>
                  <a:gd name="T55" fmla="*/ 32 h 90"/>
                  <a:gd name="T56" fmla="*/ 0 w 42"/>
                  <a:gd name="T57" fmla="*/ 28 h 90"/>
                  <a:gd name="T58" fmla="*/ 8 w 42"/>
                  <a:gd name="T59" fmla="*/ 22 h 90"/>
                  <a:gd name="T60" fmla="*/ 14 w 42"/>
                  <a:gd name="T61" fmla="*/ 16 h 90"/>
                  <a:gd name="T62" fmla="*/ 20 w 42"/>
                  <a:gd name="T63" fmla="*/ 8 h 90"/>
                  <a:gd name="T64" fmla="*/ 26 w 42"/>
                  <a:gd name="T65" fmla="*/ 0 h 90"/>
                  <a:gd name="T66" fmla="*/ 28 w 42"/>
                  <a:gd name="T6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" h="90">
                    <a:moveTo>
                      <a:pt x="28" y="0"/>
                    </a:moveTo>
                    <a:lnTo>
                      <a:pt x="28" y="24"/>
                    </a:lnTo>
                    <a:lnTo>
                      <a:pt x="42" y="24"/>
                    </a:lnTo>
                    <a:lnTo>
                      <a:pt x="42" y="32"/>
                    </a:lnTo>
                    <a:lnTo>
                      <a:pt x="28" y="32"/>
                    </a:lnTo>
                    <a:lnTo>
                      <a:pt x="28" y="70"/>
                    </a:lnTo>
                    <a:lnTo>
                      <a:pt x="28" y="74"/>
                    </a:lnTo>
                    <a:lnTo>
                      <a:pt x="28" y="76"/>
                    </a:lnTo>
                    <a:lnTo>
                      <a:pt x="28" y="78"/>
                    </a:lnTo>
                    <a:lnTo>
                      <a:pt x="30" y="80"/>
                    </a:lnTo>
                    <a:lnTo>
                      <a:pt x="30" y="80"/>
                    </a:lnTo>
                    <a:lnTo>
                      <a:pt x="32" y="80"/>
                    </a:lnTo>
                    <a:lnTo>
                      <a:pt x="36" y="80"/>
                    </a:lnTo>
                    <a:lnTo>
                      <a:pt x="38" y="74"/>
                    </a:lnTo>
                    <a:lnTo>
                      <a:pt x="42" y="76"/>
                    </a:lnTo>
                    <a:lnTo>
                      <a:pt x="38" y="82"/>
                    </a:lnTo>
                    <a:lnTo>
                      <a:pt x="34" y="86"/>
                    </a:lnTo>
                    <a:lnTo>
                      <a:pt x="30" y="88"/>
                    </a:lnTo>
                    <a:lnTo>
                      <a:pt x="24" y="90"/>
                    </a:lnTo>
                    <a:lnTo>
                      <a:pt x="18" y="88"/>
                    </a:lnTo>
                    <a:lnTo>
                      <a:pt x="14" y="86"/>
                    </a:lnTo>
                    <a:lnTo>
                      <a:pt x="10" y="82"/>
                    </a:lnTo>
                    <a:lnTo>
                      <a:pt x="8" y="78"/>
                    </a:lnTo>
                    <a:lnTo>
                      <a:pt x="8" y="76"/>
                    </a:lnTo>
                    <a:lnTo>
                      <a:pt x="8" y="72"/>
                    </a:lnTo>
                    <a:lnTo>
                      <a:pt x="8" y="66"/>
                    </a:lnTo>
                    <a:lnTo>
                      <a:pt x="8" y="32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8" y="22"/>
                    </a:lnTo>
                    <a:lnTo>
                      <a:pt x="14" y="16"/>
                    </a:lnTo>
                    <a:lnTo>
                      <a:pt x="20" y="8"/>
                    </a:lnTo>
                    <a:lnTo>
                      <a:pt x="26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1" name="Freeform 395"/>
              <p:cNvSpPr>
                <a:spLocks noEditPoints="1"/>
              </p:cNvSpPr>
              <p:nvPr/>
            </p:nvSpPr>
            <p:spPr bwMode="auto">
              <a:xfrm>
                <a:off x="4094" y="3514"/>
                <a:ext cx="32" cy="98"/>
              </a:xfrm>
              <a:custGeom>
                <a:avLst/>
                <a:gdLst>
                  <a:gd name="T0" fmla="*/ 16 w 32"/>
                  <a:gd name="T1" fmla="*/ 0 h 98"/>
                  <a:gd name="T2" fmla="*/ 20 w 32"/>
                  <a:gd name="T3" fmla="*/ 2 h 98"/>
                  <a:gd name="T4" fmla="*/ 22 w 32"/>
                  <a:gd name="T5" fmla="*/ 4 h 98"/>
                  <a:gd name="T6" fmla="*/ 24 w 32"/>
                  <a:gd name="T7" fmla="*/ 6 h 98"/>
                  <a:gd name="T8" fmla="*/ 26 w 32"/>
                  <a:gd name="T9" fmla="*/ 10 h 98"/>
                  <a:gd name="T10" fmla="*/ 24 w 32"/>
                  <a:gd name="T11" fmla="*/ 14 h 98"/>
                  <a:gd name="T12" fmla="*/ 22 w 32"/>
                  <a:gd name="T13" fmla="*/ 18 h 98"/>
                  <a:gd name="T14" fmla="*/ 20 w 32"/>
                  <a:gd name="T15" fmla="*/ 20 h 98"/>
                  <a:gd name="T16" fmla="*/ 16 w 32"/>
                  <a:gd name="T17" fmla="*/ 20 h 98"/>
                  <a:gd name="T18" fmla="*/ 12 w 32"/>
                  <a:gd name="T19" fmla="*/ 20 h 98"/>
                  <a:gd name="T20" fmla="*/ 8 w 32"/>
                  <a:gd name="T21" fmla="*/ 18 h 98"/>
                  <a:gd name="T22" fmla="*/ 6 w 32"/>
                  <a:gd name="T23" fmla="*/ 14 h 98"/>
                  <a:gd name="T24" fmla="*/ 6 w 32"/>
                  <a:gd name="T25" fmla="*/ 10 h 98"/>
                  <a:gd name="T26" fmla="*/ 6 w 32"/>
                  <a:gd name="T27" fmla="*/ 6 h 98"/>
                  <a:gd name="T28" fmla="*/ 8 w 32"/>
                  <a:gd name="T29" fmla="*/ 4 h 98"/>
                  <a:gd name="T30" fmla="*/ 12 w 32"/>
                  <a:gd name="T31" fmla="*/ 2 h 98"/>
                  <a:gd name="T32" fmla="*/ 16 w 32"/>
                  <a:gd name="T33" fmla="*/ 0 h 98"/>
                  <a:gd name="T34" fmla="*/ 26 w 32"/>
                  <a:gd name="T35" fmla="*/ 34 h 98"/>
                  <a:gd name="T36" fmla="*/ 26 w 32"/>
                  <a:gd name="T37" fmla="*/ 84 h 98"/>
                  <a:gd name="T38" fmla="*/ 26 w 32"/>
                  <a:gd name="T39" fmla="*/ 90 h 98"/>
                  <a:gd name="T40" fmla="*/ 26 w 32"/>
                  <a:gd name="T41" fmla="*/ 92 h 98"/>
                  <a:gd name="T42" fmla="*/ 28 w 32"/>
                  <a:gd name="T43" fmla="*/ 94 h 98"/>
                  <a:gd name="T44" fmla="*/ 32 w 32"/>
                  <a:gd name="T45" fmla="*/ 96 h 98"/>
                  <a:gd name="T46" fmla="*/ 32 w 32"/>
                  <a:gd name="T47" fmla="*/ 98 h 98"/>
                  <a:gd name="T48" fmla="*/ 0 w 32"/>
                  <a:gd name="T49" fmla="*/ 98 h 98"/>
                  <a:gd name="T50" fmla="*/ 0 w 32"/>
                  <a:gd name="T51" fmla="*/ 96 h 98"/>
                  <a:gd name="T52" fmla="*/ 2 w 32"/>
                  <a:gd name="T53" fmla="*/ 94 h 98"/>
                  <a:gd name="T54" fmla="*/ 4 w 32"/>
                  <a:gd name="T55" fmla="*/ 92 h 98"/>
                  <a:gd name="T56" fmla="*/ 6 w 32"/>
                  <a:gd name="T57" fmla="*/ 90 h 98"/>
                  <a:gd name="T58" fmla="*/ 6 w 32"/>
                  <a:gd name="T59" fmla="*/ 84 h 98"/>
                  <a:gd name="T60" fmla="*/ 6 w 32"/>
                  <a:gd name="T61" fmla="*/ 48 h 98"/>
                  <a:gd name="T62" fmla="*/ 6 w 32"/>
                  <a:gd name="T63" fmla="*/ 42 h 98"/>
                  <a:gd name="T64" fmla="*/ 4 w 32"/>
                  <a:gd name="T65" fmla="*/ 38 h 98"/>
                  <a:gd name="T66" fmla="*/ 2 w 32"/>
                  <a:gd name="T67" fmla="*/ 38 h 98"/>
                  <a:gd name="T68" fmla="*/ 0 w 32"/>
                  <a:gd name="T69" fmla="*/ 36 h 98"/>
                  <a:gd name="T70" fmla="*/ 0 w 32"/>
                  <a:gd name="T71" fmla="*/ 34 h 98"/>
                  <a:gd name="T72" fmla="*/ 26 w 32"/>
                  <a:gd name="T73" fmla="*/ 3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2" h="98">
                    <a:moveTo>
                      <a:pt x="16" y="0"/>
                    </a:moveTo>
                    <a:lnTo>
                      <a:pt x="20" y="2"/>
                    </a:lnTo>
                    <a:lnTo>
                      <a:pt x="22" y="4"/>
                    </a:lnTo>
                    <a:lnTo>
                      <a:pt x="24" y="6"/>
                    </a:lnTo>
                    <a:lnTo>
                      <a:pt x="26" y="10"/>
                    </a:lnTo>
                    <a:lnTo>
                      <a:pt x="24" y="14"/>
                    </a:lnTo>
                    <a:lnTo>
                      <a:pt x="22" y="18"/>
                    </a:lnTo>
                    <a:lnTo>
                      <a:pt x="20" y="20"/>
                    </a:lnTo>
                    <a:lnTo>
                      <a:pt x="16" y="20"/>
                    </a:lnTo>
                    <a:lnTo>
                      <a:pt x="12" y="20"/>
                    </a:lnTo>
                    <a:lnTo>
                      <a:pt x="8" y="18"/>
                    </a:lnTo>
                    <a:lnTo>
                      <a:pt x="6" y="14"/>
                    </a:lnTo>
                    <a:lnTo>
                      <a:pt x="6" y="10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2"/>
                    </a:lnTo>
                    <a:lnTo>
                      <a:pt x="16" y="0"/>
                    </a:lnTo>
                    <a:close/>
                    <a:moveTo>
                      <a:pt x="26" y="34"/>
                    </a:moveTo>
                    <a:lnTo>
                      <a:pt x="26" y="84"/>
                    </a:lnTo>
                    <a:lnTo>
                      <a:pt x="26" y="90"/>
                    </a:lnTo>
                    <a:lnTo>
                      <a:pt x="26" y="92"/>
                    </a:lnTo>
                    <a:lnTo>
                      <a:pt x="28" y="94"/>
                    </a:lnTo>
                    <a:lnTo>
                      <a:pt x="32" y="96"/>
                    </a:lnTo>
                    <a:lnTo>
                      <a:pt x="32" y="98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2" y="94"/>
                    </a:lnTo>
                    <a:lnTo>
                      <a:pt x="4" y="92"/>
                    </a:lnTo>
                    <a:lnTo>
                      <a:pt x="6" y="90"/>
                    </a:lnTo>
                    <a:lnTo>
                      <a:pt x="6" y="84"/>
                    </a:lnTo>
                    <a:lnTo>
                      <a:pt x="6" y="48"/>
                    </a:lnTo>
                    <a:lnTo>
                      <a:pt x="6" y="42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26" y="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2" name="Freeform 396"/>
              <p:cNvSpPr>
                <a:spLocks noEditPoints="1"/>
              </p:cNvSpPr>
              <p:nvPr/>
            </p:nvSpPr>
            <p:spPr bwMode="auto">
              <a:xfrm>
                <a:off x="4132" y="3546"/>
                <a:ext cx="64" cy="68"/>
              </a:xfrm>
              <a:custGeom>
                <a:avLst/>
                <a:gdLst>
                  <a:gd name="T0" fmla="*/ 32 w 64"/>
                  <a:gd name="T1" fmla="*/ 0 h 68"/>
                  <a:gd name="T2" fmla="*/ 40 w 64"/>
                  <a:gd name="T3" fmla="*/ 2 h 68"/>
                  <a:gd name="T4" fmla="*/ 48 w 64"/>
                  <a:gd name="T5" fmla="*/ 4 h 68"/>
                  <a:gd name="T6" fmla="*/ 56 w 64"/>
                  <a:gd name="T7" fmla="*/ 10 h 68"/>
                  <a:gd name="T8" fmla="*/ 60 w 64"/>
                  <a:gd name="T9" fmla="*/ 16 h 68"/>
                  <a:gd name="T10" fmla="*/ 62 w 64"/>
                  <a:gd name="T11" fmla="*/ 24 h 68"/>
                  <a:gd name="T12" fmla="*/ 64 w 64"/>
                  <a:gd name="T13" fmla="*/ 34 h 68"/>
                  <a:gd name="T14" fmla="*/ 64 w 64"/>
                  <a:gd name="T15" fmla="*/ 42 h 68"/>
                  <a:gd name="T16" fmla="*/ 60 w 64"/>
                  <a:gd name="T17" fmla="*/ 50 h 68"/>
                  <a:gd name="T18" fmla="*/ 56 w 64"/>
                  <a:gd name="T19" fmla="*/ 56 h 68"/>
                  <a:gd name="T20" fmla="*/ 50 w 64"/>
                  <a:gd name="T21" fmla="*/ 62 h 68"/>
                  <a:gd name="T22" fmla="*/ 42 w 64"/>
                  <a:gd name="T23" fmla="*/ 66 h 68"/>
                  <a:gd name="T24" fmla="*/ 32 w 64"/>
                  <a:gd name="T25" fmla="*/ 68 h 68"/>
                  <a:gd name="T26" fmla="*/ 24 w 64"/>
                  <a:gd name="T27" fmla="*/ 66 h 68"/>
                  <a:gd name="T28" fmla="*/ 16 w 64"/>
                  <a:gd name="T29" fmla="*/ 64 h 68"/>
                  <a:gd name="T30" fmla="*/ 10 w 64"/>
                  <a:gd name="T31" fmla="*/ 58 h 68"/>
                  <a:gd name="T32" fmla="*/ 4 w 64"/>
                  <a:gd name="T33" fmla="*/ 50 h 68"/>
                  <a:gd name="T34" fmla="*/ 2 w 64"/>
                  <a:gd name="T35" fmla="*/ 42 h 68"/>
                  <a:gd name="T36" fmla="*/ 0 w 64"/>
                  <a:gd name="T37" fmla="*/ 34 h 68"/>
                  <a:gd name="T38" fmla="*/ 2 w 64"/>
                  <a:gd name="T39" fmla="*/ 26 h 68"/>
                  <a:gd name="T40" fmla="*/ 4 w 64"/>
                  <a:gd name="T41" fmla="*/ 18 h 68"/>
                  <a:gd name="T42" fmla="*/ 10 w 64"/>
                  <a:gd name="T43" fmla="*/ 10 h 68"/>
                  <a:gd name="T44" fmla="*/ 16 w 64"/>
                  <a:gd name="T45" fmla="*/ 4 h 68"/>
                  <a:gd name="T46" fmla="*/ 24 w 64"/>
                  <a:gd name="T47" fmla="*/ 2 h 68"/>
                  <a:gd name="T48" fmla="*/ 32 w 64"/>
                  <a:gd name="T49" fmla="*/ 0 h 68"/>
                  <a:gd name="T50" fmla="*/ 32 w 64"/>
                  <a:gd name="T51" fmla="*/ 4 h 68"/>
                  <a:gd name="T52" fmla="*/ 28 w 64"/>
                  <a:gd name="T53" fmla="*/ 6 h 68"/>
                  <a:gd name="T54" fmla="*/ 26 w 64"/>
                  <a:gd name="T55" fmla="*/ 8 h 68"/>
                  <a:gd name="T56" fmla="*/ 22 w 64"/>
                  <a:gd name="T57" fmla="*/ 12 h 68"/>
                  <a:gd name="T58" fmla="*/ 22 w 64"/>
                  <a:gd name="T59" fmla="*/ 18 h 68"/>
                  <a:gd name="T60" fmla="*/ 20 w 64"/>
                  <a:gd name="T61" fmla="*/ 26 h 68"/>
                  <a:gd name="T62" fmla="*/ 20 w 64"/>
                  <a:gd name="T63" fmla="*/ 40 h 68"/>
                  <a:gd name="T64" fmla="*/ 20 w 64"/>
                  <a:gd name="T65" fmla="*/ 46 h 68"/>
                  <a:gd name="T66" fmla="*/ 22 w 64"/>
                  <a:gd name="T67" fmla="*/ 54 h 68"/>
                  <a:gd name="T68" fmla="*/ 22 w 64"/>
                  <a:gd name="T69" fmla="*/ 58 h 68"/>
                  <a:gd name="T70" fmla="*/ 26 w 64"/>
                  <a:gd name="T71" fmla="*/ 60 h 68"/>
                  <a:gd name="T72" fmla="*/ 28 w 64"/>
                  <a:gd name="T73" fmla="*/ 62 h 68"/>
                  <a:gd name="T74" fmla="*/ 32 w 64"/>
                  <a:gd name="T75" fmla="*/ 64 h 68"/>
                  <a:gd name="T76" fmla="*/ 36 w 64"/>
                  <a:gd name="T77" fmla="*/ 62 h 68"/>
                  <a:gd name="T78" fmla="*/ 38 w 64"/>
                  <a:gd name="T79" fmla="*/ 62 h 68"/>
                  <a:gd name="T80" fmla="*/ 42 w 64"/>
                  <a:gd name="T81" fmla="*/ 58 h 68"/>
                  <a:gd name="T82" fmla="*/ 42 w 64"/>
                  <a:gd name="T83" fmla="*/ 54 h 68"/>
                  <a:gd name="T84" fmla="*/ 44 w 64"/>
                  <a:gd name="T85" fmla="*/ 48 h 68"/>
                  <a:gd name="T86" fmla="*/ 44 w 64"/>
                  <a:gd name="T87" fmla="*/ 40 h 68"/>
                  <a:gd name="T88" fmla="*/ 44 w 64"/>
                  <a:gd name="T89" fmla="*/ 28 h 68"/>
                  <a:gd name="T90" fmla="*/ 44 w 64"/>
                  <a:gd name="T91" fmla="*/ 22 h 68"/>
                  <a:gd name="T92" fmla="*/ 44 w 64"/>
                  <a:gd name="T93" fmla="*/ 16 h 68"/>
                  <a:gd name="T94" fmla="*/ 42 w 64"/>
                  <a:gd name="T95" fmla="*/ 12 h 68"/>
                  <a:gd name="T96" fmla="*/ 40 w 64"/>
                  <a:gd name="T97" fmla="*/ 8 h 68"/>
                  <a:gd name="T98" fmla="*/ 38 w 64"/>
                  <a:gd name="T99" fmla="*/ 6 h 68"/>
                  <a:gd name="T100" fmla="*/ 36 w 64"/>
                  <a:gd name="T101" fmla="*/ 4 h 68"/>
                  <a:gd name="T102" fmla="*/ 32 w 64"/>
                  <a:gd name="T103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4" h="68">
                    <a:moveTo>
                      <a:pt x="32" y="0"/>
                    </a:moveTo>
                    <a:lnTo>
                      <a:pt x="40" y="2"/>
                    </a:lnTo>
                    <a:lnTo>
                      <a:pt x="48" y="4"/>
                    </a:lnTo>
                    <a:lnTo>
                      <a:pt x="56" y="10"/>
                    </a:lnTo>
                    <a:lnTo>
                      <a:pt x="60" y="16"/>
                    </a:lnTo>
                    <a:lnTo>
                      <a:pt x="62" y="24"/>
                    </a:lnTo>
                    <a:lnTo>
                      <a:pt x="64" y="34"/>
                    </a:lnTo>
                    <a:lnTo>
                      <a:pt x="64" y="42"/>
                    </a:lnTo>
                    <a:lnTo>
                      <a:pt x="60" y="50"/>
                    </a:lnTo>
                    <a:lnTo>
                      <a:pt x="56" y="56"/>
                    </a:lnTo>
                    <a:lnTo>
                      <a:pt x="50" y="62"/>
                    </a:lnTo>
                    <a:lnTo>
                      <a:pt x="42" y="66"/>
                    </a:lnTo>
                    <a:lnTo>
                      <a:pt x="32" y="68"/>
                    </a:lnTo>
                    <a:lnTo>
                      <a:pt x="24" y="66"/>
                    </a:lnTo>
                    <a:lnTo>
                      <a:pt x="16" y="64"/>
                    </a:lnTo>
                    <a:lnTo>
                      <a:pt x="10" y="58"/>
                    </a:lnTo>
                    <a:lnTo>
                      <a:pt x="4" y="50"/>
                    </a:lnTo>
                    <a:lnTo>
                      <a:pt x="2" y="42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4" y="18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4" y="2"/>
                    </a:lnTo>
                    <a:lnTo>
                      <a:pt x="32" y="0"/>
                    </a:lnTo>
                    <a:close/>
                    <a:moveTo>
                      <a:pt x="32" y="4"/>
                    </a:moveTo>
                    <a:lnTo>
                      <a:pt x="28" y="6"/>
                    </a:lnTo>
                    <a:lnTo>
                      <a:pt x="26" y="8"/>
                    </a:lnTo>
                    <a:lnTo>
                      <a:pt x="22" y="12"/>
                    </a:lnTo>
                    <a:lnTo>
                      <a:pt x="22" y="18"/>
                    </a:lnTo>
                    <a:lnTo>
                      <a:pt x="20" y="26"/>
                    </a:lnTo>
                    <a:lnTo>
                      <a:pt x="20" y="40"/>
                    </a:lnTo>
                    <a:lnTo>
                      <a:pt x="20" y="46"/>
                    </a:lnTo>
                    <a:lnTo>
                      <a:pt x="22" y="54"/>
                    </a:lnTo>
                    <a:lnTo>
                      <a:pt x="22" y="58"/>
                    </a:lnTo>
                    <a:lnTo>
                      <a:pt x="26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6" y="62"/>
                    </a:lnTo>
                    <a:lnTo>
                      <a:pt x="38" y="62"/>
                    </a:lnTo>
                    <a:lnTo>
                      <a:pt x="42" y="58"/>
                    </a:lnTo>
                    <a:lnTo>
                      <a:pt x="42" y="54"/>
                    </a:lnTo>
                    <a:lnTo>
                      <a:pt x="44" y="48"/>
                    </a:lnTo>
                    <a:lnTo>
                      <a:pt x="44" y="40"/>
                    </a:lnTo>
                    <a:lnTo>
                      <a:pt x="44" y="28"/>
                    </a:lnTo>
                    <a:lnTo>
                      <a:pt x="44" y="22"/>
                    </a:lnTo>
                    <a:lnTo>
                      <a:pt x="44" y="16"/>
                    </a:lnTo>
                    <a:lnTo>
                      <a:pt x="42" y="12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6" y="4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3" name="Freeform 397"/>
              <p:cNvSpPr>
                <a:spLocks/>
              </p:cNvSpPr>
              <p:nvPr/>
            </p:nvSpPr>
            <p:spPr bwMode="auto">
              <a:xfrm>
                <a:off x="4206" y="3546"/>
                <a:ext cx="68" cy="66"/>
              </a:xfrm>
              <a:custGeom>
                <a:avLst/>
                <a:gdLst>
                  <a:gd name="T0" fmla="*/ 26 w 68"/>
                  <a:gd name="T1" fmla="*/ 2 h 66"/>
                  <a:gd name="T2" fmla="*/ 26 w 68"/>
                  <a:gd name="T3" fmla="*/ 10 h 66"/>
                  <a:gd name="T4" fmla="*/ 30 w 68"/>
                  <a:gd name="T5" fmla="*/ 6 h 66"/>
                  <a:gd name="T6" fmla="*/ 36 w 68"/>
                  <a:gd name="T7" fmla="*/ 2 h 66"/>
                  <a:gd name="T8" fmla="*/ 40 w 68"/>
                  <a:gd name="T9" fmla="*/ 0 h 66"/>
                  <a:gd name="T10" fmla="*/ 44 w 68"/>
                  <a:gd name="T11" fmla="*/ 0 h 66"/>
                  <a:gd name="T12" fmla="*/ 50 w 68"/>
                  <a:gd name="T13" fmla="*/ 0 h 66"/>
                  <a:gd name="T14" fmla="*/ 56 w 68"/>
                  <a:gd name="T15" fmla="*/ 4 h 66"/>
                  <a:gd name="T16" fmla="*/ 58 w 68"/>
                  <a:gd name="T17" fmla="*/ 8 h 66"/>
                  <a:gd name="T18" fmla="*/ 60 w 68"/>
                  <a:gd name="T19" fmla="*/ 12 h 66"/>
                  <a:gd name="T20" fmla="*/ 62 w 68"/>
                  <a:gd name="T21" fmla="*/ 16 h 66"/>
                  <a:gd name="T22" fmla="*/ 62 w 68"/>
                  <a:gd name="T23" fmla="*/ 20 h 66"/>
                  <a:gd name="T24" fmla="*/ 62 w 68"/>
                  <a:gd name="T25" fmla="*/ 26 h 66"/>
                  <a:gd name="T26" fmla="*/ 62 w 68"/>
                  <a:gd name="T27" fmla="*/ 52 h 66"/>
                  <a:gd name="T28" fmla="*/ 62 w 68"/>
                  <a:gd name="T29" fmla="*/ 58 h 66"/>
                  <a:gd name="T30" fmla="*/ 62 w 68"/>
                  <a:gd name="T31" fmla="*/ 60 h 66"/>
                  <a:gd name="T32" fmla="*/ 64 w 68"/>
                  <a:gd name="T33" fmla="*/ 62 h 66"/>
                  <a:gd name="T34" fmla="*/ 68 w 68"/>
                  <a:gd name="T35" fmla="*/ 64 h 66"/>
                  <a:gd name="T36" fmla="*/ 68 w 68"/>
                  <a:gd name="T37" fmla="*/ 66 h 66"/>
                  <a:gd name="T38" fmla="*/ 36 w 68"/>
                  <a:gd name="T39" fmla="*/ 66 h 66"/>
                  <a:gd name="T40" fmla="*/ 36 w 68"/>
                  <a:gd name="T41" fmla="*/ 64 h 66"/>
                  <a:gd name="T42" fmla="*/ 40 w 68"/>
                  <a:gd name="T43" fmla="*/ 62 h 66"/>
                  <a:gd name="T44" fmla="*/ 42 w 68"/>
                  <a:gd name="T45" fmla="*/ 60 h 66"/>
                  <a:gd name="T46" fmla="*/ 42 w 68"/>
                  <a:gd name="T47" fmla="*/ 56 h 66"/>
                  <a:gd name="T48" fmla="*/ 42 w 68"/>
                  <a:gd name="T49" fmla="*/ 52 h 66"/>
                  <a:gd name="T50" fmla="*/ 42 w 68"/>
                  <a:gd name="T51" fmla="*/ 24 h 66"/>
                  <a:gd name="T52" fmla="*/ 42 w 68"/>
                  <a:gd name="T53" fmla="*/ 16 h 66"/>
                  <a:gd name="T54" fmla="*/ 42 w 68"/>
                  <a:gd name="T55" fmla="*/ 14 h 66"/>
                  <a:gd name="T56" fmla="*/ 40 w 68"/>
                  <a:gd name="T57" fmla="*/ 12 h 66"/>
                  <a:gd name="T58" fmla="*/ 40 w 68"/>
                  <a:gd name="T59" fmla="*/ 10 h 66"/>
                  <a:gd name="T60" fmla="*/ 38 w 68"/>
                  <a:gd name="T61" fmla="*/ 10 h 66"/>
                  <a:gd name="T62" fmla="*/ 36 w 68"/>
                  <a:gd name="T63" fmla="*/ 10 h 66"/>
                  <a:gd name="T64" fmla="*/ 32 w 68"/>
                  <a:gd name="T65" fmla="*/ 10 h 66"/>
                  <a:gd name="T66" fmla="*/ 30 w 68"/>
                  <a:gd name="T67" fmla="*/ 14 h 66"/>
                  <a:gd name="T68" fmla="*/ 26 w 68"/>
                  <a:gd name="T69" fmla="*/ 20 h 66"/>
                  <a:gd name="T70" fmla="*/ 26 w 68"/>
                  <a:gd name="T71" fmla="*/ 52 h 66"/>
                  <a:gd name="T72" fmla="*/ 26 w 68"/>
                  <a:gd name="T73" fmla="*/ 58 h 66"/>
                  <a:gd name="T74" fmla="*/ 28 w 68"/>
                  <a:gd name="T75" fmla="*/ 60 h 66"/>
                  <a:gd name="T76" fmla="*/ 28 w 68"/>
                  <a:gd name="T77" fmla="*/ 62 h 66"/>
                  <a:gd name="T78" fmla="*/ 32 w 68"/>
                  <a:gd name="T79" fmla="*/ 64 h 66"/>
                  <a:gd name="T80" fmla="*/ 32 w 68"/>
                  <a:gd name="T81" fmla="*/ 66 h 66"/>
                  <a:gd name="T82" fmla="*/ 0 w 68"/>
                  <a:gd name="T83" fmla="*/ 66 h 66"/>
                  <a:gd name="T84" fmla="*/ 0 w 68"/>
                  <a:gd name="T85" fmla="*/ 64 h 66"/>
                  <a:gd name="T86" fmla="*/ 4 w 68"/>
                  <a:gd name="T87" fmla="*/ 62 h 66"/>
                  <a:gd name="T88" fmla="*/ 6 w 68"/>
                  <a:gd name="T89" fmla="*/ 60 h 66"/>
                  <a:gd name="T90" fmla="*/ 6 w 68"/>
                  <a:gd name="T91" fmla="*/ 58 h 66"/>
                  <a:gd name="T92" fmla="*/ 6 w 68"/>
                  <a:gd name="T93" fmla="*/ 52 h 66"/>
                  <a:gd name="T94" fmla="*/ 6 w 68"/>
                  <a:gd name="T95" fmla="*/ 16 h 66"/>
                  <a:gd name="T96" fmla="*/ 6 w 68"/>
                  <a:gd name="T97" fmla="*/ 10 h 66"/>
                  <a:gd name="T98" fmla="*/ 6 w 68"/>
                  <a:gd name="T99" fmla="*/ 6 h 66"/>
                  <a:gd name="T100" fmla="*/ 4 w 68"/>
                  <a:gd name="T101" fmla="*/ 6 h 66"/>
                  <a:gd name="T102" fmla="*/ 0 w 68"/>
                  <a:gd name="T103" fmla="*/ 4 h 66"/>
                  <a:gd name="T104" fmla="*/ 0 w 68"/>
                  <a:gd name="T105" fmla="*/ 2 h 66"/>
                  <a:gd name="T106" fmla="*/ 26 w 68"/>
                  <a:gd name="T107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66">
                    <a:moveTo>
                      <a:pt x="26" y="2"/>
                    </a:moveTo>
                    <a:lnTo>
                      <a:pt x="26" y="10"/>
                    </a:lnTo>
                    <a:lnTo>
                      <a:pt x="30" y="6"/>
                    </a:lnTo>
                    <a:lnTo>
                      <a:pt x="36" y="2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56" y="4"/>
                    </a:lnTo>
                    <a:lnTo>
                      <a:pt x="58" y="8"/>
                    </a:lnTo>
                    <a:lnTo>
                      <a:pt x="60" y="12"/>
                    </a:lnTo>
                    <a:lnTo>
                      <a:pt x="62" y="16"/>
                    </a:lnTo>
                    <a:lnTo>
                      <a:pt x="62" y="20"/>
                    </a:lnTo>
                    <a:lnTo>
                      <a:pt x="62" y="26"/>
                    </a:lnTo>
                    <a:lnTo>
                      <a:pt x="62" y="52"/>
                    </a:lnTo>
                    <a:lnTo>
                      <a:pt x="62" y="58"/>
                    </a:lnTo>
                    <a:lnTo>
                      <a:pt x="62" y="60"/>
                    </a:lnTo>
                    <a:lnTo>
                      <a:pt x="64" y="62"/>
                    </a:lnTo>
                    <a:lnTo>
                      <a:pt x="68" y="64"/>
                    </a:lnTo>
                    <a:lnTo>
                      <a:pt x="68" y="66"/>
                    </a:lnTo>
                    <a:lnTo>
                      <a:pt x="36" y="66"/>
                    </a:lnTo>
                    <a:lnTo>
                      <a:pt x="36" y="64"/>
                    </a:lnTo>
                    <a:lnTo>
                      <a:pt x="40" y="62"/>
                    </a:lnTo>
                    <a:lnTo>
                      <a:pt x="42" y="60"/>
                    </a:lnTo>
                    <a:lnTo>
                      <a:pt x="42" y="56"/>
                    </a:lnTo>
                    <a:lnTo>
                      <a:pt x="42" y="52"/>
                    </a:lnTo>
                    <a:lnTo>
                      <a:pt x="42" y="24"/>
                    </a:lnTo>
                    <a:lnTo>
                      <a:pt x="42" y="16"/>
                    </a:lnTo>
                    <a:lnTo>
                      <a:pt x="42" y="14"/>
                    </a:lnTo>
                    <a:lnTo>
                      <a:pt x="40" y="12"/>
                    </a:lnTo>
                    <a:lnTo>
                      <a:pt x="40" y="10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2" y="10"/>
                    </a:lnTo>
                    <a:lnTo>
                      <a:pt x="30" y="14"/>
                    </a:lnTo>
                    <a:lnTo>
                      <a:pt x="26" y="20"/>
                    </a:lnTo>
                    <a:lnTo>
                      <a:pt x="26" y="52"/>
                    </a:lnTo>
                    <a:lnTo>
                      <a:pt x="26" y="58"/>
                    </a:lnTo>
                    <a:lnTo>
                      <a:pt x="28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2" y="66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4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6" y="52"/>
                    </a:lnTo>
                    <a:lnTo>
                      <a:pt x="6" y="16"/>
                    </a:lnTo>
                    <a:lnTo>
                      <a:pt x="6" y="10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4" name="Freeform 398"/>
              <p:cNvSpPr>
                <a:spLocks/>
              </p:cNvSpPr>
              <p:nvPr/>
            </p:nvSpPr>
            <p:spPr bwMode="auto">
              <a:xfrm>
                <a:off x="4542" y="852"/>
                <a:ext cx="182" cy="98"/>
              </a:xfrm>
              <a:custGeom>
                <a:avLst/>
                <a:gdLst>
                  <a:gd name="T0" fmla="*/ 182 w 182"/>
                  <a:gd name="T1" fmla="*/ 98 h 98"/>
                  <a:gd name="T2" fmla="*/ 0 w 182"/>
                  <a:gd name="T3" fmla="*/ 84 h 98"/>
                  <a:gd name="T4" fmla="*/ 30 w 182"/>
                  <a:gd name="T5" fmla="*/ 0 h 98"/>
                  <a:gd name="T6" fmla="*/ 182 w 182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98">
                    <a:moveTo>
                      <a:pt x="182" y="98"/>
                    </a:moveTo>
                    <a:lnTo>
                      <a:pt x="0" y="84"/>
                    </a:lnTo>
                    <a:lnTo>
                      <a:pt x="30" y="0"/>
                    </a:lnTo>
                    <a:lnTo>
                      <a:pt x="182" y="9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5" name="Line 399"/>
              <p:cNvSpPr>
                <a:spLocks noChangeShapeType="1"/>
              </p:cNvSpPr>
              <p:nvPr/>
            </p:nvSpPr>
            <p:spPr bwMode="auto">
              <a:xfrm>
                <a:off x="4156" y="756"/>
                <a:ext cx="424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6" name="Freeform 400"/>
              <p:cNvSpPr>
                <a:spLocks noEditPoints="1"/>
              </p:cNvSpPr>
              <p:nvPr/>
            </p:nvSpPr>
            <p:spPr bwMode="auto">
              <a:xfrm>
                <a:off x="3506" y="610"/>
                <a:ext cx="70" cy="98"/>
              </a:xfrm>
              <a:custGeom>
                <a:avLst/>
                <a:gdLst>
                  <a:gd name="T0" fmla="*/ 26 w 70"/>
                  <a:gd name="T1" fmla="*/ 58 h 98"/>
                  <a:gd name="T2" fmla="*/ 26 w 70"/>
                  <a:gd name="T3" fmla="*/ 82 h 98"/>
                  <a:gd name="T4" fmla="*/ 26 w 70"/>
                  <a:gd name="T5" fmla="*/ 88 h 98"/>
                  <a:gd name="T6" fmla="*/ 26 w 70"/>
                  <a:gd name="T7" fmla="*/ 90 h 98"/>
                  <a:gd name="T8" fmla="*/ 28 w 70"/>
                  <a:gd name="T9" fmla="*/ 92 h 98"/>
                  <a:gd name="T10" fmla="*/ 28 w 70"/>
                  <a:gd name="T11" fmla="*/ 94 h 98"/>
                  <a:gd name="T12" fmla="*/ 30 w 70"/>
                  <a:gd name="T13" fmla="*/ 94 h 98"/>
                  <a:gd name="T14" fmla="*/ 34 w 70"/>
                  <a:gd name="T15" fmla="*/ 94 h 98"/>
                  <a:gd name="T16" fmla="*/ 34 w 70"/>
                  <a:gd name="T17" fmla="*/ 98 h 98"/>
                  <a:gd name="T18" fmla="*/ 0 w 70"/>
                  <a:gd name="T19" fmla="*/ 98 h 98"/>
                  <a:gd name="T20" fmla="*/ 0 w 70"/>
                  <a:gd name="T21" fmla="*/ 94 h 98"/>
                  <a:gd name="T22" fmla="*/ 2 w 70"/>
                  <a:gd name="T23" fmla="*/ 94 h 98"/>
                  <a:gd name="T24" fmla="*/ 4 w 70"/>
                  <a:gd name="T25" fmla="*/ 92 h 98"/>
                  <a:gd name="T26" fmla="*/ 6 w 70"/>
                  <a:gd name="T27" fmla="*/ 88 h 98"/>
                  <a:gd name="T28" fmla="*/ 6 w 70"/>
                  <a:gd name="T29" fmla="*/ 82 h 98"/>
                  <a:gd name="T30" fmla="*/ 6 w 70"/>
                  <a:gd name="T31" fmla="*/ 16 h 98"/>
                  <a:gd name="T32" fmla="*/ 6 w 70"/>
                  <a:gd name="T33" fmla="*/ 10 h 98"/>
                  <a:gd name="T34" fmla="*/ 4 w 70"/>
                  <a:gd name="T35" fmla="*/ 6 h 98"/>
                  <a:gd name="T36" fmla="*/ 2 w 70"/>
                  <a:gd name="T37" fmla="*/ 6 h 98"/>
                  <a:gd name="T38" fmla="*/ 0 w 70"/>
                  <a:gd name="T39" fmla="*/ 4 h 98"/>
                  <a:gd name="T40" fmla="*/ 0 w 70"/>
                  <a:gd name="T41" fmla="*/ 2 h 98"/>
                  <a:gd name="T42" fmla="*/ 26 w 70"/>
                  <a:gd name="T43" fmla="*/ 2 h 98"/>
                  <a:gd name="T44" fmla="*/ 26 w 70"/>
                  <a:gd name="T45" fmla="*/ 10 h 98"/>
                  <a:gd name="T46" fmla="*/ 28 w 70"/>
                  <a:gd name="T47" fmla="*/ 6 h 98"/>
                  <a:gd name="T48" fmla="*/ 32 w 70"/>
                  <a:gd name="T49" fmla="*/ 2 h 98"/>
                  <a:gd name="T50" fmla="*/ 38 w 70"/>
                  <a:gd name="T51" fmla="*/ 0 h 98"/>
                  <a:gd name="T52" fmla="*/ 44 w 70"/>
                  <a:gd name="T53" fmla="*/ 0 h 98"/>
                  <a:gd name="T54" fmla="*/ 50 w 70"/>
                  <a:gd name="T55" fmla="*/ 2 h 98"/>
                  <a:gd name="T56" fmla="*/ 56 w 70"/>
                  <a:gd name="T57" fmla="*/ 4 h 98"/>
                  <a:gd name="T58" fmla="*/ 62 w 70"/>
                  <a:gd name="T59" fmla="*/ 10 h 98"/>
                  <a:gd name="T60" fmla="*/ 66 w 70"/>
                  <a:gd name="T61" fmla="*/ 16 h 98"/>
                  <a:gd name="T62" fmla="*/ 68 w 70"/>
                  <a:gd name="T63" fmla="*/ 24 h 98"/>
                  <a:gd name="T64" fmla="*/ 70 w 70"/>
                  <a:gd name="T65" fmla="*/ 34 h 98"/>
                  <a:gd name="T66" fmla="*/ 68 w 70"/>
                  <a:gd name="T67" fmla="*/ 42 h 98"/>
                  <a:gd name="T68" fmla="*/ 66 w 70"/>
                  <a:gd name="T69" fmla="*/ 52 h 98"/>
                  <a:gd name="T70" fmla="*/ 62 w 70"/>
                  <a:gd name="T71" fmla="*/ 58 h 98"/>
                  <a:gd name="T72" fmla="*/ 56 w 70"/>
                  <a:gd name="T73" fmla="*/ 64 h 98"/>
                  <a:gd name="T74" fmla="*/ 50 w 70"/>
                  <a:gd name="T75" fmla="*/ 66 h 98"/>
                  <a:gd name="T76" fmla="*/ 44 w 70"/>
                  <a:gd name="T77" fmla="*/ 68 h 98"/>
                  <a:gd name="T78" fmla="*/ 38 w 70"/>
                  <a:gd name="T79" fmla="*/ 66 h 98"/>
                  <a:gd name="T80" fmla="*/ 32 w 70"/>
                  <a:gd name="T81" fmla="*/ 66 h 98"/>
                  <a:gd name="T82" fmla="*/ 30 w 70"/>
                  <a:gd name="T83" fmla="*/ 62 h 98"/>
                  <a:gd name="T84" fmla="*/ 26 w 70"/>
                  <a:gd name="T85" fmla="*/ 58 h 98"/>
                  <a:gd name="T86" fmla="*/ 26 w 70"/>
                  <a:gd name="T87" fmla="*/ 54 h 98"/>
                  <a:gd name="T88" fmla="*/ 30 w 70"/>
                  <a:gd name="T89" fmla="*/ 60 h 98"/>
                  <a:gd name="T90" fmla="*/ 34 w 70"/>
                  <a:gd name="T91" fmla="*/ 62 h 98"/>
                  <a:gd name="T92" fmla="*/ 40 w 70"/>
                  <a:gd name="T93" fmla="*/ 64 h 98"/>
                  <a:gd name="T94" fmla="*/ 42 w 70"/>
                  <a:gd name="T95" fmla="*/ 62 h 98"/>
                  <a:gd name="T96" fmla="*/ 46 w 70"/>
                  <a:gd name="T97" fmla="*/ 58 h 98"/>
                  <a:gd name="T98" fmla="*/ 48 w 70"/>
                  <a:gd name="T99" fmla="*/ 54 h 98"/>
                  <a:gd name="T100" fmla="*/ 50 w 70"/>
                  <a:gd name="T101" fmla="*/ 46 h 98"/>
                  <a:gd name="T102" fmla="*/ 50 w 70"/>
                  <a:gd name="T103" fmla="*/ 36 h 98"/>
                  <a:gd name="T104" fmla="*/ 50 w 70"/>
                  <a:gd name="T105" fmla="*/ 26 h 98"/>
                  <a:gd name="T106" fmla="*/ 48 w 70"/>
                  <a:gd name="T107" fmla="*/ 18 h 98"/>
                  <a:gd name="T108" fmla="*/ 46 w 70"/>
                  <a:gd name="T109" fmla="*/ 12 h 98"/>
                  <a:gd name="T110" fmla="*/ 42 w 70"/>
                  <a:gd name="T111" fmla="*/ 8 h 98"/>
                  <a:gd name="T112" fmla="*/ 38 w 70"/>
                  <a:gd name="T113" fmla="*/ 8 h 98"/>
                  <a:gd name="T114" fmla="*/ 34 w 70"/>
                  <a:gd name="T115" fmla="*/ 8 h 98"/>
                  <a:gd name="T116" fmla="*/ 28 w 70"/>
                  <a:gd name="T117" fmla="*/ 12 h 98"/>
                  <a:gd name="T118" fmla="*/ 26 w 70"/>
                  <a:gd name="T119" fmla="*/ 18 h 98"/>
                  <a:gd name="T120" fmla="*/ 26 w 70"/>
                  <a:gd name="T121" fmla="*/ 5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0" h="98">
                    <a:moveTo>
                      <a:pt x="26" y="58"/>
                    </a:moveTo>
                    <a:lnTo>
                      <a:pt x="26" y="82"/>
                    </a:lnTo>
                    <a:lnTo>
                      <a:pt x="26" y="88"/>
                    </a:lnTo>
                    <a:lnTo>
                      <a:pt x="26" y="90"/>
                    </a:lnTo>
                    <a:lnTo>
                      <a:pt x="28" y="92"/>
                    </a:lnTo>
                    <a:lnTo>
                      <a:pt x="28" y="94"/>
                    </a:lnTo>
                    <a:lnTo>
                      <a:pt x="30" y="94"/>
                    </a:lnTo>
                    <a:lnTo>
                      <a:pt x="34" y="94"/>
                    </a:lnTo>
                    <a:lnTo>
                      <a:pt x="34" y="98"/>
                    </a:lnTo>
                    <a:lnTo>
                      <a:pt x="0" y="98"/>
                    </a:lnTo>
                    <a:lnTo>
                      <a:pt x="0" y="94"/>
                    </a:lnTo>
                    <a:lnTo>
                      <a:pt x="2" y="94"/>
                    </a:lnTo>
                    <a:lnTo>
                      <a:pt x="4" y="92"/>
                    </a:lnTo>
                    <a:lnTo>
                      <a:pt x="6" y="88"/>
                    </a:lnTo>
                    <a:lnTo>
                      <a:pt x="6" y="82"/>
                    </a:lnTo>
                    <a:lnTo>
                      <a:pt x="6" y="16"/>
                    </a:lnTo>
                    <a:lnTo>
                      <a:pt x="6" y="10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6" y="2"/>
                    </a:lnTo>
                    <a:lnTo>
                      <a:pt x="26" y="10"/>
                    </a:lnTo>
                    <a:lnTo>
                      <a:pt x="28" y="6"/>
                    </a:lnTo>
                    <a:lnTo>
                      <a:pt x="32" y="2"/>
                    </a:lnTo>
                    <a:lnTo>
                      <a:pt x="38" y="0"/>
                    </a:lnTo>
                    <a:lnTo>
                      <a:pt x="44" y="0"/>
                    </a:lnTo>
                    <a:lnTo>
                      <a:pt x="50" y="2"/>
                    </a:lnTo>
                    <a:lnTo>
                      <a:pt x="56" y="4"/>
                    </a:lnTo>
                    <a:lnTo>
                      <a:pt x="62" y="10"/>
                    </a:lnTo>
                    <a:lnTo>
                      <a:pt x="66" y="16"/>
                    </a:lnTo>
                    <a:lnTo>
                      <a:pt x="68" y="24"/>
                    </a:lnTo>
                    <a:lnTo>
                      <a:pt x="70" y="34"/>
                    </a:lnTo>
                    <a:lnTo>
                      <a:pt x="68" y="42"/>
                    </a:lnTo>
                    <a:lnTo>
                      <a:pt x="66" y="52"/>
                    </a:lnTo>
                    <a:lnTo>
                      <a:pt x="62" y="58"/>
                    </a:lnTo>
                    <a:lnTo>
                      <a:pt x="56" y="64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8" y="66"/>
                    </a:lnTo>
                    <a:lnTo>
                      <a:pt x="32" y="66"/>
                    </a:lnTo>
                    <a:lnTo>
                      <a:pt x="30" y="62"/>
                    </a:lnTo>
                    <a:lnTo>
                      <a:pt x="26" y="58"/>
                    </a:lnTo>
                    <a:close/>
                    <a:moveTo>
                      <a:pt x="26" y="54"/>
                    </a:moveTo>
                    <a:lnTo>
                      <a:pt x="30" y="60"/>
                    </a:lnTo>
                    <a:lnTo>
                      <a:pt x="34" y="62"/>
                    </a:lnTo>
                    <a:lnTo>
                      <a:pt x="40" y="64"/>
                    </a:lnTo>
                    <a:lnTo>
                      <a:pt x="42" y="62"/>
                    </a:lnTo>
                    <a:lnTo>
                      <a:pt x="46" y="58"/>
                    </a:lnTo>
                    <a:lnTo>
                      <a:pt x="48" y="54"/>
                    </a:lnTo>
                    <a:lnTo>
                      <a:pt x="50" y="46"/>
                    </a:lnTo>
                    <a:lnTo>
                      <a:pt x="50" y="36"/>
                    </a:lnTo>
                    <a:lnTo>
                      <a:pt x="50" y="26"/>
                    </a:lnTo>
                    <a:lnTo>
                      <a:pt x="48" y="18"/>
                    </a:lnTo>
                    <a:lnTo>
                      <a:pt x="46" y="12"/>
                    </a:lnTo>
                    <a:lnTo>
                      <a:pt x="42" y="8"/>
                    </a:lnTo>
                    <a:lnTo>
                      <a:pt x="38" y="8"/>
                    </a:lnTo>
                    <a:lnTo>
                      <a:pt x="34" y="8"/>
                    </a:lnTo>
                    <a:lnTo>
                      <a:pt x="28" y="12"/>
                    </a:lnTo>
                    <a:lnTo>
                      <a:pt x="26" y="18"/>
                    </a:lnTo>
                    <a:lnTo>
                      <a:pt x="26" y="5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7" name="Freeform 401"/>
              <p:cNvSpPr>
                <a:spLocks/>
              </p:cNvSpPr>
              <p:nvPr/>
            </p:nvSpPr>
            <p:spPr bwMode="auto">
              <a:xfrm>
                <a:off x="3586" y="580"/>
                <a:ext cx="68" cy="96"/>
              </a:xfrm>
              <a:custGeom>
                <a:avLst/>
                <a:gdLst>
                  <a:gd name="T0" fmla="*/ 26 w 68"/>
                  <a:gd name="T1" fmla="*/ 0 h 96"/>
                  <a:gd name="T2" fmla="*/ 26 w 68"/>
                  <a:gd name="T3" fmla="*/ 40 h 96"/>
                  <a:gd name="T4" fmla="*/ 30 w 68"/>
                  <a:gd name="T5" fmla="*/ 36 h 96"/>
                  <a:gd name="T6" fmla="*/ 34 w 68"/>
                  <a:gd name="T7" fmla="*/ 32 h 96"/>
                  <a:gd name="T8" fmla="*/ 40 w 68"/>
                  <a:gd name="T9" fmla="*/ 30 h 96"/>
                  <a:gd name="T10" fmla="*/ 44 w 68"/>
                  <a:gd name="T11" fmla="*/ 30 h 96"/>
                  <a:gd name="T12" fmla="*/ 50 w 68"/>
                  <a:gd name="T13" fmla="*/ 30 h 96"/>
                  <a:gd name="T14" fmla="*/ 54 w 68"/>
                  <a:gd name="T15" fmla="*/ 34 h 96"/>
                  <a:gd name="T16" fmla="*/ 58 w 68"/>
                  <a:gd name="T17" fmla="*/ 38 h 96"/>
                  <a:gd name="T18" fmla="*/ 60 w 68"/>
                  <a:gd name="T19" fmla="*/ 42 h 96"/>
                  <a:gd name="T20" fmla="*/ 60 w 68"/>
                  <a:gd name="T21" fmla="*/ 48 h 96"/>
                  <a:gd name="T22" fmla="*/ 62 w 68"/>
                  <a:gd name="T23" fmla="*/ 56 h 96"/>
                  <a:gd name="T24" fmla="*/ 62 w 68"/>
                  <a:gd name="T25" fmla="*/ 82 h 96"/>
                  <a:gd name="T26" fmla="*/ 62 w 68"/>
                  <a:gd name="T27" fmla="*/ 88 h 96"/>
                  <a:gd name="T28" fmla="*/ 62 w 68"/>
                  <a:gd name="T29" fmla="*/ 90 h 96"/>
                  <a:gd name="T30" fmla="*/ 64 w 68"/>
                  <a:gd name="T31" fmla="*/ 92 h 96"/>
                  <a:gd name="T32" fmla="*/ 68 w 68"/>
                  <a:gd name="T33" fmla="*/ 94 h 96"/>
                  <a:gd name="T34" fmla="*/ 68 w 68"/>
                  <a:gd name="T35" fmla="*/ 96 h 96"/>
                  <a:gd name="T36" fmla="*/ 36 w 68"/>
                  <a:gd name="T37" fmla="*/ 96 h 96"/>
                  <a:gd name="T38" fmla="*/ 36 w 68"/>
                  <a:gd name="T39" fmla="*/ 94 h 96"/>
                  <a:gd name="T40" fmla="*/ 38 w 68"/>
                  <a:gd name="T41" fmla="*/ 92 h 96"/>
                  <a:gd name="T42" fmla="*/ 40 w 68"/>
                  <a:gd name="T43" fmla="*/ 90 h 96"/>
                  <a:gd name="T44" fmla="*/ 42 w 68"/>
                  <a:gd name="T45" fmla="*/ 86 h 96"/>
                  <a:gd name="T46" fmla="*/ 42 w 68"/>
                  <a:gd name="T47" fmla="*/ 82 h 96"/>
                  <a:gd name="T48" fmla="*/ 42 w 68"/>
                  <a:gd name="T49" fmla="*/ 52 h 96"/>
                  <a:gd name="T50" fmla="*/ 42 w 68"/>
                  <a:gd name="T51" fmla="*/ 46 h 96"/>
                  <a:gd name="T52" fmla="*/ 40 w 68"/>
                  <a:gd name="T53" fmla="*/ 44 h 96"/>
                  <a:gd name="T54" fmla="*/ 40 w 68"/>
                  <a:gd name="T55" fmla="*/ 42 h 96"/>
                  <a:gd name="T56" fmla="*/ 38 w 68"/>
                  <a:gd name="T57" fmla="*/ 40 h 96"/>
                  <a:gd name="T58" fmla="*/ 38 w 68"/>
                  <a:gd name="T59" fmla="*/ 40 h 96"/>
                  <a:gd name="T60" fmla="*/ 36 w 68"/>
                  <a:gd name="T61" fmla="*/ 40 h 96"/>
                  <a:gd name="T62" fmla="*/ 34 w 68"/>
                  <a:gd name="T63" fmla="*/ 40 h 96"/>
                  <a:gd name="T64" fmla="*/ 30 w 68"/>
                  <a:gd name="T65" fmla="*/ 40 h 96"/>
                  <a:gd name="T66" fmla="*/ 28 w 68"/>
                  <a:gd name="T67" fmla="*/ 44 h 96"/>
                  <a:gd name="T68" fmla="*/ 26 w 68"/>
                  <a:gd name="T69" fmla="*/ 48 h 96"/>
                  <a:gd name="T70" fmla="*/ 26 w 68"/>
                  <a:gd name="T71" fmla="*/ 82 h 96"/>
                  <a:gd name="T72" fmla="*/ 26 w 68"/>
                  <a:gd name="T73" fmla="*/ 86 h 96"/>
                  <a:gd name="T74" fmla="*/ 26 w 68"/>
                  <a:gd name="T75" fmla="*/ 90 h 96"/>
                  <a:gd name="T76" fmla="*/ 28 w 68"/>
                  <a:gd name="T77" fmla="*/ 92 h 96"/>
                  <a:gd name="T78" fmla="*/ 32 w 68"/>
                  <a:gd name="T79" fmla="*/ 94 h 96"/>
                  <a:gd name="T80" fmla="*/ 32 w 68"/>
                  <a:gd name="T81" fmla="*/ 96 h 96"/>
                  <a:gd name="T82" fmla="*/ 0 w 68"/>
                  <a:gd name="T83" fmla="*/ 96 h 96"/>
                  <a:gd name="T84" fmla="*/ 0 w 68"/>
                  <a:gd name="T85" fmla="*/ 94 h 96"/>
                  <a:gd name="T86" fmla="*/ 2 w 68"/>
                  <a:gd name="T87" fmla="*/ 92 h 96"/>
                  <a:gd name="T88" fmla="*/ 4 w 68"/>
                  <a:gd name="T89" fmla="*/ 90 h 96"/>
                  <a:gd name="T90" fmla="*/ 6 w 68"/>
                  <a:gd name="T91" fmla="*/ 88 h 96"/>
                  <a:gd name="T92" fmla="*/ 6 w 68"/>
                  <a:gd name="T93" fmla="*/ 82 h 96"/>
                  <a:gd name="T94" fmla="*/ 6 w 68"/>
                  <a:gd name="T95" fmla="*/ 16 h 96"/>
                  <a:gd name="T96" fmla="*/ 6 w 68"/>
                  <a:gd name="T97" fmla="*/ 8 h 96"/>
                  <a:gd name="T98" fmla="*/ 4 w 68"/>
                  <a:gd name="T99" fmla="*/ 6 h 96"/>
                  <a:gd name="T100" fmla="*/ 2 w 68"/>
                  <a:gd name="T101" fmla="*/ 4 h 96"/>
                  <a:gd name="T102" fmla="*/ 0 w 68"/>
                  <a:gd name="T103" fmla="*/ 4 h 96"/>
                  <a:gd name="T104" fmla="*/ 0 w 68"/>
                  <a:gd name="T105" fmla="*/ 0 h 96"/>
                  <a:gd name="T106" fmla="*/ 26 w 68"/>
                  <a:gd name="T107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96">
                    <a:moveTo>
                      <a:pt x="26" y="0"/>
                    </a:moveTo>
                    <a:lnTo>
                      <a:pt x="26" y="40"/>
                    </a:lnTo>
                    <a:lnTo>
                      <a:pt x="30" y="36"/>
                    </a:lnTo>
                    <a:lnTo>
                      <a:pt x="34" y="32"/>
                    </a:lnTo>
                    <a:lnTo>
                      <a:pt x="40" y="30"/>
                    </a:lnTo>
                    <a:lnTo>
                      <a:pt x="44" y="30"/>
                    </a:lnTo>
                    <a:lnTo>
                      <a:pt x="50" y="30"/>
                    </a:lnTo>
                    <a:lnTo>
                      <a:pt x="54" y="34"/>
                    </a:lnTo>
                    <a:lnTo>
                      <a:pt x="58" y="38"/>
                    </a:lnTo>
                    <a:lnTo>
                      <a:pt x="60" y="42"/>
                    </a:lnTo>
                    <a:lnTo>
                      <a:pt x="60" y="48"/>
                    </a:lnTo>
                    <a:lnTo>
                      <a:pt x="62" y="56"/>
                    </a:lnTo>
                    <a:lnTo>
                      <a:pt x="62" y="82"/>
                    </a:lnTo>
                    <a:lnTo>
                      <a:pt x="62" y="88"/>
                    </a:lnTo>
                    <a:lnTo>
                      <a:pt x="62" y="90"/>
                    </a:lnTo>
                    <a:lnTo>
                      <a:pt x="64" y="92"/>
                    </a:lnTo>
                    <a:lnTo>
                      <a:pt x="68" y="94"/>
                    </a:lnTo>
                    <a:lnTo>
                      <a:pt x="68" y="96"/>
                    </a:lnTo>
                    <a:lnTo>
                      <a:pt x="36" y="96"/>
                    </a:lnTo>
                    <a:lnTo>
                      <a:pt x="36" y="94"/>
                    </a:lnTo>
                    <a:lnTo>
                      <a:pt x="38" y="92"/>
                    </a:lnTo>
                    <a:lnTo>
                      <a:pt x="40" y="90"/>
                    </a:lnTo>
                    <a:lnTo>
                      <a:pt x="42" y="86"/>
                    </a:lnTo>
                    <a:lnTo>
                      <a:pt x="42" y="82"/>
                    </a:lnTo>
                    <a:lnTo>
                      <a:pt x="42" y="52"/>
                    </a:lnTo>
                    <a:lnTo>
                      <a:pt x="42" y="46"/>
                    </a:lnTo>
                    <a:lnTo>
                      <a:pt x="40" y="44"/>
                    </a:lnTo>
                    <a:lnTo>
                      <a:pt x="40" y="42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36" y="40"/>
                    </a:lnTo>
                    <a:lnTo>
                      <a:pt x="34" y="40"/>
                    </a:lnTo>
                    <a:lnTo>
                      <a:pt x="30" y="40"/>
                    </a:lnTo>
                    <a:lnTo>
                      <a:pt x="28" y="44"/>
                    </a:lnTo>
                    <a:lnTo>
                      <a:pt x="26" y="48"/>
                    </a:lnTo>
                    <a:lnTo>
                      <a:pt x="26" y="82"/>
                    </a:lnTo>
                    <a:lnTo>
                      <a:pt x="26" y="86"/>
                    </a:lnTo>
                    <a:lnTo>
                      <a:pt x="26" y="90"/>
                    </a:lnTo>
                    <a:lnTo>
                      <a:pt x="28" y="92"/>
                    </a:lnTo>
                    <a:lnTo>
                      <a:pt x="32" y="94"/>
                    </a:lnTo>
                    <a:lnTo>
                      <a:pt x="32" y="96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2" y="92"/>
                    </a:lnTo>
                    <a:lnTo>
                      <a:pt x="4" y="90"/>
                    </a:lnTo>
                    <a:lnTo>
                      <a:pt x="6" y="88"/>
                    </a:lnTo>
                    <a:lnTo>
                      <a:pt x="6" y="82"/>
                    </a:lnTo>
                    <a:lnTo>
                      <a:pt x="6" y="16"/>
                    </a:lnTo>
                    <a:lnTo>
                      <a:pt x="6" y="8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8" name="Freeform 402"/>
              <p:cNvSpPr>
                <a:spLocks noEditPoints="1"/>
              </p:cNvSpPr>
              <p:nvPr/>
            </p:nvSpPr>
            <p:spPr bwMode="auto">
              <a:xfrm>
                <a:off x="3664" y="610"/>
                <a:ext cx="62" cy="68"/>
              </a:xfrm>
              <a:custGeom>
                <a:avLst/>
                <a:gdLst>
                  <a:gd name="T0" fmla="*/ 32 w 62"/>
                  <a:gd name="T1" fmla="*/ 0 h 68"/>
                  <a:gd name="T2" fmla="*/ 40 w 62"/>
                  <a:gd name="T3" fmla="*/ 2 h 68"/>
                  <a:gd name="T4" fmla="*/ 48 w 62"/>
                  <a:gd name="T5" fmla="*/ 4 h 68"/>
                  <a:gd name="T6" fmla="*/ 54 w 62"/>
                  <a:gd name="T7" fmla="*/ 10 h 68"/>
                  <a:gd name="T8" fmla="*/ 58 w 62"/>
                  <a:gd name="T9" fmla="*/ 16 h 68"/>
                  <a:gd name="T10" fmla="*/ 62 w 62"/>
                  <a:gd name="T11" fmla="*/ 24 h 68"/>
                  <a:gd name="T12" fmla="*/ 62 w 62"/>
                  <a:gd name="T13" fmla="*/ 34 h 68"/>
                  <a:gd name="T14" fmla="*/ 62 w 62"/>
                  <a:gd name="T15" fmla="*/ 42 h 68"/>
                  <a:gd name="T16" fmla="*/ 60 w 62"/>
                  <a:gd name="T17" fmla="*/ 50 h 68"/>
                  <a:gd name="T18" fmla="*/ 56 w 62"/>
                  <a:gd name="T19" fmla="*/ 56 h 68"/>
                  <a:gd name="T20" fmla="*/ 48 w 62"/>
                  <a:gd name="T21" fmla="*/ 62 h 68"/>
                  <a:gd name="T22" fmla="*/ 40 w 62"/>
                  <a:gd name="T23" fmla="*/ 66 h 68"/>
                  <a:gd name="T24" fmla="*/ 32 w 62"/>
                  <a:gd name="T25" fmla="*/ 68 h 68"/>
                  <a:gd name="T26" fmla="*/ 22 w 62"/>
                  <a:gd name="T27" fmla="*/ 66 h 68"/>
                  <a:gd name="T28" fmla="*/ 14 w 62"/>
                  <a:gd name="T29" fmla="*/ 64 h 68"/>
                  <a:gd name="T30" fmla="*/ 8 w 62"/>
                  <a:gd name="T31" fmla="*/ 58 h 68"/>
                  <a:gd name="T32" fmla="*/ 4 w 62"/>
                  <a:gd name="T33" fmla="*/ 50 h 68"/>
                  <a:gd name="T34" fmla="*/ 0 w 62"/>
                  <a:gd name="T35" fmla="*/ 42 h 68"/>
                  <a:gd name="T36" fmla="*/ 0 w 62"/>
                  <a:gd name="T37" fmla="*/ 34 h 68"/>
                  <a:gd name="T38" fmla="*/ 0 w 62"/>
                  <a:gd name="T39" fmla="*/ 26 h 68"/>
                  <a:gd name="T40" fmla="*/ 4 w 62"/>
                  <a:gd name="T41" fmla="*/ 18 h 68"/>
                  <a:gd name="T42" fmla="*/ 8 w 62"/>
                  <a:gd name="T43" fmla="*/ 10 h 68"/>
                  <a:gd name="T44" fmla="*/ 14 w 62"/>
                  <a:gd name="T45" fmla="*/ 4 h 68"/>
                  <a:gd name="T46" fmla="*/ 22 w 62"/>
                  <a:gd name="T47" fmla="*/ 2 h 68"/>
                  <a:gd name="T48" fmla="*/ 32 w 62"/>
                  <a:gd name="T49" fmla="*/ 0 h 68"/>
                  <a:gd name="T50" fmla="*/ 32 w 62"/>
                  <a:gd name="T51" fmla="*/ 4 h 68"/>
                  <a:gd name="T52" fmla="*/ 28 w 62"/>
                  <a:gd name="T53" fmla="*/ 6 h 68"/>
                  <a:gd name="T54" fmla="*/ 24 w 62"/>
                  <a:gd name="T55" fmla="*/ 8 h 68"/>
                  <a:gd name="T56" fmla="*/ 22 w 62"/>
                  <a:gd name="T57" fmla="*/ 12 h 68"/>
                  <a:gd name="T58" fmla="*/ 20 w 62"/>
                  <a:gd name="T59" fmla="*/ 18 h 68"/>
                  <a:gd name="T60" fmla="*/ 20 w 62"/>
                  <a:gd name="T61" fmla="*/ 26 h 68"/>
                  <a:gd name="T62" fmla="*/ 20 w 62"/>
                  <a:gd name="T63" fmla="*/ 40 h 68"/>
                  <a:gd name="T64" fmla="*/ 20 w 62"/>
                  <a:gd name="T65" fmla="*/ 46 h 68"/>
                  <a:gd name="T66" fmla="*/ 20 w 62"/>
                  <a:gd name="T67" fmla="*/ 54 h 68"/>
                  <a:gd name="T68" fmla="*/ 22 w 62"/>
                  <a:gd name="T69" fmla="*/ 58 h 68"/>
                  <a:gd name="T70" fmla="*/ 24 w 62"/>
                  <a:gd name="T71" fmla="*/ 60 h 68"/>
                  <a:gd name="T72" fmla="*/ 28 w 62"/>
                  <a:gd name="T73" fmla="*/ 62 h 68"/>
                  <a:gd name="T74" fmla="*/ 32 w 62"/>
                  <a:gd name="T75" fmla="*/ 64 h 68"/>
                  <a:gd name="T76" fmla="*/ 34 w 62"/>
                  <a:gd name="T77" fmla="*/ 62 h 68"/>
                  <a:gd name="T78" fmla="*/ 38 w 62"/>
                  <a:gd name="T79" fmla="*/ 62 h 68"/>
                  <a:gd name="T80" fmla="*/ 40 w 62"/>
                  <a:gd name="T81" fmla="*/ 58 h 68"/>
                  <a:gd name="T82" fmla="*/ 42 w 62"/>
                  <a:gd name="T83" fmla="*/ 54 h 68"/>
                  <a:gd name="T84" fmla="*/ 42 w 62"/>
                  <a:gd name="T85" fmla="*/ 48 h 68"/>
                  <a:gd name="T86" fmla="*/ 44 w 62"/>
                  <a:gd name="T87" fmla="*/ 40 h 68"/>
                  <a:gd name="T88" fmla="*/ 44 w 62"/>
                  <a:gd name="T89" fmla="*/ 28 h 68"/>
                  <a:gd name="T90" fmla="*/ 44 w 62"/>
                  <a:gd name="T91" fmla="*/ 22 h 68"/>
                  <a:gd name="T92" fmla="*/ 42 w 62"/>
                  <a:gd name="T93" fmla="*/ 16 h 68"/>
                  <a:gd name="T94" fmla="*/ 42 w 62"/>
                  <a:gd name="T95" fmla="*/ 12 h 68"/>
                  <a:gd name="T96" fmla="*/ 40 w 62"/>
                  <a:gd name="T97" fmla="*/ 8 h 68"/>
                  <a:gd name="T98" fmla="*/ 36 w 62"/>
                  <a:gd name="T99" fmla="*/ 6 h 68"/>
                  <a:gd name="T100" fmla="*/ 34 w 62"/>
                  <a:gd name="T101" fmla="*/ 4 h 68"/>
                  <a:gd name="T102" fmla="*/ 32 w 62"/>
                  <a:gd name="T103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2" h="68">
                    <a:moveTo>
                      <a:pt x="32" y="0"/>
                    </a:moveTo>
                    <a:lnTo>
                      <a:pt x="40" y="2"/>
                    </a:lnTo>
                    <a:lnTo>
                      <a:pt x="48" y="4"/>
                    </a:lnTo>
                    <a:lnTo>
                      <a:pt x="54" y="10"/>
                    </a:lnTo>
                    <a:lnTo>
                      <a:pt x="58" y="16"/>
                    </a:lnTo>
                    <a:lnTo>
                      <a:pt x="62" y="24"/>
                    </a:lnTo>
                    <a:lnTo>
                      <a:pt x="62" y="34"/>
                    </a:lnTo>
                    <a:lnTo>
                      <a:pt x="62" y="42"/>
                    </a:lnTo>
                    <a:lnTo>
                      <a:pt x="60" y="50"/>
                    </a:lnTo>
                    <a:lnTo>
                      <a:pt x="56" y="56"/>
                    </a:lnTo>
                    <a:lnTo>
                      <a:pt x="48" y="62"/>
                    </a:lnTo>
                    <a:lnTo>
                      <a:pt x="40" y="66"/>
                    </a:lnTo>
                    <a:lnTo>
                      <a:pt x="32" y="68"/>
                    </a:lnTo>
                    <a:lnTo>
                      <a:pt x="22" y="66"/>
                    </a:lnTo>
                    <a:lnTo>
                      <a:pt x="14" y="64"/>
                    </a:lnTo>
                    <a:lnTo>
                      <a:pt x="8" y="58"/>
                    </a:lnTo>
                    <a:lnTo>
                      <a:pt x="4" y="50"/>
                    </a:lnTo>
                    <a:lnTo>
                      <a:pt x="0" y="42"/>
                    </a:lnTo>
                    <a:lnTo>
                      <a:pt x="0" y="34"/>
                    </a:lnTo>
                    <a:lnTo>
                      <a:pt x="0" y="26"/>
                    </a:lnTo>
                    <a:lnTo>
                      <a:pt x="4" y="18"/>
                    </a:lnTo>
                    <a:lnTo>
                      <a:pt x="8" y="10"/>
                    </a:lnTo>
                    <a:lnTo>
                      <a:pt x="14" y="4"/>
                    </a:lnTo>
                    <a:lnTo>
                      <a:pt x="22" y="2"/>
                    </a:lnTo>
                    <a:lnTo>
                      <a:pt x="32" y="0"/>
                    </a:lnTo>
                    <a:close/>
                    <a:moveTo>
                      <a:pt x="32" y="4"/>
                    </a:moveTo>
                    <a:lnTo>
                      <a:pt x="28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6"/>
                    </a:lnTo>
                    <a:lnTo>
                      <a:pt x="20" y="40"/>
                    </a:lnTo>
                    <a:lnTo>
                      <a:pt x="20" y="46"/>
                    </a:lnTo>
                    <a:lnTo>
                      <a:pt x="20" y="54"/>
                    </a:lnTo>
                    <a:lnTo>
                      <a:pt x="22" y="58"/>
                    </a:lnTo>
                    <a:lnTo>
                      <a:pt x="24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4" y="62"/>
                    </a:lnTo>
                    <a:lnTo>
                      <a:pt x="38" y="62"/>
                    </a:lnTo>
                    <a:lnTo>
                      <a:pt x="40" y="58"/>
                    </a:lnTo>
                    <a:lnTo>
                      <a:pt x="42" y="54"/>
                    </a:lnTo>
                    <a:lnTo>
                      <a:pt x="42" y="48"/>
                    </a:lnTo>
                    <a:lnTo>
                      <a:pt x="44" y="40"/>
                    </a:lnTo>
                    <a:lnTo>
                      <a:pt x="44" y="28"/>
                    </a:lnTo>
                    <a:lnTo>
                      <a:pt x="44" y="22"/>
                    </a:lnTo>
                    <a:lnTo>
                      <a:pt x="42" y="16"/>
                    </a:lnTo>
                    <a:lnTo>
                      <a:pt x="42" y="12"/>
                    </a:lnTo>
                    <a:lnTo>
                      <a:pt x="40" y="8"/>
                    </a:lnTo>
                    <a:lnTo>
                      <a:pt x="36" y="6"/>
                    </a:lnTo>
                    <a:lnTo>
                      <a:pt x="34" y="4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19" name="Freeform 403"/>
              <p:cNvSpPr>
                <a:spLocks/>
              </p:cNvSpPr>
              <p:nvPr/>
            </p:nvSpPr>
            <p:spPr bwMode="auto">
              <a:xfrm>
                <a:off x="3734" y="588"/>
                <a:ext cx="44" cy="90"/>
              </a:xfrm>
              <a:custGeom>
                <a:avLst/>
                <a:gdLst>
                  <a:gd name="T0" fmla="*/ 28 w 44"/>
                  <a:gd name="T1" fmla="*/ 0 h 90"/>
                  <a:gd name="T2" fmla="*/ 28 w 44"/>
                  <a:gd name="T3" fmla="*/ 24 h 90"/>
                  <a:gd name="T4" fmla="*/ 44 w 44"/>
                  <a:gd name="T5" fmla="*/ 24 h 90"/>
                  <a:gd name="T6" fmla="*/ 44 w 44"/>
                  <a:gd name="T7" fmla="*/ 32 h 90"/>
                  <a:gd name="T8" fmla="*/ 28 w 44"/>
                  <a:gd name="T9" fmla="*/ 32 h 90"/>
                  <a:gd name="T10" fmla="*/ 28 w 44"/>
                  <a:gd name="T11" fmla="*/ 70 h 90"/>
                  <a:gd name="T12" fmla="*/ 28 w 44"/>
                  <a:gd name="T13" fmla="*/ 74 h 90"/>
                  <a:gd name="T14" fmla="*/ 30 w 44"/>
                  <a:gd name="T15" fmla="*/ 76 h 90"/>
                  <a:gd name="T16" fmla="*/ 30 w 44"/>
                  <a:gd name="T17" fmla="*/ 78 h 90"/>
                  <a:gd name="T18" fmla="*/ 30 w 44"/>
                  <a:gd name="T19" fmla="*/ 80 h 90"/>
                  <a:gd name="T20" fmla="*/ 32 w 44"/>
                  <a:gd name="T21" fmla="*/ 80 h 90"/>
                  <a:gd name="T22" fmla="*/ 32 w 44"/>
                  <a:gd name="T23" fmla="*/ 80 h 90"/>
                  <a:gd name="T24" fmla="*/ 36 w 44"/>
                  <a:gd name="T25" fmla="*/ 80 h 90"/>
                  <a:gd name="T26" fmla="*/ 40 w 44"/>
                  <a:gd name="T27" fmla="*/ 74 h 90"/>
                  <a:gd name="T28" fmla="*/ 42 w 44"/>
                  <a:gd name="T29" fmla="*/ 76 h 90"/>
                  <a:gd name="T30" fmla="*/ 40 w 44"/>
                  <a:gd name="T31" fmla="*/ 82 h 90"/>
                  <a:gd name="T32" fmla="*/ 36 w 44"/>
                  <a:gd name="T33" fmla="*/ 86 h 90"/>
                  <a:gd name="T34" fmla="*/ 30 w 44"/>
                  <a:gd name="T35" fmla="*/ 88 h 90"/>
                  <a:gd name="T36" fmla="*/ 24 w 44"/>
                  <a:gd name="T37" fmla="*/ 90 h 90"/>
                  <a:gd name="T38" fmla="*/ 20 w 44"/>
                  <a:gd name="T39" fmla="*/ 88 h 90"/>
                  <a:gd name="T40" fmla="*/ 16 w 44"/>
                  <a:gd name="T41" fmla="*/ 86 h 90"/>
                  <a:gd name="T42" fmla="*/ 12 w 44"/>
                  <a:gd name="T43" fmla="*/ 82 h 90"/>
                  <a:gd name="T44" fmla="*/ 10 w 44"/>
                  <a:gd name="T45" fmla="*/ 78 h 90"/>
                  <a:gd name="T46" fmla="*/ 10 w 44"/>
                  <a:gd name="T47" fmla="*/ 76 h 90"/>
                  <a:gd name="T48" fmla="*/ 10 w 44"/>
                  <a:gd name="T49" fmla="*/ 72 h 90"/>
                  <a:gd name="T50" fmla="*/ 10 w 44"/>
                  <a:gd name="T51" fmla="*/ 66 h 90"/>
                  <a:gd name="T52" fmla="*/ 10 w 44"/>
                  <a:gd name="T53" fmla="*/ 32 h 90"/>
                  <a:gd name="T54" fmla="*/ 0 w 44"/>
                  <a:gd name="T55" fmla="*/ 32 h 90"/>
                  <a:gd name="T56" fmla="*/ 0 w 44"/>
                  <a:gd name="T57" fmla="*/ 28 h 90"/>
                  <a:gd name="T58" fmla="*/ 8 w 44"/>
                  <a:gd name="T59" fmla="*/ 22 h 90"/>
                  <a:gd name="T60" fmla="*/ 16 w 44"/>
                  <a:gd name="T61" fmla="*/ 16 h 90"/>
                  <a:gd name="T62" fmla="*/ 22 w 44"/>
                  <a:gd name="T63" fmla="*/ 8 h 90"/>
                  <a:gd name="T64" fmla="*/ 26 w 44"/>
                  <a:gd name="T65" fmla="*/ 0 h 90"/>
                  <a:gd name="T66" fmla="*/ 28 w 44"/>
                  <a:gd name="T6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4" h="90">
                    <a:moveTo>
                      <a:pt x="28" y="0"/>
                    </a:moveTo>
                    <a:lnTo>
                      <a:pt x="28" y="24"/>
                    </a:lnTo>
                    <a:lnTo>
                      <a:pt x="44" y="24"/>
                    </a:lnTo>
                    <a:lnTo>
                      <a:pt x="44" y="32"/>
                    </a:lnTo>
                    <a:lnTo>
                      <a:pt x="28" y="32"/>
                    </a:lnTo>
                    <a:lnTo>
                      <a:pt x="28" y="70"/>
                    </a:lnTo>
                    <a:lnTo>
                      <a:pt x="28" y="74"/>
                    </a:lnTo>
                    <a:lnTo>
                      <a:pt x="30" y="76"/>
                    </a:lnTo>
                    <a:lnTo>
                      <a:pt x="30" y="78"/>
                    </a:lnTo>
                    <a:lnTo>
                      <a:pt x="30" y="80"/>
                    </a:lnTo>
                    <a:lnTo>
                      <a:pt x="32" y="80"/>
                    </a:lnTo>
                    <a:lnTo>
                      <a:pt x="32" y="80"/>
                    </a:lnTo>
                    <a:lnTo>
                      <a:pt x="36" y="80"/>
                    </a:lnTo>
                    <a:lnTo>
                      <a:pt x="40" y="74"/>
                    </a:lnTo>
                    <a:lnTo>
                      <a:pt x="42" y="76"/>
                    </a:lnTo>
                    <a:lnTo>
                      <a:pt x="40" y="82"/>
                    </a:lnTo>
                    <a:lnTo>
                      <a:pt x="36" y="86"/>
                    </a:lnTo>
                    <a:lnTo>
                      <a:pt x="30" y="88"/>
                    </a:lnTo>
                    <a:lnTo>
                      <a:pt x="24" y="90"/>
                    </a:lnTo>
                    <a:lnTo>
                      <a:pt x="20" y="88"/>
                    </a:lnTo>
                    <a:lnTo>
                      <a:pt x="16" y="86"/>
                    </a:lnTo>
                    <a:lnTo>
                      <a:pt x="12" y="82"/>
                    </a:lnTo>
                    <a:lnTo>
                      <a:pt x="10" y="78"/>
                    </a:lnTo>
                    <a:lnTo>
                      <a:pt x="10" y="76"/>
                    </a:lnTo>
                    <a:lnTo>
                      <a:pt x="10" y="72"/>
                    </a:lnTo>
                    <a:lnTo>
                      <a:pt x="10" y="66"/>
                    </a:lnTo>
                    <a:lnTo>
                      <a:pt x="10" y="32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8" y="22"/>
                    </a:lnTo>
                    <a:lnTo>
                      <a:pt x="16" y="16"/>
                    </a:lnTo>
                    <a:lnTo>
                      <a:pt x="22" y="8"/>
                    </a:lnTo>
                    <a:lnTo>
                      <a:pt x="26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20" name="Freeform 404"/>
              <p:cNvSpPr>
                <a:spLocks noEditPoints="1"/>
              </p:cNvSpPr>
              <p:nvPr/>
            </p:nvSpPr>
            <p:spPr bwMode="auto">
              <a:xfrm>
                <a:off x="3784" y="610"/>
                <a:ext cx="62" cy="68"/>
              </a:xfrm>
              <a:custGeom>
                <a:avLst/>
                <a:gdLst>
                  <a:gd name="T0" fmla="*/ 32 w 62"/>
                  <a:gd name="T1" fmla="*/ 0 h 68"/>
                  <a:gd name="T2" fmla="*/ 40 w 62"/>
                  <a:gd name="T3" fmla="*/ 2 h 68"/>
                  <a:gd name="T4" fmla="*/ 48 w 62"/>
                  <a:gd name="T5" fmla="*/ 4 h 68"/>
                  <a:gd name="T6" fmla="*/ 54 w 62"/>
                  <a:gd name="T7" fmla="*/ 10 h 68"/>
                  <a:gd name="T8" fmla="*/ 58 w 62"/>
                  <a:gd name="T9" fmla="*/ 16 h 68"/>
                  <a:gd name="T10" fmla="*/ 62 w 62"/>
                  <a:gd name="T11" fmla="*/ 24 h 68"/>
                  <a:gd name="T12" fmla="*/ 62 w 62"/>
                  <a:gd name="T13" fmla="*/ 34 h 68"/>
                  <a:gd name="T14" fmla="*/ 62 w 62"/>
                  <a:gd name="T15" fmla="*/ 42 h 68"/>
                  <a:gd name="T16" fmla="*/ 60 w 62"/>
                  <a:gd name="T17" fmla="*/ 50 h 68"/>
                  <a:gd name="T18" fmla="*/ 56 w 62"/>
                  <a:gd name="T19" fmla="*/ 56 h 68"/>
                  <a:gd name="T20" fmla="*/ 50 w 62"/>
                  <a:gd name="T21" fmla="*/ 62 h 68"/>
                  <a:gd name="T22" fmla="*/ 40 w 62"/>
                  <a:gd name="T23" fmla="*/ 66 h 68"/>
                  <a:gd name="T24" fmla="*/ 32 w 62"/>
                  <a:gd name="T25" fmla="*/ 68 h 68"/>
                  <a:gd name="T26" fmla="*/ 22 w 62"/>
                  <a:gd name="T27" fmla="*/ 66 h 68"/>
                  <a:gd name="T28" fmla="*/ 14 w 62"/>
                  <a:gd name="T29" fmla="*/ 64 h 68"/>
                  <a:gd name="T30" fmla="*/ 8 w 62"/>
                  <a:gd name="T31" fmla="*/ 58 h 68"/>
                  <a:gd name="T32" fmla="*/ 4 w 62"/>
                  <a:gd name="T33" fmla="*/ 50 h 68"/>
                  <a:gd name="T34" fmla="*/ 0 w 62"/>
                  <a:gd name="T35" fmla="*/ 42 h 68"/>
                  <a:gd name="T36" fmla="*/ 0 w 62"/>
                  <a:gd name="T37" fmla="*/ 34 h 68"/>
                  <a:gd name="T38" fmla="*/ 0 w 62"/>
                  <a:gd name="T39" fmla="*/ 26 h 68"/>
                  <a:gd name="T40" fmla="*/ 4 w 62"/>
                  <a:gd name="T41" fmla="*/ 18 h 68"/>
                  <a:gd name="T42" fmla="*/ 8 w 62"/>
                  <a:gd name="T43" fmla="*/ 10 h 68"/>
                  <a:gd name="T44" fmla="*/ 14 w 62"/>
                  <a:gd name="T45" fmla="*/ 4 h 68"/>
                  <a:gd name="T46" fmla="*/ 22 w 62"/>
                  <a:gd name="T47" fmla="*/ 2 h 68"/>
                  <a:gd name="T48" fmla="*/ 32 w 62"/>
                  <a:gd name="T49" fmla="*/ 0 h 68"/>
                  <a:gd name="T50" fmla="*/ 32 w 62"/>
                  <a:gd name="T51" fmla="*/ 4 h 68"/>
                  <a:gd name="T52" fmla="*/ 28 w 62"/>
                  <a:gd name="T53" fmla="*/ 6 h 68"/>
                  <a:gd name="T54" fmla="*/ 24 w 62"/>
                  <a:gd name="T55" fmla="*/ 8 h 68"/>
                  <a:gd name="T56" fmla="*/ 22 w 62"/>
                  <a:gd name="T57" fmla="*/ 12 h 68"/>
                  <a:gd name="T58" fmla="*/ 20 w 62"/>
                  <a:gd name="T59" fmla="*/ 18 h 68"/>
                  <a:gd name="T60" fmla="*/ 20 w 62"/>
                  <a:gd name="T61" fmla="*/ 26 h 68"/>
                  <a:gd name="T62" fmla="*/ 20 w 62"/>
                  <a:gd name="T63" fmla="*/ 40 h 68"/>
                  <a:gd name="T64" fmla="*/ 20 w 62"/>
                  <a:gd name="T65" fmla="*/ 46 h 68"/>
                  <a:gd name="T66" fmla="*/ 20 w 62"/>
                  <a:gd name="T67" fmla="*/ 54 h 68"/>
                  <a:gd name="T68" fmla="*/ 22 w 62"/>
                  <a:gd name="T69" fmla="*/ 58 h 68"/>
                  <a:gd name="T70" fmla="*/ 24 w 62"/>
                  <a:gd name="T71" fmla="*/ 60 h 68"/>
                  <a:gd name="T72" fmla="*/ 28 w 62"/>
                  <a:gd name="T73" fmla="*/ 62 h 68"/>
                  <a:gd name="T74" fmla="*/ 32 w 62"/>
                  <a:gd name="T75" fmla="*/ 64 h 68"/>
                  <a:gd name="T76" fmla="*/ 34 w 62"/>
                  <a:gd name="T77" fmla="*/ 62 h 68"/>
                  <a:gd name="T78" fmla="*/ 38 w 62"/>
                  <a:gd name="T79" fmla="*/ 62 h 68"/>
                  <a:gd name="T80" fmla="*/ 40 w 62"/>
                  <a:gd name="T81" fmla="*/ 58 h 68"/>
                  <a:gd name="T82" fmla="*/ 42 w 62"/>
                  <a:gd name="T83" fmla="*/ 54 h 68"/>
                  <a:gd name="T84" fmla="*/ 42 w 62"/>
                  <a:gd name="T85" fmla="*/ 48 h 68"/>
                  <a:gd name="T86" fmla="*/ 44 w 62"/>
                  <a:gd name="T87" fmla="*/ 40 h 68"/>
                  <a:gd name="T88" fmla="*/ 44 w 62"/>
                  <a:gd name="T89" fmla="*/ 28 h 68"/>
                  <a:gd name="T90" fmla="*/ 44 w 62"/>
                  <a:gd name="T91" fmla="*/ 22 h 68"/>
                  <a:gd name="T92" fmla="*/ 42 w 62"/>
                  <a:gd name="T93" fmla="*/ 16 h 68"/>
                  <a:gd name="T94" fmla="*/ 42 w 62"/>
                  <a:gd name="T95" fmla="*/ 12 h 68"/>
                  <a:gd name="T96" fmla="*/ 40 w 62"/>
                  <a:gd name="T97" fmla="*/ 8 h 68"/>
                  <a:gd name="T98" fmla="*/ 38 w 62"/>
                  <a:gd name="T99" fmla="*/ 6 h 68"/>
                  <a:gd name="T100" fmla="*/ 34 w 62"/>
                  <a:gd name="T101" fmla="*/ 4 h 68"/>
                  <a:gd name="T102" fmla="*/ 32 w 62"/>
                  <a:gd name="T103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2" h="68">
                    <a:moveTo>
                      <a:pt x="32" y="0"/>
                    </a:moveTo>
                    <a:lnTo>
                      <a:pt x="40" y="2"/>
                    </a:lnTo>
                    <a:lnTo>
                      <a:pt x="48" y="4"/>
                    </a:lnTo>
                    <a:lnTo>
                      <a:pt x="54" y="10"/>
                    </a:lnTo>
                    <a:lnTo>
                      <a:pt x="58" y="16"/>
                    </a:lnTo>
                    <a:lnTo>
                      <a:pt x="62" y="24"/>
                    </a:lnTo>
                    <a:lnTo>
                      <a:pt x="62" y="34"/>
                    </a:lnTo>
                    <a:lnTo>
                      <a:pt x="62" y="42"/>
                    </a:lnTo>
                    <a:lnTo>
                      <a:pt x="60" y="50"/>
                    </a:lnTo>
                    <a:lnTo>
                      <a:pt x="56" y="56"/>
                    </a:lnTo>
                    <a:lnTo>
                      <a:pt x="50" y="62"/>
                    </a:lnTo>
                    <a:lnTo>
                      <a:pt x="40" y="66"/>
                    </a:lnTo>
                    <a:lnTo>
                      <a:pt x="32" y="68"/>
                    </a:lnTo>
                    <a:lnTo>
                      <a:pt x="22" y="66"/>
                    </a:lnTo>
                    <a:lnTo>
                      <a:pt x="14" y="64"/>
                    </a:lnTo>
                    <a:lnTo>
                      <a:pt x="8" y="58"/>
                    </a:lnTo>
                    <a:lnTo>
                      <a:pt x="4" y="50"/>
                    </a:lnTo>
                    <a:lnTo>
                      <a:pt x="0" y="42"/>
                    </a:lnTo>
                    <a:lnTo>
                      <a:pt x="0" y="34"/>
                    </a:lnTo>
                    <a:lnTo>
                      <a:pt x="0" y="26"/>
                    </a:lnTo>
                    <a:lnTo>
                      <a:pt x="4" y="18"/>
                    </a:lnTo>
                    <a:lnTo>
                      <a:pt x="8" y="10"/>
                    </a:lnTo>
                    <a:lnTo>
                      <a:pt x="14" y="4"/>
                    </a:lnTo>
                    <a:lnTo>
                      <a:pt x="22" y="2"/>
                    </a:lnTo>
                    <a:lnTo>
                      <a:pt x="32" y="0"/>
                    </a:lnTo>
                    <a:close/>
                    <a:moveTo>
                      <a:pt x="32" y="4"/>
                    </a:moveTo>
                    <a:lnTo>
                      <a:pt x="28" y="6"/>
                    </a:lnTo>
                    <a:lnTo>
                      <a:pt x="24" y="8"/>
                    </a:lnTo>
                    <a:lnTo>
                      <a:pt x="22" y="12"/>
                    </a:lnTo>
                    <a:lnTo>
                      <a:pt x="20" y="18"/>
                    </a:lnTo>
                    <a:lnTo>
                      <a:pt x="20" y="26"/>
                    </a:lnTo>
                    <a:lnTo>
                      <a:pt x="20" y="40"/>
                    </a:lnTo>
                    <a:lnTo>
                      <a:pt x="20" y="46"/>
                    </a:lnTo>
                    <a:lnTo>
                      <a:pt x="20" y="54"/>
                    </a:lnTo>
                    <a:lnTo>
                      <a:pt x="22" y="58"/>
                    </a:lnTo>
                    <a:lnTo>
                      <a:pt x="24" y="60"/>
                    </a:lnTo>
                    <a:lnTo>
                      <a:pt x="28" y="62"/>
                    </a:lnTo>
                    <a:lnTo>
                      <a:pt x="32" y="64"/>
                    </a:lnTo>
                    <a:lnTo>
                      <a:pt x="34" y="62"/>
                    </a:lnTo>
                    <a:lnTo>
                      <a:pt x="38" y="62"/>
                    </a:lnTo>
                    <a:lnTo>
                      <a:pt x="40" y="58"/>
                    </a:lnTo>
                    <a:lnTo>
                      <a:pt x="42" y="54"/>
                    </a:lnTo>
                    <a:lnTo>
                      <a:pt x="42" y="48"/>
                    </a:lnTo>
                    <a:lnTo>
                      <a:pt x="44" y="40"/>
                    </a:lnTo>
                    <a:lnTo>
                      <a:pt x="44" y="28"/>
                    </a:lnTo>
                    <a:lnTo>
                      <a:pt x="44" y="22"/>
                    </a:lnTo>
                    <a:lnTo>
                      <a:pt x="42" y="16"/>
                    </a:lnTo>
                    <a:lnTo>
                      <a:pt x="42" y="12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4" y="4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621" name="Freeform 405"/>
            <p:cNvSpPr>
              <a:spLocks/>
            </p:cNvSpPr>
            <p:nvPr/>
          </p:nvSpPr>
          <p:spPr bwMode="auto">
            <a:xfrm>
              <a:off x="3856" y="610"/>
              <a:ext cx="46" cy="68"/>
            </a:xfrm>
            <a:custGeom>
              <a:avLst/>
              <a:gdLst>
                <a:gd name="T0" fmla="*/ 42 w 46"/>
                <a:gd name="T1" fmla="*/ 22 h 68"/>
                <a:gd name="T2" fmla="*/ 34 w 46"/>
                <a:gd name="T3" fmla="*/ 14 h 68"/>
                <a:gd name="T4" fmla="*/ 26 w 46"/>
                <a:gd name="T5" fmla="*/ 6 h 68"/>
                <a:gd name="T6" fmla="*/ 18 w 46"/>
                <a:gd name="T7" fmla="*/ 4 h 68"/>
                <a:gd name="T8" fmla="*/ 14 w 46"/>
                <a:gd name="T9" fmla="*/ 8 h 68"/>
                <a:gd name="T10" fmla="*/ 14 w 46"/>
                <a:gd name="T11" fmla="*/ 12 h 68"/>
                <a:gd name="T12" fmla="*/ 18 w 46"/>
                <a:gd name="T13" fmla="*/ 16 h 68"/>
                <a:gd name="T14" fmla="*/ 28 w 46"/>
                <a:gd name="T15" fmla="*/ 24 h 68"/>
                <a:gd name="T16" fmla="*/ 40 w 46"/>
                <a:gd name="T17" fmla="*/ 32 h 68"/>
                <a:gd name="T18" fmla="*/ 46 w 46"/>
                <a:gd name="T19" fmla="*/ 40 h 68"/>
                <a:gd name="T20" fmla="*/ 46 w 46"/>
                <a:gd name="T21" fmla="*/ 52 h 68"/>
                <a:gd name="T22" fmla="*/ 40 w 46"/>
                <a:gd name="T23" fmla="*/ 62 h 68"/>
                <a:gd name="T24" fmla="*/ 30 w 46"/>
                <a:gd name="T25" fmla="*/ 66 h 68"/>
                <a:gd name="T26" fmla="*/ 18 w 46"/>
                <a:gd name="T27" fmla="*/ 66 h 68"/>
                <a:gd name="T28" fmla="*/ 8 w 46"/>
                <a:gd name="T29" fmla="*/ 64 h 68"/>
                <a:gd name="T30" fmla="*/ 4 w 46"/>
                <a:gd name="T31" fmla="*/ 66 h 68"/>
                <a:gd name="T32" fmla="*/ 0 w 46"/>
                <a:gd name="T33" fmla="*/ 68 h 68"/>
                <a:gd name="T34" fmla="*/ 2 w 46"/>
                <a:gd name="T35" fmla="*/ 46 h 68"/>
                <a:gd name="T36" fmla="*/ 12 w 46"/>
                <a:gd name="T37" fmla="*/ 58 h 68"/>
                <a:gd name="T38" fmla="*/ 24 w 46"/>
                <a:gd name="T39" fmla="*/ 64 h 68"/>
                <a:gd name="T40" fmla="*/ 30 w 46"/>
                <a:gd name="T41" fmla="*/ 60 h 68"/>
                <a:gd name="T42" fmla="*/ 32 w 46"/>
                <a:gd name="T43" fmla="*/ 56 h 68"/>
                <a:gd name="T44" fmla="*/ 30 w 46"/>
                <a:gd name="T45" fmla="*/ 50 h 68"/>
                <a:gd name="T46" fmla="*/ 26 w 46"/>
                <a:gd name="T47" fmla="*/ 46 h 68"/>
                <a:gd name="T48" fmla="*/ 14 w 46"/>
                <a:gd name="T49" fmla="*/ 38 h 68"/>
                <a:gd name="T50" fmla="*/ 6 w 46"/>
                <a:gd name="T51" fmla="*/ 32 h 68"/>
                <a:gd name="T52" fmla="*/ 0 w 46"/>
                <a:gd name="T53" fmla="*/ 20 h 68"/>
                <a:gd name="T54" fmla="*/ 6 w 46"/>
                <a:gd name="T55" fmla="*/ 6 h 68"/>
                <a:gd name="T56" fmla="*/ 14 w 46"/>
                <a:gd name="T57" fmla="*/ 0 h 68"/>
                <a:gd name="T58" fmla="*/ 26 w 46"/>
                <a:gd name="T59" fmla="*/ 0 h 68"/>
                <a:gd name="T60" fmla="*/ 32 w 46"/>
                <a:gd name="T61" fmla="*/ 2 h 68"/>
                <a:gd name="T62" fmla="*/ 36 w 46"/>
                <a:gd name="T63" fmla="*/ 2 h 68"/>
                <a:gd name="T64" fmla="*/ 38 w 46"/>
                <a:gd name="T65" fmla="*/ 2 h 68"/>
                <a:gd name="T66" fmla="*/ 42 w 46"/>
                <a:gd name="T6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6" h="68">
                  <a:moveTo>
                    <a:pt x="42" y="0"/>
                  </a:moveTo>
                  <a:lnTo>
                    <a:pt x="42" y="22"/>
                  </a:lnTo>
                  <a:lnTo>
                    <a:pt x="38" y="22"/>
                  </a:lnTo>
                  <a:lnTo>
                    <a:pt x="34" y="14"/>
                  </a:lnTo>
                  <a:lnTo>
                    <a:pt x="30" y="8"/>
                  </a:lnTo>
                  <a:lnTo>
                    <a:pt x="26" y="6"/>
                  </a:lnTo>
                  <a:lnTo>
                    <a:pt x="20" y="4"/>
                  </a:lnTo>
                  <a:lnTo>
                    <a:pt x="18" y="4"/>
                  </a:lnTo>
                  <a:lnTo>
                    <a:pt x="16" y="6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8" y="16"/>
                  </a:lnTo>
                  <a:lnTo>
                    <a:pt x="22" y="20"/>
                  </a:lnTo>
                  <a:lnTo>
                    <a:pt x="28" y="24"/>
                  </a:lnTo>
                  <a:lnTo>
                    <a:pt x="34" y="28"/>
                  </a:lnTo>
                  <a:lnTo>
                    <a:pt x="40" y="32"/>
                  </a:lnTo>
                  <a:lnTo>
                    <a:pt x="42" y="36"/>
                  </a:lnTo>
                  <a:lnTo>
                    <a:pt x="46" y="40"/>
                  </a:lnTo>
                  <a:lnTo>
                    <a:pt x="46" y="46"/>
                  </a:lnTo>
                  <a:lnTo>
                    <a:pt x="46" y="52"/>
                  </a:lnTo>
                  <a:lnTo>
                    <a:pt x="44" y="56"/>
                  </a:lnTo>
                  <a:lnTo>
                    <a:pt x="40" y="62"/>
                  </a:lnTo>
                  <a:lnTo>
                    <a:pt x="36" y="64"/>
                  </a:lnTo>
                  <a:lnTo>
                    <a:pt x="30" y="66"/>
                  </a:lnTo>
                  <a:lnTo>
                    <a:pt x="24" y="68"/>
                  </a:lnTo>
                  <a:lnTo>
                    <a:pt x="18" y="66"/>
                  </a:lnTo>
                  <a:lnTo>
                    <a:pt x="10" y="66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4" y="66"/>
                  </a:lnTo>
                  <a:lnTo>
                    <a:pt x="2" y="68"/>
                  </a:lnTo>
                  <a:lnTo>
                    <a:pt x="0" y="68"/>
                  </a:lnTo>
                  <a:lnTo>
                    <a:pt x="0" y="46"/>
                  </a:lnTo>
                  <a:lnTo>
                    <a:pt x="2" y="46"/>
                  </a:lnTo>
                  <a:lnTo>
                    <a:pt x="8" y="52"/>
                  </a:lnTo>
                  <a:lnTo>
                    <a:pt x="12" y="58"/>
                  </a:lnTo>
                  <a:lnTo>
                    <a:pt x="18" y="62"/>
                  </a:lnTo>
                  <a:lnTo>
                    <a:pt x="24" y="64"/>
                  </a:lnTo>
                  <a:lnTo>
                    <a:pt x="28" y="62"/>
                  </a:lnTo>
                  <a:lnTo>
                    <a:pt x="30" y="60"/>
                  </a:lnTo>
                  <a:lnTo>
                    <a:pt x="32" y="58"/>
                  </a:lnTo>
                  <a:lnTo>
                    <a:pt x="32" y="56"/>
                  </a:lnTo>
                  <a:lnTo>
                    <a:pt x="32" y="52"/>
                  </a:lnTo>
                  <a:lnTo>
                    <a:pt x="30" y="50"/>
                  </a:lnTo>
                  <a:lnTo>
                    <a:pt x="28" y="48"/>
                  </a:lnTo>
                  <a:lnTo>
                    <a:pt x="26" y="46"/>
                  </a:lnTo>
                  <a:lnTo>
                    <a:pt x="20" y="44"/>
                  </a:lnTo>
                  <a:lnTo>
                    <a:pt x="14" y="38"/>
                  </a:lnTo>
                  <a:lnTo>
                    <a:pt x="8" y="34"/>
                  </a:lnTo>
                  <a:lnTo>
                    <a:pt x="6" y="32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2" y="12"/>
                  </a:lnTo>
                  <a:lnTo>
                    <a:pt x="6" y="6"/>
                  </a:lnTo>
                  <a:lnTo>
                    <a:pt x="10" y="2"/>
                  </a:lnTo>
                  <a:lnTo>
                    <a:pt x="14" y="0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4" y="4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38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2" name="Freeform 406"/>
            <p:cNvSpPr>
              <a:spLocks noEditPoints="1"/>
            </p:cNvSpPr>
            <p:nvPr/>
          </p:nvSpPr>
          <p:spPr bwMode="auto">
            <a:xfrm>
              <a:off x="3914" y="610"/>
              <a:ext cx="68" cy="98"/>
            </a:xfrm>
            <a:custGeom>
              <a:avLst/>
              <a:gdLst>
                <a:gd name="T0" fmla="*/ 24 w 68"/>
                <a:gd name="T1" fmla="*/ 58 h 98"/>
                <a:gd name="T2" fmla="*/ 24 w 68"/>
                <a:gd name="T3" fmla="*/ 82 h 98"/>
                <a:gd name="T4" fmla="*/ 24 w 68"/>
                <a:gd name="T5" fmla="*/ 88 h 98"/>
                <a:gd name="T6" fmla="*/ 26 w 68"/>
                <a:gd name="T7" fmla="*/ 90 h 98"/>
                <a:gd name="T8" fmla="*/ 26 w 68"/>
                <a:gd name="T9" fmla="*/ 92 h 98"/>
                <a:gd name="T10" fmla="*/ 28 w 68"/>
                <a:gd name="T11" fmla="*/ 94 h 98"/>
                <a:gd name="T12" fmla="*/ 30 w 68"/>
                <a:gd name="T13" fmla="*/ 94 h 98"/>
                <a:gd name="T14" fmla="*/ 34 w 68"/>
                <a:gd name="T15" fmla="*/ 94 h 98"/>
                <a:gd name="T16" fmla="*/ 34 w 68"/>
                <a:gd name="T17" fmla="*/ 98 h 98"/>
                <a:gd name="T18" fmla="*/ 0 w 68"/>
                <a:gd name="T19" fmla="*/ 98 h 98"/>
                <a:gd name="T20" fmla="*/ 0 w 68"/>
                <a:gd name="T21" fmla="*/ 94 h 98"/>
                <a:gd name="T22" fmla="*/ 2 w 68"/>
                <a:gd name="T23" fmla="*/ 94 h 98"/>
                <a:gd name="T24" fmla="*/ 4 w 68"/>
                <a:gd name="T25" fmla="*/ 92 h 98"/>
                <a:gd name="T26" fmla="*/ 4 w 68"/>
                <a:gd name="T27" fmla="*/ 88 h 98"/>
                <a:gd name="T28" fmla="*/ 6 w 68"/>
                <a:gd name="T29" fmla="*/ 82 h 98"/>
                <a:gd name="T30" fmla="*/ 6 w 68"/>
                <a:gd name="T31" fmla="*/ 16 h 98"/>
                <a:gd name="T32" fmla="*/ 4 w 68"/>
                <a:gd name="T33" fmla="*/ 10 h 98"/>
                <a:gd name="T34" fmla="*/ 4 w 68"/>
                <a:gd name="T35" fmla="*/ 6 h 98"/>
                <a:gd name="T36" fmla="*/ 2 w 68"/>
                <a:gd name="T37" fmla="*/ 6 h 98"/>
                <a:gd name="T38" fmla="*/ 0 w 68"/>
                <a:gd name="T39" fmla="*/ 4 h 98"/>
                <a:gd name="T40" fmla="*/ 0 w 68"/>
                <a:gd name="T41" fmla="*/ 2 h 98"/>
                <a:gd name="T42" fmla="*/ 24 w 68"/>
                <a:gd name="T43" fmla="*/ 2 h 98"/>
                <a:gd name="T44" fmla="*/ 24 w 68"/>
                <a:gd name="T45" fmla="*/ 10 h 98"/>
                <a:gd name="T46" fmla="*/ 28 w 68"/>
                <a:gd name="T47" fmla="*/ 6 h 98"/>
                <a:gd name="T48" fmla="*/ 32 w 68"/>
                <a:gd name="T49" fmla="*/ 2 h 98"/>
                <a:gd name="T50" fmla="*/ 36 w 68"/>
                <a:gd name="T51" fmla="*/ 0 h 98"/>
                <a:gd name="T52" fmla="*/ 42 w 68"/>
                <a:gd name="T53" fmla="*/ 0 h 98"/>
                <a:gd name="T54" fmla="*/ 50 w 68"/>
                <a:gd name="T55" fmla="*/ 2 h 98"/>
                <a:gd name="T56" fmla="*/ 56 w 68"/>
                <a:gd name="T57" fmla="*/ 4 h 98"/>
                <a:gd name="T58" fmla="*/ 62 w 68"/>
                <a:gd name="T59" fmla="*/ 10 h 98"/>
                <a:gd name="T60" fmla="*/ 64 w 68"/>
                <a:gd name="T61" fmla="*/ 16 h 98"/>
                <a:gd name="T62" fmla="*/ 68 w 68"/>
                <a:gd name="T63" fmla="*/ 24 h 98"/>
                <a:gd name="T64" fmla="*/ 68 w 68"/>
                <a:gd name="T65" fmla="*/ 34 h 98"/>
                <a:gd name="T66" fmla="*/ 68 w 68"/>
                <a:gd name="T67" fmla="*/ 42 h 98"/>
                <a:gd name="T68" fmla="*/ 64 w 68"/>
                <a:gd name="T69" fmla="*/ 52 h 98"/>
                <a:gd name="T70" fmla="*/ 60 w 68"/>
                <a:gd name="T71" fmla="*/ 58 h 98"/>
                <a:gd name="T72" fmla="*/ 56 w 68"/>
                <a:gd name="T73" fmla="*/ 64 h 98"/>
                <a:gd name="T74" fmla="*/ 50 w 68"/>
                <a:gd name="T75" fmla="*/ 66 h 98"/>
                <a:gd name="T76" fmla="*/ 42 w 68"/>
                <a:gd name="T77" fmla="*/ 68 h 98"/>
                <a:gd name="T78" fmla="*/ 36 w 68"/>
                <a:gd name="T79" fmla="*/ 66 h 98"/>
                <a:gd name="T80" fmla="*/ 32 w 68"/>
                <a:gd name="T81" fmla="*/ 66 h 98"/>
                <a:gd name="T82" fmla="*/ 28 w 68"/>
                <a:gd name="T83" fmla="*/ 62 h 98"/>
                <a:gd name="T84" fmla="*/ 24 w 68"/>
                <a:gd name="T85" fmla="*/ 58 h 98"/>
                <a:gd name="T86" fmla="*/ 24 w 68"/>
                <a:gd name="T87" fmla="*/ 54 h 98"/>
                <a:gd name="T88" fmla="*/ 28 w 68"/>
                <a:gd name="T89" fmla="*/ 60 h 98"/>
                <a:gd name="T90" fmla="*/ 34 w 68"/>
                <a:gd name="T91" fmla="*/ 62 h 98"/>
                <a:gd name="T92" fmla="*/ 38 w 68"/>
                <a:gd name="T93" fmla="*/ 64 h 98"/>
                <a:gd name="T94" fmla="*/ 42 w 68"/>
                <a:gd name="T95" fmla="*/ 62 h 98"/>
                <a:gd name="T96" fmla="*/ 44 w 68"/>
                <a:gd name="T97" fmla="*/ 58 h 98"/>
                <a:gd name="T98" fmla="*/ 46 w 68"/>
                <a:gd name="T99" fmla="*/ 54 h 98"/>
                <a:gd name="T100" fmla="*/ 48 w 68"/>
                <a:gd name="T101" fmla="*/ 46 h 98"/>
                <a:gd name="T102" fmla="*/ 48 w 68"/>
                <a:gd name="T103" fmla="*/ 36 h 98"/>
                <a:gd name="T104" fmla="*/ 48 w 68"/>
                <a:gd name="T105" fmla="*/ 26 h 98"/>
                <a:gd name="T106" fmla="*/ 46 w 68"/>
                <a:gd name="T107" fmla="*/ 18 h 98"/>
                <a:gd name="T108" fmla="*/ 44 w 68"/>
                <a:gd name="T109" fmla="*/ 12 h 98"/>
                <a:gd name="T110" fmla="*/ 42 w 68"/>
                <a:gd name="T111" fmla="*/ 8 h 98"/>
                <a:gd name="T112" fmla="*/ 36 w 68"/>
                <a:gd name="T113" fmla="*/ 8 h 98"/>
                <a:gd name="T114" fmla="*/ 32 w 68"/>
                <a:gd name="T115" fmla="*/ 8 h 98"/>
                <a:gd name="T116" fmla="*/ 28 w 68"/>
                <a:gd name="T117" fmla="*/ 12 h 98"/>
                <a:gd name="T118" fmla="*/ 24 w 68"/>
                <a:gd name="T119" fmla="*/ 18 h 98"/>
                <a:gd name="T120" fmla="*/ 24 w 68"/>
                <a:gd name="T121" fmla="*/ 5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8" h="98">
                  <a:moveTo>
                    <a:pt x="24" y="58"/>
                  </a:moveTo>
                  <a:lnTo>
                    <a:pt x="24" y="82"/>
                  </a:lnTo>
                  <a:lnTo>
                    <a:pt x="24" y="88"/>
                  </a:lnTo>
                  <a:lnTo>
                    <a:pt x="26" y="90"/>
                  </a:lnTo>
                  <a:lnTo>
                    <a:pt x="26" y="92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4" y="94"/>
                  </a:lnTo>
                  <a:lnTo>
                    <a:pt x="34" y="98"/>
                  </a:lnTo>
                  <a:lnTo>
                    <a:pt x="0" y="98"/>
                  </a:lnTo>
                  <a:lnTo>
                    <a:pt x="0" y="94"/>
                  </a:lnTo>
                  <a:lnTo>
                    <a:pt x="2" y="94"/>
                  </a:lnTo>
                  <a:lnTo>
                    <a:pt x="4" y="92"/>
                  </a:lnTo>
                  <a:lnTo>
                    <a:pt x="4" y="88"/>
                  </a:lnTo>
                  <a:lnTo>
                    <a:pt x="6" y="82"/>
                  </a:lnTo>
                  <a:lnTo>
                    <a:pt x="6" y="16"/>
                  </a:lnTo>
                  <a:lnTo>
                    <a:pt x="4" y="10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4" y="2"/>
                  </a:lnTo>
                  <a:lnTo>
                    <a:pt x="24" y="10"/>
                  </a:lnTo>
                  <a:lnTo>
                    <a:pt x="28" y="6"/>
                  </a:lnTo>
                  <a:lnTo>
                    <a:pt x="32" y="2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50" y="2"/>
                  </a:lnTo>
                  <a:lnTo>
                    <a:pt x="56" y="4"/>
                  </a:lnTo>
                  <a:lnTo>
                    <a:pt x="62" y="10"/>
                  </a:lnTo>
                  <a:lnTo>
                    <a:pt x="64" y="16"/>
                  </a:lnTo>
                  <a:lnTo>
                    <a:pt x="68" y="24"/>
                  </a:lnTo>
                  <a:lnTo>
                    <a:pt x="68" y="34"/>
                  </a:lnTo>
                  <a:lnTo>
                    <a:pt x="68" y="42"/>
                  </a:lnTo>
                  <a:lnTo>
                    <a:pt x="64" y="52"/>
                  </a:lnTo>
                  <a:lnTo>
                    <a:pt x="60" y="58"/>
                  </a:lnTo>
                  <a:lnTo>
                    <a:pt x="56" y="64"/>
                  </a:lnTo>
                  <a:lnTo>
                    <a:pt x="50" y="66"/>
                  </a:lnTo>
                  <a:lnTo>
                    <a:pt x="42" y="68"/>
                  </a:lnTo>
                  <a:lnTo>
                    <a:pt x="36" y="66"/>
                  </a:lnTo>
                  <a:lnTo>
                    <a:pt x="32" y="66"/>
                  </a:lnTo>
                  <a:lnTo>
                    <a:pt x="28" y="62"/>
                  </a:lnTo>
                  <a:lnTo>
                    <a:pt x="24" y="58"/>
                  </a:lnTo>
                  <a:close/>
                  <a:moveTo>
                    <a:pt x="24" y="54"/>
                  </a:moveTo>
                  <a:lnTo>
                    <a:pt x="28" y="60"/>
                  </a:lnTo>
                  <a:lnTo>
                    <a:pt x="34" y="62"/>
                  </a:lnTo>
                  <a:lnTo>
                    <a:pt x="38" y="64"/>
                  </a:lnTo>
                  <a:lnTo>
                    <a:pt x="42" y="62"/>
                  </a:lnTo>
                  <a:lnTo>
                    <a:pt x="44" y="58"/>
                  </a:lnTo>
                  <a:lnTo>
                    <a:pt x="46" y="54"/>
                  </a:lnTo>
                  <a:lnTo>
                    <a:pt x="48" y="46"/>
                  </a:lnTo>
                  <a:lnTo>
                    <a:pt x="48" y="36"/>
                  </a:lnTo>
                  <a:lnTo>
                    <a:pt x="48" y="26"/>
                  </a:lnTo>
                  <a:lnTo>
                    <a:pt x="46" y="18"/>
                  </a:lnTo>
                  <a:lnTo>
                    <a:pt x="44" y="12"/>
                  </a:lnTo>
                  <a:lnTo>
                    <a:pt x="42" y="8"/>
                  </a:lnTo>
                  <a:lnTo>
                    <a:pt x="36" y="8"/>
                  </a:lnTo>
                  <a:lnTo>
                    <a:pt x="32" y="8"/>
                  </a:lnTo>
                  <a:lnTo>
                    <a:pt x="28" y="12"/>
                  </a:lnTo>
                  <a:lnTo>
                    <a:pt x="24" y="18"/>
                  </a:lnTo>
                  <a:lnTo>
                    <a:pt x="24" y="5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3" name="Freeform 407"/>
            <p:cNvSpPr>
              <a:spLocks/>
            </p:cNvSpPr>
            <p:nvPr/>
          </p:nvSpPr>
          <p:spPr bwMode="auto">
            <a:xfrm>
              <a:off x="3992" y="580"/>
              <a:ext cx="68" cy="96"/>
            </a:xfrm>
            <a:custGeom>
              <a:avLst/>
              <a:gdLst>
                <a:gd name="T0" fmla="*/ 26 w 68"/>
                <a:gd name="T1" fmla="*/ 0 h 96"/>
                <a:gd name="T2" fmla="*/ 26 w 68"/>
                <a:gd name="T3" fmla="*/ 40 h 96"/>
                <a:gd name="T4" fmla="*/ 32 w 68"/>
                <a:gd name="T5" fmla="*/ 36 h 96"/>
                <a:gd name="T6" fmla="*/ 36 w 68"/>
                <a:gd name="T7" fmla="*/ 32 h 96"/>
                <a:gd name="T8" fmla="*/ 40 w 68"/>
                <a:gd name="T9" fmla="*/ 30 h 96"/>
                <a:gd name="T10" fmla="*/ 44 w 68"/>
                <a:gd name="T11" fmla="*/ 30 h 96"/>
                <a:gd name="T12" fmla="*/ 50 w 68"/>
                <a:gd name="T13" fmla="*/ 30 h 96"/>
                <a:gd name="T14" fmla="*/ 56 w 68"/>
                <a:gd name="T15" fmla="*/ 34 h 96"/>
                <a:gd name="T16" fmla="*/ 58 w 68"/>
                <a:gd name="T17" fmla="*/ 38 h 96"/>
                <a:gd name="T18" fmla="*/ 60 w 68"/>
                <a:gd name="T19" fmla="*/ 42 h 96"/>
                <a:gd name="T20" fmla="*/ 62 w 68"/>
                <a:gd name="T21" fmla="*/ 48 h 96"/>
                <a:gd name="T22" fmla="*/ 62 w 68"/>
                <a:gd name="T23" fmla="*/ 56 h 96"/>
                <a:gd name="T24" fmla="*/ 62 w 68"/>
                <a:gd name="T25" fmla="*/ 82 h 96"/>
                <a:gd name="T26" fmla="*/ 62 w 68"/>
                <a:gd name="T27" fmla="*/ 88 h 96"/>
                <a:gd name="T28" fmla="*/ 64 w 68"/>
                <a:gd name="T29" fmla="*/ 90 h 96"/>
                <a:gd name="T30" fmla="*/ 66 w 68"/>
                <a:gd name="T31" fmla="*/ 92 h 96"/>
                <a:gd name="T32" fmla="*/ 68 w 68"/>
                <a:gd name="T33" fmla="*/ 94 h 96"/>
                <a:gd name="T34" fmla="*/ 68 w 68"/>
                <a:gd name="T35" fmla="*/ 96 h 96"/>
                <a:gd name="T36" fmla="*/ 36 w 68"/>
                <a:gd name="T37" fmla="*/ 96 h 96"/>
                <a:gd name="T38" fmla="*/ 36 w 68"/>
                <a:gd name="T39" fmla="*/ 94 h 96"/>
                <a:gd name="T40" fmla="*/ 40 w 68"/>
                <a:gd name="T41" fmla="*/ 92 h 96"/>
                <a:gd name="T42" fmla="*/ 42 w 68"/>
                <a:gd name="T43" fmla="*/ 90 h 96"/>
                <a:gd name="T44" fmla="*/ 42 w 68"/>
                <a:gd name="T45" fmla="*/ 86 h 96"/>
                <a:gd name="T46" fmla="*/ 42 w 68"/>
                <a:gd name="T47" fmla="*/ 82 h 96"/>
                <a:gd name="T48" fmla="*/ 42 w 68"/>
                <a:gd name="T49" fmla="*/ 52 h 96"/>
                <a:gd name="T50" fmla="*/ 42 w 68"/>
                <a:gd name="T51" fmla="*/ 46 h 96"/>
                <a:gd name="T52" fmla="*/ 42 w 68"/>
                <a:gd name="T53" fmla="*/ 44 h 96"/>
                <a:gd name="T54" fmla="*/ 42 w 68"/>
                <a:gd name="T55" fmla="*/ 42 h 96"/>
                <a:gd name="T56" fmla="*/ 40 w 68"/>
                <a:gd name="T57" fmla="*/ 40 h 96"/>
                <a:gd name="T58" fmla="*/ 38 w 68"/>
                <a:gd name="T59" fmla="*/ 40 h 96"/>
                <a:gd name="T60" fmla="*/ 36 w 68"/>
                <a:gd name="T61" fmla="*/ 40 h 96"/>
                <a:gd name="T62" fmla="*/ 34 w 68"/>
                <a:gd name="T63" fmla="*/ 40 h 96"/>
                <a:gd name="T64" fmla="*/ 32 w 68"/>
                <a:gd name="T65" fmla="*/ 40 h 96"/>
                <a:gd name="T66" fmla="*/ 28 w 68"/>
                <a:gd name="T67" fmla="*/ 44 h 96"/>
                <a:gd name="T68" fmla="*/ 26 w 68"/>
                <a:gd name="T69" fmla="*/ 48 h 96"/>
                <a:gd name="T70" fmla="*/ 26 w 68"/>
                <a:gd name="T71" fmla="*/ 82 h 96"/>
                <a:gd name="T72" fmla="*/ 26 w 68"/>
                <a:gd name="T73" fmla="*/ 86 h 96"/>
                <a:gd name="T74" fmla="*/ 28 w 68"/>
                <a:gd name="T75" fmla="*/ 90 h 96"/>
                <a:gd name="T76" fmla="*/ 28 w 68"/>
                <a:gd name="T77" fmla="*/ 92 h 96"/>
                <a:gd name="T78" fmla="*/ 32 w 68"/>
                <a:gd name="T79" fmla="*/ 94 h 96"/>
                <a:gd name="T80" fmla="*/ 32 w 68"/>
                <a:gd name="T81" fmla="*/ 96 h 96"/>
                <a:gd name="T82" fmla="*/ 0 w 68"/>
                <a:gd name="T83" fmla="*/ 96 h 96"/>
                <a:gd name="T84" fmla="*/ 0 w 68"/>
                <a:gd name="T85" fmla="*/ 94 h 96"/>
                <a:gd name="T86" fmla="*/ 4 w 68"/>
                <a:gd name="T87" fmla="*/ 92 h 96"/>
                <a:gd name="T88" fmla="*/ 6 w 68"/>
                <a:gd name="T89" fmla="*/ 90 h 96"/>
                <a:gd name="T90" fmla="*/ 6 w 68"/>
                <a:gd name="T91" fmla="*/ 88 h 96"/>
                <a:gd name="T92" fmla="*/ 6 w 68"/>
                <a:gd name="T93" fmla="*/ 82 h 96"/>
                <a:gd name="T94" fmla="*/ 6 w 68"/>
                <a:gd name="T95" fmla="*/ 16 h 96"/>
                <a:gd name="T96" fmla="*/ 6 w 68"/>
                <a:gd name="T97" fmla="*/ 8 h 96"/>
                <a:gd name="T98" fmla="*/ 6 w 68"/>
                <a:gd name="T99" fmla="*/ 6 h 96"/>
                <a:gd name="T100" fmla="*/ 4 w 68"/>
                <a:gd name="T101" fmla="*/ 4 h 96"/>
                <a:gd name="T102" fmla="*/ 0 w 68"/>
                <a:gd name="T103" fmla="*/ 4 h 96"/>
                <a:gd name="T104" fmla="*/ 0 w 68"/>
                <a:gd name="T105" fmla="*/ 0 h 96"/>
                <a:gd name="T106" fmla="*/ 26 w 68"/>
                <a:gd name="T107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96">
                  <a:moveTo>
                    <a:pt x="26" y="0"/>
                  </a:moveTo>
                  <a:lnTo>
                    <a:pt x="26" y="40"/>
                  </a:lnTo>
                  <a:lnTo>
                    <a:pt x="32" y="36"/>
                  </a:lnTo>
                  <a:lnTo>
                    <a:pt x="36" y="32"/>
                  </a:lnTo>
                  <a:lnTo>
                    <a:pt x="40" y="30"/>
                  </a:lnTo>
                  <a:lnTo>
                    <a:pt x="44" y="30"/>
                  </a:lnTo>
                  <a:lnTo>
                    <a:pt x="50" y="30"/>
                  </a:lnTo>
                  <a:lnTo>
                    <a:pt x="56" y="34"/>
                  </a:lnTo>
                  <a:lnTo>
                    <a:pt x="58" y="38"/>
                  </a:lnTo>
                  <a:lnTo>
                    <a:pt x="60" y="42"/>
                  </a:lnTo>
                  <a:lnTo>
                    <a:pt x="62" y="48"/>
                  </a:lnTo>
                  <a:lnTo>
                    <a:pt x="62" y="56"/>
                  </a:lnTo>
                  <a:lnTo>
                    <a:pt x="62" y="82"/>
                  </a:lnTo>
                  <a:lnTo>
                    <a:pt x="62" y="88"/>
                  </a:lnTo>
                  <a:lnTo>
                    <a:pt x="64" y="90"/>
                  </a:lnTo>
                  <a:lnTo>
                    <a:pt x="66" y="92"/>
                  </a:lnTo>
                  <a:lnTo>
                    <a:pt x="68" y="94"/>
                  </a:lnTo>
                  <a:lnTo>
                    <a:pt x="68" y="96"/>
                  </a:lnTo>
                  <a:lnTo>
                    <a:pt x="36" y="96"/>
                  </a:lnTo>
                  <a:lnTo>
                    <a:pt x="36" y="94"/>
                  </a:lnTo>
                  <a:lnTo>
                    <a:pt x="40" y="92"/>
                  </a:lnTo>
                  <a:lnTo>
                    <a:pt x="42" y="90"/>
                  </a:lnTo>
                  <a:lnTo>
                    <a:pt x="42" y="86"/>
                  </a:lnTo>
                  <a:lnTo>
                    <a:pt x="42" y="82"/>
                  </a:lnTo>
                  <a:lnTo>
                    <a:pt x="42" y="52"/>
                  </a:lnTo>
                  <a:lnTo>
                    <a:pt x="42" y="46"/>
                  </a:lnTo>
                  <a:lnTo>
                    <a:pt x="42" y="44"/>
                  </a:lnTo>
                  <a:lnTo>
                    <a:pt x="42" y="42"/>
                  </a:lnTo>
                  <a:lnTo>
                    <a:pt x="40" y="40"/>
                  </a:lnTo>
                  <a:lnTo>
                    <a:pt x="38" y="40"/>
                  </a:lnTo>
                  <a:lnTo>
                    <a:pt x="36" y="40"/>
                  </a:lnTo>
                  <a:lnTo>
                    <a:pt x="34" y="40"/>
                  </a:lnTo>
                  <a:lnTo>
                    <a:pt x="32" y="40"/>
                  </a:lnTo>
                  <a:lnTo>
                    <a:pt x="28" y="44"/>
                  </a:lnTo>
                  <a:lnTo>
                    <a:pt x="26" y="48"/>
                  </a:lnTo>
                  <a:lnTo>
                    <a:pt x="26" y="82"/>
                  </a:lnTo>
                  <a:lnTo>
                    <a:pt x="26" y="86"/>
                  </a:lnTo>
                  <a:lnTo>
                    <a:pt x="28" y="90"/>
                  </a:lnTo>
                  <a:lnTo>
                    <a:pt x="28" y="92"/>
                  </a:lnTo>
                  <a:lnTo>
                    <a:pt x="32" y="94"/>
                  </a:lnTo>
                  <a:lnTo>
                    <a:pt x="32" y="96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4" y="92"/>
                  </a:lnTo>
                  <a:lnTo>
                    <a:pt x="6" y="90"/>
                  </a:lnTo>
                  <a:lnTo>
                    <a:pt x="6" y="88"/>
                  </a:lnTo>
                  <a:lnTo>
                    <a:pt x="6" y="82"/>
                  </a:lnTo>
                  <a:lnTo>
                    <a:pt x="6" y="16"/>
                  </a:lnTo>
                  <a:lnTo>
                    <a:pt x="6" y="8"/>
                  </a:lnTo>
                  <a:lnTo>
                    <a:pt x="6" y="6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4" name="Freeform 408"/>
            <p:cNvSpPr>
              <a:spLocks noEditPoints="1"/>
            </p:cNvSpPr>
            <p:nvPr/>
          </p:nvSpPr>
          <p:spPr bwMode="auto">
            <a:xfrm>
              <a:off x="4070" y="610"/>
              <a:ext cx="58" cy="68"/>
            </a:xfrm>
            <a:custGeom>
              <a:avLst/>
              <a:gdLst>
                <a:gd name="T0" fmla="*/ 58 w 58"/>
                <a:gd name="T1" fmla="*/ 32 h 68"/>
                <a:gd name="T2" fmla="*/ 20 w 58"/>
                <a:gd name="T3" fmla="*/ 32 h 68"/>
                <a:gd name="T4" fmla="*/ 22 w 58"/>
                <a:gd name="T5" fmla="*/ 38 h 68"/>
                <a:gd name="T6" fmla="*/ 24 w 58"/>
                <a:gd name="T7" fmla="*/ 46 h 68"/>
                <a:gd name="T8" fmla="*/ 28 w 58"/>
                <a:gd name="T9" fmla="*/ 50 h 68"/>
                <a:gd name="T10" fmla="*/ 34 w 58"/>
                <a:gd name="T11" fmla="*/ 54 h 68"/>
                <a:gd name="T12" fmla="*/ 40 w 58"/>
                <a:gd name="T13" fmla="*/ 56 h 68"/>
                <a:gd name="T14" fmla="*/ 44 w 58"/>
                <a:gd name="T15" fmla="*/ 54 h 68"/>
                <a:gd name="T16" fmla="*/ 48 w 58"/>
                <a:gd name="T17" fmla="*/ 54 h 68"/>
                <a:gd name="T18" fmla="*/ 52 w 58"/>
                <a:gd name="T19" fmla="*/ 50 h 68"/>
                <a:gd name="T20" fmla="*/ 56 w 58"/>
                <a:gd name="T21" fmla="*/ 46 h 68"/>
                <a:gd name="T22" fmla="*/ 58 w 58"/>
                <a:gd name="T23" fmla="*/ 46 h 68"/>
                <a:gd name="T24" fmla="*/ 52 w 58"/>
                <a:gd name="T25" fmla="*/ 56 h 68"/>
                <a:gd name="T26" fmla="*/ 46 w 58"/>
                <a:gd name="T27" fmla="*/ 62 h 68"/>
                <a:gd name="T28" fmla="*/ 38 w 58"/>
                <a:gd name="T29" fmla="*/ 66 h 68"/>
                <a:gd name="T30" fmla="*/ 30 w 58"/>
                <a:gd name="T31" fmla="*/ 68 h 68"/>
                <a:gd name="T32" fmla="*/ 22 w 58"/>
                <a:gd name="T33" fmla="*/ 66 h 68"/>
                <a:gd name="T34" fmla="*/ 16 w 58"/>
                <a:gd name="T35" fmla="*/ 64 h 68"/>
                <a:gd name="T36" fmla="*/ 12 w 58"/>
                <a:gd name="T37" fmla="*/ 62 h 68"/>
                <a:gd name="T38" fmla="*/ 8 w 58"/>
                <a:gd name="T39" fmla="*/ 56 h 68"/>
                <a:gd name="T40" fmla="*/ 4 w 58"/>
                <a:gd name="T41" fmla="*/ 50 h 68"/>
                <a:gd name="T42" fmla="*/ 2 w 58"/>
                <a:gd name="T43" fmla="*/ 44 h 68"/>
                <a:gd name="T44" fmla="*/ 0 w 58"/>
                <a:gd name="T45" fmla="*/ 34 h 68"/>
                <a:gd name="T46" fmla="*/ 2 w 58"/>
                <a:gd name="T47" fmla="*/ 24 h 68"/>
                <a:gd name="T48" fmla="*/ 4 w 58"/>
                <a:gd name="T49" fmla="*/ 16 h 68"/>
                <a:gd name="T50" fmla="*/ 10 w 58"/>
                <a:gd name="T51" fmla="*/ 10 h 68"/>
                <a:gd name="T52" fmla="*/ 16 w 58"/>
                <a:gd name="T53" fmla="*/ 4 h 68"/>
                <a:gd name="T54" fmla="*/ 24 w 58"/>
                <a:gd name="T55" fmla="*/ 2 h 68"/>
                <a:gd name="T56" fmla="*/ 32 w 58"/>
                <a:gd name="T57" fmla="*/ 0 h 68"/>
                <a:gd name="T58" fmla="*/ 38 w 58"/>
                <a:gd name="T59" fmla="*/ 0 h 68"/>
                <a:gd name="T60" fmla="*/ 44 w 58"/>
                <a:gd name="T61" fmla="*/ 4 h 68"/>
                <a:gd name="T62" fmla="*/ 50 w 58"/>
                <a:gd name="T63" fmla="*/ 8 h 68"/>
                <a:gd name="T64" fmla="*/ 54 w 58"/>
                <a:gd name="T65" fmla="*/ 14 h 68"/>
                <a:gd name="T66" fmla="*/ 56 w 58"/>
                <a:gd name="T67" fmla="*/ 22 h 68"/>
                <a:gd name="T68" fmla="*/ 58 w 58"/>
                <a:gd name="T69" fmla="*/ 32 h 68"/>
                <a:gd name="T70" fmla="*/ 40 w 58"/>
                <a:gd name="T71" fmla="*/ 28 h 68"/>
                <a:gd name="T72" fmla="*/ 40 w 58"/>
                <a:gd name="T73" fmla="*/ 20 h 68"/>
                <a:gd name="T74" fmla="*/ 40 w 58"/>
                <a:gd name="T75" fmla="*/ 16 h 68"/>
                <a:gd name="T76" fmla="*/ 38 w 58"/>
                <a:gd name="T77" fmla="*/ 12 h 68"/>
                <a:gd name="T78" fmla="*/ 36 w 58"/>
                <a:gd name="T79" fmla="*/ 8 h 68"/>
                <a:gd name="T80" fmla="*/ 34 w 58"/>
                <a:gd name="T81" fmla="*/ 6 h 68"/>
                <a:gd name="T82" fmla="*/ 32 w 58"/>
                <a:gd name="T83" fmla="*/ 4 h 68"/>
                <a:gd name="T84" fmla="*/ 30 w 58"/>
                <a:gd name="T85" fmla="*/ 4 h 68"/>
                <a:gd name="T86" fmla="*/ 28 w 58"/>
                <a:gd name="T87" fmla="*/ 6 h 68"/>
                <a:gd name="T88" fmla="*/ 24 w 58"/>
                <a:gd name="T89" fmla="*/ 8 h 68"/>
                <a:gd name="T90" fmla="*/ 22 w 58"/>
                <a:gd name="T91" fmla="*/ 12 h 68"/>
                <a:gd name="T92" fmla="*/ 20 w 58"/>
                <a:gd name="T93" fmla="*/ 18 h 68"/>
                <a:gd name="T94" fmla="*/ 20 w 58"/>
                <a:gd name="T95" fmla="*/ 24 h 68"/>
                <a:gd name="T96" fmla="*/ 20 w 58"/>
                <a:gd name="T97" fmla="*/ 28 h 68"/>
                <a:gd name="T98" fmla="*/ 40 w 58"/>
                <a:gd name="T99" fmla="*/ 2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" h="68">
                  <a:moveTo>
                    <a:pt x="58" y="32"/>
                  </a:moveTo>
                  <a:lnTo>
                    <a:pt x="20" y="32"/>
                  </a:lnTo>
                  <a:lnTo>
                    <a:pt x="22" y="38"/>
                  </a:lnTo>
                  <a:lnTo>
                    <a:pt x="24" y="46"/>
                  </a:lnTo>
                  <a:lnTo>
                    <a:pt x="28" y="50"/>
                  </a:lnTo>
                  <a:lnTo>
                    <a:pt x="34" y="54"/>
                  </a:lnTo>
                  <a:lnTo>
                    <a:pt x="40" y="56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2" y="50"/>
                  </a:lnTo>
                  <a:lnTo>
                    <a:pt x="56" y="46"/>
                  </a:lnTo>
                  <a:lnTo>
                    <a:pt x="58" y="46"/>
                  </a:lnTo>
                  <a:lnTo>
                    <a:pt x="52" y="56"/>
                  </a:lnTo>
                  <a:lnTo>
                    <a:pt x="46" y="62"/>
                  </a:lnTo>
                  <a:lnTo>
                    <a:pt x="38" y="66"/>
                  </a:lnTo>
                  <a:lnTo>
                    <a:pt x="30" y="68"/>
                  </a:lnTo>
                  <a:lnTo>
                    <a:pt x="22" y="66"/>
                  </a:lnTo>
                  <a:lnTo>
                    <a:pt x="16" y="64"/>
                  </a:lnTo>
                  <a:lnTo>
                    <a:pt x="12" y="62"/>
                  </a:lnTo>
                  <a:lnTo>
                    <a:pt x="8" y="56"/>
                  </a:lnTo>
                  <a:lnTo>
                    <a:pt x="4" y="50"/>
                  </a:lnTo>
                  <a:lnTo>
                    <a:pt x="2" y="44"/>
                  </a:lnTo>
                  <a:lnTo>
                    <a:pt x="0" y="34"/>
                  </a:lnTo>
                  <a:lnTo>
                    <a:pt x="2" y="24"/>
                  </a:lnTo>
                  <a:lnTo>
                    <a:pt x="4" y="16"/>
                  </a:lnTo>
                  <a:lnTo>
                    <a:pt x="10" y="10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4" y="4"/>
                  </a:lnTo>
                  <a:lnTo>
                    <a:pt x="50" y="8"/>
                  </a:lnTo>
                  <a:lnTo>
                    <a:pt x="54" y="14"/>
                  </a:lnTo>
                  <a:lnTo>
                    <a:pt x="56" y="22"/>
                  </a:lnTo>
                  <a:lnTo>
                    <a:pt x="58" y="32"/>
                  </a:lnTo>
                  <a:close/>
                  <a:moveTo>
                    <a:pt x="40" y="28"/>
                  </a:moveTo>
                  <a:lnTo>
                    <a:pt x="40" y="20"/>
                  </a:lnTo>
                  <a:lnTo>
                    <a:pt x="40" y="16"/>
                  </a:lnTo>
                  <a:lnTo>
                    <a:pt x="38" y="12"/>
                  </a:lnTo>
                  <a:lnTo>
                    <a:pt x="36" y="8"/>
                  </a:lnTo>
                  <a:lnTo>
                    <a:pt x="34" y="6"/>
                  </a:lnTo>
                  <a:lnTo>
                    <a:pt x="32" y="4"/>
                  </a:lnTo>
                  <a:lnTo>
                    <a:pt x="30" y="4"/>
                  </a:lnTo>
                  <a:lnTo>
                    <a:pt x="28" y="6"/>
                  </a:lnTo>
                  <a:lnTo>
                    <a:pt x="24" y="8"/>
                  </a:lnTo>
                  <a:lnTo>
                    <a:pt x="22" y="12"/>
                  </a:lnTo>
                  <a:lnTo>
                    <a:pt x="20" y="18"/>
                  </a:lnTo>
                  <a:lnTo>
                    <a:pt x="20" y="24"/>
                  </a:lnTo>
                  <a:lnTo>
                    <a:pt x="20" y="28"/>
                  </a:lnTo>
                  <a:lnTo>
                    <a:pt x="40" y="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5" name="Freeform 409"/>
            <p:cNvSpPr>
              <a:spLocks/>
            </p:cNvSpPr>
            <p:nvPr/>
          </p:nvSpPr>
          <p:spPr bwMode="auto">
            <a:xfrm>
              <a:off x="4138" y="610"/>
              <a:ext cx="56" cy="66"/>
            </a:xfrm>
            <a:custGeom>
              <a:avLst/>
              <a:gdLst>
                <a:gd name="T0" fmla="*/ 26 w 56"/>
                <a:gd name="T1" fmla="*/ 2 h 66"/>
                <a:gd name="T2" fmla="*/ 26 w 56"/>
                <a:gd name="T3" fmla="*/ 16 h 66"/>
                <a:gd name="T4" fmla="*/ 30 w 56"/>
                <a:gd name="T5" fmla="*/ 10 h 66"/>
                <a:gd name="T6" fmla="*/ 34 w 56"/>
                <a:gd name="T7" fmla="*/ 6 h 66"/>
                <a:gd name="T8" fmla="*/ 38 w 56"/>
                <a:gd name="T9" fmla="*/ 4 h 66"/>
                <a:gd name="T10" fmla="*/ 42 w 56"/>
                <a:gd name="T11" fmla="*/ 0 h 66"/>
                <a:gd name="T12" fmla="*/ 46 w 56"/>
                <a:gd name="T13" fmla="*/ 0 h 66"/>
                <a:gd name="T14" fmla="*/ 50 w 56"/>
                <a:gd name="T15" fmla="*/ 0 h 66"/>
                <a:gd name="T16" fmla="*/ 54 w 56"/>
                <a:gd name="T17" fmla="*/ 2 h 66"/>
                <a:gd name="T18" fmla="*/ 56 w 56"/>
                <a:gd name="T19" fmla="*/ 6 h 66"/>
                <a:gd name="T20" fmla="*/ 56 w 56"/>
                <a:gd name="T21" fmla="*/ 10 h 66"/>
                <a:gd name="T22" fmla="*/ 56 w 56"/>
                <a:gd name="T23" fmla="*/ 14 h 66"/>
                <a:gd name="T24" fmla="*/ 54 w 56"/>
                <a:gd name="T25" fmla="*/ 16 h 66"/>
                <a:gd name="T26" fmla="*/ 50 w 56"/>
                <a:gd name="T27" fmla="*/ 18 h 66"/>
                <a:gd name="T28" fmla="*/ 46 w 56"/>
                <a:gd name="T29" fmla="*/ 20 h 66"/>
                <a:gd name="T30" fmla="*/ 44 w 56"/>
                <a:gd name="T31" fmla="*/ 18 h 66"/>
                <a:gd name="T32" fmla="*/ 40 w 56"/>
                <a:gd name="T33" fmla="*/ 16 h 66"/>
                <a:gd name="T34" fmla="*/ 38 w 56"/>
                <a:gd name="T35" fmla="*/ 14 h 66"/>
                <a:gd name="T36" fmla="*/ 38 w 56"/>
                <a:gd name="T37" fmla="*/ 14 h 66"/>
                <a:gd name="T38" fmla="*/ 38 w 56"/>
                <a:gd name="T39" fmla="*/ 14 h 66"/>
                <a:gd name="T40" fmla="*/ 36 w 56"/>
                <a:gd name="T41" fmla="*/ 14 h 66"/>
                <a:gd name="T42" fmla="*/ 34 w 56"/>
                <a:gd name="T43" fmla="*/ 14 h 66"/>
                <a:gd name="T44" fmla="*/ 32 w 56"/>
                <a:gd name="T45" fmla="*/ 14 h 66"/>
                <a:gd name="T46" fmla="*/ 30 w 56"/>
                <a:gd name="T47" fmla="*/ 18 h 66"/>
                <a:gd name="T48" fmla="*/ 28 w 56"/>
                <a:gd name="T49" fmla="*/ 22 h 66"/>
                <a:gd name="T50" fmla="*/ 26 w 56"/>
                <a:gd name="T51" fmla="*/ 28 h 66"/>
                <a:gd name="T52" fmla="*/ 26 w 56"/>
                <a:gd name="T53" fmla="*/ 36 h 66"/>
                <a:gd name="T54" fmla="*/ 26 w 56"/>
                <a:gd name="T55" fmla="*/ 50 h 66"/>
                <a:gd name="T56" fmla="*/ 26 w 56"/>
                <a:gd name="T57" fmla="*/ 54 h 66"/>
                <a:gd name="T58" fmla="*/ 26 w 56"/>
                <a:gd name="T59" fmla="*/ 58 h 66"/>
                <a:gd name="T60" fmla="*/ 26 w 56"/>
                <a:gd name="T61" fmla="*/ 60 h 66"/>
                <a:gd name="T62" fmla="*/ 26 w 56"/>
                <a:gd name="T63" fmla="*/ 60 h 66"/>
                <a:gd name="T64" fmla="*/ 28 w 56"/>
                <a:gd name="T65" fmla="*/ 62 h 66"/>
                <a:gd name="T66" fmla="*/ 30 w 56"/>
                <a:gd name="T67" fmla="*/ 62 h 66"/>
                <a:gd name="T68" fmla="*/ 32 w 56"/>
                <a:gd name="T69" fmla="*/ 64 h 66"/>
                <a:gd name="T70" fmla="*/ 32 w 56"/>
                <a:gd name="T71" fmla="*/ 66 h 66"/>
                <a:gd name="T72" fmla="*/ 0 w 56"/>
                <a:gd name="T73" fmla="*/ 66 h 66"/>
                <a:gd name="T74" fmla="*/ 0 w 56"/>
                <a:gd name="T75" fmla="*/ 64 h 66"/>
                <a:gd name="T76" fmla="*/ 4 w 56"/>
                <a:gd name="T77" fmla="*/ 62 h 66"/>
                <a:gd name="T78" fmla="*/ 6 w 56"/>
                <a:gd name="T79" fmla="*/ 60 h 66"/>
                <a:gd name="T80" fmla="*/ 6 w 56"/>
                <a:gd name="T81" fmla="*/ 58 h 66"/>
                <a:gd name="T82" fmla="*/ 6 w 56"/>
                <a:gd name="T83" fmla="*/ 52 h 66"/>
                <a:gd name="T84" fmla="*/ 6 w 56"/>
                <a:gd name="T85" fmla="*/ 16 h 66"/>
                <a:gd name="T86" fmla="*/ 6 w 56"/>
                <a:gd name="T87" fmla="*/ 12 h 66"/>
                <a:gd name="T88" fmla="*/ 6 w 56"/>
                <a:gd name="T89" fmla="*/ 8 h 66"/>
                <a:gd name="T90" fmla="*/ 6 w 56"/>
                <a:gd name="T91" fmla="*/ 8 h 66"/>
                <a:gd name="T92" fmla="*/ 4 w 56"/>
                <a:gd name="T93" fmla="*/ 6 h 66"/>
                <a:gd name="T94" fmla="*/ 2 w 56"/>
                <a:gd name="T95" fmla="*/ 6 h 66"/>
                <a:gd name="T96" fmla="*/ 0 w 56"/>
                <a:gd name="T97" fmla="*/ 4 h 66"/>
                <a:gd name="T98" fmla="*/ 0 w 56"/>
                <a:gd name="T99" fmla="*/ 2 h 66"/>
                <a:gd name="T100" fmla="*/ 26 w 56"/>
                <a:gd name="T101" fmla="*/ 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6" h="66">
                  <a:moveTo>
                    <a:pt x="26" y="2"/>
                  </a:moveTo>
                  <a:lnTo>
                    <a:pt x="26" y="16"/>
                  </a:lnTo>
                  <a:lnTo>
                    <a:pt x="30" y="10"/>
                  </a:lnTo>
                  <a:lnTo>
                    <a:pt x="34" y="6"/>
                  </a:lnTo>
                  <a:lnTo>
                    <a:pt x="38" y="4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4" y="2"/>
                  </a:lnTo>
                  <a:lnTo>
                    <a:pt x="56" y="6"/>
                  </a:lnTo>
                  <a:lnTo>
                    <a:pt x="56" y="10"/>
                  </a:lnTo>
                  <a:lnTo>
                    <a:pt x="56" y="14"/>
                  </a:lnTo>
                  <a:lnTo>
                    <a:pt x="54" y="16"/>
                  </a:lnTo>
                  <a:lnTo>
                    <a:pt x="50" y="18"/>
                  </a:lnTo>
                  <a:lnTo>
                    <a:pt x="46" y="20"/>
                  </a:lnTo>
                  <a:lnTo>
                    <a:pt x="44" y="18"/>
                  </a:lnTo>
                  <a:lnTo>
                    <a:pt x="40" y="16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6" y="14"/>
                  </a:lnTo>
                  <a:lnTo>
                    <a:pt x="34" y="14"/>
                  </a:lnTo>
                  <a:lnTo>
                    <a:pt x="32" y="14"/>
                  </a:lnTo>
                  <a:lnTo>
                    <a:pt x="30" y="18"/>
                  </a:lnTo>
                  <a:lnTo>
                    <a:pt x="28" y="22"/>
                  </a:lnTo>
                  <a:lnTo>
                    <a:pt x="26" y="28"/>
                  </a:lnTo>
                  <a:lnTo>
                    <a:pt x="26" y="36"/>
                  </a:lnTo>
                  <a:lnTo>
                    <a:pt x="26" y="50"/>
                  </a:lnTo>
                  <a:lnTo>
                    <a:pt x="26" y="54"/>
                  </a:lnTo>
                  <a:lnTo>
                    <a:pt x="26" y="58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8" y="62"/>
                  </a:lnTo>
                  <a:lnTo>
                    <a:pt x="30" y="62"/>
                  </a:lnTo>
                  <a:lnTo>
                    <a:pt x="32" y="64"/>
                  </a:lnTo>
                  <a:lnTo>
                    <a:pt x="32" y="66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4" y="62"/>
                  </a:lnTo>
                  <a:lnTo>
                    <a:pt x="6" y="60"/>
                  </a:lnTo>
                  <a:lnTo>
                    <a:pt x="6" y="58"/>
                  </a:lnTo>
                  <a:lnTo>
                    <a:pt x="6" y="52"/>
                  </a:lnTo>
                  <a:lnTo>
                    <a:pt x="6" y="16"/>
                  </a:lnTo>
                  <a:lnTo>
                    <a:pt x="6" y="12"/>
                  </a:lnTo>
                  <a:lnTo>
                    <a:pt x="6" y="8"/>
                  </a:lnTo>
                  <a:lnTo>
                    <a:pt x="6" y="8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6" name="Freeform 410"/>
            <p:cNvSpPr>
              <a:spLocks noEditPoints="1"/>
            </p:cNvSpPr>
            <p:nvPr/>
          </p:nvSpPr>
          <p:spPr bwMode="auto">
            <a:xfrm>
              <a:off x="4200" y="610"/>
              <a:ext cx="56" cy="68"/>
            </a:xfrm>
            <a:custGeom>
              <a:avLst/>
              <a:gdLst>
                <a:gd name="T0" fmla="*/ 56 w 56"/>
                <a:gd name="T1" fmla="*/ 32 h 68"/>
                <a:gd name="T2" fmla="*/ 20 w 56"/>
                <a:gd name="T3" fmla="*/ 32 h 68"/>
                <a:gd name="T4" fmla="*/ 20 w 56"/>
                <a:gd name="T5" fmla="*/ 38 h 68"/>
                <a:gd name="T6" fmla="*/ 22 w 56"/>
                <a:gd name="T7" fmla="*/ 46 h 68"/>
                <a:gd name="T8" fmla="*/ 26 w 56"/>
                <a:gd name="T9" fmla="*/ 50 h 68"/>
                <a:gd name="T10" fmla="*/ 32 w 56"/>
                <a:gd name="T11" fmla="*/ 54 h 68"/>
                <a:gd name="T12" fmla="*/ 38 w 56"/>
                <a:gd name="T13" fmla="*/ 56 h 68"/>
                <a:gd name="T14" fmla="*/ 44 w 56"/>
                <a:gd name="T15" fmla="*/ 54 h 68"/>
                <a:gd name="T16" fmla="*/ 46 w 56"/>
                <a:gd name="T17" fmla="*/ 54 h 68"/>
                <a:gd name="T18" fmla="*/ 50 w 56"/>
                <a:gd name="T19" fmla="*/ 50 h 68"/>
                <a:gd name="T20" fmla="*/ 54 w 56"/>
                <a:gd name="T21" fmla="*/ 46 h 68"/>
                <a:gd name="T22" fmla="*/ 56 w 56"/>
                <a:gd name="T23" fmla="*/ 46 h 68"/>
                <a:gd name="T24" fmla="*/ 52 w 56"/>
                <a:gd name="T25" fmla="*/ 56 h 68"/>
                <a:gd name="T26" fmla="*/ 44 w 56"/>
                <a:gd name="T27" fmla="*/ 62 h 68"/>
                <a:gd name="T28" fmla="*/ 38 w 56"/>
                <a:gd name="T29" fmla="*/ 66 h 68"/>
                <a:gd name="T30" fmla="*/ 30 w 56"/>
                <a:gd name="T31" fmla="*/ 68 h 68"/>
                <a:gd name="T32" fmla="*/ 22 w 56"/>
                <a:gd name="T33" fmla="*/ 66 h 68"/>
                <a:gd name="T34" fmla="*/ 16 w 56"/>
                <a:gd name="T35" fmla="*/ 64 h 68"/>
                <a:gd name="T36" fmla="*/ 10 w 56"/>
                <a:gd name="T37" fmla="*/ 62 h 68"/>
                <a:gd name="T38" fmla="*/ 6 w 56"/>
                <a:gd name="T39" fmla="*/ 56 h 68"/>
                <a:gd name="T40" fmla="*/ 2 w 56"/>
                <a:gd name="T41" fmla="*/ 50 h 68"/>
                <a:gd name="T42" fmla="*/ 0 w 56"/>
                <a:gd name="T43" fmla="*/ 44 h 68"/>
                <a:gd name="T44" fmla="*/ 0 w 56"/>
                <a:gd name="T45" fmla="*/ 34 h 68"/>
                <a:gd name="T46" fmla="*/ 0 w 56"/>
                <a:gd name="T47" fmla="*/ 24 h 68"/>
                <a:gd name="T48" fmla="*/ 4 w 56"/>
                <a:gd name="T49" fmla="*/ 16 h 68"/>
                <a:gd name="T50" fmla="*/ 10 w 56"/>
                <a:gd name="T51" fmla="*/ 10 h 68"/>
                <a:gd name="T52" fmla="*/ 16 w 56"/>
                <a:gd name="T53" fmla="*/ 4 h 68"/>
                <a:gd name="T54" fmla="*/ 22 w 56"/>
                <a:gd name="T55" fmla="*/ 2 h 68"/>
                <a:gd name="T56" fmla="*/ 30 w 56"/>
                <a:gd name="T57" fmla="*/ 0 h 68"/>
                <a:gd name="T58" fmla="*/ 38 w 56"/>
                <a:gd name="T59" fmla="*/ 0 h 68"/>
                <a:gd name="T60" fmla="*/ 44 w 56"/>
                <a:gd name="T61" fmla="*/ 4 h 68"/>
                <a:gd name="T62" fmla="*/ 48 w 56"/>
                <a:gd name="T63" fmla="*/ 8 h 68"/>
                <a:gd name="T64" fmla="*/ 54 w 56"/>
                <a:gd name="T65" fmla="*/ 14 h 68"/>
                <a:gd name="T66" fmla="*/ 56 w 56"/>
                <a:gd name="T67" fmla="*/ 22 h 68"/>
                <a:gd name="T68" fmla="*/ 56 w 56"/>
                <a:gd name="T69" fmla="*/ 32 h 68"/>
                <a:gd name="T70" fmla="*/ 38 w 56"/>
                <a:gd name="T71" fmla="*/ 28 h 68"/>
                <a:gd name="T72" fmla="*/ 38 w 56"/>
                <a:gd name="T73" fmla="*/ 20 h 68"/>
                <a:gd name="T74" fmla="*/ 38 w 56"/>
                <a:gd name="T75" fmla="*/ 16 h 68"/>
                <a:gd name="T76" fmla="*/ 38 w 56"/>
                <a:gd name="T77" fmla="*/ 12 h 68"/>
                <a:gd name="T78" fmla="*/ 36 w 56"/>
                <a:gd name="T79" fmla="*/ 8 h 68"/>
                <a:gd name="T80" fmla="*/ 34 w 56"/>
                <a:gd name="T81" fmla="*/ 6 h 68"/>
                <a:gd name="T82" fmla="*/ 32 w 56"/>
                <a:gd name="T83" fmla="*/ 4 h 68"/>
                <a:gd name="T84" fmla="*/ 30 w 56"/>
                <a:gd name="T85" fmla="*/ 4 h 68"/>
                <a:gd name="T86" fmla="*/ 26 w 56"/>
                <a:gd name="T87" fmla="*/ 6 h 68"/>
                <a:gd name="T88" fmla="*/ 24 w 56"/>
                <a:gd name="T89" fmla="*/ 8 h 68"/>
                <a:gd name="T90" fmla="*/ 22 w 56"/>
                <a:gd name="T91" fmla="*/ 12 h 68"/>
                <a:gd name="T92" fmla="*/ 20 w 56"/>
                <a:gd name="T93" fmla="*/ 18 h 68"/>
                <a:gd name="T94" fmla="*/ 20 w 56"/>
                <a:gd name="T95" fmla="*/ 24 h 68"/>
                <a:gd name="T96" fmla="*/ 20 w 56"/>
                <a:gd name="T97" fmla="*/ 28 h 68"/>
                <a:gd name="T98" fmla="*/ 38 w 56"/>
                <a:gd name="T99" fmla="*/ 2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6" h="68">
                  <a:moveTo>
                    <a:pt x="56" y="32"/>
                  </a:moveTo>
                  <a:lnTo>
                    <a:pt x="20" y="32"/>
                  </a:lnTo>
                  <a:lnTo>
                    <a:pt x="20" y="38"/>
                  </a:lnTo>
                  <a:lnTo>
                    <a:pt x="22" y="46"/>
                  </a:lnTo>
                  <a:lnTo>
                    <a:pt x="26" y="50"/>
                  </a:lnTo>
                  <a:lnTo>
                    <a:pt x="32" y="54"/>
                  </a:lnTo>
                  <a:lnTo>
                    <a:pt x="38" y="56"/>
                  </a:lnTo>
                  <a:lnTo>
                    <a:pt x="44" y="54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6"/>
                  </a:lnTo>
                  <a:lnTo>
                    <a:pt x="52" y="56"/>
                  </a:lnTo>
                  <a:lnTo>
                    <a:pt x="44" y="62"/>
                  </a:lnTo>
                  <a:lnTo>
                    <a:pt x="38" y="66"/>
                  </a:lnTo>
                  <a:lnTo>
                    <a:pt x="30" y="68"/>
                  </a:lnTo>
                  <a:lnTo>
                    <a:pt x="22" y="66"/>
                  </a:lnTo>
                  <a:lnTo>
                    <a:pt x="16" y="64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2" y="50"/>
                  </a:lnTo>
                  <a:lnTo>
                    <a:pt x="0" y="44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4" y="16"/>
                  </a:lnTo>
                  <a:lnTo>
                    <a:pt x="10" y="10"/>
                  </a:lnTo>
                  <a:lnTo>
                    <a:pt x="16" y="4"/>
                  </a:lnTo>
                  <a:lnTo>
                    <a:pt x="22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4" y="4"/>
                  </a:lnTo>
                  <a:lnTo>
                    <a:pt x="48" y="8"/>
                  </a:lnTo>
                  <a:lnTo>
                    <a:pt x="54" y="14"/>
                  </a:lnTo>
                  <a:lnTo>
                    <a:pt x="56" y="22"/>
                  </a:lnTo>
                  <a:lnTo>
                    <a:pt x="56" y="32"/>
                  </a:lnTo>
                  <a:close/>
                  <a:moveTo>
                    <a:pt x="38" y="28"/>
                  </a:moveTo>
                  <a:lnTo>
                    <a:pt x="38" y="20"/>
                  </a:lnTo>
                  <a:lnTo>
                    <a:pt x="38" y="16"/>
                  </a:lnTo>
                  <a:lnTo>
                    <a:pt x="38" y="12"/>
                  </a:lnTo>
                  <a:lnTo>
                    <a:pt x="36" y="8"/>
                  </a:lnTo>
                  <a:lnTo>
                    <a:pt x="34" y="6"/>
                  </a:lnTo>
                  <a:lnTo>
                    <a:pt x="32" y="4"/>
                  </a:lnTo>
                  <a:lnTo>
                    <a:pt x="30" y="4"/>
                  </a:lnTo>
                  <a:lnTo>
                    <a:pt x="26" y="6"/>
                  </a:lnTo>
                  <a:lnTo>
                    <a:pt x="24" y="8"/>
                  </a:lnTo>
                  <a:lnTo>
                    <a:pt x="22" y="12"/>
                  </a:lnTo>
                  <a:lnTo>
                    <a:pt x="20" y="18"/>
                  </a:lnTo>
                  <a:lnTo>
                    <a:pt x="20" y="24"/>
                  </a:lnTo>
                  <a:lnTo>
                    <a:pt x="20" y="28"/>
                  </a:lnTo>
                  <a:lnTo>
                    <a:pt x="38" y="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7" name="Freeform 411"/>
            <p:cNvSpPr>
              <a:spLocks/>
            </p:cNvSpPr>
            <p:nvPr/>
          </p:nvSpPr>
          <p:spPr bwMode="auto">
            <a:xfrm>
              <a:off x="1380" y="3120"/>
              <a:ext cx="176" cy="88"/>
            </a:xfrm>
            <a:custGeom>
              <a:avLst/>
              <a:gdLst>
                <a:gd name="T0" fmla="*/ 0 w 176"/>
                <a:gd name="T1" fmla="*/ 44 h 88"/>
                <a:gd name="T2" fmla="*/ 176 w 176"/>
                <a:gd name="T3" fmla="*/ 0 h 88"/>
                <a:gd name="T4" fmla="*/ 176 w 176"/>
                <a:gd name="T5" fmla="*/ 88 h 88"/>
                <a:gd name="T6" fmla="*/ 0 w 176"/>
                <a:gd name="T7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6" h="88">
                  <a:moveTo>
                    <a:pt x="0" y="44"/>
                  </a:moveTo>
                  <a:lnTo>
                    <a:pt x="176" y="0"/>
                  </a:lnTo>
                  <a:lnTo>
                    <a:pt x="176" y="88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8" name="Freeform 412"/>
            <p:cNvSpPr>
              <a:spLocks/>
            </p:cNvSpPr>
            <p:nvPr/>
          </p:nvSpPr>
          <p:spPr bwMode="auto">
            <a:xfrm>
              <a:off x="3564" y="3120"/>
              <a:ext cx="176" cy="88"/>
            </a:xfrm>
            <a:custGeom>
              <a:avLst/>
              <a:gdLst>
                <a:gd name="T0" fmla="*/ 176 w 176"/>
                <a:gd name="T1" fmla="*/ 44 h 88"/>
                <a:gd name="T2" fmla="*/ 0 w 176"/>
                <a:gd name="T3" fmla="*/ 88 h 88"/>
                <a:gd name="T4" fmla="*/ 0 w 176"/>
                <a:gd name="T5" fmla="*/ 0 h 88"/>
                <a:gd name="T6" fmla="*/ 176 w 176"/>
                <a:gd name="T7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6" h="88">
                  <a:moveTo>
                    <a:pt x="176" y="44"/>
                  </a:moveTo>
                  <a:lnTo>
                    <a:pt x="0" y="88"/>
                  </a:lnTo>
                  <a:lnTo>
                    <a:pt x="0" y="0"/>
                  </a:lnTo>
                  <a:lnTo>
                    <a:pt x="176" y="4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9" name="Line 413"/>
            <p:cNvSpPr>
              <a:spLocks noChangeShapeType="1"/>
            </p:cNvSpPr>
            <p:nvPr/>
          </p:nvSpPr>
          <p:spPr bwMode="auto">
            <a:xfrm>
              <a:off x="1532" y="3164"/>
              <a:ext cx="20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30" name="Freeform 414"/>
            <p:cNvSpPr>
              <a:spLocks/>
            </p:cNvSpPr>
            <p:nvPr/>
          </p:nvSpPr>
          <p:spPr bwMode="auto">
            <a:xfrm>
              <a:off x="2060" y="3010"/>
              <a:ext cx="56" cy="66"/>
            </a:xfrm>
            <a:custGeom>
              <a:avLst/>
              <a:gdLst>
                <a:gd name="T0" fmla="*/ 26 w 56"/>
                <a:gd name="T1" fmla="*/ 2 h 66"/>
                <a:gd name="T2" fmla="*/ 26 w 56"/>
                <a:gd name="T3" fmla="*/ 16 h 66"/>
                <a:gd name="T4" fmla="*/ 30 w 56"/>
                <a:gd name="T5" fmla="*/ 10 h 66"/>
                <a:gd name="T6" fmla="*/ 34 w 56"/>
                <a:gd name="T7" fmla="*/ 6 h 66"/>
                <a:gd name="T8" fmla="*/ 36 w 56"/>
                <a:gd name="T9" fmla="*/ 4 h 66"/>
                <a:gd name="T10" fmla="*/ 42 w 56"/>
                <a:gd name="T11" fmla="*/ 0 h 66"/>
                <a:gd name="T12" fmla="*/ 46 w 56"/>
                <a:gd name="T13" fmla="*/ 0 h 66"/>
                <a:gd name="T14" fmla="*/ 50 w 56"/>
                <a:gd name="T15" fmla="*/ 0 h 66"/>
                <a:gd name="T16" fmla="*/ 52 w 56"/>
                <a:gd name="T17" fmla="*/ 2 h 66"/>
                <a:gd name="T18" fmla="*/ 54 w 56"/>
                <a:gd name="T19" fmla="*/ 6 h 66"/>
                <a:gd name="T20" fmla="*/ 56 w 56"/>
                <a:gd name="T21" fmla="*/ 10 h 66"/>
                <a:gd name="T22" fmla="*/ 54 w 56"/>
                <a:gd name="T23" fmla="*/ 14 h 66"/>
                <a:gd name="T24" fmla="*/ 52 w 56"/>
                <a:gd name="T25" fmla="*/ 16 h 66"/>
                <a:gd name="T26" fmla="*/ 50 w 56"/>
                <a:gd name="T27" fmla="*/ 18 h 66"/>
                <a:gd name="T28" fmla="*/ 46 w 56"/>
                <a:gd name="T29" fmla="*/ 20 h 66"/>
                <a:gd name="T30" fmla="*/ 42 w 56"/>
                <a:gd name="T31" fmla="*/ 18 h 66"/>
                <a:gd name="T32" fmla="*/ 40 w 56"/>
                <a:gd name="T33" fmla="*/ 16 h 66"/>
                <a:gd name="T34" fmla="*/ 38 w 56"/>
                <a:gd name="T35" fmla="*/ 14 h 66"/>
                <a:gd name="T36" fmla="*/ 38 w 56"/>
                <a:gd name="T37" fmla="*/ 14 h 66"/>
                <a:gd name="T38" fmla="*/ 36 w 56"/>
                <a:gd name="T39" fmla="*/ 14 h 66"/>
                <a:gd name="T40" fmla="*/ 36 w 56"/>
                <a:gd name="T41" fmla="*/ 14 h 66"/>
                <a:gd name="T42" fmla="*/ 34 w 56"/>
                <a:gd name="T43" fmla="*/ 14 h 66"/>
                <a:gd name="T44" fmla="*/ 32 w 56"/>
                <a:gd name="T45" fmla="*/ 14 h 66"/>
                <a:gd name="T46" fmla="*/ 30 w 56"/>
                <a:gd name="T47" fmla="*/ 18 h 66"/>
                <a:gd name="T48" fmla="*/ 28 w 56"/>
                <a:gd name="T49" fmla="*/ 22 h 66"/>
                <a:gd name="T50" fmla="*/ 26 w 56"/>
                <a:gd name="T51" fmla="*/ 28 h 66"/>
                <a:gd name="T52" fmla="*/ 26 w 56"/>
                <a:gd name="T53" fmla="*/ 36 h 66"/>
                <a:gd name="T54" fmla="*/ 26 w 56"/>
                <a:gd name="T55" fmla="*/ 50 h 66"/>
                <a:gd name="T56" fmla="*/ 26 w 56"/>
                <a:gd name="T57" fmla="*/ 54 h 66"/>
                <a:gd name="T58" fmla="*/ 26 w 56"/>
                <a:gd name="T59" fmla="*/ 58 h 66"/>
                <a:gd name="T60" fmla="*/ 26 w 56"/>
                <a:gd name="T61" fmla="*/ 60 h 66"/>
                <a:gd name="T62" fmla="*/ 26 w 56"/>
                <a:gd name="T63" fmla="*/ 60 h 66"/>
                <a:gd name="T64" fmla="*/ 28 w 56"/>
                <a:gd name="T65" fmla="*/ 62 h 66"/>
                <a:gd name="T66" fmla="*/ 28 w 56"/>
                <a:gd name="T67" fmla="*/ 62 h 66"/>
                <a:gd name="T68" fmla="*/ 32 w 56"/>
                <a:gd name="T69" fmla="*/ 64 h 66"/>
                <a:gd name="T70" fmla="*/ 32 w 56"/>
                <a:gd name="T71" fmla="*/ 66 h 66"/>
                <a:gd name="T72" fmla="*/ 0 w 56"/>
                <a:gd name="T73" fmla="*/ 66 h 66"/>
                <a:gd name="T74" fmla="*/ 0 w 56"/>
                <a:gd name="T75" fmla="*/ 64 h 66"/>
                <a:gd name="T76" fmla="*/ 2 w 56"/>
                <a:gd name="T77" fmla="*/ 62 h 66"/>
                <a:gd name="T78" fmla="*/ 4 w 56"/>
                <a:gd name="T79" fmla="*/ 60 h 66"/>
                <a:gd name="T80" fmla="*/ 6 w 56"/>
                <a:gd name="T81" fmla="*/ 58 h 66"/>
                <a:gd name="T82" fmla="*/ 6 w 56"/>
                <a:gd name="T83" fmla="*/ 52 h 66"/>
                <a:gd name="T84" fmla="*/ 6 w 56"/>
                <a:gd name="T85" fmla="*/ 16 h 66"/>
                <a:gd name="T86" fmla="*/ 6 w 56"/>
                <a:gd name="T87" fmla="*/ 12 h 66"/>
                <a:gd name="T88" fmla="*/ 6 w 56"/>
                <a:gd name="T89" fmla="*/ 8 h 66"/>
                <a:gd name="T90" fmla="*/ 4 w 56"/>
                <a:gd name="T91" fmla="*/ 8 h 66"/>
                <a:gd name="T92" fmla="*/ 4 w 56"/>
                <a:gd name="T93" fmla="*/ 6 h 66"/>
                <a:gd name="T94" fmla="*/ 2 w 56"/>
                <a:gd name="T95" fmla="*/ 6 h 66"/>
                <a:gd name="T96" fmla="*/ 0 w 56"/>
                <a:gd name="T97" fmla="*/ 4 h 66"/>
                <a:gd name="T98" fmla="*/ 0 w 56"/>
                <a:gd name="T99" fmla="*/ 2 h 66"/>
                <a:gd name="T100" fmla="*/ 26 w 56"/>
                <a:gd name="T101" fmla="*/ 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6" h="66">
                  <a:moveTo>
                    <a:pt x="26" y="2"/>
                  </a:moveTo>
                  <a:lnTo>
                    <a:pt x="26" y="16"/>
                  </a:lnTo>
                  <a:lnTo>
                    <a:pt x="30" y="10"/>
                  </a:lnTo>
                  <a:lnTo>
                    <a:pt x="34" y="6"/>
                  </a:lnTo>
                  <a:lnTo>
                    <a:pt x="36" y="4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2" y="2"/>
                  </a:lnTo>
                  <a:lnTo>
                    <a:pt x="54" y="6"/>
                  </a:lnTo>
                  <a:lnTo>
                    <a:pt x="56" y="10"/>
                  </a:lnTo>
                  <a:lnTo>
                    <a:pt x="54" y="14"/>
                  </a:lnTo>
                  <a:lnTo>
                    <a:pt x="52" y="16"/>
                  </a:lnTo>
                  <a:lnTo>
                    <a:pt x="50" y="18"/>
                  </a:lnTo>
                  <a:lnTo>
                    <a:pt x="46" y="20"/>
                  </a:lnTo>
                  <a:lnTo>
                    <a:pt x="42" y="18"/>
                  </a:lnTo>
                  <a:lnTo>
                    <a:pt x="40" y="16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6" y="14"/>
                  </a:lnTo>
                  <a:lnTo>
                    <a:pt x="36" y="14"/>
                  </a:lnTo>
                  <a:lnTo>
                    <a:pt x="34" y="14"/>
                  </a:lnTo>
                  <a:lnTo>
                    <a:pt x="32" y="14"/>
                  </a:lnTo>
                  <a:lnTo>
                    <a:pt x="30" y="18"/>
                  </a:lnTo>
                  <a:lnTo>
                    <a:pt x="28" y="22"/>
                  </a:lnTo>
                  <a:lnTo>
                    <a:pt x="26" y="28"/>
                  </a:lnTo>
                  <a:lnTo>
                    <a:pt x="26" y="36"/>
                  </a:lnTo>
                  <a:lnTo>
                    <a:pt x="26" y="50"/>
                  </a:lnTo>
                  <a:lnTo>
                    <a:pt x="26" y="54"/>
                  </a:lnTo>
                  <a:lnTo>
                    <a:pt x="26" y="58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8" y="62"/>
                  </a:lnTo>
                  <a:lnTo>
                    <a:pt x="28" y="62"/>
                  </a:lnTo>
                  <a:lnTo>
                    <a:pt x="32" y="64"/>
                  </a:lnTo>
                  <a:lnTo>
                    <a:pt x="32" y="66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60"/>
                  </a:lnTo>
                  <a:lnTo>
                    <a:pt x="6" y="58"/>
                  </a:lnTo>
                  <a:lnTo>
                    <a:pt x="6" y="52"/>
                  </a:lnTo>
                  <a:lnTo>
                    <a:pt x="6" y="16"/>
                  </a:lnTo>
                  <a:lnTo>
                    <a:pt x="6" y="12"/>
                  </a:lnTo>
                  <a:lnTo>
                    <a:pt x="6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31" name="Freeform 415"/>
            <p:cNvSpPr>
              <a:spLocks noEditPoints="1"/>
            </p:cNvSpPr>
            <p:nvPr/>
          </p:nvSpPr>
          <p:spPr bwMode="auto">
            <a:xfrm>
              <a:off x="2120" y="3010"/>
              <a:ext cx="66" cy="68"/>
            </a:xfrm>
            <a:custGeom>
              <a:avLst/>
              <a:gdLst>
                <a:gd name="T0" fmla="*/ 28 w 66"/>
                <a:gd name="T1" fmla="*/ 62 h 68"/>
                <a:gd name="T2" fmla="*/ 14 w 66"/>
                <a:gd name="T3" fmla="*/ 68 h 68"/>
                <a:gd name="T4" fmla="*/ 4 w 66"/>
                <a:gd name="T5" fmla="*/ 64 h 68"/>
                <a:gd name="T6" fmla="*/ 0 w 66"/>
                <a:gd name="T7" fmla="*/ 54 h 68"/>
                <a:gd name="T8" fmla="*/ 4 w 66"/>
                <a:gd name="T9" fmla="*/ 46 h 68"/>
                <a:gd name="T10" fmla="*/ 12 w 66"/>
                <a:gd name="T11" fmla="*/ 38 h 68"/>
                <a:gd name="T12" fmla="*/ 26 w 66"/>
                <a:gd name="T13" fmla="*/ 30 h 68"/>
                <a:gd name="T14" fmla="*/ 36 w 66"/>
                <a:gd name="T15" fmla="*/ 18 h 68"/>
                <a:gd name="T16" fmla="*/ 36 w 66"/>
                <a:gd name="T17" fmla="*/ 10 h 68"/>
                <a:gd name="T18" fmla="*/ 32 w 66"/>
                <a:gd name="T19" fmla="*/ 6 h 68"/>
                <a:gd name="T20" fmla="*/ 28 w 66"/>
                <a:gd name="T21" fmla="*/ 4 h 68"/>
                <a:gd name="T22" fmla="*/ 20 w 66"/>
                <a:gd name="T23" fmla="*/ 6 h 68"/>
                <a:gd name="T24" fmla="*/ 18 w 66"/>
                <a:gd name="T25" fmla="*/ 10 h 68"/>
                <a:gd name="T26" fmla="*/ 20 w 66"/>
                <a:gd name="T27" fmla="*/ 14 h 68"/>
                <a:gd name="T28" fmla="*/ 22 w 66"/>
                <a:gd name="T29" fmla="*/ 18 h 68"/>
                <a:gd name="T30" fmla="*/ 20 w 66"/>
                <a:gd name="T31" fmla="*/ 24 h 68"/>
                <a:gd name="T32" fmla="*/ 12 w 66"/>
                <a:gd name="T33" fmla="*/ 28 h 68"/>
                <a:gd name="T34" fmla="*/ 6 w 66"/>
                <a:gd name="T35" fmla="*/ 24 h 68"/>
                <a:gd name="T36" fmla="*/ 2 w 66"/>
                <a:gd name="T37" fmla="*/ 18 h 68"/>
                <a:gd name="T38" fmla="*/ 6 w 66"/>
                <a:gd name="T39" fmla="*/ 10 h 68"/>
                <a:gd name="T40" fmla="*/ 18 w 66"/>
                <a:gd name="T41" fmla="*/ 2 h 68"/>
                <a:gd name="T42" fmla="*/ 34 w 66"/>
                <a:gd name="T43" fmla="*/ 0 h 68"/>
                <a:gd name="T44" fmla="*/ 48 w 66"/>
                <a:gd name="T45" fmla="*/ 4 h 68"/>
                <a:gd name="T46" fmla="*/ 56 w 66"/>
                <a:gd name="T47" fmla="*/ 12 h 68"/>
                <a:gd name="T48" fmla="*/ 56 w 66"/>
                <a:gd name="T49" fmla="*/ 20 h 68"/>
                <a:gd name="T50" fmla="*/ 56 w 66"/>
                <a:gd name="T51" fmla="*/ 50 h 68"/>
                <a:gd name="T52" fmla="*/ 56 w 66"/>
                <a:gd name="T53" fmla="*/ 56 h 68"/>
                <a:gd name="T54" fmla="*/ 58 w 66"/>
                <a:gd name="T55" fmla="*/ 58 h 68"/>
                <a:gd name="T56" fmla="*/ 60 w 66"/>
                <a:gd name="T57" fmla="*/ 58 h 68"/>
                <a:gd name="T58" fmla="*/ 64 w 66"/>
                <a:gd name="T59" fmla="*/ 56 h 68"/>
                <a:gd name="T60" fmla="*/ 62 w 66"/>
                <a:gd name="T61" fmla="*/ 62 h 68"/>
                <a:gd name="T62" fmla="*/ 54 w 66"/>
                <a:gd name="T63" fmla="*/ 66 h 68"/>
                <a:gd name="T64" fmla="*/ 44 w 66"/>
                <a:gd name="T65" fmla="*/ 66 h 68"/>
                <a:gd name="T66" fmla="*/ 38 w 66"/>
                <a:gd name="T67" fmla="*/ 62 h 68"/>
                <a:gd name="T68" fmla="*/ 36 w 66"/>
                <a:gd name="T69" fmla="*/ 52 h 68"/>
                <a:gd name="T70" fmla="*/ 30 w 66"/>
                <a:gd name="T71" fmla="*/ 34 h 68"/>
                <a:gd name="T72" fmla="*/ 22 w 66"/>
                <a:gd name="T73" fmla="*/ 44 h 68"/>
                <a:gd name="T74" fmla="*/ 22 w 66"/>
                <a:gd name="T75" fmla="*/ 50 h 68"/>
                <a:gd name="T76" fmla="*/ 26 w 66"/>
                <a:gd name="T77" fmla="*/ 56 h 68"/>
                <a:gd name="T78" fmla="*/ 32 w 66"/>
                <a:gd name="T79" fmla="*/ 5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6" h="68">
                  <a:moveTo>
                    <a:pt x="36" y="58"/>
                  </a:moveTo>
                  <a:lnTo>
                    <a:pt x="28" y="62"/>
                  </a:lnTo>
                  <a:lnTo>
                    <a:pt x="22" y="66"/>
                  </a:lnTo>
                  <a:lnTo>
                    <a:pt x="14" y="68"/>
                  </a:lnTo>
                  <a:lnTo>
                    <a:pt x="10" y="66"/>
                  </a:lnTo>
                  <a:lnTo>
                    <a:pt x="4" y="64"/>
                  </a:lnTo>
                  <a:lnTo>
                    <a:pt x="2" y="60"/>
                  </a:lnTo>
                  <a:lnTo>
                    <a:pt x="0" y="54"/>
                  </a:lnTo>
                  <a:lnTo>
                    <a:pt x="2" y="50"/>
                  </a:lnTo>
                  <a:lnTo>
                    <a:pt x="4" y="46"/>
                  </a:lnTo>
                  <a:lnTo>
                    <a:pt x="8" y="42"/>
                  </a:lnTo>
                  <a:lnTo>
                    <a:pt x="12" y="38"/>
                  </a:lnTo>
                  <a:lnTo>
                    <a:pt x="18" y="34"/>
                  </a:lnTo>
                  <a:lnTo>
                    <a:pt x="26" y="30"/>
                  </a:lnTo>
                  <a:lnTo>
                    <a:pt x="36" y="26"/>
                  </a:lnTo>
                  <a:lnTo>
                    <a:pt x="36" y="18"/>
                  </a:lnTo>
                  <a:lnTo>
                    <a:pt x="36" y="12"/>
                  </a:lnTo>
                  <a:lnTo>
                    <a:pt x="36" y="10"/>
                  </a:lnTo>
                  <a:lnTo>
                    <a:pt x="34" y="8"/>
                  </a:lnTo>
                  <a:lnTo>
                    <a:pt x="32" y="6"/>
                  </a:lnTo>
                  <a:lnTo>
                    <a:pt x="30" y="4"/>
                  </a:lnTo>
                  <a:lnTo>
                    <a:pt x="28" y="4"/>
                  </a:lnTo>
                  <a:lnTo>
                    <a:pt x="22" y="6"/>
                  </a:lnTo>
                  <a:lnTo>
                    <a:pt x="20" y="6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20" y="14"/>
                  </a:lnTo>
                  <a:lnTo>
                    <a:pt x="22" y="16"/>
                  </a:lnTo>
                  <a:lnTo>
                    <a:pt x="22" y="18"/>
                  </a:lnTo>
                  <a:lnTo>
                    <a:pt x="22" y="22"/>
                  </a:lnTo>
                  <a:lnTo>
                    <a:pt x="20" y="24"/>
                  </a:lnTo>
                  <a:lnTo>
                    <a:pt x="16" y="26"/>
                  </a:lnTo>
                  <a:lnTo>
                    <a:pt x="12" y="28"/>
                  </a:lnTo>
                  <a:lnTo>
                    <a:pt x="8" y="26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2" y="18"/>
                  </a:lnTo>
                  <a:lnTo>
                    <a:pt x="4" y="14"/>
                  </a:lnTo>
                  <a:lnTo>
                    <a:pt x="6" y="10"/>
                  </a:lnTo>
                  <a:lnTo>
                    <a:pt x="12" y="6"/>
                  </a:lnTo>
                  <a:lnTo>
                    <a:pt x="18" y="2"/>
                  </a:lnTo>
                  <a:lnTo>
                    <a:pt x="26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48" y="4"/>
                  </a:lnTo>
                  <a:lnTo>
                    <a:pt x="52" y="8"/>
                  </a:lnTo>
                  <a:lnTo>
                    <a:pt x="56" y="12"/>
                  </a:lnTo>
                  <a:lnTo>
                    <a:pt x="56" y="16"/>
                  </a:lnTo>
                  <a:lnTo>
                    <a:pt x="56" y="20"/>
                  </a:lnTo>
                  <a:lnTo>
                    <a:pt x="56" y="26"/>
                  </a:lnTo>
                  <a:lnTo>
                    <a:pt x="56" y="50"/>
                  </a:lnTo>
                  <a:lnTo>
                    <a:pt x="56" y="54"/>
                  </a:lnTo>
                  <a:lnTo>
                    <a:pt x="56" y="56"/>
                  </a:lnTo>
                  <a:lnTo>
                    <a:pt x="58" y="58"/>
                  </a:lnTo>
                  <a:lnTo>
                    <a:pt x="58" y="58"/>
                  </a:lnTo>
                  <a:lnTo>
                    <a:pt x="58" y="58"/>
                  </a:lnTo>
                  <a:lnTo>
                    <a:pt x="60" y="58"/>
                  </a:lnTo>
                  <a:lnTo>
                    <a:pt x="62" y="58"/>
                  </a:lnTo>
                  <a:lnTo>
                    <a:pt x="64" y="56"/>
                  </a:lnTo>
                  <a:lnTo>
                    <a:pt x="66" y="58"/>
                  </a:lnTo>
                  <a:lnTo>
                    <a:pt x="62" y="62"/>
                  </a:lnTo>
                  <a:lnTo>
                    <a:pt x="58" y="66"/>
                  </a:lnTo>
                  <a:lnTo>
                    <a:pt x="54" y="66"/>
                  </a:lnTo>
                  <a:lnTo>
                    <a:pt x="50" y="68"/>
                  </a:lnTo>
                  <a:lnTo>
                    <a:pt x="44" y="66"/>
                  </a:lnTo>
                  <a:lnTo>
                    <a:pt x="40" y="64"/>
                  </a:lnTo>
                  <a:lnTo>
                    <a:pt x="38" y="62"/>
                  </a:lnTo>
                  <a:lnTo>
                    <a:pt x="36" y="58"/>
                  </a:lnTo>
                  <a:close/>
                  <a:moveTo>
                    <a:pt x="36" y="52"/>
                  </a:moveTo>
                  <a:lnTo>
                    <a:pt x="36" y="30"/>
                  </a:lnTo>
                  <a:lnTo>
                    <a:pt x="30" y="34"/>
                  </a:lnTo>
                  <a:lnTo>
                    <a:pt x="24" y="40"/>
                  </a:lnTo>
                  <a:lnTo>
                    <a:pt x="22" y="44"/>
                  </a:lnTo>
                  <a:lnTo>
                    <a:pt x="20" y="48"/>
                  </a:lnTo>
                  <a:lnTo>
                    <a:pt x="22" y="50"/>
                  </a:lnTo>
                  <a:lnTo>
                    <a:pt x="22" y="54"/>
                  </a:lnTo>
                  <a:lnTo>
                    <a:pt x="26" y="56"/>
                  </a:lnTo>
                  <a:lnTo>
                    <a:pt x="28" y="56"/>
                  </a:lnTo>
                  <a:lnTo>
                    <a:pt x="32" y="54"/>
                  </a:lnTo>
                  <a:lnTo>
                    <a:pt x="36" y="5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32" name="Freeform 416"/>
            <p:cNvSpPr>
              <a:spLocks noEditPoints="1"/>
            </p:cNvSpPr>
            <p:nvPr/>
          </p:nvSpPr>
          <p:spPr bwMode="auto">
            <a:xfrm>
              <a:off x="2192" y="2980"/>
              <a:ext cx="70" cy="98"/>
            </a:xfrm>
            <a:custGeom>
              <a:avLst/>
              <a:gdLst>
                <a:gd name="T0" fmla="*/ 64 w 70"/>
                <a:gd name="T1" fmla="*/ 0 h 98"/>
                <a:gd name="T2" fmla="*/ 64 w 70"/>
                <a:gd name="T3" fmla="*/ 78 h 98"/>
                <a:gd name="T4" fmla="*/ 64 w 70"/>
                <a:gd name="T5" fmla="*/ 84 h 98"/>
                <a:gd name="T6" fmla="*/ 64 w 70"/>
                <a:gd name="T7" fmla="*/ 86 h 98"/>
                <a:gd name="T8" fmla="*/ 64 w 70"/>
                <a:gd name="T9" fmla="*/ 88 h 98"/>
                <a:gd name="T10" fmla="*/ 66 w 70"/>
                <a:gd name="T11" fmla="*/ 88 h 98"/>
                <a:gd name="T12" fmla="*/ 68 w 70"/>
                <a:gd name="T13" fmla="*/ 90 h 98"/>
                <a:gd name="T14" fmla="*/ 70 w 70"/>
                <a:gd name="T15" fmla="*/ 90 h 98"/>
                <a:gd name="T16" fmla="*/ 70 w 70"/>
                <a:gd name="T17" fmla="*/ 94 h 98"/>
                <a:gd name="T18" fmla="*/ 44 w 70"/>
                <a:gd name="T19" fmla="*/ 98 h 98"/>
                <a:gd name="T20" fmla="*/ 44 w 70"/>
                <a:gd name="T21" fmla="*/ 88 h 98"/>
                <a:gd name="T22" fmla="*/ 40 w 70"/>
                <a:gd name="T23" fmla="*/ 92 h 98"/>
                <a:gd name="T24" fmla="*/ 36 w 70"/>
                <a:gd name="T25" fmla="*/ 96 h 98"/>
                <a:gd name="T26" fmla="*/ 32 w 70"/>
                <a:gd name="T27" fmla="*/ 96 h 98"/>
                <a:gd name="T28" fmla="*/ 26 w 70"/>
                <a:gd name="T29" fmla="*/ 98 h 98"/>
                <a:gd name="T30" fmla="*/ 18 w 70"/>
                <a:gd name="T31" fmla="*/ 96 h 98"/>
                <a:gd name="T32" fmla="*/ 12 w 70"/>
                <a:gd name="T33" fmla="*/ 92 h 98"/>
                <a:gd name="T34" fmla="*/ 6 w 70"/>
                <a:gd name="T35" fmla="*/ 86 h 98"/>
                <a:gd name="T36" fmla="*/ 4 w 70"/>
                <a:gd name="T37" fmla="*/ 80 h 98"/>
                <a:gd name="T38" fmla="*/ 2 w 70"/>
                <a:gd name="T39" fmla="*/ 74 h 98"/>
                <a:gd name="T40" fmla="*/ 0 w 70"/>
                <a:gd name="T41" fmla="*/ 64 h 98"/>
                <a:gd name="T42" fmla="*/ 2 w 70"/>
                <a:gd name="T43" fmla="*/ 56 h 98"/>
                <a:gd name="T44" fmla="*/ 4 w 70"/>
                <a:gd name="T45" fmla="*/ 46 h 98"/>
                <a:gd name="T46" fmla="*/ 8 w 70"/>
                <a:gd name="T47" fmla="*/ 40 h 98"/>
                <a:gd name="T48" fmla="*/ 14 w 70"/>
                <a:gd name="T49" fmla="*/ 34 h 98"/>
                <a:gd name="T50" fmla="*/ 22 w 70"/>
                <a:gd name="T51" fmla="*/ 32 h 98"/>
                <a:gd name="T52" fmla="*/ 28 w 70"/>
                <a:gd name="T53" fmla="*/ 30 h 98"/>
                <a:gd name="T54" fmla="*/ 32 w 70"/>
                <a:gd name="T55" fmla="*/ 30 h 98"/>
                <a:gd name="T56" fmla="*/ 36 w 70"/>
                <a:gd name="T57" fmla="*/ 32 h 98"/>
                <a:gd name="T58" fmla="*/ 40 w 70"/>
                <a:gd name="T59" fmla="*/ 34 h 98"/>
                <a:gd name="T60" fmla="*/ 44 w 70"/>
                <a:gd name="T61" fmla="*/ 40 h 98"/>
                <a:gd name="T62" fmla="*/ 44 w 70"/>
                <a:gd name="T63" fmla="*/ 16 h 98"/>
                <a:gd name="T64" fmla="*/ 44 w 70"/>
                <a:gd name="T65" fmla="*/ 10 h 98"/>
                <a:gd name="T66" fmla="*/ 44 w 70"/>
                <a:gd name="T67" fmla="*/ 6 h 98"/>
                <a:gd name="T68" fmla="*/ 42 w 70"/>
                <a:gd name="T69" fmla="*/ 6 h 98"/>
                <a:gd name="T70" fmla="*/ 42 w 70"/>
                <a:gd name="T71" fmla="*/ 4 h 98"/>
                <a:gd name="T72" fmla="*/ 40 w 70"/>
                <a:gd name="T73" fmla="*/ 4 h 98"/>
                <a:gd name="T74" fmla="*/ 36 w 70"/>
                <a:gd name="T75" fmla="*/ 4 h 98"/>
                <a:gd name="T76" fmla="*/ 36 w 70"/>
                <a:gd name="T77" fmla="*/ 0 h 98"/>
                <a:gd name="T78" fmla="*/ 64 w 70"/>
                <a:gd name="T79" fmla="*/ 0 h 98"/>
                <a:gd name="T80" fmla="*/ 44 w 70"/>
                <a:gd name="T81" fmla="*/ 48 h 98"/>
                <a:gd name="T82" fmla="*/ 40 w 70"/>
                <a:gd name="T83" fmla="*/ 40 h 98"/>
                <a:gd name="T84" fmla="*/ 36 w 70"/>
                <a:gd name="T85" fmla="*/ 36 h 98"/>
                <a:gd name="T86" fmla="*/ 32 w 70"/>
                <a:gd name="T87" fmla="*/ 34 h 98"/>
                <a:gd name="T88" fmla="*/ 28 w 70"/>
                <a:gd name="T89" fmla="*/ 34 h 98"/>
                <a:gd name="T90" fmla="*/ 26 w 70"/>
                <a:gd name="T91" fmla="*/ 36 h 98"/>
                <a:gd name="T92" fmla="*/ 24 w 70"/>
                <a:gd name="T93" fmla="*/ 40 h 98"/>
                <a:gd name="T94" fmla="*/ 22 w 70"/>
                <a:gd name="T95" fmla="*/ 44 h 98"/>
                <a:gd name="T96" fmla="*/ 20 w 70"/>
                <a:gd name="T97" fmla="*/ 50 h 98"/>
                <a:gd name="T98" fmla="*/ 20 w 70"/>
                <a:gd name="T99" fmla="*/ 60 h 98"/>
                <a:gd name="T100" fmla="*/ 20 w 70"/>
                <a:gd name="T101" fmla="*/ 68 h 98"/>
                <a:gd name="T102" fmla="*/ 22 w 70"/>
                <a:gd name="T103" fmla="*/ 74 h 98"/>
                <a:gd name="T104" fmla="*/ 22 w 70"/>
                <a:gd name="T105" fmla="*/ 80 h 98"/>
                <a:gd name="T106" fmla="*/ 24 w 70"/>
                <a:gd name="T107" fmla="*/ 86 h 98"/>
                <a:gd name="T108" fmla="*/ 28 w 70"/>
                <a:gd name="T109" fmla="*/ 88 h 98"/>
                <a:gd name="T110" fmla="*/ 30 w 70"/>
                <a:gd name="T111" fmla="*/ 90 h 98"/>
                <a:gd name="T112" fmla="*/ 32 w 70"/>
                <a:gd name="T113" fmla="*/ 90 h 98"/>
                <a:gd name="T114" fmla="*/ 36 w 70"/>
                <a:gd name="T115" fmla="*/ 88 h 98"/>
                <a:gd name="T116" fmla="*/ 40 w 70"/>
                <a:gd name="T117" fmla="*/ 86 h 98"/>
                <a:gd name="T118" fmla="*/ 44 w 70"/>
                <a:gd name="T119" fmla="*/ 80 h 98"/>
                <a:gd name="T120" fmla="*/ 44 w 70"/>
                <a:gd name="T121" fmla="*/ 4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" h="98">
                  <a:moveTo>
                    <a:pt x="64" y="0"/>
                  </a:moveTo>
                  <a:lnTo>
                    <a:pt x="64" y="78"/>
                  </a:lnTo>
                  <a:lnTo>
                    <a:pt x="64" y="84"/>
                  </a:lnTo>
                  <a:lnTo>
                    <a:pt x="64" y="86"/>
                  </a:lnTo>
                  <a:lnTo>
                    <a:pt x="64" y="88"/>
                  </a:lnTo>
                  <a:lnTo>
                    <a:pt x="66" y="88"/>
                  </a:lnTo>
                  <a:lnTo>
                    <a:pt x="68" y="90"/>
                  </a:lnTo>
                  <a:lnTo>
                    <a:pt x="70" y="90"/>
                  </a:lnTo>
                  <a:lnTo>
                    <a:pt x="70" y="94"/>
                  </a:lnTo>
                  <a:lnTo>
                    <a:pt x="44" y="98"/>
                  </a:lnTo>
                  <a:lnTo>
                    <a:pt x="44" y="88"/>
                  </a:lnTo>
                  <a:lnTo>
                    <a:pt x="40" y="92"/>
                  </a:lnTo>
                  <a:lnTo>
                    <a:pt x="36" y="96"/>
                  </a:lnTo>
                  <a:lnTo>
                    <a:pt x="32" y="96"/>
                  </a:lnTo>
                  <a:lnTo>
                    <a:pt x="26" y="98"/>
                  </a:lnTo>
                  <a:lnTo>
                    <a:pt x="18" y="96"/>
                  </a:lnTo>
                  <a:lnTo>
                    <a:pt x="12" y="92"/>
                  </a:lnTo>
                  <a:lnTo>
                    <a:pt x="6" y="86"/>
                  </a:lnTo>
                  <a:lnTo>
                    <a:pt x="4" y="80"/>
                  </a:lnTo>
                  <a:lnTo>
                    <a:pt x="2" y="74"/>
                  </a:lnTo>
                  <a:lnTo>
                    <a:pt x="0" y="64"/>
                  </a:lnTo>
                  <a:lnTo>
                    <a:pt x="2" y="56"/>
                  </a:lnTo>
                  <a:lnTo>
                    <a:pt x="4" y="46"/>
                  </a:lnTo>
                  <a:lnTo>
                    <a:pt x="8" y="40"/>
                  </a:lnTo>
                  <a:lnTo>
                    <a:pt x="14" y="34"/>
                  </a:lnTo>
                  <a:lnTo>
                    <a:pt x="22" y="32"/>
                  </a:lnTo>
                  <a:lnTo>
                    <a:pt x="28" y="30"/>
                  </a:lnTo>
                  <a:lnTo>
                    <a:pt x="32" y="30"/>
                  </a:lnTo>
                  <a:lnTo>
                    <a:pt x="36" y="32"/>
                  </a:lnTo>
                  <a:lnTo>
                    <a:pt x="40" y="34"/>
                  </a:lnTo>
                  <a:lnTo>
                    <a:pt x="44" y="40"/>
                  </a:lnTo>
                  <a:lnTo>
                    <a:pt x="44" y="16"/>
                  </a:lnTo>
                  <a:lnTo>
                    <a:pt x="44" y="10"/>
                  </a:lnTo>
                  <a:lnTo>
                    <a:pt x="44" y="6"/>
                  </a:lnTo>
                  <a:lnTo>
                    <a:pt x="42" y="6"/>
                  </a:lnTo>
                  <a:lnTo>
                    <a:pt x="42" y="4"/>
                  </a:lnTo>
                  <a:lnTo>
                    <a:pt x="40" y="4"/>
                  </a:lnTo>
                  <a:lnTo>
                    <a:pt x="36" y="4"/>
                  </a:lnTo>
                  <a:lnTo>
                    <a:pt x="36" y="0"/>
                  </a:lnTo>
                  <a:lnTo>
                    <a:pt x="64" y="0"/>
                  </a:lnTo>
                  <a:close/>
                  <a:moveTo>
                    <a:pt x="44" y="48"/>
                  </a:moveTo>
                  <a:lnTo>
                    <a:pt x="40" y="40"/>
                  </a:lnTo>
                  <a:lnTo>
                    <a:pt x="36" y="36"/>
                  </a:lnTo>
                  <a:lnTo>
                    <a:pt x="32" y="34"/>
                  </a:lnTo>
                  <a:lnTo>
                    <a:pt x="28" y="34"/>
                  </a:lnTo>
                  <a:lnTo>
                    <a:pt x="26" y="36"/>
                  </a:lnTo>
                  <a:lnTo>
                    <a:pt x="24" y="40"/>
                  </a:lnTo>
                  <a:lnTo>
                    <a:pt x="22" y="44"/>
                  </a:lnTo>
                  <a:lnTo>
                    <a:pt x="20" y="50"/>
                  </a:lnTo>
                  <a:lnTo>
                    <a:pt x="20" y="60"/>
                  </a:lnTo>
                  <a:lnTo>
                    <a:pt x="20" y="68"/>
                  </a:lnTo>
                  <a:lnTo>
                    <a:pt x="22" y="74"/>
                  </a:lnTo>
                  <a:lnTo>
                    <a:pt x="22" y="80"/>
                  </a:lnTo>
                  <a:lnTo>
                    <a:pt x="24" y="86"/>
                  </a:lnTo>
                  <a:lnTo>
                    <a:pt x="28" y="88"/>
                  </a:lnTo>
                  <a:lnTo>
                    <a:pt x="30" y="90"/>
                  </a:lnTo>
                  <a:lnTo>
                    <a:pt x="32" y="90"/>
                  </a:lnTo>
                  <a:lnTo>
                    <a:pt x="36" y="88"/>
                  </a:lnTo>
                  <a:lnTo>
                    <a:pt x="40" y="86"/>
                  </a:lnTo>
                  <a:lnTo>
                    <a:pt x="44" y="80"/>
                  </a:lnTo>
                  <a:lnTo>
                    <a:pt x="44" y="4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33" name="Freeform 417"/>
            <p:cNvSpPr>
              <a:spLocks noEditPoints="1"/>
            </p:cNvSpPr>
            <p:nvPr/>
          </p:nvSpPr>
          <p:spPr bwMode="auto">
            <a:xfrm>
              <a:off x="2274" y="2978"/>
              <a:ext cx="32" cy="98"/>
            </a:xfrm>
            <a:custGeom>
              <a:avLst/>
              <a:gdLst>
                <a:gd name="T0" fmla="*/ 16 w 32"/>
                <a:gd name="T1" fmla="*/ 0 h 98"/>
                <a:gd name="T2" fmla="*/ 20 w 32"/>
                <a:gd name="T3" fmla="*/ 2 h 98"/>
                <a:gd name="T4" fmla="*/ 22 w 32"/>
                <a:gd name="T5" fmla="*/ 4 h 98"/>
                <a:gd name="T6" fmla="*/ 24 w 32"/>
                <a:gd name="T7" fmla="*/ 6 h 98"/>
                <a:gd name="T8" fmla="*/ 26 w 32"/>
                <a:gd name="T9" fmla="*/ 10 h 98"/>
                <a:gd name="T10" fmla="*/ 24 w 32"/>
                <a:gd name="T11" fmla="*/ 14 h 98"/>
                <a:gd name="T12" fmla="*/ 22 w 32"/>
                <a:gd name="T13" fmla="*/ 18 h 98"/>
                <a:gd name="T14" fmla="*/ 20 w 32"/>
                <a:gd name="T15" fmla="*/ 20 h 98"/>
                <a:gd name="T16" fmla="*/ 16 w 32"/>
                <a:gd name="T17" fmla="*/ 20 h 98"/>
                <a:gd name="T18" fmla="*/ 12 w 32"/>
                <a:gd name="T19" fmla="*/ 20 h 98"/>
                <a:gd name="T20" fmla="*/ 8 w 32"/>
                <a:gd name="T21" fmla="*/ 18 h 98"/>
                <a:gd name="T22" fmla="*/ 6 w 32"/>
                <a:gd name="T23" fmla="*/ 14 h 98"/>
                <a:gd name="T24" fmla="*/ 6 w 32"/>
                <a:gd name="T25" fmla="*/ 10 h 98"/>
                <a:gd name="T26" fmla="*/ 6 w 32"/>
                <a:gd name="T27" fmla="*/ 6 h 98"/>
                <a:gd name="T28" fmla="*/ 8 w 32"/>
                <a:gd name="T29" fmla="*/ 4 h 98"/>
                <a:gd name="T30" fmla="*/ 12 w 32"/>
                <a:gd name="T31" fmla="*/ 2 h 98"/>
                <a:gd name="T32" fmla="*/ 16 w 32"/>
                <a:gd name="T33" fmla="*/ 0 h 98"/>
                <a:gd name="T34" fmla="*/ 26 w 32"/>
                <a:gd name="T35" fmla="*/ 34 h 98"/>
                <a:gd name="T36" fmla="*/ 26 w 32"/>
                <a:gd name="T37" fmla="*/ 84 h 98"/>
                <a:gd name="T38" fmla="*/ 26 w 32"/>
                <a:gd name="T39" fmla="*/ 90 h 98"/>
                <a:gd name="T40" fmla="*/ 26 w 32"/>
                <a:gd name="T41" fmla="*/ 92 h 98"/>
                <a:gd name="T42" fmla="*/ 28 w 32"/>
                <a:gd name="T43" fmla="*/ 94 h 98"/>
                <a:gd name="T44" fmla="*/ 32 w 32"/>
                <a:gd name="T45" fmla="*/ 96 h 98"/>
                <a:gd name="T46" fmla="*/ 32 w 32"/>
                <a:gd name="T47" fmla="*/ 98 h 98"/>
                <a:gd name="T48" fmla="*/ 0 w 32"/>
                <a:gd name="T49" fmla="*/ 98 h 98"/>
                <a:gd name="T50" fmla="*/ 0 w 32"/>
                <a:gd name="T51" fmla="*/ 96 h 98"/>
                <a:gd name="T52" fmla="*/ 2 w 32"/>
                <a:gd name="T53" fmla="*/ 94 h 98"/>
                <a:gd name="T54" fmla="*/ 4 w 32"/>
                <a:gd name="T55" fmla="*/ 92 h 98"/>
                <a:gd name="T56" fmla="*/ 6 w 32"/>
                <a:gd name="T57" fmla="*/ 90 h 98"/>
                <a:gd name="T58" fmla="*/ 6 w 32"/>
                <a:gd name="T59" fmla="*/ 84 h 98"/>
                <a:gd name="T60" fmla="*/ 6 w 32"/>
                <a:gd name="T61" fmla="*/ 48 h 98"/>
                <a:gd name="T62" fmla="*/ 6 w 32"/>
                <a:gd name="T63" fmla="*/ 42 h 98"/>
                <a:gd name="T64" fmla="*/ 4 w 32"/>
                <a:gd name="T65" fmla="*/ 38 h 98"/>
                <a:gd name="T66" fmla="*/ 2 w 32"/>
                <a:gd name="T67" fmla="*/ 38 h 98"/>
                <a:gd name="T68" fmla="*/ 0 w 32"/>
                <a:gd name="T69" fmla="*/ 36 h 98"/>
                <a:gd name="T70" fmla="*/ 0 w 32"/>
                <a:gd name="T71" fmla="*/ 34 h 98"/>
                <a:gd name="T72" fmla="*/ 26 w 32"/>
                <a:gd name="T73" fmla="*/ 3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" h="98">
                  <a:moveTo>
                    <a:pt x="16" y="0"/>
                  </a:moveTo>
                  <a:lnTo>
                    <a:pt x="20" y="2"/>
                  </a:lnTo>
                  <a:lnTo>
                    <a:pt x="22" y="4"/>
                  </a:lnTo>
                  <a:lnTo>
                    <a:pt x="24" y="6"/>
                  </a:lnTo>
                  <a:lnTo>
                    <a:pt x="26" y="10"/>
                  </a:lnTo>
                  <a:lnTo>
                    <a:pt x="24" y="14"/>
                  </a:lnTo>
                  <a:lnTo>
                    <a:pt x="22" y="18"/>
                  </a:lnTo>
                  <a:lnTo>
                    <a:pt x="20" y="20"/>
                  </a:lnTo>
                  <a:lnTo>
                    <a:pt x="16" y="20"/>
                  </a:lnTo>
                  <a:lnTo>
                    <a:pt x="12" y="20"/>
                  </a:lnTo>
                  <a:lnTo>
                    <a:pt x="8" y="18"/>
                  </a:lnTo>
                  <a:lnTo>
                    <a:pt x="6" y="14"/>
                  </a:lnTo>
                  <a:lnTo>
                    <a:pt x="6" y="10"/>
                  </a:lnTo>
                  <a:lnTo>
                    <a:pt x="6" y="6"/>
                  </a:lnTo>
                  <a:lnTo>
                    <a:pt x="8" y="4"/>
                  </a:lnTo>
                  <a:lnTo>
                    <a:pt x="12" y="2"/>
                  </a:lnTo>
                  <a:lnTo>
                    <a:pt x="16" y="0"/>
                  </a:lnTo>
                  <a:close/>
                  <a:moveTo>
                    <a:pt x="26" y="34"/>
                  </a:moveTo>
                  <a:lnTo>
                    <a:pt x="26" y="84"/>
                  </a:lnTo>
                  <a:lnTo>
                    <a:pt x="26" y="90"/>
                  </a:lnTo>
                  <a:lnTo>
                    <a:pt x="26" y="92"/>
                  </a:lnTo>
                  <a:lnTo>
                    <a:pt x="28" y="94"/>
                  </a:lnTo>
                  <a:lnTo>
                    <a:pt x="32" y="96"/>
                  </a:lnTo>
                  <a:lnTo>
                    <a:pt x="32" y="98"/>
                  </a:lnTo>
                  <a:lnTo>
                    <a:pt x="0" y="98"/>
                  </a:lnTo>
                  <a:lnTo>
                    <a:pt x="0" y="96"/>
                  </a:lnTo>
                  <a:lnTo>
                    <a:pt x="2" y="94"/>
                  </a:lnTo>
                  <a:lnTo>
                    <a:pt x="4" y="92"/>
                  </a:lnTo>
                  <a:lnTo>
                    <a:pt x="6" y="90"/>
                  </a:lnTo>
                  <a:lnTo>
                    <a:pt x="6" y="84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4" y="38"/>
                  </a:lnTo>
                  <a:lnTo>
                    <a:pt x="2" y="38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26" y="3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34" name="Freeform 418"/>
            <p:cNvSpPr>
              <a:spLocks noEditPoints="1"/>
            </p:cNvSpPr>
            <p:nvPr/>
          </p:nvSpPr>
          <p:spPr bwMode="auto">
            <a:xfrm>
              <a:off x="2312" y="3010"/>
              <a:ext cx="66" cy="68"/>
            </a:xfrm>
            <a:custGeom>
              <a:avLst/>
              <a:gdLst>
                <a:gd name="T0" fmla="*/ 28 w 66"/>
                <a:gd name="T1" fmla="*/ 62 h 68"/>
                <a:gd name="T2" fmla="*/ 14 w 66"/>
                <a:gd name="T3" fmla="*/ 68 h 68"/>
                <a:gd name="T4" fmla="*/ 4 w 66"/>
                <a:gd name="T5" fmla="*/ 64 h 68"/>
                <a:gd name="T6" fmla="*/ 0 w 66"/>
                <a:gd name="T7" fmla="*/ 54 h 68"/>
                <a:gd name="T8" fmla="*/ 4 w 66"/>
                <a:gd name="T9" fmla="*/ 46 h 68"/>
                <a:gd name="T10" fmla="*/ 12 w 66"/>
                <a:gd name="T11" fmla="*/ 38 h 68"/>
                <a:gd name="T12" fmla="*/ 26 w 66"/>
                <a:gd name="T13" fmla="*/ 30 h 68"/>
                <a:gd name="T14" fmla="*/ 36 w 66"/>
                <a:gd name="T15" fmla="*/ 18 h 68"/>
                <a:gd name="T16" fmla="*/ 36 w 66"/>
                <a:gd name="T17" fmla="*/ 10 h 68"/>
                <a:gd name="T18" fmla="*/ 32 w 66"/>
                <a:gd name="T19" fmla="*/ 6 h 68"/>
                <a:gd name="T20" fmla="*/ 28 w 66"/>
                <a:gd name="T21" fmla="*/ 4 h 68"/>
                <a:gd name="T22" fmla="*/ 20 w 66"/>
                <a:gd name="T23" fmla="*/ 6 h 68"/>
                <a:gd name="T24" fmla="*/ 18 w 66"/>
                <a:gd name="T25" fmla="*/ 10 h 68"/>
                <a:gd name="T26" fmla="*/ 20 w 66"/>
                <a:gd name="T27" fmla="*/ 14 h 68"/>
                <a:gd name="T28" fmla="*/ 22 w 66"/>
                <a:gd name="T29" fmla="*/ 18 h 68"/>
                <a:gd name="T30" fmla="*/ 20 w 66"/>
                <a:gd name="T31" fmla="*/ 24 h 68"/>
                <a:gd name="T32" fmla="*/ 12 w 66"/>
                <a:gd name="T33" fmla="*/ 28 h 68"/>
                <a:gd name="T34" fmla="*/ 6 w 66"/>
                <a:gd name="T35" fmla="*/ 24 h 68"/>
                <a:gd name="T36" fmla="*/ 2 w 66"/>
                <a:gd name="T37" fmla="*/ 18 h 68"/>
                <a:gd name="T38" fmla="*/ 6 w 66"/>
                <a:gd name="T39" fmla="*/ 10 h 68"/>
                <a:gd name="T40" fmla="*/ 18 w 66"/>
                <a:gd name="T41" fmla="*/ 2 h 68"/>
                <a:gd name="T42" fmla="*/ 34 w 66"/>
                <a:gd name="T43" fmla="*/ 0 h 68"/>
                <a:gd name="T44" fmla="*/ 48 w 66"/>
                <a:gd name="T45" fmla="*/ 4 h 68"/>
                <a:gd name="T46" fmla="*/ 56 w 66"/>
                <a:gd name="T47" fmla="*/ 12 h 68"/>
                <a:gd name="T48" fmla="*/ 56 w 66"/>
                <a:gd name="T49" fmla="*/ 20 h 68"/>
                <a:gd name="T50" fmla="*/ 56 w 66"/>
                <a:gd name="T51" fmla="*/ 50 h 68"/>
                <a:gd name="T52" fmla="*/ 56 w 66"/>
                <a:gd name="T53" fmla="*/ 56 h 68"/>
                <a:gd name="T54" fmla="*/ 58 w 66"/>
                <a:gd name="T55" fmla="*/ 58 h 68"/>
                <a:gd name="T56" fmla="*/ 60 w 66"/>
                <a:gd name="T57" fmla="*/ 58 h 68"/>
                <a:gd name="T58" fmla="*/ 64 w 66"/>
                <a:gd name="T59" fmla="*/ 56 h 68"/>
                <a:gd name="T60" fmla="*/ 62 w 66"/>
                <a:gd name="T61" fmla="*/ 62 h 68"/>
                <a:gd name="T62" fmla="*/ 54 w 66"/>
                <a:gd name="T63" fmla="*/ 66 h 68"/>
                <a:gd name="T64" fmla="*/ 44 w 66"/>
                <a:gd name="T65" fmla="*/ 66 h 68"/>
                <a:gd name="T66" fmla="*/ 38 w 66"/>
                <a:gd name="T67" fmla="*/ 62 h 68"/>
                <a:gd name="T68" fmla="*/ 36 w 66"/>
                <a:gd name="T69" fmla="*/ 52 h 68"/>
                <a:gd name="T70" fmla="*/ 28 w 66"/>
                <a:gd name="T71" fmla="*/ 34 h 68"/>
                <a:gd name="T72" fmla="*/ 22 w 66"/>
                <a:gd name="T73" fmla="*/ 44 h 68"/>
                <a:gd name="T74" fmla="*/ 20 w 66"/>
                <a:gd name="T75" fmla="*/ 50 h 68"/>
                <a:gd name="T76" fmla="*/ 26 w 66"/>
                <a:gd name="T77" fmla="*/ 56 h 68"/>
                <a:gd name="T78" fmla="*/ 32 w 66"/>
                <a:gd name="T79" fmla="*/ 5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6" h="68">
                  <a:moveTo>
                    <a:pt x="36" y="58"/>
                  </a:moveTo>
                  <a:lnTo>
                    <a:pt x="28" y="62"/>
                  </a:lnTo>
                  <a:lnTo>
                    <a:pt x="22" y="66"/>
                  </a:lnTo>
                  <a:lnTo>
                    <a:pt x="14" y="68"/>
                  </a:lnTo>
                  <a:lnTo>
                    <a:pt x="10" y="66"/>
                  </a:lnTo>
                  <a:lnTo>
                    <a:pt x="4" y="64"/>
                  </a:lnTo>
                  <a:lnTo>
                    <a:pt x="2" y="60"/>
                  </a:lnTo>
                  <a:lnTo>
                    <a:pt x="0" y="54"/>
                  </a:lnTo>
                  <a:lnTo>
                    <a:pt x="2" y="50"/>
                  </a:lnTo>
                  <a:lnTo>
                    <a:pt x="4" y="46"/>
                  </a:lnTo>
                  <a:lnTo>
                    <a:pt x="8" y="42"/>
                  </a:lnTo>
                  <a:lnTo>
                    <a:pt x="12" y="38"/>
                  </a:lnTo>
                  <a:lnTo>
                    <a:pt x="18" y="34"/>
                  </a:lnTo>
                  <a:lnTo>
                    <a:pt x="26" y="30"/>
                  </a:lnTo>
                  <a:lnTo>
                    <a:pt x="36" y="26"/>
                  </a:lnTo>
                  <a:lnTo>
                    <a:pt x="36" y="18"/>
                  </a:lnTo>
                  <a:lnTo>
                    <a:pt x="36" y="12"/>
                  </a:lnTo>
                  <a:lnTo>
                    <a:pt x="36" y="10"/>
                  </a:lnTo>
                  <a:lnTo>
                    <a:pt x="34" y="8"/>
                  </a:lnTo>
                  <a:lnTo>
                    <a:pt x="32" y="6"/>
                  </a:lnTo>
                  <a:lnTo>
                    <a:pt x="30" y="4"/>
                  </a:lnTo>
                  <a:lnTo>
                    <a:pt x="28" y="4"/>
                  </a:lnTo>
                  <a:lnTo>
                    <a:pt x="22" y="6"/>
                  </a:lnTo>
                  <a:lnTo>
                    <a:pt x="20" y="6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20" y="14"/>
                  </a:lnTo>
                  <a:lnTo>
                    <a:pt x="22" y="16"/>
                  </a:lnTo>
                  <a:lnTo>
                    <a:pt x="22" y="18"/>
                  </a:lnTo>
                  <a:lnTo>
                    <a:pt x="22" y="22"/>
                  </a:lnTo>
                  <a:lnTo>
                    <a:pt x="20" y="24"/>
                  </a:lnTo>
                  <a:lnTo>
                    <a:pt x="16" y="26"/>
                  </a:lnTo>
                  <a:lnTo>
                    <a:pt x="12" y="28"/>
                  </a:lnTo>
                  <a:lnTo>
                    <a:pt x="8" y="26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2" y="18"/>
                  </a:lnTo>
                  <a:lnTo>
                    <a:pt x="4" y="14"/>
                  </a:lnTo>
                  <a:lnTo>
                    <a:pt x="6" y="10"/>
                  </a:lnTo>
                  <a:lnTo>
                    <a:pt x="12" y="6"/>
                  </a:lnTo>
                  <a:lnTo>
                    <a:pt x="18" y="2"/>
                  </a:lnTo>
                  <a:lnTo>
                    <a:pt x="26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48" y="4"/>
                  </a:lnTo>
                  <a:lnTo>
                    <a:pt x="52" y="8"/>
                  </a:lnTo>
                  <a:lnTo>
                    <a:pt x="56" y="12"/>
                  </a:lnTo>
                  <a:lnTo>
                    <a:pt x="56" y="16"/>
                  </a:lnTo>
                  <a:lnTo>
                    <a:pt x="56" y="20"/>
                  </a:lnTo>
                  <a:lnTo>
                    <a:pt x="56" y="26"/>
                  </a:lnTo>
                  <a:lnTo>
                    <a:pt x="56" y="50"/>
                  </a:lnTo>
                  <a:lnTo>
                    <a:pt x="56" y="54"/>
                  </a:lnTo>
                  <a:lnTo>
                    <a:pt x="56" y="56"/>
                  </a:lnTo>
                  <a:lnTo>
                    <a:pt x="58" y="58"/>
                  </a:lnTo>
                  <a:lnTo>
                    <a:pt x="58" y="58"/>
                  </a:lnTo>
                  <a:lnTo>
                    <a:pt x="58" y="58"/>
                  </a:lnTo>
                  <a:lnTo>
                    <a:pt x="60" y="58"/>
                  </a:lnTo>
                  <a:lnTo>
                    <a:pt x="62" y="58"/>
                  </a:lnTo>
                  <a:lnTo>
                    <a:pt x="64" y="56"/>
                  </a:lnTo>
                  <a:lnTo>
                    <a:pt x="66" y="58"/>
                  </a:lnTo>
                  <a:lnTo>
                    <a:pt x="62" y="62"/>
                  </a:lnTo>
                  <a:lnTo>
                    <a:pt x="58" y="66"/>
                  </a:lnTo>
                  <a:lnTo>
                    <a:pt x="54" y="66"/>
                  </a:lnTo>
                  <a:lnTo>
                    <a:pt x="50" y="68"/>
                  </a:lnTo>
                  <a:lnTo>
                    <a:pt x="44" y="66"/>
                  </a:lnTo>
                  <a:lnTo>
                    <a:pt x="40" y="64"/>
                  </a:lnTo>
                  <a:lnTo>
                    <a:pt x="38" y="62"/>
                  </a:lnTo>
                  <a:lnTo>
                    <a:pt x="36" y="58"/>
                  </a:lnTo>
                  <a:close/>
                  <a:moveTo>
                    <a:pt x="36" y="52"/>
                  </a:moveTo>
                  <a:lnTo>
                    <a:pt x="36" y="30"/>
                  </a:lnTo>
                  <a:lnTo>
                    <a:pt x="28" y="34"/>
                  </a:lnTo>
                  <a:lnTo>
                    <a:pt x="24" y="40"/>
                  </a:lnTo>
                  <a:lnTo>
                    <a:pt x="22" y="44"/>
                  </a:lnTo>
                  <a:lnTo>
                    <a:pt x="20" y="48"/>
                  </a:lnTo>
                  <a:lnTo>
                    <a:pt x="20" y="50"/>
                  </a:lnTo>
                  <a:lnTo>
                    <a:pt x="22" y="54"/>
                  </a:lnTo>
                  <a:lnTo>
                    <a:pt x="26" y="56"/>
                  </a:lnTo>
                  <a:lnTo>
                    <a:pt x="28" y="56"/>
                  </a:lnTo>
                  <a:lnTo>
                    <a:pt x="32" y="54"/>
                  </a:lnTo>
                  <a:lnTo>
                    <a:pt x="36" y="5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35" name="Freeform 419"/>
            <p:cNvSpPr>
              <a:spLocks/>
            </p:cNvSpPr>
            <p:nvPr/>
          </p:nvSpPr>
          <p:spPr bwMode="auto">
            <a:xfrm>
              <a:off x="2384" y="2988"/>
              <a:ext cx="42" cy="90"/>
            </a:xfrm>
            <a:custGeom>
              <a:avLst/>
              <a:gdLst>
                <a:gd name="T0" fmla="*/ 28 w 42"/>
                <a:gd name="T1" fmla="*/ 0 h 90"/>
                <a:gd name="T2" fmla="*/ 28 w 42"/>
                <a:gd name="T3" fmla="*/ 24 h 90"/>
                <a:gd name="T4" fmla="*/ 42 w 42"/>
                <a:gd name="T5" fmla="*/ 24 h 90"/>
                <a:gd name="T6" fmla="*/ 42 w 42"/>
                <a:gd name="T7" fmla="*/ 32 h 90"/>
                <a:gd name="T8" fmla="*/ 28 w 42"/>
                <a:gd name="T9" fmla="*/ 32 h 90"/>
                <a:gd name="T10" fmla="*/ 28 w 42"/>
                <a:gd name="T11" fmla="*/ 70 h 90"/>
                <a:gd name="T12" fmla="*/ 28 w 42"/>
                <a:gd name="T13" fmla="*/ 74 h 90"/>
                <a:gd name="T14" fmla="*/ 28 w 42"/>
                <a:gd name="T15" fmla="*/ 76 h 90"/>
                <a:gd name="T16" fmla="*/ 28 w 42"/>
                <a:gd name="T17" fmla="*/ 78 h 90"/>
                <a:gd name="T18" fmla="*/ 30 w 42"/>
                <a:gd name="T19" fmla="*/ 80 h 90"/>
                <a:gd name="T20" fmla="*/ 30 w 42"/>
                <a:gd name="T21" fmla="*/ 80 h 90"/>
                <a:gd name="T22" fmla="*/ 32 w 42"/>
                <a:gd name="T23" fmla="*/ 80 h 90"/>
                <a:gd name="T24" fmla="*/ 36 w 42"/>
                <a:gd name="T25" fmla="*/ 80 h 90"/>
                <a:gd name="T26" fmla="*/ 40 w 42"/>
                <a:gd name="T27" fmla="*/ 74 h 90"/>
                <a:gd name="T28" fmla="*/ 42 w 42"/>
                <a:gd name="T29" fmla="*/ 76 h 90"/>
                <a:gd name="T30" fmla="*/ 38 w 42"/>
                <a:gd name="T31" fmla="*/ 82 h 90"/>
                <a:gd name="T32" fmla="*/ 34 w 42"/>
                <a:gd name="T33" fmla="*/ 86 h 90"/>
                <a:gd name="T34" fmla="*/ 30 w 42"/>
                <a:gd name="T35" fmla="*/ 88 h 90"/>
                <a:gd name="T36" fmla="*/ 24 w 42"/>
                <a:gd name="T37" fmla="*/ 90 h 90"/>
                <a:gd name="T38" fmla="*/ 18 w 42"/>
                <a:gd name="T39" fmla="*/ 88 h 90"/>
                <a:gd name="T40" fmla="*/ 14 w 42"/>
                <a:gd name="T41" fmla="*/ 86 h 90"/>
                <a:gd name="T42" fmla="*/ 10 w 42"/>
                <a:gd name="T43" fmla="*/ 82 h 90"/>
                <a:gd name="T44" fmla="*/ 8 w 42"/>
                <a:gd name="T45" fmla="*/ 78 h 90"/>
                <a:gd name="T46" fmla="*/ 8 w 42"/>
                <a:gd name="T47" fmla="*/ 76 h 90"/>
                <a:gd name="T48" fmla="*/ 8 w 42"/>
                <a:gd name="T49" fmla="*/ 72 h 90"/>
                <a:gd name="T50" fmla="*/ 8 w 42"/>
                <a:gd name="T51" fmla="*/ 66 h 90"/>
                <a:gd name="T52" fmla="*/ 8 w 42"/>
                <a:gd name="T53" fmla="*/ 32 h 90"/>
                <a:gd name="T54" fmla="*/ 0 w 42"/>
                <a:gd name="T55" fmla="*/ 32 h 90"/>
                <a:gd name="T56" fmla="*/ 0 w 42"/>
                <a:gd name="T57" fmla="*/ 28 h 90"/>
                <a:gd name="T58" fmla="*/ 8 w 42"/>
                <a:gd name="T59" fmla="*/ 22 h 90"/>
                <a:gd name="T60" fmla="*/ 14 w 42"/>
                <a:gd name="T61" fmla="*/ 16 h 90"/>
                <a:gd name="T62" fmla="*/ 20 w 42"/>
                <a:gd name="T63" fmla="*/ 8 h 90"/>
                <a:gd name="T64" fmla="*/ 26 w 42"/>
                <a:gd name="T65" fmla="*/ 0 h 90"/>
                <a:gd name="T66" fmla="*/ 28 w 42"/>
                <a:gd name="T6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" h="90">
                  <a:moveTo>
                    <a:pt x="28" y="0"/>
                  </a:moveTo>
                  <a:lnTo>
                    <a:pt x="28" y="24"/>
                  </a:lnTo>
                  <a:lnTo>
                    <a:pt x="42" y="24"/>
                  </a:lnTo>
                  <a:lnTo>
                    <a:pt x="42" y="32"/>
                  </a:lnTo>
                  <a:lnTo>
                    <a:pt x="28" y="32"/>
                  </a:lnTo>
                  <a:lnTo>
                    <a:pt x="28" y="70"/>
                  </a:lnTo>
                  <a:lnTo>
                    <a:pt x="28" y="74"/>
                  </a:lnTo>
                  <a:lnTo>
                    <a:pt x="28" y="76"/>
                  </a:lnTo>
                  <a:lnTo>
                    <a:pt x="28" y="78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32" y="80"/>
                  </a:lnTo>
                  <a:lnTo>
                    <a:pt x="36" y="80"/>
                  </a:lnTo>
                  <a:lnTo>
                    <a:pt x="40" y="74"/>
                  </a:lnTo>
                  <a:lnTo>
                    <a:pt x="42" y="76"/>
                  </a:lnTo>
                  <a:lnTo>
                    <a:pt x="38" y="82"/>
                  </a:lnTo>
                  <a:lnTo>
                    <a:pt x="34" y="86"/>
                  </a:lnTo>
                  <a:lnTo>
                    <a:pt x="30" y="88"/>
                  </a:lnTo>
                  <a:lnTo>
                    <a:pt x="24" y="90"/>
                  </a:lnTo>
                  <a:lnTo>
                    <a:pt x="18" y="88"/>
                  </a:lnTo>
                  <a:lnTo>
                    <a:pt x="14" y="86"/>
                  </a:lnTo>
                  <a:lnTo>
                    <a:pt x="10" y="82"/>
                  </a:lnTo>
                  <a:lnTo>
                    <a:pt x="8" y="78"/>
                  </a:lnTo>
                  <a:lnTo>
                    <a:pt x="8" y="76"/>
                  </a:lnTo>
                  <a:lnTo>
                    <a:pt x="8" y="72"/>
                  </a:lnTo>
                  <a:lnTo>
                    <a:pt x="8" y="66"/>
                  </a:lnTo>
                  <a:lnTo>
                    <a:pt x="8" y="32"/>
                  </a:lnTo>
                  <a:lnTo>
                    <a:pt x="0" y="32"/>
                  </a:lnTo>
                  <a:lnTo>
                    <a:pt x="0" y="28"/>
                  </a:lnTo>
                  <a:lnTo>
                    <a:pt x="8" y="22"/>
                  </a:lnTo>
                  <a:lnTo>
                    <a:pt x="14" y="16"/>
                  </a:lnTo>
                  <a:lnTo>
                    <a:pt x="20" y="8"/>
                  </a:lnTo>
                  <a:lnTo>
                    <a:pt x="26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36" name="Freeform 420"/>
            <p:cNvSpPr>
              <a:spLocks noEditPoints="1"/>
            </p:cNvSpPr>
            <p:nvPr/>
          </p:nvSpPr>
          <p:spPr bwMode="auto">
            <a:xfrm>
              <a:off x="2434" y="2978"/>
              <a:ext cx="32" cy="98"/>
            </a:xfrm>
            <a:custGeom>
              <a:avLst/>
              <a:gdLst>
                <a:gd name="T0" fmla="*/ 16 w 32"/>
                <a:gd name="T1" fmla="*/ 0 h 98"/>
                <a:gd name="T2" fmla="*/ 20 w 32"/>
                <a:gd name="T3" fmla="*/ 2 h 98"/>
                <a:gd name="T4" fmla="*/ 22 w 32"/>
                <a:gd name="T5" fmla="*/ 4 h 98"/>
                <a:gd name="T6" fmla="*/ 26 w 32"/>
                <a:gd name="T7" fmla="*/ 6 h 98"/>
                <a:gd name="T8" fmla="*/ 26 w 32"/>
                <a:gd name="T9" fmla="*/ 10 h 98"/>
                <a:gd name="T10" fmla="*/ 26 w 32"/>
                <a:gd name="T11" fmla="*/ 14 h 98"/>
                <a:gd name="T12" fmla="*/ 22 w 32"/>
                <a:gd name="T13" fmla="*/ 18 h 98"/>
                <a:gd name="T14" fmla="*/ 20 w 32"/>
                <a:gd name="T15" fmla="*/ 20 h 98"/>
                <a:gd name="T16" fmla="*/ 16 w 32"/>
                <a:gd name="T17" fmla="*/ 20 h 98"/>
                <a:gd name="T18" fmla="*/ 12 w 32"/>
                <a:gd name="T19" fmla="*/ 20 h 98"/>
                <a:gd name="T20" fmla="*/ 10 w 32"/>
                <a:gd name="T21" fmla="*/ 18 h 98"/>
                <a:gd name="T22" fmla="*/ 6 w 32"/>
                <a:gd name="T23" fmla="*/ 14 h 98"/>
                <a:gd name="T24" fmla="*/ 6 w 32"/>
                <a:gd name="T25" fmla="*/ 10 h 98"/>
                <a:gd name="T26" fmla="*/ 6 w 32"/>
                <a:gd name="T27" fmla="*/ 6 h 98"/>
                <a:gd name="T28" fmla="*/ 10 w 32"/>
                <a:gd name="T29" fmla="*/ 4 h 98"/>
                <a:gd name="T30" fmla="*/ 12 w 32"/>
                <a:gd name="T31" fmla="*/ 2 h 98"/>
                <a:gd name="T32" fmla="*/ 16 w 32"/>
                <a:gd name="T33" fmla="*/ 0 h 98"/>
                <a:gd name="T34" fmla="*/ 26 w 32"/>
                <a:gd name="T35" fmla="*/ 34 h 98"/>
                <a:gd name="T36" fmla="*/ 26 w 32"/>
                <a:gd name="T37" fmla="*/ 84 h 98"/>
                <a:gd name="T38" fmla="*/ 26 w 32"/>
                <a:gd name="T39" fmla="*/ 90 h 98"/>
                <a:gd name="T40" fmla="*/ 26 w 32"/>
                <a:gd name="T41" fmla="*/ 92 h 98"/>
                <a:gd name="T42" fmla="*/ 28 w 32"/>
                <a:gd name="T43" fmla="*/ 94 h 98"/>
                <a:gd name="T44" fmla="*/ 32 w 32"/>
                <a:gd name="T45" fmla="*/ 96 h 98"/>
                <a:gd name="T46" fmla="*/ 32 w 32"/>
                <a:gd name="T47" fmla="*/ 98 h 98"/>
                <a:gd name="T48" fmla="*/ 0 w 32"/>
                <a:gd name="T49" fmla="*/ 98 h 98"/>
                <a:gd name="T50" fmla="*/ 0 w 32"/>
                <a:gd name="T51" fmla="*/ 96 h 98"/>
                <a:gd name="T52" fmla="*/ 4 w 32"/>
                <a:gd name="T53" fmla="*/ 94 h 98"/>
                <a:gd name="T54" fmla="*/ 6 w 32"/>
                <a:gd name="T55" fmla="*/ 92 h 98"/>
                <a:gd name="T56" fmla="*/ 6 w 32"/>
                <a:gd name="T57" fmla="*/ 90 h 98"/>
                <a:gd name="T58" fmla="*/ 6 w 32"/>
                <a:gd name="T59" fmla="*/ 84 h 98"/>
                <a:gd name="T60" fmla="*/ 6 w 32"/>
                <a:gd name="T61" fmla="*/ 48 h 98"/>
                <a:gd name="T62" fmla="*/ 6 w 32"/>
                <a:gd name="T63" fmla="*/ 42 h 98"/>
                <a:gd name="T64" fmla="*/ 6 w 32"/>
                <a:gd name="T65" fmla="*/ 38 h 98"/>
                <a:gd name="T66" fmla="*/ 4 w 32"/>
                <a:gd name="T67" fmla="*/ 38 h 98"/>
                <a:gd name="T68" fmla="*/ 0 w 32"/>
                <a:gd name="T69" fmla="*/ 36 h 98"/>
                <a:gd name="T70" fmla="*/ 0 w 32"/>
                <a:gd name="T71" fmla="*/ 34 h 98"/>
                <a:gd name="T72" fmla="*/ 26 w 32"/>
                <a:gd name="T73" fmla="*/ 3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" h="98">
                  <a:moveTo>
                    <a:pt x="16" y="0"/>
                  </a:moveTo>
                  <a:lnTo>
                    <a:pt x="20" y="2"/>
                  </a:lnTo>
                  <a:lnTo>
                    <a:pt x="22" y="4"/>
                  </a:lnTo>
                  <a:lnTo>
                    <a:pt x="26" y="6"/>
                  </a:lnTo>
                  <a:lnTo>
                    <a:pt x="26" y="10"/>
                  </a:lnTo>
                  <a:lnTo>
                    <a:pt x="26" y="14"/>
                  </a:lnTo>
                  <a:lnTo>
                    <a:pt x="22" y="18"/>
                  </a:lnTo>
                  <a:lnTo>
                    <a:pt x="20" y="20"/>
                  </a:lnTo>
                  <a:lnTo>
                    <a:pt x="16" y="20"/>
                  </a:lnTo>
                  <a:lnTo>
                    <a:pt x="12" y="20"/>
                  </a:lnTo>
                  <a:lnTo>
                    <a:pt x="10" y="18"/>
                  </a:lnTo>
                  <a:lnTo>
                    <a:pt x="6" y="14"/>
                  </a:lnTo>
                  <a:lnTo>
                    <a:pt x="6" y="10"/>
                  </a:lnTo>
                  <a:lnTo>
                    <a:pt x="6" y="6"/>
                  </a:lnTo>
                  <a:lnTo>
                    <a:pt x="10" y="4"/>
                  </a:lnTo>
                  <a:lnTo>
                    <a:pt x="12" y="2"/>
                  </a:lnTo>
                  <a:lnTo>
                    <a:pt x="16" y="0"/>
                  </a:lnTo>
                  <a:close/>
                  <a:moveTo>
                    <a:pt x="26" y="34"/>
                  </a:moveTo>
                  <a:lnTo>
                    <a:pt x="26" y="84"/>
                  </a:lnTo>
                  <a:lnTo>
                    <a:pt x="26" y="90"/>
                  </a:lnTo>
                  <a:lnTo>
                    <a:pt x="26" y="92"/>
                  </a:lnTo>
                  <a:lnTo>
                    <a:pt x="28" y="94"/>
                  </a:lnTo>
                  <a:lnTo>
                    <a:pt x="32" y="96"/>
                  </a:lnTo>
                  <a:lnTo>
                    <a:pt x="32" y="98"/>
                  </a:lnTo>
                  <a:lnTo>
                    <a:pt x="0" y="98"/>
                  </a:lnTo>
                  <a:lnTo>
                    <a:pt x="0" y="96"/>
                  </a:lnTo>
                  <a:lnTo>
                    <a:pt x="4" y="94"/>
                  </a:lnTo>
                  <a:lnTo>
                    <a:pt x="6" y="92"/>
                  </a:lnTo>
                  <a:lnTo>
                    <a:pt x="6" y="90"/>
                  </a:lnTo>
                  <a:lnTo>
                    <a:pt x="6" y="84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38"/>
                  </a:lnTo>
                  <a:lnTo>
                    <a:pt x="4" y="38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26" y="3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37" name="Freeform 421"/>
            <p:cNvSpPr>
              <a:spLocks/>
            </p:cNvSpPr>
            <p:nvPr/>
          </p:nvSpPr>
          <p:spPr bwMode="auto">
            <a:xfrm>
              <a:off x="2468" y="3012"/>
              <a:ext cx="70" cy="66"/>
            </a:xfrm>
            <a:custGeom>
              <a:avLst/>
              <a:gdLst>
                <a:gd name="T0" fmla="*/ 34 w 70"/>
                <a:gd name="T1" fmla="*/ 66 h 66"/>
                <a:gd name="T2" fmla="*/ 12 w 70"/>
                <a:gd name="T3" fmla="*/ 16 h 66"/>
                <a:gd name="T4" fmla="*/ 10 w 70"/>
                <a:gd name="T5" fmla="*/ 12 h 66"/>
                <a:gd name="T6" fmla="*/ 8 w 70"/>
                <a:gd name="T7" fmla="*/ 8 h 66"/>
                <a:gd name="T8" fmla="*/ 6 w 70"/>
                <a:gd name="T9" fmla="*/ 4 h 66"/>
                <a:gd name="T10" fmla="*/ 4 w 70"/>
                <a:gd name="T11" fmla="*/ 4 h 66"/>
                <a:gd name="T12" fmla="*/ 0 w 70"/>
                <a:gd name="T13" fmla="*/ 2 h 66"/>
                <a:gd name="T14" fmla="*/ 0 w 70"/>
                <a:gd name="T15" fmla="*/ 0 h 66"/>
                <a:gd name="T16" fmla="*/ 36 w 70"/>
                <a:gd name="T17" fmla="*/ 0 h 66"/>
                <a:gd name="T18" fmla="*/ 36 w 70"/>
                <a:gd name="T19" fmla="*/ 2 h 66"/>
                <a:gd name="T20" fmla="*/ 34 w 70"/>
                <a:gd name="T21" fmla="*/ 2 h 66"/>
                <a:gd name="T22" fmla="*/ 32 w 70"/>
                <a:gd name="T23" fmla="*/ 4 h 66"/>
                <a:gd name="T24" fmla="*/ 30 w 70"/>
                <a:gd name="T25" fmla="*/ 6 h 66"/>
                <a:gd name="T26" fmla="*/ 30 w 70"/>
                <a:gd name="T27" fmla="*/ 8 h 66"/>
                <a:gd name="T28" fmla="*/ 30 w 70"/>
                <a:gd name="T29" fmla="*/ 10 h 66"/>
                <a:gd name="T30" fmla="*/ 32 w 70"/>
                <a:gd name="T31" fmla="*/ 16 h 66"/>
                <a:gd name="T32" fmla="*/ 44 w 70"/>
                <a:gd name="T33" fmla="*/ 40 h 66"/>
                <a:gd name="T34" fmla="*/ 52 w 70"/>
                <a:gd name="T35" fmla="*/ 20 h 66"/>
                <a:gd name="T36" fmla="*/ 54 w 70"/>
                <a:gd name="T37" fmla="*/ 14 h 66"/>
                <a:gd name="T38" fmla="*/ 56 w 70"/>
                <a:gd name="T39" fmla="*/ 10 h 66"/>
                <a:gd name="T40" fmla="*/ 56 w 70"/>
                <a:gd name="T41" fmla="*/ 8 h 66"/>
                <a:gd name="T42" fmla="*/ 56 w 70"/>
                <a:gd name="T43" fmla="*/ 6 h 66"/>
                <a:gd name="T44" fmla="*/ 54 w 70"/>
                <a:gd name="T45" fmla="*/ 4 h 66"/>
                <a:gd name="T46" fmla="*/ 52 w 70"/>
                <a:gd name="T47" fmla="*/ 2 h 66"/>
                <a:gd name="T48" fmla="*/ 50 w 70"/>
                <a:gd name="T49" fmla="*/ 2 h 66"/>
                <a:gd name="T50" fmla="*/ 50 w 70"/>
                <a:gd name="T51" fmla="*/ 0 h 66"/>
                <a:gd name="T52" fmla="*/ 70 w 70"/>
                <a:gd name="T53" fmla="*/ 0 h 66"/>
                <a:gd name="T54" fmla="*/ 70 w 70"/>
                <a:gd name="T55" fmla="*/ 2 h 66"/>
                <a:gd name="T56" fmla="*/ 68 w 70"/>
                <a:gd name="T57" fmla="*/ 4 h 66"/>
                <a:gd name="T58" fmla="*/ 66 w 70"/>
                <a:gd name="T59" fmla="*/ 4 h 66"/>
                <a:gd name="T60" fmla="*/ 64 w 70"/>
                <a:gd name="T61" fmla="*/ 6 h 66"/>
                <a:gd name="T62" fmla="*/ 62 w 70"/>
                <a:gd name="T63" fmla="*/ 10 h 66"/>
                <a:gd name="T64" fmla="*/ 60 w 70"/>
                <a:gd name="T65" fmla="*/ 14 h 66"/>
                <a:gd name="T66" fmla="*/ 38 w 70"/>
                <a:gd name="T67" fmla="*/ 66 h 66"/>
                <a:gd name="T68" fmla="*/ 34 w 70"/>
                <a:gd name="T6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0" h="66">
                  <a:moveTo>
                    <a:pt x="34" y="66"/>
                  </a:moveTo>
                  <a:lnTo>
                    <a:pt x="12" y="16"/>
                  </a:lnTo>
                  <a:lnTo>
                    <a:pt x="10" y="12"/>
                  </a:lnTo>
                  <a:lnTo>
                    <a:pt x="8" y="8"/>
                  </a:lnTo>
                  <a:lnTo>
                    <a:pt x="6" y="4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2"/>
                  </a:lnTo>
                  <a:lnTo>
                    <a:pt x="34" y="2"/>
                  </a:lnTo>
                  <a:lnTo>
                    <a:pt x="32" y="4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0" y="10"/>
                  </a:lnTo>
                  <a:lnTo>
                    <a:pt x="32" y="16"/>
                  </a:lnTo>
                  <a:lnTo>
                    <a:pt x="44" y="40"/>
                  </a:lnTo>
                  <a:lnTo>
                    <a:pt x="52" y="20"/>
                  </a:lnTo>
                  <a:lnTo>
                    <a:pt x="54" y="14"/>
                  </a:lnTo>
                  <a:lnTo>
                    <a:pt x="56" y="10"/>
                  </a:lnTo>
                  <a:lnTo>
                    <a:pt x="56" y="8"/>
                  </a:lnTo>
                  <a:lnTo>
                    <a:pt x="56" y="6"/>
                  </a:lnTo>
                  <a:lnTo>
                    <a:pt x="54" y="4"/>
                  </a:lnTo>
                  <a:lnTo>
                    <a:pt x="52" y="2"/>
                  </a:lnTo>
                  <a:lnTo>
                    <a:pt x="50" y="2"/>
                  </a:lnTo>
                  <a:lnTo>
                    <a:pt x="50" y="0"/>
                  </a:lnTo>
                  <a:lnTo>
                    <a:pt x="70" y="0"/>
                  </a:lnTo>
                  <a:lnTo>
                    <a:pt x="70" y="2"/>
                  </a:lnTo>
                  <a:lnTo>
                    <a:pt x="68" y="4"/>
                  </a:lnTo>
                  <a:lnTo>
                    <a:pt x="66" y="4"/>
                  </a:lnTo>
                  <a:lnTo>
                    <a:pt x="64" y="6"/>
                  </a:lnTo>
                  <a:lnTo>
                    <a:pt x="62" y="10"/>
                  </a:lnTo>
                  <a:lnTo>
                    <a:pt x="60" y="14"/>
                  </a:lnTo>
                  <a:lnTo>
                    <a:pt x="38" y="66"/>
                  </a:lnTo>
                  <a:lnTo>
                    <a:pt x="34" y="6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38" name="Freeform 422"/>
            <p:cNvSpPr>
              <a:spLocks noEditPoints="1"/>
            </p:cNvSpPr>
            <p:nvPr/>
          </p:nvSpPr>
          <p:spPr bwMode="auto">
            <a:xfrm>
              <a:off x="2546" y="3010"/>
              <a:ext cx="56" cy="68"/>
            </a:xfrm>
            <a:custGeom>
              <a:avLst/>
              <a:gdLst>
                <a:gd name="T0" fmla="*/ 56 w 56"/>
                <a:gd name="T1" fmla="*/ 32 h 68"/>
                <a:gd name="T2" fmla="*/ 18 w 56"/>
                <a:gd name="T3" fmla="*/ 32 h 68"/>
                <a:gd name="T4" fmla="*/ 20 w 56"/>
                <a:gd name="T5" fmla="*/ 38 h 68"/>
                <a:gd name="T6" fmla="*/ 22 w 56"/>
                <a:gd name="T7" fmla="*/ 46 h 68"/>
                <a:gd name="T8" fmla="*/ 26 w 56"/>
                <a:gd name="T9" fmla="*/ 50 h 68"/>
                <a:gd name="T10" fmla="*/ 32 w 56"/>
                <a:gd name="T11" fmla="*/ 54 h 68"/>
                <a:gd name="T12" fmla="*/ 38 w 56"/>
                <a:gd name="T13" fmla="*/ 56 h 68"/>
                <a:gd name="T14" fmla="*/ 42 w 56"/>
                <a:gd name="T15" fmla="*/ 54 h 68"/>
                <a:gd name="T16" fmla="*/ 46 w 56"/>
                <a:gd name="T17" fmla="*/ 54 h 68"/>
                <a:gd name="T18" fmla="*/ 50 w 56"/>
                <a:gd name="T19" fmla="*/ 50 h 68"/>
                <a:gd name="T20" fmla="*/ 54 w 56"/>
                <a:gd name="T21" fmla="*/ 46 h 68"/>
                <a:gd name="T22" fmla="*/ 56 w 56"/>
                <a:gd name="T23" fmla="*/ 46 h 68"/>
                <a:gd name="T24" fmla="*/ 50 w 56"/>
                <a:gd name="T25" fmla="*/ 56 h 68"/>
                <a:gd name="T26" fmla="*/ 44 w 56"/>
                <a:gd name="T27" fmla="*/ 62 h 68"/>
                <a:gd name="T28" fmla="*/ 36 w 56"/>
                <a:gd name="T29" fmla="*/ 66 h 68"/>
                <a:gd name="T30" fmla="*/ 28 w 56"/>
                <a:gd name="T31" fmla="*/ 68 h 68"/>
                <a:gd name="T32" fmla="*/ 22 w 56"/>
                <a:gd name="T33" fmla="*/ 66 h 68"/>
                <a:gd name="T34" fmla="*/ 16 w 56"/>
                <a:gd name="T35" fmla="*/ 64 h 68"/>
                <a:gd name="T36" fmla="*/ 10 w 56"/>
                <a:gd name="T37" fmla="*/ 62 h 68"/>
                <a:gd name="T38" fmla="*/ 6 w 56"/>
                <a:gd name="T39" fmla="*/ 56 h 68"/>
                <a:gd name="T40" fmla="*/ 2 w 56"/>
                <a:gd name="T41" fmla="*/ 50 h 68"/>
                <a:gd name="T42" fmla="*/ 0 w 56"/>
                <a:gd name="T43" fmla="*/ 44 h 68"/>
                <a:gd name="T44" fmla="*/ 0 w 56"/>
                <a:gd name="T45" fmla="*/ 34 h 68"/>
                <a:gd name="T46" fmla="*/ 0 w 56"/>
                <a:gd name="T47" fmla="*/ 24 h 68"/>
                <a:gd name="T48" fmla="*/ 4 w 56"/>
                <a:gd name="T49" fmla="*/ 16 h 68"/>
                <a:gd name="T50" fmla="*/ 8 w 56"/>
                <a:gd name="T51" fmla="*/ 10 h 68"/>
                <a:gd name="T52" fmla="*/ 14 w 56"/>
                <a:gd name="T53" fmla="*/ 4 h 68"/>
                <a:gd name="T54" fmla="*/ 22 w 56"/>
                <a:gd name="T55" fmla="*/ 2 h 68"/>
                <a:gd name="T56" fmla="*/ 30 w 56"/>
                <a:gd name="T57" fmla="*/ 0 h 68"/>
                <a:gd name="T58" fmla="*/ 36 w 56"/>
                <a:gd name="T59" fmla="*/ 0 h 68"/>
                <a:gd name="T60" fmla="*/ 42 w 56"/>
                <a:gd name="T61" fmla="*/ 4 h 68"/>
                <a:gd name="T62" fmla="*/ 48 w 56"/>
                <a:gd name="T63" fmla="*/ 8 h 68"/>
                <a:gd name="T64" fmla="*/ 52 w 56"/>
                <a:gd name="T65" fmla="*/ 14 h 68"/>
                <a:gd name="T66" fmla="*/ 54 w 56"/>
                <a:gd name="T67" fmla="*/ 22 h 68"/>
                <a:gd name="T68" fmla="*/ 56 w 56"/>
                <a:gd name="T69" fmla="*/ 32 h 68"/>
                <a:gd name="T70" fmla="*/ 38 w 56"/>
                <a:gd name="T71" fmla="*/ 28 h 68"/>
                <a:gd name="T72" fmla="*/ 38 w 56"/>
                <a:gd name="T73" fmla="*/ 20 h 68"/>
                <a:gd name="T74" fmla="*/ 38 w 56"/>
                <a:gd name="T75" fmla="*/ 16 h 68"/>
                <a:gd name="T76" fmla="*/ 36 w 56"/>
                <a:gd name="T77" fmla="*/ 12 h 68"/>
                <a:gd name="T78" fmla="*/ 36 w 56"/>
                <a:gd name="T79" fmla="*/ 8 h 68"/>
                <a:gd name="T80" fmla="*/ 32 w 56"/>
                <a:gd name="T81" fmla="*/ 6 h 68"/>
                <a:gd name="T82" fmla="*/ 32 w 56"/>
                <a:gd name="T83" fmla="*/ 4 h 68"/>
                <a:gd name="T84" fmla="*/ 28 w 56"/>
                <a:gd name="T85" fmla="*/ 4 h 68"/>
                <a:gd name="T86" fmla="*/ 26 w 56"/>
                <a:gd name="T87" fmla="*/ 6 h 68"/>
                <a:gd name="T88" fmla="*/ 22 w 56"/>
                <a:gd name="T89" fmla="*/ 8 h 68"/>
                <a:gd name="T90" fmla="*/ 20 w 56"/>
                <a:gd name="T91" fmla="*/ 12 h 68"/>
                <a:gd name="T92" fmla="*/ 20 w 56"/>
                <a:gd name="T93" fmla="*/ 18 h 68"/>
                <a:gd name="T94" fmla="*/ 18 w 56"/>
                <a:gd name="T95" fmla="*/ 24 h 68"/>
                <a:gd name="T96" fmla="*/ 18 w 56"/>
                <a:gd name="T97" fmla="*/ 28 h 68"/>
                <a:gd name="T98" fmla="*/ 38 w 56"/>
                <a:gd name="T99" fmla="*/ 2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6" h="68">
                  <a:moveTo>
                    <a:pt x="56" y="32"/>
                  </a:moveTo>
                  <a:lnTo>
                    <a:pt x="18" y="32"/>
                  </a:lnTo>
                  <a:lnTo>
                    <a:pt x="20" y="38"/>
                  </a:lnTo>
                  <a:lnTo>
                    <a:pt x="22" y="46"/>
                  </a:lnTo>
                  <a:lnTo>
                    <a:pt x="26" y="50"/>
                  </a:lnTo>
                  <a:lnTo>
                    <a:pt x="32" y="54"/>
                  </a:lnTo>
                  <a:lnTo>
                    <a:pt x="38" y="56"/>
                  </a:lnTo>
                  <a:lnTo>
                    <a:pt x="42" y="54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6"/>
                  </a:lnTo>
                  <a:lnTo>
                    <a:pt x="50" y="56"/>
                  </a:lnTo>
                  <a:lnTo>
                    <a:pt x="44" y="62"/>
                  </a:lnTo>
                  <a:lnTo>
                    <a:pt x="36" y="66"/>
                  </a:lnTo>
                  <a:lnTo>
                    <a:pt x="28" y="68"/>
                  </a:lnTo>
                  <a:lnTo>
                    <a:pt x="22" y="66"/>
                  </a:lnTo>
                  <a:lnTo>
                    <a:pt x="16" y="64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2" y="50"/>
                  </a:lnTo>
                  <a:lnTo>
                    <a:pt x="0" y="44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4" y="16"/>
                  </a:lnTo>
                  <a:lnTo>
                    <a:pt x="8" y="10"/>
                  </a:lnTo>
                  <a:lnTo>
                    <a:pt x="14" y="4"/>
                  </a:lnTo>
                  <a:lnTo>
                    <a:pt x="22" y="2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4"/>
                  </a:lnTo>
                  <a:lnTo>
                    <a:pt x="48" y="8"/>
                  </a:lnTo>
                  <a:lnTo>
                    <a:pt x="52" y="14"/>
                  </a:lnTo>
                  <a:lnTo>
                    <a:pt x="54" y="22"/>
                  </a:lnTo>
                  <a:lnTo>
                    <a:pt x="56" y="32"/>
                  </a:lnTo>
                  <a:close/>
                  <a:moveTo>
                    <a:pt x="38" y="28"/>
                  </a:moveTo>
                  <a:lnTo>
                    <a:pt x="38" y="20"/>
                  </a:lnTo>
                  <a:lnTo>
                    <a:pt x="38" y="16"/>
                  </a:lnTo>
                  <a:lnTo>
                    <a:pt x="36" y="12"/>
                  </a:lnTo>
                  <a:lnTo>
                    <a:pt x="36" y="8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28" y="4"/>
                  </a:lnTo>
                  <a:lnTo>
                    <a:pt x="26" y="6"/>
                  </a:lnTo>
                  <a:lnTo>
                    <a:pt x="22" y="8"/>
                  </a:lnTo>
                  <a:lnTo>
                    <a:pt x="20" y="12"/>
                  </a:lnTo>
                  <a:lnTo>
                    <a:pt x="20" y="18"/>
                  </a:lnTo>
                  <a:lnTo>
                    <a:pt x="18" y="24"/>
                  </a:lnTo>
                  <a:lnTo>
                    <a:pt x="18" y="28"/>
                  </a:lnTo>
                  <a:lnTo>
                    <a:pt x="38" y="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39" name="Freeform 423"/>
            <p:cNvSpPr>
              <a:spLocks/>
            </p:cNvSpPr>
            <p:nvPr/>
          </p:nvSpPr>
          <p:spPr bwMode="auto">
            <a:xfrm>
              <a:off x="2642" y="3012"/>
              <a:ext cx="60" cy="64"/>
            </a:xfrm>
            <a:custGeom>
              <a:avLst/>
              <a:gdLst>
                <a:gd name="T0" fmla="*/ 58 w 60"/>
                <a:gd name="T1" fmla="*/ 64 h 64"/>
                <a:gd name="T2" fmla="*/ 0 w 60"/>
                <a:gd name="T3" fmla="*/ 64 h 64"/>
                <a:gd name="T4" fmla="*/ 0 w 60"/>
                <a:gd name="T5" fmla="*/ 62 h 64"/>
                <a:gd name="T6" fmla="*/ 34 w 60"/>
                <a:gd name="T7" fmla="*/ 4 h 64"/>
                <a:gd name="T8" fmla="*/ 24 w 60"/>
                <a:gd name="T9" fmla="*/ 4 h 64"/>
                <a:gd name="T10" fmla="*/ 18 w 60"/>
                <a:gd name="T11" fmla="*/ 4 h 64"/>
                <a:gd name="T12" fmla="*/ 14 w 60"/>
                <a:gd name="T13" fmla="*/ 6 h 64"/>
                <a:gd name="T14" fmla="*/ 12 w 60"/>
                <a:gd name="T15" fmla="*/ 8 h 64"/>
                <a:gd name="T16" fmla="*/ 10 w 60"/>
                <a:gd name="T17" fmla="*/ 10 h 64"/>
                <a:gd name="T18" fmla="*/ 8 w 60"/>
                <a:gd name="T19" fmla="*/ 14 h 64"/>
                <a:gd name="T20" fmla="*/ 6 w 60"/>
                <a:gd name="T21" fmla="*/ 20 h 64"/>
                <a:gd name="T22" fmla="*/ 4 w 60"/>
                <a:gd name="T23" fmla="*/ 20 h 64"/>
                <a:gd name="T24" fmla="*/ 4 w 60"/>
                <a:gd name="T25" fmla="*/ 0 h 64"/>
                <a:gd name="T26" fmla="*/ 60 w 60"/>
                <a:gd name="T27" fmla="*/ 0 h 64"/>
                <a:gd name="T28" fmla="*/ 60 w 60"/>
                <a:gd name="T29" fmla="*/ 2 h 64"/>
                <a:gd name="T30" fmla="*/ 24 w 60"/>
                <a:gd name="T31" fmla="*/ 60 h 64"/>
                <a:gd name="T32" fmla="*/ 28 w 60"/>
                <a:gd name="T33" fmla="*/ 60 h 64"/>
                <a:gd name="T34" fmla="*/ 36 w 60"/>
                <a:gd name="T35" fmla="*/ 60 h 64"/>
                <a:gd name="T36" fmla="*/ 44 w 60"/>
                <a:gd name="T37" fmla="*/ 58 h 64"/>
                <a:gd name="T38" fmla="*/ 48 w 60"/>
                <a:gd name="T39" fmla="*/ 56 h 64"/>
                <a:gd name="T40" fmla="*/ 52 w 60"/>
                <a:gd name="T41" fmla="*/ 52 h 64"/>
                <a:gd name="T42" fmla="*/ 54 w 60"/>
                <a:gd name="T43" fmla="*/ 48 h 64"/>
                <a:gd name="T44" fmla="*/ 58 w 60"/>
                <a:gd name="T45" fmla="*/ 42 h 64"/>
                <a:gd name="T46" fmla="*/ 60 w 60"/>
                <a:gd name="T47" fmla="*/ 42 h 64"/>
                <a:gd name="T48" fmla="*/ 58 w 60"/>
                <a:gd name="T4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64">
                  <a:moveTo>
                    <a:pt x="58" y="64"/>
                  </a:moveTo>
                  <a:lnTo>
                    <a:pt x="0" y="64"/>
                  </a:lnTo>
                  <a:lnTo>
                    <a:pt x="0" y="62"/>
                  </a:lnTo>
                  <a:lnTo>
                    <a:pt x="34" y="4"/>
                  </a:lnTo>
                  <a:lnTo>
                    <a:pt x="24" y="4"/>
                  </a:lnTo>
                  <a:lnTo>
                    <a:pt x="18" y="4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10"/>
                  </a:lnTo>
                  <a:lnTo>
                    <a:pt x="8" y="14"/>
                  </a:lnTo>
                  <a:lnTo>
                    <a:pt x="6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60" y="0"/>
                  </a:lnTo>
                  <a:lnTo>
                    <a:pt x="60" y="2"/>
                  </a:lnTo>
                  <a:lnTo>
                    <a:pt x="24" y="60"/>
                  </a:lnTo>
                  <a:lnTo>
                    <a:pt x="28" y="60"/>
                  </a:lnTo>
                  <a:lnTo>
                    <a:pt x="36" y="60"/>
                  </a:lnTo>
                  <a:lnTo>
                    <a:pt x="44" y="58"/>
                  </a:lnTo>
                  <a:lnTo>
                    <a:pt x="48" y="56"/>
                  </a:lnTo>
                  <a:lnTo>
                    <a:pt x="52" y="52"/>
                  </a:lnTo>
                  <a:lnTo>
                    <a:pt x="54" y="48"/>
                  </a:lnTo>
                  <a:lnTo>
                    <a:pt x="58" y="42"/>
                  </a:lnTo>
                  <a:lnTo>
                    <a:pt x="60" y="42"/>
                  </a:lnTo>
                  <a:lnTo>
                    <a:pt x="58" y="6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40" name="Freeform 424"/>
            <p:cNvSpPr>
              <a:spLocks noEditPoints="1"/>
            </p:cNvSpPr>
            <p:nvPr/>
          </p:nvSpPr>
          <p:spPr bwMode="auto">
            <a:xfrm>
              <a:off x="2708" y="3010"/>
              <a:ext cx="64" cy="68"/>
            </a:xfrm>
            <a:custGeom>
              <a:avLst/>
              <a:gdLst>
                <a:gd name="T0" fmla="*/ 32 w 64"/>
                <a:gd name="T1" fmla="*/ 0 h 68"/>
                <a:gd name="T2" fmla="*/ 40 w 64"/>
                <a:gd name="T3" fmla="*/ 2 h 68"/>
                <a:gd name="T4" fmla="*/ 48 w 64"/>
                <a:gd name="T5" fmla="*/ 4 h 68"/>
                <a:gd name="T6" fmla="*/ 54 w 64"/>
                <a:gd name="T7" fmla="*/ 10 h 68"/>
                <a:gd name="T8" fmla="*/ 60 w 64"/>
                <a:gd name="T9" fmla="*/ 16 h 68"/>
                <a:gd name="T10" fmla="*/ 62 w 64"/>
                <a:gd name="T11" fmla="*/ 24 h 68"/>
                <a:gd name="T12" fmla="*/ 64 w 64"/>
                <a:gd name="T13" fmla="*/ 34 h 68"/>
                <a:gd name="T14" fmla="*/ 62 w 64"/>
                <a:gd name="T15" fmla="*/ 42 h 68"/>
                <a:gd name="T16" fmla="*/ 60 w 64"/>
                <a:gd name="T17" fmla="*/ 50 h 68"/>
                <a:gd name="T18" fmla="*/ 56 w 64"/>
                <a:gd name="T19" fmla="*/ 56 h 68"/>
                <a:gd name="T20" fmla="*/ 50 w 64"/>
                <a:gd name="T21" fmla="*/ 62 h 68"/>
                <a:gd name="T22" fmla="*/ 42 w 64"/>
                <a:gd name="T23" fmla="*/ 66 h 68"/>
                <a:gd name="T24" fmla="*/ 32 w 64"/>
                <a:gd name="T25" fmla="*/ 68 h 68"/>
                <a:gd name="T26" fmla="*/ 22 w 64"/>
                <a:gd name="T27" fmla="*/ 66 h 68"/>
                <a:gd name="T28" fmla="*/ 14 w 64"/>
                <a:gd name="T29" fmla="*/ 64 h 68"/>
                <a:gd name="T30" fmla="*/ 8 w 64"/>
                <a:gd name="T31" fmla="*/ 58 h 68"/>
                <a:gd name="T32" fmla="*/ 4 w 64"/>
                <a:gd name="T33" fmla="*/ 50 h 68"/>
                <a:gd name="T34" fmla="*/ 2 w 64"/>
                <a:gd name="T35" fmla="*/ 42 h 68"/>
                <a:gd name="T36" fmla="*/ 0 w 64"/>
                <a:gd name="T37" fmla="*/ 34 h 68"/>
                <a:gd name="T38" fmla="*/ 2 w 64"/>
                <a:gd name="T39" fmla="*/ 26 h 68"/>
                <a:gd name="T40" fmla="*/ 4 w 64"/>
                <a:gd name="T41" fmla="*/ 18 h 68"/>
                <a:gd name="T42" fmla="*/ 8 w 64"/>
                <a:gd name="T43" fmla="*/ 10 h 68"/>
                <a:gd name="T44" fmla="*/ 16 w 64"/>
                <a:gd name="T45" fmla="*/ 4 h 68"/>
                <a:gd name="T46" fmla="*/ 22 w 64"/>
                <a:gd name="T47" fmla="*/ 2 h 68"/>
                <a:gd name="T48" fmla="*/ 32 w 64"/>
                <a:gd name="T49" fmla="*/ 0 h 68"/>
                <a:gd name="T50" fmla="*/ 32 w 64"/>
                <a:gd name="T51" fmla="*/ 4 h 68"/>
                <a:gd name="T52" fmla="*/ 28 w 64"/>
                <a:gd name="T53" fmla="*/ 6 h 68"/>
                <a:gd name="T54" fmla="*/ 24 w 64"/>
                <a:gd name="T55" fmla="*/ 8 h 68"/>
                <a:gd name="T56" fmla="*/ 22 w 64"/>
                <a:gd name="T57" fmla="*/ 12 h 68"/>
                <a:gd name="T58" fmla="*/ 20 w 64"/>
                <a:gd name="T59" fmla="*/ 18 h 68"/>
                <a:gd name="T60" fmla="*/ 20 w 64"/>
                <a:gd name="T61" fmla="*/ 26 h 68"/>
                <a:gd name="T62" fmla="*/ 20 w 64"/>
                <a:gd name="T63" fmla="*/ 40 h 68"/>
                <a:gd name="T64" fmla="*/ 20 w 64"/>
                <a:gd name="T65" fmla="*/ 46 h 68"/>
                <a:gd name="T66" fmla="*/ 22 w 64"/>
                <a:gd name="T67" fmla="*/ 54 h 68"/>
                <a:gd name="T68" fmla="*/ 22 w 64"/>
                <a:gd name="T69" fmla="*/ 58 h 68"/>
                <a:gd name="T70" fmla="*/ 26 w 64"/>
                <a:gd name="T71" fmla="*/ 60 h 68"/>
                <a:gd name="T72" fmla="*/ 28 w 64"/>
                <a:gd name="T73" fmla="*/ 62 h 68"/>
                <a:gd name="T74" fmla="*/ 32 w 64"/>
                <a:gd name="T75" fmla="*/ 64 h 68"/>
                <a:gd name="T76" fmla="*/ 36 w 64"/>
                <a:gd name="T77" fmla="*/ 62 h 68"/>
                <a:gd name="T78" fmla="*/ 38 w 64"/>
                <a:gd name="T79" fmla="*/ 62 h 68"/>
                <a:gd name="T80" fmla="*/ 40 w 64"/>
                <a:gd name="T81" fmla="*/ 58 h 68"/>
                <a:gd name="T82" fmla="*/ 42 w 64"/>
                <a:gd name="T83" fmla="*/ 54 h 68"/>
                <a:gd name="T84" fmla="*/ 44 w 64"/>
                <a:gd name="T85" fmla="*/ 48 h 68"/>
                <a:gd name="T86" fmla="*/ 44 w 64"/>
                <a:gd name="T87" fmla="*/ 40 h 68"/>
                <a:gd name="T88" fmla="*/ 44 w 64"/>
                <a:gd name="T89" fmla="*/ 28 h 68"/>
                <a:gd name="T90" fmla="*/ 44 w 64"/>
                <a:gd name="T91" fmla="*/ 22 h 68"/>
                <a:gd name="T92" fmla="*/ 44 w 64"/>
                <a:gd name="T93" fmla="*/ 16 h 68"/>
                <a:gd name="T94" fmla="*/ 42 w 64"/>
                <a:gd name="T95" fmla="*/ 12 h 68"/>
                <a:gd name="T96" fmla="*/ 40 w 64"/>
                <a:gd name="T97" fmla="*/ 8 h 68"/>
                <a:gd name="T98" fmla="*/ 38 w 64"/>
                <a:gd name="T99" fmla="*/ 6 h 68"/>
                <a:gd name="T100" fmla="*/ 36 w 64"/>
                <a:gd name="T101" fmla="*/ 4 h 68"/>
                <a:gd name="T102" fmla="*/ 32 w 64"/>
                <a:gd name="T103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4" h="68">
                  <a:moveTo>
                    <a:pt x="32" y="0"/>
                  </a:moveTo>
                  <a:lnTo>
                    <a:pt x="40" y="2"/>
                  </a:lnTo>
                  <a:lnTo>
                    <a:pt x="48" y="4"/>
                  </a:lnTo>
                  <a:lnTo>
                    <a:pt x="54" y="10"/>
                  </a:lnTo>
                  <a:lnTo>
                    <a:pt x="60" y="16"/>
                  </a:lnTo>
                  <a:lnTo>
                    <a:pt x="62" y="24"/>
                  </a:lnTo>
                  <a:lnTo>
                    <a:pt x="64" y="34"/>
                  </a:lnTo>
                  <a:lnTo>
                    <a:pt x="62" y="42"/>
                  </a:lnTo>
                  <a:lnTo>
                    <a:pt x="60" y="50"/>
                  </a:lnTo>
                  <a:lnTo>
                    <a:pt x="56" y="56"/>
                  </a:lnTo>
                  <a:lnTo>
                    <a:pt x="50" y="62"/>
                  </a:lnTo>
                  <a:lnTo>
                    <a:pt x="42" y="66"/>
                  </a:lnTo>
                  <a:lnTo>
                    <a:pt x="32" y="68"/>
                  </a:lnTo>
                  <a:lnTo>
                    <a:pt x="22" y="66"/>
                  </a:lnTo>
                  <a:lnTo>
                    <a:pt x="14" y="64"/>
                  </a:lnTo>
                  <a:lnTo>
                    <a:pt x="8" y="58"/>
                  </a:lnTo>
                  <a:lnTo>
                    <a:pt x="4" y="50"/>
                  </a:lnTo>
                  <a:lnTo>
                    <a:pt x="2" y="42"/>
                  </a:lnTo>
                  <a:lnTo>
                    <a:pt x="0" y="34"/>
                  </a:lnTo>
                  <a:lnTo>
                    <a:pt x="2" y="26"/>
                  </a:lnTo>
                  <a:lnTo>
                    <a:pt x="4" y="18"/>
                  </a:lnTo>
                  <a:lnTo>
                    <a:pt x="8" y="10"/>
                  </a:lnTo>
                  <a:lnTo>
                    <a:pt x="16" y="4"/>
                  </a:lnTo>
                  <a:lnTo>
                    <a:pt x="22" y="2"/>
                  </a:lnTo>
                  <a:lnTo>
                    <a:pt x="32" y="0"/>
                  </a:lnTo>
                  <a:close/>
                  <a:moveTo>
                    <a:pt x="32" y="4"/>
                  </a:moveTo>
                  <a:lnTo>
                    <a:pt x="28" y="6"/>
                  </a:lnTo>
                  <a:lnTo>
                    <a:pt x="24" y="8"/>
                  </a:lnTo>
                  <a:lnTo>
                    <a:pt x="22" y="12"/>
                  </a:lnTo>
                  <a:lnTo>
                    <a:pt x="20" y="18"/>
                  </a:lnTo>
                  <a:lnTo>
                    <a:pt x="20" y="26"/>
                  </a:lnTo>
                  <a:lnTo>
                    <a:pt x="20" y="40"/>
                  </a:lnTo>
                  <a:lnTo>
                    <a:pt x="20" y="46"/>
                  </a:lnTo>
                  <a:lnTo>
                    <a:pt x="22" y="54"/>
                  </a:lnTo>
                  <a:lnTo>
                    <a:pt x="22" y="58"/>
                  </a:lnTo>
                  <a:lnTo>
                    <a:pt x="26" y="60"/>
                  </a:lnTo>
                  <a:lnTo>
                    <a:pt x="28" y="62"/>
                  </a:lnTo>
                  <a:lnTo>
                    <a:pt x="32" y="64"/>
                  </a:lnTo>
                  <a:lnTo>
                    <a:pt x="36" y="62"/>
                  </a:lnTo>
                  <a:lnTo>
                    <a:pt x="38" y="62"/>
                  </a:lnTo>
                  <a:lnTo>
                    <a:pt x="40" y="58"/>
                  </a:lnTo>
                  <a:lnTo>
                    <a:pt x="42" y="54"/>
                  </a:lnTo>
                  <a:lnTo>
                    <a:pt x="44" y="48"/>
                  </a:lnTo>
                  <a:lnTo>
                    <a:pt x="44" y="40"/>
                  </a:lnTo>
                  <a:lnTo>
                    <a:pt x="44" y="28"/>
                  </a:lnTo>
                  <a:lnTo>
                    <a:pt x="44" y="22"/>
                  </a:lnTo>
                  <a:lnTo>
                    <a:pt x="44" y="16"/>
                  </a:lnTo>
                  <a:lnTo>
                    <a:pt x="42" y="12"/>
                  </a:lnTo>
                  <a:lnTo>
                    <a:pt x="40" y="8"/>
                  </a:lnTo>
                  <a:lnTo>
                    <a:pt x="38" y="6"/>
                  </a:lnTo>
                  <a:lnTo>
                    <a:pt x="36" y="4"/>
                  </a:lnTo>
                  <a:lnTo>
                    <a:pt x="32" y="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41" name="Freeform 425"/>
            <p:cNvSpPr>
              <a:spLocks/>
            </p:cNvSpPr>
            <p:nvPr/>
          </p:nvSpPr>
          <p:spPr bwMode="auto">
            <a:xfrm>
              <a:off x="2782" y="3010"/>
              <a:ext cx="68" cy="66"/>
            </a:xfrm>
            <a:custGeom>
              <a:avLst/>
              <a:gdLst>
                <a:gd name="T0" fmla="*/ 26 w 68"/>
                <a:gd name="T1" fmla="*/ 2 h 66"/>
                <a:gd name="T2" fmla="*/ 26 w 68"/>
                <a:gd name="T3" fmla="*/ 10 h 66"/>
                <a:gd name="T4" fmla="*/ 30 w 68"/>
                <a:gd name="T5" fmla="*/ 6 h 66"/>
                <a:gd name="T6" fmla="*/ 34 w 68"/>
                <a:gd name="T7" fmla="*/ 2 h 66"/>
                <a:gd name="T8" fmla="*/ 40 w 68"/>
                <a:gd name="T9" fmla="*/ 0 h 66"/>
                <a:gd name="T10" fmla="*/ 44 w 68"/>
                <a:gd name="T11" fmla="*/ 0 h 66"/>
                <a:gd name="T12" fmla="*/ 50 w 68"/>
                <a:gd name="T13" fmla="*/ 0 h 66"/>
                <a:gd name="T14" fmla="*/ 54 w 68"/>
                <a:gd name="T15" fmla="*/ 4 h 66"/>
                <a:gd name="T16" fmla="*/ 58 w 68"/>
                <a:gd name="T17" fmla="*/ 8 h 66"/>
                <a:gd name="T18" fmla="*/ 60 w 68"/>
                <a:gd name="T19" fmla="*/ 12 h 66"/>
                <a:gd name="T20" fmla="*/ 60 w 68"/>
                <a:gd name="T21" fmla="*/ 16 h 66"/>
                <a:gd name="T22" fmla="*/ 62 w 68"/>
                <a:gd name="T23" fmla="*/ 20 h 66"/>
                <a:gd name="T24" fmla="*/ 62 w 68"/>
                <a:gd name="T25" fmla="*/ 26 h 66"/>
                <a:gd name="T26" fmla="*/ 62 w 68"/>
                <a:gd name="T27" fmla="*/ 52 h 66"/>
                <a:gd name="T28" fmla="*/ 62 w 68"/>
                <a:gd name="T29" fmla="*/ 58 h 66"/>
                <a:gd name="T30" fmla="*/ 62 w 68"/>
                <a:gd name="T31" fmla="*/ 60 h 66"/>
                <a:gd name="T32" fmla="*/ 64 w 68"/>
                <a:gd name="T33" fmla="*/ 62 h 66"/>
                <a:gd name="T34" fmla="*/ 68 w 68"/>
                <a:gd name="T35" fmla="*/ 64 h 66"/>
                <a:gd name="T36" fmla="*/ 68 w 68"/>
                <a:gd name="T37" fmla="*/ 66 h 66"/>
                <a:gd name="T38" fmla="*/ 36 w 68"/>
                <a:gd name="T39" fmla="*/ 66 h 66"/>
                <a:gd name="T40" fmla="*/ 36 w 68"/>
                <a:gd name="T41" fmla="*/ 64 h 66"/>
                <a:gd name="T42" fmla="*/ 38 w 68"/>
                <a:gd name="T43" fmla="*/ 62 h 66"/>
                <a:gd name="T44" fmla="*/ 40 w 68"/>
                <a:gd name="T45" fmla="*/ 60 h 66"/>
                <a:gd name="T46" fmla="*/ 42 w 68"/>
                <a:gd name="T47" fmla="*/ 56 h 66"/>
                <a:gd name="T48" fmla="*/ 42 w 68"/>
                <a:gd name="T49" fmla="*/ 52 h 66"/>
                <a:gd name="T50" fmla="*/ 42 w 68"/>
                <a:gd name="T51" fmla="*/ 24 h 66"/>
                <a:gd name="T52" fmla="*/ 42 w 68"/>
                <a:gd name="T53" fmla="*/ 16 h 66"/>
                <a:gd name="T54" fmla="*/ 42 w 68"/>
                <a:gd name="T55" fmla="*/ 14 h 66"/>
                <a:gd name="T56" fmla="*/ 40 w 68"/>
                <a:gd name="T57" fmla="*/ 12 h 66"/>
                <a:gd name="T58" fmla="*/ 40 w 68"/>
                <a:gd name="T59" fmla="*/ 10 h 66"/>
                <a:gd name="T60" fmla="*/ 38 w 68"/>
                <a:gd name="T61" fmla="*/ 10 h 66"/>
                <a:gd name="T62" fmla="*/ 36 w 68"/>
                <a:gd name="T63" fmla="*/ 10 h 66"/>
                <a:gd name="T64" fmla="*/ 32 w 68"/>
                <a:gd name="T65" fmla="*/ 10 h 66"/>
                <a:gd name="T66" fmla="*/ 28 w 68"/>
                <a:gd name="T67" fmla="*/ 14 h 66"/>
                <a:gd name="T68" fmla="*/ 26 w 68"/>
                <a:gd name="T69" fmla="*/ 20 h 66"/>
                <a:gd name="T70" fmla="*/ 26 w 68"/>
                <a:gd name="T71" fmla="*/ 52 h 66"/>
                <a:gd name="T72" fmla="*/ 26 w 68"/>
                <a:gd name="T73" fmla="*/ 58 h 66"/>
                <a:gd name="T74" fmla="*/ 26 w 68"/>
                <a:gd name="T75" fmla="*/ 60 h 66"/>
                <a:gd name="T76" fmla="*/ 28 w 68"/>
                <a:gd name="T77" fmla="*/ 62 h 66"/>
                <a:gd name="T78" fmla="*/ 32 w 68"/>
                <a:gd name="T79" fmla="*/ 64 h 66"/>
                <a:gd name="T80" fmla="*/ 32 w 68"/>
                <a:gd name="T81" fmla="*/ 66 h 66"/>
                <a:gd name="T82" fmla="*/ 0 w 68"/>
                <a:gd name="T83" fmla="*/ 66 h 66"/>
                <a:gd name="T84" fmla="*/ 0 w 68"/>
                <a:gd name="T85" fmla="*/ 64 h 66"/>
                <a:gd name="T86" fmla="*/ 2 w 68"/>
                <a:gd name="T87" fmla="*/ 62 h 66"/>
                <a:gd name="T88" fmla="*/ 4 w 68"/>
                <a:gd name="T89" fmla="*/ 60 h 66"/>
                <a:gd name="T90" fmla="*/ 6 w 68"/>
                <a:gd name="T91" fmla="*/ 58 h 66"/>
                <a:gd name="T92" fmla="*/ 6 w 68"/>
                <a:gd name="T93" fmla="*/ 52 h 66"/>
                <a:gd name="T94" fmla="*/ 6 w 68"/>
                <a:gd name="T95" fmla="*/ 16 h 66"/>
                <a:gd name="T96" fmla="*/ 6 w 68"/>
                <a:gd name="T97" fmla="*/ 10 h 66"/>
                <a:gd name="T98" fmla="*/ 4 w 68"/>
                <a:gd name="T99" fmla="*/ 6 h 66"/>
                <a:gd name="T100" fmla="*/ 4 w 68"/>
                <a:gd name="T101" fmla="*/ 6 h 66"/>
                <a:gd name="T102" fmla="*/ 0 w 68"/>
                <a:gd name="T103" fmla="*/ 4 h 66"/>
                <a:gd name="T104" fmla="*/ 0 w 68"/>
                <a:gd name="T105" fmla="*/ 2 h 66"/>
                <a:gd name="T106" fmla="*/ 26 w 68"/>
                <a:gd name="T107" fmla="*/ 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6">
                  <a:moveTo>
                    <a:pt x="26" y="2"/>
                  </a:moveTo>
                  <a:lnTo>
                    <a:pt x="26" y="10"/>
                  </a:lnTo>
                  <a:lnTo>
                    <a:pt x="30" y="6"/>
                  </a:lnTo>
                  <a:lnTo>
                    <a:pt x="34" y="2"/>
                  </a:lnTo>
                  <a:lnTo>
                    <a:pt x="40" y="0"/>
                  </a:lnTo>
                  <a:lnTo>
                    <a:pt x="44" y="0"/>
                  </a:lnTo>
                  <a:lnTo>
                    <a:pt x="50" y="0"/>
                  </a:lnTo>
                  <a:lnTo>
                    <a:pt x="54" y="4"/>
                  </a:lnTo>
                  <a:lnTo>
                    <a:pt x="58" y="8"/>
                  </a:lnTo>
                  <a:lnTo>
                    <a:pt x="60" y="12"/>
                  </a:lnTo>
                  <a:lnTo>
                    <a:pt x="60" y="16"/>
                  </a:lnTo>
                  <a:lnTo>
                    <a:pt x="62" y="20"/>
                  </a:lnTo>
                  <a:lnTo>
                    <a:pt x="62" y="26"/>
                  </a:lnTo>
                  <a:lnTo>
                    <a:pt x="62" y="52"/>
                  </a:lnTo>
                  <a:lnTo>
                    <a:pt x="62" y="58"/>
                  </a:lnTo>
                  <a:lnTo>
                    <a:pt x="62" y="60"/>
                  </a:lnTo>
                  <a:lnTo>
                    <a:pt x="64" y="62"/>
                  </a:lnTo>
                  <a:lnTo>
                    <a:pt x="68" y="64"/>
                  </a:lnTo>
                  <a:lnTo>
                    <a:pt x="68" y="66"/>
                  </a:lnTo>
                  <a:lnTo>
                    <a:pt x="36" y="66"/>
                  </a:lnTo>
                  <a:lnTo>
                    <a:pt x="36" y="64"/>
                  </a:lnTo>
                  <a:lnTo>
                    <a:pt x="38" y="62"/>
                  </a:lnTo>
                  <a:lnTo>
                    <a:pt x="40" y="60"/>
                  </a:lnTo>
                  <a:lnTo>
                    <a:pt x="42" y="56"/>
                  </a:lnTo>
                  <a:lnTo>
                    <a:pt x="42" y="52"/>
                  </a:lnTo>
                  <a:lnTo>
                    <a:pt x="42" y="24"/>
                  </a:lnTo>
                  <a:lnTo>
                    <a:pt x="42" y="16"/>
                  </a:lnTo>
                  <a:lnTo>
                    <a:pt x="42" y="14"/>
                  </a:lnTo>
                  <a:lnTo>
                    <a:pt x="40" y="12"/>
                  </a:lnTo>
                  <a:lnTo>
                    <a:pt x="40" y="10"/>
                  </a:lnTo>
                  <a:lnTo>
                    <a:pt x="38" y="10"/>
                  </a:lnTo>
                  <a:lnTo>
                    <a:pt x="36" y="10"/>
                  </a:lnTo>
                  <a:lnTo>
                    <a:pt x="32" y="10"/>
                  </a:lnTo>
                  <a:lnTo>
                    <a:pt x="28" y="14"/>
                  </a:lnTo>
                  <a:lnTo>
                    <a:pt x="26" y="20"/>
                  </a:lnTo>
                  <a:lnTo>
                    <a:pt x="26" y="52"/>
                  </a:lnTo>
                  <a:lnTo>
                    <a:pt x="26" y="58"/>
                  </a:lnTo>
                  <a:lnTo>
                    <a:pt x="26" y="60"/>
                  </a:lnTo>
                  <a:lnTo>
                    <a:pt x="28" y="62"/>
                  </a:lnTo>
                  <a:lnTo>
                    <a:pt x="32" y="64"/>
                  </a:lnTo>
                  <a:lnTo>
                    <a:pt x="32" y="66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60"/>
                  </a:lnTo>
                  <a:lnTo>
                    <a:pt x="6" y="58"/>
                  </a:lnTo>
                  <a:lnTo>
                    <a:pt x="6" y="52"/>
                  </a:lnTo>
                  <a:lnTo>
                    <a:pt x="6" y="16"/>
                  </a:lnTo>
                  <a:lnTo>
                    <a:pt x="6" y="10"/>
                  </a:lnTo>
                  <a:lnTo>
                    <a:pt x="4" y="6"/>
                  </a:lnTo>
                  <a:lnTo>
                    <a:pt x="4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42" name="Freeform 426"/>
            <p:cNvSpPr>
              <a:spLocks noEditPoints="1"/>
            </p:cNvSpPr>
            <p:nvPr/>
          </p:nvSpPr>
          <p:spPr bwMode="auto">
            <a:xfrm>
              <a:off x="2860" y="3010"/>
              <a:ext cx="56" cy="68"/>
            </a:xfrm>
            <a:custGeom>
              <a:avLst/>
              <a:gdLst>
                <a:gd name="T0" fmla="*/ 56 w 56"/>
                <a:gd name="T1" fmla="*/ 32 h 68"/>
                <a:gd name="T2" fmla="*/ 20 w 56"/>
                <a:gd name="T3" fmla="*/ 32 h 68"/>
                <a:gd name="T4" fmla="*/ 20 w 56"/>
                <a:gd name="T5" fmla="*/ 38 h 68"/>
                <a:gd name="T6" fmla="*/ 22 w 56"/>
                <a:gd name="T7" fmla="*/ 46 h 68"/>
                <a:gd name="T8" fmla="*/ 26 w 56"/>
                <a:gd name="T9" fmla="*/ 50 h 68"/>
                <a:gd name="T10" fmla="*/ 32 w 56"/>
                <a:gd name="T11" fmla="*/ 54 h 68"/>
                <a:gd name="T12" fmla="*/ 38 w 56"/>
                <a:gd name="T13" fmla="*/ 56 h 68"/>
                <a:gd name="T14" fmla="*/ 44 w 56"/>
                <a:gd name="T15" fmla="*/ 54 h 68"/>
                <a:gd name="T16" fmla="*/ 46 w 56"/>
                <a:gd name="T17" fmla="*/ 54 h 68"/>
                <a:gd name="T18" fmla="*/ 50 w 56"/>
                <a:gd name="T19" fmla="*/ 50 h 68"/>
                <a:gd name="T20" fmla="*/ 54 w 56"/>
                <a:gd name="T21" fmla="*/ 46 h 68"/>
                <a:gd name="T22" fmla="*/ 56 w 56"/>
                <a:gd name="T23" fmla="*/ 46 h 68"/>
                <a:gd name="T24" fmla="*/ 52 w 56"/>
                <a:gd name="T25" fmla="*/ 56 h 68"/>
                <a:gd name="T26" fmla="*/ 44 w 56"/>
                <a:gd name="T27" fmla="*/ 62 h 68"/>
                <a:gd name="T28" fmla="*/ 38 w 56"/>
                <a:gd name="T29" fmla="*/ 66 h 68"/>
                <a:gd name="T30" fmla="*/ 30 w 56"/>
                <a:gd name="T31" fmla="*/ 68 h 68"/>
                <a:gd name="T32" fmla="*/ 22 w 56"/>
                <a:gd name="T33" fmla="*/ 66 h 68"/>
                <a:gd name="T34" fmla="*/ 16 w 56"/>
                <a:gd name="T35" fmla="*/ 64 h 68"/>
                <a:gd name="T36" fmla="*/ 10 w 56"/>
                <a:gd name="T37" fmla="*/ 62 h 68"/>
                <a:gd name="T38" fmla="*/ 6 w 56"/>
                <a:gd name="T39" fmla="*/ 56 h 68"/>
                <a:gd name="T40" fmla="*/ 2 w 56"/>
                <a:gd name="T41" fmla="*/ 50 h 68"/>
                <a:gd name="T42" fmla="*/ 0 w 56"/>
                <a:gd name="T43" fmla="*/ 44 h 68"/>
                <a:gd name="T44" fmla="*/ 0 w 56"/>
                <a:gd name="T45" fmla="*/ 34 h 68"/>
                <a:gd name="T46" fmla="*/ 0 w 56"/>
                <a:gd name="T47" fmla="*/ 24 h 68"/>
                <a:gd name="T48" fmla="*/ 4 w 56"/>
                <a:gd name="T49" fmla="*/ 16 h 68"/>
                <a:gd name="T50" fmla="*/ 10 w 56"/>
                <a:gd name="T51" fmla="*/ 10 h 68"/>
                <a:gd name="T52" fmla="*/ 16 w 56"/>
                <a:gd name="T53" fmla="*/ 4 h 68"/>
                <a:gd name="T54" fmla="*/ 22 w 56"/>
                <a:gd name="T55" fmla="*/ 2 h 68"/>
                <a:gd name="T56" fmla="*/ 30 w 56"/>
                <a:gd name="T57" fmla="*/ 0 h 68"/>
                <a:gd name="T58" fmla="*/ 38 w 56"/>
                <a:gd name="T59" fmla="*/ 0 h 68"/>
                <a:gd name="T60" fmla="*/ 44 w 56"/>
                <a:gd name="T61" fmla="*/ 4 h 68"/>
                <a:gd name="T62" fmla="*/ 48 w 56"/>
                <a:gd name="T63" fmla="*/ 8 h 68"/>
                <a:gd name="T64" fmla="*/ 54 w 56"/>
                <a:gd name="T65" fmla="*/ 14 h 68"/>
                <a:gd name="T66" fmla="*/ 56 w 56"/>
                <a:gd name="T67" fmla="*/ 22 h 68"/>
                <a:gd name="T68" fmla="*/ 56 w 56"/>
                <a:gd name="T69" fmla="*/ 32 h 68"/>
                <a:gd name="T70" fmla="*/ 38 w 56"/>
                <a:gd name="T71" fmla="*/ 28 h 68"/>
                <a:gd name="T72" fmla="*/ 38 w 56"/>
                <a:gd name="T73" fmla="*/ 20 h 68"/>
                <a:gd name="T74" fmla="*/ 38 w 56"/>
                <a:gd name="T75" fmla="*/ 16 h 68"/>
                <a:gd name="T76" fmla="*/ 38 w 56"/>
                <a:gd name="T77" fmla="*/ 12 h 68"/>
                <a:gd name="T78" fmla="*/ 36 w 56"/>
                <a:gd name="T79" fmla="*/ 8 h 68"/>
                <a:gd name="T80" fmla="*/ 34 w 56"/>
                <a:gd name="T81" fmla="*/ 6 h 68"/>
                <a:gd name="T82" fmla="*/ 32 w 56"/>
                <a:gd name="T83" fmla="*/ 4 h 68"/>
                <a:gd name="T84" fmla="*/ 30 w 56"/>
                <a:gd name="T85" fmla="*/ 4 h 68"/>
                <a:gd name="T86" fmla="*/ 26 w 56"/>
                <a:gd name="T87" fmla="*/ 6 h 68"/>
                <a:gd name="T88" fmla="*/ 24 w 56"/>
                <a:gd name="T89" fmla="*/ 8 h 68"/>
                <a:gd name="T90" fmla="*/ 22 w 56"/>
                <a:gd name="T91" fmla="*/ 12 h 68"/>
                <a:gd name="T92" fmla="*/ 20 w 56"/>
                <a:gd name="T93" fmla="*/ 18 h 68"/>
                <a:gd name="T94" fmla="*/ 20 w 56"/>
                <a:gd name="T95" fmla="*/ 24 h 68"/>
                <a:gd name="T96" fmla="*/ 20 w 56"/>
                <a:gd name="T97" fmla="*/ 28 h 68"/>
                <a:gd name="T98" fmla="*/ 38 w 56"/>
                <a:gd name="T99" fmla="*/ 2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6" h="68">
                  <a:moveTo>
                    <a:pt x="56" y="32"/>
                  </a:moveTo>
                  <a:lnTo>
                    <a:pt x="20" y="32"/>
                  </a:lnTo>
                  <a:lnTo>
                    <a:pt x="20" y="38"/>
                  </a:lnTo>
                  <a:lnTo>
                    <a:pt x="22" y="46"/>
                  </a:lnTo>
                  <a:lnTo>
                    <a:pt x="26" y="50"/>
                  </a:lnTo>
                  <a:lnTo>
                    <a:pt x="32" y="54"/>
                  </a:lnTo>
                  <a:lnTo>
                    <a:pt x="38" y="56"/>
                  </a:lnTo>
                  <a:lnTo>
                    <a:pt x="44" y="54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6"/>
                  </a:lnTo>
                  <a:lnTo>
                    <a:pt x="52" y="56"/>
                  </a:lnTo>
                  <a:lnTo>
                    <a:pt x="44" y="62"/>
                  </a:lnTo>
                  <a:lnTo>
                    <a:pt x="38" y="66"/>
                  </a:lnTo>
                  <a:lnTo>
                    <a:pt x="30" y="68"/>
                  </a:lnTo>
                  <a:lnTo>
                    <a:pt x="22" y="66"/>
                  </a:lnTo>
                  <a:lnTo>
                    <a:pt x="16" y="64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2" y="50"/>
                  </a:lnTo>
                  <a:lnTo>
                    <a:pt x="0" y="44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4" y="16"/>
                  </a:lnTo>
                  <a:lnTo>
                    <a:pt x="10" y="10"/>
                  </a:lnTo>
                  <a:lnTo>
                    <a:pt x="16" y="4"/>
                  </a:lnTo>
                  <a:lnTo>
                    <a:pt x="22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4" y="4"/>
                  </a:lnTo>
                  <a:lnTo>
                    <a:pt x="48" y="8"/>
                  </a:lnTo>
                  <a:lnTo>
                    <a:pt x="54" y="14"/>
                  </a:lnTo>
                  <a:lnTo>
                    <a:pt x="56" y="22"/>
                  </a:lnTo>
                  <a:lnTo>
                    <a:pt x="56" y="32"/>
                  </a:lnTo>
                  <a:close/>
                  <a:moveTo>
                    <a:pt x="38" y="28"/>
                  </a:moveTo>
                  <a:lnTo>
                    <a:pt x="38" y="20"/>
                  </a:lnTo>
                  <a:lnTo>
                    <a:pt x="38" y="16"/>
                  </a:lnTo>
                  <a:lnTo>
                    <a:pt x="38" y="12"/>
                  </a:lnTo>
                  <a:lnTo>
                    <a:pt x="36" y="8"/>
                  </a:lnTo>
                  <a:lnTo>
                    <a:pt x="34" y="6"/>
                  </a:lnTo>
                  <a:lnTo>
                    <a:pt x="32" y="4"/>
                  </a:lnTo>
                  <a:lnTo>
                    <a:pt x="30" y="4"/>
                  </a:lnTo>
                  <a:lnTo>
                    <a:pt x="26" y="6"/>
                  </a:lnTo>
                  <a:lnTo>
                    <a:pt x="24" y="8"/>
                  </a:lnTo>
                  <a:lnTo>
                    <a:pt x="22" y="12"/>
                  </a:lnTo>
                  <a:lnTo>
                    <a:pt x="20" y="18"/>
                  </a:lnTo>
                  <a:lnTo>
                    <a:pt x="20" y="24"/>
                  </a:lnTo>
                  <a:lnTo>
                    <a:pt x="20" y="28"/>
                  </a:lnTo>
                  <a:lnTo>
                    <a:pt x="38" y="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9643" name="Object 4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2538729"/>
              </p:ext>
            </p:extLst>
          </p:nvPr>
        </p:nvGraphicFramePr>
        <p:xfrm>
          <a:off x="3151188" y="5948363"/>
          <a:ext cx="4929187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84" name="Equation" r:id="rId3" imgW="3124080" imgH="419040" progId="Equation.DSMT4">
                  <p:embed/>
                </p:oleObj>
              </mc:Choice>
              <mc:Fallback>
                <p:oleObj name="Equation" r:id="rId3" imgW="3124080" imgH="419040" progId="Equation.DSMT4">
                  <p:embed/>
                  <p:pic>
                    <p:nvPicPr>
                      <p:cNvPr id="0" name="Object 4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1188" y="5948363"/>
                        <a:ext cx="4929187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44" name="Line 428"/>
          <p:cNvSpPr>
            <a:spLocks noChangeShapeType="1"/>
          </p:cNvSpPr>
          <p:nvPr/>
        </p:nvSpPr>
        <p:spPr bwMode="auto">
          <a:xfrm>
            <a:off x="5580063" y="4508500"/>
            <a:ext cx="431800" cy="1368425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alsgaard1_nabla_vs_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54" y="1196752"/>
            <a:ext cx="453015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2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615986"/>
              </p:ext>
            </p:extLst>
          </p:nvPr>
        </p:nvGraphicFramePr>
        <p:xfrm>
          <a:off x="4562475" y="1076325"/>
          <a:ext cx="43815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0" name="Document" r:id="rId4" imgW="3206735" imgH="3227363" progId="Word.Document.8">
                  <p:embed/>
                </p:oleObj>
              </mc:Choice>
              <mc:Fallback>
                <p:oleObj name="Document" r:id="rId4" imgW="3206735" imgH="322736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2475" y="1076325"/>
                        <a:ext cx="43815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4167131"/>
              </p:ext>
            </p:extLst>
          </p:nvPr>
        </p:nvGraphicFramePr>
        <p:xfrm>
          <a:off x="403225" y="5373216"/>
          <a:ext cx="8353425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1" name="Document" r:id="rId6" imgW="4543371" imgH="830550" progId="Word.Document.8">
                  <p:embed/>
                </p:oleObj>
              </mc:Choice>
              <mc:Fallback>
                <p:oleObj name="Document" r:id="rId6" imgW="4543371" imgH="83055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25" y="5373216"/>
                        <a:ext cx="8353425" cy="151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102170"/>
              </p:ext>
            </p:extLst>
          </p:nvPr>
        </p:nvGraphicFramePr>
        <p:xfrm>
          <a:off x="1692275" y="3861371"/>
          <a:ext cx="93662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2" name="Equation" r:id="rId8" imgW="431640" imgH="190440" progId="Equation.DSMT4">
                  <p:embed/>
                </p:oleObj>
              </mc:Choice>
              <mc:Fallback>
                <p:oleObj name="Equation" r:id="rId8" imgW="43164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3861371"/>
                        <a:ext cx="93662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3001999"/>
              </p:ext>
            </p:extLst>
          </p:nvPr>
        </p:nvGraphicFramePr>
        <p:xfrm>
          <a:off x="3348038" y="2996183"/>
          <a:ext cx="93662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3" name="Equation" r:id="rId10" imgW="431640" imgH="190440" progId="Equation.DSMT4">
                  <p:embed/>
                </p:oleObj>
              </mc:Choice>
              <mc:Fallback>
                <p:oleObj name="Equation" r:id="rId10" imgW="43164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2996183"/>
                        <a:ext cx="93662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51388" y="7851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Convective instability in terms of temperature gradients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75656" y="4601170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Ionization zones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491880" y="3789040"/>
            <a:ext cx="792088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644280" y="4013448"/>
            <a:ext cx="720080" cy="5676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491880" y="450912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r>
              <a:rPr lang="en-US" baseline="30000" dirty="0" smtClean="0"/>
              <a:t>+</a:t>
            </a:r>
            <a:endParaRPr lang="en-US" baseline="30000" dirty="0"/>
          </a:p>
        </p:txBody>
      </p:sp>
      <p:sp>
        <p:nvSpPr>
          <p:cNvPr id="13" name="TextBox 12"/>
          <p:cNvSpPr txBox="1"/>
          <p:nvPr/>
        </p:nvSpPr>
        <p:spPr>
          <a:xfrm>
            <a:off x="2987824" y="4365104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</a:t>
            </a:r>
            <a:r>
              <a:rPr lang="en-US" baseline="30000" dirty="0" smtClean="0"/>
              <a:t>++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0099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5221261"/>
              </p:ext>
            </p:extLst>
          </p:nvPr>
        </p:nvGraphicFramePr>
        <p:xfrm>
          <a:off x="166688" y="1151458"/>
          <a:ext cx="5284787" cy="594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5" name="Document" r:id="rId3" imgW="3265498" imgH="3678078" progId="Word.Document.8">
                  <p:embed/>
                </p:oleObj>
              </mc:Choice>
              <mc:Fallback>
                <p:oleObj name="Document" r:id="rId3" imgW="3265498" imgH="367807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1151458"/>
                        <a:ext cx="5284787" cy="594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33591" y="116632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molecular weight gradients on convective instability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hydrogen_abundance_jc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06" y="1484784"/>
            <a:ext cx="4438953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37306" y="4725144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 of nuclear reactions the solar core has more helium than the rest of the Sun. Thus, the molecular weight decreases with the radius.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185516"/>
              </p:ext>
            </p:extLst>
          </p:nvPr>
        </p:nvGraphicFramePr>
        <p:xfrm>
          <a:off x="6637570" y="3212976"/>
          <a:ext cx="2038886" cy="570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6" name="Equation" r:id="rId6" imgW="1498320" imgH="419040" progId="Equation.DSMT4">
                  <p:embed/>
                </p:oleObj>
              </mc:Choice>
              <mc:Fallback>
                <p:oleObj name="Equation" r:id="rId6" imgW="14983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37570" y="3212976"/>
                        <a:ext cx="2038886" cy="5701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H="1" flipV="1">
            <a:off x="6228184" y="2996952"/>
            <a:ext cx="360040" cy="21602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AMBLE" val="\documentclass{article}&#10;\pagestyle{empty}&#10;\usepackage{xspace,amssymb,amsfonts,amsmath}&#10;\usepackage{color}&#10;\usepackage{TeX4PPT}&#10;"/>
  <p:tag name="MAGPC" val="200"/>
  <p:tag name="FONTSIZE" val="1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12270</TotalTime>
  <Words>356</Words>
  <Application>Microsoft Office PowerPoint</Application>
  <PresentationFormat>On-screen Show (4:3)</PresentationFormat>
  <Paragraphs>66</Paragraphs>
  <Slides>38</Slides>
  <Notes>2</Notes>
  <HiddenSlides>0</HiddenSlides>
  <MMClips>4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Default Design</vt:lpstr>
      <vt:lpstr>Document</vt:lpstr>
      <vt:lpstr>Equation</vt:lpstr>
      <vt:lpstr> 12. Solar Convection</vt:lpstr>
      <vt:lpstr>Solar Convection</vt:lpstr>
      <vt:lpstr>PowerPoint Presentation</vt:lpstr>
      <vt:lpstr>PowerPoint Presentation</vt:lpstr>
      <vt:lpstr>PowerPoint Presentation</vt:lpstr>
      <vt:lpstr>Convective instability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Superadiabatic gradient</vt:lpstr>
      <vt:lpstr>PowerPoint Presentation</vt:lpstr>
      <vt:lpstr>PowerPoint Presentation</vt:lpstr>
      <vt:lpstr>Overshoot model of Stix and Skaley (1991) may explain the sound-speed bump (in            )at the base of the convection zone found by helioseismology</vt:lpstr>
      <vt:lpstr>Inversion results for the observed solar frequencies</vt:lpstr>
      <vt:lpstr>PowerPoint Presentation</vt:lpstr>
      <vt:lpstr>PowerPoint Presentation</vt:lpstr>
      <vt:lpstr>Movie of solar granulation observed with adaptive optics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Numerical simulations reveal flow vorticity in the convection downdrafts in the intergranular lanes</vt:lpstr>
      <vt:lpstr>Spectral properties of solar convection</vt:lpstr>
      <vt:lpstr>Mesogranulation – clustering of granules – no clear observational picture</vt:lpstr>
      <vt:lpstr>PowerPoint Presentation</vt:lpstr>
      <vt:lpstr>PowerPoint Presentation</vt:lpstr>
      <vt:lpstr>PowerPoint Presentation</vt:lpstr>
      <vt:lpstr>Supergranulation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Convection</dc:title>
  <dc:creator>Alexander Kosovichev</dc:creator>
  <cp:lastModifiedBy>sasha</cp:lastModifiedBy>
  <cp:revision>38</cp:revision>
  <cp:lastPrinted>2018-10-15T14:59:08Z</cp:lastPrinted>
  <dcterms:created xsi:type="dcterms:W3CDTF">2004-06-17T20:20:18Z</dcterms:created>
  <dcterms:modified xsi:type="dcterms:W3CDTF">2018-10-15T16:29:13Z</dcterms:modified>
</cp:coreProperties>
</file>