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doc" ContentType="application/msword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288" r:id="rId2"/>
    <p:sldId id="257" r:id="rId3"/>
    <p:sldId id="258" r:id="rId4"/>
    <p:sldId id="259" r:id="rId5"/>
    <p:sldId id="260" r:id="rId6"/>
    <p:sldId id="283" r:id="rId7"/>
    <p:sldId id="284" r:id="rId8"/>
    <p:sldId id="285" r:id="rId9"/>
    <p:sldId id="287" r:id="rId10"/>
    <p:sldId id="286" r:id="rId11"/>
    <p:sldId id="261" r:id="rId12"/>
    <p:sldId id="263" r:id="rId13"/>
    <p:sldId id="262" r:id="rId14"/>
    <p:sldId id="264" r:id="rId15"/>
    <p:sldId id="306" r:id="rId16"/>
    <p:sldId id="307" r:id="rId17"/>
    <p:sldId id="265" r:id="rId18"/>
    <p:sldId id="266" r:id="rId19"/>
    <p:sldId id="267" r:id="rId20"/>
    <p:sldId id="268" r:id="rId21"/>
    <p:sldId id="270" r:id="rId22"/>
    <p:sldId id="271" r:id="rId23"/>
    <p:sldId id="272" r:id="rId24"/>
    <p:sldId id="273" r:id="rId25"/>
    <p:sldId id="275" r:id="rId26"/>
    <p:sldId id="308" r:id="rId27"/>
    <p:sldId id="292" r:id="rId28"/>
    <p:sldId id="276" r:id="rId29"/>
    <p:sldId id="293" r:id="rId30"/>
    <p:sldId id="277" r:id="rId31"/>
    <p:sldId id="281" r:id="rId32"/>
    <p:sldId id="278" r:id="rId33"/>
    <p:sldId id="279" r:id="rId34"/>
    <p:sldId id="280" r:id="rId35"/>
    <p:sldId id="294" r:id="rId36"/>
    <p:sldId id="282" r:id="rId37"/>
    <p:sldId id="289" r:id="rId38"/>
    <p:sldId id="305" r:id="rId39"/>
    <p:sldId id="295" r:id="rId40"/>
    <p:sldId id="296" r:id="rId41"/>
    <p:sldId id="299" r:id="rId42"/>
    <p:sldId id="297" r:id="rId43"/>
    <p:sldId id="300" r:id="rId44"/>
    <p:sldId id="298" r:id="rId45"/>
    <p:sldId id="301" r:id="rId46"/>
    <p:sldId id="304" r:id="rId47"/>
    <p:sldId id="302" r:id="rId48"/>
    <p:sldId id="303" r:id="rId49"/>
    <p:sldId id="290" r:id="rId50"/>
  </p:sldIdLst>
  <p:sldSz cx="9144000" cy="6858000" type="screen4x3"/>
  <p:notesSz cx="7077075" cy="9363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884" y="-3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44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438" y="0"/>
            <a:ext cx="3067050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A233E-799D-430E-B4DD-04D78A83213E}" type="datetimeFigureOut">
              <a:rPr lang="en-US" smtClean="0"/>
              <a:t>10/21/2018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93175"/>
            <a:ext cx="3067050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438" y="8893175"/>
            <a:ext cx="3067050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2D95A-E7E0-45D1-943E-4175F91DDB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9033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66944" cy="467645"/>
          </a:xfrm>
          <a:prstGeom prst="rect">
            <a:avLst/>
          </a:prstGeom>
        </p:spPr>
        <p:txBody>
          <a:bodyPr vert="horz" lIns="86722" tIns="43361" rIns="86722" bIns="43361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550" y="1"/>
            <a:ext cx="3066944" cy="467645"/>
          </a:xfrm>
          <a:prstGeom prst="rect">
            <a:avLst/>
          </a:prstGeom>
        </p:spPr>
        <p:txBody>
          <a:bodyPr vert="horz" lIns="86722" tIns="43361" rIns="86722" bIns="43361" rtlCol="0"/>
          <a:lstStyle>
            <a:lvl1pPr algn="r">
              <a:defRPr sz="1100"/>
            </a:lvl1pPr>
          </a:lstStyle>
          <a:p>
            <a:fld id="{E769CDC6-E533-4C25-9EFA-53F9F22C6E78}" type="datetimeFigureOut">
              <a:rPr lang="en-US" smtClean="0"/>
              <a:t>10/21/2018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8563" y="703263"/>
            <a:ext cx="4679950" cy="3509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6722" tIns="43361" rIns="86722" bIns="4336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392" y="4446988"/>
            <a:ext cx="5662293" cy="4213166"/>
          </a:xfrm>
          <a:prstGeom prst="rect">
            <a:avLst/>
          </a:prstGeom>
        </p:spPr>
        <p:txBody>
          <a:bodyPr vert="horz" lIns="86722" tIns="43361" rIns="86722" bIns="4336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3977"/>
            <a:ext cx="3066944" cy="467645"/>
          </a:xfrm>
          <a:prstGeom prst="rect">
            <a:avLst/>
          </a:prstGeom>
        </p:spPr>
        <p:txBody>
          <a:bodyPr vert="horz" lIns="86722" tIns="43361" rIns="86722" bIns="43361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550" y="8893977"/>
            <a:ext cx="3066944" cy="467645"/>
          </a:xfrm>
          <a:prstGeom prst="rect">
            <a:avLst/>
          </a:prstGeom>
        </p:spPr>
        <p:txBody>
          <a:bodyPr vert="horz" lIns="86722" tIns="43361" rIns="86722" bIns="43361" rtlCol="0" anchor="b"/>
          <a:lstStyle>
            <a:lvl1pPr algn="r">
              <a:defRPr sz="1100"/>
            </a:lvl1pPr>
          </a:lstStyle>
          <a:p>
            <a:fld id="{6565BCBC-0BCF-46EE-A159-3B36E1B49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70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6DC505-4931-419C-A3DF-095E45D5E0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2811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A5AC41-25FE-47B6-8F8C-FEDBD76327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0181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BE44E7-F705-4E4F-BD12-F2B06AC48D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2555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5894AF-0A43-49AC-B065-C9F453D24D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1641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4BFCF0-C541-4634-90B1-B5DB306D2B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6030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4F5B06-917C-4B5D-83E3-F1BB38544C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2826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AF156-3C89-46F2-B7D3-CB0EE33775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2178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C0D82D-8F56-4D4D-AE75-48F476543E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6567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14E5FE-93FA-4A09-8B37-C95DC58853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0147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8D9AD-51DC-4817-8E59-1198281B43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1487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E24B5-C53E-4823-8DDA-53B749D643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6629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545EF69-F292-41A7-B29A-DB165126E1B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2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3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3.jpeg"/><Relationship Id="rId4" Type="http://schemas.openxmlformats.org/officeDocument/2006/relationships/image" Target="../media/image1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4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5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6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6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7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8.jpg"/><Relationship Id="rId4" Type="http://schemas.openxmlformats.org/officeDocument/2006/relationships/image" Target="../media/image17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8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9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9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0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0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1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1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2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2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3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3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4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25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5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26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6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27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7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28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8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29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9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30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20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32.gif"/><Relationship Id="rId4" Type="http://schemas.openxmlformats.org/officeDocument/2006/relationships/image" Target="../media/image31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21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33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22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34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23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35.e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1.wmf"/><Relationship Id="rId4" Type="http://schemas.openxmlformats.org/officeDocument/2006/relationships/oleObject" Target="../embeddings/oleObject1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45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4.w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49.wmf"/><Relationship Id="rId4" Type="http://schemas.openxmlformats.org/officeDocument/2006/relationships/oleObject" Target="../embeddings/oleObject5.bin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wmv"/><Relationship Id="rId1" Type="http://schemas.microsoft.com/office/2007/relationships/media" Target="../media/media6.wmv"/><Relationship Id="rId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file:///C:\Users\sasha\CLASSES\SOLPHYS_2015\Lec14\mag486.mpg" TargetMode="External"/><Relationship Id="rId1" Type="http://schemas.microsoft.com/office/2007/relationships/media" Target="file:///C:\Users\sasha\CLASSES\SOLPHYS_2015\Lec14\mag486.mpg" TargetMode="Externa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57400"/>
            <a:ext cx="7772400" cy="1470025"/>
          </a:xfrm>
        </p:spPr>
        <p:txBody>
          <a:bodyPr/>
          <a:lstStyle/>
          <a:p>
            <a:r>
              <a:rPr lang="en-US" sz="2400" b="1" u="sng" dirty="0">
                <a:solidFill>
                  <a:srgbClr val="0000FF"/>
                </a:solidFill>
              </a:rPr>
              <a:t/>
            </a:r>
            <a:br>
              <a:rPr lang="en-US" sz="2400" b="1" u="sng" dirty="0">
                <a:solidFill>
                  <a:srgbClr val="0000FF"/>
                </a:solidFill>
              </a:rPr>
            </a:br>
            <a:r>
              <a:rPr lang="en-US" sz="2400" b="1" u="sng" dirty="0">
                <a:solidFill>
                  <a:srgbClr val="0000FF"/>
                </a:solidFill>
              </a:rPr>
              <a:t/>
            </a:r>
            <a:br>
              <a:rPr lang="en-US" sz="2400" b="1" u="sng" dirty="0">
                <a:solidFill>
                  <a:srgbClr val="0000FF"/>
                </a:solidFill>
              </a:rPr>
            </a:br>
            <a:r>
              <a:rPr lang="en-US" sz="2400" b="1" u="sng" dirty="0">
                <a:solidFill>
                  <a:srgbClr val="0000FF"/>
                </a:solidFill>
              </a:rPr>
              <a:t/>
            </a:r>
            <a:br>
              <a:rPr lang="en-US" sz="2400" b="1" u="sng" dirty="0">
                <a:solidFill>
                  <a:srgbClr val="0000FF"/>
                </a:solidFill>
              </a:rPr>
            </a:br>
            <a:r>
              <a:rPr lang="en-US" sz="4800" b="1" u="sng" dirty="0" smtClean="0">
                <a:solidFill>
                  <a:srgbClr val="FF0000"/>
                </a:solidFill>
              </a:rPr>
              <a:t>14. Solar MHD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45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nergy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381125"/>
            <a:ext cx="6121400" cy="532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295400" y="1152108"/>
            <a:ext cx="133402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>
                <a:latin typeface="SymbolProp BT" pitchFamily="18" charset="2"/>
              </a:rPr>
              <a:t>D</a:t>
            </a:r>
            <a:r>
              <a:rPr lang="en-US" altLang="en-US" dirty="0"/>
              <a:t>E, </a:t>
            </a:r>
            <a:r>
              <a:rPr lang="en-US" altLang="en-US" dirty="0" smtClean="0"/>
              <a:t>erg/cm</a:t>
            </a:r>
            <a:endParaRPr lang="ru-RU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524000" y="304800"/>
            <a:ext cx="647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Change of the magnetic energy during the flare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Coronal mass ejections (CME)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816100" y="6113463"/>
            <a:ext cx="4083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Size: 100 Mm, eruption time: 1000 sec</a:t>
            </a:r>
          </a:p>
        </p:txBody>
      </p:sp>
      <p:pic>
        <p:nvPicPr>
          <p:cNvPr id="2" name="c2_comets.mpe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9190" y="1116106"/>
            <a:ext cx="5816009" cy="4903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las0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321497"/>
            <a:ext cx="6533841" cy="553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95400" y="304800"/>
            <a:ext cx="670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Coronal mass ejections show twisted magnetic structures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Coronal loop </a:t>
            </a:r>
            <a:r>
              <a:rPr lang="en-US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oscillations represent various types of MHD waves </a:t>
            </a:r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816100" y="6419218"/>
            <a:ext cx="3270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Size: 100 Mm, period: 300 sec</a:t>
            </a:r>
          </a:p>
        </p:txBody>
      </p:sp>
      <p:pic>
        <p:nvPicPr>
          <p:cNvPr id="2" name="trace_coronal_loop_oscillations_T171_981123_06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1290234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7947663"/>
              </p:ext>
            </p:extLst>
          </p:nvPr>
        </p:nvGraphicFramePr>
        <p:xfrm>
          <a:off x="457200" y="209550"/>
          <a:ext cx="8491538" cy="666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7" name="Document" r:id="rId3" imgW="4277810" imgH="3355882" progId="Word.Document.8">
                  <p:embed/>
                </p:oleObj>
              </mc:Choice>
              <mc:Fallback>
                <p:oleObj name="Document" r:id="rId3" imgW="4277810" imgH="3355882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09550"/>
                        <a:ext cx="8491538" cy="666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7304152"/>
              </p:ext>
            </p:extLst>
          </p:nvPr>
        </p:nvGraphicFramePr>
        <p:xfrm>
          <a:off x="457200" y="182563"/>
          <a:ext cx="8491538" cy="666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1" name="Document" r:id="rId3" imgW="4277810" imgH="3355882" progId="Word.Document.8">
                  <p:embed/>
                </p:oleObj>
              </mc:Choice>
              <mc:Fallback>
                <p:oleObj name="Document" r:id="rId3" imgW="4277810" imgH="335588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82563"/>
                        <a:ext cx="8491538" cy="6662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2730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2377477"/>
              </p:ext>
            </p:extLst>
          </p:nvPr>
        </p:nvGraphicFramePr>
        <p:xfrm>
          <a:off x="601663" y="234950"/>
          <a:ext cx="8215312" cy="666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3" name="Document" r:id="rId3" imgW="4878780" imgH="3952755" progId="Word.Document.8">
                  <p:embed/>
                </p:oleObj>
              </mc:Choice>
              <mc:Fallback>
                <p:oleObj name="Document" r:id="rId3" imgW="4878780" imgH="395275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663" y="234950"/>
                        <a:ext cx="8215312" cy="6662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63" name="Picture 27" descr="https://people.nscl.msu.edu/%7Egade/concep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505200"/>
            <a:ext cx="2986157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 flipV="1">
            <a:off x="7162800" y="4267200"/>
            <a:ext cx="273878" cy="609600"/>
          </a:xfrm>
          <a:prstGeom prst="straightConnector1">
            <a:avLst/>
          </a:prstGeom>
          <a:ln w="158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255798" y="4191000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37899" y="5269468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Ze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709653" y="428718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5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6953480"/>
              </p:ext>
            </p:extLst>
          </p:nvPr>
        </p:nvGraphicFramePr>
        <p:xfrm>
          <a:off x="601663" y="234950"/>
          <a:ext cx="8215312" cy="666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3" name="Document" r:id="rId3" imgW="4878780" imgH="3952755" progId="Word.Document.8">
                  <p:embed/>
                </p:oleObj>
              </mc:Choice>
              <mc:Fallback>
                <p:oleObj name="Document" r:id="rId3" imgW="4878780" imgH="3952755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663" y="234950"/>
                        <a:ext cx="8215312" cy="6662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val 1"/>
          <p:cNvSpPr/>
          <p:nvPr/>
        </p:nvSpPr>
        <p:spPr>
          <a:xfrm>
            <a:off x="5638800" y="2209800"/>
            <a:ext cx="685800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114800" y="2438400"/>
            <a:ext cx="990600" cy="0"/>
          </a:xfrm>
          <a:prstGeom prst="straightConnector1">
            <a:avLst/>
          </a:prstGeom>
          <a:ln w="12700">
            <a:solidFill>
              <a:srgbClr val="0070C0"/>
            </a:solidFill>
            <a:headEnd type="oval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191000" y="2743200"/>
            <a:ext cx="990600" cy="0"/>
          </a:xfrm>
          <a:prstGeom prst="straightConnector1">
            <a:avLst/>
          </a:prstGeom>
          <a:ln w="12700">
            <a:solidFill>
              <a:srgbClr val="0070C0"/>
            </a:solidFill>
            <a:headEnd type="oval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191000" y="3048000"/>
            <a:ext cx="990600" cy="0"/>
          </a:xfrm>
          <a:prstGeom prst="straightConnector1">
            <a:avLst/>
          </a:prstGeom>
          <a:ln w="12700">
            <a:solidFill>
              <a:srgbClr val="0070C0"/>
            </a:solidFill>
            <a:headEnd type="oval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191000" y="3352800"/>
            <a:ext cx="990600" cy="0"/>
          </a:xfrm>
          <a:prstGeom prst="straightConnector1">
            <a:avLst/>
          </a:prstGeom>
          <a:ln w="12700">
            <a:solidFill>
              <a:srgbClr val="0070C0"/>
            </a:solidFill>
            <a:headEnd type="oval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8474264"/>
              </p:ext>
            </p:extLst>
          </p:nvPr>
        </p:nvGraphicFramePr>
        <p:xfrm>
          <a:off x="457200" y="182563"/>
          <a:ext cx="8386763" cy="663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5" name="Document" r:id="rId3" imgW="4536656" imgH="3589159" progId="Word.Document.8">
                  <p:embed/>
                </p:oleObj>
              </mc:Choice>
              <mc:Fallback>
                <p:oleObj name="Document" r:id="rId3" imgW="4536656" imgH="3589159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82563"/>
                        <a:ext cx="8386763" cy="663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6411737"/>
              </p:ext>
            </p:extLst>
          </p:nvPr>
        </p:nvGraphicFramePr>
        <p:xfrm>
          <a:off x="527050" y="123825"/>
          <a:ext cx="7948613" cy="608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0" name="Document" r:id="rId3" imgW="4682114" imgH="3592569" progId="Word.Document.8">
                  <p:embed/>
                </p:oleObj>
              </mc:Choice>
              <mc:Fallback>
                <p:oleObj name="Document" r:id="rId3" imgW="4682114" imgH="3592569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050" y="123825"/>
                        <a:ext cx="7948613" cy="608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676400" y="6258813"/>
            <a:ext cx="5645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Run-away electrons may contribute to coronal heating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altLang="ja-JP" b="1" dirty="0">
                <a:ea typeface="ＭＳ Ｐゴシック" charset="-128"/>
              </a:rPr>
              <a:t>Solar MHD</a:t>
            </a:r>
            <a:r>
              <a:rPr lang="en-US" altLang="ja-JP" dirty="0">
                <a:ea typeface="ＭＳ Ｐゴシック" charset="-128"/>
              </a:rPr>
              <a:t> </a:t>
            </a:r>
            <a:endParaRPr lang="en-US" alt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458200" cy="5257800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en-US" altLang="en-US" dirty="0"/>
              <a:t>Particle Motion in Electric Field 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en-US" dirty="0"/>
              <a:t>Magnetic Effects 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en-US" dirty="0"/>
              <a:t>Ohm’s Law 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en-US" dirty="0"/>
              <a:t>MHD Equations 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en-US" dirty="0"/>
              <a:t>Magnetic Field Diffusion 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en-US" dirty="0"/>
              <a:t>Frozen Magnetic Flux Approximation 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en-US" dirty="0"/>
              <a:t>Magnetic Forces 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en-US" dirty="0"/>
              <a:t>MHD Waves </a:t>
            </a:r>
            <a:endParaRPr lang="en-US" altLang="en-US" dirty="0" smtClean="0"/>
          </a:p>
          <a:p>
            <a:pPr marL="609600" indent="-609600">
              <a:lnSpc>
                <a:spcPct val="90000"/>
              </a:lnSpc>
            </a:pPr>
            <a:r>
              <a:rPr lang="en-US" altLang="en-US" i="1" dirty="0" smtClean="0"/>
              <a:t>Magnetohydrodynamics movie: </a:t>
            </a:r>
            <a:r>
              <a:rPr lang="en-US" altLang="en-US" sz="2400" dirty="0" smtClean="0"/>
              <a:t>https://www.youtube.com/watch?v=QArcTylNooQ</a:t>
            </a:r>
            <a:endParaRPr lang="en-US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8173561"/>
              </p:ext>
            </p:extLst>
          </p:nvPr>
        </p:nvGraphicFramePr>
        <p:xfrm>
          <a:off x="457200" y="392113"/>
          <a:ext cx="7812088" cy="642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3" name="Document" r:id="rId3" imgW="3679217" imgH="3029149" progId="Word.Document.8">
                  <p:embed/>
                </p:oleObj>
              </mc:Choice>
              <mc:Fallback>
                <p:oleObj name="Document" r:id="rId3" imgW="3679217" imgH="3029149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392113"/>
                        <a:ext cx="7812088" cy="642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447925"/>
            <a:ext cx="3276600" cy="2733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0044060"/>
              </p:ext>
            </p:extLst>
          </p:nvPr>
        </p:nvGraphicFramePr>
        <p:xfrm>
          <a:off x="379413" y="222250"/>
          <a:ext cx="8477250" cy="700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21" name="Document" r:id="rId3" imgW="4118825" imgH="3405362" progId="Word.Document.8">
                  <p:embed/>
                </p:oleObj>
              </mc:Choice>
              <mc:Fallback>
                <p:oleObj name="Document" r:id="rId3" imgW="4118825" imgH="3405362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413" y="222250"/>
                        <a:ext cx="8477250" cy="700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2732497"/>
              </p:ext>
            </p:extLst>
          </p:nvPr>
        </p:nvGraphicFramePr>
        <p:xfrm>
          <a:off x="755649" y="228601"/>
          <a:ext cx="7964227" cy="692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5" name="Document" r:id="rId3" imgW="4367777" imgH="3810017" progId="Word.Document.8">
                  <p:embed/>
                </p:oleObj>
              </mc:Choice>
              <mc:Fallback>
                <p:oleObj name="Document" r:id="rId3" imgW="4367777" imgH="3810017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49" y="228601"/>
                        <a:ext cx="7964227" cy="692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9206306"/>
              </p:ext>
            </p:extLst>
          </p:nvPr>
        </p:nvGraphicFramePr>
        <p:xfrm>
          <a:off x="457200" y="547944"/>
          <a:ext cx="8299450" cy="61576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9" name="Document" r:id="rId3" imgW="4693916" imgH="3474845" progId="Word.Document.8">
                  <p:embed/>
                </p:oleObj>
              </mc:Choice>
              <mc:Fallback>
                <p:oleObj name="Document" r:id="rId3" imgW="4693916" imgH="3474845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547944"/>
                        <a:ext cx="8299450" cy="61576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2951171"/>
              </p:ext>
            </p:extLst>
          </p:nvPr>
        </p:nvGraphicFramePr>
        <p:xfrm>
          <a:off x="117475" y="77788"/>
          <a:ext cx="8804275" cy="7681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3" name="Document" r:id="rId3" imgW="4661032" imgH="4063993" progId="Word.Document.8">
                  <p:embed/>
                </p:oleObj>
              </mc:Choice>
              <mc:Fallback>
                <p:oleObj name="Document" r:id="rId3" imgW="4661032" imgH="4063993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475" y="77788"/>
                        <a:ext cx="8804275" cy="7681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Straight Connector 2"/>
          <p:cNvCxnSpPr/>
          <p:nvPr/>
        </p:nvCxnSpPr>
        <p:spPr>
          <a:xfrm flipV="1">
            <a:off x="2747554" y="1447800"/>
            <a:ext cx="990600" cy="4572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2214154" y="3944706"/>
            <a:ext cx="533400" cy="7620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867400" y="951803"/>
            <a:ext cx="26068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MHD approximation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40778" y="1426029"/>
            <a:ext cx="464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</a:t>
            </a:r>
            <a:r>
              <a:rPr lang="en-US" dirty="0" smtClean="0">
                <a:solidFill>
                  <a:srgbClr val="FF0000"/>
                </a:solidFill>
              </a:rPr>
              <a:t>eglect displacement current because MHD processes are slow compared to the speed of light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40777" y="3926791"/>
            <a:ext cx="4874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neglect separation of electric charges of electrons and ions – plasma quasi-neutrality 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9805966"/>
              </p:ext>
            </p:extLst>
          </p:nvPr>
        </p:nvGraphicFramePr>
        <p:xfrm>
          <a:off x="1096963" y="692150"/>
          <a:ext cx="7524750" cy="6243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1" name="Document" r:id="rId3" imgW="4437876" imgH="3678438" progId="Word.Document.8">
                  <p:embed/>
                </p:oleObj>
              </mc:Choice>
              <mc:Fallback>
                <p:oleObj name="Document" r:id="rId3" imgW="4437876" imgH="3678438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963" y="692150"/>
                        <a:ext cx="7524750" cy="6243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1218478"/>
              </p:ext>
            </p:extLst>
          </p:nvPr>
        </p:nvGraphicFramePr>
        <p:xfrm>
          <a:off x="990600" y="533400"/>
          <a:ext cx="7250113" cy="614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6" name="Document" r:id="rId3" imgW="4273844" imgH="3617599" progId="Word.Document.8">
                  <p:embed/>
                </p:oleObj>
              </mc:Choice>
              <mc:Fallback>
                <p:oleObj name="Document" r:id="rId3" imgW="4273844" imgH="3617599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533400"/>
                        <a:ext cx="7250113" cy="614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948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7975033"/>
              </p:ext>
            </p:extLst>
          </p:nvPr>
        </p:nvGraphicFramePr>
        <p:xfrm>
          <a:off x="627063" y="652463"/>
          <a:ext cx="8229600" cy="6335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5" name="Document" r:id="rId3" imgW="4852463" imgH="3725957" progId="Word.Document.8">
                  <p:embed/>
                </p:oleObj>
              </mc:Choice>
              <mc:Fallback>
                <p:oleObj name="Document" r:id="rId3" imgW="4852463" imgH="37259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063" y="652463"/>
                        <a:ext cx="8229600" cy="6335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872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0346612"/>
              </p:ext>
            </p:extLst>
          </p:nvPr>
        </p:nvGraphicFramePr>
        <p:xfrm>
          <a:off x="692150" y="549275"/>
          <a:ext cx="7877175" cy="6021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65" name="Document" r:id="rId3" imgW="5515236" imgH="4230152" progId="Word.Document.8">
                  <p:embed/>
                </p:oleObj>
              </mc:Choice>
              <mc:Fallback>
                <p:oleObj name="Document" r:id="rId3" imgW="5515236" imgH="4230152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150" y="549275"/>
                        <a:ext cx="7877175" cy="6021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437953"/>
              </p:ext>
            </p:extLst>
          </p:nvPr>
        </p:nvGraphicFramePr>
        <p:xfrm>
          <a:off x="692150" y="614363"/>
          <a:ext cx="7577138" cy="570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9" name="Document" r:id="rId3" imgW="5306203" imgH="4011624" progId="Word.Document.8">
                  <p:embed/>
                </p:oleObj>
              </mc:Choice>
              <mc:Fallback>
                <p:oleObj name="Document" r:id="rId3" imgW="5306203" imgH="401162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150" y="614363"/>
                        <a:ext cx="7577138" cy="570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14600" y="2318045"/>
            <a:ext cx="3044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advection of magnetic field  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" name="Straight Arrow Connector 3"/>
          <p:cNvCxnSpPr>
            <a:stCxn id="2" idx="0"/>
          </p:cNvCxnSpPr>
          <p:nvPr/>
        </p:nvCxnSpPr>
        <p:spPr>
          <a:xfrm flipV="1">
            <a:off x="4036812" y="1981200"/>
            <a:ext cx="230389" cy="336845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943600" y="2321617"/>
            <a:ext cx="2655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magnetic field diffusion  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6250189" y="1972883"/>
            <a:ext cx="303011" cy="34873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30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Examples of MHD dynamics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Sunspots</a:t>
            </a:r>
          </a:p>
          <a:p>
            <a:r>
              <a:rPr lang="en-US" altLang="en-US"/>
              <a:t>Flares</a:t>
            </a:r>
          </a:p>
          <a:p>
            <a:r>
              <a:rPr lang="en-US" altLang="en-US"/>
              <a:t>Coronal mass ejections</a:t>
            </a:r>
          </a:p>
          <a:p>
            <a:r>
              <a:rPr lang="en-US" altLang="en-US"/>
              <a:t>Oscillations and waves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6632818"/>
              </p:ext>
            </p:extLst>
          </p:nvPr>
        </p:nvGraphicFramePr>
        <p:xfrm>
          <a:off x="914400" y="381000"/>
          <a:ext cx="7105650" cy="606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89" name="Document" r:id="rId3" imgW="5045924" imgH="4302719" progId="Word.Document.8">
                  <p:embed/>
                </p:oleObj>
              </mc:Choice>
              <mc:Fallback>
                <p:oleObj name="Document" r:id="rId3" imgW="5045924" imgH="4302719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81000"/>
                        <a:ext cx="7105650" cy="6061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0893971"/>
              </p:ext>
            </p:extLst>
          </p:nvPr>
        </p:nvGraphicFramePr>
        <p:xfrm>
          <a:off x="300038" y="457200"/>
          <a:ext cx="8686800" cy="735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5" name="Document" r:id="rId3" imgW="5034264" imgH="4261113" progId="Word.Document.8">
                  <p:embed/>
                </p:oleObj>
              </mc:Choice>
              <mc:Fallback>
                <p:oleObj name="Document" r:id="rId3" imgW="5034264" imgH="4261113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8" y="457200"/>
                        <a:ext cx="8686800" cy="7354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2147544"/>
              </p:ext>
            </p:extLst>
          </p:nvPr>
        </p:nvGraphicFramePr>
        <p:xfrm>
          <a:off x="757238" y="261938"/>
          <a:ext cx="7942262" cy="628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13" name="Document" r:id="rId3" imgW="6036635" imgH="4779172" progId="Word.Document.8">
                  <p:embed/>
                </p:oleObj>
              </mc:Choice>
              <mc:Fallback>
                <p:oleObj name="Document" r:id="rId3" imgW="6036635" imgH="4779172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238" y="261938"/>
                        <a:ext cx="7942262" cy="6283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0905330"/>
              </p:ext>
            </p:extLst>
          </p:nvPr>
        </p:nvGraphicFramePr>
        <p:xfrm>
          <a:off x="469900" y="261938"/>
          <a:ext cx="8308975" cy="654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37" name="Document" r:id="rId3" imgW="6656742" imgH="5250069" progId="Word.Document.8">
                  <p:embed/>
                </p:oleObj>
              </mc:Choice>
              <mc:Fallback>
                <p:oleObj name="Document" r:id="rId3" imgW="6656742" imgH="5250069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900" y="261938"/>
                        <a:ext cx="8308975" cy="6543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990600"/>
            <a:ext cx="2247900" cy="2095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4486136"/>
              </p:ext>
            </p:extLst>
          </p:nvPr>
        </p:nvGraphicFramePr>
        <p:xfrm>
          <a:off x="534988" y="404813"/>
          <a:ext cx="8151812" cy="6465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61" name="Document" r:id="rId3" imgW="5939930" imgH="4724450" progId="Word.Document.8">
                  <p:embed/>
                </p:oleObj>
              </mc:Choice>
              <mc:Fallback>
                <p:oleObj name="Document" r:id="rId3" imgW="5939930" imgH="4724450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988" y="404813"/>
                        <a:ext cx="8151812" cy="6465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0489805"/>
              </p:ext>
            </p:extLst>
          </p:nvPr>
        </p:nvGraphicFramePr>
        <p:xfrm>
          <a:off x="300038" y="234950"/>
          <a:ext cx="8686800" cy="661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3" name="Document" r:id="rId3" imgW="5034264" imgH="3825857" progId="Word.Document.8">
                  <p:embed/>
                </p:oleObj>
              </mc:Choice>
              <mc:Fallback>
                <p:oleObj name="Document" r:id="rId3" imgW="5034264" imgH="38258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8" y="234950"/>
                        <a:ext cx="8686800" cy="6610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Straight Arrow Connector 2"/>
          <p:cNvCxnSpPr/>
          <p:nvPr/>
        </p:nvCxnSpPr>
        <p:spPr>
          <a:xfrm flipV="1">
            <a:off x="7010400" y="4038600"/>
            <a:ext cx="0" cy="106680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7010400" y="4419600"/>
            <a:ext cx="685800" cy="68580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553200" y="426720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b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4451866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95382" y="4191000"/>
            <a:ext cx="3722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latin typeface="Symbol" panose="05050102010706020507" pitchFamily="18" charset="2"/>
              </a:rPr>
              <a:t>q</a:t>
            </a:r>
            <a:endParaRPr lang="en-US" sz="2800" i="1" dirty="0">
              <a:latin typeface="Symbol" panose="05050102010706020507" pitchFamily="18" charset="2"/>
            </a:endParaRPr>
          </a:p>
        </p:txBody>
      </p:sp>
      <p:sp>
        <p:nvSpPr>
          <p:cNvPr id="10" name="Arc 9"/>
          <p:cNvSpPr/>
          <p:nvPr/>
        </p:nvSpPr>
        <p:spPr>
          <a:xfrm>
            <a:off x="6781800" y="4736374"/>
            <a:ext cx="495300" cy="190500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837232" y="4583668"/>
            <a:ext cx="1306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ave vector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38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4181093"/>
              </p:ext>
            </p:extLst>
          </p:nvPr>
        </p:nvGraphicFramePr>
        <p:xfrm>
          <a:off x="222250" y="157163"/>
          <a:ext cx="8699500" cy="688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9" name="Document" r:id="rId3" imgW="5668454" imgH="4495997" progId="Word.Document.8">
                  <p:embed/>
                </p:oleObj>
              </mc:Choice>
              <mc:Fallback>
                <p:oleObj name="Document" r:id="rId3" imgW="5668454" imgH="4495997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50" y="157163"/>
                        <a:ext cx="8699500" cy="688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33400"/>
            <a:ext cx="7843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Illustration of Alfven and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magnetosonic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(fast MHD) waves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95362"/>
            <a:ext cx="8148672" cy="28146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81100" y="4114800"/>
            <a:ext cx="7010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Alfven waves are incompressible. They transfer </a:t>
            </a:r>
            <a:r>
              <a:rPr lang="en-US" dirty="0" err="1" smtClean="0"/>
              <a:t>vorticity</a:t>
            </a:r>
            <a:r>
              <a:rPr lang="en-US" dirty="0" smtClean="0"/>
              <a:t> along the field lines. Plasma oscillates across the initial field lines.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fast MHD waves mostly travel across the magnetic field lines with a speed higher the speed of sound and the Alfven speed.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slow MHD waves mostly travel along the field line with a speed slower than the sound speed.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15698" y="3059668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(fast MHD waves)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8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990600"/>
            <a:ext cx="5715000" cy="5715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Animation of Alfven wave – magnetic field lines are frozen in plasma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48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1320800"/>
            <a:ext cx="7721600" cy="568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228600"/>
            <a:ext cx="685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Illustration of the wave propagation and energy transport from a localized pressure perturbation (T. Magara)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0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Sunspots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887538" y="6113463"/>
            <a:ext cx="36984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Size: </a:t>
            </a:r>
            <a:r>
              <a:rPr lang="en-US" altLang="en-US" dirty="0" smtClean="0"/>
              <a:t>10-20 </a:t>
            </a:r>
            <a:r>
              <a:rPr lang="en-US" altLang="en-US" dirty="0"/>
              <a:t>Mm, Lifetime: 1 Month</a:t>
            </a:r>
          </a:p>
        </p:txBody>
      </p:sp>
      <p:pic>
        <p:nvPicPr>
          <p:cNvPr id="2" name="dot_ar8704_20sep99_sunspot.mpe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76400" y="1295400"/>
            <a:ext cx="5791200" cy="426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90600"/>
            <a:ext cx="5695950" cy="52387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Sound wave (B</a:t>
            </a:r>
            <a:r>
              <a:rPr lang="en-US" sz="24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=0)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6324600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Pressure perturbation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629400" y="1295400"/>
            <a:ext cx="1905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Without magnetic field the solution represents an isotropic sound wave.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98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304800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Sound wave (B</a:t>
            </a:r>
            <a:r>
              <a:rPr lang="en-US" sz="24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=0)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6324600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Pressure perturbation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629400" y="1295400"/>
            <a:ext cx="1905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Without magnetic field the solution represents an isotropic sound wave.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71" y="942433"/>
            <a:ext cx="5712229" cy="525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02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147935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Weak magnetic field (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" y="809625"/>
            <a:ext cx="5705475" cy="5238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6324600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Pressure perturbation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04800" y="3124200"/>
            <a:ext cx="0" cy="21336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52400" y="251460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200" b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29400" y="378767"/>
            <a:ext cx="22098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the case of weak field: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 solution is a superposition of fast MHD waves (most pronounced across the field lines) and slow wave (mostly along the field lines) . </a:t>
            </a:r>
          </a:p>
          <a:p>
            <a:r>
              <a:rPr lang="en-US" dirty="0" smtClean="0"/>
              <a:t>This is the case of “high plasma beta”: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8628475"/>
              </p:ext>
            </p:extLst>
          </p:nvPr>
        </p:nvGraphicFramePr>
        <p:xfrm>
          <a:off x="6790924" y="838200"/>
          <a:ext cx="1886751" cy="25818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05" name="Equation" r:id="rId4" imgW="965160" imgH="1320480" progId="Equation.DSMT4">
                  <p:embed/>
                </p:oleObj>
              </mc:Choice>
              <mc:Fallback>
                <p:oleObj name="Equation" r:id="rId4" imgW="965160" imgH="1320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790924" y="838200"/>
                        <a:ext cx="1886751" cy="25818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0912739"/>
              </p:ext>
            </p:extLst>
          </p:nvPr>
        </p:nvGraphicFramePr>
        <p:xfrm>
          <a:off x="6781799" y="6172200"/>
          <a:ext cx="1455163" cy="659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06" name="Equation" r:id="rId6" imgW="952200" imgH="431640" progId="Equation.DSMT4">
                  <p:embed/>
                </p:oleObj>
              </mc:Choice>
              <mc:Fallback>
                <p:oleObj name="Equation" r:id="rId6" imgW="95220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781799" y="6172200"/>
                        <a:ext cx="1455163" cy="6596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5190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147935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Weak magnetic field (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9200" y="6324600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Pressure perturbation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04800" y="3124200"/>
            <a:ext cx="0" cy="21336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52400" y="251460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200" b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29400" y="378767"/>
            <a:ext cx="22098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the case of weak field: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 solution is a superposition of fast MHD waves (most pronounced across the field lines) and slow wave (mostly along the field lines) . </a:t>
            </a:r>
          </a:p>
          <a:p>
            <a:r>
              <a:rPr lang="en-US" dirty="0" smtClean="0"/>
              <a:t>This is the case of “high plasma beta”: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3653635"/>
              </p:ext>
            </p:extLst>
          </p:nvPr>
        </p:nvGraphicFramePr>
        <p:xfrm>
          <a:off x="6790924" y="838200"/>
          <a:ext cx="1886751" cy="25818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2" name="Equation" r:id="rId3" imgW="965160" imgH="1320480" progId="Equation.DSMT4">
                  <p:embed/>
                </p:oleObj>
              </mc:Choice>
              <mc:Fallback>
                <p:oleObj name="Equation" r:id="rId3" imgW="965160" imgH="1320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90924" y="838200"/>
                        <a:ext cx="1886751" cy="25818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3912391"/>
              </p:ext>
            </p:extLst>
          </p:nvPr>
        </p:nvGraphicFramePr>
        <p:xfrm>
          <a:off x="6781799" y="6172200"/>
          <a:ext cx="1455163" cy="659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3" name="Equation" r:id="rId5" imgW="952200" imgH="431640" progId="Equation.DSMT4">
                  <p:embed/>
                </p:oleObj>
              </mc:Choice>
              <mc:Fallback>
                <p:oleObj name="Equation" r:id="rId5" imgW="95220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781799" y="6172200"/>
                        <a:ext cx="1455163" cy="6596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78" y="914400"/>
            <a:ext cx="5612627" cy="515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88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600" y="304800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Strong magnetic field (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50" y="819150"/>
            <a:ext cx="5695950" cy="5219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19200" y="6324600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Pressure perturbation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629401" y="1143000"/>
            <a:ext cx="24242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this case (“low plasma beta”) most of the energy is transported by </a:t>
            </a:r>
          </a:p>
          <a:p>
            <a:r>
              <a:rPr lang="en-US" dirty="0"/>
              <a:t>t</a:t>
            </a:r>
            <a:r>
              <a:rPr lang="en-US" dirty="0" smtClean="0"/>
              <a:t>he slow MHD waves along  the magnetic field lines.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04800" y="3124200"/>
            <a:ext cx="0" cy="21336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52400" y="251460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200" b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22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600" y="304800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Strong magnetic field (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9200" y="6324600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Pressure perturbation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629401" y="2108537"/>
            <a:ext cx="24242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this case (“low plasma beta”) most of the energy is transported by </a:t>
            </a:r>
          </a:p>
          <a:p>
            <a:r>
              <a:rPr lang="en-US" dirty="0"/>
              <a:t>t</a:t>
            </a:r>
            <a:r>
              <a:rPr lang="en-US" dirty="0" smtClean="0"/>
              <a:t>he slow MHD waves along  the magnetic field lines.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04800" y="3124200"/>
            <a:ext cx="0" cy="21336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52400" y="251460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200" b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35" y="929786"/>
            <a:ext cx="5704226" cy="522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64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044" y="651164"/>
            <a:ext cx="9204158" cy="63592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00200" y="228600"/>
            <a:ext cx="617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Propagation of pure acoustic wave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8400" y="4419600"/>
            <a:ext cx="2522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Time-distance diagram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28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-14227"/>
            <a:ext cx="9018814" cy="6645442"/>
          </a:xfrm>
          <a:prstGeom prst="rect">
            <a:avLst/>
          </a:prstGeom>
        </p:spPr>
      </p:pic>
      <p:cxnSp>
        <p:nvCxnSpPr>
          <p:cNvPr id="5" name="Straight Arrow Connector 4"/>
          <p:cNvCxnSpPr>
            <a:endCxn id="6" idx="2"/>
          </p:cNvCxnSpPr>
          <p:nvPr/>
        </p:nvCxnSpPr>
        <p:spPr>
          <a:xfrm flipH="1" flipV="1">
            <a:off x="2565026" y="2328541"/>
            <a:ext cx="711574" cy="1088046"/>
          </a:xfrm>
          <a:prstGeom prst="straightConnector1">
            <a:avLst/>
          </a:prstGeom>
          <a:ln w="222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209800" y="1805321"/>
            <a:ext cx="7104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w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/k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6248400" y="2438401"/>
            <a:ext cx="990600" cy="978186"/>
          </a:xfrm>
          <a:prstGeom prst="straightConnector1">
            <a:avLst/>
          </a:prstGeom>
          <a:ln w="222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7866387"/>
              </p:ext>
            </p:extLst>
          </p:nvPr>
        </p:nvGraphicFramePr>
        <p:xfrm>
          <a:off x="5655339" y="1928365"/>
          <a:ext cx="1114776" cy="400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7" name="Equation" r:id="rId4" imgW="495000" imgH="177480" progId="Equation.DSMT4">
                  <p:embed/>
                </p:oleObj>
              </mc:Choice>
              <mc:Fallback>
                <p:oleObj name="Equation" r:id="rId4" imgW="49500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655339" y="1928365"/>
                        <a:ext cx="1114776" cy="4001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0" name="Straight Arrow Connector 19"/>
          <p:cNvCxnSpPr/>
          <p:nvPr/>
        </p:nvCxnSpPr>
        <p:spPr>
          <a:xfrm flipH="1" flipV="1">
            <a:off x="3124200" y="2872564"/>
            <a:ext cx="152400" cy="544023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886200" y="1447800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(strong field case)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291840" y="1676400"/>
            <a:ext cx="489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800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2800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873910" y="2209800"/>
            <a:ext cx="463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US" sz="2800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343400" y="533400"/>
            <a:ext cx="1789901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588727" y="117901"/>
            <a:ext cx="75552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Explanation of MHD waves in terms of phase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diagrams</a:t>
            </a:r>
          </a:p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(Friedrich’s diagrams)  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3781076" y="1805321"/>
            <a:ext cx="842631" cy="26161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11182" y="4382631"/>
            <a:ext cx="215101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plot the phase velocity, 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u=</a:t>
            </a:r>
            <a:r>
              <a:rPr lang="en-US" sz="2000" i="1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w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(or </a:t>
            </a:r>
            <a:r>
              <a:rPr lang="en-US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000" baseline="-25000" dirty="0" err="1" smtClean="0">
                <a:latin typeface="Symbol" panose="05050102010706020507" pitchFamily="18" charset="2"/>
                <a:cs typeface="Times New Roman" panose="02020603050405020304" pitchFamily="18" charset="0"/>
              </a:rPr>
              <a:t>f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in the polar coordinates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(|</a:t>
            </a:r>
            <a:r>
              <a:rPr lang="en-US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 err="1" smtClean="0">
                <a:latin typeface="Symbol" panose="05050102010706020507" pitchFamily="18" charset="2"/>
                <a:cs typeface="Times New Roman" panose="02020603050405020304" pitchFamily="18" charset="0"/>
              </a:rPr>
              <a:t>q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where </a:t>
            </a:r>
            <a:r>
              <a:rPr lang="en-US" sz="20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q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the angle between 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wave vector 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37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38" y="0"/>
            <a:ext cx="884132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81800" y="4800600"/>
            <a:ext cx="2362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Propagation of MHD waves: case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16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6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US" sz="1600" b="1" baseline="-25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 magnetic field transports wave energy preferentially along the magnetic field.</a:t>
            </a:r>
          </a:p>
        </p:txBody>
      </p:sp>
    </p:spTree>
    <p:extLst>
      <p:ext uri="{BB962C8B-B14F-4D97-AF65-F5344CB8AC3E}">
        <p14:creationId xmlns:p14="http://schemas.microsoft.com/office/powerpoint/2010/main" val="204248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zXZ.mp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5353" y="304800"/>
            <a:ext cx="9525000" cy="71437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361146"/>
            <a:ext cx="76898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Numerical simulation of MHD wave propagation</a:t>
            </a:r>
          </a:p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through a sunspot (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K.Parchevsky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5791200"/>
            <a:ext cx="7689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Fast MHD waves travels across the magnetic field lines; slow MHD waves travels along the field lines into the deeper layers.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86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 altLang="en-US" dirty="0"/>
              <a:t>Flares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766322" y="6338332"/>
            <a:ext cx="431400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Size: </a:t>
            </a:r>
            <a:r>
              <a:rPr lang="en-US" altLang="en-US" dirty="0" smtClean="0"/>
              <a:t>10-100 Mm</a:t>
            </a:r>
            <a:r>
              <a:rPr lang="en-US" altLang="en-US" dirty="0"/>
              <a:t>, lifetime: </a:t>
            </a:r>
            <a:r>
              <a:rPr lang="en-US" altLang="en-US" dirty="0" smtClean="0"/>
              <a:t>100-1000 </a:t>
            </a:r>
            <a:r>
              <a:rPr lang="en-US" altLang="en-US" dirty="0"/>
              <a:t>sec</a:t>
            </a:r>
          </a:p>
        </p:txBody>
      </p:sp>
      <p:pic>
        <p:nvPicPr>
          <p:cNvPr id="2" name="T1600_X17_20031104_20UTc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Magnetic field of Active Region 10486 (October 2003)</a:t>
            </a:r>
          </a:p>
        </p:txBody>
      </p:sp>
      <p:pic>
        <p:nvPicPr>
          <p:cNvPr id="6147" name="mag486.mpg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66825"/>
            <a:ext cx="6769100" cy="541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1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147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Magnetic field changes in X10 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flare, Oct. 29, 2003, 20:37 UT</a:t>
            </a:r>
            <a:endParaRPr lang="ru-RU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mag.mp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65658" y="1676400"/>
            <a:ext cx="4610100" cy="4610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mag_00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852488"/>
            <a:ext cx="5400675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3635375" y="333375"/>
            <a:ext cx="16494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/>
              <a:t>20:28 UT</a:t>
            </a:r>
            <a:endParaRPr lang="ru-RU" altLang="en-US" sz="2800"/>
          </a:p>
        </p:txBody>
      </p:sp>
      <p:sp>
        <p:nvSpPr>
          <p:cNvPr id="2" name="TextBox 1"/>
          <p:cNvSpPr txBox="1"/>
          <p:nvPr/>
        </p:nvSpPr>
        <p:spPr>
          <a:xfrm>
            <a:off x="1" y="2895600"/>
            <a:ext cx="17495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Flare energy release is associated with magnetic neutral lines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763713" y="3733800"/>
            <a:ext cx="2198687" cy="3159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mag_00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95" y="-1219200"/>
            <a:ext cx="11030744" cy="1103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3635375" y="333375"/>
            <a:ext cx="16494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/>
              <a:t>20:28 UT</a:t>
            </a:r>
            <a:endParaRPr lang="ru-RU" altLang="en-US" sz="2800"/>
          </a:p>
        </p:txBody>
      </p:sp>
    </p:spTree>
    <p:extLst>
      <p:ext uri="{BB962C8B-B14F-4D97-AF65-F5344CB8AC3E}">
        <p14:creationId xmlns:p14="http://schemas.microsoft.com/office/powerpoint/2010/main" val="7334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10347</TotalTime>
  <Words>638</Words>
  <Application>Microsoft Office PowerPoint</Application>
  <PresentationFormat>On-screen Show (4:3)</PresentationFormat>
  <Paragraphs>115</Paragraphs>
  <Slides>49</Slides>
  <Notes>0</Notes>
  <HiddenSlides>0</HiddenSlides>
  <MMClips>7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49</vt:i4>
      </vt:variant>
    </vt:vector>
  </HeadingPairs>
  <TitlesOfParts>
    <vt:vector size="53" baseType="lpstr">
      <vt:lpstr>Default Design</vt:lpstr>
      <vt:lpstr>Microsoft Word 97 - 2003 Document</vt:lpstr>
      <vt:lpstr>Document</vt:lpstr>
      <vt:lpstr>Equation</vt:lpstr>
      <vt:lpstr>   14. Solar MHD</vt:lpstr>
      <vt:lpstr>Solar MHD </vt:lpstr>
      <vt:lpstr>Examples of MHD dynamics</vt:lpstr>
      <vt:lpstr>Sunspots</vt:lpstr>
      <vt:lpstr>Flares</vt:lpstr>
      <vt:lpstr>Magnetic field of Active Region 10486 (October 2003)</vt:lpstr>
      <vt:lpstr>Magnetic field changes in X10 flare, Oct. 29, 2003, 20:37 UT</vt:lpstr>
      <vt:lpstr>PowerPoint Presentation</vt:lpstr>
      <vt:lpstr>PowerPoint Presentation</vt:lpstr>
      <vt:lpstr>PowerPoint Presentation</vt:lpstr>
      <vt:lpstr>Coronal mass ejections (CME)</vt:lpstr>
      <vt:lpstr>PowerPoint Presentation</vt:lpstr>
      <vt:lpstr>Coronal loop oscillations represent various types of MHD waves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Animation of Alfven wave – magnetic field lines are frozen in plasma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Stanford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Solar MHD</dc:title>
  <dc:creator>Alexander Kosovichev</dc:creator>
  <cp:lastModifiedBy>sasha</cp:lastModifiedBy>
  <cp:revision>52</cp:revision>
  <cp:lastPrinted>2015-10-26T07:37:34Z</cp:lastPrinted>
  <dcterms:created xsi:type="dcterms:W3CDTF">2008-02-05T06:51:36Z</dcterms:created>
  <dcterms:modified xsi:type="dcterms:W3CDTF">2018-10-21T21:35:54Z</dcterms:modified>
</cp:coreProperties>
</file>