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Default Extension="mp4" ContentType="video/unknown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88" r:id="rId2"/>
    <p:sldId id="257" r:id="rId3"/>
    <p:sldId id="273" r:id="rId4"/>
    <p:sldId id="275" r:id="rId5"/>
    <p:sldId id="276" r:id="rId6"/>
    <p:sldId id="293" r:id="rId7"/>
    <p:sldId id="277" r:id="rId8"/>
    <p:sldId id="281" r:id="rId9"/>
    <p:sldId id="278" r:id="rId10"/>
    <p:sldId id="279" r:id="rId11"/>
    <p:sldId id="306" r:id="rId12"/>
    <p:sldId id="280" r:id="rId13"/>
    <p:sldId id="294" r:id="rId14"/>
    <p:sldId id="282" r:id="rId15"/>
    <p:sldId id="307" r:id="rId16"/>
    <p:sldId id="289" r:id="rId17"/>
    <p:sldId id="305" r:id="rId18"/>
    <p:sldId id="308" r:id="rId19"/>
    <p:sldId id="295" r:id="rId20"/>
    <p:sldId id="296" r:id="rId21"/>
    <p:sldId id="299" r:id="rId22"/>
    <p:sldId id="297" r:id="rId23"/>
    <p:sldId id="300" r:id="rId24"/>
    <p:sldId id="298" r:id="rId25"/>
    <p:sldId id="301" r:id="rId26"/>
    <p:sldId id="304" r:id="rId27"/>
    <p:sldId id="303" r:id="rId28"/>
    <p:sldId id="290" r:id="rId29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86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233E-799D-430E-B4DD-04D78A83213E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893175"/>
            <a:ext cx="3067050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2D95A-E7E0-45D1-943E-4175F91DD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03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50" y="1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/>
          <a:lstStyle>
            <a:lvl1pPr algn="r">
              <a:defRPr sz="1100"/>
            </a:lvl1pPr>
          </a:lstStyle>
          <a:p>
            <a:fld id="{E769CDC6-E533-4C25-9EFA-53F9F22C6E78}" type="datetimeFigureOut">
              <a:rPr lang="en-US" smtClean="0"/>
              <a:t>10/22/2018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3263"/>
            <a:ext cx="4679950" cy="3509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722" tIns="43361" rIns="86722" bIns="4336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392" y="4446988"/>
            <a:ext cx="5662293" cy="4213166"/>
          </a:xfrm>
          <a:prstGeom prst="rect">
            <a:avLst/>
          </a:prstGeom>
        </p:spPr>
        <p:txBody>
          <a:bodyPr vert="horz" lIns="86722" tIns="43361" rIns="86722" bIns="4336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977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50" y="8893977"/>
            <a:ext cx="3066944" cy="467645"/>
          </a:xfrm>
          <a:prstGeom prst="rect">
            <a:avLst/>
          </a:prstGeom>
        </p:spPr>
        <p:txBody>
          <a:bodyPr vert="horz" lIns="86722" tIns="43361" rIns="86722" bIns="43361" rtlCol="0" anchor="b"/>
          <a:lstStyle>
            <a:lvl1pPr algn="r">
              <a:defRPr sz="1100"/>
            </a:lvl1pPr>
          </a:lstStyle>
          <a:p>
            <a:fld id="{6565BCBC-0BCF-46EE-A159-3B36E1B49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0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DC505-4931-419C-A3DF-095E45D5E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281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5AC41-25FE-47B6-8F8C-FEDBD76327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18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E44E7-F705-4E4F-BD12-F2B06AC48D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55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894AF-0A43-49AC-B065-C9F453D24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64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BFCF0-C541-4634-90B1-B5DB306D2B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603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F5B06-917C-4B5D-83E3-F1BB38544C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82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AF156-3C89-46F2-B7D3-CB0EE33775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17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0D82D-8F56-4D4D-AE75-48F476543E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56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4E5FE-93FA-4A09-8B37-C95DC58853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1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8D9AD-51DC-4817-8E59-1198281B4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148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E24B5-C53E-4823-8DDA-53B749D643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662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45EF69-F292-41A7-B29A-DB165126E1B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8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gi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9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9.gi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0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4.gif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4.gif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5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2400" b="1" u="sng" dirty="0">
                <a:solidFill>
                  <a:srgbClr val="0000FF"/>
                </a:solidFill>
              </a:rPr>
              <a:t/>
            </a:r>
            <a:br>
              <a:rPr lang="en-US" sz="2400" b="1" u="sng" dirty="0">
                <a:solidFill>
                  <a:srgbClr val="0000FF"/>
                </a:solidFill>
              </a:rPr>
            </a:br>
            <a:r>
              <a:rPr lang="en-US" sz="4800" b="1" u="sng" dirty="0" smtClean="0">
                <a:solidFill>
                  <a:srgbClr val="FF0000"/>
                </a:solidFill>
              </a:rPr>
              <a:t>15. </a:t>
            </a:r>
            <a:r>
              <a:rPr lang="en-US" sz="4800" b="1" u="sng" dirty="0" smtClean="0">
                <a:solidFill>
                  <a:srgbClr val="FF0000"/>
                </a:solidFill>
              </a:rPr>
              <a:t>Solar </a:t>
            </a:r>
            <a:r>
              <a:rPr lang="en-US" sz="4800" b="1" u="sng" dirty="0" smtClean="0">
                <a:solidFill>
                  <a:srgbClr val="FF0000"/>
                </a:solidFill>
              </a:rPr>
              <a:t>MHD II.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4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435252"/>
              </p:ext>
            </p:extLst>
          </p:nvPr>
        </p:nvGraphicFramePr>
        <p:xfrm>
          <a:off x="469900" y="157163"/>
          <a:ext cx="8191500" cy="668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2" name="Document" r:id="rId3" imgW="6578944" imgH="5353876" progId="Word.Document.8">
                  <p:embed/>
                </p:oleObj>
              </mc:Choice>
              <mc:Fallback>
                <p:oleObj name="Document" r:id="rId3" imgW="6578944" imgH="5353876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157163"/>
                        <a:ext cx="8191500" cy="668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194" y="1295400"/>
            <a:ext cx="2942705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685831"/>
              </p:ext>
            </p:extLst>
          </p:nvPr>
        </p:nvGraphicFramePr>
        <p:xfrm>
          <a:off x="692150" y="534988"/>
          <a:ext cx="7550150" cy="574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4" name="Document" r:id="rId3" imgW="5685601" imgH="4330030" progId="Word.Document.8">
                  <p:embed/>
                </p:oleObj>
              </mc:Choice>
              <mc:Fallback>
                <p:oleObj name="Document" r:id="rId3" imgW="5685601" imgH="43300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534988"/>
                        <a:ext cx="7550150" cy="574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371600"/>
            <a:ext cx="22479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0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604046"/>
              </p:ext>
            </p:extLst>
          </p:nvPr>
        </p:nvGraphicFramePr>
        <p:xfrm>
          <a:off x="534988" y="404813"/>
          <a:ext cx="8151812" cy="666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6" name="Document" r:id="rId3" imgW="5955983" imgH="4862464" progId="Word.Document.8">
                  <p:embed/>
                </p:oleObj>
              </mc:Choice>
              <mc:Fallback>
                <p:oleObj name="Document" r:id="rId3" imgW="5955983" imgH="4862464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404813"/>
                        <a:ext cx="8151812" cy="666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489805"/>
              </p:ext>
            </p:extLst>
          </p:nvPr>
        </p:nvGraphicFramePr>
        <p:xfrm>
          <a:off x="300038" y="234950"/>
          <a:ext cx="8686800" cy="661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Document" r:id="rId3" imgW="5034264" imgH="3825857" progId="Word.Document.8">
                  <p:embed/>
                </p:oleObj>
              </mc:Choice>
              <mc:Fallback>
                <p:oleObj name="Document" r:id="rId3" imgW="5034264" imgH="38258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234950"/>
                        <a:ext cx="8686800" cy="661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7010400" y="4038600"/>
            <a:ext cx="0" cy="1066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7010400" y="4419600"/>
            <a:ext cx="685800" cy="685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53200" y="42672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4451866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5382" y="4191000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Symbol" panose="05050102010706020507" pitchFamily="18" charset="2"/>
              </a:rPr>
              <a:t>q</a:t>
            </a:r>
            <a:endParaRPr lang="en-US" sz="2800" i="1" dirty="0">
              <a:latin typeface="Symbol" panose="05050102010706020507" pitchFamily="18" charset="2"/>
            </a:endParaRPr>
          </a:p>
        </p:txBody>
      </p:sp>
      <p:sp>
        <p:nvSpPr>
          <p:cNvPr id="10" name="Arc 9"/>
          <p:cNvSpPr/>
          <p:nvPr/>
        </p:nvSpPr>
        <p:spPr>
          <a:xfrm>
            <a:off x="6781800" y="4736374"/>
            <a:ext cx="495300" cy="1905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837232" y="4583668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 vector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8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643260"/>
              </p:ext>
            </p:extLst>
          </p:nvPr>
        </p:nvGraphicFramePr>
        <p:xfrm>
          <a:off x="838200" y="533400"/>
          <a:ext cx="775970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4" name="Document" r:id="rId3" imgW="5063721" imgH="2516731" progId="Word.Document.8">
                  <p:embed/>
                </p:oleObj>
              </mc:Choice>
              <mc:Fallback>
                <p:oleObj name="Document" r:id="rId3" imgW="5063721" imgH="2516731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33400"/>
                        <a:ext cx="7759700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5415" r="57739" b="13366"/>
          <a:stretch/>
        </p:blipFill>
        <p:spPr>
          <a:xfrm>
            <a:off x="2971800" y="4191000"/>
            <a:ext cx="329184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7972076"/>
              </p:ext>
            </p:extLst>
          </p:nvPr>
        </p:nvGraphicFramePr>
        <p:xfrm>
          <a:off x="222250" y="157163"/>
          <a:ext cx="8699500" cy="691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Document" r:id="rId3" imgW="5681398" imgH="4512502" progId="Word.Document.8">
                  <p:embed/>
                </p:oleObj>
              </mc:Choice>
              <mc:Fallback>
                <p:oleObj name="Document" r:id="rId3" imgW="5681398" imgH="451250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157163"/>
                        <a:ext cx="8699500" cy="691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8" t="7037" r="1638" b="27988"/>
          <a:stretch/>
        </p:blipFill>
        <p:spPr>
          <a:xfrm>
            <a:off x="2743200" y="4572000"/>
            <a:ext cx="4114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3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843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of Alfven and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magnetosonic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(fast MHD) waves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5362"/>
            <a:ext cx="8148672" cy="28146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4114800"/>
            <a:ext cx="7505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The Alfven </a:t>
            </a:r>
            <a:r>
              <a:rPr lang="en-US" b="1" dirty="0" smtClean="0"/>
              <a:t>waves</a:t>
            </a:r>
            <a:r>
              <a:rPr lang="en-US" dirty="0" smtClean="0"/>
              <a:t> are incompressible. They transfer </a:t>
            </a:r>
            <a:r>
              <a:rPr lang="en-US" dirty="0" err="1" smtClean="0"/>
              <a:t>vorticity</a:t>
            </a:r>
            <a:r>
              <a:rPr lang="en-US" dirty="0" smtClean="0"/>
              <a:t> along the field lines. Plasma oscillates across the initial field 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The fast MHD waves </a:t>
            </a:r>
            <a:r>
              <a:rPr lang="en-US" dirty="0" smtClean="0"/>
              <a:t>mostly travel across the magnetic field lines with a speed higher the speed of sound and the Alfven speed.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The slow MHD waves </a:t>
            </a:r>
            <a:r>
              <a:rPr lang="en-US" dirty="0" smtClean="0"/>
              <a:t>mostly travel along the field line with a speed slower than the sound speed.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plasma of variable density (solar atmosphere) the waves can transform from one type to another.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5698" y="30596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(fast MHD waves)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90600"/>
            <a:ext cx="5715000" cy="5715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 of Alfven wave – magnetic field lines are frozen in plasma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8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Hinode observations of Alfven waves in the solar corona</a:t>
            </a:r>
            <a:endParaRPr lang="en-US" sz="3200" dirty="0"/>
          </a:p>
        </p:txBody>
      </p:sp>
      <p:pic>
        <p:nvPicPr>
          <p:cNvPr id="3" name="Alfven wave in the corona taken by HINODE[Low,480x360, Mp4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600200"/>
            <a:ext cx="7924800" cy="47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2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320800"/>
            <a:ext cx="7721600" cy="568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286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of the wave propagation and energy transport from a localized pressure perturbation (T. Magara)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altLang="ja-JP" b="1" dirty="0">
                <a:ea typeface="ＭＳ Ｐゴシック" charset="-128"/>
              </a:rPr>
              <a:t>Solar MHD</a:t>
            </a:r>
            <a:r>
              <a:rPr lang="en-US" altLang="ja-JP" dirty="0">
                <a:ea typeface="ＭＳ Ｐゴシック" charset="-128"/>
              </a:rPr>
              <a:t> 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458200" cy="5257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Particle Motion in Electric Field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Magnetic Effects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Ohm’s Law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MHD Equations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Magnetic Field Diffusion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Frozen Magnetic Flux Approximation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Magnetic Forces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dirty="0"/>
              <a:t>MHD Waves </a:t>
            </a:r>
            <a:endParaRPr lang="en-US" altLang="en-US" dirty="0" smtClean="0"/>
          </a:p>
          <a:p>
            <a:pPr marL="609600" indent="-609600">
              <a:lnSpc>
                <a:spcPct val="90000"/>
              </a:lnSpc>
            </a:pPr>
            <a:r>
              <a:rPr lang="en-US" altLang="en-US" i="1" dirty="0" smtClean="0"/>
              <a:t>Magnetohydrodynamics movie: </a:t>
            </a:r>
            <a:r>
              <a:rPr lang="en-US" altLang="en-US" sz="2400" dirty="0" smtClean="0"/>
              <a:t>https://www.youtube.com/watch?v=QArcTylNooQ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5695950" cy="5238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(B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29400" y="1295400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Without magnetic field the solution represents an isotropic sound wave.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wave (B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29400" y="1295400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Without magnetic field the solution represents an isotropic sound wave.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1" y="942433"/>
            <a:ext cx="5712229" cy="525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2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479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magnetic field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809625"/>
            <a:ext cx="5705475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378767"/>
            <a:ext cx="2209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case of weak field: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solution is a superposition of fast MHD waves (most pronounced across the field lines) and slow wave (mostly along the field lines) . </a:t>
            </a:r>
          </a:p>
          <a:p>
            <a:r>
              <a:rPr lang="en-US" dirty="0" smtClean="0"/>
              <a:t>This is the case of “high plasma beta”: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628475"/>
              </p:ext>
            </p:extLst>
          </p:nvPr>
        </p:nvGraphicFramePr>
        <p:xfrm>
          <a:off x="6790924" y="838200"/>
          <a:ext cx="1886751" cy="258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5" name="Equation" r:id="rId4" imgW="965160" imgH="1320480" progId="Equation.DSMT4">
                  <p:embed/>
                </p:oleObj>
              </mc:Choice>
              <mc:Fallback>
                <p:oleObj name="Equation" r:id="rId4" imgW="965160" imgH="1320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90924" y="838200"/>
                        <a:ext cx="1886751" cy="2581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912739"/>
              </p:ext>
            </p:extLst>
          </p:nvPr>
        </p:nvGraphicFramePr>
        <p:xfrm>
          <a:off x="6781799" y="6172200"/>
          <a:ext cx="1455163" cy="659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6" name="Equation" r:id="rId6" imgW="952200" imgH="431640" progId="Equation.DSMT4">
                  <p:embed/>
                </p:oleObj>
              </mc:Choice>
              <mc:Fallback>
                <p:oleObj name="Equation" r:id="rId6" imgW="9522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81799" y="6172200"/>
                        <a:ext cx="1455163" cy="659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190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47935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magnetic field (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378767"/>
            <a:ext cx="2209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case of weak field: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solution is a superposition of fast MHD waves (most pronounced across the field lines) and slow wave (mostly along the field lines) . </a:t>
            </a:r>
          </a:p>
          <a:p>
            <a:r>
              <a:rPr lang="en-US" dirty="0" smtClean="0"/>
              <a:t>This is the case of “high plasma beta”: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653635"/>
              </p:ext>
            </p:extLst>
          </p:nvPr>
        </p:nvGraphicFramePr>
        <p:xfrm>
          <a:off x="6790924" y="838200"/>
          <a:ext cx="1886751" cy="258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2" name="Equation" r:id="rId3" imgW="965160" imgH="1320480" progId="Equation.DSMT4">
                  <p:embed/>
                </p:oleObj>
              </mc:Choice>
              <mc:Fallback>
                <p:oleObj name="Equation" r:id="rId3" imgW="965160" imgH="1320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90924" y="838200"/>
                        <a:ext cx="1886751" cy="2581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912391"/>
              </p:ext>
            </p:extLst>
          </p:nvPr>
        </p:nvGraphicFramePr>
        <p:xfrm>
          <a:off x="6781799" y="6172200"/>
          <a:ext cx="1455163" cy="659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3" name="Equation" r:id="rId5" imgW="952200" imgH="431640" progId="Equation.DSMT4">
                  <p:embed/>
                </p:oleObj>
              </mc:Choice>
              <mc:Fallback>
                <p:oleObj name="Equation" r:id="rId5" imgW="9522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81799" y="6172200"/>
                        <a:ext cx="1455163" cy="659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78" y="914400"/>
            <a:ext cx="5612627" cy="515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819150"/>
            <a:ext cx="5695950" cy="521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29401" y="1143000"/>
            <a:ext cx="2424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case (“low plasma beta”) most of the energy is transported by </a:t>
            </a:r>
          </a:p>
          <a:p>
            <a:r>
              <a:rPr lang="en-US" dirty="0"/>
              <a:t>t</a:t>
            </a:r>
            <a:r>
              <a:rPr lang="en-US" dirty="0" smtClean="0"/>
              <a:t>he slow MHD waves along  the magnetic field lines.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048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(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32460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Pressure perturbation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29401" y="2108537"/>
            <a:ext cx="2424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this case (“low plasma beta”) most of the energy is transported by </a:t>
            </a:r>
          </a:p>
          <a:p>
            <a:r>
              <a:rPr lang="en-US" dirty="0"/>
              <a:t>t</a:t>
            </a:r>
            <a:r>
              <a:rPr lang="en-US" dirty="0" smtClean="0"/>
              <a:t>he slow MHD waves along  the magnetic field lines.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04800" y="3124200"/>
            <a:ext cx="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400" y="25146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35" y="929786"/>
            <a:ext cx="5704226" cy="522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4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44" y="651164"/>
            <a:ext cx="9204158" cy="63592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228600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Propagation of pure acoustic wave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4419600"/>
            <a:ext cx="2522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Time-distance 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2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38" y="0"/>
            <a:ext cx="884132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1800" y="48006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Propagation of MHD waves: case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1600" b="1" baseline="-2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magnetic field transports wave energy preferentially along the magnetic field.</a:t>
            </a:r>
          </a:p>
        </p:txBody>
      </p:sp>
    </p:spTree>
    <p:extLst>
      <p:ext uri="{BB962C8B-B14F-4D97-AF65-F5344CB8AC3E}">
        <p14:creationId xmlns:p14="http://schemas.microsoft.com/office/powerpoint/2010/main" val="20424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zXZ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5353" y="304800"/>
            <a:ext cx="9525000" cy="714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361146"/>
            <a:ext cx="76898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Numerical simulation of MHD wave propagation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a sunspot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K.Parchevsky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5791200"/>
            <a:ext cx="7689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Fast MHD waves travels across the magnetic field lines; slow MHD waves travels along the field lines into the deeper layers.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468352"/>
              </p:ext>
            </p:extLst>
          </p:nvPr>
        </p:nvGraphicFramePr>
        <p:xfrm>
          <a:off x="117475" y="77788"/>
          <a:ext cx="8804275" cy="768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8" name="Document" r:id="rId3" imgW="4661032" imgH="4063993" progId="Word.Document.8">
                  <p:embed/>
                </p:oleObj>
              </mc:Choice>
              <mc:Fallback>
                <p:oleObj name="Document" r:id="rId3" imgW="4661032" imgH="406399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" y="77788"/>
                        <a:ext cx="8804275" cy="7681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 flipV="1">
            <a:off x="2747554" y="1447800"/>
            <a:ext cx="990600" cy="457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214154" y="3944706"/>
            <a:ext cx="533400" cy="762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67400" y="951803"/>
            <a:ext cx="2606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MHD approximation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0778" y="1426029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eglect displacement current because MHD processes are slow compared to the speed of light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0777" y="3926791"/>
            <a:ext cx="4874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neglect separation of electric charges of electrons and ions – plasma quasi-neutrality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615283"/>
              </p:ext>
            </p:extLst>
          </p:nvPr>
        </p:nvGraphicFramePr>
        <p:xfrm>
          <a:off x="1096963" y="692150"/>
          <a:ext cx="7524750" cy="624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6" name="Document" r:id="rId3" imgW="4437876" imgH="3678438" progId="Word.Document.8">
                  <p:embed/>
                </p:oleObj>
              </mc:Choice>
              <mc:Fallback>
                <p:oleObj name="Document" r:id="rId3" imgW="4437876" imgH="367843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692150"/>
                        <a:ext cx="7524750" cy="624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346612"/>
              </p:ext>
            </p:extLst>
          </p:nvPr>
        </p:nvGraphicFramePr>
        <p:xfrm>
          <a:off x="692150" y="549275"/>
          <a:ext cx="7877175" cy="602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0" name="Document" r:id="rId3" imgW="5515236" imgH="4230152" progId="Word.Document.8">
                  <p:embed/>
                </p:oleObj>
              </mc:Choice>
              <mc:Fallback>
                <p:oleObj name="Document" r:id="rId3" imgW="5515236" imgH="4230152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549275"/>
                        <a:ext cx="7877175" cy="602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37953"/>
              </p:ext>
            </p:extLst>
          </p:nvPr>
        </p:nvGraphicFramePr>
        <p:xfrm>
          <a:off x="692150" y="614363"/>
          <a:ext cx="7577138" cy="570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Document" r:id="rId3" imgW="5306203" imgH="4011624" progId="Word.Document.8">
                  <p:embed/>
                </p:oleObj>
              </mc:Choice>
              <mc:Fallback>
                <p:oleObj name="Document" r:id="rId3" imgW="5306203" imgH="401162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614363"/>
                        <a:ext cx="7577138" cy="570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4600" y="2318045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advection of magnetic field 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V="1">
            <a:off x="4036812" y="1981200"/>
            <a:ext cx="230389" cy="33684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43600" y="2321617"/>
            <a:ext cx="265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magnetic field diffusion 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6250189" y="1972883"/>
            <a:ext cx="303011" cy="34873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3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956123"/>
              </p:ext>
            </p:extLst>
          </p:nvPr>
        </p:nvGraphicFramePr>
        <p:xfrm>
          <a:off x="838200" y="381000"/>
          <a:ext cx="7414591" cy="632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4" name="Document" r:id="rId3" imgW="5045924" imgH="4302719" progId="Word.Document.8">
                  <p:embed/>
                </p:oleObj>
              </mc:Choice>
              <mc:Fallback>
                <p:oleObj name="Document" r:id="rId3" imgW="5045924" imgH="4302719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81000"/>
                        <a:ext cx="7414591" cy="632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93971"/>
              </p:ext>
            </p:extLst>
          </p:nvPr>
        </p:nvGraphicFramePr>
        <p:xfrm>
          <a:off x="300038" y="457200"/>
          <a:ext cx="8686800" cy="735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0" name="Document" r:id="rId3" imgW="5034264" imgH="4261113" progId="Word.Document.8">
                  <p:embed/>
                </p:oleObj>
              </mc:Choice>
              <mc:Fallback>
                <p:oleObj name="Document" r:id="rId3" imgW="5034264" imgH="426111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457200"/>
                        <a:ext cx="8686800" cy="735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133777"/>
              </p:ext>
            </p:extLst>
          </p:nvPr>
        </p:nvGraphicFramePr>
        <p:xfrm>
          <a:off x="757238" y="379413"/>
          <a:ext cx="7942262" cy="647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8" name="Document" r:id="rId3" imgW="6042866" imgH="4917163" progId="Word.Document.8">
                  <p:embed/>
                </p:oleObj>
              </mc:Choice>
              <mc:Fallback>
                <p:oleObj name="Document" r:id="rId3" imgW="6042866" imgH="4917163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379413"/>
                        <a:ext cx="7942262" cy="6478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10728</TotalTime>
  <Words>482</Words>
  <Application>Microsoft Office PowerPoint</Application>
  <PresentationFormat>On-screen Show (4:3)</PresentationFormat>
  <Paragraphs>84</Paragraphs>
  <Slides>28</Slides>
  <Notes>0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Default Design</vt:lpstr>
      <vt:lpstr>Microsoft Word 97 - 2003 Document</vt:lpstr>
      <vt:lpstr>Document</vt:lpstr>
      <vt:lpstr>Equation</vt:lpstr>
      <vt:lpstr>   15. Solar MHD II.</vt:lpstr>
      <vt:lpstr>Solar MHD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Animation of Alfven wave – magnetic field lines are frozen in plasma</vt:lpstr>
      <vt:lpstr>Hinode observations of Alfven waves in the solar corona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MHD</dc:title>
  <dc:creator>Alexander Kosovichev</dc:creator>
  <cp:lastModifiedBy>sasha</cp:lastModifiedBy>
  <cp:revision>55</cp:revision>
  <cp:lastPrinted>2015-10-26T07:37:34Z</cp:lastPrinted>
  <dcterms:created xsi:type="dcterms:W3CDTF">2008-02-05T06:51:36Z</dcterms:created>
  <dcterms:modified xsi:type="dcterms:W3CDTF">2018-10-23T04:14:49Z</dcterms:modified>
</cp:coreProperties>
</file>