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Default Extension="doc" ContentType="application/msword"/>
  <Default Extension="wmv" ContentType="video/x-ms-wmv"/>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317" r:id="rId2"/>
    <p:sldId id="257" r:id="rId3"/>
    <p:sldId id="369" r:id="rId4"/>
    <p:sldId id="370" r:id="rId5"/>
    <p:sldId id="371" r:id="rId6"/>
    <p:sldId id="372" r:id="rId7"/>
    <p:sldId id="373" r:id="rId8"/>
    <p:sldId id="374" r:id="rId9"/>
    <p:sldId id="377" r:id="rId10"/>
    <p:sldId id="378" r:id="rId11"/>
    <p:sldId id="380" r:id="rId12"/>
    <p:sldId id="358" r:id="rId13"/>
    <p:sldId id="318" r:id="rId14"/>
    <p:sldId id="319" r:id="rId15"/>
    <p:sldId id="320" r:id="rId16"/>
    <p:sldId id="321" r:id="rId17"/>
    <p:sldId id="322" r:id="rId18"/>
    <p:sldId id="324" r:id="rId19"/>
    <p:sldId id="325" r:id="rId20"/>
    <p:sldId id="326" r:id="rId21"/>
    <p:sldId id="327" r:id="rId22"/>
    <p:sldId id="328" r:id="rId23"/>
    <p:sldId id="329" r:id="rId24"/>
    <p:sldId id="330" r:id="rId25"/>
    <p:sldId id="331" r:id="rId26"/>
    <p:sldId id="338" r:id="rId27"/>
    <p:sldId id="340" r:id="rId28"/>
    <p:sldId id="341" r:id="rId29"/>
    <p:sldId id="346" r:id="rId30"/>
    <p:sldId id="350" r:id="rId31"/>
    <p:sldId id="364" r:id="rId32"/>
    <p:sldId id="356" r:id="rId33"/>
    <p:sldId id="357" r:id="rId34"/>
    <p:sldId id="381" r:id="rId35"/>
    <p:sldId id="382" r:id="rId36"/>
    <p:sldId id="383" r:id="rId37"/>
    <p:sldId id="384" r:id="rId38"/>
    <p:sldId id="343" r:id="rId39"/>
    <p:sldId id="365" r:id="rId40"/>
    <p:sldId id="367" r:id="rId41"/>
    <p:sldId id="366" r:id="rId42"/>
    <p:sldId id="368" r:id="rId43"/>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02" autoAdjust="0"/>
    <p:restoredTop sz="94660"/>
  </p:normalViewPr>
  <p:slideViewPr>
    <p:cSldViewPr>
      <p:cViewPr varScale="1">
        <p:scale>
          <a:sx n="80" d="100"/>
          <a:sy n="80" d="100"/>
        </p:scale>
        <p:origin x="-786" y="-78"/>
      </p:cViewPr>
      <p:guideLst>
        <p:guide orient="horz" pos="2160"/>
        <p:guide pos="2880"/>
      </p:guideLst>
    </p:cSldViewPr>
  </p:slideViewPr>
  <p:notesTextViewPr>
    <p:cViewPr>
      <p:scale>
        <a:sx n="1" d="1"/>
        <a:sy n="1" d="1"/>
      </p:scale>
      <p:origin x="0" y="0"/>
    </p:cViewPr>
  </p:notesTextViewPr>
  <p:sorterViewPr>
    <p:cViewPr>
      <p:scale>
        <a:sx n="31" d="100"/>
        <a:sy n="31"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image" Target="../media/image20.e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image" Target="../media/image23.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image" Target="../media/image29.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32.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33.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34.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47.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image" Target="../media/image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1" y="0"/>
            <a:ext cx="3170138" cy="479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lvl1pPr defTabSz="990600">
              <a:defRPr sz="1300"/>
            </a:lvl1pPr>
          </a:lstStyle>
          <a:p>
            <a:endParaRPr lang="en-US" altLang="en-US"/>
          </a:p>
        </p:txBody>
      </p:sp>
      <p:sp>
        <p:nvSpPr>
          <p:cNvPr id="2051" name="Rectangle 3"/>
          <p:cNvSpPr>
            <a:spLocks noGrp="1" noChangeArrowheads="1"/>
          </p:cNvSpPr>
          <p:nvPr>
            <p:ph type="dt" idx="1"/>
          </p:nvPr>
        </p:nvSpPr>
        <p:spPr bwMode="auto">
          <a:xfrm>
            <a:off x="4143427" y="0"/>
            <a:ext cx="3170138" cy="479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lvl1pPr algn="r" defTabSz="990600">
              <a:defRPr sz="1300"/>
            </a:lvl1pPr>
          </a:lstStyle>
          <a:p>
            <a:endParaRPr lang="en-US" altLang="en-US"/>
          </a:p>
        </p:txBody>
      </p:sp>
      <p:sp>
        <p:nvSpPr>
          <p:cNvPr id="2052" name="Rectangle 4"/>
          <p:cNvSpPr>
            <a:spLocks noGrp="1" noRot="1" noChangeAspect="1" noChangeArrowheads="1" noTextEdit="1"/>
          </p:cNvSpPr>
          <p:nvPr>
            <p:ph type="sldImg" idx="2"/>
          </p:nvPr>
        </p:nvSpPr>
        <p:spPr bwMode="auto">
          <a:xfrm>
            <a:off x="1258888" y="720725"/>
            <a:ext cx="4797425" cy="3598863"/>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053" name="Rectangle 5"/>
          <p:cNvSpPr>
            <a:spLocks noGrp="1" noChangeArrowheads="1"/>
          </p:cNvSpPr>
          <p:nvPr>
            <p:ph type="body" sz="quarter" idx="3"/>
          </p:nvPr>
        </p:nvSpPr>
        <p:spPr bwMode="auto">
          <a:xfrm>
            <a:off x="731194" y="4560086"/>
            <a:ext cx="5852814" cy="4320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054" name="Rectangle 6"/>
          <p:cNvSpPr>
            <a:spLocks noGrp="1" noChangeArrowheads="1"/>
          </p:cNvSpPr>
          <p:nvPr>
            <p:ph type="ftr" sz="quarter" idx="4"/>
          </p:nvPr>
        </p:nvSpPr>
        <p:spPr bwMode="auto">
          <a:xfrm>
            <a:off x="1" y="9120172"/>
            <a:ext cx="3170138" cy="479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b" anchorCtr="0" compatLnSpc="1">
            <a:prstTxWarp prst="textNoShape">
              <a:avLst/>
            </a:prstTxWarp>
          </a:bodyPr>
          <a:lstStyle>
            <a:lvl1pPr defTabSz="990600">
              <a:defRPr sz="1300"/>
            </a:lvl1pPr>
          </a:lstStyle>
          <a:p>
            <a:endParaRPr lang="en-US" altLang="en-US"/>
          </a:p>
        </p:txBody>
      </p:sp>
      <p:sp>
        <p:nvSpPr>
          <p:cNvPr id="2055" name="Rectangle 7"/>
          <p:cNvSpPr>
            <a:spLocks noGrp="1" noChangeArrowheads="1"/>
          </p:cNvSpPr>
          <p:nvPr>
            <p:ph type="sldNum" sz="quarter" idx="5"/>
          </p:nvPr>
        </p:nvSpPr>
        <p:spPr bwMode="auto">
          <a:xfrm>
            <a:off x="4143427" y="9120172"/>
            <a:ext cx="3170138" cy="479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b" anchorCtr="0" compatLnSpc="1">
            <a:prstTxWarp prst="textNoShape">
              <a:avLst/>
            </a:prstTxWarp>
          </a:bodyPr>
          <a:lstStyle>
            <a:lvl1pPr algn="r" defTabSz="990600">
              <a:defRPr sz="1300"/>
            </a:lvl1pPr>
          </a:lstStyle>
          <a:p>
            <a:fld id="{00B82A9E-4ED6-4D6A-A394-774F66890907}" type="slidenum">
              <a:rPr lang="en-US" altLang="en-US"/>
              <a:pPr/>
              <a:t>‹#›</a:t>
            </a:fld>
            <a:endParaRPr lang="en-US" altLang="en-US"/>
          </a:p>
        </p:txBody>
      </p:sp>
    </p:spTree>
    <p:extLst>
      <p:ext uri="{BB962C8B-B14F-4D97-AF65-F5344CB8AC3E}">
        <p14:creationId xmlns:p14="http://schemas.microsoft.com/office/powerpoint/2010/main" val="31999440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FF106F3-20E2-40D3-964F-1ADBE7AF3680}" type="slidenum">
              <a:rPr lang="en-US" altLang="en-US"/>
              <a:pPr/>
              <a:t>26</a:t>
            </a:fld>
            <a:endParaRPr lang="en-US" altLang="en-US"/>
          </a:p>
        </p:txBody>
      </p:sp>
      <p:sp>
        <p:nvSpPr>
          <p:cNvPr id="41986" name="Rectangle 2"/>
          <p:cNvSpPr>
            <a:spLocks noGrp="1" noRot="1" noChangeAspect="1" noChangeArrowheads="1" noTextEdit="1"/>
          </p:cNvSpPr>
          <p:nvPr>
            <p:ph type="sldImg"/>
          </p:nvPr>
        </p:nvSpPr>
        <p:spPr>
          <a:xfrm>
            <a:off x="1263650" y="720725"/>
            <a:ext cx="4797425" cy="3598863"/>
          </a:xfrm>
          <a:ln/>
        </p:spPr>
      </p:sp>
      <p:sp>
        <p:nvSpPr>
          <p:cNvPr id="41987" name="Rectangle 3"/>
          <p:cNvSpPr>
            <a:spLocks noGrp="1" noChangeArrowheads="1"/>
          </p:cNvSpPr>
          <p:nvPr>
            <p:ph type="body" idx="1"/>
          </p:nvPr>
        </p:nvSpPr>
        <p:spPr>
          <a:xfrm>
            <a:off x="974924" y="4560086"/>
            <a:ext cx="5365352" cy="4320317"/>
          </a:xfrm>
        </p:spPr>
        <p:txBody>
          <a:bodyPr lIns="97196" tIns="48598" rIns="97196" bIns="48598"/>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207BF19-21DD-41A6-B9E5-546CBDE836A1}" type="slidenum">
              <a:rPr lang="en-US" altLang="en-US"/>
              <a:pPr/>
              <a:t>27</a:t>
            </a:fld>
            <a:endParaRPr lang="en-US" altLang="en-US"/>
          </a:p>
        </p:txBody>
      </p:sp>
      <p:sp>
        <p:nvSpPr>
          <p:cNvPr id="45058" name="Rectangle 2"/>
          <p:cNvSpPr>
            <a:spLocks noGrp="1" noRot="1" noChangeAspect="1" noChangeArrowheads="1" noTextEdit="1"/>
          </p:cNvSpPr>
          <p:nvPr>
            <p:ph type="sldImg"/>
          </p:nvPr>
        </p:nvSpPr>
        <p:spPr>
          <a:xfrm>
            <a:off x="1258888" y="720725"/>
            <a:ext cx="4797425" cy="3598863"/>
          </a:xfrm>
          <a:ln/>
        </p:spPr>
      </p:sp>
      <p:sp>
        <p:nvSpPr>
          <p:cNvPr id="45059" name="Rectangle 3"/>
          <p:cNvSpPr>
            <a:spLocks noGrp="1" noChangeArrowheads="1"/>
          </p:cNvSpPr>
          <p:nvPr>
            <p:ph type="body" idx="1"/>
          </p:nvPr>
        </p:nvSpPr>
        <p:spPr>
          <a:xfrm>
            <a:off x="974924" y="4560086"/>
            <a:ext cx="5365352" cy="4320317"/>
          </a:xfrm>
        </p:spPr>
        <p:txBody>
          <a:bodyPr lIns="97544" tIns="48773" rIns="97544" bIns="48773"/>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116D4580-9219-41C9-B970-328F55DCB3AF}" type="slidenum">
              <a:rPr lang="en-US" altLang="en-US"/>
              <a:pPr/>
              <a:t>‹#›</a:t>
            </a:fld>
            <a:endParaRPr lang="en-US" altLang="en-US"/>
          </a:p>
        </p:txBody>
      </p:sp>
    </p:spTree>
    <p:extLst>
      <p:ext uri="{BB962C8B-B14F-4D97-AF65-F5344CB8AC3E}">
        <p14:creationId xmlns:p14="http://schemas.microsoft.com/office/powerpoint/2010/main" val="19810674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6825E76B-5923-4F3C-B0D4-A99CCB2DE665}" type="slidenum">
              <a:rPr lang="en-US" altLang="en-US"/>
              <a:pPr/>
              <a:t>‹#›</a:t>
            </a:fld>
            <a:endParaRPr lang="en-US" altLang="en-US"/>
          </a:p>
        </p:txBody>
      </p:sp>
    </p:spTree>
    <p:extLst>
      <p:ext uri="{BB962C8B-B14F-4D97-AF65-F5344CB8AC3E}">
        <p14:creationId xmlns:p14="http://schemas.microsoft.com/office/powerpoint/2010/main" val="15999669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69AF9FFC-16DC-416E-B85C-D6AE945C5F27}" type="slidenum">
              <a:rPr lang="en-US" altLang="en-US"/>
              <a:pPr/>
              <a:t>‹#›</a:t>
            </a:fld>
            <a:endParaRPr lang="en-US" altLang="en-US"/>
          </a:p>
        </p:txBody>
      </p:sp>
    </p:spTree>
    <p:extLst>
      <p:ext uri="{BB962C8B-B14F-4D97-AF65-F5344CB8AC3E}">
        <p14:creationId xmlns:p14="http://schemas.microsoft.com/office/powerpoint/2010/main" val="31586048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724B91C7-0741-46D5-827B-2F6FB19D534F}" type="slidenum">
              <a:rPr lang="en-US" altLang="en-US"/>
              <a:pPr/>
              <a:t>‹#›</a:t>
            </a:fld>
            <a:endParaRPr lang="en-US" altLang="en-US"/>
          </a:p>
        </p:txBody>
      </p:sp>
    </p:spTree>
    <p:extLst>
      <p:ext uri="{BB962C8B-B14F-4D97-AF65-F5344CB8AC3E}">
        <p14:creationId xmlns:p14="http://schemas.microsoft.com/office/powerpoint/2010/main" val="509507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CADF8EBB-E5F3-42CC-9201-61312AF91C73}" type="slidenum">
              <a:rPr lang="en-US" altLang="en-US"/>
              <a:pPr/>
              <a:t>‹#›</a:t>
            </a:fld>
            <a:endParaRPr lang="en-US" altLang="en-US"/>
          </a:p>
        </p:txBody>
      </p:sp>
    </p:spTree>
    <p:extLst>
      <p:ext uri="{BB962C8B-B14F-4D97-AF65-F5344CB8AC3E}">
        <p14:creationId xmlns:p14="http://schemas.microsoft.com/office/powerpoint/2010/main" val="1820131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E5B73D32-5C1C-449D-AC30-D22301D062D7}" type="slidenum">
              <a:rPr lang="en-US" altLang="en-US"/>
              <a:pPr/>
              <a:t>‹#›</a:t>
            </a:fld>
            <a:endParaRPr lang="en-US" altLang="en-US"/>
          </a:p>
        </p:txBody>
      </p:sp>
    </p:spTree>
    <p:extLst>
      <p:ext uri="{BB962C8B-B14F-4D97-AF65-F5344CB8AC3E}">
        <p14:creationId xmlns:p14="http://schemas.microsoft.com/office/powerpoint/2010/main" val="2339612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D8BE16AF-1843-4B37-9015-E97B800B4C46}" type="slidenum">
              <a:rPr lang="en-US" altLang="en-US"/>
              <a:pPr/>
              <a:t>‹#›</a:t>
            </a:fld>
            <a:endParaRPr lang="en-US" altLang="en-US"/>
          </a:p>
        </p:txBody>
      </p:sp>
    </p:spTree>
    <p:extLst>
      <p:ext uri="{BB962C8B-B14F-4D97-AF65-F5344CB8AC3E}">
        <p14:creationId xmlns:p14="http://schemas.microsoft.com/office/powerpoint/2010/main" val="35385601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Footer Placeholder 3"/>
          <p:cNvSpPr>
            <a:spLocks noGrp="1"/>
          </p:cNvSpPr>
          <p:nvPr>
            <p:ph type="ftr" sz="quarter" idx="11"/>
          </p:nvPr>
        </p:nvSpPr>
        <p:spPr/>
        <p:txBody>
          <a:bodyPr/>
          <a:lstStyle>
            <a:lvl1pPr>
              <a:defRPr/>
            </a:lvl1pPr>
          </a:lstStyle>
          <a:p>
            <a:endParaRPr lang="en-US" altLang="en-US"/>
          </a:p>
        </p:txBody>
      </p:sp>
      <p:sp>
        <p:nvSpPr>
          <p:cNvPr id="5" name="Slide Number Placeholder 4"/>
          <p:cNvSpPr>
            <a:spLocks noGrp="1"/>
          </p:cNvSpPr>
          <p:nvPr>
            <p:ph type="sldNum" sz="quarter" idx="12"/>
          </p:nvPr>
        </p:nvSpPr>
        <p:spPr/>
        <p:txBody>
          <a:bodyPr/>
          <a:lstStyle>
            <a:lvl1pPr>
              <a:defRPr/>
            </a:lvl1pPr>
          </a:lstStyle>
          <a:p>
            <a:fld id="{34B92FB5-E9D3-4683-BE04-C13B880A0D50}" type="slidenum">
              <a:rPr lang="en-US" altLang="en-US"/>
              <a:pPr/>
              <a:t>‹#›</a:t>
            </a:fld>
            <a:endParaRPr lang="en-US" altLang="en-US"/>
          </a:p>
        </p:txBody>
      </p:sp>
    </p:spTree>
    <p:extLst>
      <p:ext uri="{BB962C8B-B14F-4D97-AF65-F5344CB8AC3E}">
        <p14:creationId xmlns:p14="http://schemas.microsoft.com/office/powerpoint/2010/main" val="1505956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6AA4AF49-4F8A-4052-8E54-0E4A5B70DB5B}" type="slidenum">
              <a:rPr lang="en-US" altLang="en-US"/>
              <a:pPr/>
              <a:t>‹#›</a:t>
            </a:fld>
            <a:endParaRPr lang="en-US" altLang="en-US"/>
          </a:p>
        </p:txBody>
      </p:sp>
    </p:spTree>
    <p:extLst>
      <p:ext uri="{BB962C8B-B14F-4D97-AF65-F5344CB8AC3E}">
        <p14:creationId xmlns:p14="http://schemas.microsoft.com/office/powerpoint/2010/main" val="13856942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F1DD5DF6-BBB3-4EDD-81A9-82AAC2CEC214}" type="slidenum">
              <a:rPr lang="en-US" altLang="en-US"/>
              <a:pPr/>
              <a:t>‹#›</a:t>
            </a:fld>
            <a:endParaRPr lang="en-US" altLang="en-US"/>
          </a:p>
        </p:txBody>
      </p:sp>
    </p:spTree>
    <p:extLst>
      <p:ext uri="{BB962C8B-B14F-4D97-AF65-F5344CB8AC3E}">
        <p14:creationId xmlns:p14="http://schemas.microsoft.com/office/powerpoint/2010/main" val="3457429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8FE8EDB2-7DD0-4639-8AE8-7DAF77F79F65}" type="slidenum">
              <a:rPr lang="en-US" altLang="en-US"/>
              <a:pPr/>
              <a:t>‹#›</a:t>
            </a:fld>
            <a:endParaRPr lang="en-US" altLang="en-US"/>
          </a:p>
        </p:txBody>
      </p:sp>
    </p:spTree>
    <p:extLst>
      <p:ext uri="{BB962C8B-B14F-4D97-AF65-F5344CB8AC3E}">
        <p14:creationId xmlns:p14="http://schemas.microsoft.com/office/powerpoint/2010/main" val="20835775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3144989A-4270-4803-B107-944B6E9FCBEC}"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Microsoft_Word_97_-_2003_Document3.doc"/><Relationship Id="rId2" Type="http://schemas.openxmlformats.org/officeDocument/2006/relationships/slideLayout" Target="../slideLayouts/slideLayout7.xml"/><Relationship Id="rId1" Type="http://schemas.openxmlformats.org/officeDocument/2006/relationships/vmlDrawing" Target="../drawings/vmlDrawing6.vml"/><Relationship Id="rId5" Type="http://schemas.openxmlformats.org/officeDocument/2006/relationships/image" Target="../media/image15.png"/><Relationship Id="rId4" Type="http://schemas.openxmlformats.org/officeDocument/2006/relationships/image" Target="../media/image14.emf"/></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Microsoft_Word_97_-_2003_Document4.doc"/><Relationship Id="rId2" Type="http://schemas.openxmlformats.org/officeDocument/2006/relationships/slideLayout" Target="../slideLayouts/slideLayout7.xml"/><Relationship Id="rId1" Type="http://schemas.openxmlformats.org/officeDocument/2006/relationships/vmlDrawing" Target="../drawings/vmlDrawing7.vml"/><Relationship Id="rId4" Type="http://schemas.openxmlformats.org/officeDocument/2006/relationships/image" Target="../media/image17.emf"/></Relationships>
</file>

<file path=ppt/slides/_rels/slide14.xml.rels><?xml version="1.0" encoding="UTF-8" standalone="yes"?>
<Relationships xmlns="http://schemas.openxmlformats.org/package/2006/relationships"><Relationship Id="rId3" Type="http://schemas.openxmlformats.org/officeDocument/2006/relationships/oleObject" Target="../embeddings/Microsoft_Word_97_-_2003_Document5.doc"/><Relationship Id="rId2" Type="http://schemas.openxmlformats.org/officeDocument/2006/relationships/slideLayout" Target="../slideLayouts/slideLayout7.xml"/><Relationship Id="rId1" Type="http://schemas.openxmlformats.org/officeDocument/2006/relationships/vmlDrawing" Target="../drawings/vmlDrawing8.vml"/><Relationship Id="rId4" Type="http://schemas.openxmlformats.org/officeDocument/2006/relationships/image" Target="../media/image18.emf"/></Relationships>
</file>

<file path=ppt/slides/_rels/slide15.xml.rels><?xml version="1.0" encoding="UTF-8" standalone="yes"?>
<Relationships xmlns="http://schemas.openxmlformats.org/package/2006/relationships"><Relationship Id="rId3" Type="http://schemas.openxmlformats.org/officeDocument/2006/relationships/oleObject" Target="../embeddings/Microsoft_Word_97_-_2003_Document6.doc"/><Relationship Id="rId2" Type="http://schemas.openxmlformats.org/officeDocument/2006/relationships/slideLayout" Target="../slideLayouts/slideLayout7.xml"/><Relationship Id="rId1" Type="http://schemas.openxmlformats.org/officeDocument/2006/relationships/vmlDrawing" Target="../drawings/vmlDrawing9.vml"/><Relationship Id="rId4" Type="http://schemas.openxmlformats.org/officeDocument/2006/relationships/image" Target="../media/image19.e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6.bin"/><Relationship Id="rId7" Type="http://schemas.openxmlformats.org/officeDocument/2006/relationships/image" Target="../media/image21.emf"/><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oleObject" Target="../embeddings/oleObject7.bin"/><Relationship Id="rId5" Type="http://schemas.openxmlformats.org/officeDocument/2006/relationships/image" Target="../media/image22.png"/><Relationship Id="rId4" Type="http://schemas.openxmlformats.org/officeDocument/2006/relationships/image" Target="../media/image20.e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8.bin"/><Relationship Id="rId7" Type="http://schemas.openxmlformats.org/officeDocument/2006/relationships/image" Target="../media/image24.emf"/><Relationship Id="rId2" Type="http://schemas.openxmlformats.org/officeDocument/2006/relationships/slideLayout" Target="../slideLayouts/slideLayout7.xml"/><Relationship Id="rId1" Type="http://schemas.openxmlformats.org/officeDocument/2006/relationships/vmlDrawing" Target="../drawings/vmlDrawing11.vml"/><Relationship Id="rId6" Type="http://schemas.openxmlformats.org/officeDocument/2006/relationships/oleObject" Target="../embeddings/oleObject9.bin"/><Relationship Id="rId5" Type="http://schemas.openxmlformats.org/officeDocument/2006/relationships/image" Target="../media/image25.png"/><Relationship Id="rId4" Type="http://schemas.openxmlformats.org/officeDocument/2006/relationships/image" Target="../media/image23.emf"/></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wmv"/><Relationship Id="rId1" Type="http://schemas.microsoft.com/office/2007/relationships/media" Target="../media/media2.wmv"/><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3.wmv"/><Relationship Id="rId1" Type="http://schemas.microsoft.com/office/2007/relationships/media" Target="../media/media3.wmv"/><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20.xml.rels><?xml version="1.0" encoding="UTF-8" standalone="yes"?>
<Relationships xmlns="http://schemas.openxmlformats.org/package/2006/relationships"><Relationship Id="rId3" Type="http://schemas.openxmlformats.org/officeDocument/2006/relationships/oleObject" Target="../embeddings/Microsoft_Word_97_-_2003_Document7.doc"/><Relationship Id="rId2" Type="http://schemas.openxmlformats.org/officeDocument/2006/relationships/slideLayout" Target="../slideLayouts/slideLayout7.xml"/><Relationship Id="rId1" Type="http://schemas.openxmlformats.org/officeDocument/2006/relationships/vmlDrawing" Target="../drawings/vmlDrawing12.vml"/><Relationship Id="rId4" Type="http://schemas.openxmlformats.org/officeDocument/2006/relationships/image" Target="../media/image28.e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0.bin"/><Relationship Id="rId7" Type="http://schemas.openxmlformats.org/officeDocument/2006/relationships/image" Target="../media/image30.emf"/><Relationship Id="rId2" Type="http://schemas.openxmlformats.org/officeDocument/2006/relationships/slideLayout" Target="../slideLayouts/slideLayout7.xml"/><Relationship Id="rId1" Type="http://schemas.openxmlformats.org/officeDocument/2006/relationships/vmlDrawing" Target="../drawings/vmlDrawing13.vml"/><Relationship Id="rId6" Type="http://schemas.openxmlformats.org/officeDocument/2006/relationships/oleObject" Target="../embeddings/Microsoft_Word_97_-_2003_Document8.doc"/><Relationship Id="rId5" Type="http://schemas.openxmlformats.org/officeDocument/2006/relationships/image" Target="../media/image31.wmf"/><Relationship Id="rId4" Type="http://schemas.openxmlformats.org/officeDocument/2006/relationships/image" Target="../media/image29.emf"/></Relationships>
</file>

<file path=ppt/slides/_rels/slide22.xml.rels><?xml version="1.0" encoding="UTF-8" standalone="yes"?>
<Relationships xmlns="http://schemas.openxmlformats.org/package/2006/relationships"><Relationship Id="rId3" Type="http://schemas.openxmlformats.org/officeDocument/2006/relationships/oleObject" Target="../embeddings/Microsoft_Word_97_-_2003_Document9.doc"/><Relationship Id="rId2" Type="http://schemas.openxmlformats.org/officeDocument/2006/relationships/slideLayout" Target="../slideLayouts/slideLayout7.xml"/><Relationship Id="rId1" Type="http://schemas.openxmlformats.org/officeDocument/2006/relationships/vmlDrawing" Target="../drawings/vmlDrawing14.vml"/><Relationship Id="rId4" Type="http://schemas.openxmlformats.org/officeDocument/2006/relationships/image" Target="../media/image32.emf"/></Relationships>
</file>

<file path=ppt/slides/_rels/slide23.xml.rels><?xml version="1.0" encoding="UTF-8" standalone="yes"?>
<Relationships xmlns="http://schemas.openxmlformats.org/package/2006/relationships"><Relationship Id="rId3" Type="http://schemas.openxmlformats.org/officeDocument/2006/relationships/oleObject" Target="../embeddings/Microsoft_Word_97_-_2003_Document10.doc"/><Relationship Id="rId2" Type="http://schemas.openxmlformats.org/officeDocument/2006/relationships/slideLayout" Target="../slideLayouts/slideLayout7.xml"/><Relationship Id="rId1" Type="http://schemas.openxmlformats.org/officeDocument/2006/relationships/vmlDrawing" Target="../drawings/vmlDrawing15.vml"/><Relationship Id="rId4" Type="http://schemas.openxmlformats.org/officeDocument/2006/relationships/image" Target="../media/image33.emf"/></Relationships>
</file>

<file path=ppt/slides/_rels/slide24.xml.rels><?xml version="1.0" encoding="UTF-8" standalone="yes"?>
<Relationships xmlns="http://schemas.openxmlformats.org/package/2006/relationships"><Relationship Id="rId3" Type="http://schemas.openxmlformats.org/officeDocument/2006/relationships/oleObject" Target="../embeddings/Microsoft_Word_97_-_2003_Document11.doc"/><Relationship Id="rId2" Type="http://schemas.openxmlformats.org/officeDocument/2006/relationships/slideLayout" Target="../slideLayouts/slideLayout7.xml"/><Relationship Id="rId1" Type="http://schemas.openxmlformats.org/officeDocument/2006/relationships/vmlDrawing" Target="../drawings/vmlDrawing16.vml"/><Relationship Id="rId4" Type="http://schemas.openxmlformats.org/officeDocument/2006/relationships/image" Target="../media/image34.e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36.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wmv"/><Relationship Id="rId1" Type="http://schemas.microsoft.com/office/2007/relationships/media" Target="../media/media4.wmv"/><Relationship Id="rId5" Type="http://schemas.openxmlformats.org/officeDocument/2006/relationships/image" Target="../media/image38.png"/><Relationship Id="rId4" Type="http://schemas.openxmlformats.org/officeDocument/2006/relationships/notesSlide" Target="../notesSlides/notesSlide2.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3.emf"/><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image" Target="../media/image2.emf"/><Relationship Id="rId4" Type="http://schemas.openxmlformats.org/officeDocument/2006/relationships/oleObject" Target="../embeddings/Microsoft_Word_97_-_2003_Document1.doc"/></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3.gi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5.gi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6.xml"/><Relationship Id="rId1" Type="http://schemas.openxmlformats.org/officeDocument/2006/relationships/vmlDrawing" Target="../drawings/vmlDrawing17.vml"/><Relationship Id="rId5" Type="http://schemas.openxmlformats.org/officeDocument/2006/relationships/image" Target="../media/image48.png"/><Relationship Id="rId4" Type="http://schemas.openxmlformats.org/officeDocument/2006/relationships/image" Target="../media/image47.emf"/></Relationships>
</file>

<file path=ppt/slides/_rels/slide3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50.gif"/><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2.wmf"/><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hyperlink" Target="http://sidc.oma.be/index.php3" TargetMode="Externa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image" Target="../media/image53.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5.gi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56.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3.bin"/><Relationship Id="rId7" Type="http://schemas.openxmlformats.org/officeDocument/2006/relationships/image" Target="../media/image8.jpeg"/><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7.emf"/><Relationship Id="rId5" Type="http://schemas.openxmlformats.org/officeDocument/2006/relationships/oleObject" Target="../embeddings/oleObject4.bin"/><Relationship Id="rId4" Type="http://schemas.openxmlformats.org/officeDocument/2006/relationships/image" Target="../media/image6.emf"/></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9.emf"/><Relationship Id="rId4" Type="http://schemas.openxmlformats.org/officeDocument/2006/relationships/oleObject" Target="../embeddings/Microsoft_Word_97_-_2003_Document2.doc"/></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image" Target="../media/image11.emf"/><Relationship Id="rId4" Type="http://schemas.openxmlformats.org/officeDocument/2006/relationships/oleObject" Target="../embeddings/oleObject5.bin"/></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wmv"/><Relationship Id="rId1" Type="http://schemas.microsoft.com/office/2007/relationships/media" Target="../media/media1.wmv"/><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057400"/>
            <a:ext cx="7772400" cy="1470025"/>
          </a:xfrm>
        </p:spPr>
        <p:txBody>
          <a:bodyPr/>
          <a:lstStyle/>
          <a:p>
            <a:r>
              <a:rPr lang="en-US" sz="2400" b="1" u="sng" dirty="0">
                <a:solidFill>
                  <a:srgbClr val="0000FF"/>
                </a:solidFill>
              </a:rPr>
              <a:t/>
            </a:r>
            <a:br>
              <a:rPr lang="en-US" sz="2400" b="1" u="sng" dirty="0">
                <a:solidFill>
                  <a:srgbClr val="0000FF"/>
                </a:solidFill>
              </a:rPr>
            </a:br>
            <a:r>
              <a:rPr lang="en-US" sz="2400" b="1" u="sng" dirty="0">
                <a:solidFill>
                  <a:srgbClr val="0000FF"/>
                </a:solidFill>
              </a:rPr>
              <a:t/>
            </a:r>
            <a:br>
              <a:rPr lang="en-US" sz="2400" b="1" u="sng" dirty="0">
                <a:solidFill>
                  <a:srgbClr val="0000FF"/>
                </a:solidFill>
              </a:rPr>
            </a:br>
            <a:r>
              <a:rPr lang="en-US" sz="2400" b="1" u="sng" dirty="0">
                <a:solidFill>
                  <a:srgbClr val="0000FF"/>
                </a:solidFill>
              </a:rPr>
              <a:t/>
            </a:r>
            <a:br>
              <a:rPr lang="en-US" sz="2400" b="1" u="sng" dirty="0">
                <a:solidFill>
                  <a:srgbClr val="0000FF"/>
                </a:solidFill>
              </a:rPr>
            </a:br>
            <a:r>
              <a:rPr lang="en-US" sz="4800" b="1" u="sng" dirty="0" smtClean="0">
                <a:solidFill>
                  <a:srgbClr val="FF0000"/>
                </a:solidFill>
              </a:rPr>
              <a:t>16. Solar Cycle and Dynamo Theory</a:t>
            </a:r>
            <a:endParaRPr lang="en-US" dirty="0"/>
          </a:p>
        </p:txBody>
      </p:sp>
    </p:spTree>
    <p:extLst>
      <p:ext uri="{BB962C8B-B14F-4D97-AF65-F5344CB8AC3E}">
        <p14:creationId xmlns:p14="http://schemas.microsoft.com/office/powerpoint/2010/main" val="19200290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66" name="Object 2"/>
          <p:cNvGraphicFramePr>
            <a:graphicFrameLocks noChangeAspect="1"/>
          </p:cNvGraphicFramePr>
          <p:nvPr>
            <p:extLst>
              <p:ext uri="{D42A27DB-BD31-4B8C-83A1-F6EECF244321}">
                <p14:modId xmlns:p14="http://schemas.microsoft.com/office/powerpoint/2010/main" val="3098666430"/>
              </p:ext>
            </p:extLst>
          </p:nvPr>
        </p:nvGraphicFramePr>
        <p:xfrm>
          <a:off x="387350" y="192088"/>
          <a:ext cx="8493125" cy="1865312"/>
        </p:xfrm>
        <a:graphic>
          <a:graphicData uri="http://schemas.openxmlformats.org/presentationml/2006/ole">
            <mc:AlternateContent xmlns:mc="http://schemas.openxmlformats.org/markup-compatibility/2006">
              <mc:Choice xmlns:v="urn:schemas-microsoft-com:vml" Requires="v">
                <p:oleObj spid="_x0000_s81931" name="Document" r:id="rId3" imgW="4948788" imgH="1094527" progId="Word.Document.8">
                  <p:embed/>
                </p:oleObj>
              </mc:Choice>
              <mc:Fallback>
                <p:oleObj name="Document" r:id="rId3" imgW="4948788" imgH="1094527" progId="Word.Document.8">
                  <p:embed/>
                  <p:pic>
                    <p:nvPicPr>
                      <p:cNvPr id="0" name=""/>
                      <p:cNvPicPr>
                        <a:picLocks noChangeAspect="1" noChangeArrowheads="1"/>
                      </p:cNvPicPr>
                      <p:nvPr/>
                    </p:nvPicPr>
                    <p:blipFill>
                      <a:blip r:embed="rId4"/>
                      <a:srcRect/>
                      <a:stretch>
                        <a:fillRect/>
                      </a:stretch>
                    </p:blipFill>
                    <p:spPr bwMode="auto">
                      <a:xfrm>
                        <a:off x="387350" y="192088"/>
                        <a:ext cx="8493125" cy="1865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286000"/>
            <a:ext cx="9144000" cy="2857500"/>
          </a:xfrm>
          <a:prstGeom prst="rect">
            <a:avLst/>
          </a:prstGeom>
        </p:spPr>
      </p:pic>
    </p:spTree>
    <p:extLst>
      <p:ext uri="{BB962C8B-B14F-4D97-AF65-F5344CB8AC3E}">
        <p14:creationId xmlns:p14="http://schemas.microsoft.com/office/powerpoint/2010/main" val="13816806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joys_la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1557338"/>
            <a:ext cx="6667500" cy="4667250"/>
          </a:xfrm>
          <a:prstGeom prst="rect">
            <a:avLst/>
          </a:prstGeom>
          <a:noFill/>
          <a:extLst>
            <a:ext uri="{909E8E84-426E-40DD-AFC4-6F175D3DCCD1}">
              <a14:hiddenFill xmlns:a14="http://schemas.microsoft.com/office/drawing/2010/main">
                <a:solidFill>
                  <a:srgbClr val="FFFFFF"/>
                </a:solidFill>
              </a14:hiddenFill>
            </a:ext>
          </a:extLst>
        </p:spPr>
      </p:pic>
      <p:sp>
        <p:nvSpPr>
          <p:cNvPr id="13315" name="Rectangle 3"/>
          <p:cNvSpPr>
            <a:spLocks noGrp="1" noChangeArrowheads="1"/>
          </p:cNvSpPr>
          <p:nvPr>
            <p:ph type="title"/>
          </p:nvPr>
        </p:nvSpPr>
        <p:spPr/>
        <p:txBody>
          <a:bodyPr/>
          <a:lstStyle/>
          <a:p>
            <a:r>
              <a:rPr lang="en-US" altLang="en-US" sz="2800" b="1" dirty="0">
                <a:latin typeface="Times New Roman" panose="02020603050405020304" pitchFamily="18" charset="0"/>
                <a:cs typeface="Times New Roman" panose="02020603050405020304" pitchFamily="18" charset="0"/>
              </a:rPr>
              <a:t>Joy’s law: the leading spot is closer to equator than the following one</a:t>
            </a:r>
          </a:p>
        </p:txBody>
      </p:sp>
    </p:spTree>
    <p:extLst>
      <p:ext uri="{BB962C8B-B14F-4D97-AF65-F5344CB8AC3E}">
        <p14:creationId xmlns:p14="http://schemas.microsoft.com/office/powerpoint/2010/main" val="11804965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altLang="ja-JP" sz="2800" b="1">
                <a:ea typeface="ＭＳ Ｐゴシック" charset="-128"/>
              </a:rPr>
              <a:t>A successful model for the solar dynamo must explain several observations:</a:t>
            </a:r>
            <a:r>
              <a:rPr lang="en-US" altLang="ja-JP" sz="4000">
                <a:ea typeface="ＭＳ Ｐゴシック" charset="-128"/>
              </a:rPr>
              <a:t> </a:t>
            </a:r>
            <a:endParaRPr lang="en-US" altLang="en-US" sz="4000"/>
          </a:p>
        </p:txBody>
      </p:sp>
      <p:sp>
        <p:nvSpPr>
          <p:cNvPr id="15363" name="Rectangle 3"/>
          <p:cNvSpPr>
            <a:spLocks noGrp="1" noChangeArrowheads="1"/>
          </p:cNvSpPr>
          <p:nvPr>
            <p:ph type="body" idx="1"/>
          </p:nvPr>
        </p:nvSpPr>
        <p:spPr/>
        <p:txBody>
          <a:bodyPr>
            <a:normAutofit fontScale="92500" lnSpcReduction="10000"/>
          </a:bodyPr>
          <a:lstStyle/>
          <a:p>
            <a:pPr marL="609600" indent="-609600">
              <a:lnSpc>
                <a:spcPct val="90000"/>
              </a:lnSpc>
              <a:buFontTx/>
              <a:buAutoNum type="arabicPeriod"/>
            </a:pPr>
            <a:r>
              <a:rPr lang="en-US" altLang="en-US" sz="2800" dirty="0" smtClean="0"/>
              <a:t>The </a:t>
            </a:r>
            <a:r>
              <a:rPr lang="en-US" altLang="en-US" sz="2800" dirty="0"/>
              <a:t>11-year period of the sunspot cycle, </a:t>
            </a:r>
          </a:p>
          <a:p>
            <a:pPr marL="609600" indent="-609600">
              <a:lnSpc>
                <a:spcPct val="90000"/>
              </a:lnSpc>
              <a:buFontTx/>
              <a:buAutoNum type="arabicPeriod"/>
            </a:pPr>
            <a:r>
              <a:rPr lang="en-US" altLang="en-US" sz="2800" dirty="0"/>
              <a:t>T</a:t>
            </a:r>
            <a:r>
              <a:rPr lang="en-US" altLang="en-US" sz="2800" dirty="0" smtClean="0"/>
              <a:t>he </a:t>
            </a:r>
            <a:r>
              <a:rPr lang="en-US" altLang="en-US" sz="2800" dirty="0"/>
              <a:t>equator-ward drift of the active latitude as seen in the butterfly diagram </a:t>
            </a:r>
          </a:p>
          <a:p>
            <a:pPr marL="609600" indent="-609600">
              <a:lnSpc>
                <a:spcPct val="90000"/>
              </a:lnSpc>
              <a:buFontTx/>
              <a:buAutoNum type="arabicPeriod"/>
            </a:pPr>
            <a:r>
              <a:rPr lang="en-US" altLang="en-US" sz="2800" dirty="0" smtClean="0"/>
              <a:t>The Hale’s </a:t>
            </a:r>
            <a:r>
              <a:rPr lang="en-US" altLang="en-US" sz="2800" dirty="0"/>
              <a:t>polarity law and the 22-year magnetic cycle, </a:t>
            </a:r>
          </a:p>
          <a:p>
            <a:pPr marL="609600" indent="-609600">
              <a:lnSpc>
                <a:spcPct val="90000"/>
              </a:lnSpc>
              <a:buFontTx/>
              <a:buAutoNum type="arabicPeriod"/>
            </a:pPr>
            <a:r>
              <a:rPr lang="en-US" altLang="en-US" sz="2800" dirty="0" smtClean="0"/>
              <a:t>The Joy’s </a:t>
            </a:r>
            <a:r>
              <a:rPr lang="en-US" altLang="en-US" sz="2800" dirty="0"/>
              <a:t>law for the observed tilt of sunspot groups </a:t>
            </a:r>
          </a:p>
          <a:p>
            <a:pPr marL="609600" indent="-609600">
              <a:lnSpc>
                <a:spcPct val="90000"/>
              </a:lnSpc>
              <a:buFontTx/>
              <a:buAutoNum type="arabicPeriod"/>
            </a:pPr>
            <a:r>
              <a:rPr lang="en-US" altLang="en-US" sz="2800" dirty="0"/>
              <a:t>T</a:t>
            </a:r>
            <a:r>
              <a:rPr lang="en-US" altLang="en-US" sz="2800" dirty="0" smtClean="0"/>
              <a:t>he </a:t>
            </a:r>
            <a:r>
              <a:rPr lang="en-US" altLang="en-US" sz="2800" dirty="0"/>
              <a:t>reversal of the polar magnetic fields near the time of cycle maximum as seen in the magnetic butterfly diagram. </a:t>
            </a:r>
            <a:endParaRPr lang="en-US" altLang="en-US" sz="2800" dirty="0" smtClean="0"/>
          </a:p>
          <a:p>
            <a:pPr marL="609600" indent="-609600">
              <a:lnSpc>
                <a:spcPct val="90000"/>
              </a:lnSpc>
              <a:buFontTx/>
              <a:buAutoNum type="arabicPeriod"/>
            </a:pPr>
            <a:r>
              <a:rPr lang="en-US" altLang="en-US" sz="2800" dirty="0" smtClean="0"/>
              <a:t>The </a:t>
            </a:r>
            <a:r>
              <a:rPr lang="en-US" altLang="en-US" sz="2800" dirty="0" err="1" smtClean="0"/>
              <a:t>Waldmeier’s</a:t>
            </a:r>
            <a:r>
              <a:rPr lang="en-US" altLang="en-US" sz="2800" dirty="0" smtClean="0"/>
              <a:t> effect for the inverse relationship between the cycle amplitude and the rise time. </a:t>
            </a:r>
            <a:endParaRPr lang="en-US" altLang="en-US" sz="2800" dirty="0"/>
          </a:p>
        </p:txBody>
      </p:sp>
    </p:spTree>
    <p:extLst>
      <p:ext uri="{BB962C8B-B14F-4D97-AF65-F5344CB8AC3E}">
        <p14:creationId xmlns:p14="http://schemas.microsoft.com/office/powerpoint/2010/main" val="27386650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482" name="Object 2"/>
          <p:cNvGraphicFramePr>
            <a:graphicFrameLocks noChangeAspect="1"/>
          </p:cNvGraphicFramePr>
          <p:nvPr>
            <p:extLst>
              <p:ext uri="{D42A27DB-BD31-4B8C-83A1-F6EECF244321}">
                <p14:modId xmlns:p14="http://schemas.microsoft.com/office/powerpoint/2010/main" val="932798936"/>
              </p:ext>
            </p:extLst>
          </p:nvPr>
        </p:nvGraphicFramePr>
        <p:xfrm>
          <a:off x="463550" y="403225"/>
          <a:ext cx="8205788" cy="5878513"/>
        </p:xfrm>
        <a:graphic>
          <a:graphicData uri="http://schemas.openxmlformats.org/presentationml/2006/ole">
            <mc:AlternateContent xmlns:mc="http://schemas.openxmlformats.org/markup-compatibility/2006">
              <mc:Choice xmlns:v="urn:schemas-microsoft-com:vml" Requires="v">
                <p:oleObj spid="_x0000_s62489" name="Document" r:id="rId3" imgW="4948788" imgH="3552886" progId="Word.Document.8">
                  <p:embed/>
                </p:oleObj>
              </mc:Choice>
              <mc:Fallback>
                <p:oleObj name="Document" r:id="rId3" imgW="4948788" imgH="3552886" progId="Word.Document.8">
                  <p:embed/>
                  <p:pic>
                    <p:nvPicPr>
                      <p:cNvPr id="0" name=""/>
                      <p:cNvPicPr>
                        <a:picLocks noChangeAspect="1" noChangeArrowheads="1"/>
                      </p:cNvPicPr>
                      <p:nvPr/>
                    </p:nvPicPr>
                    <p:blipFill>
                      <a:blip r:embed="rId4"/>
                      <a:srcRect/>
                      <a:stretch>
                        <a:fillRect/>
                      </a:stretch>
                    </p:blipFill>
                    <p:spPr bwMode="auto">
                      <a:xfrm>
                        <a:off x="463550" y="403225"/>
                        <a:ext cx="8205788" cy="5878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483" name="Text Box 3"/>
          <p:cNvSpPr txBox="1">
            <a:spLocks noChangeArrowheads="1"/>
          </p:cNvSpPr>
          <p:nvPr/>
        </p:nvSpPr>
        <p:spPr bwMode="auto">
          <a:xfrm>
            <a:off x="2740997" y="6329363"/>
            <a:ext cx="495520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solidFill>
                  <a:srgbClr val="FF0000"/>
                </a:solidFill>
              </a:rPr>
              <a:t>extra</a:t>
            </a:r>
            <a:r>
              <a:rPr lang="en-US" altLang="en-US" dirty="0"/>
              <a:t> </a:t>
            </a:r>
            <a:r>
              <a:rPr lang="en-US" altLang="en-US" dirty="0" smtClean="0">
                <a:solidFill>
                  <a:srgbClr val="FF0000"/>
                </a:solidFill>
              </a:rPr>
              <a:t>term due correlated turbulent fluctuations</a:t>
            </a:r>
            <a:endParaRPr lang="en-US" altLang="en-US" dirty="0">
              <a:solidFill>
                <a:srgbClr val="FF0000"/>
              </a:solidFill>
            </a:endParaRPr>
          </a:p>
        </p:txBody>
      </p:sp>
      <p:sp>
        <p:nvSpPr>
          <p:cNvPr id="20484" name="Line 4"/>
          <p:cNvSpPr>
            <a:spLocks noChangeShapeType="1"/>
          </p:cNvSpPr>
          <p:nvPr/>
        </p:nvSpPr>
        <p:spPr bwMode="auto">
          <a:xfrm flipV="1">
            <a:off x="5003800" y="5949950"/>
            <a:ext cx="1081088" cy="358775"/>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8303955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8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4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p:bldP spid="2048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506" name="Object 2"/>
          <p:cNvGraphicFramePr>
            <a:graphicFrameLocks noChangeAspect="1"/>
          </p:cNvGraphicFramePr>
          <p:nvPr>
            <p:extLst>
              <p:ext uri="{D42A27DB-BD31-4B8C-83A1-F6EECF244321}">
                <p14:modId xmlns:p14="http://schemas.microsoft.com/office/powerpoint/2010/main" val="3739430445"/>
              </p:ext>
            </p:extLst>
          </p:nvPr>
        </p:nvGraphicFramePr>
        <p:xfrm>
          <a:off x="534988" y="225425"/>
          <a:ext cx="8086725" cy="6008688"/>
        </p:xfrm>
        <a:graphic>
          <a:graphicData uri="http://schemas.openxmlformats.org/presentationml/2006/ole">
            <mc:AlternateContent xmlns:mc="http://schemas.openxmlformats.org/markup-compatibility/2006">
              <mc:Choice xmlns:v="urn:schemas-microsoft-com:vml" Requires="v">
                <p:oleObj spid="_x0000_s63513" name="Document" r:id="rId3" imgW="5119107" imgH="3802097" progId="Word.Document.8">
                  <p:embed/>
                </p:oleObj>
              </mc:Choice>
              <mc:Fallback>
                <p:oleObj name="Document" r:id="rId3" imgW="5119107" imgH="3802097" progId="Word.Document.8">
                  <p:embed/>
                  <p:pic>
                    <p:nvPicPr>
                      <p:cNvPr id="0" name=""/>
                      <p:cNvPicPr>
                        <a:picLocks noChangeAspect="1" noChangeArrowheads="1"/>
                      </p:cNvPicPr>
                      <p:nvPr/>
                    </p:nvPicPr>
                    <p:blipFill>
                      <a:blip r:embed="rId4"/>
                      <a:srcRect/>
                      <a:stretch>
                        <a:fillRect/>
                      </a:stretch>
                    </p:blipFill>
                    <p:spPr bwMode="auto">
                      <a:xfrm>
                        <a:off x="534988" y="225425"/>
                        <a:ext cx="8086725" cy="6008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5297679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
          <p:cNvGraphicFramePr>
            <a:graphicFrameLocks noChangeAspect="1"/>
          </p:cNvGraphicFramePr>
          <p:nvPr>
            <p:extLst>
              <p:ext uri="{D42A27DB-BD31-4B8C-83A1-F6EECF244321}">
                <p14:modId xmlns:p14="http://schemas.microsoft.com/office/powerpoint/2010/main" val="501403064"/>
              </p:ext>
            </p:extLst>
          </p:nvPr>
        </p:nvGraphicFramePr>
        <p:xfrm>
          <a:off x="606425" y="153988"/>
          <a:ext cx="7813675" cy="6305550"/>
        </p:xfrm>
        <a:graphic>
          <a:graphicData uri="http://schemas.openxmlformats.org/presentationml/2006/ole">
            <mc:AlternateContent xmlns:mc="http://schemas.openxmlformats.org/markup-compatibility/2006">
              <mc:Choice xmlns:v="urn:schemas-microsoft-com:vml" Requires="v">
                <p:oleObj spid="_x0000_s64539" name="Document" r:id="rId3" imgW="4933675" imgH="3995240" progId="Word.Document.8">
                  <p:embed/>
                </p:oleObj>
              </mc:Choice>
              <mc:Fallback>
                <p:oleObj name="Document" r:id="rId3" imgW="4933675" imgH="3995240" progId="Word.Document.8">
                  <p:embed/>
                  <p:pic>
                    <p:nvPicPr>
                      <p:cNvPr id="0" name=""/>
                      <p:cNvPicPr>
                        <a:picLocks noChangeAspect="1" noChangeArrowheads="1"/>
                      </p:cNvPicPr>
                      <p:nvPr/>
                    </p:nvPicPr>
                    <p:blipFill>
                      <a:blip r:embed="rId4"/>
                      <a:srcRect/>
                      <a:stretch>
                        <a:fillRect/>
                      </a:stretch>
                    </p:blipFill>
                    <p:spPr bwMode="auto">
                      <a:xfrm>
                        <a:off x="606425" y="153988"/>
                        <a:ext cx="7813675" cy="630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6970567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554" name="Object 2"/>
          <p:cNvGraphicFramePr>
            <a:graphicFrameLocks noChangeAspect="1"/>
          </p:cNvGraphicFramePr>
          <p:nvPr/>
        </p:nvGraphicFramePr>
        <p:xfrm>
          <a:off x="395288" y="476250"/>
          <a:ext cx="8567737" cy="1843088"/>
        </p:xfrm>
        <a:graphic>
          <a:graphicData uri="http://schemas.openxmlformats.org/presentationml/2006/ole">
            <mc:AlternateContent xmlns:mc="http://schemas.openxmlformats.org/markup-compatibility/2006">
              <mc:Choice xmlns:v="urn:schemas-microsoft-com:vml" Requires="v">
                <p:oleObj spid="_x0000_s65584" name="Document" r:id="rId3" imgW="4943147" imgH="1063074" progId="Word.Document.8">
                  <p:embed/>
                </p:oleObj>
              </mc:Choice>
              <mc:Fallback>
                <p:oleObj name="Document" r:id="rId3" imgW="4943147" imgH="1063074"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476250"/>
                        <a:ext cx="8567737" cy="1843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3555" name="Picture 3" descr="alpha_img1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2988" y="2924175"/>
            <a:ext cx="7416800" cy="20891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3556" name="Object 4"/>
          <p:cNvGraphicFramePr>
            <a:graphicFrameLocks noChangeAspect="1"/>
          </p:cNvGraphicFramePr>
          <p:nvPr/>
        </p:nvGraphicFramePr>
        <p:xfrm>
          <a:off x="0" y="5445125"/>
          <a:ext cx="9721850" cy="642938"/>
        </p:xfrm>
        <a:graphic>
          <a:graphicData uri="http://schemas.openxmlformats.org/presentationml/2006/ole">
            <mc:AlternateContent xmlns:mc="http://schemas.openxmlformats.org/markup-compatibility/2006">
              <mc:Choice xmlns:v="urn:schemas-microsoft-com:vml" Requires="v">
                <p:oleObj spid="_x0000_s65585" name="Document" r:id="rId6" imgW="4935599" imgH="327793" progId="Word.Document.8">
                  <p:embed/>
                </p:oleObj>
              </mc:Choice>
              <mc:Fallback>
                <p:oleObj name="Document" r:id="rId6" imgW="4935599" imgH="327793" progId="Word.Document.8">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5445125"/>
                        <a:ext cx="9721850" cy="642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extBox 1"/>
          <p:cNvSpPr txBox="1"/>
          <p:nvPr/>
        </p:nvSpPr>
        <p:spPr>
          <a:xfrm>
            <a:off x="1143000" y="5334000"/>
            <a:ext cx="1752600" cy="369332"/>
          </a:xfrm>
          <a:prstGeom prst="rect">
            <a:avLst/>
          </a:prstGeom>
          <a:noFill/>
        </p:spPr>
        <p:txBody>
          <a:bodyPr wrap="square" rtlCol="0">
            <a:spAutoFit/>
          </a:bodyPr>
          <a:lstStyle/>
          <a:p>
            <a:r>
              <a:rPr lang="en-US" dirty="0" err="1" smtClean="0"/>
              <a:t>Poloidal</a:t>
            </a:r>
            <a:r>
              <a:rPr lang="en-US" dirty="0" smtClean="0"/>
              <a:t> field </a:t>
            </a:r>
            <a:endParaRPr lang="en-US" dirty="0"/>
          </a:p>
        </p:txBody>
      </p:sp>
      <p:sp>
        <p:nvSpPr>
          <p:cNvPr id="3" name="TextBox 2"/>
          <p:cNvSpPr txBox="1"/>
          <p:nvPr/>
        </p:nvSpPr>
        <p:spPr>
          <a:xfrm>
            <a:off x="6749643" y="5269468"/>
            <a:ext cx="1479957" cy="369332"/>
          </a:xfrm>
          <a:prstGeom prst="rect">
            <a:avLst/>
          </a:prstGeom>
          <a:noFill/>
        </p:spPr>
        <p:txBody>
          <a:bodyPr wrap="none" rtlCol="0">
            <a:spAutoFit/>
          </a:bodyPr>
          <a:lstStyle/>
          <a:p>
            <a:r>
              <a:rPr lang="en-US" dirty="0" err="1" smtClean="0"/>
              <a:t>Toroidal</a:t>
            </a:r>
            <a:r>
              <a:rPr lang="en-US" dirty="0" smtClean="0"/>
              <a:t> field</a:t>
            </a:r>
            <a:endParaRPr lang="en-US" dirty="0"/>
          </a:p>
        </p:txBody>
      </p:sp>
    </p:spTree>
    <p:extLst>
      <p:ext uri="{BB962C8B-B14F-4D97-AF65-F5344CB8AC3E}">
        <p14:creationId xmlns:p14="http://schemas.microsoft.com/office/powerpoint/2010/main" val="31317795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578" name="Object 2"/>
          <p:cNvGraphicFramePr>
            <a:graphicFrameLocks noChangeAspect="1"/>
          </p:cNvGraphicFramePr>
          <p:nvPr>
            <p:extLst>
              <p:ext uri="{D42A27DB-BD31-4B8C-83A1-F6EECF244321}">
                <p14:modId xmlns:p14="http://schemas.microsoft.com/office/powerpoint/2010/main" val="1575454238"/>
              </p:ext>
            </p:extLst>
          </p:nvPr>
        </p:nvGraphicFramePr>
        <p:xfrm>
          <a:off x="539750" y="969962"/>
          <a:ext cx="8353425" cy="1087438"/>
        </p:xfrm>
        <a:graphic>
          <a:graphicData uri="http://schemas.openxmlformats.org/presentationml/2006/ole">
            <mc:AlternateContent xmlns:mc="http://schemas.openxmlformats.org/markup-compatibility/2006">
              <mc:Choice xmlns:v="urn:schemas-microsoft-com:vml" Requires="v">
                <p:oleObj spid="_x0000_s66608" name="Document" r:id="rId3" imgW="5392100" imgH="701744" progId="Word.Document.8">
                  <p:embed/>
                </p:oleObj>
              </mc:Choice>
              <mc:Fallback>
                <p:oleObj name="Document" r:id="rId3" imgW="5392100" imgH="701744"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750" y="969962"/>
                        <a:ext cx="8353425" cy="1087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4579" name="Picture 3" descr="alpha_img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58888" y="2205038"/>
            <a:ext cx="6399212" cy="218757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4580" name="Object 4"/>
          <p:cNvGraphicFramePr>
            <a:graphicFrameLocks noChangeAspect="1"/>
          </p:cNvGraphicFramePr>
          <p:nvPr/>
        </p:nvGraphicFramePr>
        <p:xfrm>
          <a:off x="612775" y="4511675"/>
          <a:ext cx="7888288" cy="2019300"/>
        </p:xfrm>
        <a:graphic>
          <a:graphicData uri="http://schemas.openxmlformats.org/presentationml/2006/ole">
            <mc:AlternateContent xmlns:mc="http://schemas.openxmlformats.org/markup-compatibility/2006">
              <mc:Choice xmlns:v="urn:schemas-microsoft-com:vml" Requires="v">
                <p:oleObj spid="_x0000_s66609" name="Document" r:id="rId6" imgW="5384551" imgH="1387982" progId="Word.Document.8">
                  <p:embed/>
                </p:oleObj>
              </mc:Choice>
              <mc:Fallback>
                <p:oleObj name="Document" r:id="rId6" imgW="5384551" imgH="1387982" progId="Word.Document.8">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2775" y="4511675"/>
                        <a:ext cx="7888288" cy="201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extBox 1"/>
          <p:cNvSpPr txBox="1"/>
          <p:nvPr/>
        </p:nvSpPr>
        <p:spPr>
          <a:xfrm>
            <a:off x="2590800" y="304800"/>
            <a:ext cx="4724400" cy="461665"/>
          </a:xfrm>
          <a:prstGeom prst="rect">
            <a:avLst/>
          </a:prstGeom>
          <a:noFill/>
        </p:spPr>
        <p:txBody>
          <a:bodyPr wrap="square" rtlCol="0">
            <a:spAutoFit/>
          </a:bodyPr>
          <a:lstStyle/>
          <a:p>
            <a:r>
              <a:rPr lang="en-US" sz="2400" b="1" dirty="0" smtClean="0">
                <a:latin typeface="Times New Roman" panose="02020603050405020304" pitchFamily="18" charset="0"/>
                <a:cs typeface="Times New Roman" panose="02020603050405020304" pitchFamily="18" charset="0"/>
              </a:rPr>
              <a:t>The origin of the </a:t>
            </a:r>
            <a:r>
              <a:rPr lang="en-US" sz="2400" b="1" dirty="0" smtClean="0">
                <a:latin typeface="Symbol" panose="05050102010706020507" pitchFamily="18" charset="2"/>
                <a:cs typeface="Times New Roman" panose="02020603050405020304" pitchFamily="18" charset="0"/>
              </a:rPr>
              <a:t>a</a:t>
            </a:r>
            <a:r>
              <a:rPr lang="en-US" sz="2400" b="1" dirty="0" smtClean="0">
                <a:latin typeface="Times New Roman" panose="02020603050405020304" pitchFamily="18" charset="0"/>
                <a:cs typeface="Times New Roman" panose="02020603050405020304" pitchFamily="18" charset="0"/>
              </a:rPr>
              <a:t>-effect</a:t>
            </a:r>
            <a:endParaRPr lang="en-US" sz="2400" b="1" dirty="0">
              <a:latin typeface="Times New Roman" panose="02020603050405020304" pitchFamily="18" charset="0"/>
              <a:cs typeface="Times New Roman" panose="02020603050405020304" pitchFamily="18" charset="0"/>
            </a:endParaRPr>
          </a:p>
        </p:txBody>
      </p:sp>
      <p:sp>
        <p:nvSpPr>
          <p:cNvPr id="6" name="TextBox 5"/>
          <p:cNvSpPr txBox="1"/>
          <p:nvPr/>
        </p:nvSpPr>
        <p:spPr>
          <a:xfrm>
            <a:off x="6248400" y="4392613"/>
            <a:ext cx="1752600" cy="369332"/>
          </a:xfrm>
          <a:prstGeom prst="rect">
            <a:avLst/>
          </a:prstGeom>
          <a:noFill/>
        </p:spPr>
        <p:txBody>
          <a:bodyPr wrap="square" rtlCol="0">
            <a:spAutoFit/>
          </a:bodyPr>
          <a:lstStyle/>
          <a:p>
            <a:r>
              <a:rPr lang="en-US" dirty="0" err="1" smtClean="0"/>
              <a:t>Poloidal</a:t>
            </a:r>
            <a:r>
              <a:rPr lang="en-US" dirty="0" smtClean="0"/>
              <a:t> field </a:t>
            </a:r>
            <a:endParaRPr lang="en-US" dirty="0"/>
          </a:p>
        </p:txBody>
      </p:sp>
      <p:sp>
        <p:nvSpPr>
          <p:cNvPr id="7" name="TextBox 6"/>
          <p:cNvSpPr txBox="1"/>
          <p:nvPr/>
        </p:nvSpPr>
        <p:spPr>
          <a:xfrm>
            <a:off x="1600200" y="4495800"/>
            <a:ext cx="1479957" cy="369332"/>
          </a:xfrm>
          <a:prstGeom prst="rect">
            <a:avLst/>
          </a:prstGeom>
          <a:noFill/>
        </p:spPr>
        <p:txBody>
          <a:bodyPr wrap="none" rtlCol="0">
            <a:spAutoFit/>
          </a:bodyPr>
          <a:lstStyle/>
          <a:p>
            <a:r>
              <a:rPr lang="en-US" dirty="0" err="1" smtClean="0"/>
              <a:t>Toroidal</a:t>
            </a:r>
            <a:r>
              <a:rPr lang="en-US" dirty="0" smtClean="0"/>
              <a:t> field</a:t>
            </a:r>
            <a:endParaRPr lang="en-US" dirty="0"/>
          </a:p>
        </p:txBody>
      </p:sp>
    </p:spTree>
    <p:extLst>
      <p:ext uri="{BB962C8B-B14F-4D97-AF65-F5344CB8AC3E}">
        <p14:creationId xmlns:p14="http://schemas.microsoft.com/office/powerpoint/2010/main" val="9081871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3962400" y="2438400"/>
            <a:ext cx="5181600"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495300" eaLnBrk="0" hangingPunct="0">
              <a:defRPr>
                <a:solidFill>
                  <a:schemeClr val="tx1"/>
                </a:solidFill>
                <a:latin typeface="Arial" charset="0"/>
              </a:defRPr>
            </a:lvl1pPr>
            <a:lvl2pPr marL="952500" indent="-495300" eaLnBrk="0" hangingPunct="0">
              <a:defRPr>
                <a:solidFill>
                  <a:schemeClr val="tx1"/>
                </a:solidFill>
                <a:latin typeface="Arial" charset="0"/>
              </a:defRPr>
            </a:lvl2pPr>
            <a:lvl3pPr marL="1409700" indent="-495300" eaLnBrk="0" hangingPunct="0">
              <a:defRPr>
                <a:solidFill>
                  <a:schemeClr val="tx1"/>
                </a:solidFill>
                <a:latin typeface="Arial" charset="0"/>
              </a:defRPr>
            </a:lvl3pPr>
            <a:lvl4pPr marL="1866900" indent="-495300" eaLnBrk="0" hangingPunct="0">
              <a:defRPr>
                <a:solidFill>
                  <a:schemeClr val="tx1"/>
                </a:solidFill>
                <a:latin typeface="Arial" charset="0"/>
              </a:defRPr>
            </a:lvl4pPr>
            <a:lvl5pPr marL="2324100" indent="-495300" eaLnBrk="0" hangingPunct="0">
              <a:defRPr>
                <a:solidFill>
                  <a:schemeClr val="tx1"/>
                </a:solidFill>
                <a:latin typeface="Arial" charset="0"/>
              </a:defRPr>
            </a:lvl5pPr>
            <a:lvl6pPr marL="2781300" indent="-495300" eaLnBrk="0" fontAlgn="base" hangingPunct="0">
              <a:spcBef>
                <a:spcPct val="0"/>
              </a:spcBef>
              <a:spcAft>
                <a:spcPct val="0"/>
              </a:spcAft>
              <a:defRPr>
                <a:solidFill>
                  <a:schemeClr val="tx1"/>
                </a:solidFill>
                <a:latin typeface="Arial" charset="0"/>
              </a:defRPr>
            </a:lvl6pPr>
            <a:lvl7pPr marL="3238500" indent="-495300" eaLnBrk="0" fontAlgn="base" hangingPunct="0">
              <a:spcBef>
                <a:spcPct val="0"/>
              </a:spcBef>
              <a:spcAft>
                <a:spcPct val="0"/>
              </a:spcAft>
              <a:defRPr>
                <a:solidFill>
                  <a:schemeClr val="tx1"/>
                </a:solidFill>
                <a:latin typeface="Arial" charset="0"/>
              </a:defRPr>
            </a:lvl7pPr>
            <a:lvl8pPr marL="3695700" indent="-495300" eaLnBrk="0" fontAlgn="base" hangingPunct="0">
              <a:spcBef>
                <a:spcPct val="0"/>
              </a:spcBef>
              <a:spcAft>
                <a:spcPct val="0"/>
              </a:spcAft>
              <a:defRPr>
                <a:solidFill>
                  <a:schemeClr val="tx1"/>
                </a:solidFill>
                <a:latin typeface="Arial" charset="0"/>
              </a:defRPr>
            </a:lvl8pPr>
            <a:lvl9pPr marL="4152900" indent="-495300" eaLnBrk="0" fontAlgn="base" hangingPunct="0">
              <a:spcBef>
                <a:spcPct val="0"/>
              </a:spcBef>
              <a:spcAft>
                <a:spcPct val="0"/>
              </a:spcAft>
              <a:defRPr>
                <a:solidFill>
                  <a:schemeClr val="tx1"/>
                </a:solidFill>
                <a:latin typeface="Arial" charset="0"/>
              </a:defRPr>
            </a:lvl9pPr>
          </a:lstStyle>
          <a:p>
            <a:pPr algn="ctr">
              <a:buFontTx/>
              <a:buAutoNum type="romanLcParenBoth"/>
            </a:pPr>
            <a:r>
              <a:rPr lang="en-US" altLang="en-US" sz="2800" b="1">
                <a:latin typeface="Arial Narrow" pitchFamily="34" charset="0"/>
              </a:rPr>
              <a:t>Generation of toroidal field by shearing a pre-existing poloidal field by differential rotation </a:t>
            </a:r>
          </a:p>
          <a:p>
            <a:pPr algn="ctr"/>
            <a:r>
              <a:rPr lang="en-US" altLang="en-US" sz="2800" b="1">
                <a:latin typeface="Arial Narrow" pitchFamily="34" charset="0"/>
              </a:rPr>
              <a:t>(Ω-effect )</a:t>
            </a:r>
          </a:p>
        </p:txBody>
      </p:sp>
      <p:pic>
        <p:nvPicPr>
          <p:cNvPr id="26627" name="pol2tor.avi">
            <a:hlinkClick r:id="" action="ppaction://media"/>
          </p:cNvPr>
          <p:cNvPicPr>
            <a:picLocks noChangeAspect="1" noChangeArrowheads="1"/>
          </p:cNvPicPr>
          <p:nvPr>
            <a:videoFile r:link="rId2"/>
            <p:extLst>
              <p:ext uri="{DAA4B4D4-6D71-4841-9C94-3DE7FCFB9230}">
                <p14:media xmlns:p14="http://schemas.microsoft.com/office/powerpoint/2010/main" r:embed="rId1"/>
              </p:ext>
            </p:extLst>
          </p:nvPr>
        </p:nvPicPr>
        <p:blipFill>
          <a:blip r:embed="rId4">
            <a:extLst>
              <a:ext uri="{28A0092B-C50C-407E-A947-70E740481C1C}">
                <a14:useLocalDpi xmlns:a14="http://schemas.microsoft.com/office/drawing/2010/main" val="0"/>
              </a:ext>
            </a:extLst>
          </a:blip>
          <a:srcRect/>
          <a:stretch>
            <a:fillRect/>
          </a:stretch>
        </p:blipFill>
        <p:spPr bwMode="auto">
          <a:xfrm>
            <a:off x="152400" y="1447800"/>
            <a:ext cx="3970338" cy="4191000"/>
          </a:xfrm>
          <a:prstGeom prst="rect">
            <a:avLst/>
          </a:prstGeom>
          <a:noFill/>
          <a:extLst>
            <a:ext uri="{909E8E84-426E-40DD-AFC4-6F175D3DCCD1}">
              <a14:hiddenFill xmlns:a14="http://schemas.microsoft.com/office/drawing/2010/main">
                <a:solidFill>
                  <a:srgbClr val="FFFFFF"/>
                </a:solidFill>
              </a14:hiddenFill>
            </a:ext>
          </a:extLst>
        </p:spPr>
      </p:pic>
      <p:sp>
        <p:nvSpPr>
          <p:cNvPr id="26628" name="Rectangle 4"/>
          <p:cNvSpPr>
            <a:spLocks noGrp="1" noChangeArrowheads="1"/>
          </p:cNvSpPr>
          <p:nvPr>
            <p:ph type="title"/>
          </p:nvPr>
        </p:nvSpPr>
        <p:spPr/>
        <p:txBody>
          <a:bodyPr/>
          <a:lstStyle/>
          <a:p>
            <a:r>
              <a:rPr lang="en-US" altLang="en-US" dirty="0" smtClean="0"/>
              <a:t>Illustration of the </a:t>
            </a:r>
            <a:r>
              <a:rPr lang="en-US" altLang="en-US" dirty="0" smtClean="0">
                <a:latin typeface="Symbol" panose="05050102010706020507" pitchFamily="18" charset="2"/>
              </a:rPr>
              <a:t>W</a:t>
            </a:r>
            <a:r>
              <a:rPr lang="en-US" altLang="en-US" dirty="0" smtClean="0"/>
              <a:t>-effect</a:t>
            </a:r>
            <a:endParaRPr lang="en-US" altLang="en-US" dirty="0"/>
          </a:p>
        </p:txBody>
      </p:sp>
    </p:spTree>
    <p:extLst>
      <p:ext uri="{BB962C8B-B14F-4D97-AF65-F5344CB8AC3E}">
        <p14:creationId xmlns:p14="http://schemas.microsoft.com/office/powerpoint/2010/main" val="24713368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7400" fill="hold"/>
                                        <p:tgtEl>
                                          <p:spTgt spid="2662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repeatCount="indefinite" fill="hold" display="0">
                  <p:stCondLst>
                    <p:cond delay="indefinite"/>
                  </p:stCondLst>
                  <p:endCondLst>
                    <p:cond evt="onNext" delay="0">
                      <p:tgtEl>
                        <p:sldTgt/>
                      </p:tgtEl>
                    </p:cond>
                    <p:cond evt="onPrev" delay="0">
                      <p:tgtEl>
                        <p:sldTgt/>
                      </p:tgtEl>
                    </p:cond>
                  </p:endCondLst>
                </p:cTn>
                <p:tgtEl>
                  <p:spTgt spid="26627"/>
                </p:tgtEl>
              </p:cMediaNode>
            </p:video>
            <p:seq concurrent="1" nextAc="seek">
              <p:cTn id="8" restart="whenNotActive" fill="hold" evtFilter="cancelBubble" nodeType="interactiveSeq">
                <p:stCondLst>
                  <p:cond evt="onClick" delay="0">
                    <p:tgtEl>
                      <p:spTgt spid="26627"/>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26627"/>
                                        </p:tgtEl>
                                      </p:cBhvr>
                                    </p:cmd>
                                  </p:childTnLst>
                                </p:cTn>
                              </p:par>
                            </p:childTnLst>
                          </p:cTn>
                        </p:par>
                      </p:childTnLst>
                    </p:cTn>
                  </p:par>
                </p:childTnLst>
              </p:cTn>
              <p:nextCondLst>
                <p:cond evt="onClick" delay="0">
                  <p:tgtEl>
                    <p:spTgt spid="26627"/>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3962400" y="2438400"/>
            <a:ext cx="5181600"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495300" eaLnBrk="0" hangingPunct="0">
              <a:defRPr>
                <a:solidFill>
                  <a:schemeClr val="tx1"/>
                </a:solidFill>
                <a:latin typeface="Arial" charset="0"/>
              </a:defRPr>
            </a:lvl1pPr>
            <a:lvl2pPr marL="952500" indent="-495300" eaLnBrk="0" hangingPunct="0">
              <a:defRPr>
                <a:solidFill>
                  <a:schemeClr val="tx1"/>
                </a:solidFill>
                <a:latin typeface="Arial" charset="0"/>
              </a:defRPr>
            </a:lvl2pPr>
            <a:lvl3pPr marL="1409700" indent="-495300" eaLnBrk="0" hangingPunct="0">
              <a:defRPr>
                <a:solidFill>
                  <a:schemeClr val="tx1"/>
                </a:solidFill>
                <a:latin typeface="Arial" charset="0"/>
              </a:defRPr>
            </a:lvl3pPr>
            <a:lvl4pPr marL="1866900" indent="-495300" eaLnBrk="0" hangingPunct="0">
              <a:defRPr>
                <a:solidFill>
                  <a:schemeClr val="tx1"/>
                </a:solidFill>
                <a:latin typeface="Arial" charset="0"/>
              </a:defRPr>
            </a:lvl4pPr>
            <a:lvl5pPr marL="2324100" indent="-495300" eaLnBrk="0" hangingPunct="0">
              <a:defRPr>
                <a:solidFill>
                  <a:schemeClr val="tx1"/>
                </a:solidFill>
                <a:latin typeface="Arial" charset="0"/>
              </a:defRPr>
            </a:lvl5pPr>
            <a:lvl6pPr marL="2781300" indent="-495300" eaLnBrk="0" fontAlgn="base" hangingPunct="0">
              <a:spcBef>
                <a:spcPct val="0"/>
              </a:spcBef>
              <a:spcAft>
                <a:spcPct val="0"/>
              </a:spcAft>
              <a:defRPr>
                <a:solidFill>
                  <a:schemeClr val="tx1"/>
                </a:solidFill>
                <a:latin typeface="Arial" charset="0"/>
              </a:defRPr>
            </a:lvl6pPr>
            <a:lvl7pPr marL="3238500" indent="-495300" eaLnBrk="0" fontAlgn="base" hangingPunct="0">
              <a:spcBef>
                <a:spcPct val="0"/>
              </a:spcBef>
              <a:spcAft>
                <a:spcPct val="0"/>
              </a:spcAft>
              <a:defRPr>
                <a:solidFill>
                  <a:schemeClr val="tx1"/>
                </a:solidFill>
                <a:latin typeface="Arial" charset="0"/>
              </a:defRPr>
            </a:lvl7pPr>
            <a:lvl8pPr marL="3695700" indent="-495300" eaLnBrk="0" fontAlgn="base" hangingPunct="0">
              <a:spcBef>
                <a:spcPct val="0"/>
              </a:spcBef>
              <a:spcAft>
                <a:spcPct val="0"/>
              </a:spcAft>
              <a:defRPr>
                <a:solidFill>
                  <a:schemeClr val="tx1"/>
                </a:solidFill>
                <a:latin typeface="Arial" charset="0"/>
              </a:defRPr>
            </a:lvl8pPr>
            <a:lvl9pPr marL="4152900" indent="-495300" eaLnBrk="0" fontAlgn="base" hangingPunct="0">
              <a:spcBef>
                <a:spcPct val="0"/>
              </a:spcBef>
              <a:spcAft>
                <a:spcPct val="0"/>
              </a:spcAft>
              <a:defRPr>
                <a:solidFill>
                  <a:schemeClr val="tx1"/>
                </a:solidFill>
                <a:latin typeface="Arial" charset="0"/>
              </a:defRPr>
            </a:lvl9pPr>
          </a:lstStyle>
          <a:p>
            <a:pPr algn="ctr"/>
            <a:r>
              <a:rPr lang="en-US" altLang="en-US" sz="2800" b="1">
                <a:latin typeface="Arial Narrow" pitchFamily="34" charset="0"/>
              </a:rPr>
              <a:t>(ii) Re-generation of poloidal field by lifting and twisting a toroidal flux tube by helical turbulence </a:t>
            </a:r>
          </a:p>
          <a:p>
            <a:pPr algn="ctr"/>
            <a:r>
              <a:rPr lang="en-US" altLang="en-US" sz="2800" b="1">
                <a:latin typeface="Arial Narrow" pitchFamily="34" charset="0"/>
              </a:rPr>
              <a:t>(α-effect)</a:t>
            </a:r>
          </a:p>
        </p:txBody>
      </p:sp>
      <p:sp>
        <p:nvSpPr>
          <p:cNvPr id="27651" name="Text Box 3"/>
          <p:cNvSpPr txBox="1">
            <a:spLocks noChangeArrowheads="1"/>
          </p:cNvSpPr>
          <p:nvPr/>
        </p:nvSpPr>
        <p:spPr bwMode="auto">
          <a:xfrm>
            <a:off x="2119313" y="5713413"/>
            <a:ext cx="59753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altLang="en-US" b="1">
                <a:solidFill>
                  <a:srgbClr val="FF0066"/>
                </a:solidFill>
                <a:latin typeface="Arial Narrow" pitchFamily="34" charset="0"/>
              </a:rPr>
              <a:t>Proposed by Parker (1955)</a:t>
            </a:r>
          </a:p>
          <a:p>
            <a:pPr algn="ctr" eaLnBrk="0" hangingPunct="0"/>
            <a:r>
              <a:rPr lang="en-US" altLang="en-US" b="1">
                <a:solidFill>
                  <a:srgbClr val="FF0066"/>
                </a:solidFill>
                <a:latin typeface="Arial Narrow" pitchFamily="34" charset="0"/>
              </a:rPr>
              <a:t>Mathematically formulated by Steenbeck, Krause &amp; Radler (1969)</a:t>
            </a:r>
          </a:p>
        </p:txBody>
      </p:sp>
      <p:pic>
        <p:nvPicPr>
          <p:cNvPr id="27652" name="t2p.avi">
            <a:hlinkClick r:id="" action="ppaction://media"/>
          </p:cNvPr>
          <p:cNvPicPr>
            <a:picLocks noChangeAspect="1" noChangeArrowheads="1"/>
          </p:cNvPicPr>
          <p:nvPr>
            <a:videoFile r:link="rId2"/>
            <p:extLst>
              <p:ext uri="{DAA4B4D4-6D71-4841-9C94-3DE7FCFB9230}">
                <p14:media xmlns:p14="http://schemas.microsoft.com/office/powerpoint/2010/main" r:embed="rId1"/>
              </p:ext>
            </p:extLst>
          </p:nvPr>
        </p:nvPicPr>
        <p:blipFill>
          <a:blip r:embed="rId4">
            <a:extLst>
              <a:ext uri="{28A0092B-C50C-407E-A947-70E740481C1C}">
                <a14:useLocalDpi xmlns:a14="http://schemas.microsoft.com/office/drawing/2010/main" val="0"/>
              </a:ext>
            </a:extLst>
          </a:blip>
          <a:srcRect/>
          <a:stretch>
            <a:fillRect/>
          </a:stretch>
        </p:blipFill>
        <p:spPr bwMode="auto">
          <a:xfrm>
            <a:off x="152400" y="1219200"/>
            <a:ext cx="4114800" cy="3940175"/>
          </a:xfrm>
          <a:prstGeom prst="rect">
            <a:avLst/>
          </a:prstGeom>
          <a:noFill/>
          <a:extLst>
            <a:ext uri="{909E8E84-426E-40DD-AFC4-6F175D3DCCD1}">
              <a14:hiddenFill xmlns:a14="http://schemas.microsoft.com/office/drawing/2010/main">
                <a:solidFill>
                  <a:srgbClr val="FFFFFF"/>
                </a:solidFill>
              </a14:hiddenFill>
            </a:ext>
          </a:extLst>
        </p:spPr>
      </p:pic>
      <p:sp>
        <p:nvSpPr>
          <p:cNvPr id="27653" name="Rectangle 5"/>
          <p:cNvSpPr>
            <a:spLocks noGrp="1" noChangeArrowheads="1"/>
          </p:cNvSpPr>
          <p:nvPr>
            <p:ph type="title"/>
          </p:nvPr>
        </p:nvSpPr>
        <p:spPr/>
        <p:txBody>
          <a:bodyPr/>
          <a:lstStyle/>
          <a:p>
            <a:r>
              <a:rPr lang="en-US" altLang="en-US" dirty="0" smtClean="0"/>
              <a:t>Illustration of the </a:t>
            </a:r>
            <a:r>
              <a:rPr lang="en-US" altLang="en-US" dirty="0" smtClean="0">
                <a:latin typeface="Symbol" panose="05050102010706020507" pitchFamily="18" charset="2"/>
              </a:rPr>
              <a:t>a</a:t>
            </a:r>
            <a:r>
              <a:rPr lang="en-US" altLang="en-US" dirty="0" smtClean="0"/>
              <a:t>-effect</a:t>
            </a:r>
            <a:endParaRPr lang="en-US" altLang="en-US" dirty="0"/>
          </a:p>
        </p:txBody>
      </p:sp>
    </p:spTree>
    <p:extLst>
      <p:ext uri="{BB962C8B-B14F-4D97-AF65-F5344CB8AC3E}">
        <p14:creationId xmlns:p14="http://schemas.microsoft.com/office/powerpoint/2010/main" val="5450500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4200" fill="hold"/>
                                        <p:tgtEl>
                                          <p:spTgt spid="2765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repeatCount="indefinite" fill="hold" display="0">
                  <p:stCondLst>
                    <p:cond delay="indefinite"/>
                  </p:stCondLst>
                  <p:endCondLst>
                    <p:cond evt="onNext" delay="0">
                      <p:tgtEl>
                        <p:sldTgt/>
                      </p:tgtEl>
                    </p:cond>
                    <p:cond evt="onPrev" delay="0">
                      <p:tgtEl>
                        <p:sldTgt/>
                      </p:tgtEl>
                    </p:cond>
                  </p:endCondLst>
                </p:cTn>
                <p:tgtEl>
                  <p:spTgt spid="27652"/>
                </p:tgtEl>
              </p:cMediaNode>
            </p:video>
            <p:seq concurrent="1" nextAc="seek">
              <p:cTn id="8" restart="whenNotActive" fill="hold" evtFilter="cancelBubble" nodeType="interactiveSeq">
                <p:stCondLst>
                  <p:cond evt="onClick" delay="0">
                    <p:tgtEl>
                      <p:spTgt spid="27652"/>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27652"/>
                                        </p:tgtEl>
                                      </p:cBhvr>
                                    </p:cmd>
                                  </p:childTnLst>
                                </p:cTn>
                              </p:par>
                            </p:childTnLst>
                          </p:cTn>
                        </p:par>
                      </p:childTnLst>
                    </p:cTn>
                  </p:par>
                </p:childTnLst>
              </p:cTn>
              <p:nextCondLst>
                <p:cond evt="onClick" delay="0">
                  <p:tgtEl>
                    <p:spTgt spid="27652"/>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b="1"/>
              <a:t>Solar </a:t>
            </a:r>
            <a:r>
              <a:rPr lang="en-US" altLang="ja-JP" b="1">
                <a:ea typeface="ＭＳ Ｐゴシック" charset="-128"/>
              </a:rPr>
              <a:t>Dynamo</a:t>
            </a:r>
            <a:r>
              <a:rPr lang="en-US" altLang="ja-JP">
                <a:ea typeface="ＭＳ Ｐゴシック" charset="-128"/>
              </a:rPr>
              <a:t> </a:t>
            </a:r>
            <a:endParaRPr lang="en-US" altLang="en-US"/>
          </a:p>
        </p:txBody>
      </p:sp>
      <p:graphicFrame>
        <p:nvGraphicFramePr>
          <p:cNvPr id="3075" name="Object 3"/>
          <p:cNvGraphicFramePr>
            <a:graphicFrameLocks noChangeAspect="1"/>
          </p:cNvGraphicFramePr>
          <p:nvPr/>
        </p:nvGraphicFramePr>
        <p:xfrm>
          <a:off x="-900113" y="1557338"/>
          <a:ext cx="21675726" cy="3225800"/>
        </p:xfrm>
        <a:graphic>
          <a:graphicData uri="http://schemas.openxmlformats.org/presentationml/2006/ole">
            <mc:AlternateContent xmlns:mc="http://schemas.openxmlformats.org/markup-compatibility/2006">
              <mc:Choice xmlns:v="urn:schemas-microsoft-com:vml" Requires="v">
                <p:oleObj spid="_x0000_s3104" name="Document" r:id="rId3" imgW="5930914" imgH="882409" progId="Word.Document.8">
                  <p:embed/>
                </p:oleObj>
              </mc:Choice>
              <mc:Fallback>
                <p:oleObj name="Document" r:id="rId3" imgW="5930914" imgH="882409" progId="Word.Document.8">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113" y="1557338"/>
                        <a:ext cx="21675726" cy="322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674" name="Object 2"/>
          <p:cNvGraphicFramePr>
            <a:graphicFrameLocks noChangeAspect="1"/>
          </p:cNvGraphicFramePr>
          <p:nvPr>
            <p:extLst>
              <p:ext uri="{D42A27DB-BD31-4B8C-83A1-F6EECF244321}">
                <p14:modId xmlns:p14="http://schemas.microsoft.com/office/powerpoint/2010/main" val="3460952487"/>
              </p:ext>
            </p:extLst>
          </p:nvPr>
        </p:nvGraphicFramePr>
        <p:xfrm>
          <a:off x="688975" y="228600"/>
          <a:ext cx="7908925" cy="6269037"/>
        </p:xfrm>
        <a:graphic>
          <a:graphicData uri="http://schemas.openxmlformats.org/presentationml/2006/ole">
            <mc:AlternateContent xmlns:mc="http://schemas.openxmlformats.org/markup-compatibility/2006">
              <mc:Choice xmlns:v="urn:schemas-microsoft-com:vml" Requires="v">
                <p:oleObj spid="_x0000_s68633" name="Document" r:id="rId3" imgW="4918202" imgH="3904390" progId="Word.Document.8">
                  <p:embed/>
                </p:oleObj>
              </mc:Choice>
              <mc:Fallback>
                <p:oleObj name="Document" r:id="rId3" imgW="4918202" imgH="3904390" progId="Word.Document.8">
                  <p:embed/>
                  <p:pic>
                    <p:nvPicPr>
                      <p:cNvPr id="0" name=""/>
                      <p:cNvPicPr>
                        <a:picLocks noChangeAspect="1" noChangeArrowheads="1"/>
                      </p:cNvPicPr>
                      <p:nvPr/>
                    </p:nvPicPr>
                    <p:blipFill>
                      <a:blip r:embed="rId4"/>
                      <a:srcRect/>
                      <a:stretch>
                        <a:fillRect/>
                      </a:stretch>
                    </p:blipFill>
                    <p:spPr bwMode="auto">
                      <a:xfrm>
                        <a:off x="688975" y="228600"/>
                        <a:ext cx="7908925" cy="6269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78085096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698" name="Object 2"/>
          <p:cNvGraphicFramePr>
            <a:graphicFrameLocks noChangeAspect="1"/>
          </p:cNvGraphicFramePr>
          <p:nvPr>
            <p:extLst>
              <p:ext uri="{D42A27DB-BD31-4B8C-83A1-F6EECF244321}">
                <p14:modId xmlns:p14="http://schemas.microsoft.com/office/powerpoint/2010/main" val="3783653890"/>
              </p:ext>
            </p:extLst>
          </p:nvPr>
        </p:nvGraphicFramePr>
        <p:xfrm>
          <a:off x="468313" y="914400"/>
          <a:ext cx="3055937" cy="2251075"/>
        </p:xfrm>
        <a:graphic>
          <a:graphicData uri="http://schemas.openxmlformats.org/presentationml/2006/ole">
            <mc:AlternateContent xmlns:mc="http://schemas.openxmlformats.org/markup-compatibility/2006">
              <mc:Choice xmlns:v="urn:schemas-microsoft-com:vml" Requires="v">
                <p:oleObj spid="_x0000_s69680" name="Document" r:id="rId3" imgW="1958280" imgH="1448204" progId="Word.Document.8">
                  <p:embed/>
                </p:oleObj>
              </mc:Choice>
              <mc:Fallback>
                <p:oleObj name="Document" r:id="rId3" imgW="1958280" imgH="1448204"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914400"/>
                        <a:ext cx="3055937" cy="225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9699" name="Picture 3" descr="coord-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188" y="3352800"/>
            <a:ext cx="2833687" cy="32067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9700" name="Object 4"/>
          <p:cNvGraphicFramePr>
            <a:graphicFrameLocks noChangeAspect="1"/>
          </p:cNvGraphicFramePr>
          <p:nvPr>
            <p:extLst>
              <p:ext uri="{D42A27DB-BD31-4B8C-83A1-F6EECF244321}">
                <p14:modId xmlns:p14="http://schemas.microsoft.com/office/powerpoint/2010/main" val="4129138571"/>
              </p:ext>
            </p:extLst>
          </p:nvPr>
        </p:nvGraphicFramePr>
        <p:xfrm>
          <a:off x="3962400" y="914400"/>
          <a:ext cx="4879975" cy="5772150"/>
        </p:xfrm>
        <a:graphic>
          <a:graphicData uri="http://schemas.openxmlformats.org/presentationml/2006/ole">
            <mc:AlternateContent xmlns:mc="http://schemas.openxmlformats.org/markup-compatibility/2006">
              <mc:Choice xmlns:v="urn:schemas-microsoft-com:vml" Requires="v">
                <p:oleObj spid="_x0000_s69681" name="Document" r:id="rId6" imgW="3378532" imgH="3992543" progId="Word.Document.8">
                  <p:embed/>
                </p:oleObj>
              </mc:Choice>
              <mc:Fallback>
                <p:oleObj name="Document" r:id="rId6" imgW="3378532" imgH="3992543" progId="Word.Document.8">
                  <p:embed/>
                  <p:pic>
                    <p:nvPicPr>
                      <p:cNvPr id="0" name=""/>
                      <p:cNvPicPr>
                        <a:picLocks noChangeAspect="1" noChangeArrowheads="1"/>
                      </p:cNvPicPr>
                      <p:nvPr/>
                    </p:nvPicPr>
                    <p:blipFill>
                      <a:blip r:embed="rId7"/>
                      <a:srcRect/>
                      <a:stretch>
                        <a:fillRect/>
                      </a:stretch>
                    </p:blipFill>
                    <p:spPr bwMode="auto">
                      <a:xfrm>
                        <a:off x="3962400" y="914400"/>
                        <a:ext cx="4879975" cy="5772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extBox 1"/>
          <p:cNvSpPr txBox="1"/>
          <p:nvPr/>
        </p:nvSpPr>
        <p:spPr>
          <a:xfrm>
            <a:off x="1219200" y="304800"/>
            <a:ext cx="7162800" cy="400110"/>
          </a:xfrm>
          <a:prstGeom prst="rect">
            <a:avLst/>
          </a:prstGeom>
          <a:noFill/>
        </p:spPr>
        <p:txBody>
          <a:bodyPr wrap="square" rtlCol="0">
            <a:spAutoFit/>
          </a:bodyPr>
          <a:lstStyle/>
          <a:p>
            <a:r>
              <a:rPr lang="en-US" sz="2000" b="1" dirty="0" smtClean="0">
                <a:latin typeface="Times New Roman" panose="02020603050405020304" pitchFamily="18" charset="0"/>
                <a:cs typeface="Times New Roman" panose="02020603050405020304" pitchFamily="18" charset="0"/>
              </a:rPr>
              <a:t>Solution of the mean-field dynamo equation (Parker, 1955)</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02496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22" name="Object 2"/>
          <p:cNvGraphicFramePr>
            <a:graphicFrameLocks noChangeAspect="1"/>
          </p:cNvGraphicFramePr>
          <p:nvPr>
            <p:extLst>
              <p:ext uri="{D42A27DB-BD31-4B8C-83A1-F6EECF244321}">
                <p14:modId xmlns:p14="http://schemas.microsoft.com/office/powerpoint/2010/main" val="1886436741"/>
              </p:ext>
            </p:extLst>
          </p:nvPr>
        </p:nvGraphicFramePr>
        <p:xfrm>
          <a:off x="736600" y="784225"/>
          <a:ext cx="7588250" cy="5664200"/>
        </p:xfrm>
        <a:graphic>
          <a:graphicData uri="http://schemas.openxmlformats.org/presentationml/2006/ole">
            <mc:AlternateContent xmlns:mc="http://schemas.openxmlformats.org/markup-compatibility/2006">
              <mc:Choice xmlns:v="urn:schemas-microsoft-com:vml" Requires="v">
                <p:oleObj spid="_x0000_s70681" name="Document" r:id="rId3" imgW="4581398" imgH="3424543" progId="Word.Document.8">
                  <p:embed/>
                </p:oleObj>
              </mc:Choice>
              <mc:Fallback>
                <p:oleObj name="Document" r:id="rId3" imgW="4581398" imgH="3424543" progId="Word.Document.8">
                  <p:embed/>
                  <p:pic>
                    <p:nvPicPr>
                      <p:cNvPr id="0" name=""/>
                      <p:cNvPicPr>
                        <a:picLocks noChangeAspect="1" noChangeArrowheads="1"/>
                      </p:cNvPicPr>
                      <p:nvPr/>
                    </p:nvPicPr>
                    <p:blipFill>
                      <a:blip r:embed="rId4"/>
                      <a:srcRect/>
                      <a:stretch>
                        <a:fillRect/>
                      </a:stretch>
                    </p:blipFill>
                    <p:spPr bwMode="auto">
                      <a:xfrm>
                        <a:off x="736600" y="784225"/>
                        <a:ext cx="7588250" cy="566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TextBox 2"/>
          <p:cNvSpPr txBox="1"/>
          <p:nvPr/>
        </p:nvSpPr>
        <p:spPr>
          <a:xfrm>
            <a:off x="1219200" y="304800"/>
            <a:ext cx="7162800" cy="400110"/>
          </a:xfrm>
          <a:prstGeom prst="rect">
            <a:avLst/>
          </a:prstGeom>
          <a:noFill/>
        </p:spPr>
        <p:txBody>
          <a:bodyPr wrap="square" rtlCol="0">
            <a:spAutoFit/>
          </a:bodyPr>
          <a:lstStyle/>
          <a:p>
            <a:r>
              <a:rPr lang="en-US" sz="2000" b="1" dirty="0" smtClean="0">
                <a:latin typeface="Times New Roman" panose="02020603050405020304" pitchFamily="18" charset="0"/>
                <a:cs typeface="Times New Roman" panose="02020603050405020304" pitchFamily="18" charset="0"/>
              </a:rPr>
              <a:t>Solution of the mean-field dynamo equation (Parker, 1955)</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780881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746" name="Object 2"/>
          <p:cNvGraphicFramePr>
            <a:graphicFrameLocks noChangeAspect="1"/>
          </p:cNvGraphicFramePr>
          <p:nvPr>
            <p:extLst>
              <p:ext uri="{D42A27DB-BD31-4B8C-83A1-F6EECF244321}">
                <p14:modId xmlns:p14="http://schemas.microsoft.com/office/powerpoint/2010/main" val="1055464633"/>
              </p:ext>
            </p:extLst>
          </p:nvPr>
        </p:nvGraphicFramePr>
        <p:xfrm>
          <a:off x="474663" y="842963"/>
          <a:ext cx="8218487" cy="5759450"/>
        </p:xfrm>
        <a:graphic>
          <a:graphicData uri="http://schemas.openxmlformats.org/presentationml/2006/ole">
            <mc:AlternateContent xmlns:mc="http://schemas.openxmlformats.org/markup-compatibility/2006">
              <mc:Choice xmlns:v="urn:schemas-microsoft-com:vml" Requires="v">
                <p:oleObj spid="_x0000_s71705" name="Document" r:id="rId3" imgW="5234891" imgH="3673572" progId="Word.Document.8">
                  <p:embed/>
                </p:oleObj>
              </mc:Choice>
              <mc:Fallback>
                <p:oleObj name="Document" r:id="rId3" imgW="5234891" imgH="3673572" progId="Word.Document.8">
                  <p:embed/>
                  <p:pic>
                    <p:nvPicPr>
                      <p:cNvPr id="0" name=""/>
                      <p:cNvPicPr>
                        <a:picLocks noChangeAspect="1" noChangeArrowheads="1"/>
                      </p:cNvPicPr>
                      <p:nvPr/>
                    </p:nvPicPr>
                    <p:blipFill>
                      <a:blip r:embed="rId4"/>
                      <a:srcRect/>
                      <a:stretch>
                        <a:fillRect/>
                      </a:stretch>
                    </p:blipFill>
                    <p:spPr bwMode="auto">
                      <a:xfrm>
                        <a:off x="474663" y="842963"/>
                        <a:ext cx="8218487" cy="5759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TextBox 2"/>
          <p:cNvSpPr txBox="1"/>
          <p:nvPr/>
        </p:nvSpPr>
        <p:spPr>
          <a:xfrm>
            <a:off x="609600" y="304800"/>
            <a:ext cx="8229600" cy="461665"/>
          </a:xfrm>
          <a:prstGeom prst="rect">
            <a:avLst/>
          </a:prstGeom>
          <a:noFill/>
        </p:spPr>
        <p:txBody>
          <a:bodyPr wrap="square" rtlCol="0">
            <a:spAutoFit/>
          </a:bodyPr>
          <a:lstStyle/>
          <a:p>
            <a:r>
              <a:rPr lang="en-US" sz="2400" b="1" dirty="0" smtClean="0">
                <a:latin typeface="Times New Roman" panose="02020603050405020304" pitchFamily="18" charset="0"/>
                <a:cs typeface="Times New Roman" panose="02020603050405020304" pitchFamily="18" charset="0"/>
              </a:rPr>
              <a:t>Solution of the mean-field dynamo equation (Parker, 1955)</a:t>
            </a:r>
            <a:endParaRPr lang="en-US" sz="2400" b="1" dirty="0">
              <a:latin typeface="Times New Roman" panose="02020603050405020304" pitchFamily="18" charset="0"/>
              <a:cs typeface="Times New Roman" panose="02020603050405020304" pitchFamily="18" charset="0"/>
            </a:endParaRPr>
          </a:p>
        </p:txBody>
      </p:sp>
      <p:sp>
        <p:nvSpPr>
          <p:cNvPr id="2" name="TextBox 1"/>
          <p:cNvSpPr txBox="1"/>
          <p:nvPr/>
        </p:nvSpPr>
        <p:spPr>
          <a:xfrm>
            <a:off x="5638800" y="2471839"/>
            <a:ext cx="1556836" cy="369332"/>
          </a:xfrm>
          <a:prstGeom prst="rect">
            <a:avLst/>
          </a:prstGeom>
          <a:noFill/>
        </p:spPr>
        <p:txBody>
          <a:bodyPr wrap="none" rtlCol="0">
            <a:spAutoFit/>
          </a:bodyPr>
          <a:lstStyle/>
          <a:p>
            <a:r>
              <a:rPr lang="en-US" dirty="0" smtClean="0"/>
              <a:t>growth/decay</a:t>
            </a:r>
            <a:endParaRPr lang="en-US" dirty="0"/>
          </a:p>
        </p:txBody>
      </p:sp>
      <p:cxnSp>
        <p:nvCxnSpPr>
          <p:cNvPr id="5" name="Straight Arrow Connector 4"/>
          <p:cNvCxnSpPr/>
          <p:nvPr/>
        </p:nvCxnSpPr>
        <p:spPr>
          <a:xfrm flipH="1">
            <a:off x="5334000" y="2841171"/>
            <a:ext cx="457200" cy="28302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7772400" y="2287564"/>
            <a:ext cx="1249060" cy="369332"/>
          </a:xfrm>
          <a:prstGeom prst="rect">
            <a:avLst/>
          </a:prstGeom>
          <a:noFill/>
        </p:spPr>
        <p:txBody>
          <a:bodyPr wrap="none" rtlCol="0">
            <a:spAutoFit/>
          </a:bodyPr>
          <a:lstStyle/>
          <a:p>
            <a:r>
              <a:rPr lang="en-US" dirty="0" smtClean="0"/>
              <a:t>wave term</a:t>
            </a:r>
            <a:endParaRPr lang="en-US" dirty="0"/>
          </a:p>
        </p:txBody>
      </p:sp>
      <p:cxnSp>
        <p:nvCxnSpPr>
          <p:cNvPr id="8" name="Straight Arrow Connector 7"/>
          <p:cNvCxnSpPr/>
          <p:nvPr/>
        </p:nvCxnSpPr>
        <p:spPr>
          <a:xfrm flipH="1">
            <a:off x="7467600" y="2656505"/>
            <a:ext cx="533400" cy="46769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648200" y="3886200"/>
            <a:ext cx="13716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629400" y="3886200"/>
            <a:ext cx="11430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211674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770" name="Object 2"/>
          <p:cNvGraphicFramePr>
            <a:graphicFrameLocks noChangeAspect="1"/>
          </p:cNvGraphicFramePr>
          <p:nvPr>
            <p:extLst>
              <p:ext uri="{D42A27DB-BD31-4B8C-83A1-F6EECF244321}">
                <p14:modId xmlns:p14="http://schemas.microsoft.com/office/powerpoint/2010/main" val="1282897367"/>
              </p:ext>
            </p:extLst>
          </p:nvPr>
        </p:nvGraphicFramePr>
        <p:xfrm>
          <a:off x="617538" y="985838"/>
          <a:ext cx="7694612" cy="5414962"/>
        </p:xfrm>
        <a:graphic>
          <a:graphicData uri="http://schemas.openxmlformats.org/presentationml/2006/ole">
            <mc:AlternateContent xmlns:mc="http://schemas.openxmlformats.org/markup-compatibility/2006">
              <mc:Choice xmlns:v="urn:schemas-microsoft-com:vml" Requires="v">
                <p:oleObj spid="_x0000_s72729" name="Document" r:id="rId3" imgW="4609105" imgH="3247890" progId="Word.Document.8">
                  <p:embed/>
                </p:oleObj>
              </mc:Choice>
              <mc:Fallback>
                <p:oleObj name="Document" r:id="rId3" imgW="4609105" imgH="3247890" progId="Word.Document.8">
                  <p:embed/>
                  <p:pic>
                    <p:nvPicPr>
                      <p:cNvPr id="0" name=""/>
                      <p:cNvPicPr>
                        <a:picLocks noChangeAspect="1" noChangeArrowheads="1"/>
                      </p:cNvPicPr>
                      <p:nvPr/>
                    </p:nvPicPr>
                    <p:blipFill>
                      <a:blip r:embed="rId4"/>
                      <a:srcRect/>
                      <a:stretch>
                        <a:fillRect/>
                      </a:stretch>
                    </p:blipFill>
                    <p:spPr bwMode="auto">
                      <a:xfrm>
                        <a:off x="617538" y="985838"/>
                        <a:ext cx="7694612" cy="5414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TextBox 2"/>
          <p:cNvSpPr txBox="1"/>
          <p:nvPr/>
        </p:nvSpPr>
        <p:spPr>
          <a:xfrm>
            <a:off x="1219200" y="304800"/>
            <a:ext cx="7162800" cy="400110"/>
          </a:xfrm>
          <a:prstGeom prst="rect">
            <a:avLst/>
          </a:prstGeom>
          <a:noFill/>
        </p:spPr>
        <p:txBody>
          <a:bodyPr wrap="square" rtlCol="0">
            <a:spAutoFit/>
          </a:bodyPr>
          <a:lstStyle/>
          <a:p>
            <a:r>
              <a:rPr lang="en-US" sz="2000" b="1" dirty="0" smtClean="0">
                <a:latin typeface="Times New Roman" panose="02020603050405020304" pitchFamily="18" charset="0"/>
                <a:cs typeface="Times New Roman" panose="02020603050405020304" pitchFamily="18" charset="0"/>
              </a:rPr>
              <a:t>Solution of the mean-field dynamo equation (Parker, 1955)</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67285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533400" y="152400"/>
            <a:ext cx="8123418" cy="381000"/>
          </a:xfrm>
        </p:spPr>
        <p:txBody>
          <a:bodyPr/>
          <a:lstStyle/>
          <a:p>
            <a:r>
              <a:rPr lang="en-US" altLang="en-US" sz="2400" b="1" dirty="0" smtClean="0">
                <a:latin typeface="Times New Roman" panose="02020603050405020304" pitchFamily="18" charset="0"/>
                <a:cs typeface="Times New Roman" panose="02020603050405020304" pitchFamily="18" charset="0"/>
              </a:rPr>
              <a:t>Difficulties of the Parker-Yoshimura’s model</a:t>
            </a:r>
            <a:endParaRPr lang="en-US" altLang="en-US" sz="2400" b="1" dirty="0">
              <a:latin typeface="Times New Roman" panose="02020603050405020304" pitchFamily="18" charset="0"/>
              <a:cs typeface="Times New Roman" panose="02020603050405020304" pitchFamily="18" charset="0"/>
            </a:endParaRPr>
          </a:p>
        </p:txBody>
      </p:sp>
      <p:sp>
        <p:nvSpPr>
          <p:cNvPr id="33797" name="Rectangle 5"/>
          <p:cNvSpPr>
            <a:spLocks noChangeArrowheads="1"/>
          </p:cNvSpPr>
          <p:nvPr/>
        </p:nvSpPr>
        <p:spPr bwMode="auto">
          <a:xfrm>
            <a:off x="277929" y="457200"/>
            <a:ext cx="8229600"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r>
              <a:rPr lang="en-US" altLang="en-US" sz="2000" dirty="0" smtClean="0">
                <a:latin typeface="Times New Roman" panose="02020603050405020304" pitchFamily="18" charset="0"/>
                <a:cs typeface="Times New Roman" panose="02020603050405020304" pitchFamily="18" charset="0"/>
              </a:rPr>
              <a:t>The equator-ward </a:t>
            </a:r>
            <a:r>
              <a:rPr lang="en-US" altLang="en-US" sz="2000" dirty="0">
                <a:latin typeface="Times New Roman" panose="02020603050405020304" pitchFamily="18" charset="0"/>
                <a:cs typeface="Times New Roman" panose="02020603050405020304" pitchFamily="18" charset="0"/>
              </a:rPr>
              <a:t>p</a:t>
            </a:r>
            <a:r>
              <a:rPr lang="en-US" altLang="en-US" sz="2000" dirty="0" smtClean="0">
                <a:latin typeface="Times New Roman" panose="02020603050405020304" pitchFamily="18" charset="0"/>
                <a:cs typeface="Times New Roman" panose="02020603050405020304" pitchFamily="18" charset="0"/>
              </a:rPr>
              <a:t>ropagation </a:t>
            </a:r>
            <a:r>
              <a:rPr lang="en-US" altLang="en-US" sz="2000" dirty="0">
                <a:latin typeface="Times New Roman" panose="02020603050405020304" pitchFamily="18" charset="0"/>
                <a:cs typeface="Times New Roman" panose="02020603050405020304" pitchFamily="18" charset="0"/>
              </a:rPr>
              <a:t>of </a:t>
            </a:r>
            <a:r>
              <a:rPr lang="en-US" altLang="en-US" sz="2000" dirty="0" smtClean="0">
                <a:latin typeface="Times New Roman" panose="02020603050405020304" pitchFamily="18" charset="0"/>
                <a:cs typeface="Times New Roman" panose="02020603050405020304" pitchFamily="18" charset="0"/>
              </a:rPr>
              <a:t>the dynamo </a:t>
            </a:r>
            <a:r>
              <a:rPr lang="en-US" altLang="en-US" sz="2000" dirty="0">
                <a:latin typeface="Times New Roman" panose="02020603050405020304" pitchFamily="18" charset="0"/>
                <a:cs typeface="Times New Roman" panose="02020603050405020304" pitchFamily="18" charset="0"/>
              </a:rPr>
              <a:t>w</a:t>
            </a:r>
            <a:r>
              <a:rPr lang="en-US" altLang="en-US" sz="2000" dirty="0" smtClean="0">
                <a:latin typeface="Times New Roman" panose="02020603050405020304" pitchFamily="18" charset="0"/>
                <a:cs typeface="Times New Roman" panose="02020603050405020304" pitchFamily="18" charset="0"/>
              </a:rPr>
              <a:t>ave is </a:t>
            </a:r>
            <a:r>
              <a:rPr lang="en-US" altLang="en-US" sz="2000" dirty="0">
                <a:latin typeface="Times New Roman" panose="02020603050405020304" pitchFamily="18" charset="0"/>
                <a:cs typeface="Times New Roman" panose="02020603050405020304" pitchFamily="18" charset="0"/>
              </a:rPr>
              <a:t>g</a:t>
            </a:r>
            <a:r>
              <a:rPr lang="en-US" altLang="en-US" sz="2000" dirty="0" smtClean="0">
                <a:latin typeface="Times New Roman" panose="02020603050405020304" pitchFamily="18" charset="0"/>
                <a:cs typeface="Times New Roman" panose="02020603050405020304" pitchFamily="18" charset="0"/>
              </a:rPr>
              <a:t>overned </a:t>
            </a:r>
            <a:r>
              <a:rPr lang="en-US" altLang="en-US" sz="2000" dirty="0">
                <a:latin typeface="Times New Roman" panose="02020603050405020304" pitchFamily="18" charset="0"/>
                <a:cs typeface="Times New Roman" panose="02020603050405020304" pitchFamily="18" charset="0"/>
              </a:rPr>
              <a:t>b</a:t>
            </a:r>
            <a:r>
              <a:rPr lang="en-US" altLang="en-US" sz="2000" dirty="0" smtClean="0">
                <a:latin typeface="Times New Roman" panose="02020603050405020304" pitchFamily="18" charset="0"/>
                <a:cs typeface="Times New Roman" panose="02020603050405020304" pitchFamily="18" charset="0"/>
              </a:rPr>
              <a:t>y </a:t>
            </a:r>
            <a:r>
              <a:rPr lang="en-US" altLang="en-US" sz="2000" dirty="0">
                <a:latin typeface="Times New Roman" panose="02020603050405020304" pitchFamily="18" charset="0"/>
                <a:cs typeface="Times New Roman" panose="02020603050405020304" pitchFamily="18" charset="0"/>
              </a:rPr>
              <a:t>Parker-Yoshimura </a:t>
            </a:r>
            <a:r>
              <a:rPr lang="en-US" altLang="en-US" sz="2000" dirty="0" smtClean="0">
                <a:latin typeface="Times New Roman" panose="02020603050405020304" pitchFamily="18" charset="0"/>
                <a:cs typeface="Times New Roman" panose="02020603050405020304" pitchFamily="18" charset="0"/>
              </a:rPr>
              <a:t>sign </a:t>
            </a:r>
            <a:r>
              <a:rPr lang="en-US" altLang="en-US" sz="2000" dirty="0">
                <a:latin typeface="Times New Roman" panose="02020603050405020304" pitchFamily="18" charset="0"/>
                <a:cs typeface="Times New Roman" panose="02020603050405020304" pitchFamily="18" charset="0"/>
              </a:rPr>
              <a:t>r</a:t>
            </a:r>
            <a:r>
              <a:rPr lang="en-US" altLang="en-US" sz="2000" dirty="0" smtClean="0">
                <a:latin typeface="Times New Roman" panose="02020603050405020304" pitchFamily="18" charset="0"/>
                <a:cs typeface="Times New Roman" panose="02020603050405020304" pitchFamily="18" charset="0"/>
              </a:rPr>
              <a:t>ule; that is </a:t>
            </a:r>
            <a:r>
              <a:rPr lang="en-US" altLang="en-US" sz="2000" dirty="0">
                <a:latin typeface="Times New Roman" panose="02020603050405020304" pitchFamily="18" charset="0"/>
                <a:cs typeface="Times New Roman" panose="02020603050405020304" pitchFamily="18" charset="0"/>
              </a:rPr>
              <a:t>α </a:t>
            </a:r>
            <a:r>
              <a:rPr lang="en-US" altLang="en-US" sz="2000" dirty="0" err="1">
                <a:latin typeface="Times New Roman" panose="02020603050405020304" pitchFamily="18" charset="0"/>
                <a:cs typeface="Times New Roman" panose="02020603050405020304" pitchFamily="18" charset="0"/>
              </a:rPr>
              <a:t>dΩ</a:t>
            </a:r>
            <a:r>
              <a:rPr lang="en-US" altLang="en-US" sz="2000" dirty="0">
                <a:latin typeface="Times New Roman" panose="02020603050405020304" pitchFamily="18" charset="0"/>
                <a:cs typeface="Times New Roman" panose="02020603050405020304" pitchFamily="18" charset="0"/>
              </a:rPr>
              <a:t>/</a:t>
            </a:r>
            <a:r>
              <a:rPr lang="en-US" altLang="en-US" sz="2000" dirty="0" err="1">
                <a:latin typeface="Times New Roman" panose="02020603050405020304" pitchFamily="18" charset="0"/>
                <a:cs typeface="Times New Roman" panose="02020603050405020304" pitchFamily="18" charset="0"/>
              </a:rPr>
              <a:t>dr</a:t>
            </a:r>
            <a:r>
              <a:rPr lang="en-US" altLang="en-US" sz="2000" dirty="0">
                <a:latin typeface="Times New Roman" panose="02020603050405020304" pitchFamily="18" charset="0"/>
                <a:cs typeface="Times New Roman" panose="02020603050405020304" pitchFamily="18" charset="0"/>
              </a:rPr>
              <a:t> &lt; </a:t>
            </a:r>
            <a:r>
              <a:rPr lang="en-US" altLang="en-US" sz="2000" dirty="0" smtClean="0">
                <a:latin typeface="Times New Roman" panose="02020603050405020304" pitchFamily="18" charset="0"/>
                <a:cs typeface="Times New Roman" panose="02020603050405020304" pitchFamily="18" charset="0"/>
              </a:rPr>
              <a:t>0 in the Northern hemisphere. This can explain the magnetic butterfly </a:t>
            </a:r>
            <a:r>
              <a:rPr lang="en-US" altLang="en-US" sz="2000" dirty="0">
                <a:latin typeface="Times New Roman" panose="02020603050405020304" pitchFamily="18" charset="0"/>
                <a:cs typeface="Times New Roman" panose="02020603050405020304" pitchFamily="18" charset="0"/>
              </a:rPr>
              <a:t>diagram. </a:t>
            </a:r>
            <a:r>
              <a:rPr lang="en-US" altLang="en-US" sz="2000" dirty="0" smtClean="0">
                <a:latin typeface="Times New Roman" panose="02020603050405020304" pitchFamily="18" charset="0"/>
                <a:cs typeface="Times New Roman" panose="02020603050405020304" pitchFamily="18" charset="0"/>
              </a:rPr>
              <a:t> The sign of </a:t>
            </a:r>
            <a:r>
              <a:rPr lang="en-US" altLang="en-US" sz="2000" dirty="0" smtClean="0">
                <a:latin typeface="Symbol" panose="05050102010706020507" pitchFamily="18" charset="2"/>
                <a:cs typeface="Times New Roman" panose="02020603050405020304" pitchFamily="18" charset="0"/>
              </a:rPr>
              <a:t>a</a:t>
            </a:r>
            <a:r>
              <a:rPr lang="en-US" altLang="en-US" sz="2000" dirty="0" smtClean="0">
                <a:latin typeface="Times New Roman" panose="02020603050405020304" pitchFamily="18" charset="0"/>
                <a:cs typeface="Times New Roman" panose="02020603050405020304" pitchFamily="18" charset="0"/>
              </a:rPr>
              <a:t> is determined by the </a:t>
            </a:r>
            <a:r>
              <a:rPr lang="en-US" altLang="en-US" sz="2000" dirty="0" err="1" smtClean="0">
                <a:latin typeface="Times New Roman" panose="02020603050405020304" pitchFamily="18" charset="0"/>
                <a:cs typeface="Times New Roman" panose="02020603050405020304" pitchFamily="18" charset="0"/>
              </a:rPr>
              <a:t>Coriolis</a:t>
            </a:r>
            <a:r>
              <a:rPr lang="en-US" altLang="en-US" sz="2000" dirty="0" smtClean="0">
                <a:latin typeface="Times New Roman" panose="02020603050405020304" pitchFamily="18" charset="0"/>
                <a:cs typeface="Times New Roman" panose="02020603050405020304" pitchFamily="18" charset="0"/>
              </a:rPr>
              <a:t> force: </a:t>
            </a:r>
            <a:r>
              <a:rPr lang="en-US" altLang="en-US" sz="2000" dirty="0" smtClean="0">
                <a:latin typeface="Symbol" panose="05050102010706020507" pitchFamily="18" charset="2"/>
                <a:cs typeface="Times New Roman" panose="02020603050405020304" pitchFamily="18" charset="0"/>
              </a:rPr>
              <a:t>a</a:t>
            </a:r>
            <a:r>
              <a:rPr lang="en-US" altLang="en-US" sz="2000" dirty="0" smtClean="0">
                <a:latin typeface="Times New Roman" panose="02020603050405020304" pitchFamily="18" charset="0"/>
                <a:cs typeface="Times New Roman" panose="02020603050405020304" pitchFamily="18" charset="0"/>
              </a:rPr>
              <a:t> &gt; 0 in the Northern hemisphere. Therefore, in </a:t>
            </a:r>
            <a:r>
              <a:rPr lang="en-US" altLang="en-US" sz="2000" dirty="0">
                <a:latin typeface="Times New Roman" panose="02020603050405020304" pitchFamily="18" charset="0"/>
                <a:cs typeface="Times New Roman" panose="02020603050405020304" pitchFamily="18" charset="0"/>
              </a:rPr>
              <a:t>1960’s and 70’s, </a:t>
            </a:r>
            <a:r>
              <a:rPr lang="en-US" altLang="en-US" sz="2000" dirty="0" smtClean="0">
                <a:latin typeface="Times New Roman" panose="02020603050405020304" pitchFamily="18" charset="0"/>
                <a:cs typeface="Times New Roman" panose="02020603050405020304" pitchFamily="18" charset="0"/>
              </a:rPr>
              <a:t>it was believed that the solar rotation rate </a:t>
            </a:r>
            <a:r>
              <a:rPr lang="en-US" altLang="en-US" sz="2000" dirty="0">
                <a:latin typeface="Times New Roman" panose="02020603050405020304" pitchFamily="18" charset="0"/>
                <a:cs typeface="Times New Roman" panose="02020603050405020304" pitchFamily="18" charset="0"/>
              </a:rPr>
              <a:t>rotation </a:t>
            </a:r>
            <a:r>
              <a:rPr lang="en-US" altLang="en-US" sz="2000" dirty="0" smtClean="0">
                <a:latin typeface="Times New Roman" panose="02020603050405020304" pitchFamily="18" charset="0"/>
                <a:cs typeface="Times New Roman" panose="02020603050405020304" pitchFamily="18" charset="0"/>
              </a:rPr>
              <a:t>increases </a:t>
            </a:r>
            <a:r>
              <a:rPr lang="en-US" altLang="en-US" sz="2000" dirty="0">
                <a:latin typeface="Times New Roman" panose="02020603050405020304" pitchFamily="18" charset="0"/>
                <a:cs typeface="Times New Roman" panose="02020603050405020304" pitchFamily="18" charset="0"/>
              </a:rPr>
              <a:t>inward throughout the convection zone.</a:t>
            </a:r>
          </a:p>
          <a:p>
            <a:pPr eaLnBrk="0" hangingPunct="0"/>
            <a:endParaRPr lang="en-US" altLang="en-US" sz="2000" dirty="0">
              <a:latin typeface="Times New Roman" panose="02020603050405020304" pitchFamily="18" charset="0"/>
              <a:cs typeface="Times New Roman" panose="02020603050405020304" pitchFamily="18" charset="0"/>
            </a:endParaRPr>
          </a:p>
        </p:txBody>
      </p:sp>
      <p:grpSp>
        <p:nvGrpSpPr>
          <p:cNvPr id="6" name="Group 5"/>
          <p:cNvGrpSpPr/>
          <p:nvPr/>
        </p:nvGrpSpPr>
        <p:grpSpPr>
          <a:xfrm>
            <a:off x="296558" y="2743201"/>
            <a:ext cx="3752077" cy="3923268"/>
            <a:chOff x="382588" y="1082675"/>
            <a:chExt cx="3751263" cy="3421063"/>
          </a:xfrm>
        </p:grpSpPr>
        <p:sp>
          <p:nvSpPr>
            <p:cNvPr id="7" name="Line 16"/>
            <p:cNvSpPr>
              <a:spLocks noChangeShapeType="1"/>
            </p:cNvSpPr>
            <p:nvPr/>
          </p:nvSpPr>
          <p:spPr bwMode="auto">
            <a:xfrm>
              <a:off x="792163" y="4124325"/>
              <a:ext cx="3030538"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Line 17"/>
            <p:cNvSpPr>
              <a:spLocks noChangeShapeType="1"/>
            </p:cNvSpPr>
            <p:nvPr/>
          </p:nvSpPr>
          <p:spPr bwMode="auto">
            <a:xfrm flipV="1">
              <a:off x="1149351" y="4062413"/>
              <a:ext cx="0" cy="6191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Freeform 18"/>
            <p:cNvSpPr>
              <a:spLocks/>
            </p:cNvSpPr>
            <p:nvPr/>
          </p:nvSpPr>
          <p:spPr bwMode="auto">
            <a:xfrm>
              <a:off x="1035051" y="4222750"/>
              <a:ext cx="50800" cy="85725"/>
            </a:xfrm>
            <a:custGeom>
              <a:avLst/>
              <a:gdLst>
                <a:gd name="T0" fmla="*/ 14 w 32"/>
                <a:gd name="T1" fmla="*/ 0 h 54"/>
                <a:gd name="T2" fmla="*/ 8 w 32"/>
                <a:gd name="T3" fmla="*/ 3 h 54"/>
                <a:gd name="T4" fmla="*/ 3 w 32"/>
                <a:gd name="T5" fmla="*/ 10 h 54"/>
                <a:gd name="T6" fmla="*/ 0 w 32"/>
                <a:gd name="T7" fmla="*/ 24 h 54"/>
                <a:gd name="T8" fmla="*/ 0 w 32"/>
                <a:gd name="T9" fmla="*/ 31 h 54"/>
                <a:gd name="T10" fmla="*/ 3 w 32"/>
                <a:gd name="T11" fmla="*/ 43 h 54"/>
                <a:gd name="T12" fmla="*/ 8 w 32"/>
                <a:gd name="T13" fmla="*/ 52 h 54"/>
                <a:gd name="T14" fmla="*/ 14 w 32"/>
                <a:gd name="T15" fmla="*/ 54 h 54"/>
                <a:gd name="T16" fmla="*/ 18 w 32"/>
                <a:gd name="T17" fmla="*/ 54 h 54"/>
                <a:gd name="T18" fmla="*/ 24 w 32"/>
                <a:gd name="T19" fmla="*/ 52 h 54"/>
                <a:gd name="T20" fmla="*/ 29 w 32"/>
                <a:gd name="T21" fmla="*/ 43 h 54"/>
                <a:gd name="T22" fmla="*/ 32 w 32"/>
                <a:gd name="T23" fmla="*/ 31 h 54"/>
                <a:gd name="T24" fmla="*/ 32 w 32"/>
                <a:gd name="T25" fmla="*/ 24 h 54"/>
                <a:gd name="T26" fmla="*/ 29 w 32"/>
                <a:gd name="T27" fmla="*/ 10 h 54"/>
                <a:gd name="T28" fmla="*/ 24 w 32"/>
                <a:gd name="T29" fmla="*/ 3 h 54"/>
                <a:gd name="T30" fmla="*/ 18 w 32"/>
                <a:gd name="T31" fmla="*/ 0 h 54"/>
                <a:gd name="T32" fmla="*/ 14 w 32"/>
                <a:gd name="T33" fmla="*/ 0 h 54"/>
                <a:gd name="T34" fmla="*/ 9 w 32"/>
                <a:gd name="T35" fmla="*/ 3 h 54"/>
                <a:gd name="T36" fmla="*/ 8 w 32"/>
                <a:gd name="T37" fmla="*/ 6 h 54"/>
                <a:gd name="T38" fmla="*/ 5 w 32"/>
                <a:gd name="T39" fmla="*/ 10 h 54"/>
                <a:gd name="T40" fmla="*/ 3 w 32"/>
                <a:gd name="T41" fmla="*/ 24 h 54"/>
                <a:gd name="T42" fmla="*/ 3 w 32"/>
                <a:gd name="T43" fmla="*/ 31 h 54"/>
                <a:gd name="T44" fmla="*/ 5 w 32"/>
                <a:gd name="T45" fmla="*/ 43 h 54"/>
                <a:gd name="T46" fmla="*/ 8 w 32"/>
                <a:gd name="T47" fmla="*/ 49 h 54"/>
                <a:gd name="T48" fmla="*/ 9 w 32"/>
                <a:gd name="T49" fmla="*/ 52 h 54"/>
                <a:gd name="T50" fmla="*/ 14 w 32"/>
                <a:gd name="T5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2" h="54">
                  <a:moveTo>
                    <a:pt x="14" y="0"/>
                  </a:moveTo>
                  <a:lnTo>
                    <a:pt x="8" y="3"/>
                  </a:lnTo>
                  <a:lnTo>
                    <a:pt x="3" y="10"/>
                  </a:lnTo>
                  <a:lnTo>
                    <a:pt x="0" y="24"/>
                  </a:lnTo>
                  <a:lnTo>
                    <a:pt x="0" y="31"/>
                  </a:lnTo>
                  <a:lnTo>
                    <a:pt x="3" y="43"/>
                  </a:lnTo>
                  <a:lnTo>
                    <a:pt x="8" y="52"/>
                  </a:lnTo>
                  <a:lnTo>
                    <a:pt x="14" y="54"/>
                  </a:lnTo>
                  <a:lnTo>
                    <a:pt x="18" y="54"/>
                  </a:lnTo>
                  <a:lnTo>
                    <a:pt x="24" y="52"/>
                  </a:lnTo>
                  <a:lnTo>
                    <a:pt x="29" y="43"/>
                  </a:lnTo>
                  <a:lnTo>
                    <a:pt x="32" y="31"/>
                  </a:lnTo>
                  <a:lnTo>
                    <a:pt x="32" y="24"/>
                  </a:lnTo>
                  <a:lnTo>
                    <a:pt x="29" y="10"/>
                  </a:lnTo>
                  <a:lnTo>
                    <a:pt x="24" y="3"/>
                  </a:lnTo>
                  <a:lnTo>
                    <a:pt x="18" y="0"/>
                  </a:lnTo>
                  <a:lnTo>
                    <a:pt x="14" y="0"/>
                  </a:lnTo>
                  <a:lnTo>
                    <a:pt x="9" y="3"/>
                  </a:lnTo>
                  <a:lnTo>
                    <a:pt x="8" y="6"/>
                  </a:lnTo>
                  <a:lnTo>
                    <a:pt x="5" y="10"/>
                  </a:lnTo>
                  <a:lnTo>
                    <a:pt x="3" y="24"/>
                  </a:lnTo>
                  <a:lnTo>
                    <a:pt x="3" y="31"/>
                  </a:lnTo>
                  <a:lnTo>
                    <a:pt x="5" y="43"/>
                  </a:lnTo>
                  <a:lnTo>
                    <a:pt x="8" y="49"/>
                  </a:lnTo>
                  <a:lnTo>
                    <a:pt x="9" y="52"/>
                  </a:lnTo>
                  <a:lnTo>
                    <a:pt x="14"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Freeform 19"/>
            <p:cNvSpPr>
              <a:spLocks/>
            </p:cNvSpPr>
            <p:nvPr/>
          </p:nvSpPr>
          <p:spPr bwMode="auto">
            <a:xfrm>
              <a:off x="1063626" y="4222750"/>
              <a:ext cx="17463" cy="85725"/>
            </a:xfrm>
            <a:custGeom>
              <a:avLst/>
              <a:gdLst>
                <a:gd name="T0" fmla="*/ 0 w 11"/>
                <a:gd name="T1" fmla="*/ 54 h 54"/>
                <a:gd name="T2" fmla="*/ 5 w 11"/>
                <a:gd name="T3" fmla="*/ 52 h 54"/>
                <a:gd name="T4" fmla="*/ 6 w 11"/>
                <a:gd name="T5" fmla="*/ 49 h 54"/>
                <a:gd name="T6" fmla="*/ 9 w 11"/>
                <a:gd name="T7" fmla="*/ 43 h 54"/>
                <a:gd name="T8" fmla="*/ 11 w 11"/>
                <a:gd name="T9" fmla="*/ 31 h 54"/>
                <a:gd name="T10" fmla="*/ 11 w 11"/>
                <a:gd name="T11" fmla="*/ 24 h 54"/>
                <a:gd name="T12" fmla="*/ 9 w 11"/>
                <a:gd name="T13" fmla="*/ 10 h 54"/>
                <a:gd name="T14" fmla="*/ 6 w 11"/>
                <a:gd name="T15" fmla="*/ 6 h 54"/>
                <a:gd name="T16" fmla="*/ 5 w 11"/>
                <a:gd name="T17" fmla="*/ 3 h 54"/>
                <a:gd name="T18" fmla="*/ 0 w 11"/>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54">
                  <a:moveTo>
                    <a:pt x="0" y="54"/>
                  </a:moveTo>
                  <a:lnTo>
                    <a:pt x="5" y="52"/>
                  </a:lnTo>
                  <a:lnTo>
                    <a:pt x="6" y="49"/>
                  </a:lnTo>
                  <a:lnTo>
                    <a:pt x="9" y="43"/>
                  </a:lnTo>
                  <a:lnTo>
                    <a:pt x="11" y="31"/>
                  </a:lnTo>
                  <a:lnTo>
                    <a:pt x="11" y="24"/>
                  </a:lnTo>
                  <a:lnTo>
                    <a:pt x="9" y="10"/>
                  </a:lnTo>
                  <a:lnTo>
                    <a:pt x="6" y="6"/>
                  </a:lnTo>
                  <a:lnTo>
                    <a:pt x="5"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Freeform 20"/>
            <p:cNvSpPr>
              <a:spLocks/>
            </p:cNvSpPr>
            <p:nvPr/>
          </p:nvSpPr>
          <p:spPr bwMode="auto">
            <a:xfrm>
              <a:off x="1109663" y="4300538"/>
              <a:ext cx="6350" cy="7938"/>
            </a:xfrm>
            <a:custGeom>
              <a:avLst/>
              <a:gdLst>
                <a:gd name="T0" fmla="*/ 1 w 4"/>
                <a:gd name="T1" fmla="*/ 0 h 5"/>
                <a:gd name="T2" fmla="*/ 0 w 4"/>
                <a:gd name="T3" fmla="*/ 3 h 5"/>
                <a:gd name="T4" fmla="*/ 1 w 4"/>
                <a:gd name="T5" fmla="*/ 5 h 5"/>
                <a:gd name="T6" fmla="*/ 4 w 4"/>
                <a:gd name="T7" fmla="*/ 3 h 5"/>
                <a:gd name="T8" fmla="*/ 1 w 4"/>
                <a:gd name="T9" fmla="*/ 0 h 5"/>
              </a:gdLst>
              <a:ahLst/>
              <a:cxnLst>
                <a:cxn ang="0">
                  <a:pos x="T0" y="T1"/>
                </a:cxn>
                <a:cxn ang="0">
                  <a:pos x="T2" y="T3"/>
                </a:cxn>
                <a:cxn ang="0">
                  <a:pos x="T4" y="T5"/>
                </a:cxn>
                <a:cxn ang="0">
                  <a:pos x="T6" y="T7"/>
                </a:cxn>
                <a:cxn ang="0">
                  <a:pos x="T8" y="T9"/>
                </a:cxn>
              </a:cxnLst>
              <a:rect l="0" t="0" r="r" b="b"/>
              <a:pathLst>
                <a:path w="4" h="5">
                  <a:moveTo>
                    <a:pt x="1" y="0"/>
                  </a:moveTo>
                  <a:lnTo>
                    <a:pt x="0" y="3"/>
                  </a:lnTo>
                  <a:lnTo>
                    <a:pt x="1" y="5"/>
                  </a:lnTo>
                  <a:lnTo>
                    <a:pt x="4" y="3"/>
                  </a:lnTo>
                  <a:lnTo>
                    <a:pt x="1"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Freeform 21"/>
            <p:cNvSpPr>
              <a:spLocks/>
            </p:cNvSpPr>
            <p:nvPr/>
          </p:nvSpPr>
          <p:spPr bwMode="auto">
            <a:xfrm>
              <a:off x="1139826" y="4222750"/>
              <a:ext cx="47625" cy="85725"/>
            </a:xfrm>
            <a:custGeom>
              <a:avLst/>
              <a:gdLst>
                <a:gd name="T0" fmla="*/ 26 w 30"/>
                <a:gd name="T1" fmla="*/ 7 h 54"/>
                <a:gd name="T2" fmla="*/ 24 w 30"/>
                <a:gd name="T3" fmla="*/ 10 h 54"/>
                <a:gd name="T4" fmla="*/ 26 w 30"/>
                <a:gd name="T5" fmla="*/ 13 h 54"/>
                <a:gd name="T6" fmla="*/ 28 w 30"/>
                <a:gd name="T7" fmla="*/ 10 h 54"/>
                <a:gd name="T8" fmla="*/ 28 w 30"/>
                <a:gd name="T9" fmla="*/ 7 h 54"/>
                <a:gd name="T10" fmla="*/ 26 w 30"/>
                <a:gd name="T11" fmla="*/ 3 h 54"/>
                <a:gd name="T12" fmla="*/ 21 w 30"/>
                <a:gd name="T13" fmla="*/ 0 h 54"/>
                <a:gd name="T14" fmla="*/ 15 w 30"/>
                <a:gd name="T15" fmla="*/ 0 h 54"/>
                <a:gd name="T16" fmla="*/ 9 w 30"/>
                <a:gd name="T17" fmla="*/ 3 h 54"/>
                <a:gd name="T18" fmla="*/ 4 w 30"/>
                <a:gd name="T19" fmla="*/ 7 h 54"/>
                <a:gd name="T20" fmla="*/ 2 w 30"/>
                <a:gd name="T21" fmla="*/ 13 h 54"/>
                <a:gd name="T22" fmla="*/ 0 w 30"/>
                <a:gd name="T23" fmla="*/ 24 h 54"/>
                <a:gd name="T24" fmla="*/ 0 w 30"/>
                <a:gd name="T25" fmla="*/ 39 h 54"/>
                <a:gd name="T26" fmla="*/ 2 w 30"/>
                <a:gd name="T27" fmla="*/ 46 h 54"/>
                <a:gd name="T28" fmla="*/ 6 w 30"/>
                <a:gd name="T29" fmla="*/ 52 h 54"/>
                <a:gd name="T30" fmla="*/ 12 w 30"/>
                <a:gd name="T31" fmla="*/ 54 h 54"/>
                <a:gd name="T32" fmla="*/ 17 w 30"/>
                <a:gd name="T33" fmla="*/ 54 h 54"/>
                <a:gd name="T34" fmla="*/ 24 w 30"/>
                <a:gd name="T35" fmla="*/ 52 h 54"/>
                <a:gd name="T36" fmla="*/ 28 w 30"/>
                <a:gd name="T37" fmla="*/ 46 h 54"/>
                <a:gd name="T38" fmla="*/ 30 w 30"/>
                <a:gd name="T39" fmla="*/ 39 h 54"/>
                <a:gd name="T40" fmla="*/ 30 w 30"/>
                <a:gd name="T41" fmla="*/ 36 h 54"/>
                <a:gd name="T42" fmla="*/ 28 w 30"/>
                <a:gd name="T43" fmla="*/ 28 h 54"/>
                <a:gd name="T44" fmla="*/ 24 w 30"/>
                <a:gd name="T45" fmla="*/ 24 h 54"/>
                <a:gd name="T46" fmla="*/ 17 w 30"/>
                <a:gd name="T47" fmla="*/ 21 h 54"/>
                <a:gd name="T48" fmla="*/ 15 w 30"/>
                <a:gd name="T49" fmla="*/ 21 h 54"/>
                <a:gd name="T50" fmla="*/ 9 w 30"/>
                <a:gd name="T51" fmla="*/ 24 h 54"/>
                <a:gd name="T52" fmla="*/ 4 w 30"/>
                <a:gd name="T53" fmla="*/ 28 h 54"/>
                <a:gd name="T54" fmla="*/ 2 w 30"/>
                <a:gd name="T55" fmla="*/ 3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0" h="54">
                  <a:moveTo>
                    <a:pt x="26" y="7"/>
                  </a:moveTo>
                  <a:lnTo>
                    <a:pt x="24" y="10"/>
                  </a:lnTo>
                  <a:lnTo>
                    <a:pt x="26" y="13"/>
                  </a:lnTo>
                  <a:lnTo>
                    <a:pt x="28" y="10"/>
                  </a:lnTo>
                  <a:lnTo>
                    <a:pt x="28" y="7"/>
                  </a:lnTo>
                  <a:lnTo>
                    <a:pt x="26" y="3"/>
                  </a:lnTo>
                  <a:lnTo>
                    <a:pt x="21" y="0"/>
                  </a:lnTo>
                  <a:lnTo>
                    <a:pt x="15" y="0"/>
                  </a:lnTo>
                  <a:lnTo>
                    <a:pt x="9" y="3"/>
                  </a:lnTo>
                  <a:lnTo>
                    <a:pt x="4" y="7"/>
                  </a:lnTo>
                  <a:lnTo>
                    <a:pt x="2" y="13"/>
                  </a:lnTo>
                  <a:lnTo>
                    <a:pt x="0" y="24"/>
                  </a:lnTo>
                  <a:lnTo>
                    <a:pt x="0" y="39"/>
                  </a:lnTo>
                  <a:lnTo>
                    <a:pt x="2" y="46"/>
                  </a:lnTo>
                  <a:lnTo>
                    <a:pt x="6" y="52"/>
                  </a:lnTo>
                  <a:lnTo>
                    <a:pt x="12" y="54"/>
                  </a:lnTo>
                  <a:lnTo>
                    <a:pt x="17" y="54"/>
                  </a:lnTo>
                  <a:lnTo>
                    <a:pt x="24" y="52"/>
                  </a:lnTo>
                  <a:lnTo>
                    <a:pt x="28" y="46"/>
                  </a:lnTo>
                  <a:lnTo>
                    <a:pt x="30" y="39"/>
                  </a:lnTo>
                  <a:lnTo>
                    <a:pt x="30" y="36"/>
                  </a:lnTo>
                  <a:lnTo>
                    <a:pt x="28" y="28"/>
                  </a:lnTo>
                  <a:lnTo>
                    <a:pt x="24" y="24"/>
                  </a:lnTo>
                  <a:lnTo>
                    <a:pt x="17" y="21"/>
                  </a:lnTo>
                  <a:lnTo>
                    <a:pt x="15" y="21"/>
                  </a:lnTo>
                  <a:lnTo>
                    <a:pt x="9" y="24"/>
                  </a:lnTo>
                  <a:lnTo>
                    <a:pt x="4" y="28"/>
                  </a:lnTo>
                  <a:lnTo>
                    <a:pt x="2" y="3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auto">
            <a:xfrm>
              <a:off x="1143001" y="4222750"/>
              <a:ext cx="20638" cy="85725"/>
            </a:xfrm>
            <a:custGeom>
              <a:avLst/>
              <a:gdLst>
                <a:gd name="T0" fmla="*/ 13 w 13"/>
                <a:gd name="T1" fmla="*/ 0 h 54"/>
                <a:gd name="T2" fmla="*/ 9 w 13"/>
                <a:gd name="T3" fmla="*/ 3 h 54"/>
                <a:gd name="T4" fmla="*/ 4 w 13"/>
                <a:gd name="T5" fmla="*/ 7 h 54"/>
                <a:gd name="T6" fmla="*/ 2 w 13"/>
                <a:gd name="T7" fmla="*/ 13 h 54"/>
                <a:gd name="T8" fmla="*/ 0 w 13"/>
                <a:gd name="T9" fmla="*/ 24 h 54"/>
                <a:gd name="T10" fmla="*/ 0 w 13"/>
                <a:gd name="T11" fmla="*/ 39 h 54"/>
                <a:gd name="T12" fmla="*/ 2 w 13"/>
                <a:gd name="T13" fmla="*/ 46 h 54"/>
                <a:gd name="T14" fmla="*/ 7 w 13"/>
                <a:gd name="T15" fmla="*/ 52 h 54"/>
                <a:gd name="T16" fmla="*/ 10 w 13"/>
                <a:gd name="T17"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54">
                  <a:moveTo>
                    <a:pt x="13" y="0"/>
                  </a:moveTo>
                  <a:lnTo>
                    <a:pt x="9" y="3"/>
                  </a:lnTo>
                  <a:lnTo>
                    <a:pt x="4" y="7"/>
                  </a:lnTo>
                  <a:lnTo>
                    <a:pt x="2" y="13"/>
                  </a:lnTo>
                  <a:lnTo>
                    <a:pt x="0" y="24"/>
                  </a:lnTo>
                  <a:lnTo>
                    <a:pt x="0" y="39"/>
                  </a:lnTo>
                  <a:lnTo>
                    <a:pt x="2" y="46"/>
                  </a:lnTo>
                  <a:lnTo>
                    <a:pt x="7" y="52"/>
                  </a:lnTo>
                  <a:lnTo>
                    <a:pt x="10"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Freeform 23"/>
            <p:cNvSpPr>
              <a:spLocks/>
            </p:cNvSpPr>
            <p:nvPr/>
          </p:nvSpPr>
          <p:spPr bwMode="auto">
            <a:xfrm>
              <a:off x="1166813" y="4256088"/>
              <a:ext cx="17463" cy="52388"/>
            </a:xfrm>
            <a:custGeom>
              <a:avLst/>
              <a:gdLst>
                <a:gd name="T0" fmla="*/ 0 w 11"/>
                <a:gd name="T1" fmla="*/ 33 h 33"/>
                <a:gd name="T2" fmla="*/ 4 w 11"/>
                <a:gd name="T3" fmla="*/ 31 h 33"/>
                <a:gd name="T4" fmla="*/ 9 w 11"/>
                <a:gd name="T5" fmla="*/ 25 h 33"/>
                <a:gd name="T6" fmla="*/ 11 w 11"/>
                <a:gd name="T7" fmla="*/ 18 h 33"/>
                <a:gd name="T8" fmla="*/ 11 w 11"/>
                <a:gd name="T9" fmla="*/ 15 h 33"/>
                <a:gd name="T10" fmla="*/ 9 w 11"/>
                <a:gd name="T11" fmla="*/ 7 h 33"/>
                <a:gd name="T12" fmla="*/ 4 w 11"/>
                <a:gd name="T13" fmla="*/ 3 h 33"/>
                <a:gd name="T14" fmla="*/ 0 w 11"/>
                <a:gd name="T15" fmla="*/ 0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33">
                  <a:moveTo>
                    <a:pt x="0" y="33"/>
                  </a:moveTo>
                  <a:lnTo>
                    <a:pt x="4" y="31"/>
                  </a:lnTo>
                  <a:lnTo>
                    <a:pt x="9" y="25"/>
                  </a:lnTo>
                  <a:lnTo>
                    <a:pt x="11" y="18"/>
                  </a:lnTo>
                  <a:lnTo>
                    <a:pt x="11" y="15"/>
                  </a:lnTo>
                  <a:lnTo>
                    <a:pt x="9" y="7"/>
                  </a:lnTo>
                  <a:lnTo>
                    <a:pt x="4"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Freeform 24"/>
            <p:cNvSpPr>
              <a:spLocks/>
            </p:cNvSpPr>
            <p:nvPr/>
          </p:nvSpPr>
          <p:spPr bwMode="auto">
            <a:xfrm>
              <a:off x="1208088" y="4222750"/>
              <a:ext cx="49213" cy="85725"/>
            </a:xfrm>
            <a:custGeom>
              <a:avLst/>
              <a:gdLst>
                <a:gd name="T0" fmla="*/ 13 w 31"/>
                <a:gd name="T1" fmla="*/ 0 h 54"/>
                <a:gd name="T2" fmla="*/ 7 w 31"/>
                <a:gd name="T3" fmla="*/ 3 h 54"/>
                <a:gd name="T4" fmla="*/ 2 w 31"/>
                <a:gd name="T5" fmla="*/ 10 h 54"/>
                <a:gd name="T6" fmla="*/ 0 w 31"/>
                <a:gd name="T7" fmla="*/ 24 h 54"/>
                <a:gd name="T8" fmla="*/ 0 w 31"/>
                <a:gd name="T9" fmla="*/ 31 h 54"/>
                <a:gd name="T10" fmla="*/ 2 w 31"/>
                <a:gd name="T11" fmla="*/ 43 h 54"/>
                <a:gd name="T12" fmla="*/ 7 w 31"/>
                <a:gd name="T13" fmla="*/ 52 h 54"/>
                <a:gd name="T14" fmla="*/ 13 w 31"/>
                <a:gd name="T15" fmla="*/ 54 h 54"/>
                <a:gd name="T16" fmla="*/ 17 w 31"/>
                <a:gd name="T17" fmla="*/ 54 h 54"/>
                <a:gd name="T18" fmla="*/ 24 w 31"/>
                <a:gd name="T19" fmla="*/ 52 h 54"/>
                <a:gd name="T20" fmla="*/ 29 w 31"/>
                <a:gd name="T21" fmla="*/ 43 h 54"/>
                <a:gd name="T22" fmla="*/ 31 w 31"/>
                <a:gd name="T23" fmla="*/ 31 h 54"/>
                <a:gd name="T24" fmla="*/ 31 w 31"/>
                <a:gd name="T25" fmla="*/ 24 h 54"/>
                <a:gd name="T26" fmla="*/ 29 w 31"/>
                <a:gd name="T27" fmla="*/ 10 h 54"/>
                <a:gd name="T28" fmla="*/ 24 w 31"/>
                <a:gd name="T29" fmla="*/ 3 h 54"/>
                <a:gd name="T30" fmla="*/ 17 w 31"/>
                <a:gd name="T31" fmla="*/ 0 h 54"/>
                <a:gd name="T32" fmla="*/ 13 w 31"/>
                <a:gd name="T33" fmla="*/ 0 h 54"/>
                <a:gd name="T34" fmla="*/ 8 w 31"/>
                <a:gd name="T35" fmla="*/ 3 h 54"/>
                <a:gd name="T36" fmla="*/ 7 w 31"/>
                <a:gd name="T37" fmla="*/ 6 h 54"/>
                <a:gd name="T38" fmla="*/ 5 w 31"/>
                <a:gd name="T39" fmla="*/ 10 h 54"/>
                <a:gd name="T40" fmla="*/ 2 w 31"/>
                <a:gd name="T41" fmla="*/ 24 h 54"/>
                <a:gd name="T42" fmla="*/ 2 w 31"/>
                <a:gd name="T43" fmla="*/ 31 h 54"/>
                <a:gd name="T44" fmla="*/ 5 w 31"/>
                <a:gd name="T45" fmla="*/ 43 h 54"/>
                <a:gd name="T46" fmla="*/ 7 w 31"/>
                <a:gd name="T47" fmla="*/ 49 h 54"/>
                <a:gd name="T48" fmla="*/ 8 w 31"/>
                <a:gd name="T49" fmla="*/ 52 h 54"/>
                <a:gd name="T50" fmla="*/ 13 w 31"/>
                <a:gd name="T5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54">
                  <a:moveTo>
                    <a:pt x="13" y="0"/>
                  </a:moveTo>
                  <a:lnTo>
                    <a:pt x="7" y="3"/>
                  </a:lnTo>
                  <a:lnTo>
                    <a:pt x="2" y="10"/>
                  </a:lnTo>
                  <a:lnTo>
                    <a:pt x="0" y="24"/>
                  </a:lnTo>
                  <a:lnTo>
                    <a:pt x="0" y="31"/>
                  </a:lnTo>
                  <a:lnTo>
                    <a:pt x="2" y="43"/>
                  </a:lnTo>
                  <a:lnTo>
                    <a:pt x="7" y="52"/>
                  </a:lnTo>
                  <a:lnTo>
                    <a:pt x="13" y="54"/>
                  </a:lnTo>
                  <a:lnTo>
                    <a:pt x="17" y="54"/>
                  </a:lnTo>
                  <a:lnTo>
                    <a:pt x="24" y="52"/>
                  </a:lnTo>
                  <a:lnTo>
                    <a:pt x="29" y="43"/>
                  </a:lnTo>
                  <a:lnTo>
                    <a:pt x="31" y="31"/>
                  </a:lnTo>
                  <a:lnTo>
                    <a:pt x="31" y="24"/>
                  </a:lnTo>
                  <a:lnTo>
                    <a:pt x="29" y="10"/>
                  </a:lnTo>
                  <a:lnTo>
                    <a:pt x="24" y="3"/>
                  </a:lnTo>
                  <a:lnTo>
                    <a:pt x="17" y="0"/>
                  </a:lnTo>
                  <a:lnTo>
                    <a:pt x="13" y="0"/>
                  </a:lnTo>
                  <a:lnTo>
                    <a:pt x="8" y="3"/>
                  </a:lnTo>
                  <a:lnTo>
                    <a:pt x="7" y="6"/>
                  </a:lnTo>
                  <a:lnTo>
                    <a:pt x="5" y="10"/>
                  </a:lnTo>
                  <a:lnTo>
                    <a:pt x="2" y="24"/>
                  </a:lnTo>
                  <a:lnTo>
                    <a:pt x="2" y="31"/>
                  </a:lnTo>
                  <a:lnTo>
                    <a:pt x="5" y="43"/>
                  </a:lnTo>
                  <a:lnTo>
                    <a:pt x="7" y="49"/>
                  </a:lnTo>
                  <a:lnTo>
                    <a:pt x="8" y="52"/>
                  </a:lnTo>
                  <a:lnTo>
                    <a:pt x="13"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Freeform 25"/>
            <p:cNvSpPr>
              <a:spLocks/>
            </p:cNvSpPr>
            <p:nvPr/>
          </p:nvSpPr>
          <p:spPr bwMode="auto">
            <a:xfrm>
              <a:off x="1235076" y="4222750"/>
              <a:ext cx="19050" cy="85725"/>
            </a:xfrm>
            <a:custGeom>
              <a:avLst/>
              <a:gdLst>
                <a:gd name="T0" fmla="*/ 0 w 12"/>
                <a:gd name="T1" fmla="*/ 54 h 54"/>
                <a:gd name="T2" fmla="*/ 5 w 12"/>
                <a:gd name="T3" fmla="*/ 52 h 54"/>
                <a:gd name="T4" fmla="*/ 7 w 12"/>
                <a:gd name="T5" fmla="*/ 49 h 54"/>
                <a:gd name="T6" fmla="*/ 9 w 12"/>
                <a:gd name="T7" fmla="*/ 43 h 54"/>
                <a:gd name="T8" fmla="*/ 12 w 12"/>
                <a:gd name="T9" fmla="*/ 31 h 54"/>
                <a:gd name="T10" fmla="*/ 12 w 12"/>
                <a:gd name="T11" fmla="*/ 24 h 54"/>
                <a:gd name="T12" fmla="*/ 9 w 12"/>
                <a:gd name="T13" fmla="*/ 10 h 54"/>
                <a:gd name="T14" fmla="*/ 7 w 12"/>
                <a:gd name="T15" fmla="*/ 6 h 54"/>
                <a:gd name="T16" fmla="*/ 5 w 12"/>
                <a:gd name="T17" fmla="*/ 3 h 54"/>
                <a:gd name="T18" fmla="*/ 0 w 12"/>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54">
                  <a:moveTo>
                    <a:pt x="0" y="54"/>
                  </a:moveTo>
                  <a:lnTo>
                    <a:pt x="5" y="52"/>
                  </a:lnTo>
                  <a:lnTo>
                    <a:pt x="7" y="49"/>
                  </a:lnTo>
                  <a:lnTo>
                    <a:pt x="9" y="43"/>
                  </a:lnTo>
                  <a:lnTo>
                    <a:pt x="12" y="31"/>
                  </a:lnTo>
                  <a:lnTo>
                    <a:pt x="12" y="24"/>
                  </a:lnTo>
                  <a:lnTo>
                    <a:pt x="9" y="10"/>
                  </a:lnTo>
                  <a:lnTo>
                    <a:pt x="7" y="6"/>
                  </a:lnTo>
                  <a:lnTo>
                    <a:pt x="5"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Line 26"/>
            <p:cNvSpPr>
              <a:spLocks noChangeShapeType="1"/>
            </p:cNvSpPr>
            <p:nvPr/>
          </p:nvSpPr>
          <p:spPr bwMode="auto">
            <a:xfrm flipV="1">
              <a:off x="1803401" y="4062413"/>
              <a:ext cx="0" cy="6191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Freeform 27"/>
            <p:cNvSpPr>
              <a:spLocks/>
            </p:cNvSpPr>
            <p:nvPr/>
          </p:nvSpPr>
          <p:spPr bwMode="auto">
            <a:xfrm>
              <a:off x="1689101" y="4222750"/>
              <a:ext cx="47625" cy="85725"/>
            </a:xfrm>
            <a:custGeom>
              <a:avLst/>
              <a:gdLst>
                <a:gd name="T0" fmla="*/ 13 w 30"/>
                <a:gd name="T1" fmla="*/ 0 h 54"/>
                <a:gd name="T2" fmla="*/ 6 w 30"/>
                <a:gd name="T3" fmla="*/ 3 h 54"/>
                <a:gd name="T4" fmla="*/ 1 w 30"/>
                <a:gd name="T5" fmla="*/ 10 h 54"/>
                <a:gd name="T6" fmla="*/ 0 w 30"/>
                <a:gd name="T7" fmla="*/ 24 h 54"/>
                <a:gd name="T8" fmla="*/ 0 w 30"/>
                <a:gd name="T9" fmla="*/ 31 h 54"/>
                <a:gd name="T10" fmla="*/ 1 w 30"/>
                <a:gd name="T11" fmla="*/ 43 h 54"/>
                <a:gd name="T12" fmla="*/ 6 w 30"/>
                <a:gd name="T13" fmla="*/ 52 h 54"/>
                <a:gd name="T14" fmla="*/ 13 w 30"/>
                <a:gd name="T15" fmla="*/ 54 h 54"/>
                <a:gd name="T16" fmla="*/ 16 w 30"/>
                <a:gd name="T17" fmla="*/ 54 h 54"/>
                <a:gd name="T18" fmla="*/ 24 w 30"/>
                <a:gd name="T19" fmla="*/ 52 h 54"/>
                <a:gd name="T20" fmla="*/ 28 w 30"/>
                <a:gd name="T21" fmla="*/ 43 h 54"/>
                <a:gd name="T22" fmla="*/ 30 w 30"/>
                <a:gd name="T23" fmla="*/ 31 h 54"/>
                <a:gd name="T24" fmla="*/ 30 w 30"/>
                <a:gd name="T25" fmla="*/ 24 h 54"/>
                <a:gd name="T26" fmla="*/ 28 w 30"/>
                <a:gd name="T27" fmla="*/ 10 h 54"/>
                <a:gd name="T28" fmla="*/ 24 w 30"/>
                <a:gd name="T29" fmla="*/ 3 h 54"/>
                <a:gd name="T30" fmla="*/ 16 w 30"/>
                <a:gd name="T31" fmla="*/ 0 h 54"/>
                <a:gd name="T32" fmla="*/ 13 w 30"/>
                <a:gd name="T33" fmla="*/ 0 h 54"/>
                <a:gd name="T34" fmla="*/ 9 w 30"/>
                <a:gd name="T35" fmla="*/ 3 h 54"/>
                <a:gd name="T36" fmla="*/ 6 w 30"/>
                <a:gd name="T37" fmla="*/ 6 h 54"/>
                <a:gd name="T38" fmla="*/ 4 w 30"/>
                <a:gd name="T39" fmla="*/ 10 h 54"/>
                <a:gd name="T40" fmla="*/ 1 w 30"/>
                <a:gd name="T41" fmla="*/ 24 h 54"/>
                <a:gd name="T42" fmla="*/ 1 w 30"/>
                <a:gd name="T43" fmla="*/ 31 h 54"/>
                <a:gd name="T44" fmla="*/ 4 w 30"/>
                <a:gd name="T45" fmla="*/ 43 h 54"/>
                <a:gd name="T46" fmla="*/ 6 w 30"/>
                <a:gd name="T47" fmla="*/ 49 h 54"/>
                <a:gd name="T48" fmla="*/ 9 w 30"/>
                <a:gd name="T49" fmla="*/ 52 h 54"/>
                <a:gd name="T50" fmla="*/ 13 w 30"/>
                <a:gd name="T5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0" h="54">
                  <a:moveTo>
                    <a:pt x="13" y="0"/>
                  </a:moveTo>
                  <a:lnTo>
                    <a:pt x="6" y="3"/>
                  </a:lnTo>
                  <a:lnTo>
                    <a:pt x="1" y="10"/>
                  </a:lnTo>
                  <a:lnTo>
                    <a:pt x="0" y="24"/>
                  </a:lnTo>
                  <a:lnTo>
                    <a:pt x="0" y="31"/>
                  </a:lnTo>
                  <a:lnTo>
                    <a:pt x="1" y="43"/>
                  </a:lnTo>
                  <a:lnTo>
                    <a:pt x="6" y="52"/>
                  </a:lnTo>
                  <a:lnTo>
                    <a:pt x="13" y="54"/>
                  </a:lnTo>
                  <a:lnTo>
                    <a:pt x="16" y="54"/>
                  </a:lnTo>
                  <a:lnTo>
                    <a:pt x="24" y="52"/>
                  </a:lnTo>
                  <a:lnTo>
                    <a:pt x="28" y="43"/>
                  </a:lnTo>
                  <a:lnTo>
                    <a:pt x="30" y="31"/>
                  </a:lnTo>
                  <a:lnTo>
                    <a:pt x="30" y="24"/>
                  </a:lnTo>
                  <a:lnTo>
                    <a:pt x="28" y="10"/>
                  </a:lnTo>
                  <a:lnTo>
                    <a:pt x="24" y="3"/>
                  </a:lnTo>
                  <a:lnTo>
                    <a:pt x="16" y="0"/>
                  </a:lnTo>
                  <a:lnTo>
                    <a:pt x="13" y="0"/>
                  </a:lnTo>
                  <a:lnTo>
                    <a:pt x="9" y="3"/>
                  </a:lnTo>
                  <a:lnTo>
                    <a:pt x="6" y="6"/>
                  </a:lnTo>
                  <a:lnTo>
                    <a:pt x="4" y="10"/>
                  </a:lnTo>
                  <a:lnTo>
                    <a:pt x="1" y="24"/>
                  </a:lnTo>
                  <a:lnTo>
                    <a:pt x="1" y="31"/>
                  </a:lnTo>
                  <a:lnTo>
                    <a:pt x="4" y="43"/>
                  </a:lnTo>
                  <a:lnTo>
                    <a:pt x="6" y="49"/>
                  </a:lnTo>
                  <a:lnTo>
                    <a:pt x="9" y="52"/>
                  </a:lnTo>
                  <a:lnTo>
                    <a:pt x="13"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Freeform 28"/>
            <p:cNvSpPr>
              <a:spLocks/>
            </p:cNvSpPr>
            <p:nvPr/>
          </p:nvSpPr>
          <p:spPr bwMode="auto">
            <a:xfrm>
              <a:off x="1714501" y="4222750"/>
              <a:ext cx="19050" cy="85725"/>
            </a:xfrm>
            <a:custGeom>
              <a:avLst/>
              <a:gdLst>
                <a:gd name="T0" fmla="*/ 0 w 12"/>
                <a:gd name="T1" fmla="*/ 54 h 54"/>
                <a:gd name="T2" fmla="*/ 5 w 12"/>
                <a:gd name="T3" fmla="*/ 52 h 54"/>
                <a:gd name="T4" fmla="*/ 8 w 12"/>
                <a:gd name="T5" fmla="*/ 49 h 54"/>
                <a:gd name="T6" fmla="*/ 9 w 12"/>
                <a:gd name="T7" fmla="*/ 43 h 54"/>
                <a:gd name="T8" fmla="*/ 12 w 12"/>
                <a:gd name="T9" fmla="*/ 31 h 54"/>
                <a:gd name="T10" fmla="*/ 12 w 12"/>
                <a:gd name="T11" fmla="*/ 24 h 54"/>
                <a:gd name="T12" fmla="*/ 9 w 12"/>
                <a:gd name="T13" fmla="*/ 10 h 54"/>
                <a:gd name="T14" fmla="*/ 8 w 12"/>
                <a:gd name="T15" fmla="*/ 6 h 54"/>
                <a:gd name="T16" fmla="*/ 5 w 12"/>
                <a:gd name="T17" fmla="*/ 3 h 54"/>
                <a:gd name="T18" fmla="*/ 0 w 12"/>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54">
                  <a:moveTo>
                    <a:pt x="0" y="54"/>
                  </a:moveTo>
                  <a:lnTo>
                    <a:pt x="5" y="52"/>
                  </a:lnTo>
                  <a:lnTo>
                    <a:pt x="8" y="49"/>
                  </a:lnTo>
                  <a:lnTo>
                    <a:pt x="9" y="43"/>
                  </a:lnTo>
                  <a:lnTo>
                    <a:pt x="12" y="31"/>
                  </a:lnTo>
                  <a:lnTo>
                    <a:pt x="12" y="24"/>
                  </a:lnTo>
                  <a:lnTo>
                    <a:pt x="9" y="10"/>
                  </a:lnTo>
                  <a:lnTo>
                    <a:pt x="8" y="6"/>
                  </a:lnTo>
                  <a:lnTo>
                    <a:pt x="5"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Freeform 29"/>
            <p:cNvSpPr>
              <a:spLocks/>
            </p:cNvSpPr>
            <p:nvPr/>
          </p:nvSpPr>
          <p:spPr bwMode="auto">
            <a:xfrm>
              <a:off x="1760538" y="4300538"/>
              <a:ext cx="6350" cy="7938"/>
            </a:xfrm>
            <a:custGeom>
              <a:avLst/>
              <a:gdLst>
                <a:gd name="T0" fmla="*/ 3 w 4"/>
                <a:gd name="T1" fmla="*/ 0 h 5"/>
                <a:gd name="T2" fmla="*/ 0 w 4"/>
                <a:gd name="T3" fmla="*/ 3 h 5"/>
                <a:gd name="T4" fmla="*/ 3 w 4"/>
                <a:gd name="T5" fmla="*/ 5 h 5"/>
                <a:gd name="T6" fmla="*/ 4 w 4"/>
                <a:gd name="T7" fmla="*/ 3 h 5"/>
                <a:gd name="T8" fmla="*/ 3 w 4"/>
                <a:gd name="T9" fmla="*/ 0 h 5"/>
              </a:gdLst>
              <a:ahLst/>
              <a:cxnLst>
                <a:cxn ang="0">
                  <a:pos x="T0" y="T1"/>
                </a:cxn>
                <a:cxn ang="0">
                  <a:pos x="T2" y="T3"/>
                </a:cxn>
                <a:cxn ang="0">
                  <a:pos x="T4" y="T5"/>
                </a:cxn>
                <a:cxn ang="0">
                  <a:pos x="T6" y="T7"/>
                </a:cxn>
                <a:cxn ang="0">
                  <a:pos x="T8" y="T9"/>
                </a:cxn>
              </a:cxnLst>
              <a:rect l="0" t="0" r="r" b="b"/>
              <a:pathLst>
                <a:path w="4" h="5">
                  <a:moveTo>
                    <a:pt x="3" y="0"/>
                  </a:moveTo>
                  <a:lnTo>
                    <a:pt x="0" y="3"/>
                  </a:lnTo>
                  <a:lnTo>
                    <a:pt x="3" y="5"/>
                  </a:lnTo>
                  <a:lnTo>
                    <a:pt x="4" y="3"/>
                  </a:lnTo>
                  <a:lnTo>
                    <a:pt x="3"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Line 30"/>
            <p:cNvSpPr>
              <a:spLocks noChangeShapeType="1"/>
            </p:cNvSpPr>
            <p:nvPr/>
          </p:nvSpPr>
          <p:spPr bwMode="auto">
            <a:xfrm>
              <a:off x="1790701" y="4222750"/>
              <a:ext cx="0" cy="2540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Freeform 31"/>
            <p:cNvSpPr>
              <a:spLocks/>
            </p:cNvSpPr>
            <p:nvPr/>
          </p:nvSpPr>
          <p:spPr bwMode="auto">
            <a:xfrm>
              <a:off x="1790701" y="4222750"/>
              <a:ext cx="47625" cy="15875"/>
            </a:xfrm>
            <a:custGeom>
              <a:avLst/>
              <a:gdLst>
                <a:gd name="T0" fmla="*/ 0 w 30"/>
                <a:gd name="T1" fmla="*/ 10 h 10"/>
                <a:gd name="T2" fmla="*/ 3 w 30"/>
                <a:gd name="T3" fmla="*/ 6 h 10"/>
                <a:gd name="T4" fmla="*/ 8 w 30"/>
                <a:gd name="T5" fmla="*/ 0 h 10"/>
                <a:gd name="T6" fmla="*/ 12 w 30"/>
                <a:gd name="T7" fmla="*/ 0 h 10"/>
                <a:gd name="T8" fmla="*/ 23 w 30"/>
                <a:gd name="T9" fmla="*/ 7 h 10"/>
                <a:gd name="T10" fmla="*/ 27 w 30"/>
                <a:gd name="T11" fmla="*/ 7 h 10"/>
                <a:gd name="T12" fmla="*/ 29 w 30"/>
                <a:gd name="T13" fmla="*/ 6 h 10"/>
                <a:gd name="T14" fmla="*/ 30 w 30"/>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10">
                  <a:moveTo>
                    <a:pt x="0" y="10"/>
                  </a:moveTo>
                  <a:lnTo>
                    <a:pt x="3" y="6"/>
                  </a:lnTo>
                  <a:lnTo>
                    <a:pt x="8" y="0"/>
                  </a:lnTo>
                  <a:lnTo>
                    <a:pt x="12" y="0"/>
                  </a:lnTo>
                  <a:lnTo>
                    <a:pt x="23" y="7"/>
                  </a:lnTo>
                  <a:lnTo>
                    <a:pt x="27" y="7"/>
                  </a:lnTo>
                  <a:lnTo>
                    <a:pt x="29" y="6"/>
                  </a:lnTo>
                  <a:lnTo>
                    <a:pt x="3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Freeform 32"/>
            <p:cNvSpPr>
              <a:spLocks/>
            </p:cNvSpPr>
            <p:nvPr/>
          </p:nvSpPr>
          <p:spPr bwMode="auto">
            <a:xfrm>
              <a:off x="1795463" y="4227513"/>
              <a:ext cx="31750" cy="6350"/>
            </a:xfrm>
            <a:custGeom>
              <a:avLst/>
              <a:gdLst>
                <a:gd name="T0" fmla="*/ 0 w 20"/>
                <a:gd name="T1" fmla="*/ 3 h 4"/>
                <a:gd name="T2" fmla="*/ 5 w 20"/>
                <a:gd name="T3" fmla="*/ 0 h 4"/>
                <a:gd name="T4" fmla="*/ 9 w 20"/>
                <a:gd name="T5" fmla="*/ 0 h 4"/>
                <a:gd name="T6" fmla="*/ 20 w 20"/>
                <a:gd name="T7" fmla="*/ 4 h 4"/>
              </a:gdLst>
              <a:ahLst/>
              <a:cxnLst>
                <a:cxn ang="0">
                  <a:pos x="T0" y="T1"/>
                </a:cxn>
                <a:cxn ang="0">
                  <a:pos x="T2" y="T3"/>
                </a:cxn>
                <a:cxn ang="0">
                  <a:pos x="T4" y="T5"/>
                </a:cxn>
                <a:cxn ang="0">
                  <a:pos x="T6" y="T7"/>
                </a:cxn>
              </a:cxnLst>
              <a:rect l="0" t="0" r="r" b="b"/>
              <a:pathLst>
                <a:path w="20" h="4">
                  <a:moveTo>
                    <a:pt x="0" y="3"/>
                  </a:moveTo>
                  <a:lnTo>
                    <a:pt x="5" y="0"/>
                  </a:lnTo>
                  <a:lnTo>
                    <a:pt x="9" y="0"/>
                  </a:lnTo>
                  <a:lnTo>
                    <a:pt x="20" y="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Freeform 33"/>
            <p:cNvSpPr>
              <a:spLocks/>
            </p:cNvSpPr>
            <p:nvPr/>
          </p:nvSpPr>
          <p:spPr bwMode="auto">
            <a:xfrm>
              <a:off x="1814513" y="4222750"/>
              <a:ext cx="23813" cy="85725"/>
            </a:xfrm>
            <a:custGeom>
              <a:avLst/>
              <a:gdLst>
                <a:gd name="T0" fmla="*/ 15 w 15"/>
                <a:gd name="T1" fmla="*/ 0 h 54"/>
                <a:gd name="T2" fmla="*/ 15 w 15"/>
                <a:gd name="T3" fmla="*/ 7 h 54"/>
                <a:gd name="T4" fmla="*/ 14 w 15"/>
                <a:gd name="T5" fmla="*/ 16 h 54"/>
                <a:gd name="T6" fmla="*/ 5 w 15"/>
                <a:gd name="T7" fmla="*/ 28 h 54"/>
                <a:gd name="T8" fmla="*/ 3 w 15"/>
                <a:gd name="T9" fmla="*/ 34 h 54"/>
                <a:gd name="T10" fmla="*/ 0 w 15"/>
                <a:gd name="T11" fmla="*/ 42 h 54"/>
                <a:gd name="T12" fmla="*/ 0 w 15"/>
                <a:gd name="T13" fmla="*/ 54 h 54"/>
              </a:gdLst>
              <a:ahLst/>
              <a:cxnLst>
                <a:cxn ang="0">
                  <a:pos x="T0" y="T1"/>
                </a:cxn>
                <a:cxn ang="0">
                  <a:pos x="T2" y="T3"/>
                </a:cxn>
                <a:cxn ang="0">
                  <a:pos x="T4" y="T5"/>
                </a:cxn>
                <a:cxn ang="0">
                  <a:pos x="T6" y="T7"/>
                </a:cxn>
                <a:cxn ang="0">
                  <a:pos x="T8" y="T9"/>
                </a:cxn>
                <a:cxn ang="0">
                  <a:pos x="T10" y="T11"/>
                </a:cxn>
                <a:cxn ang="0">
                  <a:pos x="T12" y="T13"/>
                </a:cxn>
              </a:cxnLst>
              <a:rect l="0" t="0" r="r" b="b"/>
              <a:pathLst>
                <a:path w="15" h="54">
                  <a:moveTo>
                    <a:pt x="15" y="0"/>
                  </a:moveTo>
                  <a:lnTo>
                    <a:pt x="15" y="7"/>
                  </a:lnTo>
                  <a:lnTo>
                    <a:pt x="14" y="16"/>
                  </a:lnTo>
                  <a:lnTo>
                    <a:pt x="5" y="28"/>
                  </a:lnTo>
                  <a:lnTo>
                    <a:pt x="3" y="34"/>
                  </a:lnTo>
                  <a:lnTo>
                    <a:pt x="0" y="42"/>
                  </a:lnTo>
                  <a:lnTo>
                    <a:pt x="0"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Freeform 34"/>
            <p:cNvSpPr>
              <a:spLocks/>
            </p:cNvSpPr>
            <p:nvPr/>
          </p:nvSpPr>
          <p:spPr bwMode="auto">
            <a:xfrm>
              <a:off x="1812926" y="4248150"/>
              <a:ext cx="23813" cy="60325"/>
            </a:xfrm>
            <a:custGeom>
              <a:avLst/>
              <a:gdLst>
                <a:gd name="T0" fmla="*/ 15 w 15"/>
                <a:gd name="T1" fmla="*/ 0 h 38"/>
                <a:gd name="T2" fmla="*/ 4 w 15"/>
                <a:gd name="T3" fmla="*/ 12 h 38"/>
                <a:gd name="T4" fmla="*/ 1 w 15"/>
                <a:gd name="T5" fmla="*/ 18 h 38"/>
                <a:gd name="T6" fmla="*/ 0 w 15"/>
                <a:gd name="T7" fmla="*/ 26 h 38"/>
                <a:gd name="T8" fmla="*/ 0 w 15"/>
                <a:gd name="T9" fmla="*/ 38 h 38"/>
              </a:gdLst>
              <a:ahLst/>
              <a:cxnLst>
                <a:cxn ang="0">
                  <a:pos x="T0" y="T1"/>
                </a:cxn>
                <a:cxn ang="0">
                  <a:pos x="T2" y="T3"/>
                </a:cxn>
                <a:cxn ang="0">
                  <a:pos x="T4" y="T5"/>
                </a:cxn>
                <a:cxn ang="0">
                  <a:pos x="T6" y="T7"/>
                </a:cxn>
                <a:cxn ang="0">
                  <a:pos x="T8" y="T9"/>
                </a:cxn>
              </a:cxnLst>
              <a:rect l="0" t="0" r="r" b="b"/>
              <a:pathLst>
                <a:path w="15" h="38">
                  <a:moveTo>
                    <a:pt x="15" y="0"/>
                  </a:moveTo>
                  <a:lnTo>
                    <a:pt x="4" y="12"/>
                  </a:lnTo>
                  <a:lnTo>
                    <a:pt x="1" y="18"/>
                  </a:lnTo>
                  <a:lnTo>
                    <a:pt x="0" y="26"/>
                  </a:lnTo>
                  <a:lnTo>
                    <a:pt x="0" y="38"/>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Freeform 35"/>
            <p:cNvSpPr>
              <a:spLocks/>
            </p:cNvSpPr>
            <p:nvPr/>
          </p:nvSpPr>
          <p:spPr bwMode="auto">
            <a:xfrm>
              <a:off x="1860551" y="4222750"/>
              <a:ext cx="47625" cy="85725"/>
            </a:xfrm>
            <a:custGeom>
              <a:avLst/>
              <a:gdLst>
                <a:gd name="T0" fmla="*/ 13 w 30"/>
                <a:gd name="T1" fmla="*/ 0 h 54"/>
                <a:gd name="T2" fmla="*/ 7 w 30"/>
                <a:gd name="T3" fmla="*/ 3 h 54"/>
                <a:gd name="T4" fmla="*/ 3 w 30"/>
                <a:gd name="T5" fmla="*/ 10 h 54"/>
                <a:gd name="T6" fmla="*/ 0 w 30"/>
                <a:gd name="T7" fmla="*/ 24 h 54"/>
                <a:gd name="T8" fmla="*/ 0 w 30"/>
                <a:gd name="T9" fmla="*/ 31 h 54"/>
                <a:gd name="T10" fmla="*/ 3 w 30"/>
                <a:gd name="T11" fmla="*/ 43 h 54"/>
                <a:gd name="T12" fmla="*/ 7 w 30"/>
                <a:gd name="T13" fmla="*/ 52 h 54"/>
                <a:gd name="T14" fmla="*/ 13 w 30"/>
                <a:gd name="T15" fmla="*/ 54 h 54"/>
                <a:gd name="T16" fmla="*/ 18 w 30"/>
                <a:gd name="T17" fmla="*/ 54 h 54"/>
                <a:gd name="T18" fmla="*/ 24 w 30"/>
                <a:gd name="T19" fmla="*/ 52 h 54"/>
                <a:gd name="T20" fmla="*/ 28 w 30"/>
                <a:gd name="T21" fmla="*/ 43 h 54"/>
                <a:gd name="T22" fmla="*/ 30 w 30"/>
                <a:gd name="T23" fmla="*/ 31 h 54"/>
                <a:gd name="T24" fmla="*/ 30 w 30"/>
                <a:gd name="T25" fmla="*/ 24 h 54"/>
                <a:gd name="T26" fmla="*/ 28 w 30"/>
                <a:gd name="T27" fmla="*/ 10 h 54"/>
                <a:gd name="T28" fmla="*/ 24 w 30"/>
                <a:gd name="T29" fmla="*/ 3 h 54"/>
                <a:gd name="T30" fmla="*/ 18 w 30"/>
                <a:gd name="T31" fmla="*/ 0 h 54"/>
                <a:gd name="T32" fmla="*/ 13 w 30"/>
                <a:gd name="T33" fmla="*/ 0 h 54"/>
                <a:gd name="T34" fmla="*/ 9 w 30"/>
                <a:gd name="T35" fmla="*/ 3 h 54"/>
                <a:gd name="T36" fmla="*/ 7 w 30"/>
                <a:gd name="T37" fmla="*/ 6 h 54"/>
                <a:gd name="T38" fmla="*/ 4 w 30"/>
                <a:gd name="T39" fmla="*/ 10 h 54"/>
                <a:gd name="T40" fmla="*/ 3 w 30"/>
                <a:gd name="T41" fmla="*/ 24 h 54"/>
                <a:gd name="T42" fmla="*/ 3 w 30"/>
                <a:gd name="T43" fmla="*/ 31 h 54"/>
                <a:gd name="T44" fmla="*/ 4 w 30"/>
                <a:gd name="T45" fmla="*/ 43 h 54"/>
                <a:gd name="T46" fmla="*/ 7 w 30"/>
                <a:gd name="T47" fmla="*/ 49 h 54"/>
                <a:gd name="T48" fmla="*/ 9 w 30"/>
                <a:gd name="T49" fmla="*/ 52 h 54"/>
                <a:gd name="T50" fmla="*/ 13 w 30"/>
                <a:gd name="T5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0" h="54">
                  <a:moveTo>
                    <a:pt x="13" y="0"/>
                  </a:moveTo>
                  <a:lnTo>
                    <a:pt x="7" y="3"/>
                  </a:lnTo>
                  <a:lnTo>
                    <a:pt x="3" y="10"/>
                  </a:lnTo>
                  <a:lnTo>
                    <a:pt x="0" y="24"/>
                  </a:lnTo>
                  <a:lnTo>
                    <a:pt x="0" y="31"/>
                  </a:lnTo>
                  <a:lnTo>
                    <a:pt x="3" y="43"/>
                  </a:lnTo>
                  <a:lnTo>
                    <a:pt x="7" y="52"/>
                  </a:lnTo>
                  <a:lnTo>
                    <a:pt x="13" y="54"/>
                  </a:lnTo>
                  <a:lnTo>
                    <a:pt x="18" y="54"/>
                  </a:lnTo>
                  <a:lnTo>
                    <a:pt x="24" y="52"/>
                  </a:lnTo>
                  <a:lnTo>
                    <a:pt x="28" y="43"/>
                  </a:lnTo>
                  <a:lnTo>
                    <a:pt x="30" y="31"/>
                  </a:lnTo>
                  <a:lnTo>
                    <a:pt x="30" y="24"/>
                  </a:lnTo>
                  <a:lnTo>
                    <a:pt x="28" y="10"/>
                  </a:lnTo>
                  <a:lnTo>
                    <a:pt x="24" y="3"/>
                  </a:lnTo>
                  <a:lnTo>
                    <a:pt x="18" y="0"/>
                  </a:lnTo>
                  <a:lnTo>
                    <a:pt x="13" y="0"/>
                  </a:lnTo>
                  <a:lnTo>
                    <a:pt x="9" y="3"/>
                  </a:lnTo>
                  <a:lnTo>
                    <a:pt x="7" y="6"/>
                  </a:lnTo>
                  <a:lnTo>
                    <a:pt x="4" y="10"/>
                  </a:lnTo>
                  <a:lnTo>
                    <a:pt x="3" y="24"/>
                  </a:lnTo>
                  <a:lnTo>
                    <a:pt x="3" y="31"/>
                  </a:lnTo>
                  <a:lnTo>
                    <a:pt x="4" y="43"/>
                  </a:lnTo>
                  <a:lnTo>
                    <a:pt x="7" y="49"/>
                  </a:lnTo>
                  <a:lnTo>
                    <a:pt x="9" y="52"/>
                  </a:lnTo>
                  <a:lnTo>
                    <a:pt x="13"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Freeform 36"/>
            <p:cNvSpPr>
              <a:spLocks/>
            </p:cNvSpPr>
            <p:nvPr/>
          </p:nvSpPr>
          <p:spPr bwMode="auto">
            <a:xfrm>
              <a:off x="1889126" y="4222750"/>
              <a:ext cx="15875" cy="85725"/>
            </a:xfrm>
            <a:custGeom>
              <a:avLst/>
              <a:gdLst>
                <a:gd name="T0" fmla="*/ 0 w 10"/>
                <a:gd name="T1" fmla="*/ 54 h 54"/>
                <a:gd name="T2" fmla="*/ 4 w 10"/>
                <a:gd name="T3" fmla="*/ 52 h 54"/>
                <a:gd name="T4" fmla="*/ 6 w 10"/>
                <a:gd name="T5" fmla="*/ 49 h 54"/>
                <a:gd name="T6" fmla="*/ 9 w 10"/>
                <a:gd name="T7" fmla="*/ 43 h 54"/>
                <a:gd name="T8" fmla="*/ 10 w 10"/>
                <a:gd name="T9" fmla="*/ 31 h 54"/>
                <a:gd name="T10" fmla="*/ 10 w 10"/>
                <a:gd name="T11" fmla="*/ 24 h 54"/>
                <a:gd name="T12" fmla="*/ 9 w 10"/>
                <a:gd name="T13" fmla="*/ 10 h 54"/>
                <a:gd name="T14" fmla="*/ 6 w 10"/>
                <a:gd name="T15" fmla="*/ 6 h 54"/>
                <a:gd name="T16" fmla="*/ 4 w 10"/>
                <a:gd name="T17" fmla="*/ 3 h 54"/>
                <a:gd name="T18" fmla="*/ 0 w 10"/>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54">
                  <a:moveTo>
                    <a:pt x="0" y="54"/>
                  </a:moveTo>
                  <a:lnTo>
                    <a:pt x="4" y="52"/>
                  </a:lnTo>
                  <a:lnTo>
                    <a:pt x="6" y="49"/>
                  </a:lnTo>
                  <a:lnTo>
                    <a:pt x="9" y="43"/>
                  </a:lnTo>
                  <a:lnTo>
                    <a:pt x="10" y="31"/>
                  </a:lnTo>
                  <a:lnTo>
                    <a:pt x="10" y="24"/>
                  </a:lnTo>
                  <a:lnTo>
                    <a:pt x="9" y="10"/>
                  </a:lnTo>
                  <a:lnTo>
                    <a:pt x="6" y="6"/>
                  </a:lnTo>
                  <a:lnTo>
                    <a:pt x="4"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Line 37"/>
            <p:cNvSpPr>
              <a:spLocks noChangeShapeType="1"/>
            </p:cNvSpPr>
            <p:nvPr/>
          </p:nvSpPr>
          <p:spPr bwMode="auto">
            <a:xfrm flipV="1">
              <a:off x="2454276" y="4062413"/>
              <a:ext cx="0" cy="6191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Freeform 38"/>
            <p:cNvSpPr>
              <a:spLocks/>
            </p:cNvSpPr>
            <p:nvPr/>
          </p:nvSpPr>
          <p:spPr bwMode="auto">
            <a:xfrm>
              <a:off x="2339976" y="4222750"/>
              <a:ext cx="49213" cy="85725"/>
            </a:xfrm>
            <a:custGeom>
              <a:avLst/>
              <a:gdLst>
                <a:gd name="T0" fmla="*/ 13 w 31"/>
                <a:gd name="T1" fmla="*/ 0 h 54"/>
                <a:gd name="T2" fmla="*/ 7 w 31"/>
                <a:gd name="T3" fmla="*/ 3 h 54"/>
                <a:gd name="T4" fmla="*/ 3 w 31"/>
                <a:gd name="T5" fmla="*/ 10 h 54"/>
                <a:gd name="T6" fmla="*/ 0 w 31"/>
                <a:gd name="T7" fmla="*/ 24 h 54"/>
                <a:gd name="T8" fmla="*/ 0 w 31"/>
                <a:gd name="T9" fmla="*/ 31 h 54"/>
                <a:gd name="T10" fmla="*/ 3 w 31"/>
                <a:gd name="T11" fmla="*/ 43 h 54"/>
                <a:gd name="T12" fmla="*/ 7 w 31"/>
                <a:gd name="T13" fmla="*/ 52 h 54"/>
                <a:gd name="T14" fmla="*/ 13 w 31"/>
                <a:gd name="T15" fmla="*/ 54 h 54"/>
                <a:gd name="T16" fmla="*/ 18 w 31"/>
                <a:gd name="T17" fmla="*/ 54 h 54"/>
                <a:gd name="T18" fmla="*/ 24 w 31"/>
                <a:gd name="T19" fmla="*/ 52 h 54"/>
                <a:gd name="T20" fmla="*/ 28 w 31"/>
                <a:gd name="T21" fmla="*/ 43 h 54"/>
                <a:gd name="T22" fmla="*/ 31 w 31"/>
                <a:gd name="T23" fmla="*/ 31 h 54"/>
                <a:gd name="T24" fmla="*/ 31 w 31"/>
                <a:gd name="T25" fmla="*/ 24 h 54"/>
                <a:gd name="T26" fmla="*/ 28 w 31"/>
                <a:gd name="T27" fmla="*/ 10 h 54"/>
                <a:gd name="T28" fmla="*/ 24 w 31"/>
                <a:gd name="T29" fmla="*/ 3 h 54"/>
                <a:gd name="T30" fmla="*/ 18 w 31"/>
                <a:gd name="T31" fmla="*/ 0 h 54"/>
                <a:gd name="T32" fmla="*/ 13 w 31"/>
                <a:gd name="T33" fmla="*/ 0 h 54"/>
                <a:gd name="T34" fmla="*/ 9 w 31"/>
                <a:gd name="T35" fmla="*/ 3 h 54"/>
                <a:gd name="T36" fmla="*/ 7 w 31"/>
                <a:gd name="T37" fmla="*/ 6 h 54"/>
                <a:gd name="T38" fmla="*/ 4 w 31"/>
                <a:gd name="T39" fmla="*/ 10 h 54"/>
                <a:gd name="T40" fmla="*/ 3 w 31"/>
                <a:gd name="T41" fmla="*/ 24 h 54"/>
                <a:gd name="T42" fmla="*/ 3 w 31"/>
                <a:gd name="T43" fmla="*/ 31 h 54"/>
                <a:gd name="T44" fmla="*/ 4 w 31"/>
                <a:gd name="T45" fmla="*/ 43 h 54"/>
                <a:gd name="T46" fmla="*/ 7 w 31"/>
                <a:gd name="T47" fmla="*/ 49 h 54"/>
                <a:gd name="T48" fmla="*/ 9 w 31"/>
                <a:gd name="T49" fmla="*/ 52 h 54"/>
                <a:gd name="T50" fmla="*/ 13 w 31"/>
                <a:gd name="T5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54">
                  <a:moveTo>
                    <a:pt x="13" y="0"/>
                  </a:moveTo>
                  <a:lnTo>
                    <a:pt x="7" y="3"/>
                  </a:lnTo>
                  <a:lnTo>
                    <a:pt x="3" y="10"/>
                  </a:lnTo>
                  <a:lnTo>
                    <a:pt x="0" y="24"/>
                  </a:lnTo>
                  <a:lnTo>
                    <a:pt x="0" y="31"/>
                  </a:lnTo>
                  <a:lnTo>
                    <a:pt x="3" y="43"/>
                  </a:lnTo>
                  <a:lnTo>
                    <a:pt x="7" y="52"/>
                  </a:lnTo>
                  <a:lnTo>
                    <a:pt x="13" y="54"/>
                  </a:lnTo>
                  <a:lnTo>
                    <a:pt x="18" y="54"/>
                  </a:lnTo>
                  <a:lnTo>
                    <a:pt x="24" y="52"/>
                  </a:lnTo>
                  <a:lnTo>
                    <a:pt x="28" y="43"/>
                  </a:lnTo>
                  <a:lnTo>
                    <a:pt x="31" y="31"/>
                  </a:lnTo>
                  <a:lnTo>
                    <a:pt x="31" y="24"/>
                  </a:lnTo>
                  <a:lnTo>
                    <a:pt x="28" y="10"/>
                  </a:lnTo>
                  <a:lnTo>
                    <a:pt x="24" y="3"/>
                  </a:lnTo>
                  <a:lnTo>
                    <a:pt x="18" y="0"/>
                  </a:lnTo>
                  <a:lnTo>
                    <a:pt x="13" y="0"/>
                  </a:lnTo>
                  <a:lnTo>
                    <a:pt x="9" y="3"/>
                  </a:lnTo>
                  <a:lnTo>
                    <a:pt x="7" y="6"/>
                  </a:lnTo>
                  <a:lnTo>
                    <a:pt x="4" y="10"/>
                  </a:lnTo>
                  <a:lnTo>
                    <a:pt x="3" y="24"/>
                  </a:lnTo>
                  <a:lnTo>
                    <a:pt x="3" y="31"/>
                  </a:lnTo>
                  <a:lnTo>
                    <a:pt x="4" y="43"/>
                  </a:lnTo>
                  <a:lnTo>
                    <a:pt x="7" y="49"/>
                  </a:lnTo>
                  <a:lnTo>
                    <a:pt x="9" y="52"/>
                  </a:lnTo>
                  <a:lnTo>
                    <a:pt x="13"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Freeform 39"/>
            <p:cNvSpPr>
              <a:spLocks/>
            </p:cNvSpPr>
            <p:nvPr/>
          </p:nvSpPr>
          <p:spPr bwMode="auto">
            <a:xfrm>
              <a:off x="2368551" y="4222750"/>
              <a:ext cx="15875" cy="85725"/>
            </a:xfrm>
            <a:custGeom>
              <a:avLst/>
              <a:gdLst>
                <a:gd name="T0" fmla="*/ 0 w 10"/>
                <a:gd name="T1" fmla="*/ 54 h 54"/>
                <a:gd name="T2" fmla="*/ 4 w 10"/>
                <a:gd name="T3" fmla="*/ 52 h 54"/>
                <a:gd name="T4" fmla="*/ 6 w 10"/>
                <a:gd name="T5" fmla="*/ 49 h 54"/>
                <a:gd name="T6" fmla="*/ 9 w 10"/>
                <a:gd name="T7" fmla="*/ 43 h 54"/>
                <a:gd name="T8" fmla="*/ 10 w 10"/>
                <a:gd name="T9" fmla="*/ 31 h 54"/>
                <a:gd name="T10" fmla="*/ 10 w 10"/>
                <a:gd name="T11" fmla="*/ 24 h 54"/>
                <a:gd name="T12" fmla="*/ 9 w 10"/>
                <a:gd name="T13" fmla="*/ 10 h 54"/>
                <a:gd name="T14" fmla="*/ 6 w 10"/>
                <a:gd name="T15" fmla="*/ 6 h 54"/>
                <a:gd name="T16" fmla="*/ 4 w 10"/>
                <a:gd name="T17" fmla="*/ 3 h 54"/>
                <a:gd name="T18" fmla="*/ 0 w 10"/>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54">
                  <a:moveTo>
                    <a:pt x="0" y="54"/>
                  </a:moveTo>
                  <a:lnTo>
                    <a:pt x="4" y="52"/>
                  </a:lnTo>
                  <a:lnTo>
                    <a:pt x="6" y="49"/>
                  </a:lnTo>
                  <a:lnTo>
                    <a:pt x="9" y="43"/>
                  </a:lnTo>
                  <a:lnTo>
                    <a:pt x="10" y="31"/>
                  </a:lnTo>
                  <a:lnTo>
                    <a:pt x="10" y="24"/>
                  </a:lnTo>
                  <a:lnTo>
                    <a:pt x="9" y="10"/>
                  </a:lnTo>
                  <a:lnTo>
                    <a:pt x="6" y="6"/>
                  </a:lnTo>
                  <a:lnTo>
                    <a:pt x="4"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Freeform 40"/>
            <p:cNvSpPr>
              <a:spLocks/>
            </p:cNvSpPr>
            <p:nvPr/>
          </p:nvSpPr>
          <p:spPr bwMode="auto">
            <a:xfrm>
              <a:off x="2413001" y="4300538"/>
              <a:ext cx="7938" cy="7938"/>
            </a:xfrm>
            <a:custGeom>
              <a:avLst/>
              <a:gdLst>
                <a:gd name="T0" fmla="*/ 2 w 5"/>
                <a:gd name="T1" fmla="*/ 0 h 5"/>
                <a:gd name="T2" fmla="*/ 0 w 5"/>
                <a:gd name="T3" fmla="*/ 3 h 5"/>
                <a:gd name="T4" fmla="*/ 2 w 5"/>
                <a:gd name="T5" fmla="*/ 5 h 5"/>
                <a:gd name="T6" fmla="*/ 5 w 5"/>
                <a:gd name="T7" fmla="*/ 3 h 5"/>
                <a:gd name="T8" fmla="*/ 2 w 5"/>
                <a:gd name="T9" fmla="*/ 0 h 5"/>
              </a:gdLst>
              <a:ahLst/>
              <a:cxnLst>
                <a:cxn ang="0">
                  <a:pos x="T0" y="T1"/>
                </a:cxn>
                <a:cxn ang="0">
                  <a:pos x="T2" y="T3"/>
                </a:cxn>
                <a:cxn ang="0">
                  <a:pos x="T4" y="T5"/>
                </a:cxn>
                <a:cxn ang="0">
                  <a:pos x="T6" y="T7"/>
                </a:cxn>
                <a:cxn ang="0">
                  <a:pos x="T8" y="T9"/>
                </a:cxn>
              </a:cxnLst>
              <a:rect l="0" t="0" r="r" b="b"/>
              <a:pathLst>
                <a:path w="5" h="5">
                  <a:moveTo>
                    <a:pt x="2" y="0"/>
                  </a:moveTo>
                  <a:lnTo>
                    <a:pt x="0" y="3"/>
                  </a:lnTo>
                  <a:lnTo>
                    <a:pt x="2" y="5"/>
                  </a:lnTo>
                  <a:lnTo>
                    <a:pt x="5" y="3"/>
                  </a:lnTo>
                  <a:lnTo>
                    <a:pt x="2"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 name="Freeform 41"/>
            <p:cNvSpPr>
              <a:spLocks/>
            </p:cNvSpPr>
            <p:nvPr/>
          </p:nvSpPr>
          <p:spPr bwMode="auto">
            <a:xfrm>
              <a:off x="2446338" y="4222750"/>
              <a:ext cx="42863" cy="38100"/>
            </a:xfrm>
            <a:custGeom>
              <a:avLst/>
              <a:gdLst>
                <a:gd name="T0" fmla="*/ 9 w 27"/>
                <a:gd name="T1" fmla="*/ 0 h 24"/>
                <a:gd name="T2" fmla="*/ 3 w 27"/>
                <a:gd name="T3" fmla="*/ 3 h 24"/>
                <a:gd name="T4" fmla="*/ 0 w 27"/>
                <a:gd name="T5" fmla="*/ 7 h 24"/>
                <a:gd name="T6" fmla="*/ 0 w 27"/>
                <a:gd name="T7" fmla="*/ 16 h 24"/>
                <a:gd name="T8" fmla="*/ 3 w 27"/>
                <a:gd name="T9" fmla="*/ 21 h 24"/>
                <a:gd name="T10" fmla="*/ 9 w 27"/>
                <a:gd name="T11" fmla="*/ 24 h 24"/>
                <a:gd name="T12" fmla="*/ 18 w 27"/>
                <a:gd name="T13" fmla="*/ 24 h 24"/>
                <a:gd name="T14" fmla="*/ 24 w 27"/>
                <a:gd name="T15" fmla="*/ 21 h 24"/>
                <a:gd name="T16" fmla="*/ 27 w 27"/>
                <a:gd name="T17" fmla="*/ 16 h 24"/>
                <a:gd name="T18" fmla="*/ 27 w 27"/>
                <a:gd name="T19" fmla="*/ 7 h 24"/>
                <a:gd name="T20" fmla="*/ 24 w 27"/>
                <a:gd name="T21" fmla="*/ 3 h 24"/>
                <a:gd name="T22" fmla="*/ 18 w 27"/>
                <a:gd name="T23" fmla="*/ 0 h 24"/>
                <a:gd name="T24" fmla="*/ 9 w 27"/>
                <a:gd name="T25" fmla="*/ 0 h 24"/>
                <a:gd name="T26" fmla="*/ 5 w 27"/>
                <a:gd name="T27" fmla="*/ 3 h 24"/>
                <a:gd name="T28" fmla="*/ 3 w 27"/>
                <a:gd name="T29" fmla="*/ 7 h 24"/>
                <a:gd name="T30" fmla="*/ 3 w 27"/>
                <a:gd name="T31" fmla="*/ 16 h 24"/>
                <a:gd name="T32" fmla="*/ 5 w 27"/>
                <a:gd name="T33" fmla="*/ 21 h 24"/>
                <a:gd name="T34" fmla="*/ 9 w 27"/>
                <a:gd name="T35"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24">
                  <a:moveTo>
                    <a:pt x="9" y="0"/>
                  </a:moveTo>
                  <a:lnTo>
                    <a:pt x="3" y="3"/>
                  </a:lnTo>
                  <a:lnTo>
                    <a:pt x="0" y="7"/>
                  </a:lnTo>
                  <a:lnTo>
                    <a:pt x="0" y="16"/>
                  </a:lnTo>
                  <a:lnTo>
                    <a:pt x="3" y="21"/>
                  </a:lnTo>
                  <a:lnTo>
                    <a:pt x="9" y="24"/>
                  </a:lnTo>
                  <a:lnTo>
                    <a:pt x="18" y="24"/>
                  </a:lnTo>
                  <a:lnTo>
                    <a:pt x="24" y="21"/>
                  </a:lnTo>
                  <a:lnTo>
                    <a:pt x="27" y="16"/>
                  </a:lnTo>
                  <a:lnTo>
                    <a:pt x="27" y="7"/>
                  </a:lnTo>
                  <a:lnTo>
                    <a:pt x="24" y="3"/>
                  </a:lnTo>
                  <a:lnTo>
                    <a:pt x="18" y="0"/>
                  </a:lnTo>
                  <a:lnTo>
                    <a:pt x="9" y="0"/>
                  </a:lnTo>
                  <a:lnTo>
                    <a:pt x="5" y="3"/>
                  </a:lnTo>
                  <a:lnTo>
                    <a:pt x="3" y="7"/>
                  </a:lnTo>
                  <a:lnTo>
                    <a:pt x="3" y="16"/>
                  </a:lnTo>
                  <a:lnTo>
                    <a:pt x="5" y="21"/>
                  </a:lnTo>
                  <a:lnTo>
                    <a:pt x="9" y="2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 name="Freeform 42"/>
            <p:cNvSpPr>
              <a:spLocks/>
            </p:cNvSpPr>
            <p:nvPr/>
          </p:nvSpPr>
          <p:spPr bwMode="auto">
            <a:xfrm>
              <a:off x="2474913" y="4222750"/>
              <a:ext cx="9525" cy="38100"/>
            </a:xfrm>
            <a:custGeom>
              <a:avLst/>
              <a:gdLst>
                <a:gd name="T0" fmla="*/ 0 w 6"/>
                <a:gd name="T1" fmla="*/ 24 h 24"/>
                <a:gd name="T2" fmla="*/ 5 w 6"/>
                <a:gd name="T3" fmla="*/ 21 h 24"/>
                <a:gd name="T4" fmla="*/ 6 w 6"/>
                <a:gd name="T5" fmla="*/ 16 h 24"/>
                <a:gd name="T6" fmla="*/ 6 w 6"/>
                <a:gd name="T7" fmla="*/ 7 h 24"/>
                <a:gd name="T8" fmla="*/ 5 w 6"/>
                <a:gd name="T9" fmla="*/ 3 h 24"/>
                <a:gd name="T10" fmla="*/ 0 w 6"/>
                <a:gd name="T11" fmla="*/ 0 h 24"/>
              </a:gdLst>
              <a:ahLst/>
              <a:cxnLst>
                <a:cxn ang="0">
                  <a:pos x="T0" y="T1"/>
                </a:cxn>
                <a:cxn ang="0">
                  <a:pos x="T2" y="T3"/>
                </a:cxn>
                <a:cxn ang="0">
                  <a:pos x="T4" y="T5"/>
                </a:cxn>
                <a:cxn ang="0">
                  <a:pos x="T6" y="T7"/>
                </a:cxn>
                <a:cxn ang="0">
                  <a:pos x="T8" y="T9"/>
                </a:cxn>
                <a:cxn ang="0">
                  <a:pos x="T10" y="T11"/>
                </a:cxn>
              </a:cxnLst>
              <a:rect l="0" t="0" r="r" b="b"/>
              <a:pathLst>
                <a:path w="6" h="24">
                  <a:moveTo>
                    <a:pt x="0" y="24"/>
                  </a:moveTo>
                  <a:lnTo>
                    <a:pt x="5" y="21"/>
                  </a:lnTo>
                  <a:lnTo>
                    <a:pt x="6" y="16"/>
                  </a:lnTo>
                  <a:lnTo>
                    <a:pt x="6" y="7"/>
                  </a:lnTo>
                  <a:lnTo>
                    <a:pt x="5"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 name="Freeform 43"/>
            <p:cNvSpPr>
              <a:spLocks/>
            </p:cNvSpPr>
            <p:nvPr/>
          </p:nvSpPr>
          <p:spPr bwMode="auto">
            <a:xfrm>
              <a:off x="2444751" y="4260850"/>
              <a:ext cx="47625" cy="47625"/>
            </a:xfrm>
            <a:custGeom>
              <a:avLst/>
              <a:gdLst>
                <a:gd name="T0" fmla="*/ 10 w 30"/>
                <a:gd name="T1" fmla="*/ 0 h 30"/>
                <a:gd name="T2" fmla="*/ 4 w 30"/>
                <a:gd name="T3" fmla="*/ 1 h 30"/>
                <a:gd name="T4" fmla="*/ 1 w 30"/>
                <a:gd name="T5" fmla="*/ 4 h 30"/>
                <a:gd name="T6" fmla="*/ 0 w 30"/>
                <a:gd name="T7" fmla="*/ 10 h 30"/>
                <a:gd name="T8" fmla="*/ 0 w 30"/>
                <a:gd name="T9" fmla="*/ 19 h 30"/>
                <a:gd name="T10" fmla="*/ 1 w 30"/>
                <a:gd name="T11" fmla="*/ 25 h 30"/>
                <a:gd name="T12" fmla="*/ 4 w 30"/>
                <a:gd name="T13" fmla="*/ 28 h 30"/>
                <a:gd name="T14" fmla="*/ 10 w 30"/>
                <a:gd name="T15" fmla="*/ 30 h 30"/>
                <a:gd name="T16" fmla="*/ 19 w 30"/>
                <a:gd name="T17" fmla="*/ 30 h 30"/>
                <a:gd name="T18" fmla="*/ 25 w 30"/>
                <a:gd name="T19" fmla="*/ 28 h 30"/>
                <a:gd name="T20" fmla="*/ 28 w 30"/>
                <a:gd name="T21" fmla="*/ 25 h 30"/>
                <a:gd name="T22" fmla="*/ 30 w 30"/>
                <a:gd name="T23" fmla="*/ 19 h 30"/>
                <a:gd name="T24" fmla="*/ 30 w 30"/>
                <a:gd name="T25" fmla="*/ 10 h 30"/>
                <a:gd name="T26" fmla="*/ 28 w 30"/>
                <a:gd name="T27" fmla="*/ 4 h 30"/>
                <a:gd name="T28" fmla="*/ 25 w 30"/>
                <a:gd name="T29" fmla="*/ 1 h 30"/>
                <a:gd name="T30" fmla="*/ 19 w 30"/>
                <a:gd name="T31"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0" h="30">
                  <a:moveTo>
                    <a:pt x="10" y="0"/>
                  </a:moveTo>
                  <a:lnTo>
                    <a:pt x="4" y="1"/>
                  </a:lnTo>
                  <a:lnTo>
                    <a:pt x="1" y="4"/>
                  </a:lnTo>
                  <a:lnTo>
                    <a:pt x="0" y="10"/>
                  </a:lnTo>
                  <a:lnTo>
                    <a:pt x="0" y="19"/>
                  </a:lnTo>
                  <a:lnTo>
                    <a:pt x="1" y="25"/>
                  </a:lnTo>
                  <a:lnTo>
                    <a:pt x="4" y="28"/>
                  </a:lnTo>
                  <a:lnTo>
                    <a:pt x="10" y="30"/>
                  </a:lnTo>
                  <a:lnTo>
                    <a:pt x="19" y="30"/>
                  </a:lnTo>
                  <a:lnTo>
                    <a:pt x="25" y="28"/>
                  </a:lnTo>
                  <a:lnTo>
                    <a:pt x="28" y="25"/>
                  </a:lnTo>
                  <a:lnTo>
                    <a:pt x="30" y="19"/>
                  </a:lnTo>
                  <a:lnTo>
                    <a:pt x="30" y="10"/>
                  </a:lnTo>
                  <a:lnTo>
                    <a:pt x="28" y="4"/>
                  </a:lnTo>
                  <a:lnTo>
                    <a:pt x="25" y="1"/>
                  </a:lnTo>
                  <a:lnTo>
                    <a:pt x="19"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 name="Freeform 44"/>
            <p:cNvSpPr>
              <a:spLocks/>
            </p:cNvSpPr>
            <p:nvPr/>
          </p:nvSpPr>
          <p:spPr bwMode="auto">
            <a:xfrm>
              <a:off x="2446338" y="4260850"/>
              <a:ext cx="14288" cy="47625"/>
            </a:xfrm>
            <a:custGeom>
              <a:avLst/>
              <a:gdLst>
                <a:gd name="T0" fmla="*/ 9 w 9"/>
                <a:gd name="T1" fmla="*/ 0 h 30"/>
                <a:gd name="T2" fmla="*/ 5 w 9"/>
                <a:gd name="T3" fmla="*/ 1 h 30"/>
                <a:gd name="T4" fmla="*/ 3 w 9"/>
                <a:gd name="T5" fmla="*/ 4 h 30"/>
                <a:gd name="T6" fmla="*/ 0 w 9"/>
                <a:gd name="T7" fmla="*/ 10 h 30"/>
                <a:gd name="T8" fmla="*/ 0 w 9"/>
                <a:gd name="T9" fmla="*/ 19 h 30"/>
                <a:gd name="T10" fmla="*/ 3 w 9"/>
                <a:gd name="T11" fmla="*/ 25 h 30"/>
                <a:gd name="T12" fmla="*/ 5 w 9"/>
                <a:gd name="T13" fmla="*/ 28 h 30"/>
                <a:gd name="T14" fmla="*/ 9 w 9"/>
                <a:gd name="T15" fmla="*/ 30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30">
                  <a:moveTo>
                    <a:pt x="9" y="0"/>
                  </a:moveTo>
                  <a:lnTo>
                    <a:pt x="5" y="1"/>
                  </a:lnTo>
                  <a:lnTo>
                    <a:pt x="3" y="4"/>
                  </a:lnTo>
                  <a:lnTo>
                    <a:pt x="0" y="10"/>
                  </a:lnTo>
                  <a:lnTo>
                    <a:pt x="0" y="19"/>
                  </a:lnTo>
                  <a:lnTo>
                    <a:pt x="3" y="25"/>
                  </a:lnTo>
                  <a:lnTo>
                    <a:pt x="5" y="28"/>
                  </a:lnTo>
                  <a:lnTo>
                    <a:pt x="9" y="3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 name="Freeform 45"/>
            <p:cNvSpPr>
              <a:spLocks/>
            </p:cNvSpPr>
            <p:nvPr/>
          </p:nvSpPr>
          <p:spPr bwMode="auto">
            <a:xfrm>
              <a:off x="2474913" y="4260850"/>
              <a:ext cx="14288" cy="47625"/>
            </a:xfrm>
            <a:custGeom>
              <a:avLst/>
              <a:gdLst>
                <a:gd name="T0" fmla="*/ 0 w 9"/>
                <a:gd name="T1" fmla="*/ 30 h 30"/>
                <a:gd name="T2" fmla="*/ 5 w 9"/>
                <a:gd name="T3" fmla="*/ 28 h 30"/>
                <a:gd name="T4" fmla="*/ 6 w 9"/>
                <a:gd name="T5" fmla="*/ 25 h 30"/>
                <a:gd name="T6" fmla="*/ 9 w 9"/>
                <a:gd name="T7" fmla="*/ 19 h 30"/>
                <a:gd name="T8" fmla="*/ 9 w 9"/>
                <a:gd name="T9" fmla="*/ 10 h 30"/>
                <a:gd name="T10" fmla="*/ 6 w 9"/>
                <a:gd name="T11" fmla="*/ 4 h 30"/>
                <a:gd name="T12" fmla="*/ 5 w 9"/>
                <a:gd name="T13" fmla="*/ 1 h 30"/>
                <a:gd name="T14" fmla="*/ 0 w 9"/>
                <a:gd name="T15" fmla="*/ 0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30">
                  <a:moveTo>
                    <a:pt x="0" y="30"/>
                  </a:moveTo>
                  <a:lnTo>
                    <a:pt x="5" y="28"/>
                  </a:lnTo>
                  <a:lnTo>
                    <a:pt x="6" y="25"/>
                  </a:lnTo>
                  <a:lnTo>
                    <a:pt x="9" y="19"/>
                  </a:lnTo>
                  <a:lnTo>
                    <a:pt x="9" y="10"/>
                  </a:lnTo>
                  <a:lnTo>
                    <a:pt x="6" y="4"/>
                  </a:lnTo>
                  <a:lnTo>
                    <a:pt x="5" y="1"/>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 name="Freeform 46"/>
            <p:cNvSpPr>
              <a:spLocks/>
            </p:cNvSpPr>
            <p:nvPr/>
          </p:nvSpPr>
          <p:spPr bwMode="auto">
            <a:xfrm>
              <a:off x="2513013" y="4222750"/>
              <a:ext cx="47625" cy="85725"/>
            </a:xfrm>
            <a:custGeom>
              <a:avLst/>
              <a:gdLst>
                <a:gd name="T0" fmla="*/ 12 w 30"/>
                <a:gd name="T1" fmla="*/ 0 h 54"/>
                <a:gd name="T2" fmla="*/ 6 w 30"/>
                <a:gd name="T3" fmla="*/ 3 h 54"/>
                <a:gd name="T4" fmla="*/ 2 w 30"/>
                <a:gd name="T5" fmla="*/ 10 h 54"/>
                <a:gd name="T6" fmla="*/ 0 w 30"/>
                <a:gd name="T7" fmla="*/ 24 h 54"/>
                <a:gd name="T8" fmla="*/ 0 w 30"/>
                <a:gd name="T9" fmla="*/ 31 h 54"/>
                <a:gd name="T10" fmla="*/ 2 w 30"/>
                <a:gd name="T11" fmla="*/ 43 h 54"/>
                <a:gd name="T12" fmla="*/ 6 w 30"/>
                <a:gd name="T13" fmla="*/ 52 h 54"/>
                <a:gd name="T14" fmla="*/ 12 w 30"/>
                <a:gd name="T15" fmla="*/ 54 h 54"/>
                <a:gd name="T16" fmla="*/ 17 w 30"/>
                <a:gd name="T17" fmla="*/ 54 h 54"/>
                <a:gd name="T18" fmla="*/ 24 w 30"/>
                <a:gd name="T19" fmla="*/ 52 h 54"/>
                <a:gd name="T20" fmla="*/ 29 w 30"/>
                <a:gd name="T21" fmla="*/ 43 h 54"/>
                <a:gd name="T22" fmla="*/ 30 w 30"/>
                <a:gd name="T23" fmla="*/ 31 h 54"/>
                <a:gd name="T24" fmla="*/ 30 w 30"/>
                <a:gd name="T25" fmla="*/ 24 h 54"/>
                <a:gd name="T26" fmla="*/ 29 w 30"/>
                <a:gd name="T27" fmla="*/ 10 h 54"/>
                <a:gd name="T28" fmla="*/ 24 w 30"/>
                <a:gd name="T29" fmla="*/ 3 h 54"/>
                <a:gd name="T30" fmla="*/ 17 w 30"/>
                <a:gd name="T31" fmla="*/ 0 h 54"/>
                <a:gd name="T32" fmla="*/ 12 w 30"/>
                <a:gd name="T33" fmla="*/ 0 h 54"/>
                <a:gd name="T34" fmla="*/ 8 w 30"/>
                <a:gd name="T35" fmla="*/ 3 h 54"/>
                <a:gd name="T36" fmla="*/ 6 w 30"/>
                <a:gd name="T37" fmla="*/ 6 h 54"/>
                <a:gd name="T38" fmla="*/ 5 w 30"/>
                <a:gd name="T39" fmla="*/ 10 h 54"/>
                <a:gd name="T40" fmla="*/ 2 w 30"/>
                <a:gd name="T41" fmla="*/ 24 h 54"/>
                <a:gd name="T42" fmla="*/ 2 w 30"/>
                <a:gd name="T43" fmla="*/ 31 h 54"/>
                <a:gd name="T44" fmla="*/ 5 w 30"/>
                <a:gd name="T45" fmla="*/ 43 h 54"/>
                <a:gd name="T46" fmla="*/ 6 w 30"/>
                <a:gd name="T47" fmla="*/ 49 h 54"/>
                <a:gd name="T48" fmla="*/ 8 w 30"/>
                <a:gd name="T49" fmla="*/ 52 h 54"/>
                <a:gd name="T50" fmla="*/ 12 w 30"/>
                <a:gd name="T5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0" h="54">
                  <a:moveTo>
                    <a:pt x="12" y="0"/>
                  </a:moveTo>
                  <a:lnTo>
                    <a:pt x="6" y="3"/>
                  </a:lnTo>
                  <a:lnTo>
                    <a:pt x="2" y="10"/>
                  </a:lnTo>
                  <a:lnTo>
                    <a:pt x="0" y="24"/>
                  </a:lnTo>
                  <a:lnTo>
                    <a:pt x="0" y="31"/>
                  </a:lnTo>
                  <a:lnTo>
                    <a:pt x="2" y="43"/>
                  </a:lnTo>
                  <a:lnTo>
                    <a:pt x="6" y="52"/>
                  </a:lnTo>
                  <a:lnTo>
                    <a:pt x="12" y="54"/>
                  </a:lnTo>
                  <a:lnTo>
                    <a:pt x="17" y="54"/>
                  </a:lnTo>
                  <a:lnTo>
                    <a:pt x="24" y="52"/>
                  </a:lnTo>
                  <a:lnTo>
                    <a:pt x="29" y="43"/>
                  </a:lnTo>
                  <a:lnTo>
                    <a:pt x="30" y="31"/>
                  </a:lnTo>
                  <a:lnTo>
                    <a:pt x="30" y="24"/>
                  </a:lnTo>
                  <a:lnTo>
                    <a:pt x="29" y="10"/>
                  </a:lnTo>
                  <a:lnTo>
                    <a:pt x="24" y="3"/>
                  </a:lnTo>
                  <a:lnTo>
                    <a:pt x="17" y="0"/>
                  </a:lnTo>
                  <a:lnTo>
                    <a:pt x="12" y="0"/>
                  </a:lnTo>
                  <a:lnTo>
                    <a:pt x="8" y="3"/>
                  </a:lnTo>
                  <a:lnTo>
                    <a:pt x="6" y="6"/>
                  </a:lnTo>
                  <a:lnTo>
                    <a:pt x="5" y="10"/>
                  </a:lnTo>
                  <a:lnTo>
                    <a:pt x="2" y="24"/>
                  </a:lnTo>
                  <a:lnTo>
                    <a:pt x="2" y="31"/>
                  </a:lnTo>
                  <a:lnTo>
                    <a:pt x="5" y="43"/>
                  </a:lnTo>
                  <a:lnTo>
                    <a:pt x="6" y="49"/>
                  </a:lnTo>
                  <a:lnTo>
                    <a:pt x="8" y="52"/>
                  </a:lnTo>
                  <a:lnTo>
                    <a:pt x="12"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 name="Freeform 47"/>
            <p:cNvSpPr>
              <a:spLocks/>
            </p:cNvSpPr>
            <p:nvPr/>
          </p:nvSpPr>
          <p:spPr bwMode="auto">
            <a:xfrm>
              <a:off x="2540001" y="4222750"/>
              <a:ext cx="19050" cy="85725"/>
            </a:xfrm>
            <a:custGeom>
              <a:avLst/>
              <a:gdLst>
                <a:gd name="T0" fmla="*/ 0 w 12"/>
                <a:gd name="T1" fmla="*/ 54 h 54"/>
                <a:gd name="T2" fmla="*/ 4 w 12"/>
                <a:gd name="T3" fmla="*/ 52 h 54"/>
                <a:gd name="T4" fmla="*/ 7 w 12"/>
                <a:gd name="T5" fmla="*/ 49 h 54"/>
                <a:gd name="T6" fmla="*/ 9 w 12"/>
                <a:gd name="T7" fmla="*/ 43 h 54"/>
                <a:gd name="T8" fmla="*/ 12 w 12"/>
                <a:gd name="T9" fmla="*/ 31 h 54"/>
                <a:gd name="T10" fmla="*/ 12 w 12"/>
                <a:gd name="T11" fmla="*/ 24 h 54"/>
                <a:gd name="T12" fmla="*/ 9 w 12"/>
                <a:gd name="T13" fmla="*/ 10 h 54"/>
                <a:gd name="T14" fmla="*/ 7 w 12"/>
                <a:gd name="T15" fmla="*/ 6 h 54"/>
                <a:gd name="T16" fmla="*/ 4 w 12"/>
                <a:gd name="T17" fmla="*/ 3 h 54"/>
                <a:gd name="T18" fmla="*/ 0 w 12"/>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54">
                  <a:moveTo>
                    <a:pt x="0" y="54"/>
                  </a:moveTo>
                  <a:lnTo>
                    <a:pt x="4" y="52"/>
                  </a:lnTo>
                  <a:lnTo>
                    <a:pt x="7" y="49"/>
                  </a:lnTo>
                  <a:lnTo>
                    <a:pt x="9" y="43"/>
                  </a:lnTo>
                  <a:lnTo>
                    <a:pt x="12" y="31"/>
                  </a:lnTo>
                  <a:lnTo>
                    <a:pt x="12" y="24"/>
                  </a:lnTo>
                  <a:lnTo>
                    <a:pt x="9" y="10"/>
                  </a:lnTo>
                  <a:lnTo>
                    <a:pt x="7" y="6"/>
                  </a:lnTo>
                  <a:lnTo>
                    <a:pt x="4"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 name="Line 48"/>
            <p:cNvSpPr>
              <a:spLocks noChangeShapeType="1"/>
            </p:cNvSpPr>
            <p:nvPr/>
          </p:nvSpPr>
          <p:spPr bwMode="auto">
            <a:xfrm flipV="1">
              <a:off x="3106738" y="4062413"/>
              <a:ext cx="0" cy="6191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 name="Freeform 49"/>
            <p:cNvSpPr>
              <a:spLocks/>
            </p:cNvSpPr>
            <p:nvPr/>
          </p:nvSpPr>
          <p:spPr bwMode="auto">
            <a:xfrm>
              <a:off x="2992438" y="4222750"/>
              <a:ext cx="47625" cy="85725"/>
            </a:xfrm>
            <a:custGeom>
              <a:avLst/>
              <a:gdLst>
                <a:gd name="T0" fmla="*/ 14 w 30"/>
                <a:gd name="T1" fmla="*/ 0 h 54"/>
                <a:gd name="T2" fmla="*/ 6 w 30"/>
                <a:gd name="T3" fmla="*/ 3 h 54"/>
                <a:gd name="T4" fmla="*/ 2 w 30"/>
                <a:gd name="T5" fmla="*/ 10 h 54"/>
                <a:gd name="T6" fmla="*/ 0 w 30"/>
                <a:gd name="T7" fmla="*/ 24 h 54"/>
                <a:gd name="T8" fmla="*/ 0 w 30"/>
                <a:gd name="T9" fmla="*/ 31 h 54"/>
                <a:gd name="T10" fmla="*/ 2 w 30"/>
                <a:gd name="T11" fmla="*/ 43 h 54"/>
                <a:gd name="T12" fmla="*/ 6 w 30"/>
                <a:gd name="T13" fmla="*/ 52 h 54"/>
                <a:gd name="T14" fmla="*/ 14 w 30"/>
                <a:gd name="T15" fmla="*/ 54 h 54"/>
                <a:gd name="T16" fmla="*/ 17 w 30"/>
                <a:gd name="T17" fmla="*/ 54 h 54"/>
                <a:gd name="T18" fmla="*/ 24 w 30"/>
                <a:gd name="T19" fmla="*/ 52 h 54"/>
                <a:gd name="T20" fmla="*/ 29 w 30"/>
                <a:gd name="T21" fmla="*/ 43 h 54"/>
                <a:gd name="T22" fmla="*/ 30 w 30"/>
                <a:gd name="T23" fmla="*/ 31 h 54"/>
                <a:gd name="T24" fmla="*/ 30 w 30"/>
                <a:gd name="T25" fmla="*/ 24 h 54"/>
                <a:gd name="T26" fmla="*/ 29 w 30"/>
                <a:gd name="T27" fmla="*/ 10 h 54"/>
                <a:gd name="T28" fmla="*/ 24 w 30"/>
                <a:gd name="T29" fmla="*/ 3 h 54"/>
                <a:gd name="T30" fmla="*/ 17 w 30"/>
                <a:gd name="T31" fmla="*/ 0 h 54"/>
                <a:gd name="T32" fmla="*/ 14 w 30"/>
                <a:gd name="T33" fmla="*/ 0 h 54"/>
                <a:gd name="T34" fmla="*/ 9 w 30"/>
                <a:gd name="T35" fmla="*/ 3 h 54"/>
                <a:gd name="T36" fmla="*/ 6 w 30"/>
                <a:gd name="T37" fmla="*/ 6 h 54"/>
                <a:gd name="T38" fmla="*/ 5 w 30"/>
                <a:gd name="T39" fmla="*/ 10 h 54"/>
                <a:gd name="T40" fmla="*/ 2 w 30"/>
                <a:gd name="T41" fmla="*/ 24 h 54"/>
                <a:gd name="T42" fmla="*/ 2 w 30"/>
                <a:gd name="T43" fmla="*/ 31 h 54"/>
                <a:gd name="T44" fmla="*/ 5 w 30"/>
                <a:gd name="T45" fmla="*/ 43 h 54"/>
                <a:gd name="T46" fmla="*/ 6 w 30"/>
                <a:gd name="T47" fmla="*/ 49 h 54"/>
                <a:gd name="T48" fmla="*/ 9 w 30"/>
                <a:gd name="T49" fmla="*/ 52 h 54"/>
                <a:gd name="T50" fmla="*/ 14 w 30"/>
                <a:gd name="T5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0" h="54">
                  <a:moveTo>
                    <a:pt x="14" y="0"/>
                  </a:moveTo>
                  <a:lnTo>
                    <a:pt x="6" y="3"/>
                  </a:lnTo>
                  <a:lnTo>
                    <a:pt x="2" y="10"/>
                  </a:lnTo>
                  <a:lnTo>
                    <a:pt x="0" y="24"/>
                  </a:lnTo>
                  <a:lnTo>
                    <a:pt x="0" y="31"/>
                  </a:lnTo>
                  <a:lnTo>
                    <a:pt x="2" y="43"/>
                  </a:lnTo>
                  <a:lnTo>
                    <a:pt x="6" y="52"/>
                  </a:lnTo>
                  <a:lnTo>
                    <a:pt x="14" y="54"/>
                  </a:lnTo>
                  <a:lnTo>
                    <a:pt x="17" y="54"/>
                  </a:lnTo>
                  <a:lnTo>
                    <a:pt x="24" y="52"/>
                  </a:lnTo>
                  <a:lnTo>
                    <a:pt x="29" y="43"/>
                  </a:lnTo>
                  <a:lnTo>
                    <a:pt x="30" y="31"/>
                  </a:lnTo>
                  <a:lnTo>
                    <a:pt x="30" y="24"/>
                  </a:lnTo>
                  <a:lnTo>
                    <a:pt x="29" y="10"/>
                  </a:lnTo>
                  <a:lnTo>
                    <a:pt x="24" y="3"/>
                  </a:lnTo>
                  <a:lnTo>
                    <a:pt x="17" y="0"/>
                  </a:lnTo>
                  <a:lnTo>
                    <a:pt x="14" y="0"/>
                  </a:lnTo>
                  <a:lnTo>
                    <a:pt x="9" y="3"/>
                  </a:lnTo>
                  <a:lnTo>
                    <a:pt x="6" y="6"/>
                  </a:lnTo>
                  <a:lnTo>
                    <a:pt x="5" y="10"/>
                  </a:lnTo>
                  <a:lnTo>
                    <a:pt x="2" y="24"/>
                  </a:lnTo>
                  <a:lnTo>
                    <a:pt x="2" y="31"/>
                  </a:lnTo>
                  <a:lnTo>
                    <a:pt x="5" y="43"/>
                  </a:lnTo>
                  <a:lnTo>
                    <a:pt x="6" y="49"/>
                  </a:lnTo>
                  <a:lnTo>
                    <a:pt x="9" y="52"/>
                  </a:lnTo>
                  <a:lnTo>
                    <a:pt x="14"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 name="Freeform 50"/>
            <p:cNvSpPr>
              <a:spLocks/>
            </p:cNvSpPr>
            <p:nvPr/>
          </p:nvSpPr>
          <p:spPr bwMode="auto">
            <a:xfrm>
              <a:off x="3019426" y="4222750"/>
              <a:ext cx="19050" cy="85725"/>
            </a:xfrm>
            <a:custGeom>
              <a:avLst/>
              <a:gdLst>
                <a:gd name="T0" fmla="*/ 0 w 12"/>
                <a:gd name="T1" fmla="*/ 54 h 54"/>
                <a:gd name="T2" fmla="*/ 5 w 12"/>
                <a:gd name="T3" fmla="*/ 52 h 54"/>
                <a:gd name="T4" fmla="*/ 7 w 12"/>
                <a:gd name="T5" fmla="*/ 49 h 54"/>
                <a:gd name="T6" fmla="*/ 9 w 12"/>
                <a:gd name="T7" fmla="*/ 43 h 54"/>
                <a:gd name="T8" fmla="*/ 12 w 12"/>
                <a:gd name="T9" fmla="*/ 31 h 54"/>
                <a:gd name="T10" fmla="*/ 12 w 12"/>
                <a:gd name="T11" fmla="*/ 24 h 54"/>
                <a:gd name="T12" fmla="*/ 9 w 12"/>
                <a:gd name="T13" fmla="*/ 10 h 54"/>
                <a:gd name="T14" fmla="*/ 7 w 12"/>
                <a:gd name="T15" fmla="*/ 6 h 54"/>
                <a:gd name="T16" fmla="*/ 5 w 12"/>
                <a:gd name="T17" fmla="*/ 3 h 54"/>
                <a:gd name="T18" fmla="*/ 0 w 12"/>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54">
                  <a:moveTo>
                    <a:pt x="0" y="54"/>
                  </a:moveTo>
                  <a:lnTo>
                    <a:pt x="5" y="52"/>
                  </a:lnTo>
                  <a:lnTo>
                    <a:pt x="7" y="49"/>
                  </a:lnTo>
                  <a:lnTo>
                    <a:pt x="9" y="43"/>
                  </a:lnTo>
                  <a:lnTo>
                    <a:pt x="12" y="31"/>
                  </a:lnTo>
                  <a:lnTo>
                    <a:pt x="12" y="24"/>
                  </a:lnTo>
                  <a:lnTo>
                    <a:pt x="9" y="10"/>
                  </a:lnTo>
                  <a:lnTo>
                    <a:pt x="7" y="6"/>
                  </a:lnTo>
                  <a:lnTo>
                    <a:pt x="5"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Freeform 51"/>
            <p:cNvSpPr>
              <a:spLocks/>
            </p:cNvSpPr>
            <p:nvPr/>
          </p:nvSpPr>
          <p:spPr bwMode="auto">
            <a:xfrm>
              <a:off x="3065463" y="4300538"/>
              <a:ext cx="6350" cy="7938"/>
            </a:xfrm>
            <a:custGeom>
              <a:avLst/>
              <a:gdLst>
                <a:gd name="T0" fmla="*/ 2 w 4"/>
                <a:gd name="T1" fmla="*/ 0 h 5"/>
                <a:gd name="T2" fmla="*/ 0 w 4"/>
                <a:gd name="T3" fmla="*/ 3 h 5"/>
                <a:gd name="T4" fmla="*/ 2 w 4"/>
                <a:gd name="T5" fmla="*/ 5 h 5"/>
                <a:gd name="T6" fmla="*/ 4 w 4"/>
                <a:gd name="T7" fmla="*/ 3 h 5"/>
                <a:gd name="T8" fmla="*/ 2 w 4"/>
                <a:gd name="T9" fmla="*/ 0 h 5"/>
              </a:gdLst>
              <a:ahLst/>
              <a:cxnLst>
                <a:cxn ang="0">
                  <a:pos x="T0" y="T1"/>
                </a:cxn>
                <a:cxn ang="0">
                  <a:pos x="T2" y="T3"/>
                </a:cxn>
                <a:cxn ang="0">
                  <a:pos x="T4" y="T5"/>
                </a:cxn>
                <a:cxn ang="0">
                  <a:pos x="T6" y="T7"/>
                </a:cxn>
                <a:cxn ang="0">
                  <a:pos x="T8" y="T9"/>
                </a:cxn>
              </a:cxnLst>
              <a:rect l="0" t="0" r="r" b="b"/>
              <a:pathLst>
                <a:path w="4" h="5">
                  <a:moveTo>
                    <a:pt x="2" y="0"/>
                  </a:moveTo>
                  <a:lnTo>
                    <a:pt x="0" y="3"/>
                  </a:lnTo>
                  <a:lnTo>
                    <a:pt x="2" y="5"/>
                  </a:lnTo>
                  <a:lnTo>
                    <a:pt x="4" y="3"/>
                  </a:lnTo>
                  <a:lnTo>
                    <a:pt x="2"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 name="Freeform 52"/>
            <p:cNvSpPr>
              <a:spLocks/>
            </p:cNvSpPr>
            <p:nvPr/>
          </p:nvSpPr>
          <p:spPr bwMode="auto">
            <a:xfrm>
              <a:off x="3095626" y="4222750"/>
              <a:ext cx="47625" cy="85725"/>
            </a:xfrm>
            <a:custGeom>
              <a:avLst/>
              <a:gdLst>
                <a:gd name="T0" fmla="*/ 28 w 30"/>
                <a:gd name="T1" fmla="*/ 18 h 54"/>
                <a:gd name="T2" fmla="*/ 27 w 30"/>
                <a:gd name="T3" fmla="*/ 25 h 54"/>
                <a:gd name="T4" fmla="*/ 22 w 30"/>
                <a:gd name="T5" fmla="*/ 31 h 54"/>
                <a:gd name="T6" fmla="*/ 15 w 30"/>
                <a:gd name="T7" fmla="*/ 34 h 54"/>
                <a:gd name="T8" fmla="*/ 13 w 30"/>
                <a:gd name="T9" fmla="*/ 34 h 54"/>
                <a:gd name="T10" fmla="*/ 7 w 30"/>
                <a:gd name="T11" fmla="*/ 31 h 54"/>
                <a:gd name="T12" fmla="*/ 3 w 30"/>
                <a:gd name="T13" fmla="*/ 25 h 54"/>
                <a:gd name="T14" fmla="*/ 0 w 30"/>
                <a:gd name="T15" fmla="*/ 18 h 54"/>
                <a:gd name="T16" fmla="*/ 0 w 30"/>
                <a:gd name="T17" fmla="*/ 16 h 54"/>
                <a:gd name="T18" fmla="*/ 3 w 30"/>
                <a:gd name="T19" fmla="*/ 7 h 54"/>
                <a:gd name="T20" fmla="*/ 7 w 30"/>
                <a:gd name="T21" fmla="*/ 3 h 54"/>
                <a:gd name="T22" fmla="*/ 13 w 30"/>
                <a:gd name="T23" fmla="*/ 0 h 54"/>
                <a:gd name="T24" fmla="*/ 18 w 30"/>
                <a:gd name="T25" fmla="*/ 0 h 54"/>
                <a:gd name="T26" fmla="*/ 24 w 30"/>
                <a:gd name="T27" fmla="*/ 3 h 54"/>
                <a:gd name="T28" fmla="*/ 28 w 30"/>
                <a:gd name="T29" fmla="*/ 7 h 54"/>
                <a:gd name="T30" fmla="*/ 30 w 30"/>
                <a:gd name="T31" fmla="*/ 16 h 54"/>
                <a:gd name="T32" fmla="*/ 30 w 30"/>
                <a:gd name="T33" fmla="*/ 31 h 54"/>
                <a:gd name="T34" fmla="*/ 28 w 30"/>
                <a:gd name="T35" fmla="*/ 42 h 54"/>
                <a:gd name="T36" fmla="*/ 27 w 30"/>
                <a:gd name="T37" fmla="*/ 46 h 54"/>
                <a:gd name="T38" fmla="*/ 22 w 30"/>
                <a:gd name="T39" fmla="*/ 52 h 54"/>
                <a:gd name="T40" fmla="*/ 15 w 30"/>
                <a:gd name="T41" fmla="*/ 54 h 54"/>
                <a:gd name="T42" fmla="*/ 9 w 30"/>
                <a:gd name="T43" fmla="*/ 54 h 54"/>
                <a:gd name="T44" fmla="*/ 4 w 30"/>
                <a:gd name="T45" fmla="*/ 52 h 54"/>
                <a:gd name="T46" fmla="*/ 3 w 30"/>
                <a:gd name="T47" fmla="*/ 46 h 54"/>
                <a:gd name="T48" fmla="*/ 3 w 30"/>
                <a:gd name="T49" fmla="*/ 43 h 54"/>
                <a:gd name="T50" fmla="*/ 4 w 30"/>
                <a:gd name="T51" fmla="*/ 42 h 54"/>
                <a:gd name="T52" fmla="*/ 7 w 30"/>
                <a:gd name="T53" fmla="*/ 43 h 54"/>
                <a:gd name="T54" fmla="*/ 4 w 30"/>
                <a:gd name="T55" fmla="*/ 4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0" h="54">
                  <a:moveTo>
                    <a:pt x="28" y="18"/>
                  </a:moveTo>
                  <a:lnTo>
                    <a:pt x="27" y="25"/>
                  </a:lnTo>
                  <a:lnTo>
                    <a:pt x="22" y="31"/>
                  </a:lnTo>
                  <a:lnTo>
                    <a:pt x="15" y="34"/>
                  </a:lnTo>
                  <a:lnTo>
                    <a:pt x="13" y="34"/>
                  </a:lnTo>
                  <a:lnTo>
                    <a:pt x="7" y="31"/>
                  </a:lnTo>
                  <a:lnTo>
                    <a:pt x="3" y="25"/>
                  </a:lnTo>
                  <a:lnTo>
                    <a:pt x="0" y="18"/>
                  </a:lnTo>
                  <a:lnTo>
                    <a:pt x="0" y="16"/>
                  </a:lnTo>
                  <a:lnTo>
                    <a:pt x="3" y="7"/>
                  </a:lnTo>
                  <a:lnTo>
                    <a:pt x="7" y="3"/>
                  </a:lnTo>
                  <a:lnTo>
                    <a:pt x="13" y="0"/>
                  </a:lnTo>
                  <a:lnTo>
                    <a:pt x="18" y="0"/>
                  </a:lnTo>
                  <a:lnTo>
                    <a:pt x="24" y="3"/>
                  </a:lnTo>
                  <a:lnTo>
                    <a:pt x="28" y="7"/>
                  </a:lnTo>
                  <a:lnTo>
                    <a:pt x="30" y="16"/>
                  </a:lnTo>
                  <a:lnTo>
                    <a:pt x="30" y="31"/>
                  </a:lnTo>
                  <a:lnTo>
                    <a:pt x="28" y="42"/>
                  </a:lnTo>
                  <a:lnTo>
                    <a:pt x="27" y="46"/>
                  </a:lnTo>
                  <a:lnTo>
                    <a:pt x="22" y="52"/>
                  </a:lnTo>
                  <a:lnTo>
                    <a:pt x="15" y="54"/>
                  </a:lnTo>
                  <a:lnTo>
                    <a:pt x="9" y="54"/>
                  </a:lnTo>
                  <a:lnTo>
                    <a:pt x="4" y="52"/>
                  </a:lnTo>
                  <a:lnTo>
                    <a:pt x="3" y="46"/>
                  </a:lnTo>
                  <a:lnTo>
                    <a:pt x="3" y="43"/>
                  </a:lnTo>
                  <a:lnTo>
                    <a:pt x="4" y="42"/>
                  </a:lnTo>
                  <a:lnTo>
                    <a:pt x="7" y="43"/>
                  </a:lnTo>
                  <a:lnTo>
                    <a:pt x="4"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 name="Freeform 53"/>
            <p:cNvSpPr>
              <a:spLocks/>
            </p:cNvSpPr>
            <p:nvPr/>
          </p:nvSpPr>
          <p:spPr bwMode="auto">
            <a:xfrm>
              <a:off x="3100388" y="4222750"/>
              <a:ext cx="15875" cy="53975"/>
            </a:xfrm>
            <a:custGeom>
              <a:avLst/>
              <a:gdLst>
                <a:gd name="T0" fmla="*/ 10 w 10"/>
                <a:gd name="T1" fmla="*/ 34 h 34"/>
                <a:gd name="T2" fmla="*/ 6 w 10"/>
                <a:gd name="T3" fmla="*/ 31 h 34"/>
                <a:gd name="T4" fmla="*/ 1 w 10"/>
                <a:gd name="T5" fmla="*/ 25 h 34"/>
                <a:gd name="T6" fmla="*/ 0 w 10"/>
                <a:gd name="T7" fmla="*/ 18 h 34"/>
                <a:gd name="T8" fmla="*/ 0 w 10"/>
                <a:gd name="T9" fmla="*/ 16 h 34"/>
                <a:gd name="T10" fmla="*/ 1 w 10"/>
                <a:gd name="T11" fmla="*/ 7 h 34"/>
                <a:gd name="T12" fmla="*/ 6 w 10"/>
                <a:gd name="T13" fmla="*/ 3 h 34"/>
                <a:gd name="T14" fmla="*/ 10 w 10"/>
                <a:gd name="T15" fmla="*/ 0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34">
                  <a:moveTo>
                    <a:pt x="10" y="34"/>
                  </a:moveTo>
                  <a:lnTo>
                    <a:pt x="6" y="31"/>
                  </a:lnTo>
                  <a:lnTo>
                    <a:pt x="1" y="25"/>
                  </a:lnTo>
                  <a:lnTo>
                    <a:pt x="0" y="18"/>
                  </a:lnTo>
                  <a:lnTo>
                    <a:pt x="0" y="16"/>
                  </a:lnTo>
                  <a:lnTo>
                    <a:pt x="1" y="7"/>
                  </a:lnTo>
                  <a:lnTo>
                    <a:pt x="6" y="3"/>
                  </a:lnTo>
                  <a:lnTo>
                    <a:pt x="1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 name="Freeform 54"/>
            <p:cNvSpPr>
              <a:spLocks/>
            </p:cNvSpPr>
            <p:nvPr/>
          </p:nvSpPr>
          <p:spPr bwMode="auto">
            <a:xfrm>
              <a:off x="3119438" y="4222750"/>
              <a:ext cx="20638" cy="85725"/>
            </a:xfrm>
            <a:custGeom>
              <a:avLst/>
              <a:gdLst>
                <a:gd name="T0" fmla="*/ 3 w 13"/>
                <a:gd name="T1" fmla="*/ 0 h 54"/>
                <a:gd name="T2" fmla="*/ 7 w 13"/>
                <a:gd name="T3" fmla="*/ 3 h 54"/>
                <a:gd name="T4" fmla="*/ 12 w 13"/>
                <a:gd name="T5" fmla="*/ 7 h 54"/>
                <a:gd name="T6" fmla="*/ 13 w 13"/>
                <a:gd name="T7" fmla="*/ 16 h 54"/>
                <a:gd name="T8" fmla="*/ 13 w 13"/>
                <a:gd name="T9" fmla="*/ 31 h 54"/>
                <a:gd name="T10" fmla="*/ 12 w 13"/>
                <a:gd name="T11" fmla="*/ 42 h 54"/>
                <a:gd name="T12" fmla="*/ 9 w 13"/>
                <a:gd name="T13" fmla="*/ 46 h 54"/>
                <a:gd name="T14" fmla="*/ 4 w 13"/>
                <a:gd name="T15" fmla="*/ 52 h 54"/>
                <a:gd name="T16" fmla="*/ 0 w 13"/>
                <a:gd name="T17"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54">
                  <a:moveTo>
                    <a:pt x="3" y="0"/>
                  </a:moveTo>
                  <a:lnTo>
                    <a:pt x="7" y="3"/>
                  </a:lnTo>
                  <a:lnTo>
                    <a:pt x="12" y="7"/>
                  </a:lnTo>
                  <a:lnTo>
                    <a:pt x="13" y="16"/>
                  </a:lnTo>
                  <a:lnTo>
                    <a:pt x="13" y="31"/>
                  </a:lnTo>
                  <a:lnTo>
                    <a:pt x="12" y="42"/>
                  </a:lnTo>
                  <a:lnTo>
                    <a:pt x="9" y="46"/>
                  </a:lnTo>
                  <a:lnTo>
                    <a:pt x="4" y="52"/>
                  </a:lnTo>
                  <a:lnTo>
                    <a:pt x="0"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 name="Freeform 55"/>
            <p:cNvSpPr>
              <a:spLocks/>
            </p:cNvSpPr>
            <p:nvPr/>
          </p:nvSpPr>
          <p:spPr bwMode="auto">
            <a:xfrm>
              <a:off x="3163888" y="4222750"/>
              <a:ext cx="50800" cy="85725"/>
            </a:xfrm>
            <a:custGeom>
              <a:avLst/>
              <a:gdLst>
                <a:gd name="T0" fmla="*/ 14 w 32"/>
                <a:gd name="T1" fmla="*/ 0 h 54"/>
                <a:gd name="T2" fmla="*/ 8 w 32"/>
                <a:gd name="T3" fmla="*/ 3 h 54"/>
                <a:gd name="T4" fmla="*/ 3 w 32"/>
                <a:gd name="T5" fmla="*/ 10 h 54"/>
                <a:gd name="T6" fmla="*/ 0 w 32"/>
                <a:gd name="T7" fmla="*/ 24 h 54"/>
                <a:gd name="T8" fmla="*/ 0 w 32"/>
                <a:gd name="T9" fmla="*/ 31 h 54"/>
                <a:gd name="T10" fmla="*/ 3 w 32"/>
                <a:gd name="T11" fmla="*/ 43 h 54"/>
                <a:gd name="T12" fmla="*/ 8 w 32"/>
                <a:gd name="T13" fmla="*/ 52 h 54"/>
                <a:gd name="T14" fmla="*/ 14 w 32"/>
                <a:gd name="T15" fmla="*/ 54 h 54"/>
                <a:gd name="T16" fmla="*/ 18 w 32"/>
                <a:gd name="T17" fmla="*/ 54 h 54"/>
                <a:gd name="T18" fmla="*/ 24 w 32"/>
                <a:gd name="T19" fmla="*/ 52 h 54"/>
                <a:gd name="T20" fmla="*/ 29 w 32"/>
                <a:gd name="T21" fmla="*/ 43 h 54"/>
                <a:gd name="T22" fmla="*/ 32 w 32"/>
                <a:gd name="T23" fmla="*/ 31 h 54"/>
                <a:gd name="T24" fmla="*/ 32 w 32"/>
                <a:gd name="T25" fmla="*/ 24 h 54"/>
                <a:gd name="T26" fmla="*/ 29 w 32"/>
                <a:gd name="T27" fmla="*/ 10 h 54"/>
                <a:gd name="T28" fmla="*/ 24 w 32"/>
                <a:gd name="T29" fmla="*/ 3 h 54"/>
                <a:gd name="T30" fmla="*/ 18 w 32"/>
                <a:gd name="T31" fmla="*/ 0 h 54"/>
                <a:gd name="T32" fmla="*/ 14 w 32"/>
                <a:gd name="T33" fmla="*/ 0 h 54"/>
                <a:gd name="T34" fmla="*/ 9 w 32"/>
                <a:gd name="T35" fmla="*/ 3 h 54"/>
                <a:gd name="T36" fmla="*/ 8 w 32"/>
                <a:gd name="T37" fmla="*/ 6 h 54"/>
                <a:gd name="T38" fmla="*/ 5 w 32"/>
                <a:gd name="T39" fmla="*/ 10 h 54"/>
                <a:gd name="T40" fmla="*/ 3 w 32"/>
                <a:gd name="T41" fmla="*/ 24 h 54"/>
                <a:gd name="T42" fmla="*/ 3 w 32"/>
                <a:gd name="T43" fmla="*/ 31 h 54"/>
                <a:gd name="T44" fmla="*/ 5 w 32"/>
                <a:gd name="T45" fmla="*/ 43 h 54"/>
                <a:gd name="T46" fmla="*/ 8 w 32"/>
                <a:gd name="T47" fmla="*/ 49 h 54"/>
                <a:gd name="T48" fmla="*/ 9 w 32"/>
                <a:gd name="T49" fmla="*/ 52 h 54"/>
                <a:gd name="T50" fmla="*/ 14 w 32"/>
                <a:gd name="T5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2" h="54">
                  <a:moveTo>
                    <a:pt x="14" y="0"/>
                  </a:moveTo>
                  <a:lnTo>
                    <a:pt x="8" y="3"/>
                  </a:lnTo>
                  <a:lnTo>
                    <a:pt x="3" y="10"/>
                  </a:lnTo>
                  <a:lnTo>
                    <a:pt x="0" y="24"/>
                  </a:lnTo>
                  <a:lnTo>
                    <a:pt x="0" y="31"/>
                  </a:lnTo>
                  <a:lnTo>
                    <a:pt x="3" y="43"/>
                  </a:lnTo>
                  <a:lnTo>
                    <a:pt x="8" y="52"/>
                  </a:lnTo>
                  <a:lnTo>
                    <a:pt x="14" y="54"/>
                  </a:lnTo>
                  <a:lnTo>
                    <a:pt x="18" y="54"/>
                  </a:lnTo>
                  <a:lnTo>
                    <a:pt x="24" y="52"/>
                  </a:lnTo>
                  <a:lnTo>
                    <a:pt x="29" y="43"/>
                  </a:lnTo>
                  <a:lnTo>
                    <a:pt x="32" y="31"/>
                  </a:lnTo>
                  <a:lnTo>
                    <a:pt x="32" y="24"/>
                  </a:lnTo>
                  <a:lnTo>
                    <a:pt x="29" y="10"/>
                  </a:lnTo>
                  <a:lnTo>
                    <a:pt x="24" y="3"/>
                  </a:lnTo>
                  <a:lnTo>
                    <a:pt x="18" y="0"/>
                  </a:lnTo>
                  <a:lnTo>
                    <a:pt x="14" y="0"/>
                  </a:lnTo>
                  <a:lnTo>
                    <a:pt x="9" y="3"/>
                  </a:lnTo>
                  <a:lnTo>
                    <a:pt x="8" y="6"/>
                  </a:lnTo>
                  <a:lnTo>
                    <a:pt x="5" y="10"/>
                  </a:lnTo>
                  <a:lnTo>
                    <a:pt x="3" y="24"/>
                  </a:lnTo>
                  <a:lnTo>
                    <a:pt x="3" y="31"/>
                  </a:lnTo>
                  <a:lnTo>
                    <a:pt x="5" y="43"/>
                  </a:lnTo>
                  <a:lnTo>
                    <a:pt x="8" y="49"/>
                  </a:lnTo>
                  <a:lnTo>
                    <a:pt x="9" y="52"/>
                  </a:lnTo>
                  <a:lnTo>
                    <a:pt x="14"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 name="Freeform 56"/>
            <p:cNvSpPr>
              <a:spLocks/>
            </p:cNvSpPr>
            <p:nvPr/>
          </p:nvSpPr>
          <p:spPr bwMode="auto">
            <a:xfrm>
              <a:off x="3192463" y="4222750"/>
              <a:ext cx="17463" cy="85725"/>
            </a:xfrm>
            <a:custGeom>
              <a:avLst/>
              <a:gdLst>
                <a:gd name="T0" fmla="*/ 0 w 11"/>
                <a:gd name="T1" fmla="*/ 54 h 54"/>
                <a:gd name="T2" fmla="*/ 5 w 11"/>
                <a:gd name="T3" fmla="*/ 52 h 54"/>
                <a:gd name="T4" fmla="*/ 6 w 11"/>
                <a:gd name="T5" fmla="*/ 49 h 54"/>
                <a:gd name="T6" fmla="*/ 8 w 11"/>
                <a:gd name="T7" fmla="*/ 43 h 54"/>
                <a:gd name="T8" fmla="*/ 11 w 11"/>
                <a:gd name="T9" fmla="*/ 31 h 54"/>
                <a:gd name="T10" fmla="*/ 11 w 11"/>
                <a:gd name="T11" fmla="*/ 24 h 54"/>
                <a:gd name="T12" fmla="*/ 8 w 11"/>
                <a:gd name="T13" fmla="*/ 10 h 54"/>
                <a:gd name="T14" fmla="*/ 6 w 11"/>
                <a:gd name="T15" fmla="*/ 6 h 54"/>
                <a:gd name="T16" fmla="*/ 5 w 11"/>
                <a:gd name="T17" fmla="*/ 3 h 54"/>
                <a:gd name="T18" fmla="*/ 0 w 11"/>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54">
                  <a:moveTo>
                    <a:pt x="0" y="54"/>
                  </a:moveTo>
                  <a:lnTo>
                    <a:pt x="5" y="52"/>
                  </a:lnTo>
                  <a:lnTo>
                    <a:pt x="6" y="49"/>
                  </a:lnTo>
                  <a:lnTo>
                    <a:pt x="8" y="43"/>
                  </a:lnTo>
                  <a:lnTo>
                    <a:pt x="11" y="31"/>
                  </a:lnTo>
                  <a:lnTo>
                    <a:pt x="11" y="24"/>
                  </a:lnTo>
                  <a:lnTo>
                    <a:pt x="8" y="10"/>
                  </a:lnTo>
                  <a:lnTo>
                    <a:pt x="6" y="6"/>
                  </a:lnTo>
                  <a:lnTo>
                    <a:pt x="5"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 name="Line 57"/>
            <p:cNvSpPr>
              <a:spLocks noChangeShapeType="1"/>
            </p:cNvSpPr>
            <p:nvPr/>
          </p:nvSpPr>
          <p:spPr bwMode="auto">
            <a:xfrm flipV="1">
              <a:off x="3757613" y="4062413"/>
              <a:ext cx="0" cy="6191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 name="Freeform 58"/>
            <p:cNvSpPr>
              <a:spLocks/>
            </p:cNvSpPr>
            <p:nvPr/>
          </p:nvSpPr>
          <p:spPr bwMode="auto">
            <a:xfrm>
              <a:off x="3656013" y="4222750"/>
              <a:ext cx="15875" cy="85725"/>
            </a:xfrm>
            <a:custGeom>
              <a:avLst/>
              <a:gdLst>
                <a:gd name="T0" fmla="*/ 0 w 10"/>
                <a:gd name="T1" fmla="*/ 10 h 54"/>
                <a:gd name="T2" fmla="*/ 3 w 10"/>
                <a:gd name="T3" fmla="*/ 7 h 54"/>
                <a:gd name="T4" fmla="*/ 10 w 10"/>
                <a:gd name="T5" fmla="*/ 0 h 54"/>
                <a:gd name="T6" fmla="*/ 10 w 10"/>
                <a:gd name="T7" fmla="*/ 54 h 54"/>
              </a:gdLst>
              <a:ahLst/>
              <a:cxnLst>
                <a:cxn ang="0">
                  <a:pos x="T0" y="T1"/>
                </a:cxn>
                <a:cxn ang="0">
                  <a:pos x="T2" y="T3"/>
                </a:cxn>
                <a:cxn ang="0">
                  <a:pos x="T4" y="T5"/>
                </a:cxn>
                <a:cxn ang="0">
                  <a:pos x="T6" y="T7"/>
                </a:cxn>
              </a:cxnLst>
              <a:rect l="0" t="0" r="r" b="b"/>
              <a:pathLst>
                <a:path w="10" h="54">
                  <a:moveTo>
                    <a:pt x="0" y="10"/>
                  </a:moveTo>
                  <a:lnTo>
                    <a:pt x="3" y="7"/>
                  </a:lnTo>
                  <a:lnTo>
                    <a:pt x="10" y="0"/>
                  </a:lnTo>
                  <a:lnTo>
                    <a:pt x="10"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 name="Line 59"/>
            <p:cNvSpPr>
              <a:spLocks noChangeShapeType="1"/>
            </p:cNvSpPr>
            <p:nvPr/>
          </p:nvSpPr>
          <p:spPr bwMode="auto">
            <a:xfrm>
              <a:off x="3670301" y="4227513"/>
              <a:ext cx="0" cy="809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 name="Line 60"/>
            <p:cNvSpPr>
              <a:spLocks noChangeShapeType="1"/>
            </p:cNvSpPr>
            <p:nvPr/>
          </p:nvSpPr>
          <p:spPr bwMode="auto">
            <a:xfrm>
              <a:off x="3656013" y="4308475"/>
              <a:ext cx="3016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 name="Freeform 61"/>
            <p:cNvSpPr>
              <a:spLocks/>
            </p:cNvSpPr>
            <p:nvPr/>
          </p:nvSpPr>
          <p:spPr bwMode="auto">
            <a:xfrm>
              <a:off x="3717926" y="4300538"/>
              <a:ext cx="6350" cy="7938"/>
            </a:xfrm>
            <a:custGeom>
              <a:avLst/>
              <a:gdLst>
                <a:gd name="T0" fmla="*/ 2 w 4"/>
                <a:gd name="T1" fmla="*/ 0 h 5"/>
                <a:gd name="T2" fmla="*/ 0 w 4"/>
                <a:gd name="T3" fmla="*/ 3 h 5"/>
                <a:gd name="T4" fmla="*/ 2 w 4"/>
                <a:gd name="T5" fmla="*/ 5 h 5"/>
                <a:gd name="T6" fmla="*/ 4 w 4"/>
                <a:gd name="T7" fmla="*/ 3 h 5"/>
                <a:gd name="T8" fmla="*/ 2 w 4"/>
                <a:gd name="T9" fmla="*/ 0 h 5"/>
              </a:gdLst>
              <a:ahLst/>
              <a:cxnLst>
                <a:cxn ang="0">
                  <a:pos x="T0" y="T1"/>
                </a:cxn>
                <a:cxn ang="0">
                  <a:pos x="T2" y="T3"/>
                </a:cxn>
                <a:cxn ang="0">
                  <a:pos x="T4" y="T5"/>
                </a:cxn>
                <a:cxn ang="0">
                  <a:pos x="T6" y="T7"/>
                </a:cxn>
                <a:cxn ang="0">
                  <a:pos x="T8" y="T9"/>
                </a:cxn>
              </a:cxnLst>
              <a:rect l="0" t="0" r="r" b="b"/>
              <a:pathLst>
                <a:path w="4" h="5">
                  <a:moveTo>
                    <a:pt x="2" y="0"/>
                  </a:moveTo>
                  <a:lnTo>
                    <a:pt x="0" y="3"/>
                  </a:lnTo>
                  <a:lnTo>
                    <a:pt x="2" y="5"/>
                  </a:lnTo>
                  <a:lnTo>
                    <a:pt x="4" y="3"/>
                  </a:lnTo>
                  <a:lnTo>
                    <a:pt x="2"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 name="Freeform 62"/>
            <p:cNvSpPr>
              <a:spLocks/>
            </p:cNvSpPr>
            <p:nvPr/>
          </p:nvSpPr>
          <p:spPr bwMode="auto">
            <a:xfrm>
              <a:off x="3748088" y="4222750"/>
              <a:ext cx="47625" cy="85725"/>
            </a:xfrm>
            <a:custGeom>
              <a:avLst/>
              <a:gdLst>
                <a:gd name="T0" fmla="*/ 13 w 30"/>
                <a:gd name="T1" fmla="*/ 0 h 54"/>
                <a:gd name="T2" fmla="*/ 6 w 30"/>
                <a:gd name="T3" fmla="*/ 3 h 54"/>
                <a:gd name="T4" fmla="*/ 2 w 30"/>
                <a:gd name="T5" fmla="*/ 10 h 54"/>
                <a:gd name="T6" fmla="*/ 0 w 30"/>
                <a:gd name="T7" fmla="*/ 24 h 54"/>
                <a:gd name="T8" fmla="*/ 0 w 30"/>
                <a:gd name="T9" fmla="*/ 31 h 54"/>
                <a:gd name="T10" fmla="*/ 2 w 30"/>
                <a:gd name="T11" fmla="*/ 43 h 54"/>
                <a:gd name="T12" fmla="*/ 6 w 30"/>
                <a:gd name="T13" fmla="*/ 52 h 54"/>
                <a:gd name="T14" fmla="*/ 13 w 30"/>
                <a:gd name="T15" fmla="*/ 54 h 54"/>
                <a:gd name="T16" fmla="*/ 17 w 30"/>
                <a:gd name="T17" fmla="*/ 54 h 54"/>
                <a:gd name="T18" fmla="*/ 24 w 30"/>
                <a:gd name="T19" fmla="*/ 52 h 54"/>
                <a:gd name="T20" fmla="*/ 29 w 30"/>
                <a:gd name="T21" fmla="*/ 43 h 54"/>
                <a:gd name="T22" fmla="*/ 30 w 30"/>
                <a:gd name="T23" fmla="*/ 31 h 54"/>
                <a:gd name="T24" fmla="*/ 30 w 30"/>
                <a:gd name="T25" fmla="*/ 24 h 54"/>
                <a:gd name="T26" fmla="*/ 29 w 30"/>
                <a:gd name="T27" fmla="*/ 10 h 54"/>
                <a:gd name="T28" fmla="*/ 24 w 30"/>
                <a:gd name="T29" fmla="*/ 3 h 54"/>
                <a:gd name="T30" fmla="*/ 17 w 30"/>
                <a:gd name="T31" fmla="*/ 0 h 54"/>
                <a:gd name="T32" fmla="*/ 13 w 30"/>
                <a:gd name="T33" fmla="*/ 0 h 54"/>
                <a:gd name="T34" fmla="*/ 8 w 30"/>
                <a:gd name="T35" fmla="*/ 3 h 54"/>
                <a:gd name="T36" fmla="*/ 6 w 30"/>
                <a:gd name="T37" fmla="*/ 6 h 54"/>
                <a:gd name="T38" fmla="*/ 5 w 30"/>
                <a:gd name="T39" fmla="*/ 10 h 54"/>
                <a:gd name="T40" fmla="*/ 2 w 30"/>
                <a:gd name="T41" fmla="*/ 24 h 54"/>
                <a:gd name="T42" fmla="*/ 2 w 30"/>
                <a:gd name="T43" fmla="*/ 31 h 54"/>
                <a:gd name="T44" fmla="*/ 5 w 30"/>
                <a:gd name="T45" fmla="*/ 43 h 54"/>
                <a:gd name="T46" fmla="*/ 6 w 30"/>
                <a:gd name="T47" fmla="*/ 49 h 54"/>
                <a:gd name="T48" fmla="*/ 8 w 30"/>
                <a:gd name="T49" fmla="*/ 52 h 54"/>
                <a:gd name="T50" fmla="*/ 13 w 30"/>
                <a:gd name="T5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0" h="54">
                  <a:moveTo>
                    <a:pt x="13" y="0"/>
                  </a:moveTo>
                  <a:lnTo>
                    <a:pt x="6" y="3"/>
                  </a:lnTo>
                  <a:lnTo>
                    <a:pt x="2" y="10"/>
                  </a:lnTo>
                  <a:lnTo>
                    <a:pt x="0" y="24"/>
                  </a:lnTo>
                  <a:lnTo>
                    <a:pt x="0" y="31"/>
                  </a:lnTo>
                  <a:lnTo>
                    <a:pt x="2" y="43"/>
                  </a:lnTo>
                  <a:lnTo>
                    <a:pt x="6" y="52"/>
                  </a:lnTo>
                  <a:lnTo>
                    <a:pt x="13" y="54"/>
                  </a:lnTo>
                  <a:lnTo>
                    <a:pt x="17" y="54"/>
                  </a:lnTo>
                  <a:lnTo>
                    <a:pt x="24" y="52"/>
                  </a:lnTo>
                  <a:lnTo>
                    <a:pt x="29" y="43"/>
                  </a:lnTo>
                  <a:lnTo>
                    <a:pt x="30" y="31"/>
                  </a:lnTo>
                  <a:lnTo>
                    <a:pt x="30" y="24"/>
                  </a:lnTo>
                  <a:lnTo>
                    <a:pt x="29" y="10"/>
                  </a:lnTo>
                  <a:lnTo>
                    <a:pt x="24" y="3"/>
                  </a:lnTo>
                  <a:lnTo>
                    <a:pt x="17" y="0"/>
                  </a:lnTo>
                  <a:lnTo>
                    <a:pt x="13" y="0"/>
                  </a:lnTo>
                  <a:lnTo>
                    <a:pt x="8" y="3"/>
                  </a:lnTo>
                  <a:lnTo>
                    <a:pt x="6" y="6"/>
                  </a:lnTo>
                  <a:lnTo>
                    <a:pt x="5" y="10"/>
                  </a:lnTo>
                  <a:lnTo>
                    <a:pt x="2" y="24"/>
                  </a:lnTo>
                  <a:lnTo>
                    <a:pt x="2" y="31"/>
                  </a:lnTo>
                  <a:lnTo>
                    <a:pt x="5" y="43"/>
                  </a:lnTo>
                  <a:lnTo>
                    <a:pt x="6" y="49"/>
                  </a:lnTo>
                  <a:lnTo>
                    <a:pt x="8" y="52"/>
                  </a:lnTo>
                  <a:lnTo>
                    <a:pt x="13"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4" name="Freeform 63"/>
            <p:cNvSpPr>
              <a:spLocks/>
            </p:cNvSpPr>
            <p:nvPr/>
          </p:nvSpPr>
          <p:spPr bwMode="auto">
            <a:xfrm>
              <a:off x="3775076" y="4222750"/>
              <a:ext cx="19050" cy="85725"/>
            </a:xfrm>
            <a:custGeom>
              <a:avLst/>
              <a:gdLst>
                <a:gd name="T0" fmla="*/ 0 w 12"/>
                <a:gd name="T1" fmla="*/ 54 h 54"/>
                <a:gd name="T2" fmla="*/ 5 w 12"/>
                <a:gd name="T3" fmla="*/ 52 h 54"/>
                <a:gd name="T4" fmla="*/ 7 w 12"/>
                <a:gd name="T5" fmla="*/ 49 h 54"/>
                <a:gd name="T6" fmla="*/ 9 w 12"/>
                <a:gd name="T7" fmla="*/ 43 h 54"/>
                <a:gd name="T8" fmla="*/ 12 w 12"/>
                <a:gd name="T9" fmla="*/ 31 h 54"/>
                <a:gd name="T10" fmla="*/ 12 w 12"/>
                <a:gd name="T11" fmla="*/ 24 h 54"/>
                <a:gd name="T12" fmla="*/ 9 w 12"/>
                <a:gd name="T13" fmla="*/ 10 h 54"/>
                <a:gd name="T14" fmla="*/ 7 w 12"/>
                <a:gd name="T15" fmla="*/ 6 h 54"/>
                <a:gd name="T16" fmla="*/ 5 w 12"/>
                <a:gd name="T17" fmla="*/ 3 h 54"/>
                <a:gd name="T18" fmla="*/ 0 w 12"/>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54">
                  <a:moveTo>
                    <a:pt x="0" y="54"/>
                  </a:moveTo>
                  <a:lnTo>
                    <a:pt x="5" y="52"/>
                  </a:lnTo>
                  <a:lnTo>
                    <a:pt x="7" y="49"/>
                  </a:lnTo>
                  <a:lnTo>
                    <a:pt x="9" y="43"/>
                  </a:lnTo>
                  <a:lnTo>
                    <a:pt x="12" y="31"/>
                  </a:lnTo>
                  <a:lnTo>
                    <a:pt x="12" y="24"/>
                  </a:lnTo>
                  <a:lnTo>
                    <a:pt x="9" y="10"/>
                  </a:lnTo>
                  <a:lnTo>
                    <a:pt x="7" y="6"/>
                  </a:lnTo>
                  <a:lnTo>
                    <a:pt x="5"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5" name="Freeform 64"/>
            <p:cNvSpPr>
              <a:spLocks/>
            </p:cNvSpPr>
            <p:nvPr/>
          </p:nvSpPr>
          <p:spPr bwMode="auto">
            <a:xfrm>
              <a:off x="3817938" y="4222750"/>
              <a:ext cx="47625" cy="85725"/>
            </a:xfrm>
            <a:custGeom>
              <a:avLst/>
              <a:gdLst>
                <a:gd name="T0" fmla="*/ 12 w 30"/>
                <a:gd name="T1" fmla="*/ 0 h 54"/>
                <a:gd name="T2" fmla="*/ 6 w 30"/>
                <a:gd name="T3" fmla="*/ 3 h 54"/>
                <a:gd name="T4" fmla="*/ 1 w 30"/>
                <a:gd name="T5" fmla="*/ 10 h 54"/>
                <a:gd name="T6" fmla="*/ 0 w 30"/>
                <a:gd name="T7" fmla="*/ 24 h 54"/>
                <a:gd name="T8" fmla="*/ 0 w 30"/>
                <a:gd name="T9" fmla="*/ 31 h 54"/>
                <a:gd name="T10" fmla="*/ 1 w 30"/>
                <a:gd name="T11" fmla="*/ 43 h 54"/>
                <a:gd name="T12" fmla="*/ 6 w 30"/>
                <a:gd name="T13" fmla="*/ 52 h 54"/>
                <a:gd name="T14" fmla="*/ 12 w 30"/>
                <a:gd name="T15" fmla="*/ 54 h 54"/>
                <a:gd name="T16" fmla="*/ 17 w 30"/>
                <a:gd name="T17" fmla="*/ 54 h 54"/>
                <a:gd name="T18" fmla="*/ 24 w 30"/>
                <a:gd name="T19" fmla="*/ 52 h 54"/>
                <a:gd name="T20" fmla="*/ 27 w 30"/>
                <a:gd name="T21" fmla="*/ 43 h 54"/>
                <a:gd name="T22" fmla="*/ 30 w 30"/>
                <a:gd name="T23" fmla="*/ 31 h 54"/>
                <a:gd name="T24" fmla="*/ 30 w 30"/>
                <a:gd name="T25" fmla="*/ 24 h 54"/>
                <a:gd name="T26" fmla="*/ 27 w 30"/>
                <a:gd name="T27" fmla="*/ 10 h 54"/>
                <a:gd name="T28" fmla="*/ 24 w 30"/>
                <a:gd name="T29" fmla="*/ 3 h 54"/>
                <a:gd name="T30" fmla="*/ 17 w 30"/>
                <a:gd name="T31" fmla="*/ 0 h 54"/>
                <a:gd name="T32" fmla="*/ 12 w 30"/>
                <a:gd name="T33" fmla="*/ 0 h 54"/>
                <a:gd name="T34" fmla="*/ 8 w 30"/>
                <a:gd name="T35" fmla="*/ 3 h 54"/>
                <a:gd name="T36" fmla="*/ 6 w 30"/>
                <a:gd name="T37" fmla="*/ 6 h 54"/>
                <a:gd name="T38" fmla="*/ 3 w 30"/>
                <a:gd name="T39" fmla="*/ 10 h 54"/>
                <a:gd name="T40" fmla="*/ 1 w 30"/>
                <a:gd name="T41" fmla="*/ 24 h 54"/>
                <a:gd name="T42" fmla="*/ 1 w 30"/>
                <a:gd name="T43" fmla="*/ 31 h 54"/>
                <a:gd name="T44" fmla="*/ 3 w 30"/>
                <a:gd name="T45" fmla="*/ 43 h 54"/>
                <a:gd name="T46" fmla="*/ 6 w 30"/>
                <a:gd name="T47" fmla="*/ 49 h 54"/>
                <a:gd name="T48" fmla="*/ 8 w 30"/>
                <a:gd name="T49" fmla="*/ 52 h 54"/>
                <a:gd name="T50" fmla="*/ 12 w 30"/>
                <a:gd name="T5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0" h="54">
                  <a:moveTo>
                    <a:pt x="12" y="0"/>
                  </a:moveTo>
                  <a:lnTo>
                    <a:pt x="6" y="3"/>
                  </a:lnTo>
                  <a:lnTo>
                    <a:pt x="1" y="10"/>
                  </a:lnTo>
                  <a:lnTo>
                    <a:pt x="0" y="24"/>
                  </a:lnTo>
                  <a:lnTo>
                    <a:pt x="0" y="31"/>
                  </a:lnTo>
                  <a:lnTo>
                    <a:pt x="1" y="43"/>
                  </a:lnTo>
                  <a:lnTo>
                    <a:pt x="6" y="52"/>
                  </a:lnTo>
                  <a:lnTo>
                    <a:pt x="12" y="54"/>
                  </a:lnTo>
                  <a:lnTo>
                    <a:pt x="17" y="54"/>
                  </a:lnTo>
                  <a:lnTo>
                    <a:pt x="24" y="52"/>
                  </a:lnTo>
                  <a:lnTo>
                    <a:pt x="27" y="43"/>
                  </a:lnTo>
                  <a:lnTo>
                    <a:pt x="30" y="31"/>
                  </a:lnTo>
                  <a:lnTo>
                    <a:pt x="30" y="24"/>
                  </a:lnTo>
                  <a:lnTo>
                    <a:pt x="27" y="10"/>
                  </a:lnTo>
                  <a:lnTo>
                    <a:pt x="24" y="3"/>
                  </a:lnTo>
                  <a:lnTo>
                    <a:pt x="17" y="0"/>
                  </a:lnTo>
                  <a:lnTo>
                    <a:pt x="12" y="0"/>
                  </a:lnTo>
                  <a:lnTo>
                    <a:pt x="8" y="3"/>
                  </a:lnTo>
                  <a:lnTo>
                    <a:pt x="6" y="6"/>
                  </a:lnTo>
                  <a:lnTo>
                    <a:pt x="3" y="10"/>
                  </a:lnTo>
                  <a:lnTo>
                    <a:pt x="1" y="24"/>
                  </a:lnTo>
                  <a:lnTo>
                    <a:pt x="1" y="31"/>
                  </a:lnTo>
                  <a:lnTo>
                    <a:pt x="3" y="43"/>
                  </a:lnTo>
                  <a:lnTo>
                    <a:pt x="6" y="49"/>
                  </a:lnTo>
                  <a:lnTo>
                    <a:pt x="8" y="52"/>
                  </a:lnTo>
                  <a:lnTo>
                    <a:pt x="12"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 name="Freeform 65"/>
            <p:cNvSpPr>
              <a:spLocks/>
            </p:cNvSpPr>
            <p:nvPr/>
          </p:nvSpPr>
          <p:spPr bwMode="auto">
            <a:xfrm>
              <a:off x="3844926" y="4222750"/>
              <a:ext cx="15875" cy="85725"/>
            </a:xfrm>
            <a:custGeom>
              <a:avLst/>
              <a:gdLst>
                <a:gd name="T0" fmla="*/ 0 w 10"/>
                <a:gd name="T1" fmla="*/ 54 h 54"/>
                <a:gd name="T2" fmla="*/ 4 w 10"/>
                <a:gd name="T3" fmla="*/ 52 h 54"/>
                <a:gd name="T4" fmla="*/ 7 w 10"/>
                <a:gd name="T5" fmla="*/ 49 h 54"/>
                <a:gd name="T6" fmla="*/ 8 w 10"/>
                <a:gd name="T7" fmla="*/ 43 h 54"/>
                <a:gd name="T8" fmla="*/ 10 w 10"/>
                <a:gd name="T9" fmla="*/ 31 h 54"/>
                <a:gd name="T10" fmla="*/ 10 w 10"/>
                <a:gd name="T11" fmla="*/ 24 h 54"/>
                <a:gd name="T12" fmla="*/ 8 w 10"/>
                <a:gd name="T13" fmla="*/ 10 h 54"/>
                <a:gd name="T14" fmla="*/ 7 w 10"/>
                <a:gd name="T15" fmla="*/ 6 h 54"/>
                <a:gd name="T16" fmla="*/ 4 w 10"/>
                <a:gd name="T17" fmla="*/ 3 h 54"/>
                <a:gd name="T18" fmla="*/ 0 w 10"/>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54">
                  <a:moveTo>
                    <a:pt x="0" y="54"/>
                  </a:moveTo>
                  <a:lnTo>
                    <a:pt x="4" y="52"/>
                  </a:lnTo>
                  <a:lnTo>
                    <a:pt x="7" y="49"/>
                  </a:lnTo>
                  <a:lnTo>
                    <a:pt x="8" y="43"/>
                  </a:lnTo>
                  <a:lnTo>
                    <a:pt x="10" y="31"/>
                  </a:lnTo>
                  <a:lnTo>
                    <a:pt x="10" y="24"/>
                  </a:lnTo>
                  <a:lnTo>
                    <a:pt x="8" y="10"/>
                  </a:lnTo>
                  <a:lnTo>
                    <a:pt x="7" y="6"/>
                  </a:lnTo>
                  <a:lnTo>
                    <a:pt x="4"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 name="Line 66"/>
            <p:cNvSpPr>
              <a:spLocks noChangeShapeType="1"/>
            </p:cNvSpPr>
            <p:nvPr/>
          </p:nvSpPr>
          <p:spPr bwMode="auto">
            <a:xfrm flipV="1">
              <a:off x="823913" y="4094163"/>
              <a:ext cx="0" cy="301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8" name="Line 67"/>
            <p:cNvSpPr>
              <a:spLocks noChangeShapeType="1"/>
            </p:cNvSpPr>
            <p:nvPr/>
          </p:nvSpPr>
          <p:spPr bwMode="auto">
            <a:xfrm flipV="1">
              <a:off x="889001" y="4094163"/>
              <a:ext cx="0" cy="301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9" name="Line 68"/>
            <p:cNvSpPr>
              <a:spLocks noChangeShapeType="1"/>
            </p:cNvSpPr>
            <p:nvPr/>
          </p:nvSpPr>
          <p:spPr bwMode="auto">
            <a:xfrm flipV="1">
              <a:off x="954088" y="4094163"/>
              <a:ext cx="0" cy="301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0" name="Line 69"/>
            <p:cNvSpPr>
              <a:spLocks noChangeShapeType="1"/>
            </p:cNvSpPr>
            <p:nvPr/>
          </p:nvSpPr>
          <p:spPr bwMode="auto">
            <a:xfrm flipV="1">
              <a:off x="1019176" y="4094163"/>
              <a:ext cx="0" cy="301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 name="Line 70"/>
            <p:cNvSpPr>
              <a:spLocks noChangeShapeType="1"/>
            </p:cNvSpPr>
            <p:nvPr/>
          </p:nvSpPr>
          <p:spPr bwMode="auto">
            <a:xfrm flipV="1">
              <a:off x="1085851" y="4094163"/>
              <a:ext cx="0" cy="301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2" name="Line 71"/>
            <p:cNvSpPr>
              <a:spLocks noChangeShapeType="1"/>
            </p:cNvSpPr>
            <p:nvPr/>
          </p:nvSpPr>
          <p:spPr bwMode="auto">
            <a:xfrm flipV="1">
              <a:off x="1216026" y="4094163"/>
              <a:ext cx="0" cy="301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3" name="Line 72"/>
            <p:cNvSpPr>
              <a:spLocks noChangeShapeType="1"/>
            </p:cNvSpPr>
            <p:nvPr/>
          </p:nvSpPr>
          <p:spPr bwMode="auto">
            <a:xfrm flipV="1">
              <a:off x="1279526" y="4094163"/>
              <a:ext cx="0" cy="301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4" name="Line 73"/>
            <p:cNvSpPr>
              <a:spLocks noChangeShapeType="1"/>
            </p:cNvSpPr>
            <p:nvPr/>
          </p:nvSpPr>
          <p:spPr bwMode="auto">
            <a:xfrm flipV="1">
              <a:off x="1346201" y="4094163"/>
              <a:ext cx="0" cy="301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5" name="Line 74"/>
            <p:cNvSpPr>
              <a:spLocks noChangeShapeType="1"/>
            </p:cNvSpPr>
            <p:nvPr/>
          </p:nvSpPr>
          <p:spPr bwMode="auto">
            <a:xfrm flipV="1">
              <a:off x="1411288" y="4094163"/>
              <a:ext cx="0" cy="301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6" name="Line 75"/>
            <p:cNvSpPr>
              <a:spLocks noChangeShapeType="1"/>
            </p:cNvSpPr>
            <p:nvPr/>
          </p:nvSpPr>
          <p:spPr bwMode="auto">
            <a:xfrm flipV="1">
              <a:off x="1474788" y="4094163"/>
              <a:ext cx="0" cy="301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7" name="Line 76"/>
            <p:cNvSpPr>
              <a:spLocks noChangeShapeType="1"/>
            </p:cNvSpPr>
            <p:nvPr/>
          </p:nvSpPr>
          <p:spPr bwMode="auto">
            <a:xfrm flipV="1">
              <a:off x="1541463" y="4094163"/>
              <a:ext cx="0" cy="301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8" name="Line 77"/>
            <p:cNvSpPr>
              <a:spLocks noChangeShapeType="1"/>
            </p:cNvSpPr>
            <p:nvPr/>
          </p:nvSpPr>
          <p:spPr bwMode="auto">
            <a:xfrm flipV="1">
              <a:off x="1606551" y="4094163"/>
              <a:ext cx="0" cy="301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9" name="Line 78"/>
            <p:cNvSpPr>
              <a:spLocks noChangeShapeType="1"/>
            </p:cNvSpPr>
            <p:nvPr/>
          </p:nvSpPr>
          <p:spPr bwMode="auto">
            <a:xfrm flipV="1">
              <a:off x="1671638" y="4094163"/>
              <a:ext cx="0" cy="301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0" name="Line 79"/>
            <p:cNvSpPr>
              <a:spLocks noChangeShapeType="1"/>
            </p:cNvSpPr>
            <p:nvPr/>
          </p:nvSpPr>
          <p:spPr bwMode="auto">
            <a:xfrm flipV="1">
              <a:off x="1736726" y="4094163"/>
              <a:ext cx="0" cy="301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1" name="Line 80"/>
            <p:cNvSpPr>
              <a:spLocks noChangeShapeType="1"/>
            </p:cNvSpPr>
            <p:nvPr/>
          </p:nvSpPr>
          <p:spPr bwMode="auto">
            <a:xfrm flipV="1">
              <a:off x="1866901" y="4094163"/>
              <a:ext cx="0" cy="301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2" name="Line 81"/>
            <p:cNvSpPr>
              <a:spLocks noChangeShapeType="1"/>
            </p:cNvSpPr>
            <p:nvPr/>
          </p:nvSpPr>
          <p:spPr bwMode="auto">
            <a:xfrm flipV="1">
              <a:off x="1933576" y="4094163"/>
              <a:ext cx="0" cy="301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3" name="Line 82"/>
            <p:cNvSpPr>
              <a:spLocks noChangeShapeType="1"/>
            </p:cNvSpPr>
            <p:nvPr/>
          </p:nvSpPr>
          <p:spPr bwMode="auto">
            <a:xfrm flipV="1">
              <a:off x="1997076" y="4094163"/>
              <a:ext cx="0" cy="301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4" name="Line 83"/>
            <p:cNvSpPr>
              <a:spLocks noChangeShapeType="1"/>
            </p:cNvSpPr>
            <p:nvPr/>
          </p:nvSpPr>
          <p:spPr bwMode="auto">
            <a:xfrm flipV="1">
              <a:off x="2062163" y="4094163"/>
              <a:ext cx="0" cy="301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5" name="Line 84"/>
            <p:cNvSpPr>
              <a:spLocks noChangeShapeType="1"/>
            </p:cNvSpPr>
            <p:nvPr/>
          </p:nvSpPr>
          <p:spPr bwMode="auto">
            <a:xfrm flipV="1">
              <a:off x="2128838" y="4094163"/>
              <a:ext cx="0" cy="301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6" name="Line 85"/>
            <p:cNvSpPr>
              <a:spLocks noChangeShapeType="1"/>
            </p:cNvSpPr>
            <p:nvPr/>
          </p:nvSpPr>
          <p:spPr bwMode="auto">
            <a:xfrm flipV="1">
              <a:off x="2192338" y="4094163"/>
              <a:ext cx="0" cy="301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7" name="Line 86"/>
            <p:cNvSpPr>
              <a:spLocks noChangeShapeType="1"/>
            </p:cNvSpPr>
            <p:nvPr/>
          </p:nvSpPr>
          <p:spPr bwMode="auto">
            <a:xfrm flipV="1">
              <a:off x="2259013" y="4094163"/>
              <a:ext cx="0" cy="301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8" name="Line 87"/>
            <p:cNvSpPr>
              <a:spLocks noChangeShapeType="1"/>
            </p:cNvSpPr>
            <p:nvPr/>
          </p:nvSpPr>
          <p:spPr bwMode="auto">
            <a:xfrm flipV="1">
              <a:off x="2324101" y="4094163"/>
              <a:ext cx="0" cy="301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9" name="Line 88"/>
            <p:cNvSpPr>
              <a:spLocks noChangeShapeType="1"/>
            </p:cNvSpPr>
            <p:nvPr/>
          </p:nvSpPr>
          <p:spPr bwMode="auto">
            <a:xfrm flipV="1">
              <a:off x="2389188" y="4094163"/>
              <a:ext cx="0" cy="301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0" name="Line 89"/>
            <p:cNvSpPr>
              <a:spLocks noChangeShapeType="1"/>
            </p:cNvSpPr>
            <p:nvPr/>
          </p:nvSpPr>
          <p:spPr bwMode="auto">
            <a:xfrm flipV="1">
              <a:off x="2517776" y="4094163"/>
              <a:ext cx="0" cy="301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1" name="Line 90"/>
            <p:cNvSpPr>
              <a:spLocks noChangeShapeType="1"/>
            </p:cNvSpPr>
            <p:nvPr/>
          </p:nvSpPr>
          <p:spPr bwMode="auto">
            <a:xfrm flipV="1">
              <a:off x="2584451" y="4094163"/>
              <a:ext cx="0" cy="301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2" name="Line 91"/>
            <p:cNvSpPr>
              <a:spLocks noChangeShapeType="1"/>
            </p:cNvSpPr>
            <p:nvPr/>
          </p:nvSpPr>
          <p:spPr bwMode="auto">
            <a:xfrm flipV="1">
              <a:off x="2651126" y="4094163"/>
              <a:ext cx="0" cy="301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3" name="Line 92"/>
            <p:cNvSpPr>
              <a:spLocks noChangeShapeType="1"/>
            </p:cNvSpPr>
            <p:nvPr/>
          </p:nvSpPr>
          <p:spPr bwMode="auto">
            <a:xfrm flipV="1">
              <a:off x="2714626" y="4094163"/>
              <a:ext cx="0" cy="301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 name="Line 93"/>
            <p:cNvSpPr>
              <a:spLocks noChangeShapeType="1"/>
            </p:cNvSpPr>
            <p:nvPr/>
          </p:nvSpPr>
          <p:spPr bwMode="auto">
            <a:xfrm flipV="1">
              <a:off x="2779713" y="4094163"/>
              <a:ext cx="0" cy="301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 name="Line 94"/>
            <p:cNvSpPr>
              <a:spLocks noChangeShapeType="1"/>
            </p:cNvSpPr>
            <p:nvPr/>
          </p:nvSpPr>
          <p:spPr bwMode="auto">
            <a:xfrm flipV="1">
              <a:off x="2846388" y="4094163"/>
              <a:ext cx="0" cy="301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6" name="Line 95"/>
            <p:cNvSpPr>
              <a:spLocks noChangeShapeType="1"/>
            </p:cNvSpPr>
            <p:nvPr/>
          </p:nvSpPr>
          <p:spPr bwMode="auto">
            <a:xfrm flipV="1">
              <a:off x="2909888" y="4094163"/>
              <a:ext cx="0" cy="301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7" name="Line 96"/>
            <p:cNvSpPr>
              <a:spLocks noChangeShapeType="1"/>
            </p:cNvSpPr>
            <p:nvPr/>
          </p:nvSpPr>
          <p:spPr bwMode="auto">
            <a:xfrm flipV="1">
              <a:off x="2976563" y="4094163"/>
              <a:ext cx="0" cy="301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8" name="Line 97"/>
            <p:cNvSpPr>
              <a:spLocks noChangeShapeType="1"/>
            </p:cNvSpPr>
            <p:nvPr/>
          </p:nvSpPr>
          <p:spPr bwMode="auto">
            <a:xfrm flipV="1">
              <a:off x="3041651" y="4094163"/>
              <a:ext cx="0" cy="301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9" name="Line 98"/>
            <p:cNvSpPr>
              <a:spLocks noChangeShapeType="1"/>
            </p:cNvSpPr>
            <p:nvPr/>
          </p:nvSpPr>
          <p:spPr bwMode="auto">
            <a:xfrm flipV="1">
              <a:off x="3171826" y="4094163"/>
              <a:ext cx="0" cy="301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0" name="Line 99"/>
            <p:cNvSpPr>
              <a:spLocks noChangeShapeType="1"/>
            </p:cNvSpPr>
            <p:nvPr/>
          </p:nvSpPr>
          <p:spPr bwMode="auto">
            <a:xfrm flipV="1">
              <a:off x="3235326" y="4094163"/>
              <a:ext cx="0" cy="301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1" name="Line 100"/>
            <p:cNvSpPr>
              <a:spLocks noChangeShapeType="1"/>
            </p:cNvSpPr>
            <p:nvPr/>
          </p:nvSpPr>
          <p:spPr bwMode="auto">
            <a:xfrm flipV="1">
              <a:off x="3302001" y="4094163"/>
              <a:ext cx="0" cy="301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2" name="Line 101"/>
            <p:cNvSpPr>
              <a:spLocks noChangeShapeType="1"/>
            </p:cNvSpPr>
            <p:nvPr/>
          </p:nvSpPr>
          <p:spPr bwMode="auto">
            <a:xfrm flipV="1">
              <a:off x="3367088" y="4094163"/>
              <a:ext cx="0" cy="301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3" name="Line 102"/>
            <p:cNvSpPr>
              <a:spLocks noChangeShapeType="1"/>
            </p:cNvSpPr>
            <p:nvPr/>
          </p:nvSpPr>
          <p:spPr bwMode="auto">
            <a:xfrm flipV="1">
              <a:off x="3432176" y="4094163"/>
              <a:ext cx="0" cy="301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4" name="Line 103"/>
            <p:cNvSpPr>
              <a:spLocks noChangeShapeType="1"/>
            </p:cNvSpPr>
            <p:nvPr/>
          </p:nvSpPr>
          <p:spPr bwMode="auto">
            <a:xfrm flipV="1">
              <a:off x="3497263" y="4094163"/>
              <a:ext cx="0" cy="301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5" name="Line 104"/>
            <p:cNvSpPr>
              <a:spLocks noChangeShapeType="1"/>
            </p:cNvSpPr>
            <p:nvPr/>
          </p:nvSpPr>
          <p:spPr bwMode="auto">
            <a:xfrm flipV="1">
              <a:off x="3563938" y="4094163"/>
              <a:ext cx="0" cy="301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6" name="Line 105"/>
            <p:cNvSpPr>
              <a:spLocks noChangeShapeType="1"/>
            </p:cNvSpPr>
            <p:nvPr/>
          </p:nvSpPr>
          <p:spPr bwMode="auto">
            <a:xfrm flipV="1">
              <a:off x="3627438" y="4094163"/>
              <a:ext cx="0" cy="301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7" name="Line 106"/>
            <p:cNvSpPr>
              <a:spLocks noChangeShapeType="1"/>
            </p:cNvSpPr>
            <p:nvPr/>
          </p:nvSpPr>
          <p:spPr bwMode="auto">
            <a:xfrm flipV="1">
              <a:off x="3694113" y="4094163"/>
              <a:ext cx="0" cy="301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8" name="Line 107"/>
            <p:cNvSpPr>
              <a:spLocks noChangeShapeType="1"/>
            </p:cNvSpPr>
            <p:nvPr/>
          </p:nvSpPr>
          <p:spPr bwMode="auto">
            <a:xfrm flipV="1">
              <a:off x="3822701" y="4094163"/>
              <a:ext cx="0" cy="301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9" name="Line 108"/>
            <p:cNvSpPr>
              <a:spLocks noChangeShapeType="1"/>
            </p:cNvSpPr>
            <p:nvPr/>
          </p:nvSpPr>
          <p:spPr bwMode="auto">
            <a:xfrm>
              <a:off x="2216151" y="4413250"/>
              <a:ext cx="0" cy="571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0" name="Line 109"/>
            <p:cNvSpPr>
              <a:spLocks noChangeShapeType="1"/>
            </p:cNvSpPr>
            <p:nvPr/>
          </p:nvSpPr>
          <p:spPr bwMode="auto">
            <a:xfrm>
              <a:off x="2219326" y="4413250"/>
              <a:ext cx="0" cy="571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1" name="Freeform 110"/>
            <p:cNvSpPr>
              <a:spLocks/>
            </p:cNvSpPr>
            <p:nvPr/>
          </p:nvSpPr>
          <p:spPr bwMode="auto">
            <a:xfrm>
              <a:off x="2219326" y="4413250"/>
              <a:ext cx="31750" cy="23813"/>
            </a:xfrm>
            <a:custGeom>
              <a:avLst/>
              <a:gdLst>
                <a:gd name="T0" fmla="*/ 0 w 20"/>
                <a:gd name="T1" fmla="*/ 15 h 15"/>
                <a:gd name="T2" fmla="*/ 2 w 20"/>
                <a:gd name="T3" fmla="*/ 7 h 15"/>
                <a:gd name="T4" fmla="*/ 7 w 20"/>
                <a:gd name="T5" fmla="*/ 1 h 15"/>
                <a:gd name="T6" fmla="*/ 11 w 20"/>
                <a:gd name="T7" fmla="*/ 0 h 15"/>
                <a:gd name="T8" fmla="*/ 17 w 20"/>
                <a:gd name="T9" fmla="*/ 0 h 15"/>
                <a:gd name="T10" fmla="*/ 20 w 20"/>
                <a:gd name="T11" fmla="*/ 1 h 15"/>
                <a:gd name="T12" fmla="*/ 20 w 20"/>
                <a:gd name="T13" fmla="*/ 4 h 15"/>
                <a:gd name="T14" fmla="*/ 17 w 20"/>
                <a:gd name="T15" fmla="*/ 7 h 15"/>
                <a:gd name="T16" fmla="*/ 16 w 20"/>
                <a:gd name="T17" fmla="*/ 4 h 15"/>
                <a:gd name="T18" fmla="*/ 17 w 20"/>
                <a:gd name="T19"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15">
                  <a:moveTo>
                    <a:pt x="0" y="15"/>
                  </a:moveTo>
                  <a:lnTo>
                    <a:pt x="2" y="7"/>
                  </a:lnTo>
                  <a:lnTo>
                    <a:pt x="7" y="1"/>
                  </a:lnTo>
                  <a:lnTo>
                    <a:pt x="11" y="0"/>
                  </a:lnTo>
                  <a:lnTo>
                    <a:pt x="17" y="0"/>
                  </a:lnTo>
                  <a:lnTo>
                    <a:pt x="20" y="1"/>
                  </a:lnTo>
                  <a:lnTo>
                    <a:pt x="20" y="4"/>
                  </a:lnTo>
                  <a:lnTo>
                    <a:pt x="17" y="7"/>
                  </a:lnTo>
                  <a:lnTo>
                    <a:pt x="16" y="4"/>
                  </a:lnTo>
                  <a:lnTo>
                    <a:pt x="17" y="1"/>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 name="Line 111"/>
            <p:cNvSpPr>
              <a:spLocks noChangeShapeType="1"/>
            </p:cNvSpPr>
            <p:nvPr/>
          </p:nvSpPr>
          <p:spPr bwMode="auto">
            <a:xfrm>
              <a:off x="2206626" y="4413250"/>
              <a:ext cx="12700"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 name="Line 112"/>
            <p:cNvSpPr>
              <a:spLocks noChangeShapeType="1"/>
            </p:cNvSpPr>
            <p:nvPr/>
          </p:nvSpPr>
          <p:spPr bwMode="auto">
            <a:xfrm>
              <a:off x="2206626" y="4470400"/>
              <a:ext cx="238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 name="Line 113"/>
            <p:cNvSpPr>
              <a:spLocks noChangeShapeType="1"/>
            </p:cNvSpPr>
            <p:nvPr/>
          </p:nvSpPr>
          <p:spPr bwMode="auto">
            <a:xfrm flipH="1">
              <a:off x="2265363" y="4367213"/>
              <a:ext cx="61913" cy="136525"/>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 name="Line 114"/>
            <p:cNvSpPr>
              <a:spLocks noChangeShapeType="1"/>
            </p:cNvSpPr>
            <p:nvPr/>
          </p:nvSpPr>
          <p:spPr bwMode="auto">
            <a:xfrm>
              <a:off x="2351088" y="4384675"/>
              <a:ext cx="0" cy="85725"/>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6" name="Line 115"/>
            <p:cNvSpPr>
              <a:spLocks noChangeShapeType="1"/>
            </p:cNvSpPr>
            <p:nvPr/>
          </p:nvSpPr>
          <p:spPr bwMode="auto">
            <a:xfrm>
              <a:off x="2354263" y="4384675"/>
              <a:ext cx="0" cy="85725"/>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7" name="Freeform 116"/>
            <p:cNvSpPr>
              <a:spLocks/>
            </p:cNvSpPr>
            <p:nvPr/>
          </p:nvSpPr>
          <p:spPr bwMode="auto">
            <a:xfrm>
              <a:off x="2339976" y="4384675"/>
              <a:ext cx="58738" cy="39688"/>
            </a:xfrm>
            <a:custGeom>
              <a:avLst/>
              <a:gdLst>
                <a:gd name="T0" fmla="*/ 0 w 37"/>
                <a:gd name="T1" fmla="*/ 0 h 25"/>
                <a:gd name="T2" fmla="*/ 26 w 37"/>
                <a:gd name="T3" fmla="*/ 0 h 25"/>
                <a:gd name="T4" fmla="*/ 33 w 37"/>
                <a:gd name="T5" fmla="*/ 1 h 25"/>
                <a:gd name="T6" fmla="*/ 34 w 37"/>
                <a:gd name="T7" fmla="*/ 4 h 25"/>
                <a:gd name="T8" fmla="*/ 37 w 37"/>
                <a:gd name="T9" fmla="*/ 9 h 25"/>
                <a:gd name="T10" fmla="*/ 37 w 37"/>
                <a:gd name="T11" fmla="*/ 15 h 25"/>
                <a:gd name="T12" fmla="*/ 34 w 37"/>
                <a:gd name="T13" fmla="*/ 19 h 25"/>
                <a:gd name="T14" fmla="*/ 33 w 37"/>
                <a:gd name="T15" fmla="*/ 22 h 25"/>
                <a:gd name="T16" fmla="*/ 26 w 37"/>
                <a:gd name="T17" fmla="*/ 25 h 25"/>
                <a:gd name="T18" fmla="*/ 9 w 37"/>
                <a:gd name="T19"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25">
                  <a:moveTo>
                    <a:pt x="0" y="0"/>
                  </a:moveTo>
                  <a:lnTo>
                    <a:pt x="26" y="0"/>
                  </a:lnTo>
                  <a:lnTo>
                    <a:pt x="33" y="1"/>
                  </a:lnTo>
                  <a:lnTo>
                    <a:pt x="34" y="4"/>
                  </a:lnTo>
                  <a:lnTo>
                    <a:pt x="37" y="9"/>
                  </a:lnTo>
                  <a:lnTo>
                    <a:pt x="37" y="15"/>
                  </a:lnTo>
                  <a:lnTo>
                    <a:pt x="34" y="19"/>
                  </a:lnTo>
                  <a:lnTo>
                    <a:pt x="33" y="22"/>
                  </a:lnTo>
                  <a:lnTo>
                    <a:pt x="26" y="25"/>
                  </a:lnTo>
                  <a:lnTo>
                    <a:pt x="9" y="25"/>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8" name="Freeform 117"/>
            <p:cNvSpPr>
              <a:spLocks/>
            </p:cNvSpPr>
            <p:nvPr/>
          </p:nvSpPr>
          <p:spPr bwMode="auto">
            <a:xfrm>
              <a:off x="2381251" y="4384675"/>
              <a:ext cx="12700" cy="39688"/>
            </a:xfrm>
            <a:custGeom>
              <a:avLst/>
              <a:gdLst>
                <a:gd name="T0" fmla="*/ 0 w 8"/>
                <a:gd name="T1" fmla="*/ 0 h 25"/>
                <a:gd name="T2" fmla="*/ 5 w 8"/>
                <a:gd name="T3" fmla="*/ 1 h 25"/>
                <a:gd name="T4" fmla="*/ 7 w 8"/>
                <a:gd name="T5" fmla="*/ 4 h 25"/>
                <a:gd name="T6" fmla="*/ 8 w 8"/>
                <a:gd name="T7" fmla="*/ 9 h 25"/>
                <a:gd name="T8" fmla="*/ 8 w 8"/>
                <a:gd name="T9" fmla="*/ 15 h 25"/>
                <a:gd name="T10" fmla="*/ 7 w 8"/>
                <a:gd name="T11" fmla="*/ 19 h 25"/>
                <a:gd name="T12" fmla="*/ 5 w 8"/>
                <a:gd name="T13" fmla="*/ 22 h 25"/>
                <a:gd name="T14" fmla="*/ 0 w 8"/>
                <a:gd name="T15" fmla="*/ 25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25">
                  <a:moveTo>
                    <a:pt x="0" y="0"/>
                  </a:moveTo>
                  <a:lnTo>
                    <a:pt x="5" y="1"/>
                  </a:lnTo>
                  <a:lnTo>
                    <a:pt x="7" y="4"/>
                  </a:lnTo>
                  <a:lnTo>
                    <a:pt x="8" y="9"/>
                  </a:lnTo>
                  <a:lnTo>
                    <a:pt x="8" y="15"/>
                  </a:lnTo>
                  <a:lnTo>
                    <a:pt x="7" y="19"/>
                  </a:lnTo>
                  <a:lnTo>
                    <a:pt x="5" y="22"/>
                  </a:lnTo>
                  <a:lnTo>
                    <a:pt x="0" y="25"/>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9" name="Line 118"/>
            <p:cNvSpPr>
              <a:spLocks noChangeShapeType="1"/>
            </p:cNvSpPr>
            <p:nvPr/>
          </p:nvSpPr>
          <p:spPr bwMode="auto">
            <a:xfrm>
              <a:off x="2339976" y="4470400"/>
              <a:ext cx="25400"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0" name="Freeform 119"/>
            <p:cNvSpPr>
              <a:spLocks/>
            </p:cNvSpPr>
            <p:nvPr/>
          </p:nvSpPr>
          <p:spPr bwMode="auto">
            <a:xfrm>
              <a:off x="2370138" y="4424363"/>
              <a:ext cx="31750" cy="41275"/>
            </a:xfrm>
            <a:custGeom>
              <a:avLst/>
              <a:gdLst>
                <a:gd name="T0" fmla="*/ 0 w 20"/>
                <a:gd name="T1" fmla="*/ 0 h 26"/>
                <a:gd name="T2" fmla="*/ 5 w 20"/>
                <a:gd name="T3" fmla="*/ 3 h 26"/>
                <a:gd name="T4" fmla="*/ 7 w 20"/>
                <a:gd name="T5" fmla="*/ 5 h 26"/>
                <a:gd name="T6" fmla="*/ 14 w 20"/>
                <a:gd name="T7" fmla="*/ 23 h 26"/>
                <a:gd name="T8" fmla="*/ 15 w 20"/>
                <a:gd name="T9" fmla="*/ 26 h 26"/>
                <a:gd name="T10" fmla="*/ 18 w 20"/>
                <a:gd name="T11" fmla="*/ 26 h 26"/>
                <a:gd name="T12" fmla="*/ 20 w 20"/>
                <a:gd name="T13" fmla="*/ 23 h 26"/>
              </a:gdLst>
              <a:ahLst/>
              <a:cxnLst>
                <a:cxn ang="0">
                  <a:pos x="T0" y="T1"/>
                </a:cxn>
                <a:cxn ang="0">
                  <a:pos x="T2" y="T3"/>
                </a:cxn>
                <a:cxn ang="0">
                  <a:pos x="T4" y="T5"/>
                </a:cxn>
                <a:cxn ang="0">
                  <a:pos x="T6" y="T7"/>
                </a:cxn>
                <a:cxn ang="0">
                  <a:pos x="T8" y="T9"/>
                </a:cxn>
                <a:cxn ang="0">
                  <a:pos x="T10" y="T11"/>
                </a:cxn>
                <a:cxn ang="0">
                  <a:pos x="T12" y="T13"/>
                </a:cxn>
              </a:cxnLst>
              <a:rect l="0" t="0" r="r" b="b"/>
              <a:pathLst>
                <a:path w="20" h="26">
                  <a:moveTo>
                    <a:pt x="0" y="0"/>
                  </a:moveTo>
                  <a:lnTo>
                    <a:pt x="5" y="3"/>
                  </a:lnTo>
                  <a:lnTo>
                    <a:pt x="7" y="5"/>
                  </a:lnTo>
                  <a:lnTo>
                    <a:pt x="14" y="23"/>
                  </a:lnTo>
                  <a:lnTo>
                    <a:pt x="15" y="26"/>
                  </a:lnTo>
                  <a:lnTo>
                    <a:pt x="18" y="26"/>
                  </a:lnTo>
                  <a:lnTo>
                    <a:pt x="20" y="23"/>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1" name="Freeform 120"/>
            <p:cNvSpPr>
              <a:spLocks/>
            </p:cNvSpPr>
            <p:nvPr/>
          </p:nvSpPr>
          <p:spPr bwMode="auto">
            <a:xfrm>
              <a:off x="2378076" y="4429125"/>
              <a:ext cx="23813" cy="41275"/>
            </a:xfrm>
            <a:custGeom>
              <a:avLst/>
              <a:gdLst>
                <a:gd name="T0" fmla="*/ 0 w 15"/>
                <a:gd name="T1" fmla="*/ 0 h 26"/>
                <a:gd name="T2" fmla="*/ 2 w 15"/>
                <a:gd name="T3" fmla="*/ 5 h 26"/>
                <a:gd name="T4" fmla="*/ 7 w 15"/>
                <a:gd name="T5" fmla="*/ 23 h 26"/>
                <a:gd name="T6" fmla="*/ 9 w 15"/>
                <a:gd name="T7" fmla="*/ 26 h 26"/>
                <a:gd name="T8" fmla="*/ 13 w 15"/>
                <a:gd name="T9" fmla="*/ 26 h 26"/>
                <a:gd name="T10" fmla="*/ 15 w 15"/>
                <a:gd name="T11" fmla="*/ 20 h 26"/>
                <a:gd name="T12" fmla="*/ 15 w 15"/>
                <a:gd name="T13" fmla="*/ 18 h 26"/>
              </a:gdLst>
              <a:ahLst/>
              <a:cxnLst>
                <a:cxn ang="0">
                  <a:pos x="T0" y="T1"/>
                </a:cxn>
                <a:cxn ang="0">
                  <a:pos x="T2" y="T3"/>
                </a:cxn>
                <a:cxn ang="0">
                  <a:pos x="T4" y="T5"/>
                </a:cxn>
                <a:cxn ang="0">
                  <a:pos x="T6" y="T7"/>
                </a:cxn>
                <a:cxn ang="0">
                  <a:pos x="T8" y="T9"/>
                </a:cxn>
                <a:cxn ang="0">
                  <a:pos x="T10" y="T11"/>
                </a:cxn>
                <a:cxn ang="0">
                  <a:pos x="T12" y="T13"/>
                </a:cxn>
              </a:cxnLst>
              <a:rect l="0" t="0" r="r" b="b"/>
              <a:pathLst>
                <a:path w="15" h="26">
                  <a:moveTo>
                    <a:pt x="0" y="0"/>
                  </a:moveTo>
                  <a:lnTo>
                    <a:pt x="2" y="5"/>
                  </a:lnTo>
                  <a:lnTo>
                    <a:pt x="7" y="23"/>
                  </a:lnTo>
                  <a:lnTo>
                    <a:pt x="9" y="26"/>
                  </a:lnTo>
                  <a:lnTo>
                    <a:pt x="13" y="26"/>
                  </a:lnTo>
                  <a:lnTo>
                    <a:pt x="15" y="20"/>
                  </a:lnTo>
                  <a:lnTo>
                    <a:pt x="15" y="18"/>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2" name="Line 121"/>
            <p:cNvSpPr>
              <a:spLocks noChangeShapeType="1"/>
            </p:cNvSpPr>
            <p:nvPr/>
          </p:nvSpPr>
          <p:spPr bwMode="auto">
            <a:xfrm>
              <a:off x="792163" y="1082675"/>
              <a:ext cx="3030538"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3" name="Line 122"/>
            <p:cNvSpPr>
              <a:spLocks noChangeShapeType="1"/>
            </p:cNvSpPr>
            <p:nvPr/>
          </p:nvSpPr>
          <p:spPr bwMode="auto">
            <a:xfrm>
              <a:off x="1149351" y="1082675"/>
              <a:ext cx="0" cy="6191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4" name="Line 123"/>
            <p:cNvSpPr>
              <a:spLocks noChangeShapeType="1"/>
            </p:cNvSpPr>
            <p:nvPr/>
          </p:nvSpPr>
          <p:spPr bwMode="auto">
            <a:xfrm>
              <a:off x="1803401" y="1082675"/>
              <a:ext cx="0" cy="6191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5" name="Line 124"/>
            <p:cNvSpPr>
              <a:spLocks noChangeShapeType="1"/>
            </p:cNvSpPr>
            <p:nvPr/>
          </p:nvSpPr>
          <p:spPr bwMode="auto">
            <a:xfrm>
              <a:off x="2454276" y="1082675"/>
              <a:ext cx="0" cy="6191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6" name="Line 125"/>
            <p:cNvSpPr>
              <a:spLocks noChangeShapeType="1"/>
            </p:cNvSpPr>
            <p:nvPr/>
          </p:nvSpPr>
          <p:spPr bwMode="auto">
            <a:xfrm>
              <a:off x="3106738" y="1082675"/>
              <a:ext cx="0" cy="6191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7" name="Line 126"/>
            <p:cNvSpPr>
              <a:spLocks noChangeShapeType="1"/>
            </p:cNvSpPr>
            <p:nvPr/>
          </p:nvSpPr>
          <p:spPr bwMode="auto">
            <a:xfrm>
              <a:off x="3757613" y="1082675"/>
              <a:ext cx="0" cy="6191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8" name="Line 127"/>
            <p:cNvSpPr>
              <a:spLocks noChangeShapeType="1"/>
            </p:cNvSpPr>
            <p:nvPr/>
          </p:nvSpPr>
          <p:spPr bwMode="auto">
            <a:xfrm>
              <a:off x="823913" y="1082675"/>
              <a:ext cx="0" cy="317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9" name="Line 128"/>
            <p:cNvSpPr>
              <a:spLocks noChangeShapeType="1"/>
            </p:cNvSpPr>
            <p:nvPr/>
          </p:nvSpPr>
          <p:spPr bwMode="auto">
            <a:xfrm>
              <a:off x="889001" y="1082675"/>
              <a:ext cx="0" cy="317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0" name="Line 129"/>
            <p:cNvSpPr>
              <a:spLocks noChangeShapeType="1"/>
            </p:cNvSpPr>
            <p:nvPr/>
          </p:nvSpPr>
          <p:spPr bwMode="auto">
            <a:xfrm>
              <a:off x="954088" y="1082675"/>
              <a:ext cx="0" cy="317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1" name="Line 130"/>
            <p:cNvSpPr>
              <a:spLocks noChangeShapeType="1"/>
            </p:cNvSpPr>
            <p:nvPr/>
          </p:nvSpPr>
          <p:spPr bwMode="auto">
            <a:xfrm>
              <a:off x="1019176" y="1082675"/>
              <a:ext cx="0" cy="317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2" name="Line 131"/>
            <p:cNvSpPr>
              <a:spLocks noChangeShapeType="1"/>
            </p:cNvSpPr>
            <p:nvPr/>
          </p:nvSpPr>
          <p:spPr bwMode="auto">
            <a:xfrm>
              <a:off x="1085851" y="1082675"/>
              <a:ext cx="0" cy="317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3" name="Line 132"/>
            <p:cNvSpPr>
              <a:spLocks noChangeShapeType="1"/>
            </p:cNvSpPr>
            <p:nvPr/>
          </p:nvSpPr>
          <p:spPr bwMode="auto">
            <a:xfrm>
              <a:off x="1216026" y="1082675"/>
              <a:ext cx="0" cy="317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4" name="Line 133"/>
            <p:cNvSpPr>
              <a:spLocks noChangeShapeType="1"/>
            </p:cNvSpPr>
            <p:nvPr/>
          </p:nvSpPr>
          <p:spPr bwMode="auto">
            <a:xfrm>
              <a:off x="1279526" y="1082675"/>
              <a:ext cx="0" cy="317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5" name="Line 134"/>
            <p:cNvSpPr>
              <a:spLocks noChangeShapeType="1"/>
            </p:cNvSpPr>
            <p:nvPr/>
          </p:nvSpPr>
          <p:spPr bwMode="auto">
            <a:xfrm>
              <a:off x="1346201" y="1082675"/>
              <a:ext cx="0" cy="317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6" name="Line 135"/>
            <p:cNvSpPr>
              <a:spLocks noChangeShapeType="1"/>
            </p:cNvSpPr>
            <p:nvPr/>
          </p:nvSpPr>
          <p:spPr bwMode="auto">
            <a:xfrm>
              <a:off x="1411288" y="1082675"/>
              <a:ext cx="0" cy="317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7" name="Line 136"/>
            <p:cNvSpPr>
              <a:spLocks noChangeShapeType="1"/>
            </p:cNvSpPr>
            <p:nvPr/>
          </p:nvSpPr>
          <p:spPr bwMode="auto">
            <a:xfrm>
              <a:off x="1474788" y="1082675"/>
              <a:ext cx="0" cy="317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8" name="Line 137"/>
            <p:cNvSpPr>
              <a:spLocks noChangeShapeType="1"/>
            </p:cNvSpPr>
            <p:nvPr/>
          </p:nvSpPr>
          <p:spPr bwMode="auto">
            <a:xfrm>
              <a:off x="1541463" y="1082675"/>
              <a:ext cx="0" cy="317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9" name="Line 138"/>
            <p:cNvSpPr>
              <a:spLocks noChangeShapeType="1"/>
            </p:cNvSpPr>
            <p:nvPr/>
          </p:nvSpPr>
          <p:spPr bwMode="auto">
            <a:xfrm>
              <a:off x="1606551" y="1082675"/>
              <a:ext cx="0" cy="317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0" name="Line 139"/>
            <p:cNvSpPr>
              <a:spLocks noChangeShapeType="1"/>
            </p:cNvSpPr>
            <p:nvPr/>
          </p:nvSpPr>
          <p:spPr bwMode="auto">
            <a:xfrm>
              <a:off x="1671638" y="1082675"/>
              <a:ext cx="0" cy="317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1" name="Line 140"/>
            <p:cNvSpPr>
              <a:spLocks noChangeShapeType="1"/>
            </p:cNvSpPr>
            <p:nvPr/>
          </p:nvSpPr>
          <p:spPr bwMode="auto">
            <a:xfrm>
              <a:off x="1736726" y="1082675"/>
              <a:ext cx="0" cy="317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2" name="Line 141"/>
            <p:cNvSpPr>
              <a:spLocks noChangeShapeType="1"/>
            </p:cNvSpPr>
            <p:nvPr/>
          </p:nvSpPr>
          <p:spPr bwMode="auto">
            <a:xfrm>
              <a:off x="1866901" y="1082675"/>
              <a:ext cx="0" cy="317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3" name="Line 142"/>
            <p:cNvSpPr>
              <a:spLocks noChangeShapeType="1"/>
            </p:cNvSpPr>
            <p:nvPr/>
          </p:nvSpPr>
          <p:spPr bwMode="auto">
            <a:xfrm>
              <a:off x="1933576" y="1082675"/>
              <a:ext cx="0" cy="317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4" name="Line 143"/>
            <p:cNvSpPr>
              <a:spLocks noChangeShapeType="1"/>
            </p:cNvSpPr>
            <p:nvPr/>
          </p:nvSpPr>
          <p:spPr bwMode="auto">
            <a:xfrm>
              <a:off x="1997076" y="1082675"/>
              <a:ext cx="0" cy="317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5" name="Line 144"/>
            <p:cNvSpPr>
              <a:spLocks noChangeShapeType="1"/>
            </p:cNvSpPr>
            <p:nvPr/>
          </p:nvSpPr>
          <p:spPr bwMode="auto">
            <a:xfrm>
              <a:off x="2062163" y="1082675"/>
              <a:ext cx="0" cy="317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6" name="Line 145"/>
            <p:cNvSpPr>
              <a:spLocks noChangeShapeType="1"/>
            </p:cNvSpPr>
            <p:nvPr/>
          </p:nvSpPr>
          <p:spPr bwMode="auto">
            <a:xfrm>
              <a:off x="2128838" y="1082675"/>
              <a:ext cx="0" cy="317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7" name="Line 146"/>
            <p:cNvSpPr>
              <a:spLocks noChangeShapeType="1"/>
            </p:cNvSpPr>
            <p:nvPr/>
          </p:nvSpPr>
          <p:spPr bwMode="auto">
            <a:xfrm>
              <a:off x="2192338" y="1082675"/>
              <a:ext cx="0" cy="317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8" name="Line 147"/>
            <p:cNvSpPr>
              <a:spLocks noChangeShapeType="1"/>
            </p:cNvSpPr>
            <p:nvPr/>
          </p:nvSpPr>
          <p:spPr bwMode="auto">
            <a:xfrm>
              <a:off x="2259013" y="1082675"/>
              <a:ext cx="0" cy="317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9" name="Line 148"/>
            <p:cNvSpPr>
              <a:spLocks noChangeShapeType="1"/>
            </p:cNvSpPr>
            <p:nvPr/>
          </p:nvSpPr>
          <p:spPr bwMode="auto">
            <a:xfrm>
              <a:off x="2324101" y="1082675"/>
              <a:ext cx="0" cy="317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0" name="Line 149"/>
            <p:cNvSpPr>
              <a:spLocks noChangeShapeType="1"/>
            </p:cNvSpPr>
            <p:nvPr/>
          </p:nvSpPr>
          <p:spPr bwMode="auto">
            <a:xfrm>
              <a:off x="2389188" y="1082675"/>
              <a:ext cx="0" cy="317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1" name="Line 150"/>
            <p:cNvSpPr>
              <a:spLocks noChangeShapeType="1"/>
            </p:cNvSpPr>
            <p:nvPr/>
          </p:nvSpPr>
          <p:spPr bwMode="auto">
            <a:xfrm>
              <a:off x="2517776" y="1082675"/>
              <a:ext cx="0" cy="317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2" name="Line 151"/>
            <p:cNvSpPr>
              <a:spLocks noChangeShapeType="1"/>
            </p:cNvSpPr>
            <p:nvPr/>
          </p:nvSpPr>
          <p:spPr bwMode="auto">
            <a:xfrm>
              <a:off x="2584451" y="1082675"/>
              <a:ext cx="0" cy="317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3" name="Line 152"/>
            <p:cNvSpPr>
              <a:spLocks noChangeShapeType="1"/>
            </p:cNvSpPr>
            <p:nvPr/>
          </p:nvSpPr>
          <p:spPr bwMode="auto">
            <a:xfrm>
              <a:off x="2651126" y="1082675"/>
              <a:ext cx="0" cy="317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4" name="Line 153"/>
            <p:cNvSpPr>
              <a:spLocks noChangeShapeType="1"/>
            </p:cNvSpPr>
            <p:nvPr/>
          </p:nvSpPr>
          <p:spPr bwMode="auto">
            <a:xfrm>
              <a:off x="2714626" y="1082675"/>
              <a:ext cx="0" cy="317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5" name="Line 154"/>
            <p:cNvSpPr>
              <a:spLocks noChangeShapeType="1"/>
            </p:cNvSpPr>
            <p:nvPr/>
          </p:nvSpPr>
          <p:spPr bwMode="auto">
            <a:xfrm>
              <a:off x="2779713" y="1082675"/>
              <a:ext cx="0" cy="317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6" name="Line 155"/>
            <p:cNvSpPr>
              <a:spLocks noChangeShapeType="1"/>
            </p:cNvSpPr>
            <p:nvPr/>
          </p:nvSpPr>
          <p:spPr bwMode="auto">
            <a:xfrm>
              <a:off x="2846388" y="1082675"/>
              <a:ext cx="0" cy="317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7" name="Line 156"/>
            <p:cNvSpPr>
              <a:spLocks noChangeShapeType="1"/>
            </p:cNvSpPr>
            <p:nvPr/>
          </p:nvSpPr>
          <p:spPr bwMode="auto">
            <a:xfrm>
              <a:off x="2909888" y="1082675"/>
              <a:ext cx="0" cy="317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8" name="Line 157"/>
            <p:cNvSpPr>
              <a:spLocks noChangeShapeType="1"/>
            </p:cNvSpPr>
            <p:nvPr/>
          </p:nvSpPr>
          <p:spPr bwMode="auto">
            <a:xfrm>
              <a:off x="2976563" y="1082675"/>
              <a:ext cx="0" cy="317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9" name="Line 158"/>
            <p:cNvSpPr>
              <a:spLocks noChangeShapeType="1"/>
            </p:cNvSpPr>
            <p:nvPr/>
          </p:nvSpPr>
          <p:spPr bwMode="auto">
            <a:xfrm>
              <a:off x="3041651" y="1082675"/>
              <a:ext cx="0" cy="317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0" name="Line 159"/>
            <p:cNvSpPr>
              <a:spLocks noChangeShapeType="1"/>
            </p:cNvSpPr>
            <p:nvPr/>
          </p:nvSpPr>
          <p:spPr bwMode="auto">
            <a:xfrm>
              <a:off x="3171826" y="1082675"/>
              <a:ext cx="0" cy="317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1" name="Line 160"/>
            <p:cNvSpPr>
              <a:spLocks noChangeShapeType="1"/>
            </p:cNvSpPr>
            <p:nvPr/>
          </p:nvSpPr>
          <p:spPr bwMode="auto">
            <a:xfrm>
              <a:off x="3235326" y="1082675"/>
              <a:ext cx="0" cy="317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2" name="Line 161"/>
            <p:cNvSpPr>
              <a:spLocks noChangeShapeType="1"/>
            </p:cNvSpPr>
            <p:nvPr/>
          </p:nvSpPr>
          <p:spPr bwMode="auto">
            <a:xfrm>
              <a:off x="3302001" y="1082675"/>
              <a:ext cx="0" cy="317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3" name="Line 162"/>
            <p:cNvSpPr>
              <a:spLocks noChangeShapeType="1"/>
            </p:cNvSpPr>
            <p:nvPr/>
          </p:nvSpPr>
          <p:spPr bwMode="auto">
            <a:xfrm>
              <a:off x="3367088" y="1082675"/>
              <a:ext cx="0" cy="317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4" name="Line 163"/>
            <p:cNvSpPr>
              <a:spLocks noChangeShapeType="1"/>
            </p:cNvSpPr>
            <p:nvPr/>
          </p:nvSpPr>
          <p:spPr bwMode="auto">
            <a:xfrm>
              <a:off x="3432176" y="1082675"/>
              <a:ext cx="0" cy="317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5" name="Line 164"/>
            <p:cNvSpPr>
              <a:spLocks noChangeShapeType="1"/>
            </p:cNvSpPr>
            <p:nvPr/>
          </p:nvSpPr>
          <p:spPr bwMode="auto">
            <a:xfrm>
              <a:off x="3497263" y="1082675"/>
              <a:ext cx="0" cy="317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6" name="Line 165"/>
            <p:cNvSpPr>
              <a:spLocks noChangeShapeType="1"/>
            </p:cNvSpPr>
            <p:nvPr/>
          </p:nvSpPr>
          <p:spPr bwMode="auto">
            <a:xfrm>
              <a:off x="3563938" y="1082675"/>
              <a:ext cx="0" cy="317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7" name="Line 166"/>
            <p:cNvSpPr>
              <a:spLocks noChangeShapeType="1"/>
            </p:cNvSpPr>
            <p:nvPr/>
          </p:nvSpPr>
          <p:spPr bwMode="auto">
            <a:xfrm>
              <a:off x="3627438" y="1082675"/>
              <a:ext cx="0" cy="317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8" name="Line 167"/>
            <p:cNvSpPr>
              <a:spLocks noChangeShapeType="1"/>
            </p:cNvSpPr>
            <p:nvPr/>
          </p:nvSpPr>
          <p:spPr bwMode="auto">
            <a:xfrm>
              <a:off x="3694113" y="1082675"/>
              <a:ext cx="0" cy="317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9" name="Line 168"/>
            <p:cNvSpPr>
              <a:spLocks noChangeShapeType="1"/>
            </p:cNvSpPr>
            <p:nvPr/>
          </p:nvSpPr>
          <p:spPr bwMode="auto">
            <a:xfrm>
              <a:off x="3822701" y="1082675"/>
              <a:ext cx="0" cy="317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0" name="Line 169"/>
            <p:cNvSpPr>
              <a:spLocks noChangeShapeType="1"/>
            </p:cNvSpPr>
            <p:nvPr/>
          </p:nvSpPr>
          <p:spPr bwMode="auto">
            <a:xfrm flipV="1">
              <a:off x="792163" y="1082675"/>
              <a:ext cx="0" cy="30416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1" name="Line 170"/>
            <p:cNvSpPr>
              <a:spLocks noChangeShapeType="1"/>
            </p:cNvSpPr>
            <p:nvPr/>
          </p:nvSpPr>
          <p:spPr bwMode="auto">
            <a:xfrm>
              <a:off x="792163" y="3894138"/>
              <a:ext cx="6032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2" name="Freeform 171"/>
            <p:cNvSpPr>
              <a:spLocks/>
            </p:cNvSpPr>
            <p:nvPr/>
          </p:nvSpPr>
          <p:spPr bwMode="auto">
            <a:xfrm>
              <a:off x="558801" y="3856038"/>
              <a:ext cx="44450" cy="38100"/>
            </a:xfrm>
            <a:custGeom>
              <a:avLst/>
              <a:gdLst>
                <a:gd name="T0" fmla="*/ 2 w 28"/>
                <a:gd name="T1" fmla="*/ 10 h 24"/>
                <a:gd name="T2" fmla="*/ 5 w 28"/>
                <a:gd name="T3" fmla="*/ 13 h 24"/>
                <a:gd name="T4" fmla="*/ 2 w 28"/>
                <a:gd name="T5" fmla="*/ 16 h 24"/>
                <a:gd name="T6" fmla="*/ 0 w 28"/>
                <a:gd name="T7" fmla="*/ 13 h 24"/>
                <a:gd name="T8" fmla="*/ 0 w 28"/>
                <a:gd name="T9" fmla="*/ 10 h 24"/>
                <a:gd name="T10" fmla="*/ 2 w 28"/>
                <a:gd name="T11" fmla="*/ 6 h 24"/>
                <a:gd name="T12" fmla="*/ 5 w 28"/>
                <a:gd name="T13" fmla="*/ 3 h 24"/>
                <a:gd name="T14" fmla="*/ 11 w 28"/>
                <a:gd name="T15" fmla="*/ 0 h 24"/>
                <a:gd name="T16" fmla="*/ 20 w 28"/>
                <a:gd name="T17" fmla="*/ 0 h 24"/>
                <a:gd name="T18" fmla="*/ 26 w 28"/>
                <a:gd name="T19" fmla="*/ 3 h 24"/>
                <a:gd name="T20" fmla="*/ 28 w 28"/>
                <a:gd name="T21" fmla="*/ 9 h 24"/>
                <a:gd name="T22" fmla="*/ 28 w 28"/>
                <a:gd name="T23" fmla="*/ 16 h 24"/>
                <a:gd name="T24" fmla="*/ 26 w 28"/>
                <a:gd name="T25" fmla="*/ 21 h 24"/>
                <a:gd name="T26" fmla="*/ 20 w 28"/>
                <a:gd name="T27" fmla="*/ 24 h 24"/>
                <a:gd name="T28" fmla="*/ 13 w 28"/>
                <a:gd name="T29"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 h="24">
                  <a:moveTo>
                    <a:pt x="2" y="10"/>
                  </a:moveTo>
                  <a:lnTo>
                    <a:pt x="5" y="13"/>
                  </a:lnTo>
                  <a:lnTo>
                    <a:pt x="2" y="16"/>
                  </a:lnTo>
                  <a:lnTo>
                    <a:pt x="0" y="13"/>
                  </a:lnTo>
                  <a:lnTo>
                    <a:pt x="0" y="10"/>
                  </a:lnTo>
                  <a:lnTo>
                    <a:pt x="2" y="6"/>
                  </a:lnTo>
                  <a:lnTo>
                    <a:pt x="5" y="3"/>
                  </a:lnTo>
                  <a:lnTo>
                    <a:pt x="11" y="0"/>
                  </a:lnTo>
                  <a:lnTo>
                    <a:pt x="20" y="0"/>
                  </a:lnTo>
                  <a:lnTo>
                    <a:pt x="26" y="3"/>
                  </a:lnTo>
                  <a:lnTo>
                    <a:pt x="28" y="9"/>
                  </a:lnTo>
                  <a:lnTo>
                    <a:pt x="28" y="16"/>
                  </a:lnTo>
                  <a:lnTo>
                    <a:pt x="26" y="21"/>
                  </a:lnTo>
                  <a:lnTo>
                    <a:pt x="20" y="24"/>
                  </a:lnTo>
                  <a:lnTo>
                    <a:pt x="13" y="2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3" name="Freeform 172"/>
            <p:cNvSpPr>
              <a:spLocks/>
            </p:cNvSpPr>
            <p:nvPr/>
          </p:nvSpPr>
          <p:spPr bwMode="auto">
            <a:xfrm>
              <a:off x="558801" y="3856038"/>
              <a:ext cx="49213" cy="87313"/>
            </a:xfrm>
            <a:custGeom>
              <a:avLst/>
              <a:gdLst>
                <a:gd name="T0" fmla="*/ 20 w 31"/>
                <a:gd name="T1" fmla="*/ 0 h 55"/>
                <a:gd name="T2" fmla="*/ 23 w 31"/>
                <a:gd name="T3" fmla="*/ 3 h 55"/>
                <a:gd name="T4" fmla="*/ 26 w 31"/>
                <a:gd name="T5" fmla="*/ 9 h 55"/>
                <a:gd name="T6" fmla="*/ 26 w 31"/>
                <a:gd name="T7" fmla="*/ 16 h 55"/>
                <a:gd name="T8" fmla="*/ 23 w 31"/>
                <a:gd name="T9" fmla="*/ 21 h 55"/>
                <a:gd name="T10" fmla="*/ 20 w 31"/>
                <a:gd name="T11" fmla="*/ 24 h 55"/>
                <a:gd name="T12" fmla="*/ 23 w 31"/>
                <a:gd name="T13" fmla="*/ 27 h 55"/>
                <a:gd name="T14" fmla="*/ 28 w 31"/>
                <a:gd name="T15" fmla="*/ 31 h 55"/>
                <a:gd name="T16" fmla="*/ 31 w 31"/>
                <a:gd name="T17" fmla="*/ 37 h 55"/>
                <a:gd name="T18" fmla="*/ 31 w 31"/>
                <a:gd name="T19" fmla="*/ 45 h 55"/>
                <a:gd name="T20" fmla="*/ 28 w 31"/>
                <a:gd name="T21" fmla="*/ 49 h 55"/>
                <a:gd name="T22" fmla="*/ 26 w 31"/>
                <a:gd name="T23" fmla="*/ 52 h 55"/>
                <a:gd name="T24" fmla="*/ 20 w 31"/>
                <a:gd name="T25" fmla="*/ 55 h 55"/>
                <a:gd name="T26" fmla="*/ 11 w 31"/>
                <a:gd name="T27" fmla="*/ 55 h 55"/>
                <a:gd name="T28" fmla="*/ 5 w 31"/>
                <a:gd name="T29" fmla="*/ 52 h 55"/>
                <a:gd name="T30" fmla="*/ 2 w 31"/>
                <a:gd name="T31" fmla="*/ 49 h 55"/>
                <a:gd name="T32" fmla="*/ 0 w 31"/>
                <a:gd name="T33" fmla="*/ 45 h 55"/>
                <a:gd name="T34" fmla="*/ 0 w 31"/>
                <a:gd name="T35" fmla="*/ 42 h 55"/>
                <a:gd name="T36" fmla="*/ 2 w 31"/>
                <a:gd name="T37" fmla="*/ 39 h 55"/>
                <a:gd name="T38" fmla="*/ 5 w 31"/>
                <a:gd name="T39" fmla="*/ 42 h 55"/>
                <a:gd name="T40" fmla="*/ 2 w 31"/>
                <a:gd name="T41" fmla="*/ 4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1" h="55">
                  <a:moveTo>
                    <a:pt x="20" y="0"/>
                  </a:moveTo>
                  <a:lnTo>
                    <a:pt x="23" y="3"/>
                  </a:lnTo>
                  <a:lnTo>
                    <a:pt x="26" y="9"/>
                  </a:lnTo>
                  <a:lnTo>
                    <a:pt x="26" y="16"/>
                  </a:lnTo>
                  <a:lnTo>
                    <a:pt x="23" y="21"/>
                  </a:lnTo>
                  <a:lnTo>
                    <a:pt x="20" y="24"/>
                  </a:lnTo>
                  <a:lnTo>
                    <a:pt x="23" y="27"/>
                  </a:lnTo>
                  <a:lnTo>
                    <a:pt x="28" y="31"/>
                  </a:lnTo>
                  <a:lnTo>
                    <a:pt x="31" y="37"/>
                  </a:lnTo>
                  <a:lnTo>
                    <a:pt x="31" y="45"/>
                  </a:lnTo>
                  <a:lnTo>
                    <a:pt x="28" y="49"/>
                  </a:lnTo>
                  <a:lnTo>
                    <a:pt x="26" y="52"/>
                  </a:lnTo>
                  <a:lnTo>
                    <a:pt x="20" y="55"/>
                  </a:lnTo>
                  <a:lnTo>
                    <a:pt x="11" y="55"/>
                  </a:lnTo>
                  <a:lnTo>
                    <a:pt x="5" y="52"/>
                  </a:lnTo>
                  <a:lnTo>
                    <a:pt x="2" y="49"/>
                  </a:lnTo>
                  <a:lnTo>
                    <a:pt x="0" y="45"/>
                  </a:lnTo>
                  <a:lnTo>
                    <a:pt x="0" y="42"/>
                  </a:lnTo>
                  <a:lnTo>
                    <a:pt x="2" y="39"/>
                  </a:lnTo>
                  <a:lnTo>
                    <a:pt x="5" y="42"/>
                  </a:lnTo>
                  <a:lnTo>
                    <a:pt x="2" y="45"/>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4" name="Freeform 173"/>
            <p:cNvSpPr>
              <a:spLocks/>
            </p:cNvSpPr>
            <p:nvPr/>
          </p:nvSpPr>
          <p:spPr bwMode="auto">
            <a:xfrm>
              <a:off x="590551" y="3900488"/>
              <a:ext cx="12700" cy="42863"/>
            </a:xfrm>
            <a:custGeom>
              <a:avLst/>
              <a:gdLst>
                <a:gd name="T0" fmla="*/ 6 w 8"/>
                <a:gd name="T1" fmla="*/ 0 h 27"/>
                <a:gd name="T2" fmla="*/ 8 w 8"/>
                <a:gd name="T3" fmla="*/ 9 h 27"/>
                <a:gd name="T4" fmla="*/ 8 w 8"/>
                <a:gd name="T5" fmla="*/ 17 h 27"/>
                <a:gd name="T6" fmla="*/ 6 w 8"/>
                <a:gd name="T7" fmla="*/ 21 h 27"/>
                <a:gd name="T8" fmla="*/ 3 w 8"/>
                <a:gd name="T9" fmla="*/ 24 h 27"/>
                <a:gd name="T10" fmla="*/ 0 w 8"/>
                <a:gd name="T11" fmla="*/ 27 h 27"/>
              </a:gdLst>
              <a:ahLst/>
              <a:cxnLst>
                <a:cxn ang="0">
                  <a:pos x="T0" y="T1"/>
                </a:cxn>
                <a:cxn ang="0">
                  <a:pos x="T2" y="T3"/>
                </a:cxn>
                <a:cxn ang="0">
                  <a:pos x="T4" y="T5"/>
                </a:cxn>
                <a:cxn ang="0">
                  <a:pos x="T6" y="T7"/>
                </a:cxn>
                <a:cxn ang="0">
                  <a:pos x="T8" y="T9"/>
                </a:cxn>
                <a:cxn ang="0">
                  <a:pos x="T10" y="T11"/>
                </a:cxn>
              </a:cxnLst>
              <a:rect l="0" t="0" r="r" b="b"/>
              <a:pathLst>
                <a:path w="8" h="27">
                  <a:moveTo>
                    <a:pt x="6" y="0"/>
                  </a:moveTo>
                  <a:lnTo>
                    <a:pt x="8" y="9"/>
                  </a:lnTo>
                  <a:lnTo>
                    <a:pt x="8" y="17"/>
                  </a:lnTo>
                  <a:lnTo>
                    <a:pt x="6" y="21"/>
                  </a:lnTo>
                  <a:lnTo>
                    <a:pt x="3" y="24"/>
                  </a:lnTo>
                  <a:lnTo>
                    <a:pt x="0" y="27"/>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5" name="Freeform 174"/>
            <p:cNvSpPr>
              <a:spLocks/>
            </p:cNvSpPr>
            <p:nvPr/>
          </p:nvSpPr>
          <p:spPr bwMode="auto">
            <a:xfrm>
              <a:off x="628651" y="3856038"/>
              <a:ext cx="47625" cy="87313"/>
            </a:xfrm>
            <a:custGeom>
              <a:avLst/>
              <a:gdLst>
                <a:gd name="T0" fmla="*/ 26 w 30"/>
                <a:gd name="T1" fmla="*/ 9 h 55"/>
                <a:gd name="T2" fmla="*/ 24 w 30"/>
                <a:gd name="T3" fmla="*/ 10 h 55"/>
                <a:gd name="T4" fmla="*/ 26 w 30"/>
                <a:gd name="T5" fmla="*/ 13 h 55"/>
                <a:gd name="T6" fmla="*/ 27 w 30"/>
                <a:gd name="T7" fmla="*/ 10 h 55"/>
                <a:gd name="T8" fmla="*/ 27 w 30"/>
                <a:gd name="T9" fmla="*/ 9 h 55"/>
                <a:gd name="T10" fmla="*/ 26 w 30"/>
                <a:gd name="T11" fmla="*/ 3 h 55"/>
                <a:gd name="T12" fmla="*/ 21 w 30"/>
                <a:gd name="T13" fmla="*/ 0 h 55"/>
                <a:gd name="T14" fmla="*/ 15 w 30"/>
                <a:gd name="T15" fmla="*/ 0 h 55"/>
                <a:gd name="T16" fmla="*/ 8 w 30"/>
                <a:gd name="T17" fmla="*/ 3 h 55"/>
                <a:gd name="T18" fmla="*/ 3 w 30"/>
                <a:gd name="T19" fmla="*/ 9 h 55"/>
                <a:gd name="T20" fmla="*/ 2 w 30"/>
                <a:gd name="T21" fmla="*/ 13 h 55"/>
                <a:gd name="T22" fmla="*/ 0 w 30"/>
                <a:gd name="T23" fmla="*/ 24 h 55"/>
                <a:gd name="T24" fmla="*/ 0 w 30"/>
                <a:gd name="T25" fmla="*/ 39 h 55"/>
                <a:gd name="T26" fmla="*/ 2 w 30"/>
                <a:gd name="T27" fmla="*/ 46 h 55"/>
                <a:gd name="T28" fmla="*/ 6 w 30"/>
                <a:gd name="T29" fmla="*/ 52 h 55"/>
                <a:gd name="T30" fmla="*/ 12 w 30"/>
                <a:gd name="T31" fmla="*/ 55 h 55"/>
                <a:gd name="T32" fmla="*/ 17 w 30"/>
                <a:gd name="T33" fmla="*/ 55 h 55"/>
                <a:gd name="T34" fmla="*/ 24 w 30"/>
                <a:gd name="T35" fmla="*/ 52 h 55"/>
                <a:gd name="T36" fmla="*/ 27 w 30"/>
                <a:gd name="T37" fmla="*/ 46 h 55"/>
                <a:gd name="T38" fmla="*/ 30 w 30"/>
                <a:gd name="T39" fmla="*/ 39 h 55"/>
                <a:gd name="T40" fmla="*/ 30 w 30"/>
                <a:gd name="T41" fmla="*/ 37 h 55"/>
                <a:gd name="T42" fmla="*/ 27 w 30"/>
                <a:gd name="T43" fmla="*/ 28 h 55"/>
                <a:gd name="T44" fmla="*/ 24 w 30"/>
                <a:gd name="T45" fmla="*/ 24 h 55"/>
                <a:gd name="T46" fmla="*/ 17 w 30"/>
                <a:gd name="T47" fmla="*/ 21 h 55"/>
                <a:gd name="T48" fmla="*/ 15 w 30"/>
                <a:gd name="T49" fmla="*/ 21 h 55"/>
                <a:gd name="T50" fmla="*/ 8 w 30"/>
                <a:gd name="T51" fmla="*/ 24 h 55"/>
                <a:gd name="T52" fmla="*/ 3 w 30"/>
                <a:gd name="T53" fmla="*/ 28 h 55"/>
                <a:gd name="T54" fmla="*/ 2 w 30"/>
                <a:gd name="T55" fmla="*/ 37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0" h="55">
                  <a:moveTo>
                    <a:pt x="26" y="9"/>
                  </a:moveTo>
                  <a:lnTo>
                    <a:pt x="24" y="10"/>
                  </a:lnTo>
                  <a:lnTo>
                    <a:pt x="26" y="13"/>
                  </a:lnTo>
                  <a:lnTo>
                    <a:pt x="27" y="10"/>
                  </a:lnTo>
                  <a:lnTo>
                    <a:pt x="27" y="9"/>
                  </a:lnTo>
                  <a:lnTo>
                    <a:pt x="26" y="3"/>
                  </a:lnTo>
                  <a:lnTo>
                    <a:pt x="21" y="0"/>
                  </a:lnTo>
                  <a:lnTo>
                    <a:pt x="15" y="0"/>
                  </a:lnTo>
                  <a:lnTo>
                    <a:pt x="8" y="3"/>
                  </a:lnTo>
                  <a:lnTo>
                    <a:pt x="3" y="9"/>
                  </a:lnTo>
                  <a:lnTo>
                    <a:pt x="2" y="13"/>
                  </a:lnTo>
                  <a:lnTo>
                    <a:pt x="0" y="24"/>
                  </a:lnTo>
                  <a:lnTo>
                    <a:pt x="0" y="39"/>
                  </a:lnTo>
                  <a:lnTo>
                    <a:pt x="2" y="46"/>
                  </a:lnTo>
                  <a:lnTo>
                    <a:pt x="6" y="52"/>
                  </a:lnTo>
                  <a:lnTo>
                    <a:pt x="12" y="55"/>
                  </a:lnTo>
                  <a:lnTo>
                    <a:pt x="17" y="55"/>
                  </a:lnTo>
                  <a:lnTo>
                    <a:pt x="24" y="52"/>
                  </a:lnTo>
                  <a:lnTo>
                    <a:pt x="27" y="46"/>
                  </a:lnTo>
                  <a:lnTo>
                    <a:pt x="30" y="39"/>
                  </a:lnTo>
                  <a:lnTo>
                    <a:pt x="30" y="37"/>
                  </a:lnTo>
                  <a:lnTo>
                    <a:pt x="27" y="28"/>
                  </a:lnTo>
                  <a:lnTo>
                    <a:pt x="24" y="24"/>
                  </a:lnTo>
                  <a:lnTo>
                    <a:pt x="17" y="21"/>
                  </a:lnTo>
                  <a:lnTo>
                    <a:pt x="15" y="21"/>
                  </a:lnTo>
                  <a:lnTo>
                    <a:pt x="8" y="24"/>
                  </a:lnTo>
                  <a:lnTo>
                    <a:pt x="3" y="28"/>
                  </a:lnTo>
                  <a:lnTo>
                    <a:pt x="2" y="37"/>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6" name="Freeform 175"/>
            <p:cNvSpPr>
              <a:spLocks/>
            </p:cNvSpPr>
            <p:nvPr/>
          </p:nvSpPr>
          <p:spPr bwMode="auto">
            <a:xfrm>
              <a:off x="631826" y="3856038"/>
              <a:ext cx="20638" cy="87313"/>
            </a:xfrm>
            <a:custGeom>
              <a:avLst/>
              <a:gdLst>
                <a:gd name="T0" fmla="*/ 13 w 13"/>
                <a:gd name="T1" fmla="*/ 0 h 55"/>
                <a:gd name="T2" fmla="*/ 9 w 13"/>
                <a:gd name="T3" fmla="*/ 3 h 55"/>
                <a:gd name="T4" fmla="*/ 4 w 13"/>
                <a:gd name="T5" fmla="*/ 9 h 55"/>
                <a:gd name="T6" fmla="*/ 1 w 13"/>
                <a:gd name="T7" fmla="*/ 13 h 55"/>
                <a:gd name="T8" fmla="*/ 0 w 13"/>
                <a:gd name="T9" fmla="*/ 24 h 55"/>
                <a:gd name="T10" fmla="*/ 0 w 13"/>
                <a:gd name="T11" fmla="*/ 39 h 55"/>
                <a:gd name="T12" fmla="*/ 1 w 13"/>
                <a:gd name="T13" fmla="*/ 46 h 55"/>
                <a:gd name="T14" fmla="*/ 6 w 13"/>
                <a:gd name="T15" fmla="*/ 52 h 55"/>
                <a:gd name="T16" fmla="*/ 10 w 13"/>
                <a:gd name="T17"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55">
                  <a:moveTo>
                    <a:pt x="13" y="0"/>
                  </a:moveTo>
                  <a:lnTo>
                    <a:pt x="9" y="3"/>
                  </a:lnTo>
                  <a:lnTo>
                    <a:pt x="4" y="9"/>
                  </a:lnTo>
                  <a:lnTo>
                    <a:pt x="1" y="13"/>
                  </a:lnTo>
                  <a:lnTo>
                    <a:pt x="0" y="24"/>
                  </a:lnTo>
                  <a:lnTo>
                    <a:pt x="0" y="39"/>
                  </a:lnTo>
                  <a:lnTo>
                    <a:pt x="1" y="46"/>
                  </a:lnTo>
                  <a:lnTo>
                    <a:pt x="6" y="52"/>
                  </a:lnTo>
                  <a:lnTo>
                    <a:pt x="10" y="55"/>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7" name="Freeform 176"/>
            <p:cNvSpPr>
              <a:spLocks/>
            </p:cNvSpPr>
            <p:nvPr/>
          </p:nvSpPr>
          <p:spPr bwMode="auto">
            <a:xfrm>
              <a:off x="655638" y="3889375"/>
              <a:ext cx="15875" cy="53975"/>
            </a:xfrm>
            <a:custGeom>
              <a:avLst/>
              <a:gdLst>
                <a:gd name="T0" fmla="*/ 0 w 10"/>
                <a:gd name="T1" fmla="*/ 34 h 34"/>
                <a:gd name="T2" fmla="*/ 4 w 10"/>
                <a:gd name="T3" fmla="*/ 31 h 34"/>
                <a:gd name="T4" fmla="*/ 9 w 10"/>
                <a:gd name="T5" fmla="*/ 25 h 34"/>
                <a:gd name="T6" fmla="*/ 10 w 10"/>
                <a:gd name="T7" fmla="*/ 18 h 34"/>
                <a:gd name="T8" fmla="*/ 10 w 10"/>
                <a:gd name="T9" fmla="*/ 16 h 34"/>
                <a:gd name="T10" fmla="*/ 9 w 10"/>
                <a:gd name="T11" fmla="*/ 7 h 34"/>
                <a:gd name="T12" fmla="*/ 4 w 10"/>
                <a:gd name="T13" fmla="*/ 3 h 34"/>
                <a:gd name="T14" fmla="*/ 0 w 10"/>
                <a:gd name="T15" fmla="*/ 0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34">
                  <a:moveTo>
                    <a:pt x="0" y="34"/>
                  </a:moveTo>
                  <a:lnTo>
                    <a:pt x="4" y="31"/>
                  </a:lnTo>
                  <a:lnTo>
                    <a:pt x="9" y="25"/>
                  </a:lnTo>
                  <a:lnTo>
                    <a:pt x="10" y="18"/>
                  </a:lnTo>
                  <a:lnTo>
                    <a:pt x="10" y="16"/>
                  </a:lnTo>
                  <a:lnTo>
                    <a:pt x="9" y="7"/>
                  </a:lnTo>
                  <a:lnTo>
                    <a:pt x="4"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8" name="Freeform 177"/>
            <p:cNvSpPr>
              <a:spLocks/>
            </p:cNvSpPr>
            <p:nvPr/>
          </p:nvSpPr>
          <p:spPr bwMode="auto">
            <a:xfrm>
              <a:off x="695326" y="3856038"/>
              <a:ext cx="49213" cy="87313"/>
            </a:xfrm>
            <a:custGeom>
              <a:avLst/>
              <a:gdLst>
                <a:gd name="T0" fmla="*/ 14 w 31"/>
                <a:gd name="T1" fmla="*/ 0 h 55"/>
                <a:gd name="T2" fmla="*/ 8 w 31"/>
                <a:gd name="T3" fmla="*/ 3 h 55"/>
                <a:gd name="T4" fmla="*/ 3 w 31"/>
                <a:gd name="T5" fmla="*/ 10 h 55"/>
                <a:gd name="T6" fmla="*/ 0 w 31"/>
                <a:gd name="T7" fmla="*/ 24 h 55"/>
                <a:gd name="T8" fmla="*/ 0 w 31"/>
                <a:gd name="T9" fmla="*/ 31 h 55"/>
                <a:gd name="T10" fmla="*/ 3 w 31"/>
                <a:gd name="T11" fmla="*/ 45 h 55"/>
                <a:gd name="T12" fmla="*/ 8 w 31"/>
                <a:gd name="T13" fmla="*/ 52 h 55"/>
                <a:gd name="T14" fmla="*/ 14 w 31"/>
                <a:gd name="T15" fmla="*/ 55 h 55"/>
                <a:gd name="T16" fmla="*/ 18 w 31"/>
                <a:gd name="T17" fmla="*/ 55 h 55"/>
                <a:gd name="T18" fmla="*/ 24 w 31"/>
                <a:gd name="T19" fmla="*/ 52 h 55"/>
                <a:gd name="T20" fmla="*/ 29 w 31"/>
                <a:gd name="T21" fmla="*/ 45 h 55"/>
                <a:gd name="T22" fmla="*/ 31 w 31"/>
                <a:gd name="T23" fmla="*/ 31 h 55"/>
                <a:gd name="T24" fmla="*/ 31 w 31"/>
                <a:gd name="T25" fmla="*/ 24 h 55"/>
                <a:gd name="T26" fmla="*/ 29 w 31"/>
                <a:gd name="T27" fmla="*/ 10 h 55"/>
                <a:gd name="T28" fmla="*/ 24 w 31"/>
                <a:gd name="T29" fmla="*/ 3 h 55"/>
                <a:gd name="T30" fmla="*/ 18 w 31"/>
                <a:gd name="T31" fmla="*/ 0 h 55"/>
                <a:gd name="T32" fmla="*/ 14 w 31"/>
                <a:gd name="T33" fmla="*/ 0 h 55"/>
                <a:gd name="T34" fmla="*/ 9 w 31"/>
                <a:gd name="T35" fmla="*/ 3 h 55"/>
                <a:gd name="T36" fmla="*/ 8 w 31"/>
                <a:gd name="T37" fmla="*/ 6 h 55"/>
                <a:gd name="T38" fmla="*/ 5 w 31"/>
                <a:gd name="T39" fmla="*/ 10 h 55"/>
                <a:gd name="T40" fmla="*/ 3 w 31"/>
                <a:gd name="T41" fmla="*/ 24 h 55"/>
                <a:gd name="T42" fmla="*/ 3 w 31"/>
                <a:gd name="T43" fmla="*/ 31 h 55"/>
                <a:gd name="T44" fmla="*/ 5 w 31"/>
                <a:gd name="T45" fmla="*/ 45 h 55"/>
                <a:gd name="T46" fmla="*/ 8 w 31"/>
                <a:gd name="T47" fmla="*/ 49 h 55"/>
                <a:gd name="T48" fmla="*/ 9 w 31"/>
                <a:gd name="T49" fmla="*/ 52 h 55"/>
                <a:gd name="T50" fmla="*/ 14 w 31"/>
                <a:gd name="T51"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55">
                  <a:moveTo>
                    <a:pt x="14" y="0"/>
                  </a:moveTo>
                  <a:lnTo>
                    <a:pt x="8" y="3"/>
                  </a:lnTo>
                  <a:lnTo>
                    <a:pt x="3" y="10"/>
                  </a:lnTo>
                  <a:lnTo>
                    <a:pt x="0" y="24"/>
                  </a:lnTo>
                  <a:lnTo>
                    <a:pt x="0" y="31"/>
                  </a:lnTo>
                  <a:lnTo>
                    <a:pt x="3" y="45"/>
                  </a:lnTo>
                  <a:lnTo>
                    <a:pt x="8" y="52"/>
                  </a:lnTo>
                  <a:lnTo>
                    <a:pt x="14" y="55"/>
                  </a:lnTo>
                  <a:lnTo>
                    <a:pt x="18" y="55"/>
                  </a:lnTo>
                  <a:lnTo>
                    <a:pt x="24" y="52"/>
                  </a:lnTo>
                  <a:lnTo>
                    <a:pt x="29" y="45"/>
                  </a:lnTo>
                  <a:lnTo>
                    <a:pt x="31" y="31"/>
                  </a:lnTo>
                  <a:lnTo>
                    <a:pt x="31" y="24"/>
                  </a:lnTo>
                  <a:lnTo>
                    <a:pt x="29" y="10"/>
                  </a:lnTo>
                  <a:lnTo>
                    <a:pt x="24" y="3"/>
                  </a:lnTo>
                  <a:lnTo>
                    <a:pt x="18" y="0"/>
                  </a:lnTo>
                  <a:lnTo>
                    <a:pt x="14" y="0"/>
                  </a:lnTo>
                  <a:lnTo>
                    <a:pt x="9" y="3"/>
                  </a:lnTo>
                  <a:lnTo>
                    <a:pt x="8" y="6"/>
                  </a:lnTo>
                  <a:lnTo>
                    <a:pt x="5" y="10"/>
                  </a:lnTo>
                  <a:lnTo>
                    <a:pt x="3" y="24"/>
                  </a:lnTo>
                  <a:lnTo>
                    <a:pt x="3" y="31"/>
                  </a:lnTo>
                  <a:lnTo>
                    <a:pt x="5" y="45"/>
                  </a:lnTo>
                  <a:lnTo>
                    <a:pt x="8" y="49"/>
                  </a:lnTo>
                  <a:lnTo>
                    <a:pt x="9" y="52"/>
                  </a:lnTo>
                  <a:lnTo>
                    <a:pt x="14" y="55"/>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9" name="Freeform 178"/>
            <p:cNvSpPr>
              <a:spLocks/>
            </p:cNvSpPr>
            <p:nvPr/>
          </p:nvSpPr>
          <p:spPr bwMode="auto">
            <a:xfrm>
              <a:off x="723901" y="3856038"/>
              <a:ext cx="17463" cy="87313"/>
            </a:xfrm>
            <a:custGeom>
              <a:avLst/>
              <a:gdLst>
                <a:gd name="T0" fmla="*/ 0 w 11"/>
                <a:gd name="T1" fmla="*/ 55 h 55"/>
                <a:gd name="T2" fmla="*/ 5 w 11"/>
                <a:gd name="T3" fmla="*/ 52 h 55"/>
                <a:gd name="T4" fmla="*/ 6 w 11"/>
                <a:gd name="T5" fmla="*/ 49 h 55"/>
                <a:gd name="T6" fmla="*/ 9 w 11"/>
                <a:gd name="T7" fmla="*/ 45 h 55"/>
                <a:gd name="T8" fmla="*/ 11 w 11"/>
                <a:gd name="T9" fmla="*/ 31 h 55"/>
                <a:gd name="T10" fmla="*/ 11 w 11"/>
                <a:gd name="T11" fmla="*/ 24 h 55"/>
                <a:gd name="T12" fmla="*/ 9 w 11"/>
                <a:gd name="T13" fmla="*/ 10 h 55"/>
                <a:gd name="T14" fmla="*/ 6 w 11"/>
                <a:gd name="T15" fmla="*/ 6 h 55"/>
                <a:gd name="T16" fmla="*/ 5 w 11"/>
                <a:gd name="T17" fmla="*/ 3 h 55"/>
                <a:gd name="T18" fmla="*/ 0 w 11"/>
                <a:gd name="T1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55">
                  <a:moveTo>
                    <a:pt x="0" y="55"/>
                  </a:moveTo>
                  <a:lnTo>
                    <a:pt x="5" y="52"/>
                  </a:lnTo>
                  <a:lnTo>
                    <a:pt x="6" y="49"/>
                  </a:lnTo>
                  <a:lnTo>
                    <a:pt x="9" y="45"/>
                  </a:lnTo>
                  <a:lnTo>
                    <a:pt x="11" y="31"/>
                  </a:lnTo>
                  <a:lnTo>
                    <a:pt x="11" y="24"/>
                  </a:lnTo>
                  <a:lnTo>
                    <a:pt x="9" y="10"/>
                  </a:lnTo>
                  <a:lnTo>
                    <a:pt x="6" y="6"/>
                  </a:lnTo>
                  <a:lnTo>
                    <a:pt x="5"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0" name="Line 179"/>
            <p:cNvSpPr>
              <a:spLocks noChangeShapeType="1"/>
            </p:cNvSpPr>
            <p:nvPr/>
          </p:nvSpPr>
          <p:spPr bwMode="auto">
            <a:xfrm>
              <a:off x="792163" y="3432175"/>
              <a:ext cx="6032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1" name="Freeform 180"/>
            <p:cNvSpPr>
              <a:spLocks/>
            </p:cNvSpPr>
            <p:nvPr/>
          </p:nvSpPr>
          <p:spPr bwMode="auto">
            <a:xfrm>
              <a:off x="558801" y="3395663"/>
              <a:ext cx="44450" cy="38100"/>
            </a:xfrm>
            <a:custGeom>
              <a:avLst/>
              <a:gdLst>
                <a:gd name="T0" fmla="*/ 2 w 28"/>
                <a:gd name="T1" fmla="*/ 11 h 24"/>
                <a:gd name="T2" fmla="*/ 5 w 28"/>
                <a:gd name="T3" fmla="*/ 14 h 24"/>
                <a:gd name="T4" fmla="*/ 2 w 28"/>
                <a:gd name="T5" fmla="*/ 15 h 24"/>
                <a:gd name="T6" fmla="*/ 0 w 28"/>
                <a:gd name="T7" fmla="*/ 14 h 24"/>
                <a:gd name="T8" fmla="*/ 0 w 28"/>
                <a:gd name="T9" fmla="*/ 11 h 24"/>
                <a:gd name="T10" fmla="*/ 2 w 28"/>
                <a:gd name="T11" fmla="*/ 6 h 24"/>
                <a:gd name="T12" fmla="*/ 5 w 28"/>
                <a:gd name="T13" fmla="*/ 3 h 24"/>
                <a:gd name="T14" fmla="*/ 11 w 28"/>
                <a:gd name="T15" fmla="*/ 0 h 24"/>
                <a:gd name="T16" fmla="*/ 20 w 28"/>
                <a:gd name="T17" fmla="*/ 0 h 24"/>
                <a:gd name="T18" fmla="*/ 26 w 28"/>
                <a:gd name="T19" fmla="*/ 3 h 24"/>
                <a:gd name="T20" fmla="*/ 28 w 28"/>
                <a:gd name="T21" fmla="*/ 8 h 24"/>
                <a:gd name="T22" fmla="*/ 28 w 28"/>
                <a:gd name="T23" fmla="*/ 15 h 24"/>
                <a:gd name="T24" fmla="*/ 26 w 28"/>
                <a:gd name="T25" fmla="*/ 21 h 24"/>
                <a:gd name="T26" fmla="*/ 20 w 28"/>
                <a:gd name="T27" fmla="*/ 24 h 24"/>
                <a:gd name="T28" fmla="*/ 13 w 28"/>
                <a:gd name="T29"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 h="24">
                  <a:moveTo>
                    <a:pt x="2" y="11"/>
                  </a:moveTo>
                  <a:lnTo>
                    <a:pt x="5" y="14"/>
                  </a:lnTo>
                  <a:lnTo>
                    <a:pt x="2" y="15"/>
                  </a:lnTo>
                  <a:lnTo>
                    <a:pt x="0" y="14"/>
                  </a:lnTo>
                  <a:lnTo>
                    <a:pt x="0" y="11"/>
                  </a:lnTo>
                  <a:lnTo>
                    <a:pt x="2" y="6"/>
                  </a:lnTo>
                  <a:lnTo>
                    <a:pt x="5" y="3"/>
                  </a:lnTo>
                  <a:lnTo>
                    <a:pt x="11" y="0"/>
                  </a:lnTo>
                  <a:lnTo>
                    <a:pt x="20" y="0"/>
                  </a:lnTo>
                  <a:lnTo>
                    <a:pt x="26" y="3"/>
                  </a:lnTo>
                  <a:lnTo>
                    <a:pt x="28" y="8"/>
                  </a:lnTo>
                  <a:lnTo>
                    <a:pt x="28" y="15"/>
                  </a:lnTo>
                  <a:lnTo>
                    <a:pt x="26" y="21"/>
                  </a:lnTo>
                  <a:lnTo>
                    <a:pt x="20" y="24"/>
                  </a:lnTo>
                  <a:lnTo>
                    <a:pt x="13" y="2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2" name="Freeform 181"/>
            <p:cNvSpPr>
              <a:spLocks/>
            </p:cNvSpPr>
            <p:nvPr/>
          </p:nvSpPr>
          <p:spPr bwMode="auto">
            <a:xfrm>
              <a:off x="558801" y="3395663"/>
              <a:ext cx="49213" cy="85725"/>
            </a:xfrm>
            <a:custGeom>
              <a:avLst/>
              <a:gdLst>
                <a:gd name="T0" fmla="*/ 20 w 31"/>
                <a:gd name="T1" fmla="*/ 0 h 54"/>
                <a:gd name="T2" fmla="*/ 23 w 31"/>
                <a:gd name="T3" fmla="*/ 3 h 54"/>
                <a:gd name="T4" fmla="*/ 26 w 31"/>
                <a:gd name="T5" fmla="*/ 8 h 54"/>
                <a:gd name="T6" fmla="*/ 26 w 31"/>
                <a:gd name="T7" fmla="*/ 15 h 54"/>
                <a:gd name="T8" fmla="*/ 23 w 31"/>
                <a:gd name="T9" fmla="*/ 21 h 54"/>
                <a:gd name="T10" fmla="*/ 20 w 31"/>
                <a:gd name="T11" fmla="*/ 24 h 54"/>
                <a:gd name="T12" fmla="*/ 23 w 31"/>
                <a:gd name="T13" fmla="*/ 26 h 54"/>
                <a:gd name="T14" fmla="*/ 28 w 31"/>
                <a:gd name="T15" fmla="*/ 32 h 54"/>
                <a:gd name="T16" fmla="*/ 31 w 31"/>
                <a:gd name="T17" fmla="*/ 36 h 54"/>
                <a:gd name="T18" fmla="*/ 31 w 31"/>
                <a:gd name="T19" fmla="*/ 44 h 54"/>
                <a:gd name="T20" fmla="*/ 28 w 31"/>
                <a:gd name="T21" fmla="*/ 50 h 54"/>
                <a:gd name="T22" fmla="*/ 26 w 31"/>
                <a:gd name="T23" fmla="*/ 53 h 54"/>
                <a:gd name="T24" fmla="*/ 20 w 31"/>
                <a:gd name="T25" fmla="*/ 54 h 54"/>
                <a:gd name="T26" fmla="*/ 11 w 31"/>
                <a:gd name="T27" fmla="*/ 54 h 54"/>
                <a:gd name="T28" fmla="*/ 5 w 31"/>
                <a:gd name="T29" fmla="*/ 53 h 54"/>
                <a:gd name="T30" fmla="*/ 2 w 31"/>
                <a:gd name="T31" fmla="*/ 50 h 54"/>
                <a:gd name="T32" fmla="*/ 0 w 31"/>
                <a:gd name="T33" fmla="*/ 44 h 54"/>
                <a:gd name="T34" fmla="*/ 0 w 31"/>
                <a:gd name="T35" fmla="*/ 42 h 54"/>
                <a:gd name="T36" fmla="*/ 2 w 31"/>
                <a:gd name="T37" fmla="*/ 39 h 54"/>
                <a:gd name="T38" fmla="*/ 5 w 31"/>
                <a:gd name="T39" fmla="*/ 42 h 54"/>
                <a:gd name="T40" fmla="*/ 2 w 31"/>
                <a:gd name="T41" fmla="*/ 4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1" h="54">
                  <a:moveTo>
                    <a:pt x="20" y="0"/>
                  </a:moveTo>
                  <a:lnTo>
                    <a:pt x="23" y="3"/>
                  </a:lnTo>
                  <a:lnTo>
                    <a:pt x="26" y="8"/>
                  </a:lnTo>
                  <a:lnTo>
                    <a:pt x="26" y="15"/>
                  </a:lnTo>
                  <a:lnTo>
                    <a:pt x="23" y="21"/>
                  </a:lnTo>
                  <a:lnTo>
                    <a:pt x="20" y="24"/>
                  </a:lnTo>
                  <a:lnTo>
                    <a:pt x="23" y="26"/>
                  </a:lnTo>
                  <a:lnTo>
                    <a:pt x="28" y="32"/>
                  </a:lnTo>
                  <a:lnTo>
                    <a:pt x="31" y="36"/>
                  </a:lnTo>
                  <a:lnTo>
                    <a:pt x="31" y="44"/>
                  </a:lnTo>
                  <a:lnTo>
                    <a:pt x="28" y="50"/>
                  </a:lnTo>
                  <a:lnTo>
                    <a:pt x="26" y="53"/>
                  </a:lnTo>
                  <a:lnTo>
                    <a:pt x="20" y="54"/>
                  </a:lnTo>
                  <a:lnTo>
                    <a:pt x="11" y="54"/>
                  </a:lnTo>
                  <a:lnTo>
                    <a:pt x="5" y="53"/>
                  </a:lnTo>
                  <a:lnTo>
                    <a:pt x="2" y="50"/>
                  </a:lnTo>
                  <a:lnTo>
                    <a:pt x="0" y="44"/>
                  </a:lnTo>
                  <a:lnTo>
                    <a:pt x="0" y="42"/>
                  </a:lnTo>
                  <a:lnTo>
                    <a:pt x="2" y="39"/>
                  </a:lnTo>
                  <a:lnTo>
                    <a:pt x="5" y="42"/>
                  </a:lnTo>
                  <a:lnTo>
                    <a:pt x="2" y="4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3" name="Freeform 182"/>
            <p:cNvSpPr>
              <a:spLocks/>
            </p:cNvSpPr>
            <p:nvPr/>
          </p:nvSpPr>
          <p:spPr bwMode="auto">
            <a:xfrm>
              <a:off x="590551" y="3441700"/>
              <a:ext cx="12700" cy="39688"/>
            </a:xfrm>
            <a:custGeom>
              <a:avLst/>
              <a:gdLst>
                <a:gd name="T0" fmla="*/ 6 w 8"/>
                <a:gd name="T1" fmla="*/ 0 h 25"/>
                <a:gd name="T2" fmla="*/ 8 w 8"/>
                <a:gd name="T3" fmla="*/ 7 h 25"/>
                <a:gd name="T4" fmla="*/ 8 w 8"/>
                <a:gd name="T5" fmla="*/ 15 h 25"/>
                <a:gd name="T6" fmla="*/ 6 w 8"/>
                <a:gd name="T7" fmla="*/ 21 h 25"/>
                <a:gd name="T8" fmla="*/ 3 w 8"/>
                <a:gd name="T9" fmla="*/ 24 h 25"/>
                <a:gd name="T10" fmla="*/ 0 w 8"/>
                <a:gd name="T11" fmla="*/ 25 h 25"/>
              </a:gdLst>
              <a:ahLst/>
              <a:cxnLst>
                <a:cxn ang="0">
                  <a:pos x="T0" y="T1"/>
                </a:cxn>
                <a:cxn ang="0">
                  <a:pos x="T2" y="T3"/>
                </a:cxn>
                <a:cxn ang="0">
                  <a:pos x="T4" y="T5"/>
                </a:cxn>
                <a:cxn ang="0">
                  <a:pos x="T6" y="T7"/>
                </a:cxn>
                <a:cxn ang="0">
                  <a:pos x="T8" y="T9"/>
                </a:cxn>
                <a:cxn ang="0">
                  <a:pos x="T10" y="T11"/>
                </a:cxn>
              </a:cxnLst>
              <a:rect l="0" t="0" r="r" b="b"/>
              <a:pathLst>
                <a:path w="8" h="25">
                  <a:moveTo>
                    <a:pt x="6" y="0"/>
                  </a:moveTo>
                  <a:lnTo>
                    <a:pt x="8" y="7"/>
                  </a:lnTo>
                  <a:lnTo>
                    <a:pt x="8" y="15"/>
                  </a:lnTo>
                  <a:lnTo>
                    <a:pt x="6" y="21"/>
                  </a:lnTo>
                  <a:lnTo>
                    <a:pt x="3" y="24"/>
                  </a:lnTo>
                  <a:lnTo>
                    <a:pt x="0" y="25"/>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4" name="Freeform 183"/>
            <p:cNvSpPr>
              <a:spLocks/>
            </p:cNvSpPr>
            <p:nvPr/>
          </p:nvSpPr>
          <p:spPr bwMode="auto">
            <a:xfrm>
              <a:off x="631826" y="3395663"/>
              <a:ext cx="39688" cy="38100"/>
            </a:xfrm>
            <a:custGeom>
              <a:avLst/>
              <a:gdLst>
                <a:gd name="T0" fmla="*/ 9 w 25"/>
                <a:gd name="T1" fmla="*/ 0 h 24"/>
                <a:gd name="T2" fmla="*/ 1 w 25"/>
                <a:gd name="T3" fmla="*/ 3 h 24"/>
                <a:gd name="T4" fmla="*/ 0 w 25"/>
                <a:gd name="T5" fmla="*/ 8 h 24"/>
                <a:gd name="T6" fmla="*/ 0 w 25"/>
                <a:gd name="T7" fmla="*/ 15 h 24"/>
                <a:gd name="T8" fmla="*/ 1 w 25"/>
                <a:gd name="T9" fmla="*/ 21 h 24"/>
                <a:gd name="T10" fmla="*/ 9 w 25"/>
                <a:gd name="T11" fmla="*/ 24 h 24"/>
                <a:gd name="T12" fmla="*/ 16 w 25"/>
                <a:gd name="T13" fmla="*/ 24 h 24"/>
                <a:gd name="T14" fmla="*/ 24 w 25"/>
                <a:gd name="T15" fmla="*/ 21 h 24"/>
                <a:gd name="T16" fmla="*/ 25 w 25"/>
                <a:gd name="T17" fmla="*/ 15 h 24"/>
                <a:gd name="T18" fmla="*/ 25 w 25"/>
                <a:gd name="T19" fmla="*/ 8 h 24"/>
                <a:gd name="T20" fmla="*/ 24 w 25"/>
                <a:gd name="T21" fmla="*/ 3 h 24"/>
                <a:gd name="T22" fmla="*/ 16 w 25"/>
                <a:gd name="T23" fmla="*/ 0 h 24"/>
                <a:gd name="T24" fmla="*/ 9 w 25"/>
                <a:gd name="T25" fmla="*/ 0 h 24"/>
                <a:gd name="T26" fmla="*/ 4 w 25"/>
                <a:gd name="T27" fmla="*/ 3 h 24"/>
                <a:gd name="T28" fmla="*/ 1 w 25"/>
                <a:gd name="T29" fmla="*/ 8 h 24"/>
                <a:gd name="T30" fmla="*/ 1 w 25"/>
                <a:gd name="T31" fmla="*/ 15 h 24"/>
                <a:gd name="T32" fmla="*/ 4 w 25"/>
                <a:gd name="T33" fmla="*/ 21 h 24"/>
                <a:gd name="T34" fmla="*/ 9 w 25"/>
                <a:gd name="T35"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 h="24">
                  <a:moveTo>
                    <a:pt x="9" y="0"/>
                  </a:moveTo>
                  <a:lnTo>
                    <a:pt x="1" y="3"/>
                  </a:lnTo>
                  <a:lnTo>
                    <a:pt x="0" y="8"/>
                  </a:lnTo>
                  <a:lnTo>
                    <a:pt x="0" y="15"/>
                  </a:lnTo>
                  <a:lnTo>
                    <a:pt x="1" y="21"/>
                  </a:lnTo>
                  <a:lnTo>
                    <a:pt x="9" y="24"/>
                  </a:lnTo>
                  <a:lnTo>
                    <a:pt x="16" y="24"/>
                  </a:lnTo>
                  <a:lnTo>
                    <a:pt x="24" y="21"/>
                  </a:lnTo>
                  <a:lnTo>
                    <a:pt x="25" y="15"/>
                  </a:lnTo>
                  <a:lnTo>
                    <a:pt x="25" y="8"/>
                  </a:lnTo>
                  <a:lnTo>
                    <a:pt x="24" y="3"/>
                  </a:lnTo>
                  <a:lnTo>
                    <a:pt x="16" y="0"/>
                  </a:lnTo>
                  <a:lnTo>
                    <a:pt x="9" y="0"/>
                  </a:lnTo>
                  <a:lnTo>
                    <a:pt x="4" y="3"/>
                  </a:lnTo>
                  <a:lnTo>
                    <a:pt x="1" y="8"/>
                  </a:lnTo>
                  <a:lnTo>
                    <a:pt x="1" y="15"/>
                  </a:lnTo>
                  <a:lnTo>
                    <a:pt x="4" y="21"/>
                  </a:lnTo>
                  <a:lnTo>
                    <a:pt x="9" y="2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5" name="Freeform 184"/>
            <p:cNvSpPr>
              <a:spLocks/>
            </p:cNvSpPr>
            <p:nvPr/>
          </p:nvSpPr>
          <p:spPr bwMode="auto">
            <a:xfrm>
              <a:off x="657226" y="3395663"/>
              <a:ext cx="12700" cy="38100"/>
            </a:xfrm>
            <a:custGeom>
              <a:avLst/>
              <a:gdLst>
                <a:gd name="T0" fmla="*/ 0 w 8"/>
                <a:gd name="T1" fmla="*/ 24 h 24"/>
                <a:gd name="T2" fmla="*/ 6 w 8"/>
                <a:gd name="T3" fmla="*/ 21 h 24"/>
                <a:gd name="T4" fmla="*/ 8 w 8"/>
                <a:gd name="T5" fmla="*/ 15 h 24"/>
                <a:gd name="T6" fmla="*/ 8 w 8"/>
                <a:gd name="T7" fmla="*/ 8 h 24"/>
                <a:gd name="T8" fmla="*/ 6 w 8"/>
                <a:gd name="T9" fmla="*/ 3 h 24"/>
                <a:gd name="T10" fmla="*/ 0 w 8"/>
                <a:gd name="T11" fmla="*/ 0 h 24"/>
              </a:gdLst>
              <a:ahLst/>
              <a:cxnLst>
                <a:cxn ang="0">
                  <a:pos x="T0" y="T1"/>
                </a:cxn>
                <a:cxn ang="0">
                  <a:pos x="T2" y="T3"/>
                </a:cxn>
                <a:cxn ang="0">
                  <a:pos x="T4" y="T5"/>
                </a:cxn>
                <a:cxn ang="0">
                  <a:pos x="T6" y="T7"/>
                </a:cxn>
                <a:cxn ang="0">
                  <a:pos x="T8" y="T9"/>
                </a:cxn>
                <a:cxn ang="0">
                  <a:pos x="T10" y="T11"/>
                </a:cxn>
              </a:cxnLst>
              <a:rect l="0" t="0" r="r" b="b"/>
              <a:pathLst>
                <a:path w="8" h="24">
                  <a:moveTo>
                    <a:pt x="0" y="24"/>
                  </a:moveTo>
                  <a:lnTo>
                    <a:pt x="6" y="21"/>
                  </a:lnTo>
                  <a:lnTo>
                    <a:pt x="8" y="15"/>
                  </a:lnTo>
                  <a:lnTo>
                    <a:pt x="8" y="8"/>
                  </a:lnTo>
                  <a:lnTo>
                    <a:pt x="6"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6" name="Freeform 185"/>
            <p:cNvSpPr>
              <a:spLocks/>
            </p:cNvSpPr>
            <p:nvPr/>
          </p:nvSpPr>
          <p:spPr bwMode="auto">
            <a:xfrm>
              <a:off x="628651" y="3433763"/>
              <a:ext cx="47625" cy="47625"/>
            </a:xfrm>
            <a:custGeom>
              <a:avLst/>
              <a:gdLst>
                <a:gd name="T0" fmla="*/ 11 w 30"/>
                <a:gd name="T1" fmla="*/ 0 h 30"/>
                <a:gd name="T2" fmla="*/ 3 w 30"/>
                <a:gd name="T3" fmla="*/ 2 h 30"/>
                <a:gd name="T4" fmla="*/ 2 w 30"/>
                <a:gd name="T5" fmla="*/ 5 h 30"/>
                <a:gd name="T6" fmla="*/ 0 w 30"/>
                <a:gd name="T7" fmla="*/ 9 h 30"/>
                <a:gd name="T8" fmla="*/ 0 w 30"/>
                <a:gd name="T9" fmla="*/ 20 h 30"/>
                <a:gd name="T10" fmla="*/ 2 w 30"/>
                <a:gd name="T11" fmla="*/ 26 h 30"/>
                <a:gd name="T12" fmla="*/ 3 w 30"/>
                <a:gd name="T13" fmla="*/ 29 h 30"/>
                <a:gd name="T14" fmla="*/ 11 w 30"/>
                <a:gd name="T15" fmla="*/ 30 h 30"/>
                <a:gd name="T16" fmla="*/ 18 w 30"/>
                <a:gd name="T17" fmla="*/ 30 h 30"/>
                <a:gd name="T18" fmla="*/ 26 w 30"/>
                <a:gd name="T19" fmla="*/ 29 h 30"/>
                <a:gd name="T20" fmla="*/ 27 w 30"/>
                <a:gd name="T21" fmla="*/ 26 h 30"/>
                <a:gd name="T22" fmla="*/ 30 w 30"/>
                <a:gd name="T23" fmla="*/ 20 h 30"/>
                <a:gd name="T24" fmla="*/ 30 w 30"/>
                <a:gd name="T25" fmla="*/ 9 h 30"/>
                <a:gd name="T26" fmla="*/ 27 w 30"/>
                <a:gd name="T27" fmla="*/ 5 h 30"/>
                <a:gd name="T28" fmla="*/ 26 w 30"/>
                <a:gd name="T29" fmla="*/ 2 h 30"/>
                <a:gd name="T30" fmla="*/ 18 w 30"/>
                <a:gd name="T31"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0" h="30">
                  <a:moveTo>
                    <a:pt x="11" y="0"/>
                  </a:moveTo>
                  <a:lnTo>
                    <a:pt x="3" y="2"/>
                  </a:lnTo>
                  <a:lnTo>
                    <a:pt x="2" y="5"/>
                  </a:lnTo>
                  <a:lnTo>
                    <a:pt x="0" y="9"/>
                  </a:lnTo>
                  <a:lnTo>
                    <a:pt x="0" y="20"/>
                  </a:lnTo>
                  <a:lnTo>
                    <a:pt x="2" y="26"/>
                  </a:lnTo>
                  <a:lnTo>
                    <a:pt x="3" y="29"/>
                  </a:lnTo>
                  <a:lnTo>
                    <a:pt x="11" y="30"/>
                  </a:lnTo>
                  <a:lnTo>
                    <a:pt x="18" y="30"/>
                  </a:lnTo>
                  <a:lnTo>
                    <a:pt x="26" y="29"/>
                  </a:lnTo>
                  <a:lnTo>
                    <a:pt x="27" y="26"/>
                  </a:lnTo>
                  <a:lnTo>
                    <a:pt x="30" y="20"/>
                  </a:lnTo>
                  <a:lnTo>
                    <a:pt x="30" y="9"/>
                  </a:lnTo>
                  <a:lnTo>
                    <a:pt x="27" y="5"/>
                  </a:lnTo>
                  <a:lnTo>
                    <a:pt x="26" y="2"/>
                  </a:lnTo>
                  <a:lnTo>
                    <a:pt x="18"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7" name="Freeform 186"/>
            <p:cNvSpPr>
              <a:spLocks/>
            </p:cNvSpPr>
            <p:nvPr/>
          </p:nvSpPr>
          <p:spPr bwMode="auto">
            <a:xfrm>
              <a:off x="631826" y="3433763"/>
              <a:ext cx="14288" cy="47625"/>
            </a:xfrm>
            <a:custGeom>
              <a:avLst/>
              <a:gdLst>
                <a:gd name="T0" fmla="*/ 9 w 9"/>
                <a:gd name="T1" fmla="*/ 0 h 30"/>
                <a:gd name="T2" fmla="*/ 4 w 9"/>
                <a:gd name="T3" fmla="*/ 2 h 30"/>
                <a:gd name="T4" fmla="*/ 1 w 9"/>
                <a:gd name="T5" fmla="*/ 5 h 30"/>
                <a:gd name="T6" fmla="*/ 0 w 9"/>
                <a:gd name="T7" fmla="*/ 9 h 30"/>
                <a:gd name="T8" fmla="*/ 0 w 9"/>
                <a:gd name="T9" fmla="*/ 20 h 30"/>
                <a:gd name="T10" fmla="*/ 1 w 9"/>
                <a:gd name="T11" fmla="*/ 26 h 30"/>
                <a:gd name="T12" fmla="*/ 4 w 9"/>
                <a:gd name="T13" fmla="*/ 29 h 30"/>
                <a:gd name="T14" fmla="*/ 9 w 9"/>
                <a:gd name="T15" fmla="*/ 30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30">
                  <a:moveTo>
                    <a:pt x="9" y="0"/>
                  </a:moveTo>
                  <a:lnTo>
                    <a:pt x="4" y="2"/>
                  </a:lnTo>
                  <a:lnTo>
                    <a:pt x="1" y="5"/>
                  </a:lnTo>
                  <a:lnTo>
                    <a:pt x="0" y="9"/>
                  </a:lnTo>
                  <a:lnTo>
                    <a:pt x="0" y="20"/>
                  </a:lnTo>
                  <a:lnTo>
                    <a:pt x="1" y="26"/>
                  </a:lnTo>
                  <a:lnTo>
                    <a:pt x="4" y="29"/>
                  </a:lnTo>
                  <a:lnTo>
                    <a:pt x="9" y="3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8" name="Freeform 187"/>
            <p:cNvSpPr>
              <a:spLocks/>
            </p:cNvSpPr>
            <p:nvPr/>
          </p:nvSpPr>
          <p:spPr bwMode="auto">
            <a:xfrm>
              <a:off x="657226" y="3433763"/>
              <a:ext cx="14288" cy="47625"/>
            </a:xfrm>
            <a:custGeom>
              <a:avLst/>
              <a:gdLst>
                <a:gd name="T0" fmla="*/ 0 w 9"/>
                <a:gd name="T1" fmla="*/ 30 h 30"/>
                <a:gd name="T2" fmla="*/ 6 w 9"/>
                <a:gd name="T3" fmla="*/ 29 h 30"/>
                <a:gd name="T4" fmla="*/ 8 w 9"/>
                <a:gd name="T5" fmla="*/ 26 h 30"/>
                <a:gd name="T6" fmla="*/ 9 w 9"/>
                <a:gd name="T7" fmla="*/ 20 h 30"/>
                <a:gd name="T8" fmla="*/ 9 w 9"/>
                <a:gd name="T9" fmla="*/ 9 h 30"/>
                <a:gd name="T10" fmla="*/ 8 w 9"/>
                <a:gd name="T11" fmla="*/ 5 h 30"/>
                <a:gd name="T12" fmla="*/ 6 w 9"/>
                <a:gd name="T13" fmla="*/ 2 h 30"/>
                <a:gd name="T14" fmla="*/ 0 w 9"/>
                <a:gd name="T15" fmla="*/ 0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30">
                  <a:moveTo>
                    <a:pt x="0" y="30"/>
                  </a:moveTo>
                  <a:lnTo>
                    <a:pt x="6" y="29"/>
                  </a:lnTo>
                  <a:lnTo>
                    <a:pt x="8" y="26"/>
                  </a:lnTo>
                  <a:lnTo>
                    <a:pt x="9" y="20"/>
                  </a:lnTo>
                  <a:lnTo>
                    <a:pt x="9" y="9"/>
                  </a:lnTo>
                  <a:lnTo>
                    <a:pt x="8" y="5"/>
                  </a:lnTo>
                  <a:lnTo>
                    <a:pt x="6" y="2"/>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9" name="Freeform 188"/>
            <p:cNvSpPr>
              <a:spLocks/>
            </p:cNvSpPr>
            <p:nvPr/>
          </p:nvSpPr>
          <p:spPr bwMode="auto">
            <a:xfrm>
              <a:off x="695326" y="3395663"/>
              <a:ext cx="49213" cy="85725"/>
            </a:xfrm>
            <a:custGeom>
              <a:avLst/>
              <a:gdLst>
                <a:gd name="T0" fmla="*/ 14 w 31"/>
                <a:gd name="T1" fmla="*/ 0 h 54"/>
                <a:gd name="T2" fmla="*/ 8 w 31"/>
                <a:gd name="T3" fmla="*/ 3 h 54"/>
                <a:gd name="T4" fmla="*/ 3 w 31"/>
                <a:gd name="T5" fmla="*/ 11 h 54"/>
                <a:gd name="T6" fmla="*/ 0 w 31"/>
                <a:gd name="T7" fmla="*/ 24 h 54"/>
                <a:gd name="T8" fmla="*/ 0 w 31"/>
                <a:gd name="T9" fmla="*/ 32 h 54"/>
                <a:gd name="T10" fmla="*/ 3 w 31"/>
                <a:gd name="T11" fmla="*/ 44 h 54"/>
                <a:gd name="T12" fmla="*/ 8 w 31"/>
                <a:gd name="T13" fmla="*/ 53 h 54"/>
                <a:gd name="T14" fmla="*/ 14 w 31"/>
                <a:gd name="T15" fmla="*/ 54 h 54"/>
                <a:gd name="T16" fmla="*/ 18 w 31"/>
                <a:gd name="T17" fmla="*/ 54 h 54"/>
                <a:gd name="T18" fmla="*/ 24 w 31"/>
                <a:gd name="T19" fmla="*/ 53 h 54"/>
                <a:gd name="T20" fmla="*/ 29 w 31"/>
                <a:gd name="T21" fmla="*/ 44 h 54"/>
                <a:gd name="T22" fmla="*/ 31 w 31"/>
                <a:gd name="T23" fmla="*/ 32 h 54"/>
                <a:gd name="T24" fmla="*/ 31 w 31"/>
                <a:gd name="T25" fmla="*/ 24 h 54"/>
                <a:gd name="T26" fmla="*/ 29 w 31"/>
                <a:gd name="T27" fmla="*/ 11 h 54"/>
                <a:gd name="T28" fmla="*/ 24 w 31"/>
                <a:gd name="T29" fmla="*/ 3 h 54"/>
                <a:gd name="T30" fmla="*/ 18 w 31"/>
                <a:gd name="T31" fmla="*/ 0 h 54"/>
                <a:gd name="T32" fmla="*/ 14 w 31"/>
                <a:gd name="T33" fmla="*/ 0 h 54"/>
                <a:gd name="T34" fmla="*/ 9 w 31"/>
                <a:gd name="T35" fmla="*/ 3 h 54"/>
                <a:gd name="T36" fmla="*/ 8 w 31"/>
                <a:gd name="T37" fmla="*/ 6 h 54"/>
                <a:gd name="T38" fmla="*/ 5 w 31"/>
                <a:gd name="T39" fmla="*/ 11 h 54"/>
                <a:gd name="T40" fmla="*/ 3 w 31"/>
                <a:gd name="T41" fmla="*/ 24 h 54"/>
                <a:gd name="T42" fmla="*/ 3 w 31"/>
                <a:gd name="T43" fmla="*/ 32 h 54"/>
                <a:gd name="T44" fmla="*/ 5 w 31"/>
                <a:gd name="T45" fmla="*/ 44 h 54"/>
                <a:gd name="T46" fmla="*/ 8 w 31"/>
                <a:gd name="T47" fmla="*/ 50 h 54"/>
                <a:gd name="T48" fmla="*/ 9 w 31"/>
                <a:gd name="T49" fmla="*/ 53 h 54"/>
                <a:gd name="T50" fmla="*/ 14 w 31"/>
                <a:gd name="T5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54">
                  <a:moveTo>
                    <a:pt x="14" y="0"/>
                  </a:moveTo>
                  <a:lnTo>
                    <a:pt x="8" y="3"/>
                  </a:lnTo>
                  <a:lnTo>
                    <a:pt x="3" y="11"/>
                  </a:lnTo>
                  <a:lnTo>
                    <a:pt x="0" y="24"/>
                  </a:lnTo>
                  <a:lnTo>
                    <a:pt x="0" y="32"/>
                  </a:lnTo>
                  <a:lnTo>
                    <a:pt x="3" y="44"/>
                  </a:lnTo>
                  <a:lnTo>
                    <a:pt x="8" y="53"/>
                  </a:lnTo>
                  <a:lnTo>
                    <a:pt x="14" y="54"/>
                  </a:lnTo>
                  <a:lnTo>
                    <a:pt x="18" y="54"/>
                  </a:lnTo>
                  <a:lnTo>
                    <a:pt x="24" y="53"/>
                  </a:lnTo>
                  <a:lnTo>
                    <a:pt x="29" y="44"/>
                  </a:lnTo>
                  <a:lnTo>
                    <a:pt x="31" y="32"/>
                  </a:lnTo>
                  <a:lnTo>
                    <a:pt x="31" y="24"/>
                  </a:lnTo>
                  <a:lnTo>
                    <a:pt x="29" y="11"/>
                  </a:lnTo>
                  <a:lnTo>
                    <a:pt x="24" y="3"/>
                  </a:lnTo>
                  <a:lnTo>
                    <a:pt x="18" y="0"/>
                  </a:lnTo>
                  <a:lnTo>
                    <a:pt x="14" y="0"/>
                  </a:lnTo>
                  <a:lnTo>
                    <a:pt x="9" y="3"/>
                  </a:lnTo>
                  <a:lnTo>
                    <a:pt x="8" y="6"/>
                  </a:lnTo>
                  <a:lnTo>
                    <a:pt x="5" y="11"/>
                  </a:lnTo>
                  <a:lnTo>
                    <a:pt x="3" y="24"/>
                  </a:lnTo>
                  <a:lnTo>
                    <a:pt x="3" y="32"/>
                  </a:lnTo>
                  <a:lnTo>
                    <a:pt x="5" y="44"/>
                  </a:lnTo>
                  <a:lnTo>
                    <a:pt x="8" y="50"/>
                  </a:lnTo>
                  <a:lnTo>
                    <a:pt x="9" y="53"/>
                  </a:lnTo>
                  <a:lnTo>
                    <a:pt x="14"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0" name="Freeform 189"/>
            <p:cNvSpPr>
              <a:spLocks/>
            </p:cNvSpPr>
            <p:nvPr/>
          </p:nvSpPr>
          <p:spPr bwMode="auto">
            <a:xfrm>
              <a:off x="723901" y="3395663"/>
              <a:ext cx="17463" cy="85725"/>
            </a:xfrm>
            <a:custGeom>
              <a:avLst/>
              <a:gdLst>
                <a:gd name="T0" fmla="*/ 0 w 11"/>
                <a:gd name="T1" fmla="*/ 54 h 54"/>
                <a:gd name="T2" fmla="*/ 5 w 11"/>
                <a:gd name="T3" fmla="*/ 53 h 54"/>
                <a:gd name="T4" fmla="*/ 6 w 11"/>
                <a:gd name="T5" fmla="*/ 50 h 54"/>
                <a:gd name="T6" fmla="*/ 9 w 11"/>
                <a:gd name="T7" fmla="*/ 44 h 54"/>
                <a:gd name="T8" fmla="*/ 11 w 11"/>
                <a:gd name="T9" fmla="*/ 32 h 54"/>
                <a:gd name="T10" fmla="*/ 11 w 11"/>
                <a:gd name="T11" fmla="*/ 24 h 54"/>
                <a:gd name="T12" fmla="*/ 9 w 11"/>
                <a:gd name="T13" fmla="*/ 11 h 54"/>
                <a:gd name="T14" fmla="*/ 6 w 11"/>
                <a:gd name="T15" fmla="*/ 6 h 54"/>
                <a:gd name="T16" fmla="*/ 5 w 11"/>
                <a:gd name="T17" fmla="*/ 3 h 54"/>
                <a:gd name="T18" fmla="*/ 0 w 11"/>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54">
                  <a:moveTo>
                    <a:pt x="0" y="54"/>
                  </a:moveTo>
                  <a:lnTo>
                    <a:pt x="5" y="53"/>
                  </a:lnTo>
                  <a:lnTo>
                    <a:pt x="6" y="50"/>
                  </a:lnTo>
                  <a:lnTo>
                    <a:pt x="9" y="44"/>
                  </a:lnTo>
                  <a:lnTo>
                    <a:pt x="11" y="32"/>
                  </a:lnTo>
                  <a:lnTo>
                    <a:pt x="11" y="24"/>
                  </a:lnTo>
                  <a:lnTo>
                    <a:pt x="9" y="11"/>
                  </a:lnTo>
                  <a:lnTo>
                    <a:pt x="6" y="6"/>
                  </a:lnTo>
                  <a:lnTo>
                    <a:pt x="5"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1" name="Line 190"/>
            <p:cNvSpPr>
              <a:spLocks noChangeShapeType="1"/>
            </p:cNvSpPr>
            <p:nvPr/>
          </p:nvSpPr>
          <p:spPr bwMode="auto">
            <a:xfrm>
              <a:off x="792163" y="2971800"/>
              <a:ext cx="6032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2" name="Line 191"/>
            <p:cNvSpPr>
              <a:spLocks noChangeShapeType="1"/>
            </p:cNvSpPr>
            <p:nvPr/>
          </p:nvSpPr>
          <p:spPr bwMode="auto">
            <a:xfrm>
              <a:off x="590551" y="2943225"/>
              <a:ext cx="0" cy="79375"/>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3" name="Line 192"/>
            <p:cNvSpPr>
              <a:spLocks noChangeShapeType="1"/>
            </p:cNvSpPr>
            <p:nvPr/>
          </p:nvSpPr>
          <p:spPr bwMode="auto">
            <a:xfrm>
              <a:off x="593726" y="2936875"/>
              <a:ext cx="0" cy="85725"/>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4" name="Freeform 193"/>
            <p:cNvSpPr>
              <a:spLocks/>
            </p:cNvSpPr>
            <p:nvPr/>
          </p:nvSpPr>
          <p:spPr bwMode="auto">
            <a:xfrm>
              <a:off x="555626" y="2936875"/>
              <a:ext cx="53975" cy="61913"/>
            </a:xfrm>
            <a:custGeom>
              <a:avLst/>
              <a:gdLst>
                <a:gd name="T0" fmla="*/ 24 w 34"/>
                <a:gd name="T1" fmla="*/ 0 h 39"/>
                <a:gd name="T2" fmla="*/ 0 w 34"/>
                <a:gd name="T3" fmla="*/ 39 h 39"/>
                <a:gd name="T4" fmla="*/ 34 w 34"/>
                <a:gd name="T5" fmla="*/ 39 h 39"/>
              </a:gdLst>
              <a:ahLst/>
              <a:cxnLst>
                <a:cxn ang="0">
                  <a:pos x="T0" y="T1"/>
                </a:cxn>
                <a:cxn ang="0">
                  <a:pos x="T2" y="T3"/>
                </a:cxn>
                <a:cxn ang="0">
                  <a:pos x="T4" y="T5"/>
                </a:cxn>
              </a:cxnLst>
              <a:rect l="0" t="0" r="r" b="b"/>
              <a:pathLst>
                <a:path w="34" h="39">
                  <a:moveTo>
                    <a:pt x="24" y="0"/>
                  </a:moveTo>
                  <a:lnTo>
                    <a:pt x="0" y="39"/>
                  </a:lnTo>
                  <a:lnTo>
                    <a:pt x="34" y="39"/>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5" name="Line 194"/>
            <p:cNvSpPr>
              <a:spLocks noChangeShapeType="1"/>
            </p:cNvSpPr>
            <p:nvPr/>
          </p:nvSpPr>
          <p:spPr bwMode="auto">
            <a:xfrm>
              <a:off x="579438" y="3022600"/>
              <a:ext cx="238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6" name="Freeform 195"/>
            <p:cNvSpPr>
              <a:spLocks/>
            </p:cNvSpPr>
            <p:nvPr/>
          </p:nvSpPr>
          <p:spPr bwMode="auto">
            <a:xfrm>
              <a:off x="628651" y="2936875"/>
              <a:ext cx="47625" cy="85725"/>
            </a:xfrm>
            <a:custGeom>
              <a:avLst/>
              <a:gdLst>
                <a:gd name="T0" fmla="*/ 12 w 30"/>
                <a:gd name="T1" fmla="*/ 0 h 54"/>
                <a:gd name="T2" fmla="*/ 6 w 30"/>
                <a:gd name="T3" fmla="*/ 1 h 54"/>
                <a:gd name="T4" fmla="*/ 2 w 30"/>
                <a:gd name="T5" fmla="*/ 10 h 54"/>
                <a:gd name="T6" fmla="*/ 0 w 30"/>
                <a:gd name="T7" fmla="*/ 22 h 54"/>
                <a:gd name="T8" fmla="*/ 0 w 30"/>
                <a:gd name="T9" fmla="*/ 30 h 54"/>
                <a:gd name="T10" fmla="*/ 2 w 30"/>
                <a:gd name="T11" fmla="*/ 43 h 54"/>
                <a:gd name="T12" fmla="*/ 6 w 30"/>
                <a:gd name="T13" fmla="*/ 51 h 54"/>
                <a:gd name="T14" fmla="*/ 12 w 30"/>
                <a:gd name="T15" fmla="*/ 54 h 54"/>
                <a:gd name="T16" fmla="*/ 17 w 30"/>
                <a:gd name="T17" fmla="*/ 54 h 54"/>
                <a:gd name="T18" fmla="*/ 24 w 30"/>
                <a:gd name="T19" fmla="*/ 51 h 54"/>
                <a:gd name="T20" fmla="*/ 27 w 30"/>
                <a:gd name="T21" fmla="*/ 43 h 54"/>
                <a:gd name="T22" fmla="*/ 30 w 30"/>
                <a:gd name="T23" fmla="*/ 30 h 54"/>
                <a:gd name="T24" fmla="*/ 30 w 30"/>
                <a:gd name="T25" fmla="*/ 22 h 54"/>
                <a:gd name="T26" fmla="*/ 27 w 30"/>
                <a:gd name="T27" fmla="*/ 10 h 54"/>
                <a:gd name="T28" fmla="*/ 24 w 30"/>
                <a:gd name="T29" fmla="*/ 1 h 54"/>
                <a:gd name="T30" fmla="*/ 17 w 30"/>
                <a:gd name="T31" fmla="*/ 0 h 54"/>
                <a:gd name="T32" fmla="*/ 12 w 30"/>
                <a:gd name="T33" fmla="*/ 0 h 54"/>
                <a:gd name="T34" fmla="*/ 8 w 30"/>
                <a:gd name="T35" fmla="*/ 1 h 54"/>
                <a:gd name="T36" fmla="*/ 6 w 30"/>
                <a:gd name="T37" fmla="*/ 4 h 54"/>
                <a:gd name="T38" fmla="*/ 3 w 30"/>
                <a:gd name="T39" fmla="*/ 10 h 54"/>
                <a:gd name="T40" fmla="*/ 2 w 30"/>
                <a:gd name="T41" fmla="*/ 22 h 54"/>
                <a:gd name="T42" fmla="*/ 2 w 30"/>
                <a:gd name="T43" fmla="*/ 30 h 54"/>
                <a:gd name="T44" fmla="*/ 3 w 30"/>
                <a:gd name="T45" fmla="*/ 43 h 54"/>
                <a:gd name="T46" fmla="*/ 6 w 30"/>
                <a:gd name="T47" fmla="*/ 48 h 54"/>
                <a:gd name="T48" fmla="*/ 8 w 30"/>
                <a:gd name="T49" fmla="*/ 51 h 54"/>
                <a:gd name="T50" fmla="*/ 12 w 30"/>
                <a:gd name="T5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0" h="54">
                  <a:moveTo>
                    <a:pt x="12" y="0"/>
                  </a:moveTo>
                  <a:lnTo>
                    <a:pt x="6" y="1"/>
                  </a:lnTo>
                  <a:lnTo>
                    <a:pt x="2" y="10"/>
                  </a:lnTo>
                  <a:lnTo>
                    <a:pt x="0" y="22"/>
                  </a:lnTo>
                  <a:lnTo>
                    <a:pt x="0" y="30"/>
                  </a:lnTo>
                  <a:lnTo>
                    <a:pt x="2" y="43"/>
                  </a:lnTo>
                  <a:lnTo>
                    <a:pt x="6" y="51"/>
                  </a:lnTo>
                  <a:lnTo>
                    <a:pt x="12" y="54"/>
                  </a:lnTo>
                  <a:lnTo>
                    <a:pt x="17" y="54"/>
                  </a:lnTo>
                  <a:lnTo>
                    <a:pt x="24" y="51"/>
                  </a:lnTo>
                  <a:lnTo>
                    <a:pt x="27" y="43"/>
                  </a:lnTo>
                  <a:lnTo>
                    <a:pt x="30" y="30"/>
                  </a:lnTo>
                  <a:lnTo>
                    <a:pt x="30" y="22"/>
                  </a:lnTo>
                  <a:lnTo>
                    <a:pt x="27" y="10"/>
                  </a:lnTo>
                  <a:lnTo>
                    <a:pt x="24" y="1"/>
                  </a:lnTo>
                  <a:lnTo>
                    <a:pt x="17" y="0"/>
                  </a:lnTo>
                  <a:lnTo>
                    <a:pt x="12" y="0"/>
                  </a:lnTo>
                  <a:lnTo>
                    <a:pt x="8" y="1"/>
                  </a:lnTo>
                  <a:lnTo>
                    <a:pt x="6" y="4"/>
                  </a:lnTo>
                  <a:lnTo>
                    <a:pt x="3" y="10"/>
                  </a:lnTo>
                  <a:lnTo>
                    <a:pt x="2" y="22"/>
                  </a:lnTo>
                  <a:lnTo>
                    <a:pt x="2" y="30"/>
                  </a:lnTo>
                  <a:lnTo>
                    <a:pt x="3" y="43"/>
                  </a:lnTo>
                  <a:lnTo>
                    <a:pt x="6" y="48"/>
                  </a:lnTo>
                  <a:lnTo>
                    <a:pt x="8" y="51"/>
                  </a:lnTo>
                  <a:lnTo>
                    <a:pt x="12"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7" name="Freeform 196"/>
            <p:cNvSpPr>
              <a:spLocks/>
            </p:cNvSpPr>
            <p:nvPr/>
          </p:nvSpPr>
          <p:spPr bwMode="auto">
            <a:xfrm>
              <a:off x="655638" y="2936875"/>
              <a:ext cx="15875" cy="85725"/>
            </a:xfrm>
            <a:custGeom>
              <a:avLst/>
              <a:gdLst>
                <a:gd name="T0" fmla="*/ 0 w 10"/>
                <a:gd name="T1" fmla="*/ 54 h 54"/>
                <a:gd name="T2" fmla="*/ 4 w 10"/>
                <a:gd name="T3" fmla="*/ 51 h 54"/>
                <a:gd name="T4" fmla="*/ 7 w 10"/>
                <a:gd name="T5" fmla="*/ 48 h 54"/>
                <a:gd name="T6" fmla="*/ 9 w 10"/>
                <a:gd name="T7" fmla="*/ 43 h 54"/>
                <a:gd name="T8" fmla="*/ 10 w 10"/>
                <a:gd name="T9" fmla="*/ 30 h 54"/>
                <a:gd name="T10" fmla="*/ 10 w 10"/>
                <a:gd name="T11" fmla="*/ 22 h 54"/>
                <a:gd name="T12" fmla="*/ 9 w 10"/>
                <a:gd name="T13" fmla="*/ 10 h 54"/>
                <a:gd name="T14" fmla="*/ 7 w 10"/>
                <a:gd name="T15" fmla="*/ 4 h 54"/>
                <a:gd name="T16" fmla="*/ 4 w 10"/>
                <a:gd name="T17" fmla="*/ 1 h 54"/>
                <a:gd name="T18" fmla="*/ 0 w 10"/>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54">
                  <a:moveTo>
                    <a:pt x="0" y="54"/>
                  </a:moveTo>
                  <a:lnTo>
                    <a:pt x="4" y="51"/>
                  </a:lnTo>
                  <a:lnTo>
                    <a:pt x="7" y="48"/>
                  </a:lnTo>
                  <a:lnTo>
                    <a:pt x="9" y="43"/>
                  </a:lnTo>
                  <a:lnTo>
                    <a:pt x="10" y="30"/>
                  </a:lnTo>
                  <a:lnTo>
                    <a:pt x="10" y="22"/>
                  </a:lnTo>
                  <a:lnTo>
                    <a:pt x="9" y="10"/>
                  </a:lnTo>
                  <a:lnTo>
                    <a:pt x="7" y="4"/>
                  </a:lnTo>
                  <a:lnTo>
                    <a:pt x="4" y="1"/>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8" name="Freeform 197"/>
            <p:cNvSpPr>
              <a:spLocks/>
            </p:cNvSpPr>
            <p:nvPr/>
          </p:nvSpPr>
          <p:spPr bwMode="auto">
            <a:xfrm>
              <a:off x="695326" y="2936875"/>
              <a:ext cx="49213" cy="85725"/>
            </a:xfrm>
            <a:custGeom>
              <a:avLst/>
              <a:gdLst>
                <a:gd name="T0" fmla="*/ 14 w 31"/>
                <a:gd name="T1" fmla="*/ 0 h 54"/>
                <a:gd name="T2" fmla="*/ 8 w 31"/>
                <a:gd name="T3" fmla="*/ 1 h 54"/>
                <a:gd name="T4" fmla="*/ 3 w 31"/>
                <a:gd name="T5" fmla="*/ 10 h 54"/>
                <a:gd name="T6" fmla="*/ 0 w 31"/>
                <a:gd name="T7" fmla="*/ 22 h 54"/>
                <a:gd name="T8" fmla="*/ 0 w 31"/>
                <a:gd name="T9" fmla="*/ 30 h 54"/>
                <a:gd name="T10" fmla="*/ 3 w 31"/>
                <a:gd name="T11" fmla="*/ 43 h 54"/>
                <a:gd name="T12" fmla="*/ 8 w 31"/>
                <a:gd name="T13" fmla="*/ 51 h 54"/>
                <a:gd name="T14" fmla="*/ 14 w 31"/>
                <a:gd name="T15" fmla="*/ 54 h 54"/>
                <a:gd name="T16" fmla="*/ 18 w 31"/>
                <a:gd name="T17" fmla="*/ 54 h 54"/>
                <a:gd name="T18" fmla="*/ 24 w 31"/>
                <a:gd name="T19" fmla="*/ 51 h 54"/>
                <a:gd name="T20" fmla="*/ 29 w 31"/>
                <a:gd name="T21" fmla="*/ 43 h 54"/>
                <a:gd name="T22" fmla="*/ 31 w 31"/>
                <a:gd name="T23" fmla="*/ 30 h 54"/>
                <a:gd name="T24" fmla="*/ 31 w 31"/>
                <a:gd name="T25" fmla="*/ 22 h 54"/>
                <a:gd name="T26" fmla="*/ 29 w 31"/>
                <a:gd name="T27" fmla="*/ 10 h 54"/>
                <a:gd name="T28" fmla="*/ 24 w 31"/>
                <a:gd name="T29" fmla="*/ 1 h 54"/>
                <a:gd name="T30" fmla="*/ 18 w 31"/>
                <a:gd name="T31" fmla="*/ 0 h 54"/>
                <a:gd name="T32" fmla="*/ 14 w 31"/>
                <a:gd name="T33" fmla="*/ 0 h 54"/>
                <a:gd name="T34" fmla="*/ 9 w 31"/>
                <a:gd name="T35" fmla="*/ 1 h 54"/>
                <a:gd name="T36" fmla="*/ 8 w 31"/>
                <a:gd name="T37" fmla="*/ 4 h 54"/>
                <a:gd name="T38" fmla="*/ 5 w 31"/>
                <a:gd name="T39" fmla="*/ 10 h 54"/>
                <a:gd name="T40" fmla="*/ 3 w 31"/>
                <a:gd name="T41" fmla="*/ 22 h 54"/>
                <a:gd name="T42" fmla="*/ 3 w 31"/>
                <a:gd name="T43" fmla="*/ 30 h 54"/>
                <a:gd name="T44" fmla="*/ 5 w 31"/>
                <a:gd name="T45" fmla="*/ 43 h 54"/>
                <a:gd name="T46" fmla="*/ 8 w 31"/>
                <a:gd name="T47" fmla="*/ 48 h 54"/>
                <a:gd name="T48" fmla="*/ 9 w 31"/>
                <a:gd name="T49" fmla="*/ 51 h 54"/>
                <a:gd name="T50" fmla="*/ 14 w 31"/>
                <a:gd name="T5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54">
                  <a:moveTo>
                    <a:pt x="14" y="0"/>
                  </a:moveTo>
                  <a:lnTo>
                    <a:pt x="8" y="1"/>
                  </a:lnTo>
                  <a:lnTo>
                    <a:pt x="3" y="10"/>
                  </a:lnTo>
                  <a:lnTo>
                    <a:pt x="0" y="22"/>
                  </a:lnTo>
                  <a:lnTo>
                    <a:pt x="0" y="30"/>
                  </a:lnTo>
                  <a:lnTo>
                    <a:pt x="3" y="43"/>
                  </a:lnTo>
                  <a:lnTo>
                    <a:pt x="8" y="51"/>
                  </a:lnTo>
                  <a:lnTo>
                    <a:pt x="14" y="54"/>
                  </a:lnTo>
                  <a:lnTo>
                    <a:pt x="18" y="54"/>
                  </a:lnTo>
                  <a:lnTo>
                    <a:pt x="24" y="51"/>
                  </a:lnTo>
                  <a:lnTo>
                    <a:pt x="29" y="43"/>
                  </a:lnTo>
                  <a:lnTo>
                    <a:pt x="31" y="30"/>
                  </a:lnTo>
                  <a:lnTo>
                    <a:pt x="31" y="22"/>
                  </a:lnTo>
                  <a:lnTo>
                    <a:pt x="29" y="10"/>
                  </a:lnTo>
                  <a:lnTo>
                    <a:pt x="24" y="1"/>
                  </a:lnTo>
                  <a:lnTo>
                    <a:pt x="18" y="0"/>
                  </a:lnTo>
                  <a:lnTo>
                    <a:pt x="14" y="0"/>
                  </a:lnTo>
                  <a:lnTo>
                    <a:pt x="9" y="1"/>
                  </a:lnTo>
                  <a:lnTo>
                    <a:pt x="8" y="4"/>
                  </a:lnTo>
                  <a:lnTo>
                    <a:pt x="5" y="10"/>
                  </a:lnTo>
                  <a:lnTo>
                    <a:pt x="3" y="22"/>
                  </a:lnTo>
                  <a:lnTo>
                    <a:pt x="3" y="30"/>
                  </a:lnTo>
                  <a:lnTo>
                    <a:pt x="5" y="43"/>
                  </a:lnTo>
                  <a:lnTo>
                    <a:pt x="8" y="48"/>
                  </a:lnTo>
                  <a:lnTo>
                    <a:pt x="9" y="51"/>
                  </a:lnTo>
                  <a:lnTo>
                    <a:pt x="14"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9" name="Freeform 198"/>
            <p:cNvSpPr>
              <a:spLocks/>
            </p:cNvSpPr>
            <p:nvPr/>
          </p:nvSpPr>
          <p:spPr bwMode="auto">
            <a:xfrm>
              <a:off x="723901" y="2936875"/>
              <a:ext cx="17463" cy="85725"/>
            </a:xfrm>
            <a:custGeom>
              <a:avLst/>
              <a:gdLst>
                <a:gd name="T0" fmla="*/ 0 w 11"/>
                <a:gd name="T1" fmla="*/ 54 h 54"/>
                <a:gd name="T2" fmla="*/ 5 w 11"/>
                <a:gd name="T3" fmla="*/ 51 h 54"/>
                <a:gd name="T4" fmla="*/ 6 w 11"/>
                <a:gd name="T5" fmla="*/ 48 h 54"/>
                <a:gd name="T6" fmla="*/ 9 w 11"/>
                <a:gd name="T7" fmla="*/ 43 h 54"/>
                <a:gd name="T8" fmla="*/ 11 w 11"/>
                <a:gd name="T9" fmla="*/ 30 h 54"/>
                <a:gd name="T10" fmla="*/ 11 w 11"/>
                <a:gd name="T11" fmla="*/ 22 h 54"/>
                <a:gd name="T12" fmla="*/ 9 w 11"/>
                <a:gd name="T13" fmla="*/ 10 h 54"/>
                <a:gd name="T14" fmla="*/ 6 w 11"/>
                <a:gd name="T15" fmla="*/ 4 h 54"/>
                <a:gd name="T16" fmla="*/ 5 w 11"/>
                <a:gd name="T17" fmla="*/ 1 h 54"/>
                <a:gd name="T18" fmla="*/ 0 w 11"/>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54">
                  <a:moveTo>
                    <a:pt x="0" y="54"/>
                  </a:moveTo>
                  <a:lnTo>
                    <a:pt x="5" y="51"/>
                  </a:lnTo>
                  <a:lnTo>
                    <a:pt x="6" y="48"/>
                  </a:lnTo>
                  <a:lnTo>
                    <a:pt x="9" y="43"/>
                  </a:lnTo>
                  <a:lnTo>
                    <a:pt x="11" y="30"/>
                  </a:lnTo>
                  <a:lnTo>
                    <a:pt x="11" y="22"/>
                  </a:lnTo>
                  <a:lnTo>
                    <a:pt x="9" y="10"/>
                  </a:lnTo>
                  <a:lnTo>
                    <a:pt x="6" y="4"/>
                  </a:lnTo>
                  <a:lnTo>
                    <a:pt x="5" y="1"/>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0" name="Line 199"/>
            <p:cNvSpPr>
              <a:spLocks noChangeShapeType="1"/>
            </p:cNvSpPr>
            <p:nvPr/>
          </p:nvSpPr>
          <p:spPr bwMode="auto">
            <a:xfrm>
              <a:off x="792163" y="2511425"/>
              <a:ext cx="6032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1" name="Line 200"/>
            <p:cNvSpPr>
              <a:spLocks noChangeShapeType="1"/>
            </p:cNvSpPr>
            <p:nvPr/>
          </p:nvSpPr>
          <p:spPr bwMode="auto">
            <a:xfrm>
              <a:off x="590551" y="2482850"/>
              <a:ext cx="0" cy="79375"/>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2" name="Line 201"/>
            <p:cNvSpPr>
              <a:spLocks noChangeShapeType="1"/>
            </p:cNvSpPr>
            <p:nvPr/>
          </p:nvSpPr>
          <p:spPr bwMode="auto">
            <a:xfrm>
              <a:off x="593726" y="2473325"/>
              <a:ext cx="0" cy="8890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3" name="Freeform 202"/>
            <p:cNvSpPr>
              <a:spLocks/>
            </p:cNvSpPr>
            <p:nvPr/>
          </p:nvSpPr>
          <p:spPr bwMode="auto">
            <a:xfrm>
              <a:off x="555626" y="2473325"/>
              <a:ext cx="53975" cy="61913"/>
            </a:xfrm>
            <a:custGeom>
              <a:avLst/>
              <a:gdLst>
                <a:gd name="T0" fmla="*/ 24 w 34"/>
                <a:gd name="T1" fmla="*/ 0 h 39"/>
                <a:gd name="T2" fmla="*/ 0 w 34"/>
                <a:gd name="T3" fmla="*/ 39 h 39"/>
                <a:gd name="T4" fmla="*/ 34 w 34"/>
                <a:gd name="T5" fmla="*/ 39 h 39"/>
              </a:gdLst>
              <a:ahLst/>
              <a:cxnLst>
                <a:cxn ang="0">
                  <a:pos x="T0" y="T1"/>
                </a:cxn>
                <a:cxn ang="0">
                  <a:pos x="T2" y="T3"/>
                </a:cxn>
                <a:cxn ang="0">
                  <a:pos x="T4" y="T5"/>
                </a:cxn>
              </a:cxnLst>
              <a:rect l="0" t="0" r="r" b="b"/>
              <a:pathLst>
                <a:path w="34" h="39">
                  <a:moveTo>
                    <a:pt x="24" y="0"/>
                  </a:moveTo>
                  <a:lnTo>
                    <a:pt x="0" y="39"/>
                  </a:lnTo>
                  <a:lnTo>
                    <a:pt x="34" y="39"/>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4" name="Line 203"/>
            <p:cNvSpPr>
              <a:spLocks noChangeShapeType="1"/>
            </p:cNvSpPr>
            <p:nvPr/>
          </p:nvSpPr>
          <p:spPr bwMode="auto">
            <a:xfrm>
              <a:off x="579438" y="2562225"/>
              <a:ext cx="238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5" name="Freeform 204"/>
            <p:cNvSpPr>
              <a:spLocks/>
            </p:cNvSpPr>
            <p:nvPr/>
          </p:nvSpPr>
          <p:spPr bwMode="auto">
            <a:xfrm>
              <a:off x="628651" y="2473325"/>
              <a:ext cx="47625" cy="88900"/>
            </a:xfrm>
            <a:custGeom>
              <a:avLst/>
              <a:gdLst>
                <a:gd name="T0" fmla="*/ 2 w 30"/>
                <a:gd name="T1" fmla="*/ 11 h 56"/>
                <a:gd name="T2" fmla="*/ 3 w 30"/>
                <a:gd name="T3" fmla="*/ 14 h 56"/>
                <a:gd name="T4" fmla="*/ 2 w 30"/>
                <a:gd name="T5" fmla="*/ 17 h 56"/>
                <a:gd name="T6" fmla="*/ 0 w 30"/>
                <a:gd name="T7" fmla="*/ 14 h 56"/>
                <a:gd name="T8" fmla="*/ 0 w 30"/>
                <a:gd name="T9" fmla="*/ 11 h 56"/>
                <a:gd name="T10" fmla="*/ 2 w 30"/>
                <a:gd name="T11" fmla="*/ 6 h 56"/>
                <a:gd name="T12" fmla="*/ 3 w 30"/>
                <a:gd name="T13" fmla="*/ 3 h 56"/>
                <a:gd name="T14" fmla="*/ 11 w 30"/>
                <a:gd name="T15" fmla="*/ 0 h 56"/>
                <a:gd name="T16" fmla="*/ 18 w 30"/>
                <a:gd name="T17" fmla="*/ 0 h 56"/>
                <a:gd name="T18" fmla="*/ 26 w 30"/>
                <a:gd name="T19" fmla="*/ 3 h 56"/>
                <a:gd name="T20" fmla="*/ 27 w 30"/>
                <a:gd name="T21" fmla="*/ 6 h 56"/>
                <a:gd name="T22" fmla="*/ 30 w 30"/>
                <a:gd name="T23" fmla="*/ 11 h 56"/>
                <a:gd name="T24" fmla="*/ 30 w 30"/>
                <a:gd name="T25" fmla="*/ 17 h 56"/>
                <a:gd name="T26" fmla="*/ 27 w 30"/>
                <a:gd name="T27" fmla="*/ 21 h 56"/>
                <a:gd name="T28" fmla="*/ 21 w 30"/>
                <a:gd name="T29" fmla="*/ 27 h 56"/>
                <a:gd name="T30" fmla="*/ 11 w 30"/>
                <a:gd name="T31" fmla="*/ 32 h 56"/>
                <a:gd name="T32" fmla="*/ 6 w 30"/>
                <a:gd name="T33" fmla="*/ 35 h 56"/>
                <a:gd name="T34" fmla="*/ 2 w 30"/>
                <a:gd name="T35" fmla="*/ 39 h 56"/>
                <a:gd name="T36" fmla="*/ 0 w 30"/>
                <a:gd name="T37" fmla="*/ 47 h 56"/>
                <a:gd name="T38" fmla="*/ 0 w 30"/>
                <a:gd name="T39"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 h="56">
                  <a:moveTo>
                    <a:pt x="2" y="11"/>
                  </a:moveTo>
                  <a:lnTo>
                    <a:pt x="3" y="14"/>
                  </a:lnTo>
                  <a:lnTo>
                    <a:pt x="2" y="17"/>
                  </a:lnTo>
                  <a:lnTo>
                    <a:pt x="0" y="14"/>
                  </a:lnTo>
                  <a:lnTo>
                    <a:pt x="0" y="11"/>
                  </a:lnTo>
                  <a:lnTo>
                    <a:pt x="2" y="6"/>
                  </a:lnTo>
                  <a:lnTo>
                    <a:pt x="3" y="3"/>
                  </a:lnTo>
                  <a:lnTo>
                    <a:pt x="11" y="0"/>
                  </a:lnTo>
                  <a:lnTo>
                    <a:pt x="18" y="0"/>
                  </a:lnTo>
                  <a:lnTo>
                    <a:pt x="26" y="3"/>
                  </a:lnTo>
                  <a:lnTo>
                    <a:pt x="27" y="6"/>
                  </a:lnTo>
                  <a:lnTo>
                    <a:pt x="30" y="11"/>
                  </a:lnTo>
                  <a:lnTo>
                    <a:pt x="30" y="17"/>
                  </a:lnTo>
                  <a:lnTo>
                    <a:pt x="27" y="21"/>
                  </a:lnTo>
                  <a:lnTo>
                    <a:pt x="21" y="27"/>
                  </a:lnTo>
                  <a:lnTo>
                    <a:pt x="11" y="32"/>
                  </a:lnTo>
                  <a:lnTo>
                    <a:pt x="6" y="35"/>
                  </a:lnTo>
                  <a:lnTo>
                    <a:pt x="2" y="39"/>
                  </a:lnTo>
                  <a:lnTo>
                    <a:pt x="0" y="47"/>
                  </a:lnTo>
                  <a:lnTo>
                    <a:pt x="0" y="5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6" name="Freeform 205"/>
            <p:cNvSpPr>
              <a:spLocks/>
            </p:cNvSpPr>
            <p:nvPr/>
          </p:nvSpPr>
          <p:spPr bwMode="auto">
            <a:xfrm>
              <a:off x="646113" y="2473325"/>
              <a:ext cx="25400" cy="50800"/>
            </a:xfrm>
            <a:custGeom>
              <a:avLst/>
              <a:gdLst>
                <a:gd name="T0" fmla="*/ 7 w 16"/>
                <a:gd name="T1" fmla="*/ 0 h 32"/>
                <a:gd name="T2" fmla="*/ 13 w 16"/>
                <a:gd name="T3" fmla="*/ 3 h 32"/>
                <a:gd name="T4" fmla="*/ 15 w 16"/>
                <a:gd name="T5" fmla="*/ 6 h 32"/>
                <a:gd name="T6" fmla="*/ 16 w 16"/>
                <a:gd name="T7" fmla="*/ 11 h 32"/>
                <a:gd name="T8" fmla="*/ 16 w 16"/>
                <a:gd name="T9" fmla="*/ 17 h 32"/>
                <a:gd name="T10" fmla="*/ 15 w 16"/>
                <a:gd name="T11" fmla="*/ 21 h 32"/>
                <a:gd name="T12" fmla="*/ 7 w 16"/>
                <a:gd name="T13" fmla="*/ 27 h 32"/>
                <a:gd name="T14" fmla="*/ 0 w 16"/>
                <a:gd name="T15" fmla="*/ 32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32">
                  <a:moveTo>
                    <a:pt x="7" y="0"/>
                  </a:moveTo>
                  <a:lnTo>
                    <a:pt x="13" y="3"/>
                  </a:lnTo>
                  <a:lnTo>
                    <a:pt x="15" y="6"/>
                  </a:lnTo>
                  <a:lnTo>
                    <a:pt x="16" y="11"/>
                  </a:lnTo>
                  <a:lnTo>
                    <a:pt x="16" y="17"/>
                  </a:lnTo>
                  <a:lnTo>
                    <a:pt x="15" y="21"/>
                  </a:lnTo>
                  <a:lnTo>
                    <a:pt x="7" y="27"/>
                  </a:lnTo>
                  <a:lnTo>
                    <a:pt x="0" y="32"/>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7" name="Freeform 206"/>
            <p:cNvSpPr>
              <a:spLocks/>
            </p:cNvSpPr>
            <p:nvPr/>
          </p:nvSpPr>
          <p:spPr bwMode="auto">
            <a:xfrm>
              <a:off x="628651" y="2547938"/>
              <a:ext cx="47625" cy="9525"/>
            </a:xfrm>
            <a:custGeom>
              <a:avLst/>
              <a:gdLst>
                <a:gd name="T0" fmla="*/ 0 w 30"/>
                <a:gd name="T1" fmla="*/ 3 h 6"/>
                <a:gd name="T2" fmla="*/ 2 w 30"/>
                <a:gd name="T3" fmla="*/ 0 h 6"/>
                <a:gd name="T4" fmla="*/ 6 w 30"/>
                <a:gd name="T5" fmla="*/ 0 h 6"/>
                <a:gd name="T6" fmla="*/ 17 w 30"/>
                <a:gd name="T7" fmla="*/ 6 h 6"/>
                <a:gd name="T8" fmla="*/ 24 w 30"/>
                <a:gd name="T9" fmla="*/ 6 h 6"/>
                <a:gd name="T10" fmla="*/ 27 w 30"/>
                <a:gd name="T11" fmla="*/ 3 h 6"/>
                <a:gd name="T12" fmla="*/ 30 w 30"/>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30" h="6">
                  <a:moveTo>
                    <a:pt x="0" y="3"/>
                  </a:moveTo>
                  <a:lnTo>
                    <a:pt x="2" y="0"/>
                  </a:lnTo>
                  <a:lnTo>
                    <a:pt x="6" y="0"/>
                  </a:lnTo>
                  <a:lnTo>
                    <a:pt x="17" y="6"/>
                  </a:lnTo>
                  <a:lnTo>
                    <a:pt x="24" y="6"/>
                  </a:lnTo>
                  <a:lnTo>
                    <a:pt x="27" y="3"/>
                  </a:lnTo>
                  <a:lnTo>
                    <a:pt x="3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8" name="Freeform 207"/>
            <p:cNvSpPr>
              <a:spLocks/>
            </p:cNvSpPr>
            <p:nvPr/>
          </p:nvSpPr>
          <p:spPr bwMode="auto">
            <a:xfrm>
              <a:off x="638176" y="2540000"/>
              <a:ext cx="38100" cy="22225"/>
            </a:xfrm>
            <a:custGeom>
              <a:avLst/>
              <a:gdLst>
                <a:gd name="T0" fmla="*/ 0 w 24"/>
                <a:gd name="T1" fmla="*/ 5 h 14"/>
                <a:gd name="T2" fmla="*/ 11 w 24"/>
                <a:gd name="T3" fmla="*/ 14 h 14"/>
                <a:gd name="T4" fmla="*/ 20 w 24"/>
                <a:gd name="T5" fmla="*/ 14 h 14"/>
                <a:gd name="T6" fmla="*/ 21 w 24"/>
                <a:gd name="T7" fmla="*/ 11 h 14"/>
                <a:gd name="T8" fmla="*/ 24 w 24"/>
                <a:gd name="T9" fmla="*/ 5 h 14"/>
                <a:gd name="T10" fmla="*/ 24 w 24"/>
                <a:gd name="T11" fmla="*/ 0 h 14"/>
              </a:gdLst>
              <a:ahLst/>
              <a:cxnLst>
                <a:cxn ang="0">
                  <a:pos x="T0" y="T1"/>
                </a:cxn>
                <a:cxn ang="0">
                  <a:pos x="T2" y="T3"/>
                </a:cxn>
                <a:cxn ang="0">
                  <a:pos x="T4" y="T5"/>
                </a:cxn>
                <a:cxn ang="0">
                  <a:pos x="T6" y="T7"/>
                </a:cxn>
                <a:cxn ang="0">
                  <a:pos x="T8" y="T9"/>
                </a:cxn>
                <a:cxn ang="0">
                  <a:pos x="T10" y="T11"/>
                </a:cxn>
              </a:cxnLst>
              <a:rect l="0" t="0" r="r" b="b"/>
              <a:pathLst>
                <a:path w="24" h="14">
                  <a:moveTo>
                    <a:pt x="0" y="5"/>
                  </a:moveTo>
                  <a:lnTo>
                    <a:pt x="11" y="14"/>
                  </a:lnTo>
                  <a:lnTo>
                    <a:pt x="20" y="14"/>
                  </a:lnTo>
                  <a:lnTo>
                    <a:pt x="21" y="11"/>
                  </a:lnTo>
                  <a:lnTo>
                    <a:pt x="24" y="5"/>
                  </a:lnTo>
                  <a:lnTo>
                    <a:pt x="24"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9" name="Freeform 208"/>
            <p:cNvSpPr>
              <a:spLocks/>
            </p:cNvSpPr>
            <p:nvPr/>
          </p:nvSpPr>
          <p:spPr bwMode="auto">
            <a:xfrm>
              <a:off x="695326" y="2473325"/>
              <a:ext cx="49213" cy="88900"/>
            </a:xfrm>
            <a:custGeom>
              <a:avLst/>
              <a:gdLst>
                <a:gd name="T0" fmla="*/ 14 w 31"/>
                <a:gd name="T1" fmla="*/ 0 h 56"/>
                <a:gd name="T2" fmla="*/ 8 w 31"/>
                <a:gd name="T3" fmla="*/ 3 h 56"/>
                <a:gd name="T4" fmla="*/ 3 w 31"/>
                <a:gd name="T5" fmla="*/ 11 h 56"/>
                <a:gd name="T6" fmla="*/ 0 w 31"/>
                <a:gd name="T7" fmla="*/ 24 h 56"/>
                <a:gd name="T8" fmla="*/ 0 w 31"/>
                <a:gd name="T9" fmla="*/ 32 h 56"/>
                <a:gd name="T10" fmla="*/ 3 w 31"/>
                <a:gd name="T11" fmla="*/ 45 h 56"/>
                <a:gd name="T12" fmla="*/ 8 w 31"/>
                <a:gd name="T13" fmla="*/ 53 h 56"/>
                <a:gd name="T14" fmla="*/ 14 w 31"/>
                <a:gd name="T15" fmla="*/ 56 h 56"/>
                <a:gd name="T16" fmla="*/ 18 w 31"/>
                <a:gd name="T17" fmla="*/ 56 h 56"/>
                <a:gd name="T18" fmla="*/ 24 w 31"/>
                <a:gd name="T19" fmla="*/ 53 h 56"/>
                <a:gd name="T20" fmla="*/ 29 w 31"/>
                <a:gd name="T21" fmla="*/ 45 h 56"/>
                <a:gd name="T22" fmla="*/ 31 w 31"/>
                <a:gd name="T23" fmla="*/ 32 h 56"/>
                <a:gd name="T24" fmla="*/ 31 w 31"/>
                <a:gd name="T25" fmla="*/ 24 h 56"/>
                <a:gd name="T26" fmla="*/ 29 w 31"/>
                <a:gd name="T27" fmla="*/ 11 h 56"/>
                <a:gd name="T28" fmla="*/ 24 w 31"/>
                <a:gd name="T29" fmla="*/ 3 h 56"/>
                <a:gd name="T30" fmla="*/ 18 w 31"/>
                <a:gd name="T31" fmla="*/ 0 h 56"/>
                <a:gd name="T32" fmla="*/ 14 w 31"/>
                <a:gd name="T33" fmla="*/ 0 h 56"/>
                <a:gd name="T34" fmla="*/ 9 w 31"/>
                <a:gd name="T35" fmla="*/ 3 h 56"/>
                <a:gd name="T36" fmla="*/ 8 w 31"/>
                <a:gd name="T37" fmla="*/ 6 h 56"/>
                <a:gd name="T38" fmla="*/ 5 w 31"/>
                <a:gd name="T39" fmla="*/ 11 h 56"/>
                <a:gd name="T40" fmla="*/ 3 w 31"/>
                <a:gd name="T41" fmla="*/ 24 h 56"/>
                <a:gd name="T42" fmla="*/ 3 w 31"/>
                <a:gd name="T43" fmla="*/ 32 h 56"/>
                <a:gd name="T44" fmla="*/ 5 w 31"/>
                <a:gd name="T45" fmla="*/ 45 h 56"/>
                <a:gd name="T46" fmla="*/ 8 w 31"/>
                <a:gd name="T47" fmla="*/ 50 h 56"/>
                <a:gd name="T48" fmla="*/ 9 w 31"/>
                <a:gd name="T49" fmla="*/ 53 h 56"/>
                <a:gd name="T50" fmla="*/ 14 w 31"/>
                <a:gd name="T51"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56">
                  <a:moveTo>
                    <a:pt x="14" y="0"/>
                  </a:moveTo>
                  <a:lnTo>
                    <a:pt x="8" y="3"/>
                  </a:lnTo>
                  <a:lnTo>
                    <a:pt x="3" y="11"/>
                  </a:lnTo>
                  <a:lnTo>
                    <a:pt x="0" y="24"/>
                  </a:lnTo>
                  <a:lnTo>
                    <a:pt x="0" y="32"/>
                  </a:lnTo>
                  <a:lnTo>
                    <a:pt x="3" y="45"/>
                  </a:lnTo>
                  <a:lnTo>
                    <a:pt x="8" y="53"/>
                  </a:lnTo>
                  <a:lnTo>
                    <a:pt x="14" y="56"/>
                  </a:lnTo>
                  <a:lnTo>
                    <a:pt x="18" y="56"/>
                  </a:lnTo>
                  <a:lnTo>
                    <a:pt x="24" y="53"/>
                  </a:lnTo>
                  <a:lnTo>
                    <a:pt x="29" y="45"/>
                  </a:lnTo>
                  <a:lnTo>
                    <a:pt x="31" y="32"/>
                  </a:lnTo>
                  <a:lnTo>
                    <a:pt x="31" y="24"/>
                  </a:lnTo>
                  <a:lnTo>
                    <a:pt x="29" y="11"/>
                  </a:lnTo>
                  <a:lnTo>
                    <a:pt x="24" y="3"/>
                  </a:lnTo>
                  <a:lnTo>
                    <a:pt x="18" y="0"/>
                  </a:lnTo>
                  <a:lnTo>
                    <a:pt x="14" y="0"/>
                  </a:lnTo>
                  <a:lnTo>
                    <a:pt x="9" y="3"/>
                  </a:lnTo>
                  <a:lnTo>
                    <a:pt x="8" y="6"/>
                  </a:lnTo>
                  <a:lnTo>
                    <a:pt x="5" y="11"/>
                  </a:lnTo>
                  <a:lnTo>
                    <a:pt x="3" y="24"/>
                  </a:lnTo>
                  <a:lnTo>
                    <a:pt x="3" y="32"/>
                  </a:lnTo>
                  <a:lnTo>
                    <a:pt x="5" y="45"/>
                  </a:lnTo>
                  <a:lnTo>
                    <a:pt x="8" y="50"/>
                  </a:lnTo>
                  <a:lnTo>
                    <a:pt x="9" y="53"/>
                  </a:lnTo>
                  <a:lnTo>
                    <a:pt x="14" y="5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0" name="Freeform 209"/>
            <p:cNvSpPr>
              <a:spLocks/>
            </p:cNvSpPr>
            <p:nvPr/>
          </p:nvSpPr>
          <p:spPr bwMode="auto">
            <a:xfrm>
              <a:off x="723901" y="2473325"/>
              <a:ext cx="17463" cy="88900"/>
            </a:xfrm>
            <a:custGeom>
              <a:avLst/>
              <a:gdLst>
                <a:gd name="T0" fmla="*/ 0 w 11"/>
                <a:gd name="T1" fmla="*/ 56 h 56"/>
                <a:gd name="T2" fmla="*/ 5 w 11"/>
                <a:gd name="T3" fmla="*/ 53 h 56"/>
                <a:gd name="T4" fmla="*/ 6 w 11"/>
                <a:gd name="T5" fmla="*/ 50 h 56"/>
                <a:gd name="T6" fmla="*/ 9 w 11"/>
                <a:gd name="T7" fmla="*/ 45 h 56"/>
                <a:gd name="T8" fmla="*/ 11 w 11"/>
                <a:gd name="T9" fmla="*/ 32 h 56"/>
                <a:gd name="T10" fmla="*/ 11 w 11"/>
                <a:gd name="T11" fmla="*/ 24 h 56"/>
                <a:gd name="T12" fmla="*/ 9 w 11"/>
                <a:gd name="T13" fmla="*/ 11 h 56"/>
                <a:gd name="T14" fmla="*/ 6 w 11"/>
                <a:gd name="T15" fmla="*/ 6 h 56"/>
                <a:gd name="T16" fmla="*/ 5 w 11"/>
                <a:gd name="T17" fmla="*/ 3 h 56"/>
                <a:gd name="T18" fmla="*/ 0 w 11"/>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56">
                  <a:moveTo>
                    <a:pt x="0" y="56"/>
                  </a:moveTo>
                  <a:lnTo>
                    <a:pt x="5" y="53"/>
                  </a:lnTo>
                  <a:lnTo>
                    <a:pt x="6" y="50"/>
                  </a:lnTo>
                  <a:lnTo>
                    <a:pt x="9" y="45"/>
                  </a:lnTo>
                  <a:lnTo>
                    <a:pt x="11" y="32"/>
                  </a:lnTo>
                  <a:lnTo>
                    <a:pt x="11" y="24"/>
                  </a:lnTo>
                  <a:lnTo>
                    <a:pt x="9" y="11"/>
                  </a:lnTo>
                  <a:lnTo>
                    <a:pt x="6" y="6"/>
                  </a:lnTo>
                  <a:lnTo>
                    <a:pt x="5"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1" name="Line 210"/>
            <p:cNvSpPr>
              <a:spLocks noChangeShapeType="1"/>
            </p:cNvSpPr>
            <p:nvPr/>
          </p:nvSpPr>
          <p:spPr bwMode="auto">
            <a:xfrm>
              <a:off x="792163" y="2049463"/>
              <a:ext cx="6032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2" name="Line 211"/>
            <p:cNvSpPr>
              <a:spLocks noChangeShapeType="1"/>
            </p:cNvSpPr>
            <p:nvPr/>
          </p:nvSpPr>
          <p:spPr bwMode="auto">
            <a:xfrm>
              <a:off x="590551" y="2020888"/>
              <a:ext cx="0" cy="79375"/>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3" name="Line 212"/>
            <p:cNvSpPr>
              <a:spLocks noChangeShapeType="1"/>
            </p:cNvSpPr>
            <p:nvPr/>
          </p:nvSpPr>
          <p:spPr bwMode="auto">
            <a:xfrm>
              <a:off x="593726" y="2014538"/>
              <a:ext cx="0" cy="85725"/>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4" name="Freeform 213"/>
            <p:cNvSpPr>
              <a:spLocks/>
            </p:cNvSpPr>
            <p:nvPr/>
          </p:nvSpPr>
          <p:spPr bwMode="auto">
            <a:xfrm>
              <a:off x="555626" y="2014538"/>
              <a:ext cx="53975" cy="61913"/>
            </a:xfrm>
            <a:custGeom>
              <a:avLst/>
              <a:gdLst>
                <a:gd name="T0" fmla="*/ 24 w 34"/>
                <a:gd name="T1" fmla="*/ 0 h 39"/>
                <a:gd name="T2" fmla="*/ 0 w 34"/>
                <a:gd name="T3" fmla="*/ 39 h 39"/>
                <a:gd name="T4" fmla="*/ 34 w 34"/>
                <a:gd name="T5" fmla="*/ 39 h 39"/>
              </a:gdLst>
              <a:ahLst/>
              <a:cxnLst>
                <a:cxn ang="0">
                  <a:pos x="T0" y="T1"/>
                </a:cxn>
                <a:cxn ang="0">
                  <a:pos x="T2" y="T3"/>
                </a:cxn>
                <a:cxn ang="0">
                  <a:pos x="T4" y="T5"/>
                </a:cxn>
              </a:cxnLst>
              <a:rect l="0" t="0" r="r" b="b"/>
              <a:pathLst>
                <a:path w="34" h="39">
                  <a:moveTo>
                    <a:pt x="24" y="0"/>
                  </a:moveTo>
                  <a:lnTo>
                    <a:pt x="0" y="39"/>
                  </a:lnTo>
                  <a:lnTo>
                    <a:pt x="34" y="39"/>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5" name="Line 214"/>
            <p:cNvSpPr>
              <a:spLocks noChangeShapeType="1"/>
            </p:cNvSpPr>
            <p:nvPr/>
          </p:nvSpPr>
          <p:spPr bwMode="auto">
            <a:xfrm>
              <a:off x="579438" y="2100263"/>
              <a:ext cx="238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206" name="Group 416"/>
            <p:cNvGrpSpPr>
              <a:grpSpLocks/>
            </p:cNvGrpSpPr>
            <p:nvPr/>
          </p:nvGrpSpPr>
          <p:grpSpPr bwMode="auto">
            <a:xfrm>
              <a:off x="382588" y="1092200"/>
              <a:ext cx="3440113" cy="3032125"/>
              <a:chOff x="241" y="688"/>
              <a:chExt cx="2167" cy="1910"/>
            </a:xfrm>
          </p:grpSpPr>
          <p:sp>
            <p:nvSpPr>
              <p:cNvPr id="702" name="Line 216"/>
              <p:cNvSpPr>
                <a:spLocks noChangeShapeType="1"/>
              </p:cNvSpPr>
              <p:nvPr/>
            </p:nvSpPr>
            <p:spPr bwMode="auto">
              <a:xfrm>
                <a:off x="414" y="1273"/>
                <a:ext cx="0" cy="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03" name="Line 217"/>
              <p:cNvSpPr>
                <a:spLocks noChangeShapeType="1"/>
              </p:cNvSpPr>
              <p:nvPr/>
            </p:nvSpPr>
            <p:spPr bwMode="auto">
              <a:xfrm>
                <a:off x="417" y="1269"/>
                <a:ext cx="0" cy="54"/>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04" name="Freeform 218"/>
              <p:cNvSpPr>
                <a:spLocks/>
              </p:cNvSpPr>
              <p:nvPr/>
            </p:nvSpPr>
            <p:spPr bwMode="auto">
              <a:xfrm>
                <a:off x="393" y="1269"/>
                <a:ext cx="35" cy="39"/>
              </a:xfrm>
              <a:custGeom>
                <a:avLst/>
                <a:gdLst>
                  <a:gd name="T0" fmla="*/ 24 w 35"/>
                  <a:gd name="T1" fmla="*/ 0 h 39"/>
                  <a:gd name="T2" fmla="*/ 0 w 35"/>
                  <a:gd name="T3" fmla="*/ 39 h 39"/>
                  <a:gd name="T4" fmla="*/ 35 w 35"/>
                  <a:gd name="T5" fmla="*/ 39 h 39"/>
                </a:gdLst>
                <a:ahLst/>
                <a:cxnLst>
                  <a:cxn ang="0">
                    <a:pos x="T0" y="T1"/>
                  </a:cxn>
                  <a:cxn ang="0">
                    <a:pos x="T2" y="T3"/>
                  </a:cxn>
                  <a:cxn ang="0">
                    <a:pos x="T4" y="T5"/>
                  </a:cxn>
                </a:cxnLst>
                <a:rect l="0" t="0" r="r" b="b"/>
                <a:pathLst>
                  <a:path w="35" h="39">
                    <a:moveTo>
                      <a:pt x="24" y="0"/>
                    </a:moveTo>
                    <a:lnTo>
                      <a:pt x="0" y="39"/>
                    </a:lnTo>
                    <a:lnTo>
                      <a:pt x="35" y="39"/>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05" name="Line 219"/>
              <p:cNvSpPr>
                <a:spLocks noChangeShapeType="1"/>
              </p:cNvSpPr>
              <p:nvPr/>
            </p:nvSpPr>
            <p:spPr bwMode="auto">
              <a:xfrm>
                <a:off x="408" y="1323"/>
                <a:ext cx="1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06" name="Freeform 220"/>
              <p:cNvSpPr>
                <a:spLocks/>
              </p:cNvSpPr>
              <p:nvPr/>
            </p:nvSpPr>
            <p:spPr bwMode="auto">
              <a:xfrm>
                <a:off x="438" y="1269"/>
                <a:ext cx="31" cy="54"/>
              </a:xfrm>
              <a:custGeom>
                <a:avLst/>
                <a:gdLst>
                  <a:gd name="T0" fmla="*/ 14 w 31"/>
                  <a:gd name="T1" fmla="*/ 0 h 54"/>
                  <a:gd name="T2" fmla="*/ 8 w 31"/>
                  <a:gd name="T3" fmla="*/ 3 h 54"/>
                  <a:gd name="T4" fmla="*/ 3 w 31"/>
                  <a:gd name="T5" fmla="*/ 10 h 54"/>
                  <a:gd name="T6" fmla="*/ 0 w 31"/>
                  <a:gd name="T7" fmla="*/ 22 h 54"/>
                  <a:gd name="T8" fmla="*/ 0 w 31"/>
                  <a:gd name="T9" fmla="*/ 31 h 54"/>
                  <a:gd name="T10" fmla="*/ 3 w 31"/>
                  <a:gd name="T11" fmla="*/ 43 h 54"/>
                  <a:gd name="T12" fmla="*/ 8 w 31"/>
                  <a:gd name="T13" fmla="*/ 51 h 54"/>
                  <a:gd name="T14" fmla="*/ 14 w 31"/>
                  <a:gd name="T15" fmla="*/ 54 h 54"/>
                  <a:gd name="T16" fmla="*/ 18 w 31"/>
                  <a:gd name="T17" fmla="*/ 54 h 54"/>
                  <a:gd name="T18" fmla="*/ 24 w 31"/>
                  <a:gd name="T19" fmla="*/ 51 h 54"/>
                  <a:gd name="T20" fmla="*/ 29 w 31"/>
                  <a:gd name="T21" fmla="*/ 43 h 54"/>
                  <a:gd name="T22" fmla="*/ 31 w 31"/>
                  <a:gd name="T23" fmla="*/ 31 h 54"/>
                  <a:gd name="T24" fmla="*/ 31 w 31"/>
                  <a:gd name="T25" fmla="*/ 22 h 54"/>
                  <a:gd name="T26" fmla="*/ 29 w 31"/>
                  <a:gd name="T27" fmla="*/ 10 h 54"/>
                  <a:gd name="T28" fmla="*/ 24 w 31"/>
                  <a:gd name="T29" fmla="*/ 3 h 54"/>
                  <a:gd name="T30" fmla="*/ 18 w 31"/>
                  <a:gd name="T31" fmla="*/ 0 h 54"/>
                  <a:gd name="T32" fmla="*/ 14 w 31"/>
                  <a:gd name="T33" fmla="*/ 0 h 54"/>
                  <a:gd name="T34" fmla="*/ 9 w 31"/>
                  <a:gd name="T35" fmla="*/ 3 h 54"/>
                  <a:gd name="T36" fmla="*/ 8 w 31"/>
                  <a:gd name="T37" fmla="*/ 4 h 54"/>
                  <a:gd name="T38" fmla="*/ 5 w 31"/>
                  <a:gd name="T39" fmla="*/ 10 h 54"/>
                  <a:gd name="T40" fmla="*/ 3 w 31"/>
                  <a:gd name="T41" fmla="*/ 22 h 54"/>
                  <a:gd name="T42" fmla="*/ 3 w 31"/>
                  <a:gd name="T43" fmla="*/ 31 h 54"/>
                  <a:gd name="T44" fmla="*/ 5 w 31"/>
                  <a:gd name="T45" fmla="*/ 43 h 54"/>
                  <a:gd name="T46" fmla="*/ 8 w 31"/>
                  <a:gd name="T47" fmla="*/ 49 h 54"/>
                  <a:gd name="T48" fmla="*/ 9 w 31"/>
                  <a:gd name="T49" fmla="*/ 51 h 54"/>
                  <a:gd name="T50" fmla="*/ 14 w 31"/>
                  <a:gd name="T5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54">
                    <a:moveTo>
                      <a:pt x="14" y="0"/>
                    </a:moveTo>
                    <a:lnTo>
                      <a:pt x="8" y="3"/>
                    </a:lnTo>
                    <a:lnTo>
                      <a:pt x="3" y="10"/>
                    </a:lnTo>
                    <a:lnTo>
                      <a:pt x="0" y="22"/>
                    </a:lnTo>
                    <a:lnTo>
                      <a:pt x="0" y="31"/>
                    </a:lnTo>
                    <a:lnTo>
                      <a:pt x="3" y="43"/>
                    </a:lnTo>
                    <a:lnTo>
                      <a:pt x="8" y="51"/>
                    </a:lnTo>
                    <a:lnTo>
                      <a:pt x="14" y="54"/>
                    </a:lnTo>
                    <a:lnTo>
                      <a:pt x="18" y="54"/>
                    </a:lnTo>
                    <a:lnTo>
                      <a:pt x="24" y="51"/>
                    </a:lnTo>
                    <a:lnTo>
                      <a:pt x="29" y="43"/>
                    </a:lnTo>
                    <a:lnTo>
                      <a:pt x="31" y="31"/>
                    </a:lnTo>
                    <a:lnTo>
                      <a:pt x="31" y="22"/>
                    </a:lnTo>
                    <a:lnTo>
                      <a:pt x="29" y="10"/>
                    </a:lnTo>
                    <a:lnTo>
                      <a:pt x="24" y="3"/>
                    </a:lnTo>
                    <a:lnTo>
                      <a:pt x="18" y="0"/>
                    </a:lnTo>
                    <a:lnTo>
                      <a:pt x="14" y="0"/>
                    </a:lnTo>
                    <a:lnTo>
                      <a:pt x="9" y="3"/>
                    </a:lnTo>
                    <a:lnTo>
                      <a:pt x="8" y="4"/>
                    </a:lnTo>
                    <a:lnTo>
                      <a:pt x="5" y="10"/>
                    </a:lnTo>
                    <a:lnTo>
                      <a:pt x="3" y="22"/>
                    </a:lnTo>
                    <a:lnTo>
                      <a:pt x="3" y="31"/>
                    </a:lnTo>
                    <a:lnTo>
                      <a:pt x="5" y="43"/>
                    </a:lnTo>
                    <a:lnTo>
                      <a:pt x="8" y="49"/>
                    </a:lnTo>
                    <a:lnTo>
                      <a:pt x="9" y="51"/>
                    </a:lnTo>
                    <a:lnTo>
                      <a:pt x="14"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07" name="Freeform 221"/>
              <p:cNvSpPr>
                <a:spLocks/>
              </p:cNvSpPr>
              <p:nvPr/>
            </p:nvSpPr>
            <p:spPr bwMode="auto">
              <a:xfrm>
                <a:off x="456" y="1269"/>
                <a:ext cx="11" cy="54"/>
              </a:xfrm>
              <a:custGeom>
                <a:avLst/>
                <a:gdLst>
                  <a:gd name="T0" fmla="*/ 0 w 11"/>
                  <a:gd name="T1" fmla="*/ 54 h 54"/>
                  <a:gd name="T2" fmla="*/ 5 w 11"/>
                  <a:gd name="T3" fmla="*/ 51 h 54"/>
                  <a:gd name="T4" fmla="*/ 6 w 11"/>
                  <a:gd name="T5" fmla="*/ 49 h 54"/>
                  <a:gd name="T6" fmla="*/ 9 w 11"/>
                  <a:gd name="T7" fmla="*/ 43 h 54"/>
                  <a:gd name="T8" fmla="*/ 11 w 11"/>
                  <a:gd name="T9" fmla="*/ 31 h 54"/>
                  <a:gd name="T10" fmla="*/ 11 w 11"/>
                  <a:gd name="T11" fmla="*/ 22 h 54"/>
                  <a:gd name="T12" fmla="*/ 9 w 11"/>
                  <a:gd name="T13" fmla="*/ 10 h 54"/>
                  <a:gd name="T14" fmla="*/ 6 w 11"/>
                  <a:gd name="T15" fmla="*/ 4 h 54"/>
                  <a:gd name="T16" fmla="*/ 5 w 11"/>
                  <a:gd name="T17" fmla="*/ 3 h 54"/>
                  <a:gd name="T18" fmla="*/ 0 w 11"/>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54">
                    <a:moveTo>
                      <a:pt x="0" y="54"/>
                    </a:moveTo>
                    <a:lnTo>
                      <a:pt x="5" y="51"/>
                    </a:lnTo>
                    <a:lnTo>
                      <a:pt x="6" y="49"/>
                    </a:lnTo>
                    <a:lnTo>
                      <a:pt x="9" y="43"/>
                    </a:lnTo>
                    <a:lnTo>
                      <a:pt x="11" y="31"/>
                    </a:lnTo>
                    <a:lnTo>
                      <a:pt x="11" y="22"/>
                    </a:lnTo>
                    <a:lnTo>
                      <a:pt x="9" y="10"/>
                    </a:lnTo>
                    <a:lnTo>
                      <a:pt x="6" y="4"/>
                    </a:lnTo>
                    <a:lnTo>
                      <a:pt x="5"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08" name="Line 222"/>
              <p:cNvSpPr>
                <a:spLocks noChangeShapeType="1"/>
              </p:cNvSpPr>
              <p:nvPr/>
            </p:nvSpPr>
            <p:spPr bwMode="auto">
              <a:xfrm>
                <a:off x="499" y="1002"/>
                <a:ext cx="38"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09" name="Line 223"/>
              <p:cNvSpPr>
                <a:spLocks noChangeShapeType="1"/>
              </p:cNvSpPr>
              <p:nvPr/>
            </p:nvSpPr>
            <p:spPr bwMode="auto">
              <a:xfrm>
                <a:off x="372" y="984"/>
                <a:ext cx="0" cy="4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10" name="Line 224"/>
              <p:cNvSpPr>
                <a:spLocks noChangeShapeType="1"/>
              </p:cNvSpPr>
              <p:nvPr/>
            </p:nvSpPr>
            <p:spPr bwMode="auto">
              <a:xfrm>
                <a:off x="374" y="979"/>
                <a:ext cx="0" cy="54"/>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11" name="Freeform 225"/>
              <p:cNvSpPr>
                <a:spLocks/>
              </p:cNvSpPr>
              <p:nvPr/>
            </p:nvSpPr>
            <p:spPr bwMode="auto">
              <a:xfrm>
                <a:off x="350" y="979"/>
                <a:ext cx="34" cy="38"/>
              </a:xfrm>
              <a:custGeom>
                <a:avLst/>
                <a:gdLst>
                  <a:gd name="T0" fmla="*/ 24 w 34"/>
                  <a:gd name="T1" fmla="*/ 0 h 38"/>
                  <a:gd name="T2" fmla="*/ 0 w 34"/>
                  <a:gd name="T3" fmla="*/ 38 h 38"/>
                  <a:gd name="T4" fmla="*/ 34 w 34"/>
                  <a:gd name="T5" fmla="*/ 38 h 38"/>
                </a:gdLst>
                <a:ahLst/>
                <a:cxnLst>
                  <a:cxn ang="0">
                    <a:pos x="T0" y="T1"/>
                  </a:cxn>
                  <a:cxn ang="0">
                    <a:pos x="T2" y="T3"/>
                  </a:cxn>
                  <a:cxn ang="0">
                    <a:pos x="T4" y="T5"/>
                  </a:cxn>
                </a:cxnLst>
                <a:rect l="0" t="0" r="r" b="b"/>
                <a:pathLst>
                  <a:path w="34" h="38">
                    <a:moveTo>
                      <a:pt x="24" y="0"/>
                    </a:moveTo>
                    <a:lnTo>
                      <a:pt x="0" y="38"/>
                    </a:lnTo>
                    <a:lnTo>
                      <a:pt x="34" y="38"/>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12" name="Line 226"/>
              <p:cNvSpPr>
                <a:spLocks noChangeShapeType="1"/>
              </p:cNvSpPr>
              <p:nvPr/>
            </p:nvSpPr>
            <p:spPr bwMode="auto">
              <a:xfrm>
                <a:off x="365" y="1033"/>
                <a:ext cx="1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13" name="Freeform 227"/>
              <p:cNvSpPr>
                <a:spLocks/>
              </p:cNvSpPr>
              <p:nvPr/>
            </p:nvSpPr>
            <p:spPr bwMode="auto">
              <a:xfrm>
                <a:off x="396" y="979"/>
                <a:ext cx="30" cy="54"/>
              </a:xfrm>
              <a:custGeom>
                <a:avLst/>
                <a:gdLst>
                  <a:gd name="T0" fmla="*/ 26 w 30"/>
                  <a:gd name="T1" fmla="*/ 8 h 54"/>
                  <a:gd name="T2" fmla="*/ 24 w 30"/>
                  <a:gd name="T3" fmla="*/ 11 h 54"/>
                  <a:gd name="T4" fmla="*/ 26 w 30"/>
                  <a:gd name="T5" fmla="*/ 12 h 54"/>
                  <a:gd name="T6" fmla="*/ 27 w 30"/>
                  <a:gd name="T7" fmla="*/ 11 h 54"/>
                  <a:gd name="T8" fmla="*/ 27 w 30"/>
                  <a:gd name="T9" fmla="*/ 8 h 54"/>
                  <a:gd name="T10" fmla="*/ 26 w 30"/>
                  <a:gd name="T11" fmla="*/ 2 h 54"/>
                  <a:gd name="T12" fmla="*/ 21 w 30"/>
                  <a:gd name="T13" fmla="*/ 0 h 54"/>
                  <a:gd name="T14" fmla="*/ 15 w 30"/>
                  <a:gd name="T15" fmla="*/ 0 h 54"/>
                  <a:gd name="T16" fmla="*/ 8 w 30"/>
                  <a:gd name="T17" fmla="*/ 2 h 54"/>
                  <a:gd name="T18" fmla="*/ 3 w 30"/>
                  <a:gd name="T19" fmla="*/ 8 h 54"/>
                  <a:gd name="T20" fmla="*/ 2 w 30"/>
                  <a:gd name="T21" fmla="*/ 12 h 54"/>
                  <a:gd name="T22" fmla="*/ 0 w 30"/>
                  <a:gd name="T23" fmla="*/ 23 h 54"/>
                  <a:gd name="T24" fmla="*/ 0 w 30"/>
                  <a:gd name="T25" fmla="*/ 38 h 54"/>
                  <a:gd name="T26" fmla="*/ 2 w 30"/>
                  <a:gd name="T27" fmla="*/ 47 h 54"/>
                  <a:gd name="T28" fmla="*/ 6 w 30"/>
                  <a:gd name="T29" fmla="*/ 51 h 54"/>
                  <a:gd name="T30" fmla="*/ 12 w 30"/>
                  <a:gd name="T31" fmla="*/ 54 h 54"/>
                  <a:gd name="T32" fmla="*/ 17 w 30"/>
                  <a:gd name="T33" fmla="*/ 54 h 54"/>
                  <a:gd name="T34" fmla="*/ 24 w 30"/>
                  <a:gd name="T35" fmla="*/ 51 h 54"/>
                  <a:gd name="T36" fmla="*/ 27 w 30"/>
                  <a:gd name="T37" fmla="*/ 47 h 54"/>
                  <a:gd name="T38" fmla="*/ 30 w 30"/>
                  <a:gd name="T39" fmla="*/ 38 h 54"/>
                  <a:gd name="T40" fmla="*/ 30 w 30"/>
                  <a:gd name="T41" fmla="*/ 36 h 54"/>
                  <a:gd name="T42" fmla="*/ 27 w 30"/>
                  <a:gd name="T43" fmla="*/ 29 h 54"/>
                  <a:gd name="T44" fmla="*/ 24 w 30"/>
                  <a:gd name="T45" fmla="*/ 23 h 54"/>
                  <a:gd name="T46" fmla="*/ 17 w 30"/>
                  <a:gd name="T47" fmla="*/ 20 h 54"/>
                  <a:gd name="T48" fmla="*/ 15 w 30"/>
                  <a:gd name="T49" fmla="*/ 20 h 54"/>
                  <a:gd name="T50" fmla="*/ 8 w 30"/>
                  <a:gd name="T51" fmla="*/ 23 h 54"/>
                  <a:gd name="T52" fmla="*/ 3 w 30"/>
                  <a:gd name="T53" fmla="*/ 29 h 54"/>
                  <a:gd name="T54" fmla="*/ 2 w 30"/>
                  <a:gd name="T55" fmla="*/ 3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0" h="54">
                    <a:moveTo>
                      <a:pt x="26" y="8"/>
                    </a:moveTo>
                    <a:lnTo>
                      <a:pt x="24" y="11"/>
                    </a:lnTo>
                    <a:lnTo>
                      <a:pt x="26" y="12"/>
                    </a:lnTo>
                    <a:lnTo>
                      <a:pt x="27" y="11"/>
                    </a:lnTo>
                    <a:lnTo>
                      <a:pt x="27" y="8"/>
                    </a:lnTo>
                    <a:lnTo>
                      <a:pt x="26" y="2"/>
                    </a:lnTo>
                    <a:lnTo>
                      <a:pt x="21" y="0"/>
                    </a:lnTo>
                    <a:lnTo>
                      <a:pt x="15" y="0"/>
                    </a:lnTo>
                    <a:lnTo>
                      <a:pt x="8" y="2"/>
                    </a:lnTo>
                    <a:lnTo>
                      <a:pt x="3" y="8"/>
                    </a:lnTo>
                    <a:lnTo>
                      <a:pt x="2" y="12"/>
                    </a:lnTo>
                    <a:lnTo>
                      <a:pt x="0" y="23"/>
                    </a:lnTo>
                    <a:lnTo>
                      <a:pt x="0" y="38"/>
                    </a:lnTo>
                    <a:lnTo>
                      <a:pt x="2" y="47"/>
                    </a:lnTo>
                    <a:lnTo>
                      <a:pt x="6" y="51"/>
                    </a:lnTo>
                    <a:lnTo>
                      <a:pt x="12" y="54"/>
                    </a:lnTo>
                    <a:lnTo>
                      <a:pt x="17" y="54"/>
                    </a:lnTo>
                    <a:lnTo>
                      <a:pt x="24" y="51"/>
                    </a:lnTo>
                    <a:lnTo>
                      <a:pt x="27" y="47"/>
                    </a:lnTo>
                    <a:lnTo>
                      <a:pt x="30" y="38"/>
                    </a:lnTo>
                    <a:lnTo>
                      <a:pt x="30" y="36"/>
                    </a:lnTo>
                    <a:lnTo>
                      <a:pt x="27" y="29"/>
                    </a:lnTo>
                    <a:lnTo>
                      <a:pt x="24" y="23"/>
                    </a:lnTo>
                    <a:lnTo>
                      <a:pt x="17" y="20"/>
                    </a:lnTo>
                    <a:lnTo>
                      <a:pt x="15" y="20"/>
                    </a:lnTo>
                    <a:lnTo>
                      <a:pt x="8" y="23"/>
                    </a:lnTo>
                    <a:lnTo>
                      <a:pt x="3" y="29"/>
                    </a:lnTo>
                    <a:lnTo>
                      <a:pt x="2" y="3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14" name="Freeform 228"/>
              <p:cNvSpPr>
                <a:spLocks/>
              </p:cNvSpPr>
              <p:nvPr/>
            </p:nvSpPr>
            <p:spPr bwMode="auto">
              <a:xfrm>
                <a:off x="398" y="979"/>
                <a:ext cx="13" cy="54"/>
              </a:xfrm>
              <a:custGeom>
                <a:avLst/>
                <a:gdLst>
                  <a:gd name="T0" fmla="*/ 13 w 13"/>
                  <a:gd name="T1" fmla="*/ 0 h 54"/>
                  <a:gd name="T2" fmla="*/ 9 w 13"/>
                  <a:gd name="T3" fmla="*/ 2 h 54"/>
                  <a:gd name="T4" fmla="*/ 4 w 13"/>
                  <a:gd name="T5" fmla="*/ 8 h 54"/>
                  <a:gd name="T6" fmla="*/ 1 w 13"/>
                  <a:gd name="T7" fmla="*/ 12 h 54"/>
                  <a:gd name="T8" fmla="*/ 0 w 13"/>
                  <a:gd name="T9" fmla="*/ 23 h 54"/>
                  <a:gd name="T10" fmla="*/ 0 w 13"/>
                  <a:gd name="T11" fmla="*/ 38 h 54"/>
                  <a:gd name="T12" fmla="*/ 1 w 13"/>
                  <a:gd name="T13" fmla="*/ 47 h 54"/>
                  <a:gd name="T14" fmla="*/ 6 w 13"/>
                  <a:gd name="T15" fmla="*/ 51 h 54"/>
                  <a:gd name="T16" fmla="*/ 10 w 13"/>
                  <a:gd name="T17"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54">
                    <a:moveTo>
                      <a:pt x="13" y="0"/>
                    </a:moveTo>
                    <a:lnTo>
                      <a:pt x="9" y="2"/>
                    </a:lnTo>
                    <a:lnTo>
                      <a:pt x="4" y="8"/>
                    </a:lnTo>
                    <a:lnTo>
                      <a:pt x="1" y="12"/>
                    </a:lnTo>
                    <a:lnTo>
                      <a:pt x="0" y="23"/>
                    </a:lnTo>
                    <a:lnTo>
                      <a:pt x="0" y="38"/>
                    </a:lnTo>
                    <a:lnTo>
                      <a:pt x="1" y="47"/>
                    </a:lnTo>
                    <a:lnTo>
                      <a:pt x="6" y="51"/>
                    </a:lnTo>
                    <a:lnTo>
                      <a:pt x="10"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15" name="Freeform 229"/>
              <p:cNvSpPr>
                <a:spLocks/>
              </p:cNvSpPr>
              <p:nvPr/>
            </p:nvSpPr>
            <p:spPr bwMode="auto">
              <a:xfrm>
                <a:off x="413" y="999"/>
                <a:ext cx="10" cy="34"/>
              </a:xfrm>
              <a:custGeom>
                <a:avLst/>
                <a:gdLst>
                  <a:gd name="T0" fmla="*/ 0 w 10"/>
                  <a:gd name="T1" fmla="*/ 34 h 34"/>
                  <a:gd name="T2" fmla="*/ 4 w 10"/>
                  <a:gd name="T3" fmla="*/ 31 h 34"/>
                  <a:gd name="T4" fmla="*/ 9 w 10"/>
                  <a:gd name="T5" fmla="*/ 27 h 34"/>
                  <a:gd name="T6" fmla="*/ 10 w 10"/>
                  <a:gd name="T7" fmla="*/ 18 h 34"/>
                  <a:gd name="T8" fmla="*/ 10 w 10"/>
                  <a:gd name="T9" fmla="*/ 16 h 34"/>
                  <a:gd name="T10" fmla="*/ 9 w 10"/>
                  <a:gd name="T11" fmla="*/ 9 h 34"/>
                  <a:gd name="T12" fmla="*/ 4 w 10"/>
                  <a:gd name="T13" fmla="*/ 3 h 34"/>
                  <a:gd name="T14" fmla="*/ 0 w 10"/>
                  <a:gd name="T15" fmla="*/ 0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34">
                    <a:moveTo>
                      <a:pt x="0" y="34"/>
                    </a:moveTo>
                    <a:lnTo>
                      <a:pt x="4" y="31"/>
                    </a:lnTo>
                    <a:lnTo>
                      <a:pt x="9" y="27"/>
                    </a:lnTo>
                    <a:lnTo>
                      <a:pt x="10" y="18"/>
                    </a:lnTo>
                    <a:lnTo>
                      <a:pt x="10" y="16"/>
                    </a:lnTo>
                    <a:lnTo>
                      <a:pt x="9" y="9"/>
                    </a:lnTo>
                    <a:lnTo>
                      <a:pt x="4"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16" name="Freeform 230"/>
              <p:cNvSpPr>
                <a:spLocks/>
              </p:cNvSpPr>
              <p:nvPr/>
            </p:nvSpPr>
            <p:spPr bwMode="auto">
              <a:xfrm>
                <a:off x="438" y="979"/>
                <a:ext cx="31" cy="54"/>
              </a:xfrm>
              <a:custGeom>
                <a:avLst/>
                <a:gdLst>
                  <a:gd name="T0" fmla="*/ 14 w 31"/>
                  <a:gd name="T1" fmla="*/ 0 h 54"/>
                  <a:gd name="T2" fmla="*/ 8 w 31"/>
                  <a:gd name="T3" fmla="*/ 2 h 54"/>
                  <a:gd name="T4" fmla="*/ 3 w 31"/>
                  <a:gd name="T5" fmla="*/ 11 h 54"/>
                  <a:gd name="T6" fmla="*/ 0 w 31"/>
                  <a:gd name="T7" fmla="*/ 23 h 54"/>
                  <a:gd name="T8" fmla="*/ 0 w 31"/>
                  <a:gd name="T9" fmla="*/ 30 h 54"/>
                  <a:gd name="T10" fmla="*/ 3 w 31"/>
                  <a:gd name="T11" fmla="*/ 44 h 54"/>
                  <a:gd name="T12" fmla="*/ 8 w 31"/>
                  <a:gd name="T13" fmla="*/ 51 h 54"/>
                  <a:gd name="T14" fmla="*/ 14 w 31"/>
                  <a:gd name="T15" fmla="*/ 54 h 54"/>
                  <a:gd name="T16" fmla="*/ 18 w 31"/>
                  <a:gd name="T17" fmla="*/ 54 h 54"/>
                  <a:gd name="T18" fmla="*/ 24 w 31"/>
                  <a:gd name="T19" fmla="*/ 51 h 54"/>
                  <a:gd name="T20" fmla="*/ 29 w 31"/>
                  <a:gd name="T21" fmla="*/ 44 h 54"/>
                  <a:gd name="T22" fmla="*/ 31 w 31"/>
                  <a:gd name="T23" fmla="*/ 30 h 54"/>
                  <a:gd name="T24" fmla="*/ 31 w 31"/>
                  <a:gd name="T25" fmla="*/ 23 h 54"/>
                  <a:gd name="T26" fmla="*/ 29 w 31"/>
                  <a:gd name="T27" fmla="*/ 11 h 54"/>
                  <a:gd name="T28" fmla="*/ 24 w 31"/>
                  <a:gd name="T29" fmla="*/ 2 h 54"/>
                  <a:gd name="T30" fmla="*/ 18 w 31"/>
                  <a:gd name="T31" fmla="*/ 0 h 54"/>
                  <a:gd name="T32" fmla="*/ 14 w 31"/>
                  <a:gd name="T33" fmla="*/ 0 h 54"/>
                  <a:gd name="T34" fmla="*/ 9 w 31"/>
                  <a:gd name="T35" fmla="*/ 2 h 54"/>
                  <a:gd name="T36" fmla="*/ 8 w 31"/>
                  <a:gd name="T37" fmla="*/ 5 h 54"/>
                  <a:gd name="T38" fmla="*/ 5 w 31"/>
                  <a:gd name="T39" fmla="*/ 11 h 54"/>
                  <a:gd name="T40" fmla="*/ 3 w 31"/>
                  <a:gd name="T41" fmla="*/ 23 h 54"/>
                  <a:gd name="T42" fmla="*/ 3 w 31"/>
                  <a:gd name="T43" fmla="*/ 30 h 54"/>
                  <a:gd name="T44" fmla="*/ 5 w 31"/>
                  <a:gd name="T45" fmla="*/ 44 h 54"/>
                  <a:gd name="T46" fmla="*/ 8 w 31"/>
                  <a:gd name="T47" fmla="*/ 48 h 54"/>
                  <a:gd name="T48" fmla="*/ 9 w 31"/>
                  <a:gd name="T49" fmla="*/ 51 h 54"/>
                  <a:gd name="T50" fmla="*/ 14 w 31"/>
                  <a:gd name="T5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54">
                    <a:moveTo>
                      <a:pt x="14" y="0"/>
                    </a:moveTo>
                    <a:lnTo>
                      <a:pt x="8" y="2"/>
                    </a:lnTo>
                    <a:lnTo>
                      <a:pt x="3" y="11"/>
                    </a:lnTo>
                    <a:lnTo>
                      <a:pt x="0" y="23"/>
                    </a:lnTo>
                    <a:lnTo>
                      <a:pt x="0" y="30"/>
                    </a:lnTo>
                    <a:lnTo>
                      <a:pt x="3" y="44"/>
                    </a:lnTo>
                    <a:lnTo>
                      <a:pt x="8" y="51"/>
                    </a:lnTo>
                    <a:lnTo>
                      <a:pt x="14" y="54"/>
                    </a:lnTo>
                    <a:lnTo>
                      <a:pt x="18" y="54"/>
                    </a:lnTo>
                    <a:lnTo>
                      <a:pt x="24" y="51"/>
                    </a:lnTo>
                    <a:lnTo>
                      <a:pt x="29" y="44"/>
                    </a:lnTo>
                    <a:lnTo>
                      <a:pt x="31" y="30"/>
                    </a:lnTo>
                    <a:lnTo>
                      <a:pt x="31" y="23"/>
                    </a:lnTo>
                    <a:lnTo>
                      <a:pt x="29" y="11"/>
                    </a:lnTo>
                    <a:lnTo>
                      <a:pt x="24" y="2"/>
                    </a:lnTo>
                    <a:lnTo>
                      <a:pt x="18" y="0"/>
                    </a:lnTo>
                    <a:lnTo>
                      <a:pt x="14" y="0"/>
                    </a:lnTo>
                    <a:lnTo>
                      <a:pt x="9" y="2"/>
                    </a:lnTo>
                    <a:lnTo>
                      <a:pt x="8" y="5"/>
                    </a:lnTo>
                    <a:lnTo>
                      <a:pt x="5" y="11"/>
                    </a:lnTo>
                    <a:lnTo>
                      <a:pt x="3" y="23"/>
                    </a:lnTo>
                    <a:lnTo>
                      <a:pt x="3" y="30"/>
                    </a:lnTo>
                    <a:lnTo>
                      <a:pt x="5" y="44"/>
                    </a:lnTo>
                    <a:lnTo>
                      <a:pt x="8" y="48"/>
                    </a:lnTo>
                    <a:lnTo>
                      <a:pt x="9" y="51"/>
                    </a:lnTo>
                    <a:lnTo>
                      <a:pt x="14"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17" name="Freeform 231"/>
              <p:cNvSpPr>
                <a:spLocks/>
              </p:cNvSpPr>
              <p:nvPr/>
            </p:nvSpPr>
            <p:spPr bwMode="auto">
              <a:xfrm>
                <a:off x="456" y="979"/>
                <a:ext cx="11" cy="54"/>
              </a:xfrm>
              <a:custGeom>
                <a:avLst/>
                <a:gdLst>
                  <a:gd name="T0" fmla="*/ 0 w 11"/>
                  <a:gd name="T1" fmla="*/ 54 h 54"/>
                  <a:gd name="T2" fmla="*/ 5 w 11"/>
                  <a:gd name="T3" fmla="*/ 51 h 54"/>
                  <a:gd name="T4" fmla="*/ 6 w 11"/>
                  <a:gd name="T5" fmla="*/ 48 h 54"/>
                  <a:gd name="T6" fmla="*/ 9 w 11"/>
                  <a:gd name="T7" fmla="*/ 44 h 54"/>
                  <a:gd name="T8" fmla="*/ 11 w 11"/>
                  <a:gd name="T9" fmla="*/ 30 h 54"/>
                  <a:gd name="T10" fmla="*/ 11 w 11"/>
                  <a:gd name="T11" fmla="*/ 23 h 54"/>
                  <a:gd name="T12" fmla="*/ 9 w 11"/>
                  <a:gd name="T13" fmla="*/ 11 h 54"/>
                  <a:gd name="T14" fmla="*/ 6 w 11"/>
                  <a:gd name="T15" fmla="*/ 5 h 54"/>
                  <a:gd name="T16" fmla="*/ 5 w 11"/>
                  <a:gd name="T17" fmla="*/ 2 h 54"/>
                  <a:gd name="T18" fmla="*/ 0 w 11"/>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54">
                    <a:moveTo>
                      <a:pt x="0" y="54"/>
                    </a:moveTo>
                    <a:lnTo>
                      <a:pt x="5" y="51"/>
                    </a:lnTo>
                    <a:lnTo>
                      <a:pt x="6" y="48"/>
                    </a:lnTo>
                    <a:lnTo>
                      <a:pt x="9" y="44"/>
                    </a:lnTo>
                    <a:lnTo>
                      <a:pt x="11" y="30"/>
                    </a:lnTo>
                    <a:lnTo>
                      <a:pt x="11" y="23"/>
                    </a:lnTo>
                    <a:lnTo>
                      <a:pt x="9" y="11"/>
                    </a:lnTo>
                    <a:lnTo>
                      <a:pt x="6" y="5"/>
                    </a:lnTo>
                    <a:lnTo>
                      <a:pt x="5" y="2"/>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18" name="Line 232"/>
              <p:cNvSpPr>
                <a:spLocks noChangeShapeType="1"/>
              </p:cNvSpPr>
              <p:nvPr/>
            </p:nvSpPr>
            <p:spPr bwMode="auto">
              <a:xfrm>
                <a:off x="499" y="712"/>
                <a:ext cx="38"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19" name="Line 233"/>
              <p:cNvSpPr>
                <a:spLocks noChangeShapeType="1"/>
              </p:cNvSpPr>
              <p:nvPr/>
            </p:nvSpPr>
            <p:spPr bwMode="auto">
              <a:xfrm>
                <a:off x="372" y="694"/>
                <a:ext cx="0" cy="48"/>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20" name="Line 234"/>
              <p:cNvSpPr>
                <a:spLocks noChangeShapeType="1"/>
              </p:cNvSpPr>
              <p:nvPr/>
            </p:nvSpPr>
            <p:spPr bwMode="auto">
              <a:xfrm>
                <a:off x="374" y="688"/>
                <a:ext cx="0" cy="54"/>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21" name="Freeform 235"/>
              <p:cNvSpPr>
                <a:spLocks/>
              </p:cNvSpPr>
              <p:nvPr/>
            </p:nvSpPr>
            <p:spPr bwMode="auto">
              <a:xfrm>
                <a:off x="350" y="688"/>
                <a:ext cx="34" cy="39"/>
              </a:xfrm>
              <a:custGeom>
                <a:avLst/>
                <a:gdLst>
                  <a:gd name="T0" fmla="*/ 24 w 34"/>
                  <a:gd name="T1" fmla="*/ 0 h 39"/>
                  <a:gd name="T2" fmla="*/ 0 w 34"/>
                  <a:gd name="T3" fmla="*/ 39 h 39"/>
                  <a:gd name="T4" fmla="*/ 34 w 34"/>
                  <a:gd name="T5" fmla="*/ 39 h 39"/>
                </a:gdLst>
                <a:ahLst/>
                <a:cxnLst>
                  <a:cxn ang="0">
                    <a:pos x="T0" y="T1"/>
                  </a:cxn>
                  <a:cxn ang="0">
                    <a:pos x="T2" y="T3"/>
                  </a:cxn>
                  <a:cxn ang="0">
                    <a:pos x="T4" y="T5"/>
                  </a:cxn>
                </a:cxnLst>
                <a:rect l="0" t="0" r="r" b="b"/>
                <a:pathLst>
                  <a:path w="34" h="39">
                    <a:moveTo>
                      <a:pt x="24" y="0"/>
                    </a:moveTo>
                    <a:lnTo>
                      <a:pt x="0" y="39"/>
                    </a:lnTo>
                    <a:lnTo>
                      <a:pt x="34" y="39"/>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22" name="Line 236"/>
              <p:cNvSpPr>
                <a:spLocks noChangeShapeType="1"/>
              </p:cNvSpPr>
              <p:nvPr/>
            </p:nvSpPr>
            <p:spPr bwMode="auto">
              <a:xfrm>
                <a:off x="365" y="742"/>
                <a:ext cx="1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23" name="Freeform 237"/>
              <p:cNvSpPr>
                <a:spLocks/>
              </p:cNvSpPr>
              <p:nvPr/>
            </p:nvSpPr>
            <p:spPr bwMode="auto">
              <a:xfrm>
                <a:off x="398" y="688"/>
                <a:ext cx="25" cy="24"/>
              </a:xfrm>
              <a:custGeom>
                <a:avLst/>
                <a:gdLst>
                  <a:gd name="T0" fmla="*/ 9 w 25"/>
                  <a:gd name="T1" fmla="*/ 0 h 24"/>
                  <a:gd name="T2" fmla="*/ 1 w 25"/>
                  <a:gd name="T3" fmla="*/ 3 h 24"/>
                  <a:gd name="T4" fmla="*/ 0 w 25"/>
                  <a:gd name="T5" fmla="*/ 9 h 24"/>
                  <a:gd name="T6" fmla="*/ 0 w 25"/>
                  <a:gd name="T7" fmla="*/ 17 h 24"/>
                  <a:gd name="T8" fmla="*/ 1 w 25"/>
                  <a:gd name="T9" fmla="*/ 21 h 24"/>
                  <a:gd name="T10" fmla="*/ 9 w 25"/>
                  <a:gd name="T11" fmla="*/ 24 h 24"/>
                  <a:gd name="T12" fmla="*/ 16 w 25"/>
                  <a:gd name="T13" fmla="*/ 24 h 24"/>
                  <a:gd name="T14" fmla="*/ 24 w 25"/>
                  <a:gd name="T15" fmla="*/ 21 h 24"/>
                  <a:gd name="T16" fmla="*/ 25 w 25"/>
                  <a:gd name="T17" fmla="*/ 17 h 24"/>
                  <a:gd name="T18" fmla="*/ 25 w 25"/>
                  <a:gd name="T19" fmla="*/ 9 h 24"/>
                  <a:gd name="T20" fmla="*/ 24 w 25"/>
                  <a:gd name="T21" fmla="*/ 3 h 24"/>
                  <a:gd name="T22" fmla="*/ 16 w 25"/>
                  <a:gd name="T23" fmla="*/ 0 h 24"/>
                  <a:gd name="T24" fmla="*/ 9 w 25"/>
                  <a:gd name="T25" fmla="*/ 0 h 24"/>
                  <a:gd name="T26" fmla="*/ 4 w 25"/>
                  <a:gd name="T27" fmla="*/ 3 h 24"/>
                  <a:gd name="T28" fmla="*/ 1 w 25"/>
                  <a:gd name="T29" fmla="*/ 9 h 24"/>
                  <a:gd name="T30" fmla="*/ 1 w 25"/>
                  <a:gd name="T31" fmla="*/ 17 h 24"/>
                  <a:gd name="T32" fmla="*/ 4 w 25"/>
                  <a:gd name="T33" fmla="*/ 21 h 24"/>
                  <a:gd name="T34" fmla="*/ 9 w 25"/>
                  <a:gd name="T35"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 h="24">
                    <a:moveTo>
                      <a:pt x="9" y="0"/>
                    </a:moveTo>
                    <a:lnTo>
                      <a:pt x="1" y="3"/>
                    </a:lnTo>
                    <a:lnTo>
                      <a:pt x="0" y="9"/>
                    </a:lnTo>
                    <a:lnTo>
                      <a:pt x="0" y="17"/>
                    </a:lnTo>
                    <a:lnTo>
                      <a:pt x="1" y="21"/>
                    </a:lnTo>
                    <a:lnTo>
                      <a:pt x="9" y="24"/>
                    </a:lnTo>
                    <a:lnTo>
                      <a:pt x="16" y="24"/>
                    </a:lnTo>
                    <a:lnTo>
                      <a:pt x="24" y="21"/>
                    </a:lnTo>
                    <a:lnTo>
                      <a:pt x="25" y="17"/>
                    </a:lnTo>
                    <a:lnTo>
                      <a:pt x="25" y="9"/>
                    </a:lnTo>
                    <a:lnTo>
                      <a:pt x="24" y="3"/>
                    </a:lnTo>
                    <a:lnTo>
                      <a:pt x="16" y="0"/>
                    </a:lnTo>
                    <a:lnTo>
                      <a:pt x="9" y="0"/>
                    </a:lnTo>
                    <a:lnTo>
                      <a:pt x="4" y="3"/>
                    </a:lnTo>
                    <a:lnTo>
                      <a:pt x="1" y="9"/>
                    </a:lnTo>
                    <a:lnTo>
                      <a:pt x="1" y="17"/>
                    </a:lnTo>
                    <a:lnTo>
                      <a:pt x="4" y="21"/>
                    </a:lnTo>
                    <a:lnTo>
                      <a:pt x="9" y="2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24" name="Freeform 238"/>
              <p:cNvSpPr>
                <a:spLocks/>
              </p:cNvSpPr>
              <p:nvPr/>
            </p:nvSpPr>
            <p:spPr bwMode="auto">
              <a:xfrm>
                <a:off x="414" y="688"/>
                <a:ext cx="8" cy="24"/>
              </a:xfrm>
              <a:custGeom>
                <a:avLst/>
                <a:gdLst>
                  <a:gd name="T0" fmla="*/ 0 w 8"/>
                  <a:gd name="T1" fmla="*/ 24 h 24"/>
                  <a:gd name="T2" fmla="*/ 6 w 8"/>
                  <a:gd name="T3" fmla="*/ 21 h 24"/>
                  <a:gd name="T4" fmla="*/ 8 w 8"/>
                  <a:gd name="T5" fmla="*/ 17 h 24"/>
                  <a:gd name="T6" fmla="*/ 8 w 8"/>
                  <a:gd name="T7" fmla="*/ 9 h 24"/>
                  <a:gd name="T8" fmla="*/ 6 w 8"/>
                  <a:gd name="T9" fmla="*/ 3 h 24"/>
                  <a:gd name="T10" fmla="*/ 0 w 8"/>
                  <a:gd name="T11" fmla="*/ 0 h 24"/>
                </a:gdLst>
                <a:ahLst/>
                <a:cxnLst>
                  <a:cxn ang="0">
                    <a:pos x="T0" y="T1"/>
                  </a:cxn>
                  <a:cxn ang="0">
                    <a:pos x="T2" y="T3"/>
                  </a:cxn>
                  <a:cxn ang="0">
                    <a:pos x="T4" y="T5"/>
                  </a:cxn>
                  <a:cxn ang="0">
                    <a:pos x="T6" y="T7"/>
                  </a:cxn>
                  <a:cxn ang="0">
                    <a:pos x="T8" y="T9"/>
                  </a:cxn>
                  <a:cxn ang="0">
                    <a:pos x="T10" y="T11"/>
                  </a:cxn>
                </a:cxnLst>
                <a:rect l="0" t="0" r="r" b="b"/>
                <a:pathLst>
                  <a:path w="8" h="24">
                    <a:moveTo>
                      <a:pt x="0" y="24"/>
                    </a:moveTo>
                    <a:lnTo>
                      <a:pt x="6" y="21"/>
                    </a:lnTo>
                    <a:lnTo>
                      <a:pt x="8" y="17"/>
                    </a:lnTo>
                    <a:lnTo>
                      <a:pt x="8" y="9"/>
                    </a:lnTo>
                    <a:lnTo>
                      <a:pt x="6"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25" name="Freeform 239"/>
              <p:cNvSpPr>
                <a:spLocks/>
              </p:cNvSpPr>
              <p:nvPr/>
            </p:nvSpPr>
            <p:spPr bwMode="auto">
              <a:xfrm>
                <a:off x="396" y="712"/>
                <a:ext cx="30" cy="30"/>
              </a:xfrm>
              <a:custGeom>
                <a:avLst/>
                <a:gdLst>
                  <a:gd name="T0" fmla="*/ 11 w 30"/>
                  <a:gd name="T1" fmla="*/ 0 h 30"/>
                  <a:gd name="T2" fmla="*/ 3 w 30"/>
                  <a:gd name="T3" fmla="*/ 3 h 30"/>
                  <a:gd name="T4" fmla="*/ 2 w 30"/>
                  <a:gd name="T5" fmla="*/ 5 h 30"/>
                  <a:gd name="T6" fmla="*/ 0 w 30"/>
                  <a:gd name="T7" fmla="*/ 11 h 30"/>
                  <a:gd name="T8" fmla="*/ 0 w 30"/>
                  <a:gd name="T9" fmla="*/ 21 h 30"/>
                  <a:gd name="T10" fmla="*/ 2 w 30"/>
                  <a:gd name="T11" fmla="*/ 26 h 30"/>
                  <a:gd name="T12" fmla="*/ 3 w 30"/>
                  <a:gd name="T13" fmla="*/ 29 h 30"/>
                  <a:gd name="T14" fmla="*/ 11 w 30"/>
                  <a:gd name="T15" fmla="*/ 30 h 30"/>
                  <a:gd name="T16" fmla="*/ 18 w 30"/>
                  <a:gd name="T17" fmla="*/ 30 h 30"/>
                  <a:gd name="T18" fmla="*/ 26 w 30"/>
                  <a:gd name="T19" fmla="*/ 29 h 30"/>
                  <a:gd name="T20" fmla="*/ 27 w 30"/>
                  <a:gd name="T21" fmla="*/ 26 h 30"/>
                  <a:gd name="T22" fmla="*/ 30 w 30"/>
                  <a:gd name="T23" fmla="*/ 21 h 30"/>
                  <a:gd name="T24" fmla="*/ 30 w 30"/>
                  <a:gd name="T25" fmla="*/ 11 h 30"/>
                  <a:gd name="T26" fmla="*/ 27 w 30"/>
                  <a:gd name="T27" fmla="*/ 5 h 30"/>
                  <a:gd name="T28" fmla="*/ 26 w 30"/>
                  <a:gd name="T29" fmla="*/ 3 h 30"/>
                  <a:gd name="T30" fmla="*/ 18 w 30"/>
                  <a:gd name="T31"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0" h="30">
                    <a:moveTo>
                      <a:pt x="11" y="0"/>
                    </a:moveTo>
                    <a:lnTo>
                      <a:pt x="3" y="3"/>
                    </a:lnTo>
                    <a:lnTo>
                      <a:pt x="2" y="5"/>
                    </a:lnTo>
                    <a:lnTo>
                      <a:pt x="0" y="11"/>
                    </a:lnTo>
                    <a:lnTo>
                      <a:pt x="0" y="21"/>
                    </a:lnTo>
                    <a:lnTo>
                      <a:pt x="2" y="26"/>
                    </a:lnTo>
                    <a:lnTo>
                      <a:pt x="3" y="29"/>
                    </a:lnTo>
                    <a:lnTo>
                      <a:pt x="11" y="30"/>
                    </a:lnTo>
                    <a:lnTo>
                      <a:pt x="18" y="30"/>
                    </a:lnTo>
                    <a:lnTo>
                      <a:pt x="26" y="29"/>
                    </a:lnTo>
                    <a:lnTo>
                      <a:pt x="27" y="26"/>
                    </a:lnTo>
                    <a:lnTo>
                      <a:pt x="30" y="21"/>
                    </a:lnTo>
                    <a:lnTo>
                      <a:pt x="30" y="11"/>
                    </a:lnTo>
                    <a:lnTo>
                      <a:pt x="27" y="5"/>
                    </a:lnTo>
                    <a:lnTo>
                      <a:pt x="26" y="3"/>
                    </a:lnTo>
                    <a:lnTo>
                      <a:pt x="18"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26" name="Freeform 240"/>
              <p:cNvSpPr>
                <a:spLocks/>
              </p:cNvSpPr>
              <p:nvPr/>
            </p:nvSpPr>
            <p:spPr bwMode="auto">
              <a:xfrm>
                <a:off x="398" y="712"/>
                <a:ext cx="9" cy="30"/>
              </a:xfrm>
              <a:custGeom>
                <a:avLst/>
                <a:gdLst>
                  <a:gd name="T0" fmla="*/ 9 w 9"/>
                  <a:gd name="T1" fmla="*/ 0 h 30"/>
                  <a:gd name="T2" fmla="*/ 4 w 9"/>
                  <a:gd name="T3" fmla="*/ 3 h 30"/>
                  <a:gd name="T4" fmla="*/ 1 w 9"/>
                  <a:gd name="T5" fmla="*/ 5 h 30"/>
                  <a:gd name="T6" fmla="*/ 0 w 9"/>
                  <a:gd name="T7" fmla="*/ 11 h 30"/>
                  <a:gd name="T8" fmla="*/ 0 w 9"/>
                  <a:gd name="T9" fmla="*/ 21 h 30"/>
                  <a:gd name="T10" fmla="*/ 1 w 9"/>
                  <a:gd name="T11" fmla="*/ 26 h 30"/>
                  <a:gd name="T12" fmla="*/ 4 w 9"/>
                  <a:gd name="T13" fmla="*/ 29 h 30"/>
                  <a:gd name="T14" fmla="*/ 9 w 9"/>
                  <a:gd name="T15" fmla="*/ 30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30">
                    <a:moveTo>
                      <a:pt x="9" y="0"/>
                    </a:moveTo>
                    <a:lnTo>
                      <a:pt x="4" y="3"/>
                    </a:lnTo>
                    <a:lnTo>
                      <a:pt x="1" y="5"/>
                    </a:lnTo>
                    <a:lnTo>
                      <a:pt x="0" y="11"/>
                    </a:lnTo>
                    <a:lnTo>
                      <a:pt x="0" y="21"/>
                    </a:lnTo>
                    <a:lnTo>
                      <a:pt x="1" y="26"/>
                    </a:lnTo>
                    <a:lnTo>
                      <a:pt x="4" y="29"/>
                    </a:lnTo>
                    <a:lnTo>
                      <a:pt x="9" y="3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27" name="Freeform 241"/>
              <p:cNvSpPr>
                <a:spLocks/>
              </p:cNvSpPr>
              <p:nvPr/>
            </p:nvSpPr>
            <p:spPr bwMode="auto">
              <a:xfrm>
                <a:off x="414" y="712"/>
                <a:ext cx="9" cy="30"/>
              </a:xfrm>
              <a:custGeom>
                <a:avLst/>
                <a:gdLst>
                  <a:gd name="T0" fmla="*/ 0 w 9"/>
                  <a:gd name="T1" fmla="*/ 30 h 30"/>
                  <a:gd name="T2" fmla="*/ 6 w 9"/>
                  <a:gd name="T3" fmla="*/ 29 h 30"/>
                  <a:gd name="T4" fmla="*/ 8 w 9"/>
                  <a:gd name="T5" fmla="*/ 26 h 30"/>
                  <a:gd name="T6" fmla="*/ 9 w 9"/>
                  <a:gd name="T7" fmla="*/ 21 h 30"/>
                  <a:gd name="T8" fmla="*/ 9 w 9"/>
                  <a:gd name="T9" fmla="*/ 11 h 30"/>
                  <a:gd name="T10" fmla="*/ 8 w 9"/>
                  <a:gd name="T11" fmla="*/ 5 h 30"/>
                  <a:gd name="T12" fmla="*/ 6 w 9"/>
                  <a:gd name="T13" fmla="*/ 3 h 30"/>
                  <a:gd name="T14" fmla="*/ 0 w 9"/>
                  <a:gd name="T15" fmla="*/ 0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30">
                    <a:moveTo>
                      <a:pt x="0" y="30"/>
                    </a:moveTo>
                    <a:lnTo>
                      <a:pt x="6" y="29"/>
                    </a:lnTo>
                    <a:lnTo>
                      <a:pt x="8" y="26"/>
                    </a:lnTo>
                    <a:lnTo>
                      <a:pt x="9" y="21"/>
                    </a:lnTo>
                    <a:lnTo>
                      <a:pt x="9" y="11"/>
                    </a:lnTo>
                    <a:lnTo>
                      <a:pt x="8" y="5"/>
                    </a:lnTo>
                    <a:lnTo>
                      <a:pt x="6"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28" name="Freeform 242"/>
              <p:cNvSpPr>
                <a:spLocks/>
              </p:cNvSpPr>
              <p:nvPr/>
            </p:nvSpPr>
            <p:spPr bwMode="auto">
              <a:xfrm>
                <a:off x="438" y="688"/>
                <a:ext cx="31" cy="54"/>
              </a:xfrm>
              <a:custGeom>
                <a:avLst/>
                <a:gdLst>
                  <a:gd name="T0" fmla="*/ 14 w 31"/>
                  <a:gd name="T1" fmla="*/ 0 h 54"/>
                  <a:gd name="T2" fmla="*/ 8 w 31"/>
                  <a:gd name="T3" fmla="*/ 3 h 54"/>
                  <a:gd name="T4" fmla="*/ 3 w 31"/>
                  <a:gd name="T5" fmla="*/ 11 h 54"/>
                  <a:gd name="T6" fmla="*/ 0 w 31"/>
                  <a:gd name="T7" fmla="*/ 24 h 54"/>
                  <a:gd name="T8" fmla="*/ 0 w 31"/>
                  <a:gd name="T9" fmla="*/ 32 h 54"/>
                  <a:gd name="T10" fmla="*/ 3 w 31"/>
                  <a:gd name="T11" fmla="*/ 45 h 54"/>
                  <a:gd name="T12" fmla="*/ 8 w 31"/>
                  <a:gd name="T13" fmla="*/ 53 h 54"/>
                  <a:gd name="T14" fmla="*/ 14 w 31"/>
                  <a:gd name="T15" fmla="*/ 54 h 54"/>
                  <a:gd name="T16" fmla="*/ 18 w 31"/>
                  <a:gd name="T17" fmla="*/ 54 h 54"/>
                  <a:gd name="T18" fmla="*/ 24 w 31"/>
                  <a:gd name="T19" fmla="*/ 53 h 54"/>
                  <a:gd name="T20" fmla="*/ 29 w 31"/>
                  <a:gd name="T21" fmla="*/ 45 h 54"/>
                  <a:gd name="T22" fmla="*/ 31 w 31"/>
                  <a:gd name="T23" fmla="*/ 32 h 54"/>
                  <a:gd name="T24" fmla="*/ 31 w 31"/>
                  <a:gd name="T25" fmla="*/ 24 h 54"/>
                  <a:gd name="T26" fmla="*/ 29 w 31"/>
                  <a:gd name="T27" fmla="*/ 11 h 54"/>
                  <a:gd name="T28" fmla="*/ 24 w 31"/>
                  <a:gd name="T29" fmla="*/ 3 h 54"/>
                  <a:gd name="T30" fmla="*/ 18 w 31"/>
                  <a:gd name="T31" fmla="*/ 0 h 54"/>
                  <a:gd name="T32" fmla="*/ 14 w 31"/>
                  <a:gd name="T33" fmla="*/ 0 h 54"/>
                  <a:gd name="T34" fmla="*/ 9 w 31"/>
                  <a:gd name="T35" fmla="*/ 3 h 54"/>
                  <a:gd name="T36" fmla="*/ 8 w 31"/>
                  <a:gd name="T37" fmla="*/ 6 h 54"/>
                  <a:gd name="T38" fmla="*/ 5 w 31"/>
                  <a:gd name="T39" fmla="*/ 11 h 54"/>
                  <a:gd name="T40" fmla="*/ 3 w 31"/>
                  <a:gd name="T41" fmla="*/ 24 h 54"/>
                  <a:gd name="T42" fmla="*/ 3 w 31"/>
                  <a:gd name="T43" fmla="*/ 32 h 54"/>
                  <a:gd name="T44" fmla="*/ 5 w 31"/>
                  <a:gd name="T45" fmla="*/ 45 h 54"/>
                  <a:gd name="T46" fmla="*/ 8 w 31"/>
                  <a:gd name="T47" fmla="*/ 50 h 54"/>
                  <a:gd name="T48" fmla="*/ 9 w 31"/>
                  <a:gd name="T49" fmla="*/ 53 h 54"/>
                  <a:gd name="T50" fmla="*/ 14 w 31"/>
                  <a:gd name="T5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54">
                    <a:moveTo>
                      <a:pt x="14" y="0"/>
                    </a:moveTo>
                    <a:lnTo>
                      <a:pt x="8" y="3"/>
                    </a:lnTo>
                    <a:lnTo>
                      <a:pt x="3" y="11"/>
                    </a:lnTo>
                    <a:lnTo>
                      <a:pt x="0" y="24"/>
                    </a:lnTo>
                    <a:lnTo>
                      <a:pt x="0" y="32"/>
                    </a:lnTo>
                    <a:lnTo>
                      <a:pt x="3" y="45"/>
                    </a:lnTo>
                    <a:lnTo>
                      <a:pt x="8" y="53"/>
                    </a:lnTo>
                    <a:lnTo>
                      <a:pt x="14" y="54"/>
                    </a:lnTo>
                    <a:lnTo>
                      <a:pt x="18" y="54"/>
                    </a:lnTo>
                    <a:lnTo>
                      <a:pt x="24" y="53"/>
                    </a:lnTo>
                    <a:lnTo>
                      <a:pt x="29" y="45"/>
                    </a:lnTo>
                    <a:lnTo>
                      <a:pt x="31" y="32"/>
                    </a:lnTo>
                    <a:lnTo>
                      <a:pt x="31" y="24"/>
                    </a:lnTo>
                    <a:lnTo>
                      <a:pt x="29" y="11"/>
                    </a:lnTo>
                    <a:lnTo>
                      <a:pt x="24" y="3"/>
                    </a:lnTo>
                    <a:lnTo>
                      <a:pt x="18" y="0"/>
                    </a:lnTo>
                    <a:lnTo>
                      <a:pt x="14" y="0"/>
                    </a:lnTo>
                    <a:lnTo>
                      <a:pt x="9" y="3"/>
                    </a:lnTo>
                    <a:lnTo>
                      <a:pt x="8" y="6"/>
                    </a:lnTo>
                    <a:lnTo>
                      <a:pt x="5" y="11"/>
                    </a:lnTo>
                    <a:lnTo>
                      <a:pt x="3" y="24"/>
                    </a:lnTo>
                    <a:lnTo>
                      <a:pt x="3" y="32"/>
                    </a:lnTo>
                    <a:lnTo>
                      <a:pt x="5" y="45"/>
                    </a:lnTo>
                    <a:lnTo>
                      <a:pt x="8" y="50"/>
                    </a:lnTo>
                    <a:lnTo>
                      <a:pt x="9" y="53"/>
                    </a:lnTo>
                    <a:lnTo>
                      <a:pt x="14"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29" name="Freeform 243"/>
              <p:cNvSpPr>
                <a:spLocks/>
              </p:cNvSpPr>
              <p:nvPr/>
            </p:nvSpPr>
            <p:spPr bwMode="auto">
              <a:xfrm>
                <a:off x="456" y="688"/>
                <a:ext cx="11" cy="54"/>
              </a:xfrm>
              <a:custGeom>
                <a:avLst/>
                <a:gdLst>
                  <a:gd name="T0" fmla="*/ 0 w 11"/>
                  <a:gd name="T1" fmla="*/ 54 h 54"/>
                  <a:gd name="T2" fmla="*/ 5 w 11"/>
                  <a:gd name="T3" fmla="*/ 53 h 54"/>
                  <a:gd name="T4" fmla="*/ 6 w 11"/>
                  <a:gd name="T5" fmla="*/ 50 h 54"/>
                  <a:gd name="T6" fmla="*/ 9 w 11"/>
                  <a:gd name="T7" fmla="*/ 45 h 54"/>
                  <a:gd name="T8" fmla="*/ 11 w 11"/>
                  <a:gd name="T9" fmla="*/ 32 h 54"/>
                  <a:gd name="T10" fmla="*/ 11 w 11"/>
                  <a:gd name="T11" fmla="*/ 24 h 54"/>
                  <a:gd name="T12" fmla="*/ 9 w 11"/>
                  <a:gd name="T13" fmla="*/ 11 h 54"/>
                  <a:gd name="T14" fmla="*/ 6 w 11"/>
                  <a:gd name="T15" fmla="*/ 6 h 54"/>
                  <a:gd name="T16" fmla="*/ 5 w 11"/>
                  <a:gd name="T17" fmla="*/ 3 h 54"/>
                  <a:gd name="T18" fmla="*/ 0 w 11"/>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54">
                    <a:moveTo>
                      <a:pt x="0" y="54"/>
                    </a:moveTo>
                    <a:lnTo>
                      <a:pt x="5" y="53"/>
                    </a:lnTo>
                    <a:lnTo>
                      <a:pt x="6" y="50"/>
                    </a:lnTo>
                    <a:lnTo>
                      <a:pt x="9" y="45"/>
                    </a:lnTo>
                    <a:lnTo>
                      <a:pt x="11" y="32"/>
                    </a:lnTo>
                    <a:lnTo>
                      <a:pt x="11" y="24"/>
                    </a:lnTo>
                    <a:lnTo>
                      <a:pt x="9" y="11"/>
                    </a:lnTo>
                    <a:lnTo>
                      <a:pt x="6" y="6"/>
                    </a:lnTo>
                    <a:lnTo>
                      <a:pt x="5"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30" name="Line 244"/>
              <p:cNvSpPr>
                <a:spLocks noChangeShapeType="1"/>
              </p:cNvSpPr>
              <p:nvPr/>
            </p:nvSpPr>
            <p:spPr bwMode="auto">
              <a:xfrm>
                <a:off x="499" y="2598"/>
                <a:ext cx="1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31" name="Line 245"/>
              <p:cNvSpPr>
                <a:spLocks noChangeShapeType="1"/>
              </p:cNvSpPr>
              <p:nvPr/>
            </p:nvSpPr>
            <p:spPr bwMode="auto">
              <a:xfrm>
                <a:off x="499" y="2525"/>
                <a:ext cx="1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32" name="Line 246"/>
              <p:cNvSpPr>
                <a:spLocks noChangeShapeType="1"/>
              </p:cNvSpPr>
              <p:nvPr/>
            </p:nvSpPr>
            <p:spPr bwMode="auto">
              <a:xfrm>
                <a:off x="499" y="2379"/>
                <a:ext cx="1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33" name="Line 247"/>
              <p:cNvSpPr>
                <a:spLocks noChangeShapeType="1"/>
              </p:cNvSpPr>
              <p:nvPr/>
            </p:nvSpPr>
            <p:spPr bwMode="auto">
              <a:xfrm>
                <a:off x="499" y="2307"/>
                <a:ext cx="1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34" name="Line 248"/>
              <p:cNvSpPr>
                <a:spLocks noChangeShapeType="1"/>
              </p:cNvSpPr>
              <p:nvPr/>
            </p:nvSpPr>
            <p:spPr bwMode="auto">
              <a:xfrm>
                <a:off x="499" y="2235"/>
                <a:ext cx="1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35" name="Line 249"/>
              <p:cNvSpPr>
                <a:spLocks noChangeShapeType="1"/>
              </p:cNvSpPr>
              <p:nvPr/>
            </p:nvSpPr>
            <p:spPr bwMode="auto">
              <a:xfrm>
                <a:off x="499" y="2090"/>
                <a:ext cx="1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36" name="Line 250"/>
              <p:cNvSpPr>
                <a:spLocks noChangeShapeType="1"/>
              </p:cNvSpPr>
              <p:nvPr/>
            </p:nvSpPr>
            <p:spPr bwMode="auto">
              <a:xfrm>
                <a:off x="499" y="2018"/>
                <a:ext cx="1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37" name="Line 251"/>
              <p:cNvSpPr>
                <a:spLocks noChangeShapeType="1"/>
              </p:cNvSpPr>
              <p:nvPr/>
            </p:nvSpPr>
            <p:spPr bwMode="auto">
              <a:xfrm>
                <a:off x="499" y="1944"/>
                <a:ext cx="1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38" name="Line 252"/>
              <p:cNvSpPr>
                <a:spLocks noChangeShapeType="1"/>
              </p:cNvSpPr>
              <p:nvPr/>
            </p:nvSpPr>
            <p:spPr bwMode="auto">
              <a:xfrm>
                <a:off x="499" y="1800"/>
                <a:ext cx="1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39" name="Line 253"/>
              <p:cNvSpPr>
                <a:spLocks noChangeShapeType="1"/>
              </p:cNvSpPr>
              <p:nvPr/>
            </p:nvSpPr>
            <p:spPr bwMode="auto">
              <a:xfrm>
                <a:off x="499" y="1726"/>
                <a:ext cx="1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40" name="Line 254"/>
              <p:cNvSpPr>
                <a:spLocks noChangeShapeType="1"/>
              </p:cNvSpPr>
              <p:nvPr/>
            </p:nvSpPr>
            <p:spPr bwMode="auto">
              <a:xfrm>
                <a:off x="499" y="1654"/>
                <a:ext cx="1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41" name="Line 255"/>
              <p:cNvSpPr>
                <a:spLocks noChangeShapeType="1"/>
              </p:cNvSpPr>
              <p:nvPr/>
            </p:nvSpPr>
            <p:spPr bwMode="auto">
              <a:xfrm>
                <a:off x="499" y="1509"/>
                <a:ext cx="1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42" name="Line 256"/>
              <p:cNvSpPr>
                <a:spLocks noChangeShapeType="1"/>
              </p:cNvSpPr>
              <p:nvPr/>
            </p:nvSpPr>
            <p:spPr bwMode="auto">
              <a:xfrm>
                <a:off x="499" y="1437"/>
                <a:ext cx="1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43" name="Line 257"/>
              <p:cNvSpPr>
                <a:spLocks noChangeShapeType="1"/>
              </p:cNvSpPr>
              <p:nvPr/>
            </p:nvSpPr>
            <p:spPr bwMode="auto">
              <a:xfrm>
                <a:off x="499" y="1365"/>
                <a:ext cx="1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44" name="Line 258"/>
              <p:cNvSpPr>
                <a:spLocks noChangeShapeType="1"/>
              </p:cNvSpPr>
              <p:nvPr/>
            </p:nvSpPr>
            <p:spPr bwMode="auto">
              <a:xfrm>
                <a:off x="499" y="1219"/>
                <a:ext cx="1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45" name="Line 259"/>
              <p:cNvSpPr>
                <a:spLocks noChangeShapeType="1"/>
              </p:cNvSpPr>
              <p:nvPr/>
            </p:nvSpPr>
            <p:spPr bwMode="auto">
              <a:xfrm>
                <a:off x="499" y="1147"/>
                <a:ext cx="1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46" name="Line 260"/>
              <p:cNvSpPr>
                <a:spLocks noChangeShapeType="1"/>
              </p:cNvSpPr>
              <p:nvPr/>
            </p:nvSpPr>
            <p:spPr bwMode="auto">
              <a:xfrm>
                <a:off x="499" y="1074"/>
                <a:ext cx="1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47" name="Line 261"/>
              <p:cNvSpPr>
                <a:spLocks noChangeShapeType="1"/>
              </p:cNvSpPr>
              <p:nvPr/>
            </p:nvSpPr>
            <p:spPr bwMode="auto">
              <a:xfrm>
                <a:off x="499" y="930"/>
                <a:ext cx="1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48" name="Line 262"/>
              <p:cNvSpPr>
                <a:spLocks noChangeShapeType="1"/>
              </p:cNvSpPr>
              <p:nvPr/>
            </p:nvSpPr>
            <p:spPr bwMode="auto">
              <a:xfrm>
                <a:off x="499" y="856"/>
                <a:ext cx="1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49" name="Line 263"/>
              <p:cNvSpPr>
                <a:spLocks noChangeShapeType="1"/>
              </p:cNvSpPr>
              <p:nvPr/>
            </p:nvSpPr>
            <p:spPr bwMode="auto">
              <a:xfrm>
                <a:off x="499" y="784"/>
                <a:ext cx="1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50" name="Line 264"/>
              <p:cNvSpPr>
                <a:spLocks noChangeShapeType="1"/>
              </p:cNvSpPr>
              <p:nvPr/>
            </p:nvSpPr>
            <p:spPr bwMode="auto">
              <a:xfrm>
                <a:off x="241" y="2046"/>
                <a:ext cx="4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51" name="Line 265"/>
              <p:cNvSpPr>
                <a:spLocks noChangeShapeType="1"/>
              </p:cNvSpPr>
              <p:nvPr/>
            </p:nvSpPr>
            <p:spPr bwMode="auto">
              <a:xfrm>
                <a:off x="241" y="2043"/>
                <a:ext cx="4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52" name="Freeform 266"/>
              <p:cNvSpPr>
                <a:spLocks/>
              </p:cNvSpPr>
              <p:nvPr/>
            </p:nvSpPr>
            <p:spPr bwMode="auto">
              <a:xfrm>
                <a:off x="241" y="2010"/>
                <a:ext cx="21" cy="44"/>
              </a:xfrm>
              <a:custGeom>
                <a:avLst/>
                <a:gdLst>
                  <a:gd name="T0" fmla="*/ 0 w 21"/>
                  <a:gd name="T1" fmla="*/ 44 h 44"/>
                  <a:gd name="T2" fmla="*/ 0 w 21"/>
                  <a:gd name="T3" fmla="*/ 12 h 44"/>
                  <a:gd name="T4" fmla="*/ 2 w 21"/>
                  <a:gd name="T5" fmla="*/ 5 h 44"/>
                  <a:gd name="T6" fmla="*/ 4 w 21"/>
                  <a:gd name="T7" fmla="*/ 2 h 44"/>
                  <a:gd name="T8" fmla="*/ 9 w 21"/>
                  <a:gd name="T9" fmla="*/ 0 h 44"/>
                  <a:gd name="T10" fmla="*/ 12 w 21"/>
                  <a:gd name="T11" fmla="*/ 0 h 44"/>
                  <a:gd name="T12" fmla="*/ 17 w 21"/>
                  <a:gd name="T13" fmla="*/ 2 h 44"/>
                  <a:gd name="T14" fmla="*/ 19 w 21"/>
                  <a:gd name="T15" fmla="*/ 5 h 44"/>
                  <a:gd name="T16" fmla="*/ 21 w 21"/>
                  <a:gd name="T17" fmla="*/ 12 h 44"/>
                  <a:gd name="T18" fmla="*/ 21 w 21"/>
                  <a:gd name="T19" fmla="*/ 3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44">
                    <a:moveTo>
                      <a:pt x="0" y="44"/>
                    </a:moveTo>
                    <a:lnTo>
                      <a:pt x="0" y="12"/>
                    </a:lnTo>
                    <a:lnTo>
                      <a:pt x="2" y="5"/>
                    </a:lnTo>
                    <a:lnTo>
                      <a:pt x="4" y="2"/>
                    </a:lnTo>
                    <a:lnTo>
                      <a:pt x="9" y="0"/>
                    </a:lnTo>
                    <a:lnTo>
                      <a:pt x="12" y="0"/>
                    </a:lnTo>
                    <a:lnTo>
                      <a:pt x="17" y="2"/>
                    </a:lnTo>
                    <a:lnTo>
                      <a:pt x="19" y="5"/>
                    </a:lnTo>
                    <a:lnTo>
                      <a:pt x="21" y="12"/>
                    </a:lnTo>
                    <a:lnTo>
                      <a:pt x="21" y="33"/>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53" name="Freeform 267"/>
              <p:cNvSpPr>
                <a:spLocks/>
              </p:cNvSpPr>
              <p:nvPr/>
            </p:nvSpPr>
            <p:spPr bwMode="auto">
              <a:xfrm>
                <a:off x="241" y="2012"/>
                <a:ext cx="21" cy="10"/>
              </a:xfrm>
              <a:custGeom>
                <a:avLst/>
                <a:gdLst>
                  <a:gd name="T0" fmla="*/ 0 w 21"/>
                  <a:gd name="T1" fmla="*/ 10 h 10"/>
                  <a:gd name="T2" fmla="*/ 2 w 21"/>
                  <a:gd name="T3" fmla="*/ 6 h 10"/>
                  <a:gd name="T4" fmla="*/ 4 w 21"/>
                  <a:gd name="T5" fmla="*/ 3 h 10"/>
                  <a:gd name="T6" fmla="*/ 9 w 21"/>
                  <a:gd name="T7" fmla="*/ 0 h 10"/>
                  <a:gd name="T8" fmla="*/ 12 w 21"/>
                  <a:gd name="T9" fmla="*/ 0 h 10"/>
                  <a:gd name="T10" fmla="*/ 17 w 21"/>
                  <a:gd name="T11" fmla="*/ 3 h 10"/>
                  <a:gd name="T12" fmla="*/ 19 w 21"/>
                  <a:gd name="T13" fmla="*/ 6 h 10"/>
                  <a:gd name="T14" fmla="*/ 21 w 21"/>
                  <a:gd name="T15" fmla="*/ 1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10">
                    <a:moveTo>
                      <a:pt x="0" y="10"/>
                    </a:moveTo>
                    <a:lnTo>
                      <a:pt x="2" y="6"/>
                    </a:lnTo>
                    <a:lnTo>
                      <a:pt x="4" y="3"/>
                    </a:lnTo>
                    <a:lnTo>
                      <a:pt x="9" y="0"/>
                    </a:lnTo>
                    <a:lnTo>
                      <a:pt x="12" y="0"/>
                    </a:lnTo>
                    <a:lnTo>
                      <a:pt x="17" y="3"/>
                    </a:lnTo>
                    <a:lnTo>
                      <a:pt x="19" y="6"/>
                    </a:lnTo>
                    <a:lnTo>
                      <a:pt x="21" y="1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54" name="Line 268"/>
              <p:cNvSpPr>
                <a:spLocks noChangeShapeType="1"/>
              </p:cNvSpPr>
              <p:nvPr/>
            </p:nvSpPr>
            <p:spPr bwMode="auto">
              <a:xfrm flipV="1">
                <a:off x="286" y="2036"/>
                <a:ext cx="0" cy="18"/>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55" name="Freeform 269"/>
              <p:cNvSpPr>
                <a:spLocks/>
              </p:cNvSpPr>
              <p:nvPr/>
            </p:nvSpPr>
            <p:spPr bwMode="auto">
              <a:xfrm>
                <a:off x="262" y="2007"/>
                <a:ext cx="22" cy="23"/>
              </a:xfrm>
              <a:custGeom>
                <a:avLst/>
                <a:gdLst>
                  <a:gd name="T0" fmla="*/ 0 w 22"/>
                  <a:gd name="T1" fmla="*/ 23 h 23"/>
                  <a:gd name="T2" fmla="*/ 3 w 22"/>
                  <a:gd name="T3" fmla="*/ 18 h 23"/>
                  <a:gd name="T4" fmla="*/ 4 w 22"/>
                  <a:gd name="T5" fmla="*/ 15 h 23"/>
                  <a:gd name="T6" fmla="*/ 19 w 22"/>
                  <a:gd name="T7" fmla="*/ 8 h 23"/>
                  <a:gd name="T8" fmla="*/ 22 w 22"/>
                  <a:gd name="T9" fmla="*/ 5 h 23"/>
                  <a:gd name="T10" fmla="*/ 22 w 22"/>
                  <a:gd name="T11" fmla="*/ 3 h 23"/>
                  <a:gd name="T12" fmla="*/ 19 w 22"/>
                  <a:gd name="T13" fmla="*/ 0 h 23"/>
                </a:gdLst>
                <a:ahLst/>
                <a:cxnLst>
                  <a:cxn ang="0">
                    <a:pos x="T0" y="T1"/>
                  </a:cxn>
                  <a:cxn ang="0">
                    <a:pos x="T2" y="T3"/>
                  </a:cxn>
                  <a:cxn ang="0">
                    <a:pos x="T4" y="T5"/>
                  </a:cxn>
                  <a:cxn ang="0">
                    <a:pos x="T6" y="T7"/>
                  </a:cxn>
                  <a:cxn ang="0">
                    <a:pos x="T8" y="T9"/>
                  </a:cxn>
                  <a:cxn ang="0">
                    <a:pos x="T10" y="T11"/>
                  </a:cxn>
                  <a:cxn ang="0">
                    <a:pos x="T12" y="T13"/>
                  </a:cxn>
                </a:cxnLst>
                <a:rect l="0" t="0" r="r" b="b"/>
                <a:pathLst>
                  <a:path w="22" h="23">
                    <a:moveTo>
                      <a:pt x="0" y="23"/>
                    </a:moveTo>
                    <a:lnTo>
                      <a:pt x="3" y="18"/>
                    </a:lnTo>
                    <a:lnTo>
                      <a:pt x="4" y="15"/>
                    </a:lnTo>
                    <a:lnTo>
                      <a:pt x="19" y="8"/>
                    </a:lnTo>
                    <a:lnTo>
                      <a:pt x="22" y="5"/>
                    </a:lnTo>
                    <a:lnTo>
                      <a:pt x="22" y="3"/>
                    </a:lnTo>
                    <a:lnTo>
                      <a:pt x="19"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56" name="Freeform 270"/>
              <p:cNvSpPr>
                <a:spLocks/>
              </p:cNvSpPr>
              <p:nvPr/>
            </p:nvSpPr>
            <p:spPr bwMode="auto">
              <a:xfrm>
                <a:off x="265" y="2007"/>
                <a:ext cx="21" cy="18"/>
              </a:xfrm>
              <a:custGeom>
                <a:avLst/>
                <a:gdLst>
                  <a:gd name="T0" fmla="*/ 0 w 21"/>
                  <a:gd name="T1" fmla="*/ 18 h 18"/>
                  <a:gd name="T2" fmla="*/ 3 w 21"/>
                  <a:gd name="T3" fmla="*/ 15 h 18"/>
                  <a:gd name="T4" fmla="*/ 19 w 21"/>
                  <a:gd name="T5" fmla="*/ 11 h 18"/>
                  <a:gd name="T6" fmla="*/ 21 w 21"/>
                  <a:gd name="T7" fmla="*/ 8 h 18"/>
                  <a:gd name="T8" fmla="*/ 21 w 21"/>
                  <a:gd name="T9" fmla="*/ 3 h 18"/>
                  <a:gd name="T10" fmla="*/ 16 w 21"/>
                  <a:gd name="T11" fmla="*/ 0 h 18"/>
                  <a:gd name="T12" fmla="*/ 15 w 21"/>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21" h="18">
                    <a:moveTo>
                      <a:pt x="0" y="18"/>
                    </a:moveTo>
                    <a:lnTo>
                      <a:pt x="3" y="15"/>
                    </a:lnTo>
                    <a:lnTo>
                      <a:pt x="19" y="11"/>
                    </a:lnTo>
                    <a:lnTo>
                      <a:pt x="21" y="8"/>
                    </a:lnTo>
                    <a:lnTo>
                      <a:pt x="21" y="3"/>
                    </a:lnTo>
                    <a:lnTo>
                      <a:pt x="16" y="0"/>
                    </a:lnTo>
                    <a:lnTo>
                      <a:pt x="15"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57" name="Freeform 271"/>
              <p:cNvSpPr>
                <a:spLocks/>
              </p:cNvSpPr>
              <p:nvPr/>
            </p:nvSpPr>
            <p:spPr bwMode="auto">
              <a:xfrm>
                <a:off x="256" y="1958"/>
                <a:ext cx="30" cy="36"/>
              </a:xfrm>
              <a:custGeom>
                <a:avLst/>
                <a:gdLst>
                  <a:gd name="T0" fmla="*/ 0 w 30"/>
                  <a:gd name="T1" fmla="*/ 21 h 36"/>
                  <a:gd name="T2" fmla="*/ 2 w 30"/>
                  <a:gd name="T3" fmla="*/ 28 h 36"/>
                  <a:gd name="T4" fmla="*/ 6 w 30"/>
                  <a:gd name="T5" fmla="*/ 34 h 36"/>
                  <a:gd name="T6" fmla="*/ 12 w 30"/>
                  <a:gd name="T7" fmla="*/ 36 h 36"/>
                  <a:gd name="T8" fmla="*/ 17 w 30"/>
                  <a:gd name="T9" fmla="*/ 36 h 36"/>
                  <a:gd name="T10" fmla="*/ 24 w 30"/>
                  <a:gd name="T11" fmla="*/ 34 h 36"/>
                  <a:gd name="T12" fmla="*/ 28 w 30"/>
                  <a:gd name="T13" fmla="*/ 28 h 36"/>
                  <a:gd name="T14" fmla="*/ 30 w 30"/>
                  <a:gd name="T15" fmla="*/ 21 h 36"/>
                  <a:gd name="T16" fmla="*/ 30 w 30"/>
                  <a:gd name="T17" fmla="*/ 16 h 36"/>
                  <a:gd name="T18" fmla="*/ 28 w 30"/>
                  <a:gd name="T19" fmla="*/ 9 h 36"/>
                  <a:gd name="T20" fmla="*/ 24 w 30"/>
                  <a:gd name="T21" fmla="*/ 3 h 36"/>
                  <a:gd name="T22" fmla="*/ 17 w 30"/>
                  <a:gd name="T23" fmla="*/ 0 h 36"/>
                  <a:gd name="T24" fmla="*/ 12 w 30"/>
                  <a:gd name="T25" fmla="*/ 0 h 36"/>
                  <a:gd name="T26" fmla="*/ 6 w 30"/>
                  <a:gd name="T27" fmla="*/ 3 h 36"/>
                  <a:gd name="T28" fmla="*/ 2 w 30"/>
                  <a:gd name="T29" fmla="*/ 9 h 36"/>
                  <a:gd name="T30" fmla="*/ 0 w 30"/>
                  <a:gd name="T31" fmla="*/ 16 h 36"/>
                  <a:gd name="T32" fmla="*/ 0 w 30"/>
                  <a:gd name="T33" fmla="*/ 21 h 36"/>
                  <a:gd name="T34" fmla="*/ 2 w 30"/>
                  <a:gd name="T35" fmla="*/ 27 h 36"/>
                  <a:gd name="T36" fmla="*/ 6 w 30"/>
                  <a:gd name="T37" fmla="*/ 31 h 36"/>
                  <a:gd name="T38" fmla="*/ 12 w 30"/>
                  <a:gd name="T39" fmla="*/ 34 h 36"/>
                  <a:gd name="T40" fmla="*/ 17 w 30"/>
                  <a:gd name="T41" fmla="*/ 34 h 36"/>
                  <a:gd name="T42" fmla="*/ 24 w 30"/>
                  <a:gd name="T43" fmla="*/ 31 h 36"/>
                  <a:gd name="T44" fmla="*/ 28 w 30"/>
                  <a:gd name="T45" fmla="*/ 27 h 36"/>
                  <a:gd name="T46" fmla="*/ 30 w 30"/>
                  <a:gd name="T47" fmla="*/ 2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0" h="36">
                    <a:moveTo>
                      <a:pt x="0" y="21"/>
                    </a:moveTo>
                    <a:lnTo>
                      <a:pt x="2" y="28"/>
                    </a:lnTo>
                    <a:lnTo>
                      <a:pt x="6" y="34"/>
                    </a:lnTo>
                    <a:lnTo>
                      <a:pt x="12" y="36"/>
                    </a:lnTo>
                    <a:lnTo>
                      <a:pt x="17" y="36"/>
                    </a:lnTo>
                    <a:lnTo>
                      <a:pt x="24" y="34"/>
                    </a:lnTo>
                    <a:lnTo>
                      <a:pt x="28" y="28"/>
                    </a:lnTo>
                    <a:lnTo>
                      <a:pt x="30" y="21"/>
                    </a:lnTo>
                    <a:lnTo>
                      <a:pt x="30" y="16"/>
                    </a:lnTo>
                    <a:lnTo>
                      <a:pt x="28" y="9"/>
                    </a:lnTo>
                    <a:lnTo>
                      <a:pt x="24" y="3"/>
                    </a:lnTo>
                    <a:lnTo>
                      <a:pt x="17" y="0"/>
                    </a:lnTo>
                    <a:lnTo>
                      <a:pt x="12" y="0"/>
                    </a:lnTo>
                    <a:lnTo>
                      <a:pt x="6" y="3"/>
                    </a:lnTo>
                    <a:lnTo>
                      <a:pt x="2" y="9"/>
                    </a:lnTo>
                    <a:lnTo>
                      <a:pt x="0" y="16"/>
                    </a:lnTo>
                    <a:lnTo>
                      <a:pt x="0" y="21"/>
                    </a:lnTo>
                    <a:lnTo>
                      <a:pt x="2" y="27"/>
                    </a:lnTo>
                    <a:lnTo>
                      <a:pt x="6" y="31"/>
                    </a:lnTo>
                    <a:lnTo>
                      <a:pt x="12" y="34"/>
                    </a:lnTo>
                    <a:lnTo>
                      <a:pt x="17" y="34"/>
                    </a:lnTo>
                    <a:lnTo>
                      <a:pt x="24" y="31"/>
                    </a:lnTo>
                    <a:lnTo>
                      <a:pt x="28" y="27"/>
                    </a:lnTo>
                    <a:lnTo>
                      <a:pt x="30" y="21"/>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58" name="Freeform 272"/>
              <p:cNvSpPr>
                <a:spLocks/>
              </p:cNvSpPr>
              <p:nvPr/>
            </p:nvSpPr>
            <p:spPr bwMode="auto">
              <a:xfrm>
                <a:off x="256" y="1961"/>
                <a:ext cx="30" cy="13"/>
              </a:xfrm>
              <a:custGeom>
                <a:avLst/>
                <a:gdLst>
                  <a:gd name="T0" fmla="*/ 30 w 30"/>
                  <a:gd name="T1" fmla="*/ 13 h 13"/>
                  <a:gd name="T2" fmla="*/ 28 w 30"/>
                  <a:gd name="T3" fmla="*/ 7 h 13"/>
                  <a:gd name="T4" fmla="*/ 24 w 30"/>
                  <a:gd name="T5" fmla="*/ 3 h 13"/>
                  <a:gd name="T6" fmla="*/ 17 w 30"/>
                  <a:gd name="T7" fmla="*/ 0 h 13"/>
                  <a:gd name="T8" fmla="*/ 12 w 30"/>
                  <a:gd name="T9" fmla="*/ 0 h 13"/>
                  <a:gd name="T10" fmla="*/ 6 w 30"/>
                  <a:gd name="T11" fmla="*/ 3 h 13"/>
                  <a:gd name="T12" fmla="*/ 2 w 30"/>
                  <a:gd name="T13" fmla="*/ 7 h 13"/>
                  <a:gd name="T14" fmla="*/ 0 w 30"/>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13">
                    <a:moveTo>
                      <a:pt x="30" y="13"/>
                    </a:moveTo>
                    <a:lnTo>
                      <a:pt x="28" y="7"/>
                    </a:lnTo>
                    <a:lnTo>
                      <a:pt x="24" y="3"/>
                    </a:lnTo>
                    <a:lnTo>
                      <a:pt x="17" y="0"/>
                    </a:lnTo>
                    <a:lnTo>
                      <a:pt x="12" y="0"/>
                    </a:lnTo>
                    <a:lnTo>
                      <a:pt x="6" y="3"/>
                    </a:lnTo>
                    <a:lnTo>
                      <a:pt x="2" y="7"/>
                    </a:lnTo>
                    <a:lnTo>
                      <a:pt x="0" y="13"/>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59" name="Freeform 273"/>
              <p:cNvSpPr>
                <a:spLocks/>
              </p:cNvSpPr>
              <p:nvPr/>
            </p:nvSpPr>
            <p:spPr bwMode="auto">
              <a:xfrm>
                <a:off x="241" y="1917"/>
                <a:ext cx="45" cy="21"/>
              </a:xfrm>
              <a:custGeom>
                <a:avLst/>
                <a:gdLst>
                  <a:gd name="T0" fmla="*/ 0 w 45"/>
                  <a:gd name="T1" fmla="*/ 21 h 21"/>
                  <a:gd name="T2" fmla="*/ 36 w 45"/>
                  <a:gd name="T3" fmla="*/ 21 h 21"/>
                  <a:gd name="T4" fmla="*/ 43 w 45"/>
                  <a:gd name="T5" fmla="*/ 18 h 21"/>
                  <a:gd name="T6" fmla="*/ 45 w 45"/>
                  <a:gd name="T7" fmla="*/ 12 h 21"/>
                  <a:gd name="T8" fmla="*/ 45 w 45"/>
                  <a:gd name="T9" fmla="*/ 8 h 21"/>
                  <a:gd name="T10" fmla="*/ 43 w 45"/>
                  <a:gd name="T11" fmla="*/ 2 h 21"/>
                  <a:gd name="T12" fmla="*/ 39 w 45"/>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45" h="21">
                    <a:moveTo>
                      <a:pt x="0" y="21"/>
                    </a:moveTo>
                    <a:lnTo>
                      <a:pt x="36" y="21"/>
                    </a:lnTo>
                    <a:lnTo>
                      <a:pt x="43" y="18"/>
                    </a:lnTo>
                    <a:lnTo>
                      <a:pt x="45" y="12"/>
                    </a:lnTo>
                    <a:lnTo>
                      <a:pt x="45" y="8"/>
                    </a:lnTo>
                    <a:lnTo>
                      <a:pt x="43" y="2"/>
                    </a:lnTo>
                    <a:lnTo>
                      <a:pt x="39"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60" name="Freeform 274"/>
              <p:cNvSpPr>
                <a:spLocks/>
              </p:cNvSpPr>
              <p:nvPr/>
            </p:nvSpPr>
            <p:spPr bwMode="auto">
              <a:xfrm>
                <a:off x="241" y="1929"/>
                <a:ext cx="45" cy="6"/>
              </a:xfrm>
              <a:custGeom>
                <a:avLst/>
                <a:gdLst>
                  <a:gd name="T0" fmla="*/ 0 w 45"/>
                  <a:gd name="T1" fmla="*/ 6 h 6"/>
                  <a:gd name="T2" fmla="*/ 36 w 45"/>
                  <a:gd name="T3" fmla="*/ 6 h 6"/>
                  <a:gd name="T4" fmla="*/ 43 w 45"/>
                  <a:gd name="T5" fmla="*/ 3 h 6"/>
                  <a:gd name="T6" fmla="*/ 45 w 45"/>
                  <a:gd name="T7" fmla="*/ 0 h 6"/>
                </a:gdLst>
                <a:ahLst/>
                <a:cxnLst>
                  <a:cxn ang="0">
                    <a:pos x="T0" y="T1"/>
                  </a:cxn>
                  <a:cxn ang="0">
                    <a:pos x="T2" y="T3"/>
                  </a:cxn>
                  <a:cxn ang="0">
                    <a:pos x="T4" y="T5"/>
                  </a:cxn>
                  <a:cxn ang="0">
                    <a:pos x="T6" y="T7"/>
                  </a:cxn>
                </a:cxnLst>
                <a:rect l="0" t="0" r="r" b="b"/>
                <a:pathLst>
                  <a:path w="45" h="6">
                    <a:moveTo>
                      <a:pt x="0" y="6"/>
                    </a:moveTo>
                    <a:lnTo>
                      <a:pt x="36" y="6"/>
                    </a:lnTo>
                    <a:lnTo>
                      <a:pt x="43" y="3"/>
                    </a:lnTo>
                    <a:lnTo>
                      <a:pt x="45"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61" name="Line 275"/>
              <p:cNvSpPr>
                <a:spLocks noChangeShapeType="1"/>
              </p:cNvSpPr>
              <p:nvPr/>
            </p:nvSpPr>
            <p:spPr bwMode="auto">
              <a:xfrm flipV="1">
                <a:off x="256" y="1925"/>
                <a:ext cx="0" cy="21"/>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62" name="Freeform 276"/>
              <p:cNvSpPr>
                <a:spLocks/>
              </p:cNvSpPr>
              <p:nvPr/>
            </p:nvSpPr>
            <p:spPr bwMode="auto">
              <a:xfrm>
                <a:off x="256" y="1868"/>
                <a:ext cx="30" cy="33"/>
              </a:xfrm>
              <a:custGeom>
                <a:avLst/>
                <a:gdLst>
                  <a:gd name="T0" fmla="*/ 4 w 30"/>
                  <a:gd name="T1" fmla="*/ 31 h 33"/>
                  <a:gd name="T2" fmla="*/ 6 w 30"/>
                  <a:gd name="T3" fmla="*/ 31 h 33"/>
                  <a:gd name="T4" fmla="*/ 6 w 30"/>
                  <a:gd name="T5" fmla="*/ 33 h 33"/>
                  <a:gd name="T6" fmla="*/ 4 w 30"/>
                  <a:gd name="T7" fmla="*/ 33 h 33"/>
                  <a:gd name="T8" fmla="*/ 2 w 30"/>
                  <a:gd name="T9" fmla="*/ 31 h 33"/>
                  <a:gd name="T10" fmla="*/ 0 w 30"/>
                  <a:gd name="T11" fmla="*/ 25 h 33"/>
                  <a:gd name="T12" fmla="*/ 0 w 30"/>
                  <a:gd name="T13" fmla="*/ 15 h 33"/>
                  <a:gd name="T14" fmla="*/ 2 w 30"/>
                  <a:gd name="T15" fmla="*/ 10 h 33"/>
                  <a:gd name="T16" fmla="*/ 4 w 30"/>
                  <a:gd name="T17" fmla="*/ 7 h 33"/>
                  <a:gd name="T18" fmla="*/ 9 w 30"/>
                  <a:gd name="T19" fmla="*/ 4 h 33"/>
                  <a:gd name="T20" fmla="*/ 24 w 30"/>
                  <a:gd name="T21" fmla="*/ 4 h 33"/>
                  <a:gd name="T22" fmla="*/ 28 w 30"/>
                  <a:gd name="T23" fmla="*/ 3 h 33"/>
                  <a:gd name="T24" fmla="*/ 30 w 30"/>
                  <a:gd name="T25"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33">
                    <a:moveTo>
                      <a:pt x="4" y="31"/>
                    </a:moveTo>
                    <a:lnTo>
                      <a:pt x="6" y="31"/>
                    </a:lnTo>
                    <a:lnTo>
                      <a:pt x="6" y="33"/>
                    </a:lnTo>
                    <a:lnTo>
                      <a:pt x="4" y="33"/>
                    </a:lnTo>
                    <a:lnTo>
                      <a:pt x="2" y="31"/>
                    </a:lnTo>
                    <a:lnTo>
                      <a:pt x="0" y="25"/>
                    </a:lnTo>
                    <a:lnTo>
                      <a:pt x="0" y="15"/>
                    </a:lnTo>
                    <a:lnTo>
                      <a:pt x="2" y="10"/>
                    </a:lnTo>
                    <a:lnTo>
                      <a:pt x="4" y="7"/>
                    </a:lnTo>
                    <a:lnTo>
                      <a:pt x="9" y="4"/>
                    </a:lnTo>
                    <a:lnTo>
                      <a:pt x="24" y="4"/>
                    </a:lnTo>
                    <a:lnTo>
                      <a:pt x="28" y="3"/>
                    </a:lnTo>
                    <a:lnTo>
                      <a:pt x="3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63" name="Freeform 277"/>
              <p:cNvSpPr>
                <a:spLocks/>
              </p:cNvSpPr>
              <p:nvPr/>
            </p:nvSpPr>
            <p:spPr bwMode="auto">
              <a:xfrm>
                <a:off x="260" y="1865"/>
                <a:ext cx="26" cy="10"/>
              </a:xfrm>
              <a:custGeom>
                <a:avLst/>
                <a:gdLst>
                  <a:gd name="T0" fmla="*/ 0 w 26"/>
                  <a:gd name="T1" fmla="*/ 10 h 10"/>
                  <a:gd name="T2" fmla="*/ 20 w 26"/>
                  <a:gd name="T3" fmla="*/ 10 h 10"/>
                  <a:gd name="T4" fmla="*/ 24 w 26"/>
                  <a:gd name="T5" fmla="*/ 7 h 10"/>
                  <a:gd name="T6" fmla="*/ 26 w 26"/>
                  <a:gd name="T7" fmla="*/ 3 h 10"/>
                  <a:gd name="T8" fmla="*/ 26 w 26"/>
                  <a:gd name="T9" fmla="*/ 0 h 10"/>
                </a:gdLst>
                <a:ahLst/>
                <a:cxnLst>
                  <a:cxn ang="0">
                    <a:pos x="T0" y="T1"/>
                  </a:cxn>
                  <a:cxn ang="0">
                    <a:pos x="T2" y="T3"/>
                  </a:cxn>
                  <a:cxn ang="0">
                    <a:pos x="T4" y="T5"/>
                  </a:cxn>
                  <a:cxn ang="0">
                    <a:pos x="T6" y="T7"/>
                  </a:cxn>
                  <a:cxn ang="0">
                    <a:pos x="T8" y="T9"/>
                  </a:cxn>
                </a:cxnLst>
                <a:rect l="0" t="0" r="r" b="b"/>
                <a:pathLst>
                  <a:path w="26" h="10">
                    <a:moveTo>
                      <a:pt x="0" y="10"/>
                    </a:moveTo>
                    <a:lnTo>
                      <a:pt x="20" y="10"/>
                    </a:lnTo>
                    <a:lnTo>
                      <a:pt x="24" y="7"/>
                    </a:lnTo>
                    <a:lnTo>
                      <a:pt x="26" y="3"/>
                    </a:lnTo>
                    <a:lnTo>
                      <a:pt x="26"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64" name="Freeform 278"/>
              <p:cNvSpPr>
                <a:spLocks/>
              </p:cNvSpPr>
              <p:nvPr/>
            </p:nvSpPr>
            <p:spPr bwMode="auto">
              <a:xfrm>
                <a:off x="265" y="1875"/>
                <a:ext cx="21" cy="29"/>
              </a:xfrm>
              <a:custGeom>
                <a:avLst/>
                <a:gdLst>
                  <a:gd name="T0" fmla="*/ 0 w 21"/>
                  <a:gd name="T1" fmla="*/ 0 h 29"/>
                  <a:gd name="T2" fmla="*/ 1 w 21"/>
                  <a:gd name="T3" fmla="*/ 3 h 29"/>
                  <a:gd name="T4" fmla="*/ 3 w 21"/>
                  <a:gd name="T5" fmla="*/ 18 h 29"/>
                  <a:gd name="T6" fmla="*/ 6 w 21"/>
                  <a:gd name="T7" fmla="*/ 26 h 29"/>
                  <a:gd name="T8" fmla="*/ 10 w 21"/>
                  <a:gd name="T9" fmla="*/ 29 h 29"/>
                  <a:gd name="T10" fmla="*/ 15 w 21"/>
                  <a:gd name="T11" fmla="*/ 29 h 29"/>
                  <a:gd name="T12" fmla="*/ 19 w 21"/>
                  <a:gd name="T13" fmla="*/ 26 h 29"/>
                  <a:gd name="T14" fmla="*/ 21 w 21"/>
                  <a:gd name="T15" fmla="*/ 18 h 29"/>
                  <a:gd name="T16" fmla="*/ 21 w 21"/>
                  <a:gd name="T17" fmla="*/ 11 h 29"/>
                  <a:gd name="T18" fmla="*/ 19 w 21"/>
                  <a:gd name="T19" fmla="*/ 6 h 29"/>
                  <a:gd name="T20" fmla="*/ 15 w 21"/>
                  <a:gd name="T21"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29">
                    <a:moveTo>
                      <a:pt x="0" y="0"/>
                    </a:moveTo>
                    <a:lnTo>
                      <a:pt x="1" y="3"/>
                    </a:lnTo>
                    <a:lnTo>
                      <a:pt x="3" y="18"/>
                    </a:lnTo>
                    <a:lnTo>
                      <a:pt x="6" y="26"/>
                    </a:lnTo>
                    <a:lnTo>
                      <a:pt x="10" y="29"/>
                    </a:lnTo>
                    <a:lnTo>
                      <a:pt x="15" y="29"/>
                    </a:lnTo>
                    <a:lnTo>
                      <a:pt x="19" y="26"/>
                    </a:lnTo>
                    <a:lnTo>
                      <a:pt x="21" y="18"/>
                    </a:lnTo>
                    <a:lnTo>
                      <a:pt x="21" y="11"/>
                    </a:lnTo>
                    <a:lnTo>
                      <a:pt x="19" y="6"/>
                    </a:lnTo>
                    <a:lnTo>
                      <a:pt x="15"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65" name="Freeform 279"/>
              <p:cNvSpPr>
                <a:spLocks/>
              </p:cNvSpPr>
              <p:nvPr/>
            </p:nvSpPr>
            <p:spPr bwMode="auto">
              <a:xfrm>
                <a:off x="268" y="1893"/>
                <a:ext cx="18" cy="8"/>
              </a:xfrm>
              <a:custGeom>
                <a:avLst/>
                <a:gdLst>
                  <a:gd name="T0" fmla="*/ 0 w 18"/>
                  <a:gd name="T1" fmla="*/ 0 h 8"/>
                  <a:gd name="T2" fmla="*/ 3 w 18"/>
                  <a:gd name="T3" fmla="*/ 6 h 8"/>
                  <a:gd name="T4" fmla="*/ 7 w 18"/>
                  <a:gd name="T5" fmla="*/ 8 h 8"/>
                  <a:gd name="T6" fmla="*/ 12 w 18"/>
                  <a:gd name="T7" fmla="*/ 8 h 8"/>
                  <a:gd name="T8" fmla="*/ 16 w 18"/>
                  <a:gd name="T9" fmla="*/ 6 h 8"/>
                  <a:gd name="T10" fmla="*/ 18 w 18"/>
                  <a:gd name="T11" fmla="*/ 0 h 8"/>
                </a:gdLst>
                <a:ahLst/>
                <a:cxnLst>
                  <a:cxn ang="0">
                    <a:pos x="T0" y="T1"/>
                  </a:cxn>
                  <a:cxn ang="0">
                    <a:pos x="T2" y="T3"/>
                  </a:cxn>
                  <a:cxn ang="0">
                    <a:pos x="T4" y="T5"/>
                  </a:cxn>
                  <a:cxn ang="0">
                    <a:pos x="T6" y="T7"/>
                  </a:cxn>
                  <a:cxn ang="0">
                    <a:pos x="T8" y="T9"/>
                  </a:cxn>
                  <a:cxn ang="0">
                    <a:pos x="T10" y="T11"/>
                  </a:cxn>
                </a:cxnLst>
                <a:rect l="0" t="0" r="r" b="b"/>
                <a:pathLst>
                  <a:path w="18" h="8">
                    <a:moveTo>
                      <a:pt x="0" y="0"/>
                    </a:moveTo>
                    <a:lnTo>
                      <a:pt x="3" y="6"/>
                    </a:lnTo>
                    <a:lnTo>
                      <a:pt x="7" y="8"/>
                    </a:lnTo>
                    <a:lnTo>
                      <a:pt x="12" y="8"/>
                    </a:lnTo>
                    <a:lnTo>
                      <a:pt x="16" y="6"/>
                    </a:lnTo>
                    <a:lnTo>
                      <a:pt x="18"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66" name="Freeform 280"/>
              <p:cNvSpPr>
                <a:spLocks/>
              </p:cNvSpPr>
              <p:nvPr/>
            </p:nvSpPr>
            <p:spPr bwMode="auto">
              <a:xfrm>
                <a:off x="241" y="1826"/>
                <a:ext cx="45" cy="21"/>
              </a:xfrm>
              <a:custGeom>
                <a:avLst/>
                <a:gdLst>
                  <a:gd name="T0" fmla="*/ 0 w 45"/>
                  <a:gd name="T1" fmla="*/ 21 h 21"/>
                  <a:gd name="T2" fmla="*/ 36 w 45"/>
                  <a:gd name="T3" fmla="*/ 21 h 21"/>
                  <a:gd name="T4" fmla="*/ 43 w 45"/>
                  <a:gd name="T5" fmla="*/ 19 h 21"/>
                  <a:gd name="T6" fmla="*/ 45 w 45"/>
                  <a:gd name="T7" fmla="*/ 13 h 21"/>
                  <a:gd name="T8" fmla="*/ 45 w 45"/>
                  <a:gd name="T9" fmla="*/ 9 h 21"/>
                  <a:gd name="T10" fmla="*/ 43 w 45"/>
                  <a:gd name="T11" fmla="*/ 3 h 21"/>
                  <a:gd name="T12" fmla="*/ 39 w 45"/>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45" h="21">
                    <a:moveTo>
                      <a:pt x="0" y="21"/>
                    </a:moveTo>
                    <a:lnTo>
                      <a:pt x="36" y="21"/>
                    </a:lnTo>
                    <a:lnTo>
                      <a:pt x="43" y="19"/>
                    </a:lnTo>
                    <a:lnTo>
                      <a:pt x="45" y="13"/>
                    </a:lnTo>
                    <a:lnTo>
                      <a:pt x="45" y="9"/>
                    </a:lnTo>
                    <a:lnTo>
                      <a:pt x="43" y="3"/>
                    </a:lnTo>
                    <a:lnTo>
                      <a:pt x="39"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67" name="Freeform 281"/>
              <p:cNvSpPr>
                <a:spLocks/>
              </p:cNvSpPr>
              <p:nvPr/>
            </p:nvSpPr>
            <p:spPr bwMode="auto">
              <a:xfrm>
                <a:off x="241" y="1839"/>
                <a:ext cx="45" cy="6"/>
              </a:xfrm>
              <a:custGeom>
                <a:avLst/>
                <a:gdLst>
                  <a:gd name="T0" fmla="*/ 0 w 45"/>
                  <a:gd name="T1" fmla="*/ 6 h 6"/>
                  <a:gd name="T2" fmla="*/ 36 w 45"/>
                  <a:gd name="T3" fmla="*/ 6 h 6"/>
                  <a:gd name="T4" fmla="*/ 43 w 45"/>
                  <a:gd name="T5" fmla="*/ 3 h 6"/>
                  <a:gd name="T6" fmla="*/ 45 w 45"/>
                  <a:gd name="T7" fmla="*/ 0 h 6"/>
                </a:gdLst>
                <a:ahLst/>
                <a:cxnLst>
                  <a:cxn ang="0">
                    <a:pos x="T0" y="T1"/>
                  </a:cxn>
                  <a:cxn ang="0">
                    <a:pos x="T2" y="T3"/>
                  </a:cxn>
                  <a:cxn ang="0">
                    <a:pos x="T4" y="T5"/>
                  </a:cxn>
                  <a:cxn ang="0">
                    <a:pos x="T6" y="T7"/>
                  </a:cxn>
                </a:cxnLst>
                <a:rect l="0" t="0" r="r" b="b"/>
                <a:pathLst>
                  <a:path w="45" h="6">
                    <a:moveTo>
                      <a:pt x="0" y="6"/>
                    </a:moveTo>
                    <a:lnTo>
                      <a:pt x="36" y="6"/>
                    </a:lnTo>
                    <a:lnTo>
                      <a:pt x="43" y="3"/>
                    </a:lnTo>
                    <a:lnTo>
                      <a:pt x="45"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68" name="Line 282"/>
              <p:cNvSpPr>
                <a:spLocks noChangeShapeType="1"/>
              </p:cNvSpPr>
              <p:nvPr/>
            </p:nvSpPr>
            <p:spPr bwMode="auto">
              <a:xfrm flipV="1">
                <a:off x="256" y="1835"/>
                <a:ext cx="0" cy="1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69" name="Freeform 283"/>
              <p:cNvSpPr>
                <a:spLocks/>
              </p:cNvSpPr>
              <p:nvPr/>
            </p:nvSpPr>
            <p:spPr bwMode="auto">
              <a:xfrm>
                <a:off x="241" y="1806"/>
                <a:ext cx="4" cy="5"/>
              </a:xfrm>
              <a:custGeom>
                <a:avLst/>
                <a:gdLst>
                  <a:gd name="T0" fmla="*/ 0 w 4"/>
                  <a:gd name="T1" fmla="*/ 2 h 5"/>
                  <a:gd name="T2" fmla="*/ 2 w 4"/>
                  <a:gd name="T3" fmla="*/ 5 h 5"/>
                  <a:gd name="T4" fmla="*/ 4 w 4"/>
                  <a:gd name="T5" fmla="*/ 2 h 5"/>
                  <a:gd name="T6" fmla="*/ 2 w 4"/>
                  <a:gd name="T7" fmla="*/ 0 h 5"/>
                  <a:gd name="T8" fmla="*/ 0 w 4"/>
                  <a:gd name="T9" fmla="*/ 2 h 5"/>
                </a:gdLst>
                <a:ahLst/>
                <a:cxnLst>
                  <a:cxn ang="0">
                    <a:pos x="T0" y="T1"/>
                  </a:cxn>
                  <a:cxn ang="0">
                    <a:pos x="T2" y="T3"/>
                  </a:cxn>
                  <a:cxn ang="0">
                    <a:pos x="T4" y="T5"/>
                  </a:cxn>
                  <a:cxn ang="0">
                    <a:pos x="T6" y="T7"/>
                  </a:cxn>
                  <a:cxn ang="0">
                    <a:pos x="T8" y="T9"/>
                  </a:cxn>
                </a:cxnLst>
                <a:rect l="0" t="0" r="r" b="b"/>
                <a:pathLst>
                  <a:path w="4" h="5">
                    <a:moveTo>
                      <a:pt x="0" y="2"/>
                    </a:moveTo>
                    <a:lnTo>
                      <a:pt x="2" y="5"/>
                    </a:lnTo>
                    <a:lnTo>
                      <a:pt x="4" y="2"/>
                    </a:lnTo>
                    <a:lnTo>
                      <a:pt x="2" y="0"/>
                    </a:lnTo>
                    <a:lnTo>
                      <a:pt x="0" y="2"/>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70" name="Line 284"/>
              <p:cNvSpPr>
                <a:spLocks noChangeShapeType="1"/>
              </p:cNvSpPr>
              <p:nvPr/>
            </p:nvSpPr>
            <p:spPr bwMode="auto">
              <a:xfrm>
                <a:off x="256" y="1808"/>
                <a:ext cx="30"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71" name="Line 285"/>
              <p:cNvSpPr>
                <a:spLocks noChangeShapeType="1"/>
              </p:cNvSpPr>
              <p:nvPr/>
            </p:nvSpPr>
            <p:spPr bwMode="auto">
              <a:xfrm>
                <a:off x="256" y="1806"/>
                <a:ext cx="30"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72" name="Line 286"/>
              <p:cNvSpPr>
                <a:spLocks noChangeShapeType="1"/>
              </p:cNvSpPr>
              <p:nvPr/>
            </p:nvSpPr>
            <p:spPr bwMode="auto">
              <a:xfrm flipV="1">
                <a:off x="256" y="1806"/>
                <a:ext cx="0" cy="11"/>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73" name="Line 287"/>
              <p:cNvSpPr>
                <a:spLocks noChangeShapeType="1"/>
              </p:cNvSpPr>
              <p:nvPr/>
            </p:nvSpPr>
            <p:spPr bwMode="auto">
              <a:xfrm flipV="1">
                <a:off x="286" y="1797"/>
                <a:ext cx="0" cy="2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74" name="Freeform 288"/>
              <p:cNvSpPr>
                <a:spLocks/>
              </p:cNvSpPr>
              <p:nvPr/>
            </p:nvSpPr>
            <p:spPr bwMode="auto">
              <a:xfrm>
                <a:off x="256" y="1749"/>
                <a:ext cx="30" cy="36"/>
              </a:xfrm>
              <a:custGeom>
                <a:avLst/>
                <a:gdLst>
                  <a:gd name="T0" fmla="*/ 0 w 30"/>
                  <a:gd name="T1" fmla="*/ 21 h 36"/>
                  <a:gd name="T2" fmla="*/ 2 w 30"/>
                  <a:gd name="T3" fmla="*/ 28 h 36"/>
                  <a:gd name="T4" fmla="*/ 6 w 30"/>
                  <a:gd name="T5" fmla="*/ 33 h 36"/>
                  <a:gd name="T6" fmla="*/ 12 w 30"/>
                  <a:gd name="T7" fmla="*/ 36 h 36"/>
                  <a:gd name="T8" fmla="*/ 17 w 30"/>
                  <a:gd name="T9" fmla="*/ 36 h 36"/>
                  <a:gd name="T10" fmla="*/ 24 w 30"/>
                  <a:gd name="T11" fmla="*/ 33 h 36"/>
                  <a:gd name="T12" fmla="*/ 28 w 30"/>
                  <a:gd name="T13" fmla="*/ 28 h 36"/>
                  <a:gd name="T14" fmla="*/ 30 w 30"/>
                  <a:gd name="T15" fmla="*/ 21 h 36"/>
                  <a:gd name="T16" fmla="*/ 30 w 30"/>
                  <a:gd name="T17" fmla="*/ 15 h 36"/>
                  <a:gd name="T18" fmla="*/ 28 w 30"/>
                  <a:gd name="T19" fmla="*/ 7 h 36"/>
                  <a:gd name="T20" fmla="*/ 24 w 30"/>
                  <a:gd name="T21" fmla="*/ 3 h 36"/>
                  <a:gd name="T22" fmla="*/ 17 w 30"/>
                  <a:gd name="T23" fmla="*/ 0 h 36"/>
                  <a:gd name="T24" fmla="*/ 12 w 30"/>
                  <a:gd name="T25" fmla="*/ 0 h 36"/>
                  <a:gd name="T26" fmla="*/ 6 w 30"/>
                  <a:gd name="T27" fmla="*/ 3 h 36"/>
                  <a:gd name="T28" fmla="*/ 2 w 30"/>
                  <a:gd name="T29" fmla="*/ 7 h 36"/>
                  <a:gd name="T30" fmla="*/ 0 w 30"/>
                  <a:gd name="T31" fmla="*/ 15 h 36"/>
                  <a:gd name="T32" fmla="*/ 0 w 30"/>
                  <a:gd name="T33" fmla="*/ 21 h 36"/>
                  <a:gd name="T34" fmla="*/ 2 w 30"/>
                  <a:gd name="T35" fmla="*/ 25 h 36"/>
                  <a:gd name="T36" fmla="*/ 6 w 30"/>
                  <a:gd name="T37" fmla="*/ 30 h 36"/>
                  <a:gd name="T38" fmla="*/ 12 w 30"/>
                  <a:gd name="T39" fmla="*/ 33 h 36"/>
                  <a:gd name="T40" fmla="*/ 17 w 30"/>
                  <a:gd name="T41" fmla="*/ 33 h 36"/>
                  <a:gd name="T42" fmla="*/ 24 w 30"/>
                  <a:gd name="T43" fmla="*/ 30 h 36"/>
                  <a:gd name="T44" fmla="*/ 28 w 30"/>
                  <a:gd name="T45" fmla="*/ 25 h 36"/>
                  <a:gd name="T46" fmla="*/ 30 w 30"/>
                  <a:gd name="T47" fmla="*/ 2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0" h="36">
                    <a:moveTo>
                      <a:pt x="0" y="21"/>
                    </a:moveTo>
                    <a:lnTo>
                      <a:pt x="2" y="28"/>
                    </a:lnTo>
                    <a:lnTo>
                      <a:pt x="6" y="33"/>
                    </a:lnTo>
                    <a:lnTo>
                      <a:pt x="12" y="36"/>
                    </a:lnTo>
                    <a:lnTo>
                      <a:pt x="17" y="36"/>
                    </a:lnTo>
                    <a:lnTo>
                      <a:pt x="24" y="33"/>
                    </a:lnTo>
                    <a:lnTo>
                      <a:pt x="28" y="28"/>
                    </a:lnTo>
                    <a:lnTo>
                      <a:pt x="30" y="21"/>
                    </a:lnTo>
                    <a:lnTo>
                      <a:pt x="30" y="15"/>
                    </a:lnTo>
                    <a:lnTo>
                      <a:pt x="28" y="7"/>
                    </a:lnTo>
                    <a:lnTo>
                      <a:pt x="24" y="3"/>
                    </a:lnTo>
                    <a:lnTo>
                      <a:pt x="17" y="0"/>
                    </a:lnTo>
                    <a:lnTo>
                      <a:pt x="12" y="0"/>
                    </a:lnTo>
                    <a:lnTo>
                      <a:pt x="6" y="3"/>
                    </a:lnTo>
                    <a:lnTo>
                      <a:pt x="2" y="7"/>
                    </a:lnTo>
                    <a:lnTo>
                      <a:pt x="0" y="15"/>
                    </a:lnTo>
                    <a:lnTo>
                      <a:pt x="0" y="21"/>
                    </a:lnTo>
                    <a:lnTo>
                      <a:pt x="2" y="25"/>
                    </a:lnTo>
                    <a:lnTo>
                      <a:pt x="6" y="30"/>
                    </a:lnTo>
                    <a:lnTo>
                      <a:pt x="12" y="33"/>
                    </a:lnTo>
                    <a:lnTo>
                      <a:pt x="17" y="33"/>
                    </a:lnTo>
                    <a:lnTo>
                      <a:pt x="24" y="30"/>
                    </a:lnTo>
                    <a:lnTo>
                      <a:pt x="28" y="25"/>
                    </a:lnTo>
                    <a:lnTo>
                      <a:pt x="30" y="21"/>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75" name="Freeform 289"/>
              <p:cNvSpPr>
                <a:spLocks/>
              </p:cNvSpPr>
              <p:nvPr/>
            </p:nvSpPr>
            <p:spPr bwMode="auto">
              <a:xfrm>
                <a:off x="256" y="1752"/>
                <a:ext cx="30" cy="12"/>
              </a:xfrm>
              <a:custGeom>
                <a:avLst/>
                <a:gdLst>
                  <a:gd name="T0" fmla="*/ 30 w 30"/>
                  <a:gd name="T1" fmla="*/ 12 h 12"/>
                  <a:gd name="T2" fmla="*/ 28 w 30"/>
                  <a:gd name="T3" fmla="*/ 7 h 12"/>
                  <a:gd name="T4" fmla="*/ 24 w 30"/>
                  <a:gd name="T5" fmla="*/ 1 h 12"/>
                  <a:gd name="T6" fmla="*/ 17 w 30"/>
                  <a:gd name="T7" fmla="*/ 0 h 12"/>
                  <a:gd name="T8" fmla="*/ 12 w 30"/>
                  <a:gd name="T9" fmla="*/ 0 h 12"/>
                  <a:gd name="T10" fmla="*/ 6 w 30"/>
                  <a:gd name="T11" fmla="*/ 1 h 12"/>
                  <a:gd name="T12" fmla="*/ 2 w 30"/>
                  <a:gd name="T13" fmla="*/ 7 h 12"/>
                  <a:gd name="T14" fmla="*/ 0 w 30"/>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12">
                    <a:moveTo>
                      <a:pt x="30" y="12"/>
                    </a:moveTo>
                    <a:lnTo>
                      <a:pt x="28" y="7"/>
                    </a:lnTo>
                    <a:lnTo>
                      <a:pt x="24" y="1"/>
                    </a:lnTo>
                    <a:lnTo>
                      <a:pt x="17" y="0"/>
                    </a:lnTo>
                    <a:lnTo>
                      <a:pt x="12" y="0"/>
                    </a:lnTo>
                    <a:lnTo>
                      <a:pt x="6" y="1"/>
                    </a:lnTo>
                    <a:lnTo>
                      <a:pt x="2" y="7"/>
                    </a:lnTo>
                    <a:lnTo>
                      <a:pt x="0" y="12"/>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76" name="Line 290"/>
              <p:cNvSpPr>
                <a:spLocks noChangeShapeType="1"/>
              </p:cNvSpPr>
              <p:nvPr/>
            </p:nvSpPr>
            <p:spPr bwMode="auto">
              <a:xfrm>
                <a:off x="256" y="1728"/>
                <a:ext cx="30"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77" name="Line 291"/>
              <p:cNvSpPr>
                <a:spLocks noChangeShapeType="1"/>
              </p:cNvSpPr>
              <p:nvPr/>
            </p:nvSpPr>
            <p:spPr bwMode="auto">
              <a:xfrm>
                <a:off x="256" y="1725"/>
                <a:ext cx="30"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78" name="Freeform 292"/>
              <p:cNvSpPr>
                <a:spLocks/>
              </p:cNvSpPr>
              <p:nvPr/>
            </p:nvSpPr>
            <p:spPr bwMode="auto">
              <a:xfrm>
                <a:off x="256" y="1696"/>
                <a:ext cx="30" cy="29"/>
              </a:xfrm>
              <a:custGeom>
                <a:avLst/>
                <a:gdLst>
                  <a:gd name="T0" fmla="*/ 6 w 30"/>
                  <a:gd name="T1" fmla="*/ 29 h 29"/>
                  <a:gd name="T2" fmla="*/ 2 w 30"/>
                  <a:gd name="T3" fmla="*/ 24 h 29"/>
                  <a:gd name="T4" fmla="*/ 0 w 30"/>
                  <a:gd name="T5" fmla="*/ 17 h 29"/>
                  <a:gd name="T6" fmla="*/ 0 w 30"/>
                  <a:gd name="T7" fmla="*/ 11 h 29"/>
                  <a:gd name="T8" fmla="*/ 2 w 30"/>
                  <a:gd name="T9" fmla="*/ 3 h 29"/>
                  <a:gd name="T10" fmla="*/ 6 w 30"/>
                  <a:gd name="T11" fmla="*/ 0 h 29"/>
                  <a:gd name="T12" fmla="*/ 30 w 30"/>
                  <a:gd name="T13" fmla="*/ 0 h 29"/>
                </a:gdLst>
                <a:ahLst/>
                <a:cxnLst>
                  <a:cxn ang="0">
                    <a:pos x="T0" y="T1"/>
                  </a:cxn>
                  <a:cxn ang="0">
                    <a:pos x="T2" y="T3"/>
                  </a:cxn>
                  <a:cxn ang="0">
                    <a:pos x="T4" y="T5"/>
                  </a:cxn>
                  <a:cxn ang="0">
                    <a:pos x="T6" y="T7"/>
                  </a:cxn>
                  <a:cxn ang="0">
                    <a:pos x="T8" y="T9"/>
                  </a:cxn>
                  <a:cxn ang="0">
                    <a:pos x="T10" y="T11"/>
                  </a:cxn>
                  <a:cxn ang="0">
                    <a:pos x="T12" y="T13"/>
                  </a:cxn>
                </a:cxnLst>
                <a:rect l="0" t="0" r="r" b="b"/>
                <a:pathLst>
                  <a:path w="30" h="29">
                    <a:moveTo>
                      <a:pt x="6" y="29"/>
                    </a:moveTo>
                    <a:lnTo>
                      <a:pt x="2" y="24"/>
                    </a:lnTo>
                    <a:lnTo>
                      <a:pt x="0" y="17"/>
                    </a:lnTo>
                    <a:lnTo>
                      <a:pt x="0" y="11"/>
                    </a:lnTo>
                    <a:lnTo>
                      <a:pt x="2" y="3"/>
                    </a:lnTo>
                    <a:lnTo>
                      <a:pt x="6" y="0"/>
                    </a:lnTo>
                    <a:lnTo>
                      <a:pt x="3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79" name="Freeform 293"/>
              <p:cNvSpPr>
                <a:spLocks/>
              </p:cNvSpPr>
              <p:nvPr/>
            </p:nvSpPr>
            <p:spPr bwMode="auto">
              <a:xfrm>
                <a:off x="256" y="1699"/>
                <a:ext cx="30" cy="8"/>
              </a:xfrm>
              <a:custGeom>
                <a:avLst/>
                <a:gdLst>
                  <a:gd name="T0" fmla="*/ 0 w 30"/>
                  <a:gd name="T1" fmla="*/ 8 h 8"/>
                  <a:gd name="T2" fmla="*/ 2 w 30"/>
                  <a:gd name="T3" fmla="*/ 3 h 8"/>
                  <a:gd name="T4" fmla="*/ 6 w 30"/>
                  <a:gd name="T5" fmla="*/ 0 h 8"/>
                  <a:gd name="T6" fmla="*/ 30 w 30"/>
                  <a:gd name="T7" fmla="*/ 0 h 8"/>
                </a:gdLst>
                <a:ahLst/>
                <a:cxnLst>
                  <a:cxn ang="0">
                    <a:pos x="T0" y="T1"/>
                  </a:cxn>
                  <a:cxn ang="0">
                    <a:pos x="T2" y="T3"/>
                  </a:cxn>
                  <a:cxn ang="0">
                    <a:pos x="T4" y="T5"/>
                  </a:cxn>
                  <a:cxn ang="0">
                    <a:pos x="T6" y="T7"/>
                  </a:cxn>
                </a:cxnLst>
                <a:rect l="0" t="0" r="r" b="b"/>
                <a:pathLst>
                  <a:path w="30" h="8">
                    <a:moveTo>
                      <a:pt x="0" y="8"/>
                    </a:moveTo>
                    <a:lnTo>
                      <a:pt x="2" y="3"/>
                    </a:lnTo>
                    <a:lnTo>
                      <a:pt x="6" y="0"/>
                    </a:lnTo>
                    <a:lnTo>
                      <a:pt x="3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80" name="Line 294"/>
              <p:cNvSpPr>
                <a:spLocks noChangeShapeType="1"/>
              </p:cNvSpPr>
              <p:nvPr/>
            </p:nvSpPr>
            <p:spPr bwMode="auto">
              <a:xfrm flipV="1">
                <a:off x="256" y="1725"/>
                <a:ext cx="0" cy="1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81" name="Line 295"/>
              <p:cNvSpPr>
                <a:spLocks noChangeShapeType="1"/>
              </p:cNvSpPr>
              <p:nvPr/>
            </p:nvSpPr>
            <p:spPr bwMode="auto">
              <a:xfrm flipV="1">
                <a:off x="286" y="1717"/>
                <a:ext cx="0" cy="18"/>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82" name="Line 296"/>
              <p:cNvSpPr>
                <a:spLocks noChangeShapeType="1"/>
              </p:cNvSpPr>
              <p:nvPr/>
            </p:nvSpPr>
            <p:spPr bwMode="auto">
              <a:xfrm flipV="1">
                <a:off x="286" y="1689"/>
                <a:ext cx="0" cy="18"/>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83" name="Line 297"/>
              <p:cNvSpPr>
                <a:spLocks noChangeShapeType="1"/>
              </p:cNvSpPr>
              <p:nvPr/>
            </p:nvSpPr>
            <p:spPr bwMode="auto">
              <a:xfrm>
                <a:off x="256" y="1630"/>
                <a:ext cx="30"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84" name="Line 298"/>
              <p:cNvSpPr>
                <a:spLocks noChangeShapeType="1"/>
              </p:cNvSpPr>
              <p:nvPr/>
            </p:nvSpPr>
            <p:spPr bwMode="auto">
              <a:xfrm>
                <a:off x="256" y="1627"/>
                <a:ext cx="30"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85" name="Freeform 299"/>
              <p:cNvSpPr>
                <a:spLocks/>
              </p:cNvSpPr>
              <p:nvPr/>
            </p:nvSpPr>
            <p:spPr bwMode="auto">
              <a:xfrm>
                <a:off x="256" y="1603"/>
                <a:ext cx="12" cy="24"/>
              </a:xfrm>
              <a:custGeom>
                <a:avLst/>
                <a:gdLst>
                  <a:gd name="T0" fmla="*/ 12 w 12"/>
                  <a:gd name="T1" fmla="*/ 24 h 24"/>
                  <a:gd name="T2" fmla="*/ 6 w 12"/>
                  <a:gd name="T3" fmla="*/ 21 h 24"/>
                  <a:gd name="T4" fmla="*/ 2 w 12"/>
                  <a:gd name="T5" fmla="*/ 17 h 24"/>
                  <a:gd name="T6" fmla="*/ 0 w 12"/>
                  <a:gd name="T7" fmla="*/ 11 h 24"/>
                  <a:gd name="T8" fmla="*/ 0 w 12"/>
                  <a:gd name="T9" fmla="*/ 3 h 24"/>
                  <a:gd name="T10" fmla="*/ 2 w 12"/>
                  <a:gd name="T11" fmla="*/ 0 h 24"/>
                  <a:gd name="T12" fmla="*/ 4 w 12"/>
                  <a:gd name="T13" fmla="*/ 0 h 24"/>
                  <a:gd name="T14" fmla="*/ 6 w 12"/>
                  <a:gd name="T15" fmla="*/ 3 h 24"/>
                  <a:gd name="T16" fmla="*/ 4 w 12"/>
                  <a:gd name="T17" fmla="*/ 6 h 24"/>
                  <a:gd name="T18" fmla="*/ 2 w 12"/>
                  <a:gd name="T19" fmla="*/ 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24">
                    <a:moveTo>
                      <a:pt x="12" y="24"/>
                    </a:moveTo>
                    <a:lnTo>
                      <a:pt x="6" y="21"/>
                    </a:lnTo>
                    <a:lnTo>
                      <a:pt x="2" y="17"/>
                    </a:lnTo>
                    <a:lnTo>
                      <a:pt x="0" y="11"/>
                    </a:lnTo>
                    <a:lnTo>
                      <a:pt x="0" y="3"/>
                    </a:lnTo>
                    <a:lnTo>
                      <a:pt x="2" y="0"/>
                    </a:lnTo>
                    <a:lnTo>
                      <a:pt x="4" y="0"/>
                    </a:lnTo>
                    <a:lnTo>
                      <a:pt x="6" y="3"/>
                    </a:lnTo>
                    <a:lnTo>
                      <a:pt x="4" y="6"/>
                    </a:lnTo>
                    <a:lnTo>
                      <a:pt x="2" y="3"/>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86" name="Line 300"/>
              <p:cNvSpPr>
                <a:spLocks noChangeShapeType="1"/>
              </p:cNvSpPr>
              <p:nvPr/>
            </p:nvSpPr>
            <p:spPr bwMode="auto">
              <a:xfrm flipV="1">
                <a:off x="256" y="1627"/>
                <a:ext cx="0" cy="11"/>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87" name="Line 301"/>
              <p:cNvSpPr>
                <a:spLocks noChangeShapeType="1"/>
              </p:cNvSpPr>
              <p:nvPr/>
            </p:nvSpPr>
            <p:spPr bwMode="auto">
              <a:xfrm flipV="1">
                <a:off x="286" y="1620"/>
                <a:ext cx="0" cy="18"/>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88" name="Freeform 302"/>
              <p:cNvSpPr>
                <a:spLocks/>
              </p:cNvSpPr>
              <p:nvPr/>
            </p:nvSpPr>
            <p:spPr bwMode="auto">
              <a:xfrm>
                <a:off x="256" y="1555"/>
                <a:ext cx="30" cy="33"/>
              </a:xfrm>
              <a:custGeom>
                <a:avLst/>
                <a:gdLst>
                  <a:gd name="T0" fmla="*/ 4 w 30"/>
                  <a:gd name="T1" fmla="*/ 30 h 33"/>
                  <a:gd name="T2" fmla="*/ 6 w 30"/>
                  <a:gd name="T3" fmla="*/ 30 h 33"/>
                  <a:gd name="T4" fmla="*/ 6 w 30"/>
                  <a:gd name="T5" fmla="*/ 33 h 33"/>
                  <a:gd name="T6" fmla="*/ 4 w 30"/>
                  <a:gd name="T7" fmla="*/ 33 h 33"/>
                  <a:gd name="T8" fmla="*/ 2 w 30"/>
                  <a:gd name="T9" fmla="*/ 30 h 33"/>
                  <a:gd name="T10" fmla="*/ 0 w 30"/>
                  <a:gd name="T11" fmla="*/ 26 h 33"/>
                  <a:gd name="T12" fmla="*/ 0 w 30"/>
                  <a:gd name="T13" fmla="*/ 15 h 33"/>
                  <a:gd name="T14" fmla="*/ 2 w 30"/>
                  <a:gd name="T15" fmla="*/ 9 h 33"/>
                  <a:gd name="T16" fmla="*/ 4 w 30"/>
                  <a:gd name="T17" fmla="*/ 8 h 33"/>
                  <a:gd name="T18" fmla="*/ 9 w 30"/>
                  <a:gd name="T19" fmla="*/ 5 h 33"/>
                  <a:gd name="T20" fmla="*/ 24 w 30"/>
                  <a:gd name="T21" fmla="*/ 5 h 33"/>
                  <a:gd name="T22" fmla="*/ 28 w 30"/>
                  <a:gd name="T23" fmla="*/ 2 h 33"/>
                  <a:gd name="T24" fmla="*/ 30 w 30"/>
                  <a:gd name="T25"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33">
                    <a:moveTo>
                      <a:pt x="4" y="30"/>
                    </a:moveTo>
                    <a:lnTo>
                      <a:pt x="6" y="30"/>
                    </a:lnTo>
                    <a:lnTo>
                      <a:pt x="6" y="33"/>
                    </a:lnTo>
                    <a:lnTo>
                      <a:pt x="4" y="33"/>
                    </a:lnTo>
                    <a:lnTo>
                      <a:pt x="2" y="30"/>
                    </a:lnTo>
                    <a:lnTo>
                      <a:pt x="0" y="26"/>
                    </a:lnTo>
                    <a:lnTo>
                      <a:pt x="0" y="15"/>
                    </a:lnTo>
                    <a:lnTo>
                      <a:pt x="2" y="9"/>
                    </a:lnTo>
                    <a:lnTo>
                      <a:pt x="4" y="8"/>
                    </a:lnTo>
                    <a:lnTo>
                      <a:pt x="9" y="5"/>
                    </a:lnTo>
                    <a:lnTo>
                      <a:pt x="24" y="5"/>
                    </a:lnTo>
                    <a:lnTo>
                      <a:pt x="28" y="2"/>
                    </a:lnTo>
                    <a:lnTo>
                      <a:pt x="3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89" name="Freeform 303"/>
              <p:cNvSpPr>
                <a:spLocks/>
              </p:cNvSpPr>
              <p:nvPr/>
            </p:nvSpPr>
            <p:spPr bwMode="auto">
              <a:xfrm>
                <a:off x="260" y="1552"/>
                <a:ext cx="26" cy="11"/>
              </a:xfrm>
              <a:custGeom>
                <a:avLst/>
                <a:gdLst>
                  <a:gd name="T0" fmla="*/ 0 w 26"/>
                  <a:gd name="T1" fmla="*/ 11 h 11"/>
                  <a:gd name="T2" fmla="*/ 20 w 26"/>
                  <a:gd name="T3" fmla="*/ 11 h 11"/>
                  <a:gd name="T4" fmla="*/ 24 w 26"/>
                  <a:gd name="T5" fmla="*/ 8 h 11"/>
                  <a:gd name="T6" fmla="*/ 26 w 26"/>
                  <a:gd name="T7" fmla="*/ 3 h 11"/>
                  <a:gd name="T8" fmla="*/ 26 w 26"/>
                  <a:gd name="T9" fmla="*/ 0 h 11"/>
                </a:gdLst>
                <a:ahLst/>
                <a:cxnLst>
                  <a:cxn ang="0">
                    <a:pos x="T0" y="T1"/>
                  </a:cxn>
                  <a:cxn ang="0">
                    <a:pos x="T2" y="T3"/>
                  </a:cxn>
                  <a:cxn ang="0">
                    <a:pos x="T4" y="T5"/>
                  </a:cxn>
                  <a:cxn ang="0">
                    <a:pos x="T6" y="T7"/>
                  </a:cxn>
                  <a:cxn ang="0">
                    <a:pos x="T8" y="T9"/>
                  </a:cxn>
                </a:cxnLst>
                <a:rect l="0" t="0" r="r" b="b"/>
                <a:pathLst>
                  <a:path w="26" h="11">
                    <a:moveTo>
                      <a:pt x="0" y="11"/>
                    </a:moveTo>
                    <a:lnTo>
                      <a:pt x="20" y="11"/>
                    </a:lnTo>
                    <a:lnTo>
                      <a:pt x="24" y="8"/>
                    </a:lnTo>
                    <a:lnTo>
                      <a:pt x="26" y="3"/>
                    </a:lnTo>
                    <a:lnTo>
                      <a:pt x="26"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90" name="Freeform 304"/>
              <p:cNvSpPr>
                <a:spLocks/>
              </p:cNvSpPr>
              <p:nvPr/>
            </p:nvSpPr>
            <p:spPr bwMode="auto">
              <a:xfrm>
                <a:off x="265" y="1563"/>
                <a:ext cx="21" cy="28"/>
              </a:xfrm>
              <a:custGeom>
                <a:avLst/>
                <a:gdLst>
                  <a:gd name="T0" fmla="*/ 0 w 21"/>
                  <a:gd name="T1" fmla="*/ 0 h 28"/>
                  <a:gd name="T2" fmla="*/ 1 w 21"/>
                  <a:gd name="T3" fmla="*/ 1 h 28"/>
                  <a:gd name="T4" fmla="*/ 3 w 21"/>
                  <a:gd name="T5" fmla="*/ 18 h 28"/>
                  <a:gd name="T6" fmla="*/ 6 w 21"/>
                  <a:gd name="T7" fmla="*/ 25 h 28"/>
                  <a:gd name="T8" fmla="*/ 10 w 21"/>
                  <a:gd name="T9" fmla="*/ 28 h 28"/>
                  <a:gd name="T10" fmla="*/ 15 w 21"/>
                  <a:gd name="T11" fmla="*/ 28 h 28"/>
                  <a:gd name="T12" fmla="*/ 19 w 21"/>
                  <a:gd name="T13" fmla="*/ 25 h 28"/>
                  <a:gd name="T14" fmla="*/ 21 w 21"/>
                  <a:gd name="T15" fmla="*/ 18 h 28"/>
                  <a:gd name="T16" fmla="*/ 21 w 21"/>
                  <a:gd name="T17" fmla="*/ 10 h 28"/>
                  <a:gd name="T18" fmla="*/ 19 w 21"/>
                  <a:gd name="T19" fmla="*/ 4 h 28"/>
                  <a:gd name="T20" fmla="*/ 15 w 21"/>
                  <a:gd name="T21"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28">
                    <a:moveTo>
                      <a:pt x="0" y="0"/>
                    </a:moveTo>
                    <a:lnTo>
                      <a:pt x="1" y="1"/>
                    </a:lnTo>
                    <a:lnTo>
                      <a:pt x="3" y="18"/>
                    </a:lnTo>
                    <a:lnTo>
                      <a:pt x="6" y="25"/>
                    </a:lnTo>
                    <a:lnTo>
                      <a:pt x="10" y="28"/>
                    </a:lnTo>
                    <a:lnTo>
                      <a:pt x="15" y="28"/>
                    </a:lnTo>
                    <a:lnTo>
                      <a:pt x="19" y="25"/>
                    </a:lnTo>
                    <a:lnTo>
                      <a:pt x="21" y="18"/>
                    </a:lnTo>
                    <a:lnTo>
                      <a:pt x="21" y="10"/>
                    </a:lnTo>
                    <a:lnTo>
                      <a:pt x="19" y="4"/>
                    </a:lnTo>
                    <a:lnTo>
                      <a:pt x="15"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91" name="Freeform 305"/>
              <p:cNvSpPr>
                <a:spLocks/>
              </p:cNvSpPr>
              <p:nvPr/>
            </p:nvSpPr>
            <p:spPr bwMode="auto">
              <a:xfrm>
                <a:off x="268" y="1581"/>
                <a:ext cx="18" cy="7"/>
              </a:xfrm>
              <a:custGeom>
                <a:avLst/>
                <a:gdLst>
                  <a:gd name="T0" fmla="*/ 0 w 18"/>
                  <a:gd name="T1" fmla="*/ 0 h 7"/>
                  <a:gd name="T2" fmla="*/ 3 w 18"/>
                  <a:gd name="T3" fmla="*/ 4 h 7"/>
                  <a:gd name="T4" fmla="*/ 7 w 18"/>
                  <a:gd name="T5" fmla="*/ 7 h 7"/>
                  <a:gd name="T6" fmla="*/ 12 w 18"/>
                  <a:gd name="T7" fmla="*/ 7 h 7"/>
                  <a:gd name="T8" fmla="*/ 16 w 18"/>
                  <a:gd name="T9" fmla="*/ 4 h 7"/>
                  <a:gd name="T10" fmla="*/ 18 w 18"/>
                  <a:gd name="T11" fmla="*/ 0 h 7"/>
                </a:gdLst>
                <a:ahLst/>
                <a:cxnLst>
                  <a:cxn ang="0">
                    <a:pos x="T0" y="T1"/>
                  </a:cxn>
                  <a:cxn ang="0">
                    <a:pos x="T2" y="T3"/>
                  </a:cxn>
                  <a:cxn ang="0">
                    <a:pos x="T4" y="T5"/>
                  </a:cxn>
                  <a:cxn ang="0">
                    <a:pos x="T6" y="T7"/>
                  </a:cxn>
                  <a:cxn ang="0">
                    <a:pos x="T8" y="T9"/>
                  </a:cxn>
                  <a:cxn ang="0">
                    <a:pos x="T10" y="T11"/>
                  </a:cxn>
                </a:cxnLst>
                <a:rect l="0" t="0" r="r" b="b"/>
                <a:pathLst>
                  <a:path w="18" h="7">
                    <a:moveTo>
                      <a:pt x="0" y="0"/>
                    </a:moveTo>
                    <a:lnTo>
                      <a:pt x="3" y="4"/>
                    </a:lnTo>
                    <a:lnTo>
                      <a:pt x="7" y="7"/>
                    </a:lnTo>
                    <a:lnTo>
                      <a:pt x="12" y="7"/>
                    </a:lnTo>
                    <a:lnTo>
                      <a:pt x="16" y="4"/>
                    </a:lnTo>
                    <a:lnTo>
                      <a:pt x="18"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92" name="Freeform 306"/>
              <p:cNvSpPr>
                <a:spLocks/>
              </p:cNvSpPr>
              <p:nvPr/>
            </p:nvSpPr>
            <p:spPr bwMode="auto">
              <a:xfrm>
                <a:off x="241" y="1513"/>
                <a:ext cx="45" cy="21"/>
              </a:xfrm>
              <a:custGeom>
                <a:avLst/>
                <a:gdLst>
                  <a:gd name="T0" fmla="*/ 0 w 45"/>
                  <a:gd name="T1" fmla="*/ 21 h 21"/>
                  <a:gd name="T2" fmla="*/ 36 w 45"/>
                  <a:gd name="T3" fmla="*/ 21 h 21"/>
                  <a:gd name="T4" fmla="*/ 43 w 45"/>
                  <a:gd name="T5" fmla="*/ 18 h 21"/>
                  <a:gd name="T6" fmla="*/ 45 w 45"/>
                  <a:gd name="T7" fmla="*/ 14 h 21"/>
                  <a:gd name="T8" fmla="*/ 45 w 45"/>
                  <a:gd name="T9" fmla="*/ 8 h 21"/>
                  <a:gd name="T10" fmla="*/ 43 w 45"/>
                  <a:gd name="T11" fmla="*/ 3 h 21"/>
                  <a:gd name="T12" fmla="*/ 39 w 45"/>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45" h="21">
                    <a:moveTo>
                      <a:pt x="0" y="21"/>
                    </a:moveTo>
                    <a:lnTo>
                      <a:pt x="36" y="21"/>
                    </a:lnTo>
                    <a:lnTo>
                      <a:pt x="43" y="18"/>
                    </a:lnTo>
                    <a:lnTo>
                      <a:pt x="45" y="14"/>
                    </a:lnTo>
                    <a:lnTo>
                      <a:pt x="45" y="8"/>
                    </a:lnTo>
                    <a:lnTo>
                      <a:pt x="43" y="3"/>
                    </a:lnTo>
                    <a:lnTo>
                      <a:pt x="39"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93" name="Freeform 307"/>
              <p:cNvSpPr>
                <a:spLocks/>
              </p:cNvSpPr>
              <p:nvPr/>
            </p:nvSpPr>
            <p:spPr bwMode="auto">
              <a:xfrm>
                <a:off x="241" y="1527"/>
                <a:ext cx="45" cy="4"/>
              </a:xfrm>
              <a:custGeom>
                <a:avLst/>
                <a:gdLst>
                  <a:gd name="T0" fmla="*/ 0 w 45"/>
                  <a:gd name="T1" fmla="*/ 4 h 4"/>
                  <a:gd name="T2" fmla="*/ 36 w 45"/>
                  <a:gd name="T3" fmla="*/ 4 h 4"/>
                  <a:gd name="T4" fmla="*/ 43 w 45"/>
                  <a:gd name="T5" fmla="*/ 1 h 4"/>
                  <a:gd name="T6" fmla="*/ 45 w 45"/>
                  <a:gd name="T7" fmla="*/ 0 h 4"/>
                </a:gdLst>
                <a:ahLst/>
                <a:cxnLst>
                  <a:cxn ang="0">
                    <a:pos x="T0" y="T1"/>
                  </a:cxn>
                  <a:cxn ang="0">
                    <a:pos x="T2" y="T3"/>
                  </a:cxn>
                  <a:cxn ang="0">
                    <a:pos x="T4" y="T5"/>
                  </a:cxn>
                  <a:cxn ang="0">
                    <a:pos x="T6" y="T7"/>
                  </a:cxn>
                </a:cxnLst>
                <a:rect l="0" t="0" r="r" b="b"/>
                <a:pathLst>
                  <a:path w="45" h="4">
                    <a:moveTo>
                      <a:pt x="0" y="4"/>
                    </a:moveTo>
                    <a:lnTo>
                      <a:pt x="36" y="4"/>
                    </a:lnTo>
                    <a:lnTo>
                      <a:pt x="43" y="1"/>
                    </a:lnTo>
                    <a:lnTo>
                      <a:pt x="45"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94" name="Line 308"/>
              <p:cNvSpPr>
                <a:spLocks noChangeShapeType="1"/>
              </p:cNvSpPr>
              <p:nvPr/>
            </p:nvSpPr>
            <p:spPr bwMode="auto">
              <a:xfrm flipV="1">
                <a:off x="256" y="1521"/>
                <a:ext cx="0" cy="21"/>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95" name="Freeform 309"/>
              <p:cNvSpPr>
                <a:spLocks/>
              </p:cNvSpPr>
              <p:nvPr/>
            </p:nvSpPr>
            <p:spPr bwMode="auto">
              <a:xfrm>
                <a:off x="256" y="1467"/>
                <a:ext cx="30" cy="34"/>
              </a:xfrm>
              <a:custGeom>
                <a:avLst/>
                <a:gdLst>
                  <a:gd name="T0" fmla="*/ 12 w 30"/>
                  <a:gd name="T1" fmla="*/ 31 h 34"/>
                  <a:gd name="T2" fmla="*/ 12 w 30"/>
                  <a:gd name="T3" fmla="*/ 0 h 34"/>
                  <a:gd name="T4" fmla="*/ 9 w 30"/>
                  <a:gd name="T5" fmla="*/ 0 h 34"/>
                  <a:gd name="T6" fmla="*/ 4 w 30"/>
                  <a:gd name="T7" fmla="*/ 3 h 34"/>
                  <a:gd name="T8" fmla="*/ 2 w 30"/>
                  <a:gd name="T9" fmla="*/ 6 h 34"/>
                  <a:gd name="T10" fmla="*/ 0 w 30"/>
                  <a:gd name="T11" fmla="*/ 10 h 34"/>
                  <a:gd name="T12" fmla="*/ 0 w 30"/>
                  <a:gd name="T13" fmla="*/ 18 h 34"/>
                  <a:gd name="T14" fmla="*/ 2 w 30"/>
                  <a:gd name="T15" fmla="*/ 25 h 34"/>
                  <a:gd name="T16" fmla="*/ 6 w 30"/>
                  <a:gd name="T17" fmla="*/ 31 h 34"/>
                  <a:gd name="T18" fmla="*/ 12 w 30"/>
                  <a:gd name="T19" fmla="*/ 34 h 34"/>
                  <a:gd name="T20" fmla="*/ 17 w 30"/>
                  <a:gd name="T21" fmla="*/ 34 h 34"/>
                  <a:gd name="T22" fmla="*/ 24 w 30"/>
                  <a:gd name="T23" fmla="*/ 31 h 34"/>
                  <a:gd name="T24" fmla="*/ 28 w 30"/>
                  <a:gd name="T25" fmla="*/ 25 h 34"/>
                  <a:gd name="T26" fmla="*/ 30 w 30"/>
                  <a:gd name="T27" fmla="*/ 18 h 34"/>
                  <a:gd name="T28" fmla="*/ 30 w 30"/>
                  <a:gd name="T29" fmla="*/ 13 h 34"/>
                  <a:gd name="T30" fmla="*/ 28 w 30"/>
                  <a:gd name="T31" fmla="*/ 6 h 34"/>
                  <a:gd name="T32" fmla="*/ 24 w 30"/>
                  <a:gd name="T33"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 h="34">
                    <a:moveTo>
                      <a:pt x="12" y="31"/>
                    </a:moveTo>
                    <a:lnTo>
                      <a:pt x="12" y="0"/>
                    </a:lnTo>
                    <a:lnTo>
                      <a:pt x="9" y="0"/>
                    </a:lnTo>
                    <a:lnTo>
                      <a:pt x="4" y="3"/>
                    </a:lnTo>
                    <a:lnTo>
                      <a:pt x="2" y="6"/>
                    </a:lnTo>
                    <a:lnTo>
                      <a:pt x="0" y="10"/>
                    </a:lnTo>
                    <a:lnTo>
                      <a:pt x="0" y="18"/>
                    </a:lnTo>
                    <a:lnTo>
                      <a:pt x="2" y="25"/>
                    </a:lnTo>
                    <a:lnTo>
                      <a:pt x="6" y="31"/>
                    </a:lnTo>
                    <a:lnTo>
                      <a:pt x="12" y="34"/>
                    </a:lnTo>
                    <a:lnTo>
                      <a:pt x="17" y="34"/>
                    </a:lnTo>
                    <a:lnTo>
                      <a:pt x="24" y="31"/>
                    </a:lnTo>
                    <a:lnTo>
                      <a:pt x="28" y="25"/>
                    </a:lnTo>
                    <a:lnTo>
                      <a:pt x="30" y="18"/>
                    </a:lnTo>
                    <a:lnTo>
                      <a:pt x="30" y="13"/>
                    </a:lnTo>
                    <a:lnTo>
                      <a:pt x="28" y="6"/>
                    </a:lnTo>
                    <a:lnTo>
                      <a:pt x="24"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96" name="Freeform 310"/>
              <p:cNvSpPr>
                <a:spLocks/>
              </p:cNvSpPr>
              <p:nvPr/>
            </p:nvSpPr>
            <p:spPr bwMode="auto">
              <a:xfrm>
                <a:off x="258" y="1470"/>
                <a:ext cx="10" cy="3"/>
              </a:xfrm>
              <a:custGeom>
                <a:avLst/>
                <a:gdLst>
                  <a:gd name="T0" fmla="*/ 10 w 10"/>
                  <a:gd name="T1" fmla="*/ 0 h 3"/>
                  <a:gd name="T2" fmla="*/ 4 w 10"/>
                  <a:gd name="T3" fmla="*/ 0 h 3"/>
                  <a:gd name="T4" fmla="*/ 0 w 10"/>
                  <a:gd name="T5" fmla="*/ 3 h 3"/>
                </a:gdLst>
                <a:ahLst/>
                <a:cxnLst>
                  <a:cxn ang="0">
                    <a:pos x="T0" y="T1"/>
                  </a:cxn>
                  <a:cxn ang="0">
                    <a:pos x="T2" y="T3"/>
                  </a:cxn>
                  <a:cxn ang="0">
                    <a:pos x="T4" y="T5"/>
                  </a:cxn>
                </a:cxnLst>
                <a:rect l="0" t="0" r="r" b="b"/>
                <a:pathLst>
                  <a:path w="10" h="3">
                    <a:moveTo>
                      <a:pt x="10" y="0"/>
                    </a:moveTo>
                    <a:lnTo>
                      <a:pt x="4" y="0"/>
                    </a:lnTo>
                    <a:lnTo>
                      <a:pt x="0" y="3"/>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97" name="Freeform 311"/>
              <p:cNvSpPr>
                <a:spLocks/>
              </p:cNvSpPr>
              <p:nvPr/>
            </p:nvSpPr>
            <p:spPr bwMode="auto">
              <a:xfrm>
                <a:off x="256" y="1485"/>
                <a:ext cx="30" cy="13"/>
              </a:xfrm>
              <a:custGeom>
                <a:avLst/>
                <a:gdLst>
                  <a:gd name="T0" fmla="*/ 0 w 30"/>
                  <a:gd name="T1" fmla="*/ 0 h 13"/>
                  <a:gd name="T2" fmla="*/ 2 w 30"/>
                  <a:gd name="T3" fmla="*/ 6 h 13"/>
                  <a:gd name="T4" fmla="*/ 6 w 30"/>
                  <a:gd name="T5" fmla="*/ 10 h 13"/>
                  <a:gd name="T6" fmla="*/ 12 w 30"/>
                  <a:gd name="T7" fmla="*/ 13 h 13"/>
                  <a:gd name="T8" fmla="*/ 17 w 30"/>
                  <a:gd name="T9" fmla="*/ 13 h 13"/>
                  <a:gd name="T10" fmla="*/ 24 w 30"/>
                  <a:gd name="T11" fmla="*/ 10 h 13"/>
                  <a:gd name="T12" fmla="*/ 28 w 30"/>
                  <a:gd name="T13" fmla="*/ 6 h 13"/>
                  <a:gd name="T14" fmla="*/ 30 w 30"/>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13">
                    <a:moveTo>
                      <a:pt x="0" y="0"/>
                    </a:moveTo>
                    <a:lnTo>
                      <a:pt x="2" y="6"/>
                    </a:lnTo>
                    <a:lnTo>
                      <a:pt x="6" y="10"/>
                    </a:lnTo>
                    <a:lnTo>
                      <a:pt x="12" y="13"/>
                    </a:lnTo>
                    <a:lnTo>
                      <a:pt x="17" y="13"/>
                    </a:lnTo>
                    <a:lnTo>
                      <a:pt x="24" y="10"/>
                    </a:lnTo>
                    <a:lnTo>
                      <a:pt x="28" y="6"/>
                    </a:lnTo>
                    <a:lnTo>
                      <a:pt x="3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98" name="Freeform 312"/>
              <p:cNvSpPr>
                <a:spLocks/>
              </p:cNvSpPr>
              <p:nvPr/>
            </p:nvSpPr>
            <p:spPr bwMode="auto">
              <a:xfrm>
                <a:off x="281" y="1444"/>
                <a:ext cx="16" cy="5"/>
              </a:xfrm>
              <a:custGeom>
                <a:avLst/>
                <a:gdLst>
                  <a:gd name="T0" fmla="*/ 5 w 16"/>
                  <a:gd name="T1" fmla="*/ 2 h 5"/>
                  <a:gd name="T2" fmla="*/ 3 w 16"/>
                  <a:gd name="T3" fmla="*/ 5 h 5"/>
                  <a:gd name="T4" fmla="*/ 0 w 16"/>
                  <a:gd name="T5" fmla="*/ 2 h 5"/>
                  <a:gd name="T6" fmla="*/ 3 w 16"/>
                  <a:gd name="T7" fmla="*/ 0 h 5"/>
                  <a:gd name="T8" fmla="*/ 9 w 16"/>
                  <a:gd name="T9" fmla="*/ 0 h 5"/>
                  <a:gd name="T10" fmla="*/ 14 w 16"/>
                  <a:gd name="T11" fmla="*/ 2 h 5"/>
                  <a:gd name="T12" fmla="*/ 16 w 16"/>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16" h="5">
                    <a:moveTo>
                      <a:pt x="5" y="2"/>
                    </a:moveTo>
                    <a:lnTo>
                      <a:pt x="3" y="5"/>
                    </a:lnTo>
                    <a:lnTo>
                      <a:pt x="0" y="2"/>
                    </a:lnTo>
                    <a:lnTo>
                      <a:pt x="3" y="0"/>
                    </a:lnTo>
                    <a:lnTo>
                      <a:pt x="9" y="0"/>
                    </a:lnTo>
                    <a:lnTo>
                      <a:pt x="14" y="2"/>
                    </a:lnTo>
                    <a:lnTo>
                      <a:pt x="16" y="5"/>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99" name="Line 313"/>
              <p:cNvSpPr>
                <a:spLocks noChangeShapeType="1"/>
              </p:cNvSpPr>
              <p:nvPr/>
            </p:nvSpPr>
            <p:spPr bwMode="auto">
              <a:xfrm>
                <a:off x="256" y="1380"/>
                <a:ext cx="30"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00" name="Line 314"/>
              <p:cNvSpPr>
                <a:spLocks noChangeShapeType="1"/>
              </p:cNvSpPr>
              <p:nvPr/>
            </p:nvSpPr>
            <p:spPr bwMode="auto">
              <a:xfrm>
                <a:off x="256" y="1377"/>
                <a:ext cx="30"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01" name="Freeform 315"/>
              <p:cNvSpPr>
                <a:spLocks/>
              </p:cNvSpPr>
              <p:nvPr/>
            </p:nvSpPr>
            <p:spPr bwMode="auto">
              <a:xfrm>
                <a:off x="256" y="1348"/>
                <a:ext cx="30" cy="29"/>
              </a:xfrm>
              <a:custGeom>
                <a:avLst/>
                <a:gdLst>
                  <a:gd name="T0" fmla="*/ 6 w 30"/>
                  <a:gd name="T1" fmla="*/ 29 h 29"/>
                  <a:gd name="T2" fmla="*/ 2 w 30"/>
                  <a:gd name="T3" fmla="*/ 23 h 29"/>
                  <a:gd name="T4" fmla="*/ 0 w 30"/>
                  <a:gd name="T5" fmla="*/ 15 h 29"/>
                  <a:gd name="T6" fmla="*/ 0 w 30"/>
                  <a:gd name="T7" fmla="*/ 11 h 29"/>
                  <a:gd name="T8" fmla="*/ 2 w 30"/>
                  <a:gd name="T9" fmla="*/ 3 h 29"/>
                  <a:gd name="T10" fmla="*/ 6 w 30"/>
                  <a:gd name="T11" fmla="*/ 0 h 29"/>
                  <a:gd name="T12" fmla="*/ 30 w 30"/>
                  <a:gd name="T13" fmla="*/ 0 h 29"/>
                </a:gdLst>
                <a:ahLst/>
                <a:cxnLst>
                  <a:cxn ang="0">
                    <a:pos x="T0" y="T1"/>
                  </a:cxn>
                  <a:cxn ang="0">
                    <a:pos x="T2" y="T3"/>
                  </a:cxn>
                  <a:cxn ang="0">
                    <a:pos x="T4" y="T5"/>
                  </a:cxn>
                  <a:cxn ang="0">
                    <a:pos x="T6" y="T7"/>
                  </a:cxn>
                  <a:cxn ang="0">
                    <a:pos x="T8" y="T9"/>
                  </a:cxn>
                  <a:cxn ang="0">
                    <a:pos x="T10" y="T11"/>
                  </a:cxn>
                  <a:cxn ang="0">
                    <a:pos x="T12" y="T13"/>
                  </a:cxn>
                </a:cxnLst>
                <a:rect l="0" t="0" r="r" b="b"/>
                <a:pathLst>
                  <a:path w="30" h="29">
                    <a:moveTo>
                      <a:pt x="6" y="29"/>
                    </a:moveTo>
                    <a:lnTo>
                      <a:pt x="2" y="23"/>
                    </a:lnTo>
                    <a:lnTo>
                      <a:pt x="0" y="15"/>
                    </a:lnTo>
                    <a:lnTo>
                      <a:pt x="0" y="11"/>
                    </a:lnTo>
                    <a:lnTo>
                      <a:pt x="2" y="3"/>
                    </a:lnTo>
                    <a:lnTo>
                      <a:pt x="6" y="0"/>
                    </a:lnTo>
                    <a:lnTo>
                      <a:pt x="3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02" name="Freeform 316"/>
              <p:cNvSpPr>
                <a:spLocks/>
              </p:cNvSpPr>
              <p:nvPr/>
            </p:nvSpPr>
            <p:spPr bwMode="auto">
              <a:xfrm>
                <a:off x="256" y="1351"/>
                <a:ext cx="30" cy="8"/>
              </a:xfrm>
              <a:custGeom>
                <a:avLst/>
                <a:gdLst>
                  <a:gd name="T0" fmla="*/ 0 w 30"/>
                  <a:gd name="T1" fmla="*/ 8 h 8"/>
                  <a:gd name="T2" fmla="*/ 2 w 30"/>
                  <a:gd name="T3" fmla="*/ 2 h 8"/>
                  <a:gd name="T4" fmla="*/ 6 w 30"/>
                  <a:gd name="T5" fmla="*/ 0 h 8"/>
                  <a:gd name="T6" fmla="*/ 30 w 30"/>
                  <a:gd name="T7" fmla="*/ 0 h 8"/>
                </a:gdLst>
                <a:ahLst/>
                <a:cxnLst>
                  <a:cxn ang="0">
                    <a:pos x="T0" y="T1"/>
                  </a:cxn>
                  <a:cxn ang="0">
                    <a:pos x="T2" y="T3"/>
                  </a:cxn>
                  <a:cxn ang="0">
                    <a:pos x="T4" y="T5"/>
                  </a:cxn>
                  <a:cxn ang="0">
                    <a:pos x="T6" y="T7"/>
                  </a:cxn>
                </a:cxnLst>
                <a:rect l="0" t="0" r="r" b="b"/>
                <a:pathLst>
                  <a:path w="30" h="8">
                    <a:moveTo>
                      <a:pt x="0" y="8"/>
                    </a:moveTo>
                    <a:lnTo>
                      <a:pt x="2" y="2"/>
                    </a:lnTo>
                    <a:lnTo>
                      <a:pt x="6" y="0"/>
                    </a:lnTo>
                    <a:lnTo>
                      <a:pt x="3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03" name="Line 317"/>
              <p:cNvSpPr>
                <a:spLocks noChangeShapeType="1"/>
              </p:cNvSpPr>
              <p:nvPr/>
            </p:nvSpPr>
            <p:spPr bwMode="auto">
              <a:xfrm flipV="1">
                <a:off x="256" y="1377"/>
                <a:ext cx="0" cy="1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04" name="Line 318"/>
              <p:cNvSpPr>
                <a:spLocks noChangeShapeType="1"/>
              </p:cNvSpPr>
              <p:nvPr/>
            </p:nvSpPr>
            <p:spPr bwMode="auto">
              <a:xfrm flipV="1">
                <a:off x="286" y="1369"/>
                <a:ext cx="0" cy="18"/>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05" name="Line 319"/>
              <p:cNvSpPr>
                <a:spLocks noChangeShapeType="1"/>
              </p:cNvSpPr>
              <p:nvPr/>
            </p:nvSpPr>
            <p:spPr bwMode="auto">
              <a:xfrm flipV="1">
                <a:off x="286" y="1341"/>
                <a:ext cx="0" cy="18"/>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06" name="Line 320"/>
              <p:cNvSpPr>
                <a:spLocks noChangeShapeType="1"/>
              </p:cNvSpPr>
              <p:nvPr/>
            </p:nvSpPr>
            <p:spPr bwMode="auto">
              <a:xfrm>
                <a:off x="241" y="1323"/>
                <a:ext cx="4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07" name="Line 321"/>
              <p:cNvSpPr>
                <a:spLocks noChangeShapeType="1"/>
              </p:cNvSpPr>
              <p:nvPr/>
            </p:nvSpPr>
            <p:spPr bwMode="auto">
              <a:xfrm>
                <a:off x="241" y="1320"/>
                <a:ext cx="4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08" name="Line 322"/>
              <p:cNvSpPr>
                <a:spLocks noChangeShapeType="1"/>
              </p:cNvSpPr>
              <p:nvPr/>
            </p:nvSpPr>
            <p:spPr bwMode="auto">
              <a:xfrm>
                <a:off x="241" y="1288"/>
                <a:ext cx="4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09" name="Line 323"/>
              <p:cNvSpPr>
                <a:spLocks noChangeShapeType="1"/>
              </p:cNvSpPr>
              <p:nvPr/>
            </p:nvSpPr>
            <p:spPr bwMode="auto">
              <a:xfrm>
                <a:off x="241" y="1287"/>
                <a:ext cx="4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10" name="Line 324"/>
              <p:cNvSpPr>
                <a:spLocks noChangeShapeType="1"/>
              </p:cNvSpPr>
              <p:nvPr/>
            </p:nvSpPr>
            <p:spPr bwMode="auto">
              <a:xfrm flipV="1">
                <a:off x="241" y="1312"/>
                <a:ext cx="0" cy="18"/>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11" name="Line 325"/>
              <p:cNvSpPr>
                <a:spLocks noChangeShapeType="1"/>
              </p:cNvSpPr>
              <p:nvPr/>
            </p:nvSpPr>
            <p:spPr bwMode="auto">
              <a:xfrm flipV="1">
                <a:off x="241" y="1278"/>
                <a:ext cx="0" cy="18"/>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12" name="Line 326"/>
              <p:cNvSpPr>
                <a:spLocks noChangeShapeType="1"/>
              </p:cNvSpPr>
              <p:nvPr/>
            </p:nvSpPr>
            <p:spPr bwMode="auto">
              <a:xfrm flipV="1">
                <a:off x="262" y="1288"/>
                <a:ext cx="0" cy="32"/>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13" name="Line 327"/>
              <p:cNvSpPr>
                <a:spLocks noChangeShapeType="1"/>
              </p:cNvSpPr>
              <p:nvPr/>
            </p:nvSpPr>
            <p:spPr bwMode="auto">
              <a:xfrm flipV="1">
                <a:off x="286" y="1312"/>
                <a:ext cx="0" cy="18"/>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14" name="Line 328"/>
              <p:cNvSpPr>
                <a:spLocks noChangeShapeType="1"/>
              </p:cNvSpPr>
              <p:nvPr/>
            </p:nvSpPr>
            <p:spPr bwMode="auto">
              <a:xfrm flipV="1">
                <a:off x="286" y="1278"/>
                <a:ext cx="0" cy="18"/>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15" name="Line 329"/>
              <p:cNvSpPr>
                <a:spLocks noChangeShapeType="1"/>
              </p:cNvSpPr>
              <p:nvPr/>
            </p:nvSpPr>
            <p:spPr bwMode="auto">
              <a:xfrm>
                <a:off x="256" y="1237"/>
                <a:ext cx="30" cy="2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16" name="Line 330"/>
              <p:cNvSpPr>
                <a:spLocks noChangeShapeType="1"/>
              </p:cNvSpPr>
              <p:nvPr/>
            </p:nvSpPr>
            <p:spPr bwMode="auto">
              <a:xfrm>
                <a:off x="256" y="1234"/>
                <a:ext cx="30" cy="2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17" name="Freeform 331"/>
              <p:cNvSpPr>
                <a:spLocks/>
              </p:cNvSpPr>
              <p:nvPr/>
            </p:nvSpPr>
            <p:spPr bwMode="auto">
              <a:xfrm>
                <a:off x="256" y="1234"/>
                <a:ext cx="9" cy="32"/>
              </a:xfrm>
              <a:custGeom>
                <a:avLst/>
                <a:gdLst>
                  <a:gd name="T0" fmla="*/ 0 w 9"/>
                  <a:gd name="T1" fmla="*/ 29 h 32"/>
                  <a:gd name="T2" fmla="*/ 9 w 9"/>
                  <a:gd name="T3" fmla="*/ 32 h 32"/>
                  <a:gd name="T4" fmla="*/ 0 w 9"/>
                  <a:gd name="T5" fmla="*/ 32 h 32"/>
                  <a:gd name="T6" fmla="*/ 0 w 9"/>
                  <a:gd name="T7" fmla="*/ 0 h 32"/>
                </a:gdLst>
                <a:ahLst/>
                <a:cxnLst>
                  <a:cxn ang="0">
                    <a:pos x="T0" y="T1"/>
                  </a:cxn>
                  <a:cxn ang="0">
                    <a:pos x="T2" y="T3"/>
                  </a:cxn>
                  <a:cxn ang="0">
                    <a:pos x="T4" y="T5"/>
                  </a:cxn>
                  <a:cxn ang="0">
                    <a:pos x="T6" y="T7"/>
                  </a:cxn>
                </a:cxnLst>
                <a:rect l="0" t="0" r="r" b="b"/>
                <a:pathLst>
                  <a:path w="9" h="32">
                    <a:moveTo>
                      <a:pt x="0" y="29"/>
                    </a:moveTo>
                    <a:lnTo>
                      <a:pt x="9" y="32"/>
                    </a:lnTo>
                    <a:lnTo>
                      <a:pt x="0" y="32"/>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18" name="Freeform 332"/>
              <p:cNvSpPr>
                <a:spLocks/>
              </p:cNvSpPr>
              <p:nvPr/>
            </p:nvSpPr>
            <p:spPr bwMode="auto">
              <a:xfrm>
                <a:off x="277" y="1234"/>
                <a:ext cx="9" cy="32"/>
              </a:xfrm>
              <a:custGeom>
                <a:avLst/>
                <a:gdLst>
                  <a:gd name="T0" fmla="*/ 9 w 9"/>
                  <a:gd name="T1" fmla="*/ 32 h 32"/>
                  <a:gd name="T2" fmla="*/ 9 w 9"/>
                  <a:gd name="T3" fmla="*/ 0 h 32"/>
                  <a:gd name="T4" fmla="*/ 0 w 9"/>
                  <a:gd name="T5" fmla="*/ 0 h 32"/>
                  <a:gd name="T6" fmla="*/ 9 w 9"/>
                  <a:gd name="T7" fmla="*/ 3 h 32"/>
                </a:gdLst>
                <a:ahLst/>
                <a:cxnLst>
                  <a:cxn ang="0">
                    <a:pos x="T0" y="T1"/>
                  </a:cxn>
                  <a:cxn ang="0">
                    <a:pos x="T2" y="T3"/>
                  </a:cxn>
                  <a:cxn ang="0">
                    <a:pos x="T4" y="T5"/>
                  </a:cxn>
                  <a:cxn ang="0">
                    <a:pos x="T6" y="T7"/>
                  </a:cxn>
                </a:cxnLst>
                <a:rect l="0" t="0" r="r" b="b"/>
                <a:pathLst>
                  <a:path w="9" h="32">
                    <a:moveTo>
                      <a:pt x="9" y="32"/>
                    </a:moveTo>
                    <a:lnTo>
                      <a:pt x="9" y="0"/>
                    </a:lnTo>
                    <a:lnTo>
                      <a:pt x="0" y="0"/>
                    </a:lnTo>
                    <a:lnTo>
                      <a:pt x="9" y="3"/>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19" name="Line 333"/>
              <p:cNvSpPr>
                <a:spLocks noChangeShapeType="1"/>
              </p:cNvSpPr>
              <p:nvPr/>
            </p:nvSpPr>
            <p:spPr bwMode="auto">
              <a:xfrm>
                <a:off x="499" y="1059"/>
                <a:ext cx="1909"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20" name="Freeform 334"/>
              <p:cNvSpPr>
                <a:spLocks/>
              </p:cNvSpPr>
              <p:nvPr/>
            </p:nvSpPr>
            <p:spPr bwMode="auto">
              <a:xfrm>
                <a:off x="504" y="841"/>
                <a:ext cx="1867" cy="584"/>
              </a:xfrm>
              <a:custGeom>
                <a:avLst/>
                <a:gdLst>
                  <a:gd name="T0" fmla="*/ 146 w 1867"/>
                  <a:gd name="T1" fmla="*/ 501 h 584"/>
                  <a:gd name="T2" fmla="*/ 355 w 1867"/>
                  <a:gd name="T3" fmla="*/ 558 h 584"/>
                  <a:gd name="T4" fmla="*/ 551 w 1867"/>
                  <a:gd name="T5" fmla="*/ 506 h 584"/>
                  <a:gd name="T6" fmla="*/ 734 w 1867"/>
                  <a:gd name="T7" fmla="*/ 245 h 584"/>
                  <a:gd name="T8" fmla="*/ 900 w 1867"/>
                  <a:gd name="T9" fmla="*/ 153 h 584"/>
                  <a:gd name="T10" fmla="*/ 1048 w 1867"/>
                  <a:gd name="T11" fmla="*/ 162 h 584"/>
                  <a:gd name="T12" fmla="*/ 1182 w 1867"/>
                  <a:gd name="T13" fmla="*/ 129 h 584"/>
                  <a:gd name="T14" fmla="*/ 1301 w 1867"/>
                  <a:gd name="T15" fmla="*/ 117 h 584"/>
                  <a:gd name="T16" fmla="*/ 1407 w 1867"/>
                  <a:gd name="T17" fmla="*/ 93 h 584"/>
                  <a:gd name="T18" fmla="*/ 1500 w 1867"/>
                  <a:gd name="T19" fmla="*/ 60 h 584"/>
                  <a:gd name="T20" fmla="*/ 1581 w 1867"/>
                  <a:gd name="T21" fmla="*/ 32 h 584"/>
                  <a:gd name="T22" fmla="*/ 1649 w 1867"/>
                  <a:gd name="T23" fmla="*/ 50 h 584"/>
                  <a:gd name="T24" fmla="*/ 1706 w 1867"/>
                  <a:gd name="T25" fmla="*/ 75 h 584"/>
                  <a:gd name="T26" fmla="*/ 1751 w 1867"/>
                  <a:gd name="T27" fmla="*/ 113 h 584"/>
                  <a:gd name="T28" fmla="*/ 1786 w 1867"/>
                  <a:gd name="T29" fmla="*/ 140 h 584"/>
                  <a:gd name="T30" fmla="*/ 1813 w 1867"/>
                  <a:gd name="T31" fmla="*/ 171 h 584"/>
                  <a:gd name="T32" fmla="*/ 1830 w 1867"/>
                  <a:gd name="T33" fmla="*/ 200 h 584"/>
                  <a:gd name="T34" fmla="*/ 1842 w 1867"/>
                  <a:gd name="T35" fmla="*/ 227 h 584"/>
                  <a:gd name="T36" fmla="*/ 1849 w 1867"/>
                  <a:gd name="T37" fmla="*/ 251 h 584"/>
                  <a:gd name="T38" fmla="*/ 1855 w 1867"/>
                  <a:gd name="T39" fmla="*/ 270 h 584"/>
                  <a:gd name="T40" fmla="*/ 1859 w 1867"/>
                  <a:gd name="T41" fmla="*/ 285 h 584"/>
                  <a:gd name="T42" fmla="*/ 1863 w 1867"/>
                  <a:gd name="T43" fmla="*/ 297 h 584"/>
                  <a:gd name="T44" fmla="*/ 1864 w 1867"/>
                  <a:gd name="T45" fmla="*/ 303 h 584"/>
                  <a:gd name="T46" fmla="*/ 1867 w 1867"/>
                  <a:gd name="T47" fmla="*/ 309 h 584"/>
                  <a:gd name="T48" fmla="*/ 1865 w 1867"/>
                  <a:gd name="T49" fmla="*/ 276 h 584"/>
                  <a:gd name="T50" fmla="*/ 1863 w 1867"/>
                  <a:gd name="T51" fmla="*/ 272 h 584"/>
                  <a:gd name="T52" fmla="*/ 1860 w 1867"/>
                  <a:gd name="T53" fmla="*/ 266 h 584"/>
                  <a:gd name="T54" fmla="*/ 1857 w 1867"/>
                  <a:gd name="T55" fmla="*/ 255 h 584"/>
                  <a:gd name="T56" fmla="*/ 1852 w 1867"/>
                  <a:gd name="T57" fmla="*/ 242 h 584"/>
                  <a:gd name="T58" fmla="*/ 1845 w 1867"/>
                  <a:gd name="T59" fmla="*/ 224 h 584"/>
                  <a:gd name="T60" fmla="*/ 1834 w 1867"/>
                  <a:gd name="T61" fmla="*/ 203 h 584"/>
                  <a:gd name="T62" fmla="*/ 1819 w 1867"/>
                  <a:gd name="T63" fmla="*/ 173 h 584"/>
                  <a:gd name="T64" fmla="*/ 1796 w 1867"/>
                  <a:gd name="T65" fmla="*/ 135 h 584"/>
                  <a:gd name="T66" fmla="*/ 1763 w 1867"/>
                  <a:gd name="T67" fmla="*/ 104 h 584"/>
                  <a:gd name="T68" fmla="*/ 1722 w 1867"/>
                  <a:gd name="T69" fmla="*/ 66 h 584"/>
                  <a:gd name="T70" fmla="*/ 1669 w 1867"/>
                  <a:gd name="T71" fmla="*/ 33 h 584"/>
                  <a:gd name="T72" fmla="*/ 1605 w 1867"/>
                  <a:gd name="T73" fmla="*/ 2 h 584"/>
                  <a:gd name="T74" fmla="*/ 1528 w 1867"/>
                  <a:gd name="T75" fmla="*/ 14 h 584"/>
                  <a:gd name="T76" fmla="*/ 1440 w 1867"/>
                  <a:gd name="T77" fmla="*/ 41 h 584"/>
                  <a:gd name="T78" fmla="*/ 1338 w 1867"/>
                  <a:gd name="T79" fmla="*/ 69 h 584"/>
                  <a:gd name="T80" fmla="*/ 1223 w 1867"/>
                  <a:gd name="T81" fmla="*/ 72 h 584"/>
                  <a:gd name="T82" fmla="*/ 1095 w 1867"/>
                  <a:gd name="T83" fmla="*/ 101 h 584"/>
                  <a:gd name="T84" fmla="*/ 950 w 1867"/>
                  <a:gd name="T85" fmla="*/ 98 h 584"/>
                  <a:gd name="T86" fmla="*/ 790 w 1867"/>
                  <a:gd name="T87" fmla="*/ 120 h 584"/>
                  <a:gd name="T88" fmla="*/ 613 w 1867"/>
                  <a:gd name="T89" fmla="*/ 353 h 584"/>
                  <a:gd name="T90" fmla="*/ 422 w 1867"/>
                  <a:gd name="T91" fmla="*/ 495 h 584"/>
                  <a:gd name="T92" fmla="*/ 216 w 1867"/>
                  <a:gd name="T93" fmla="*/ 417 h 584"/>
                  <a:gd name="T94" fmla="*/ 0 w 1867"/>
                  <a:gd name="T95" fmla="*/ 492 h 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867" h="584">
                    <a:moveTo>
                      <a:pt x="0" y="584"/>
                    </a:moveTo>
                    <a:lnTo>
                      <a:pt x="73" y="531"/>
                    </a:lnTo>
                    <a:lnTo>
                      <a:pt x="146" y="501"/>
                    </a:lnTo>
                    <a:lnTo>
                      <a:pt x="216" y="501"/>
                    </a:lnTo>
                    <a:lnTo>
                      <a:pt x="287" y="527"/>
                    </a:lnTo>
                    <a:lnTo>
                      <a:pt x="355" y="558"/>
                    </a:lnTo>
                    <a:lnTo>
                      <a:pt x="422" y="573"/>
                    </a:lnTo>
                    <a:lnTo>
                      <a:pt x="487" y="557"/>
                    </a:lnTo>
                    <a:lnTo>
                      <a:pt x="551" y="506"/>
                    </a:lnTo>
                    <a:lnTo>
                      <a:pt x="613" y="425"/>
                    </a:lnTo>
                    <a:lnTo>
                      <a:pt x="675" y="330"/>
                    </a:lnTo>
                    <a:lnTo>
                      <a:pt x="734" y="245"/>
                    </a:lnTo>
                    <a:lnTo>
                      <a:pt x="790" y="188"/>
                    </a:lnTo>
                    <a:lnTo>
                      <a:pt x="846" y="158"/>
                    </a:lnTo>
                    <a:lnTo>
                      <a:pt x="900" y="153"/>
                    </a:lnTo>
                    <a:lnTo>
                      <a:pt x="950" y="158"/>
                    </a:lnTo>
                    <a:lnTo>
                      <a:pt x="1001" y="162"/>
                    </a:lnTo>
                    <a:lnTo>
                      <a:pt x="1048" y="162"/>
                    </a:lnTo>
                    <a:lnTo>
                      <a:pt x="1095" y="155"/>
                    </a:lnTo>
                    <a:lnTo>
                      <a:pt x="1139" y="141"/>
                    </a:lnTo>
                    <a:lnTo>
                      <a:pt x="1182" y="129"/>
                    </a:lnTo>
                    <a:lnTo>
                      <a:pt x="1223" y="122"/>
                    </a:lnTo>
                    <a:lnTo>
                      <a:pt x="1264" y="119"/>
                    </a:lnTo>
                    <a:lnTo>
                      <a:pt x="1301" y="117"/>
                    </a:lnTo>
                    <a:lnTo>
                      <a:pt x="1338" y="114"/>
                    </a:lnTo>
                    <a:lnTo>
                      <a:pt x="1373" y="105"/>
                    </a:lnTo>
                    <a:lnTo>
                      <a:pt x="1407" y="93"/>
                    </a:lnTo>
                    <a:lnTo>
                      <a:pt x="1440" y="81"/>
                    </a:lnTo>
                    <a:lnTo>
                      <a:pt x="1470" y="71"/>
                    </a:lnTo>
                    <a:lnTo>
                      <a:pt x="1500" y="60"/>
                    </a:lnTo>
                    <a:lnTo>
                      <a:pt x="1528" y="48"/>
                    </a:lnTo>
                    <a:lnTo>
                      <a:pt x="1554" y="38"/>
                    </a:lnTo>
                    <a:lnTo>
                      <a:pt x="1581" y="32"/>
                    </a:lnTo>
                    <a:lnTo>
                      <a:pt x="1605" y="33"/>
                    </a:lnTo>
                    <a:lnTo>
                      <a:pt x="1628" y="39"/>
                    </a:lnTo>
                    <a:lnTo>
                      <a:pt x="1649" y="50"/>
                    </a:lnTo>
                    <a:lnTo>
                      <a:pt x="1669" y="60"/>
                    </a:lnTo>
                    <a:lnTo>
                      <a:pt x="1688" y="68"/>
                    </a:lnTo>
                    <a:lnTo>
                      <a:pt x="1706" y="75"/>
                    </a:lnTo>
                    <a:lnTo>
                      <a:pt x="1722" y="87"/>
                    </a:lnTo>
                    <a:lnTo>
                      <a:pt x="1737" y="101"/>
                    </a:lnTo>
                    <a:lnTo>
                      <a:pt x="1751" y="113"/>
                    </a:lnTo>
                    <a:lnTo>
                      <a:pt x="1763" y="123"/>
                    </a:lnTo>
                    <a:lnTo>
                      <a:pt x="1776" y="131"/>
                    </a:lnTo>
                    <a:lnTo>
                      <a:pt x="1786" y="140"/>
                    </a:lnTo>
                    <a:lnTo>
                      <a:pt x="1796" y="150"/>
                    </a:lnTo>
                    <a:lnTo>
                      <a:pt x="1805" y="161"/>
                    </a:lnTo>
                    <a:lnTo>
                      <a:pt x="1813" y="171"/>
                    </a:lnTo>
                    <a:lnTo>
                      <a:pt x="1819" y="182"/>
                    </a:lnTo>
                    <a:lnTo>
                      <a:pt x="1825" y="191"/>
                    </a:lnTo>
                    <a:lnTo>
                      <a:pt x="1830" y="200"/>
                    </a:lnTo>
                    <a:lnTo>
                      <a:pt x="1834" y="209"/>
                    </a:lnTo>
                    <a:lnTo>
                      <a:pt x="1838" y="218"/>
                    </a:lnTo>
                    <a:lnTo>
                      <a:pt x="1842" y="227"/>
                    </a:lnTo>
                    <a:lnTo>
                      <a:pt x="1845" y="234"/>
                    </a:lnTo>
                    <a:lnTo>
                      <a:pt x="1848" y="243"/>
                    </a:lnTo>
                    <a:lnTo>
                      <a:pt x="1849" y="251"/>
                    </a:lnTo>
                    <a:lnTo>
                      <a:pt x="1852" y="258"/>
                    </a:lnTo>
                    <a:lnTo>
                      <a:pt x="1854" y="264"/>
                    </a:lnTo>
                    <a:lnTo>
                      <a:pt x="1855" y="270"/>
                    </a:lnTo>
                    <a:lnTo>
                      <a:pt x="1857" y="276"/>
                    </a:lnTo>
                    <a:lnTo>
                      <a:pt x="1858" y="281"/>
                    </a:lnTo>
                    <a:lnTo>
                      <a:pt x="1859" y="285"/>
                    </a:lnTo>
                    <a:lnTo>
                      <a:pt x="1860" y="290"/>
                    </a:lnTo>
                    <a:lnTo>
                      <a:pt x="1862" y="293"/>
                    </a:lnTo>
                    <a:lnTo>
                      <a:pt x="1863" y="297"/>
                    </a:lnTo>
                    <a:lnTo>
                      <a:pt x="1863" y="299"/>
                    </a:lnTo>
                    <a:lnTo>
                      <a:pt x="1864" y="302"/>
                    </a:lnTo>
                    <a:lnTo>
                      <a:pt x="1864" y="303"/>
                    </a:lnTo>
                    <a:lnTo>
                      <a:pt x="1865" y="306"/>
                    </a:lnTo>
                    <a:lnTo>
                      <a:pt x="1865" y="308"/>
                    </a:lnTo>
                    <a:lnTo>
                      <a:pt x="1867" y="309"/>
                    </a:lnTo>
                    <a:lnTo>
                      <a:pt x="1867" y="279"/>
                    </a:lnTo>
                    <a:lnTo>
                      <a:pt x="1865" y="278"/>
                    </a:lnTo>
                    <a:lnTo>
                      <a:pt x="1865" y="276"/>
                    </a:lnTo>
                    <a:lnTo>
                      <a:pt x="1864" y="275"/>
                    </a:lnTo>
                    <a:lnTo>
                      <a:pt x="1864" y="273"/>
                    </a:lnTo>
                    <a:lnTo>
                      <a:pt x="1863" y="272"/>
                    </a:lnTo>
                    <a:lnTo>
                      <a:pt x="1863" y="270"/>
                    </a:lnTo>
                    <a:lnTo>
                      <a:pt x="1862" y="267"/>
                    </a:lnTo>
                    <a:lnTo>
                      <a:pt x="1860" y="266"/>
                    </a:lnTo>
                    <a:lnTo>
                      <a:pt x="1859" y="263"/>
                    </a:lnTo>
                    <a:lnTo>
                      <a:pt x="1858" y="258"/>
                    </a:lnTo>
                    <a:lnTo>
                      <a:pt x="1857" y="255"/>
                    </a:lnTo>
                    <a:lnTo>
                      <a:pt x="1855" y="251"/>
                    </a:lnTo>
                    <a:lnTo>
                      <a:pt x="1854" y="246"/>
                    </a:lnTo>
                    <a:lnTo>
                      <a:pt x="1852" y="242"/>
                    </a:lnTo>
                    <a:lnTo>
                      <a:pt x="1849" y="236"/>
                    </a:lnTo>
                    <a:lnTo>
                      <a:pt x="1848" y="230"/>
                    </a:lnTo>
                    <a:lnTo>
                      <a:pt x="1845" y="224"/>
                    </a:lnTo>
                    <a:lnTo>
                      <a:pt x="1842" y="218"/>
                    </a:lnTo>
                    <a:lnTo>
                      <a:pt x="1838" y="210"/>
                    </a:lnTo>
                    <a:lnTo>
                      <a:pt x="1834" y="203"/>
                    </a:lnTo>
                    <a:lnTo>
                      <a:pt x="1830" y="194"/>
                    </a:lnTo>
                    <a:lnTo>
                      <a:pt x="1825" y="183"/>
                    </a:lnTo>
                    <a:lnTo>
                      <a:pt x="1819" y="173"/>
                    </a:lnTo>
                    <a:lnTo>
                      <a:pt x="1813" y="161"/>
                    </a:lnTo>
                    <a:lnTo>
                      <a:pt x="1805" y="147"/>
                    </a:lnTo>
                    <a:lnTo>
                      <a:pt x="1796" y="135"/>
                    </a:lnTo>
                    <a:lnTo>
                      <a:pt x="1786" y="123"/>
                    </a:lnTo>
                    <a:lnTo>
                      <a:pt x="1776" y="113"/>
                    </a:lnTo>
                    <a:lnTo>
                      <a:pt x="1763" y="104"/>
                    </a:lnTo>
                    <a:lnTo>
                      <a:pt x="1751" y="93"/>
                    </a:lnTo>
                    <a:lnTo>
                      <a:pt x="1737" y="81"/>
                    </a:lnTo>
                    <a:lnTo>
                      <a:pt x="1722" y="66"/>
                    </a:lnTo>
                    <a:lnTo>
                      <a:pt x="1706" y="51"/>
                    </a:lnTo>
                    <a:lnTo>
                      <a:pt x="1688" y="42"/>
                    </a:lnTo>
                    <a:lnTo>
                      <a:pt x="1669" y="33"/>
                    </a:lnTo>
                    <a:lnTo>
                      <a:pt x="1649" y="21"/>
                    </a:lnTo>
                    <a:lnTo>
                      <a:pt x="1628" y="11"/>
                    </a:lnTo>
                    <a:lnTo>
                      <a:pt x="1605" y="2"/>
                    </a:lnTo>
                    <a:lnTo>
                      <a:pt x="1581" y="0"/>
                    </a:lnTo>
                    <a:lnTo>
                      <a:pt x="1554" y="3"/>
                    </a:lnTo>
                    <a:lnTo>
                      <a:pt x="1528" y="14"/>
                    </a:lnTo>
                    <a:lnTo>
                      <a:pt x="1500" y="24"/>
                    </a:lnTo>
                    <a:lnTo>
                      <a:pt x="1470" y="33"/>
                    </a:lnTo>
                    <a:lnTo>
                      <a:pt x="1440" y="41"/>
                    </a:lnTo>
                    <a:lnTo>
                      <a:pt x="1407" y="51"/>
                    </a:lnTo>
                    <a:lnTo>
                      <a:pt x="1373" y="63"/>
                    </a:lnTo>
                    <a:lnTo>
                      <a:pt x="1338" y="69"/>
                    </a:lnTo>
                    <a:lnTo>
                      <a:pt x="1301" y="71"/>
                    </a:lnTo>
                    <a:lnTo>
                      <a:pt x="1264" y="71"/>
                    </a:lnTo>
                    <a:lnTo>
                      <a:pt x="1223" y="72"/>
                    </a:lnTo>
                    <a:lnTo>
                      <a:pt x="1182" y="78"/>
                    </a:lnTo>
                    <a:lnTo>
                      <a:pt x="1139" y="89"/>
                    </a:lnTo>
                    <a:lnTo>
                      <a:pt x="1095" y="101"/>
                    </a:lnTo>
                    <a:lnTo>
                      <a:pt x="1048" y="107"/>
                    </a:lnTo>
                    <a:lnTo>
                      <a:pt x="1001" y="104"/>
                    </a:lnTo>
                    <a:lnTo>
                      <a:pt x="950" y="98"/>
                    </a:lnTo>
                    <a:lnTo>
                      <a:pt x="900" y="90"/>
                    </a:lnTo>
                    <a:lnTo>
                      <a:pt x="846" y="95"/>
                    </a:lnTo>
                    <a:lnTo>
                      <a:pt x="790" y="120"/>
                    </a:lnTo>
                    <a:lnTo>
                      <a:pt x="734" y="177"/>
                    </a:lnTo>
                    <a:lnTo>
                      <a:pt x="675" y="260"/>
                    </a:lnTo>
                    <a:lnTo>
                      <a:pt x="613" y="353"/>
                    </a:lnTo>
                    <a:lnTo>
                      <a:pt x="551" y="432"/>
                    </a:lnTo>
                    <a:lnTo>
                      <a:pt x="487" y="480"/>
                    </a:lnTo>
                    <a:lnTo>
                      <a:pt x="422" y="495"/>
                    </a:lnTo>
                    <a:lnTo>
                      <a:pt x="355" y="479"/>
                    </a:lnTo>
                    <a:lnTo>
                      <a:pt x="287" y="444"/>
                    </a:lnTo>
                    <a:lnTo>
                      <a:pt x="216" y="417"/>
                    </a:lnTo>
                    <a:lnTo>
                      <a:pt x="146" y="414"/>
                    </a:lnTo>
                    <a:lnTo>
                      <a:pt x="73" y="443"/>
                    </a:lnTo>
                    <a:lnTo>
                      <a:pt x="0" y="492"/>
                    </a:lnTo>
                    <a:lnTo>
                      <a:pt x="0" y="584"/>
                    </a:lnTo>
                    <a:close/>
                  </a:path>
                </a:pathLst>
              </a:custGeom>
              <a:solidFill>
                <a:srgbClr val="CDCDCD"/>
              </a:solidFill>
              <a:ln w="0">
                <a:solidFill>
                  <a:srgbClr val="CDCDCD"/>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21" name="Freeform 335"/>
              <p:cNvSpPr>
                <a:spLocks/>
              </p:cNvSpPr>
              <p:nvPr/>
            </p:nvSpPr>
            <p:spPr bwMode="auto">
              <a:xfrm>
                <a:off x="504" y="1164"/>
                <a:ext cx="1867" cy="313"/>
              </a:xfrm>
              <a:custGeom>
                <a:avLst/>
                <a:gdLst>
                  <a:gd name="T0" fmla="*/ 146 w 1867"/>
                  <a:gd name="T1" fmla="*/ 291 h 313"/>
                  <a:gd name="T2" fmla="*/ 355 w 1867"/>
                  <a:gd name="T3" fmla="*/ 285 h 313"/>
                  <a:gd name="T4" fmla="*/ 551 w 1867"/>
                  <a:gd name="T5" fmla="*/ 193 h 313"/>
                  <a:gd name="T6" fmla="*/ 734 w 1867"/>
                  <a:gd name="T7" fmla="*/ 223 h 313"/>
                  <a:gd name="T8" fmla="*/ 900 w 1867"/>
                  <a:gd name="T9" fmla="*/ 169 h 313"/>
                  <a:gd name="T10" fmla="*/ 1048 w 1867"/>
                  <a:gd name="T11" fmla="*/ 151 h 313"/>
                  <a:gd name="T12" fmla="*/ 1182 w 1867"/>
                  <a:gd name="T13" fmla="*/ 112 h 313"/>
                  <a:gd name="T14" fmla="*/ 1301 w 1867"/>
                  <a:gd name="T15" fmla="*/ 88 h 313"/>
                  <a:gd name="T16" fmla="*/ 1407 w 1867"/>
                  <a:gd name="T17" fmla="*/ 94 h 313"/>
                  <a:gd name="T18" fmla="*/ 1500 w 1867"/>
                  <a:gd name="T19" fmla="*/ 55 h 313"/>
                  <a:gd name="T20" fmla="*/ 1581 w 1867"/>
                  <a:gd name="T21" fmla="*/ 24 h 313"/>
                  <a:gd name="T22" fmla="*/ 1649 w 1867"/>
                  <a:gd name="T23" fmla="*/ 33 h 313"/>
                  <a:gd name="T24" fmla="*/ 1706 w 1867"/>
                  <a:gd name="T25" fmla="*/ 28 h 313"/>
                  <a:gd name="T26" fmla="*/ 1751 w 1867"/>
                  <a:gd name="T27" fmla="*/ 43 h 313"/>
                  <a:gd name="T28" fmla="*/ 1786 w 1867"/>
                  <a:gd name="T29" fmla="*/ 75 h 313"/>
                  <a:gd name="T30" fmla="*/ 1813 w 1867"/>
                  <a:gd name="T31" fmla="*/ 106 h 313"/>
                  <a:gd name="T32" fmla="*/ 1830 w 1867"/>
                  <a:gd name="T33" fmla="*/ 130 h 313"/>
                  <a:gd name="T34" fmla="*/ 1842 w 1867"/>
                  <a:gd name="T35" fmla="*/ 154 h 313"/>
                  <a:gd name="T36" fmla="*/ 1849 w 1867"/>
                  <a:gd name="T37" fmla="*/ 178 h 313"/>
                  <a:gd name="T38" fmla="*/ 1855 w 1867"/>
                  <a:gd name="T39" fmla="*/ 196 h 313"/>
                  <a:gd name="T40" fmla="*/ 1859 w 1867"/>
                  <a:gd name="T41" fmla="*/ 211 h 313"/>
                  <a:gd name="T42" fmla="*/ 1863 w 1867"/>
                  <a:gd name="T43" fmla="*/ 220 h 313"/>
                  <a:gd name="T44" fmla="*/ 1864 w 1867"/>
                  <a:gd name="T45" fmla="*/ 228 h 313"/>
                  <a:gd name="T46" fmla="*/ 1867 w 1867"/>
                  <a:gd name="T47" fmla="*/ 232 h 313"/>
                  <a:gd name="T48" fmla="*/ 1865 w 1867"/>
                  <a:gd name="T49" fmla="*/ 205 h 313"/>
                  <a:gd name="T50" fmla="*/ 1863 w 1867"/>
                  <a:gd name="T51" fmla="*/ 201 h 313"/>
                  <a:gd name="T52" fmla="*/ 1860 w 1867"/>
                  <a:gd name="T53" fmla="*/ 195 h 313"/>
                  <a:gd name="T54" fmla="*/ 1857 w 1867"/>
                  <a:gd name="T55" fmla="*/ 184 h 313"/>
                  <a:gd name="T56" fmla="*/ 1852 w 1867"/>
                  <a:gd name="T57" fmla="*/ 171 h 313"/>
                  <a:gd name="T58" fmla="*/ 1845 w 1867"/>
                  <a:gd name="T59" fmla="*/ 154 h 313"/>
                  <a:gd name="T60" fmla="*/ 1834 w 1867"/>
                  <a:gd name="T61" fmla="*/ 133 h 313"/>
                  <a:gd name="T62" fmla="*/ 1819 w 1867"/>
                  <a:gd name="T63" fmla="*/ 108 h 313"/>
                  <a:gd name="T64" fmla="*/ 1796 w 1867"/>
                  <a:gd name="T65" fmla="*/ 73 h 313"/>
                  <a:gd name="T66" fmla="*/ 1763 w 1867"/>
                  <a:gd name="T67" fmla="*/ 36 h 313"/>
                  <a:gd name="T68" fmla="*/ 1722 w 1867"/>
                  <a:gd name="T69" fmla="*/ 13 h 313"/>
                  <a:gd name="T70" fmla="*/ 1669 w 1867"/>
                  <a:gd name="T71" fmla="*/ 15 h 313"/>
                  <a:gd name="T72" fmla="*/ 1605 w 1867"/>
                  <a:gd name="T73" fmla="*/ 0 h 313"/>
                  <a:gd name="T74" fmla="*/ 1528 w 1867"/>
                  <a:gd name="T75" fmla="*/ 15 h 313"/>
                  <a:gd name="T76" fmla="*/ 1440 w 1867"/>
                  <a:gd name="T77" fmla="*/ 52 h 313"/>
                  <a:gd name="T78" fmla="*/ 1338 w 1867"/>
                  <a:gd name="T79" fmla="*/ 61 h 313"/>
                  <a:gd name="T80" fmla="*/ 1223 w 1867"/>
                  <a:gd name="T81" fmla="*/ 61 h 313"/>
                  <a:gd name="T82" fmla="*/ 1095 w 1867"/>
                  <a:gd name="T83" fmla="*/ 105 h 313"/>
                  <a:gd name="T84" fmla="*/ 950 w 1867"/>
                  <a:gd name="T85" fmla="*/ 111 h 313"/>
                  <a:gd name="T86" fmla="*/ 790 w 1867"/>
                  <a:gd name="T87" fmla="*/ 163 h 313"/>
                  <a:gd name="T88" fmla="*/ 613 w 1867"/>
                  <a:gd name="T89" fmla="*/ 147 h 313"/>
                  <a:gd name="T90" fmla="*/ 422 w 1867"/>
                  <a:gd name="T91" fmla="*/ 183 h 313"/>
                  <a:gd name="T92" fmla="*/ 216 w 1867"/>
                  <a:gd name="T93" fmla="*/ 249 h 313"/>
                  <a:gd name="T94" fmla="*/ 0 w 1867"/>
                  <a:gd name="T95" fmla="*/ 174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867" h="313">
                    <a:moveTo>
                      <a:pt x="0" y="243"/>
                    </a:moveTo>
                    <a:lnTo>
                      <a:pt x="73" y="264"/>
                    </a:lnTo>
                    <a:lnTo>
                      <a:pt x="146" y="291"/>
                    </a:lnTo>
                    <a:lnTo>
                      <a:pt x="216" y="313"/>
                    </a:lnTo>
                    <a:lnTo>
                      <a:pt x="287" y="313"/>
                    </a:lnTo>
                    <a:lnTo>
                      <a:pt x="355" y="285"/>
                    </a:lnTo>
                    <a:lnTo>
                      <a:pt x="422" y="241"/>
                    </a:lnTo>
                    <a:lnTo>
                      <a:pt x="487" y="207"/>
                    </a:lnTo>
                    <a:lnTo>
                      <a:pt x="551" y="193"/>
                    </a:lnTo>
                    <a:lnTo>
                      <a:pt x="613" y="201"/>
                    </a:lnTo>
                    <a:lnTo>
                      <a:pt x="675" y="216"/>
                    </a:lnTo>
                    <a:lnTo>
                      <a:pt x="734" y="223"/>
                    </a:lnTo>
                    <a:lnTo>
                      <a:pt x="790" y="213"/>
                    </a:lnTo>
                    <a:lnTo>
                      <a:pt x="846" y="192"/>
                    </a:lnTo>
                    <a:lnTo>
                      <a:pt x="900" y="169"/>
                    </a:lnTo>
                    <a:lnTo>
                      <a:pt x="950" y="156"/>
                    </a:lnTo>
                    <a:lnTo>
                      <a:pt x="1001" y="153"/>
                    </a:lnTo>
                    <a:lnTo>
                      <a:pt x="1048" y="151"/>
                    </a:lnTo>
                    <a:lnTo>
                      <a:pt x="1095" y="145"/>
                    </a:lnTo>
                    <a:lnTo>
                      <a:pt x="1139" y="130"/>
                    </a:lnTo>
                    <a:lnTo>
                      <a:pt x="1182" y="112"/>
                    </a:lnTo>
                    <a:lnTo>
                      <a:pt x="1223" y="99"/>
                    </a:lnTo>
                    <a:lnTo>
                      <a:pt x="1264" y="90"/>
                    </a:lnTo>
                    <a:lnTo>
                      <a:pt x="1301" y="88"/>
                    </a:lnTo>
                    <a:lnTo>
                      <a:pt x="1338" y="94"/>
                    </a:lnTo>
                    <a:lnTo>
                      <a:pt x="1373" y="99"/>
                    </a:lnTo>
                    <a:lnTo>
                      <a:pt x="1407" y="94"/>
                    </a:lnTo>
                    <a:lnTo>
                      <a:pt x="1440" y="82"/>
                    </a:lnTo>
                    <a:lnTo>
                      <a:pt x="1470" y="69"/>
                    </a:lnTo>
                    <a:lnTo>
                      <a:pt x="1500" y="55"/>
                    </a:lnTo>
                    <a:lnTo>
                      <a:pt x="1528" y="42"/>
                    </a:lnTo>
                    <a:lnTo>
                      <a:pt x="1554" y="31"/>
                    </a:lnTo>
                    <a:lnTo>
                      <a:pt x="1581" y="24"/>
                    </a:lnTo>
                    <a:lnTo>
                      <a:pt x="1605" y="24"/>
                    </a:lnTo>
                    <a:lnTo>
                      <a:pt x="1628" y="28"/>
                    </a:lnTo>
                    <a:lnTo>
                      <a:pt x="1649" y="33"/>
                    </a:lnTo>
                    <a:lnTo>
                      <a:pt x="1669" y="34"/>
                    </a:lnTo>
                    <a:lnTo>
                      <a:pt x="1688" y="31"/>
                    </a:lnTo>
                    <a:lnTo>
                      <a:pt x="1706" y="28"/>
                    </a:lnTo>
                    <a:lnTo>
                      <a:pt x="1722" y="30"/>
                    </a:lnTo>
                    <a:lnTo>
                      <a:pt x="1737" y="36"/>
                    </a:lnTo>
                    <a:lnTo>
                      <a:pt x="1751" y="43"/>
                    </a:lnTo>
                    <a:lnTo>
                      <a:pt x="1763" y="52"/>
                    </a:lnTo>
                    <a:lnTo>
                      <a:pt x="1776" y="63"/>
                    </a:lnTo>
                    <a:lnTo>
                      <a:pt x="1786" y="75"/>
                    </a:lnTo>
                    <a:lnTo>
                      <a:pt x="1796" y="87"/>
                    </a:lnTo>
                    <a:lnTo>
                      <a:pt x="1805" y="97"/>
                    </a:lnTo>
                    <a:lnTo>
                      <a:pt x="1813" y="106"/>
                    </a:lnTo>
                    <a:lnTo>
                      <a:pt x="1819" y="115"/>
                    </a:lnTo>
                    <a:lnTo>
                      <a:pt x="1825" y="123"/>
                    </a:lnTo>
                    <a:lnTo>
                      <a:pt x="1830" y="130"/>
                    </a:lnTo>
                    <a:lnTo>
                      <a:pt x="1834" y="138"/>
                    </a:lnTo>
                    <a:lnTo>
                      <a:pt x="1838" y="147"/>
                    </a:lnTo>
                    <a:lnTo>
                      <a:pt x="1842" y="154"/>
                    </a:lnTo>
                    <a:lnTo>
                      <a:pt x="1845" y="163"/>
                    </a:lnTo>
                    <a:lnTo>
                      <a:pt x="1848" y="171"/>
                    </a:lnTo>
                    <a:lnTo>
                      <a:pt x="1849" y="178"/>
                    </a:lnTo>
                    <a:lnTo>
                      <a:pt x="1852" y="184"/>
                    </a:lnTo>
                    <a:lnTo>
                      <a:pt x="1854" y="192"/>
                    </a:lnTo>
                    <a:lnTo>
                      <a:pt x="1855" y="196"/>
                    </a:lnTo>
                    <a:lnTo>
                      <a:pt x="1857" y="202"/>
                    </a:lnTo>
                    <a:lnTo>
                      <a:pt x="1858" y="207"/>
                    </a:lnTo>
                    <a:lnTo>
                      <a:pt x="1859" y="211"/>
                    </a:lnTo>
                    <a:lnTo>
                      <a:pt x="1860" y="214"/>
                    </a:lnTo>
                    <a:lnTo>
                      <a:pt x="1862" y="217"/>
                    </a:lnTo>
                    <a:lnTo>
                      <a:pt x="1863" y="220"/>
                    </a:lnTo>
                    <a:lnTo>
                      <a:pt x="1863" y="223"/>
                    </a:lnTo>
                    <a:lnTo>
                      <a:pt x="1864" y="225"/>
                    </a:lnTo>
                    <a:lnTo>
                      <a:pt x="1864" y="228"/>
                    </a:lnTo>
                    <a:lnTo>
                      <a:pt x="1865" y="229"/>
                    </a:lnTo>
                    <a:lnTo>
                      <a:pt x="1865" y="231"/>
                    </a:lnTo>
                    <a:lnTo>
                      <a:pt x="1867" y="232"/>
                    </a:lnTo>
                    <a:lnTo>
                      <a:pt x="1867" y="208"/>
                    </a:lnTo>
                    <a:lnTo>
                      <a:pt x="1865" y="207"/>
                    </a:lnTo>
                    <a:lnTo>
                      <a:pt x="1865" y="205"/>
                    </a:lnTo>
                    <a:lnTo>
                      <a:pt x="1864" y="204"/>
                    </a:lnTo>
                    <a:lnTo>
                      <a:pt x="1864" y="202"/>
                    </a:lnTo>
                    <a:lnTo>
                      <a:pt x="1863" y="201"/>
                    </a:lnTo>
                    <a:lnTo>
                      <a:pt x="1863" y="199"/>
                    </a:lnTo>
                    <a:lnTo>
                      <a:pt x="1862" y="196"/>
                    </a:lnTo>
                    <a:lnTo>
                      <a:pt x="1860" y="195"/>
                    </a:lnTo>
                    <a:lnTo>
                      <a:pt x="1859" y="192"/>
                    </a:lnTo>
                    <a:lnTo>
                      <a:pt x="1858" y="189"/>
                    </a:lnTo>
                    <a:lnTo>
                      <a:pt x="1857" y="184"/>
                    </a:lnTo>
                    <a:lnTo>
                      <a:pt x="1855" y="181"/>
                    </a:lnTo>
                    <a:lnTo>
                      <a:pt x="1854" y="177"/>
                    </a:lnTo>
                    <a:lnTo>
                      <a:pt x="1852" y="171"/>
                    </a:lnTo>
                    <a:lnTo>
                      <a:pt x="1849" y="166"/>
                    </a:lnTo>
                    <a:lnTo>
                      <a:pt x="1848" y="160"/>
                    </a:lnTo>
                    <a:lnTo>
                      <a:pt x="1845" y="154"/>
                    </a:lnTo>
                    <a:lnTo>
                      <a:pt x="1842" y="147"/>
                    </a:lnTo>
                    <a:lnTo>
                      <a:pt x="1838" y="141"/>
                    </a:lnTo>
                    <a:lnTo>
                      <a:pt x="1834" y="133"/>
                    </a:lnTo>
                    <a:lnTo>
                      <a:pt x="1830" y="126"/>
                    </a:lnTo>
                    <a:lnTo>
                      <a:pt x="1825" y="117"/>
                    </a:lnTo>
                    <a:lnTo>
                      <a:pt x="1819" y="108"/>
                    </a:lnTo>
                    <a:lnTo>
                      <a:pt x="1813" y="99"/>
                    </a:lnTo>
                    <a:lnTo>
                      <a:pt x="1805" y="87"/>
                    </a:lnTo>
                    <a:lnTo>
                      <a:pt x="1796" y="73"/>
                    </a:lnTo>
                    <a:lnTo>
                      <a:pt x="1786" y="61"/>
                    </a:lnTo>
                    <a:lnTo>
                      <a:pt x="1776" y="48"/>
                    </a:lnTo>
                    <a:lnTo>
                      <a:pt x="1763" y="36"/>
                    </a:lnTo>
                    <a:lnTo>
                      <a:pt x="1751" y="27"/>
                    </a:lnTo>
                    <a:lnTo>
                      <a:pt x="1737" y="19"/>
                    </a:lnTo>
                    <a:lnTo>
                      <a:pt x="1722" y="13"/>
                    </a:lnTo>
                    <a:lnTo>
                      <a:pt x="1706" y="10"/>
                    </a:lnTo>
                    <a:lnTo>
                      <a:pt x="1688" y="13"/>
                    </a:lnTo>
                    <a:lnTo>
                      <a:pt x="1669" y="15"/>
                    </a:lnTo>
                    <a:lnTo>
                      <a:pt x="1649" y="12"/>
                    </a:lnTo>
                    <a:lnTo>
                      <a:pt x="1628" y="4"/>
                    </a:lnTo>
                    <a:lnTo>
                      <a:pt x="1605" y="0"/>
                    </a:lnTo>
                    <a:lnTo>
                      <a:pt x="1581" y="0"/>
                    </a:lnTo>
                    <a:lnTo>
                      <a:pt x="1554" y="6"/>
                    </a:lnTo>
                    <a:lnTo>
                      <a:pt x="1528" y="15"/>
                    </a:lnTo>
                    <a:lnTo>
                      <a:pt x="1500" y="27"/>
                    </a:lnTo>
                    <a:lnTo>
                      <a:pt x="1470" y="39"/>
                    </a:lnTo>
                    <a:lnTo>
                      <a:pt x="1440" y="52"/>
                    </a:lnTo>
                    <a:lnTo>
                      <a:pt x="1407" y="63"/>
                    </a:lnTo>
                    <a:lnTo>
                      <a:pt x="1373" y="66"/>
                    </a:lnTo>
                    <a:lnTo>
                      <a:pt x="1338" y="61"/>
                    </a:lnTo>
                    <a:lnTo>
                      <a:pt x="1301" y="54"/>
                    </a:lnTo>
                    <a:lnTo>
                      <a:pt x="1264" y="54"/>
                    </a:lnTo>
                    <a:lnTo>
                      <a:pt x="1223" y="61"/>
                    </a:lnTo>
                    <a:lnTo>
                      <a:pt x="1182" y="75"/>
                    </a:lnTo>
                    <a:lnTo>
                      <a:pt x="1139" y="91"/>
                    </a:lnTo>
                    <a:lnTo>
                      <a:pt x="1095" y="105"/>
                    </a:lnTo>
                    <a:lnTo>
                      <a:pt x="1048" y="109"/>
                    </a:lnTo>
                    <a:lnTo>
                      <a:pt x="1001" y="109"/>
                    </a:lnTo>
                    <a:lnTo>
                      <a:pt x="950" y="111"/>
                    </a:lnTo>
                    <a:lnTo>
                      <a:pt x="900" y="123"/>
                    </a:lnTo>
                    <a:lnTo>
                      <a:pt x="846" y="142"/>
                    </a:lnTo>
                    <a:lnTo>
                      <a:pt x="790" y="163"/>
                    </a:lnTo>
                    <a:lnTo>
                      <a:pt x="734" y="171"/>
                    </a:lnTo>
                    <a:lnTo>
                      <a:pt x="675" y="163"/>
                    </a:lnTo>
                    <a:lnTo>
                      <a:pt x="613" y="147"/>
                    </a:lnTo>
                    <a:lnTo>
                      <a:pt x="551" y="138"/>
                    </a:lnTo>
                    <a:lnTo>
                      <a:pt x="487" y="148"/>
                    </a:lnTo>
                    <a:lnTo>
                      <a:pt x="422" y="183"/>
                    </a:lnTo>
                    <a:lnTo>
                      <a:pt x="355" y="223"/>
                    </a:lnTo>
                    <a:lnTo>
                      <a:pt x="287" y="250"/>
                    </a:lnTo>
                    <a:lnTo>
                      <a:pt x="216" y="249"/>
                    </a:lnTo>
                    <a:lnTo>
                      <a:pt x="146" y="225"/>
                    </a:lnTo>
                    <a:lnTo>
                      <a:pt x="73" y="196"/>
                    </a:lnTo>
                    <a:lnTo>
                      <a:pt x="0" y="174"/>
                    </a:lnTo>
                    <a:lnTo>
                      <a:pt x="0" y="243"/>
                    </a:lnTo>
                    <a:close/>
                  </a:path>
                </a:pathLst>
              </a:custGeom>
              <a:solidFill>
                <a:srgbClr val="CDCDCD"/>
              </a:solidFill>
              <a:ln w="0">
                <a:solidFill>
                  <a:srgbClr val="CDCDCD"/>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22" name="Freeform 336"/>
              <p:cNvSpPr>
                <a:spLocks/>
              </p:cNvSpPr>
              <p:nvPr/>
            </p:nvSpPr>
            <p:spPr bwMode="auto">
              <a:xfrm>
                <a:off x="504" y="1044"/>
                <a:ext cx="1867" cy="1284"/>
              </a:xfrm>
              <a:custGeom>
                <a:avLst/>
                <a:gdLst>
                  <a:gd name="T0" fmla="*/ 146 w 1867"/>
                  <a:gd name="T1" fmla="*/ 202 h 1284"/>
                  <a:gd name="T2" fmla="*/ 355 w 1867"/>
                  <a:gd name="T3" fmla="*/ 259 h 1284"/>
                  <a:gd name="T4" fmla="*/ 551 w 1867"/>
                  <a:gd name="T5" fmla="*/ 444 h 1284"/>
                  <a:gd name="T6" fmla="*/ 734 w 1867"/>
                  <a:gd name="T7" fmla="*/ 876 h 1284"/>
                  <a:gd name="T8" fmla="*/ 900 w 1867"/>
                  <a:gd name="T9" fmla="*/ 1140 h 1284"/>
                  <a:gd name="T10" fmla="*/ 1048 w 1867"/>
                  <a:gd name="T11" fmla="*/ 1152 h 1284"/>
                  <a:gd name="T12" fmla="*/ 1182 w 1867"/>
                  <a:gd name="T13" fmla="*/ 1164 h 1284"/>
                  <a:gd name="T14" fmla="*/ 1301 w 1867"/>
                  <a:gd name="T15" fmla="*/ 1176 h 1284"/>
                  <a:gd name="T16" fmla="*/ 1407 w 1867"/>
                  <a:gd name="T17" fmla="*/ 1157 h 1284"/>
                  <a:gd name="T18" fmla="*/ 1500 w 1867"/>
                  <a:gd name="T19" fmla="*/ 1145 h 1284"/>
                  <a:gd name="T20" fmla="*/ 1581 w 1867"/>
                  <a:gd name="T21" fmla="*/ 1178 h 1284"/>
                  <a:gd name="T22" fmla="*/ 1649 w 1867"/>
                  <a:gd name="T23" fmla="*/ 1169 h 1284"/>
                  <a:gd name="T24" fmla="*/ 1706 w 1867"/>
                  <a:gd name="T25" fmla="*/ 1152 h 1284"/>
                  <a:gd name="T26" fmla="*/ 1751 w 1867"/>
                  <a:gd name="T27" fmla="*/ 1185 h 1284"/>
                  <a:gd name="T28" fmla="*/ 1786 w 1867"/>
                  <a:gd name="T29" fmla="*/ 1212 h 1284"/>
                  <a:gd name="T30" fmla="*/ 1813 w 1867"/>
                  <a:gd name="T31" fmla="*/ 1260 h 1284"/>
                  <a:gd name="T32" fmla="*/ 1830 w 1867"/>
                  <a:gd name="T33" fmla="*/ 1284 h 1284"/>
                  <a:gd name="T34" fmla="*/ 1842 w 1867"/>
                  <a:gd name="T35" fmla="*/ 1275 h 1284"/>
                  <a:gd name="T36" fmla="*/ 1849 w 1867"/>
                  <a:gd name="T37" fmla="*/ 1251 h 1284"/>
                  <a:gd name="T38" fmla="*/ 1855 w 1867"/>
                  <a:gd name="T39" fmla="*/ 1226 h 1284"/>
                  <a:gd name="T40" fmla="*/ 1859 w 1867"/>
                  <a:gd name="T41" fmla="*/ 1205 h 1284"/>
                  <a:gd name="T42" fmla="*/ 1863 w 1867"/>
                  <a:gd name="T43" fmla="*/ 1190 h 1284"/>
                  <a:gd name="T44" fmla="*/ 1864 w 1867"/>
                  <a:gd name="T45" fmla="*/ 1181 h 1284"/>
                  <a:gd name="T46" fmla="*/ 1867 w 1867"/>
                  <a:gd name="T47" fmla="*/ 1172 h 1284"/>
                  <a:gd name="T48" fmla="*/ 1865 w 1867"/>
                  <a:gd name="T49" fmla="*/ 1145 h 1284"/>
                  <a:gd name="T50" fmla="*/ 1863 w 1867"/>
                  <a:gd name="T51" fmla="*/ 1155 h 1284"/>
                  <a:gd name="T52" fmla="*/ 1860 w 1867"/>
                  <a:gd name="T53" fmla="*/ 1172 h 1284"/>
                  <a:gd name="T54" fmla="*/ 1857 w 1867"/>
                  <a:gd name="T55" fmla="*/ 1194 h 1284"/>
                  <a:gd name="T56" fmla="*/ 1852 w 1867"/>
                  <a:gd name="T57" fmla="*/ 1223 h 1284"/>
                  <a:gd name="T58" fmla="*/ 1845 w 1867"/>
                  <a:gd name="T59" fmla="*/ 1254 h 1284"/>
                  <a:gd name="T60" fmla="*/ 1834 w 1867"/>
                  <a:gd name="T61" fmla="*/ 1277 h 1284"/>
                  <a:gd name="T62" fmla="*/ 1819 w 1867"/>
                  <a:gd name="T63" fmla="*/ 1265 h 1284"/>
                  <a:gd name="T64" fmla="*/ 1796 w 1867"/>
                  <a:gd name="T65" fmla="*/ 1209 h 1284"/>
                  <a:gd name="T66" fmla="*/ 1763 w 1867"/>
                  <a:gd name="T67" fmla="*/ 1169 h 1284"/>
                  <a:gd name="T68" fmla="*/ 1722 w 1867"/>
                  <a:gd name="T69" fmla="*/ 1139 h 1284"/>
                  <a:gd name="T70" fmla="*/ 1669 w 1867"/>
                  <a:gd name="T71" fmla="*/ 1130 h 1284"/>
                  <a:gd name="T72" fmla="*/ 1605 w 1867"/>
                  <a:gd name="T73" fmla="*/ 1152 h 1284"/>
                  <a:gd name="T74" fmla="*/ 1528 w 1867"/>
                  <a:gd name="T75" fmla="*/ 1118 h 1284"/>
                  <a:gd name="T76" fmla="*/ 1440 w 1867"/>
                  <a:gd name="T77" fmla="*/ 1109 h 1284"/>
                  <a:gd name="T78" fmla="*/ 1338 w 1867"/>
                  <a:gd name="T79" fmla="*/ 1128 h 1284"/>
                  <a:gd name="T80" fmla="*/ 1223 w 1867"/>
                  <a:gd name="T81" fmla="*/ 1125 h 1284"/>
                  <a:gd name="T82" fmla="*/ 1095 w 1867"/>
                  <a:gd name="T83" fmla="*/ 1097 h 1284"/>
                  <a:gd name="T84" fmla="*/ 950 w 1867"/>
                  <a:gd name="T85" fmla="*/ 1097 h 1284"/>
                  <a:gd name="T86" fmla="*/ 790 w 1867"/>
                  <a:gd name="T87" fmla="*/ 935 h 1284"/>
                  <a:gd name="T88" fmla="*/ 613 w 1867"/>
                  <a:gd name="T89" fmla="*/ 499 h 1284"/>
                  <a:gd name="T90" fmla="*/ 422 w 1867"/>
                  <a:gd name="T91" fmla="*/ 204 h 1284"/>
                  <a:gd name="T92" fmla="*/ 216 w 1867"/>
                  <a:gd name="T93" fmla="*/ 135 h 1284"/>
                  <a:gd name="T94" fmla="*/ 0 w 1867"/>
                  <a:gd name="T95" fmla="*/ 0 h 1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867" h="1284">
                    <a:moveTo>
                      <a:pt x="0" y="111"/>
                    </a:moveTo>
                    <a:lnTo>
                      <a:pt x="73" y="160"/>
                    </a:lnTo>
                    <a:lnTo>
                      <a:pt x="146" y="202"/>
                    </a:lnTo>
                    <a:lnTo>
                      <a:pt x="216" y="231"/>
                    </a:lnTo>
                    <a:lnTo>
                      <a:pt x="287" y="246"/>
                    </a:lnTo>
                    <a:lnTo>
                      <a:pt x="355" y="259"/>
                    </a:lnTo>
                    <a:lnTo>
                      <a:pt x="422" y="288"/>
                    </a:lnTo>
                    <a:lnTo>
                      <a:pt x="487" y="346"/>
                    </a:lnTo>
                    <a:lnTo>
                      <a:pt x="551" y="444"/>
                    </a:lnTo>
                    <a:lnTo>
                      <a:pt x="613" y="574"/>
                    </a:lnTo>
                    <a:lnTo>
                      <a:pt x="675" y="726"/>
                    </a:lnTo>
                    <a:lnTo>
                      <a:pt x="734" y="876"/>
                    </a:lnTo>
                    <a:lnTo>
                      <a:pt x="790" y="1002"/>
                    </a:lnTo>
                    <a:lnTo>
                      <a:pt x="846" y="1092"/>
                    </a:lnTo>
                    <a:lnTo>
                      <a:pt x="900" y="1140"/>
                    </a:lnTo>
                    <a:lnTo>
                      <a:pt x="950" y="1157"/>
                    </a:lnTo>
                    <a:lnTo>
                      <a:pt x="1001" y="1157"/>
                    </a:lnTo>
                    <a:lnTo>
                      <a:pt x="1048" y="1152"/>
                    </a:lnTo>
                    <a:lnTo>
                      <a:pt x="1095" y="1151"/>
                    </a:lnTo>
                    <a:lnTo>
                      <a:pt x="1139" y="1155"/>
                    </a:lnTo>
                    <a:lnTo>
                      <a:pt x="1182" y="1164"/>
                    </a:lnTo>
                    <a:lnTo>
                      <a:pt x="1223" y="1173"/>
                    </a:lnTo>
                    <a:lnTo>
                      <a:pt x="1264" y="1178"/>
                    </a:lnTo>
                    <a:lnTo>
                      <a:pt x="1301" y="1176"/>
                    </a:lnTo>
                    <a:lnTo>
                      <a:pt x="1338" y="1172"/>
                    </a:lnTo>
                    <a:lnTo>
                      <a:pt x="1373" y="1166"/>
                    </a:lnTo>
                    <a:lnTo>
                      <a:pt x="1407" y="1157"/>
                    </a:lnTo>
                    <a:lnTo>
                      <a:pt x="1440" y="1148"/>
                    </a:lnTo>
                    <a:lnTo>
                      <a:pt x="1470" y="1142"/>
                    </a:lnTo>
                    <a:lnTo>
                      <a:pt x="1500" y="1145"/>
                    </a:lnTo>
                    <a:lnTo>
                      <a:pt x="1528" y="1154"/>
                    </a:lnTo>
                    <a:lnTo>
                      <a:pt x="1554" y="1167"/>
                    </a:lnTo>
                    <a:lnTo>
                      <a:pt x="1581" y="1178"/>
                    </a:lnTo>
                    <a:lnTo>
                      <a:pt x="1605" y="1184"/>
                    </a:lnTo>
                    <a:lnTo>
                      <a:pt x="1628" y="1179"/>
                    </a:lnTo>
                    <a:lnTo>
                      <a:pt x="1649" y="1169"/>
                    </a:lnTo>
                    <a:lnTo>
                      <a:pt x="1669" y="1157"/>
                    </a:lnTo>
                    <a:lnTo>
                      <a:pt x="1688" y="1149"/>
                    </a:lnTo>
                    <a:lnTo>
                      <a:pt x="1706" y="1152"/>
                    </a:lnTo>
                    <a:lnTo>
                      <a:pt x="1722" y="1163"/>
                    </a:lnTo>
                    <a:lnTo>
                      <a:pt x="1737" y="1175"/>
                    </a:lnTo>
                    <a:lnTo>
                      <a:pt x="1751" y="1185"/>
                    </a:lnTo>
                    <a:lnTo>
                      <a:pt x="1763" y="1193"/>
                    </a:lnTo>
                    <a:lnTo>
                      <a:pt x="1776" y="1202"/>
                    </a:lnTo>
                    <a:lnTo>
                      <a:pt x="1786" y="1212"/>
                    </a:lnTo>
                    <a:lnTo>
                      <a:pt x="1796" y="1227"/>
                    </a:lnTo>
                    <a:lnTo>
                      <a:pt x="1805" y="1244"/>
                    </a:lnTo>
                    <a:lnTo>
                      <a:pt x="1813" y="1260"/>
                    </a:lnTo>
                    <a:lnTo>
                      <a:pt x="1819" y="1274"/>
                    </a:lnTo>
                    <a:lnTo>
                      <a:pt x="1825" y="1281"/>
                    </a:lnTo>
                    <a:lnTo>
                      <a:pt x="1830" y="1284"/>
                    </a:lnTo>
                    <a:lnTo>
                      <a:pt x="1834" y="1284"/>
                    </a:lnTo>
                    <a:lnTo>
                      <a:pt x="1838" y="1281"/>
                    </a:lnTo>
                    <a:lnTo>
                      <a:pt x="1842" y="1275"/>
                    </a:lnTo>
                    <a:lnTo>
                      <a:pt x="1845" y="1268"/>
                    </a:lnTo>
                    <a:lnTo>
                      <a:pt x="1848" y="1259"/>
                    </a:lnTo>
                    <a:lnTo>
                      <a:pt x="1849" y="1251"/>
                    </a:lnTo>
                    <a:lnTo>
                      <a:pt x="1852" y="1242"/>
                    </a:lnTo>
                    <a:lnTo>
                      <a:pt x="1854" y="1233"/>
                    </a:lnTo>
                    <a:lnTo>
                      <a:pt x="1855" y="1226"/>
                    </a:lnTo>
                    <a:lnTo>
                      <a:pt x="1857" y="1218"/>
                    </a:lnTo>
                    <a:lnTo>
                      <a:pt x="1858" y="1211"/>
                    </a:lnTo>
                    <a:lnTo>
                      <a:pt x="1859" y="1205"/>
                    </a:lnTo>
                    <a:lnTo>
                      <a:pt x="1860" y="1199"/>
                    </a:lnTo>
                    <a:lnTo>
                      <a:pt x="1862" y="1194"/>
                    </a:lnTo>
                    <a:lnTo>
                      <a:pt x="1863" y="1190"/>
                    </a:lnTo>
                    <a:lnTo>
                      <a:pt x="1863" y="1187"/>
                    </a:lnTo>
                    <a:lnTo>
                      <a:pt x="1864" y="1184"/>
                    </a:lnTo>
                    <a:lnTo>
                      <a:pt x="1864" y="1181"/>
                    </a:lnTo>
                    <a:lnTo>
                      <a:pt x="1865" y="1178"/>
                    </a:lnTo>
                    <a:lnTo>
                      <a:pt x="1865" y="1175"/>
                    </a:lnTo>
                    <a:lnTo>
                      <a:pt x="1867" y="1172"/>
                    </a:lnTo>
                    <a:lnTo>
                      <a:pt x="1867" y="1139"/>
                    </a:lnTo>
                    <a:lnTo>
                      <a:pt x="1865" y="1142"/>
                    </a:lnTo>
                    <a:lnTo>
                      <a:pt x="1865" y="1145"/>
                    </a:lnTo>
                    <a:lnTo>
                      <a:pt x="1864" y="1149"/>
                    </a:lnTo>
                    <a:lnTo>
                      <a:pt x="1864" y="1152"/>
                    </a:lnTo>
                    <a:lnTo>
                      <a:pt x="1863" y="1155"/>
                    </a:lnTo>
                    <a:lnTo>
                      <a:pt x="1863" y="1160"/>
                    </a:lnTo>
                    <a:lnTo>
                      <a:pt x="1862" y="1166"/>
                    </a:lnTo>
                    <a:lnTo>
                      <a:pt x="1860" y="1172"/>
                    </a:lnTo>
                    <a:lnTo>
                      <a:pt x="1859" y="1178"/>
                    </a:lnTo>
                    <a:lnTo>
                      <a:pt x="1858" y="1185"/>
                    </a:lnTo>
                    <a:lnTo>
                      <a:pt x="1857" y="1194"/>
                    </a:lnTo>
                    <a:lnTo>
                      <a:pt x="1855" y="1203"/>
                    </a:lnTo>
                    <a:lnTo>
                      <a:pt x="1854" y="1212"/>
                    </a:lnTo>
                    <a:lnTo>
                      <a:pt x="1852" y="1223"/>
                    </a:lnTo>
                    <a:lnTo>
                      <a:pt x="1849" y="1233"/>
                    </a:lnTo>
                    <a:lnTo>
                      <a:pt x="1848" y="1244"/>
                    </a:lnTo>
                    <a:lnTo>
                      <a:pt x="1845" y="1254"/>
                    </a:lnTo>
                    <a:lnTo>
                      <a:pt x="1842" y="1263"/>
                    </a:lnTo>
                    <a:lnTo>
                      <a:pt x="1838" y="1272"/>
                    </a:lnTo>
                    <a:lnTo>
                      <a:pt x="1834" y="1277"/>
                    </a:lnTo>
                    <a:lnTo>
                      <a:pt x="1830" y="1278"/>
                    </a:lnTo>
                    <a:lnTo>
                      <a:pt x="1825" y="1274"/>
                    </a:lnTo>
                    <a:lnTo>
                      <a:pt x="1819" y="1265"/>
                    </a:lnTo>
                    <a:lnTo>
                      <a:pt x="1813" y="1248"/>
                    </a:lnTo>
                    <a:lnTo>
                      <a:pt x="1805" y="1229"/>
                    </a:lnTo>
                    <a:lnTo>
                      <a:pt x="1796" y="1209"/>
                    </a:lnTo>
                    <a:lnTo>
                      <a:pt x="1786" y="1191"/>
                    </a:lnTo>
                    <a:lnTo>
                      <a:pt x="1776" y="1179"/>
                    </a:lnTo>
                    <a:lnTo>
                      <a:pt x="1763" y="1169"/>
                    </a:lnTo>
                    <a:lnTo>
                      <a:pt x="1751" y="1161"/>
                    </a:lnTo>
                    <a:lnTo>
                      <a:pt x="1737" y="1151"/>
                    </a:lnTo>
                    <a:lnTo>
                      <a:pt x="1722" y="1139"/>
                    </a:lnTo>
                    <a:lnTo>
                      <a:pt x="1706" y="1128"/>
                    </a:lnTo>
                    <a:lnTo>
                      <a:pt x="1688" y="1124"/>
                    </a:lnTo>
                    <a:lnTo>
                      <a:pt x="1669" y="1130"/>
                    </a:lnTo>
                    <a:lnTo>
                      <a:pt x="1649" y="1140"/>
                    </a:lnTo>
                    <a:lnTo>
                      <a:pt x="1628" y="1149"/>
                    </a:lnTo>
                    <a:lnTo>
                      <a:pt x="1605" y="1152"/>
                    </a:lnTo>
                    <a:lnTo>
                      <a:pt x="1581" y="1146"/>
                    </a:lnTo>
                    <a:lnTo>
                      <a:pt x="1554" y="1133"/>
                    </a:lnTo>
                    <a:lnTo>
                      <a:pt x="1528" y="1118"/>
                    </a:lnTo>
                    <a:lnTo>
                      <a:pt x="1500" y="1107"/>
                    </a:lnTo>
                    <a:lnTo>
                      <a:pt x="1470" y="1104"/>
                    </a:lnTo>
                    <a:lnTo>
                      <a:pt x="1440" y="1109"/>
                    </a:lnTo>
                    <a:lnTo>
                      <a:pt x="1407" y="1116"/>
                    </a:lnTo>
                    <a:lnTo>
                      <a:pt x="1373" y="1124"/>
                    </a:lnTo>
                    <a:lnTo>
                      <a:pt x="1338" y="1128"/>
                    </a:lnTo>
                    <a:lnTo>
                      <a:pt x="1301" y="1131"/>
                    </a:lnTo>
                    <a:lnTo>
                      <a:pt x="1264" y="1131"/>
                    </a:lnTo>
                    <a:lnTo>
                      <a:pt x="1223" y="1125"/>
                    </a:lnTo>
                    <a:lnTo>
                      <a:pt x="1182" y="1115"/>
                    </a:lnTo>
                    <a:lnTo>
                      <a:pt x="1139" y="1103"/>
                    </a:lnTo>
                    <a:lnTo>
                      <a:pt x="1095" y="1097"/>
                    </a:lnTo>
                    <a:lnTo>
                      <a:pt x="1048" y="1097"/>
                    </a:lnTo>
                    <a:lnTo>
                      <a:pt x="1001" y="1100"/>
                    </a:lnTo>
                    <a:lnTo>
                      <a:pt x="950" y="1097"/>
                    </a:lnTo>
                    <a:lnTo>
                      <a:pt x="900" y="1077"/>
                    </a:lnTo>
                    <a:lnTo>
                      <a:pt x="846" y="1026"/>
                    </a:lnTo>
                    <a:lnTo>
                      <a:pt x="790" y="935"/>
                    </a:lnTo>
                    <a:lnTo>
                      <a:pt x="734" y="806"/>
                    </a:lnTo>
                    <a:lnTo>
                      <a:pt x="675" y="652"/>
                    </a:lnTo>
                    <a:lnTo>
                      <a:pt x="613" y="499"/>
                    </a:lnTo>
                    <a:lnTo>
                      <a:pt x="551" y="366"/>
                    </a:lnTo>
                    <a:lnTo>
                      <a:pt x="487" y="265"/>
                    </a:lnTo>
                    <a:lnTo>
                      <a:pt x="422" y="204"/>
                    </a:lnTo>
                    <a:lnTo>
                      <a:pt x="355" y="172"/>
                    </a:lnTo>
                    <a:lnTo>
                      <a:pt x="287" y="154"/>
                    </a:lnTo>
                    <a:lnTo>
                      <a:pt x="216" y="135"/>
                    </a:lnTo>
                    <a:lnTo>
                      <a:pt x="146" y="102"/>
                    </a:lnTo>
                    <a:lnTo>
                      <a:pt x="73" y="54"/>
                    </a:lnTo>
                    <a:lnTo>
                      <a:pt x="0" y="0"/>
                    </a:lnTo>
                    <a:lnTo>
                      <a:pt x="0" y="111"/>
                    </a:lnTo>
                    <a:close/>
                  </a:path>
                </a:pathLst>
              </a:custGeom>
              <a:solidFill>
                <a:srgbClr val="CDCDCD"/>
              </a:solidFill>
              <a:ln w="0">
                <a:solidFill>
                  <a:srgbClr val="CDCDCD"/>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23" name="Freeform 337"/>
              <p:cNvSpPr>
                <a:spLocks/>
              </p:cNvSpPr>
              <p:nvPr/>
            </p:nvSpPr>
            <p:spPr bwMode="auto">
              <a:xfrm>
                <a:off x="504" y="856"/>
                <a:ext cx="1867" cy="524"/>
              </a:xfrm>
              <a:custGeom>
                <a:avLst/>
                <a:gdLst>
                  <a:gd name="T0" fmla="*/ 73 w 1867"/>
                  <a:gd name="T1" fmla="*/ 471 h 524"/>
                  <a:gd name="T2" fmla="*/ 216 w 1867"/>
                  <a:gd name="T3" fmla="*/ 444 h 524"/>
                  <a:gd name="T4" fmla="*/ 355 w 1867"/>
                  <a:gd name="T5" fmla="*/ 503 h 524"/>
                  <a:gd name="T6" fmla="*/ 487 w 1867"/>
                  <a:gd name="T7" fmla="*/ 504 h 524"/>
                  <a:gd name="T8" fmla="*/ 613 w 1867"/>
                  <a:gd name="T9" fmla="*/ 374 h 524"/>
                  <a:gd name="T10" fmla="*/ 734 w 1867"/>
                  <a:gd name="T11" fmla="*/ 195 h 524"/>
                  <a:gd name="T12" fmla="*/ 846 w 1867"/>
                  <a:gd name="T13" fmla="*/ 111 h 524"/>
                  <a:gd name="T14" fmla="*/ 950 w 1867"/>
                  <a:gd name="T15" fmla="*/ 113 h 524"/>
                  <a:gd name="T16" fmla="*/ 1048 w 1867"/>
                  <a:gd name="T17" fmla="*/ 119 h 524"/>
                  <a:gd name="T18" fmla="*/ 1139 w 1867"/>
                  <a:gd name="T19" fmla="*/ 101 h 524"/>
                  <a:gd name="T20" fmla="*/ 1223 w 1867"/>
                  <a:gd name="T21" fmla="*/ 83 h 524"/>
                  <a:gd name="T22" fmla="*/ 1301 w 1867"/>
                  <a:gd name="T23" fmla="*/ 80 h 524"/>
                  <a:gd name="T24" fmla="*/ 1373 w 1867"/>
                  <a:gd name="T25" fmla="*/ 69 h 524"/>
                  <a:gd name="T26" fmla="*/ 1440 w 1867"/>
                  <a:gd name="T27" fmla="*/ 47 h 524"/>
                  <a:gd name="T28" fmla="*/ 1500 w 1867"/>
                  <a:gd name="T29" fmla="*/ 27 h 524"/>
                  <a:gd name="T30" fmla="*/ 1554 w 1867"/>
                  <a:gd name="T31" fmla="*/ 6 h 524"/>
                  <a:gd name="T32" fmla="*/ 1605 w 1867"/>
                  <a:gd name="T33" fmla="*/ 3 h 524"/>
                  <a:gd name="T34" fmla="*/ 1649 w 1867"/>
                  <a:gd name="T35" fmla="*/ 21 h 524"/>
                  <a:gd name="T36" fmla="*/ 1688 w 1867"/>
                  <a:gd name="T37" fmla="*/ 39 h 524"/>
                  <a:gd name="T38" fmla="*/ 1722 w 1867"/>
                  <a:gd name="T39" fmla="*/ 62 h 524"/>
                  <a:gd name="T40" fmla="*/ 1751 w 1867"/>
                  <a:gd name="T41" fmla="*/ 89 h 524"/>
                  <a:gd name="T42" fmla="*/ 1776 w 1867"/>
                  <a:gd name="T43" fmla="*/ 107 h 524"/>
                  <a:gd name="T44" fmla="*/ 1796 w 1867"/>
                  <a:gd name="T45" fmla="*/ 128 h 524"/>
                  <a:gd name="T46" fmla="*/ 1813 w 1867"/>
                  <a:gd name="T47" fmla="*/ 150 h 524"/>
                  <a:gd name="T48" fmla="*/ 1825 w 1867"/>
                  <a:gd name="T49" fmla="*/ 173 h 524"/>
                  <a:gd name="T50" fmla="*/ 1834 w 1867"/>
                  <a:gd name="T51" fmla="*/ 191 h 524"/>
                  <a:gd name="T52" fmla="*/ 1842 w 1867"/>
                  <a:gd name="T53" fmla="*/ 207 h 524"/>
                  <a:gd name="T54" fmla="*/ 1848 w 1867"/>
                  <a:gd name="T55" fmla="*/ 222 h 524"/>
                  <a:gd name="T56" fmla="*/ 1852 w 1867"/>
                  <a:gd name="T57" fmla="*/ 234 h 524"/>
                  <a:gd name="T58" fmla="*/ 1855 w 1867"/>
                  <a:gd name="T59" fmla="*/ 246 h 524"/>
                  <a:gd name="T60" fmla="*/ 1858 w 1867"/>
                  <a:gd name="T61" fmla="*/ 255 h 524"/>
                  <a:gd name="T62" fmla="*/ 1860 w 1867"/>
                  <a:gd name="T63" fmla="*/ 263 h 524"/>
                  <a:gd name="T64" fmla="*/ 1863 w 1867"/>
                  <a:gd name="T65" fmla="*/ 269 h 524"/>
                  <a:gd name="T66" fmla="*/ 1864 w 1867"/>
                  <a:gd name="T67" fmla="*/ 273 h 524"/>
                  <a:gd name="T68" fmla="*/ 1865 w 1867"/>
                  <a:gd name="T69" fmla="*/ 276 h 524"/>
                  <a:gd name="T70" fmla="*/ 1867 w 1867"/>
                  <a:gd name="T71" fmla="*/ 279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67" h="524">
                    <a:moveTo>
                      <a:pt x="0" y="524"/>
                    </a:moveTo>
                    <a:lnTo>
                      <a:pt x="73" y="471"/>
                    </a:lnTo>
                    <a:lnTo>
                      <a:pt x="146" y="443"/>
                    </a:lnTo>
                    <a:lnTo>
                      <a:pt x="216" y="444"/>
                    </a:lnTo>
                    <a:lnTo>
                      <a:pt x="287" y="471"/>
                    </a:lnTo>
                    <a:lnTo>
                      <a:pt x="355" y="503"/>
                    </a:lnTo>
                    <a:lnTo>
                      <a:pt x="422" y="519"/>
                    </a:lnTo>
                    <a:lnTo>
                      <a:pt x="487" y="504"/>
                    </a:lnTo>
                    <a:lnTo>
                      <a:pt x="551" y="453"/>
                    </a:lnTo>
                    <a:lnTo>
                      <a:pt x="613" y="374"/>
                    </a:lnTo>
                    <a:lnTo>
                      <a:pt x="675" y="279"/>
                    </a:lnTo>
                    <a:lnTo>
                      <a:pt x="734" y="195"/>
                    </a:lnTo>
                    <a:lnTo>
                      <a:pt x="790" y="138"/>
                    </a:lnTo>
                    <a:lnTo>
                      <a:pt x="846" y="111"/>
                    </a:lnTo>
                    <a:lnTo>
                      <a:pt x="900" y="107"/>
                    </a:lnTo>
                    <a:lnTo>
                      <a:pt x="950" y="113"/>
                    </a:lnTo>
                    <a:lnTo>
                      <a:pt x="1001" y="119"/>
                    </a:lnTo>
                    <a:lnTo>
                      <a:pt x="1048" y="119"/>
                    </a:lnTo>
                    <a:lnTo>
                      <a:pt x="1095" y="113"/>
                    </a:lnTo>
                    <a:lnTo>
                      <a:pt x="1139" y="101"/>
                    </a:lnTo>
                    <a:lnTo>
                      <a:pt x="1182" y="89"/>
                    </a:lnTo>
                    <a:lnTo>
                      <a:pt x="1223" y="83"/>
                    </a:lnTo>
                    <a:lnTo>
                      <a:pt x="1264" y="80"/>
                    </a:lnTo>
                    <a:lnTo>
                      <a:pt x="1301" y="80"/>
                    </a:lnTo>
                    <a:lnTo>
                      <a:pt x="1338" y="77"/>
                    </a:lnTo>
                    <a:lnTo>
                      <a:pt x="1373" y="69"/>
                    </a:lnTo>
                    <a:lnTo>
                      <a:pt x="1407" y="57"/>
                    </a:lnTo>
                    <a:lnTo>
                      <a:pt x="1440" y="47"/>
                    </a:lnTo>
                    <a:lnTo>
                      <a:pt x="1470" y="38"/>
                    </a:lnTo>
                    <a:lnTo>
                      <a:pt x="1500" y="27"/>
                    </a:lnTo>
                    <a:lnTo>
                      <a:pt x="1528" y="15"/>
                    </a:lnTo>
                    <a:lnTo>
                      <a:pt x="1554" y="6"/>
                    </a:lnTo>
                    <a:lnTo>
                      <a:pt x="1581" y="0"/>
                    </a:lnTo>
                    <a:lnTo>
                      <a:pt x="1605" y="3"/>
                    </a:lnTo>
                    <a:lnTo>
                      <a:pt x="1628" y="9"/>
                    </a:lnTo>
                    <a:lnTo>
                      <a:pt x="1649" y="21"/>
                    </a:lnTo>
                    <a:lnTo>
                      <a:pt x="1669" y="32"/>
                    </a:lnTo>
                    <a:lnTo>
                      <a:pt x="1688" y="39"/>
                    </a:lnTo>
                    <a:lnTo>
                      <a:pt x="1706" y="48"/>
                    </a:lnTo>
                    <a:lnTo>
                      <a:pt x="1722" y="62"/>
                    </a:lnTo>
                    <a:lnTo>
                      <a:pt x="1737" y="75"/>
                    </a:lnTo>
                    <a:lnTo>
                      <a:pt x="1751" y="89"/>
                    </a:lnTo>
                    <a:lnTo>
                      <a:pt x="1763" y="98"/>
                    </a:lnTo>
                    <a:lnTo>
                      <a:pt x="1776" y="107"/>
                    </a:lnTo>
                    <a:lnTo>
                      <a:pt x="1786" y="117"/>
                    </a:lnTo>
                    <a:lnTo>
                      <a:pt x="1796" y="128"/>
                    </a:lnTo>
                    <a:lnTo>
                      <a:pt x="1805" y="140"/>
                    </a:lnTo>
                    <a:lnTo>
                      <a:pt x="1813" y="150"/>
                    </a:lnTo>
                    <a:lnTo>
                      <a:pt x="1819" y="162"/>
                    </a:lnTo>
                    <a:lnTo>
                      <a:pt x="1825" y="173"/>
                    </a:lnTo>
                    <a:lnTo>
                      <a:pt x="1830" y="182"/>
                    </a:lnTo>
                    <a:lnTo>
                      <a:pt x="1834" y="191"/>
                    </a:lnTo>
                    <a:lnTo>
                      <a:pt x="1838" y="198"/>
                    </a:lnTo>
                    <a:lnTo>
                      <a:pt x="1842" y="207"/>
                    </a:lnTo>
                    <a:lnTo>
                      <a:pt x="1845" y="215"/>
                    </a:lnTo>
                    <a:lnTo>
                      <a:pt x="1848" y="222"/>
                    </a:lnTo>
                    <a:lnTo>
                      <a:pt x="1849" y="228"/>
                    </a:lnTo>
                    <a:lnTo>
                      <a:pt x="1852" y="234"/>
                    </a:lnTo>
                    <a:lnTo>
                      <a:pt x="1854" y="240"/>
                    </a:lnTo>
                    <a:lnTo>
                      <a:pt x="1855" y="246"/>
                    </a:lnTo>
                    <a:lnTo>
                      <a:pt x="1857" y="251"/>
                    </a:lnTo>
                    <a:lnTo>
                      <a:pt x="1858" y="255"/>
                    </a:lnTo>
                    <a:lnTo>
                      <a:pt x="1859" y="258"/>
                    </a:lnTo>
                    <a:lnTo>
                      <a:pt x="1860" y="263"/>
                    </a:lnTo>
                    <a:lnTo>
                      <a:pt x="1862" y="266"/>
                    </a:lnTo>
                    <a:lnTo>
                      <a:pt x="1863" y="269"/>
                    </a:lnTo>
                    <a:lnTo>
                      <a:pt x="1863" y="270"/>
                    </a:lnTo>
                    <a:lnTo>
                      <a:pt x="1864" y="273"/>
                    </a:lnTo>
                    <a:lnTo>
                      <a:pt x="1864" y="275"/>
                    </a:lnTo>
                    <a:lnTo>
                      <a:pt x="1865" y="276"/>
                    </a:lnTo>
                    <a:lnTo>
                      <a:pt x="1865" y="278"/>
                    </a:lnTo>
                    <a:lnTo>
                      <a:pt x="1867" y="279"/>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24" name="Line 338"/>
              <p:cNvSpPr>
                <a:spLocks noChangeShapeType="1"/>
              </p:cNvSpPr>
              <p:nvPr/>
            </p:nvSpPr>
            <p:spPr bwMode="auto">
              <a:xfrm flipV="1">
                <a:off x="1189" y="2591"/>
                <a:ext cx="0" cy="7"/>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25" name="Line 339"/>
              <p:cNvSpPr>
                <a:spLocks noChangeShapeType="1"/>
              </p:cNvSpPr>
              <p:nvPr/>
            </p:nvSpPr>
            <p:spPr bwMode="auto">
              <a:xfrm flipV="1">
                <a:off x="1189" y="2567"/>
                <a:ext cx="0" cy="7"/>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26" name="Line 340"/>
              <p:cNvSpPr>
                <a:spLocks noChangeShapeType="1"/>
              </p:cNvSpPr>
              <p:nvPr/>
            </p:nvSpPr>
            <p:spPr bwMode="auto">
              <a:xfrm flipV="1">
                <a:off x="1189" y="2543"/>
                <a:ext cx="0" cy="7"/>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27" name="Line 341"/>
              <p:cNvSpPr>
                <a:spLocks noChangeShapeType="1"/>
              </p:cNvSpPr>
              <p:nvPr/>
            </p:nvSpPr>
            <p:spPr bwMode="auto">
              <a:xfrm flipV="1">
                <a:off x="1189" y="2519"/>
                <a:ext cx="0" cy="7"/>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28" name="Line 342"/>
              <p:cNvSpPr>
                <a:spLocks noChangeShapeType="1"/>
              </p:cNvSpPr>
              <p:nvPr/>
            </p:nvSpPr>
            <p:spPr bwMode="auto">
              <a:xfrm flipV="1">
                <a:off x="1189" y="2495"/>
                <a:ext cx="0" cy="7"/>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29" name="Line 343"/>
              <p:cNvSpPr>
                <a:spLocks noChangeShapeType="1"/>
              </p:cNvSpPr>
              <p:nvPr/>
            </p:nvSpPr>
            <p:spPr bwMode="auto">
              <a:xfrm flipV="1">
                <a:off x="1189" y="2472"/>
                <a:ext cx="0" cy="6"/>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30" name="Line 344"/>
              <p:cNvSpPr>
                <a:spLocks noChangeShapeType="1"/>
              </p:cNvSpPr>
              <p:nvPr/>
            </p:nvSpPr>
            <p:spPr bwMode="auto">
              <a:xfrm flipV="1">
                <a:off x="1189" y="2448"/>
                <a:ext cx="0" cy="6"/>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31" name="Line 345"/>
              <p:cNvSpPr>
                <a:spLocks noChangeShapeType="1"/>
              </p:cNvSpPr>
              <p:nvPr/>
            </p:nvSpPr>
            <p:spPr bwMode="auto">
              <a:xfrm flipV="1">
                <a:off x="1189" y="2424"/>
                <a:ext cx="0" cy="6"/>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32" name="Line 346"/>
              <p:cNvSpPr>
                <a:spLocks noChangeShapeType="1"/>
              </p:cNvSpPr>
              <p:nvPr/>
            </p:nvSpPr>
            <p:spPr bwMode="auto">
              <a:xfrm flipV="1">
                <a:off x="1189" y="2400"/>
                <a:ext cx="0" cy="8"/>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33" name="Line 347"/>
              <p:cNvSpPr>
                <a:spLocks noChangeShapeType="1"/>
              </p:cNvSpPr>
              <p:nvPr/>
            </p:nvSpPr>
            <p:spPr bwMode="auto">
              <a:xfrm flipV="1">
                <a:off x="1189" y="2376"/>
                <a:ext cx="0" cy="8"/>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34" name="Line 348"/>
              <p:cNvSpPr>
                <a:spLocks noChangeShapeType="1"/>
              </p:cNvSpPr>
              <p:nvPr/>
            </p:nvSpPr>
            <p:spPr bwMode="auto">
              <a:xfrm flipV="1">
                <a:off x="1189" y="2352"/>
                <a:ext cx="0" cy="8"/>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35" name="Line 349"/>
              <p:cNvSpPr>
                <a:spLocks noChangeShapeType="1"/>
              </p:cNvSpPr>
              <p:nvPr/>
            </p:nvSpPr>
            <p:spPr bwMode="auto">
              <a:xfrm flipV="1">
                <a:off x="1189" y="2328"/>
                <a:ext cx="0" cy="8"/>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36" name="Line 350"/>
              <p:cNvSpPr>
                <a:spLocks noChangeShapeType="1"/>
              </p:cNvSpPr>
              <p:nvPr/>
            </p:nvSpPr>
            <p:spPr bwMode="auto">
              <a:xfrm flipV="1">
                <a:off x="1189" y="2304"/>
                <a:ext cx="0" cy="8"/>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37" name="Line 351"/>
              <p:cNvSpPr>
                <a:spLocks noChangeShapeType="1"/>
              </p:cNvSpPr>
              <p:nvPr/>
            </p:nvSpPr>
            <p:spPr bwMode="auto">
              <a:xfrm flipV="1">
                <a:off x="1189" y="2282"/>
                <a:ext cx="0" cy="6"/>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38" name="Line 352"/>
              <p:cNvSpPr>
                <a:spLocks noChangeShapeType="1"/>
              </p:cNvSpPr>
              <p:nvPr/>
            </p:nvSpPr>
            <p:spPr bwMode="auto">
              <a:xfrm flipV="1">
                <a:off x="1189" y="2258"/>
                <a:ext cx="0" cy="6"/>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39" name="Line 353"/>
              <p:cNvSpPr>
                <a:spLocks noChangeShapeType="1"/>
              </p:cNvSpPr>
              <p:nvPr/>
            </p:nvSpPr>
            <p:spPr bwMode="auto">
              <a:xfrm flipV="1">
                <a:off x="1189" y="2234"/>
                <a:ext cx="0" cy="6"/>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0" name="Line 354"/>
              <p:cNvSpPr>
                <a:spLocks noChangeShapeType="1"/>
              </p:cNvSpPr>
              <p:nvPr/>
            </p:nvSpPr>
            <p:spPr bwMode="auto">
              <a:xfrm flipV="1">
                <a:off x="1189" y="2210"/>
                <a:ext cx="0" cy="7"/>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1" name="Line 355"/>
              <p:cNvSpPr>
                <a:spLocks noChangeShapeType="1"/>
              </p:cNvSpPr>
              <p:nvPr/>
            </p:nvSpPr>
            <p:spPr bwMode="auto">
              <a:xfrm flipV="1">
                <a:off x="1189" y="2186"/>
                <a:ext cx="0" cy="7"/>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2" name="Line 356"/>
              <p:cNvSpPr>
                <a:spLocks noChangeShapeType="1"/>
              </p:cNvSpPr>
              <p:nvPr/>
            </p:nvSpPr>
            <p:spPr bwMode="auto">
              <a:xfrm flipV="1">
                <a:off x="1189" y="2162"/>
                <a:ext cx="0" cy="7"/>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3" name="Line 357"/>
              <p:cNvSpPr>
                <a:spLocks noChangeShapeType="1"/>
              </p:cNvSpPr>
              <p:nvPr/>
            </p:nvSpPr>
            <p:spPr bwMode="auto">
              <a:xfrm flipV="1">
                <a:off x="1189" y="2138"/>
                <a:ext cx="0" cy="7"/>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4" name="Line 358"/>
              <p:cNvSpPr>
                <a:spLocks noChangeShapeType="1"/>
              </p:cNvSpPr>
              <p:nvPr/>
            </p:nvSpPr>
            <p:spPr bwMode="auto">
              <a:xfrm flipV="1">
                <a:off x="1189" y="2114"/>
                <a:ext cx="0" cy="7"/>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5" name="Line 359"/>
              <p:cNvSpPr>
                <a:spLocks noChangeShapeType="1"/>
              </p:cNvSpPr>
              <p:nvPr/>
            </p:nvSpPr>
            <p:spPr bwMode="auto">
              <a:xfrm flipV="1">
                <a:off x="1189" y="2091"/>
                <a:ext cx="0" cy="6"/>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6" name="Line 360"/>
              <p:cNvSpPr>
                <a:spLocks noChangeShapeType="1"/>
              </p:cNvSpPr>
              <p:nvPr/>
            </p:nvSpPr>
            <p:spPr bwMode="auto">
              <a:xfrm flipV="1">
                <a:off x="1189" y="2067"/>
                <a:ext cx="0" cy="6"/>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7" name="Line 361"/>
              <p:cNvSpPr>
                <a:spLocks noChangeShapeType="1"/>
              </p:cNvSpPr>
              <p:nvPr/>
            </p:nvSpPr>
            <p:spPr bwMode="auto">
              <a:xfrm flipV="1">
                <a:off x="1189" y="2043"/>
                <a:ext cx="0" cy="6"/>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8" name="Line 362"/>
              <p:cNvSpPr>
                <a:spLocks noChangeShapeType="1"/>
              </p:cNvSpPr>
              <p:nvPr/>
            </p:nvSpPr>
            <p:spPr bwMode="auto">
              <a:xfrm flipV="1">
                <a:off x="1189" y="2019"/>
                <a:ext cx="0" cy="8"/>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9" name="Line 363"/>
              <p:cNvSpPr>
                <a:spLocks noChangeShapeType="1"/>
              </p:cNvSpPr>
              <p:nvPr/>
            </p:nvSpPr>
            <p:spPr bwMode="auto">
              <a:xfrm flipV="1">
                <a:off x="1189" y="1995"/>
                <a:ext cx="0" cy="8"/>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0" name="Line 364"/>
              <p:cNvSpPr>
                <a:spLocks noChangeShapeType="1"/>
              </p:cNvSpPr>
              <p:nvPr/>
            </p:nvSpPr>
            <p:spPr bwMode="auto">
              <a:xfrm flipV="1">
                <a:off x="1189" y="1971"/>
                <a:ext cx="0" cy="8"/>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1" name="Line 365"/>
              <p:cNvSpPr>
                <a:spLocks noChangeShapeType="1"/>
              </p:cNvSpPr>
              <p:nvPr/>
            </p:nvSpPr>
            <p:spPr bwMode="auto">
              <a:xfrm flipV="1">
                <a:off x="1189" y="1947"/>
                <a:ext cx="0" cy="8"/>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2" name="Line 366"/>
              <p:cNvSpPr>
                <a:spLocks noChangeShapeType="1"/>
              </p:cNvSpPr>
              <p:nvPr/>
            </p:nvSpPr>
            <p:spPr bwMode="auto">
              <a:xfrm flipV="1">
                <a:off x="1189" y="1923"/>
                <a:ext cx="0" cy="8"/>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3" name="Line 367"/>
              <p:cNvSpPr>
                <a:spLocks noChangeShapeType="1"/>
              </p:cNvSpPr>
              <p:nvPr/>
            </p:nvSpPr>
            <p:spPr bwMode="auto">
              <a:xfrm flipV="1">
                <a:off x="1189" y="1901"/>
                <a:ext cx="0" cy="6"/>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4" name="Line 368"/>
              <p:cNvSpPr>
                <a:spLocks noChangeShapeType="1"/>
              </p:cNvSpPr>
              <p:nvPr/>
            </p:nvSpPr>
            <p:spPr bwMode="auto">
              <a:xfrm flipV="1">
                <a:off x="1189" y="1877"/>
                <a:ext cx="0" cy="6"/>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5" name="Line 369"/>
              <p:cNvSpPr>
                <a:spLocks noChangeShapeType="1"/>
              </p:cNvSpPr>
              <p:nvPr/>
            </p:nvSpPr>
            <p:spPr bwMode="auto">
              <a:xfrm flipV="1">
                <a:off x="1189" y="1853"/>
                <a:ext cx="0" cy="6"/>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6" name="Line 370"/>
              <p:cNvSpPr>
                <a:spLocks noChangeShapeType="1"/>
              </p:cNvSpPr>
              <p:nvPr/>
            </p:nvSpPr>
            <p:spPr bwMode="auto">
              <a:xfrm flipV="1">
                <a:off x="1189" y="1829"/>
                <a:ext cx="0" cy="7"/>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7" name="Line 371"/>
              <p:cNvSpPr>
                <a:spLocks noChangeShapeType="1"/>
              </p:cNvSpPr>
              <p:nvPr/>
            </p:nvSpPr>
            <p:spPr bwMode="auto">
              <a:xfrm flipV="1">
                <a:off x="1189" y="1805"/>
                <a:ext cx="0" cy="7"/>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8" name="Line 372"/>
              <p:cNvSpPr>
                <a:spLocks noChangeShapeType="1"/>
              </p:cNvSpPr>
              <p:nvPr/>
            </p:nvSpPr>
            <p:spPr bwMode="auto">
              <a:xfrm flipV="1">
                <a:off x="1189" y="1781"/>
                <a:ext cx="0" cy="7"/>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9" name="Line 373"/>
              <p:cNvSpPr>
                <a:spLocks noChangeShapeType="1"/>
              </p:cNvSpPr>
              <p:nvPr/>
            </p:nvSpPr>
            <p:spPr bwMode="auto">
              <a:xfrm flipV="1">
                <a:off x="1189" y="1756"/>
                <a:ext cx="0" cy="8"/>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60" name="Line 374"/>
              <p:cNvSpPr>
                <a:spLocks noChangeShapeType="1"/>
              </p:cNvSpPr>
              <p:nvPr/>
            </p:nvSpPr>
            <p:spPr bwMode="auto">
              <a:xfrm flipV="1">
                <a:off x="1189" y="1734"/>
                <a:ext cx="0" cy="6"/>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61" name="Line 375"/>
              <p:cNvSpPr>
                <a:spLocks noChangeShapeType="1"/>
              </p:cNvSpPr>
              <p:nvPr/>
            </p:nvSpPr>
            <p:spPr bwMode="auto">
              <a:xfrm flipV="1">
                <a:off x="1189" y="1710"/>
                <a:ext cx="0" cy="6"/>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62" name="Line 376"/>
              <p:cNvSpPr>
                <a:spLocks noChangeShapeType="1"/>
              </p:cNvSpPr>
              <p:nvPr/>
            </p:nvSpPr>
            <p:spPr bwMode="auto">
              <a:xfrm flipV="1">
                <a:off x="1189" y="1686"/>
                <a:ext cx="0" cy="6"/>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63" name="Line 377"/>
              <p:cNvSpPr>
                <a:spLocks noChangeShapeType="1"/>
              </p:cNvSpPr>
              <p:nvPr/>
            </p:nvSpPr>
            <p:spPr bwMode="auto">
              <a:xfrm flipV="1">
                <a:off x="1189" y="1662"/>
                <a:ext cx="0" cy="6"/>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64" name="Line 378"/>
              <p:cNvSpPr>
                <a:spLocks noChangeShapeType="1"/>
              </p:cNvSpPr>
              <p:nvPr/>
            </p:nvSpPr>
            <p:spPr bwMode="auto">
              <a:xfrm flipV="1">
                <a:off x="1189" y="1638"/>
                <a:ext cx="0" cy="7"/>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65" name="Line 379"/>
              <p:cNvSpPr>
                <a:spLocks noChangeShapeType="1"/>
              </p:cNvSpPr>
              <p:nvPr/>
            </p:nvSpPr>
            <p:spPr bwMode="auto">
              <a:xfrm flipV="1">
                <a:off x="1189" y="1614"/>
                <a:ext cx="0" cy="7"/>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66" name="Line 380"/>
              <p:cNvSpPr>
                <a:spLocks noChangeShapeType="1"/>
              </p:cNvSpPr>
              <p:nvPr/>
            </p:nvSpPr>
            <p:spPr bwMode="auto">
              <a:xfrm flipV="1">
                <a:off x="1189" y="1590"/>
                <a:ext cx="0" cy="7"/>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67" name="Line 381"/>
              <p:cNvSpPr>
                <a:spLocks noChangeShapeType="1"/>
              </p:cNvSpPr>
              <p:nvPr/>
            </p:nvSpPr>
            <p:spPr bwMode="auto">
              <a:xfrm flipV="1">
                <a:off x="1189" y="1566"/>
                <a:ext cx="0" cy="7"/>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68" name="Line 382"/>
              <p:cNvSpPr>
                <a:spLocks noChangeShapeType="1"/>
              </p:cNvSpPr>
              <p:nvPr/>
            </p:nvSpPr>
            <p:spPr bwMode="auto">
              <a:xfrm flipV="1">
                <a:off x="1189" y="1543"/>
                <a:ext cx="0" cy="6"/>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69" name="Line 383"/>
              <p:cNvSpPr>
                <a:spLocks noChangeShapeType="1"/>
              </p:cNvSpPr>
              <p:nvPr/>
            </p:nvSpPr>
            <p:spPr bwMode="auto">
              <a:xfrm flipV="1">
                <a:off x="1189" y="1519"/>
                <a:ext cx="0" cy="6"/>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70" name="Line 384"/>
              <p:cNvSpPr>
                <a:spLocks noChangeShapeType="1"/>
              </p:cNvSpPr>
              <p:nvPr/>
            </p:nvSpPr>
            <p:spPr bwMode="auto">
              <a:xfrm flipV="1">
                <a:off x="1189" y="1495"/>
                <a:ext cx="0" cy="6"/>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71" name="Line 385"/>
              <p:cNvSpPr>
                <a:spLocks noChangeShapeType="1"/>
              </p:cNvSpPr>
              <p:nvPr/>
            </p:nvSpPr>
            <p:spPr bwMode="auto">
              <a:xfrm flipV="1">
                <a:off x="1189" y="1471"/>
                <a:ext cx="0" cy="6"/>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72" name="Line 386"/>
              <p:cNvSpPr>
                <a:spLocks noChangeShapeType="1"/>
              </p:cNvSpPr>
              <p:nvPr/>
            </p:nvSpPr>
            <p:spPr bwMode="auto">
              <a:xfrm flipV="1">
                <a:off x="1189" y="1447"/>
                <a:ext cx="0" cy="8"/>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73" name="Line 387"/>
              <p:cNvSpPr>
                <a:spLocks noChangeShapeType="1"/>
              </p:cNvSpPr>
              <p:nvPr/>
            </p:nvSpPr>
            <p:spPr bwMode="auto">
              <a:xfrm flipV="1">
                <a:off x="1189" y="1423"/>
                <a:ext cx="0" cy="8"/>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74" name="Line 388"/>
              <p:cNvSpPr>
                <a:spLocks noChangeShapeType="1"/>
              </p:cNvSpPr>
              <p:nvPr/>
            </p:nvSpPr>
            <p:spPr bwMode="auto">
              <a:xfrm flipV="1">
                <a:off x="1189" y="1399"/>
                <a:ext cx="0" cy="8"/>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75" name="Line 389"/>
              <p:cNvSpPr>
                <a:spLocks noChangeShapeType="1"/>
              </p:cNvSpPr>
              <p:nvPr/>
            </p:nvSpPr>
            <p:spPr bwMode="auto">
              <a:xfrm flipV="1">
                <a:off x="1189" y="1375"/>
                <a:ext cx="0" cy="8"/>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76" name="Line 390"/>
              <p:cNvSpPr>
                <a:spLocks noChangeShapeType="1"/>
              </p:cNvSpPr>
              <p:nvPr/>
            </p:nvSpPr>
            <p:spPr bwMode="auto">
              <a:xfrm flipV="1">
                <a:off x="1189" y="1353"/>
                <a:ext cx="0" cy="6"/>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77" name="Line 391"/>
              <p:cNvSpPr>
                <a:spLocks noChangeShapeType="1"/>
              </p:cNvSpPr>
              <p:nvPr/>
            </p:nvSpPr>
            <p:spPr bwMode="auto">
              <a:xfrm flipV="1">
                <a:off x="1189" y="1329"/>
                <a:ext cx="0" cy="6"/>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78" name="Line 392"/>
              <p:cNvSpPr>
                <a:spLocks noChangeShapeType="1"/>
              </p:cNvSpPr>
              <p:nvPr/>
            </p:nvSpPr>
            <p:spPr bwMode="auto">
              <a:xfrm flipV="1">
                <a:off x="1189" y="1305"/>
                <a:ext cx="0" cy="6"/>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79" name="Line 393"/>
              <p:cNvSpPr>
                <a:spLocks noChangeShapeType="1"/>
              </p:cNvSpPr>
              <p:nvPr/>
            </p:nvSpPr>
            <p:spPr bwMode="auto">
              <a:xfrm flipV="1">
                <a:off x="1189" y="1281"/>
                <a:ext cx="0" cy="6"/>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80" name="Line 394"/>
              <p:cNvSpPr>
                <a:spLocks noChangeShapeType="1"/>
              </p:cNvSpPr>
              <p:nvPr/>
            </p:nvSpPr>
            <p:spPr bwMode="auto">
              <a:xfrm flipV="1">
                <a:off x="1189" y="1257"/>
                <a:ext cx="0" cy="7"/>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81" name="Line 395"/>
              <p:cNvSpPr>
                <a:spLocks noChangeShapeType="1"/>
              </p:cNvSpPr>
              <p:nvPr/>
            </p:nvSpPr>
            <p:spPr bwMode="auto">
              <a:xfrm flipV="1">
                <a:off x="1189" y="1233"/>
                <a:ext cx="0" cy="7"/>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82" name="Line 396"/>
              <p:cNvSpPr>
                <a:spLocks noChangeShapeType="1"/>
              </p:cNvSpPr>
              <p:nvPr/>
            </p:nvSpPr>
            <p:spPr bwMode="auto">
              <a:xfrm flipV="1">
                <a:off x="1189" y="1209"/>
                <a:ext cx="0" cy="7"/>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83" name="Line 397"/>
              <p:cNvSpPr>
                <a:spLocks noChangeShapeType="1"/>
              </p:cNvSpPr>
              <p:nvPr/>
            </p:nvSpPr>
            <p:spPr bwMode="auto">
              <a:xfrm flipV="1">
                <a:off x="1189" y="1185"/>
                <a:ext cx="0" cy="7"/>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84" name="Line 398"/>
              <p:cNvSpPr>
                <a:spLocks noChangeShapeType="1"/>
              </p:cNvSpPr>
              <p:nvPr/>
            </p:nvSpPr>
            <p:spPr bwMode="auto">
              <a:xfrm flipV="1">
                <a:off x="1189" y="1162"/>
                <a:ext cx="0" cy="6"/>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85" name="Line 399"/>
              <p:cNvSpPr>
                <a:spLocks noChangeShapeType="1"/>
              </p:cNvSpPr>
              <p:nvPr/>
            </p:nvSpPr>
            <p:spPr bwMode="auto">
              <a:xfrm flipV="1">
                <a:off x="1189" y="1138"/>
                <a:ext cx="0" cy="6"/>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86" name="Line 400"/>
              <p:cNvSpPr>
                <a:spLocks noChangeShapeType="1"/>
              </p:cNvSpPr>
              <p:nvPr/>
            </p:nvSpPr>
            <p:spPr bwMode="auto">
              <a:xfrm flipV="1">
                <a:off x="1189" y="1114"/>
                <a:ext cx="0" cy="6"/>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87" name="Line 401"/>
              <p:cNvSpPr>
                <a:spLocks noChangeShapeType="1"/>
              </p:cNvSpPr>
              <p:nvPr/>
            </p:nvSpPr>
            <p:spPr bwMode="auto">
              <a:xfrm flipV="1">
                <a:off x="1189" y="1090"/>
                <a:ext cx="0" cy="6"/>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88" name="Line 402"/>
              <p:cNvSpPr>
                <a:spLocks noChangeShapeType="1"/>
              </p:cNvSpPr>
              <p:nvPr/>
            </p:nvSpPr>
            <p:spPr bwMode="auto">
              <a:xfrm flipV="1">
                <a:off x="1189" y="1066"/>
                <a:ext cx="0" cy="8"/>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89" name="Line 403"/>
              <p:cNvSpPr>
                <a:spLocks noChangeShapeType="1"/>
              </p:cNvSpPr>
              <p:nvPr/>
            </p:nvSpPr>
            <p:spPr bwMode="auto">
              <a:xfrm flipV="1">
                <a:off x="1189" y="1042"/>
                <a:ext cx="0" cy="8"/>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90" name="Line 404"/>
              <p:cNvSpPr>
                <a:spLocks noChangeShapeType="1"/>
              </p:cNvSpPr>
              <p:nvPr/>
            </p:nvSpPr>
            <p:spPr bwMode="auto">
              <a:xfrm flipV="1">
                <a:off x="1189" y="1018"/>
                <a:ext cx="0" cy="8"/>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91" name="Line 405"/>
              <p:cNvSpPr>
                <a:spLocks noChangeShapeType="1"/>
              </p:cNvSpPr>
              <p:nvPr/>
            </p:nvSpPr>
            <p:spPr bwMode="auto">
              <a:xfrm flipV="1">
                <a:off x="1189" y="994"/>
                <a:ext cx="0" cy="8"/>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92" name="Line 406"/>
              <p:cNvSpPr>
                <a:spLocks noChangeShapeType="1"/>
              </p:cNvSpPr>
              <p:nvPr/>
            </p:nvSpPr>
            <p:spPr bwMode="auto">
              <a:xfrm flipV="1">
                <a:off x="1189" y="972"/>
                <a:ext cx="0" cy="6"/>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93" name="Line 407"/>
              <p:cNvSpPr>
                <a:spLocks noChangeShapeType="1"/>
              </p:cNvSpPr>
              <p:nvPr/>
            </p:nvSpPr>
            <p:spPr bwMode="auto">
              <a:xfrm flipV="1">
                <a:off x="1189" y="948"/>
                <a:ext cx="0" cy="6"/>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94" name="Line 408"/>
              <p:cNvSpPr>
                <a:spLocks noChangeShapeType="1"/>
              </p:cNvSpPr>
              <p:nvPr/>
            </p:nvSpPr>
            <p:spPr bwMode="auto">
              <a:xfrm flipV="1">
                <a:off x="1189" y="924"/>
                <a:ext cx="0" cy="6"/>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95" name="Line 409"/>
              <p:cNvSpPr>
                <a:spLocks noChangeShapeType="1"/>
              </p:cNvSpPr>
              <p:nvPr/>
            </p:nvSpPr>
            <p:spPr bwMode="auto">
              <a:xfrm flipV="1">
                <a:off x="1189" y="900"/>
                <a:ext cx="0" cy="6"/>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96" name="Line 410"/>
              <p:cNvSpPr>
                <a:spLocks noChangeShapeType="1"/>
              </p:cNvSpPr>
              <p:nvPr/>
            </p:nvSpPr>
            <p:spPr bwMode="auto">
              <a:xfrm flipV="1">
                <a:off x="1189" y="876"/>
                <a:ext cx="0" cy="7"/>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97" name="Line 411"/>
              <p:cNvSpPr>
                <a:spLocks noChangeShapeType="1"/>
              </p:cNvSpPr>
              <p:nvPr/>
            </p:nvSpPr>
            <p:spPr bwMode="auto">
              <a:xfrm flipV="1">
                <a:off x="1189" y="852"/>
                <a:ext cx="0" cy="7"/>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98" name="Line 412"/>
              <p:cNvSpPr>
                <a:spLocks noChangeShapeType="1"/>
              </p:cNvSpPr>
              <p:nvPr/>
            </p:nvSpPr>
            <p:spPr bwMode="auto">
              <a:xfrm flipV="1">
                <a:off x="1189" y="828"/>
                <a:ext cx="0" cy="7"/>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99" name="Line 413"/>
              <p:cNvSpPr>
                <a:spLocks noChangeShapeType="1"/>
              </p:cNvSpPr>
              <p:nvPr/>
            </p:nvSpPr>
            <p:spPr bwMode="auto">
              <a:xfrm flipV="1">
                <a:off x="1189" y="804"/>
                <a:ext cx="0" cy="7"/>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00" name="Line 414"/>
              <p:cNvSpPr>
                <a:spLocks noChangeShapeType="1"/>
              </p:cNvSpPr>
              <p:nvPr/>
            </p:nvSpPr>
            <p:spPr bwMode="auto">
              <a:xfrm flipV="1">
                <a:off x="1189" y="781"/>
                <a:ext cx="0" cy="6"/>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01" name="Line 415"/>
              <p:cNvSpPr>
                <a:spLocks noChangeShapeType="1"/>
              </p:cNvSpPr>
              <p:nvPr/>
            </p:nvSpPr>
            <p:spPr bwMode="auto">
              <a:xfrm flipV="1">
                <a:off x="1189" y="757"/>
                <a:ext cx="0" cy="6"/>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207" name="Group 617"/>
            <p:cNvGrpSpPr>
              <a:grpSpLocks/>
            </p:cNvGrpSpPr>
            <p:nvPr/>
          </p:nvGrpSpPr>
          <p:grpSpPr bwMode="auto">
            <a:xfrm>
              <a:off x="555626" y="1082675"/>
              <a:ext cx="3309938" cy="3225800"/>
              <a:chOff x="350" y="682"/>
              <a:chExt cx="2085" cy="2032"/>
            </a:xfrm>
          </p:grpSpPr>
          <p:sp>
            <p:nvSpPr>
              <p:cNvPr id="502" name="Line 417"/>
              <p:cNvSpPr>
                <a:spLocks noChangeShapeType="1"/>
              </p:cNvSpPr>
              <p:nvPr/>
            </p:nvSpPr>
            <p:spPr bwMode="auto">
              <a:xfrm flipV="1">
                <a:off x="1189" y="733"/>
                <a:ext cx="0" cy="6"/>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3" name="Line 418"/>
              <p:cNvSpPr>
                <a:spLocks noChangeShapeType="1"/>
              </p:cNvSpPr>
              <p:nvPr/>
            </p:nvSpPr>
            <p:spPr bwMode="auto">
              <a:xfrm flipV="1">
                <a:off x="1189" y="709"/>
                <a:ext cx="0" cy="6"/>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4" name="Line 419"/>
              <p:cNvSpPr>
                <a:spLocks noChangeShapeType="1"/>
              </p:cNvSpPr>
              <p:nvPr/>
            </p:nvSpPr>
            <p:spPr bwMode="auto">
              <a:xfrm flipV="1">
                <a:off x="1189" y="685"/>
                <a:ext cx="0" cy="8"/>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5" name="Freeform 420"/>
              <p:cNvSpPr>
                <a:spLocks/>
              </p:cNvSpPr>
              <p:nvPr/>
            </p:nvSpPr>
            <p:spPr bwMode="auto">
              <a:xfrm>
                <a:off x="504" y="856"/>
                <a:ext cx="1867" cy="524"/>
              </a:xfrm>
              <a:custGeom>
                <a:avLst/>
                <a:gdLst>
                  <a:gd name="T0" fmla="*/ 73 w 1867"/>
                  <a:gd name="T1" fmla="*/ 471 h 524"/>
                  <a:gd name="T2" fmla="*/ 216 w 1867"/>
                  <a:gd name="T3" fmla="*/ 444 h 524"/>
                  <a:gd name="T4" fmla="*/ 355 w 1867"/>
                  <a:gd name="T5" fmla="*/ 503 h 524"/>
                  <a:gd name="T6" fmla="*/ 487 w 1867"/>
                  <a:gd name="T7" fmla="*/ 504 h 524"/>
                  <a:gd name="T8" fmla="*/ 613 w 1867"/>
                  <a:gd name="T9" fmla="*/ 374 h 524"/>
                  <a:gd name="T10" fmla="*/ 734 w 1867"/>
                  <a:gd name="T11" fmla="*/ 195 h 524"/>
                  <a:gd name="T12" fmla="*/ 846 w 1867"/>
                  <a:gd name="T13" fmla="*/ 111 h 524"/>
                  <a:gd name="T14" fmla="*/ 950 w 1867"/>
                  <a:gd name="T15" fmla="*/ 113 h 524"/>
                  <a:gd name="T16" fmla="*/ 1048 w 1867"/>
                  <a:gd name="T17" fmla="*/ 119 h 524"/>
                  <a:gd name="T18" fmla="*/ 1139 w 1867"/>
                  <a:gd name="T19" fmla="*/ 101 h 524"/>
                  <a:gd name="T20" fmla="*/ 1223 w 1867"/>
                  <a:gd name="T21" fmla="*/ 83 h 524"/>
                  <a:gd name="T22" fmla="*/ 1301 w 1867"/>
                  <a:gd name="T23" fmla="*/ 80 h 524"/>
                  <a:gd name="T24" fmla="*/ 1373 w 1867"/>
                  <a:gd name="T25" fmla="*/ 69 h 524"/>
                  <a:gd name="T26" fmla="*/ 1440 w 1867"/>
                  <a:gd name="T27" fmla="*/ 47 h 524"/>
                  <a:gd name="T28" fmla="*/ 1500 w 1867"/>
                  <a:gd name="T29" fmla="*/ 27 h 524"/>
                  <a:gd name="T30" fmla="*/ 1554 w 1867"/>
                  <a:gd name="T31" fmla="*/ 6 h 524"/>
                  <a:gd name="T32" fmla="*/ 1605 w 1867"/>
                  <a:gd name="T33" fmla="*/ 3 h 524"/>
                  <a:gd name="T34" fmla="*/ 1649 w 1867"/>
                  <a:gd name="T35" fmla="*/ 21 h 524"/>
                  <a:gd name="T36" fmla="*/ 1688 w 1867"/>
                  <a:gd name="T37" fmla="*/ 39 h 524"/>
                  <a:gd name="T38" fmla="*/ 1722 w 1867"/>
                  <a:gd name="T39" fmla="*/ 62 h 524"/>
                  <a:gd name="T40" fmla="*/ 1751 w 1867"/>
                  <a:gd name="T41" fmla="*/ 89 h 524"/>
                  <a:gd name="T42" fmla="*/ 1776 w 1867"/>
                  <a:gd name="T43" fmla="*/ 107 h 524"/>
                  <a:gd name="T44" fmla="*/ 1796 w 1867"/>
                  <a:gd name="T45" fmla="*/ 128 h 524"/>
                  <a:gd name="T46" fmla="*/ 1813 w 1867"/>
                  <a:gd name="T47" fmla="*/ 150 h 524"/>
                  <a:gd name="T48" fmla="*/ 1825 w 1867"/>
                  <a:gd name="T49" fmla="*/ 173 h 524"/>
                  <a:gd name="T50" fmla="*/ 1834 w 1867"/>
                  <a:gd name="T51" fmla="*/ 191 h 524"/>
                  <a:gd name="T52" fmla="*/ 1842 w 1867"/>
                  <a:gd name="T53" fmla="*/ 207 h 524"/>
                  <a:gd name="T54" fmla="*/ 1848 w 1867"/>
                  <a:gd name="T55" fmla="*/ 222 h 524"/>
                  <a:gd name="T56" fmla="*/ 1852 w 1867"/>
                  <a:gd name="T57" fmla="*/ 234 h 524"/>
                  <a:gd name="T58" fmla="*/ 1855 w 1867"/>
                  <a:gd name="T59" fmla="*/ 246 h 524"/>
                  <a:gd name="T60" fmla="*/ 1858 w 1867"/>
                  <a:gd name="T61" fmla="*/ 255 h 524"/>
                  <a:gd name="T62" fmla="*/ 1860 w 1867"/>
                  <a:gd name="T63" fmla="*/ 263 h 524"/>
                  <a:gd name="T64" fmla="*/ 1863 w 1867"/>
                  <a:gd name="T65" fmla="*/ 269 h 524"/>
                  <a:gd name="T66" fmla="*/ 1864 w 1867"/>
                  <a:gd name="T67" fmla="*/ 273 h 524"/>
                  <a:gd name="T68" fmla="*/ 1865 w 1867"/>
                  <a:gd name="T69" fmla="*/ 276 h 524"/>
                  <a:gd name="T70" fmla="*/ 1867 w 1867"/>
                  <a:gd name="T71" fmla="*/ 279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67" h="524">
                    <a:moveTo>
                      <a:pt x="0" y="524"/>
                    </a:moveTo>
                    <a:lnTo>
                      <a:pt x="73" y="471"/>
                    </a:lnTo>
                    <a:lnTo>
                      <a:pt x="146" y="443"/>
                    </a:lnTo>
                    <a:lnTo>
                      <a:pt x="216" y="444"/>
                    </a:lnTo>
                    <a:lnTo>
                      <a:pt x="287" y="471"/>
                    </a:lnTo>
                    <a:lnTo>
                      <a:pt x="355" y="503"/>
                    </a:lnTo>
                    <a:lnTo>
                      <a:pt x="422" y="519"/>
                    </a:lnTo>
                    <a:lnTo>
                      <a:pt x="487" y="504"/>
                    </a:lnTo>
                    <a:lnTo>
                      <a:pt x="551" y="453"/>
                    </a:lnTo>
                    <a:lnTo>
                      <a:pt x="613" y="374"/>
                    </a:lnTo>
                    <a:lnTo>
                      <a:pt x="675" y="279"/>
                    </a:lnTo>
                    <a:lnTo>
                      <a:pt x="734" y="195"/>
                    </a:lnTo>
                    <a:lnTo>
                      <a:pt x="790" y="138"/>
                    </a:lnTo>
                    <a:lnTo>
                      <a:pt x="846" y="111"/>
                    </a:lnTo>
                    <a:lnTo>
                      <a:pt x="900" y="107"/>
                    </a:lnTo>
                    <a:lnTo>
                      <a:pt x="950" y="113"/>
                    </a:lnTo>
                    <a:lnTo>
                      <a:pt x="1001" y="119"/>
                    </a:lnTo>
                    <a:lnTo>
                      <a:pt x="1048" y="119"/>
                    </a:lnTo>
                    <a:lnTo>
                      <a:pt x="1095" y="113"/>
                    </a:lnTo>
                    <a:lnTo>
                      <a:pt x="1139" y="101"/>
                    </a:lnTo>
                    <a:lnTo>
                      <a:pt x="1182" y="89"/>
                    </a:lnTo>
                    <a:lnTo>
                      <a:pt x="1223" y="83"/>
                    </a:lnTo>
                    <a:lnTo>
                      <a:pt x="1264" y="80"/>
                    </a:lnTo>
                    <a:lnTo>
                      <a:pt x="1301" y="80"/>
                    </a:lnTo>
                    <a:lnTo>
                      <a:pt x="1338" y="77"/>
                    </a:lnTo>
                    <a:lnTo>
                      <a:pt x="1373" y="69"/>
                    </a:lnTo>
                    <a:lnTo>
                      <a:pt x="1407" y="57"/>
                    </a:lnTo>
                    <a:lnTo>
                      <a:pt x="1440" y="47"/>
                    </a:lnTo>
                    <a:lnTo>
                      <a:pt x="1470" y="38"/>
                    </a:lnTo>
                    <a:lnTo>
                      <a:pt x="1500" y="27"/>
                    </a:lnTo>
                    <a:lnTo>
                      <a:pt x="1528" y="15"/>
                    </a:lnTo>
                    <a:lnTo>
                      <a:pt x="1554" y="6"/>
                    </a:lnTo>
                    <a:lnTo>
                      <a:pt x="1581" y="0"/>
                    </a:lnTo>
                    <a:lnTo>
                      <a:pt x="1605" y="3"/>
                    </a:lnTo>
                    <a:lnTo>
                      <a:pt x="1628" y="9"/>
                    </a:lnTo>
                    <a:lnTo>
                      <a:pt x="1649" y="21"/>
                    </a:lnTo>
                    <a:lnTo>
                      <a:pt x="1669" y="32"/>
                    </a:lnTo>
                    <a:lnTo>
                      <a:pt x="1688" y="39"/>
                    </a:lnTo>
                    <a:lnTo>
                      <a:pt x="1706" y="48"/>
                    </a:lnTo>
                    <a:lnTo>
                      <a:pt x="1722" y="62"/>
                    </a:lnTo>
                    <a:lnTo>
                      <a:pt x="1737" y="75"/>
                    </a:lnTo>
                    <a:lnTo>
                      <a:pt x="1751" y="89"/>
                    </a:lnTo>
                    <a:lnTo>
                      <a:pt x="1763" y="98"/>
                    </a:lnTo>
                    <a:lnTo>
                      <a:pt x="1776" y="107"/>
                    </a:lnTo>
                    <a:lnTo>
                      <a:pt x="1786" y="117"/>
                    </a:lnTo>
                    <a:lnTo>
                      <a:pt x="1796" y="128"/>
                    </a:lnTo>
                    <a:lnTo>
                      <a:pt x="1805" y="140"/>
                    </a:lnTo>
                    <a:lnTo>
                      <a:pt x="1813" y="150"/>
                    </a:lnTo>
                    <a:lnTo>
                      <a:pt x="1819" y="162"/>
                    </a:lnTo>
                    <a:lnTo>
                      <a:pt x="1825" y="173"/>
                    </a:lnTo>
                    <a:lnTo>
                      <a:pt x="1830" y="182"/>
                    </a:lnTo>
                    <a:lnTo>
                      <a:pt x="1834" y="191"/>
                    </a:lnTo>
                    <a:lnTo>
                      <a:pt x="1838" y="198"/>
                    </a:lnTo>
                    <a:lnTo>
                      <a:pt x="1842" y="207"/>
                    </a:lnTo>
                    <a:lnTo>
                      <a:pt x="1845" y="215"/>
                    </a:lnTo>
                    <a:lnTo>
                      <a:pt x="1848" y="222"/>
                    </a:lnTo>
                    <a:lnTo>
                      <a:pt x="1849" y="228"/>
                    </a:lnTo>
                    <a:lnTo>
                      <a:pt x="1852" y="234"/>
                    </a:lnTo>
                    <a:lnTo>
                      <a:pt x="1854" y="240"/>
                    </a:lnTo>
                    <a:lnTo>
                      <a:pt x="1855" y="246"/>
                    </a:lnTo>
                    <a:lnTo>
                      <a:pt x="1857" y="251"/>
                    </a:lnTo>
                    <a:lnTo>
                      <a:pt x="1858" y="255"/>
                    </a:lnTo>
                    <a:lnTo>
                      <a:pt x="1859" y="258"/>
                    </a:lnTo>
                    <a:lnTo>
                      <a:pt x="1860" y="263"/>
                    </a:lnTo>
                    <a:lnTo>
                      <a:pt x="1862" y="266"/>
                    </a:lnTo>
                    <a:lnTo>
                      <a:pt x="1863" y="269"/>
                    </a:lnTo>
                    <a:lnTo>
                      <a:pt x="1863" y="270"/>
                    </a:lnTo>
                    <a:lnTo>
                      <a:pt x="1864" y="273"/>
                    </a:lnTo>
                    <a:lnTo>
                      <a:pt x="1864" y="275"/>
                    </a:lnTo>
                    <a:lnTo>
                      <a:pt x="1865" y="276"/>
                    </a:lnTo>
                    <a:lnTo>
                      <a:pt x="1865" y="278"/>
                    </a:lnTo>
                    <a:lnTo>
                      <a:pt x="1867" y="279"/>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6" name="Freeform 421"/>
              <p:cNvSpPr>
                <a:spLocks/>
              </p:cNvSpPr>
              <p:nvPr/>
            </p:nvSpPr>
            <p:spPr bwMode="auto">
              <a:xfrm>
                <a:off x="504" y="1176"/>
                <a:ext cx="1867" cy="270"/>
              </a:xfrm>
              <a:custGeom>
                <a:avLst/>
                <a:gdLst>
                  <a:gd name="T0" fmla="*/ 73 w 1867"/>
                  <a:gd name="T1" fmla="*/ 217 h 270"/>
                  <a:gd name="T2" fmla="*/ 216 w 1867"/>
                  <a:gd name="T3" fmla="*/ 270 h 270"/>
                  <a:gd name="T4" fmla="*/ 355 w 1867"/>
                  <a:gd name="T5" fmla="*/ 243 h 270"/>
                  <a:gd name="T6" fmla="*/ 487 w 1867"/>
                  <a:gd name="T7" fmla="*/ 165 h 270"/>
                  <a:gd name="T8" fmla="*/ 613 w 1867"/>
                  <a:gd name="T9" fmla="*/ 162 h 270"/>
                  <a:gd name="T10" fmla="*/ 734 w 1867"/>
                  <a:gd name="T11" fmla="*/ 186 h 270"/>
                  <a:gd name="T12" fmla="*/ 846 w 1867"/>
                  <a:gd name="T13" fmla="*/ 154 h 270"/>
                  <a:gd name="T14" fmla="*/ 950 w 1867"/>
                  <a:gd name="T15" fmla="*/ 121 h 270"/>
                  <a:gd name="T16" fmla="*/ 1048 w 1867"/>
                  <a:gd name="T17" fmla="*/ 118 h 270"/>
                  <a:gd name="T18" fmla="*/ 1139 w 1867"/>
                  <a:gd name="T19" fmla="*/ 99 h 270"/>
                  <a:gd name="T20" fmla="*/ 1223 w 1867"/>
                  <a:gd name="T21" fmla="*/ 67 h 270"/>
                  <a:gd name="T22" fmla="*/ 1301 w 1867"/>
                  <a:gd name="T23" fmla="*/ 60 h 270"/>
                  <a:gd name="T24" fmla="*/ 1373 w 1867"/>
                  <a:gd name="T25" fmla="*/ 70 h 270"/>
                  <a:gd name="T26" fmla="*/ 1440 w 1867"/>
                  <a:gd name="T27" fmla="*/ 55 h 270"/>
                  <a:gd name="T28" fmla="*/ 1500 w 1867"/>
                  <a:gd name="T29" fmla="*/ 28 h 270"/>
                  <a:gd name="T30" fmla="*/ 1554 w 1867"/>
                  <a:gd name="T31" fmla="*/ 6 h 270"/>
                  <a:gd name="T32" fmla="*/ 1605 w 1867"/>
                  <a:gd name="T33" fmla="*/ 0 h 270"/>
                  <a:gd name="T34" fmla="*/ 1649 w 1867"/>
                  <a:gd name="T35" fmla="*/ 10 h 270"/>
                  <a:gd name="T36" fmla="*/ 1688 w 1867"/>
                  <a:gd name="T37" fmla="*/ 10 h 270"/>
                  <a:gd name="T38" fmla="*/ 1722 w 1867"/>
                  <a:gd name="T39" fmla="*/ 9 h 270"/>
                  <a:gd name="T40" fmla="*/ 1751 w 1867"/>
                  <a:gd name="T41" fmla="*/ 22 h 270"/>
                  <a:gd name="T42" fmla="*/ 1776 w 1867"/>
                  <a:gd name="T43" fmla="*/ 43 h 270"/>
                  <a:gd name="T44" fmla="*/ 1796 w 1867"/>
                  <a:gd name="T45" fmla="*/ 69 h 270"/>
                  <a:gd name="T46" fmla="*/ 1813 w 1867"/>
                  <a:gd name="T47" fmla="*/ 90 h 270"/>
                  <a:gd name="T48" fmla="*/ 1825 w 1867"/>
                  <a:gd name="T49" fmla="*/ 108 h 270"/>
                  <a:gd name="T50" fmla="*/ 1834 w 1867"/>
                  <a:gd name="T51" fmla="*/ 123 h 270"/>
                  <a:gd name="T52" fmla="*/ 1842 w 1867"/>
                  <a:gd name="T53" fmla="*/ 139 h 270"/>
                  <a:gd name="T54" fmla="*/ 1848 w 1867"/>
                  <a:gd name="T55" fmla="*/ 154 h 270"/>
                  <a:gd name="T56" fmla="*/ 1852 w 1867"/>
                  <a:gd name="T57" fmla="*/ 166 h 270"/>
                  <a:gd name="T58" fmla="*/ 1855 w 1867"/>
                  <a:gd name="T59" fmla="*/ 177 h 270"/>
                  <a:gd name="T60" fmla="*/ 1858 w 1867"/>
                  <a:gd name="T61" fmla="*/ 186 h 270"/>
                  <a:gd name="T62" fmla="*/ 1860 w 1867"/>
                  <a:gd name="T63" fmla="*/ 192 h 270"/>
                  <a:gd name="T64" fmla="*/ 1863 w 1867"/>
                  <a:gd name="T65" fmla="*/ 198 h 270"/>
                  <a:gd name="T66" fmla="*/ 1864 w 1867"/>
                  <a:gd name="T67" fmla="*/ 202 h 270"/>
                  <a:gd name="T68" fmla="*/ 1865 w 1867"/>
                  <a:gd name="T69" fmla="*/ 205 h 270"/>
                  <a:gd name="T70" fmla="*/ 1867 w 1867"/>
                  <a:gd name="T71" fmla="*/ 208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67" h="270">
                    <a:moveTo>
                      <a:pt x="0" y="196"/>
                    </a:moveTo>
                    <a:lnTo>
                      <a:pt x="73" y="217"/>
                    </a:lnTo>
                    <a:lnTo>
                      <a:pt x="146" y="246"/>
                    </a:lnTo>
                    <a:lnTo>
                      <a:pt x="216" y="270"/>
                    </a:lnTo>
                    <a:lnTo>
                      <a:pt x="287" y="270"/>
                    </a:lnTo>
                    <a:lnTo>
                      <a:pt x="355" y="243"/>
                    </a:lnTo>
                    <a:lnTo>
                      <a:pt x="422" y="199"/>
                    </a:lnTo>
                    <a:lnTo>
                      <a:pt x="487" y="165"/>
                    </a:lnTo>
                    <a:lnTo>
                      <a:pt x="551" y="154"/>
                    </a:lnTo>
                    <a:lnTo>
                      <a:pt x="613" y="162"/>
                    </a:lnTo>
                    <a:lnTo>
                      <a:pt x="675" y="177"/>
                    </a:lnTo>
                    <a:lnTo>
                      <a:pt x="734" y="186"/>
                    </a:lnTo>
                    <a:lnTo>
                      <a:pt x="790" y="177"/>
                    </a:lnTo>
                    <a:lnTo>
                      <a:pt x="846" y="154"/>
                    </a:lnTo>
                    <a:lnTo>
                      <a:pt x="900" y="135"/>
                    </a:lnTo>
                    <a:lnTo>
                      <a:pt x="950" y="121"/>
                    </a:lnTo>
                    <a:lnTo>
                      <a:pt x="1001" y="118"/>
                    </a:lnTo>
                    <a:lnTo>
                      <a:pt x="1048" y="118"/>
                    </a:lnTo>
                    <a:lnTo>
                      <a:pt x="1095" y="112"/>
                    </a:lnTo>
                    <a:lnTo>
                      <a:pt x="1139" y="99"/>
                    </a:lnTo>
                    <a:lnTo>
                      <a:pt x="1182" y="81"/>
                    </a:lnTo>
                    <a:lnTo>
                      <a:pt x="1223" y="67"/>
                    </a:lnTo>
                    <a:lnTo>
                      <a:pt x="1264" y="60"/>
                    </a:lnTo>
                    <a:lnTo>
                      <a:pt x="1301" y="60"/>
                    </a:lnTo>
                    <a:lnTo>
                      <a:pt x="1338" y="66"/>
                    </a:lnTo>
                    <a:lnTo>
                      <a:pt x="1373" y="70"/>
                    </a:lnTo>
                    <a:lnTo>
                      <a:pt x="1407" y="66"/>
                    </a:lnTo>
                    <a:lnTo>
                      <a:pt x="1440" y="55"/>
                    </a:lnTo>
                    <a:lnTo>
                      <a:pt x="1470" y="42"/>
                    </a:lnTo>
                    <a:lnTo>
                      <a:pt x="1500" y="28"/>
                    </a:lnTo>
                    <a:lnTo>
                      <a:pt x="1528" y="16"/>
                    </a:lnTo>
                    <a:lnTo>
                      <a:pt x="1554" y="6"/>
                    </a:lnTo>
                    <a:lnTo>
                      <a:pt x="1581" y="0"/>
                    </a:lnTo>
                    <a:lnTo>
                      <a:pt x="1605" y="0"/>
                    </a:lnTo>
                    <a:lnTo>
                      <a:pt x="1628" y="4"/>
                    </a:lnTo>
                    <a:lnTo>
                      <a:pt x="1649" y="10"/>
                    </a:lnTo>
                    <a:lnTo>
                      <a:pt x="1669" y="13"/>
                    </a:lnTo>
                    <a:lnTo>
                      <a:pt x="1688" y="10"/>
                    </a:lnTo>
                    <a:lnTo>
                      <a:pt x="1706" y="7"/>
                    </a:lnTo>
                    <a:lnTo>
                      <a:pt x="1722" y="9"/>
                    </a:lnTo>
                    <a:lnTo>
                      <a:pt x="1737" y="15"/>
                    </a:lnTo>
                    <a:lnTo>
                      <a:pt x="1751" y="22"/>
                    </a:lnTo>
                    <a:lnTo>
                      <a:pt x="1763" y="33"/>
                    </a:lnTo>
                    <a:lnTo>
                      <a:pt x="1776" y="43"/>
                    </a:lnTo>
                    <a:lnTo>
                      <a:pt x="1786" y="55"/>
                    </a:lnTo>
                    <a:lnTo>
                      <a:pt x="1796" y="69"/>
                    </a:lnTo>
                    <a:lnTo>
                      <a:pt x="1805" y="79"/>
                    </a:lnTo>
                    <a:lnTo>
                      <a:pt x="1813" y="90"/>
                    </a:lnTo>
                    <a:lnTo>
                      <a:pt x="1819" y="99"/>
                    </a:lnTo>
                    <a:lnTo>
                      <a:pt x="1825" y="108"/>
                    </a:lnTo>
                    <a:lnTo>
                      <a:pt x="1830" y="115"/>
                    </a:lnTo>
                    <a:lnTo>
                      <a:pt x="1834" y="123"/>
                    </a:lnTo>
                    <a:lnTo>
                      <a:pt x="1838" y="132"/>
                    </a:lnTo>
                    <a:lnTo>
                      <a:pt x="1842" y="139"/>
                    </a:lnTo>
                    <a:lnTo>
                      <a:pt x="1845" y="147"/>
                    </a:lnTo>
                    <a:lnTo>
                      <a:pt x="1848" y="154"/>
                    </a:lnTo>
                    <a:lnTo>
                      <a:pt x="1849" y="160"/>
                    </a:lnTo>
                    <a:lnTo>
                      <a:pt x="1852" y="166"/>
                    </a:lnTo>
                    <a:lnTo>
                      <a:pt x="1854" y="172"/>
                    </a:lnTo>
                    <a:lnTo>
                      <a:pt x="1855" y="177"/>
                    </a:lnTo>
                    <a:lnTo>
                      <a:pt x="1857" y="181"/>
                    </a:lnTo>
                    <a:lnTo>
                      <a:pt x="1858" y="186"/>
                    </a:lnTo>
                    <a:lnTo>
                      <a:pt x="1859" y="189"/>
                    </a:lnTo>
                    <a:lnTo>
                      <a:pt x="1860" y="192"/>
                    </a:lnTo>
                    <a:lnTo>
                      <a:pt x="1862" y="195"/>
                    </a:lnTo>
                    <a:lnTo>
                      <a:pt x="1863" y="198"/>
                    </a:lnTo>
                    <a:lnTo>
                      <a:pt x="1863" y="199"/>
                    </a:lnTo>
                    <a:lnTo>
                      <a:pt x="1864" y="202"/>
                    </a:lnTo>
                    <a:lnTo>
                      <a:pt x="1864" y="204"/>
                    </a:lnTo>
                    <a:lnTo>
                      <a:pt x="1865" y="205"/>
                    </a:lnTo>
                    <a:lnTo>
                      <a:pt x="1865" y="207"/>
                    </a:lnTo>
                    <a:lnTo>
                      <a:pt x="1867" y="208"/>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7" name="Freeform 422"/>
              <p:cNvSpPr>
                <a:spLocks/>
              </p:cNvSpPr>
              <p:nvPr/>
            </p:nvSpPr>
            <p:spPr bwMode="auto">
              <a:xfrm>
                <a:off x="504" y="1099"/>
                <a:ext cx="1867" cy="1226"/>
              </a:xfrm>
              <a:custGeom>
                <a:avLst/>
                <a:gdLst>
                  <a:gd name="T0" fmla="*/ 73 w 1867"/>
                  <a:gd name="T1" fmla="*/ 53 h 1226"/>
                  <a:gd name="T2" fmla="*/ 216 w 1867"/>
                  <a:gd name="T3" fmla="*/ 128 h 1226"/>
                  <a:gd name="T4" fmla="*/ 355 w 1867"/>
                  <a:gd name="T5" fmla="*/ 161 h 1226"/>
                  <a:gd name="T6" fmla="*/ 487 w 1867"/>
                  <a:gd name="T7" fmla="*/ 251 h 1226"/>
                  <a:gd name="T8" fmla="*/ 613 w 1867"/>
                  <a:gd name="T9" fmla="*/ 482 h 1226"/>
                  <a:gd name="T10" fmla="*/ 734 w 1867"/>
                  <a:gd name="T11" fmla="*/ 785 h 1226"/>
                  <a:gd name="T12" fmla="*/ 846 w 1867"/>
                  <a:gd name="T13" fmla="*/ 1004 h 1226"/>
                  <a:gd name="T14" fmla="*/ 950 w 1867"/>
                  <a:gd name="T15" fmla="*/ 1072 h 1226"/>
                  <a:gd name="T16" fmla="*/ 1048 w 1867"/>
                  <a:gd name="T17" fmla="*/ 1069 h 1226"/>
                  <a:gd name="T18" fmla="*/ 1139 w 1867"/>
                  <a:gd name="T19" fmla="*/ 1073 h 1226"/>
                  <a:gd name="T20" fmla="*/ 1223 w 1867"/>
                  <a:gd name="T21" fmla="*/ 1094 h 1226"/>
                  <a:gd name="T22" fmla="*/ 1301 w 1867"/>
                  <a:gd name="T23" fmla="*/ 1099 h 1226"/>
                  <a:gd name="T24" fmla="*/ 1373 w 1867"/>
                  <a:gd name="T25" fmla="*/ 1090 h 1226"/>
                  <a:gd name="T26" fmla="*/ 1440 w 1867"/>
                  <a:gd name="T27" fmla="*/ 1073 h 1226"/>
                  <a:gd name="T28" fmla="*/ 1500 w 1867"/>
                  <a:gd name="T29" fmla="*/ 1070 h 1226"/>
                  <a:gd name="T30" fmla="*/ 1554 w 1867"/>
                  <a:gd name="T31" fmla="*/ 1094 h 1226"/>
                  <a:gd name="T32" fmla="*/ 1605 w 1867"/>
                  <a:gd name="T33" fmla="*/ 1112 h 1226"/>
                  <a:gd name="T34" fmla="*/ 1649 w 1867"/>
                  <a:gd name="T35" fmla="*/ 1099 h 1226"/>
                  <a:gd name="T36" fmla="*/ 1688 w 1867"/>
                  <a:gd name="T37" fmla="*/ 1082 h 1226"/>
                  <a:gd name="T38" fmla="*/ 1722 w 1867"/>
                  <a:gd name="T39" fmla="*/ 1096 h 1226"/>
                  <a:gd name="T40" fmla="*/ 1751 w 1867"/>
                  <a:gd name="T41" fmla="*/ 1118 h 1226"/>
                  <a:gd name="T42" fmla="*/ 1776 w 1867"/>
                  <a:gd name="T43" fmla="*/ 1135 h 1226"/>
                  <a:gd name="T44" fmla="*/ 1796 w 1867"/>
                  <a:gd name="T45" fmla="*/ 1163 h 1226"/>
                  <a:gd name="T46" fmla="*/ 1813 w 1867"/>
                  <a:gd name="T47" fmla="*/ 1199 h 1226"/>
                  <a:gd name="T48" fmla="*/ 1825 w 1867"/>
                  <a:gd name="T49" fmla="*/ 1223 h 1226"/>
                  <a:gd name="T50" fmla="*/ 1834 w 1867"/>
                  <a:gd name="T51" fmla="*/ 1226 h 1226"/>
                  <a:gd name="T52" fmla="*/ 1842 w 1867"/>
                  <a:gd name="T53" fmla="*/ 1214 h 1226"/>
                  <a:gd name="T54" fmla="*/ 1848 w 1867"/>
                  <a:gd name="T55" fmla="*/ 1196 h 1226"/>
                  <a:gd name="T56" fmla="*/ 1852 w 1867"/>
                  <a:gd name="T57" fmla="*/ 1177 h 1226"/>
                  <a:gd name="T58" fmla="*/ 1855 w 1867"/>
                  <a:gd name="T59" fmla="*/ 1159 h 1226"/>
                  <a:gd name="T60" fmla="*/ 1858 w 1867"/>
                  <a:gd name="T61" fmla="*/ 1144 h 1226"/>
                  <a:gd name="T62" fmla="*/ 1860 w 1867"/>
                  <a:gd name="T63" fmla="*/ 1130 h 1226"/>
                  <a:gd name="T64" fmla="*/ 1863 w 1867"/>
                  <a:gd name="T65" fmla="*/ 1120 h 1226"/>
                  <a:gd name="T66" fmla="*/ 1864 w 1867"/>
                  <a:gd name="T67" fmla="*/ 1112 h 1226"/>
                  <a:gd name="T68" fmla="*/ 1865 w 1867"/>
                  <a:gd name="T69" fmla="*/ 1106 h 1226"/>
                  <a:gd name="T70" fmla="*/ 1867 w 1867"/>
                  <a:gd name="T71" fmla="*/ 1100 h 1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67" h="1226">
                    <a:moveTo>
                      <a:pt x="0" y="0"/>
                    </a:moveTo>
                    <a:lnTo>
                      <a:pt x="73" y="53"/>
                    </a:lnTo>
                    <a:lnTo>
                      <a:pt x="146" y="98"/>
                    </a:lnTo>
                    <a:lnTo>
                      <a:pt x="216" y="128"/>
                    </a:lnTo>
                    <a:lnTo>
                      <a:pt x="287" y="146"/>
                    </a:lnTo>
                    <a:lnTo>
                      <a:pt x="355" y="161"/>
                    </a:lnTo>
                    <a:lnTo>
                      <a:pt x="422" y="191"/>
                    </a:lnTo>
                    <a:lnTo>
                      <a:pt x="487" y="251"/>
                    </a:lnTo>
                    <a:lnTo>
                      <a:pt x="551" y="350"/>
                    </a:lnTo>
                    <a:lnTo>
                      <a:pt x="613" y="482"/>
                    </a:lnTo>
                    <a:lnTo>
                      <a:pt x="675" y="633"/>
                    </a:lnTo>
                    <a:lnTo>
                      <a:pt x="734" y="785"/>
                    </a:lnTo>
                    <a:lnTo>
                      <a:pt x="790" y="914"/>
                    </a:lnTo>
                    <a:lnTo>
                      <a:pt x="846" y="1004"/>
                    </a:lnTo>
                    <a:lnTo>
                      <a:pt x="900" y="1054"/>
                    </a:lnTo>
                    <a:lnTo>
                      <a:pt x="950" y="1072"/>
                    </a:lnTo>
                    <a:lnTo>
                      <a:pt x="1001" y="1073"/>
                    </a:lnTo>
                    <a:lnTo>
                      <a:pt x="1048" y="1069"/>
                    </a:lnTo>
                    <a:lnTo>
                      <a:pt x="1095" y="1069"/>
                    </a:lnTo>
                    <a:lnTo>
                      <a:pt x="1139" y="1073"/>
                    </a:lnTo>
                    <a:lnTo>
                      <a:pt x="1182" y="1084"/>
                    </a:lnTo>
                    <a:lnTo>
                      <a:pt x="1223" y="1094"/>
                    </a:lnTo>
                    <a:lnTo>
                      <a:pt x="1264" y="1099"/>
                    </a:lnTo>
                    <a:lnTo>
                      <a:pt x="1301" y="1099"/>
                    </a:lnTo>
                    <a:lnTo>
                      <a:pt x="1338" y="1096"/>
                    </a:lnTo>
                    <a:lnTo>
                      <a:pt x="1373" y="1090"/>
                    </a:lnTo>
                    <a:lnTo>
                      <a:pt x="1407" y="1082"/>
                    </a:lnTo>
                    <a:lnTo>
                      <a:pt x="1440" y="1073"/>
                    </a:lnTo>
                    <a:lnTo>
                      <a:pt x="1470" y="1069"/>
                    </a:lnTo>
                    <a:lnTo>
                      <a:pt x="1500" y="1070"/>
                    </a:lnTo>
                    <a:lnTo>
                      <a:pt x="1528" y="1081"/>
                    </a:lnTo>
                    <a:lnTo>
                      <a:pt x="1554" y="1094"/>
                    </a:lnTo>
                    <a:lnTo>
                      <a:pt x="1581" y="1106"/>
                    </a:lnTo>
                    <a:lnTo>
                      <a:pt x="1605" y="1112"/>
                    </a:lnTo>
                    <a:lnTo>
                      <a:pt x="1628" y="1109"/>
                    </a:lnTo>
                    <a:lnTo>
                      <a:pt x="1649" y="1099"/>
                    </a:lnTo>
                    <a:lnTo>
                      <a:pt x="1669" y="1088"/>
                    </a:lnTo>
                    <a:lnTo>
                      <a:pt x="1688" y="1082"/>
                    </a:lnTo>
                    <a:lnTo>
                      <a:pt x="1706" y="1085"/>
                    </a:lnTo>
                    <a:lnTo>
                      <a:pt x="1722" y="1096"/>
                    </a:lnTo>
                    <a:lnTo>
                      <a:pt x="1737" y="1108"/>
                    </a:lnTo>
                    <a:lnTo>
                      <a:pt x="1751" y="1118"/>
                    </a:lnTo>
                    <a:lnTo>
                      <a:pt x="1763" y="1126"/>
                    </a:lnTo>
                    <a:lnTo>
                      <a:pt x="1776" y="1135"/>
                    </a:lnTo>
                    <a:lnTo>
                      <a:pt x="1786" y="1147"/>
                    </a:lnTo>
                    <a:lnTo>
                      <a:pt x="1796" y="1163"/>
                    </a:lnTo>
                    <a:lnTo>
                      <a:pt x="1805" y="1181"/>
                    </a:lnTo>
                    <a:lnTo>
                      <a:pt x="1813" y="1199"/>
                    </a:lnTo>
                    <a:lnTo>
                      <a:pt x="1819" y="1213"/>
                    </a:lnTo>
                    <a:lnTo>
                      <a:pt x="1825" y="1223"/>
                    </a:lnTo>
                    <a:lnTo>
                      <a:pt x="1830" y="1226"/>
                    </a:lnTo>
                    <a:lnTo>
                      <a:pt x="1834" y="1226"/>
                    </a:lnTo>
                    <a:lnTo>
                      <a:pt x="1838" y="1222"/>
                    </a:lnTo>
                    <a:lnTo>
                      <a:pt x="1842" y="1214"/>
                    </a:lnTo>
                    <a:lnTo>
                      <a:pt x="1845" y="1205"/>
                    </a:lnTo>
                    <a:lnTo>
                      <a:pt x="1848" y="1196"/>
                    </a:lnTo>
                    <a:lnTo>
                      <a:pt x="1849" y="1187"/>
                    </a:lnTo>
                    <a:lnTo>
                      <a:pt x="1852" y="1177"/>
                    </a:lnTo>
                    <a:lnTo>
                      <a:pt x="1854" y="1168"/>
                    </a:lnTo>
                    <a:lnTo>
                      <a:pt x="1855" y="1159"/>
                    </a:lnTo>
                    <a:lnTo>
                      <a:pt x="1857" y="1151"/>
                    </a:lnTo>
                    <a:lnTo>
                      <a:pt x="1858" y="1144"/>
                    </a:lnTo>
                    <a:lnTo>
                      <a:pt x="1859" y="1136"/>
                    </a:lnTo>
                    <a:lnTo>
                      <a:pt x="1860" y="1130"/>
                    </a:lnTo>
                    <a:lnTo>
                      <a:pt x="1862" y="1124"/>
                    </a:lnTo>
                    <a:lnTo>
                      <a:pt x="1863" y="1120"/>
                    </a:lnTo>
                    <a:lnTo>
                      <a:pt x="1863" y="1117"/>
                    </a:lnTo>
                    <a:lnTo>
                      <a:pt x="1864" y="1112"/>
                    </a:lnTo>
                    <a:lnTo>
                      <a:pt x="1864" y="1109"/>
                    </a:lnTo>
                    <a:lnTo>
                      <a:pt x="1865" y="1106"/>
                    </a:lnTo>
                    <a:lnTo>
                      <a:pt x="1865" y="1103"/>
                    </a:lnTo>
                    <a:lnTo>
                      <a:pt x="1867" y="110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8" name="Line 423"/>
              <p:cNvSpPr>
                <a:spLocks noChangeShapeType="1"/>
              </p:cNvSpPr>
              <p:nvPr/>
            </p:nvSpPr>
            <p:spPr bwMode="auto">
              <a:xfrm>
                <a:off x="499" y="2598"/>
                <a:ext cx="190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9" name="Line 424"/>
              <p:cNvSpPr>
                <a:spLocks noChangeShapeType="1"/>
              </p:cNvSpPr>
              <p:nvPr/>
            </p:nvSpPr>
            <p:spPr bwMode="auto">
              <a:xfrm flipV="1">
                <a:off x="724" y="2559"/>
                <a:ext cx="0" cy="3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0" name="Freeform 425"/>
              <p:cNvSpPr>
                <a:spLocks/>
              </p:cNvSpPr>
              <p:nvPr/>
            </p:nvSpPr>
            <p:spPr bwMode="auto">
              <a:xfrm>
                <a:off x="652" y="2660"/>
                <a:ext cx="32" cy="54"/>
              </a:xfrm>
              <a:custGeom>
                <a:avLst/>
                <a:gdLst>
                  <a:gd name="T0" fmla="*/ 14 w 32"/>
                  <a:gd name="T1" fmla="*/ 0 h 54"/>
                  <a:gd name="T2" fmla="*/ 8 w 32"/>
                  <a:gd name="T3" fmla="*/ 3 h 54"/>
                  <a:gd name="T4" fmla="*/ 3 w 32"/>
                  <a:gd name="T5" fmla="*/ 10 h 54"/>
                  <a:gd name="T6" fmla="*/ 0 w 32"/>
                  <a:gd name="T7" fmla="*/ 24 h 54"/>
                  <a:gd name="T8" fmla="*/ 0 w 32"/>
                  <a:gd name="T9" fmla="*/ 31 h 54"/>
                  <a:gd name="T10" fmla="*/ 3 w 32"/>
                  <a:gd name="T11" fmla="*/ 43 h 54"/>
                  <a:gd name="T12" fmla="*/ 8 w 32"/>
                  <a:gd name="T13" fmla="*/ 52 h 54"/>
                  <a:gd name="T14" fmla="*/ 14 w 32"/>
                  <a:gd name="T15" fmla="*/ 54 h 54"/>
                  <a:gd name="T16" fmla="*/ 18 w 32"/>
                  <a:gd name="T17" fmla="*/ 54 h 54"/>
                  <a:gd name="T18" fmla="*/ 24 w 32"/>
                  <a:gd name="T19" fmla="*/ 52 h 54"/>
                  <a:gd name="T20" fmla="*/ 29 w 32"/>
                  <a:gd name="T21" fmla="*/ 43 h 54"/>
                  <a:gd name="T22" fmla="*/ 32 w 32"/>
                  <a:gd name="T23" fmla="*/ 31 h 54"/>
                  <a:gd name="T24" fmla="*/ 32 w 32"/>
                  <a:gd name="T25" fmla="*/ 24 h 54"/>
                  <a:gd name="T26" fmla="*/ 29 w 32"/>
                  <a:gd name="T27" fmla="*/ 10 h 54"/>
                  <a:gd name="T28" fmla="*/ 24 w 32"/>
                  <a:gd name="T29" fmla="*/ 3 h 54"/>
                  <a:gd name="T30" fmla="*/ 18 w 32"/>
                  <a:gd name="T31" fmla="*/ 0 h 54"/>
                  <a:gd name="T32" fmla="*/ 14 w 32"/>
                  <a:gd name="T33" fmla="*/ 0 h 54"/>
                  <a:gd name="T34" fmla="*/ 9 w 32"/>
                  <a:gd name="T35" fmla="*/ 3 h 54"/>
                  <a:gd name="T36" fmla="*/ 8 w 32"/>
                  <a:gd name="T37" fmla="*/ 6 h 54"/>
                  <a:gd name="T38" fmla="*/ 5 w 32"/>
                  <a:gd name="T39" fmla="*/ 10 h 54"/>
                  <a:gd name="T40" fmla="*/ 3 w 32"/>
                  <a:gd name="T41" fmla="*/ 24 h 54"/>
                  <a:gd name="T42" fmla="*/ 3 w 32"/>
                  <a:gd name="T43" fmla="*/ 31 h 54"/>
                  <a:gd name="T44" fmla="*/ 5 w 32"/>
                  <a:gd name="T45" fmla="*/ 43 h 54"/>
                  <a:gd name="T46" fmla="*/ 8 w 32"/>
                  <a:gd name="T47" fmla="*/ 49 h 54"/>
                  <a:gd name="T48" fmla="*/ 9 w 32"/>
                  <a:gd name="T49" fmla="*/ 52 h 54"/>
                  <a:gd name="T50" fmla="*/ 14 w 32"/>
                  <a:gd name="T5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2" h="54">
                    <a:moveTo>
                      <a:pt x="14" y="0"/>
                    </a:moveTo>
                    <a:lnTo>
                      <a:pt x="8" y="3"/>
                    </a:lnTo>
                    <a:lnTo>
                      <a:pt x="3" y="10"/>
                    </a:lnTo>
                    <a:lnTo>
                      <a:pt x="0" y="24"/>
                    </a:lnTo>
                    <a:lnTo>
                      <a:pt x="0" y="31"/>
                    </a:lnTo>
                    <a:lnTo>
                      <a:pt x="3" y="43"/>
                    </a:lnTo>
                    <a:lnTo>
                      <a:pt x="8" y="52"/>
                    </a:lnTo>
                    <a:lnTo>
                      <a:pt x="14" y="54"/>
                    </a:lnTo>
                    <a:lnTo>
                      <a:pt x="18" y="54"/>
                    </a:lnTo>
                    <a:lnTo>
                      <a:pt x="24" y="52"/>
                    </a:lnTo>
                    <a:lnTo>
                      <a:pt x="29" y="43"/>
                    </a:lnTo>
                    <a:lnTo>
                      <a:pt x="32" y="31"/>
                    </a:lnTo>
                    <a:lnTo>
                      <a:pt x="32" y="24"/>
                    </a:lnTo>
                    <a:lnTo>
                      <a:pt x="29" y="10"/>
                    </a:lnTo>
                    <a:lnTo>
                      <a:pt x="24" y="3"/>
                    </a:lnTo>
                    <a:lnTo>
                      <a:pt x="18" y="0"/>
                    </a:lnTo>
                    <a:lnTo>
                      <a:pt x="14" y="0"/>
                    </a:lnTo>
                    <a:lnTo>
                      <a:pt x="9" y="3"/>
                    </a:lnTo>
                    <a:lnTo>
                      <a:pt x="8" y="6"/>
                    </a:lnTo>
                    <a:lnTo>
                      <a:pt x="5" y="10"/>
                    </a:lnTo>
                    <a:lnTo>
                      <a:pt x="3" y="24"/>
                    </a:lnTo>
                    <a:lnTo>
                      <a:pt x="3" y="31"/>
                    </a:lnTo>
                    <a:lnTo>
                      <a:pt x="5" y="43"/>
                    </a:lnTo>
                    <a:lnTo>
                      <a:pt x="8" y="49"/>
                    </a:lnTo>
                    <a:lnTo>
                      <a:pt x="9" y="52"/>
                    </a:lnTo>
                    <a:lnTo>
                      <a:pt x="14"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1" name="Freeform 426"/>
              <p:cNvSpPr>
                <a:spLocks/>
              </p:cNvSpPr>
              <p:nvPr/>
            </p:nvSpPr>
            <p:spPr bwMode="auto">
              <a:xfrm>
                <a:off x="670" y="2660"/>
                <a:ext cx="11" cy="54"/>
              </a:xfrm>
              <a:custGeom>
                <a:avLst/>
                <a:gdLst>
                  <a:gd name="T0" fmla="*/ 0 w 11"/>
                  <a:gd name="T1" fmla="*/ 54 h 54"/>
                  <a:gd name="T2" fmla="*/ 5 w 11"/>
                  <a:gd name="T3" fmla="*/ 52 h 54"/>
                  <a:gd name="T4" fmla="*/ 6 w 11"/>
                  <a:gd name="T5" fmla="*/ 49 h 54"/>
                  <a:gd name="T6" fmla="*/ 9 w 11"/>
                  <a:gd name="T7" fmla="*/ 43 h 54"/>
                  <a:gd name="T8" fmla="*/ 11 w 11"/>
                  <a:gd name="T9" fmla="*/ 31 h 54"/>
                  <a:gd name="T10" fmla="*/ 11 w 11"/>
                  <a:gd name="T11" fmla="*/ 24 h 54"/>
                  <a:gd name="T12" fmla="*/ 9 w 11"/>
                  <a:gd name="T13" fmla="*/ 10 h 54"/>
                  <a:gd name="T14" fmla="*/ 6 w 11"/>
                  <a:gd name="T15" fmla="*/ 6 h 54"/>
                  <a:gd name="T16" fmla="*/ 5 w 11"/>
                  <a:gd name="T17" fmla="*/ 3 h 54"/>
                  <a:gd name="T18" fmla="*/ 0 w 11"/>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54">
                    <a:moveTo>
                      <a:pt x="0" y="54"/>
                    </a:moveTo>
                    <a:lnTo>
                      <a:pt x="5" y="52"/>
                    </a:lnTo>
                    <a:lnTo>
                      <a:pt x="6" y="49"/>
                    </a:lnTo>
                    <a:lnTo>
                      <a:pt x="9" y="43"/>
                    </a:lnTo>
                    <a:lnTo>
                      <a:pt x="11" y="31"/>
                    </a:lnTo>
                    <a:lnTo>
                      <a:pt x="11" y="24"/>
                    </a:lnTo>
                    <a:lnTo>
                      <a:pt x="9" y="10"/>
                    </a:lnTo>
                    <a:lnTo>
                      <a:pt x="6" y="6"/>
                    </a:lnTo>
                    <a:lnTo>
                      <a:pt x="5"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2" name="Freeform 427"/>
              <p:cNvSpPr>
                <a:spLocks/>
              </p:cNvSpPr>
              <p:nvPr/>
            </p:nvSpPr>
            <p:spPr bwMode="auto">
              <a:xfrm>
                <a:off x="699" y="2709"/>
                <a:ext cx="4" cy="5"/>
              </a:xfrm>
              <a:custGeom>
                <a:avLst/>
                <a:gdLst>
                  <a:gd name="T0" fmla="*/ 1 w 4"/>
                  <a:gd name="T1" fmla="*/ 0 h 5"/>
                  <a:gd name="T2" fmla="*/ 0 w 4"/>
                  <a:gd name="T3" fmla="*/ 3 h 5"/>
                  <a:gd name="T4" fmla="*/ 1 w 4"/>
                  <a:gd name="T5" fmla="*/ 5 h 5"/>
                  <a:gd name="T6" fmla="*/ 4 w 4"/>
                  <a:gd name="T7" fmla="*/ 3 h 5"/>
                  <a:gd name="T8" fmla="*/ 1 w 4"/>
                  <a:gd name="T9" fmla="*/ 0 h 5"/>
                </a:gdLst>
                <a:ahLst/>
                <a:cxnLst>
                  <a:cxn ang="0">
                    <a:pos x="T0" y="T1"/>
                  </a:cxn>
                  <a:cxn ang="0">
                    <a:pos x="T2" y="T3"/>
                  </a:cxn>
                  <a:cxn ang="0">
                    <a:pos x="T4" y="T5"/>
                  </a:cxn>
                  <a:cxn ang="0">
                    <a:pos x="T6" y="T7"/>
                  </a:cxn>
                  <a:cxn ang="0">
                    <a:pos x="T8" y="T9"/>
                  </a:cxn>
                </a:cxnLst>
                <a:rect l="0" t="0" r="r" b="b"/>
                <a:pathLst>
                  <a:path w="4" h="5">
                    <a:moveTo>
                      <a:pt x="1" y="0"/>
                    </a:moveTo>
                    <a:lnTo>
                      <a:pt x="0" y="3"/>
                    </a:lnTo>
                    <a:lnTo>
                      <a:pt x="1" y="5"/>
                    </a:lnTo>
                    <a:lnTo>
                      <a:pt x="4" y="3"/>
                    </a:lnTo>
                    <a:lnTo>
                      <a:pt x="1"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3" name="Freeform 428"/>
              <p:cNvSpPr>
                <a:spLocks/>
              </p:cNvSpPr>
              <p:nvPr/>
            </p:nvSpPr>
            <p:spPr bwMode="auto">
              <a:xfrm>
                <a:off x="718" y="2660"/>
                <a:ext cx="30" cy="54"/>
              </a:xfrm>
              <a:custGeom>
                <a:avLst/>
                <a:gdLst>
                  <a:gd name="T0" fmla="*/ 26 w 30"/>
                  <a:gd name="T1" fmla="*/ 7 h 54"/>
                  <a:gd name="T2" fmla="*/ 24 w 30"/>
                  <a:gd name="T3" fmla="*/ 10 h 54"/>
                  <a:gd name="T4" fmla="*/ 26 w 30"/>
                  <a:gd name="T5" fmla="*/ 13 h 54"/>
                  <a:gd name="T6" fmla="*/ 28 w 30"/>
                  <a:gd name="T7" fmla="*/ 10 h 54"/>
                  <a:gd name="T8" fmla="*/ 28 w 30"/>
                  <a:gd name="T9" fmla="*/ 7 h 54"/>
                  <a:gd name="T10" fmla="*/ 26 w 30"/>
                  <a:gd name="T11" fmla="*/ 3 h 54"/>
                  <a:gd name="T12" fmla="*/ 21 w 30"/>
                  <a:gd name="T13" fmla="*/ 0 h 54"/>
                  <a:gd name="T14" fmla="*/ 15 w 30"/>
                  <a:gd name="T15" fmla="*/ 0 h 54"/>
                  <a:gd name="T16" fmla="*/ 9 w 30"/>
                  <a:gd name="T17" fmla="*/ 3 h 54"/>
                  <a:gd name="T18" fmla="*/ 4 w 30"/>
                  <a:gd name="T19" fmla="*/ 7 h 54"/>
                  <a:gd name="T20" fmla="*/ 2 w 30"/>
                  <a:gd name="T21" fmla="*/ 13 h 54"/>
                  <a:gd name="T22" fmla="*/ 0 w 30"/>
                  <a:gd name="T23" fmla="*/ 24 h 54"/>
                  <a:gd name="T24" fmla="*/ 0 w 30"/>
                  <a:gd name="T25" fmla="*/ 39 h 54"/>
                  <a:gd name="T26" fmla="*/ 2 w 30"/>
                  <a:gd name="T27" fmla="*/ 46 h 54"/>
                  <a:gd name="T28" fmla="*/ 6 w 30"/>
                  <a:gd name="T29" fmla="*/ 52 h 54"/>
                  <a:gd name="T30" fmla="*/ 12 w 30"/>
                  <a:gd name="T31" fmla="*/ 54 h 54"/>
                  <a:gd name="T32" fmla="*/ 17 w 30"/>
                  <a:gd name="T33" fmla="*/ 54 h 54"/>
                  <a:gd name="T34" fmla="*/ 24 w 30"/>
                  <a:gd name="T35" fmla="*/ 52 h 54"/>
                  <a:gd name="T36" fmla="*/ 28 w 30"/>
                  <a:gd name="T37" fmla="*/ 46 h 54"/>
                  <a:gd name="T38" fmla="*/ 30 w 30"/>
                  <a:gd name="T39" fmla="*/ 39 h 54"/>
                  <a:gd name="T40" fmla="*/ 30 w 30"/>
                  <a:gd name="T41" fmla="*/ 36 h 54"/>
                  <a:gd name="T42" fmla="*/ 28 w 30"/>
                  <a:gd name="T43" fmla="*/ 28 h 54"/>
                  <a:gd name="T44" fmla="*/ 24 w 30"/>
                  <a:gd name="T45" fmla="*/ 24 h 54"/>
                  <a:gd name="T46" fmla="*/ 17 w 30"/>
                  <a:gd name="T47" fmla="*/ 21 h 54"/>
                  <a:gd name="T48" fmla="*/ 15 w 30"/>
                  <a:gd name="T49" fmla="*/ 21 h 54"/>
                  <a:gd name="T50" fmla="*/ 9 w 30"/>
                  <a:gd name="T51" fmla="*/ 24 h 54"/>
                  <a:gd name="T52" fmla="*/ 4 w 30"/>
                  <a:gd name="T53" fmla="*/ 28 h 54"/>
                  <a:gd name="T54" fmla="*/ 2 w 30"/>
                  <a:gd name="T55" fmla="*/ 3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0" h="54">
                    <a:moveTo>
                      <a:pt x="26" y="7"/>
                    </a:moveTo>
                    <a:lnTo>
                      <a:pt x="24" y="10"/>
                    </a:lnTo>
                    <a:lnTo>
                      <a:pt x="26" y="13"/>
                    </a:lnTo>
                    <a:lnTo>
                      <a:pt x="28" y="10"/>
                    </a:lnTo>
                    <a:lnTo>
                      <a:pt x="28" y="7"/>
                    </a:lnTo>
                    <a:lnTo>
                      <a:pt x="26" y="3"/>
                    </a:lnTo>
                    <a:lnTo>
                      <a:pt x="21" y="0"/>
                    </a:lnTo>
                    <a:lnTo>
                      <a:pt x="15" y="0"/>
                    </a:lnTo>
                    <a:lnTo>
                      <a:pt x="9" y="3"/>
                    </a:lnTo>
                    <a:lnTo>
                      <a:pt x="4" y="7"/>
                    </a:lnTo>
                    <a:lnTo>
                      <a:pt x="2" y="13"/>
                    </a:lnTo>
                    <a:lnTo>
                      <a:pt x="0" y="24"/>
                    </a:lnTo>
                    <a:lnTo>
                      <a:pt x="0" y="39"/>
                    </a:lnTo>
                    <a:lnTo>
                      <a:pt x="2" y="46"/>
                    </a:lnTo>
                    <a:lnTo>
                      <a:pt x="6" y="52"/>
                    </a:lnTo>
                    <a:lnTo>
                      <a:pt x="12" y="54"/>
                    </a:lnTo>
                    <a:lnTo>
                      <a:pt x="17" y="54"/>
                    </a:lnTo>
                    <a:lnTo>
                      <a:pt x="24" y="52"/>
                    </a:lnTo>
                    <a:lnTo>
                      <a:pt x="28" y="46"/>
                    </a:lnTo>
                    <a:lnTo>
                      <a:pt x="30" y="39"/>
                    </a:lnTo>
                    <a:lnTo>
                      <a:pt x="30" y="36"/>
                    </a:lnTo>
                    <a:lnTo>
                      <a:pt x="28" y="28"/>
                    </a:lnTo>
                    <a:lnTo>
                      <a:pt x="24" y="24"/>
                    </a:lnTo>
                    <a:lnTo>
                      <a:pt x="17" y="21"/>
                    </a:lnTo>
                    <a:lnTo>
                      <a:pt x="15" y="21"/>
                    </a:lnTo>
                    <a:lnTo>
                      <a:pt x="9" y="24"/>
                    </a:lnTo>
                    <a:lnTo>
                      <a:pt x="4" y="28"/>
                    </a:lnTo>
                    <a:lnTo>
                      <a:pt x="2" y="3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4" name="Freeform 429"/>
              <p:cNvSpPr>
                <a:spLocks/>
              </p:cNvSpPr>
              <p:nvPr/>
            </p:nvSpPr>
            <p:spPr bwMode="auto">
              <a:xfrm>
                <a:off x="720" y="2660"/>
                <a:ext cx="13" cy="54"/>
              </a:xfrm>
              <a:custGeom>
                <a:avLst/>
                <a:gdLst>
                  <a:gd name="T0" fmla="*/ 13 w 13"/>
                  <a:gd name="T1" fmla="*/ 0 h 54"/>
                  <a:gd name="T2" fmla="*/ 9 w 13"/>
                  <a:gd name="T3" fmla="*/ 3 h 54"/>
                  <a:gd name="T4" fmla="*/ 4 w 13"/>
                  <a:gd name="T5" fmla="*/ 7 h 54"/>
                  <a:gd name="T6" fmla="*/ 2 w 13"/>
                  <a:gd name="T7" fmla="*/ 13 h 54"/>
                  <a:gd name="T8" fmla="*/ 0 w 13"/>
                  <a:gd name="T9" fmla="*/ 24 h 54"/>
                  <a:gd name="T10" fmla="*/ 0 w 13"/>
                  <a:gd name="T11" fmla="*/ 39 h 54"/>
                  <a:gd name="T12" fmla="*/ 2 w 13"/>
                  <a:gd name="T13" fmla="*/ 46 h 54"/>
                  <a:gd name="T14" fmla="*/ 7 w 13"/>
                  <a:gd name="T15" fmla="*/ 52 h 54"/>
                  <a:gd name="T16" fmla="*/ 10 w 13"/>
                  <a:gd name="T17"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54">
                    <a:moveTo>
                      <a:pt x="13" y="0"/>
                    </a:moveTo>
                    <a:lnTo>
                      <a:pt x="9" y="3"/>
                    </a:lnTo>
                    <a:lnTo>
                      <a:pt x="4" y="7"/>
                    </a:lnTo>
                    <a:lnTo>
                      <a:pt x="2" y="13"/>
                    </a:lnTo>
                    <a:lnTo>
                      <a:pt x="0" y="24"/>
                    </a:lnTo>
                    <a:lnTo>
                      <a:pt x="0" y="39"/>
                    </a:lnTo>
                    <a:lnTo>
                      <a:pt x="2" y="46"/>
                    </a:lnTo>
                    <a:lnTo>
                      <a:pt x="7" y="52"/>
                    </a:lnTo>
                    <a:lnTo>
                      <a:pt x="10"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5" name="Freeform 430"/>
              <p:cNvSpPr>
                <a:spLocks/>
              </p:cNvSpPr>
              <p:nvPr/>
            </p:nvSpPr>
            <p:spPr bwMode="auto">
              <a:xfrm>
                <a:off x="735" y="2681"/>
                <a:ext cx="11" cy="33"/>
              </a:xfrm>
              <a:custGeom>
                <a:avLst/>
                <a:gdLst>
                  <a:gd name="T0" fmla="*/ 0 w 11"/>
                  <a:gd name="T1" fmla="*/ 33 h 33"/>
                  <a:gd name="T2" fmla="*/ 4 w 11"/>
                  <a:gd name="T3" fmla="*/ 31 h 33"/>
                  <a:gd name="T4" fmla="*/ 9 w 11"/>
                  <a:gd name="T5" fmla="*/ 25 h 33"/>
                  <a:gd name="T6" fmla="*/ 11 w 11"/>
                  <a:gd name="T7" fmla="*/ 18 h 33"/>
                  <a:gd name="T8" fmla="*/ 11 w 11"/>
                  <a:gd name="T9" fmla="*/ 15 h 33"/>
                  <a:gd name="T10" fmla="*/ 9 w 11"/>
                  <a:gd name="T11" fmla="*/ 7 h 33"/>
                  <a:gd name="T12" fmla="*/ 4 w 11"/>
                  <a:gd name="T13" fmla="*/ 3 h 33"/>
                  <a:gd name="T14" fmla="*/ 0 w 11"/>
                  <a:gd name="T15" fmla="*/ 0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33">
                    <a:moveTo>
                      <a:pt x="0" y="33"/>
                    </a:moveTo>
                    <a:lnTo>
                      <a:pt x="4" y="31"/>
                    </a:lnTo>
                    <a:lnTo>
                      <a:pt x="9" y="25"/>
                    </a:lnTo>
                    <a:lnTo>
                      <a:pt x="11" y="18"/>
                    </a:lnTo>
                    <a:lnTo>
                      <a:pt x="11" y="15"/>
                    </a:lnTo>
                    <a:lnTo>
                      <a:pt x="9" y="7"/>
                    </a:lnTo>
                    <a:lnTo>
                      <a:pt x="4"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6" name="Freeform 431"/>
              <p:cNvSpPr>
                <a:spLocks/>
              </p:cNvSpPr>
              <p:nvPr/>
            </p:nvSpPr>
            <p:spPr bwMode="auto">
              <a:xfrm>
                <a:off x="761" y="2660"/>
                <a:ext cx="31" cy="54"/>
              </a:xfrm>
              <a:custGeom>
                <a:avLst/>
                <a:gdLst>
                  <a:gd name="T0" fmla="*/ 13 w 31"/>
                  <a:gd name="T1" fmla="*/ 0 h 54"/>
                  <a:gd name="T2" fmla="*/ 7 w 31"/>
                  <a:gd name="T3" fmla="*/ 3 h 54"/>
                  <a:gd name="T4" fmla="*/ 2 w 31"/>
                  <a:gd name="T5" fmla="*/ 10 h 54"/>
                  <a:gd name="T6" fmla="*/ 0 w 31"/>
                  <a:gd name="T7" fmla="*/ 24 h 54"/>
                  <a:gd name="T8" fmla="*/ 0 w 31"/>
                  <a:gd name="T9" fmla="*/ 31 h 54"/>
                  <a:gd name="T10" fmla="*/ 2 w 31"/>
                  <a:gd name="T11" fmla="*/ 43 h 54"/>
                  <a:gd name="T12" fmla="*/ 7 w 31"/>
                  <a:gd name="T13" fmla="*/ 52 h 54"/>
                  <a:gd name="T14" fmla="*/ 13 w 31"/>
                  <a:gd name="T15" fmla="*/ 54 h 54"/>
                  <a:gd name="T16" fmla="*/ 17 w 31"/>
                  <a:gd name="T17" fmla="*/ 54 h 54"/>
                  <a:gd name="T18" fmla="*/ 24 w 31"/>
                  <a:gd name="T19" fmla="*/ 52 h 54"/>
                  <a:gd name="T20" fmla="*/ 29 w 31"/>
                  <a:gd name="T21" fmla="*/ 43 h 54"/>
                  <a:gd name="T22" fmla="*/ 31 w 31"/>
                  <a:gd name="T23" fmla="*/ 31 h 54"/>
                  <a:gd name="T24" fmla="*/ 31 w 31"/>
                  <a:gd name="T25" fmla="*/ 24 h 54"/>
                  <a:gd name="T26" fmla="*/ 29 w 31"/>
                  <a:gd name="T27" fmla="*/ 10 h 54"/>
                  <a:gd name="T28" fmla="*/ 24 w 31"/>
                  <a:gd name="T29" fmla="*/ 3 h 54"/>
                  <a:gd name="T30" fmla="*/ 17 w 31"/>
                  <a:gd name="T31" fmla="*/ 0 h 54"/>
                  <a:gd name="T32" fmla="*/ 13 w 31"/>
                  <a:gd name="T33" fmla="*/ 0 h 54"/>
                  <a:gd name="T34" fmla="*/ 8 w 31"/>
                  <a:gd name="T35" fmla="*/ 3 h 54"/>
                  <a:gd name="T36" fmla="*/ 7 w 31"/>
                  <a:gd name="T37" fmla="*/ 6 h 54"/>
                  <a:gd name="T38" fmla="*/ 5 w 31"/>
                  <a:gd name="T39" fmla="*/ 10 h 54"/>
                  <a:gd name="T40" fmla="*/ 2 w 31"/>
                  <a:gd name="T41" fmla="*/ 24 h 54"/>
                  <a:gd name="T42" fmla="*/ 2 w 31"/>
                  <a:gd name="T43" fmla="*/ 31 h 54"/>
                  <a:gd name="T44" fmla="*/ 5 w 31"/>
                  <a:gd name="T45" fmla="*/ 43 h 54"/>
                  <a:gd name="T46" fmla="*/ 7 w 31"/>
                  <a:gd name="T47" fmla="*/ 49 h 54"/>
                  <a:gd name="T48" fmla="*/ 8 w 31"/>
                  <a:gd name="T49" fmla="*/ 52 h 54"/>
                  <a:gd name="T50" fmla="*/ 13 w 31"/>
                  <a:gd name="T5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54">
                    <a:moveTo>
                      <a:pt x="13" y="0"/>
                    </a:moveTo>
                    <a:lnTo>
                      <a:pt x="7" y="3"/>
                    </a:lnTo>
                    <a:lnTo>
                      <a:pt x="2" y="10"/>
                    </a:lnTo>
                    <a:lnTo>
                      <a:pt x="0" y="24"/>
                    </a:lnTo>
                    <a:lnTo>
                      <a:pt x="0" y="31"/>
                    </a:lnTo>
                    <a:lnTo>
                      <a:pt x="2" y="43"/>
                    </a:lnTo>
                    <a:lnTo>
                      <a:pt x="7" y="52"/>
                    </a:lnTo>
                    <a:lnTo>
                      <a:pt x="13" y="54"/>
                    </a:lnTo>
                    <a:lnTo>
                      <a:pt x="17" y="54"/>
                    </a:lnTo>
                    <a:lnTo>
                      <a:pt x="24" y="52"/>
                    </a:lnTo>
                    <a:lnTo>
                      <a:pt x="29" y="43"/>
                    </a:lnTo>
                    <a:lnTo>
                      <a:pt x="31" y="31"/>
                    </a:lnTo>
                    <a:lnTo>
                      <a:pt x="31" y="24"/>
                    </a:lnTo>
                    <a:lnTo>
                      <a:pt x="29" y="10"/>
                    </a:lnTo>
                    <a:lnTo>
                      <a:pt x="24" y="3"/>
                    </a:lnTo>
                    <a:lnTo>
                      <a:pt x="17" y="0"/>
                    </a:lnTo>
                    <a:lnTo>
                      <a:pt x="13" y="0"/>
                    </a:lnTo>
                    <a:lnTo>
                      <a:pt x="8" y="3"/>
                    </a:lnTo>
                    <a:lnTo>
                      <a:pt x="7" y="6"/>
                    </a:lnTo>
                    <a:lnTo>
                      <a:pt x="5" y="10"/>
                    </a:lnTo>
                    <a:lnTo>
                      <a:pt x="2" y="24"/>
                    </a:lnTo>
                    <a:lnTo>
                      <a:pt x="2" y="31"/>
                    </a:lnTo>
                    <a:lnTo>
                      <a:pt x="5" y="43"/>
                    </a:lnTo>
                    <a:lnTo>
                      <a:pt x="7" y="49"/>
                    </a:lnTo>
                    <a:lnTo>
                      <a:pt x="8" y="52"/>
                    </a:lnTo>
                    <a:lnTo>
                      <a:pt x="13"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7" name="Freeform 432"/>
              <p:cNvSpPr>
                <a:spLocks/>
              </p:cNvSpPr>
              <p:nvPr/>
            </p:nvSpPr>
            <p:spPr bwMode="auto">
              <a:xfrm>
                <a:off x="778" y="2660"/>
                <a:ext cx="12" cy="54"/>
              </a:xfrm>
              <a:custGeom>
                <a:avLst/>
                <a:gdLst>
                  <a:gd name="T0" fmla="*/ 0 w 12"/>
                  <a:gd name="T1" fmla="*/ 54 h 54"/>
                  <a:gd name="T2" fmla="*/ 5 w 12"/>
                  <a:gd name="T3" fmla="*/ 52 h 54"/>
                  <a:gd name="T4" fmla="*/ 7 w 12"/>
                  <a:gd name="T5" fmla="*/ 49 h 54"/>
                  <a:gd name="T6" fmla="*/ 9 w 12"/>
                  <a:gd name="T7" fmla="*/ 43 h 54"/>
                  <a:gd name="T8" fmla="*/ 12 w 12"/>
                  <a:gd name="T9" fmla="*/ 31 h 54"/>
                  <a:gd name="T10" fmla="*/ 12 w 12"/>
                  <a:gd name="T11" fmla="*/ 24 h 54"/>
                  <a:gd name="T12" fmla="*/ 9 w 12"/>
                  <a:gd name="T13" fmla="*/ 10 h 54"/>
                  <a:gd name="T14" fmla="*/ 7 w 12"/>
                  <a:gd name="T15" fmla="*/ 6 h 54"/>
                  <a:gd name="T16" fmla="*/ 5 w 12"/>
                  <a:gd name="T17" fmla="*/ 3 h 54"/>
                  <a:gd name="T18" fmla="*/ 0 w 12"/>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54">
                    <a:moveTo>
                      <a:pt x="0" y="54"/>
                    </a:moveTo>
                    <a:lnTo>
                      <a:pt x="5" y="52"/>
                    </a:lnTo>
                    <a:lnTo>
                      <a:pt x="7" y="49"/>
                    </a:lnTo>
                    <a:lnTo>
                      <a:pt x="9" y="43"/>
                    </a:lnTo>
                    <a:lnTo>
                      <a:pt x="12" y="31"/>
                    </a:lnTo>
                    <a:lnTo>
                      <a:pt x="12" y="24"/>
                    </a:lnTo>
                    <a:lnTo>
                      <a:pt x="9" y="10"/>
                    </a:lnTo>
                    <a:lnTo>
                      <a:pt x="7" y="6"/>
                    </a:lnTo>
                    <a:lnTo>
                      <a:pt x="5"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8" name="Line 433"/>
              <p:cNvSpPr>
                <a:spLocks noChangeShapeType="1"/>
              </p:cNvSpPr>
              <p:nvPr/>
            </p:nvSpPr>
            <p:spPr bwMode="auto">
              <a:xfrm flipV="1">
                <a:off x="1136" y="2559"/>
                <a:ext cx="0" cy="3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9" name="Freeform 434"/>
              <p:cNvSpPr>
                <a:spLocks/>
              </p:cNvSpPr>
              <p:nvPr/>
            </p:nvSpPr>
            <p:spPr bwMode="auto">
              <a:xfrm>
                <a:off x="1064" y="2660"/>
                <a:ext cx="30" cy="54"/>
              </a:xfrm>
              <a:custGeom>
                <a:avLst/>
                <a:gdLst>
                  <a:gd name="T0" fmla="*/ 13 w 30"/>
                  <a:gd name="T1" fmla="*/ 0 h 54"/>
                  <a:gd name="T2" fmla="*/ 6 w 30"/>
                  <a:gd name="T3" fmla="*/ 3 h 54"/>
                  <a:gd name="T4" fmla="*/ 1 w 30"/>
                  <a:gd name="T5" fmla="*/ 10 h 54"/>
                  <a:gd name="T6" fmla="*/ 0 w 30"/>
                  <a:gd name="T7" fmla="*/ 24 h 54"/>
                  <a:gd name="T8" fmla="*/ 0 w 30"/>
                  <a:gd name="T9" fmla="*/ 31 h 54"/>
                  <a:gd name="T10" fmla="*/ 1 w 30"/>
                  <a:gd name="T11" fmla="*/ 43 h 54"/>
                  <a:gd name="T12" fmla="*/ 6 w 30"/>
                  <a:gd name="T13" fmla="*/ 52 h 54"/>
                  <a:gd name="T14" fmla="*/ 13 w 30"/>
                  <a:gd name="T15" fmla="*/ 54 h 54"/>
                  <a:gd name="T16" fmla="*/ 16 w 30"/>
                  <a:gd name="T17" fmla="*/ 54 h 54"/>
                  <a:gd name="T18" fmla="*/ 24 w 30"/>
                  <a:gd name="T19" fmla="*/ 52 h 54"/>
                  <a:gd name="T20" fmla="*/ 28 w 30"/>
                  <a:gd name="T21" fmla="*/ 43 h 54"/>
                  <a:gd name="T22" fmla="*/ 30 w 30"/>
                  <a:gd name="T23" fmla="*/ 31 h 54"/>
                  <a:gd name="T24" fmla="*/ 30 w 30"/>
                  <a:gd name="T25" fmla="*/ 24 h 54"/>
                  <a:gd name="T26" fmla="*/ 28 w 30"/>
                  <a:gd name="T27" fmla="*/ 10 h 54"/>
                  <a:gd name="T28" fmla="*/ 24 w 30"/>
                  <a:gd name="T29" fmla="*/ 3 h 54"/>
                  <a:gd name="T30" fmla="*/ 16 w 30"/>
                  <a:gd name="T31" fmla="*/ 0 h 54"/>
                  <a:gd name="T32" fmla="*/ 13 w 30"/>
                  <a:gd name="T33" fmla="*/ 0 h 54"/>
                  <a:gd name="T34" fmla="*/ 9 w 30"/>
                  <a:gd name="T35" fmla="*/ 3 h 54"/>
                  <a:gd name="T36" fmla="*/ 6 w 30"/>
                  <a:gd name="T37" fmla="*/ 6 h 54"/>
                  <a:gd name="T38" fmla="*/ 4 w 30"/>
                  <a:gd name="T39" fmla="*/ 10 h 54"/>
                  <a:gd name="T40" fmla="*/ 1 w 30"/>
                  <a:gd name="T41" fmla="*/ 24 h 54"/>
                  <a:gd name="T42" fmla="*/ 1 w 30"/>
                  <a:gd name="T43" fmla="*/ 31 h 54"/>
                  <a:gd name="T44" fmla="*/ 4 w 30"/>
                  <a:gd name="T45" fmla="*/ 43 h 54"/>
                  <a:gd name="T46" fmla="*/ 6 w 30"/>
                  <a:gd name="T47" fmla="*/ 49 h 54"/>
                  <a:gd name="T48" fmla="*/ 9 w 30"/>
                  <a:gd name="T49" fmla="*/ 52 h 54"/>
                  <a:gd name="T50" fmla="*/ 13 w 30"/>
                  <a:gd name="T5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0" h="54">
                    <a:moveTo>
                      <a:pt x="13" y="0"/>
                    </a:moveTo>
                    <a:lnTo>
                      <a:pt x="6" y="3"/>
                    </a:lnTo>
                    <a:lnTo>
                      <a:pt x="1" y="10"/>
                    </a:lnTo>
                    <a:lnTo>
                      <a:pt x="0" y="24"/>
                    </a:lnTo>
                    <a:lnTo>
                      <a:pt x="0" y="31"/>
                    </a:lnTo>
                    <a:lnTo>
                      <a:pt x="1" y="43"/>
                    </a:lnTo>
                    <a:lnTo>
                      <a:pt x="6" y="52"/>
                    </a:lnTo>
                    <a:lnTo>
                      <a:pt x="13" y="54"/>
                    </a:lnTo>
                    <a:lnTo>
                      <a:pt x="16" y="54"/>
                    </a:lnTo>
                    <a:lnTo>
                      <a:pt x="24" y="52"/>
                    </a:lnTo>
                    <a:lnTo>
                      <a:pt x="28" y="43"/>
                    </a:lnTo>
                    <a:lnTo>
                      <a:pt x="30" y="31"/>
                    </a:lnTo>
                    <a:lnTo>
                      <a:pt x="30" y="24"/>
                    </a:lnTo>
                    <a:lnTo>
                      <a:pt x="28" y="10"/>
                    </a:lnTo>
                    <a:lnTo>
                      <a:pt x="24" y="3"/>
                    </a:lnTo>
                    <a:lnTo>
                      <a:pt x="16" y="0"/>
                    </a:lnTo>
                    <a:lnTo>
                      <a:pt x="13" y="0"/>
                    </a:lnTo>
                    <a:lnTo>
                      <a:pt x="9" y="3"/>
                    </a:lnTo>
                    <a:lnTo>
                      <a:pt x="6" y="6"/>
                    </a:lnTo>
                    <a:lnTo>
                      <a:pt x="4" y="10"/>
                    </a:lnTo>
                    <a:lnTo>
                      <a:pt x="1" y="24"/>
                    </a:lnTo>
                    <a:lnTo>
                      <a:pt x="1" y="31"/>
                    </a:lnTo>
                    <a:lnTo>
                      <a:pt x="4" y="43"/>
                    </a:lnTo>
                    <a:lnTo>
                      <a:pt x="6" y="49"/>
                    </a:lnTo>
                    <a:lnTo>
                      <a:pt x="9" y="52"/>
                    </a:lnTo>
                    <a:lnTo>
                      <a:pt x="13"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0" name="Freeform 435"/>
              <p:cNvSpPr>
                <a:spLocks/>
              </p:cNvSpPr>
              <p:nvPr/>
            </p:nvSpPr>
            <p:spPr bwMode="auto">
              <a:xfrm>
                <a:off x="1080" y="2660"/>
                <a:ext cx="12" cy="54"/>
              </a:xfrm>
              <a:custGeom>
                <a:avLst/>
                <a:gdLst>
                  <a:gd name="T0" fmla="*/ 0 w 12"/>
                  <a:gd name="T1" fmla="*/ 54 h 54"/>
                  <a:gd name="T2" fmla="*/ 5 w 12"/>
                  <a:gd name="T3" fmla="*/ 52 h 54"/>
                  <a:gd name="T4" fmla="*/ 8 w 12"/>
                  <a:gd name="T5" fmla="*/ 49 h 54"/>
                  <a:gd name="T6" fmla="*/ 9 w 12"/>
                  <a:gd name="T7" fmla="*/ 43 h 54"/>
                  <a:gd name="T8" fmla="*/ 12 w 12"/>
                  <a:gd name="T9" fmla="*/ 31 h 54"/>
                  <a:gd name="T10" fmla="*/ 12 w 12"/>
                  <a:gd name="T11" fmla="*/ 24 h 54"/>
                  <a:gd name="T12" fmla="*/ 9 w 12"/>
                  <a:gd name="T13" fmla="*/ 10 h 54"/>
                  <a:gd name="T14" fmla="*/ 8 w 12"/>
                  <a:gd name="T15" fmla="*/ 6 h 54"/>
                  <a:gd name="T16" fmla="*/ 5 w 12"/>
                  <a:gd name="T17" fmla="*/ 3 h 54"/>
                  <a:gd name="T18" fmla="*/ 0 w 12"/>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54">
                    <a:moveTo>
                      <a:pt x="0" y="54"/>
                    </a:moveTo>
                    <a:lnTo>
                      <a:pt x="5" y="52"/>
                    </a:lnTo>
                    <a:lnTo>
                      <a:pt x="8" y="49"/>
                    </a:lnTo>
                    <a:lnTo>
                      <a:pt x="9" y="43"/>
                    </a:lnTo>
                    <a:lnTo>
                      <a:pt x="12" y="31"/>
                    </a:lnTo>
                    <a:lnTo>
                      <a:pt x="12" y="24"/>
                    </a:lnTo>
                    <a:lnTo>
                      <a:pt x="9" y="10"/>
                    </a:lnTo>
                    <a:lnTo>
                      <a:pt x="8" y="6"/>
                    </a:lnTo>
                    <a:lnTo>
                      <a:pt x="5"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1" name="Freeform 436"/>
              <p:cNvSpPr>
                <a:spLocks/>
              </p:cNvSpPr>
              <p:nvPr/>
            </p:nvSpPr>
            <p:spPr bwMode="auto">
              <a:xfrm>
                <a:off x="1109" y="2709"/>
                <a:ext cx="4" cy="5"/>
              </a:xfrm>
              <a:custGeom>
                <a:avLst/>
                <a:gdLst>
                  <a:gd name="T0" fmla="*/ 3 w 4"/>
                  <a:gd name="T1" fmla="*/ 0 h 5"/>
                  <a:gd name="T2" fmla="*/ 0 w 4"/>
                  <a:gd name="T3" fmla="*/ 3 h 5"/>
                  <a:gd name="T4" fmla="*/ 3 w 4"/>
                  <a:gd name="T5" fmla="*/ 5 h 5"/>
                  <a:gd name="T6" fmla="*/ 4 w 4"/>
                  <a:gd name="T7" fmla="*/ 3 h 5"/>
                  <a:gd name="T8" fmla="*/ 3 w 4"/>
                  <a:gd name="T9" fmla="*/ 0 h 5"/>
                </a:gdLst>
                <a:ahLst/>
                <a:cxnLst>
                  <a:cxn ang="0">
                    <a:pos x="T0" y="T1"/>
                  </a:cxn>
                  <a:cxn ang="0">
                    <a:pos x="T2" y="T3"/>
                  </a:cxn>
                  <a:cxn ang="0">
                    <a:pos x="T4" y="T5"/>
                  </a:cxn>
                  <a:cxn ang="0">
                    <a:pos x="T6" y="T7"/>
                  </a:cxn>
                  <a:cxn ang="0">
                    <a:pos x="T8" y="T9"/>
                  </a:cxn>
                </a:cxnLst>
                <a:rect l="0" t="0" r="r" b="b"/>
                <a:pathLst>
                  <a:path w="4" h="5">
                    <a:moveTo>
                      <a:pt x="3" y="0"/>
                    </a:moveTo>
                    <a:lnTo>
                      <a:pt x="0" y="3"/>
                    </a:lnTo>
                    <a:lnTo>
                      <a:pt x="3" y="5"/>
                    </a:lnTo>
                    <a:lnTo>
                      <a:pt x="4" y="3"/>
                    </a:lnTo>
                    <a:lnTo>
                      <a:pt x="3"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2" name="Line 437"/>
              <p:cNvSpPr>
                <a:spLocks noChangeShapeType="1"/>
              </p:cNvSpPr>
              <p:nvPr/>
            </p:nvSpPr>
            <p:spPr bwMode="auto">
              <a:xfrm>
                <a:off x="1128" y="2660"/>
                <a:ext cx="0" cy="16"/>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3" name="Freeform 438"/>
              <p:cNvSpPr>
                <a:spLocks/>
              </p:cNvSpPr>
              <p:nvPr/>
            </p:nvSpPr>
            <p:spPr bwMode="auto">
              <a:xfrm>
                <a:off x="1128" y="2660"/>
                <a:ext cx="30" cy="10"/>
              </a:xfrm>
              <a:custGeom>
                <a:avLst/>
                <a:gdLst>
                  <a:gd name="T0" fmla="*/ 0 w 30"/>
                  <a:gd name="T1" fmla="*/ 10 h 10"/>
                  <a:gd name="T2" fmla="*/ 3 w 30"/>
                  <a:gd name="T3" fmla="*/ 6 h 10"/>
                  <a:gd name="T4" fmla="*/ 8 w 30"/>
                  <a:gd name="T5" fmla="*/ 0 h 10"/>
                  <a:gd name="T6" fmla="*/ 12 w 30"/>
                  <a:gd name="T7" fmla="*/ 0 h 10"/>
                  <a:gd name="T8" fmla="*/ 23 w 30"/>
                  <a:gd name="T9" fmla="*/ 7 h 10"/>
                  <a:gd name="T10" fmla="*/ 27 w 30"/>
                  <a:gd name="T11" fmla="*/ 7 h 10"/>
                  <a:gd name="T12" fmla="*/ 29 w 30"/>
                  <a:gd name="T13" fmla="*/ 6 h 10"/>
                  <a:gd name="T14" fmla="*/ 30 w 30"/>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10">
                    <a:moveTo>
                      <a:pt x="0" y="10"/>
                    </a:moveTo>
                    <a:lnTo>
                      <a:pt x="3" y="6"/>
                    </a:lnTo>
                    <a:lnTo>
                      <a:pt x="8" y="0"/>
                    </a:lnTo>
                    <a:lnTo>
                      <a:pt x="12" y="0"/>
                    </a:lnTo>
                    <a:lnTo>
                      <a:pt x="23" y="7"/>
                    </a:lnTo>
                    <a:lnTo>
                      <a:pt x="27" y="7"/>
                    </a:lnTo>
                    <a:lnTo>
                      <a:pt x="29" y="6"/>
                    </a:lnTo>
                    <a:lnTo>
                      <a:pt x="3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4" name="Freeform 439"/>
              <p:cNvSpPr>
                <a:spLocks/>
              </p:cNvSpPr>
              <p:nvPr/>
            </p:nvSpPr>
            <p:spPr bwMode="auto">
              <a:xfrm>
                <a:off x="1131" y="2663"/>
                <a:ext cx="20" cy="4"/>
              </a:xfrm>
              <a:custGeom>
                <a:avLst/>
                <a:gdLst>
                  <a:gd name="T0" fmla="*/ 0 w 20"/>
                  <a:gd name="T1" fmla="*/ 3 h 4"/>
                  <a:gd name="T2" fmla="*/ 5 w 20"/>
                  <a:gd name="T3" fmla="*/ 0 h 4"/>
                  <a:gd name="T4" fmla="*/ 9 w 20"/>
                  <a:gd name="T5" fmla="*/ 0 h 4"/>
                  <a:gd name="T6" fmla="*/ 20 w 20"/>
                  <a:gd name="T7" fmla="*/ 4 h 4"/>
                </a:gdLst>
                <a:ahLst/>
                <a:cxnLst>
                  <a:cxn ang="0">
                    <a:pos x="T0" y="T1"/>
                  </a:cxn>
                  <a:cxn ang="0">
                    <a:pos x="T2" y="T3"/>
                  </a:cxn>
                  <a:cxn ang="0">
                    <a:pos x="T4" y="T5"/>
                  </a:cxn>
                  <a:cxn ang="0">
                    <a:pos x="T6" y="T7"/>
                  </a:cxn>
                </a:cxnLst>
                <a:rect l="0" t="0" r="r" b="b"/>
                <a:pathLst>
                  <a:path w="20" h="4">
                    <a:moveTo>
                      <a:pt x="0" y="3"/>
                    </a:moveTo>
                    <a:lnTo>
                      <a:pt x="5" y="0"/>
                    </a:lnTo>
                    <a:lnTo>
                      <a:pt x="9" y="0"/>
                    </a:lnTo>
                    <a:lnTo>
                      <a:pt x="20" y="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5" name="Freeform 440"/>
              <p:cNvSpPr>
                <a:spLocks/>
              </p:cNvSpPr>
              <p:nvPr/>
            </p:nvSpPr>
            <p:spPr bwMode="auto">
              <a:xfrm>
                <a:off x="1143" y="2660"/>
                <a:ext cx="15" cy="54"/>
              </a:xfrm>
              <a:custGeom>
                <a:avLst/>
                <a:gdLst>
                  <a:gd name="T0" fmla="*/ 15 w 15"/>
                  <a:gd name="T1" fmla="*/ 0 h 54"/>
                  <a:gd name="T2" fmla="*/ 15 w 15"/>
                  <a:gd name="T3" fmla="*/ 7 h 54"/>
                  <a:gd name="T4" fmla="*/ 14 w 15"/>
                  <a:gd name="T5" fmla="*/ 16 h 54"/>
                  <a:gd name="T6" fmla="*/ 5 w 15"/>
                  <a:gd name="T7" fmla="*/ 28 h 54"/>
                  <a:gd name="T8" fmla="*/ 3 w 15"/>
                  <a:gd name="T9" fmla="*/ 34 h 54"/>
                  <a:gd name="T10" fmla="*/ 0 w 15"/>
                  <a:gd name="T11" fmla="*/ 42 h 54"/>
                  <a:gd name="T12" fmla="*/ 0 w 15"/>
                  <a:gd name="T13" fmla="*/ 54 h 54"/>
                </a:gdLst>
                <a:ahLst/>
                <a:cxnLst>
                  <a:cxn ang="0">
                    <a:pos x="T0" y="T1"/>
                  </a:cxn>
                  <a:cxn ang="0">
                    <a:pos x="T2" y="T3"/>
                  </a:cxn>
                  <a:cxn ang="0">
                    <a:pos x="T4" y="T5"/>
                  </a:cxn>
                  <a:cxn ang="0">
                    <a:pos x="T6" y="T7"/>
                  </a:cxn>
                  <a:cxn ang="0">
                    <a:pos x="T8" y="T9"/>
                  </a:cxn>
                  <a:cxn ang="0">
                    <a:pos x="T10" y="T11"/>
                  </a:cxn>
                  <a:cxn ang="0">
                    <a:pos x="T12" y="T13"/>
                  </a:cxn>
                </a:cxnLst>
                <a:rect l="0" t="0" r="r" b="b"/>
                <a:pathLst>
                  <a:path w="15" h="54">
                    <a:moveTo>
                      <a:pt x="15" y="0"/>
                    </a:moveTo>
                    <a:lnTo>
                      <a:pt x="15" y="7"/>
                    </a:lnTo>
                    <a:lnTo>
                      <a:pt x="14" y="16"/>
                    </a:lnTo>
                    <a:lnTo>
                      <a:pt x="5" y="28"/>
                    </a:lnTo>
                    <a:lnTo>
                      <a:pt x="3" y="34"/>
                    </a:lnTo>
                    <a:lnTo>
                      <a:pt x="0" y="42"/>
                    </a:lnTo>
                    <a:lnTo>
                      <a:pt x="0"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6" name="Freeform 441"/>
              <p:cNvSpPr>
                <a:spLocks/>
              </p:cNvSpPr>
              <p:nvPr/>
            </p:nvSpPr>
            <p:spPr bwMode="auto">
              <a:xfrm>
                <a:off x="1142" y="2676"/>
                <a:ext cx="15" cy="38"/>
              </a:xfrm>
              <a:custGeom>
                <a:avLst/>
                <a:gdLst>
                  <a:gd name="T0" fmla="*/ 15 w 15"/>
                  <a:gd name="T1" fmla="*/ 0 h 38"/>
                  <a:gd name="T2" fmla="*/ 4 w 15"/>
                  <a:gd name="T3" fmla="*/ 12 h 38"/>
                  <a:gd name="T4" fmla="*/ 1 w 15"/>
                  <a:gd name="T5" fmla="*/ 18 h 38"/>
                  <a:gd name="T6" fmla="*/ 0 w 15"/>
                  <a:gd name="T7" fmla="*/ 26 h 38"/>
                  <a:gd name="T8" fmla="*/ 0 w 15"/>
                  <a:gd name="T9" fmla="*/ 38 h 38"/>
                </a:gdLst>
                <a:ahLst/>
                <a:cxnLst>
                  <a:cxn ang="0">
                    <a:pos x="T0" y="T1"/>
                  </a:cxn>
                  <a:cxn ang="0">
                    <a:pos x="T2" y="T3"/>
                  </a:cxn>
                  <a:cxn ang="0">
                    <a:pos x="T4" y="T5"/>
                  </a:cxn>
                  <a:cxn ang="0">
                    <a:pos x="T6" y="T7"/>
                  </a:cxn>
                  <a:cxn ang="0">
                    <a:pos x="T8" y="T9"/>
                  </a:cxn>
                </a:cxnLst>
                <a:rect l="0" t="0" r="r" b="b"/>
                <a:pathLst>
                  <a:path w="15" h="38">
                    <a:moveTo>
                      <a:pt x="15" y="0"/>
                    </a:moveTo>
                    <a:lnTo>
                      <a:pt x="4" y="12"/>
                    </a:lnTo>
                    <a:lnTo>
                      <a:pt x="1" y="18"/>
                    </a:lnTo>
                    <a:lnTo>
                      <a:pt x="0" y="26"/>
                    </a:lnTo>
                    <a:lnTo>
                      <a:pt x="0" y="38"/>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7" name="Freeform 442"/>
              <p:cNvSpPr>
                <a:spLocks/>
              </p:cNvSpPr>
              <p:nvPr/>
            </p:nvSpPr>
            <p:spPr bwMode="auto">
              <a:xfrm>
                <a:off x="1172" y="2660"/>
                <a:ext cx="30" cy="54"/>
              </a:xfrm>
              <a:custGeom>
                <a:avLst/>
                <a:gdLst>
                  <a:gd name="T0" fmla="*/ 13 w 30"/>
                  <a:gd name="T1" fmla="*/ 0 h 54"/>
                  <a:gd name="T2" fmla="*/ 7 w 30"/>
                  <a:gd name="T3" fmla="*/ 3 h 54"/>
                  <a:gd name="T4" fmla="*/ 3 w 30"/>
                  <a:gd name="T5" fmla="*/ 10 h 54"/>
                  <a:gd name="T6" fmla="*/ 0 w 30"/>
                  <a:gd name="T7" fmla="*/ 24 h 54"/>
                  <a:gd name="T8" fmla="*/ 0 w 30"/>
                  <a:gd name="T9" fmla="*/ 31 h 54"/>
                  <a:gd name="T10" fmla="*/ 3 w 30"/>
                  <a:gd name="T11" fmla="*/ 43 h 54"/>
                  <a:gd name="T12" fmla="*/ 7 w 30"/>
                  <a:gd name="T13" fmla="*/ 52 h 54"/>
                  <a:gd name="T14" fmla="*/ 13 w 30"/>
                  <a:gd name="T15" fmla="*/ 54 h 54"/>
                  <a:gd name="T16" fmla="*/ 18 w 30"/>
                  <a:gd name="T17" fmla="*/ 54 h 54"/>
                  <a:gd name="T18" fmla="*/ 24 w 30"/>
                  <a:gd name="T19" fmla="*/ 52 h 54"/>
                  <a:gd name="T20" fmla="*/ 28 w 30"/>
                  <a:gd name="T21" fmla="*/ 43 h 54"/>
                  <a:gd name="T22" fmla="*/ 30 w 30"/>
                  <a:gd name="T23" fmla="*/ 31 h 54"/>
                  <a:gd name="T24" fmla="*/ 30 w 30"/>
                  <a:gd name="T25" fmla="*/ 24 h 54"/>
                  <a:gd name="T26" fmla="*/ 28 w 30"/>
                  <a:gd name="T27" fmla="*/ 10 h 54"/>
                  <a:gd name="T28" fmla="*/ 24 w 30"/>
                  <a:gd name="T29" fmla="*/ 3 h 54"/>
                  <a:gd name="T30" fmla="*/ 18 w 30"/>
                  <a:gd name="T31" fmla="*/ 0 h 54"/>
                  <a:gd name="T32" fmla="*/ 13 w 30"/>
                  <a:gd name="T33" fmla="*/ 0 h 54"/>
                  <a:gd name="T34" fmla="*/ 9 w 30"/>
                  <a:gd name="T35" fmla="*/ 3 h 54"/>
                  <a:gd name="T36" fmla="*/ 7 w 30"/>
                  <a:gd name="T37" fmla="*/ 6 h 54"/>
                  <a:gd name="T38" fmla="*/ 4 w 30"/>
                  <a:gd name="T39" fmla="*/ 10 h 54"/>
                  <a:gd name="T40" fmla="*/ 3 w 30"/>
                  <a:gd name="T41" fmla="*/ 24 h 54"/>
                  <a:gd name="T42" fmla="*/ 3 w 30"/>
                  <a:gd name="T43" fmla="*/ 31 h 54"/>
                  <a:gd name="T44" fmla="*/ 4 w 30"/>
                  <a:gd name="T45" fmla="*/ 43 h 54"/>
                  <a:gd name="T46" fmla="*/ 7 w 30"/>
                  <a:gd name="T47" fmla="*/ 49 h 54"/>
                  <a:gd name="T48" fmla="*/ 9 w 30"/>
                  <a:gd name="T49" fmla="*/ 52 h 54"/>
                  <a:gd name="T50" fmla="*/ 13 w 30"/>
                  <a:gd name="T5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0" h="54">
                    <a:moveTo>
                      <a:pt x="13" y="0"/>
                    </a:moveTo>
                    <a:lnTo>
                      <a:pt x="7" y="3"/>
                    </a:lnTo>
                    <a:lnTo>
                      <a:pt x="3" y="10"/>
                    </a:lnTo>
                    <a:lnTo>
                      <a:pt x="0" y="24"/>
                    </a:lnTo>
                    <a:lnTo>
                      <a:pt x="0" y="31"/>
                    </a:lnTo>
                    <a:lnTo>
                      <a:pt x="3" y="43"/>
                    </a:lnTo>
                    <a:lnTo>
                      <a:pt x="7" y="52"/>
                    </a:lnTo>
                    <a:lnTo>
                      <a:pt x="13" y="54"/>
                    </a:lnTo>
                    <a:lnTo>
                      <a:pt x="18" y="54"/>
                    </a:lnTo>
                    <a:lnTo>
                      <a:pt x="24" y="52"/>
                    </a:lnTo>
                    <a:lnTo>
                      <a:pt x="28" y="43"/>
                    </a:lnTo>
                    <a:lnTo>
                      <a:pt x="30" y="31"/>
                    </a:lnTo>
                    <a:lnTo>
                      <a:pt x="30" y="24"/>
                    </a:lnTo>
                    <a:lnTo>
                      <a:pt x="28" y="10"/>
                    </a:lnTo>
                    <a:lnTo>
                      <a:pt x="24" y="3"/>
                    </a:lnTo>
                    <a:lnTo>
                      <a:pt x="18" y="0"/>
                    </a:lnTo>
                    <a:lnTo>
                      <a:pt x="13" y="0"/>
                    </a:lnTo>
                    <a:lnTo>
                      <a:pt x="9" y="3"/>
                    </a:lnTo>
                    <a:lnTo>
                      <a:pt x="7" y="6"/>
                    </a:lnTo>
                    <a:lnTo>
                      <a:pt x="4" y="10"/>
                    </a:lnTo>
                    <a:lnTo>
                      <a:pt x="3" y="24"/>
                    </a:lnTo>
                    <a:lnTo>
                      <a:pt x="3" y="31"/>
                    </a:lnTo>
                    <a:lnTo>
                      <a:pt x="4" y="43"/>
                    </a:lnTo>
                    <a:lnTo>
                      <a:pt x="7" y="49"/>
                    </a:lnTo>
                    <a:lnTo>
                      <a:pt x="9" y="52"/>
                    </a:lnTo>
                    <a:lnTo>
                      <a:pt x="13"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8" name="Freeform 443"/>
              <p:cNvSpPr>
                <a:spLocks/>
              </p:cNvSpPr>
              <p:nvPr/>
            </p:nvSpPr>
            <p:spPr bwMode="auto">
              <a:xfrm>
                <a:off x="1190" y="2660"/>
                <a:ext cx="10" cy="54"/>
              </a:xfrm>
              <a:custGeom>
                <a:avLst/>
                <a:gdLst>
                  <a:gd name="T0" fmla="*/ 0 w 10"/>
                  <a:gd name="T1" fmla="*/ 54 h 54"/>
                  <a:gd name="T2" fmla="*/ 4 w 10"/>
                  <a:gd name="T3" fmla="*/ 52 h 54"/>
                  <a:gd name="T4" fmla="*/ 6 w 10"/>
                  <a:gd name="T5" fmla="*/ 49 h 54"/>
                  <a:gd name="T6" fmla="*/ 9 w 10"/>
                  <a:gd name="T7" fmla="*/ 43 h 54"/>
                  <a:gd name="T8" fmla="*/ 10 w 10"/>
                  <a:gd name="T9" fmla="*/ 31 h 54"/>
                  <a:gd name="T10" fmla="*/ 10 w 10"/>
                  <a:gd name="T11" fmla="*/ 24 h 54"/>
                  <a:gd name="T12" fmla="*/ 9 w 10"/>
                  <a:gd name="T13" fmla="*/ 10 h 54"/>
                  <a:gd name="T14" fmla="*/ 6 w 10"/>
                  <a:gd name="T15" fmla="*/ 6 h 54"/>
                  <a:gd name="T16" fmla="*/ 4 w 10"/>
                  <a:gd name="T17" fmla="*/ 3 h 54"/>
                  <a:gd name="T18" fmla="*/ 0 w 10"/>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54">
                    <a:moveTo>
                      <a:pt x="0" y="54"/>
                    </a:moveTo>
                    <a:lnTo>
                      <a:pt x="4" y="52"/>
                    </a:lnTo>
                    <a:lnTo>
                      <a:pt x="6" y="49"/>
                    </a:lnTo>
                    <a:lnTo>
                      <a:pt x="9" y="43"/>
                    </a:lnTo>
                    <a:lnTo>
                      <a:pt x="10" y="31"/>
                    </a:lnTo>
                    <a:lnTo>
                      <a:pt x="10" y="24"/>
                    </a:lnTo>
                    <a:lnTo>
                      <a:pt x="9" y="10"/>
                    </a:lnTo>
                    <a:lnTo>
                      <a:pt x="6" y="6"/>
                    </a:lnTo>
                    <a:lnTo>
                      <a:pt x="4"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9" name="Line 444"/>
              <p:cNvSpPr>
                <a:spLocks noChangeShapeType="1"/>
              </p:cNvSpPr>
              <p:nvPr/>
            </p:nvSpPr>
            <p:spPr bwMode="auto">
              <a:xfrm flipV="1">
                <a:off x="1546" y="2559"/>
                <a:ext cx="0" cy="3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0" name="Freeform 445"/>
              <p:cNvSpPr>
                <a:spLocks/>
              </p:cNvSpPr>
              <p:nvPr/>
            </p:nvSpPr>
            <p:spPr bwMode="auto">
              <a:xfrm>
                <a:off x="1474" y="2660"/>
                <a:ext cx="31" cy="54"/>
              </a:xfrm>
              <a:custGeom>
                <a:avLst/>
                <a:gdLst>
                  <a:gd name="T0" fmla="*/ 13 w 31"/>
                  <a:gd name="T1" fmla="*/ 0 h 54"/>
                  <a:gd name="T2" fmla="*/ 7 w 31"/>
                  <a:gd name="T3" fmla="*/ 3 h 54"/>
                  <a:gd name="T4" fmla="*/ 3 w 31"/>
                  <a:gd name="T5" fmla="*/ 10 h 54"/>
                  <a:gd name="T6" fmla="*/ 0 w 31"/>
                  <a:gd name="T7" fmla="*/ 24 h 54"/>
                  <a:gd name="T8" fmla="*/ 0 w 31"/>
                  <a:gd name="T9" fmla="*/ 31 h 54"/>
                  <a:gd name="T10" fmla="*/ 3 w 31"/>
                  <a:gd name="T11" fmla="*/ 43 h 54"/>
                  <a:gd name="T12" fmla="*/ 7 w 31"/>
                  <a:gd name="T13" fmla="*/ 52 h 54"/>
                  <a:gd name="T14" fmla="*/ 13 w 31"/>
                  <a:gd name="T15" fmla="*/ 54 h 54"/>
                  <a:gd name="T16" fmla="*/ 18 w 31"/>
                  <a:gd name="T17" fmla="*/ 54 h 54"/>
                  <a:gd name="T18" fmla="*/ 24 w 31"/>
                  <a:gd name="T19" fmla="*/ 52 h 54"/>
                  <a:gd name="T20" fmla="*/ 28 w 31"/>
                  <a:gd name="T21" fmla="*/ 43 h 54"/>
                  <a:gd name="T22" fmla="*/ 31 w 31"/>
                  <a:gd name="T23" fmla="*/ 31 h 54"/>
                  <a:gd name="T24" fmla="*/ 31 w 31"/>
                  <a:gd name="T25" fmla="*/ 24 h 54"/>
                  <a:gd name="T26" fmla="*/ 28 w 31"/>
                  <a:gd name="T27" fmla="*/ 10 h 54"/>
                  <a:gd name="T28" fmla="*/ 24 w 31"/>
                  <a:gd name="T29" fmla="*/ 3 h 54"/>
                  <a:gd name="T30" fmla="*/ 18 w 31"/>
                  <a:gd name="T31" fmla="*/ 0 h 54"/>
                  <a:gd name="T32" fmla="*/ 13 w 31"/>
                  <a:gd name="T33" fmla="*/ 0 h 54"/>
                  <a:gd name="T34" fmla="*/ 9 w 31"/>
                  <a:gd name="T35" fmla="*/ 3 h 54"/>
                  <a:gd name="T36" fmla="*/ 7 w 31"/>
                  <a:gd name="T37" fmla="*/ 6 h 54"/>
                  <a:gd name="T38" fmla="*/ 4 w 31"/>
                  <a:gd name="T39" fmla="*/ 10 h 54"/>
                  <a:gd name="T40" fmla="*/ 3 w 31"/>
                  <a:gd name="T41" fmla="*/ 24 h 54"/>
                  <a:gd name="T42" fmla="*/ 3 w 31"/>
                  <a:gd name="T43" fmla="*/ 31 h 54"/>
                  <a:gd name="T44" fmla="*/ 4 w 31"/>
                  <a:gd name="T45" fmla="*/ 43 h 54"/>
                  <a:gd name="T46" fmla="*/ 7 w 31"/>
                  <a:gd name="T47" fmla="*/ 49 h 54"/>
                  <a:gd name="T48" fmla="*/ 9 w 31"/>
                  <a:gd name="T49" fmla="*/ 52 h 54"/>
                  <a:gd name="T50" fmla="*/ 13 w 31"/>
                  <a:gd name="T5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54">
                    <a:moveTo>
                      <a:pt x="13" y="0"/>
                    </a:moveTo>
                    <a:lnTo>
                      <a:pt x="7" y="3"/>
                    </a:lnTo>
                    <a:lnTo>
                      <a:pt x="3" y="10"/>
                    </a:lnTo>
                    <a:lnTo>
                      <a:pt x="0" y="24"/>
                    </a:lnTo>
                    <a:lnTo>
                      <a:pt x="0" y="31"/>
                    </a:lnTo>
                    <a:lnTo>
                      <a:pt x="3" y="43"/>
                    </a:lnTo>
                    <a:lnTo>
                      <a:pt x="7" y="52"/>
                    </a:lnTo>
                    <a:lnTo>
                      <a:pt x="13" y="54"/>
                    </a:lnTo>
                    <a:lnTo>
                      <a:pt x="18" y="54"/>
                    </a:lnTo>
                    <a:lnTo>
                      <a:pt x="24" y="52"/>
                    </a:lnTo>
                    <a:lnTo>
                      <a:pt x="28" y="43"/>
                    </a:lnTo>
                    <a:lnTo>
                      <a:pt x="31" y="31"/>
                    </a:lnTo>
                    <a:lnTo>
                      <a:pt x="31" y="24"/>
                    </a:lnTo>
                    <a:lnTo>
                      <a:pt x="28" y="10"/>
                    </a:lnTo>
                    <a:lnTo>
                      <a:pt x="24" y="3"/>
                    </a:lnTo>
                    <a:lnTo>
                      <a:pt x="18" y="0"/>
                    </a:lnTo>
                    <a:lnTo>
                      <a:pt x="13" y="0"/>
                    </a:lnTo>
                    <a:lnTo>
                      <a:pt x="9" y="3"/>
                    </a:lnTo>
                    <a:lnTo>
                      <a:pt x="7" y="6"/>
                    </a:lnTo>
                    <a:lnTo>
                      <a:pt x="4" y="10"/>
                    </a:lnTo>
                    <a:lnTo>
                      <a:pt x="3" y="24"/>
                    </a:lnTo>
                    <a:lnTo>
                      <a:pt x="3" y="31"/>
                    </a:lnTo>
                    <a:lnTo>
                      <a:pt x="4" y="43"/>
                    </a:lnTo>
                    <a:lnTo>
                      <a:pt x="7" y="49"/>
                    </a:lnTo>
                    <a:lnTo>
                      <a:pt x="9" y="52"/>
                    </a:lnTo>
                    <a:lnTo>
                      <a:pt x="13"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1" name="Freeform 446"/>
              <p:cNvSpPr>
                <a:spLocks/>
              </p:cNvSpPr>
              <p:nvPr/>
            </p:nvSpPr>
            <p:spPr bwMode="auto">
              <a:xfrm>
                <a:off x="1492" y="2660"/>
                <a:ext cx="10" cy="54"/>
              </a:xfrm>
              <a:custGeom>
                <a:avLst/>
                <a:gdLst>
                  <a:gd name="T0" fmla="*/ 0 w 10"/>
                  <a:gd name="T1" fmla="*/ 54 h 54"/>
                  <a:gd name="T2" fmla="*/ 4 w 10"/>
                  <a:gd name="T3" fmla="*/ 52 h 54"/>
                  <a:gd name="T4" fmla="*/ 6 w 10"/>
                  <a:gd name="T5" fmla="*/ 49 h 54"/>
                  <a:gd name="T6" fmla="*/ 9 w 10"/>
                  <a:gd name="T7" fmla="*/ 43 h 54"/>
                  <a:gd name="T8" fmla="*/ 10 w 10"/>
                  <a:gd name="T9" fmla="*/ 31 h 54"/>
                  <a:gd name="T10" fmla="*/ 10 w 10"/>
                  <a:gd name="T11" fmla="*/ 24 h 54"/>
                  <a:gd name="T12" fmla="*/ 9 w 10"/>
                  <a:gd name="T13" fmla="*/ 10 h 54"/>
                  <a:gd name="T14" fmla="*/ 6 w 10"/>
                  <a:gd name="T15" fmla="*/ 6 h 54"/>
                  <a:gd name="T16" fmla="*/ 4 w 10"/>
                  <a:gd name="T17" fmla="*/ 3 h 54"/>
                  <a:gd name="T18" fmla="*/ 0 w 10"/>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54">
                    <a:moveTo>
                      <a:pt x="0" y="54"/>
                    </a:moveTo>
                    <a:lnTo>
                      <a:pt x="4" y="52"/>
                    </a:lnTo>
                    <a:lnTo>
                      <a:pt x="6" y="49"/>
                    </a:lnTo>
                    <a:lnTo>
                      <a:pt x="9" y="43"/>
                    </a:lnTo>
                    <a:lnTo>
                      <a:pt x="10" y="31"/>
                    </a:lnTo>
                    <a:lnTo>
                      <a:pt x="10" y="24"/>
                    </a:lnTo>
                    <a:lnTo>
                      <a:pt x="9" y="10"/>
                    </a:lnTo>
                    <a:lnTo>
                      <a:pt x="6" y="6"/>
                    </a:lnTo>
                    <a:lnTo>
                      <a:pt x="4"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2" name="Freeform 447"/>
              <p:cNvSpPr>
                <a:spLocks/>
              </p:cNvSpPr>
              <p:nvPr/>
            </p:nvSpPr>
            <p:spPr bwMode="auto">
              <a:xfrm>
                <a:off x="1520" y="2709"/>
                <a:ext cx="5" cy="5"/>
              </a:xfrm>
              <a:custGeom>
                <a:avLst/>
                <a:gdLst>
                  <a:gd name="T0" fmla="*/ 2 w 5"/>
                  <a:gd name="T1" fmla="*/ 0 h 5"/>
                  <a:gd name="T2" fmla="*/ 0 w 5"/>
                  <a:gd name="T3" fmla="*/ 3 h 5"/>
                  <a:gd name="T4" fmla="*/ 2 w 5"/>
                  <a:gd name="T5" fmla="*/ 5 h 5"/>
                  <a:gd name="T6" fmla="*/ 5 w 5"/>
                  <a:gd name="T7" fmla="*/ 3 h 5"/>
                  <a:gd name="T8" fmla="*/ 2 w 5"/>
                  <a:gd name="T9" fmla="*/ 0 h 5"/>
                </a:gdLst>
                <a:ahLst/>
                <a:cxnLst>
                  <a:cxn ang="0">
                    <a:pos x="T0" y="T1"/>
                  </a:cxn>
                  <a:cxn ang="0">
                    <a:pos x="T2" y="T3"/>
                  </a:cxn>
                  <a:cxn ang="0">
                    <a:pos x="T4" y="T5"/>
                  </a:cxn>
                  <a:cxn ang="0">
                    <a:pos x="T6" y="T7"/>
                  </a:cxn>
                  <a:cxn ang="0">
                    <a:pos x="T8" y="T9"/>
                  </a:cxn>
                </a:cxnLst>
                <a:rect l="0" t="0" r="r" b="b"/>
                <a:pathLst>
                  <a:path w="5" h="5">
                    <a:moveTo>
                      <a:pt x="2" y="0"/>
                    </a:moveTo>
                    <a:lnTo>
                      <a:pt x="0" y="3"/>
                    </a:lnTo>
                    <a:lnTo>
                      <a:pt x="2" y="5"/>
                    </a:lnTo>
                    <a:lnTo>
                      <a:pt x="5" y="3"/>
                    </a:lnTo>
                    <a:lnTo>
                      <a:pt x="2"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3" name="Freeform 448"/>
              <p:cNvSpPr>
                <a:spLocks/>
              </p:cNvSpPr>
              <p:nvPr/>
            </p:nvSpPr>
            <p:spPr bwMode="auto">
              <a:xfrm>
                <a:off x="1541" y="2660"/>
                <a:ext cx="27" cy="24"/>
              </a:xfrm>
              <a:custGeom>
                <a:avLst/>
                <a:gdLst>
                  <a:gd name="T0" fmla="*/ 9 w 27"/>
                  <a:gd name="T1" fmla="*/ 0 h 24"/>
                  <a:gd name="T2" fmla="*/ 3 w 27"/>
                  <a:gd name="T3" fmla="*/ 3 h 24"/>
                  <a:gd name="T4" fmla="*/ 0 w 27"/>
                  <a:gd name="T5" fmla="*/ 7 h 24"/>
                  <a:gd name="T6" fmla="*/ 0 w 27"/>
                  <a:gd name="T7" fmla="*/ 16 h 24"/>
                  <a:gd name="T8" fmla="*/ 3 w 27"/>
                  <a:gd name="T9" fmla="*/ 21 h 24"/>
                  <a:gd name="T10" fmla="*/ 9 w 27"/>
                  <a:gd name="T11" fmla="*/ 24 h 24"/>
                  <a:gd name="T12" fmla="*/ 18 w 27"/>
                  <a:gd name="T13" fmla="*/ 24 h 24"/>
                  <a:gd name="T14" fmla="*/ 24 w 27"/>
                  <a:gd name="T15" fmla="*/ 21 h 24"/>
                  <a:gd name="T16" fmla="*/ 27 w 27"/>
                  <a:gd name="T17" fmla="*/ 16 h 24"/>
                  <a:gd name="T18" fmla="*/ 27 w 27"/>
                  <a:gd name="T19" fmla="*/ 7 h 24"/>
                  <a:gd name="T20" fmla="*/ 24 w 27"/>
                  <a:gd name="T21" fmla="*/ 3 h 24"/>
                  <a:gd name="T22" fmla="*/ 18 w 27"/>
                  <a:gd name="T23" fmla="*/ 0 h 24"/>
                  <a:gd name="T24" fmla="*/ 9 w 27"/>
                  <a:gd name="T25" fmla="*/ 0 h 24"/>
                  <a:gd name="T26" fmla="*/ 5 w 27"/>
                  <a:gd name="T27" fmla="*/ 3 h 24"/>
                  <a:gd name="T28" fmla="*/ 3 w 27"/>
                  <a:gd name="T29" fmla="*/ 7 h 24"/>
                  <a:gd name="T30" fmla="*/ 3 w 27"/>
                  <a:gd name="T31" fmla="*/ 16 h 24"/>
                  <a:gd name="T32" fmla="*/ 5 w 27"/>
                  <a:gd name="T33" fmla="*/ 21 h 24"/>
                  <a:gd name="T34" fmla="*/ 9 w 27"/>
                  <a:gd name="T35"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24">
                    <a:moveTo>
                      <a:pt x="9" y="0"/>
                    </a:moveTo>
                    <a:lnTo>
                      <a:pt x="3" y="3"/>
                    </a:lnTo>
                    <a:lnTo>
                      <a:pt x="0" y="7"/>
                    </a:lnTo>
                    <a:lnTo>
                      <a:pt x="0" y="16"/>
                    </a:lnTo>
                    <a:lnTo>
                      <a:pt x="3" y="21"/>
                    </a:lnTo>
                    <a:lnTo>
                      <a:pt x="9" y="24"/>
                    </a:lnTo>
                    <a:lnTo>
                      <a:pt x="18" y="24"/>
                    </a:lnTo>
                    <a:lnTo>
                      <a:pt x="24" y="21"/>
                    </a:lnTo>
                    <a:lnTo>
                      <a:pt x="27" y="16"/>
                    </a:lnTo>
                    <a:lnTo>
                      <a:pt x="27" y="7"/>
                    </a:lnTo>
                    <a:lnTo>
                      <a:pt x="24" y="3"/>
                    </a:lnTo>
                    <a:lnTo>
                      <a:pt x="18" y="0"/>
                    </a:lnTo>
                    <a:lnTo>
                      <a:pt x="9" y="0"/>
                    </a:lnTo>
                    <a:lnTo>
                      <a:pt x="5" y="3"/>
                    </a:lnTo>
                    <a:lnTo>
                      <a:pt x="3" y="7"/>
                    </a:lnTo>
                    <a:lnTo>
                      <a:pt x="3" y="16"/>
                    </a:lnTo>
                    <a:lnTo>
                      <a:pt x="5" y="21"/>
                    </a:lnTo>
                    <a:lnTo>
                      <a:pt x="9" y="2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4" name="Freeform 449"/>
              <p:cNvSpPr>
                <a:spLocks/>
              </p:cNvSpPr>
              <p:nvPr/>
            </p:nvSpPr>
            <p:spPr bwMode="auto">
              <a:xfrm>
                <a:off x="1559" y="2660"/>
                <a:ext cx="6" cy="24"/>
              </a:xfrm>
              <a:custGeom>
                <a:avLst/>
                <a:gdLst>
                  <a:gd name="T0" fmla="*/ 0 w 6"/>
                  <a:gd name="T1" fmla="*/ 24 h 24"/>
                  <a:gd name="T2" fmla="*/ 5 w 6"/>
                  <a:gd name="T3" fmla="*/ 21 h 24"/>
                  <a:gd name="T4" fmla="*/ 6 w 6"/>
                  <a:gd name="T5" fmla="*/ 16 h 24"/>
                  <a:gd name="T6" fmla="*/ 6 w 6"/>
                  <a:gd name="T7" fmla="*/ 7 h 24"/>
                  <a:gd name="T8" fmla="*/ 5 w 6"/>
                  <a:gd name="T9" fmla="*/ 3 h 24"/>
                  <a:gd name="T10" fmla="*/ 0 w 6"/>
                  <a:gd name="T11" fmla="*/ 0 h 24"/>
                </a:gdLst>
                <a:ahLst/>
                <a:cxnLst>
                  <a:cxn ang="0">
                    <a:pos x="T0" y="T1"/>
                  </a:cxn>
                  <a:cxn ang="0">
                    <a:pos x="T2" y="T3"/>
                  </a:cxn>
                  <a:cxn ang="0">
                    <a:pos x="T4" y="T5"/>
                  </a:cxn>
                  <a:cxn ang="0">
                    <a:pos x="T6" y="T7"/>
                  </a:cxn>
                  <a:cxn ang="0">
                    <a:pos x="T8" y="T9"/>
                  </a:cxn>
                  <a:cxn ang="0">
                    <a:pos x="T10" y="T11"/>
                  </a:cxn>
                </a:cxnLst>
                <a:rect l="0" t="0" r="r" b="b"/>
                <a:pathLst>
                  <a:path w="6" h="24">
                    <a:moveTo>
                      <a:pt x="0" y="24"/>
                    </a:moveTo>
                    <a:lnTo>
                      <a:pt x="5" y="21"/>
                    </a:lnTo>
                    <a:lnTo>
                      <a:pt x="6" y="16"/>
                    </a:lnTo>
                    <a:lnTo>
                      <a:pt x="6" y="7"/>
                    </a:lnTo>
                    <a:lnTo>
                      <a:pt x="5"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5" name="Freeform 450"/>
              <p:cNvSpPr>
                <a:spLocks/>
              </p:cNvSpPr>
              <p:nvPr/>
            </p:nvSpPr>
            <p:spPr bwMode="auto">
              <a:xfrm>
                <a:off x="1540" y="2684"/>
                <a:ext cx="30" cy="30"/>
              </a:xfrm>
              <a:custGeom>
                <a:avLst/>
                <a:gdLst>
                  <a:gd name="T0" fmla="*/ 10 w 30"/>
                  <a:gd name="T1" fmla="*/ 0 h 30"/>
                  <a:gd name="T2" fmla="*/ 4 w 30"/>
                  <a:gd name="T3" fmla="*/ 1 h 30"/>
                  <a:gd name="T4" fmla="*/ 1 w 30"/>
                  <a:gd name="T5" fmla="*/ 4 h 30"/>
                  <a:gd name="T6" fmla="*/ 0 w 30"/>
                  <a:gd name="T7" fmla="*/ 10 h 30"/>
                  <a:gd name="T8" fmla="*/ 0 w 30"/>
                  <a:gd name="T9" fmla="*/ 19 h 30"/>
                  <a:gd name="T10" fmla="*/ 1 w 30"/>
                  <a:gd name="T11" fmla="*/ 25 h 30"/>
                  <a:gd name="T12" fmla="*/ 4 w 30"/>
                  <a:gd name="T13" fmla="*/ 28 h 30"/>
                  <a:gd name="T14" fmla="*/ 10 w 30"/>
                  <a:gd name="T15" fmla="*/ 30 h 30"/>
                  <a:gd name="T16" fmla="*/ 19 w 30"/>
                  <a:gd name="T17" fmla="*/ 30 h 30"/>
                  <a:gd name="T18" fmla="*/ 25 w 30"/>
                  <a:gd name="T19" fmla="*/ 28 h 30"/>
                  <a:gd name="T20" fmla="*/ 28 w 30"/>
                  <a:gd name="T21" fmla="*/ 25 h 30"/>
                  <a:gd name="T22" fmla="*/ 30 w 30"/>
                  <a:gd name="T23" fmla="*/ 19 h 30"/>
                  <a:gd name="T24" fmla="*/ 30 w 30"/>
                  <a:gd name="T25" fmla="*/ 10 h 30"/>
                  <a:gd name="T26" fmla="*/ 28 w 30"/>
                  <a:gd name="T27" fmla="*/ 4 h 30"/>
                  <a:gd name="T28" fmla="*/ 25 w 30"/>
                  <a:gd name="T29" fmla="*/ 1 h 30"/>
                  <a:gd name="T30" fmla="*/ 19 w 30"/>
                  <a:gd name="T31"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0" h="30">
                    <a:moveTo>
                      <a:pt x="10" y="0"/>
                    </a:moveTo>
                    <a:lnTo>
                      <a:pt x="4" y="1"/>
                    </a:lnTo>
                    <a:lnTo>
                      <a:pt x="1" y="4"/>
                    </a:lnTo>
                    <a:lnTo>
                      <a:pt x="0" y="10"/>
                    </a:lnTo>
                    <a:lnTo>
                      <a:pt x="0" y="19"/>
                    </a:lnTo>
                    <a:lnTo>
                      <a:pt x="1" y="25"/>
                    </a:lnTo>
                    <a:lnTo>
                      <a:pt x="4" y="28"/>
                    </a:lnTo>
                    <a:lnTo>
                      <a:pt x="10" y="30"/>
                    </a:lnTo>
                    <a:lnTo>
                      <a:pt x="19" y="30"/>
                    </a:lnTo>
                    <a:lnTo>
                      <a:pt x="25" y="28"/>
                    </a:lnTo>
                    <a:lnTo>
                      <a:pt x="28" y="25"/>
                    </a:lnTo>
                    <a:lnTo>
                      <a:pt x="30" y="19"/>
                    </a:lnTo>
                    <a:lnTo>
                      <a:pt x="30" y="10"/>
                    </a:lnTo>
                    <a:lnTo>
                      <a:pt x="28" y="4"/>
                    </a:lnTo>
                    <a:lnTo>
                      <a:pt x="25" y="1"/>
                    </a:lnTo>
                    <a:lnTo>
                      <a:pt x="19"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6" name="Freeform 451"/>
              <p:cNvSpPr>
                <a:spLocks/>
              </p:cNvSpPr>
              <p:nvPr/>
            </p:nvSpPr>
            <p:spPr bwMode="auto">
              <a:xfrm>
                <a:off x="1541" y="2684"/>
                <a:ext cx="9" cy="30"/>
              </a:xfrm>
              <a:custGeom>
                <a:avLst/>
                <a:gdLst>
                  <a:gd name="T0" fmla="*/ 9 w 9"/>
                  <a:gd name="T1" fmla="*/ 0 h 30"/>
                  <a:gd name="T2" fmla="*/ 5 w 9"/>
                  <a:gd name="T3" fmla="*/ 1 h 30"/>
                  <a:gd name="T4" fmla="*/ 3 w 9"/>
                  <a:gd name="T5" fmla="*/ 4 h 30"/>
                  <a:gd name="T6" fmla="*/ 0 w 9"/>
                  <a:gd name="T7" fmla="*/ 10 h 30"/>
                  <a:gd name="T8" fmla="*/ 0 w 9"/>
                  <a:gd name="T9" fmla="*/ 19 h 30"/>
                  <a:gd name="T10" fmla="*/ 3 w 9"/>
                  <a:gd name="T11" fmla="*/ 25 h 30"/>
                  <a:gd name="T12" fmla="*/ 5 w 9"/>
                  <a:gd name="T13" fmla="*/ 28 h 30"/>
                  <a:gd name="T14" fmla="*/ 9 w 9"/>
                  <a:gd name="T15" fmla="*/ 30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30">
                    <a:moveTo>
                      <a:pt x="9" y="0"/>
                    </a:moveTo>
                    <a:lnTo>
                      <a:pt x="5" y="1"/>
                    </a:lnTo>
                    <a:lnTo>
                      <a:pt x="3" y="4"/>
                    </a:lnTo>
                    <a:lnTo>
                      <a:pt x="0" y="10"/>
                    </a:lnTo>
                    <a:lnTo>
                      <a:pt x="0" y="19"/>
                    </a:lnTo>
                    <a:lnTo>
                      <a:pt x="3" y="25"/>
                    </a:lnTo>
                    <a:lnTo>
                      <a:pt x="5" y="28"/>
                    </a:lnTo>
                    <a:lnTo>
                      <a:pt x="9" y="3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7" name="Freeform 452"/>
              <p:cNvSpPr>
                <a:spLocks/>
              </p:cNvSpPr>
              <p:nvPr/>
            </p:nvSpPr>
            <p:spPr bwMode="auto">
              <a:xfrm>
                <a:off x="1559" y="2684"/>
                <a:ext cx="9" cy="30"/>
              </a:xfrm>
              <a:custGeom>
                <a:avLst/>
                <a:gdLst>
                  <a:gd name="T0" fmla="*/ 0 w 9"/>
                  <a:gd name="T1" fmla="*/ 30 h 30"/>
                  <a:gd name="T2" fmla="*/ 5 w 9"/>
                  <a:gd name="T3" fmla="*/ 28 h 30"/>
                  <a:gd name="T4" fmla="*/ 6 w 9"/>
                  <a:gd name="T5" fmla="*/ 25 h 30"/>
                  <a:gd name="T6" fmla="*/ 9 w 9"/>
                  <a:gd name="T7" fmla="*/ 19 h 30"/>
                  <a:gd name="T8" fmla="*/ 9 w 9"/>
                  <a:gd name="T9" fmla="*/ 10 h 30"/>
                  <a:gd name="T10" fmla="*/ 6 w 9"/>
                  <a:gd name="T11" fmla="*/ 4 h 30"/>
                  <a:gd name="T12" fmla="*/ 5 w 9"/>
                  <a:gd name="T13" fmla="*/ 1 h 30"/>
                  <a:gd name="T14" fmla="*/ 0 w 9"/>
                  <a:gd name="T15" fmla="*/ 0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30">
                    <a:moveTo>
                      <a:pt x="0" y="30"/>
                    </a:moveTo>
                    <a:lnTo>
                      <a:pt x="5" y="28"/>
                    </a:lnTo>
                    <a:lnTo>
                      <a:pt x="6" y="25"/>
                    </a:lnTo>
                    <a:lnTo>
                      <a:pt x="9" y="19"/>
                    </a:lnTo>
                    <a:lnTo>
                      <a:pt x="9" y="10"/>
                    </a:lnTo>
                    <a:lnTo>
                      <a:pt x="6" y="4"/>
                    </a:lnTo>
                    <a:lnTo>
                      <a:pt x="5" y="1"/>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8" name="Freeform 453"/>
              <p:cNvSpPr>
                <a:spLocks/>
              </p:cNvSpPr>
              <p:nvPr/>
            </p:nvSpPr>
            <p:spPr bwMode="auto">
              <a:xfrm>
                <a:off x="1583" y="2660"/>
                <a:ext cx="30" cy="54"/>
              </a:xfrm>
              <a:custGeom>
                <a:avLst/>
                <a:gdLst>
                  <a:gd name="T0" fmla="*/ 12 w 30"/>
                  <a:gd name="T1" fmla="*/ 0 h 54"/>
                  <a:gd name="T2" fmla="*/ 6 w 30"/>
                  <a:gd name="T3" fmla="*/ 3 h 54"/>
                  <a:gd name="T4" fmla="*/ 2 w 30"/>
                  <a:gd name="T5" fmla="*/ 10 h 54"/>
                  <a:gd name="T6" fmla="*/ 0 w 30"/>
                  <a:gd name="T7" fmla="*/ 24 h 54"/>
                  <a:gd name="T8" fmla="*/ 0 w 30"/>
                  <a:gd name="T9" fmla="*/ 31 h 54"/>
                  <a:gd name="T10" fmla="*/ 2 w 30"/>
                  <a:gd name="T11" fmla="*/ 43 h 54"/>
                  <a:gd name="T12" fmla="*/ 6 w 30"/>
                  <a:gd name="T13" fmla="*/ 52 h 54"/>
                  <a:gd name="T14" fmla="*/ 12 w 30"/>
                  <a:gd name="T15" fmla="*/ 54 h 54"/>
                  <a:gd name="T16" fmla="*/ 17 w 30"/>
                  <a:gd name="T17" fmla="*/ 54 h 54"/>
                  <a:gd name="T18" fmla="*/ 24 w 30"/>
                  <a:gd name="T19" fmla="*/ 52 h 54"/>
                  <a:gd name="T20" fmla="*/ 29 w 30"/>
                  <a:gd name="T21" fmla="*/ 43 h 54"/>
                  <a:gd name="T22" fmla="*/ 30 w 30"/>
                  <a:gd name="T23" fmla="*/ 31 h 54"/>
                  <a:gd name="T24" fmla="*/ 30 w 30"/>
                  <a:gd name="T25" fmla="*/ 24 h 54"/>
                  <a:gd name="T26" fmla="*/ 29 w 30"/>
                  <a:gd name="T27" fmla="*/ 10 h 54"/>
                  <a:gd name="T28" fmla="*/ 24 w 30"/>
                  <a:gd name="T29" fmla="*/ 3 h 54"/>
                  <a:gd name="T30" fmla="*/ 17 w 30"/>
                  <a:gd name="T31" fmla="*/ 0 h 54"/>
                  <a:gd name="T32" fmla="*/ 12 w 30"/>
                  <a:gd name="T33" fmla="*/ 0 h 54"/>
                  <a:gd name="T34" fmla="*/ 8 w 30"/>
                  <a:gd name="T35" fmla="*/ 3 h 54"/>
                  <a:gd name="T36" fmla="*/ 6 w 30"/>
                  <a:gd name="T37" fmla="*/ 6 h 54"/>
                  <a:gd name="T38" fmla="*/ 5 w 30"/>
                  <a:gd name="T39" fmla="*/ 10 h 54"/>
                  <a:gd name="T40" fmla="*/ 2 w 30"/>
                  <a:gd name="T41" fmla="*/ 24 h 54"/>
                  <a:gd name="T42" fmla="*/ 2 w 30"/>
                  <a:gd name="T43" fmla="*/ 31 h 54"/>
                  <a:gd name="T44" fmla="*/ 5 w 30"/>
                  <a:gd name="T45" fmla="*/ 43 h 54"/>
                  <a:gd name="T46" fmla="*/ 6 w 30"/>
                  <a:gd name="T47" fmla="*/ 49 h 54"/>
                  <a:gd name="T48" fmla="*/ 8 w 30"/>
                  <a:gd name="T49" fmla="*/ 52 h 54"/>
                  <a:gd name="T50" fmla="*/ 12 w 30"/>
                  <a:gd name="T5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0" h="54">
                    <a:moveTo>
                      <a:pt x="12" y="0"/>
                    </a:moveTo>
                    <a:lnTo>
                      <a:pt x="6" y="3"/>
                    </a:lnTo>
                    <a:lnTo>
                      <a:pt x="2" y="10"/>
                    </a:lnTo>
                    <a:lnTo>
                      <a:pt x="0" y="24"/>
                    </a:lnTo>
                    <a:lnTo>
                      <a:pt x="0" y="31"/>
                    </a:lnTo>
                    <a:lnTo>
                      <a:pt x="2" y="43"/>
                    </a:lnTo>
                    <a:lnTo>
                      <a:pt x="6" y="52"/>
                    </a:lnTo>
                    <a:lnTo>
                      <a:pt x="12" y="54"/>
                    </a:lnTo>
                    <a:lnTo>
                      <a:pt x="17" y="54"/>
                    </a:lnTo>
                    <a:lnTo>
                      <a:pt x="24" y="52"/>
                    </a:lnTo>
                    <a:lnTo>
                      <a:pt x="29" y="43"/>
                    </a:lnTo>
                    <a:lnTo>
                      <a:pt x="30" y="31"/>
                    </a:lnTo>
                    <a:lnTo>
                      <a:pt x="30" y="24"/>
                    </a:lnTo>
                    <a:lnTo>
                      <a:pt x="29" y="10"/>
                    </a:lnTo>
                    <a:lnTo>
                      <a:pt x="24" y="3"/>
                    </a:lnTo>
                    <a:lnTo>
                      <a:pt x="17" y="0"/>
                    </a:lnTo>
                    <a:lnTo>
                      <a:pt x="12" y="0"/>
                    </a:lnTo>
                    <a:lnTo>
                      <a:pt x="8" y="3"/>
                    </a:lnTo>
                    <a:lnTo>
                      <a:pt x="6" y="6"/>
                    </a:lnTo>
                    <a:lnTo>
                      <a:pt x="5" y="10"/>
                    </a:lnTo>
                    <a:lnTo>
                      <a:pt x="2" y="24"/>
                    </a:lnTo>
                    <a:lnTo>
                      <a:pt x="2" y="31"/>
                    </a:lnTo>
                    <a:lnTo>
                      <a:pt x="5" y="43"/>
                    </a:lnTo>
                    <a:lnTo>
                      <a:pt x="6" y="49"/>
                    </a:lnTo>
                    <a:lnTo>
                      <a:pt x="8" y="52"/>
                    </a:lnTo>
                    <a:lnTo>
                      <a:pt x="12"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9" name="Freeform 454"/>
              <p:cNvSpPr>
                <a:spLocks/>
              </p:cNvSpPr>
              <p:nvPr/>
            </p:nvSpPr>
            <p:spPr bwMode="auto">
              <a:xfrm>
                <a:off x="1600" y="2660"/>
                <a:ext cx="12" cy="54"/>
              </a:xfrm>
              <a:custGeom>
                <a:avLst/>
                <a:gdLst>
                  <a:gd name="T0" fmla="*/ 0 w 12"/>
                  <a:gd name="T1" fmla="*/ 54 h 54"/>
                  <a:gd name="T2" fmla="*/ 4 w 12"/>
                  <a:gd name="T3" fmla="*/ 52 h 54"/>
                  <a:gd name="T4" fmla="*/ 7 w 12"/>
                  <a:gd name="T5" fmla="*/ 49 h 54"/>
                  <a:gd name="T6" fmla="*/ 9 w 12"/>
                  <a:gd name="T7" fmla="*/ 43 h 54"/>
                  <a:gd name="T8" fmla="*/ 12 w 12"/>
                  <a:gd name="T9" fmla="*/ 31 h 54"/>
                  <a:gd name="T10" fmla="*/ 12 w 12"/>
                  <a:gd name="T11" fmla="*/ 24 h 54"/>
                  <a:gd name="T12" fmla="*/ 9 w 12"/>
                  <a:gd name="T13" fmla="*/ 10 h 54"/>
                  <a:gd name="T14" fmla="*/ 7 w 12"/>
                  <a:gd name="T15" fmla="*/ 6 h 54"/>
                  <a:gd name="T16" fmla="*/ 4 w 12"/>
                  <a:gd name="T17" fmla="*/ 3 h 54"/>
                  <a:gd name="T18" fmla="*/ 0 w 12"/>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54">
                    <a:moveTo>
                      <a:pt x="0" y="54"/>
                    </a:moveTo>
                    <a:lnTo>
                      <a:pt x="4" y="52"/>
                    </a:lnTo>
                    <a:lnTo>
                      <a:pt x="7" y="49"/>
                    </a:lnTo>
                    <a:lnTo>
                      <a:pt x="9" y="43"/>
                    </a:lnTo>
                    <a:lnTo>
                      <a:pt x="12" y="31"/>
                    </a:lnTo>
                    <a:lnTo>
                      <a:pt x="12" y="24"/>
                    </a:lnTo>
                    <a:lnTo>
                      <a:pt x="9" y="10"/>
                    </a:lnTo>
                    <a:lnTo>
                      <a:pt x="7" y="6"/>
                    </a:lnTo>
                    <a:lnTo>
                      <a:pt x="4"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40" name="Line 455"/>
              <p:cNvSpPr>
                <a:spLocks noChangeShapeType="1"/>
              </p:cNvSpPr>
              <p:nvPr/>
            </p:nvSpPr>
            <p:spPr bwMode="auto">
              <a:xfrm flipV="1">
                <a:off x="1957" y="2559"/>
                <a:ext cx="0" cy="3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41" name="Freeform 456"/>
              <p:cNvSpPr>
                <a:spLocks/>
              </p:cNvSpPr>
              <p:nvPr/>
            </p:nvSpPr>
            <p:spPr bwMode="auto">
              <a:xfrm>
                <a:off x="1885" y="2660"/>
                <a:ext cx="30" cy="54"/>
              </a:xfrm>
              <a:custGeom>
                <a:avLst/>
                <a:gdLst>
                  <a:gd name="T0" fmla="*/ 14 w 30"/>
                  <a:gd name="T1" fmla="*/ 0 h 54"/>
                  <a:gd name="T2" fmla="*/ 6 w 30"/>
                  <a:gd name="T3" fmla="*/ 3 h 54"/>
                  <a:gd name="T4" fmla="*/ 2 w 30"/>
                  <a:gd name="T5" fmla="*/ 10 h 54"/>
                  <a:gd name="T6" fmla="*/ 0 w 30"/>
                  <a:gd name="T7" fmla="*/ 24 h 54"/>
                  <a:gd name="T8" fmla="*/ 0 w 30"/>
                  <a:gd name="T9" fmla="*/ 31 h 54"/>
                  <a:gd name="T10" fmla="*/ 2 w 30"/>
                  <a:gd name="T11" fmla="*/ 43 h 54"/>
                  <a:gd name="T12" fmla="*/ 6 w 30"/>
                  <a:gd name="T13" fmla="*/ 52 h 54"/>
                  <a:gd name="T14" fmla="*/ 14 w 30"/>
                  <a:gd name="T15" fmla="*/ 54 h 54"/>
                  <a:gd name="T16" fmla="*/ 17 w 30"/>
                  <a:gd name="T17" fmla="*/ 54 h 54"/>
                  <a:gd name="T18" fmla="*/ 24 w 30"/>
                  <a:gd name="T19" fmla="*/ 52 h 54"/>
                  <a:gd name="T20" fmla="*/ 29 w 30"/>
                  <a:gd name="T21" fmla="*/ 43 h 54"/>
                  <a:gd name="T22" fmla="*/ 30 w 30"/>
                  <a:gd name="T23" fmla="*/ 31 h 54"/>
                  <a:gd name="T24" fmla="*/ 30 w 30"/>
                  <a:gd name="T25" fmla="*/ 24 h 54"/>
                  <a:gd name="T26" fmla="*/ 29 w 30"/>
                  <a:gd name="T27" fmla="*/ 10 h 54"/>
                  <a:gd name="T28" fmla="*/ 24 w 30"/>
                  <a:gd name="T29" fmla="*/ 3 h 54"/>
                  <a:gd name="T30" fmla="*/ 17 w 30"/>
                  <a:gd name="T31" fmla="*/ 0 h 54"/>
                  <a:gd name="T32" fmla="*/ 14 w 30"/>
                  <a:gd name="T33" fmla="*/ 0 h 54"/>
                  <a:gd name="T34" fmla="*/ 9 w 30"/>
                  <a:gd name="T35" fmla="*/ 3 h 54"/>
                  <a:gd name="T36" fmla="*/ 6 w 30"/>
                  <a:gd name="T37" fmla="*/ 6 h 54"/>
                  <a:gd name="T38" fmla="*/ 5 w 30"/>
                  <a:gd name="T39" fmla="*/ 10 h 54"/>
                  <a:gd name="T40" fmla="*/ 2 w 30"/>
                  <a:gd name="T41" fmla="*/ 24 h 54"/>
                  <a:gd name="T42" fmla="*/ 2 w 30"/>
                  <a:gd name="T43" fmla="*/ 31 h 54"/>
                  <a:gd name="T44" fmla="*/ 5 w 30"/>
                  <a:gd name="T45" fmla="*/ 43 h 54"/>
                  <a:gd name="T46" fmla="*/ 6 w 30"/>
                  <a:gd name="T47" fmla="*/ 49 h 54"/>
                  <a:gd name="T48" fmla="*/ 9 w 30"/>
                  <a:gd name="T49" fmla="*/ 52 h 54"/>
                  <a:gd name="T50" fmla="*/ 14 w 30"/>
                  <a:gd name="T5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0" h="54">
                    <a:moveTo>
                      <a:pt x="14" y="0"/>
                    </a:moveTo>
                    <a:lnTo>
                      <a:pt x="6" y="3"/>
                    </a:lnTo>
                    <a:lnTo>
                      <a:pt x="2" y="10"/>
                    </a:lnTo>
                    <a:lnTo>
                      <a:pt x="0" y="24"/>
                    </a:lnTo>
                    <a:lnTo>
                      <a:pt x="0" y="31"/>
                    </a:lnTo>
                    <a:lnTo>
                      <a:pt x="2" y="43"/>
                    </a:lnTo>
                    <a:lnTo>
                      <a:pt x="6" y="52"/>
                    </a:lnTo>
                    <a:lnTo>
                      <a:pt x="14" y="54"/>
                    </a:lnTo>
                    <a:lnTo>
                      <a:pt x="17" y="54"/>
                    </a:lnTo>
                    <a:lnTo>
                      <a:pt x="24" y="52"/>
                    </a:lnTo>
                    <a:lnTo>
                      <a:pt x="29" y="43"/>
                    </a:lnTo>
                    <a:lnTo>
                      <a:pt x="30" y="31"/>
                    </a:lnTo>
                    <a:lnTo>
                      <a:pt x="30" y="24"/>
                    </a:lnTo>
                    <a:lnTo>
                      <a:pt x="29" y="10"/>
                    </a:lnTo>
                    <a:lnTo>
                      <a:pt x="24" y="3"/>
                    </a:lnTo>
                    <a:lnTo>
                      <a:pt x="17" y="0"/>
                    </a:lnTo>
                    <a:lnTo>
                      <a:pt x="14" y="0"/>
                    </a:lnTo>
                    <a:lnTo>
                      <a:pt x="9" y="3"/>
                    </a:lnTo>
                    <a:lnTo>
                      <a:pt x="6" y="6"/>
                    </a:lnTo>
                    <a:lnTo>
                      <a:pt x="5" y="10"/>
                    </a:lnTo>
                    <a:lnTo>
                      <a:pt x="2" y="24"/>
                    </a:lnTo>
                    <a:lnTo>
                      <a:pt x="2" y="31"/>
                    </a:lnTo>
                    <a:lnTo>
                      <a:pt x="5" y="43"/>
                    </a:lnTo>
                    <a:lnTo>
                      <a:pt x="6" y="49"/>
                    </a:lnTo>
                    <a:lnTo>
                      <a:pt x="9" y="52"/>
                    </a:lnTo>
                    <a:lnTo>
                      <a:pt x="14"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42" name="Freeform 457"/>
              <p:cNvSpPr>
                <a:spLocks/>
              </p:cNvSpPr>
              <p:nvPr/>
            </p:nvSpPr>
            <p:spPr bwMode="auto">
              <a:xfrm>
                <a:off x="1902" y="2660"/>
                <a:ext cx="12" cy="54"/>
              </a:xfrm>
              <a:custGeom>
                <a:avLst/>
                <a:gdLst>
                  <a:gd name="T0" fmla="*/ 0 w 12"/>
                  <a:gd name="T1" fmla="*/ 54 h 54"/>
                  <a:gd name="T2" fmla="*/ 5 w 12"/>
                  <a:gd name="T3" fmla="*/ 52 h 54"/>
                  <a:gd name="T4" fmla="*/ 7 w 12"/>
                  <a:gd name="T5" fmla="*/ 49 h 54"/>
                  <a:gd name="T6" fmla="*/ 9 w 12"/>
                  <a:gd name="T7" fmla="*/ 43 h 54"/>
                  <a:gd name="T8" fmla="*/ 12 w 12"/>
                  <a:gd name="T9" fmla="*/ 31 h 54"/>
                  <a:gd name="T10" fmla="*/ 12 w 12"/>
                  <a:gd name="T11" fmla="*/ 24 h 54"/>
                  <a:gd name="T12" fmla="*/ 9 w 12"/>
                  <a:gd name="T13" fmla="*/ 10 h 54"/>
                  <a:gd name="T14" fmla="*/ 7 w 12"/>
                  <a:gd name="T15" fmla="*/ 6 h 54"/>
                  <a:gd name="T16" fmla="*/ 5 w 12"/>
                  <a:gd name="T17" fmla="*/ 3 h 54"/>
                  <a:gd name="T18" fmla="*/ 0 w 12"/>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54">
                    <a:moveTo>
                      <a:pt x="0" y="54"/>
                    </a:moveTo>
                    <a:lnTo>
                      <a:pt x="5" y="52"/>
                    </a:lnTo>
                    <a:lnTo>
                      <a:pt x="7" y="49"/>
                    </a:lnTo>
                    <a:lnTo>
                      <a:pt x="9" y="43"/>
                    </a:lnTo>
                    <a:lnTo>
                      <a:pt x="12" y="31"/>
                    </a:lnTo>
                    <a:lnTo>
                      <a:pt x="12" y="24"/>
                    </a:lnTo>
                    <a:lnTo>
                      <a:pt x="9" y="10"/>
                    </a:lnTo>
                    <a:lnTo>
                      <a:pt x="7" y="6"/>
                    </a:lnTo>
                    <a:lnTo>
                      <a:pt x="5"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43" name="Freeform 458"/>
              <p:cNvSpPr>
                <a:spLocks/>
              </p:cNvSpPr>
              <p:nvPr/>
            </p:nvSpPr>
            <p:spPr bwMode="auto">
              <a:xfrm>
                <a:off x="1931" y="2709"/>
                <a:ext cx="4" cy="5"/>
              </a:xfrm>
              <a:custGeom>
                <a:avLst/>
                <a:gdLst>
                  <a:gd name="T0" fmla="*/ 2 w 4"/>
                  <a:gd name="T1" fmla="*/ 0 h 5"/>
                  <a:gd name="T2" fmla="*/ 0 w 4"/>
                  <a:gd name="T3" fmla="*/ 3 h 5"/>
                  <a:gd name="T4" fmla="*/ 2 w 4"/>
                  <a:gd name="T5" fmla="*/ 5 h 5"/>
                  <a:gd name="T6" fmla="*/ 4 w 4"/>
                  <a:gd name="T7" fmla="*/ 3 h 5"/>
                  <a:gd name="T8" fmla="*/ 2 w 4"/>
                  <a:gd name="T9" fmla="*/ 0 h 5"/>
                </a:gdLst>
                <a:ahLst/>
                <a:cxnLst>
                  <a:cxn ang="0">
                    <a:pos x="T0" y="T1"/>
                  </a:cxn>
                  <a:cxn ang="0">
                    <a:pos x="T2" y="T3"/>
                  </a:cxn>
                  <a:cxn ang="0">
                    <a:pos x="T4" y="T5"/>
                  </a:cxn>
                  <a:cxn ang="0">
                    <a:pos x="T6" y="T7"/>
                  </a:cxn>
                  <a:cxn ang="0">
                    <a:pos x="T8" y="T9"/>
                  </a:cxn>
                </a:cxnLst>
                <a:rect l="0" t="0" r="r" b="b"/>
                <a:pathLst>
                  <a:path w="4" h="5">
                    <a:moveTo>
                      <a:pt x="2" y="0"/>
                    </a:moveTo>
                    <a:lnTo>
                      <a:pt x="0" y="3"/>
                    </a:lnTo>
                    <a:lnTo>
                      <a:pt x="2" y="5"/>
                    </a:lnTo>
                    <a:lnTo>
                      <a:pt x="4" y="3"/>
                    </a:lnTo>
                    <a:lnTo>
                      <a:pt x="2"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44" name="Freeform 459"/>
              <p:cNvSpPr>
                <a:spLocks/>
              </p:cNvSpPr>
              <p:nvPr/>
            </p:nvSpPr>
            <p:spPr bwMode="auto">
              <a:xfrm>
                <a:off x="1950" y="2660"/>
                <a:ext cx="30" cy="54"/>
              </a:xfrm>
              <a:custGeom>
                <a:avLst/>
                <a:gdLst>
                  <a:gd name="T0" fmla="*/ 28 w 30"/>
                  <a:gd name="T1" fmla="*/ 18 h 54"/>
                  <a:gd name="T2" fmla="*/ 27 w 30"/>
                  <a:gd name="T3" fmla="*/ 25 h 54"/>
                  <a:gd name="T4" fmla="*/ 22 w 30"/>
                  <a:gd name="T5" fmla="*/ 31 h 54"/>
                  <a:gd name="T6" fmla="*/ 15 w 30"/>
                  <a:gd name="T7" fmla="*/ 34 h 54"/>
                  <a:gd name="T8" fmla="*/ 13 w 30"/>
                  <a:gd name="T9" fmla="*/ 34 h 54"/>
                  <a:gd name="T10" fmla="*/ 7 w 30"/>
                  <a:gd name="T11" fmla="*/ 31 h 54"/>
                  <a:gd name="T12" fmla="*/ 3 w 30"/>
                  <a:gd name="T13" fmla="*/ 25 h 54"/>
                  <a:gd name="T14" fmla="*/ 0 w 30"/>
                  <a:gd name="T15" fmla="*/ 18 h 54"/>
                  <a:gd name="T16" fmla="*/ 0 w 30"/>
                  <a:gd name="T17" fmla="*/ 16 h 54"/>
                  <a:gd name="T18" fmla="*/ 3 w 30"/>
                  <a:gd name="T19" fmla="*/ 7 h 54"/>
                  <a:gd name="T20" fmla="*/ 7 w 30"/>
                  <a:gd name="T21" fmla="*/ 3 h 54"/>
                  <a:gd name="T22" fmla="*/ 13 w 30"/>
                  <a:gd name="T23" fmla="*/ 0 h 54"/>
                  <a:gd name="T24" fmla="*/ 18 w 30"/>
                  <a:gd name="T25" fmla="*/ 0 h 54"/>
                  <a:gd name="T26" fmla="*/ 24 w 30"/>
                  <a:gd name="T27" fmla="*/ 3 h 54"/>
                  <a:gd name="T28" fmla="*/ 28 w 30"/>
                  <a:gd name="T29" fmla="*/ 7 h 54"/>
                  <a:gd name="T30" fmla="*/ 30 w 30"/>
                  <a:gd name="T31" fmla="*/ 16 h 54"/>
                  <a:gd name="T32" fmla="*/ 30 w 30"/>
                  <a:gd name="T33" fmla="*/ 31 h 54"/>
                  <a:gd name="T34" fmla="*/ 28 w 30"/>
                  <a:gd name="T35" fmla="*/ 42 h 54"/>
                  <a:gd name="T36" fmla="*/ 27 w 30"/>
                  <a:gd name="T37" fmla="*/ 46 h 54"/>
                  <a:gd name="T38" fmla="*/ 22 w 30"/>
                  <a:gd name="T39" fmla="*/ 52 h 54"/>
                  <a:gd name="T40" fmla="*/ 15 w 30"/>
                  <a:gd name="T41" fmla="*/ 54 h 54"/>
                  <a:gd name="T42" fmla="*/ 9 w 30"/>
                  <a:gd name="T43" fmla="*/ 54 h 54"/>
                  <a:gd name="T44" fmla="*/ 4 w 30"/>
                  <a:gd name="T45" fmla="*/ 52 h 54"/>
                  <a:gd name="T46" fmla="*/ 3 w 30"/>
                  <a:gd name="T47" fmla="*/ 46 h 54"/>
                  <a:gd name="T48" fmla="*/ 3 w 30"/>
                  <a:gd name="T49" fmla="*/ 43 h 54"/>
                  <a:gd name="T50" fmla="*/ 4 w 30"/>
                  <a:gd name="T51" fmla="*/ 42 h 54"/>
                  <a:gd name="T52" fmla="*/ 7 w 30"/>
                  <a:gd name="T53" fmla="*/ 43 h 54"/>
                  <a:gd name="T54" fmla="*/ 4 w 30"/>
                  <a:gd name="T55" fmla="*/ 4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0" h="54">
                    <a:moveTo>
                      <a:pt x="28" y="18"/>
                    </a:moveTo>
                    <a:lnTo>
                      <a:pt x="27" y="25"/>
                    </a:lnTo>
                    <a:lnTo>
                      <a:pt x="22" y="31"/>
                    </a:lnTo>
                    <a:lnTo>
                      <a:pt x="15" y="34"/>
                    </a:lnTo>
                    <a:lnTo>
                      <a:pt x="13" y="34"/>
                    </a:lnTo>
                    <a:lnTo>
                      <a:pt x="7" y="31"/>
                    </a:lnTo>
                    <a:lnTo>
                      <a:pt x="3" y="25"/>
                    </a:lnTo>
                    <a:lnTo>
                      <a:pt x="0" y="18"/>
                    </a:lnTo>
                    <a:lnTo>
                      <a:pt x="0" y="16"/>
                    </a:lnTo>
                    <a:lnTo>
                      <a:pt x="3" y="7"/>
                    </a:lnTo>
                    <a:lnTo>
                      <a:pt x="7" y="3"/>
                    </a:lnTo>
                    <a:lnTo>
                      <a:pt x="13" y="0"/>
                    </a:lnTo>
                    <a:lnTo>
                      <a:pt x="18" y="0"/>
                    </a:lnTo>
                    <a:lnTo>
                      <a:pt x="24" y="3"/>
                    </a:lnTo>
                    <a:lnTo>
                      <a:pt x="28" y="7"/>
                    </a:lnTo>
                    <a:lnTo>
                      <a:pt x="30" y="16"/>
                    </a:lnTo>
                    <a:lnTo>
                      <a:pt x="30" y="31"/>
                    </a:lnTo>
                    <a:lnTo>
                      <a:pt x="28" y="42"/>
                    </a:lnTo>
                    <a:lnTo>
                      <a:pt x="27" y="46"/>
                    </a:lnTo>
                    <a:lnTo>
                      <a:pt x="22" y="52"/>
                    </a:lnTo>
                    <a:lnTo>
                      <a:pt x="15" y="54"/>
                    </a:lnTo>
                    <a:lnTo>
                      <a:pt x="9" y="54"/>
                    </a:lnTo>
                    <a:lnTo>
                      <a:pt x="4" y="52"/>
                    </a:lnTo>
                    <a:lnTo>
                      <a:pt x="3" y="46"/>
                    </a:lnTo>
                    <a:lnTo>
                      <a:pt x="3" y="43"/>
                    </a:lnTo>
                    <a:lnTo>
                      <a:pt x="4" y="42"/>
                    </a:lnTo>
                    <a:lnTo>
                      <a:pt x="7" y="43"/>
                    </a:lnTo>
                    <a:lnTo>
                      <a:pt x="4"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45" name="Freeform 460"/>
              <p:cNvSpPr>
                <a:spLocks/>
              </p:cNvSpPr>
              <p:nvPr/>
            </p:nvSpPr>
            <p:spPr bwMode="auto">
              <a:xfrm>
                <a:off x="1953" y="2660"/>
                <a:ext cx="10" cy="34"/>
              </a:xfrm>
              <a:custGeom>
                <a:avLst/>
                <a:gdLst>
                  <a:gd name="T0" fmla="*/ 10 w 10"/>
                  <a:gd name="T1" fmla="*/ 34 h 34"/>
                  <a:gd name="T2" fmla="*/ 6 w 10"/>
                  <a:gd name="T3" fmla="*/ 31 h 34"/>
                  <a:gd name="T4" fmla="*/ 1 w 10"/>
                  <a:gd name="T5" fmla="*/ 25 h 34"/>
                  <a:gd name="T6" fmla="*/ 0 w 10"/>
                  <a:gd name="T7" fmla="*/ 18 h 34"/>
                  <a:gd name="T8" fmla="*/ 0 w 10"/>
                  <a:gd name="T9" fmla="*/ 16 h 34"/>
                  <a:gd name="T10" fmla="*/ 1 w 10"/>
                  <a:gd name="T11" fmla="*/ 7 h 34"/>
                  <a:gd name="T12" fmla="*/ 6 w 10"/>
                  <a:gd name="T13" fmla="*/ 3 h 34"/>
                  <a:gd name="T14" fmla="*/ 10 w 10"/>
                  <a:gd name="T15" fmla="*/ 0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34">
                    <a:moveTo>
                      <a:pt x="10" y="34"/>
                    </a:moveTo>
                    <a:lnTo>
                      <a:pt x="6" y="31"/>
                    </a:lnTo>
                    <a:lnTo>
                      <a:pt x="1" y="25"/>
                    </a:lnTo>
                    <a:lnTo>
                      <a:pt x="0" y="18"/>
                    </a:lnTo>
                    <a:lnTo>
                      <a:pt x="0" y="16"/>
                    </a:lnTo>
                    <a:lnTo>
                      <a:pt x="1" y="7"/>
                    </a:lnTo>
                    <a:lnTo>
                      <a:pt x="6" y="3"/>
                    </a:lnTo>
                    <a:lnTo>
                      <a:pt x="1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46" name="Freeform 461"/>
              <p:cNvSpPr>
                <a:spLocks/>
              </p:cNvSpPr>
              <p:nvPr/>
            </p:nvSpPr>
            <p:spPr bwMode="auto">
              <a:xfrm>
                <a:off x="1965" y="2660"/>
                <a:ext cx="13" cy="54"/>
              </a:xfrm>
              <a:custGeom>
                <a:avLst/>
                <a:gdLst>
                  <a:gd name="T0" fmla="*/ 3 w 13"/>
                  <a:gd name="T1" fmla="*/ 0 h 54"/>
                  <a:gd name="T2" fmla="*/ 7 w 13"/>
                  <a:gd name="T3" fmla="*/ 3 h 54"/>
                  <a:gd name="T4" fmla="*/ 12 w 13"/>
                  <a:gd name="T5" fmla="*/ 7 h 54"/>
                  <a:gd name="T6" fmla="*/ 13 w 13"/>
                  <a:gd name="T7" fmla="*/ 16 h 54"/>
                  <a:gd name="T8" fmla="*/ 13 w 13"/>
                  <a:gd name="T9" fmla="*/ 31 h 54"/>
                  <a:gd name="T10" fmla="*/ 12 w 13"/>
                  <a:gd name="T11" fmla="*/ 42 h 54"/>
                  <a:gd name="T12" fmla="*/ 9 w 13"/>
                  <a:gd name="T13" fmla="*/ 46 h 54"/>
                  <a:gd name="T14" fmla="*/ 4 w 13"/>
                  <a:gd name="T15" fmla="*/ 52 h 54"/>
                  <a:gd name="T16" fmla="*/ 0 w 13"/>
                  <a:gd name="T17"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54">
                    <a:moveTo>
                      <a:pt x="3" y="0"/>
                    </a:moveTo>
                    <a:lnTo>
                      <a:pt x="7" y="3"/>
                    </a:lnTo>
                    <a:lnTo>
                      <a:pt x="12" y="7"/>
                    </a:lnTo>
                    <a:lnTo>
                      <a:pt x="13" y="16"/>
                    </a:lnTo>
                    <a:lnTo>
                      <a:pt x="13" y="31"/>
                    </a:lnTo>
                    <a:lnTo>
                      <a:pt x="12" y="42"/>
                    </a:lnTo>
                    <a:lnTo>
                      <a:pt x="9" y="46"/>
                    </a:lnTo>
                    <a:lnTo>
                      <a:pt x="4" y="52"/>
                    </a:lnTo>
                    <a:lnTo>
                      <a:pt x="0"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47" name="Freeform 462"/>
              <p:cNvSpPr>
                <a:spLocks/>
              </p:cNvSpPr>
              <p:nvPr/>
            </p:nvSpPr>
            <p:spPr bwMode="auto">
              <a:xfrm>
                <a:off x="1993" y="2660"/>
                <a:ext cx="32" cy="54"/>
              </a:xfrm>
              <a:custGeom>
                <a:avLst/>
                <a:gdLst>
                  <a:gd name="T0" fmla="*/ 14 w 32"/>
                  <a:gd name="T1" fmla="*/ 0 h 54"/>
                  <a:gd name="T2" fmla="*/ 8 w 32"/>
                  <a:gd name="T3" fmla="*/ 3 h 54"/>
                  <a:gd name="T4" fmla="*/ 3 w 32"/>
                  <a:gd name="T5" fmla="*/ 10 h 54"/>
                  <a:gd name="T6" fmla="*/ 0 w 32"/>
                  <a:gd name="T7" fmla="*/ 24 h 54"/>
                  <a:gd name="T8" fmla="*/ 0 w 32"/>
                  <a:gd name="T9" fmla="*/ 31 h 54"/>
                  <a:gd name="T10" fmla="*/ 3 w 32"/>
                  <a:gd name="T11" fmla="*/ 43 h 54"/>
                  <a:gd name="T12" fmla="*/ 8 w 32"/>
                  <a:gd name="T13" fmla="*/ 52 h 54"/>
                  <a:gd name="T14" fmla="*/ 14 w 32"/>
                  <a:gd name="T15" fmla="*/ 54 h 54"/>
                  <a:gd name="T16" fmla="*/ 18 w 32"/>
                  <a:gd name="T17" fmla="*/ 54 h 54"/>
                  <a:gd name="T18" fmla="*/ 24 w 32"/>
                  <a:gd name="T19" fmla="*/ 52 h 54"/>
                  <a:gd name="T20" fmla="*/ 29 w 32"/>
                  <a:gd name="T21" fmla="*/ 43 h 54"/>
                  <a:gd name="T22" fmla="*/ 32 w 32"/>
                  <a:gd name="T23" fmla="*/ 31 h 54"/>
                  <a:gd name="T24" fmla="*/ 32 w 32"/>
                  <a:gd name="T25" fmla="*/ 24 h 54"/>
                  <a:gd name="T26" fmla="*/ 29 w 32"/>
                  <a:gd name="T27" fmla="*/ 10 h 54"/>
                  <a:gd name="T28" fmla="*/ 24 w 32"/>
                  <a:gd name="T29" fmla="*/ 3 h 54"/>
                  <a:gd name="T30" fmla="*/ 18 w 32"/>
                  <a:gd name="T31" fmla="*/ 0 h 54"/>
                  <a:gd name="T32" fmla="*/ 14 w 32"/>
                  <a:gd name="T33" fmla="*/ 0 h 54"/>
                  <a:gd name="T34" fmla="*/ 9 w 32"/>
                  <a:gd name="T35" fmla="*/ 3 h 54"/>
                  <a:gd name="T36" fmla="*/ 8 w 32"/>
                  <a:gd name="T37" fmla="*/ 6 h 54"/>
                  <a:gd name="T38" fmla="*/ 5 w 32"/>
                  <a:gd name="T39" fmla="*/ 10 h 54"/>
                  <a:gd name="T40" fmla="*/ 3 w 32"/>
                  <a:gd name="T41" fmla="*/ 24 h 54"/>
                  <a:gd name="T42" fmla="*/ 3 w 32"/>
                  <a:gd name="T43" fmla="*/ 31 h 54"/>
                  <a:gd name="T44" fmla="*/ 5 w 32"/>
                  <a:gd name="T45" fmla="*/ 43 h 54"/>
                  <a:gd name="T46" fmla="*/ 8 w 32"/>
                  <a:gd name="T47" fmla="*/ 49 h 54"/>
                  <a:gd name="T48" fmla="*/ 9 w 32"/>
                  <a:gd name="T49" fmla="*/ 52 h 54"/>
                  <a:gd name="T50" fmla="*/ 14 w 32"/>
                  <a:gd name="T5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2" h="54">
                    <a:moveTo>
                      <a:pt x="14" y="0"/>
                    </a:moveTo>
                    <a:lnTo>
                      <a:pt x="8" y="3"/>
                    </a:lnTo>
                    <a:lnTo>
                      <a:pt x="3" y="10"/>
                    </a:lnTo>
                    <a:lnTo>
                      <a:pt x="0" y="24"/>
                    </a:lnTo>
                    <a:lnTo>
                      <a:pt x="0" y="31"/>
                    </a:lnTo>
                    <a:lnTo>
                      <a:pt x="3" y="43"/>
                    </a:lnTo>
                    <a:lnTo>
                      <a:pt x="8" y="52"/>
                    </a:lnTo>
                    <a:lnTo>
                      <a:pt x="14" y="54"/>
                    </a:lnTo>
                    <a:lnTo>
                      <a:pt x="18" y="54"/>
                    </a:lnTo>
                    <a:lnTo>
                      <a:pt x="24" y="52"/>
                    </a:lnTo>
                    <a:lnTo>
                      <a:pt x="29" y="43"/>
                    </a:lnTo>
                    <a:lnTo>
                      <a:pt x="32" y="31"/>
                    </a:lnTo>
                    <a:lnTo>
                      <a:pt x="32" y="24"/>
                    </a:lnTo>
                    <a:lnTo>
                      <a:pt x="29" y="10"/>
                    </a:lnTo>
                    <a:lnTo>
                      <a:pt x="24" y="3"/>
                    </a:lnTo>
                    <a:lnTo>
                      <a:pt x="18" y="0"/>
                    </a:lnTo>
                    <a:lnTo>
                      <a:pt x="14" y="0"/>
                    </a:lnTo>
                    <a:lnTo>
                      <a:pt x="9" y="3"/>
                    </a:lnTo>
                    <a:lnTo>
                      <a:pt x="8" y="6"/>
                    </a:lnTo>
                    <a:lnTo>
                      <a:pt x="5" y="10"/>
                    </a:lnTo>
                    <a:lnTo>
                      <a:pt x="3" y="24"/>
                    </a:lnTo>
                    <a:lnTo>
                      <a:pt x="3" y="31"/>
                    </a:lnTo>
                    <a:lnTo>
                      <a:pt x="5" y="43"/>
                    </a:lnTo>
                    <a:lnTo>
                      <a:pt x="8" y="49"/>
                    </a:lnTo>
                    <a:lnTo>
                      <a:pt x="9" y="52"/>
                    </a:lnTo>
                    <a:lnTo>
                      <a:pt x="14"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48" name="Freeform 463"/>
              <p:cNvSpPr>
                <a:spLocks/>
              </p:cNvSpPr>
              <p:nvPr/>
            </p:nvSpPr>
            <p:spPr bwMode="auto">
              <a:xfrm>
                <a:off x="2011" y="2660"/>
                <a:ext cx="11" cy="54"/>
              </a:xfrm>
              <a:custGeom>
                <a:avLst/>
                <a:gdLst>
                  <a:gd name="T0" fmla="*/ 0 w 11"/>
                  <a:gd name="T1" fmla="*/ 54 h 54"/>
                  <a:gd name="T2" fmla="*/ 5 w 11"/>
                  <a:gd name="T3" fmla="*/ 52 h 54"/>
                  <a:gd name="T4" fmla="*/ 6 w 11"/>
                  <a:gd name="T5" fmla="*/ 49 h 54"/>
                  <a:gd name="T6" fmla="*/ 8 w 11"/>
                  <a:gd name="T7" fmla="*/ 43 h 54"/>
                  <a:gd name="T8" fmla="*/ 11 w 11"/>
                  <a:gd name="T9" fmla="*/ 31 h 54"/>
                  <a:gd name="T10" fmla="*/ 11 w 11"/>
                  <a:gd name="T11" fmla="*/ 24 h 54"/>
                  <a:gd name="T12" fmla="*/ 8 w 11"/>
                  <a:gd name="T13" fmla="*/ 10 h 54"/>
                  <a:gd name="T14" fmla="*/ 6 w 11"/>
                  <a:gd name="T15" fmla="*/ 6 h 54"/>
                  <a:gd name="T16" fmla="*/ 5 w 11"/>
                  <a:gd name="T17" fmla="*/ 3 h 54"/>
                  <a:gd name="T18" fmla="*/ 0 w 11"/>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54">
                    <a:moveTo>
                      <a:pt x="0" y="54"/>
                    </a:moveTo>
                    <a:lnTo>
                      <a:pt x="5" y="52"/>
                    </a:lnTo>
                    <a:lnTo>
                      <a:pt x="6" y="49"/>
                    </a:lnTo>
                    <a:lnTo>
                      <a:pt x="8" y="43"/>
                    </a:lnTo>
                    <a:lnTo>
                      <a:pt x="11" y="31"/>
                    </a:lnTo>
                    <a:lnTo>
                      <a:pt x="11" y="24"/>
                    </a:lnTo>
                    <a:lnTo>
                      <a:pt x="8" y="10"/>
                    </a:lnTo>
                    <a:lnTo>
                      <a:pt x="6" y="6"/>
                    </a:lnTo>
                    <a:lnTo>
                      <a:pt x="5"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49" name="Line 464"/>
              <p:cNvSpPr>
                <a:spLocks noChangeShapeType="1"/>
              </p:cNvSpPr>
              <p:nvPr/>
            </p:nvSpPr>
            <p:spPr bwMode="auto">
              <a:xfrm flipV="1">
                <a:off x="2367" y="2559"/>
                <a:ext cx="0" cy="3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50" name="Freeform 465"/>
              <p:cNvSpPr>
                <a:spLocks/>
              </p:cNvSpPr>
              <p:nvPr/>
            </p:nvSpPr>
            <p:spPr bwMode="auto">
              <a:xfrm>
                <a:off x="2303" y="2660"/>
                <a:ext cx="10" cy="54"/>
              </a:xfrm>
              <a:custGeom>
                <a:avLst/>
                <a:gdLst>
                  <a:gd name="T0" fmla="*/ 0 w 10"/>
                  <a:gd name="T1" fmla="*/ 10 h 54"/>
                  <a:gd name="T2" fmla="*/ 3 w 10"/>
                  <a:gd name="T3" fmla="*/ 7 h 54"/>
                  <a:gd name="T4" fmla="*/ 10 w 10"/>
                  <a:gd name="T5" fmla="*/ 0 h 54"/>
                  <a:gd name="T6" fmla="*/ 10 w 10"/>
                  <a:gd name="T7" fmla="*/ 54 h 54"/>
                </a:gdLst>
                <a:ahLst/>
                <a:cxnLst>
                  <a:cxn ang="0">
                    <a:pos x="T0" y="T1"/>
                  </a:cxn>
                  <a:cxn ang="0">
                    <a:pos x="T2" y="T3"/>
                  </a:cxn>
                  <a:cxn ang="0">
                    <a:pos x="T4" y="T5"/>
                  </a:cxn>
                  <a:cxn ang="0">
                    <a:pos x="T6" y="T7"/>
                  </a:cxn>
                </a:cxnLst>
                <a:rect l="0" t="0" r="r" b="b"/>
                <a:pathLst>
                  <a:path w="10" h="54">
                    <a:moveTo>
                      <a:pt x="0" y="10"/>
                    </a:moveTo>
                    <a:lnTo>
                      <a:pt x="3" y="7"/>
                    </a:lnTo>
                    <a:lnTo>
                      <a:pt x="10" y="0"/>
                    </a:lnTo>
                    <a:lnTo>
                      <a:pt x="10"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51" name="Line 466"/>
              <p:cNvSpPr>
                <a:spLocks noChangeShapeType="1"/>
              </p:cNvSpPr>
              <p:nvPr/>
            </p:nvSpPr>
            <p:spPr bwMode="auto">
              <a:xfrm>
                <a:off x="2312" y="2663"/>
                <a:ext cx="0" cy="51"/>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52" name="Line 467"/>
              <p:cNvSpPr>
                <a:spLocks noChangeShapeType="1"/>
              </p:cNvSpPr>
              <p:nvPr/>
            </p:nvSpPr>
            <p:spPr bwMode="auto">
              <a:xfrm>
                <a:off x="2303" y="2714"/>
                <a:ext cx="1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53" name="Freeform 468"/>
              <p:cNvSpPr>
                <a:spLocks/>
              </p:cNvSpPr>
              <p:nvPr/>
            </p:nvSpPr>
            <p:spPr bwMode="auto">
              <a:xfrm>
                <a:off x="2342" y="2709"/>
                <a:ext cx="4" cy="5"/>
              </a:xfrm>
              <a:custGeom>
                <a:avLst/>
                <a:gdLst>
                  <a:gd name="T0" fmla="*/ 2 w 4"/>
                  <a:gd name="T1" fmla="*/ 0 h 5"/>
                  <a:gd name="T2" fmla="*/ 0 w 4"/>
                  <a:gd name="T3" fmla="*/ 3 h 5"/>
                  <a:gd name="T4" fmla="*/ 2 w 4"/>
                  <a:gd name="T5" fmla="*/ 5 h 5"/>
                  <a:gd name="T6" fmla="*/ 4 w 4"/>
                  <a:gd name="T7" fmla="*/ 3 h 5"/>
                  <a:gd name="T8" fmla="*/ 2 w 4"/>
                  <a:gd name="T9" fmla="*/ 0 h 5"/>
                </a:gdLst>
                <a:ahLst/>
                <a:cxnLst>
                  <a:cxn ang="0">
                    <a:pos x="T0" y="T1"/>
                  </a:cxn>
                  <a:cxn ang="0">
                    <a:pos x="T2" y="T3"/>
                  </a:cxn>
                  <a:cxn ang="0">
                    <a:pos x="T4" y="T5"/>
                  </a:cxn>
                  <a:cxn ang="0">
                    <a:pos x="T6" y="T7"/>
                  </a:cxn>
                  <a:cxn ang="0">
                    <a:pos x="T8" y="T9"/>
                  </a:cxn>
                </a:cxnLst>
                <a:rect l="0" t="0" r="r" b="b"/>
                <a:pathLst>
                  <a:path w="4" h="5">
                    <a:moveTo>
                      <a:pt x="2" y="0"/>
                    </a:moveTo>
                    <a:lnTo>
                      <a:pt x="0" y="3"/>
                    </a:lnTo>
                    <a:lnTo>
                      <a:pt x="2" y="5"/>
                    </a:lnTo>
                    <a:lnTo>
                      <a:pt x="4" y="3"/>
                    </a:lnTo>
                    <a:lnTo>
                      <a:pt x="2"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54" name="Freeform 469"/>
              <p:cNvSpPr>
                <a:spLocks/>
              </p:cNvSpPr>
              <p:nvPr/>
            </p:nvSpPr>
            <p:spPr bwMode="auto">
              <a:xfrm>
                <a:off x="2361" y="2660"/>
                <a:ext cx="30" cy="54"/>
              </a:xfrm>
              <a:custGeom>
                <a:avLst/>
                <a:gdLst>
                  <a:gd name="T0" fmla="*/ 13 w 30"/>
                  <a:gd name="T1" fmla="*/ 0 h 54"/>
                  <a:gd name="T2" fmla="*/ 6 w 30"/>
                  <a:gd name="T3" fmla="*/ 3 h 54"/>
                  <a:gd name="T4" fmla="*/ 2 w 30"/>
                  <a:gd name="T5" fmla="*/ 10 h 54"/>
                  <a:gd name="T6" fmla="*/ 0 w 30"/>
                  <a:gd name="T7" fmla="*/ 24 h 54"/>
                  <a:gd name="T8" fmla="*/ 0 w 30"/>
                  <a:gd name="T9" fmla="*/ 31 h 54"/>
                  <a:gd name="T10" fmla="*/ 2 w 30"/>
                  <a:gd name="T11" fmla="*/ 43 h 54"/>
                  <a:gd name="T12" fmla="*/ 6 w 30"/>
                  <a:gd name="T13" fmla="*/ 52 h 54"/>
                  <a:gd name="T14" fmla="*/ 13 w 30"/>
                  <a:gd name="T15" fmla="*/ 54 h 54"/>
                  <a:gd name="T16" fmla="*/ 17 w 30"/>
                  <a:gd name="T17" fmla="*/ 54 h 54"/>
                  <a:gd name="T18" fmla="*/ 24 w 30"/>
                  <a:gd name="T19" fmla="*/ 52 h 54"/>
                  <a:gd name="T20" fmla="*/ 29 w 30"/>
                  <a:gd name="T21" fmla="*/ 43 h 54"/>
                  <a:gd name="T22" fmla="*/ 30 w 30"/>
                  <a:gd name="T23" fmla="*/ 31 h 54"/>
                  <a:gd name="T24" fmla="*/ 30 w 30"/>
                  <a:gd name="T25" fmla="*/ 24 h 54"/>
                  <a:gd name="T26" fmla="*/ 29 w 30"/>
                  <a:gd name="T27" fmla="*/ 10 h 54"/>
                  <a:gd name="T28" fmla="*/ 24 w 30"/>
                  <a:gd name="T29" fmla="*/ 3 h 54"/>
                  <a:gd name="T30" fmla="*/ 17 w 30"/>
                  <a:gd name="T31" fmla="*/ 0 h 54"/>
                  <a:gd name="T32" fmla="*/ 13 w 30"/>
                  <a:gd name="T33" fmla="*/ 0 h 54"/>
                  <a:gd name="T34" fmla="*/ 8 w 30"/>
                  <a:gd name="T35" fmla="*/ 3 h 54"/>
                  <a:gd name="T36" fmla="*/ 6 w 30"/>
                  <a:gd name="T37" fmla="*/ 6 h 54"/>
                  <a:gd name="T38" fmla="*/ 5 w 30"/>
                  <a:gd name="T39" fmla="*/ 10 h 54"/>
                  <a:gd name="T40" fmla="*/ 2 w 30"/>
                  <a:gd name="T41" fmla="*/ 24 h 54"/>
                  <a:gd name="T42" fmla="*/ 2 w 30"/>
                  <a:gd name="T43" fmla="*/ 31 h 54"/>
                  <a:gd name="T44" fmla="*/ 5 w 30"/>
                  <a:gd name="T45" fmla="*/ 43 h 54"/>
                  <a:gd name="T46" fmla="*/ 6 w 30"/>
                  <a:gd name="T47" fmla="*/ 49 h 54"/>
                  <a:gd name="T48" fmla="*/ 8 w 30"/>
                  <a:gd name="T49" fmla="*/ 52 h 54"/>
                  <a:gd name="T50" fmla="*/ 13 w 30"/>
                  <a:gd name="T5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0" h="54">
                    <a:moveTo>
                      <a:pt x="13" y="0"/>
                    </a:moveTo>
                    <a:lnTo>
                      <a:pt x="6" y="3"/>
                    </a:lnTo>
                    <a:lnTo>
                      <a:pt x="2" y="10"/>
                    </a:lnTo>
                    <a:lnTo>
                      <a:pt x="0" y="24"/>
                    </a:lnTo>
                    <a:lnTo>
                      <a:pt x="0" y="31"/>
                    </a:lnTo>
                    <a:lnTo>
                      <a:pt x="2" y="43"/>
                    </a:lnTo>
                    <a:lnTo>
                      <a:pt x="6" y="52"/>
                    </a:lnTo>
                    <a:lnTo>
                      <a:pt x="13" y="54"/>
                    </a:lnTo>
                    <a:lnTo>
                      <a:pt x="17" y="54"/>
                    </a:lnTo>
                    <a:lnTo>
                      <a:pt x="24" y="52"/>
                    </a:lnTo>
                    <a:lnTo>
                      <a:pt x="29" y="43"/>
                    </a:lnTo>
                    <a:lnTo>
                      <a:pt x="30" y="31"/>
                    </a:lnTo>
                    <a:lnTo>
                      <a:pt x="30" y="24"/>
                    </a:lnTo>
                    <a:lnTo>
                      <a:pt x="29" y="10"/>
                    </a:lnTo>
                    <a:lnTo>
                      <a:pt x="24" y="3"/>
                    </a:lnTo>
                    <a:lnTo>
                      <a:pt x="17" y="0"/>
                    </a:lnTo>
                    <a:lnTo>
                      <a:pt x="13" y="0"/>
                    </a:lnTo>
                    <a:lnTo>
                      <a:pt x="8" y="3"/>
                    </a:lnTo>
                    <a:lnTo>
                      <a:pt x="6" y="6"/>
                    </a:lnTo>
                    <a:lnTo>
                      <a:pt x="5" y="10"/>
                    </a:lnTo>
                    <a:lnTo>
                      <a:pt x="2" y="24"/>
                    </a:lnTo>
                    <a:lnTo>
                      <a:pt x="2" y="31"/>
                    </a:lnTo>
                    <a:lnTo>
                      <a:pt x="5" y="43"/>
                    </a:lnTo>
                    <a:lnTo>
                      <a:pt x="6" y="49"/>
                    </a:lnTo>
                    <a:lnTo>
                      <a:pt x="8" y="52"/>
                    </a:lnTo>
                    <a:lnTo>
                      <a:pt x="13"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55" name="Freeform 470"/>
              <p:cNvSpPr>
                <a:spLocks/>
              </p:cNvSpPr>
              <p:nvPr/>
            </p:nvSpPr>
            <p:spPr bwMode="auto">
              <a:xfrm>
                <a:off x="2378" y="2660"/>
                <a:ext cx="12" cy="54"/>
              </a:xfrm>
              <a:custGeom>
                <a:avLst/>
                <a:gdLst>
                  <a:gd name="T0" fmla="*/ 0 w 12"/>
                  <a:gd name="T1" fmla="*/ 54 h 54"/>
                  <a:gd name="T2" fmla="*/ 5 w 12"/>
                  <a:gd name="T3" fmla="*/ 52 h 54"/>
                  <a:gd name="T4" fmla="*/ 7 w 12"/>
                  <a:gd name="T5" fmla="*/ 49 h 54"/>
                  <a:gd name="T6" fmla="*/ 9 w 12"/>
                  <a:gd name="T7" fmla="*/ 43 h 54"/>
                  <a:gd name="T8" fmla="*/ 12 w 12"/>
                  <a:gd name="T9" fmla="*/ 31 h 54"/>
                  <a:gd name="T10" fmla="*/ 12 w 12"/>
                  <a:gd name="T11" fmla="*/ 24 h 54"/>
                  <a:gd name="T12" fmla="*/ 9 w 12"/>
                  <a:gd name="T13" fmla="*/ 10 h 54"/>
                  <a:gd name="T14" fmla="*/ 7 w 12"/>
                  <a:gd name="T15" fmla="*/ 6 h 54"/>
                  <a:gd name="T16" fmla="*/ 5 w 12"/>
                  <a:gd name="T17" fmla="*/ 3 h 54"/>
                  <a:gd name="T18" fmla="*/ 0 w 12"/>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54">
                    <a:moveTo>
                      <a:pt x="0" y="54"/>
                    </a:moveTo>
                    <a:lnTo>
                      <a:pt x="5" y="52"/>
                    </a:lnTo>
                    <a:lnTo>
                      <a:pt x="7" y="49"/>
                    </a:lnTo>
                    <a:lnTo>
                      <a:pt x="9" y="43"/>
                    </a:lnTo>
                    <a:lnTo>
                      <a:pt x="12" y="31"/>
                    </a:lnTo>
                    <a:lnTo>
                      <a:pt x="12" y="24"/>
                    </a:lnTo>
                    <a:lnTo>
                      <a:pt x="9" y="10"/>
                    </a:lnTo>
                    <a:lnTo>
                      <a:pt x="7" y="6"/>
                    </a:lnTo>
                    <a:lnTo>
                      <a:pt x="5"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56" name="Freeform 471"/>
              <p:cNvSpPr>
                <a:spLocks/>
              </p:cNvSpPr>
              <p:nvPr/>
            </p:nvSpPr>
            <p:spPr bwMode="auto">
              <a:xfrm>
                <a:off x="2405" y="2660"/>
                <a:ext cx="30" cy="54"/>
              </a:xfrm>
              <a:custGeom>
                <a:avLst/>
                <a:gdLst>
                  <a:gd name="T0" fmla="*/ 12 w 30"/>
                  <a:gd name="T1" fmla="*/ 0 h 54"/>
                  <a:gd name="T2" fmla="*/ 6 w 30"/>
                  <a:gd name="T3" fmla="*/ 3 h 54"/>
                  <a:gd name="T4" fmla="*/ 1 w 30"/>
                  <a:gd name="T5" fmla="*/ 10 h 54"/>
                  <a:gd name="T6" fmla="*/ 0 w 30"/>
                  <a:gd name="T7" fmla="*/ 24 h 54"/>
                  <a:gd name="T8" fmla="*/ 0 w 30"/>
                  <a:gd name="T9" fmla="*/ 31 h 54"/>
                  <a:gd name="T10" fmla="*/ 1 w 30"/>
                  <a:gd name="T11" fmla="*/ 43 h 54"/>
                  <a:gd name="T12" fmla="*/ 6 w 30"/>
                  <a:gd name="T13" fmla="*/ 52 h 54"/>
                  <a:gd name="T14" fmla="*/ 12 w 30"/>
                  <a:gd name="T15" fmla="*/ 54 h 54"/>
                  <a:gd name="T16" fmla="*/ 17 w 30"/>
                  <a:gd name="T17" fmla="*/ 54 h 54"/>
                  <a:gd name="T18" fmla="*/ 24 w 30"/>
                  <a:gd name="T19" fmla="*/ 52 h 54"/>
                  <a:gd name="T20" fmla="*/ 27 w 30"/>
                  <a:gd name="T21" fmla="*/ 43 h 54"/>
                  <a:gd name="T22" fmla="*/ 30 w 30"/>
                  <a:gd name="T23" fmla="*/ 31 h 54"/>
                  <a:gd name="T24" fmla="*/ 30 w 30"/>
                  <a:gd name="T25" fmla="*/ 24 h 54"/>
                  <a:gd name="T26" fmla="*/ 27 w 30"/>
                  <a:gd name="T27" fmla="*/ 10 h 54"/>
                  <a:gd name="T28" fmla="*/ 24 w 30"/>
                  <a:gd name="T29" fmla="*/ 3 h 54"/>
                  <a:gd name="T30" fmla="*/ 17 w 30"/>
                  <a:gd name="T31" fmla="*/ 0 h 54"/>
                  <a:gd name="T32" fmla="*/ 12 w 30"/>
                  <a:gd name="T33" fmla="*/ 0 h 54"/>
                  <a:gd name="T34" fmla="*/ 8 w 30"/>
                  <a:gd name="T35" fmla="*/ 3 h 54"/>
                  <a:gd name="T36" fmla="*/ 6 w 30"/>
                  <a:gd name="T37" fmla="*/ 6 h 54"/>
                  <a:gd name="T38" fmla="*/ 3 w 30"/>
                  <a:gd name="T39" fmla="*/ 10 h 54"/>
                  <a:gd name="T40" fmla="*/ 1 w 30"/>
                  <a:gd name="T41" fmla="*/ 24 h 54"/>
                  <a:gd name="T42" fmla="*/ 1 w 30"/>
                  <a:gd name="T43" fmla="*/ 31 h 54"/>
                  <a:gd name="T44" fmla="*/ 3 w 30"/>
                  <a:gd name="T45" fmla="*/ 43 h 54"/>
                  <a:gd name="T46" fmla="*/ 6 w 30"/>
                  <a:gd name="T47" fmla="*/ 49 h 54"/>
                  <a:gd name="T48" fmla="*/ 8 w 30"/>
                  <a:gd name="T49" fmla="*/ 52 h 54"/>
                  <a:gd name="T50" fmla="*/ 12 w 30"/>
                  <a:gd name="T5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0" h="54">
                    <a:moveTo>
                      <a:pt x="12" y="0"/>
                    </a:moveTo>
                    <a:lnTo>
                      <a:pt x="6" y="3"/>
                    </a:lnTo>
                    <a:lnTo>
                      <a:pt x="1" y="10"/>
                    </a:lnTo>
                    <a:lnTo>
                      <a:pt x="0" y="24"/>
                    </a:lnTo>
                    <a:lnTo>
                      <a:pt x="0" y="31"/>
                    </a:lnTo>
                    <a:lnTo>
                      <a:pt x="1" y="43"/>
                    </a:lnTo>
                    <a:lnTo>
                      <a:pt x="6" y="52"/>
                    </a:lnTo>
                    <a:lnTo>
                      <a:pt x="12" y="54"/>
                    </a:lnTo>
                    <a:lnTo>
                      <a:pt x="17" y="54"/>
                    </a:lnTo>
                    <a:lnTo>
                      <a:pt x="24" y="52"/>
                    </a:lnTo>
                    <a:lnTo>
                      <a:pt x="27" y="43"/>
                    </a:lnTo>
                    <a:lnTo>
                      <a:pt x="30" y="31"/>
                    </a:lnTo>
                    <a:lnTo>
                      <a:pt x="30" y="24"/>
                    </a:lnTo>
                    <a:lnTo>
                      <a:pt x="27" y="10"/>
                    </a:lnTo>
                    <a:lnTo>
                      <a:pt x="24" y="3"/>
                    </a:lnTo>
                    <a:lnTo>
                      <a:pt x="17" y="0"/>
                    </a:lnTo>
                    <a:lnTo>
                      <a:pt x="12" y="0"/>
                    </a:lnTo>
                    <a:lnTo>
                      <a:pt x="8" y="3"/>
                    </a:lnTo>
                    <a:lnTo>
                      <a:pt x="6" y="6"/>
                    </a:lnTo>
                    <a:lnTo>
                      <a:pt x="3" y="10"/>
                    </a:lnTo>
                    <a:lnTo>
                      <a:pt x="1" y="24"/>
                    </a:lnTo>
                    <a:lnTo>
                      <a:pt x="1" y="31"/>
                    </a:lnTo>
                    <a:lnTo>
                      <a:pt x="3" y="43"/>
                    </a:lnTo>
                    <a:lnTo>
                      <a:pt x="6" y="49"/>
                    </a:lnTo>
                    <a:lnTo>
                      <a:pt x="8" y="52"/>
                    </a:lnTo>
                    <a:lnTo>
                      <a:pt x="12"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57" name="Freeform 472"/>
              <p:cNvSpPr>
                <a:spLocks/>
              </p:cNvSpPr>
              <p:nvPr/>
            </p:nvSpPr>
            <p:spPr bwMode="auto">
              <a:xfrm>
                <a:off x="2422" y="2660"/>
                <a:ext cx="10" cy="54"/>
              </a:xfrm>
              <a:custGeom>
                <a:avLst/>
                <a:gdLst>
                  <a:gd name="T0" fmla="*/ 0 w 10"/>
                  <a:gd name="T1" fmla="*/ 54 h 54"/>
                  <a:gd name="T2" fmla="*/ 4 w 10"/>
                  <a:gd name="T3" fmla="*/ 52 h 54"/>
                  <a:gd name="T4" fmla="*/ 7 w 10"/>
                  <a:gd name="T5" fmla="*/ 49 h 54"/>
                  <a:gd name="T6" fmla="*/ 8 w 10"/>
                  <a:gd name="T7" fmla="*/ 43 h 54"/>
                  <a:gd name="T8" fmla="*/ 10 w 10"/>
                  <a:gd name="T9" fmla="*/ 31 h 54"/>
                  <a:gd name="T10" fmla="*/ 10 w 10"/>
                  <a:gd name="T11" fmla="*/ 24 h 54"/>
                  <a:gd name="T12" fmla="*/ 8 w 10"/>
                  <a:gd name="T13" fmla="*/ 10 h 54"/>
                  <a:gd name="T14" fmla="*/ 7 w 10"/>
                  <a:gd name="T15" fmla="*/ 6 h 54"/>
                  <a:gd name="T16" fmla="*/ 4 w 10"/>
                  <a:gd name="T17" fmla="*/ 3 h 54"/>
                  <a:gd name="T18" fmla="*/ 0 w 10"/>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54">
                    <a:moveTo>
                      <a:pt x="0" y="54"/>
                    </a:moveTo>
                    <a:lnTo>
                      <a:pt x="4" y="52"/>
                    </a:lnTo>
                    <a:lnTo>
                      <a:pt x="7" y="49"/>
                    </a:lnTo>
                    <a:lnTo>
                      <a:pt x="8" y="43"/>
                    </a:lnTo>
                    <a:lnTo>
                      <a:pt x="10" y="31"/>
                    </a:lnTo>
                    <a:lnTo>
                      <a:pt x="10" y="24"/>
                    </a:lnTo>
                    <a:lnTo>
                      <a:pt x="8" y="10"/>
                    </a:lnTo>
                    <a:lnTo>
                      <a:pt x="7" y="6"/>
                    </a:lnTo>
                    <a:lnTo>
                      <a:pt x="4"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58" name="Line 473"/>
              <p:cNvSpPr>
                <a:spLocks noChangeShapeType="1"/>
              </p:cNvSpPr>
              <p:nvPr/>
            </p:nvSpPr>
            <p:spPr bwMode="auto">
              <a:xfrm flipV="1">
                <a:off x="519" y="2579"/>
                <a:ext cx="0" cy="1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59" name="Line 474"/>
              <p:cNvSpPr>
                <a:spLocks noChangeShapeType="1"/>
              </p:cNvSpPr>
              <p:nvPr/>
            </p:nvSpPr>
            <p:spPr bwMode="auto">
              <a:xfrm flipV="1">
                <a:off x="560" y="2579"/>
                <a:ext cx="0" cy="1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0" name="Line 475"/>
              <p:cNvSpPr>
                <a:spLocks noChangeShapeType="1"/>
              </p:cNvSpPr>
              <p:nvPr/>
            </p:nvSpPr>
            <p:spPr bwMode="auto">
              <a:xfrm flipV="1">
                <a:off x="601" y="2579"/>
                <a:ext cx="0" cy="1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1" name="Line 476"/>
              <p:cNvSpPr>
                <a:spLocks noChangeShapeType="1"/>
              </p:cNvSpPr>
              <p:nvPr/>
            </p:nvSpPr>
            <p:spPr bwMode="auto">
              <a:xfrm flipV="1">
                <a:off x="642" y="2579"/>
                <a:ext cx="0" cy="1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2" name="Line 477"/>
              <p:cNvSpPr>
                <a:spLocks noChangeShapeType="1"/>
              </p:cNvSpPr>
              <p:nvPr/>
            </p:nvSpPr>
            <p:spPr bwMode="auto">
              <a:xfrm flipV="1">
                <a:off x="684" y="2579"/>
                <a:ext cx="0" cy="1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3" name="Line 478"/>
              <p:cNvSpPr>
                <a:spLocks noChangeShapeType="1"/>
              </p:cNvSpPr>
              <p:nvPr/>
            </p:nvSpPr>
            <p:spPr bwMode="auto">
              <a:xfrm flipV="1">
                <a:off x="766" y="2579"/>
                <a:ext cx="0" cy="1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4" name="Line 479"/>
              <p:cNvSpPr>
                <a:spLocks noChangeShapeType="1"/>
              </p:cNvSpPr>
              <p:nvPr/>
            </p:nvSpPr>
            <p:spPr bwMode="auto">
              <a:xfrm flipV="1">
                <a:off x="806" y="2579"/>
                <a:ext cx="0" cy="1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5" name="Line 480"/>
              <p:cNvSpPr>
                <a:spLocks noChangeShapeType="1"/>
              </p:cNvSpPr>
              <p:nvPr/>
            </p:nvSpPr>
            <p:spPr bwMode="auto">
              <a:xfrm flipV="1">
                <a:off x="848" y="2579"/>
                <a:ext cx="0" cy="1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6" name="Line 481"/>
              <p:cNvSpPr>
                <a:spLocks noChangeShapeType="1"/>
              </p:cNvSpPr>
              <p:nvPr/>
            </p:nvSpPr>
            <p:spPr bwMode="auto">
              <a:xfrm flipV="1">
                <a:off x="889" y="2579"/>
                <a:ext cx="0" cy="1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7" name="Line 482"/>
              <p:cNvSpPr>
                <a:spLocks noChangeShapeType="1"/>
              </p:cNvSpPr>
              <p:nvPr/>
            </p:nvSpPr>
            <p:spPr bwMode="auto">
              <a:xfrm flipV="1">
                <a:off x="929" y="2579"/>
                <a:ext cx="0" cy="1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8" name="Line 483"/>
              <p:cNvSpPr>
                <a:spLocks noChangeShapeType="1"/>
              </p:cNvSpPr>
              <p:nvPr/>
            </p:nvSpPr>
            <p:spPr bwMode="auto">
              <a:xfrm flipV="1">
                <a:off x="971" y="2579"/>
                <a:ext cx="0" cy="1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9" name="Line 484"/>
              <p:cNvSpPr>
                <a:spLocks noChangeShapeType="1"/>
              </p:cNvSpPr>
              <p:nvPr/>
            </p:nvSpPr>
            <p:spPr bwMode="auto">
              <a:xfrm flipV="1">
                <a:off x="1012" y="2579"/>
                <a:ext cx="0" cy="1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0" name="Line 485"/>
              <p:cNvSpPr>
                <a:spLocks noChangeShapeType="1"/>
              </p:cNvSpPr>
              <p:nvPr/>
            </p:nvSpPr>
            <p:spPr bwMode="auto">
              <a:xfrm flipV="1">
                <a:off x="1053" y="2579"/>
                <a:ext cx="0" cy="1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1" name="Line 486"/>
              <p:cNvSpPr>
                <a:spLocks noChangeShapeType="1"/>
              </p:cNvSpPr>
              <p:nvPr/>
            </p:nvSpPr>
            <p:spPr bwMode="auto">
              <a:xfrm flipV="1">
                <a:off x="1094" y="2579"/>
                <a:ext cx="0" cy="1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2" name="Line 487"/>
              <p:cNvSpPr>
                <a:spLocks noChangeShapeType="1"/>
              </p:cNvSpPr>
              <p:nvPr/>
            </p:nvSpPr>
            <p:spPr bwMode="auto">
              <a:xfrm flipV="1">
                <a:off x="1176" y="2579"/>
                <a:ext cx="0" cy="1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3" name="Line 488"/>
              <p:cNvSpPr>
                <a:spLocks noChangeShapeType="1"/>
              </p:cNvSpPr>
              <p:nvPr/>
            </p:nvSpPr>
            <p:spPr bwMode="auto">
              <a:xfrm flipV="1">
                <a:off x="1218" y="2579"/>
                <a:ext cx="0" cy="1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4" name="Line 489"/>
              <p:cNvSpPr>
                <a:spLocks noChangeShapeType="1"/>
              </p:cNvSpPr>
              <p:nvPr/>
            </p:nvSpPr>
            <p:spPr bwMode="auto">
              <a:xfrm flipV="1">
                <a:off x="1258" y="2579"/>
                <a:ext cx="0" cy="1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5" name="Line 490"/>
              <p:cNvSpPr>
                <a:spLocks noChangeShapeType="1"/>
              </p:cNvSpPr>
              <p:nvPr/>
            </p:nvSpPr>
            <p:spPr bwMode="auto">
              <a:xfrm flipV="1">
                <a:off x="1299" y="2579"/>
                <a:ext cx="0" cy="1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6" name="Line 491"/>
              <p:cNvSpPr>
                <a:spLocks noChangeShapeType="1"/>
              </p:cNvSpPr>
              <p:nvPr/>
            </p:nvSpPr>
            <p:spPr bwMode="auto">
              <a:xfrm flipV="1">
                <a:off x="1341" y="2579"/>
                <a:ext cx="0" cy="1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7" name="Line 492"/>
              <p:cNvSpPr>
                <a:spLocks noChangeShapeType="1"/>
              </p:cNvSpPr>
              <p:nvPr/>
            </p:nvSpPr>
            <p:spPr bwMode="auto">
              <a:xfrm flipV="1">
                <a:off x="1381" y="2579"/>
                <a:ext cx="0" cy="1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8" name="Line 493"/>
              <p:cNvSpPr>
                <a:spLocks noChangeShapeType="1"/>
              </p:cNvSpPr>
              <p:nvPr/>
            </p:nvSpPr>
            <p:spPr bwMode="auto">
              <a:xfrm flipV="1">
                <a:off x="1423" y="2579"/>
                <a:ext cx="0" cy="1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9" name="Line 494"/>
              <p:cNvSpPr>
                <a:spLocks noChangeShapeType="1"/>
              </p:cNvSpPr>
              <p:nvPr/>
            </p:nvSpPr>
            <p:spPr bwMode="auto">
              <a:xfrm flipV="1">
                <a:off x="1464" y="2579"/>
                <a:ext cx="0" cy="1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80" name="Line 495"/>
              <p:cNvSpPr>
                <a:spLocks noChangeShapeType="1"/>
              </p:cNvSpPr>
              <p:nvPr/>
            </p:nvSpPr>
            <p:spPr bwMode="auto">
              <a:xfrm flipV="1">
                <a:off x="1505" y="2579"/>
                <a:ext cx="0" cy="1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81" name="Line 496"/>
              <p:cNvSpPr>
                <a:spLocks noChangeShapeType="1"/>
              </p:cNvSpPr>
              <p:nvPr/>
            </p:nvSpPr>
            <p:spPr bwMode="auto">
              <a:xfrm flipV="1">
                <a:off x="1586" y="2579"/>
                <a:ext cx="0" cy="1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82" name="Line 497"/>
              <p:cNvSpPr>
                <a:spLocks noChangeShapeType="1"/>
              </p:cNvSpPr>
              <p:nvPr/>
            </p:nvSpPr>
            <p:spPr bwMode="auto">
              <a:xfrm flipV="1">
                <a:off x="1628" y="2579"/>
                <a:ext cx="0" cy="1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83" name="Line 498"/>
              <p:cNvSpPr>
                <a:spLocks noChangeShapeType="1"/>
              </p:cNvSpPr>
              <p:nvPr/>
            </p:nvSpPr>
            <p:spPr bwMode="auto">
              <a:xfrm flipV="1">
                <a:off x="1670" y="2579"/>
                <a:ext cx="0" cy="1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84" name="Line 499"/>
              <p:cNvSpPr>
                <a:spLocks noChangeShapeType="1"/>
              </p:cNvSpPr>
              <p:nvPr/>
            </p:nvSpPr>
            <p:spPr bwMode="auto">
              <a:xfrm flipV="1">
                <a:off x="1710" y="2579"/>
                <a:ext cx="0" cy="1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85" name="Line 500"/>
              <p:cNvSpPr>
                <a:spLocks noChangeShapeType="1"/>
              </p:cNvSpPr>
              <p:nvPr/>
            </p:nvSpPr>
            <p:spPr bwMode="auto">
              <a:xfrm flipV="1">
                <a:off x="1751" y="2579"/>
                <a:ext cx="0" cy="1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86" name="Line 501"/>
              <p:cNvSpPr>
                <a:spLocks noChangeShapeType="1"/>
              </p:cNvSpPr>
              <p:nvPr/>
            </p:nvSpPr>
            <p:spPr bwMode="auto">
              <a:xfrm flipV="1">
                <a:off x="1793" y="2579"/>
                <a:ext cx="0" cy="1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87" name="Line 502"/>
              <p:cNvSpPr>
                <a:spLocks noChangeShapeType="1"/>
              </p:cNvSpPr>
              <p:nvPr/>
            </p:nvSpPr>
            <p:spPr bwMode="auto">
              <a:xfrm flipV="1">
                <a:off x="1833" y="2579"/>
                <a:ext cx="0" cy="1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88" name="Line 503"/>
              <p:cNvSpPr>
                <a:spLocks noChangeShapeType="1"/>
              </p:cNvSpPr>
              <p:nvPr/>
            </p:nvSpPr>
            <p:spPr bwMode="auto">
              <a:xfrm flipV="1">
                <a:off x="1875" y="2579"/>
                <a:ext cx="0" cy="1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89" name="Line 504"/>
              <p:cNvSpPr>
                <a:spLocks noChangeShapeType="1"/>
              </p:cNvSpPr>
              <p:nvPr/>
            </p:nvSpPr>
            <p:spPr bwMode="auto">
              <a:xfrm flipV="1">
                <a:off x="1916" y="2579"/>
                <a:ext cx="0" cy="1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90" name="Line 505"/>
              <p:cNvSpPr>
                <a:spLocks noChangeShapeType="1"/>
              </p:cNvSpPr>
              <p:nvPr/>
            </p:nvSpPr>
            <p:spPr bwMode="auto">
              <a:xfrm flipV="1">
                <a:off x="1998" y="2579"/>
                <a:ext cx="0" cy="1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91" name="Line 506"/>
              <p:cNvSpPr>
                <a:spLocks noChangeShapeType="1"/>
              </p:cNvSpPr>
              <p:nvPr/>
            </p:nvSpPr>
            <p:spPr bwMode="auto">
              <a:xfrm flipV="1">
                <a:off x="2038" y="2579"/>
                <a:ext cx="0" cy="1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92" name="Line 507"/>
              <p:cNvSpPr>
                <a:spLocks noChangeShapeType="1"/>
              </p:cNvSpPr>
              <p:nvPr/>
            </p:nvSpPr>
            <p:spPr bwMode="auto">
              <a:xfrm flipV="1">
                <a:off x="2080" y="2579"/>
                <a:ext cx="0" cy="1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93" name="Line 508"/>
              <p:cNvSpPr>
                <a:spLocks noChangeShapeType="1"/>
              </p:cNvSpPr>
              <p:nvPr/>
            </p:nvSpPr>
            <p:spPr bwMode="auto">
              <a:xfrm flipV="1">
                <a:off x="2121" y="2579"/>
                <a:ext cx="0" cy="1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94" name="Line 509"/>
              <p:cNvSpPr>
                <a:spLocks noChangeShapeType="1"/>
              </p:cNvSpPr>
              <p:nvPr/>
            </p:nvSpPr>
            <p:spPr bwMode="auto">
              <a:xfrm flipV="1">
                <a:off x="2162" y="2579"/>
                <a:ext cx="0" cy="1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95" name="Line 510"/>
              <p:cNvSpPr>
                <a:spLocks noChangeShapeType="1"/>
              </p:cNvSpPr>
              <p:nvPr/>
            </p:nvSpPr>
            <p:spPr bwMode="auto">
              <a:xfrm flipV="1">
                <a:off x="2203" y="2579"/>
                <a:ext cx="0" cy="1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96" name="Line 511"/>
              <p:cNvSpPr>
                <a:spLocks noChangeShapeType="1"/>
              </p:cNvSpPr>
              <p:nvPr/>
            </p:nvSpPr>
            <p:spPr bwMode="auto">
              <a:xfrm flipV="1">
                <a:off x="2245" y="2579"/>
                <a:ext cx="0" cy="1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97" name="Line 512"/>
              <p:cNvSpPr>
                <a:spLocks noChangeShapeType="1"/>
              </p:cNvSpPr>
              <p:nvPr/>
            </p:nvSpPr>
            <p:spPr bwMode="auto">
              <a:xfrm flipV="1">
                <a:off x="2285" y="2579"/>
                <a:ext cx="0" cy="1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98" name="Line 513"/>
              <p:cNvSpPr>
                <a:spLocks noChangeShapeType="1"/>
              </p:cNvSpPr>
              <p:nvPr/>
            </p:nvSpPr>
            <p:spPr bwMode="auto">
              <a:xfrm flipV="1">
                <a:off x="2327" y="2579"/>
                <a:ext cx="0" cy="1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99" name="Line 514"/>
              <p:cNvSpPr>
                <a:spLocks noChangeShapeType="1"/>
              </p:cNvSpPr>
              <p:nvPr/>
            </p:nvSpPr>
            <p:spPr bwMode="auto">
              <a:xfrm flipV="1">
                <a:off x="2408" y="2579"/>
                <a:ext cx="0" cy="1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00" name="Line 515"/>
              <p:cNvSpPr>
                <a:spLocks noChangeShapeType="1"/>
              </p:cNvSpPr>
              <p:nvPr/>
            </p:nvSpPr>
            <p:spPr bwMode="auto">
              <a:xfrm flipV="1">
                <a:off x="499" y="682"/>
                <a:ext cx="0" cy="1916"/>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01" name="Line 516"/>
              <p:cNvSpPr>
                <a:spLocks noChangeShapeType="1"/>
              </p:cNvSpPr>
              <p:nvPr/>
            </p:nvSpPr>
            <p:spPr bwMode="auto">
              <a:xfrm>
                <a:off x="499" y="2453"/>
                <a:ext cx="38"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02" name="Freeform 517"/>
              <p:cNvSpPr>
                <a:spLocks/>
              </p:cNvSpPr>
              <p:nvPr/>
            </p:nvSpPr>
            <p:spPr bwMode="auto">
              <a:xfrm>
                <a:off x="352" y="2429"/>
                <a:ext cx="28" cy="24"/>
              </a:xfrm>
              <a:custGeom>
                <a:avLst/>
                <a:gdLst>
                  <a:gd name="T0" fmla="*/ 2 w 28"/>
                  <a:gd name="T1" fmla="*/ 10 h 24"/>
                  <a:gd name="T2" fmla="*/ 5 w 28"/>
                  <a:gd name="T3" fmla="*/ 13 h 24"/>
                  <a:gd name="T4" fmla="*/ 2 w 28"/>
                  <a:gd name="T5" fmla="*/ 16 h 24"/>
                  <a:gd name="T6" fmla="*/ 0 w 28"/>
                  <a:gd name="T7" fmla="*/ 13 h 24"/>
                  <a:gd name="T8" fmla="*/ 0 w 28"/>
                  <a:gd name="T9" fmla="*/ 10 h 24"/>
                  <a:gd name="T10" fmla="*/ 2 w 28"/>
                  <a:gd name="T11" fmla="*/ 6 h 24"/>
                  <a:gd name="T12" fmla="*/ 5 w 28"/>
                  <a:gd name="T13" fmla="*/ 3 h 24"/>
                  <a:gd name="T14" fmla="*/ 11 w 28"/>
                  <a:gd name="T15" fmla="*/ 0 h 24"/>
                  <a:gd name="T16" fmla="*/ 20 w 28"/>
                  <a:gd name="T17" fmla="*/ 0 h 24"/>
                  <a:gd name="T18" fmla="*/ 26 w 28"/>
                  <a:gd name="T19" fmla="*/ 3 h 24"/>
                  <a:gd name="T20" fmla="*/ 28 w 28"/>
                  <a:gd name="T21" fmla="*/ 9 h 24"/>
                  <a:gd name="T22" fmla="*/ 28 w 28"/>
                  <a:gd name="T23" fmla="*/ 16 h 24"/>
                  <a:gd name="T24" fmla="*/ 26 w 28"/>
                  <a:gd name="T25" fmla="*/ 21 h 24"/>
                  <a:gd name="T26" fmla="*/ 20 w 28"/>
                  <a:gd name="T27" fmla="*/ 24 h 24"/>
                  <a:gd name="T28" fmla="*/ 13 w 28"/>
                  <a:gd name="T29"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 h="24">
                    <a:moveTo>
                      <a:pt x="2" y="10"/>
                    </a:moveTo>
                    <a:lnTo>
                      <a:pt x="5" y="13"/>
                    </a:lnTo>
                    <a:lnTo>
                      <a:pt x="2" y="16"/>
                    </a:lnTo>
                    <a:lnTo>
                      <a:pt x="0" y="13"/>
                    </a:lnTo>
                    <a:lnTo>
                      <a:pt x="0" y="10"/>
                    </a:lnTo>
                    <a:lnTo>
                      <a:pt x="2" y="6"/>
                    </a:lnTo>
                    <a:lnTo>
                      <a:pt x="5" y="3"/>
                    </a:lnTo>
                    <a:lnTo>
                      <a:pt x="11" y="0"/>
                    </a:lnTo>
                    <a:lnTo>
                      <a:pt x="20" y="0"/>
                    </a:lnTo>
                    <a:lnTo>
                      <a:pt x="26" y="3"/>
                    </a:lnTo>
                    <a:lnTo>
                      <a:pt x="28" y="9"/>
                    </a:lnTo>
                    <a:lnTo>
                      <a:pt x="28" y="16"/>
                    </a:lnTo>
                    <a:lnTo>
                      <a:pt x="26" y="21"/>
                    </a:lnTo>
                    <a:lnTo>
                      <a:pt x="20" y="24"/>
                    </a:lnTo>
                    <a:lnTo>
                      <a:pt x="13" y="2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03" name="Freeform 518"/>
              <p:cNvSpPr>
                <a:spLocks/>
              </p:cNvSpPr>
              <p:nvPr/>
            </p:nvSpPr>
            <p:spPr bwMode="auto">
              <a:xfrm>
                <a:off x="352" y="2429"/>
                <a:ext cx="31" cy="55"/>
              </a:xfrm>
              <a:custGeom>
                <a:avLst/>
                <a:gdLst>
                  <a:gd name="T0" fmla="*/ 20 w 31"/>
                  <a:gd name="T1" fmla="*/ 0 h 55"/>
                  <a:gd name="T2" fmla="*/ 23 w 31"/>
                  <a:gd name="T3" fmla="*/ 3 h 55"/>
                  <a:gd name="T4" fmla="*/ 26 w 31"/>
                  <a:gd name="T5" fmla="*/ 9 h 55"/>
                  <a:gd name="T6" fmla="*/ 26 w 31"/>
                  <a:gd name="T7" fmla="*/ 16 h 55"/>
                  <a:gd name="T8" fmla="*/ 23 w 31"/>
                  <a:gd name="T9" fmla="*/ 21 h 55"/>
                  <a:gd name="T10" fmla="*/ 20 w 31"/>
                  <a:gd name="T11" fmla="*/ 24 h 55"/>
                  <a:gd name="T12" fmla="*/ 23 w 31"/>
                  <a:gd name="T13" fmla="*/ 27 h 55"/>
                  <a:gd name="T14" fmla="*/ 28 w 31"/>
                  <a:gd name="T15" fmla="*/ 31 h 55"/>
                  <a:gd name="T16" fmla="*/ 31 w 31"/>
                  <a:gd name="T17" fmla="*/ 37 h 55"/>
                  <a:gd name="T18" fmla="*/ 31 w 31"/>
                  <a:gd name="T19" fmla="*/ 45 h 55"/>
                  <a:gd name="T20" fmla="*/ 28 w 31"/>
                  <a:gd name="T21" fmla="*/ 49 h 55"/>
                  <a:gd name="T22" fmla="*/ 26 w 31"/>
                  <a:gd name="T23" fmla="*/ 52 h 55"/>
                  <a:gd name="T24" fmla="*/ 20 w 31"/>
                  <a:gd name="T25" fmla="*/ 55 h 55"/>
                  <a:gd name="T26" fmla="*/ 11 w 31"/>
                  <a:gd name="T27" fmla="*/ 55 h 55"/>
                  <a:gd name="T28" fmla="*/ 5 w 31"/>
                  <a:gd name="T29" fmla="*/ 52 h 55"/>
                  <a:gd name="T30" fmla="*/ 2 w 31"/>
                  <a:gd name="T31" fmla="*/ 49 h 55"/>
                  <a:gd name="T32" fmla="*/ 0 w 31"/>
                  <a:gd name="T33" fmla="*/ 45 h 55"/>
                  <a:gd name="T34" fmla="*/ 0 w 31"/>
                  <a:gd name="T35" fmla="*/ 42 h 55"/>
                  <a:gd name="T36" fmla="*/ 2 w 31"/>
                  <a:gd name="T37" fmla="*/ 39 h 55"/>
                  <a:gd name="T38" fmla="*/ 5 w 31"/>
                  <a:gd name="T39" fmla="*/ 42 h 55"/>
                  <a:gd name="T40" fmla="*/ 2 w 31"/>
                  <a:gd name="T41" fmla="*/ 4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1" h="55">
                    <a:moveTo>
                      <a:pt x="20" y="0"/>
                    </a:moveTo>
                    <a:lnTo>
                      <a:pt x="23" y="3"/>
                    </a:lnTo>
                    <a:lnTo>
                      <a:pt x="26" y="9"/>
                    </a:lnTo>
                    <a:lnTo>
                      <a:pt x="26" y="16"/>
                    </a:lnTo>
                    <a:lnTo>
                      <a:pt x="23" y="21"/>
                    </a:lnTo>
                    <a:lnTo>
                      <a:pt x="20" y="24"/>
                    </a:lnTo>
                    <a:lnTo>
                      <a:pt x="23" y="27"/>
                    </a:lnTo>
                    <a:lnTo>
                      <a:pt x="28" y="31"/>
                    </a:lnTo>
                    <a:lnTo>
                      <a:pt x="31" y="37"/>
                    </a:lnTo>
                    <a:lnTo>
                      <a:pt x="31" y="45"/>
                    </a:lnTo>
                    <a:lnTo>
                      <a:pt x="28" y="49"/>
                    </a:lnTo>
                    <a:lnTo>
                      <a:pt x="26" y="52"/>
                    </a:lnTo>
                    <a:lnTo>
                      <a:pt x="20" y="55"/>
                    </a:lnTo>
                    <a:lnTo>
                      <a:pt x="11" y="55"/>
                    </a:lnTo>
                    <a:lnTo>
                      <a:pt x="5" y="52"/>
                    </a:lnTo>
                    <a:lnTo>
                      <a:pt x="2" y="49"/>
                    </a:lnTo>
                    <a:lnTo>
                      <a:pt x="0" y="45"/>
                    </a:lnTo>
                    <a:lnTo>
                      <a:pt x="0" y="42"/>
                    </a:lnTo>
                    <a:lnTo>
                      <a:pt x="2" y="39"/>
                    </a:lnTo>
                    <a:lnTo>
                      <a:pt x="5" y="42"/>
                    </a:lnTo>
                    <a:lnTo>
                      <a:pt x="2" y="45"/>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04" name="Freeform 519"/>
              <p:cNvSpPr>
                <a:spLocks/>
              </p:cNvSpPr>
              <p:nvPr/>
            </p:nvSpPr>
            <p:spPr bwMode="auto">
              <a:xfrm>
                <a:off x="372" y="2457"/>
                <a:ext cx="8" cy="27"/>
              </a:xfrm>
              <a:custGeom>
                <a:avLst/>
                <a:gdLst>
                  <a:gd name="T0" fmla="*/ 6 w 8"/>
                  <a:gd name="T1" fmla="*/ 0 h 27"/>
                  <a:gd name="T2" fmla="*/ 8 w 8"/>
                  <a:gd name="T3" fmla="*/ 9 h 27"/>
                  <a:gd name="T4" fmla="*/ 8 w 8"/>
                  <a:gd name="T5" fmla="*/ 17 h 27"/>
                  <a:gd name="T6" fmla="*/ 6 w 8"/>
                  <a:gd name="T7" fmla="*/ 21 h 27"/>
                  <a:gd name="T8" fmla="*/ 3 w 8"/>
                  <a:gd name="T9" fmla="*/ 24 h 27"/>
                  <a:gd name="T10" fmla="*/ 0 w 8"/>
                  <a:gd name="T11" fmla="*/ 27 h 27"/>
                </a:gdLst>
                <a:ahLst/>
                <a:cxnLst>
                  <a:cxn ang="0">
                    <a:pos x="T0" y="T1"/>
                  </a:cxn>
                  <a:cxn ang="0">
                    <a:pos x="T2" y="T3"/>
                  </a:cxn>
                  <a:cxn ang="0">
                    <a:pos x="T4" y="T5"/>
                  </a:cxn>
                  <a:cxn ang="0">
                    <a:pos x="T6" y="T7"/>
                  </a:cxn>
                  <a:cxn ang="0">
                    <a:pos x="T8" y="T9"/>
                  </a:cxn>
                  <a:cxn ang="0">
                    <a:pos x="T10" y="T11"/>
                  </a:cxn>
                </a:cxnLst>
                <a:rect l="0" t="0" r="r" b="b"/>
                <a:pathLst>
                  <a:path w="8" h="27">
                    <a:moveTo>
                      <a:pt x="6" y="0"/>
                    </a:moveTo>
                    <a:lnTo>
                      <a:pt x="8" y="9"/>
                    </a:lnTo>
                    <a:lnTo>
                      <a:pt x="8" y="17"/>
                    </a:lnTo>
                    <a:lnTo>
                      <a:pt x="6" y="21"/>
                    </a:lnTo>
                    <a:lnTo>
                      <a:pt x="3" y="24"/>
                    </a:lnTo>
                    <a:lnTo>
                      <a:pt x="0" y="27"/>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05" name="Freeform 520"/>
              <p:cNvSpPr>
                <a:spLocks/>
              </p:cNvSpPr>
              <p:nvPr/>
            </p:nvSpPr>
            <p:spPr bwMode="auto">
              <a:xfrm>
                <a:off x="396" y="2429"/>
                <a:ext cx="30" cy="55"/>
              </a:xfrm>
              <a:custGeom>
                <a:avLst/>
                <a:gdLst>
                  <a:gd name="T0" fmla="*/ 26 w 30"/>
                  <a:gd name="T1" fmla="*/ 9 h 55"/>
                  <a:gd name="T2" fmla="*/ 24 w 30"/>
                  <a:gd name="T3" fmla="*/ 10 h 55"/>
                  <a:gd name="T4" fmla="*/ 26 w 30"/>
                  <a:gd name="T5" fmla="*/ 13 h 55"/>
                  <a:gd name="T6" fmla="*/ 27 w 30"/>
                  <a:gd name="T7" fmla="*/ 10 h 55"/>
                  <a:gd name="T8" fmla="*/ 27 w 30"/>
                  <a:gd name="T9" fmla="*/ 9 h 55"/>
                  <a:gd name="T10" fmla="*/ 26 w 30"/>
                  <a:gd name="T11" fmla="*/ 3 h 55"/>
                  <a:gd name="T12" fmla="*/ 21 w 30"/>
                  <a:gd name="T13" fmla="*/ 0 h 55"/>
                  <a:gd name="T14" fmla="*/ 15 w 30"/>
                  <a:gd name="T15" fmla="*/ 0 h 55"/>
                  <a:gd name="T16" fmla="*/ 8 w 30"/>
                  <a:gd name="T17" fmla="*/ 3 h 55"/>
                  <a:gd name="T18" fmla="*/ 3 w 30"/>
                  <a:gd name="T19" fmla="*/ 9 h 55"/>
                  <a:gd name="T20" fmla="*/ 2 w 30"/>
                  <a:gd name="T21" fmla="*/ 13 h 55"/>
                  <a:gd name="T22" fmla="*/ 0 w 30"/>
                  <a:gd name="T23" fmla="*/ 24 h 55"/>
                  <a:gd name="T24" fmla="*/ 0 w 30"/>
                  <a:gd name="T25" fmla="*/ 39 h 55"/>
                  <a:gd name="T26" fmla="*/ 2 w 30"/>
                  <a:gd name="T27" fmla="*/ 46 h 55"/>
                  <a:gd name="T28" fmla="*/ 6 w 30"/>
                  <a:gd name="T29" fmla="*/ 52 h 55"/>
                  <a:gd name="T30" fmla="*/ 12 w 30"/>
                  <a:gd name="T31" fmla="*/ 55 h 55"/>
                  <a:gd name="T32" fmla="*/ 17 w 30"/>
                  <a:gd name="T33" fmla="*/ 55 h 55"/>
                  <a:gd name="T34" fmla="*/ 24 w 30"/>
                  <a:gd name="T35" fmla="*/ 52 h 55"/>
                  <a:gd name="T36" fmla="*/ 27 w 30"/>
                  <a:gd name="T37" fmla="*/ 46 h 55"/>
                  <a:gd name="T38" fmla="*/ 30 w 30"/>
                  <a:gd name="T39" fmla="*/ 39 h 55"/>
                  <a:gd name="T40" fmla="*/ 30 w 30"/>
                  <a:gd name="T41" fmla="*/ 37 h 55"/>
                  <a:gd name="T42" fmla="*/ 27 w 30"/>
                  <a:gd name="T43" fmla="*/ 28 h 55"/>
                  <a:gd name="T44" fmla="*/ 24 w 30"/>
                  <a:gd name="T45" fmla="*/ 24 h 55"/>
                  <a:gd name="T46" fmla="*/ 17 w 30"/>
                  <a:gd name="T47" fmla="*/ 21 h 55"/>
                  <a:gd name="T48" fmla="*/ 15 w 30"/>
                  <a:gd name="T49" fmla="*/ 21 h 55"/>
                  <a:gd name="T50" fmla="*/ 8 w 30"/>
                  <a:gd name="T51" fmla="*/ 24 h 55"/>
                  <a:gd name="T52" fmla="*/ 3 w 30"/>
                  <a:gd name="T53" fmla="*/ 28 h 55"/>
                  <a:gd name="T54" fmla="*/ 2 w 30"/>
                  <a:gd name="T55" fmla="*/ 37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0" h="55">
                    <a:moveTo>
                      <a:pt x="26" y="9"/>
                    </a:moveTo>
                    <a:lnTo>
                      <a:pt x="24" y="10"/>
                    </a:lnTo>
                    <a:lnTo>
                      <a:pt x="26" y="13"/>
                    </a:lnTo>
                    <a:lnTo>
                      <a:pt x="27" y="10"/>
                    </a:lnTo>
                    <a:lnTo>
                      <a:pt x="27" y="9"/>
                    </a:lnTo>
                    <a:lnTo>
                      <a:pt x="26" y="3"/>
                    </a:lnTo>
                    <a:lnTo>
                      <a:pt x="21" y="0"/>
                    </a:lnTo>
                    <a:lnTo>
                      <a:pt x="15" y="0"/>
                    </a:lnTo>
                    <a:lnTo>
                      <a:pt x="8" y="3"/>
                    </a:lnTo>
                    <a:lnTo>
                      <a:pt x="3" y="9"/>
                    </a:lnTo>
                    <a:lnTo>
                      <a:pt x="2" y="13"/>
                    </a:lnTo>
                    <a:lnTo>
                      <a:pt x="0" y="24"/>
                    </a:lnTo>
                    <a:lnTo>
                      <a:pt x="0" y="39"/>
                    </a:lnTo>
                    <a:lnTo>
                      <a:pt x="2" y="46"/>
                    </a:lnTo>
                    <a:lnTo>
                      <a:pt x="6" y="52"/>
                    </a:lnTo>
                    <a:lnTo>
                      <a:pt x="12" y="55"/>
                    </a:lnTo>
                    <a:lnTo>
                      <a:pt x="17" y="55"/>
                    </a:lnTo>
                    <a:lnTo>
                      <a:pt x="24" y="52"/>
                    </a:lnTo>
                    <a:lnTo>
                      <a:pt x="27" y="46"/>
                    </a:lnTo>
                    <a:lnTo>
                      <a:pt x="30" y="39"/>
                    </a:lnTo>
                    <a:lnTo>
                      <a:pt x="30" y="37"/>
                    </a:lnTo>
                    <a:lnTo>
                      <a:pt x="27" y="28"/>
                    </a:lnTo>
                    <a:lnTo>
                      <a:pt x="24" y="24"/>
                    </a:lnTo>
                    <a:lnTo>
                      <a:pt x="17" y="21"/>
                    </a:lnTo>
                    <a:lnTo>
                      <a:pt x="15" y="21"/>
                    </a:lnTo>
                    <a:lnTo>
                      <a:pt x="8" y="24"/>
                    </a:lnTo>
                    <a:lnTo>
                      <a:pt x="3" y="28"/>
                    </a:lnTo>
                    <a:lnTo>
                      <a:pt x="2" y="37"/>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06" name="Freeform 521"/>
              <p:cNvSpPr>
                <a:spLocks/>
              </p:cNvSpPr>
              <p:nvPr/>
            </p:nvSpPr>
            <p:spPr bwMode="auto">
              <a:xfrm>
                <a:off x="398" y="2429"/>
                <a:ext cx="13" cy="55"/>
              </a:xfrm>
              <a:custGeom>
                <a:avLst/>
                <a:gdLst>
                  <a:gd name="T0" fmla="*/ 13 w 13"/>
                  <a:gd name="T1" fmla="*/ 0 h 55"/>
                  <a:gd name="T2" fmla="*/ 9 w 13"/>
                  <a:gd name="T3" fmla="*/ 3 h 55"/>
                  <a:gd name="T4" fmla="*/ 4 w 13"/>
                  <a:gd name="T5" fmla="*/ 9 h 55"/>
                  <a:gd name="T6" fmla="*/ 1 w 13"/>
                  <a:gd name="T7" fmla="*/ 13 h 55"/>
                  <a:gd name="T8" fmla="*/ 0 w 13"/>
                  <a:gd name="T9" fmla="*/ 24 h 55"/>
                  <a:gd name="T10" fmla="*/ 0 w 13"/>
                  <a:gd name="T11" fmla="*/ 39 h 55"/>
                  <a:gd name="T12" fmla="*/ 1 w 13"/>
                  <a:gd name="T13" fmla="*/ 46 h 55"/>
                  <a:gd name="T14" fmla="*/ 6 w 13"/>
                  <a:gd name="T15" fmla="*/ 52 h 55"/>
                  <a:gd name="T16" fmla="*/ 10 w 13"/>
                  <a:gd name="T17"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55">
                    <a:moveTo>
                      <a:pt x="13" y="0"/>
                    </a:moveTo>
                    <a:lnTo>
                      <a:pt x="9" y="3"/>
                    </a:lnTo>
                    <a:lnTo>
                      <a:pt x="4" y="9"/>
                    </a:lnTo>
                    <a:lnTo>
                      <a:pt x="1" y="13"/>
                    </a:lnTo>
                    <a:lnTo>
                      <a:pt x="0" y="24"/>
                    </a:lnTo>
                    <a:lnTo>
                      <a:pt x="0" y="39"/>
                    </a:lnTo>
                    <a:lnTo>
                      <a:pt x="1" y="46"/>
                    </a:lnTo>
                    <a:lnTo>
                      <a:pt x="6" y="52"/>
                    </a:lnTo>
                    <a:lnTo>
                      <a:pt x="10" y="55"/>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07" name="Freeform 522"/>
              <p:cNvSpPr>
                <a:spLocks/>
              </p:cNvSpPr>
              <p:nvPr/>
            </p:nvSpPr>
            <p:spPr bwMode="auto">
              <a:xfrm>
                <a:off x="413" y="2450"/>
                <a:ext cx="10" cy="34"/>
              </a:xfrm>
              <a:custGeom>
                <a:avLst/>
                <a:gdLst>
                  <a:gd name="T0" fmla="*/ 0 w 10"/>
                  <a:gd name="T1" fmla="*/ 34 h 34"/>
                  <a:gd name="T2" fmla="*/ 4 w 10"/>
                  <a:gd name="T3" fmla="*/ 31 h 34"/>
                  <a:gd name="T4" fmla="*/ 9 w 10"/>
                  <a:gd name="T5" fmla="*/ 25 h 34"/>
                  <a:gd name="T6" fmla="*/ 10 w 10"/>
                  <a:gd name="T7" fmla="*/ 18 h 34"/>
                  <a:gd name="T8" fmla="*/ 10 w 10"/>
                  <a:gd name="T9" fmla="*/ 16 h 34"/>
                  <a:gd name="T10" fmla="*/ 9 w 10"/>
                  <a:gd name="T11" fmla="*/ 7 h 34"/>
                  <a:gd name="T12" fmla="*/ 4 w 10"/>
                  <a:gd name="T13" fmla="*/ 3 h 34"/>
                  <a:gd name="T14" fmla="*/ 0 w 10"/>
                  <a:gd name="T15" fmla="*/ 0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34">
                    <a:moveTo>
                      <a:pt x="0" y="34"/>
                    </a:moveTo>
                    <a:lnTo>
                      <a:pt x="4" y="31"/>
                    </a:lnTo>
                    <a:lnTo>
                      <a:pt x="9" y="25"/>
                    </a:lnTo>
                    <a:lnTo>
                      <a:pt x="10" y="18"/>
                    </a:lnTo>
                    <a:lnTo>
                      <a:pt x="10" y="16"/>
                    </a:lnTo>
                    <a:lnTo>
                      <a:pt x="9" y="7"/>
                    </a:lnTo>
                    <a:lnTo>
                      <a:pt x="4"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08" name="Freeform 523"/>
              <p:cNvSpPr>
                <a:spLocks/>
              </p:cNvSpPr>
              <p:nvPr/>
            </p:nvSpPr>
            <p:spPr bwMode="auto">
              <a:xfrm>
                <a:off x="438" y="2429"/>
                <a:ext cx="31" cy="55"/>
              </a:xfrm>
              <a:custGeom>
                <a:avLst/>
                <a:gdLst>
                  <a:gd name="T0" fmla="*/ 14 w 31"/>
                  <a:gd name="T1" fmla="*/ 0 h 55"/>
                  <a:gd name="T2" fmla="*/ 8 w 31"/>
                  <a:gd name="T3" fmla="*/ 3 h 55"/>
                  <a:gd name="T4" fmla="*/ 3 w 31"/>
                  <a:gd name="T5" fmla="*/ 10 h 55"/>
                  <a:gd name="T6" fmla="*/ 0 w 31"/>
                  <a:gd name="T7" fmla="*/ 24 h 55"/>
                  <a:gd name="T8" fmla="*/ 0 w 31"/>
                  <a:gd name="T9" fmla="*/ 31 h 55"/>
                  <a:gd name="T10" fmla="*/ 3 w 31"/>
                  <a:gd name="T11" fmla="*/ 45 h 55"/>
                  <a:gd name="T12" fmla="*/ 8 w 31"/>
                  <a:gd name="T13" fmla="*/ 52 h 55"/>
                  <a:gd name="T14" fmla="*/ 14 w 31"/>
                  <a:gd name="T15" fmla="*/ 55 h 55"/>
                  <a:gd name="T16" fmla="*/ 18 w 31"/>
                  <a:gd name="T17" fmla="*/ 55 h 55"/>
                  <a:gd name="T18" fmla="*/ 24 w 31"/>
                  <a:gd name="T19" fmla="*/ 52 h 55"/>
                  <a:gd name="T20" fmla="*/ 29 w 31"/>
                  <a:gd name="T21" fmla="*/ 45 h 55"/>
                  <a:gd name="T22" fmla="*/ 31 w 31"/>
                  <a:gd name="T23" fmla="*/ 31 h 55"/>
                  <a:gd name="T24" fmla="*/ 31 w 31"/>
                  <a:gd name="T25" fmla="*/ 24 h 55"/>
                  <a:gd name="T26" fmla="*/ 29 w 31"/>
                  <a:gd name="T27" fmla="*/ 10 h 55"/>
                  <a:gd name="T28" fmla="*/ 24 w 31"/>
                  <a:gd name="T29" fmla="*/ 3 h 55"/>
                  <a:gd name="T30" fmla="*/ 18 w 31"/>
                  <a:gd name="T31" fmla="*/ 0 h 55"/>
                  <a:gd name="T32" fmla="*/ 14 w 31"/>
                  <a:gd name="T33" fmla="*/ 0 h 55"/>
                  <a:gd name="T34" fmla="*/ 9 w 31"/>
                  <a:gd name="T35" fmla="*/ 3 h 55"/>
                  <a:gd name="T36" fmla="*/ 8 w 31"/>
                  <a:gd name="T37" fmla="*/ 6 h 55"/>
                  <a:gd name="T38" fmla="*/ 5 w 31"/>
                  <a:gd name="T39" fmla="*/ 10 h 55"/>
                  <a:gd name="T40" fmla="*/ 3 w 31"/>
                  <a:gd name="T41" fmla="*/ 24 h 55"/>
                  <a:gd name="T42" fmla="*/ 3 w 31"/>
                  <a:gd name="T43" fmla="*/ 31 h 55"/>
                  <a:gd name="T44" fmla="*/ 5 w 31"/>
                  <a:gd name="T45" fmla="*/ 45 h 55"/>
                  <a:gd name="T46" fmla="*/ 8 w 31"/>
                  <a:gd name="T47" fmla="*/ 49 h 55"/>
                  <a:gd name="T48" fmla="*/ 9 w 31"/>
                  <a:gd name="T49" fmla="*/ 52 h 55"/>
                  <a:gd name="T50" fmla="*/ 14 w 31"/>
                  <a:gd name="T51"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55">
                    <a:moveTo>
                      <a:pt x="14" y="0"/>
                    </a:moveTo>
                    <a:lnTo>
                      <a:pt x="8" y="3"/>
                    </a:lnTo>
                    <a:lnTo>
                      <a:pt x="3" y="10"/>
                    </a:lnTo>
                    <a:lnTo>
                      <a:pt x="0" y="24"/>
                    </a:lnTo>
                    <a:lnTo>
                      <a:pt x="0" y="31"/>
                    </a:lnTo>
                    <a:lnTo>
                      <a:pt x="3" y="45"/>
                    </a:lnTo>
                    <a:lnTo>
                      <a:pt x="8" y="52"/>
                    </a:lnTo>
                    <a:lnTo>
                      <a:pt x="14" y="55"/>
                    </a:lnTo>
                    <a:lnTo>
                      <a:pt x="18" y="55"/>
                    </a:lnTo>
                    <a:lnTo>
                      <a:pt x="24" y="52"/>
                    </a:lnTo>
                    <a:lnTo>
                      <a:pt x="29" y="45"/>
                    </a:lnTo>
                    <a:lnTo>
                      <a:pt x="31" y="31"/>
                    </a:lnTo>
                    <a:lnTo>
                      <a:pt x="31" y="24"/>
                    </a:lnTo>
                    <a:lnTo>
                      <a:pt x="29" y="10"/>
                    </a:lnTo>
                    <a:lnTo>
                      <a:pt x="24" y="3"/>
                    </a:lnTo>
                    <a:lnTo>
                      <a:pt x="18" y="0"/>
                    </a:lnTo>
                    <a:lnTo>
                      <a:pt x="14" y="0"/>
                    </a:lnTo>
                    <a:lnTo>
                      <a:pt x="9" y="3"/>
                    </a:lnTo>
                    <a:lnTo>
                      <a:pt x="8" y="6"/>
                    </a:lnTo>
                    <a:lnTo>
                      <a:pt x="5" y="10"/>
                    </a:lnTo>
                    <a:lnTo>
                      <a:pt x="3" y="24"/>
                    </a:lnTo>
                    <a:lnTo>
                      <a:pt x="3" y="31"/>
                    </a:lnTo>
                    <a:lnTo>
                      <a:pt x="5" y="45"/>
                    </a:lnTo>
                    <a:lnTo>
                      <a:pt x="8" y="49"/>
                    </a:lnTo>
                    <a:lnTo>
                      <a:pt x="9" y="52"/>
                    </a:lnTo>
                    <a:lnTo>
                      <a:pt x="14" y="55"/>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09" name="Freeform 524"/>
              <p:cNvSpPr>
                <a:spLocks/>
              </p:cNvSpPr>
              <p:nvPr/>
            </p:nvSpPr>
            <p:spPr bwMode="auto">
              <a:xfrm>
                <a:off x="456" y="2429"/>
                <a:ext cx="11" cy="55"/>
              </a:xfrm>
              <a:custGeom>
                <a:avLst/>
                <a:gdLst>
                  <a:gd name="T0" fmla="*/ 0 w 11"/>
                  <a:gd name="T1" fmla="*/ 55 h 55"/>
                  <a:gd name="T2" fmla="*/ 5 w 11"/>
                  <a:gd name="T3" fmla="*/ 52 h 55"/>
                  <a:gd name="T4" fmla="*/ 6 w 11"/>
                  <a:gd name="T5" fmla="*/ 49 h 55"/>
                  <a:gd name="T6" fmla="*/ 9 w 11"/>
                  <a:gd name="T7" fmla="*/ 45 h 55"/>
                  <a:gd name="T8" fmla="*/ 11 w 11"/>
                  <a:gd name="T9" fmla="*/ 31 h 55"/>
                  <a:gd name="T10" fmla="*/ 11 w 11"/>
                  <a:gd name="T11" fmla="*/ 24 h 55"/>
                  <a:gd name="T12" fmla="*/ 9 w 11"/>
                  <a:gd name="T13" fmla="*/ 10 h 55"/>
                  <a:gd name="T14" fmla="*/ 6 w 11"/>
                  <a:gd name="T15" fmla="*/ 6 h 55"/>
                  <a:gd name="T16" fmla="*/ 5 w 11"/>
                  <a:gd name="T17" fmla="*/ 3 h 55"/>
                  <a:gd name="T18" fmla="*/ 0 w 11"/>
                  <a:gd name="T1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55">
                    <a:moveTo>
                      <a:pt x="0" y="55"/>
                    </a:moveTo>
                    <a:lnTo>
                      <a:pt x="5" y="52"/>
                    </a:lnTo>
                    <a:lnTo>
                      <a:pt x="6" y="49"/>
                    </a:lnTo>
                    <a:lnTo>
                      <a:pt x="9" y="45"/>
                    </a:lnTo>
                    <a:lnTo>
                      <a:pt x="11" y="31"/>
                    </a:lnTo>
                    <a:lnTo>
                      <a:pt x="11" y="24"/>
                    </a:lnTo>
                    <a:lnTo>
                      <a:pt x="9" y="10"/>
                    </a:lnTo>
                    <a:lnTo>
                      <a:pt x="6" y="6"/>
                    </a:lnTo>
                    <a:lnTo>
                      <a:pt x="5"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0" name="Line 525"/>
              <p:cNvSpPr>
                <a:spLocks noChangeShapeType="1"/>
              </p:cNvSpPr>
              <p:nvPr/>
            </p:nvSpPr>
            <p:spPr bwMode="auto">
              <a:xfrm>
                <a:off x="499" y="2162"/>
                <a:ext cx="38"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1" name="Freeform 526"/>
              <p:cNvSpPr>
                <a:spLocks/>
              </p:cNvSpPr>
              <p:nvPr/>
            </p:nvSpPr>
            <p:spPr bwMode="auto">
              <a:xfrm>
                <a:off x="352" y="2139"/>
                <a:ext cx="28" cy="24"/>
              </a:xfrm>
              <a:custGeom>
                <a:avLst/>
                <a:gdLst>
                  <a:gd name="T0" fmla="*/ 2 w 28"/>
                  <a:gd name="T1" fmla="*/ 11 h 24"/>
                  <a:gd name="T2" fmla="*/ 5 w 28"/>
                  <a:gd name="T3" fmla="*/ 14 h 24"/>
                  <a:gd name="T4" fmla="*/ 2 w 28"/>
                  <a:gd name="T5" fmla="*/ 15 h 24"/>
                  <a:gd name="T6" fmla="*/ 0 w 28"/>
                  <a:gd name="T7" fmla="*/ 14 h 24"/>
                  <a:gd name="T8" fmla="*/ 0 w 28"/>
                  <a:gd name="T9" fmla="*/ 11 h 24"/>
                  <a:gd name="T10" fmla="*/ 2 w 28"/>
                  <a:gd name="T11" fmla="*/ 6 h 24"/>
                  <a:gd name="T12" fmla="*/ 5 w 28"/>
                  <a:gd name="T13" fmla="*/ 3 h 24"/>
                  <a:gd name="T14" fmla="*/ 11 w 28"/>
                  <a:gd name="T15" fmla="*/ 0 h 24"/>
                  <a:gd name="T16" fmla="*/ 20 w 28"/>
                  <a:gd name="T17" fmla="*/ 0 h 24"/>
                  <a:gd name="T18" fmla="*/ 26 w 28"/>
                  <a:gd name="T19" fmla="*/ 3 h 24"/>
                  <a:gd name="T20" fmla="*/ 28 w 28"/>
                  <a:gd name="T21" fmla="*/ 8 h 24"/>
                  <a:gd name="T22" fmla="*/ 28 w 28"/>
                  <a:gd name="T23" fmla="*/ 15 h 24"/>
                  <a:gd name="T24" fmla="*/ 26 w 28"/>
                  <a:gd name="T25" fmla="*/ 21 h 24"/>
                  <a:gd name="T26" fmla="*/ 20 w 28"/>
                  <a:gd name="T27" fmla="*/ 24 h 24"/>
                  <a:gd name="T28" fmla="*/ 13 w 28"/>
                  <a:gd name="T29"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 h="24">
                    <a:moveTo>
                      <a:pt x="2" y="11"/>
                    </a:moveTo>
                    <a:lnTo>
                      <a:pt x="5" y="14"/>
                    </a:lnTo>
                    <a:lnTo>
                      <a:pt x="2" y="15"/>
                    </a:lnTo>
                    <a:lnTo>
                      <a:pt x="0" y="14"/>
                    </a:lnTo>
                    <a:lnTo>
                      <a:pt x="0" y="11"/>
                    </a:lnTo>
                    <a:lnTo>
                      <a:pt x="2" y="6"/>
                    </a:lnTo>
                    <a:lnTo>
                      <a:pt x="5" y="3"/>
                    </a:lnTo>
                    <a:lnTo>
                      <a:pt x="11" y="0"/>
                    </a:lnTo>
                    <a:lnTo>
                      <a:pt x="20" y="0"/>
                    </a:lnTo>
                    <a:lnTo>
                      <a:pt x="26" y="3"/>
                    </a:lnTo>
                    <a:lnTo>
                      <a:pt x="28" y="8"/>
                    </a:lnTo>
                    <a:lnTo>
                      <a:pt x="28" y="15"/>
                    </a:lnTo>
                    <a:lnTo>
                      <a:pt x="26" y="21"/>
                    </a:lnTo>
                    <a:lnTo>
                      <a:pt x="20" y="24"/>
                    </a:lnTo>
                    <a:lnTo>
                      <a:pt x="13" y="2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2" name="Freeform 527"/>
              <p:cNvSpPr>
                <a:spLocks/>
              </p:cNvSpPr>
              <p:nvPr/>
            </p:nvSpPr>
            <p:spPr bwMode="auto">
              <a:xfrm>
                <a:off x="352" y="2139"/>
                <a:ext cx="31" cy="54"/>
              </a:xfrm>
              <a:custGeom>
                <a:avLst/>
                <a:gdLst>
                  <a:gd name="T0" fmla="*/ 20 w 31"/>
                  <a:gd name="T1" fmla="*/ 0 h 54"/>
                  <a:gd name="T2" fmla="*/ 23 w 31"/>
                  <a:gd name="T3" fmla="*/ 3 h 54"/>
                  <a:gd name="T4" fmla="*/ 26 w 31"/>
                  <a:gd name="T5" fmla="*/ 8 h 54"/>
                  <a:gd name="T6" fmla="*/ 26 w 31"/>
                  <a:gd name="T7" fmla="*/ 15 h 54"/>
                  <a:gd name="T8" fmla="*/ 23 w 31"/>
                  <a:gd name="T9" fmla="*/ 21 h 54"/>
                  <a:gd name="T10" fmla="*/ 20 w 31"/>
                  <a:gd name="T11" fmla="*/ 24 h 54"/>
                  <a:gd name="T12" fmla="*/ 23 w 31"/>
                  <a:gd name="T13" fmla="*/ 26 h 54"/>
                  <a:gd name="T14" fmla="*/ 28 w 31"/>
                  <a:gd name="T15" fmla="*/ 32 h 54"/>
                  <a:gd name="T16" fmla="*/ 31 w 31"/>
                  <a:gd name="T17" fmla="*/ 36 h 54"/>
                  <a:gd name="T18" fmla="*/ 31 w 31"/>
                  <a:gd name="T19" fmla="*/ 44 h 54"/>
                  <a:gd name="T20" fmla="*/ 28 w 31"/>
                  <a:gd name="T21" fmla="*/ 50 h 54"/>
                  <a:gd name="T22" fmla="*/ 26 w 31"/>
                  <a:gd name="T23" fmla="*/ 53 h 54"/>
                  <a:gd name="T24" fmla="*/ 20 w 31"/>
                  <a:gd name="T25" fmla="*/ 54 h 54"/>
                  <a:gd name="T26" fmla="*/ 11 w 31"/>
                  <a:gd name="T27" fmla="*/ 54 h 54"/>
                  <a:gd name="T28" fmla="*/ 5 w 31"/>
                  <a:gd name="T29" fmla="*/ 53 h 54"/>
                  <a:gd name="T30" fmla="*/ 2 w 31"/>
                  <a:gd name="T31" fmla="*/ 50 h 54"/>
                  <a:gd name="T32" fmla="*/ 0 w 31"/>
                  <a:gd name="T33" fmla="*/ 44 h 54"/>
                  <a:gd name="T34" fmla="*/ 0 w 31"/>
                  <a:gd name="T35" fmla="*/ 42 h 54"/>
                  <a:gd name="T36" fmla="*/ 2 w 31"/>
                  <a:gd name="T37" fmla="*/ 39 h 54"/>
                  <a:gd name="T38" fmla="*/ 5 w 31"/>
                  <a:gd name="T39" fmla="*/ 42 h 54"/>
                  <a:gd name="T40" fmla="*/ 2 w 31"/>
                  <a:gd name="T41" fmla="*/ 4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1" h="54">
                    <a:moveTo>
                      <a:pt x="20" y="0"/>
                    </a:moveTo>
                    <a:lnTo>
                      <a:pt x="23" y="3"/>
                    </a:lnTo>
                    <a:lnTo>
                      <a:pt x="26" y="8"/>
                    </a:lnTo>
                    <a:lnTo>
                      <a:pt x="26" y="15"/>
                    </a:lnTo>
                    <a:lnTo>
                      <a:pt x="23" y="21"/>
                    </a:lnTo>
                    <a:lnTo>
                      <a:pt x="20" y="24"/>
                    </a:lnTo>
                    <a:lnTo>
                      <a:pt x="23" y="26"/>
                    </a:lnTo>
                    <a:lnTo>
                      <a:pt x="28" y="32"/>
                    </a:lnTo>
                    <a:lnTo>
                      <a:pt x="31" y="36"/>
                    </a:lnTo>
                    <a:lnTo>
                      <a:pt x="31" y="44"/>
                    </a:lnTo>
                    <a:lnTo>
                      <a:pt x="28" y="50"/>
                    </a:lnTo>
                    <a:lnTo>
                      <a:pt x="26" y="53"/>
                    </a:lnTo>
                    <a:lnTo>
                      <a:pt x="20" y="54"/>
                    </a:lnTo>
                    <a:lnTo>
                      <a:pt x="11" y="54"/>
                    </a:lnTo>
                    <a:lnTo>
                      <a:pt x="5" y="53"/>
                    </a:lnTo>
                    <a:lnTo>
                      <a:pt x="2" y="50"/>
                    </a:lnTo>
                    <a:lnTo>
                      <a:pt x="0" y="44"/>
                    </a:lnTo>
                    <a:lnTo>
                      <a:pt x="0" y="42"/>
                    </a:lnTo>
                    <a:lnTo>
                      <a:pt x="2" y="39"/>
                    </a:lnTo>
                    <a:lnTo>
                      <a:pt x="5" y="42"/>
                    </a:lnTo>
                    <a:lnTo>
                      <a:pt x="2" y="4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3" name="Freeform 528"/>
              <p:cNvSpPr>
                <a:spLocks/>
              </p:cNvSpPr>
              <p:nvPr/>
            </p:nvSpPr>
            <p:spPr bwMode="auto">
              <a:xfrm>
                <a:off x="372" y="2168"/>
                <a:ext cx="8" cy="25"/>
              </a:xfrm>
              <a:custGeom>
                <a:avLst/>
                <a:gdLst>
                  <a:gd name="T0" fmla="*/ 6 w 8"/>
                  <a:gd name="T1" fmla="*/ 0 h 25"/>
                  <a:gd name="T2" fmla="*/ 8 w 8"/>
                  <a:gd name="T3" fmla="*/ 7 h 25"/>
                  <a:gd name="T4" fmla="*/ 8 w 8"/>
                  <a:gd name="T5" fmla="*/ 15 h 25"/>
                  <a:gd name="T6" fmla="*/ 6 w 8"/>
                  <a:gd name="T7" fmla="*/ 21 h 25"/>
                  <a:gd name="T8" fmla="*/ 3 w 8"/>
                  <a:gd name="T9" fmla="*/ 24 h 25"/>
                  <a:gd name="T10" fmla="*/ 0 w 8"/>
                  <a:gd name="T11" fmla="*/ 25 h 25"/>
                </a:gdLst>
                <a:ahLst/>
                <a:cxnLst>
                  <a:cxn ang="0">
                    <a:pos x="T0" y="T1"/>
                  </a:cxn>
                  <a:cxn ang="0">
                    <a:pos x="T2" y="T3"/>
                  </a:cxn>
                  <a:cxn ang="0">
                    <a:pos x="T4" y="T5"/>
                  </a:cxn>
                  <a:cxn ang="0">
                    <a:pos x="T6" y="T7"/>
                  </a:cxn>
                  <a:cxn ang="0">
                    <a:pos x="T8" y="T9"/>
                  </a:cxn>
                  <a:cxn ang="0">
                    <a:pos x="T10" y="T11"/>
                  </a:cxn>
                </a:cxnLst>
                <a:rect l="0" t="0" r="r" b="b"/>
                <a:pathLst>
                  <a:path w="8" h="25">
                    <a:moveTo>
                      <a:pt x="6" y="0"/>
                    </a:moveTo>
                    <a:lnTo>
                      <a:pt x="8" y="7"/>
                    </a:lnTo>
                    <a:lnTo>
                      <a:pt x="8" y="15"/>
                    </a:lnTo>
                    <a:lnTo>
                      <a:pt x="6" y="21"/>
                    </a:lnTo>
                    <a:lnTo>
                      <a:pt x="3" y="24"/>
                    </a:lnTo>
                    <a:lnTo>
                      <a:pt x="0" y="25"/>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 name="Freeform 529"/>
              <p:cNvSpPr>
                <a:spLocks/>
              </p:cNvSpPr>
              <p:nvPr/>
            </p:nvSpPr>
            <p:spPr bwMode="auto">
              <a:xfrm>
                <a:off x="398" y="2139"/>
                <a:ext cx="25" cy="24"/>
              </a:xfrm>
              <a:custGeom>
                <a:avLst/>
                <a:gdLst>
                  <a:gd name="T0" fmla="*/ 9 w 25"/>
                  <a:gd name="T1" fmla="*/ 0 h 24"/>
                  <a:gd name="T2" fmla="*/ 1 w 25"/>
                  <a:gd name="T3" fmla="*/ 3 h 24"/>
                  <a:gd name="T4" fmla="*/ 0 w 25"/>
                  <a:gd name="T5" fmla="*/ 8 h 24"/>
                  <a:gd name="T6" fmla="*/ 0 w 25"/>
                  <a:gd name="T7" fmla="*/ 15 h 24"/>
                  <a:gd name="T8" fmla="*/ 1 w 25"/>
                  <a:gd name="T9" fmla="*/ 21 h 24"/>
                  <a:gd name="T10" fmla="*/ 9 w 25"/>
                  <a:gd name="T11" fmla="*/ 24 h 24"/>
                  <a:gd name="T12" fmla="*/ 16 w 25"/>
                  <a:gd name="T13" fmla="*/ 24 h 24"/>
                  <a:gd name="T14" fmla="*/ 24 w 25"/>
                  <a:gd name="T15" fmla="*/ 21 h 24"/>
                  <a:gd name="T16" fmla="*/ 25 w 25"/>
                  <a:gd name="T17" fmla="*/ 15 h 24"/>
                  <a:gd name="T18" fmla="*/ 25 w 25"/>
                  <a:gd name="T19" fmla="*/ 8 h 24"/>
                  <a:gd name="T20" fmla="*/ 24 w 25"/>
                  <a:gd name="T21" fmla="*/ 3 h 24"/>
                  <a:gd name="T22" fmla="*/ 16 w 25"/>
                  <a:gd name="T23" fmla="*/ 0 h 24"/>
                  <a:gd name="T24" fmla="*/ 9 w 25"/>
                  <a:gd name="T25" fmla="*/ 0 h 24"/>
                  <a:gd name="T26" fmla="*/ 4 w 25"/>
                  <a:gd name="T27" fmla="*/ 3 h 24"/>
                  <a:gd name="T28" fmla="*/ 1 w 25"/>
                  <a:gd name="T29" fmla="*/ 8 h 24"/>
                  <a:gd name="T30" fmla="*/ 1 w 25"/>
                  <a:gd name="T31" fmla="*/ 15 h 24"/>
                  <a:gd name="T32" fmla="*/ 4 w 25"/>
                  <a:gd name="T33" fmla="*/ 21 h 24"/>
                  <a:gd name="T34" fmla="*/ 9 w 25"/>
                  <a:gd name="T35"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 h="24">
                    <a:moveTo>
                      <a:pt x="9" y="0"/>
                    </a:moveTo>
                    <a:lnTo>
                      <a:pt x="1" y="3"/>
                    </a:lnTo>
                    <a:lnTo>
                      <a:pt x="0" y="8"/>
                    </a:lnTo>
                    <a:lnTo>
                      <a:pt x="0" y="15"/>
                    </a:lnTo>
                    <a:lnTo>
                      <a:pt x="1" y="21"/>
                    </a:lnTo>
                    <a:lnTo>
                      <a:pt x="9" y="24"/>
                    </a:lnTo>
                    <a:lnTo>
                      <a:pt x="16" y="24"/>
                    </a:lnTo>
                    <a:lnTo>
                      <a:pt x="24" y="21"/>
                    </a:lnTo>
                    <a:lnTo>
                      <a:pt x="25" y="15"/>
                    </a:lnTo>
                    <a:lnTo>
                      <a:pt x="25" y="8"/>
                    </a:lnTo>
                    <a:lnTo>
                      <a:pt x="24" y="3"/>
                    </a:lnTo>
                    <a:lnTo>
                      <a:pt x="16" y="0"/>
                    </a:lnTo>
                    <a:lnTo>
                      <a:pt x="9" y="0"/>
                    </a:lnTo>
                    <a:lnTo>
                      <a:pt x="4" y="3"/>
                    </a:lnTo>
                    <a:lnTo>
                      <a:pt x="1" y="8"/>
                    </a:lnTo>
                    <a:lnTo>
                      <a:pt x="1" y="15"/>
                    </a:lnTo>
                    <a:lnTo>
                      <a:pt x="4" y="21"/>
                    </a:lnTo>
                    <a:lnTo>
                      <a:pt x="9" y="2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5" name="Freeform 530"/>
              <p:cNvSpPr>
                <a:spLocks/>
              </p:cNvSpPr>
              <p:nvPr/>
            </p:nvSpPr>
            <p:spPr bwMode="auto">
              <a:xfrm>
                <a:off x="414" y="2139"/>
                <a:ext cx="8" cy="24"/>
              </a:xfrm>
              <a:custGeom>
                <a:avLst/>
                <a:gdLst>
                  <a:gd name="T0" fmla="*/ 0 w 8"/>
                  <a:gd name="T1" fmla="*/ 24 h 24"/>
                  <a:gd name="T2" fmla="*/ 6 w 8"/>
                  <a:gd name="T3" fmla="*/ 21 h 24"/>
                  <a:gd name="T4" fmla="*/ 8 w 8"/>
                  <a:gd name="T5" fmla="*/ 15 h 24"/>
                  <a:gd name="T6" fmla="*/ 8 w 8"/>
                  <a:gd name="T7" fmla="*/ 8 h 24"/>
                  <a:gd name="T8" fmla="*/ 6 w 8"/>
                  <a:gd name="T9" fmla="*/ 3 h 24"/>
                  <a:gd name="T10" fmla="*/ 0 w 8"/>
                  <a:gd name="T11" fmla="*/ 0 h 24"/>
                </a:gdLst>
                <a:ahLst/>
                <a:cxnLst>
                  <a:cxn ang="0">
                    <a:pos x="T0" y="T1"/>
                  </a:cxn>
                  <a:cxn ang="0">
                    <a:pos x="T2" y="T3"/>
                  </a:cxn>
                  <a:cxn ang="0">
                    <a:pos x="T4" y="T5"/>
                  </a:cxn>
                  <a:cxn ang="0">
                    <a:pos x="T6" y="T7"/>
                  </a:cxn>
                  <a:cxn ang="0">
                    <a:pos x="T8" y="T9"/>
                  </a:cxn>
                  <a:cxn ang="0">
                    <a:pos x="T10" y="T11"/>
                  </a:cxn>
                </a:cxnLst>
                <a:rect l="0" t="0" r="r" b="b"/>
                <a:pathLst>
                  <a:path w="8" h="24">
                    <a:moveTo>
                      <a:pt x="0" y="24"/>
                    </a:moveTo>
                    <a:lnTo>
                      <a:pt x="6" y="21"/>
                    </a:lnTo>
                    <a:lnTo>
                      <a:pt x="8" y="15"/>
                    </a:lnTo>
                    <a:lnTo>
                      <a:pt x="8" y="8"/>
                    </a:lnTo>
                    <a:lnTo>
                      <a:pt x="6"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6" name="Freeform 531"/>
              <p:cNvSpPr>
                <a:spLocks/>
              </p:cNvSpPr>
              <p:nvPr/>
            </p:nvSpPr>
            <p:spPr bwMode="auto">
              <a:xfrm>
                <a:off x="396" y="2163"/>
                <a:ext cx="30" cy="30"/>
              </a:xfrm>
              <a:custGeom>
                <a:avLst/>
                <a:gdLst>
                  <a:gd name="T0" fmla="*/ 11 w 30"/>
                  <a:gd name="T1" fmla="*/ 0 h 30"/>
                  <a:gd name="T2" fmla="*/ 3 w 30"/>
                  <a:gd name="T3" fmla="*/ 2 h 30"/>
                  <a:gd name="T4" fmla="*/ 2 w 30"/>
                  <a:gd name="T5" fmla="*/ 5 h 30"/>
                  <a:gd name="T6" fmla="*/ 0 w 30"/>
                  <a:gd name="T7" fmla="*/ 9 h 30"/>
                  <a:gd name="T8" fmla="*/ 0 w 30"/>
                  <a:gd name="T9" fmla="*/ 20 h 30"/>
                  <a:gd name="T10" fmla="*/ 2 w 30"/>
                  <a:gd name="T11" fmla="*/ 26 h 30"/>
                  <a:gd name="T12" fmla="*/ 3 w 30"/>
                  <a:gd name="T13" fmla="*/ 29 h 30"/>
                  <a:gd name="T14" fmla="*/ 11 w 30"/>
                  <a:gd name="T15" fmla="*/ 30 h 30"/>
                  <a:gd name="T16" fmla="*/ 18 w 30"/>
                  <a:gd name="T17" fmla="*/ 30 h 30"/>
                  <a:gd name="T18" fmla="*/ 26 w 30"/>
                  <a:gd name="T19" fmla="*/ 29 h 30"/>
                  <a:gd name="T20" fmla="*/ 27 w 30"/>
                  <a:gd name="T21" fmla="*/ 26 h 30"/>
                  <a:gd name="T22" fmla="*/ 30 w 30"/>
                  <a:gd name="T23" fmla="*/ 20 h 30"/>
                  <a:gd name="T24" fmla="*/ 30 w 30"/>
                  <a:gd name="T25" fmla="*/ 9 h 30"/>
                  <a:gd name="T26" fmla="*/ 27 w 30"/>
                  <a:gd name="T27" fmla="*/ 5 h 30"/>
                  <a:gd name="T28" fmla="*/ 26 w 30"/>
                  <a:gd name="T29" fmla="*/ 2 h 30"/>
                  <a:gd name="T30" fmla="*/ 18 w 30"/>
                  <a:gd name="T31"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0" h="30">
                    <a:moveTo>
                      <a:pt x="11" y="0"/>
                    </a:moveTo>
                    <a:lnTo>
                      <a:pt x="3" y="2"/>
                    </a:lnTo>
                    <a:lnTo>
                      <a:pt x="2" y="5"/>
                    </a:lnTo>
                    <a:lnTo>
                      <a:pt x="0" y="9"/>
                    </a:lnTo>
                    <a:lnTo>
                      <a:pt x="0" y="20"/>
                    </a:lnTo>
                    <a:lnTo>
                      <a:pt x="2" y="26"/>
                    </a:lnTo>
                    <a:lnTo>
                      <a:pt x="3" y="29"/>
                    </a:lnTo>
                    <a:lnTo>
                      <a:pt x="11" y="30"/>
                    </a:lnTo>
                    <a:lnTo>
                      <a:pt x="18" y="30"/>
                    </a:lnTo>
                    <a:lnTo>
                      <a:pt x="26" y="29"/>
                    </a:lnTo>
                    <a:lnTo>
                      <a:pt x="27" y="26"/>
                    </a:lnTo>
                    <a:lnTo>
                      <a:pt x="30" y="20"/>
                    </a:lnTo>
                    <a:lnTo>
                      <a:pt x="30" y="9"/>
                    </a:lnTo>
                    <a:lnTo>
                      <a:pt x="27" y="5"/>
                    </a:lnTo>
                    <a:lnTo>
                      <a:pt x="26" y="2"/>
                    </a:lnTo>
                    <a:lnTo>
                      <a:pt x="18"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7" name="Freeform 532"/>
              <p:cNvSpPr>
                <a:spLocks/>
              </p:cNvSpPr>
              <p:nvPr/>
            </p:nvSpPr>
            <p:spPr bwMode="auto">
              <a:xfrm>
                <a:off x="398" y="2163"/>
                <a:ext cx="9" cy="30"/>
              </a:xfrm>
              <a:custGeom>
                <a:avLst/>
                <a:gdLst>
                  <a:gd name="T0" fmla="*/ 9 w 9"/>
                  <a:gd name="T1" fmla="*/ 0 h 30"/>
                  <a:gd name="T2" fmla="*/ 4 w 9"/>
                  <a:gd name="T3" fmla="*/ 2 h 30"/>
                  <a:gd name="T4" fmla="*/ 1 w 9"/>
                  <a:gd name="T5" fmla="*/ 5 h 30"/>
                  <a:gd name="T6" fmla="*/ 0 w 9"/>
                  <a:gd name="T7" fmla="*/ 9 h 30"/>
                  <a:gd name="T8" fmla="*/ 0 w 9"/>
                  <a:gd name="T9" fmla="*/ 20 h 30"/>
                  <a:gd name="T10" fmla="*/ 1 w 9"/>
                  <a:gd name="T11" fmla="*/ 26 h 30"/>
                  <a:gd name="T12" fmla="*/ 4 w 9"/>
                  <a:gd name="T13" fmla="*/ 29 h 30"/>
                  <a:gd name="T14" fmla="*/ 9 w 9"/>
                  <a:gd name="T15" fmla="*/ 30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30">
                    <a:moveTo>
                      <a:pt x="9" y="0"/>
                    </a:moveTo>
                    <a:lnTo>
                      <a:pt x="4" y="2"/>
                    </a:lnTo>
                    <a:lnTo>
                      <a:pt x="1" y="5"/>
                    </a:lnTo>
                    <a:lnTo>
                      <a:pt x="0" y="9"/>
                    </a:lnTo>
                    <a:lnTo>
                      <a:pt x="0" y="20"/>
                    </a:lnTo>
                    <a:lnTo>
                      <a:pt x="1" y="26"/>
                    </a:lnTo>
                    <a:lnTo>
                      <a:pt x="4" y="29"/>
                    </a:lnTo>
                    <a:lnTo>
                      <a:pt x="9" y="3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8" name="Freeform 533"/>
              <p:cNvSpPr>
                <a:spLocks/>
              </p:cNvSpPr>
              <p:nvPr/>
            </p:nvSpPr>
            <p:spPr bwMode="auto">
              <a:xfrm>
                <a:off x="414" y="2163"/>
                <a:ext cx="9" cy="30"/>
              </a:xfrm>
              <a:custGeom>
                <a:avLst/>
                <a:gdLst>
                  <a:gd name="T0" fmla="*/ 0 w 9"/>
                  <a:gd name="T1" fmla="*/ 30 h 30"/>
                  <a:gd name="T2" fmla="*/ 6 w 9"/>
                  <a:gd name="T3" fmla="*/ 29 h 30"/>
                  <a:gd name="T4" fmla="*/ 8 w 9"/>
                  <a:gd name="T5" fmla="*/ 26 h 30"/>
                  <a:gd name="T6" fmla="*/ 9 w 9"/>
                  <a:gd name="T7" fmla="*/ 20 h 30"/>
                  <a:gd name="T8" fmla="*/ 9 w 9"/>
                  <a:gd name="T9" fmla="*/ 9 h 30"/>
                  <a:gd name="T10" fmla="*/ 8 w 9"/>
                  <a:gd name="T11" fmla="*/ 5 h 30"/>
                  <a:gd name="T12" fmla="*/ 6 w 9"/>
                  <a:gd name="T13" fmla="*/ 2 h 30"/>
                  <a:gd name="T14" fmla="*/ 0 w 9"/>
                  <a:gd name="T15" fmla="*/ 0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30">
                    <a:moveTo>
                      <a:pt x="0" y="30"/>
                    </a:moveTo>
                    <a:lnTo>
                      <a:pt x="6" y="29"/>
                    </a:lnTo>
                    <a:lnTo>
                      <a:pt x="8" y="26"/>
                    </a:lnTo>
                    <a:lnTo>
                      <a:pt x="9" y="20"/>
                    </a:lnTo>
                    <a:lnTo>
                      <a:pt x="9" y="9"/>
                    </a:lnTo>
                    <a:lnTo>
                      <a:pt x="8" y="5"/>
                    </a:lnTo>
                    <a:lnTo>
                      <a:pt x="6" y="2"/>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9" name="Freeform 534"/>
              <p:cNvSpPr>
                <a:spLocks/>
              </p:cNvSpPr>
              <p:nvPr/>
            </p:nvSpPr>
            <p:spPr bwMode="auto">
              <a:xfrm>
                <a:off x="438" y="2139"/>
                <a:ext cx="31" cy="54"/>
              </a:xfrm>
              <a:custGeom>
                <a:avLst/>
                <a:gdLst>
                  <a:gd name="T0" fmla="*/ 14 w 31"/>
                  <a:gd name="T1" fmla="*/ 0 h 54"/>
                  <a:gd name="T2" fmla="*/ 8 w 31"/>
                  <a:gd name="T3" fmla="*/ 3 h 54"/>
                  <a:gd name="T4" fmla="*/ 3 w 31"/>
                  <a:gd name="T5" fmla="*/ 11 h 54"/>
                  <a:gd name="T6" fmla="*/ 0 w 31"/>
                  <a:gd name="T7" fmla="*/ 24 h 54"/>
                  <a:gd name="T8" fmla="*/ 0 w 31"/>
                  <a:gd name="T9" fmla="*/ 32 h 54"/>
                  <a:gd name="T10" fmla="*/ 3 w 31"/>
                  <a:gd name="T11" fmla="*/ 44 h 54"/>
                  <a:gd name="T12" fmla="*/ 8 w 31"/>
                  <a:gd name="T13" fmla="*/ 53 h 54"/>
                  <a:gd name="T14" fmla="*/ 14 w 31"/>
                  <a:gd name="T15" fmla="*/ 54 h 54"/>
                  <a:gd name="T16" fmla="*/ 18 w 31"/>
                  <a:gd name="T17" fmla="*/ 54 h 54"/>
                  <a:gd name="T18" fmla="*/ 24 w 31"/>
                  <a:gd name="T19" fmla="*/ 53 h 54"/>
                  <a:gd name="T20" fmla="*/ 29 w 31"/>
                  <a:gd name="T21" fmla="*/ 44 h 54"/>
                  <a:gd name="T22" fmla="*/ 31 w 31"/>
                  <a:gd name="T23" fmla="*/ 32 h 54"/>
                  <a:gd name="T24" fmla="*/ 31 w 31"/>
                  <a:gd name="T25" fmla="*/ 24 h 54"/>
                  <a:gd name="T26" fmla="*/ 29 w 31"/>
                  <a:gd name="T27" fmla="*/ 11 h 54"/>
                  <a:gd name="T28" fmla="*/ 24 w 31"/>
                  <a:gd name="T29" fmla="*/ 3 h 54"/>
                  <a:gd name="T30" fmla="*/ 18 w 31"/>
                  <a:gd name="T31" fmla="*/ 0 h 54"/>
                  <a:gd name="T32" fmla="*/ 14 w 31"/>
                  <a:gd name="T33" fmla="*/ 0 h 54"/>
                  <a:gd name="T34" fmla="*/ 9 w 31"/>
                  <a:gd name="T35" fmla="*/ 3 h 54"/>
                  <a:gd name="T36" fmla="*/ 8 w 31"/>
                  <a:gd name="T37" fmla="*/ 6 h 54"/>
                  <a:gd name="T38" fmla="*/ 5 w 31"/>
                  <a:gd name="T39" fmla="*/ 11 h 54"/>
                  <a:gd name="T40" fmla="*/ 3 w 31"/>
                  <a:gd name="T41" fmla="*/ 24 h 54"/>
                  <a:gd name="T42" fmla="*/ 3 w 31"/>
                  <a:gd name="T43" fmla="*/ 32 h 54"/>
                  <a:gd name="T44" fmla="*/ 5 w 31"/>
                  <a:gd name="T45" fmla="*/ 44 h 54"/>
                  <a:gd name="T46" fmla="*/ 8 w 31"/>
                  <a:gd name="T47" fmla="*/ 50 h 54"/>
                  <a:gd name="T48" fmla="*/ 9 w 31"/>
                  <a:gd name="T49" fmla="*/ 53 h 54"/>
                  <a:gd name="T50" fmla="*/ 14 w 31"/>
                  <a:gd name="T5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54">
                    <a:moveTo>
                      <a:pt x="14" y="0"/>
                    </a:moveTo>
                    <a:lnTo>
                      <a:pt x="8" y="3"/>
                    </a:lnTo>
                    <a:lnTo>
                      <a:pt x="3" y="11"/>
                    </a:lnTo>
                    <a:lnTo>
                      <a:pt x="0" y="24"/>
                    </a:lnTo>
                    <a:lnTo>
                      <a:pt x="0" y="32"/>
                    </a:lnTo>
                    <a:lnTo>
                      <a:pt x="3" y="44"/>
                    </a:lnTo>
                    <a:lnTo>
                      <a:pt x="8" y="53"/>
                    </a:lnTo>
                    <a:lnTo>
                      <a:pt x="14" y="54"/>
                    </a:lnTo>
                    <a:lnTo>
                      <a:pt x="18" y="54"/>
                    </a:lnTo>
                    <a:lnTo>
                      <a:pt x="24" y="53"/>
                    </a:lnTo>
                    <a:lnTo>
                      <a:pt x="29" y="44"/>
                    </a:lnTo>
                    <a:lnTo>
                      <a:pt x="31" y="32"/>
                    </a:lnTo>
                    <a:lnTo>
                      <a:pt x="31" y="24"/>
                    </a:lnTo>
                    <a:lnTo>
                      <a:pt x="29" y="11"/>
                    </a:lnTo>
                    <a:lnTo>
                      <a:pt x="24" y="3"/>
                    </a:lnTo>
                    <a:lnTo>
                      <a:pt x="18" y="0"/>
                    </a:lnTo>
                    <a:lnTo>
                      <a:pt x="14" y="0"/>
                    </a:lnTo>
                    <a:lnTo>
                      <a:pt x="9" y="3"/>
                    </a:lnTo>
                    <a:lnTo>
                      <a:pt x="8" y="6"/>
                    </a:lnTo>
                    <a:lnTo>
                      <a:pt x="5" y="11"/>
                    </a:lnTo>
                    <a:lnTo>
                      <a:pt x="3" y="24"/>
                    </a:lnTo>
                    <a:lnTo>
                      <a:pt x="3" y="32"/>
                    </a:lnTo>
                    <a:lnTo>
                      <a:pt x="5" y="44"/>
                    </a:lnTo>
                    <a:lnTo>
                      <a:pt x="8" y="50"/>
                    </a:lnTo>
                    <a:lnTo>
                      <a:pt x="9" y="53"/>
                    </a:lnTo>
                    <a:lnTo>
                      <a:pt x="14"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20" name="Freeform 535"/>
              <p:cNvSpPr>
                <a:spLocks/>
              </p:cNvSpPr>
              <p:nvPr/>
            </p:nvSpPr>
            <p:spPr bwMode="auto">
              <a:xfrm>
                <a:off x="456" y="2139"/>
                <a:ext cx="11" cy="54"/>
              </a:xfrm>
              <a:custGeom>
                <a:avLst/>
                <a:gdLst>
                  <a:gd name="T0" fmla="*/ 0 w 11"/>
                  <a:gd name="T1" fmla="*/ 54 h 54"/>
                  <a:gd name="T2" fmla="*/ 5 w 11"/>
                  <a:gd name="T3" fmla="*/ 53 h 54"/>
                  <a:gd name="T4" fmla="*/ 6 w 11"/>
                  <a:gd name="T5" fmla="*/ 50 h 54"/>
                  <a:gd name="T6" fmla="*/ 9 w 11"/>
                  <a:gd name="T7" fmla="*/ 44 h 54"/>
                  <a:gd name="T8" fmla="*/ 11 w 11"/>
                  <a:gd name="T9" fmla="*/ 32 h 54"/>
                  <a:gd name="T10" fmla="*/ 11 w 11"/>
                  <a:gd name="T11" fmla="*/ 24 h 54"/>
                  <a:gd name="T12" fmla="*/ 9 w 11"/>
                  <a:gd name="T13" fmla="*/ 11 h 54"/>
                  <a:gd name="T14" fmla="*/ 6 w 11"/>
                  <a:gd name="T15" fmla="*/ 6 h 54"/>
                  <a:gd name="T16" fmla="*/ 5 w 11"/>
                  <a:gd name="T17" fmla="*/ 3 h 54"/>
                  <a:gd name="T18" fmla="*/ 0 w 11"/>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54">
                    <a:moveTo>
                      <a:pt x="0" y="54"/>
                    </a:moveTo>
                    <a:lnTo>
                      <a:pt x="5" y="53"/>
                    </a:lnTo>
                    <a:lnTo>
                      <a:pt x="6" y="50"/>
                    </a:lnTo>
                    <a:lnTo>
                      <a:pt x="9" y="44"/>
                    </a:lnTo>
                    <a:lnTo>
                      <a:pt x="11" y="32"/>
                    </a:lnTo>
                    <a:lnTo>
                      <a:pt x="11" y="24"/>
                    </a:lnTo>
                    <a:lnTo>
                      <a:pt x="9" y="11"/>
                    </a:lnTo>
                    <a:lnTo>
                      <a:pt x="6" y="6"/>
                    </a:lnTo>
                    <a:lnTo>
                      <a:pt x="5"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21" name="Line 536"/>
              <p:cNvSpPr>
                <a:spLocks noChangeShapeType="1"/>
              </p:cNvSpPr>
              <p:nvPr/>
            </p:nvSpPr>
            <p:spPr bwMode="auto">
              <a:xfrm>
                <a:off x="499" y="1872"/>
                <a:ext cx="38"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22" name="Line 537"/>
              <p:cNvSpPr>
                <a:spLocks noChangeShapeType="1"/>
              </p:cNvSpPr>
              <p:nvPr/>
            </p:nvSpPr>
            <p:spPr bwMode="auto">
              <a:xfrm>
                <a:off x="372" y="1854"/>
                <a:ext cx="0" cy="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23" name="Line 538"/>
              <p:cNvSpPr>
                <a:spLocks noChangeShapeType="1"/>
              </p:cNvSpPr>
              <p:nvPr/>
            </p:nvSpPr>
            <p:spPr bwMode="auto">
              <a:xfrm>
                <a:off x="374" y="1850"/>
                <a:ext cx="0" cy="54"/>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24" name="Freeform 539"/>
              <p:cNvSpPr>
                <a:spLocks/>
              </p:cNvSpPr>
              <p:nvPr/>
            </p:nvSpPr>
            <p:spPr bwMode="auto">
              <a:xfrm>
                <a:off x="350" y="1850"/>
                <a:ext cx="34" cy="39"/>
              </a:xfrm>
              <a:custGeom>
                <a:avLst/>
                <a:gdLst>
                  <a:gd name="T0" fmla="*/ 24 w 34"/>
                  <a:gd name="T1" fmla="*/ 0 h 39"/>
                  <a:gd name="T2" fmla="*/ 0 w 34"/>
                  <a:gd name="T3" fmla="*/ 39 h 39"/>
                  <a:gd name="T4" fmla="*/ 34 w 34"/>
                  <a:gd name="T5" fmla="*/ 39 h 39"/>
                </a:gdLst>
                <a:ahLst/>
                <a:cxnLst>
                  <a:cxn ang="0">
                    <a:pos x="T0" y="T1"/>
                  </a:cxn>
                  <a:cxn ang="0">
                    <a:pos x="T2" y="T3"/>
                  </a:cxn>
                  <a:cxn ang="0">
                    <a:pos x="T4" y="T5"/>
                  </a:cxn>
                </a:cxnLst>
                <a:rect l="0" t="0" r="r" b="b"/>
                <a:pathLst>
                  <a:path w="34" h="39">
                    <a:moveTo>
                      <a:pt x="24" y="0"/>
                    </a:moveTo>
                    <a:lnTo>
                      <a:pt x="0" y="39"/>
                    </a:lnTo>
                    <a:lnTo>
                      <a:pt x="34" y="39"/>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25" name="Line 540"/>
              <p:cNvSpPr>
                <a:spLocks noChangeShapeType="1"/>
              </p:cNvSpPr>
              <p:nvPr/>
            </p:nvSpPr>
            <p:spPr bwMode="auto">
              <a:xfrm>
                <a:off x="365" y="1904"/>
                <a:ext cx="1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26" name="Freeform 541"/>
              <p:cNvSpPr>
                <a:spLocks/>
              </p:cNvSpPr>
              <p:nvPr/>
            </p:nvSpPr>
            <p:spPr bwMode="auto">
              <a:xfrm>
                <a:off x="396" y="1850"/>
                <a:ext cx="30" cy="54"/>
              </a:xfrm>
              <a:custGeom>
                <a:avLst/>
                <a:gdLst>
                  <a:gd name="T0" fmla="*/ 12 w 30"/>
                  <a:gd name="T1" fmla="*/ 0 h 54"/>
                  <a:gd name="T2" fmla="*/ 6 w 30"/>
                  <a:gd name="T3" fmla="*/ 1 h 54"/>
                  <a:gd name="T4" fmla="*/ 2 w 30"/>
                  <a:gd name="T5" fmla="*/ 10 h 54"/>
                  <a:gd name="T6" fmla="*/ 0 w 30"/>
                  <a:gd name="T7" fmla="*/ 22 h 54"/>
                  <a:gd name="T8" fmla="*/ 0 w 30"/>
                  <a:gd name="T9" fmla="*/ 30 h 54"/>
                  <a:gd name="T10" fmla="*/ 2 w 30"/>
                  <a:gd name="T11" fmla="*/ 43 h 54"/>
                  <a:gd name="T12" fmla="*/ 6 w 30"/>
                  <a:gd name="T13" fmla="*/ 51 h 54"/>
                  <a:gd name="T14" fmla="*/ 12 w 30"/>
                  <a:gd name="T15" fmla="*/ 54 h 54"/>
                  <a:gd name="T16" fmla="*/ 17 w 30"/>
                  <a:gd name="T17" fmla="*/ 54 h 54"/>
                  <a:gd name="T18" fmla="*/ 24 w 30"/>
                  <a:gd name="T19" fmla="*/ 51 h 54"/>
                  <a:gd name="T20" fmla="*/ 27 w 30"/>
                  <a:gd name="T21" fmla="*/ 43 h 54"/>
                  <a:gd name="T22" fmla="*/ 30 w 30"/>
                  <a:gd name="T23" fmla="*/ 30 h 54"/>
                  <a:gd name="T24" fmla="*/ 30 w 30"/>
                  <a:gd name="T25" fmla="*/ 22 h 54"/>
                  <a:gd name="T26" fmla="*/ 27 w 30"/>
                  <a:gd name="T27" fmla="*/ 10 h 54"/>
                  <a:gd name="T28" fmla="*/ 24 w 30"/>
                  <a:gd name="T29" fmla="*/ 1 h 54"/>
                  <a:gd name="T30" fmla="*/ 17 w 30"/>
                  <a:gd name="T31" fmla="*/ 0 h 54"/>
                  <a:gd name="T32" fmla="*/ 12 w 30"/>
                  <a:gd name="T33" fmla="*/ 0 h 54"/>
                  <a:gd name="T34" fmla="*/ 8 w 30"/>
                  <a:gd name="T35" fmla="*/ 1 h 54"/>
                  <a:gd name="T36" fmla="*/ 6 w 30"/>
                  <a:gd name="T37" fmla="*/ 4 h 54"/>
                  <a:gd name="T38" fmla="*/ 3 w 30"/>
                  <a:gd name="T39" fmla="*/ 10 h 54"/>
                  <a:gd name="T40" fmla="*/ 2 w 30"/>
                  <a:gd name="T41" fmla="*/ 22 h 54"/>
                  <a:gd name="T42" fmla="*/ 2 w 30"/>
                  <a:gd name="T43" fmla="*/ 30 h 54"/>
                  <a:gd name="T44" fmla="*/ 3 w 30"/>
                  <a:gd name="T45" fmla="*/ 43 h 54"/>
                  <a:gd name="T46" fmla="*/ 6 w 30"/>
                  <a:gd name="T47" fmla="*/ 48 h 54"/>
                  <a:gd name="T48" fmla="*/ 8 w 30"/>
                  <a:gd name="T49" fmla="*/ 51 h 54"/>
                  <a:gd name="T50" fmla="*/ 12 w 30"/>
                  <a:gd name="T5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0" h="54">
                    <a:moveTo>
                      <a:pt x="12" y="0"/>
                    </a:moveTo>
                    <a:lnTo>
                      <a:pt x="6" y="1"/>
                    </a:lnTo>
                    <a:lnTo>
                      <a:pt x="2" y="10"/>
                    </a:lnTo>
                    <a:lnTo>
                      <a:pt x="0" y="22"/>
                    </a:lnTo>
                    <a:lnTo>
                      <a:pt x="0" y="30"/>
                    </a:lnTo>
                    <a:lnTo>
                      <a:pt x="2" y="43"/>
                    </a:lnTo>
                    <a:lnTo>
                      <a:pt x="6" y="51"/>
                    </a:lnTo>
                    <a:lnTo>
                      <a:pt x="12" y="54"/>
                    </a:lnTo>
                    <a:lnTo>
                      <a:pt x="17" y="54"/>
                    </a:lnTo>
                    <a:lnTo>
                      <a:pt x="24" y="51"/>
                    </a:lnTo>
                    <a:lnTo>
                      <a:pt x="27" y="43"/>
                    </a:lnTo>
                    <a:lnTo>
                      <a:pt x="30" y="30"/>
                    </a:lnTo>
                    <a:lnTo>
                      <a:pt x="30" y="22"/>
                    </a:lnTo>
                    <a:lnTo>
                      <a:pt x="27" y="10"/>
                    </a:lnTo>
                    <a:lnTo>
                      <a:pt x="24" y="1"/>
                    </a:lnTo>
                    <a:lnTo>
                      <a:pt x="17" y="0"/>
                    </a:lnTo>
                    <a:lnTo>
                      <a:pt x="12" y="0"/>
                    </a:lnTo>
                    <a:lnTo>
                      <a:pt x="8" y="1"/>
                    </a:lnTo>
                    <a:lnTo>
                      <a:pt x="6" y="4"/>
                    </a:lnTo>
                    <a:lnTo>
                      <a:pt x="3" y="10"/>
                    </a:lnTo>
                    <a:lnTo>
                      <a:pt x="2" y="22"/>
                    </a:lnTo>
                    <a:lnTo>
                      <a:pt x="2" y="30"/>
                    </a:lnTo>
                    <a:lnTo>
                      <a:pt x="3" y="43"/>
                    </a:lnTo>
                    <a:lnTo>
                      <a:pt x="6" y="48"/>
                    </a:lnTo>
                    <a:lnTo>
                      <a:pt x="8" y="51"/>
                    </a:lnTo>
                    <a:lnTo>
                      <a:pt x="12"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27" name="Freeform 542"/>
              <p:cNvSpPr>
                <a:spLocks/>
              </p:cNvSpPr>
              <p:nvPr/>
            </p:nvSpPr>
            <p:spPr bwMode="auto">
              <a:xfrm>
                <a:off x="413" y="1850"/>
                <a:ext cx="10" cy="54"/>
              </a:xfrm>
              <a:custGeom>
                <a:avLst/>
                <a:gdLst>
                  <a:gd name="T0" fmla="*/ 0 w 10"/>
                  <a:gd name="T1" fmla="*/ 54 h 54"/>
                  <a:gd name="T2" fmla="*/ 4 w 10"/>
                  <a:gd name="T3" fmla="*/ 51 h 54"/>
                  <a:gd name="T4" fmla="*/ 7 w 10"/>
                  <a:gd name="T5" fmla="*/ 48 h 54"/>
                  <a:gd name="T6" fmla="*/ 9 w 10"/>
                  <a:gd name="T7" fmla="*/ 43 h 54"/>
                  <a:gd name="T8" fmla="*/ 10 w 10"/>
                  <a:gd name="T9" fmla="*/ 30 h 54"/>
                  <a:gd name="T10" fmla="*/ 10 w 10"/>
                  <a:gd name="T11" fmla="*/ 22 h 54"/>
                  <a:gd name="T12" fmla="*/ 9 w 10"/>
                  <a:gd name="T13" fmla="*/ 10 h 54"/>
                  <a:gd name="T14" fmla="*/ 7 w 10"/>
                  <a:gd name="T15" fmla="*/ 4 h 54"/>
                  <a:gd name="T16" fmla="*/ 4 w 10"/>
                  <a:gd name="T17" fmla="*/ 1 h 54"/>
                  <a:gd name="T18" fmla="*/ 0 w 10"/>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54">
                    <a:moveTo>
                      <a:pt x="0" y="54"/>
                    </a:moveTo>
                    <a:lnTo>
                      <a:pt x="4" y="51"/>
                    </a:lnTo>
                    <a:lnTo>
                      <a:pt x="7" y="48"/>
                    </a:lnTo>
                    <a:lnTo>
                      <a:pt x="9" y="43"/>
                    </a:lnTo>
                    <a:lnTo>
                      <a:pt x="10" y="30"/>
                    </a:lnTo>
                    <a:lnTo>
                      <a:pt x="10" y="22"/>
                    </a:lnTo>
                    <a:lnTo>
                      <a:pt x="9" y="10"/>
                    </a:lnTo>
                    <a:lnTo>
                      <a:pt x="7" y="4"/>
                    </a:lnTo>
                    <a:lnTo>
                      <a:pt x="4" y="1"/>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28" name="Freeform 543"/>
              <p:cNvSpPr>
                <a:spLocks/>
              </p:cNvSpPr>
              <p:nvPr/>
            </p:nvSpPr>
            <p:spPr bwMode="auto">
              <a:xfrm>
                <a:off x="438" y="1850"/>
                <a:ext cx="31" cy="54"/>
              </a:xfrm>
              <a:custGeom>
                <a:avLst/>
                <a:gdLst>
                  <a:gd name="T0" fmla="*/ 14 w 31"/>
                  <a:gd name="T1" fmla="*/ 0 h 54"/>
                  <a:gd name="T2" fmla="*/ 8 w 31"/>
                  <a:gd name="T3" fmla="*/ 1 h 54"/>
                  <a:gd name="T4" fmla="*/ 3 w 31"/>
                  <a:gd name="T5" fmla="*/ 10 h 54"/>
                  <a:gd name="T6" fmla="*/ 0 w 31"/>
                  <a:gd name="T7" fmla="*/ 22 h 54"/>
                  <a:gd name="T8" fmla="*/ 0 w 31"/>
                  <a:gd name="T9" fmla="*/ 30 h 54"/>
                  <a:gd name="T10" fmla="*/ 3 w 31"/>
                  <a:gd name="T11" fmla="*/ 43 h 54"/>
                  <a:gd name="T12" fmla="*/ 8 w 31"/>
                  <a:gd name="T13" fmla="*/ 51 h 54"/>
                  <a:gd name="T14" fmla="*/ 14 w 31"/>
                  <a:gd name="T15" fmla="*/ 54 h 54"/>
                  <a:gd name="T16" fmla="*/ 18 w 31"/>
                  <a:gd name="T17" fmla="*/ 54 h 54"/>
                  <a:gd name="T18" fmla="*/ 24 w 31"/>
                  <a:gd name="T19" fmla="*/ 51 h 54"/>
                  <a:gd name="T20" fmla="*/ 29 w 31"/>
                  <a:gd name="T21" fmla="*/ 43 h 54"/>
                  <a:gd name="T22" fmla="*/ 31 w 31"/>
                  <a:gd name="T23" fmla="*/ 30 h 54"/>
                  <a:gd name="T24" fmla="*/ 31 w 31"/>
                  <a:gd name="T25" fmla="*/ 22 h 54"/>
                  <a:gd name="T26" fmla="*/ 29 w 31"/>
                  <a:gd name="T27" fmla="*/ 10 h 54"/>
                  <a:gd name="T28" fmla="*/ 24 w 31"/>
                  <a:gd name="T29" fmla="*/ 1 h 54"/>
                  <a:gd name="T30" fmla="*/ 18 w 31"/>
                  <a:gd name="T31" fmla="*/ 0 h 54"/>
                  <a:gd name="T32" fmla="*/ 14 w 31"/>
                  <a:gd name="T33" fmla="*/ 0 h 54"/>
                  <a:gd name="T34" fmla="*/ 9 w 31"/>
                  <a:gd name="T35" fmla="*/ 1 h 54"/>
                  <a:gd name="T36" fmla="*/ 8 w 31"/>
                  <a:gd name="T37" fmla="*/ 4 h 54"/>
                  <a:gd name="T38" fmla="*/ 5 w 31"/>
                  <a:gd name="T39" fmla="*/ 10 h 54"/>
                  <a:gd name="T40" fmla="*/ 3 w 31"/>
                  <a:gd name="T41" fmla="*/ 22 h 54"/>
                  <a:gd name="T42" fmla="*/ 3 w 31"/>
                  <a:gd name="T43" fmla="*/ 30 h 54"/>
                  <a:gd name="T44" fmla="*/ 5 w 31"/>
                  <a:gd name="T45" fmla="*/ 43 h 54"/>
                  <a:gd name="T46" fmla="*/ 8 w 31"/>
                  <a:gd name="T47" fmla="*/ 48 h 54"/>
                  <a:gd name="T48" fmla="*/ 9 w 31"/>
                  <a:gd name="T49" fmla="*/ 51 h 54"/>
                  <a:gd name="T50" fmla="*/ 14 w 31"/>
                  <a:gd name="T5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54">
                    <a:moveTo>
                      <a:pt x="14" y="0"/>
                    </a:moveTo>
                    <a:lnTo>
                      <a:pt x="8" y="1"/>
                    </a:lnTo>
                    <a:lnTo>
                      <a:pt x="3" y="10"/>
                    </a:lnTo>
                    <a:lnTo>
                      <a:pt x="0" y="22"/>
                    </a:lnTo>
                    <a:lnTo>
                      <a:pt x="0" y="30"/>
                    </a:lnTo>
                    <a:lnTo>
                      <a:pt x="3" y="43"/>
                    </a:lnTo>
                    <a:lnTo>
                      <a:pt x="8" y="51"/>
                    </a:lnTo>
                    <a:lnTo>
                      <a:pt x="14" y="54"/>
                    </a:lnTo>
                    <a:lnTo>
                      <a:pt x="18" y="54"/>
                    </a:lnTo>
                    <a:lnTo>
                      <a:pt x="24" y="51"/>
                    </a:lnTo>
                    <a:lnTo>
                      <a:pt x="29" y="43"/>
                    </a:lnTo>
                    <a:lnTo>
                      <a:pt x="31" y="30"/>
                    </a:lnTo>
                    <a:lnTo>
                      <a:pt x="31" y="22"/>
                    </a:lnTo>
                    <a:lnTo>
                      <a:pt x="29" y="10"/>
                    </a:lnTo>
                    <a:lnTo>
                      <a:pt x="24" y="1"/>
                    </a:lnTo>
                    <a:lnTo>
                      <a:pt x="18" y="0"/>
                    </a:lnTo>
                    <a:lnTo>
                      <a:pt x="14" y="0"/>
                    </a:lnTo>
                    <a:lnTo>
                      <a:pt x="9" y="1"/>
                    </a:lnTo>
                    <a:lnTo>
                      <a:pt x="8" y="4"/>
                    </a:lnTo>
                    <a:lnTo>
                      <a:pt x="5" y="10"/>
                    </a:lnTo>
                    <a:lnTo>
                      <a:pt x="3" y="22"/>
                    </a:lnTo>
                    <a:lnTo>
                      <a:pt x="3" y="30"/>
                    </a:lnTo>
                    <a:lnTo>
                      <a:pt x="5" y="43"/>
                    </a:lnTo>
                    <a:lnTo>
                      <a:pt x="8" y="48"/>
                    </a:lnTo>
                    <a:lnTo>
                      <a:pt x="9" y="51"/>
                    </a:lnTo>
                    <a:lnTo>
                      <a:pt x="14"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29" name="Freeform 544"/>
              <p:cNvSpPr>
                <a:spLocks/>
              </p:cNvSpPr>
              <p:nvPr/>
            </p:nvSpPr>
            <p:spPr bwMode="auto">
              <a:xfrm>
                <a:off x="456" y="1850"/>
                <a:ext cx="11" cy="54"/>
              </a:xfrm>
              <a:custGeom>
                <a:avLst/>
                <a:gdLst>
                  <a:gd name="T0" fmla="*/ 0 w 11"/>
                  <a:gd name="T1" fmla="*/ 54 h 54"/>
                  <a:gd name="T2" fmla="*/ 5 w 11"/>
                  <a:gd name="T3" fmla="*/ 51 h 54"/>
                  <a:gd name="T4" fmla="*/ 6 w 11"/>
                  <a:gd name="T5" fmla="*/ 48 h 54"/>
                  <a:gd name="T6" fmla="*/ 9 w 11"/>
                  <a:gd name="T7" fmla="*/ 43 h 54"/>
                  <a:gd name="T8" fmla="*/ 11 w 11"/>
                  <a:gd name="T9" fmla="*/ 30 h 54"/>
                  <a:gd name="T10" fmla="*/ 11 w 11"/>
                  <a:gd name="T11" fmla="*/ 22 h 54"/>
                  <a:gd name="T12" fmla="*/ 9 w 11"/>
                  <a:gd name="T13" fmla="*/ 10 h 54"/>
                  <a:gd name="T14" fmla="*/ 6 w 11"/>
                  <a:gd name="T15" fmla="*/ 4 h 54"/>
                  <a:gd name="T16" fmla="*/ 5 w 11"/>
                  <a:gd name="T17" fmla="*/ 1 h 54"/>
                  <a:gd name="T18" fmla="*/ 0 w 11"/>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54">
                    <a:moveTo>
                      <a:pt x="0" y="54"/>
                    </a:moveTo>
                    <a:lnTo>
                      <a:pt x="5" y="51"/>
                    </a:lnTo>
                    <a:lnTo>
                      <a:pt x="6" y="48"/>
                    </a:lnTo>
                    <a:lnTo>
                      <a:pt x="9" y="43"/>
                    </a:lnTo>
                    <a:lnTo>
                      <a:pt x="11" y="30"/>
                    </a:lnTo>
                    <a:lnTo>
                      <a:pt x="11" y="22"/>
                    </a:lnTo>
                    <a:lnTo>
                      <a:pt x="9" y="10"/>
                    </a:lnTo>
                    <a:lnTo>
                      <a:pt x="6" y="4"/>
                    </a:lnTo>
                    <a:lnTo>
                      <a:pt x="5" y="1"/>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30" name="Line 545"/>
              <p:cNvSpPr>
                <a:spLocks noChangeShapeType="1"/>
              </p:cNvSpPr>
              <p:nvPr/>
            </p:nvSpPr>
            <p:spPr bwMode="auto">
              <a:xfrm>
                <a:off x="499" y="1582"/>
                <a:ext cx="38"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31" name="Line 546"/>
              <p:cNvSpPr>
                <a:spLocks noChangeShapeType="1"/>
              </p:cNvSpPr>
              <p:nvPr/>
            </p:nvSpPr>
            <p:spPr bwMode="auto">
              <a:xfrm>
                <a:off x="372" y="1564"/>
                <a:ext cx="0" cy="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32" name="Line 547"/>
              <p:cNvSpPr>
                <a:spLocks noChangeShapeType="1"/>
              </p:cNvSpPr>
              <p:nvPr/>
            </p:nvSpPr>
            <p:spPr bwMode="auto">
              <a:xfrm>
                <a:off x="374" y="1558"/>
                <a:ext cx="0" cy="56"/>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33" name="Freeform 548"/>
              <p:cNvSpPr>
                <a:spLocks/>
              </p:cNvSpPr>
              <p:nvPr/>
            </p:nvSpPr>
            <p:spPr bwMode="auto">
              <a:xfrm>
                <a:off x="350" y="1558"/>
                <a:ext cx="34" cy="39"/>
              </a:xfrm>
              <a:custGeom>
                <a:avLst/>
                <a:gdLst>
                  <a:gd name="T0" fmla="*/ 24 w 34"/>
                  <a:gd name="T1" fmla="*/ 0 h 39"/>
                  <a:gd name="T2" fmla="*/ 0 w 34"/>
                  <a:gd name="T3" fmla="*/ 39 h 39"/>
                  <a:gd name="T4" fmla="*/ 34 w 34"/>
                  <a:gd name="T5" fmla="*/ 39 h 39"/>
                </a:gdLst>
                <a:ahLst/>
                <a:cxnLst>
                  <a:cxn ang="0">
                    <a:pos x="T0" y="T1"/>
                  </a:cxn>
                  <a:cxn ang="0">
                    <a:pos x="T2" y="T3"/>
                  </a:cxn>
                  <a:cxn ang="0">
                    <a:pos x="T4" y="T5"/>
                  </a:cxn>
                </a:cxnLst>
                <a:rect l="0" t="0" r="r" b="b"/>
                <a:pathLst>
                  <a:path w="34" h="39">
                    <a:moveTo>
                      <a:pt x="24" y="0"/>
                    </a:moveTo>
                    <a:lnTo>
                      <a:pt x="0" y="39"/>
                    </a:lnTo>
                    <a:lnTo>
                      <a:pt x="34" y="39"/>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34" name="Line 549"/>
              <p:cNvSpPr>
                <a:spLocks noChangeShapeType="1"/>
              </p:cNvSpPr>
              <p:nvPr/>
            </p:nvSpPr>
            <p:spPr bwMode="auto">
              <a:xfrm>
                <a:off x="365" y="1614"/>
                <a:ext cx="1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35" name="Freeform 550"/>
              <p:cNvSpPr>
                <a:spLocks/>
              </p:cNvSpPr>
              <p:nvPr/>
            </p:nvSpPr>
            <p:spPr bwMode="auto">
              <a:xfrm>
                <a:off x="396" y="1558"/>
                <a:ext cx="30" cy="56"/>
              </a:xfrm>
              <a:custGeom>
                <a:avLst/>
                <a:gdLst>
                  <a:gd name="T0" fmla="*/ 2 w 30"/>
                  <a:gd name="T1" fmla="*/ 11 h 56"/>
                  <a:gd name="T2" fmla="*/ 3 w 30"/>
                  <a:gd name="T3" fmla="*/ 14 h 56"/>
                  <a:gd name="T4" fmla="*/ 2 w 30"/>
                  <a:gd name="T5" fmla="*/ 17 h 56"/>
                  <a:gd name="T6" fmla="*/ 0 w 30"/>
                  <a:gd name="T7" fmla="*/ 14 h 56"/>
                  <a:gd name="T8" fmla="*/ 0 w 30"/>
                  <a:gd name="T9" fmla="*/ 11 h 56"/>
                  <a:gd name="T10" fmla="*/ 2 w 30"/>
                  <a:gd name="T11" fmla="*/ 6 h 56"/>
                  <a:gd name="T12" fmla="*/ 3 w 30"/>
                  <a:gd name="T13" fmla="*/ 3 h 56"/>
                  <a:gd name="T14" fmla="*/ 11 w 30"/>
                  <a:gd name="T15" fmla="*/ 0 h 56"/>
                  <a:gd name="T16" fmla="*/ 18 w 30"/>
                  <a:gd name="T17" fmla="*/ 0 h 56"/>
                  <a:gd name="T18" fmla="*/ 26 w 30"/>
                  <a:gd name="T19" fmla="*/ 3 h 56"/>
                  <a:gd name="T20" fmla="*/ 27 w 30"/>
                  <a:gd name="T21" fmla="*/ 6 h 56"/>
                  <a:gd name="T22" fmla="*/ 30 w 30"/>
                  <a:gd name="T23" fmla="*/ 11 h 56"/>
                  <a:gd name="T24" fmla="*/ 30 w 30"/>
                  <a:gd name="T25" fmla="*/ 17 h 56"/>
                  <a:gd name="T26" fmla="*/ 27 w 30"/>
                  <a:gd name="T27" fmla="*/ 21 h 56"/>
                  <a:gd name="T28" fmla="*/ 21 w 30"/>
                  <a:gd name="T29" fmla="*/ 27 h 56"/>
                  <a:gd name="T30" fmla="*/ 11 w 30"/>
                  <a:gd name="T31" fmla="*/ 32 h 56"/>
                  <a:gd name="T32" fmla="*/ 6 w 30"/>
                  <a:gd name="T33" fmla="*/ 35 h 56"/>
                  <a:gd name="T34" fmla="*/ 2 w 30"/>
                  <a:gd name="T35" fmla="*/ 39 h 56"/>
                  <a:gd name="T36" fmla="*/ 0 w 30"/>
                  <a:gd name="T37" fmla="*/ 47 h 56"/>
                  <a:gd name="T38" fmla="*/ 0 w 30"/>
                  <a:gd name="T39"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 h="56">
                    <a:moveTo>
                      <a:pt x="2" y="11"/>
                    </a:moveTo>
                    <a:lnTo>
                      <a:pt x="3" y="14"/>
                    </a:lnTo>
                    <a:lnTo>
                      <a:pt x="2" y="17"/>
                    </a:lnTo>
                    <a:lnTo>
                      <a:pt x="0" y="14"/>
                    </a:lnTo>
                    <a:lnTo>
                      <a:pt x="0" y="11"/>
                    </a:lnTo>
                    <a:lnTo>
                      <a:pt x="2" y="6"/>
                    </a:lnTo>
                    <a:lnTo>
                      <a:pt x="3" y="3"/>
                    </a:lnTo>
                    <a:lnTo>
                      <a:pt x="11" y="0"/>
                    </a:lnTo>
                    <a:lnTo>
                      <a:pt x="18" y="0"/>
                    </a:lnTo>
                    <a:lnTo>
                      <a:pt x="26" y="3"/>
                    </a:lnTo>
                    <a:lnTo>
                      <a:pt x="27" y="6"/>
                    </a:lnTo>
                    <a:lnTo>
                      <a:pt x="30" y="11"/>
                    </a:lnTo>
                    <a:lnTo>
                      <a:pt x="30" y="17"/>
                    </a:lnTo>
                    <a:lnTo>
                      <a:pt x="27" y="21"/>
                    </a:lnTo>
                    <a:lnTo>
                      <a:pt x="21" y="27"/>
                    </a:lnTo>
                    <a:lnTo>
                      <a:pt x="11" y="32"/>
                    </a:lnTo>
                    <a:lnTo>
                      <a:pt x="6" y="35"/>
                    </a:lnTo>
                    <a:lnTo>
                      <a:pt x="2" y="39"/>
                    </a:lnTo>
                    <a:lnTo>
                      <a:pt x="0" y="47"/>
                    </a:lnTo>
                    <a:lnTo>
                      <a:pt x="0" y="5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36" name="Freeform 551"/>
              <p:cNvSpPr>
                <a:spLocks/>
              </p:cNvSpPr>
              <p:nvPr/>
            </p:nvSpPr>
            <p:spPr bwMode="auto">
              <a:xfrm>
                <a:off x="407" y="1558"/>
                <a:ext cx="16" cy="32"/>
              </a:xfrm>
              <a:custGeom>
                <a:avLst/>
                <a:gdLst>
                  <a:gd name="T0" fmla="*/ 7 w 16"/>
                  <a:gd name="T1" fmla="*/ 0 h 32"/>
                  <a:gd name="T2" fmla="*/ 13 w 16"/>
                  <a:gd name="T3" fmla="*/ 3 h 32"/>
                  <a:gd name="T4" fmla="*/ 15 w 16"/>
                  <a:gd name="T5" fmla="*/ 6 h 32"/>
                  <a:gd name="T6" fmla="*/ 16 w 16"/>
                  <a:gd name="T7" fmla="*/ 11 h 32"/>
                  <a:gd name="T8" fmla="*/ 16 w 16"/>
                  <a:gd name="T9" fmla="*/ 17 h 32"/>
                  <a:gd name="T10" fmla="*/ 15 w 16"/>
                  <a:gd name="T11" fmla="*/ 21 h 32"/>
                  <a:gd name="T12" fmla="*/ 7 w 16"/>
                  <a:gd name="T13" fmla="*/ 27 h 32"/>
                  <a:gd name="T14" fmla="*/ 0 w 16"/>
                  <a:gd name="T15" fmla="*/ 32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32">
                    <a:moveTo>
                      <a:pt x="7" y="0"/>
                    </a:moveTo>
                    <a:lnTo>
                      <a:pt x="13" y="3"/>
                    </a:lnTo>
                    <a:lnTo>
                      <a:pt x="15" y="6"/>
                    </a:lnTo>
                    <a:lnTo>
                      <a:pt x="16" y="11"/>
                    </a:lnTo>
                    <a:lnTo>
                      <a:pt x="16" y="17"/>
                    </a:lnTo>
                    <a:lnTo>
                      <a:pt x="15" y="21"/>
                    </a:lnTo>
                    <a:lnTo>
                      <a:pt x="7" y="27"/>
                    </a:lnTo>
                    <a:lnTo>
                      <a:pt x="0" y="32"/>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37" name="Freeform 552"/>
              <p:cNvSpPr>
                <a:spLocks/>
              </p:cNvSpPr>
              <p:nvPr/>
            </p:nvSpPr>
            <p:spPr bwMode="auto">
              <a:xfrm>
                <a:off x="396" y="1605"/>
                <a:ext cx="30" cy="6"/>
              </a:xfrm>
              <a:custGeom>
                <a:avLst/>
                <a:gdLst>
                  <a:gd name="T0" fmla="*/ 0 w 30"/>
                  <a:gd name="T1" fmla="*/ 3 h 6"/>
                  <a:gd name="T2" fmla="*/ 2 w 30"/>
                  <a:gd name="T3" fmla="*/ 0 h 6"/>
                  <a:gd name="T4" fmla="*/ 6 w 30"/>
                  <a:gd name="T5" fmla="*/ 0 h 6"/>
                  <a:gd name="T6" fmla="*/ 17 w 30"/>
                  <a:gd name="T7" fmla="*/ 6 h 6"/>
                  <a:gd name="T8" fmla="*/ 24 w 30"/>
                  <a:gd name="T9" fmla="*/ 6 h 6"/>
                  <a:gd name="T10" fmla="*/ 27 w 30"/>
                  <a:gd name="T11" fmla="*/ 3 h 6"/>
                  <a:gd name="T12" fmla="*/ 30 w 30"/>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30" h="6">
                    <a:moveTo>
                      <a:pt x="0" y="3"/>
                    </a:moveTo>
                    <a:lnTo>
                      <a:pt x="2" y="0"/>
                    </a:lnTo>
                    <a:lnTo>
                      <a:pt x="6" y="0"/>
                    </a:lnTo>
                    <a:lnTo>
                      <a:pt x="17" y="6"/>
                    </a:lnTo>
                    <a:lnTo>
                      <a:pt x="24" y="6"/>
                    </a:lnTo>
                    <a:lnTo>
                      <a:pt x="27" y="3"/>
                    </a:lnTo>
                    <a:lnTo>
                      <a:pt x="3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38" name="Freeform 553"/>
              <p:cNvSpPr>
                <a:spLocks/>
              </p:cNvSpPr>
              <p:nvPr/>
            </p:nvSpPr>
            <p:spPr bwMode="auto">
              <a:xfrm>
                <a:off x="402" y="1600"/>
                <a:ext cx="24" cy="14"/>
              </a:xfrm>
              <a:custGeom>
                <a:avLst/>
                <a:gdLst>
                  <a:gd name="T0" fmla="*/ 0 w 24"/>
                  <a:gd name="T1" fmla="*/ 5 h 14"/>
                  <a:gd name="T2" fmla="*/ 11 w 24"/>
                  <a:gd name="T3" fmla="*/ 14 h 14"/>
                  <a:gd name="T4" fmla="*/ 20 w 24"/>
                  <a:gd name="T5" fmla="*/ 14 h 14"/>
                  <a:gd name="T6" fmla="*/ 21 w 24"/>
                  <a:gd name="T7" fmla="*/ 11 h 14"/>
                  <a:gd name="T8" fmla="*/ 24 w 24"/>
                  <a:gd name="T9" fmla="*/ 5 h 14"/>
                  <a:gd name="T10" fmla="*/ 24 w 24"/>
                  <a:gd name="T11" fmla="*/ 0 h 14"/>
                </a:gdLst>
                <a:ahLst/>
                <a:cxnLst>
                  <a:cxn ang="0">
                    <a:pos x="T0" y="T1"/>
                  </a:cxn>
                  <a:cxn ang="0">
                    <a:pos x="T2" y="T3"/>
                  </a:cxn>
                  <a:cxn ang="0">
                    <a:pos x="T4" y="T5"/>
                  </a:cxn>
                  <a:cxn ang="0">
                    <a:pos x="T6" y="T7"/>
                  </a:cxn>
                  <a:cxn ang="0">
                    <a:pos x="T8" y="T9"/>
                  </a:cxn>
                  <a:cxn ang="0">
                    <a:pos x="T10" y="T11"/>
                  </a:cxn>
                </a:cxnLst>
                <a:rect l="0" t="0" r="r" b="b"/>
                <a:pathLst>
                  <a:path w="24" h="14">
                    <a:moveTo>
                      <a:pt x="0" y="5"/>
                    </a:moveTo>
                    <a:lnTo>
                      <a:pt x="11" y="14"/>
                    </a:lnTo>
                    <a:lnTo>
                      <a:pt x="20" y="14"/>
                    </a:lnTo>
                    <a:lnTo>
                      <a:pt x="21" y="11"/>
                    </a:lnTo>
                    <a:lnTo>
                      <a:pt x="24" y="5"/>
                    </a:lnTo>
                    <a:lnTo>
                      <a:pt x="24"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39" name="Freeform 554"/>
              <p:cNvSpPr>
                <a:spLocks/>
              </p:cNvSpPr>
              <p:nvPr/>
            </p:nvSpPr>
            <p:spPr bwMode="auto">
              <a:xfrm>
                <a:off x="438" y="1558"/>
                <a:ext cx="31" cy="56"/>
              </a:xfrm>
              <a:custGeom>
                <a:avLst/>
                <a:gdLst>
                  <a:gd name="T0" fmla="*/ 14 w 31"/>
                  <a:gd name="T1" fmla="*/ 0 h 56"/>
                  <a:gd name="T2" fmla="*/ 8 w 31"/>
                  <a:gd name="T3" fmla="*/ 3 h 56"/>
                  <a:gd name="T4" fmla="*/ 3 w 31"/>
                  <a:gd name="T5" fmla="*/ 11 h 56"/>
                  <a:gd name="T6" fmla="*/ 0 w 31"/>
                  <a:gd name="T7" fmla="*/ 24 h 56"/>
                  <a:gd name="T8" fmla="*/ 0 w 31"/>
                  <a:gd name="T9" fmla="*/ 32 h 56"/>
                  <a:gd name="T10" fmla="*/ 3 w 31"/>
                  <a:gd name="T11" fmla="*/ 45 h 56"/>
                  <a:gd name="T12" fmla="*/ 8 w 31"/>
                  <a:gd name="T13" fmla="*/ 53 h 56"/>
                  <a:gd name="T14" fmla="*/ 14 w 31"/>
                  <a:gd name="T15" fmla="*/ 56 h 56"/>
                  <a:gd name="T16" fmla="*/ 18 w 31"/>
                  <a:gd name="T17" fmla="*/ 56 h 56"/>
                  <a:gd name="T18" fmla="*/ 24 w 31"/>
                  <a:gd name="T19" fmla="*/ 53 h 56"/>
                  <a:gd name="T20" fmla="*/ 29 w 31"/>
                  <a:gd name="T21" fmla="*/ 45 h 56"/>
                  <a:gd name="T22" fmla="*/ 31 w 31"/>
                  <a:gd name="T23" fmla="*/ 32 h 56"/>
                  <a:gd name="T24" fmla="*/ 31 w 31"/>
                  <a:gd name="T25" fmla="*/ 24 h 56"/>
                  <a:gd name="T26" fmla="*/ 29 w 31"/>
                  <a:gd name="T27" fmla="*/ 11 h 56"/>
                  <a:gd name="T28" fmla="*/ 24 w 31"/>
                  <a:gd name="T29" fmla="*/ 3 h 56"/>
                  <a:gd name="T30" fmla="*/ 18 w 31"/>
                  <a:gd name="T31" fmla="*/ 0 h 56"/>
                  <a:gd name="T32" fmla="*/ 14 w 31"/>
                  <a:gd name="T33" fmla="*/ 0 h 56"/>
                  <a:gd name="T34" fmla="*/ 9 w 31"/>
                  <a:gd name="T35" fmla="*/ 3 h 56"/>
                  <a:gd name="T36" fmla="*/ 8 w 31"/>
                  <a:gd name="T37" fmla="*/ 6 h 56"/>
                  <a:gd name="T38" fmla="*/ 5 w 31"/>
                  <a:gd name="T39" fmla="*/ 11 h 56"/>
                  <a:gd name="T40" fmla="*/ 3 w 31"/>
                  <a:gd name="T41" fmla="*/ 24 h 56"/>
                  <a:gd name="T42" fmla="*/ 3 w 31"/>
                  <a:gd name="T43" fmla="*/ 32 h 56"/>
                  <a:gd name="T44" fmla="*/ 5 w 31"/>
                  <a:gd name="T45" fmla="*/ 45 h 56"/>
                  <a:gd name="T46" fmla="*/ 8 w 31"/>
                  <a:gd name="T47" fmla="*/ 50 h 56"/>
                  <a:gd name="T48" fmla="*/ 9 w 31"/>
                  <a:gd name="T49" fmla="*/ 53 h 56"/>
                  <a:gd name="T50" fmla="*/ 14 w 31"/>
                  <a:gd name="T51"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56">
                    <a:moveTo>
                      <a:pt x="14" y="0"/>
                    </a:moveTo>
                    <a:lnTo>
                      <a:pt x="8" y="3"/>
                    </a:lnTo>
                    <a:lnTo>
                      <a:pt x="3" y="11"/>
                    </a:lnTo>
                    <a:lnTo>
                      <a:pt x="0" y="24"/>
                    </a:lnTo>
                    <a:lnTo>
                      <a:pt x="0" y="32"/>
                    </a:lnTo>
                    <a:lnTo>
                      <a:pt x="3" y="45"/>
                    </a:lnTo>
                    <a:lnTo>
                      <a:pt x="8" y="53"/>
                    </a:lnTo>
                    <a:lnTo>
                      <a:pt x="14" y="56"/>
                    </a:lnTo>
                    <a:lnTo>
                      <a:pt x="18" y="56"/>
                    </a:lnTo>
                    <a:lnTo>
                      <a:pt x="24" y="53"/>
                    </a:lnTo>
                    <a:lnTo>
                      <a:pt x="29" y="45"/>
                    </a:lnTo>
                    <a:lnTo>
                      <a:pt x="31" y="32"/>
                    </a:lnTo>
                    <a:lnTo>
                      <a:pt x="31" y="24"/>
                    </a:lnTo>
                    <a:lnTo>
                      <a:pt x="29" y="11"/>
                    </a:lnTo>
                    <a:lnTo>
                      <a:pt x="24" y="3"/>
                    </a:lnTo>
                    <a:lnTo>
                      <a:pt x="18" y="0"/>
                    </a:lnTo>
                    <a:lnTo>
                      <a:pt x="14" y="0"/>
                    </a:lnTo>
                    <a:lnTo>
                      <a:pt x="9" y="3"/>
                    </a:lnTo>
                    <a:lnTo>
                      <a:pt x="8" y="6"/>
                    </a:lnTo>
                    <a:lnTo>
                      <a:pt x="5" y="11"/>
                    </a:lnTo>
                    <a:lnTo>
                      <a:pt x="3" y="24"/>
                    </a:lnTo>
                    <a:lnTo>
                      <a:pt x="3" y="32"/>
                    </a:lnTo>
                    <a:lnTo>
                      <a:pt x="5" y="45"/>
                    </a:lnTo>
                    <a:lnTo>
                      <a:pt x="8" y="50"/>
                    </a:lnTo>
                    <a:lnTo>
                      <a:pt x="9" y="53"/>
                    </a:lnTo>
                    <a:lnTo>
                      <a:pt x="14" y="5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40" name="Freeform 555"/>
              <p:cNvSpPr>
                <a:spLocks/>
              </p:cNvSpPr>
              <p:nvPr/>
            </p:nvSpPr>
            <p:spPr bwMode="auto">
              <a:xfrm>
                <a:off x="456" y="1558"/>
                <a:ext cx="11" cy="56"/>
              </a:xfrm>
              <a:custGeom>
                <a:avLst/>
                <a:gdLst>
                  <a:gd name="T0" fmla="*/ 0 w 11"/>
                  <a:gd name="T1" fmla="*/ 56 h 56"/>
                  <a:gd name="T2" fmla="*/ 5 w 11"/>
                  <a:gd name="T3" fmla="*/ 53 h 56"/>
                  <a:gd name="T4" fmla="*/ 6 w 11"/>
                  <a:gd name="T5" fmla="*/ 50 h 56"/>
                  <a:gd name="T6" fmla="*/ 9 w 11"/>
                  <a:gd name="T7" fmla="*/ 45 h 56"/>
                  <a:gd name="T8" fmla="*/ 11 w 11"/>
                  <a:gd name="T9" fmla="*/ 32 h 56"/>
                  <a:gd name="T10" fmla="*/ 11 w 11"/>
                  <a:gd name="T11" fmla="*/ 24 h 56"/>
                  <a:gd name="T12" fmla="*/ 9 w 11"/>
                  <a:gd name="T13" fmla="*/ 11 h 56"/>
                  <a:gd name="T14" fmla="*/ 6 w 11"/>
                  <a:gd name="T15" fmla="*/ 6 h 56"/>
                  <a:gd name="T16" fmla="*/ 5 w 11"/>
                  <a:gd name="T17" fmla="*/ 3 h 56"/>
                  <a:gd name="T18" fmla="*/ 0 w 11"/>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56">
                    <a:moveTo>
                      <a:pt x="0" y="56"/>
                    </a:moveTo>
                    <a:lnTo>
                      <a:pt x="5" y="53"/>
                    </a:lnTo>
                    <a:lnTo>
                      <a:pt x="6" y="50"/>
                    </a:lnTo>
                    <a:lnTo>
                      <a:pt x="9" y="45"/>
                    </a:lnTo>
                    <a:lnTo>
                      <a:pt x="11" y="32"/>
                    </a:lnTo>
                    <a:lnTo>
                      <a:pt x="11" y="24"/>
                    </a:lnTo>
                    <a:lnTo>
                      <a:pt x="9" y="11"/>
                    </a:lnTo>
                    <a:lnTo>
                      <a:pt x="6" y="6"/>
                    </a:lnTo>
                    <a:lnTo>
                      <a:pt x="5"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41" name="Line 556"/>
              <p:cNvSpPr>
                <a:spLocks noChangeShapeType="1"/>
              </p:cNvSpPr>
              <p:nvPr/>
            </p:nvSpPr>
            <p:spPr bwMode="auto">
              <a:xfrm>
                <a:off x="499" y="1291"/>
                <a:ext cx="38"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42" name="Line 557"/>
              <p:cNvSpPr>
                <a:spLocks noChangeShapeType="1"/>
              </p:cNvSpPr>
              <p:nvPr/>
            </p:nvSpPr>
            <p:spPr bwMode="auto">
              <a:xfrm>
                <a:off x="372" y="1273"/>
                <a:ext cx="0" cy="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43" name="Line 558"/>
              <p:cNvSpPr>
                <a:spLocks noChangeShapeType="1"/>
              </p:cNvSpPr>
              <p:nvPr/>
            </p:nvSpPr>
            <p:spPr bwMode="auto">
              <a:xfrm>
                <a:off x="374" y="1269"/>
                <a:ext cx="0" cy="54"/>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44" name="Freeform 559"/>
              <p:cNvSpPr>
                <a:spLocks/>
              </p:cNvSpPr>
              <p:nvPr/>
            </p:nvSpPr>
            <p:spPr bwMode="auto">
              <a:xfrm>
                <a:off x="350" y="1269"/>
                <a:ext cx="34" cy="39"/>
              </a:xfrm>
              <a:custGeom>
                <a:avLst/>
                <a:gdLst>
                  <a:gd name="T0" fmla="*/ 24 w 34"/>
                  <a:gd name="T1" fmla="*/ 0 h 39"/>
                  <a:gd name="T2" fmla="*/ 0 w 34"/>
                  <a:gd name="T3" fmla="*/ 39 h 39"/>
                  <a:gd name="T4" fmla="*/ 34 w 34"/>
                  <a:gd name="T5" fmla="*/ 39 h 39"/>
                </a:gdLst>
                <a:ahLst/>
                <a:cxnLst>
                  <a:cxn ang="0">
                    <a:pos x="T0" y="T1"/>
                  </a:cxn>
                  <a:cxn ang="0">
                    <a:pos x="T2" y="T3"/>
                  </a:cxn>
                  <a:cxn ang="0">
                    <a:pos x="T4" y="T5"/>
                  </a:cxn>
                </a:cxnLst>
                <a:rect l="0" t="0" r="r" b="b"/>
                <a:pathLst>
                  <a:path w="34" h="39">
                    <a:moveTo>
                      <a:pt x="24" y="0"/>
                    </a:moveTo>
                    <a:lnTo>
                      <a:pt x="0" y="39"/>
                    </a:lnTo>
                    <a:lnTo>
                      <a:pt x="34" y="39"/>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45" name="Line 560"/>
              <p:cNvSpPr>
                <a:spLocks noChangeShapeType="1"/>
              </p:cNvSpPr>
              <p:nvPr/>
            </p:nvSpPr>
            <p:spPr bwMode="auto">
              <a:xfrm>
                <a:off x="365" y="1323"/>
                <a:ext cx="1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46" name="Line 561"/>
              <p:cNvSpPr>
                <a:spLocks noChangeShapeType="1"/>
              </p:cNvSpPr>
              <p:nvPr/>
            </p:nvSpPr>
            <p:spPr bwMode="auto">
              <a:xfrm>
                <a:off x="414" y="1273"/>
                <a:ext cx="0" cy="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47" name="Line 562"/>
              <p:cNvSpPr>
                <a:spLocks noChangeShapeType="1"/>
              </p:cNvSpPr>
              <p:nvPr/>
            </p:nvSpPr>
            <p:spPr bwMode="auto">
              <a:xfrm>
                <a:off x="417" y="1269"/>
                <a:ext cx="0" cy="54"/>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48" name="Freeform 563"/>
              <p:cNvSpPr>
                <a:spLocks/>
              </p:cNvSpPr>
              <p:nvPr/>
            </p:nvSpPr>
            <p:spPr bwMode="auto">
              <a:xfrm>
                <a:off x="393" y="1269"/>
                <a:ext cx="35" cy="39"/>
              </a:xfrm>
              <a:custGeom>
                <a:avLst/>
                <a:gdLst>
                  <a:gd name="T0" fmla="*/ 24 w 35"/>
                  <a:gd name="T1" fmla="*/ 0 h 39"/>
                  <a:gd name="T2" fmla="*/ 0 w 35"/>
                  <a:gd name="T3" fmla="*/ 39 h 39"/>
                  <a:gd name="T4" fmla="*/ 35 w 35"/>
                  <a:gd name="T5" fmla="*/ 39 h 39"/>
                </a:gdLst>
                <a:ahLst/>
                <a:cxnLst>
                  <a:cxn ang="0">
                    <a:pos x="T0" y="T1"/>
                  </a:cxn>
                  <a:cxn ang="0">
                    <a:pos x="T2" y="T3"/>
                  </a:cxn>
                  <a:cxn ang="0">
                    <a:pos x="T4" y="T5"/>
                  </a:cxn>
                </a:cxnLst>
                <a:rect l="0" t="0" r="r" b="b"/>
                <a:pathLst>
                  <a:path w="35" h="39">
                    <a:moveTo>
                      <a:pt x="24" y="0"/>
                    </a:moveTo>
                    <a:lnTo>
                      <a:pt x="0" y="39"/>
                    </a:lnTo>
                    <a:lnTo>
                      <a:pt x="35" y="39"/>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49" name="Line 564"/>
              <p:cNvSpPr>
                <a:spLocks noChangeShapeType="1"/>
              </p:cNvSpPr>
              <p:nvPr/>
            </p:nvSpPr>
            <p:spPr bwMode="auto">
              <a:xfrm>
                <a:off x="408" y="1323"/>
                <a:ext cx="1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50" name="Freeform 565"/>
              <p:cNvSpPr>
                <a:spLocks/>
              </p:cNvSpPr>
              <p:nvPr/>
            </p:nvSpPr>
            <p:spPr bwMode="auto">
              <a:xfrm>
                <a:off x="438" y="1269"/>
                <a:ext cx="31" cy="54"/>
              </a:xfrm>
              <a:custGeom>
                <a:avLst/>
                <a:gdLst>
                  <a:gd name="T0" fmla="*/ 14 w 31"/>
                  <a:gd name="T1" fmla="*/ 0 h 54"/>
                  <a:gd name="T2" fmla="*/ 8 w 31"/>
                  <a:gd name="T3" fmla="*/ 3 h 54"/>
                  <a:gd name="T4" fmla="*/ 3 w 31"/>
                  <a:gd name="T5" fmla="*/ 10 h 54"/>
                  <a:gd name="T6" fmla="*/ 0 w 31"/>
                  <a:gd name="T7" fmla="*/ 22 h 54"/>
                  <a:gd name="T8" fmla="*/ 0 w 31"/>
                  <a:gd name="T9" fmla="*/ 31 h 54"/>
                  <a:gd name="T10" fmla="*/ 3 w 31"/>
                  <a:gd name="T11" fmla="*/ 43 h 54"/>
                  <a:gd name="T12" fmla="*/ 8 w 31"/>
                  <a:gd name="T13" fmla="*/ 51 h 54"/>
                  <a:gd name="T14" fmla="*/ 14 w 31"/>
                  <a:gd name="T15" fmla="*/ 54 h 54"/>
                  <a:gd name="T16" fmla="*/ 18 w 31"/>
                  <a:gd name="T17" fmla="*/ 54 h 54"/>
                  <a:gd name="T18" fmla="*/ 24 w 31"/>
                  <a:gd name="T19" fmla="*/ 51 h 54"/>
                  <a:gd name="T20" fmla="*/ 29 w 31"/>
                  <a:gd name="T21" fmla="*/ 43 h 54"/>
                  <a:gd name="T22" fmla="*/ 31 w 31"/>
                  <a:gd name="T23" fmla="*/ 31 h 54"/>
                  <a:gd name="T24" fmla="*/ 31 w 31"/>
                  <a:gd name="T25" fmla="*/ 22 h 54"/>
                  <a:gd name="T26" fmla="*/ 29 w 31"/>
                  <a:gd name="T27" fmla="*/ 10 h 54"/>
                  <a:gd name="T28" fmla="*/ 24 w 31"/>
                  <a:gd name="T29" fmla="*/ 3 h 54"/>
                  <a:gd name="T30" fmla="*/ 18 w 31"/>
                  <a:gd name="T31" fmla="*/ 0 h 54"/>
                  <a:gd name="T32" fmla="*/ 14 w 31"/>
                  <a:gd name="T33" fmla="*/ 0 h 54"/>
                  <a:gd name="T34" fmla="*/ 9 w 31"/>
                  <a:gd name="T35" fmla="*/ 3 h 54"/>
                  <a:gd name="T36" fmla="*/ 8 w 31"/>
                  <a:gd name="T37" fmla="*/ 4 h 54"/>
                  <a:gd name="T38" fmla="*/ 5 w 31"/>
                  <a:gd name="T39" fmla="*/ 10 h 54"/>
                  <a:gd name="T40" fmla="*/ 3 w 31"/>
                  <a:gd name="T41" fmla="*/ 22 h 54"/>
                  <a:gd name="T42" fmla="*/ 3 w 31"/>
                  <a:gd name="T43" fmla="*/ 31 h 54"/>
                  <a:gd name="T44" fmla="*/ 5 w 31"/>
                  <a:gd name="T45" fmla="*/ 43 h 54"/>
                  <a:gd name="T46" fmla="*/ 8 w 31"/>
                  <a:gd name="T47" fmla="*/ 49 h 54"/>
                  <a:gd name="T48" fmla="*/ 9 w 31"/>
                  <a:gd name="T49" fmla="*/ 51 h 54"/>
                  <a:gd name="T50" fmla="*/ 14 w 31"/>
                  <a:gd name="T5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54">
                    <a:moveTo>
                      <a:pt x="14" y="0"/>
                    </a:moveTo>
                    <a:lnTo>
                      <a:pt x="8" y="3"/>
                    </a:lnTo>
                    <a:lnTo>
                      <a:pt x="3" y="10"/>
                    </a:lnTo>
                    <a:lnTo>
                      <a:pt x="0" y="22"/>
                    </a:lnTo>
                    <a:lnTo>
                      <a:pt x="0" y="31"/>
                    </a:lnTo>
                    <a:lnTo>
                      <a:pt x="3" y="43"/>
                    </a:lnTo>
                    <a:lnTo>
                      <a:pt x="8" y="51"/>
                    </a:lnTo>
                    <a:lnTo>
                      <a:pt x="14" y="54"/>
                    </a:lnTo>
                    <a:lnTo>
                      <a:pt x="18" y="54"/>
                    </a:lnTo>
                    <a:lnTo>
                      <a:pt x="24" y="51"/>
                    </a:lnTo>
                    <a:lnTo>
                      <a:pt x="29" y="43"/>
                    </a:lnTo>
                    <a:lnTo>
                      <a:pt x="31" y="31"/>
                    </a:lnTo>
                    <a:lnTo>
                      <a:pt x="31" y="22"/>
                    </a:lnTo>
                    <a:lnTo>
                      <a:pt x="29" y="10"/>
                    </a:lnTo>
                    <a:lnTo>
                      <a:pt x="24" y="3"/>
                    </a:lnTo>
                    <a:lnTo>
                      <a:pt x="18" y="0"/>
                    </a:lnTo>
                    <a:lnTo>
                      <a:pt x="14" y="0"/>
                    </a:lnTo>
                    <a:lnTo>
                      <a:pt x="9" y="3"/>
                    </a:lnTo>
                    <a:lnTo>
                      <a:pt x="8" y="4"/>
                    </a:lnTo>
                    <a:lnTo>
                      <a:pt x="5" y="10"/>
                    </a:lnTo>
                    <a:lnTo>
                      <a:pt x="3" y="22"/>
                    </a:lnTo>
                    <a:lnTo>
                      <a:pt x="3" y="31"/>
                    </a:lnTo>
                    <a:lnTo>
                      <a:pt x="5" y="43"/>
                    </a:lnTo>
                    <a:lnTo>
                      <a:pt x="8" y="49"/>
                    </a:lnTo>
                    <a:lnTo>
                      <a:pt x="9" y="51"/>
                    </a:lnTo>
                    <a:lnTo>
                      <a:pt x="14"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51" name="Freeform 566"/>
              <p:cNvSpPr>
                <a:spLocks/>
              </p:cNvSpPr>
              <p:nvPr/>
            </p:nvSpPr>
            <p:spPr bwMode="auto">
              <a:xfrm>
                <a:off x="456" y="1269"/>
                <a:ext cx="11" cy="54"/>
              </a:xfrm>
              <a:custGeom>
                <a:avLst/>
                <a:gdLst>
                  <a:gd name="T0" fmla="*/ 0 w 11"/>
                  <a:gd name="T1" fmla="*/ 54 h 54"/>
                  <a:gd name="T2" fmla="*/ 5 w 11"/>
                  <a:gd name="T3" fmla="*/ 51 h 54"/>
                  <a:gd name="T4" fmla="*/ 6 w 11"/>
                  <a:gd name="T5" fmla="*/ 49 h 54"/>
                  <a:gd name="T6" fmla="*/ 9 w 11"/>
                  <a:gd name="T7" fmla="*/ 43 h 54"/>
                  <a:gd name="T8" fmla="*/ 11 w 11"/>
                  <a:gd name="T9" fmla="*/ 31 h 54"/>
                  <a:gd name="T10" fmla="*/ 11 w 11"/>
                  <a:gd name="T11" fmla="*/ 22 h 54"/>
                  <a:gd name="T12" fmla="*/ 9 w 11"/>
                  <a:gd name="T13" fmla="*/ 10 h 54"/>
                  <a:gd name="T14" fmla="*/ 6 w 11"/>
                  <a:gd name="T15" fmla="*/ 4 h 54"/>
                  <a:gd name="T16" fmla="*/ 5 w 11"/>
                  <a:gd name="T17" fmla="*/ 3 h 54"/>
                  <a:gd name="T18" fmla="*/ 0 w 11"/>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54">
                    <a:moveTo>
                      <a:pt x="0" y="54"/>
                    </a:moveTo>
                    <a:lnTo>
                      <a:pt x="5" y="51"/>
                    </a:lnTo>
                    <a:lnTo>
                      <a:pt x="6" y="49"/>
                    </a:lnTo>
                    <a:lnTo>
                      <a:pt x="9" y="43"/>
                    </a:lnTo>
                    <a:lnTo>
                      <a:pt x="11" y="31"/>
                    </a:lnTo>
                    <a:lnTo>
                      <a:pt x="11" y="22"/>
                    </a:lnTo>
                    <a:lnTo>
                      <a:pt x="9" y="10"/>
                    </a:lnTo>
                    <a:lnTo>
                      <a:pt x="6" y="4"/>
                    </a:lnTo>
                    <a:lnTo>
                      <a:pt x="5"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52" name="Line 567"/>
              <p:cNvSpPr>
                <a:spLocks noChangeShapeType="1"/>
              </p:cNvSpPr>
              <p:nvPr/>
            </p:nvSpPr>
            <p:spPr bwMode="auto">
              <a:xfrm>
                <a:off x="499" y="1002"/>
                <a:ext cx="38"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53" name="Line 568"/>
              <p:cNvSpPr>
                <a:spLocks noChangeShapeType="1"/>
              </p:cNvSpPr>
              <p:nvPr/>
            </p:nvSpPr>
            <p:spPr bwMode="auto">
              <a:xfrm>
                <a:off x="372" y="984"/>
                <a:ext cx="0" cy="49"/>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54" name="Line 569"/>
              <p:cNvSpPr>
                <a:spLocks noChangeShapeType="1"/>
              </p:cNvSpPr>
              <p:nvPr/>
            </p:nvSpPr>
            <p:spPr bwMode="auto">
              <a:xfrm>
                <a:off x="374" y="979"/>
                <a:ext cx="0" cy="54"/>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55" name="Freeform 570"/>
              <p:cNvSpPr>
                <a:spLocks/>
              </p:cNvSpPr>
              <p:nvPr/>
            </p:nvSpPr>
            <p:spPr bwMode="auto">
              <a:xfrm>
                <a:off x="350" y="979"/>
                <a:ext cx="34" cy="38"/>
              </a:xfrm>
              <a:custGeom>
                <a:avLst/>
                <a:gdLst>
                  <a:gd name="T0" fmla="*/ 24 w 34"/>
                  <a:gd name="T1" fmla="*/ 0 h 38"/>
                  <a:gd name="T2" fmla="*/ 0 w 34"/>
                  <a:gd name="T3" fmla="*/ 38 h 38"/>
                  <a:gd name="T4" fmla="*/ 34 w 34"/>
                  <a:gd name="T5" fmla="*/ 38 h 38"/>
                </a:gdLst>
                <a:ahLst/>
                <a:cxnLst>
                  <a:cxn ang="0">
                    <a:pos x="T0" y="T1"/>
                  </a:cxn>
                  <a:cxn ang="0">
                    <a:pos x="T2" y="T3"/>
                  </a:cxn>
                  <a:cxn ang="0">
                    <a:pos x="T4" y="T5"/>
                  </a:cxn>
                </a:cxnLst>
                <a:rect l="0" t="0" r="r" b="b"/>
                <a:pathLst>
                  <a:path w="34" h="38">
                    <a:moveTo>
                      <a:pt x="24" y="0"/>
                    </a:moveTo>
                    <a:lnTo>
                      <a:pt x="0" y="38"/>
                    </a:lnTo>
                    <a:lnTo>
                      <a:pt x="34" y="38"/>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56" name="Line 571"/>
              <p:cNvSpPr>
                <a:spLocks noChangeShapeType="1"/>
              </p:cNvSpPr>
              <p:nvPr/>
            </p:nvSpPr>
            <p:spPr bwMode="auto">
              <a:xfrm>
                <a:off x="365" y="1033"/>
                <a:ext cx="1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57" name="Freeform 572"/>
              <p:cNvSpPr>
                <a:spLocks/>
              </p:cNvSpPr>
              <p:nvPr/>
            </p:nvSpPr>
            <p:spPr bwMode="auto">
              <a:xfrm>
                <a:off x="396" y="979"/>
                <a:ext cx="30" cy="54"/>
              </a:xfrm>
              <a:custGeom>
                <a:avLst/>
                <a:gdLst>
                  <a:gd name="T0" fmla="*/ 26 w 30"/>
                  <a:gd name="T1" fmla="*/ 8 h 54"/>
                  <a:gd name="T2" fmla="*/ 24 w 30"/>
                  <a:gd name="T3" fmla="*/ 11 h 54"/>
                  <a:gd name="T4" fmla="*/ 26 w 30"/>
                  <a:gd name="T5" fmla="*/ 12 h 54"/>
                  <a:gd name="T6" fmla="*/ 27 w 30"/>
                  <a:gd name="T7" fmla="*/ 11 h 54"/>
                  <a:gd name="T8" fmla="*/ 27 w 30"/>
                  <a:gd name="T9" fmla="*/ 8 h 54"/>
                  <a:gd name="T10" fmla="*/ 26 w 30"/>
                  <a:gd name="T11" fmla="*/ 2 h 54"/>
                  <a:gd name="T12" fmla="*/ 21 w 30"/>
                  <a:gd name="T13" fmla="*/ 0 h 54"/>
                  <a:gd name="T14" fmla="*/ 15 w 30"/>
                  <a:gd name="T15" fmla="*/ 0 h 54"/>
                  <a:gd name="T16" fmla="*/ 8 w 30"/>
                  <a:gd name="T17" fmla="*/ 2 h 54"/>
                  <a:gd name="T18" fmla="*/ 3 w 30"/>
                  <a:gd name="T19" fmla="*/ 8 h 54"/>
                  <a:gd name="T20" fmla="*/ 2 w 30"/>
                  <a:gd name="T21" fmla="*/ 12 h 54"/>
                  <a:gd name="T22" fmla="*/ 0 w 30"/>
                  <a:gd name="T23" fmla="*/ 23 h 54"/>
                  <a:gd name="T24" fmla="*/ 0 w 30"/>
                  <a:gd name="T25" fmla="*/ 38 h 54"/>
                  <a:gd name="T26" fmla="*/ 2 w 30"/>
                  <a:gd name="T27" fmla="*/ 47 h 54"/>
                  <a:gd name="T28" fmla="*/ 6 w 30"/>
                  <a:gd name="T29" fmla="*/ 51 h 54"/>
                  <a:gd name="T30" fmla="*/ 12 w 30"/>
                  <a:gd name="T31" fmla="*/ 54 h 54"/>
                  <a:gd name="T32" fmla="*/ 17 w 30"/>
                  <a:gd name="T33" fmla="*/ 54 h 54"/>
                  <a:gd name="T34" fmla="*/ 24 w 30"/>
                  <a:gd name="T35" fmla="*/ 51 h 54"/>
                  <a:gd name="T36" fmla="*/ 27 w 30"/>
                  <a:gd name="T37" fmla="*/ 47 h 54"/>
                  <a:gd name="T38" fmla="*/ 30 w 30"/>
                  <a:gd name="T39" fmla="*/ 38 h 54"/>
                  <a:gd name="T40" fmla="*/ 30 w 30"/>
                  <a:gd name="T41" fmla="*/ 36 h 54"/>
                  <a:gd name="T42" fmla="*/ 27 w 30"/>
                  <a:gd name="T43" fmla="*/ 29 h 54"/>
                  <a:gd name="T44" fmla="*/ 24 w 30"/>
                  <a:gd name="T45" fmla="*/ 23 h 54"/>
                  <a:gd name="T46" fmla="*/ 17 w 30"/>
                  <a:gd name="T47" fmla="*/ 20 h 54"/>
                  <a:gd name="T48" fmla="*/ 15 w 30"/>
                  <a:gd name="T49" fmla="*/ 20 h 54"/>
                  <a:gd name="T50" fmla="*/ 8 w 30"/>
                  <a:gd name="T51" fmla="*/ 23 h 54"/>
                  <a:gd name="T52" fmla="*/ 3 w 30"/>
                  <a:gd name="T53" fmla="*/ 29 h 54"/>
                  <a:gd name="T54" fmla="*/ 2 w 30"/>
                  <a:gd name="T55" fmla="*/ 3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0" h="54">
                    <a:moveTo>
                      <a:pt x="26" y="8"/>
                    </a:moveTo>
                    <a:lnTo>
                      <a:pt x="24" y="11"/>
                    </a:lnTo>
                    <a:lnTo>
                      <a:pt x="26" y="12"/>
                    </a:lnTo>
                    <a:lnTo>
                      <a:pt x="27" y="11"/>
                    </a:lnTo>
                    <a:lnTo>
                      <a:pt x="27" y="8"/>
                    </a:lnTo>
                    <a:lnTo>
                      <a:pt x="26" y="2"/>
                    </a:lnTo>
                    <a:lnTo>
                      <a:pt x="21" y="0"/>
                    </a:lnTo>
                    <a:lnTo>
                      <a:pt x="15" y="0"/>
                    </a:lnTo>
                    <a:lnTo>
                      <a:pt x="8" y="2"/>
                    </a:lnTo>
                    <a:lnTo>
                      <a:pt x="3" y="8"/>
                    </a:lnTo>
                    <a:lnTo>
                      <a:pt x="2" y="12"/>
                    </a:lnTo>
                    <a:lnTo>
                      <a:pt x="0" y="23"/>
                    </a:lnTo>
                    <a:lnTo>
                      <a:pt x="0" y="38"/>
                    </a:lnTo>
                    <a:lnTo>
                      <a:pt x="2" y="47"/>
                    </a:lnTo>
                    <a:lnTo>
                      <a:pt x="6" y="51"/>
                    </a:lnTo>
                    <a:lnTo>
                      <a:pt x="12" y="54"/>
                    </a:lnTo>
                    <a:lnTo>
                      <a:pt x="17" y="54"/>
                    </a:lnTo>
                    <a:lnTo>
                      <a:pt x="24" y="51"/>
                    </a:lnTo>
                    <a:lnTo>
                      <a:pt x="27" y="47"/>
                    </a:lnTo>
                    <a:lnTo>
                      <a:pt x="30" y="38"/>
                    </a:lnTo>
                    <a:lnTo>
                      <a:pt x="30" y="36"/>
                    </a:lnTo>
                    <a:lnTo>
                      <a:pt x="27" y="29"/>
                    </a:lnTo>
                    <a:lnTo>
                      <a:pt x="24" y="23"/>
                    </a:lnTo>
                    <a:lnTo>
                      <a:pt x="17" y="20"/>
                    </a:lnTo>
                    <a:lnTo>
                      <a:pt x="15" y="20"/>
                    </a:lnTo>
                    <a:lnTo>
                      <a:pt x="8" y="23"/>
                    </a:lnTo>
                    <a:lnTo>
                      <a:pt x="3" y="29"/>
                    </a:lnTo>
                    <a:lnTo>
                      <a:pt x="2" y="3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58" name="Freeform 573"/>
              <p:cNvSpPr>
                <a:spLocks/>
              </p:cNvSpPr>
              <p:nvPr/>
            </p:nvSpPr>
            <p:spPr bwMode="auto">
              <a:xfrm>
                <a:off x="398" y="979"/>
                <a:ext cx="13" cy="54"/>
              </a:xfrm>
              <a:custGeom>
                <a:avLst/>
                <a:gdLst>
                  <a:gd name="T0" fmla="*/ 13 w 13"/>
                  <a:gd name="T1" fmla="*/ 0 h 54"/>
                  <a:gd name="T2" fmla="*/ 9 w 13"/>
                  <a:gd name="T3" fmla="*/ 2 h 54"/>
                  <a:gd name="T4" fmla="*/ 4 w 13"/>
                  <a:gd name="T5" fmla="*/ 8 h 54"/>
                  <a:gd name="T6" fmla="*/ 1 w 13"/>
                  <a:gd name="T7" fmla="*/ 12 h 54"/>
                  <a:gd name="T8" fmla="*/ 0 w 13"/>
                  <a:gd name="T9" fmla="*/ 23 h 54"/>
                  <a:gd name="T10" fmla="*/ 0 w 13"/>
                  <a:gd name="T11" fmla="*/ 38 h 54"/>
                  <a:gd name="T12" fmla="*/ 1 w 13"/>
                  <a:gd name="T13" fmla="*/ 47 h 54"/>
                  <a:gd name="T14" fmla="*/ 6 w 13"/>
                  <a:gd name="T15" fmla="*/ 51 h 54"/>
                  <a:gd name="T16" fmla="*/ 10 w 13"/>
                  <a:gd name="T17"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54">
                    <a:moveTo>
                      <a:pt x="13" y="0"/>
                    </a:moveTo>
                    <a:lnTo>
                      <a:pt x="9" y="2"/>
                    </a:lnTo>
                    <a:lnTo>
                      <a:pt x="4" y="8"/>
                    </a:lnTo>
                    <a:lnTo>
                      <a:pt x="1" y="12"/>
                    </a:lnTo>
                    <a:lnTo>
                      <a:pt x="0" y="23"/>
                    </a:lnTo>
                    <a:lnTo>
                      <a:pt x="0" y="38"/>
                    </a:lnTo>
                    <a:lnTo>
                      <a:pt x="1" y="47"/>
                    </a:lnTo>
                    <a:lnTo>
                      <a:pt x="6" y="51"/>
                    </a:lnTo>
                    <a:lnTo>
                      <a:pt x="10"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59" name="Freeform 574"/>
              <p:cNvSpPr>
                <a:spLocks/>
              </p:cNvSpPr>
              <p:nvPr/>
            </p:nvSpPr>
            <p:spPr bwMode="auto">
              <a:xfrm>
                <a:off x="413" y="999"/>
                <a:ext cx="10" cy="34"/>
              </a:xfrm>
              <a:custGeom>
                <a:avLst/>
                <a:gdLst>
                  <a:gd name="T0" fmla="*/ 0 w 10"/>
                  <a:gd name="T1" fmla="*/ 34 h 34"/>
                  <a:gd name="T2" fmla="*/ 4 w 10"/>
                  <a:gd name="T3" fmla="*/ 31 h 34"/>
                  <a:gd name="T4" fmla="*/ 9 w 10"/>
                  <a:gd name="T5" fmla="*/ 27 h 34"/>
                  <a:gd name="T6" fmla="*/ 10 w 10"/>
                  <a:gd name="T7" fmla="*/ 18 h 34"/>
                  <a:gd name="T8" fmla="*/ 10 w 10"/>
                  <a:gd name="T9" fmla="*/ 16 h 34"/>
                  <a:gd name="T10" fmla="*/ 9 w 10"/>
                  <a:gd name="T11" fmla="*/ 9 h 34"/>
                  <a:gd name="T12" fmla="*/ 4 w 10"/>
                  <a:gd name="T13" fmla="*/ 3 h 34"/>
                  <a:gd name="T14" fmla="*/ 0 w 10"/>
                  <a:gd name="T15" fmla="*/ 0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34">
                    <a:moveTo>
                      <a:pt x="0" y="34"/>
                    </a:moveTo>
                    <a:lnTo>
                      <a:pt x="4" y="31"/>
                    </a:lnTo>
                    <a:lnTo>
                      <a:pt x="9" y="27"/>
                    </a:lnTo>
                    <a:lnTo>
                      <a:pt x="10" y="18"/>
                    </a:lnTo>
                    <a:lnTo>
                      <a:pt x="10" y="16"/>
                    </a:lnTo>
                    <a:lnTo>
                      <a:pt x="9" y="9"/>
                    </a:lnTo>
                    <a:lnTo>
                      <a:pt x="4"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60" name="Freeform 575"/>
              <p:cNvSpPr>
                <a:spLocks/>
              </p:cNvSpPr>
              <p:nvPr/>
            </p:nvSpPr>
            <p:spPr bwMode="auto">
              <a:xfrm>
                <a:off x="438" y="979"/>
                <a:ext cx="31" cy="54"/>
              </a:xfrm>
              <a:custGeom>
                <a:avLst/>
                <a:gdLst>
                  <a:gd name="T0" fmla="*/ 14 w 31"/>
                  <a:gd name="T1" fmla="*/ 0 h 54"/>
                  <a:gd name="T2" fmla="*/ 8 w 31"/>
                  <a:gd name="T3" fmla="*/ 2 h 54"/>
                  <a:gd name="T4" fmla="*/ 3 w 31"/>
                  <a:gd name="T5" fmla="*/ 11 h 54"/>
                  <a:gd name="T6" fmla="*/ 0 w 31"/>
                  <a:gd name="T7" fmla="*/ 23 h 54"/>
                  <a:gd name="T8" fmla="*/ 0 w 31"/>
                  <a:gd name="T9" fmla="*/ 30 h 54"/>
                  <a:gd name="T10" fmla="*/ 3 w 31"/>
                  <a:gd name="T11" fmla="*/ 44 h 54"/>
                  <a:gd name="T12" fmla="*/ 8 w 31"/>
                  <a:gd name="T13" fmla="*/ 51 h 54"/>
                  <a:gd name="T14" fmla="*/ 14 w 31"/>
                  <a:gd name="T15" fmla="*/ 54 h 54"/>
                  <a:gd name="T16" fmla="*/ 18 w 31"/>
                  <a:gd name="T17" fmla="*/ 54 h 54"/>
                  <a:gd name="T18" fmla="*/ 24 w 31"/>
                  <a:gd name="T19" fmla="*/ 51 h 54"/>
                  <a:gd name="T20" fmla="*/ 29 w 31"/>
                  <a:gd name="T21" fmla="*/ 44 h 54"/>
                  <a:gd name="T22" fmla="*/ 31 w 31"/>
                  <a:gd name="T23" fmla="*/ 30 h 54"/>
                  <a:gd name="T24" fmla="*/ 31 w 31"/>
                  <a:gd name="T25" fmla="*/ 23 h 54"/>
                  <a:gd name="T26" fmla="*/ 29 w 31"/>
                  <a:gd name="T27" fmla="*/ 11 h 54"/>
                  <a:gd name="T28" fmla="*/ 24 w 31"/>
                  <a:gd name="T29" fmla="*/ 2 h 54"/>
                  <a:gd name="T30" fmla="*/ 18 w 31"/>
                  <a:gd name="T31" fmla="*/ 0 h 54"/>
                  <a:gd name="T32" fmla="*/ 14 w 31"/>
                  <a:gd name="T33" fmla="*/ 0 h 54"/>
                  <a:gd name="T34" fmla="*/ 9 w 31"/>
                  <a:gd name="T35" fmla="*/ 2 h 54"/>
                  <a:gd name="T36" fmla="*/ 8 w 31"/>
                  <a:gd name="T37" fmla="*/ 5 h 54"/>
                  <a:gd name="T38" fmla="*/ 5 w 31"/>
                  <a:gd name="T39" fmla="*/ 11 h 54"/>
                  <a:gd name="T40" fmla="*/ 3 w 31"/>
                  <a:gd name="T41" fmla="*/ 23 h 54"/>
                  <a:gd name="T42" fmla="*/ 3 w 31"/>
                  <a:gd name="T43" fmla="*/ 30 h 54"/>
                  <a:gd name="T44" fmla="*/ 5 w 31"/>
                  <a:gd name="T45" fmla="*/ 44 h 54"/>
                  <a:gd name="T46" fmla="*/ 8 w 31"/>
                  <a:gd name="T47" fmla="*/ 48 h 54"/>
                  <a:gd name="T48" fmla="*/ 9 w 31"/>
                  <a:gd name="T49" fmla="*/ 51 h 54"/>
                  <a:gd name="T50" fmla="*/ 14 w 31"/>
                  <a:gd name="T5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54">
                    <a:moveTo>
                      <a:pt x="14" y="0"/>
                    </a:moveTo>
                    <a:lnTo>
                      <a:pt x="8" y="2"/>
                    </a:lnTo>
                    <a:lnTo>
                      <a:pt x="3" y="11"/>
                    </a:lnTo>
                    <a:lnTo>
                      <a:pt x="0" y="23"/>
                    </a:lnTo>
                    <a:lnTo>
                      <a:pt x="0" y="30"/>
                    </a:lnTo>
                    <a:lnTo>
                      <a:pt x="3" y="44"/>
                    </a:lnTo>
                    <a:lnTo>
                      <a:pt x="8" y="51"/>
                    </a:lnTo>
                    <a:lnTo>
                      <a:pt x="14" y="54"/>
                    </a:lnTo>
                    <a:lnTo>
                      <a:pt x="18" y="54"/>
                    </a:lnTo>
                    <a:lnTo>
                      <a:pt x="24" y="51"/>
                    </a:lnTo>
                    <a:lnTo>
                      <a:pt x="29" y="44"/>
                    </a:lnTo>
                    <a:lnTo>
                      <a:pt x="31" y="30"/>
                    </a:lnTo>
                    <a:lnTo>
                      <a:pt x="31" y="23"/>
                    </a:lnTo>
                    <a:lnTo>
                      <a:pt x="29" y="11"/>
                    </a:lnTo>
                    <a:lnTo>
                      <a:pt x="24" y="2"/>
                    </a:lnTo>
                    <a:lnTo>
                      <a:pt x="18" y="0"/>
                    </a:lnTo>
                    <a:lnTo>
                      <a:pt x="14" y="0"/>
                    </a:lnTo>
                    <a:lnTo>
                      <a:pt x="9" y="2"/>
                    </a:lnTo>
                    <a:lnTo>
                      <a:pt x="8" y="5"/>
                    </a:lnTo>
                    <a:lnTo>
                      <a:pt x="5" y="11"/>
                    </a:lnTo>
                    <a:lnTo>
                      <a:pt x="3" y="23"/>
                    </a:lnTo>
                    <a:lnTo>
                      <a:pt x="3" y="30"/>
                    </a:lnTo>
                    <a:lnTo>
                      <a:pt x="5" y="44"/>
                    </a:lnTo>
                    <a:lnTo>
                      <a:pt x="8" y="48"/>
                    </a:lnTo>
                    <a:lnTo>
                      <a:pt x="9" y="51"/>
                    </a:lnTo>
                    <a:lnTo>
                      <a:pt x="14"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61" name="Freeform 576"/>
              <p:cNvSpPr>
                <a:spLocks/>
              </p:cNvSpPr>
              <p:nvPr/>
            </p:nvSpPr>
            <p:spPr bwMode="auto">
              <a:xfrm>
                <a:off x="456" y="979"/>
                <a:ext cx="11" cy="54"/>
              </a:xfrm>
              <a:custGeom>
                <a:avLst/>
                <a:gdLst>
                  <a:gd name="T0" fmla="*/ 0 w 11"/>
                  <a:gd name="T1" fmla="*/ 54 h 54"/>
                  <a:gd name="T2" fmla="*/ 5 w 11"/>
                  <a:gd name="T3" fmla="*/ 51 h 54"/>
                  <a:gd name="T4" fmla="*/ 6 w 11"/>
                  <a:gd name="T5" fmla="*/ 48 h 54"/>
                  <a:gd name="T6" fmla="*/ 9 w 11"/>
                  <a:gd name="T7" fmla="*/ 44 h 54"/>
                  <a:gd name="T8" fmla="*/ 11 w 11"/>
                  <a:gd name="T9" fmla="*/ 30 h 54"/>
                  <a:gd name="T10" fmla="*/ 11 w 11"/>
                  <a:gd name="T11" fmla="*/ 23 h 54"/>
                  <a:gd name="T12" fmla="*/ 9 w 11"/>
                  <a:gd name="T13" fmla="*/ 11 h 54"/>
                  <a:gd name="T14" fmla="*/ 6 w 11"/>
                  <a:gd name="T15" fmla="*/ 5 h 54"/>
                  <a:gd name="T16" fmla="*/ 5 w 11"/>
                  <a:gd name="T17" fmla="*/ 2 h 54"/>
                  <a:gd name="T18" fmla="*/ 0 w 11"/>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54">
                    <a:moveTo>
                      <a:pt x="0" y="54"/>
                    </a:moveTo>
                    <a:lnTo>
                      <a:pt x="5" y="51"/>
                    </a:lnTo>
                    <a:lnTo>
                      <a:pt x="6" y="48"/>
                    </a:lnTo>
                    <a:lnTo>
                      <a:pt x="9" y="44"/>
                    </a:lnTo>
                    <a:lnTo>
                      <a:pt x="11" y="30"/>
                    </a:lnTo>
                    <a:lnTo>
                      <a:pt x="11" y="23"/>
                    </a:lnTo>
                    <a:lnTo>
                      <a:pt x="9" y="11"/>
                    </a:lnTo>
                    <a:lnTo>
                      <a:pt x="6" y="5"/>
                    </a:lnTo>
                    <a:lnTo>
                      <a:pt x="5" y="2"/>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62" name="Line 577"/>
              <p:cNvSpPr>
                <a:spLocks noChangeShapeType="1"/>
              </p:cNvSpPr>
              <p:nvPr/>
            </p:nvSpPr>
            <p:spPr bwMode="auto">
              <a:xfrm>
                <a:off x="499" y="712"/>
                <a:ext cx="38"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63" name="Line 578"/>
              <p:cNvSpPr>
                <a:spLocks noChangeShapeType="1"/>
              </p:cNvSpPr>
              <p:nvPr/>
            </p:nvSpPr>
            <p:spPr bwMode="auto">
              <a:xfrm>
                <a:off x="372" y="694"/>
                <a:ext cx="0" cy="48"/>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64" name="Line 579"/>
              <p:cNvSpPr>
                <a:spLocks noChangeShapeType="1"/>
              </p:cNvSpPr>
              <p:nvPr/>
            </p:nvSpPr>
            <p:spPr bwMode="auto">
              <a:xfrm>
                <a:off x="374" y="688"/>
                <a:ext cx="0" cy="54"/>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65" name="Freeform 580"/>
              <p:cNvSpPr>
                <a:spLocks/>
              </p:cNvSpPr>
              <p:nvPr/>
            </p:nvSpPr>
            <p:spPr bwMode="auto">
              <a:xfrm>
                <a:off x="350" y="688"/>
                <a:ext cx="34" cy="39"/>
              </a:xfrm>
              <a:custGeom>
                <a:avLst/>
                <a:gdLst>
                  <a:gd name="T0" fmla="*/ 24 w 34"/>
                  <a:gd name="T1" fmla="*/ 0 h 39"/>
                  <a:gd name="T2" fmla="*/ 0 w 34"/>
                  <a:gd name="T3" fmla="*/ 39 h 39"/>
                  <a:gd name="T4" fmla="*/ 34 w 34"/>
                  <a:gd name="T5" fmla="*/ 39 h 39"/>
                </a:gdLst>
                <a:ahLst/>
                <a:cxnLst>
                  <a:cxn ang="0">
                    <a:pos x="T0" y="T1"/>
                  </a:cxn>
                  <a:cxn ang="0">
                    <a:pos x="T2" y="T3"/>
                  </a:cxn>
                  <a:cxn ang="0">
                    <a:pos x="T4" y="T5"/>
                  </a:cxn>
                </a:cxnLst>
                <a:rect l="0" t="0" r="r" b="b"/>
                <a:pathLst>
                  <a:path w="34" h="39">
                    <a:moveTo>
                      <a:pt x="24" y="0"/>
                    </a:moveTo>
                    <a:lnTo>
                      <a:pt x="0" y="39"/>
                    </a:lnTo>
                    <a:lnTo>
                      <a:pt x="34" y="39"/>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66" name="Line 581"/>
              <p:cNvSpPr>
                <a:spLocks noChangeShapeType="1"/>
              </p:cNvSpPr>
              <p:nvPr/>
            </p:nvSpPr>
            <p:spPr bwMode="auto">
              <a:xfrm>
                <a:off x="365" y="742"/>
                <a:ext cx="1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67" name="Freeform 582"/>
              <p:cNvSpPr>
                <a:spLocks/>
              </p:cNvSpPr>
              <p:nvPr/>
            </p:nvSpPr>
            <p:spPr bwMode="auto">
              <a:xfrm>
                <a:off x="398" y="688"/>
                <a:ext cx="25" cy="24"/>
              </a:xfrm>
              <a:custGeom>
                <a:avLst/>
                <a:gdLst>
                  <a:gd name="T0" fmla="*/ 9 w 25"/>
                  <a:gd name="T1" fmla="*/ 0 h 24"/>
                  <a:gd name="T2" fmla="*/ 1 w 25"/>
                  <a:gd name="T3" fmla="*/ 3 h 24"/>
                  <a:gd name="T4" fmla="*/ 0 w 25"/>
                  <a:gd name="T5" fmla="*/ 9 h 24"/>
                  <a:gd name="T6" fmla="*/ 0 w 25"/>
                  <a:gd name="T7" fmla="*/ 17 h 24"/>
                  <a:gd name="T8" fmla="*/ 1 w 25"/>
                  <a:gd name="T9" fmla="*/ 21 h 24"/>
                  <a:gd name="T10" fmla="*/ 9 w 25"/>
                  <a:gd name="T11" fmla="*/ 24 h 24"/>
                  <a:gd name="T12" fmla="*/ 16 w 25"/>
                  <a:gd name="T13" fmla="*/ 24 h 24"/>
                  <a:gd name="T14" fmla="*/ 24 w 25"/>
                  <a:gd name="T15" fmla="*/ 21 h 24"/>
                  <a:gd name="T16" fmla="*/ 25 w 25"/>
                  <a:gd name="T17" fmla="*/ 17 h 24"/>
                  <a:gd name="T18" fmla="*/ 25 w 25"/>
                  <a:gd name="T19" fmla="*/ 9 h 24"/>
                  <a:gd name="T20" fmla="*/ 24 w 25"/>
                  <a:gd name="T21" fmla="*/ 3 h 24"/>
                  <a:gd name="T22" fmla="*/ 16 w 25"/>
                  <a:gd name="T23" fmla="*/ 0 h 24"/>
                  <a:gd name="T24" fmla="*/ 9 w 25"/>
                  <a:gd name="T25" fmla="*/ 0 h 24"/>
                  <a:gd name="T26" fmla="*/ 4 w 25"/>
                  <a:gd name="T27" fmla="*/ 3 h 24"/>
                  <a:gd name="T28" fmla="*/ 1 w 25"/>
                  <a:gd name="T29" fmla="*/ 9 h 24"/>
                  <a:gd name="T30" fmla="*/ 1 w 25"/>
                  <a:gd name="T31" fmla="*/ 17 h 24"/>
                  <a:gd name="T32" fmla="*/ 4 w 25"/>
                  <a:gd name="T33" fmla="*/ 21 h 24"/>
                  <a:gd name="T34" fmla="*/ 9 w 25"/>
                  <a:gd name="T35"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 h="24">
                    <a:moveTo>
                      <a:pt x="9" y="0"/>
                    </a:moveTo>
                    <a:lnTo>
                      <a:pt x="1" y="3"/>
                    </a:lnTo>
                    <a:lnTo>
                      <a:pt x="0" y="9"/>
                    </a:lnTo>
                    <a:lnTo>
                      <a:pt x="0" y="17"/>
                    </a:lnTo>
                    <a:lnTo>
                      <a:pt x="1" y="21"/>
                    </a:lnTo>
                    <a:lnTo>
                      <a:pt x="9" y="24"/>
                    </a:lnTo>
                    <a:lnTo>
                      <a:pt x="16" y="24"/>
                    </a:lnTo>
                    <a:lnTo>
                      <a:pt x="24" y="21"/>
                    </a:lnTo>
                    <a:lnTo>
                      <a:pt x="25" y="17"/>
                    </a:lnTo>
                    <a:lnTo>
                      <a:pt x="25" y="9"/>
                    </a:lnTo>
                    <a:lnTo>
                      <a:pt x="24" y="3"/>
                    </a:lnTo>
                    <a:lnTo>
                      <a:pt x="16" y="0"/>
                    </a:lnTo>
                    <a:lnTo>
                      <a:pt x="9" y="0"/>
                    </a:lnTo>
                    <a:lnTo>
                      <a:pt x="4" y="3"/>
                    </a:lnTo>
                    <a:lnTo>
                      <a:pt x="1" y="9"/>
                    </a:lnTo>
                    <a:lnTo>
                      <a:pt x="1" y="17"/>
                    </a:lnTo>
                    <a:lnTo>
                      <a:pt x="4" y="21"/>
                    </a:lnTo>
                    <a:lnTo>
                      <a:pt x="9" y="2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68" name="Freeform 583"/>
              <p:cNvSpPr>
                <a:spLocks/>
              </p:cNvSpPr>
              <p:nvPr/>
            </p:nvSpPr>
            <p:spPr bwMode="auto">
              <a:xfrm>
                <a:off x="414" y="688"/>
                <a:ext cx="8" cy="24"/>
              </a:xfrm>
              <a:custGeom>
                <a:avLst/>
                <a:gdLst>
                  <a:gd name="T0" fmla="*/ 0 w 8"/>
                  <a:gd name="T1" fmla="*/ 24 h 24"/>
                  <a:gd name="T2" fmla="*/ 6 w 8"/>
                  <a:gd name="T3" fmla="*/ 21 h 24"/>
                  <a:gd name="T4" fmla="*/ 8 w 8"/>
                  <a:gd name="T5" fmla="*/ 17 h 24"/>
                  <a:gd name="T6" fmla="*/ 8 w 8"/>
                  <a:gd name="T7" fmla="*/ 9 h 24"/>
                  <a:gd name="T8" fmla="*/ 6 w 8"/>
                  <a:gd name="T9" fmla="*/ 3 h 24"/>
                  <a:gd name="T10" fmla="*/ 0 w 8"/>
                  <a:gd name="T11" fmla="*/ 0 h 24"/>
                </a:gdLst>
                <a:ahLst/>
                <a:cxnLst>
                  <a:cxn ang="0">
                    <a:pos x="T0" y="T1"/>
                  </a:cxn>
                  <a:cxn ang="0">
                    <a:pos x="T2" y="T3"/>
                  </a:cxn>
                  <a:cxn ang="0">
                    <a:pos x="T4" y="T5"/>
                  </a:cxn>
                  <a:cxn ang="0">
                    <a:pos x="T6" y="T7"/>
                  </a:cxn>
                  <a:cxn ang="0">
                    <a:pos x="T8" y="T9"/>
                  </a:cxn>
                  <a:cxn ang="0">
                    <a:pos x="T10" y="T11"/>
                  </a:cxn>
                </a:cxnLst>
                <a:rect l="0" t="0" r="r" b="b"/>
                <a:pathLst>
                  <a:path w="8" h="24">
                    <a:moveTo>
                      <a:pt x="0" y="24"/>
                    </a:moveTo>
                    <a:lnTo>
                      <a:pt x="6" y="21"/>
                    </a:lnTo>
                    <a:lnTo>
                      <a:pt x="8" y="17"/>
                    </a:lnTo>
                    <a:lnTo>
                      <a:pt x="8" y="9"/>
                    </a:lnTo>
                    <a:lnTo>
                      <a:pt x="6"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69" name="Freeform 584"/>
              <p:cNvSpPr>
                <a:spLocks/>
              </p:cNvSpPr>
              <p:nvPr/>
            </p:nvSpPr>
            <p:spPr bwMode="auto">
              <a:xfrm>
                <a:off x="396" y="712"/>
                <a:ext cx="30" cy="30"/>
              </a:xfrm>
              <a:custGeom>
                <a:avLst/>
                <a:gdLst>
                  <a:gd name="T0" fmla="*/ 11 w 30"/>
                  <a:gd name="T1" fmla="*/ 0 h 30"/>
                  <a:gd name="T2" fmla="*/ 3 w 30"/>
                  <a:gd name="T3" fmla="*/ 3 h 30"/>
                  <a:gd name="T4" fmla="*/ 2 w 30"/>
                  <a:gd name="T5" fmla="*/ 5 h 30"/>
                  <a:gd name="T6" fmla="*/ 0 w 30"/>
                  <a:gd name="T7" fmla="*/ 11 h 30"/>
                  <a:gd name="T8" fmla="*/ 0 w 30"/>
                  <a:gd name="T9" fmla="*/ 21 h 30"/>
                  <a:gd name="T10" fmla="*/ 2 w 30"/>
                  <a:gd name="T11" fmla="*/ 26 h 30"/>
                  <a:gd name="T12" fmla="*/ 3 w 30"/>
                  <a:gd name="T13" fmla="*/ 29 h 30"/>
                  <a:gd name="T14" fmla="*/ 11 w 30"/>
                  <a:gd name="T15" fmla="*/ 30 h 30"/>
                  <a:gd name="T16" fmla="*/ 18 w 30"/>
                  <a:gd name="T17" fmla="*/ 30 h 30"/>
                  <a:gd name="T18" fmla="*/ 26 w 30"/>
                  <a:gd name="T19" fmla="*/ 29 h 30"/>
                  <a:gd name="T20" fmla="*/ 27 w 30"/>
                  <a:gd name="T21" fmla="*/ 26 h 30"/>
                  <a:gd name="T22" fmla="*/ 30 w 30"/>
                  <a:gd name="T23" fmla="*/ 21 h 30"/>
                  <a:gd name="T24" fmla="*/ 30 w 30"/>
                  <a:gd name="T25" fmla="*/ 11 h 30"/>
                  <a:gd name="T26" fmla="*/ 27 w 30"/>
                  <a:gd name="T27" fmla="*/ 5 h 30"/>
                  <a:gd name="T28" fmla="*/ 26 w 30"/>
                  <a:gd name="T29" fmla="*/ 3 h 30"/>
                  <a:gd name="T30" fmla="*/ 18 w 30"/>
                  <a:gd name="T31"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0" h="30">
                    <a:moveTo>
                      <a:pt x="11" y="0"/>
                    </a:moveTo>
                    <a:lnTo>
                      <a:pt x="3" y="3"/>
                    </a:lnTo>
                    <a:lnTo>
                      <a:pt x="2" y="5"/>
                    </a:lnTo>
                    <a:lnTo>
                      <a:pt x="0" y="11"/>
                    </a:lnTo>
                    <a:lnTo>
                      <a:pt x="0" y="21"/>
                    </a:lnTo>
                    <a:lnTo>
                      <a:pt x="2" y="26"/>
                    </a:lnTo>
                    <a:lnTo>
                      <a:pt x="3" y="29"/>
                    </a:lnTo>
                    <a:lnTo>
                      <a:pt x="11" y="30"/>
                    </a:lnTo>
                    <a:lnTo>
                      <a:pt x="18" y="30"/>
                    </a:lnTo>
                    <a:lnTo>
                      <a:pt x="26" y="29"/>
                    </a:lnTo>
                    <a:lnTo>
                      <a:pt x="27" y="26"/>
                    </a:lnTo>
                    <a:lnTo>
                      <a:pt x="30" y="21"/>
                    </a:lnTo>
                    <a:lnTo>
                      <a:pt x="30" y="11"/>
                    </a:lnTo>
                    <a:lnTo>
                      <a:pt x="27" y="5"/>
                    </a:lnTo>
                    <a:lnTo>
                      <a:pt x="26" y="3"/>
                    </a:lnTo>
                    <a:lnTo>
                      <a:pt x="18"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70" name="Freeform 585"/>
              <p:cNvSpPr>
                <a:spLocks/>
              </p:cNvSpPr>
              <p:nvPr/>
            </p:nvSpPr>
            <p:spPr bwMode="auto">
              <a:xfrm>
                <a:off x="398" y="712"/>
                <a:ext cx="9" cy="30"/>
              </a:xfrm>
              <a:custGeom>
                <a:avLst/>
                <a:gdLst>
                  <a:gd name="T0" fmla="*/ 9 w 9"/>
                  <a:gd name="T1" fmla="*/ 0 h 30"/>
                  <a:gd name="T2" fmla="*/ 4 w 9"/>
                  <a:gd name="T3" fmla="*/ 3 h 30"/>
                  <a:gd name="T4" fmla="*/ 1 w 9"/>
                  <a:gd name="T5" fmla="*/ 5 h 30"/>
                  <a:gd name="T6" fmla="*/ 0 w 9"/>
                  <a:gd name="T7" fmla="*/ 11 h 30"/>
                  <a:gd name="T8" fmla="*/ 0 w 9"/>
                  <a:gd name="T9" fmla="*/ 21 h 30"/>
                  <a:gd name="T10" fmla="*/ 1 w 9"/>
                  <a:gd name="T11" fmla="*/ 26 h 30"/>
                  <a:gd name="T12" fmla="*/ 4 w 9"/>
                  <a:gd name="T13" fmla="*/ 29 h 30"/>
                  <a:gd name="T14" fmla="*/ 9 w 9"/>
                  <a:gd name="T15" fmla="*/ 30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30">
                    <a:moveTo>
                      <a:pt x="9" y="0"/>
                    </a:moveTo>
                    <a:lnTo>
                      <a:pt x="4" y="3"/>
                    </a:lnTo>
                    <a:lnTo>
                      <a:pt x="1" y="5"/>
                    </a:lnTo>
                    <a:lnTo>
                      <a:pt x="0" y="11"/>
                    </a:lnTo>
                    <a:lnTo>
                      <a:pt x="0" y="21"/>
                    </a:lnTo>
                    <a:lnTo>
                      <a:pt x="1" y="26"/>
                    </a:lnTo>
                    <a:lnTo>
                      <a:pt x="4" y="29"/>
                    </a:lnTo>
                    <a:lnTo>
                      <a:pt x="9" y="3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71" name="Freeform 586"/>
              <p:cNvSpPr>
                <a:spLocks/>
              </p:cNvSpPr>
              <p:nvPr/>
            </p:nvSpPr>
            <p:spPr bwMode="auto">
              <a:xfrm>
                <a:off x="414" y="712"/>
                <a:ext cx="9" cy="30"/>
              </a:xfrm>
              <a:custGeom>
                <a:avLst/>
                <a:gdLst>
                  <a:gd name="T0" fmla="*/ 0 w 9"/>
                  <a:gd name="T1" fmla="*/ 30 h 30"/>
                  <a:gd name="T2" fmla="*/ 6 w 9"/>
                  <a:gd name="T3" fmla="*/ 29 h 30"/>
                  <a:gd name="T4" fmla="*/ 8 w 9"/>
                  <a:gd name="T5" fmla="*/ 26 h 30"/>
                  <a:gd name="T6" fmla="*/ 9 w 9"/>
                  <a:gd name="T7" fmla="*/ 21 h 30"/>
                  <a:gd name="T8" fmla="*/ 9 w 9"/>
                  <a:gd name="T9" fmla="*/ 11 h 30"/>
                  <a:gd name="T10" fmla="*/ 8 w 9"/>
                  <a:gd name="T11" fmla="*/ 5 h 30"/>
                  <a:gd name="T12" fmla="*/ 6 w 9"/>
                  <a:gd name="T13" fmla="*/ 3 h 30"/>
                  <a:gd name="T14" fmla="*/ 0 w 9"/>
                  <a:gd name="T15" fmla="*/ 0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30">
                    <a:moveTo>
                      <a:pt x="0" y="30"/>
                    </a:moveTo>
                    <a:lnTo>
                      <a:pt x="6" y="29"/>
                    </a:lnTo>
                    <a:lnTo>
                      <a:pt x="8" y="26"/>
                    </a:lnTo>
                    <a:lnTo>
                      <a:pt x="9" y="21"/>
                    </a:lnTo>
                    <a:lnTo>
                      <a:pt x="9" y="11"/>
                    </a:lnTo>
                    <a:lnTo>
                      <a:pt x="8" y="5"/>
                    </a:lnTo>
                    <a:lnTo>
                      <a:pt x="6"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72" name="Freeform 587"/>
              <p:cNvSpPr>
                <a:spLocks/>
              </p:cNvSpPr>
              <p:nvPr/>
            </p:nvSpPr>
            <p:spPr bwMode="auto">
              <a:xfrm>
                <a:off x="438" y="688"/>
                <a:ext cx="31" cy="54"/>
              </a:xfrm>
              <a:custGeom>
                <a:avLst/>
                <a:gdLst>
                  <a:gd name="T0" fmla="*/ 14 w 31"/>
                  <a:gd name="T1" fmla="*/ 0 h 54"/>
                  <a:gd name="T2" fmla="*/ 8 w 31"/>
                  <a:gd name="T3" fmla="*/ 3 h 54"/>
                  <a:gd name="T4" fmla="*/ 3 w 31"/>
                  <a:gd name="T5" fmla="*/ 11 h 54"/>
                  <a:gd name="T6" fmla="*/ 0 w 31"/>
                  <a:gd name="T7" fmla="*/ 24 h 54"/>
                  <a:gd name="T8" fmla="*/ 0 w 31"/>
                  <a:gd name="T9" fmla="*/ 32 h 54"/>
                  <a:gd name="T10" fmla="*/ 3 w 31"/>
                  <a:gd name="T11" fmla="*/ 45 h 54"/>
                  <a:gd name="T12" fmla="*/ 8 w 31"/>
                  <a:gd name="T13" fmla="*/ 53 h 54"/>
                  <a:gd name="T14" fmla="*/ 14 w 31"/>
                  <a:gd name="T15" fmla="*/ 54 h 54"/>
                  <a:gd name="T16" fmla="*/ 18 w 31"/>
                  <a:gd name="T17" fmla="*/ 54 h 54"/>
                  <a:gd name="T18" fmla="*/ 24 w 31"/>
                  <a:gd name="T19" fmla="*/ 53 h 54"/>
                  <a:gd name="T20" fmla="*/ 29 w 31"/>
                  <a:gd name="T21" fmla="*/ 45 h 54"/>
                  <a:gd name="T22" fmla="*/ 31 w 31"/>
                  <a:gd name="T23" fmla="*/ 32 h 54"/>
                  <a:gd name="T24" fmla="*/ 31 w 31"/>
                  <a:gd name="T25" fmla="*/ 24 h 54"/>
                  <a:gd name="T26" fmla="*/ 29 w 31"/>
                  <a:gd name="T27" fmla="*/ 11 h 54"/>
                  <a:gd name="T28" fmla="*/ 24 w 31"/>
                  <a:gd name="T29" fmla="*/ 3 h 54"/>
                  <a:gd name="T30" fmla="*/ 18 w 31"/>
                  <a:gd name="T31" fmla="*/ 0 h 54"/>
                  <a:gd name="T32" fmla="*/ 14 w 31"/>
                  <a:gd name="T33" fmla="*/ 0 h 54"/>
                  <a:gd name="T34" fmla="*/ 9 w 31"/>
                  <a:gd name="T35" fmla="*/ 3 h 54"/>
                  <a:gd name="T36" fmla="*/ 8 w 31"/>
                  <a:gd name="T37" fmla="*/ 6 h 54"/>
                  <a:gd name="T38" fmla="*/ 5 w 31"/>
                  <a:gd name="T39" fmla="*/ 11 h 54"/>
                  <a:gd name="T40" fmla="*/ 3 w 31"/>
                  <a:gd name="T41" fmla="*/ 24 h 54"/>
                  <a:gd name="T42" fmla="*/ 3 w 31"/>
                  <a:gd name="T43" fmla="*/ 32 h 54"/>
                  <a:gd name="T44" fmla="*/ 5 w 31"/>
                  <a:gd name="T45" fmla="*/ 45 h 54"/>
                  <a:gd name="T46" fmla="*/ 8 w 31"/>
                  <a:gd name="T47" fmla="*/ 50 h 54"/>
                  <a:gd name="T48" fmla="*/ 9 w 31"/>
                  <a:gd name="T49" fmla="*/ 53 h 54"/>
                  <a:gd name="T50" fmla="*/ 14 w 31"/>
                  <a:gd name="T5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54">
                    <a:moveTo>
                      <a:pt x="14" y="0"/>
                    </a:moveTo>
                    <a:lnTo>
                      <a:pt x="8" y="3"/>
                    </a:lnTo>
                    <a:lnTo>
                      <a:pt x="3" y="11"/>
                    </a:lnTo>
                    <a:lnTo>
                      <a:pt x="0" y="24"/>
                    </a:lnTo>
                    <a:lnTo>
                      <a:pt x="0" y="32"/>
                    </a:lnTo>
                    <a:lnTo>
                      <a:pt x="3" y="45"/>
                    </a:lnTo>
                    <a:lnTo>
                      <a:pt x="8" y="53"/>
                    </a:lnTo>
                    <a:lnTo>
                      <a:pt x="14" y="54"/>
                    </a:lnTo>
                    <a:lnTo>
                      <a:pt x="18" y="54"/>
                    </a:lnTo>
                    <a:lnTo>
                      <a:pt x="24" y="53"/>
                    </a:lnTo>
                    <a:lnTo>
                      <a:pt x="29" y="45"/>
                    </a:lnTo>
                    <a:lnTo>
                      <a:pt x="31" y="32"/>
                    </a:lnTo>
                    <a:lnTo>
                      <a:pt x="31" y="24"/>
                    </a:lnTo>
                    <a:lnTo>
                      <a:pt x="29" y="11"/>
                    </a:lnTo>
                    <a:lnTo>
                      <a:pt x="24" y="3"/>
                    </a:lnTo>
                    <a:lnTo>
                      <a:pt x="18" y="0"/>
                    </a:lnTo>
                    <a:lnTo>
                      <a:pt x="14" y="0"/>
                    </a:lnTo>
                    <a:lnTo>
                      <a:pt x="9" y="3"/>
                    </a:lnTo>
                    <a:lnTo>
                      <a:pt x="8" y="6"/>
                    </a:lnTo>
                    <a:lnTo>
                      <a:pt x="5" y="11"/>
                    </a:lnTo>
                    <a:lnTo>
                      <a:pt x="3" y="24"/>
                    </a:lnTo>
                    <a:lnTo>
                      <a:pt x="3" y="32"/>
                    </a:lnTo>
                    <a:lnTo>
                      <a:pt x="5" y="45"/>
                    </a:lnTo>
                    <a:lnTo>
                      <a:pt x="8" y="50"/>
                    </a:lnTo>
                    <a:lnTo>
                      <a:pt x="9" y="53"/>
                    </a:lnTo>
                    <a:lnTo>
                      <a:pt x="14"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73" name="Freeform 588"/>
              <p:cNvSpPr>
                <a:spLocks/>
              </p:cNvSpPr>
              <p:nvPr/>
            </p:nvSpPr>
            <p:spPr bwMode="auto">
              <a:xfrm>
                <a:off x="456" y="688"/>
                <a:ext cx="11" cy="54"/>
              </a:xfrm>
              <a:custGeom>
                <a:avLst/>
                <a:gdLst>
                  <a:gd name="T0" fmla="*/ 0 w 11"/>
                  <a:gd name="T1" fmla="*/ 54 h 54"/>
                  <a:gd name="T2" fmla="*/ 5 w 11"/>
                  <a:gd name="T3" fmla="*/ 53 h 54"/>
                  <a:gd name="T4" fmla="*/ 6 w 11"/>
                  <a:gd name="T5" fmla="*/ 50 h 54"/>
                  <a:gd name="T6" fmla="*/ 9 w 11"/>
                  <a:gd name="T7" fmla="*/ 45 h 54"/>
                  <a:gd name="T8" fmla="*/ 11 w 11"/>
                  <a:gd name="T9" fmla="*/ 32 h 54"/>
                  <a:gd name="T10" fmla="*/ 11 w 11"/>
                  <a:gd name="T11" fmla="*/ 24 h 54"/>
                  <a:gd name="T12" fmla="*/ 9 w 11"/>
                  <a:gd name="T13" fmla="*/ 11 h 54"/>
                  <a:gd name="T14" fmla="*/ 6 w 11"/>
                  <a:gd name="T15" fmla="*/ 6 h 54"/>
                  <a:gd name="T16" fmla="*/ 5 w 11"/>
                  <a:gd name="T17" fmla="*/ 3 h 54"/>
                  <a:gd name="T18" fmla="*/ 0 w 11"/>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54">
                    <a:moveTo>
                      <a:pt x="0" y="54"/>
                    </a:moveTo>
                    <a:lnTo>
                      <a:pt x="5" y="53"/>
                    </a:lnTo>
                    <a:lnTo>
                      <a:pt x="6" y="50"/>
                    </a:lnTo>
                    <a:lnTo>
                      <a:pt x="9" y="45"/>
                    </a:lnTo>
                    <a:lnTo>
                      <a:pt x="11" y="32"/>
                    </a:lnTo>
                    <a:lnTo>
                      <a:pt x="11" y="24"/>
                    </a:lnTo>
                    <a:lnTo>
                      <a:pt x="9" y="11"/>
                    </a:lnTo>
                    <a:lnTo>
                      <a:pt x="6" y="6"/>
                    </a:lnTo>
                    <a:lnTo>
                      <a:pt x="5"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74" name="Line 589"/>
              <p:cNvSpPr>
                <a:spLocks noChangeShapeType="1"/>
              </p:cNvSpPr>
              <p:nvPr/>
            </p:nvSpPr>
            <p:spPr bwMode="auto">
              <a:xfrm>
                <a:off x="499" y="2598"/>
                <a:ext cx="1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75" name="Line 590"/>
              <p:cNvSpPr>
                <a:spLocks noChangeShapeType="1"/>
              </p:cNvSpPr>
              <p:nvPr/>
            </p:nvSpPr>
            <p:spPr bwMode="auto">
              <a:xfrm>
                <a:off x="499" y="2525"/>
                <a:ext cx="1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76" name="Line 591"/>
              <p:cNvSpPr>
                <a:spLocks noChangeShapeType="1"/>
              </p:cNvSpPr>
              <p:nvPr/>
            </p:nvSpPr>
            <p:spPr bwMode="auto">
              <a:xfrm>
                <a:off x="499" y="2379"/>
                <a:ext cx="1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77" name="Line 592"/>
              <p:cNvSpPr>
                <a:spLocks noChangeShapeType="1"/>
              </p:cNvSpPr>
              <p:nvPr/>
            </p:nvSpPr>
            <p:spPr bwMode="auto">
              <a:xfrm>
                <a:off x="499" y="2307"/>
                <a:ext cx="1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78" name="Line 593"/>
              <p:cNvSpPr>
                <a:spLocks noChangeShapeType="1"/>
              </p:cNvSpPr>
              <p:nvPr/>
            </p:nvSpPr>
            <p:spPr bwMode="auto">
              <a:xfrm>
                <a:off x="499" y="2235"/>
                <a:ext cx="1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79" name="Line 594"/>
              <p:cNvSpPr>
                <a:spLocks noChangeShapeType="1"/>
              </p:cNvSpPr>
              <p:nvPr/>
            </p:nvSpPr>
            <p:spPr bwMode="auto">
              <a:xfrm>
                <a:off x="499" y="2090"/>
                <a:ext cx="1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80" name="Line 595"/>
              <p:cNvSpPr>
                <a:spLocks noChangeShapeType="1"/>
              </p:cNvSpPr>
              <p:nvPr/>
            </p:nvSpPr>
            <p:spPr bwMode="auto">
              <a:xfrm>
                <a:off x="499" y="2018"/>
                <a:ext cx="1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81" name="Line 596"/>
              <p:cNvSpPr>
                <a:spLocks noChangeShapeType="1"/>
              </p:cNvSpPr>
              <p:nvPr/>
            </p:nvSpPr>
            <p:spPr bwMode="auto">
              <a:xfrm>
                <a:off x="499" y="1944"/>
                <a:ext cx="1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82" name="Line 597"/>
              <p:cNvSpPr>
                <a:spLocks noChangeShapeType="1"/>
              </p:cNvSpPr>
              <p:nvPr/>
            </p:nvSpPr>
            <p:spPr bwMode="auto">
              <a:xfrm>
                <a:off x="499" y="1800"/>
                <a:ext cx="1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83" name="Line 598"/>
              <p:cNvSpPr>
                <a:spLocks noChangeShapeType="1"/>
              </p:cNvSpPr>
              <p:nvPr/>
            </p:nvSpPr>
            <p:spPr bwMode="auto">
              <a:xfrm>
                <a:off x="499" y="1726"/>
                <a:ext cx="1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84" name="Line 599"/>
              <p:cNvSpPr>
                <a:spLocks noChangeShapeType="1"/>
              </p:cNvSpPr>
              <p:nvPr/>
            </p:nvSpPr>
            <p:spPr bwMode="auto">
              <a:xfrm>
                <a:off x="499" y="1654"/>
                <a:ext cx="1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85" name="Line 600"/>
              <p:cNvSpPr>
                <a:spLocks noChangeShapeType="1"/>
              </p:cNvSpPr>
              <p:nvPr/>
            </p:nvSpPr>
            <p:spPr bwMode="auto">
              <a:xfrm>
                <a:off x="499" y="1509"/>
                <a:ext cx="1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86" name="Line 601"/>
              <p:cNvSpPr>
                <a:spLocks noChangeShapeType="1"/>
              </p:cNvSpPr>
              <p:nvPr/>
            </p:nvSpPr>
            <p:spPr bwMode="auto">
              <a:xfrm>
                <a:off x="499" y="1437"/>
                <a:ext cx="1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87" name="Line 602"/>
              <p:cNvSpPr>
                <a:spLocks noChangeShapeType="1"/>
              </p:cNvSpPr>
              <p:nvPr/>
            </p:nvSpPr>
            <p:spPr bwMode="auto">
              <a:xfrm>
                <a:off x="499" y="1365"/>
                <a:ext cx="1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88" name="Line 603"/>
              <p:cNvSpPr>
                <a:spLocks noChangeShapeType="1"/>
              </p:cNvSpPr>
              <p:nvPr/>
            </p:nvSpPr>
            <p:spPr bwMode="auto">
              <a:xfrm>
                <a:off x="499" y="1219"/>
                <a:ext cx="1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89" name="Line 604"/>
              <p:cNvSpPr>
                <a:spLocks noChangeShapeType="1"/>
              </p:cNvSpPr>
              <p:nvPr/>
            </p:nvSpPr>
            <p:spPr bwMode="auto">
              <a:xfrm>
                <a:off x="499" y="1147"/>
                <a:ext cx="1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90" name="Line 605"/>
              <p:cNvSpPr>
                <a:spLocks noChangeShapeType="1"/>
              </p:cNvSpPr>
              <p:nvPr/>
            </p:nvSpPr>
            <p:spPr bwMode="auto">
              <a:xfrm>
                <a:off x="499" y="1074"/>
                <a:ext cx="1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91" name="Line 606"/>
              <p:cNvSpPr>
                <a:spLocks noChangeShapeType="1"/>
              </p:cNvSpPr>
              <p:nvPr/>
            </p:nvSpPr>
            <p:spPr bwMode="auto">
              <a:xfrm>
                <a:off x="499" y="930"/>
                <a:ext cx="1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92" name="Line 607"/>
              <p:cNvSpPr>
                <a:spLocks noChangeShapeType="1"/>
              </p:cNvSpPr>
              <p:nvPr/>
            </p:nvSpPr>
            <p:spPr bwMode="auto">
              <a:xfrm>
                <a:off x="499" y="856"/>
                <a:ext cx="1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93" name="Line 608"/>
              <p:cNvSpPr>
                <a:spLocks noChangeShapeType="1"/>
              </p:cNvSpPr>
              <p:nvPr/>
            </p:nvSpPr>
            <p:spPr bwMode="auto">
              <a:xfrm>
                <a:off x="499" y="784"/>
                <a:ext cx="1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94" name="Freeform 609"/>
              <p:cNvSpPr>
                <a:spLocks/>
              </p:cNvSpPr>
              <p:nvPr/>
            </p:nvSpPr>
            <p:spPr bwMode="auto">
              <a:xfrm>
                <a:off x="1550" y="991"/>
                <a:ext cx="33" cy="54"/>
              </a:xfrm>
              <a:custGeom>
                <a:avLst/>
                <a:gdLst>
                  <a:gd name="T0" fmla="*/ 30 w 33"/>
                  <a:gd name="T1" fmla="*/ 8 h 54"/>
                  <a:gd name="T2" fmla="*/ 33 w 33"/>
                  <a:gd name="T3" fmla="*/ 15 h 54"/>
                  <a:gd name="T4" fmla="*/ 33 w 33"/>
                  <a:gd name="T5" fmla="*/ 0 h 54"/>
                  <a:gd name="T6" fmla="*/ 30 w 33"/>
                  <a:gd name="T7" fmla="*/ 8 h 54"/>
                  <a:gd name="T8" fmla="*/ 26 w 33"/>
                  <a:gd name="T9" fmla="*/ 3 h 54"/>
                  <a:gd name="T10" fmla="*/ 20 w 33"/>
                  <a:gd name="T11" fmla="*/ 0 h 54"/>
                  <a:gd name="T12" fmla="*/ 15 w 33"/>
                  <a:gd name="T13" fmla="*/ 0 h 54"/>
                  <a:gd name="T14" fmla="*/ 9 w 33"/>
                  <a:gd name="T15" fmla="*/ 3 h 54"/>
                  <a:gd name="T16" fmla="*/ 5 w 33"/>
                  <a:gd name="T17" fmla="*/ 8 h 54"/>
                  <a:gd name="T18" fmla="*/ 2 w 33"/>
                  <a:gd name="T19" fmla="*/ 14 h 54"/>
                  <a:gd name="T20" fmla="*/ 0 w 33"/>
                  <a:gd name="T21" fmla="*/ 21 h 54"/>
                  <a:gd name="T22" fmla="*/ 0 w 33"/>
                  <a:gd name="T23" fmla="*/ 33 h 54"/>
                  <a:gd name="T24" fmla="*/ 2 w 33"/>
                  <a:gd name="T25" fmla="*/ 41 h 54"/>
                  <a:gd name="T26" fmla="*/ 5 w 33"/>
                  <a:gd name="T27" fmla="*/ 47 h 54"/>
                  <a:gd name="T28" fmla="*/ 9 w 33"/>
                  <a:gd name="T29" fmla="*/ 51 h 54"/>
                  <a:gd name="T30" fmla="*/ 15 w 33"/>
                  <a:gd name="T31" fmla="*/ 54 h 54"/>
                  <a:gd name="T32" fmla="*/ 20 w 33"/>
                  <a:gd name="T33" fmla="*/ 54 h 54"/>
                  <a:gd name="T34" fmla="*/ 26 w 33"/>
                  <a:gd name="T35" fmla="*/ 51 h 54"/>
                  <a:gd name="T36" fmla="*/ 30 w 33"/>
                  <a:gd name="T37" fmla="*/ 47 h 54"/>
                  <a:gd name="T38" fmla="*/ 33 w 33"/>
                  <a:gd name="T39" fmla="*/ 4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54">
                    <a:moveTo>
                      <a:pt x="30" y="8"/>
                    </a:moveTo>
                    <a:lnTo>
                      <a:pt x="33" y="15"/>
                    </a:lnTo>
                    <a:lnTo>
                      <a:pt x="33" y="0"/>
                    </a:lnTo>
                    <a:lnTo>
                      <a:pt x="30" y="8"/>
                    </a:lnTo>
                    <a:lnTo>
                      <a:pt x="26" y="3"/>
                    </a:lnTo>
                    <a:lnTo>
                      <a:pt x="20" y="0"/>
                    </a:lnTo>
                    <a:lnTo>
                      <a:pt x="15" y="0"/>
                    </a:lnTo>
                    <a:lnTo>
                      <a:pt x="9" y="3"/>
                    </a:lnTo>
                    <a:lnTo>
                      <a:pt x="5" y="8"/>
                    </a:lnTo>
                    <a:lnTo>
                      <a:pt x="2" y="14"/>
                    </a:lnTo>
                    <a:lnTo>
                      <a:pt x="0" y="21"/>
                    </a:lnTo>
                    <a:lnTo>
                      <a:pt x="0" y="33"/>
                    </a:lnTo>
                    <a:lnTo>
                      <a:pt x="2" y="41"/>
                    </a:lnTo>
                    <a:lnTo>
                      <a:pt x="5" y="47"/>
                    </a:lnTo>
                    <a:lnTo>
                      <a:pt x="9" y="51"/>
                    </a:lnTo>
                    <a:lnTo>
                      <a:pt x="15" y="54"/>
                    </a:lnTo>
                    <a:lnTo>
                      <a:pt x="20" y="54"/>
                    </a:lnTo>
                    <a:lnTo>
                      <a:pt x="26" y="51"/>
                    </a:lnTo>
                    <a:lnTo>
                      <a:pt x="30" y="47"/>
                    </a:lnTo>
                    <a:lnTo>
                      <a:pt x="33" y="41"/>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95" name="Freeform 610"/>
              <p:cNvSpPr>
                <a:spLocks/>
              </p:cNvSpPr>
              <p:nvPr/>
            </p:nvSpPr>
            <p:spPr bwMode="auto">
              <a:xfrm>
                <a:off x="1552" y="991"/>
                <a:ext cx="13" cy="54"/>
              </a:xfrm>
              <a:custGeom>
                <a:avLst/>
                <a:gdLst>
                  <a:gd name="T0" fmla="*/ 13 w 13"/>
                  <a:gd name="T1" fmla="*/ 0 h 54"/>
                  <a:gd name="T2" fmla="*/ 9 w 13"/>
                  <a:gd name="T3" fmla="*/ 3 h 54"/>
                  <a:gd name="T4" fmla="*/ 4 w 13"/>
                  <a:gd name="T5" fmla="*/ 8 h 54"/>
                  <a:gd name="T6" fmla="*/ 3 w 13"/>
                  <a:gd name="T7" fmla="*/ 14 h 54"/>
                  <a:gd name="T8" fmla="*/ 0 w 13"/>
                  <a:gd name="T9" fmla="*/ 21 h 54"/>
                  <a:gd name="T10" fmla="*/ 0 w 13"/>
                  <a:gd name="T11" fmla="*/ 33 h 54"/>
                  <a:gd name="T12" fmla="*/ 3 w 13"/>
                  <a:gd name="T13" fmla="*/ 41 h 54"/>
                  <a:gd name="T14" fmla="*/ 4 w 13"/>
                  <a:gd name="T15" fmla="*/ 47 h 54"/>
                  <a:gd name="T16" fmla="*/ 9 w 13"/>
                  <a:gd name="T17" fmla="*/ 51 h 54"/>
                  <a:gd name="T18" fmla="*/ 13 w 13"/>
                  <a:gd name="T19"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54">
                    <a:moveTo>
                      <a:pt x="13" y="0"/>
                    </a:moveTo>
                    <a:lnTo>
                      <a:pt x="9" y="3"/>
                    </a:lnTo>
                    <a:lnTo>
                      <a:pt x="4" y="8"/>
                    </a:lnTo>
                    <a:lnTo>
                      <a:pt x="3" y="14"/>
                    </a:lnTo>
                    <a:lnTo>
                      <a:pt x="0" y="21"/>
                    </a:lnTo>
                    <a:lnTo>
                      <a:pt x="0" y="33"/>
                    </a:lnTo>
                    <a:lnTo>
                      <a:pt x="3" y="41"/>
                    </a:lnTo>
                    <a:lnTo>
                      <a:pt x="4" y="47"/>
                    </a:lnTo>
                    <a:lnTo>
                      <a:pt x="9" y="51"/>
                    </a:lnTo>
                    <a:lnTo>
                      <a:pt x="13"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96" name="Freeform 611"/>
              <p:cNvSpPr>
                <a:spLocks/>
              </p:cNvSpPr>
              <p:nvPr/>
            </p:nvSpPr>
            <p:spPr bwMode="auto">
              <a:xfrm>
                <a:off x="1598" y="1009"/>
                <a:ext cx="29" cy="36"/>
              </a:xfrm>
              <a:custGeom>
                <a:avLst/>
                <a:gdLst>
                  <a:gd name="T0" fmla="*/ 2 w 29"/>
                  <a:gd name="T1" fmla="*/ 5 h 36"/>
                  <a:gd name="T2" fmla="*/ 2 w 29"/>
                  <a:gd name="T3" fmla="*/ 8 h 36"/>
                  <a:gd name="T4" fmla="*/ 0 w 29"/>
                  <a:gd name="T5" fmla="*/ 8 h 36"/>
                  <a:gd name="T6" fmla="*/ 0 w 29"/>
                  <a:gd name="T7" fmla="*/ 5 h 36"/>
                  <a:gd name="T8" fmla="*/ 2 w 29"/>
                  <a:gd name="T9" fmla="*/ 3 h 36"/>
                  <a:gd name="T10" fmla="*/ 6 w 29"/>
                  <a:gd name="T11" fmla="*/ 0 h 36"/>
                  <a:gd name="T12" fmla="*/ 15 w 29"/>
                  <a:gd name="T13" fmla="*/ 0 h 36"/>
                  <a:gd name="T14" fmla="*/ 20 w 29"/>
                  <a:gd name="T15" fmla="*/ 3 h 36"/>
                  <a:gd name="T16" fmla="*/ 21 w 29"/>
                  <a:gd name="T17" fmla="*/ 5 h 36"/>
                  <a:gd name="T18" fmla="*/ 24 w 29"/>
                  <a:gd name="T19" fmla="*/ 11 h 36"/>
                  <a:gd name="T20" fmla="*/ 24 w 29"/>
                  <a:gd name="T21" fmla="*/ 29 h 36"/>
                  <a:gd name="T22" fmla="*/ 26 w 29"/>
                  <a:gd name="T23" fmla="*/ 33 h 36"/>
                  <a:gd name="T24" fmla="*/ 29 w 29"/>
                  <a:gd name="T25"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36">
                    <a:moveTo>
                      <a:pt x="2" y="5"/>
                    </a:moveTo>
                    <a:lnTo>
                      <a:pt x="2" y="8"/>
                    </a:lnTo>
                    <a:lnTo>
                      <a:pt x="0" y="8"/>
                    </a:lnTo>
                    <a:lnTo>
                      <a:pt x="0" y="5"/>
                    </a:lnTo>
                    <a:lnTo>
                      <a:pt x="2" y="3"/>
                    </a:lnTo>
                    <a:lnTo>
                      <a:pt x="6" y="0"/>
                    </a:lnTo>
                    <a:lnTo>
                      <a:pt x="15" y="0"/>
                    </a:lnTo>
                    <a:lnTo>
                      <a:pt x="20" y="3"/>
                    </a:lnTo>
                    <a:lnTo>
                      <a:pt x="21" y="5"/>
                    </a:lnTo>
                    <a:lnTo>
                      <a:pt x="24" y="11"/>
                    </a:lnTo>
                    <a:lnTo>
                      <a:pt x="24" y="29"/>
                    </a:lnTo>
                    <a:lnTo>
                      <a:pt x="26" y="33"/>
                    </a:lnTo>
                    <a:lnTo>
                      <a:pt x="29" y="3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97" name="Freeform 612"/>
              <p:cNvSpPr>
                <a:spLocks/>
              </p:cNvSpPr>
              <p:nvPr/>
            </p:nvSpPr>
            <p:spPr bwMode="auto">
              <a:xfrm>
                <a:off x="1619" y="1014"/>
                <a:ext cx="9" cy="31"/>
              </a:xfrm>
              <a:custGeom>
                <a:avLst/>
                <a:gdLst>
                  <a:gd name="T0" fmla="*/ 0 w 9"/>
                  <a:gd name="T1" fmla="*/ 0 h 31"/>
                  <a:gd name="T2" fmla="*/ 0 w 9"/>
                  <a:gd name="T3" fmla="*/ 24 h 31"/>
                  <a:gd name="T4" fmla="*/ 3 w 9"/>
                  <a:gd name="T5" fmla="*/ 28 h 31"/>
                  <a:gd name="T6" fmla="*/ 8 w 9"/>
                  <a:gd name="T7" fmla="*/ 31 h 31"/>
                  <a:gd name="T8" fmla="*/ 9 w 9"/>
                  <a:gd name="T9" fmla="*/ 31 h 31"/>
                </a:gdLst>
                <a:ahLst/>
                <a:cxnLst>
                  <a:cxn ang="0">
                    <a:pos x="T0" y="T1"/>
                  </a:cxn>
                  <a:cxn ang="0">
                    <a:pos x="T2" y="T3"/>
                  </a:cxn>
                  <a:cxn ang="0">
                    <a:pos x="T4" y="T5"/>
                  </a:cxn>
                  <a:cxn ang="0">
                    <a:pos x="T6" y="T7"/>
                  </a:cxn>
                  <a:cxn ang="0">
                    <a:pos x="T8" y="T9"/>
                  </a:cxn>
                </a:cxnLst>
                <a:rect l="0" t="0" r="r" b="b"/>
                <a:pathLst>
                  <a:path w="9" h="31">
                    <a:moveTo>
                      <a:pt x="0" y="0"/>
                    </a:moveTo>
                    <a:lnTo>
                      <a:pt x="0" y="24"/>
                    </a:lnTo>
                    <a:lnTo>
                      <a:pt x="3" y="28"/>
                    </a:lnTo>
                    <a:lnTo>
                      <a:pt x="8" y="31"/>
                    </a:lnTo>
                    <a:lnTo>
                      <a:pt x="9" y="31"/>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98" name="Freeform 613"/>
              <p:cNvSpPr>
                <a:spLocks/>
              </p:cNvSpPr>
              <p:nvPr/>
            </p:nvSpPr>
            <p:spPr bwMode="auto">
              <a:xfrm>
                <a:off x="1595" y="1020"/>
                <a:ext cx="24" cy="25"/>
              </a:xfrm>
              <a:custGeom>
                <a:avLst/>
                <a:gdLst>
                  <a:gd name="T0" fmla="*/ 24 w 24"/>
                  <a:gd name="T1" fmla="*/ 0 h 25"/>
                  <a:gd name="T2" fmla="*/ 23 w 24"/>
                  <a:gd name="T3" fmla="*/ 3 h 25"/>
                  <a:gd name="T4" fmla="*/ 9 w 24"/>
                  <a:gd name="T5" fmla="*/ 4 h 25"/>
                  <a:gd name="T6" fmla="*/ 3 w 24"/>
                  <a:gd name="T7" fmla="*/ 7 h 25"/>
                  <a:gd name="T8" fmla="*/ 0 w 24"/>
                  <a:gd name="T9" fmla="*/ 12 h 25"/>
                  <a:gd name="T10" fmla="*/ 0 w 24"/>
                  <a:gd name="T11" fmla="*/ 18 h 25"/>
                  <a:gd name="T12" fmla="*/ 3 w 24"/>
                  <a:gd name="T13" fmla="*/ 22 h 25"/>
                  <a:gd name="T14" fmla="*/ 9 w 24"/>
                  <a:gd name="T15" fmla="*/ 25 h 25"/>
                  <a:gd name="T16" fmla="*/ 17 w 24"/>
                  <a:gd name="T17" fmla="*/ 25 h 25"/>
                  <a:gd name="T18" fmla="*/ 20 w 24"/>
                  <a:gd name="T19" fmla="*/ 22 h 25"/>
                  <a:gd name="T20" fmla="*/ 24 w 24"/>
                  <a:gd name="T21" fmla="*/ 18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25">
                    <a:moveTo>
                      <a:pt x="24" y="0"/>
                    </a:moveTo>
                    <a:lnTo>
                      <a:pt x="23" y="3"/>
                    </a:lnTo>
                    <a:lnTo>
                      <a:pt x="9" y="4"/>
                    </a:lnTo>
                    <a:lnTo>
                      <a:pt x="3" y="7"/>
                    </a:lnTo>
                    <a:lnTo>
                      <a:pt x="0" y="12"/>
                    </a:lnTo>
                    <a:lnTo>
                      <a:pt x="0" y="18"/>
                    </a:lnTo>
                    <a:lnTo>
                      <a:pt x="3" y="22"/>
                    </a:lnTo>
                    <a:lnTo>
                      <a:pt x="9" y="25"/>
                    </a:lnTo>
                    <a:lnTo>
                      <a:pt x="17" y="25"/>
                    </a:lnTo>
                    <a:lnTo>
                      <a:pt x="20" y="22"/>
                    </a:lnTo>
                    <a:lnTo>
                      <a:pt x="24" y="18"/>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99" name="Freeform 614"/>
              <p:cNvSpPr>
                <a:spLocks/>
              </p:cNvSpPr>
              <p:nvPr/>
            </p:nvSpPr>
            <p:spPr bwMode="auto">
              <a:xfrm>
                <a:off x="1598" y="1024"/>
                <a:ext cx="6" cy="21"/>
              </a:xfrm>
              <a:custGeom>
                <a:avLst/>
                <a:gdLst>
                  <a:gd name="T0" fmla="*/ 6 w 6"/>
                  <a:gd name="T1" fmla="*/ 0 h 21"/>
                  <a:gd name="T2" fmla="*/ 2 w 6"/>
                  <a:gd name="T3" fmla="*/ 3 h 21"/>
                  <a:gd name="T4" fmla="*/ 0 w 6"/>
                  <a:gd name="T5" fmla="*/ 8 h 21"/>
                  <a:gd name="T6" fmla="*/ 0 w 6"/>
                  <a:gd name="T7" fmla="*/ 14 h 21"/>
                  <a:gd name="T8" fmla="*/ 2 w 6"/>
                  <a:gd name="T9" fmla="*/ 18 h 21"/>
                  <a:gd name="T10" fmla="*/ 6 w 6"/>
                  <a:gd name="T11" fmla="*/ 21 h 21"/>
                </a:gdLst>
                <a:ahLst/>
                <a:cxnLst>
                  <a:cxn ang="0">
                    <a:pos x="T0" y="T1"/>
                  </a:cxn>
                  <a:cxn ang="0">
                    <a:pos x="T2" y="T3"/>
                  </a:cxn>
                  <a:cxn ang="0">
                    <a:pos x="T4" y="T5"/>
                  </a:cxn>
                  <a:cxn ang="0">
                    <a:pos x="T6" y="T7"/>
                  </a:cxn>
                  <a:cxn ang="0">
                    <a:pos x="T8" y="T9"/>
                  </a:cxn>
                  <a:cxn ang="0">
                    <a:pos x="T10" y="T11"/>
                  </a:cxn>
                </a:cxnLst>
                <a:rect l="0" t="0" r="r" b="b"/>
                <a:pathLst>
                  <a:path w="6" h="21">
                    <a:moveTo>
                      <a:pt x="6" y="0"/>
                    </a:moveTo>
                    <a:lnTo>
                      <a:pt x="2" y="3"/>
                    </a:lnTo>
                    <a:lnTo>
                      <a:pt x="0" y="8"/>
                    </a:lnTo>
                    <a:lnTo>
                      <a:pt x="0" y="14"/>
                    </a:lnTo>
                    <a:lnTo>
                      <a:pt x="2" y="18"/>
                    </a:lnTo>
                    <a:lnTo>
                      <a:pt x="6" y="21"/>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00" name="Line 615"/>
              <p:cNvSpPr>
                <a:spLocks noChangeShapeType="1"/>
              </p:cNvSpPr>
              <p:nvPr/>
            </p:nvSpPr>
            <p:spPr bwMode="auto">
              <a:xfrm>
                <a:off x="1643" y="1009"/>
                <a:ext cx="0" cy="36"/>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01" name="Line 616"/>
              <p:cNvSpPr>
                <a:spLocks noChangeShapeType="1"/>
              </p:cNvSpPr>
              <p:nvPr/>
            </p:nvSpPr>
            <p:spPr bwMode="auto">
              <a:xfrm>
                <a:off x="1646" y="1009"/>
                <a:ext cx="0" cy="36"/>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208" name="Group 818"/>
            <p:cNvGrpSpPr>
              <a:grpSpLocks/>
            </p:cNvGrpSpPr>
            <p:nvPr/>
          </p:nvGrpSpPr>
          <p:grpSpPr bwMode="auto">
            <a:xfrm>
              <a:off x="1938338" y="1082675"/>
              <a:ext cx="2044700" cy="3041650"/>
              <a:chOff x="1221" y="682"/>
              <a:chExt cx="1288" cy="1916"/>
            </a:xfrm>
          </p:grpSpPr>
          <p:sp>
            <p:nvSpPr>
              <p:cNvPr id="302" name="Freeform 618"/>
              <p:cNvSpPr>
                <a:spLocks/>
              </p:cNvSpPr>
              <p:nvPr/>
            </p:nvSpPr>
            <p:spPr bwMode="auto">
              <a:xfrm>
                <a:off x="1646" y="1009"/>
                <a:ext cx="20" cy="15"/>
              </a:xfrm>
              <a:custGeom>
                <a:avLst/>
                <a:gdLst>
                  <a:gd name="T0" fmla="*/ 0 w 20"/>
                  <a:gd name="T1" fmla="*/ 15 h 15"/>
                  <a:gd name="T2" fmla="*/ 2 w 20"/>
                  <a:gd name="T3" fmla="*/ 8 h 15"/>
                  <a:gd name="T4" fmla="*/ 6 w 20"/>
                  <a:gd name="T5" fmla="*/ 3 h 15"/>
                  <a:gd name="T6" fmla="*/ 11 w 20"/>
                  <a:gd name="T7" fmla="*/ 0 h 15"/>
                  <a:gd name="T8" fmla="*/ 17 w 20"/>
                  <a:gd name="T9" fmla="*/ 0 h 15"/>
                  <a:gd name="T10" fmla="*/ 20 w 20"/>
                  <a:gd name="T11" fmla="*/ 3 h 15"/>
                  <a:gd name="T12" fmla="*/ 20 w 20"/>
                  <a:gd name="T13" fmla="*/ 5 h 15"/>
                  <a:gd name="T14" fmla="*/ 17 w 20"/>
                  <a:gd name="T15" fmla="*/ 8 h 15"/>
                  <a:gd name="T16" fmla="*/ 15 w 20"/>
                  <a:gd name="T17" fmla="*/ 5 h 15"/>
                  <a:gd name="T18" fmla="*/ 17 w 20"/>
                  <a:gd name="T19"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15">
                    <a:moveTo>
                      <a:pt x="0" y="15"/>
                    </a:moveTo>
                    <a:lnTo>
                      <a:pt x="2" y="8"/>
                    </a:lnTo>
                    <a:lnTo>
                      <a:pt x="6" y="3"/>
                    </a:lnTo>
                    <a:lnTo>
                      <a:pt x="11" y="0"/>
                    </a:lnTo>
                    <a:lnTo>
                      <a:pt x="17" y="0"/>
                    </a:lnTo>
                    <a:lnTo>
                      <a:pt x="20" y="3"/>
                    </a:lnTo>
                    <a:lnTo>
                      <a:pt x="20" y="5"/>
                    </a:lnTo>
                    <a:lnTo>
                      <a:pt x="17" y="8"/>
                    </a:lnTo>
                    <a:lnTo>
                      <a:pt x="15" y="5"/>
                    </a:lnTo>
                    <a:lnTo>
                      <a:pt x="17" y="3"/>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3" name="Line 619"/>
              <p:cNvSpPr>
                <a:spLocks noChangeShapeType="1"/>
              </p:cNvSpPr>
              <p:nvPr/>
            </p:nvSpPr>
            <p:spPr bwMode="auto">
              <a:xfrm>
                <a:off x="1637" y="1009"/>
                <a:ext cx="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4" name="Line 620"/>
              <p:cNvSpPr>
                <a:spLocks noChangeShapeType="1"/>
              </p:cNvSpPr>
              <p:nvPr/>
            </p:nvSpPr>
            <p:spPr bwMode="auto">
              <a:xfrm>
                <a:off x="1637" y="1045"/>
                <a:ext cx="1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5" name="Line 621"/>
              <p:cNvSpPr>
                <a:spLocks noChangeShapeType="1"/>
              </p:cNvSpPr>
              <p:nvPr/>
            </p:nvSpPr>
            <p:spPr bwMode="auto">
              <a:xfrm>
                <a:off x="1681" y="1009"/>
                <a:ext cx="0" cy="36"/>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6" name="Line 622"/>
              <p:cNvSpPr>
                <a:spLocks noChangeShapeType="1"/>
              </p:cNvSpPr>
              <p:nvPr/>
            </p:nvSpPr>
            <p:spPr bwMode="auto">
              <a:xfrm>
                <a:off x="1682" y="1009"/>
                <a:ext cx="0" cy="36"/>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7" name="Freeform 623"/>
              <p:cNvSpPr>
                <a:spLocks/>
              </p:cNvSpPr>
              <p:nvPr/>
            </p:nvSpPr>
            <p:spPr bwMode="auto">
              <a:xfrm>
                <a:off x="1682" y="1009"/>
                <a:ext cx="20" cy="15"/>
              </a:xfrm>
              <a:custGeom>
                <a:avLst/>
                <a:gdLst>
                  <a:gd name="T0" fmla="*/ 0 w 20"/>
                  <a:gd name="T1" fmla="*/ 15 h 15"/>
                  <a:gd name="T2" fmla="*/ 3 w 20"/>
                  <a:gd name="T3" fmla="*/ 8 h 15"/>
                  <a:gd name="T4" fmla="*/ 8 w 20"/>
                  <a:gd name="T5" fmla="*/ 3 h 15"/>
                  <a:gd name="T6" fmla="*/ 11 w 20"/>
                  <a:gd name="T7" fmla="*/ 0 h 15"/>
                  <a:gd name="T8" fmla="*/ 18 w 20"/>
                  <a:gd name="T9" fmla="*/ 0 h 15"/>
                  <a:gd name="T10" fmla="*/ 20 w 20"/>
                  <a:gd name="T11" fmla="*/ 3 h 15"/>
                  <a:gd name="T12" fmla="*/ 20 w 20"/>
                  <a:gd name="T13" fmla="*/ 5 h 15"/>
                  <a:gd name="T14" fmla="*/ 18 w 20"/>
                  <a:gd name="T15" fmla="*/ 8 h 15"/>
                  <a:gd name="T16" fmla="*/ 15 w 20"/>
                  <a:gd name="T17" fmla="*/ 5 h 15"/>
                  <a:gd name="T18" fmla="*/ 18 w 20"/>
                  <a:gd name="T19"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15">
                    <a:moveTo>
                      <a:pt x="0" y="15"/>
                    </a:moveTo>
                    <a:lnTo>
                      <a:pt x="3" y="8"/>
                    </a:lnTo>
                    <a:lnTo>
                      <a:pt x="8" y="3"/>
                    </a:lnTo>
                    <a:lnTo>
                      <a:pt x="11" y="0"/>
                    </a:lnTo>
                    <a:lnTo>
                      <a:pt x="18" y="0"/>
                    </a:lnTo>
                    <a:lnTo>
                      <a:pt x="20" y="3"/>
                    </a:lnTo>
                    <a:lnTo>
                      <a:pt x="20" y="5"/>
                    </a:lnTo>
                    <a:lnTo>
                      <a:pt x="18" y="8"/>
                    </a:lnTo>
                    <a:lnTo>
                      <a:pt x="15" y="5"/>
                    </a:lnTo>
                    <a:lnTo>
                      <a:pt x="18" y="3"/>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8" name="Line 624"/>
              <p:cNvSpPr>
                <a:spLocks noChangeShapeType="1"/>
              </p:cNvSpPr>
              <p:nvPr/>
            </p:nvSpPr>
            <p:spPr bwMode="auto">
              <a:xfrm>
                <a:off x="1673" y="1009"/>
                <a:ext cx="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9" name="Line 625"/>
              <p:cNvSpPr>
                <a:spLocks noChangeShapeType="1"/>
              </p:cNvSpPr>
              <p:nvPr/>
            </p:nvSpPr>
            <p:spPr bwMode="auto">
              <a:xfrm>
                <a:off x="1673" y="1045"/>
                <a:ext cx="17"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0" name="Freeform 626"/>
              <p:cNvSpPr>
                <a:spLocks/>
              </p:cNvSpPr>
              <p:nvPr/>
            </p:nvSpPr>
            <p:spPr bwMode="auto">
              <a:xfrm>
                <a:off x="1715" y="991"/>
                <a:ext cx="5" cy="5"/>
              </a:xfrm>
              <a:custGeom>
                <a:avLst/>
                <a:gdLst>
                  <a:gd name="T0" fmla="*/ 2 w 5"/>
                  <a:gd name="T1" fmla="*/ 0 h 5"/>
                  <a:gd name="T2" fmla="*/ 0 w 5"/>
                  <a:gd name="T3" fmla="*/ 3 h 5"/>
                  <a:gd name="T4" fmla="*/ 2 w 5"/>
                  <a:gd name="T5" fmla="*/ 5 h 5"/>
                  <a:gd name="T6" fmla="*/ 5 w 5"/>
                  <a:gd name="T7" fmla="*/ 3 h 5"/>
                  <a:gd name="T8" fmla="*/ 2 w 5"/>
                  <a:gd name="T9" fmla="*/ 0 h 5"/>
                </a:gdLst>
                <a:ahLst/>
                <a:cxnLst>
                  <a:cxn ang="0">
                    <a:pos x="T0" y="T1"/>
                  </a:cxn>
                  <a:cxn ang="0">
                    <a:pos x="T2" y="T3"/>
                  </a:cxn>
                  <a:cxn ang="0">
                    <a:pos x="T4" y="T5"/>
                  </a:cxn>
                  <a:cxn ang="0">
                    <a:pos x="T6" y="T7"/>
                  </a:cxn>
                  <a:cxn ang="0">
                    <a:pos x="T8" y="T9"/>
                  </a:cxn>
                </a:cxnLst>
                <a:rect l="0" t="0" r="r" b="b"/>
                <a:pathLst>
                  <a:path w="5" h="5">
                    <a:moveTo>
                      <a:pt x="2" y="0"/>
                    </a:moveTo>
                    <a:lnTo>
                      <a:pt x="0" y="3"/>
                    </a:lnTo>
                    <a:lnTo>
                      <a:pt x="2" y="5"/>
                    </a:lnTo>
                    <a:lnTo>
                      <a:pt x="5" y="3"/>
                    </a:lnTo>
                    <a:lnTo>
                      <a:pt x="2"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1" name="Line 627"/>
              <p:cNvSpPr>
                <a:spLocks noChangeShapeType="1"/>
              </p:cNvSpPr>
              <p:nvPr/>
            </p:nvSpPr>
            <p:spPr bwMode="auto">
              <a:xfrm>
                <a:off x="1717" y="1009"/>
                <a:ext cx="0" cy="36"/>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2" name="Line 628"/>
              <p:cNvSpPr>
                <a:spLocks noChangeShapeType="1"/>
              </p:cNvSpPr>
              <p:nvPr/>
            </p:nvSpPr>
            <p:spPr bwMode="auto">
              <a:xfrm>
                <a:off x="1720" y="1009"/>
                <a:ext cx="0" cy="36"/>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3" name="Line 629"/>
              <p:cNvSpPr>
                <a:spLocks noChangeShapeType="1"/>
              </p:cNvSpPr>
              <p:nvPr/>
            </p:nvSpPr>
            <p:spPr bwMode="auto">
              <a:xfrm>
                <a:off x="1711" y="1009"/>
                <a:ext cx="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4" name="Line 630"/>
              <p:cNvSpPr>
                <a:spLocks noChangeShapeType="1"/>
              </p:cNvSpPr>
              <p:nvPr/>
            </p:nvSpPr>
            <p:spPr bwMode="auto">
              <a:xfrm>
                <a:off x="1711" y="1045"/>
                <a:ext cx="1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5" name="Line 631"/>
              <p:cNvSpPr>
                <a:spLocks noChangeShapeType="1"/>
              </p:cNvSpPr>
              <p:nvPr/>
            </p:nvSpPr>
            <p:spPr bwMode="auto">
              <a:xfrm>
                <a:off x="1741" y="1009"/>
                <a:ext cx="0" cy="36"/>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6" name="Line 632"/>
              <p:cNvSpPr>
                <a:spLocks noChangeShapeType="1"/>
              </p:cNvSpPr>
              <p:nvPr/>
            </p:nvSpPr>
            <p:spPr bwMode="auto">
              <a:xfrm>
                <a:off x="1744" y="1009"/>
                <a:ext cx="0" cy="36"/>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7" name="Freeform 633"/>
              <p:cNvSpPr>
                <a:spLocks/>
              </p:cNvSpPr>
              <p:nvPr/>
            </p:nvSpPr>
            <p:spPr bwMode="auto">
              <a:xfrm>
                <a:off x="1744" y="1009"/>
                <a:ext cx="22" cy="36"/>
              </a:xfrm>
              <a:custGeom>
                <a:avLst/>
                <a:gdLst>
                  <a:gd name="T0" fmla="*/ 0 w 22"/>
                  <a:gd name="T1" fmla="*/ 8 h 36"/>
                  <a:gd name="T2" fmla="*/ 4 w 22"/>
                  <a:gd name="T3" fmla="*/ 3 h 36"/>
                  <a:gd name="T4" fmla="*/ 10 w 22"/>
                  <a:gd name="T5" fmla="*/ 0 h 36"/>
                  <a:gd name="T6" fmla="*/ 15 w 22"/>
                  <a:gd name="T7" fmla="*/ 0 h 36"/>
                  <a:gd name="T8" fmla="*/ 21 w 22"/>
                  <a:gd name="T9" fmla="*/ 3 h 36"/>
                  <a:gd name="T10" fmla="*/ 22 w 22"/>
                  <a:gd name="T11" fmla="*/ 8 h 36"/>
                  <a:gd name="T12" fmla="*/ 22 w 22"/>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22" h="36">
                    <a:moveTo>
                      <a:pt x="0" y="8"/>
                    </a:moveTo>
                    <a:lnTo>
                      <a:pt x="4" y="3"/>
                    </a:lnTo>
                    <a:lnTo>
                      <a:pt x="10" y="0"/>
                    </a:lnTo>
                    <a:lnTo>
                      <a:pt x="15" y="0"/>
                    </a:lnTo>
                    <a:lnTo>
                      <a:pt x="21" y="3"/>
                    </a:lnTo>
                    <a:lnTo>
                      <a:pt x="22" y="8"/>
                    </a:lnTo>
                    <a:lnTo>
                      <a:pt x="22" y="3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8" name="Freeform 634"/>
              <p:cNvSpPr>
                <a:spLocks/>
              </p:cNvSpPr>
              <p:nvPr/>
            </p:nvSpPr>
            <p:spPr bwMode="auto">
              <a:xfrm>
                <a:off x="1759" y="1009"/>
                <a:ext cx="6" cy="36"/>
              </a:xfrm>
              <a:custGeom>
                <a:avLst/>
                <a:gdLst>
                  <a:gd name="T0" fmla="*/ 0 w 6"/>
                  <a:gd name="T1" fmla="*/ 0 h 36"/>
                  <a:gd name="T2" fmla="*/ 4 w 6"/>
                  <a:gd name="T3" fmla="*/ 3 h 36"/>
                  <a:gd name="T4" fmla="*/ 6 w 6"/>
                  <a:gd name="T5" fmla="*/ 8 h 36"/>
                  <a:gd name="T6" fmla="*/ 6 w 6"/>
                  <a:gd name="T7" fmla="*/ 36 h 36"/>
                </a:gdLst>
                <a:ahLst/>
                <a:cxnLst>
                  <a:cxn ang="0">
                    <a:pos x="T0" y="T1"/>
                  </a:cxn>
                  <a:cxn ang="0">
                    <a:pos x="T2" y="T3"/>
                  </a:cxn>
                  <a:cxn ang="0">
                    <a:pos x="T4" y="T5"/>
                  </a:cxn>
                  <a:cxn ang="0">
                    <a:pos x="T6" y="T7"/>
                  </a:cxn>
                </a:cxnLst>
                <a:rect l="0" t="0" r="r" b="b"/>
                <a:pathLst>
                  <a:path w="6" h="36">
                    <a:moveTo>
                      <a:pt x="0" y="0"/>
                    </a:moveTo>
                    <a:lnTo>
                      <a:pt x="4" y="3"/>
                    </a:lnTo>
                    <a:lnTo>
                      <a:pt x="6" y="8"/>
                    </a:lnTo>
                    <a:lnTo>
                      <a:pt x="6" y="3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9" name="Line 635"/>
              <p:cNvSpPr>
                <a:spLocks noChangeShapeType="1"/>
              </p:cNvSpPr>
              <p:nvPr/>
            </p:nvSpPr>
            <p:spPr bwMode="auto">
              <a:xfrm>
                <a:off x="1735" y="1009"/>
                <a:ext cx="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0" name="Line 636"/>
              <p:cNvSpPr>
                <a:spLocks noChangeShapeType="1"/>
              </p:cNvSpPr>
              <p:nvPr/>
            </p:nvSpPr>
            <p:spPr bwMode="auto">
              <a:xfrm>
                <a:off x="1735" y="1045"/>
                <a:ext cx="1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1" name="Line 637"/>
              <p:cNvSpPr>
                <a:spLocks noChangeShapeType="1"/>
              </p:cNvSpPr>
              <p:nvPr/>
            </p:nvSpPr>
            <p:spPr bwMode="auto">
              <a:xfrm>
                <a:off x="1759" y="1045"/>
                <a:ext cx="1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2" name="Freeform 638"/>
              <p:cNvSpPr>
                <a:spLocks/>
              </p:cNvSpPr>
              <p:nvPr/>
            </p:nvSpPr>
            <p:spPr bwMode="auto">
              <a:xfrm>
                <a:off x="1787" y="1009"/>
                <a:ext cx="21" cy="26"/>
              </a:xfrm>
              <a:custGeom>
                <a:avLst/>
                <a:gdLst>
                  <a:gd name="T0" fmla="*/ 8 w 21"/>
                  <a:gd name="T1" fmla="*/ 0 h 26"/>
                  <a:gd name="T2" fmla="*/ 5 w 21"/>
                  <a:gd name="T3" fmla="*/ 3 h 26"/>
                  <a:gd name="T4" fmla="*/ 2 w 21"/>
                  <a:gd name="T5" fmla="*/ 5 h 26"/>
                  <a:gd name="T6" fmla="*/ 0 w 21"/>
                  <a:gd name="T7" fmla="*/ 11 h 26"/>
                  <a:gd name="T8" fmla="*/ 0 w 21"/>
                  <a:gd name="T9" fmla="*/ 15 h 26"/>
                  <a:gd name="T10" fmla="*/ 2 w 21"/>
                  <a:gd name="T11" fmla="*/ 21 h 26"/>
                  <a:gd name="T12" fmla="*/ 5 w 21"/>
                  <a:gd name="T13" fmla="*/ 23 h 26"/>
                  <a:gd name="T14" fmla="*/ 8 w 21"/>
                  <a:gd name="T15" fmla="*/ 26 h 26"/>
                  <a:gd name="T16" fmla="*/ 12 w 21"/>
                  <a:gd name="T17" fmla="*/ 26 h 26"/>
                  <a:gd name="T18" fmla="*/ 17 w 21"/>
                  <a:gd name="T19" fmla="*/ 23 h 26"/>
                  <a:gd name="T20" fmla="*/ 20 w 21"/>
                  <a:gd name="T21" fmla="*/ 21 h 26"/>
                  <a:gd name="T22" fmla="*/ 21 w 21"/>
                  <a:gd name="T23" fmla="*/ 15 h 26"/>
                  <a:gd name="T24" fmla="*/ 21 w 21"/>
                  <a:gd name="T25" fmla="*/ 11 h 26"/>
                  <a:gd name="T26" fmla="*/ 20 w 21"/>
                  <a:gd name="T27" fmla="*/ 5 h 26"/>
                  <a:gd name="T28" fmla="*/ 17 w 21"/>
                  <a:gd name="T29" fmla="*/ 3 h 26"/>
                  <a:gd name="T30" fmla="*/ 12 w 21"/>
                  <a:gd name="T31" fmla="*/ 0 h 26"/>
                  <a:gd name="T32" fmla="*/ 8 w 21"/>
                  <a:gd name="T33"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 h="26">
                    <a:moveTo>
                      <a:pt x="8" y="0"/>
                    </a:moveTo>
                    <a:lnTo>
                      <a:pt x="5" y="3"/>
                    </a:lnTo>
                    <a:lnTo>
                      <a:pt x="2" y="5"/>
                    </a:lnTo>
                    <a:lnTo>
                      <a:pt x="0" y="11"/>
                    </a:lnTo>
                    <a:lnTo>
                      <a:pt x="0" y="15"/>
                    </a:lnTo>
                    <a:lnTo>
                      <a:pt x="2" y="21"/>
                    </a:lnTo>
                    <a:lnTo>
                      <a:pt x="5" y="23"/>
                    </a:lnTo>
                    <a:lnTo>
                      <a:pt x="8" y="26"/>
                    </a:lnTo>
                    <a:lnTo>
                      <a:pt x="12" y="26"/>
                    </a:lnTo>
                    <a:lnTo>
                      <a:pt x="17" y="23"/>
                    </a:lnTo>
                    <a:lnTo>
                      <a:pt x="20" y="21"/>
                    </a:lnTo>
                    <a:lnTo>
                      <a:pt x="21" y="15"/>
                    </a:lnTo>
                    <a:lnTo>
                      <a:pt x="21" y="11"/>
                    </a:lnTo>
                    <a:lnTo>
                      <a:pt x="20" y="5"/>
                    </a:lnTo>
                    <a:lnTo>
                      <a:pt x="17" y="3"/>
                    </a:lnTo>
                    <a:lnTo>
                      <a:pt x="12" y="0"/>
                    </a:lnTo>
                    <a:lnTo>
                      <a:pt x="8"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3" name="Freeform 639"/>
              <p:cNvSpPr>
                <a:spLocks/>
              </p:cNvSpPr>
              <p:nvPr/>
            </p:nvSpPr>
            <p:spPr bwMode="auto">
              <a:xfrm>
                <a:off x="1789" y="1012"/>
                <a:ext cx="3" cy="20"/>
              </a:xfrm>
              <a:custGeom>
                <a:avLst/>
                <a:gdLst>
                  <a:gd name="T0" fmla="*/ 3 w 3"/>
                  <a:gd name="T1" fmla="*/ 0 h 20"/>
                  <a:gd name="T2" fmla="*/ 0 w 3"/>
                  <a:gd name="T3" fmla="*/ 5 h 20"/>
                  <a:gd name="T4" fmla="*/ 0 w 3"/>
                  <a:gd name="T5" fmla="*/ 15 h 20"/>
                  <a:gd name="T6" fmla="*/ 3 w 3"/>
                  <a:gd name="T7" fmla="*/ 20 h 20"/>
                </a:gdLst>
                <a:ahLst/>
                <a:cxnLst>
                  <a:cxn ang="0">
                    <a:pos x="T0" y="T1"/>
                  </a:cxn>
                  <a:cxn ang="0">
                    <a:pos x="T2" y="T3"/>
                  </a:cxn>
                  <a:cxn ang="0">
                    <a:pos x="T4" y="T5"/>
                  </a:cxn>
                  <a:cxn ang="0">
                    <a:pos x="T6" y="T7"/>
                  </a:cxn>
                </a:cxnLst>
                <a:rect l="0" t="0" r="r" b="b"/>
                <a:pathLst>
                  <a:path w="3" h="20">
                    <a:moveTo>
                      <a:pt x="3" y="0"/>
                    </a:moveTo>
                    <a:lnTo>
                      <a:pt x="0" y="5"/>
                    </a:lnTo>
                    <a:lnTo>
                      <a:pt x="0" y="15"/>
                    </a:lnTo>
                    <a:lnTo>
                      <a:pt x="3" y="2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4" name="Freeform 640"/>
              <p:cNvSpPr>
                <a:spLocks/>
              </p:cNvSpPr>
              <p:nvPr/>
            </p:nvSpPr>
            <p:spPr bwMode="auto">
              <a:xfrm>
                <a:off x="1804" y="1012"/>
                <a:ext cx="3" cy="20"/>
              </a:xfrm>
              <a:custGeom>
                <a:avLst/>
                <a:gdLst>
                  <a:gd name="T0" fmla="*/ 0 w 3"/>
                  <a:gd name="T1" fmla="*/ 20 h 20"/>
                  <a:gd name="T2" fmla="*/ 3 w 3"/>
                  <a:gd name="T3" fmla="*/ 15 h 20"/>
                  <a:gd name="T4" fmla="*/ 3 w 3"/>
                  <a:gd name="T5" fmla="*/ 5 h 20"/>
                  <a:gd name="T6" fmla="*/ 0 w 3"/>
                  <a:gd name="T7" fmla="*/ 0 h 20"/>
                </a:gdLst>
                <a:ahLst/>
                <a:cxnLst>
                  <a:cxn ang="0">
                    <a:pos x="T0" y="T1"/>
                  </a:cxn>
                  <a:cxn ang="0">
                    <a:pos x="T2" y="T3"/>
                  </a:cxn>
                  <a:cxn ang="0">
                    <a:pos x="T4" y="T5"/>
                  </a:cxn>
                  <a:cxn ang="0">
                    <a:pos x="T6" y="T7"/>
                  </a:cxn>
                </a:cxnLst>
                <a:rect l="0" t="0" r="r" b="b"/>
                <a:pathLst>
                  <a:path w="3" h="20">
                    <a:moveTo>
                      <a:pt x="0" y="20"/>
                    </a:moveTo>
                    <a:lnTo>
                      <a:pt x="3" y="15"/>
                    </a:lnTo>
                    <a:lnTo>
                      <a:pt x="3" y="5"/>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5" name="Freeform 641"/>
              <p:cNvSpPr>
                <a:spLocks/>
              </p:cNvSpPr>
              <p:nvPr/>
            </p:nvSpPr>
            <p:spPr bwMode="auto">
              <a:xfrm>
                <a:off x="1807" y="1009"/>
                <a:ext cx="6" cy="5"/>
              </a:xfrm>
              <a:custGeom>
                <a:avLst/>
                <a:gdLst>
                  <a:gd name="T0" fmla="*/ 0 w 6"/>
                  <a:gd name="T1" fmla="*/ 5 h 5"/>
                  <a:gd name="T2" fmla="*/ 1 w 6"/>
                  <a:gd name="T3" fmla="*/ 3 h 5"/>
                  <a:gd name="T4" fmla="*/ 6 w 6"/>
                  <a:gd name="T5" fmla="*/ 0 h 5"/>
                  <a:gd name="T6" fmla="*/ 6 w 6"/>
                  <a:gd name="T7" fmla="*/ 3 h 5"/>
                  <a:gd name="T8" fmla="*/ 1 w 6"/>
                  <a:gd name="T9" fmla="*/ 3 h 5"/>
                </a:gdLst>
                <a:ahLst/>
                <a:cxnLst>
                  <a:cxn ang="0">
                    <a:pos x="T0" y="T1"/>
                  </a:cxn>
                  <a:cxn ang="0">
                    <a:pos x="T2" y="T3"/>
                  </a:cxn>
                  <a:cxn ang="0">
                    <a:pos x="T4" y="T5"/>
                  </a:cxn>
                  <a:cxn ang="0">
                    <a:pos x="T6" y="T7"/>
                  </a:cxn>
                  <a:cxn ang="0">
                    <a:pos x="T8" y="T9"/>
                  </a:cxn>
                </a:cxnLst>
                <a:rect l="0" t="0" r="r" b="b"/>
                <a:pathLst>
                  <a:path w="6" h="5">
                    <a:moveTo>
                      <a:pt x="0" y="5"/>
                    </a:moveTo>
                    <a:lnTo>
                      <a:pt x="1" y="3"/>
                    </a:lnTo>
                    <a:lnTo>
                      <a:pt x="6" y="0"/>
                    </a:lnTo>
                    <a:lnTo>
                      <a:pt x="6" y="3"/>
                    </a:lnTo>
                    <a:lnTo>
                      <a:pt x="1" y="3"/>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6" name="Freeform 642"/>
              <p:cNvSpPr>
                <a:spLocks/>
              </p:cNvSpPr>
              <p:nvPr/>
            </p:nvSpPr>
            <p:spPr bwMode="auto">
              <a:xfrm>
                <a:off x="1784" y="1030"/>
                <a:ext cx="29" cy="26"/>
              </a:xfrm>
              <a:custGeom>
                <a:avLst/>
                <a:gdLst>
                  <a:gd name="T0" fmla="*/ 5 w 29"/>
                  <a:gd name="T1" fmla="*/ 0 h 26"/>
                  <a:gd name="T2" fmla="*/ 3 w 29"/>
                  <a:gd name="T3" fmla="*/ 2 h 26"/>
                  <a:gd name="T4" fmla="*/ 0 w 29"/>
                  <a:gd name="T5" fmla="*/ 8 h 26"/>
                  <a:gd name="T6" fmla="*/ 0 w 29"/>
                  <a:gd name="T7" fmla="*/ 11 h 26"/>
                  <a:gd name="T8" fmla="*/ 3 w 29"/>
                  <a:gd name="T9" fmla="*/ 15 h 26"/>
                  <a:gd name="T10" fmla="*/ 9 w 29"/>
                  <a:gd name="T11" fmla="*/ 21 h 26"/>
                  <a:gd name="T12" fmla="*/ 20 w 29"/>
                  <a:gd name="T13" fmla="*/ 21 h 26"/>
                  <a:gd name="T14" fmla="*/ 27 w 29"/>
                  <a:gd name="T15" fmla="*/ 23 h 26"/>
                  <a:gd name="T16" fmla="*/ 29 w 29"/>
                  <a:gd name="T17"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26">
                    <a:moveTo>
                      <a:pt x="5" y="0"/>
                    </a:moveTo>
                    <a:lnTo>
                      <a:pt x="3" y="2"/>
                    </a:lnTo>
                    <a:lnTo>
                      <a:pt x="0" y="8"/>
                    </a:lnTo>
                    <a:lnTo>
                      <a:pt x="0" y="11"/>
                    </a:lnTo>
                    <a:lnTo>
                      <a:pt x="3" y="15"/>
                    </a:lnTo>
                    <a:lnTo>
                      <a:pt x="9" y="21"/>
                    </a:lnTo>
                    <a:lnTo>
                      <a:pt x="20" y="21"/>
                    </a:lnTo>
                    <a:lnTo>
                      <a:pt x="27" y="23"/>
                    </a:lnTo>
                    <a:lnTo>
                      <a:pt x="29" y="2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7" name="Freeform 643"/>
              <p:cNvSpPr>
                <a:spLocks/>
              </p:cNvSpPr>
              <p:nvPr/>
            </p:nvSpPr>
            <p:spPr bwMode="auto">
              <a:xfrm>
                <a:off x="1783" y="1041"/>
                <a:ext cx="30" cy="25"/>
              </a:xfrm>
              <a:custGeom>
                <a:avLst/>
                <a:gdLst>
                  <a:gd name="T0" fmla="*/ 1 w 30"/>
                  <a:gd name="T1" fmla="*/ 0 h 25"/>
                  <a:gd name="T2" fmla="*/ 4 w 30"/>
                  <a:gd name="T3" fmla="*/ 1 h 25"/>
                  <a:gd name="T4" fmla="*/ 10 w 30"/>
                  <a:gd name="T5" fmla="*/ 4 h 25"/>
                  <a:gd name="T6" fmla="*/ 21 w 30"/>
                  <a:gd name="T7" fmla="*/ 4 h 25"/>
                  <a:gd name="T8" fmla="*/ 28 w 30"/>
                  <a:gd name="T9" fmla="*/ 10 h 25"/>
                  <a:gd name="T10" fmla="*/ 30 w 30"/>
                  <a:gd name="T11" fmla="*/ 15 h 25"/>
                  <a:gd name="T12" fmla="*/ 30 w 30"/>
                  <a:gd name="T13" fmla="*/ 18 h 25"/>
                  <a:gd name="T14" fmla="*/ 28 w 30"/>
                  <a:gd name="T15" fmla="*/ 22 h 25"/>
                  <a:gd name="T16" fmla="*/ 21 w 30"/>
                  <a:gd name="T17" fmla="*/ 25 h 25"/>
                  <a:gd name="T18" fmla="*/ 9 w 30"/>
                  <a:gd name="T19" fmla="*/ 25 h 25"/>
                  <a:gd name="T20" fmla="*/ 1 w 30"/>
                  <a:gd name="T21" fmla="*/ 22 h 25"/>
                  <a:gd name="T22" fmla="*/ 0 w 30"/>
                  <a:gd name="T23" fmla="*/ 18 h 25"/>
                  <a:gd name="T24" fmla="*/ 0 w 30"/>
                  <a:gd name="T25" fmla="*/ 15 h 25"/>
                  <a:gd name="T26" fmla="*/ 1 w 30"/>
                  <a:gd name="T27" fmla="*/ 10 h 25"/>
                  <a:gd name="T28" fmla="*/ 9 w 30"/>
                  <a:gd name="T29" fmla="*/ 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 h="25">
                    <a:moveTo>
                      <a:pt x="1" y="0"/>
                    </a:moveTo>
                    <a:lnTo>
                      <a:pt x="4" y="1"/>
                    </a:lnTo>
                    <a:lnTo>
                      <a:pt x="10" y="4"/>
                    </a:lnTo>
                    <a:lnTo>
                      <a:pt x="21" y="4"/>
                    </a:lnTo>
                    <a:lnTo>
                      <a:pt x="28" y="10"/>
                    </a:lnTo>
                    <a:lnTo>
                      <a:pt x="30" y="15"/>
                    </a:lnTo>
                    <a:lnTo>
                      <a:pt x="30" y="18"/>
                    </a:lnTo>
                    <a:lnTo>
                      <a:pt x="28" y="22"/>
                    </a:lnTo>
                    <a:lnTo>
                      <a:pt x="21" y="25"/>
                    </a:lnTo>
                    <a:lnTo>
                      <a:pt x="9" y="25"/>
                    </a:lnTo>
                    <a:lnTo>
                      <a:pt x="1" y="22"/>
                    </a:lnTo>
                    <a:lnTo>
                      <a:pt x="0" y="18"/>
                    </a:lnTo>
                    <a:lnTo>
                      <a:pt x="0" y="15"/>
                    </a:lnTo>
                    <a:lnTo>
                      <a:pt x="1" y="10"/>
                    </a:lnTo>
                    <a:lnTo>
                      <a:pt x="9" y="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8" name="Freeform 644"/>
              <p:cNvSpPr>
                <a:spLocks/>
              </p:cNvSpPr>
              <p:nvPr/>
            </p:nvSpPr>
            <p:spPr bwMode="auto">
              <a:xfrm>
                <a:off x="1829" y="991"/>
                <a:ext cx="18" cy="54"/>
              </a:xfrm>
              <a:custGeom>
                <a:avLst/>
                <a:gdLst>
                  <a:gd name="T0" fmla="*/ 0 w 18"/>
                  <a:gd name="T1" fmla="*/ 0 h 54"/>
                  <a:gd name="T2" fmla="*/ 0 w 18"/>
                  <a:gd name="T3" fmla="*/ 44 h 54"/>
                  <a:gd name="T4" fmla="*/ 3 w 18"/>
                  <a:gd name="T5" fmla="*/ 51 h 54"/>
                  <a:gd name="T6" fmla="*/ 8 w 18"/>
                  <a:gd name="T7" fmla="*/ 54 h 54"/>
                  <a:gd name="T8" fmla="*/ 12 w 18"/>
                  <a:gd name="T9" fmla="*/ 54 h 54"/>
                  <a:gd name="T10" fmla="*/ 15 w 18"/>
                  <a:gd name="T11" fmla="*/ 51 h 54"/>
                  <a:gd name="T12" fmla="*/ 18 w 18"/>
                  <a:gd name="T13" fmla="*/ 47 h 54"/>
                </a:gdLst>
                <a:ahLst/>
                <a:cxnLst>
                  <a:cxn ang="0">
                    <a:pos x="T0" y="T1"/>
                  </a:cxn>
                  <a:cxn ang="0">
                    <a:pos x="T2" y="T3"/>
                  </a:cxn>
                  <a:cxn ang="0">
                    <a:pos x="T4" y="T5"/>
                  </a:cxn>
                  <a:cxn ang="0">
                    <a:pos x="T6" y="T7"/>
                  </a:cxn>
                  <a:cxn ang="0">
                    <a:pos x="T8" y="T9"/>
                  </a:cxn>
                  <a:cxn ang="0">
                    <a:pos x="T10" y="T11"/>
                  </a:cxn>
                  <a:cxn ang="0">
                    <a:pos x="T12" y="T13"/>
                  </a:cxn>
                </a:cxnLst>
                <a:rect l="0" t="0" r="r" b="b"/>
                <a:pathLst>
                  <a:path w="18" h="54">
                    <a:moveTo>
                      <a:pt x="0" y="0"/>
                    </a:moveTo>
                    <a:lnTo>
                      <a:pt x="0" y="44"/>
                    </a:lnTo>
                    <a:lnTo>
                      <a:pt x="3" y="51"/>
                    </a:lnTo>
                    <a:lnTo>
                      <a:pt x="8" y="54"/>
                    </a:lnTo>
                    <a:lnTo>
                      <a:pt x="12" y="54"/>
                    </a:lnTo>
                    <a:lnTo>
                      <a:pt x="15" y="51"/>
                    </a:lnTo>
                    <a:lnTo>
                      <a:pt x="18" y="47"/>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9" name="Freeform 645"/>
              <p:cNvSpPr>
                <a:spLocks/>
              </p:cNvSpPr>
              <p:nvPr/>
            </p:nvSpPr>
            <p:spPr bwMode="auto">
              <a:xfrm>
                <a:off x="1832" y="991"/>
                <a:ext cx="5" cy="54"/>
              </a:xfrm>
              <a:custGeom>
                <a:avLst/>
                <a:gdLst>
                  <a:gd name="T0" fmla="*/ 0 w 5"/>
                  <a:gd name="T1" fmla="*/ 0 h 54"/>
                  <a:gd name="T2" fmla="*/ 0 w 5"/>
                  <a:gd name="T3" fmla="*/ 44 h 54"/>
                  <a:gd name="T4" fmla="*/ 2 w 5"/>
                  <a:gd name="T5" fmla="*/ 51 h 54"/>
                  <a:gd name="T6" fmla="*/ 5 w 5"/>
                  <a:gd name="T7" fmla="*/ 54 h 54"/>
                </a:gdLst>
                <a:ahLst/>
                <a:cxnLst>
                  <a:cxn ang="0">
                    <a:pos x="T0" y="T1"/>
                  </a:cxn>
                  <a:cxn ang="0">
                    <a:pos x="T2" y="T3"/>
                  </a:cxn>
                  <a:cxn ang="0">
                    <a:pos x="T4" y="T5"/>
                  </a:cxn>
                  <a:cxn ang="0">
                    <a:pos x="T6" y="T7"/>
                  </a:cxn>
                </a:cxnLst>
                <a:rect l="0" t="0" r="r" b="b"/>
                <a:pathLst>
                  <a:path w="5" h="54">
                    <a:moveTo>
                      <a:pt x="0" y="0"/>
                    </a:moveTo>
                    <a:lnTo>
                      <a:pt x="0" y="44"/>
                    </a:lnTo>
                    <a:lnTo>
                      <a:pt x="2" y="51"/>
                    </a:lnTo>
                    <a:lnTo>
                      <a:pt x="5"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0" name="Line 646"/>
              <p:cNvSpPr>
                <a:spLocks noChangeShapeType="1"/>
              </p:cNvSpPr>
              <p:nvPr/>
            </p:nvSpPr>
            <p:spPr bwMode="auto">
              <a:xfrm>
                <a:off x="1823" y="1009"/>
                <a:ext cx="18"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1" name="Freeform 647"/>
              <p:cNvSpPr>
                <a:spLocks/>
              </p:cNvSpPr>
              <p:nvPr/>
            </p:nvSpPr>
            <p:spPr bwMode="auto">
              <a:xfrm>
                <a:off x="1858" y="1009"/>
                <a:ext cx="31" cy="36"/>
              </a:xfrm>
              <a:custGeom>
                <a:avLst/>
                <a:gdLst>
                  <a:gd name="T0" fmla="*/ 13 w 31"/>
                  <a:gd name="T1" fmla="*/ 0 h 36"/>
                  <a:gd name="T2" fmla="*/ 7 w 31"/>
                  <a:gd name="T3" fmla="*/ 3 h 36"/>
                  <a:gd name="T4" fmla="*/ 3 w 31"/>
                  <a:gd name="T5" fmla="*/ 8 h 36"/>
                  <a:gd name="T6" fmla="*/ 0 w 31"/>
                  <a:gd name="T7" fmla="*/ 15 h 36"/>
                  <a:gd name="T8" fmla="*/ 0 w 31"/>
                  <a:gd name="T9" fmla="*/ 21 h 36"/>
                  <a:gd name="T10" fmla="*/ 3 w 31"/>
                  <a:gd name="T11" fmla="*/ 29 h 36"/>
                  <a:gd name="T12" fmla="*/ 7 w 31"/>
                  <a:gd name="T13" fmla="*/ 33 h 36"/>
                  <a:gd name="T14" fmla="*/ 13 w 31"/>
                  <a:gd name="T15" fmla="*/ 36 h 36"/>
                  <a:gd name="T16" fmla="*/ 18 w 31"/>
                  <a:gd name="T17" fmla="*/ 36 h 36"/>
                  <a:gd name="T18" fmla="*/ 24 w 31"/>
                  <a:gd name="T19" fmla="*/ 33 h 36"/>
                  <a:gd name="T20" fmla="*/ 28 w 31"/>
                  <a:gd name="T21" fmla="*/ 29 h 36"/>
                  <a:gd name="T22" fmla="*/ 31 w 31"/>
                  <a:gd name="T23" fmla="*/ 21 h 36"/>
                  <a:gd name="T24" fmla="*/ 31 w 31"/>
                  <a:gd name="T25" fmla="*/ 15 h 36"/>
                  <a:gd name="T26" fmla="*/ 28 w 31"/>
                  <a:gd name="T27" fmla="*/ 8 h 36"/>
                  <a:gd name="T28" fmla="*/ 24 w 31"/>
                  <a:gd name="T29" fmla="*/ 3 h 36"/>
                  <a:gd name="T30" fmla="*/ 18 w 31"/>
                  <a:gd name="T31" fmla="*/ 0 h 36"/>
                  <a:gd name="T32" fmla="*/ 13 w 31"/>
                  <a:gd name="T33" fmla="*/ 0 h 36"/>
                  <a:gd name="T34" fmla="*/ 9 w 31"/>
                  <a:gd name="T35" fmla="*/ 3 h 36"/>
                  <a:gd name="T36" fmla="*/ 4 w 31"/>
                  <a:gd name="T37" fmla="*/ 8 h 36"/>
                  <a:gd name="T38" fmla="*/ 3 w 31"/>
                  <a:gd name="T39" fmla="*/ 15 h 36"/>
                  <a:gd name="T40" fmla="*/ 3 w 31"/>
                  <a:gd name="T41" fmla="*/ 21 h 36"/>
                  <a:gd name="T42" fmla="*/ 4 w 31"/>
                  <a:gd name="T43" fmla="*/ 29 h 36"/>
                  <a:gd name="T44" fmla="*/ 9 w 31"/>
                  <a:gd name="T45" fmla="*/ 33 h 36"/>
                  <a:gd name="T46" fmla="*/ 13 w 31"/>
                  <a:gd name="T4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1" h="36">
                    <a:moveTo>
                      <a:pt x="13" y="0"/>
                    </a:moveTo>
                    <a:lnTo>
                      <a:pt x="7" y="3"/>
                    </a:lnTo>
                    <a:lnTo>
                      <a:pt x="3" y="8"/>
                    </a:lnTo>
                    <a:lnTo>
                      <a:pt x="0" y="15"/>
                    </a:lnTo>
                    <a:lnTo>
                      <a:pt x="0" y="21"/>
                    </a:lnTo>
                    <a:lnTo>
                      <a:pt x="3" y="29"/>
                    </a:lnTo>
                    <a:lnTo>
                      <a:pt x="7" y="33"/>
                    </a:lnTo>
                    <a:lnTo>
                      <a:pt x="13" y="36"/>
                    </a:lnTo>
                    <a:lnTo>
                      <a:pt x="18" y="36"/>
                    </a:lnTo>
                    <a:lnTo>
                      <a:pt x="24" y="33"/>
                    </a:lnTo>
                    <a:lnTo>
                      <a:pt x="28" y="29"/>
                    </a:lnTo>
                    <a:lnTo>
                      <a:pt x="31" y="21"/>
                    </a:lnTo>
                    <a:lnTo>
                      <a:pt x="31" y="15"/>
                    </a:lnTo>
                    <a:lnTo>
                      <a:pt x="28" y="8"/>
                    </a:lnTo>
                    <a:lnTo>
                      <a:pt x="24" y="3"/>
                    </a:lnTo>
                    <a:lnTo>
                      <a:pt x="18" y="0"/>
                    </a:lnTo>
                    <a:lnTo>
                      <a:pt x="13" y="0"/>
                    </a:lnTo>
                    <a:lnTo>
                      <a:pt x="9" y="3"/>
                    </a:lnTo>
                    <a:lnTo>
                      <a:pt x="4" y="8"/>
                    </a:lnTo>
                    <a:lnTo>
                      <a:pt x="3" y="15"/>
                    </a:lnTo>
                    <a:lnTo>
                      <a:pt x="3" y="21"/>
                    </a:lnTo>
                    <a:lnTo>
                      <a:pt x="4" y="29"/>
                    </a:lnTo>
                    <a:lnTo>
                      <a:pt x="9" y="33"/>
                    </a:lnTo>
                    <a:lnTo>
                      <a:pt x="13" y="3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2" name="Freeform 648"/>
              <p:cNvSpPr>
                <a:spLocks/>
              </p:cNvSpPr>
              <p:nvPr/>
            </p:nvSpPr>
            <p:spPr bwMode="auto">
              <a:xfrm>
                <a:off x="1876" y="1009"/>
                <a:ext cx="10" cy="36"/>
              </a:xfrm>
              <a:custGeom>
                <a:avLst/>
                <a:gdLst>
                  <a:gd name="T0" fmla="*/ 0 w 10"/>
                  <a:gd name="T1" fmla="*/ 36 h 36"/>
                  <a:gd name="T2" fmla="*/ 4 w 10"/>
                  <a:gd name="T3" fmla="*/ 33 h 36"/>
                  <a:gd name="T4" fmla="*/ 9 w 10"/>
                  <a:gd name="T5" fmla="*/ 29 h 36"/>
                  <a:gd name="T6" fmla="*/ 10 w 10"/>
                  <a:gd name="T7" fmla="*/ 21 h 36"/>
                  <a:gd name="T8" fmla="*/ 10 w 10"/>
                  <a:gd name="T9" fmla="*/ 15 h 36"/>
                  <a:gd name="T10" fmla="*/ 9 w 10"/>
                  <a:gd name="T11" fmla="*/ 8 h 36"/>
                  <a:gd name="T12" fmla="*/ 4 w 10"/>
                  <a:gd name="T13" fmla="*/ 3 h 36"/>
                  <a:gd name="T14" fmla="*/ 0 w 10"/>
                  <a:gd name="T15" fmla="*/ 0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36">
                    <a:moveTo>
                      <a:pt x="0" y="36"/>
                    </a:moveTo>
                    <a:lnTo>
                      <a:pt x="4" y="33"/>
                    </a:lnTo>
                    <a:lnTo>
                      <a:pt x="9" y="29"/>
                    </a:lnTo>
                    <a:lnTo>
                      <a:pt x="10" y="21"/>
                    </a:lnTo>
                    <a:lnTo>
                      <a:pt x="10" y="15"/>
                    </a:lnTo>
                    <a:lnTo>
                      <a:pt x="9" y="8"/>
                    </a:lnTo>
                    <a:lnTo>
                      <a:pt x="4"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3" name="Line 649"/>
              <p:cNvSpPr>
                <a:spLocks noChangeShapeType="1"/>
              </p:cNvSpPr>
              <p:nvPr/>
            </p:nvSpPr>
            <p:spPr bwMode="auto">
              <a:xfrm>
                <a:off x="1906" y="1009"/>
                <a:ext cx="0" cy="36"/>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4" name="Line 650"/>
              <p:cNvSpPr>
                <a:spLocks noChangeShapeType="1"/>
              </p:cNvSpPr>
              <p:nvPr/>
            </p:nvSpPr>
            <p:spPr bwMode="auto">
              <a:xfrm>
                <a:off x="1907" y="1009"/>
                <a:ext cx="0" cy="36"/>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5" name="Freeform 651"/>
              <p:cNvSpPr>
                <a:spLocks/>
              </p:cNvSpPr>
              <p:nvPr/>
            </p:nvSpPr>
            <p:spPr bwMode="auto">
              <a:xfrm>
                <a:off x="1907" y="1009"/>
                <a:ext cx="24" cy="36"/>
              </a:xfrm>
              <a:custGeom>
                <a:avLst/>
                <a:gdLst>
                  <a:gd name="T0" fmla="*/ 0 w 24"/>
                  <a:gd name="T1" fmla="*/ 8 h 36"/>
                  <a:gd name="T2" fmla="*/ 5 w 24"/>
                  <a:gd name="T3" fmla="*/ 3 h 36"/>
                  <a:gd name="T4" fmla="*/ 12 w 24"/>
                  <a:gd name="T5" fmla="*/ 0 h 36"/>
                  <a:gd name="T6" fmla="*/ 17 w 24"/>
                  <a:gd name="T7" fmla="*/ 0 h 36"/>
                  <a:gd name="T8" fmla="*/ 23 w 24"/>
                  <a:gd name="T9" fmla="*/ 3 h 36"/>
                  <a:gd name="T10" fmla="*/ 24 w 24"/>
                  <a:gd name="T11" fmla="*/ 8 h 36"/>
                  <a:gd name="T12" fmla="*/ 24 w 24"/>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24" h="36">
                    <a:moveTo>
                      <a:pt x="0" y="8"/>
                    </a:moveTo>
                    <a:lnTo>
                      <a:pt x="5" y="3"/>
                    </a:lnTo>
                    <a:lnTo>
                      <a:pt x="12" y="0"/>
                    </a:lnTo>
                    <a:lnTo>
                      <a:pt x="17" y="0"/>
                    </a:lnTo>
                    <a:lnTo>
                      <a:pt x="23" y="3"/>
                    </a:lnTo>
                    <a:lnTo>
                      <a:pt x="24" y="8"/>
                    </a:lnTo>
                    <a:lnTo>
                      <a:pt x="24" y="3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6" name="Freeform 652"/>
              <p:cNvSpPr>
                <a:spLocks/>
              </p:cNvSpPr>
              <p:nvPr/>
            </p:nvSpPr>
            <p:spPr bwMode="auto">
              <a:xfrm>
                <a:off x="1924" y="1009"/>
                <a:ext cx="6" cy="36"/>
              </a:xfrm>
              <a:custGeom>
                <a:avLst/>
                <a:gdLst>
                  <a:gd name="T0" fmla="*/ 0 w 6"/>
                  <a:gd name="T1" fmla="*/ 0 h 36"/>
                  <a:gd name="T2" fmla="*/ 4 w 6"/>
                  <a:gd name="T3" fmla="*/ 3 h 36"/>
                  <a:gd name="T4" fmla="*/ 6 w 6"/>
                  <a:gd name="T5" fmla="*/ 8 h 36"/>
                  <a:gd name="T6" fmla="*/ 6 w 6"/>
                  <a:gd name="T7" fmla="*/ 36 h 36"/>
                </a:gdLst>
                <a:ahLst/>
                <a:cxnLst>
                  <a:cxn ang="0">
                    <a:pos x="T0" y="T1"/>
                  </a:cxn>
                  <a:cxn ang="0">
                    <a:pos x="T2" y="T3"/>
                  </a:cxn>
                  <a:cxn ang="0">
                    <a:pos x="T4" y="T5"/>
                  </a:cxn>
                  <a:cxn ang="0">
                    <a:pos x="T6" y="T7"/>
                  </a:cxn>
                </a:cxnLst>
                <a:rect l="0" t="0" r="r" b="b"/>
                <a:pathLst>
                  <a:path w="6" h="36">
                    <a:moveTo>
                      <a:pt x="0" y="0"/>
                    </a:moveTo>
                    <a:lnTo>
                      <a:pt x="4" y="3"/>
                    </a:lnTo>
                    <a:lnTo>
                      <a:pt x="6" y="8"/>
                    </a:lnTo>
                    <a:lnTo>
                      <a:pt x="6" y="3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7" name="Line 653"/>
              <p:cNvSpPr>
                <a:spLocks noChangeShapeType="1"/>
              </p:cNvSpPr>
              <p:nvPr/>
            </p:nvSpPr>
            <p:spPr bwMode="auto">
              <a:xfrm>
                <a:off x="1900" y="1009"/>
                <a:ext cx="7"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8" name="Line 654"/>
              <p:cNvSpPr>
                <a:spLocks noChangeShapeType="1"/>
              </p:cNvSpPr>
              <p:nvPr/>
            </p:nvSpPr>
            <p:spPr bwMode="auto">
              <a:xfrm>
                <a:off x="1900" y="1045"/>
                <a:ext cx="1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9" name="Line 655"/>
              <p:cNvSpPr>
                <a:spLocks noChangeShapeType="1"/>
              </p:cNvSpPr>
              <p:nvPr/>
            </p:nvSpPr>
            <p:spPr bwMode="auto">
              <a:xfrm>
                <a:off x="1924" y="1045"/>
                <a:ext cx="1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0" name="Line 656"/>
              <p:cNvSpPr>
                <a:spLocks noChangeShapeType="1"/>
              </p:cNvSpPr>
              <p:nvPr/>
            </p:nvSpPr>
            <p:spPr bwMode="auto">
              <a:xfrm>
                <a:off x="1988" y="1009"/>
                <a:ext cx="0" cy="36"/>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1" name="Line 657"/>
              <p:cNvSpPr>
                <a:spLocks noChangeShapeType="1"/>
              </p:cNvSpPr>
              <p:nvPr/>
            </p:nvSpPr>
            <p:spPr bwMode="auto">
              <a:xfrm>
                <a:off x="1991" y="1009"/>
                <a:ext cx="0" cy="36"/>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2" name="Freeform 658"/>
              <p:cNvSpPr>
                <a:spLocks/>
              </p:cNvSpPr>
              <p:nvPr/>
            </p:nvSpPr>
            <p:spPr bwMode="auto">
              <a:xfrm>
                <a:off x="1991" y="1009"/>
                <a:ext cx="18" cy="15"/>
              </a:xfrm>
              <a:custGeom>
                <a:avLst/>
                <a:gdLst>
                  <a:gd name="T0" fmla="*/ 0 w 18"/>
                  <a:gd name="T1" fmla="*/ 15 h 15"/>
                  <a:gd name="T2" fmla="*/ 2 w 18"/>
                  <a:gd name="T3" fmla="*/ 8 h 15"/>
                  <a:gd name="T4" fmla="*/ 6 w 18"/>
                  <a:gd name="T5" fmla="*/ 3 h 15"/>
                  <a:gd name="T6" fmla="*/ 11 w 18"/>
                  <a:gd name="T7" fmla="*/ 0 h 15"/>
                  <a:gd name="T8" fmla="*/ 17 w 18"/>
                  <a:gd name="T9" fmla="*/ 0 h 15"/>
                  <a:gd name="T10" fmla="*/ 18 w 18"/>
                  <a:gd name="T11" fmla="*/ 3 h 15"/>
                  <a:gd name="T12" fmla="*/ 18 w 18"/>
                  <a:gd name="T13" fmla="*/ 5 h 15"/>
                  <a:gd name="T14" fmla="*/ 17 w 18"/>
                  <a:gd name="T15" fmla="*/ 8 h 15"/>
                  <a:gd name="T16" fmla="*/ 15 w 18"/>
                  <a:gd name="T17" fmla="*/ 5 h 15"/>
                  <a:gd name="T18" fmla="*/ 17 w 18"/>
                  <a:gd name="T19"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15">
                    <a:moveTo>
                      <a:pt x="0" y="15"/>
                    </a:moveTo>
                    <a:lnTo>
                      <a:pt x="2" y="8"/>
                    </a:lnTo>
                    <a:lnTo>
                      <a:pt x="6" y="3"/>
                    </a:lnTo>
                    <a:lnTo>
                      <a:pt x="11" y="0"/>
                    </a:lnTo>
                    <a:lnTo>
                      <a:pt x="17" y="0"/>
                    </a:lnTo>
                    <a:lnTo>
                      <a:pt x="18" y="3"/>
                    </a:lnTo>
                    <a:lnTo>
                      <a:pt x="18" y="5"/>
                    </a:lnTo>
                    <a:lnTo>
                      <a:pt x="17" y="8"/>
                    </a:lnTo>
                    <a:lnTo>
                      <a:pt x="15" y="5"/>
                    </a:lnTo>
                    <a:lnTo>
                      <a:pt x="17" y="3"/>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3" name="Line 659"/>
              <p:cNvSpPr>
                <a:spLocks noChangeShapeType="1"/>
              </p:cNvSpPr>
              <p:nvPr/>
            </p:nvSpPr>
            <p:spPr bwMode="auto">
              <a:xfrm>
                <a:off x="1982" y="1009"/>
                <a:ext cx="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4" name="Line 660"/>
              <p:cNvSpPr>
                <a:spLocks noChangeShapeType="1"/>
              </p:cNvSpPr>
              <p:nvPr/>
            </p:nvSpPr>
            <p:spPr bwMode="auto">
              <a:xfrm>
                <a:off x="1982" y="1045"/>
                <a:ext cx="1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5" name="Freeform 661"/>
              <p:cNvSpPr>
                <a:spLocks/>
              </p:cNvSpPr>
              <p:nvPr/>
            </p:nvSpPr>
            <p:spPr bwMode="auto">
              <a:xfrm>
                <a:off x="2021" y="1009"/>
                <a:ext cx="30" cy="36"/>
              </a:xfrm>
              <a:custGeom>
                <a:avLst/>
                <a:gdLst>
                  <a:gd name="T0" fmla="*/ 12 w 30"/>
                  <a:gd name="T1" fmla="*/ 0 h 36"/>
                  <a:gd name="T2" fmla="*/ 6 w 30"/>
                  <a:gd name="T3" fmla="*/ 3 h 36"/>
                  <a:gd name="T4" fmla="*/ 2 w 30"/>
                  <a:gd name="T5" fmla="*/ 8 h 36"/>
                  <a:gd name="T6" fmla="*/ 0 w 30"/>
                  <a:gd name="T7" fmla="*/ 15 h 36"/>
                  <a:gd name="T8" fmla="*/ 0 w 30"/>
                  <a:gd name="T9" fmla="*/ 21 h 36"/>
                  <a:gd name="T10" fmla="*/ 2 w 30"/>
                  <a:gd name="T11" fmla="*/ 29 h 36"/>
                  <a:gd name="T12" fmla="*/ 6 w 30"/>
                  <a:gd name="T13" fmla="*/ 33 h 36"/>
                  <a:gd name="T14" fmla="*/ 12 w 30"/>
                  <a:gd name="T15" fmla="*/ 36 h 36"/>
                  <a:gd name="T16" fmla="*/ 17 w 30"/>
                  <a:gd name="T17" fmla="*/ 36 h 36"/>
                  <a:gd name="T18" fmla="*/ 24 w 30"/>
                  <a:gd name="T19" fmla="*/ 33 h 36"/>
                  <a:gd name="T20" fmla="*/ 27 w 30"/>
                  <a:gd name="T21" fmla="*/ 29 h 36"/>
                  <a:gd name="T22" fmla="*/ 30 w 30"/>
                  <a:gd name="T23" fmla="*/ 21 h 36"/>
                  <a:gd name="T24" fmla="*/ 30 w 30"/>
                  <a:gd name="T25" fmla="*/ 15 h 36"/>
                  <a:gd name="T26" fmla="*/ 27 w 30"/>
                  <a:gd name="T27" fmla="*/ 8 h 36"/>
                  <a:gd name="T28" fmla="*/ 24 w 30"/>
                  <a:gd name="T29" fmla="*/ 3 h 36"/>
                  <a:gd name="T30" fmla="*/ 17 w 30"/>
                  <a:gd name="T31" fmla="*/ 0 h 36"/>
                  <a:gd name="T32" fmla="*/ 12 w 30"/>
                  <a:gd name="T33" fmla="*/ 0 h 36"/>
                  <a:gd name="T34" fmla="*/ 9 w 30"/>
                  <a:gd name="T35" fmla="*/ 3 h 36"/>
                  <a:gd name="T36" fmla="*/ 4 w 30"/>
                  <a:gd name="T37" fmla="*/ 8 h 36"/>
                  <a:gd name="T38" fmla="*/ 2 w 30"/>
                  <a:gd name="T39" fmla="*/ 15 h 36"/>
                  <a:gd name="T40" fmla="*/ 2 w 30"/>
                  <a:gd name="T41" fmla="*/ 21 h 36"/>
                  <a:gd name="T42" fmla="*/ 4 w 30"/>
                  <a:gd name="T43" fmla="*/ 29 h 36"/>
                  <a:gd name="T44" fmla="*/ 9 w 30"/>
                  <a:gd name="T45" fmla="*/ 33 h 36"/>
                  <a:gd name="T46" fmla="*/ 12 w 30"/>
                  <a:gd name="T4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0" h="36">
                    <a:moveTo>
                      <a:pt x="12" y="0"/>
                    </a:moveTo>
                    <a:lnTo>
                      <a:pt x="6" y="3"/>
                    </a:lnTo>
                    <a:lnTo>
                      <a:pt x="2" y="8"/>
                    </a:lnTo>
                    <a:lnTo>
                      <a:pt x="0" y="15"/>
                    </a:lnTo>
                    <a:lnTo>
                      <a:pt x="0" y="21"/>
                    </a:lnTo>
                    <a:lnTo>
                      <a:pt x="2" y="29"/>
                    </a:lnTo>
                    <a:lnTo>
                      <a:pt x="6" y="33"/>
                    </a:lnTo>
                    <a:lnTo>
                      <a:pt x="12" y="36"/>
                    </a:lnTo>
                    <a:lnTo>
                      <a:pt x="17" y="36"/>
                    </a:lnTo>
                    <a:lnTo>
                      <a:pt x="24" y="33"/>
                    </a:lnTo>
                    <a:lnTo>
                      <a:pt x="27" y="29"/>
                    </a:lnTo>
                    <a:lnTo>
                      <a:pt x="30" y="21"/>
                    </a:lnTo>
                    <a:lnTo>
                      <a:pt x="30" y="15"/>
                    </a:lnTo>
                    <a:lnTo>
                      <a:pt x="27" y="8"/>
                    </a:lnTo>
                    <a:lnTo>
                      <a:pt x="24" y="3"/>
                    </a:lnTo>
                    <a:lnTo>
                      <a:pt x="17" y="0"/>
                    </a:lnTo>
                    <a:lnTo>
                      <a:pt x="12" y="0"/>
                    </a:lnTo>
                    <a:lnTo>
                      <a:pt x="9" y="3"/>
                    </a:lnTo>
                    <a:lnTo>
                      <a:pt x="4" y="8"/>
                    </a:lnTo>
                    <a:lnTo>
                      <a:pt x="2" y="15"/>
                    </a:lnTo>
                    <a:lnTo>
                      <a:pt x="2" y="21"/>
                    </a:lnTo>
                    <a:lnTo>
                      <a:pt x="4" y="29"/>
                    </a:lnTo>
                    <a:lnTo>
                      <a:pt x="9" y="33"/>
                    </a:lnTo>
                    <a:lnTo>
                      <a:pt x="12" y="3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6" name="Freeform 662"/>
              <p:cNvSpPr>
                <a:spLocks/>
              </p:cNvSpPr>
              <p:nvPr/>
            </p:nvSpPr>
            <p:spPr bwMode="auto">
              <a:xfrm>
                <a:off x="2038" y="1009"/>
                <a:ext cx="10" cy="36"/>
              </a:xfrm>
              <a:custGeom>
                <a:avLst/>
                <a:gdLst>
                  <a:gd name="T0" fmla="*/ 0 w 10"/>
                  <a:gd name="T1" fmla="*/ 36 h 36"/>
                  <a:gd name="T2" fmla="*/ 4 w 10"/>
                  <a:gd name="T3" fmla="*/ 33 h 36"/>
                  <a:gd name="T4" fmla="*/ 9 w 10"/>
                  <a:gd name="T5" fmla="*/ 29 h 36"/>
                  <a:gd name="T6" fmla="*/ 10 w 10"/>
                  <a:gd name="T7" fmla="*/ 21 h 36"/>
                  <a:gd name="T8" fmla="*/ 10 w 10"/>
                  <a:gd name="T9" fmla="*/ 15 h 36"/>
                  <a:gd name="T10" fmla="*/ 9 w 10"/>
                  <a:gd name="T11" fmla="*/ 8 h 36"/>
                  <a:gd name="T12" fmla="*/ 4 w 10"/>
                  <a:gd name="T13" fmla="*/ 3 h 36"/>
                  <a:gd name="T14" fmla="*/ 0 w 10"/>
                  <a:gd name="T15" fmla="*/ 0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36">
                    <a:moveTo>
                      <a:pt x="0" y="36"/>
                    </a:moveTo>
                    <a:lnTo>
                      <a:pt x="4" y="33"/>
                    </a:lnTo>
                    <a:lnTo>
                      <a:pt x="9" y="29"/>
                    </a:lnTo>
                    <a:lnTo>
                      <a:pt x="10" y="21"/>
                    </a:lnTo>
                    <a:lnTo>
                      <a:pt x="10" y="15"/>
                    </a:lnTo>
                    <a:lnTo>
                      <a:pt x="9" y="8"/>
                    </a:lnTo>
                    <a:lnTo>
                      <a:pt x="4"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7" name="Freeform 663"/>
              <p:cNvSpPr>
                <a:spLocks/>
              </p:cNvSpPr>
              <p:nvPr/>
            </p:nvSpPr>
            <p:spPr bwMode="auto">
              <a:xfrm>
                <a:off x="2069" y="991"/>
                <a:ext cx="17" cy="54"/>
              </a:xfrm>
              <a:custGeom>
                <a:avLst/>
                <a:gdLst>
                  <a:gd name="T0" fmla="*/ 0 w 17"/>
                  <a:gd name="T1" fmla="*/ 0 h 54"/>
                  <a:gd name="T2" fmla="*/ 0 w 17"/>
                  <a:gd name="T3" fmla="*/ 44 h 54"/>
                  <a:gd name="T4" fmla="*/ 2 w 17"/>
                  <a:gd name="T5" fmla="*/ 51 h 54"/>
                  <a:gd name="T6" fmla="*/ 6 w 17"/>
                  <a:gd name="T7" fmla="*/ 54 h 54"/>
                  <a:gd name="T8" fmla="*/ 11 w 17"/>
                  <a:gd name="T9" fmla="*/ 54 h 54"/>
                  <a:gd name="T10" fmla="*/ 15 w 17"/>
                  <a:gd name="T11" fmla="*/ 51 h 54"/>
                  <a:gd name="T12" fmla="*/ 17 w 17"/>
                  <a:gd name="T13" fmla="*/ 47 h 54"/>
                </a:gdLst>
                <a:ahLst/>
                <a:cxnLst>
                  <a:cxn ang="0">
                    <a:pos x="T0" y="T1"/>
                  </a:cxn>
                  <a:cxn ang="0">
                    <a:pos x="T2" y="T3"/>
                  </a:cxn>
                  <a:cxn ang="0">
                    <a:pos x="T4" y="T5"/>
                  </a:cxn>
                  <a:cxn ang="0">
                    <a:pos x="T6" y="T7"/>
                  </a:cxn>
                  <a:cxn ang="0">
                    <a:pos x="T8" y="T9"/>
                  </a:cxn>
                  <a:cxn ang="0">
                    <a:pos x="T10" y="T11"/>
                  </a:cxn>
                  <a:cxn ang="0">
                    <a:pos x="T12" y="T13"/>
                  </a:cxn>
                </a:cxnLst>
                <a:rect l="0" t="0" r="r" b="b"/>
                <a:pathLst>
                  <a:path w="17" h="54">
                    <a:moveTo>
                      <a:pt x="0" y="0"/>
                    </a:moveTo>
                    <a:lnTo>
                      <a:pt x="0" y="44"/>
                    </a:lnTo>
                    <a:lnTo>
                      <a:pt x="2" y="51"/>
                    </a:lnTo>
                    <a:lnTo>
                      <a:pt x="6" y="54"/>
                    </a:lnTo>
                    <a:lnTo>
                      <a:pt x="11" y="54"/>
                    </a:lnTo>
                    <a:lnTo>
                      <a:pt x="15" y="51"/>
                    </a:lnTo>
                    <a:lnTo>
                      <a:pt x="17" y="47"/>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8" name="Freeform 664"/>
              <p:cNvSpPr>
                <a:spLocks/>
              </p:cNvSpPr>
              <p:nvPr/>
            </p:nvSpPr>
            <p:spPr bwMode="auto">
              <a:xfrm>
                <a:off x="2071" y="991"/>
                <a:ext cx="4" cy="54"/>
              </a:xfrm>
              <a:custGeom>
                <a:avLst/>
                <a:gdLst>
                  <a:gd name="T0" fmla="*/ 0 w 4"/>
                  <a:gd name="T1" fmla="*/ 0 h 54"/>
                  <a:gd name="T2" fmla="*/ 0 w 4"/>
                  <a:gd name="T3" fmla="*/ 44 h 54"/>
                  <a:gd name="T4" fmla="*/ 1 w 4"/>
                  <a:gd name="T5" fmla="*/ 51 h 54"/>
                  <a:gd name="T6" fmla="*/ 4 w 4"/>
                  <a:gd name="T7" fmla="*/ 54 h 54"/>
                </a:gdLst>
                <a:ahLst/>
                <a:cxnLst>
                  <a:cxn ang="0">
                    <a:pos x="T0" y="T1"/>
                  </a:cxn>
                  <a:cxn ang="0">
                    <a:pos x="T2" y="T3"/>
                  </a:cxn>
                  <a:cxn ang="0">
                    <a:pos x="T4" y="T5"/>
                  </a:cxn>
                  <a:cxn ang="0">
                    <a:pos x="T6" y="T7"/>
                  </a:cxn>
                </a:cxnLst>
                <a:rect l="0" t="0" r="r" b="b"/>
                <a:pathLst>
                  <a:path w="4" h="54">
                    <a:moveTo>
                      <a:pt x="0" y="0"/>
                    </a:moveTo>
                    <a:lnTo>
                      <a:pt x="0" y="44"/>
                    </a:lnTo>
                    <a:lnTo>
                      <a:pt x="1" y="51"/>
                    </a:lnTo>
                    <a:lnTo>
                      <a:pt x="4"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9" name="Line 665"/>
              <p:cNvSpPr>
                <a:spLocks noChangeShapeType="1"/>
              </p:cNvSpPr>
              <p:nvPr/>
            </p:nvSpPr>
            <p:spPr bwMode="auto">
              <a:xfrm>
                <a:off x="2062" y="1009"/>
                <a:ext cx="18"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0" name="Freeform 666"/>
              <p:cNvSpPr>
                <a:spLocks/>
              </p:cNvSpPr>
              <p:nvPr/>
            </p:nvSpPr>
            <p:spPr bwMode="auto">
              <a:xfrm>
                <a:off x="2099" y="1009"/>
                <a:ext cx="27" cy="36"/>
              </a:xfrm>
              <a:custGeom>
                <a:avLst/>
                <a:gdLst>
                  <a:gd name="T0" fmla="*/ 2 w 27"/>
                  <a:gd name="T1" fmla="*/ 5 h 36"/>
                  <a:gd name="T2" fmla="*/ 2 w 27"/>
                  <a:gd name="T3" fmla="*/ 8 h 36"/>
                  <a:gd name="T4" fmla="*/ 0 w 27"/>
                  <a:gd name="T5" fmla="*/ 8 h 36"/>
                  <a:gd name="T6" fmla="*/ 0 w 27"/>
                  <a:gd name="T7" fmla="*/ 5 h 36"/>
                  <a:gd name="T8" fmla="*/ 2 w 27"/>
                  <a:gd name="T9" fmla="*/ 3 h 36"/>
                  <a:gd name="T10" fmla="*/ 6 w 27"/>
                  <a:gd name="T11" fmla="*/ 0 h 36"/>
                  <a:gd name="T12" fmla="*/ 15 w 27"/>
                  <a:gd name="T13" fmla="*/ 0 h 36"/>
                  <a:gd name="T14" fmla="*/ 20 w 27"/>
                  <a:gd name="T15" fmla="*/ 3 h 36"/>
                  <a:gd name="T16" fmla="*/ 21 w 27"/>
                  <a:gd name="T17" fmla="*/ 5 h 36"/>
                  <a:gd name="T18" fmla="*/ 24 w 27"/>
                  <a:gd name="T19" fmla="*/ 11 h 36"/>
                  <a:gd name="T20" fmla="*/ 24 w 27"/>
                  <a:gd name="T21" fmla="*/ 29 h 36"/>
                  <a:gd name="T22" fmla="*/ 26 w 27"/>
                  <a:gd name="T23" fmla="*/ 33 h 36"/>
                  <a:gd name="T24" fmla="*/ 27 w 27"/>
                  <a:gd name="T25"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36">
                    <a:moveTo>
                      <a:pt x="2" y="5"/>
                    </a:moveTo>
                    <a:lnTo>
                      <a:pt x="2" y="8"/>
                    </a:lnTo>
                    <a:lnTo>
                      <a:pt x="0" y="8"/>
                    </a:lnTo>
                    <a:lnTo>
                      <a:pt x="0" y="5"/>
                    </a:lnTo>
                    <a:lnTo>
                      <a:pt x="2" y="3"/>
                    </a:lnTo>
                    <a:lnTo>
                      <a:pt x="6" y="0"/>
                    </a:lnTo>
                    <a:lnTo>
                      <a:pt x="15" y="0"/>
                    </a:lnTo>
                    <a:lnTo>
                      <a:pt x="20" y="3"/>
                    </a:lnTo>
                    <a:lnTo>
                      <a:pt x="21" y="5"/>
                    </a:lnTo>
                    <a:lnTo>
                      <a:pt x="24" y="11"/>
                    </a:lnTo>
                    <a:lnTo>
                      <a:pt x="24" y="29"/>
                    </a:lnTo>
                    <a:lnTo>
                      <a:pt x="26" y="33"/>
                    </a:lnTo>
                    <a:lnTo>
                      <a:pt x="27" y="3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1" name="Freeform 667"/>
              <p:cNvSpPr>
                <a:spLocks/>
              </p:cNvSpPr>
              <p:nvPr/>
            </p:nvSpPr>
            <p:spPr bwMode="auto">
              <a:xfrm>
                <a:off x="2120" y="1014"/>
                <a:ext cx="9" cy="31"/>
              </a:xfrm>
              <a:custGeom>
                <a:avLst/>
                <a:gdLst>
                  <a:gd name="T0" fmla="*/ 0 w 9"/>
                  <a:gd name="T1" fmla="*/ 0 h 31"/>
                  <a:gd name="T2" fmla="*/ 0 w 9"/>
                  <a:gd name="T3" fmla="*/ 24 h 31"/>
                  <a:gd name="T4" fmla="*/ 3 w 9"/>
                  <a:gd name="T5" fmla="*/ 28 h 31"/>
                  <a:gd name="T6" fmla="*/ 6 w 9"/>
                  <a:gd name="T7" fmla="*/ 31 h 31"/>
                  <a:gd name="T8" fmla="*/ 9 w 9"/>
                  <a:gd name="T9" fmla="*/ 31 h 31"/>
                </a:gdLst>
                <a:ahLst/>
                <a:cxnLst>
                  <a:cxn ang="0">
                    <a:pos x="T0" y="T1"/>
                  </a:cxn>
                  <a:cxn ang="0">
                    <a:pos x="T2" y="T3"/>
                  </a:cxn>
                  <a:cxn ang="0">
                    <a:pos x="T4" y="T5"/>
                  </a:cxn>
                  <a:cxn ang="0">
                    <a:pos x="T6" y="T7"/>
                  </a:cxn>
                  <a:cxn ang="0">
                    <a:pos x="T8" y="T9"/>
                  </a:cxn>
                </a:cxnLst>
                <a:rect l="0" t="0" r="r" b="b"/>
                <a:pathLst>
                  <a:path w="9" h="31">
                    <a:moveTo>
                      <a:pt x="0" y="0"/>
                    </a:moveTo>
                    <a:lnTo>
                      <a:pt x="0" y="24"/>
                    </a:lnTo>
                    <a:lnTo>
                      <a:pt x="3" y="28"/>
                    </a:lnTo>
                    <a:lnTo>
                      <a:pt x="6" y="31"/>
                    </a:lnTo>
                    <a:lnTo>
                      <a:pt x="9" y="31"/>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2" name="Freeform 668"/>
              <p:cNvSpPr>
                <a:spLocks/>
              </p:cNvSpPr>
              <p:nvPr/>
            </p:nvSpPr>
            <p:spPr bwMode="auto">
              <a:xfrm>
                <a:off x="2096" y="1020"/>
                <a:ext cx="24" cy="25"/>
              </a:xfrm>
              <a:custGeom>
                <a:avLst/>
                <a:gdLst>
                  <a:gd name="T0" fmla="*/ 24 w 24"/>
                  <a:gd name="T1" fmla="*/ 0 h 25"/>
                  <a:gd name="T2" fmla="*/ 23 w 24"/>
                  <a:gd name="T3" fmla="*/ 3 h 25"/>
                  <a:gd name="T4" fmla="*/ 9 w 24"/>
                  <a:gd name="T5" fmla="*/ 4 h 25"/>
                  <a:gd name="T6" fmla="*/ 3 w 24"/>
                  <a:gd name="T7" fmla="*/ 7 h 25"/>
                  <a:gd name="T8" fmla="*/ 0 w 24"/>
                  <a:gd name="T9" fmla="*/ 12 h 25"/>
                  <a:gd name="T10" fmla="*/ 0 w 24"/>
                  <a:gd name="T11" fmla="*/ 18 h 25"/>
                  <a:gd name="T12" fmla="*/ 3 w 24"/>
                  <a:gd name="T13" fmla="*/ 22 h 25"/>
                  <a:gd name="T14" fmla="*/ 9 w 24"/>
                  <a:gd name="T15" fmla="*/ 25 h 25"/>
                  <a:gd name="T16" fmla="*/ 15 w 24"/>
                  <a:gd name="T17" fmla="*/ 25 h 25"/>
                  <a:gd name="T18" fmla="*/ 20 w 24"/>
                  <a:gd name="T19" fmla="*/ 22 h 25"/>
                  <a:gd name="T20" fmla="*/ 24 w 24"/>
                  <a:gd name="T21" fmla="*/ 18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25">
                    <a:moveTo>
                      <a:pt x="24" y="0"/>
                    </a:moveTo>
                    <a:lnTo>
                      <a:pt x="23" y="3"/>
                    </a:lnTo>
                    <a:lnTo>
                      <a:pt x="9" y="4"/>
                    </a:lnTo>
                    <a:lnTo>
                      <a:pt x="3" y="7"/>
                    </a:lnTo>
                    <a:lnTo>
                      <a:pt x="0" y="12"/>
                    </a:lnTo>
                    <a:lnTo>
                      <a:pt x="0" y="18"/>
                    </a:lnTo>
                    <a:lnTo>
                      <a:pt x="3" y="22"/>
                    </a:lnTo>
                    <a:lnTo>
                      <a:pt x="9" y="25"/>
                    </a:lnTo>
                    <a:lnTo>
                      <a:pt x="15" y="25"/>
                    </a:lnTo>
                    <a:lnTo>
                      <a:pt x="20" y="22"/>
                    </a:lnTo>
                    <a:lnTo>
                      <a:pt x="24" y="18"/>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3" name="Freeform 669"/>
              <p:cNvSpPr>
                <a:spLocks/>
              </p:cNvSpPr>
              <p:nvPr/>
            </p:nvSpPr>
            <p:spPr bwMode="auto">
              <a:xfrm>
                <a:off x="2099" y="1024"/>
                <a:ext cx="6" cy="21"/>
              </a:xfrm>
              <a:custGeom>
                <a:avLst/>
                <a:gdLst>
                  <a:gd name="T0" fmla="*/ 6 w 6"/>
                  <a:gd name="T1" fmla="*/ 0 h 21"/>
                  <a:gd name="T2" fmla="*/ 2 w 6"/>
                  <a:gd name="T3" fmla="*/ 3 h 21"/>
                  <a:gd name="T4" fmla="*/ 0 w 6"/>
                  <a:gd name="T5" fmla="*/ 8 h 21"/>
                  <a:gd name="T6" fmla="*/ 0 w 6"/>
                  <a:gd name="T7" fmla="*/ 14 h 21"/>
                  <a:gd name="T8" fmla="*/ 2 w 6"/>
                  <a:gd name="T9" fmla="*/ 18 h 21"/>
                  <a:gd name="T10" fmla="*/ 6 w 6"/>
                  <a:gd name="T11" fmla="*/ 21 h 21"/>
                </a:gdLst>
                <a:ahLst/>
                <a:cxnLst>
                  <a:cxn ang="0">
                    <a:pos x="T0" y="T1"/>
                  </a:cxn>
                  <a:cxn ang="0">
                    <a:pos x="T2" y="T3"/>
                  </a:cxn>
                  <a:cxn ang="0">
                    <a:pos x="T4" y="T5"/>
                  </a:cxn>
                  <a:cxn ang="0">
                    <a:pos x="T6" y="T7"/>
                  </a:cxn>
                  <a:cxn ang="0">
                    <a:pos x="T8" y="T9"/>
                  </a:cxn>
                  <a:cxn ang="0">
                    <a:pos x="T10" y="T11"/>
                  </a:cxn>
                </a:cxnLst>
                <a:rect l="0" t="0" r="r" b="b"/>
                <a:pathLst>
                  <a:path w="6" h="21">
                    <a:moveTo>
                      <a:pt x="6" y="0"/>
                    </a:moveTo>
                    <a:lnTo>
                      <a:pt x="2" y="3"/>
                    </a:lnTo>
                    <a:lnTo>
                      <a:pt x="0" y="8"/>
                    </a:lnTo>
                    <a:lnTo>
                      <a:pt x="0" y="14"/>
                    </a:lnTo>
                    <a:lnTo>
                      <a:pt x="2" y="18"/>
                    </a:lnTo>
                    <a:lnTo>
                      <a:pt x="6" y="21"/>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4" name="Freeform 670"/>
              <p:cNvSpPr>
                <a:spLocks/>
              </p:cNvSpPr>
              <p:nvPr/>
            </p:nvSpPr>
            <p:spPr bwMode="auto">
              <a:xfrm>
                <a:off x="2144" y="991"/>
                <a:ext cx="18" cy="54"/>
              </a:xfrm>
              <a:custGeom>
                <a:avLst/>
                <a:gdLst>
                  <a:gd name="T0" fmla="*/ 0 w 18"/>
                  <a:gd name="T1" fmla="*/ 0 h 54"/>
                  <a:gd name="T2" fmla="*/ 0 w 18"/>
                  <a:gd name="T3" fmla="*/ 44 h 54"/>
                  <a:gd name="T4" fmla="*/ 3 w 18"/>
                  <a:gd name="T5" fmla="*/ 51 h 54"/>
                  <a:gd name="T6" fmla="*/ 6 w 18"/>
                  <a:gd name="T7" fmla="*/ 54 h 54"/>
                  <a:gd name="T8" fmla="*/ 11 w 18"/>
                  <a:gd name="T9" fmla="*/ 54 h 54"/>
                  <a:gd name="T10" fmla="*/ 15 w 18"/>
                  <a:gd name="T11" fmla="*/ 51 h 54"/>
                  <a:gd name="T12" fmla="*/ 18 w 18"/>
                  <a:gd name="T13" fmla="*/ 47 h 54"/>
                </a:gdLst>
                <a:ahLst/>
                <a:cxnLst>
                  <a:cxn ang="0">
                    <a:pos x="T0" y="T1"/>
                  </a:cxn>
                  <a:cxn ang="0">
                    <a:pos x="T2" y="T3"/>
                  </a:cxn>
                  <a:cxn ang="0">
                    <a:pos x="T4" y="T5"/>
                  </a:cxn>
                  <a:cxn ang="0">
                    <a:pos x="T6" y="T7"/>
                  </a:cxn>
                  <a:cxn ang="0">
                    <a:pos x="T8" y="T9"/>
                  </a:cxn>
                  <a:cxn ang="0">
                    <a:pos x="T10" y="T11"/>
                  </a:cxn>
                  <a:cxn ang="0">
                    <a:pos x="T12" y="T13"/>
                  </a:cxn>
                </a:cxnLst>
                <a:rect l="0" t="0" r="r" b="b"/>
                <a:pathLst>
                  <a:path w="18" h="54">
                    <a:moveTo>
                      <a:pt x="0" y="0"/>
                    </a:moveTo>
                    <a:lnTo>
                      <a:pt x="0" y="44"/>
                    </a:lnTo>
                    <a:lnTo>
                      <a:pt x="3" y="51"/>
                    </a:lnTo>
                    <a:lnTo>
                      <a:pt x="6" y="54"/>
                    </a:lnTo>
                    <a:lnTo>
                      <a:pt x="11" y="54"/>
                    </a:lnTo>
                    <a:lnTo>
                      <a:pt x="15" y="51"/>
                    </a:lnTo>
                    <a:lnTo>
                      <a:pt x="18" y="47"/>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5" name="Freeform 671"/>
              <p:cNvSpPr>
                <a:spLocks/>
              </p:cNvSpPr>
              <p:nvPr/>
            </p:nvSpPr>
            <p:spPr bwMode="auto">
              <a:xfrm>
                <a:off x="2147" y="991"/>
                <a:ext cx="3" cy="54"/>
              </a:xfrm>
              <a:custGeom>
                <a:avLst/>
                <a:gdLst>
                  <a:gd name="T0" fmla="*/ 0 w 3"/>
                  <a:gd name="T1" fmla="*/ 0 h 54"/>
                  <a:gd name="T2" fmla="*/ 0 w 3"/>
                  <a:gd name="T3" fmla="*/ 44 h 54"/>
                  <a:gd name="T4" fmla="*/ 2 w 3"/>
                  <a:gd name="T5" fmla="*/ 51 h 54"/>
                  <a:gd name="T6" fmla="*/ 3 w 3"/>
                  <a:gd name="T7" fmla="*/ 54 h 54"/>
                </a:gdLst>
                <a:ahLst/>
                <a:cxnLst>
                  <a:cxn ang="0">
                    <a:pos x="T0" y="T1"/>
                  </a:cxn>
                  <a:cxn ang="0">
                    <a:pos x="T2" y="T3"/>
                  </a:cxn>
                  <a:cxn ang="0">
                    <a:pos x="T4" y="T5"/>
                  </a:cxn>
                  <a:cxn ang="0">
                    <a:pos x="T6" y="T7"/>
                  </a:cxn>
                </a:cxnLst>
                <a:rect l="0" t="0" r="r" b="b"/>
                <a:pathLst>
                  <a:path w="3" h="54">
                    <a:moveTo>
                      <a:pt x="0" y="0"/>
                    </a:moveTo>
                    <a:lnTo>
                      <a:pt x="0" y="44"/>
                    </a:lnTo>
                    <a:lnTo>
                      <a:pt x="2" y="51"/>
                    </a:lnTo>
                    <a:lnTo>
                      <a:pt x="3"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6" name="Line 672"/>
              <p:cNvSpPr>
                <a:spLocks noChangeShapeType="1"/>
              </p:cNvSpPr>
              <p:nvPr/>
            </p:nvSpPr>
            <p:spPr bwMode="auto">
              <a:xfrm>
                <a:off x="2138" y="1009"/>
                <a:ext cx="17"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7" name="Freeform 673"/>
              <p:cNvSpPr>
                <a:spLocks/>
              </p:cNvSpPr>
              <p:nvPr/>
            </p:nvSpPr>
            <p:spPr bwMode="auto">
              <a:xfrm>
                <a:off x="2174" y="991"/>
                <a:ext cx="5" cy="5"/>
              </a:xfrm>
              <a:custGeom>
                <a:avLst/>
                <a:gdLst>
                  <a:gd name="T0" fmla="*/ 3 w 5"/>
                  <a:gd name="T1" fmla="*/ 0 h 5"/>
                  <a:gd name="T2" fmla="*/ 0 w 5"/>
                  <a:gd name="T3" fmla="*/ 3 h 5"/>
                  <a:gd name="T4" fmla="*/ 3 w 5"/>
                  <a:gd name="T5" fmla="*/ 5 h 5"/>
                  <a:gd name="T6" fmla="*/ 5 w 5"/>
                  <a:gd name="T7" fmla="*/ 3 h 5"/>
                  <a:gd name="T8" fmla="*/ 3 w 5"/>
                  <a:gd name="T9" fmla="*/ 0 h 5"/>
                </a:gdLst>
                <a:ahLst/>
                <a:cxnLst>
                  <a:cxn ang="0">
                    <a:pos x="T0" y="T1"/>
                  </a:cxn>
                  <a:cxn ang="0">
                    <a:pos x="T2" y="T3"/>
                  </a:cxn>
                  <a:cxn ang="0">
                    <a:pos x="T4" y="T5"/>
                  </a:cxn>
                  <a:cxn ang="0">
                    <a:pos x="T6" y="T7"/>
                  </a:cxn>
                  <a:cxn ang="0">
                    <a:pos x="T8" y="T9"/>
                  </a:cxn>
                </a:cxnLst>
                <a:rect l="0" t="0" r="r" b="b"/>
                <a:pathLst>
                  <a:path w="5" h="5">
                    <a:moveTo>
                      <a:pt x="3" y="0"/>
                    </a:moveTo>
                    <a:lnTo>
                      <a:pt x="0" y="3"/>
                    </a:lnTo>
                    <a:lnTo>
                      <a:pt x="3" y="5"/>
                    </a:lnTo>
                    <a:lnTo>
                      <a:pt x="5" y="3"/>
                    </a:lnTo>
                    <a:lnTo>
                      <a:pt x="3"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8" name="Line 674"/>
              <p:cNvSpPr>
                <a:spLocks noChangeShapeType="1"/>
              </p:cNvSpPr>
              <p:nvPr/>
            </p:nvSpPr>
            <p:spPr bwMode="auto">
              <a:xfrm>
                <a:off x="2177" y="1009"/>
                <a:ext cx="0" cy="36"/>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9" name="Line 675"/>
              <p:cNvSpPr>
                <a:spLocks noChangeShapeType="1"/>
              </p:cNvSpPr>
              <p:nvPr/>
            </p:nvSpPr>
            <p:spPr bwMode="auto">
              <a:xfrm>
                <a:off x="2179" y="1009"/>
                <a:ext cx="0" cy="36"/>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0" name="Line 676"/>
              <p:cNvSpPr>
                <a:spLocks noChangeShapeType="1"/>
              </p:cNvSpPr>
              <p:nvPr/>
            </p:nvSpPr>
            <p:spPr bwMode="auto">
              <a:xfrm>
                <a:off x="2171" y="1009"/>
                <a:ext cx="8"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1" name="Line 677"/>
              <p:cNvSpPr>
                <a:spLocks noChangeShapeType="1"/>
              </p:cNvSpPr>
              <p:nvPr/>
            </p:nvSpPr>
            <p:spPr bwMode="auto">
              <a:xfrm>
                <a:off x="2171" y="1045"/>
                <a:ext cx="1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2" name="Freeform 678"/>
              <p:cNvSpPr>
                <a:spLocks/>
              </p:cNvSpPr>
              <p:nvPr/>
            </p:nvSpPr>
            <p:spPr bwMode="auto">
              <a:xfrm>
                <a:off x="2197" y="1009"/>
                <a:ext cx="30" cy="36"/>
              </a:xfrm>
              <a:custGeom>
                <a:avLst/>
                <a:gdLst>
                  <a:gd name="T0" fmla="*/ 13 w 30"/>
                  <a:gd name="T1" fmla="*/ 0 h 36"/>
                  <a:gd name="T2" fmla="*/ 6 w 30"/>
                  <a:gd name="T3" fmla="*/ 3 h 36"/>
                  <a:gd name="T4" fmla="*/ 1 w 30"/>
                  <a:gd name="T5" fmla="*/ 8 h 36"/>
                  <a:gd name="T6" fmla="*/ 0 w 30"/>
                  <a:gd name="T7" fmla="*/ 15 h 36"/>
                  <a:gd name="T8" fmla="*/ 0 w 30"/>
                  <a:gd name="T9" fmla="*/ 21 h 36"/>
                  <a:gd name="T10" fmla="*/ 1 w 30"/>
                  <a:gd name="T11" fmla="*/ 29 h 36"/>
                  <a:gd name="T12" fmla="*/ 6 w 30"/>
                  <a:gd name="T13" fmla="*/ 33 h 36"/>
                  <a:gd name="T14" fmla="*/ 13 w 30"/>
                  <a:gd name="T15" fmla="*/ 36 h 36"/>
                  <a:gd name="T16" fmla="*/ 16 w 30"/>
                  <a:gd name="T17" fmla="*/ 36 h 36"/>
                  <a:gd name="T18" fmla="*/ 23 w 30"/>
                  <a:gd name="T19" fmla="*/ 33 h 36"/>
                  <a:gd name="T20" fmla="*/ 28 w 30"/>
                  <a:gd name="T21" fmla="*/ 29 h 36"/>
                  <a:gd name="T22" fmla="*/ 30 w 30"/>
                  <a:gd name="T23" fmla="*/ 21 h 36"/>
                  <a:gd name="T24" fmla="*/ 30 w 30"/>
                  <a:gd name="T25" fmla="*/ 15 h 36"/>
                  <a:gd name="T26" fmla="*/ 28 w 30"/>
                  <a:gd name="T27" fmla="*/ 8 h 36"/>
                  <a:gd name="T28" fmla="*/ 23 w 30"/>
                  <a:gd name="T29" fmla="*/ 3 h 36"/>
                  <a:gd name="T30" fmla="*/ 16 w 30"/>
                  <a:gd name="T31" fmla="*/ 0 h 36"/>
                  <a:gd name="T32" fmla="*/ 13 w 30"/>
                  <a:gd name="T33" fmla="*/ 0 h 36"/>
                  <a:gd name="T34" fmla="*/ 8 w 30"/>
                  <a:gd name="T35" fmla="*/ 3 h 36"/>
                  <a:gd name="T36" fmla="*/ 4 w 30"/>
                  <a:gd name="T37" fmla="*/ 8 h 36"/>
                  <a:gd name="T38" fmla="*/ 1 w 30"/>
                  <a:gd name="T39" fmla="*/ 15 h 36"/>
                  <a:gd name="T40" fmla="*/ 1 w 30"/>
                  <a:gd name="T41" fmla="*/ 21 h 36"/>
                  <a:gd name="T42" fmla="*/ 4 w 30"/>
                  <a:gd name="T43" fmla="*/ 29 h 36"/>
                  <a:gd name="T44" fmla="*/ 8 w 30"/>
                  <a:gd name="T45" fmla="*/ 33 h 36"/>
                  <a:gd name="T46" fmla="*/ 13 w 30"/>
                  <a:gd name="T4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0" h="36">
                    <a:moveTo>
                      <a:pt x="13" y="0"/>
                    </a:moveTo>
                    <a:lnTo>
                      <a:pt x="6" y="3"/>
                    </a:lnTo>
                    <a:lnTo>
                      <a:pt x="1" y="8"/>
                    </a:lnTo>
                    <a:lnTo>
                      <a:pt x="0" y="15"/>
                    </a:lnTo>
                    <a:lnTo>
                      <a:pt x="0" y="21"/>
                    </a:lnTo>
                    <a:lnTo>
                      <a:pt x="1" y="29"/>
                    </a:lnTo>
                    <a:lnTo>
                      <a:pt x="6" y="33"/>
                    </a:lnTo>
                    <a:lnTo>
                      <a:pt x="13" y="36"/>
                    </a:lnTo>
                    <a:lnTo>
                      <a:pt x="16" y="36"/>
                    </a:lnTo>
                    <a:lnTo>
                      <a:pt x="23" y="33"/>
                    </a:lnTo>
                    <a:lnTo>
                      <a:pt x="28" y="29"/>
                    </a:lnTo>
                    <a:lnTo>
                      <a:pt x="30" y="21"/>
                    </a:lnTo>
                    <a:lnTo>
                      <a:pt x="30" y="15"/>
                    </a:lnTo>
                    <a:lnTo>
                      <a:pt x="28" y="8"/>
                    </a:lnTo>
                    <a:lnTo>
                      <a:pt x="23" y="3"/>
                    </a:lnTo>
                    <a:lnTo>
                      <a:pt x="16" y="0"/>
                    </a:lnTo>
                    <a:lnTo>
                      <a:pt x="13" y="0"/>
                    </a:lnTo>
                    <a:lnTo>
                      <a:pt x="8" y="3"/>
                    </a:lnTo>
                    <a:lnTo>
                      <a:pt x="4" y="8"/>
                    </a:lnTo>
                    <a:lnTo>
                      <a:pt x="1" y="15"/>
                    </a:lnTo>
                    <a:lnTo>
                      <a:pt x="1" y="21"/>
                    </a:lnTo>
                    <a:lnTo>
                      <a:pt x="4" y="29"/>
                    </a:lnTo>
                    <a:lnTo>
                      <a:pt x="8" y="33"/>
                    </a:lnTo>
                    <a:lnTo>
                      <a:pt x="13" y="3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3" name="Freeform 679"/>
              <p:cNvSpPr>
                <a:spLocks/>
              </p:cNvSpPr>
              <p:nvPr/>
            </p:nvSpPr>
            <p:spPr bwMode="auto">
              <a:xfrm>
                <a:off x="2213" y="1009"/>
                <a:ext cx="12" cy="36"/>
              </a:xfrm>
              <a:custGeom>
                <a:avLst/>
                <a:gdLst>
                  <a:gd name="T0" fmla="*/ 0 w 12"/>
                  <a:gd name="T1" fmla="*/ 36 h 36"/>
                  <a:gd name="T2" fmla="*/ 5 w 12"/>
                  <a:gd name="T3" fmla="*/ 33 h 36"/>
                  <a:gd name="T4" fmla="*/ 9 w 12"/>
                  <a:gd name="T5" fmla="*/ 29 h 36"/>
                  <a:gd name="T6" fmla="*/ 12 w 12"/>
                  <a:gd name="T7" fmla="*/ 21 h 36"/>
                  <a:gd name="T8" fmla="*/ 12 w 12"/>
                  <a:gd name="T9" fmla="*/ 15 h 36"/>
                  <a:gd name="T10" fmla="*/ 9 w 12"/>
                  <a:gd name="T11" fmla="*/ 8 h 36"/>
                  <a:gd name="T12" fmla="*/ 5 w 12"/>
                  <a:gd name="T13" fmla="*/ 3 h 36"/>
                  <a:gd name="T14" fmla="*/ 0 w 12"/>
                  <a:gd name="T15" fmla="*/ 0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36">
                    <a:moveTo>
                      <a:pt x="0" y="36"/>
                    </a:moveTo>
                    <a:lnTo>
                      <a:pt x="5" y="33"/>
                    </a:lnTo>
                    <a:lnTo>
                      <a:pt x="9" y="29"/>
                    </a:lnTo>
                    <a:lnTo>
                      <a:pt x="12" y="21"/>
                    </a:lnTo>
                    <a:lnTo>
                      <a:pt x="12" y="15"/>
                    </a:lnTo>
                    <a:lnTo>
                      <a:pt x="9" y="8"/>
                    </a:lnTo>
                    <a:lnTo>
                      <a:pt x="5"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4" name="Line 680"/>
              <p:cNvSpPr>
                <a:spLocks noChangeShapeType="1"/>
              </p:cNvSpPr>
              <p:nvPr/>
            </p:nvSpPr>
            <p:spPr bwMode="auto">
              <a:xfrm>
                <a:off x="2244" y="1009"/>
                <a:ext cx="0" cy="36"/>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5" name="Line 681"/>
              <p:cNvSpPr>
                <a:spLocks noChangeShapeType="1"/>
              </p:cNvSpPr>
              <p:nvPr/>
            </p:nvSpPr>
            <p:spPr bwMode="auto">
              <a:xfrm>
                <a:off x="2246" y="1009"/>
                <a:ext cx="0" cy="36"/>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6" name="Freeform 682"/>
              <p:cNvSpPr>
                <a:spLocks/>
              </p:cNvSpPr>
              <p:nvPr/>
            </p:nvSpPr>
            <p:spPr bwMode="auto">
              <a:xfrm>
                <a:off x="2246" y="1009"/>
                <a:ext cx="24" cy="36"/>
              </a:xfrm>
              <a:custGeom>
                <a:avLst/>
                <a:gdLst>
                  <a:gd name="T0" fmla="*/ 0 w 24"/>
                  <a:gd name="T1" fmla="*/ 8 h 36"/>
                  <a:gd name="T2" fmla="*/ 5 w 24"/>
                  <a:gd name="T3" fmla="*/ 3 h 36"/>
                  <a:gd name="T4" fmla="*/ 11 w 24"/>
                  <a:gd name="T5" fmla="*/ 0 h 36"/>
                  <a:gd name="T6" fmla="*/ 15 w 24"/>
                  <a:gd name="T7" fmla="*/ 0 h 36"/>
                  <a:gd name="T8" fmla="*/ 21 w 24"/>
                  <a:gd name="T9" fmla="*/ 3 h 36"/>
                  <a:gd name="T10" fmla="*/ 24 w 24"/>
                  <a:gd name="T11" fmla="*/ 8 h 36"/>
                  <a:gd name="T12" fmla="*/ 24 w 24"/>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24" h="36">
                    <a:moveTo>
                      <a:pt x="0" y="8"/>
                    </a:moveTo>
                    <a:lnTo>
                      <a:pt x="5" y="3"/>
                    </a:lnTo>
                    <a:lnTo>
                      <a:pt x="11" y="0"/>
                    </a:lnTo>
                    <a:lnTo>
                      <a:pt x="15" y="0"/>
                    </a:lnTo>
                    <a:lnTo>
                      <a:pt x="21" y="3"/>
                    </a:lnTo>
                    <a:lnTo>
                      <a:pt x="24" y="8"/>
                    </a:lnTo>
                    <a:lnTo>
                      <a:pt x="24" y="3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7" name="Freeform 683"/>
              <p:cNvSpPr>
                <a:spLocks/>
              </p:cNvSpPr>
              <p:nvPr/>
            </p:nvSpPr>
            <p:spPr bwMode="auto">
              <a:xfrm>
                <a:off x="2261" y="1009"/>
                <a:ext cx="6" cy="36"/>
              </a:xfrm>
              <a:custGeom>
                <a:avLst/>
                <a:gdLst>
                  <a:gd name="T0" fmla="*/ 0 w 6"/>
                  <a:gd name="T1" fmla="*/ 0 h 36"/>
                  <a:gd name="T2" fmla="*/ 5 w 6"/>
                  <a:gd name="T3" fmla="*/ 3 h 36"/>
                  <a:gd name="T4" fmla="*/ 6 w 6"/>
                  <a:gd name="T5" fmla="*/ 8 h 36"/>
                  <a:gd name="T6" fmla="*/ 6 w 6"/>
                  <a:gd name="T7" fmla="*/ 36 h 36"/>
                </a:gdLst>
                <a:ahLst/>
                <a:cxnLst>
                  <a:cxn ang="0">
                    <a:pos x="T0" y="T1"/>
                  </a:cxn>
                  <a:cxn ang="0">
                    <a:pos x="T2" y="T3"/>
                  </a:cxn>
                  <a:cxn ang="0">
                    <a:pos x="T4" y="T5"/>
                  </a:cxn>
                  <a:cxn ang="0">
                    <a:pos x="T6" y="T7"/>
                  </a:cxn>
                </a:cxnLst>
                <a:rect l="0" t="0" r="r" b="b"/>
                <a:pathLst>
                  <a:path w="6" h="36">
                    <a:moveTo>
                      <a:pt x="0" y="0"/>
                    </a:moveTo>
                    <a:lnTo>
                      <a:pt x="5" y="3"/>
                    </a:lnTo>
                    <a:lnTo>
                      <a:pt x="6" y="8"/>
                    </a:lnTo>
                    <a:lnTo>
                      <a:pt x="6" y="3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8" name="Line 684"/>
              <p:cNvSpPr>
                <a:spLocks noChangeShapeType="1"/>
              </p:cNvSpPr>
              <p:nvPr/>
            </p:nvSpPr>
            <p:spPr bwMode="auto">
              <a:xfrm>
                <a:off x="2237" y="1009"/>
                <a:ext cx="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 name="Line 685"/>
              <p:cNvSpPr>
                <a:spLocks noChangeShapeType="1"/>
              </p:cNvSpPr>
              <p:nvPr/>
            </p:nvSpPr>
            <p:spPr bwMode="auto">
              <a:xfrm>
                <a:off x="2237" y="1045"/>
                <a:ext cx="1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 name="Line 686"/>
              <p:cNvSpPr>
                <a:spLocks noChangeShapeType="1"/>
              </p:cNvSpPr>
              <p:nvPr/>
            </p:nvSpPr>
            <p:spPr bwMode="auto">
              <a:xfrm>
                <a:off x="2261" y="1045"/>
                <a:ext cx="1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 name="Freeform 687"/>
              <p:cNvSpPr>
                <a:spLocks/>
              </p:cNvSpPr>
              <p:nvPr/>
            </p:nvSpPr>
            <p:spPr bwMode="auto">
              <a:xfrm>
                <a:off x="1221" y="2325"/>
                <a:ext cx="33" cy="54"/>
              </a:xfrm>
              <a:custGeom>
                <a:avLst/>
                <a:gdLst>
                  <a:gd name="T0" fmla="*/ 31 w 33"/>
                  <a:gd name="T1" fmla="*/ 9 h 54"/>
                  <a:gd name="T2" fmla="*/ 33 w 33"/>
                  <a:gd name="T3" fmla="*/ 17 h 54"/>
                  <a:gd name="T4" fmla="*/ 33 w 33"/>
                  <a:gd name="T5" fmla="*/ 0 h 54"/>
                  <a:gd name="T6" fmla="*/ 31 w 33"/>
                  <a:gd name="T7" fmla="*/ 9 h 54"/>
                  <a:gd name="T8" fmla="*/ 27 w 33"/>
                  <a:gd name="T9" fmla="*/ 3 h 54"/>
                  <a:gd name="T10" fmla="*/ 21 w 33"/>
                  <a:gd name="T11" fmla="*/ 0 h 54"/>
                  <a:gd name="T12" fmla="*/ 15 w 33"/>
                  <a:gd name="T13" fmla="*/ 0 h 54"/>
                  <a:gd name="T14" fmla="*/ 9 w 33"/>
                  <a:gd name="T15" fmla="*/ 3 h 54"/>
                  <a:gd name="T16" fmla="*/ 5 w 33"/>
                  <a:gd name="T17" fmla="*/ 9 h 54"/>
                  <a:gd name="T18" fmla="*/ 3 w 33"/>
                  <a:gd name="T19" fmla="*/ 14 h 54"/>
                  <a:gd name="T20" fmla="*/ 0 w 33"/>
                  <a:gd name="T21" fmla="*/ 21 h 54"/>
                  <a:gd name="T22" fmla="*/ 0 w 33"/>
                  <a:gd name="T23" fmla="*/ 35 h 54"/>
                  <a:gd name="T24" fmla="*/ 3 w 33"/>
                  <a:gd name="T25" fmla="*/ 42 h 54"/>
                  <a:gd name="T26" fmla="*/ 5 w 33"/>
                  <a:gd name="T27" fmla="*/ 47 h 54"/>
                  <a:gd name="T28" fmla="*/ 9 w 33"/>
                  <a:gd name="T29" fmla="*/ 53 h 54"/>
                  <a:gd name="T30" fmla="*/ 15 w 33"/>
                  <a:gd name="T31" fmla="*/ 54 h 54"/>
                  <a:gd name="T32" fmla="*/ 21 w 33"/>
                  <a:gd name="T33" fmla="*/ 54 h 54"/>
                  <a:gd name="T34" fmla="*/ 27 w 33"/>
                  <a:gd name="T35" fmla="*/ 53 h 54"/>
                  <a:gd name="T36" fmla="*/ 31 w 33"/>
                  <a:gd name="T37" fmla="*/ 47 h 54"/>
                  <a:gd name="T38" fmla="*/ 33 w 33"/>
                  <a:gd name="T39" fmla="*/ 4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54">
                    <a:moveTo>
                      <a:pt x="31" y="9"/>
                    </a:moveTo>
                    <a:lnTo>
                      <a:pt x="33" y="17"/>
                    </a:lnTo>
                    <a:lnTo>
                      <a:pt x="33" y="0"/>
                    </a:lnTo>
                    <a:lnTo>
                      <a:pt x="31" y="9"/>
                    </a:lnTo>
                    <a:lnTo>
                      <a:pt x="27" y="3"/>
                    </a:lnTo>
                    <a:lnTo>
                      <a:pt x="21" y="0"/>
                    </a:lnTo>
                    <a:lnTo>
                      <a:pt x="15" y="0"/>
                    </a:lnTo>
                    <a:lnTo>
                      <a:pt x="9" y="3"/>
                    </a:lnTo>
                    <a:lnTo>
                      <a:pt x="5" y="9"/>
                    </a:lnTo>
                    <a:lnTo>
                      <a:pt x="3" y="14"/>
                    </a:lnTo>
                    <a:lnTo>
                      <a:pt x="0" y="21"/>
                    </a:lnTo>
                    <a:lnTo>
                      <a:pt x="0" y="35"/>
                    </a:lnTo>
                    <a:lnTo>
                      <a:pt x="3" y="42"/>
                    </a:lnTo>
                    <a:lnTo>
                      <a:pt x="5" y="47"/>
                    </a:lnTo>
                    <a:lnTo>
                      <a:pt x="9" y="53"/>
                    </a:lnTo>
                    <a:lnTo>
                      <a:pt x="15" y="54"/>
                    </a:lnTo>
                    <a:lnTo>
                      <a:pt x="21" y="54"/>
                    </a:lnTo>
                    <a:lnTo>
                      <a:pt x="27" y="53"/>
                    </a:lnTo>
                    <a:lnTo>
                      <a:pt x="31" y="47"/>
                    </a:lnTo>
                    <a:lnTo>
                      <a:pt x="33" y="42"/>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 name="Freeform 688"/>
              <p:cNvSpPr>
                <a:spLocks/>
              </p:cNvSpPr>
              <p:nvPr/>
            </p:nvSpPr>
            <p:spPr bwMode="auto">
              <a:xfrm>
                <a:off x="1224" y="2325"/>
                <a:ext cx="12" cy="54"/>
              </a:xfrm>
              <a:custGeom>
                <a:avLst/>
                <a:gdLst>
                  <a:gd name="T0" fmla="*/ 12 w 12"/>
                  <a:gd name="T1" fmla="*/ 0 h 54"/>
                  <a:gd name="T2" fmla="*/ 9 w 12"/>
                  <a:gd name="T3" fmla="*/ 3 h 54"/>
                  <a:gd name="T4" fmla="*/ 4 w 12"/>
                  <a:gd name="T5" fmla="*/ 9 h 54"/>
                  <a:gd name="T6" fmla="*/ 2 w 12"/>
                  <a:gd name="T7" fmla="*/ 14 h 54"/>
                  <a:gd name="T8" fmla="*/ 0 w 12"/>
                  <a:gd name="T9" fmla="*/ 21 h 54"/>
                  <a:gd name="T10" fmla="*/ 0 w 12"/>
                  <a:gd name="T11" fmla="*/ 35 h 54"/>
                  <a:gd name="T12" fmla="*/ 2 w 12"/>
                  <a:gd name="T13" fmla="*/ 42 h 54"/>
                  <a:gd name="T14" fmla="*/ 4 w 12"/>
                  <a:gd name="T15" fmla="*/ 47 h 54"/>
                  <a:gd name="T16" fmla="*/ 9 w 12"/>
                  <a:gd name="T17" fmla="*/ 53 h 54"/>
                  <a:gd name="T18" fmla="*/ 12 w 12"/>
                  <a:gd name="T19"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54">
                    <a:moveTo>
                      <a:pt x="12" y="0"/>
                    </a:moveTo>
                    <a:lnTo>
                      <a:pt x="9" y="3"/>
                    </a:lnTo>
                    <a:lnTo>
                      <a:pt x="4" y="9"/>
                    </a:lnTo>
                    <a:lnTo>
                      <a:pt x="2" y="14"/>
                    </a:lnTo>
                    <a:lnTo>
                      <a:pt x="0" y="21"/>
                    </a:lnTo>
                    <a:lnTo>
                      <a:pt x="0" y="35"/>
                    </a:lnTo>
                    <a:lnTo>
                      <a:pt x="2" y="42"/>
                    </a:lnTo>
                    <a:lnTo>
                      <a:pt x="4" y="47"/>
                    </a:lnTo>
                    <a:lnTo>
                      <a:pt x="9" y="53"/>
                    </a:lnTo>
                    <a:lnTo>
                      <a:pt x="12"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 name="Freeform 689"/>
              <p:cNvSpPr>
                <a:spLocks/>
              </p:cNvSpPr>
              <p:nvPr/>
            </p:nvSpPr>
            <p:spPr bwMode="auto">
              <a:xfrm>
                <a:off x="1267" y="2343"/>
                <a:ext cx="31" cy="36"/>
              </a:xfrm>
              <a:custGeom>
                <a:avLst/>
                <a:gdLst>
                  <a:gd name="T0" fmla="*/ 14 w 31"/>
                  <a:gd name="T1" fmla="*/ 0 h 36"/>
                  <a:gd name="T2" fmla="*/ 7 w 31"/>
                  <a:gd name="T3" fmla="*/ 3 h 36"/>
                  <a:gd name="T4" fmla="*/ 2 w 31"/>
                  <a:gd name="T5" fmla="*/ 9 h 36"/>
                  <a:gd name="T6" fmla="*/ 0 w 31"/>
                  <a:gd name="T7" fmla="*/ 17 h 36"/>
                  <a:gd name="T8" fmla="*/ 0 w 31"/>
                  <a:gd name="T9" fmla="*/ 21 h 36"/>
                  <a:gd name="T10" fmla="*/ 2 w 31"/>
                  <a:gd name="T11" fmla="*/ 29 h 36"/>
                  <a:gd name="T12" fmla="*/ 7 w 31"/>
                  <a:gd name="T13" fmla="*/ 35 h 36"/>
                  <a:gd name="T14" fmla="*/ 14 w 31"/>
                  <a:gd name="T15" fmla="*/ 36 h 36"/>
                  <a:gd name="T16" fmla="*/ 17 w 31"/>
                  <a:gd name="T17" fmla="*/ 36 h 36"/>
                  <a:gd name="T18" fmla="*/ 24 w 31"/>
                  <a:gd name="T19" fmla="*/ 35 h 36"/>
                  <a:gd name="T20" fmla="*/ 29 w 31"/>
                  <a:gd name="T21" fmla="*/ 29 h 36"/>
                  <a:gd name="T22" fmla="*/ 31 w 31"/>
                  <a:gd name="T23" fmla="*/ 21 h 36"/>
                  <a:gd name="T24" fmla="*/ 31 w 31"/>
                  <a:gd name="T25" fmla="*/ 17 h 36"/>
                  <a:gd name="T26" fmla="*/ 29 w 31"/>
                  <a:gd name="T27" fmla="*/ 9 h 36"/>
                  <a:gd name="T28" fmla="*/ 24 w 31"/>
                  <a:gd name="T29" fmla="*/ 3 h 36"/>
                  <a:gd name="T30" fmla="*/ 17 w 31"/>
                  <a:gd name="T31" fmla="*/ 0 h 36"/>
                  <a:gd name="T32" fmla="*/ 14 w 31"/>
                  <a:gd name="T33" fmla="*/ 0 h 36"/>
                  <a:gd name="T34" fmla="*/ 9 w 31"/>
                  <a:gd name="T35" fmla="*/ 3 h 36"/>
                  <a:gd name="T36" fmla="*/ 5 w 31"/>
                  <a:gd name="T37" fmla="*/ 9 h 36"/>
                  <a:gd name="T38" fmla="*/ 2 w 31"/>
                  <a:gd name="T39" fmla="*/ 17 h 36"/>
                  <a:gd name="T40" fmla="*/ 2 w 31"/>
                  <a:gd name="T41" fmla="*/ 21 h 36"/>
                  <a:gd name="T42" fmla="*/ 5 w 31"/>
                  <a:gd name="T43" fmla="*/ 29 h 36"/>
                  <a:gd name="T44" fmla="*/ 9 w 31"/>
                  <a:gd name="T45" fmla="*/ 35 h 36"/>
                  <a:gd name="T46" fmla="*/ 14 w 31"/>
                  <a:gd name="T4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1" h="36">
                    <a:moveTo>
                      <a:pt x="14" y="0"/>
                    </a:moveTo>
                    <a:lnTo>
                      <a:pt x="7" y="3"/>
                    </a:lnTo>
                    <a:lnTo>
                      <a:pt x="2" y="9"/>
                    </a:lnTo>
                    <a:lnTo>
                      <a:pt x="0" y="17"/>
                    </a:lnTo>
                    <a:lnTo>
                      <a:pt x="0" y="21"/>
                    </a:lnTo>
                    <a:lnTo>
                      <a:pt x="2" y="29"/>
                    </a:lnTo>
                    <a:lnTo>
                      <a:pt x="7" y="35"/>
                    </a:lnTo>
                    <a:lnTo>
                      <a:pt x="14" y="36"/>
                    </a:lnTo>
                    <a:lnTo>
                      <a:pt x="17" y="36"/>
                    </a:lnTo>
                    <a:lnTo>
                      <a:pt x="24" y="35"/>
                    </a:lnTo>
                    <a:lnTo>
                      <a:pt x="29" y="29"/>
                    </a:lnTo>
                    <a:lnTo>
                      <a:pt x="31" y="21"/>
                    </a:lnTo>
                    <a:lnTo>
                      <a:pt x="31" y="17"/>
                    </a:lnTo>
                    <a:lnTo>
                      <a:pt x="29" y="9"/>
                    </a:lnTo>
                    <a:lnTo>
                      <a:pt x="24" y="3"/>
                    </a:lnTo>
                    <a:lnTo>
                      <a:pt x="17" y="0"/>
                    </a:lnTo>
                    <a:lnTo>
                      <a:pt x="14" y="0"/>
                    </a:lnTo>
                    <a:lnTo>
                      <a:pt x="9" y="3"/>
                    </a:lnTo>
                    <a:lnTo>
                      <a:pt x="5" y="9"/>
                    </a:lnTo>
                    <a:lnTo>
                      <a:pt x="2" y="17"/>
                    </a:lnTo>
                    <a:lnTo>
                      <a:pt x="2" y="21"/>
                    </a:lnTo>
                    <a:lnTo>
                      <a:pt x="5" y="29"/>
                    </a:lnTo>
                    <a:lnTo>
                      <a:pt x="9" y="35"/>
                    </a:lnTo>
                    <a:lnTo>
                      <a:pt x="14" y="3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 name="Freeform 690"/>
              <p:cNvSpPr>
                <a:spLocks/>
              </p:cNvSpPr>
              <p:nvPr/>
            </p:nvSpPr>
            <p:spPr bwMode="auto">
              <a:xfrm>
                <a:off x="1284" y="2343"/>
                <a:ext cx="12" cy="36"/>
              </a:xfrm>
              <a:custGeom>
                <a:avLst/>
                <a:gdLst>
                  <a:gd name="T0" fmla="*/ 0 w 12"/>
                  <a:gd name="T1" fmla="*/ 36 h 36"/>
                  <a:gd name="T2" fmla="*/ 5 w 12"/>
                  <a:gd name="T3" fmla="*/ 35 h 36"/>
                  <a:gd name="T4" fmla="*/ 9 w 12"/>
                  <a:gd name="T5" fmla="*/ 29 h 36"/>
                  <a:gd name="T6" fmla="*/ 12 w 12"/>
                  <a:gd name="T7" fmla="*/ 21 h 36"/>
                  <a:gd name="T8" fmla="*/ 12 w 12"/>
                  <a:gd name="T9" fmla="*/ 17 h 36"/>
                  <a:gd name="T10" fmla="*/ 9 w 12"/>
                  <a:gd name="T11" fmla="*/ 9 h 36"/>
                  <a:gd name="T12" fmla="*/ 5 w 12"/>
                  <a:gd name="T13" fmla="*/ 3 h 36"/>
                  <a:gd name="T14" fmla="*/ 0 w 12"/>
                  <a:gd name="T15" fmla="*/ 0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36">
                    <a:moveTo>
                      <a:pt x="0" y="36"/>
                    </a:moveTo>
                    <a:lnTo>
                      <a:pt x="5" y="35"/>
                    </a:lnTo>
                    <a:lnTo>
                      <a:pt x="9" y="29"/>
                    </a:lnTo>
                    <a:lnTo>
                      <a:pt x="12" y="21"/>
                    </a:lnTo>
                    <a:lnTo>
                      <a:pt x="12" y="17"/>
                    </a:lnTo>
                    <a:lnTo>
                      <a:pt x="9" y="9"/>
                    </a:lnTo>
                    <a:lnTo>
                      <a:pt x="5"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 name="Line 691"/>
              <p:cNvSpPr>
                <a:spLocks noChangeShapeType="1"/>
              </p:cNvSpPr>
              <p:nvPr/>
            </p:nvSpPr>
            <p:spPr bwMode="auto">
              <a:xfrm>
                <a:off x="1315" y="2343"/>
                <a:ext cx="0" cy="36"/>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 name="Line 692"/>
              <p:cNvSpPr>
                <a:spLocks noChangeShapeType="1"/>
              </p:cNvSpPr>
              <p:nvPr/>
            </p:nvSpPr>
            <p:spPr bwMode="auto">
              <a:xfrm>
                <a:off x="1317" y="2343"/>
                <a:ext cx="0" cy="36"/>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 name="Freeform 693"/>
              <p:cNvSpPr>
                <a:spLocks/>
              </p:cNvSpPr>
              <p:nvPr/>
            </p:nvSpPr>
            <p:spPr bwMode="auto">
              <a:xfrm>
                <a:off x="1317" y="2343"/>
                <a:ext cx="24" cy="36"/>
              </a:xfrm>
              <a:custGeom>
                <a:avLst/>
                <a:gdLst>
                  <a:gd name="T0" fmla="*/ 0 w 24"/>
                  <a:gd name="T1" fmla="*/ 9 h 36"/>
                  <a:gd name="T2" fmla="*/ 4 w 24"/>
                  <a:gd name="T3" fmla="*/ 3 h 36"/>
                  <a:gd name="T4" fmla="*/ 11 w 24"/>
                  <a:gd name="T5" fmla="*/ 0 h 36"/>
                  <a:gd name="T6" fmla="*/ 15 w 24"/>
                  <a:gd name="T7" fmla="*/ 0 h 36"/>
                  <a:gd name="T8" fmla="*/ 21 w 24"/>
                  <a:gd name="T9" fmla="*/ 3 h 36"/>
                  <a:gd name="T10" fmla="*/ 24 w 24"/>
                  <a:gd name="T11" fmla="*/ 9 h 36"/>
                  <a:gd name="T12" fmla="*/ 24 w 24"/>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24" h="36">
                    <a:moveTo>
                      <a:pt x="0" y="9"/>
                    </a:moveTo>
                    <a:lnTo>
                      <a:pt x="4" y="3"/>
                    </a:lnTo>
                    <a:lnTo>
                      <a:pt x="11" y="0"/>
                    </a:lnTo>
                    <a:lnTo>
                      <a:pt x="15" y="0"/>
                    </a:lnTo>
                    <a:lnTo>
                      <a:pt x="21" y="3"/>
                    </a:lnTo>
                    <a:lnTo>
                      <a:pt x="24" y="9"/>
                    </a:lnTo>
                    <a:lnTo>
                      <a:pt x="24" y="3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 name="Freeform 694"/>
              <p:cNvSpPr>
                <a:spLocks/>
              </p:cNvSpPr>
              <p:nvPr/>
            </p:nvSpPr>
            <p:spPr bwMode="auto">
              <a:xfrm>
                <a:off x="1332" y="2343"/>
                <a:ext cx="6" cy="36"/>
              </a:xfrm>
              <a:custGeom>
                <a:avLst/>
                <a:gdLst>
                  <a:gd name="T0" fmla="*/ 0 w 6"/>
                  <a:gd name="T1" fmla="*/ 0 h 36"/>
                  <a:gd name="T2" fmla="*/ 4 w 6"/>
                  <a:gd name="T3" fmla="*/ 3 h 36"/>
                  <a:gd name="T4" fmla="*/ 6 w 6"/>
                  <a:gd name="T5" fmla="*/ 9 h 36"/>
                  <a:gd name="T6" fmla="*/ 6 w 6"/>
                  <a:gd name="T7" fmla="*/ 36 h 36"/>
                </a:gdLst>
                <a:ahLst/>
                <a:cxnLst>
                  <a:cxn ang="0">
                    <a:pos x="T0" y="T1"/>
                  </a:cxn>
                  <a:cxn ang="0">
                    <a:pos x="T2" y="T3"/>
                  </a:cxn>
                  <a:cxn ang="0">
                    <a:pos x="T4" y="T5"/>
                  </a:cxn>
                  <a:cxn ang="0">
                    <a:pos x="T6" y="T7"/>
                  </a:cxn>
                </a:cxnLst>
                <a:rect l="0" t="0" r="r" b="b"/>
                <a:pathLst>
                  <a:path w="6" h="36">
                    <a:moveTo>
                      <a:pt x="0" y="0"/>
                    </a:moveTo>
                    <a:lnTo>
                      <a:pt x="4" y="3"/>
                    </a:lnTo>
                    <a:lnTo>
                      <a:pt x="6" y="9"/>
                    </a:lnTo>
                    <a:lnTo>
                      <a:pt x="6" y="3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 name="Line 695"/>
              <p:cNvSpPr>
                <a:spLocks noChangeShapeType="1"/>
              </p:cNvSpPr>
              <p:nvPr/>
            </p:nvSpPr>
            <p:spPr bwMode="auto">
              <a:xfrm>
                <a:off x="1308" y="2343"/>
                <a:ext cx="9"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 name="Line 696"/>
              <p:cNvSpPr>
                <a:spLocks noChangeShapeType="1"/>
              </p:cNvSpPr>
              <p:nvPr/>
            </p:nvSpPr>
            <p:spPr bwMode="auto">
              <a:xfrm>
                <a:off x="1308" y="2379"/>
                <a:ext cx="1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 name="Line 697"/>
              <p:cNvSpPr>
                <a:spLocks noChangeShapeType="1"/>
              </p:cNvSpPr>
              <p:nvPr/>
            </p:nvSpPr>
            <p:spPr bwMode="auto">
              <a:xfrm>
                <a:off x="1332" y="2379"/>
                <a:ext cx="1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 name="Line 698"/>
              <p:cNvSpPr>
                <a:spLocks noChangeShapeType="1"/>
              </p:cNvSpPr>
              <p:nvPr/>
            </p:nvSpPr>
            <p:spPr bwMode="auto">
              <a:xfrm>
                <a:off x="1359" y="2343"/>
                <a:ext cx="12" cy="36"/>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 name="Line 699"/>
              <p:cNvSpPr>
                <a:spLocks noChangeShapeType="1"/>
              </p:cNvSpPr>
              <p:nvPr/>
            </p:nvSpPr>
            <p:spPr bwMode="auto">
              <a:xfrm>
                <a:off x="1360" y="2343"/>
                <a:ext cx="11" cy="32"/>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 name="Line 700"/>
              <p:cNvSpPr>
                <a:spLocks noChangeShapeType="1"/>
              </p:cNvSpPr>
              <p:nvPr/>
            </p:nvSpPr>
            <p:spPr bwMode="auto">
              <a:xfrm flipH="1">
                <a:off x="1371" y="2343"/>
                <a:ext cx="13" cy="36"/>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 name="Line 701"/>
              <p:cNvSpPr>
                <a:spLocks noChangeShapeType="1"/>
              </p:cNvSpPr>
              <p:nvPr/>
            </p:nvSpPr>
            <p:spPr bwMode="auto">
              <a:xfrm>
                <a:off x="1354" y="2343"/>
                <a:ext cx="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 name="Line 702"/>
              <p:cNvSpPr>
                <a:spLocks noChangeShapeType="1"/>
              </p:cNvSpPr>
              <p:nvPr/>
            </p:nvSpPr>
            <p:spPr bwMode="auto">
              <a:xfrm>
                <a:off x="1376" y="2343"/>
                <a:ext cx="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 name="Freeform 703"/>
              <p:cNvSpPr>
                <a:spLocks/>
              </p:cNvSpPr>
              <p:nvPr/>
            </p:nvSpPr>
            <p:spPr bwMode="auto">
              <a:xfrm>
                <a:off x="1398" y="2343"/>
                <a:ext cx="27" cy="36"/>
              </a:xfrm>
              <a:custGeom>
                <a:avLst/>
                <a:gdLst>
                  <a:gd name="T0" fmla="*/ 2 w 27"/>
                  <a:gd name="T1" fmla="*/ 17 h 36"/>
                  <a:gd name="T2" fmla="*/ 27 w 27"/>
                  <a:gd name="T3" fmla="*/ 17 h 36"/>
                  <a:gd name="T4" fmla="*/ 27 w 27"/>
                  <a:gd name="T5" fmla="*/ 11 h 36"/>
                  <a:gd name="T6" fmla="*/ 25 w 27"/>
                  <a:gd name="T7" fmla="*/ 6 h 36"/>
                  <a:gd name="T8" fmla="*/ 24 w 27"/>
                  <a:gd name="T9" fmla="*/ 3 h 36"/>
                  <a:gd name="T10" fmla="*/ 18 w 27"/>
                  <a:gd name="T11" fmla="*/ 0 h 36"/>
                  <a:gd name="T12" fmla="*/ 12 w 27"/>
                  <a:gd name="T13" fmla="*/ 0 h 36"/>
                  <a:gd name="T14" fmla="*/ 6 w 27"/>
                  <a:gd name="T15" fmla="*/ 3 h 36"/>
                  <a:gd name="T16" fmla="*/ 2 w 27"/>
                  <a:gd name="T17" fmla="*/ 9 h 36"/>
                  <a:gd name="T18" fmla="*/ 0 w 27"/>
                  <a:gd name="T19" fmla="*/ 17 h 36"/>
                  <a:gd name="T20" fmla="*/ 0 w 27"/>
                  <a:gd name="T21" fmla="*/ 21 h 36"/>
                  <a:gd name="T22" fmla="*/ 2 w 27"/>
                  <a:gd name="T23" fmla="*/ 29 h 36"/>
                  <a:gd name="T24" fmla="*/ 6 w 27"/>
                  <a:gd name="T25" fmla="*/ 35 h 36"/>
                  <a:gd name="T26" fmla="*/ 12 w 27"/>
                  <a:gd name="T27" fmla="*/ 36 h 36"/>
                  <a:gd name="T28" fmla="*/ 17 w 27"/>
                  <a:gd name="T29" fmla="*/ 36 h 36"/>
                  <a:gd name="T30" fmla="*/ 24 w 27"/>
                  <a:gd name="T31" fmla="*/ 35 h 36"/>
                  <a:gd name="T32" fmla="*/ 27 w 27"/>
                  <a:gd name="T33" fmla="*/ 29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 h="36">
                    <a:moveTo>
                      <a:pt x="2" y="17"/>
                    </a:moveTo>
                    <a:lnTo>
                      <a:pt x="27" y="17"/>
                    </a:lnTo>
                    <a:lnTo>
                      <a:pt x="27" y="11"/>
                    </a:lnTo>
                    <a:lnTo>
                      <a:pt x="25" y="6"/>
                    </a:lnTo>
                    <a:lnTo>
                      <a:pt x="24" y="3"/>
                    </a:lnTo>
                    <a:lnTo>
                      <a:pt x="18" y="0"/>
                    </a:lnTo>
                    <a:lnTo>
                      <a:pt x="12" y="0"/>
                    </a:lnTo>
                    <a:lnTo>
                      <a:pt x="6" y="3"/>
                    </a:lnTo>
                    <a:lnTo>
                      <a:pt x="2" y="9"/>
                    </a:lnTo>
                    <a:lnTo>
                      <a:pt x="0" y="17"/>
                    </a:lnTo>
                    <a:lnTo>
                      <a:pt x="0" y="21"/>
                    </a:lnTo>
                    <a:lnTo>
                      <a:pt x="2" y="29"/>
                    </a:lnTo>
                    <a:lnTo>
                      <a:pt x="6" y="35"/>
                    </a:lnTo>
                    <a:lnTo>
                      <a:pt x="12" y="36"/>
                    </a:lnTo>
                    <a:lnTo>
                      <a:pt x="17" y="36"/>
                    </a:lnTo>
                    <a:lnTo>
                      <a:pt x="24" y="35"/>
                    </a:lnTo>
                    <a:lnTo>
                      <a:pt x="27" y="29"/>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 name="Freeform 704"/>
              <p:cNvSpPr>
                <a:spLocks/>
              </p:cNvSpPr>
              <p:nvPr/>
            </p:nvSpPr>
            <p:spPr bwMode="auto">
              <a:xfrm>
                <a:off x="1422" y="2346"/>
                <a:ext cx="1" cy="14"/>
              </a:xfrm>
              <a:custGeom>
                <a:avLst/>
                <a:gdLst>
                  <a:gd name="T0" fmla="*/ 1 w 1"/>
                  <a:gd name="T1" fmla="*/ 14 h 14"/>
                  <a:gd name="T2" fmla="*/ 1 w 1"/>
                  <a:gd name="T3" fmla="*/ 6 h 14"/>
                  <a:gd name="T4" fmla="*/ 0 w 1"/>
                  <a:gd name="T5" fmla="*/ 0 h 14"/>
                </a:gdLst>
                <a:ahLst/>
                <a:cxnLst>
                  <a:cxn ang="0">
                    <a:pos x="T0" y="T1"/>
                  </a:cxn>
                  <a:cxn ang="0">
                    <a:pos x="T2" y="T3"/>
                  </a:cxn>
                  <a:cxn ang="0">
                    <a:pos x="T4" y="T5"/>
                  </a:cxn>
                </a:cxnLst>
                <a:rect l="0" t="0" r="r" b="b"/>
                <a:pathLst>
                  <a:path w="1" h="14">
                    <a:moveTo>
                      <a:pt x="1" y="14"/>
                    </a:moveTo>
                    <a:lnTo>
                      <a:pt x="1" y="6"/>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 name="Freeform 705"/>
              <p:cNvSpPr>
                <a:spLocks/>
              </p:cNvSpPr>
              <p:nvPr/>
            </p:nvSpPr>
            <p:spPr bwMode="auto">
              <a:xfrm>
                <a:off x="1400" y="2343"/>
                <a:ext cx="10" cy="36"/>
              </a:xfrm>
              <a:custGeom>
                <a:avLst/>
                <a:gdLst>
                  <a:gd name="T0" fmla="*/ 10 w 10"/>
                  <a:gd name="T1" fmla="*/ 0 h 36"/>
                  <a:gd name="T2" fmla="*/ 6 w 10"/>
                  <a:gd name="T3" fmla="*/ 3 h 36"/>
                  <a:gd name="T4" fmla="*/ 1 w 10"/>
                  <a:gd name="T5" fmla="*/ 9 h 36"/>
                  <a:gd name="T6" fmla="*/ 0 w 10"/>
                  <a:gd name="T7" fmla="*/ 17 h 36"/>
                  <a:gd name="T8" fmla="*/ 0 w 10"/>
                  <a:gd name="T9" fmla="*/ 21 h 36"/>
                  <a:gd name="T10" fmla="*/ 1 w 10"/>
                  <a:gd name="T11" fmla="*/ 29 h 36"/>
                  <a:gd name="T12" fmla="*/ 6 w 10"/>
                  <a:gd name="T13" fmla="*/ 35 h 36"/>
                  <a:gd name="T14" fmla="*/ 10 w 10"/>
                  <a:gd name="T15" fmla="*/ 36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36">
                    <a:moveTo>
                      <a:pt x="10" y="0"/>
                    </a:moveTo>
                    <a:lnTo>
                      <a:pt x="6" y="3"/>
                    </a:lnTo>
                    <a:lnTo>
                      <a:pt x="1" y="9"/>
                    </a:lnTo>
                    <a:lnTo>
                      <a:pt x="0" y="17"/>
                    </a:lnTo>
                    <a:lnTo>
                      <a:pt x="0" y="21"/>
                    </a:lnTo>
                    <a:lnTo>
                      <a:pt x="1" y="29"/>
                    </a:lnTo>
                    <a:lnTo>
                      <a:pt x="6" y="35"/>
                    </a:lnTo>
                    <a:lnTo>
                      <a:pt x="10" y="3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 name="Freeform 706"/>
              <p:cNvSpPr>
                <a:spLocks/>
              </p:cNvSpPr>
              <p:nvPr/>
            </p:nvSpPr>
            <p:spPr bwMode="auto">
              <a:xfrm>
                <a:off x="1438" y="2343"/>
                <a:ext cx="29" cy="36"/>
              </a:xfrm>
              <a:custGeom>
                <a:avLst/>
                <a:gdLst>
                  <a:gd name="T0" fmla="*/ 26 w 29"/>
                  <a:gd name="T1" fmla="*/ 9 h 36"/>
                  <a:gd name="T2" fmla="*/ 24 w 29"/>
                  <a:gd name="T3" fmla="*/ 11 h 36"/>
                  <a:gd name="T4" fmla="*/ 26 w 29"/>
                  <a:gd name="T5" fmla="*/ 14 h 36"/>
                  <a:gd name="T6" fmla="*/ 29 w 29"/>
                  <a:gd name="T7" fmla="*/ 11 h 36"/>
                  <a:gd name="T8" fmla="*/ 29 w 29"/>
                  <a:gd name="T9" fmla="*/ 9 h 36"/>
                  <a:gd name="T10" fmla="*/ 24 w 29"/>
                  <a:gd name="T11" fmla="*/ 3 h 36"/>
                  <a:gd name="T12" fmla="*/ 20 w 29"/>
                  <a:gd name="T13" fmla="*/ 0 h 36"/>
                  <a:gd name="T14" fmla="*/ 14 w 29"/>
                  <a:gd name="T15" fmla="*/ 0 h 36"/>
                  <a:gd name="T16" fmla="*/ 7 w 29"/>
                  <a:gd name="T17" fmla="*/ 3 h 36"/>
                  <a:gd name="T18" fmla="*/ 2 w 29"/>
                  <a:gd name="T19" fmla="*/ 9 h 36"/>
                  <a:gd name="T20" fmla="*/ 0 w 29"/>
                  <a:gd name="T21" fmla="*/ 17 h 36"/>
                  <a:gd name="T22" fmla="*/ 0 w 29"/>
                  <a:gd name="T23" fmla="*/ 21 h 36"/>
                  <a:gd name="T24" fmla="*/ 2 w 29"/>
                  <a:gd name="T25" fmla="*/ 29 h 36"/>
                  <a:gd name="T26" fmla="*/ 7 w 29"/>
                  <a:gd name="T27" fmla="*/ 35 h 36"/>
                  <a:gd name="T28" fmla="*/ 14 w 29"/>
                  <a:gd name="T29" fmla="*/ 36 h 36"/>
                  <a:gd name="T30" fmla="*/ 18 w 29"/>
                  <a:gd name="T31" fmla="*/ 36 h 36"/>
                  <a:gd name="T32" fmla="*/ 24 w 29"/>
                  <a:gd name="T33" fmla="*/ 35 h 36"/>
                  <a:gd name="T34" fmla="*/ 29 w 29"/>
                  <a:gd name="T35" fmla="*/ 29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 h="36">
                    <a:moveTo>
                      <a:pt x="26" y="9"/>
                    </a:moveTo>
                    <a:lnTo>
                      <a:pt x="24" y="11"/>
                    </a:lnTo>
                    <a:lnTo>
                      <a:pt x="26" y="14"/>
                    </a:lnTo>
                    <a:lnTo>
                      <a:pt x="29" y="11"/>
                    </a:lnTo>
                    <a:lnTo>
                      <a:pt x="29" y="9"/>
                    </a:lnTo>
                    <a:lnTo>
                      <a:pt x="24" y="3"/>
                    </a:lnTo>
                    <a:lnTo>
                      <a:pt x="20" y="0"/>
                    </a:lnTo>
                    <a:lnTo>
                      <a:pt x="14" y="0"/>
                    </a:lnTo>
                    <a:lnTo>
                      <a:pt x="7" y="3"/>
                    </a:lnTo>
                    <a:lnTo>
                      <a:pt x="2" y="9"/>
                    </a:lnTo>
                    <a:lnTo>
                      <a:pt x="0" y="17"/>
                    </a:lnTo>
                    <a:lnTo>
                      <a:pt x="0" y="21"/>
                    </a:lnTo>
                    <a:lnTo>
                      <a:pt x="2" y="29"/>
                    </a:lnTo>
                    <a:lnTo>
                      <a:pt x="7" y="35"/>
                    </a:lnTo>
                    <a:lnTo>
                      <a:pt x="14" y="36"/>
                    </a:lnTo>
                    <a:lnTo>
                      <a:pt x="18" y="36"/>
                    </a:lnTo>
                    <a:lnTo>
                      <a:pt x="24" y="35"/>
                    </a:lnTo>
                    <a:lnTo>
                      <a:pt x="29" y="29"/>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 name="Freeform 707"/>
              <p:cNvSpPr>
                <a:spLocks/>
              </p:cNvSpPr>
              <p:nvPr/>
            </p:nvSpPr>
            <p:spPr bwMode="auto">
              <a:xfrm>
                <a:off x="1440" y="2343"/>
                <a:ext cx="12" cy="36"/>
              </a:xfrm>
              <a:custGeom>
                <a:avLst/>
                <a:gdLst>
                  <a:gd name="T0" fmla="*/ 12 w 12"/>
                  <a:gd name="T1" fmla="*/ 0 h 36"/>
                  <a:gd name="T2" fmla="*/ 7 w 12"/>
                  <a:gd name="T3" fmla="*/ 3 h 36"/>
                  <a:gd name="T4" fmla="*/ 3 w 12"/>
                  <a:gd name="T5" fmla="*/ 9 h 36"/>
                  <a:gd name="T6" fmla="*/ 0 w 12"/>
                  <a:gd name="T7" fmla="*/ 17 h 36"/>
                  <a:gd name="T8" fmla="*/ 0 w 12"/>
                  <a:gd name="T9" fmla="*/ 21 h 36"/>
                  <a:gd name="T10" fmla="*/ 3 w 12"/>
                  <a:gd name="T11" fmla="*/ 29 h 36"/>
                  <a:gd name="T12" fmla="*/ 7 w 12"/>
                  <a:gd name="T13" fmla="*/ 35 h 36"/>
                  <a:gd name="T14" fmla="*/ 12 w 12"/>
                  <a:gd name="T15" fmla="*/ 36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36">
                    <a:moveTo>
                      <a:pt x="12" y="0"/>
                    </a:moveTo>
                    <a:lnTo>
                      <a:pt x="7" y="3"/>
                    </a:lnTo>
                    <a:lnTo>
                      <a:pt x="3" y="9"/>
                    </a:lnTo>
                    <a:lnTo>
                      <a:pt x="0" y="17"/>
                    </a:lnTo>
                    <a:lnTo>
                      <a:pt x="0" y="21"/>
                    </a:lnTo>
                    <a:lnTo>
                      <a:pt x="3" y="29"/>
                    </a:lnTo>
                    <a:lnTo>
                      <a:pt x="7" y="35"/>
                    </a:lnTo>
                    <a:lnTo>
                      <a:pt x="12" y="3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 name="Freeform 708"/>
              <p:cNvSpPr>
                <a:spLocks/>
              </p:cNvSpPr>
              <p:nvPr/>
            </p:nvSpPr>
            <p:spPr bwMode="auto">
              <a:xfrm>
                <a:off x="1484" y="2325"/>
                <a:ext cx="17" cy="54"/>
              </a:xfrm>
              <a:custGeom>
                <a:avLst/>
                <a:gdLst>
                  <a:gd name="T0" fmla="*/ 0 w 17"/>
                  <a:gd name="T1" fmla="*/ 0 h 54"/>
                  <a:gd name="T2" fmla="*/ 0 w 17"/>
                  <a:gd name="T3" fmla="*/ 45 h 54"/>
                  <a:gd name="T4" fmla="*/ 2 w 17"/>
                  <a:gd name="T5" fmla="*/ 53 h 54"/>
                  <a:gd name="T6" fmla="*/ 7 w 17"/>
                  <a:gd name="T7" fmla="*/ 54 h 54"/>
                  <a:gd name="T8" fmla="*/ 11 w 17"/>
                  <a:gd name="T9" fmla="*/ 54 h 54"/>
                  <a:gd name="T10" fmla="*/ 16 w 17"/>
                  <a:gd name="T11" fmla="*/ 53 h 54"/>
                  <a:gd name="T12" fmla="*/ 17 w 17"/>
                  <a:gd name="T13" fmla="*/ 47 h 54"/>
                </a:gdLst>
                <a:ahLst/>
                <a:cxnLst>
                  <a:cxn ang="0">
                    <a:pos x="T0" y="T1"/>
                  </a:cxn>
                  <a:cxn ang="0">
                    <a:pos x="T2" y="T3"/>
                  </a:cxn>
                  <a:cxn ang="0">
                    <a:pos x="T4" y="T5"/>
                  </a:cxn>
                  <a:cxn ang="0">
                    <a:pos x="T6" y="T7"/>
                  </a:cxn>
                  <a:cxn ang="0">
                    <a:pos x="T8" y="T9"/>
                  </a:cxn>
                  <a:cxn ang="0">
                    <a:pos x="T10" y="T11"/>
                  </a:cxn>
                  <a:cxn ang="0">
                    <a:pos x="T12" y="T13"/>
                  </a:cxn>
                </a:cxnLst>
                <a:rect l="0" t="0" r="r" b="b"/>
                <a:pathLst>
                  <a:path w="17" h="54">
                    <a:moveTo>
                      <a:pt x="0" y="0"/>
                    </a:moveTo>
                    <a:lnTo>
                      <a:pt x="0" y="45"/>
                    </a:lnTo>
                    <a:lnTo>
                      <a:pt x="2" y="53"/>
                    </a:lnTo>
                    <a:lnTo>
                      <a:pt x="7" y="54"/>
                    </a:lnTo>
                    <a:lnTo>
                      <a:pt x="11" y="54"/>
                    </a:lnTo>
                    <a:lnTo>
                      <a:pt x="16" y="53"/>
                    </a:lnTo>
                    <a:lnTo>
                      <a:pt x="17" y="47"/>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 name="Freeform 709"/>
              <p:cNvSpPr>
                <a:spLocks/>
              </p:cNvSpPr>
              <p:nvPr/>
            </p:nvSpPr>
            <p:spPr bwMode="auto">
              <a:xfrm>
                <a:off x="1486" y="2325"/>
                <a:ext cx="5" cy="54"/>
              </a:xfrm>
              <a:custGeom>
                <a:avLst/>
                <a:gdLst>
                  <a:gd name="T0" fmla="*/ 0 w 5"/>
                  <a:gd name="T1" fmla="*/ 0 h 54"/>
                  <a:gd name="T2" fmla="*/ 0 w 5"/>
                  <a:gd name="T3" fmla="*/ 45 h 54"/>
                  <a:gd name="T4" fmla="*/ 2 w 5"/>
                  <a:gd name="T5" fmla="*/ 53 h 54"/>
                  <a:gd name="T6" fmla="*/ 5 w 5"/>
                  <a:gd name="T7" fmla="*/ 54 h 54"/>
                </a:gdLst>
                <a:ahLst/>
                <a:cxnLst>
                  <a:cxn ang="0">
                    <a:pos x="T0" y="T1"/>
                  </a:cxn>
                  <a:cxn ang="0">
                    <a:pos x="T2" y="T3"/>
                  </a:cxn>
                  <a:cxn ang="0">
                    <a:pos x="T4" y="T5"/>
                  </a:cxn>
                  <a:cxn ang="0">
                    <a:pos x="T6" y="T7"/>
                  </a:cxn>
                </a:cxnLst>
                <a:rect l="0" t="0" r="r" b="b"/>
                <a:pathLst>
                  <a:path w="5" h="54">
                    <a:moveTo>
                      <a:pt x="0" y="0"/>
                    </a:moveTo>
                    <a:lnTo>
                      <a:pt x="0" y="45"/>
                    </a:lnTo>
                    <a:lnTo>
                      <a:pt x="2" y="53"/>
                    </a:lnTo>
                    <a:lnTo>
                      <a:pt x="5"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 name="Line 710"/>
              <p:cNvSpPr>
                <a:spLocks noChangeShapeType="1"/>
              </p:cNvSpPr>
              <p:nvPr/>
            </p:nvSpPr>
            <p:spPr bwMode="auto">
              <a:xfrm>
                <a:off x="1478" y="2343"/>
                <a:ext cx="17"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 name="Freeform 711"/>
              <p:cNvSpPr>
                <a:spLocks/>
              </p:cNvSpPr>
              <p:nvPr/>
            </p:nvSpPr>
            <p:spPr bwMode="auto">
              <a:xfrm>
                <a:off x="1515" y="2325"/>
                <a:ext cx="3" cy="6"/>
              </a:xfrm>
              <a:custGeom>
                <a:avLst/>
                <a:gdLst>
                  <a:gd name="T0" fmla="*/ 1 w 3"/>
                  <a:gd name="T1" fmla="*/ 0 h 6"/>
                  <a:gd name="T2" fmla="*/ 0 w 3"/>
                  <a:gd name="T3" fmla="*/ 3 h 6"/>
                  <a:gd name="T4" fmla="*/ 1 w 3"/>
                  <a:gd name="T5" fmla="*/ 6 h 6"/>
                  <a:gd name="T6" fmla="*/ 3 w 3"/>
                  <a:gd name="T7" fmla="*/ 3 h 6"/>
                  <a:gd name="T8" fmla="*/ 1 w 3"/>
                  <a:gd name="T9" fmla="*/ 0 h 6"/>
                </a:gdLst>
                <a:ahLst/>
                <a:cxnLst>
                  <a:cxn ang="0">
                    <a:pos x="T0" y="T1"/>
                  </a:cxn>
                  <a:cxn ang="0">
                    <a:pos x="T2" y="T3"/>
                  </a:cxn>
                  <a:cxn ang="0">
                    <a:pos x="T4" y="T5"/>
                  </a:cxn>
                  <a:cxn ang="0">
                    <a:pos x="T6" y="T7"/>
                  </a:cxn>
                  <a:cxn ang="0">
                    <a:pos x="T8" y="T9"/>
                  </a:cxn>
                </a:cxnLst>
                <a:rect l="0" t="0" r="r" b="b"/>
                <a:pathLst>
                  <a:path w="3" h="6">
                    <a:moveTo>
                      <a:pt x="1" y="0"/>
                    </a:moveTo>
                    <a:lnTo>
                      <a:pt x="0" y="3"/>
                    </a:lnTo>
                    <a:lnTo>
                      <a:pt x="1" y="6"/>
                    </a:lnTo>
                    <a:lnTo>
                      <a:pt x="3" y="3"/>
                    </a:lnTo>
                    <a:lnTo>
                      <a:pt x="1"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 name="Line 712"/>
              <p:cNvSpPr>
                <a:spLocks noChangeShapeType="1"/>
              </p:cNvSpPr>
              <p:nvPr/>
            </p:nvSpPr>
            <p:spPr bwMode="auto">
              <a:xfrm>
                <a:off x="1516" y="2343"/>
                <a:ext cx="0" cy="36"/>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 name="Line 713"/>
              <p:cNvSpPr>
                <a:spLocks noChangeShapeType="1"/>
              </p:cNvSpPr>
              <p:nvPr/>
            </p:nvSpPr>
            <p:spPr bwMode="auto">
              <a:xfrm>
                <a:off x="1518" y="2343"/>
                <a:ext cx="0" cy="36"/>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 name="Line 714"/>
              <p:cNvSpPr>
                <a:spLocks noChangeShapeType="1"/>
              </p:cNvSpPr>
              <p:nvPr/>
            </p:nvSpPr>
            <p:spPr bwMode="auto">
              <a:xfrm>
                <a:off x="1510" y="2343"/>
                <a:ext cx="8"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 name="Line 715"/>
              <p:cNvSpPr>
                <a:spLocks noChangeShapeType="1"/>
              </p:cNvSpPr>
              <p:nvPr/>
            </p:nvSpPr>
            <p:spPr bwMode="auto">
              <a:xfrm>
                <a:off x="1510" y="2379"/>
                <a:ext cx="1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 name="Freeform 716"/>
              <p:cNvSpPr>
                <a:spLocks/>
              </p:cNvSpPr>
              <p:nvPr/>
            </p:nvSpPr>
            <p:spPr bwMode="auto">
              <a:xfrm>
                <a:off x="1536" y="2343"/>
                <a:ext cx="30" cy="36"/>
              </a:xfrm>
              <a:custGeom>
                <a:avLst/>
                <a:gdLst>
                  <a:gd name="T0" fmla="*/ 13 w 30"/>
                  <a:gd name="T1" fmla="*/ 0 h 36"/>
                  <a:gd name="T2" fmla="*/ 6 w 30"/>
                  <a:gd name="T3" fmla="*/ 3 h 36"/>
                  <a:gd name="T4" fmla="*/ 3 w 30"/>
                  <a:gd name="T5" fmla="*/ 9 h 36"/>
                  <a:gd name="T6" fmla="*/ 0 w 30"/>
                  <a:gd name="T7" fmla="*/ 17 h 36"/>
                  <a:gd name="T8" fmla="*/ 0 w 30"/>
                  <a:gd name="T9" fmla="*/ 21 h 36"/>
                  <a:gd name="T10" fmla="*/ 3 w 30"/>
                  <a:gd name="T11" fmla="*/ 29 h 36"/>
                  <a:gd name="T12" fmla="*/ 6 w 30"/>
                  <a:gd name="T13" fmla="*/ 35 h 36"/>
                  <a:gd name="T14" fmla="*/ 13 w 30"/>
                  <a:gd name="T15" fmla="*/ 36 h 36"/>
                  <a:gd name="T16" fmla="*/ 18 w 30"/>
                  <a:gd name="T17" fmla="*/ 36 h 36"/>
                  <a:gd name="T18" fmla="*/ 24 w 30"/>
                  <a:gd name="T19" fmla="*/ 35 h 36"/>
                  <a:gd name="T20" fmla="*/ 28 w 30"/>
                  <a:gd name="T21" fmla="*/ 29 h 36"/>
                  <a:gd name="T22" fmla="*/ 30 w 30"/>
                  <a:gd name="T23" fmla="*/ 21 h 36"/>
                  <a:gd name="T24" fmla="*/ 30 w 30"/>
                  <a:gd name="T25" fmla="*/ 17 h 36"/>
                  <a:gd name="T26" fmla="*/ 28 w 30"/>
                  <a:gd name="T27" fmla="*/ 9 h 36"/>
                  <a:gd name="T28" fmla="*/ 24 w 30"/>
                  <a:gd name="T29" fmla="*/ 3 h 36"/>
                  <a:gd name="T30" fmla="*/ 18 w 30"/>
                  <a:gd name="T31" fmla="*/ 0 h 36"/>
                  <a:gd name="T32" fmla="*/ 13 w 30"/>
                  <a:gd name="T33" fmla="*/ 0 h 36"/>
                  <a:gd name="T34" fmla="*/ 9 w 30"/>
                  <a:gd name="T35" fmla="*/ 3 h 36"/>
                  <a:gd name="T36" fmla="*/ 4 w 30"/>
                  <a:gd name="T37" fmla="*/ 9 h 36"/>
                  <a:gd name="T38" fmla="*/ 3 w 30"/>
                  <a:gd name="T39" fmla="*/ 17 h 36"/>
                  <a:gd name="T40" fmla="*/ 3 w 30"/>
                  <a:gd name="T41" fmla="*/ 21 h 36"/>
                  <a:gd name="T42" fmla="*/ 4 w 30"/>
                  <a:gd name="T43" fmla="*/ 29 h 36"/>
                  <a:gd name="T44" fmla="*/ 9 w 30"/>
                  <a:gd name="T45" fmla="*/ 35 h 36"/>
                  <a:gd name="T46" fmla="*/ 13 w 30"/>
                  <a:gd name="T4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0" h="36">
                    <a:moveTo>
                      <a:pt x="13" y="0"/>
                    </a:moveTo>
                    <a:lnTo>
                      <a:pt x="6" y="3"/>
                    </a:lnTo>
                    <a:lnTo>
                      <a:pt x="3" y="9"/>
                    </a:lnTo>
                    <a:lnTo>
                      <a:pt x="0" y="17"/>
                    </a:lnTo>
                    <a:lnTo>
                      <a:pt x="0" y="21"/>
                    </a:lnTo>
                    <a:lnTo>
                      <a:pt x="3" y="29"/>
                    </a:lnTo>
                    <a:lnTo>
                      <a:pt x="6" y="35"/>
                    </a:lnTo>
                    <a:lnTo>
                      <a:pt x="13" y="36"/>
                    </a:lnTo>
                    <a:lnTo>
                      <a:pt x="18" y="36"/>
                    </a:lnTo>
                    <a:lnTo>
                      <a:pt x="24" y="35"/>
                    </a:lnTo>
                    <a:lnTo>
                      <a:pt x="28" y="29"/>
                    </a:lnTo>
                    <a:lnTo>
                      <a:pt x="30" y="21"/>
                    </a:lnTo>
                    <a:lnTo>
                      <a:pt x="30" y="17"/>
                    </a:lnTo>
                    <a:lnTo>
                      <a:pt x="28" y="9"/>
                    </a:lnTo>
                    <a:lnTo>
                      <a:pt x="24" y="3"/>
                    </a:lnTo>
                    <a:lnTo>
                      <a:pt x="18" y="0"/>
                    </a:lnTo>
                    <a:lnTo>
                      <a:pt x="13" y="0"/>
                    </a:lnTo>
                    <a:lnTo>
                      <a:pt x="9" y="3"/>
                    </a:lnTo>
                    <a:lnTo>
                      <a:pt x="4" y="9"/>
                    </a:lnTo>
                    <a:lnTo>
                      <a:pt x="3" y="17"/>
                    </a:lnTo>
                    <a:lnTo>
                      <a:pt x="3" y="21"/>
                    </a:lnTo>
                    <a:lnTo>
                      <a:pt x="4" y="29"/>
                    </a:lnTo>
                    <a:lnTo>
                      <a:pt x="9" y="35"/>
                    </a:lnTo>
                    <a:lnTo>
                      <a:pt x="13" y="3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 name="Freeform 717"/>
              <p:cNvSpPr>
                <a:spLocks/>
              </p:cNvSpPr>
              <p:nvPr/>
            </p:nvSpPr>
            <p:spPr bwMode="auto">
              <a:xfrm>
                <a:off x="1554" y="2343"/>
                <a:ext cx="10" cy="36"/>
              </a:xfrm>
              <a:custGeom>
                <a:avLst/>
                <a:gdLst>
                  <a:gd name="T0" fmla="*/ 0 w 10"/>
                  <a:gd name="T1" fmla="*/ 36 h 36"/>
                  <a:gd name="T2" fmla="*/ 3 w 10"/>
                  <a:gd name="T3" fmla="*/ 35 h 36"/>
                  <a:gd name="T4" fmla="*/ 9 w 10"/>
                  <a:gd name="T5" fmla="*/ 29 h 36"/>
                  <a:gd name="T6" fmla="*/ 10 w 10"/>
                  <a:gd name="T7" fmla="*/ 21 h 36"/>
                  <a:gd name="T8" fmla="*/ 10 w 10"/>
                  <a:gd name="T9" fmla="*/ 17 h 36"/>
                  <a:gd name="T10" fmla="*/ 9 w 10"/>
                  <a:gd name="T11" fmla="*/ 9 h 36"/>
                  <a:gd name="T12" fmla="*/ 3 w 10"/>
                  <a:gd name="T13" fmla="*/ 3 h 36"/>
                  <a:gd name="T14" fmla="*/ 0 w 10"/>
                  <a:gd name="T15" fmla="*/ 0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36">
                    <a:moveTo>
                      <a:pt x="0" y="36"/>
                    </a:moveTo>
                    <a:lnTo>
                      <a:pt x="3" y="35"/>
                    </a:lnTo>
                    <a:lnTo>
                      <a:pt x="9" y="29"/>
                    </a:lnTo>
                    <a:lnTo>
                      <a:pt x="10" y="21"/>
                    </a:lnTo>
                    <a:lnTo>
                      <a:pt x="10" y="17"/>
                    </a:lnTo>
                    <a:lnTo>
                      <a:pt x="9" y="9"/>
                    </a:lnTo>
                    <a:lnTo>
                      <a:pt x="3"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 name="Line 718"/>
              <p:cNvSpPr>
                <a:spLocks noChangeShapeType="1"/>
              </p:cNvSpPr>
              <p:nvPr/>
            </p:nvSpPr>
            <p:spPr bwMode="auto">
              <a:xfrm>
                <a:off x="1584" y="2343"/>
                <a:ext cx="0" cy="36"/>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 name="Line 719"/>
              <p:cNvSpPr>
                <a:spLocks noChangeShapeType="1"/>
              </p:cNvSpPr>
              <p:nvPr/>
            </p:nvSpPr>
            <p:spPr bwMode="auto">
              <a:xfrm>
                <a:off x="1586" y="2343"/>
                <a:ext cx="0" cy="36"/>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 name="Freeform 720"/>
              <p:cNvSpPr>
                <a:spLocks/>
              </p:cNvSpPr>
              <p:nvPr/>
            </p:nvSpPr>
            <p:spPr bwMode="auto">
              <a:xfrm>
                <a:off x="1586" y="2343"/>
                <a:ext cx="24" cy="36"/>
              </a:xfrm>
              <a:custGeom>
                <a:avLst/>
                <a:gdLst>
                  <a:gd name="T0" fmla="*/ 0 w 24"/>
                  <a:gd name="T1" fmla="*/ 9 h 36"/>
                  <a:gd name="T2" fmla="*/ 4 w 24"/>
                  <a:gd name="T3" fmla="*/ 3 h 36"/>
                  <a:gd name="T4" fmla="*/ 11 w 24"/>
                  <a:gd name="T5" fmla="*/ 0 h 36"/>
                  <a:gd name="T6" fmla="*/ 16 w 24"/>
                  <a:gd name="T7" fmla="*/ 0 h 36"/>
                  <a:gd name="T8" fmla="*/ 22 w 24"/>
                  <a:gd name="T9" fmla="*/ 3 h 36"/>
                  <a:gd name="T10" fmla="*/ 24 w 24"/>
                  <a:gd name="T11" fmla="*/ 9 h 36"/>
                  <a:gd name="T12" fmla="*/ 24 w 24"/>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24" h="36">
                    <a:moveTo>
                      <a:pt x="0" y="9"/>
                    </a:moveTo>
                    <a:lnTo>
                      <a:pt x="4" y="3"/>
                    </a:lnTo>
                    <a:lnTo>
                      <a:pt x="11" y="0"/>
                    </a:lnTo>
                    <a:lnTo>
                      <a:pt x="16" y="0"/>
                    </a:lnTo>
                    <a:lnTo>
                      <a:pt x="22" y="3"/>
                    </a:lnTo>
                    <a:lnTo>
                      <a:pt x="24" y="9"/>
                    </a:lnTo>
                    <a:lnTo>
                      <a:pt x="24" y="3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5" name="Freeform 721"/>
              <p:cNvSpPr>
                <a:spLocks/>
              </p:cNvSpPr>
              <p:nvPr/>
            </p:nvSpPr>
            <p:spPr bwMode="auto">
              <a:xfrm>
                <a:off x="1602" y="2343"/>
                <a:ext cx="6" cy="36"/>
              </a:xfrm>
              <a:custGeom>
                <a:avLst/>
                <a:gdLst>
                  <a:gd name="T0" fmla="*/ 0 w 6"/>
                  <a:gd name="T1" fmla="*/ 0 h 36"/>
                  <a:gd name="T2" fmla="*/ 3 w 6"/>
                  <a:gd name="T3" fmla="*/ 3 h 36"/>
                  <a:gd name="T4" fmla="*/ 6 w 6"/>
                  <a:gd name="T5" fmla="*/ 9 h 36"/>
                  <a:gd name="T6" fmla="*/ 6 w 6"/>
                  <a:gd name="T7" fmla="*/ 36 h 36"/>
                </a:gdLst>
                <a:ahLst/>
                <a:cxnLst>
                  <a:cxn ang="0">
                    <a:pos x="T0" y="T1"/>
                  </a:cxn>
                  <a:cxn ang="0">
                    <a:pos x="T2" y="T3"/>
                  </a:cxn>
                  <a:cxn ang="0">
                    <a:pos x="T4" y="T5"/>
                  </a:cxn>
                  <a:cxn ang="0">
                    <a:pos x="T6" y="T7"/>
                  </a:cxn>
                </a:cxnLst>
                <a:rect l="0" t="0" r="r" b="b"/>
                <a:pathLst>
                  <a:path w="6" h="36">
                    <a:moveTo>
                      <a:pt x="0" y="0"/>
                    </a:moveTo>
                    <a:lnTo>
                      <a:pt x="3" y="3"/>
                    </a:lnTo>
                    <a:lnTo>
                      <a:pt x="6" y="9"/>
                    </a:lnTo>
                    <a:lnTo>
                      <a:pt x="6" y="3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6" name="Line 722"/>
              <p:cNvSpPr>
                <a:spLocks noChangeShapeType="1"/>
              </p:cNvSpPr>
              <p:nvPr/>
            </p:nvSpPr>
            <p:spPr bwMode="auto">
              <a:xfrm>
                <a:off x="1578" y="2343"/>
                <a:ext cx="8"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7" name="Line 723"/>
              <p:cNvSpPr>
                <a:spLocks noChangeShapeType="1"/>
              </p:cNvSpPr>
              <p:nvPr/>
            </p:nvSpPr>
            <p:spPr bwMode="auto">
              <a:xfrm>
                <a:off x="1578" y="2379"/>
                <a:ext cx="1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8" name="Line 724"/>
              <p:cNvSpPr>
                <a:spLocks noChangeShapeType="1"/>
              </p:cNvSpPr>
              <p:nvPr/>
            </p:nvSpPr>
            <p:spPr bwMode="auto">
              <a:xfrm>
                <a:off x="1602" y="2379"/>
                <a:ext cx="1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9" name="Line 725"/>
              <p:cNvSpPr>
                <a:spLocks noChangeShapeType="1"/>
              </p:cNvSpPr>
              <p:nvPr/>
            </p:nvSpPr>
            <p:spPr bwMode="auto">
              <a:xfrm flipH="1">
                <a:off x="1662" y="2343"/>
                <a:ext cx="24" cy="36"/>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0" name="Line 726"/>
              <p:cNvSpPr>
                <a:spLocks noChangeShapeType="1"/>
              </p:cNvSpPr>
              <p:nvPr/>
            </p:nvSpPr>
            <p:spPr bwMode="auto">
              <a:xfrm flipH="1">
                <a:off x="1664" y="2343"/>
                <a:ext cx="24" cy="36"/>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1" name="Freeform 727"/>
              <p:cNvSpPr>
                <a:spLocks/>
              </p:cNvSpPr>
              <p:nvPr/>
            </p:nvSpPr>
            <p:spPr bwMode="auto">
              <a:xfrm>
                <a:off x="1662" y="2343"/>
                <a:ext cx="26" cy="11"/>
              </a:xfrm>
              <a:custGeom>
                <a:avLst/>
                <a:gdLst>
                  <a:gd name="T0" fmla="*/ 2 w 26"/>
                  <a:gd name="T1" fmla="*/ 0 h 11"/>
                  <a:gd name="T2" fmla="*/ 0 w 26"/>
                  <a:gd name="T3" fmla="*/ 11 h 11"/>
                  <a:gd name="T4" fmla="*/ 0 w 26"/>
                  <a:gd name="T5" fmla="*/ 0 h 11"/>
                  <a:gd name="T6" fmla="*/ 26 w 26"/>
                  <a:gd name="T7" fmla="*/ 0 h 11"/>
                </a:gdLst>
                <a:ahLst/>
                <a:cxnLst>
                  <a:cxn ang="0">
                    <a:pos x="T0" y="T1"/>
                  </a:cxn>
                  <a:cxn ang="0">
                    <a:pos x="T2" y="T3"/>
                  </a:cxn>
                  <a:cxn ang="0">
                    <a:pos x="T4" y="T5"/>
                  </a:cxn>
                  <a:cxn ang="0">
                    <a:pos x="T6" y="T7"/>
                  </a:cxn>
                </a:cxnLst>
                <a:rect l="0" t="0" r="r" b="b"/>
                <a:pathLst>
                  <a:path w="26" h="11">
                    <a:moveTo>
                      <a:pt x="2" y="0"/>
                    </a:moveTo>
                    <a:lnTo>
                      <a:pt x="0" y="11"/>
                    </a:lnTo>
                    <a:lnTo>
                      <a:pt x="0" y="0"/>
                    </a:lnTo>
                    <a:lnTo>
                      <a:pt x="26"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2" name="Freeform 728"/>
              <p:cNvSpPr>
                <a:spLocks/>
              </p:cNvSpPr>
              <p:nvPr/>
            </p:nvSpPr>
            <p:spPr bwMode="auto">
              <a:xfrm>
                <a:off x="1662" y="2370"/>
                <a:ext cx="26" cy="9"/>
              </a:xfrm>
              <a:custGeom>
                <a:avLst/>
                <a:gdLst>
                  <a:gd name="T0" fmla="*/ 0 w 26"/>
                  <a:gd name="T1" fmla="*/ 9 h 9"/>
                  <a:gd name="T2" fmla="*/ 26 w 26"/>
                  <a:gd name="T3" fmla="*/ 9 h 9"/>
                  <a:gd name="T4" fmla="*/ 26 w 26"/>
                  <a:gd name="T5" fmla="*/ 0 h 9"/>
                  <a:gd name="T6" fmla="*/ 24 w 26"/>
                  <a:gd name="T7" fmla="*/ 9 h 9"/>
                </a:gdLst>
                <a:ahLst/>
                <a:cxnLst>
                  <a:cxn ang="0">
                    <a:pos x="T0" y="T1"/>
                  </a:cxn>
                  <a:cxn ang="0">
                    <a:pos x="T2" y="T3"/>
                  </a:cxn>
                  <a:cxn ang="0">
                    <a:pos x="T4" y="T5"/>
                  </a:cxn>
                  <a:cxn ang="0">
                    <a:pos x="T6" y="T7"/>
                  </a:cxn>
                </a:cxnLst>
                <a:rect l="0" t="0" r="r" b="b"/>
                <a:pathLst>
                  <a:path w="26" h="9">
                    <a:moveTo>
                      <a:pt x="0" y="9"/>
                    </a:moveTo>
                    <a:lnTo>
                      <a:pt x="26" y="9"/>
                    </a:lnTo>
                    <a:lnTo>
                      <a:pt x="26" y="0"/>
                    </a:lnTo>
                    <a:lnTo>
                      <a:pt x="24" y="9"/>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3" name="Freeform 729"/>
              <p:cNvSpPr>
                <a:spLocks/>
              </p:cNvSpPr>
              <p:nvPr/>
            </p:nvSpPr>
            <p:spPr bwMode="auto">
              <a:xfrm>
                <a:off x="1701" y="2343"/>
                <a:ext cx="30" cy="36"/>
              </a:xfrm>
              <a:custGeom>
                <a:avLst/>
                <a:gdLst>
                  <a:gd name="T0" fmla="*/ 13 w 30"/>
                  <a:gd name="T1" fmla="*/ 0 h 36"/>
                  <a:gd name="T2" fmla="*/ 6 w 30"/>
                  <a:gd name="T3" fmla="*/ 3 h 36"/>
                  <a:gd name="T4" fmla="*/ 3 w 30"/>
                  <a:gd name="T5" fmla="*/ 9 h 36"/>
                  <a:gd name="T6" fmla="*/ 0 w 30"/>
                  <a:gd name="T7" fmla="*/ 17 h 36"/>
                  <a:gd name="T8" fmla="*/ 0 w 30"/>
                  <a:gd name="T9" fmla="*/ 21 h 36"/>
                  <a:gd name="T10" fmla="*/ 3 w 30"/>
                  <a:gd name="T11" fmla="*/ 29 h 36"/>
                  <a:gd name="T12" fmla="*/ 6 w 30"/>
                  <a:gd name="T13" fmla="*/ 35 h 36"/>
                  <a:gd name="T14" fmla="*/ 13 w 30"/>
                  <a:gd name="T15" fmla="*/ 36 h 36"/>
                  <a:gd name="T16" fmla="*/ 18 w 30"/>
                  <a:gd name="T17" fmla="*/ 36 h 36"/>
                  <a:gd name="T18" fmla="*/ 24 w 30"/>
                  <a:gd name="T19" fmla="*/ 35 h 36"/>
                  <a:gd name="T20" fmla="*/ 28 w 30"/>
                  <a:gd name="T21" fmla="*/ 29 h 36"/>
                  <a:gd name="T22" fmla="*/ 30 w 30"/>
                  <a:gd name="T23" fmla="*/ 21 h 36"/>
                  <a:gd name="T24" fmla="*/ 30 w 30"/>
                  <a:gd name="T25" fmla="*/ 17 h 36"/>
                  <a:gd name="T26" fmla="*/ 28 w 30"/>
                  <a:gd name="T27" fmla="*/ 9 h 36"/>
                  <a:gd name="T28" fmla="*/ 24 w 30"/>
                  <a:gd name="T29" fmla="*/ 3 h 36"/>
                  <a:gd name="T30" fmla="*/ 18 w 30"/>
                  <a:gd name="T31" fmla="*/ 0 h 36"/>
                  <a:gd name="T32" fmla="*/ 13 w 30"/>
                  <a:gd name="T33" fmla="*/ 0 h 36"/>
                  <a:gd name="T34" fmla="*/ 9 w 30"/>
                  <a:gd name="T35" fmla="*/ 3 h 36"/>
                  <a:gd name="T36" fmla="*/ 4 w 30"/>
                  <a:gd name="T37" fmla="*/ 9 h 36"/>
                  <a:gd name="T38" fmla="*/ 3 w 30"/>
                  <a:gd name="T39" fmla="*/ 17 h 36"/>
                  <a:gd name="T40" fmla="*/ 3 w 30"/>
                  <a:gd name="T41" fmla="*/ 21 h 36"/>
                  <a:gd name="T42" fmla="*/ 4 w 30"/>
                  <a:gd name="T43" fmla="*/ 29 h 36"/>
                  <a:gd name="T44" fmla="*/ 9 w 30"/>
                  <a:gd name="T45" fmla="*/ 35 h 36"/>
                  <a:gd name="T46" fmla="*/ 13 w 30"/>
                  <a:gd name="T4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0" h="36">
                    <a:moveTo>
                      <a:pt x="13" y="0"/>
                    </a:moveTo>
                    <a:lnTo>
                      <a:pt x="6" y="3"/>
                    </a:lnTo>
                    <a:lnTo>
                      <a:pt x="3" y="9"/>
                    </a:lnTo>
                    <a:lnTo>
                      <a:pt x="0" y="17"/>
                    </a:lnTo>
                    <a:lnTo>
                      <a:pt x="0" y="21"/>
                    </a:lnTo>
                    <a:lnTo>
                      <a:pt x="3" y="29"/>
                    </a:lnTo>
                    <a:lnTo>
                      <a:pt x="6" y="35"/>
                    </a:lnTo>
                    <a:lnTo>
                      <a:pt x="13" y="36"/>
                    </a:lnTo>
                    <a:lnTo>
                      <a:pt x="18" y="36"/>
                    </a:lnTo>
                    <a:lnTo>
                      <a:pt x="24" y="35"/>
                    </a:lnTo>
                    <a:lnTo>
                      <a:pt x="28" y="29"/>
                    </a:lnTo>
                    <a:lnTo>
                      <a:pt x="30" y="21"/>
                    </a:lnTo>
                    <a:lnTo>
                      <a:pt x="30" y="17"/>
                    </a:lnTo>
                    <a:lnTo>
                      <a:pt x="28" y="9"/>
                    </a:lnTo>
                    <a:lnTo>
                      <a:pt x="24" y="3"/>
                    </a:lnTo>
                    <a:lnTo>
                      <a:pt x="18" y="0"/>
                    </a:lnTo>
                    <a:lnTo>
                      <a:pt x="13" y="0"/>
                    </a:lnTo>
                    <a:lnTo>
                      <a:pt x="9" y="3"/>
                    </a:lnTo>
                    <a:lnTo>
                      <a:pt x="4" y="9"/>
                    </a:lnTo>
                    <a:lnTo>
                      <a:pt x="3" y="17"/>
                    </a:lnTo>
                    <a:lnTo>
                      <a:pt x="3" y="21"/>
                    </a:lnTo>
                    <a:lnTo>
                      <a:pt x="4" y="29"/>
                    </a:lnTo>
                    <a:lnTo>
                      <a:pt x="9" y="35"/>
                    </a:lnTo>
                    <a:lnTo>
                      <a:pt x="13" y="3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4" name="Freeform 730"/>
              <p:cNvSpPr>
                <a:spLocks/>
              </p:cNvSpPr>
              <p:nvPr/>
            </p:nvSpPr>
            <p:spPr bwMode="auto">
              <a:xfrm>
                <a:off x="1719" y="2343"/>
                <a:ext cx="10" cy="36"/>
              </a:xfrm>
              <a:custGeom>
                <a:avLst/>
                <a:gdLst>
                  <a:gd name="T0" fmla="*/ 0 w 10"/>
                  <a:gd name="T1" fmla="*/ 36 h 36"/>
                  <a:gd name="T2" fmla="*/ 3 w 10"/>
                  <a:gd name="T3" fmla="*/ 35 h 36"/>
                  <a:gd name="T4" fmla="*/ 7 w 10"/>
                  <a:gd name="T5" fmla="*/ 29 h 36"/>
                  <a:gd name="T6" fmla="*/ 10 w 10"/>
                  <a:gd name="T7" fmla="*/ 21 h 36"/>
                  <a:gd name="T8" fmla="*/ 10 w 10"/>
                  <a:gd name="T9" fmla="*/ 17 h 36"/>
                  <a:gd name="T10" fmla="*/ 7 w 10"/>
                  <a:gd name="T11" fmla="*/ 9 h 36"/>
                  <a:gd name="T12" fmla="*/ 3 w 10"/>
                  <a:gd name="T13" fmla="*/ 3 h 36"/>
                  <a:gd name="T14" fmla="*/ 0 w 10"/>
                  <a:gd name="T15" fmla="*/ 0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36">
                    <a:moveTo>
                      <a:pt x="0" y="36"/>
                    </a:moveTo>
                    <a:lnTo>
                      <a:pt x="3" y="35"/>
                    </a:lnTo>
                    <a:lnTo>
                      <a:pt x="7" y="29"/>
                    </a:lnTo>
                    <a:lnTo>
                      <a:pt x="10" y="21"/>
                    </a:lnTo>
                    <a:lnTo>
                      <a:pt x="10" y="17"/>
                    </a:lnTo>
                    <a:lnTo>
                      <a:pt x="7" y="9"/>
                    </a:lnTo>
                    <a:lnTo>
                      <a:pt x="3"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5" name="Line 731"/>
              <p:cNvSpPr>
                <a:spLocks noChangeShapeType="1"/>
              </p:cNvSpPr>
              <p:nvPr/>
            </p:nvSpPr>
            <p:spPr bwMode="auto">
              <a:xfrm>
                <a:off x="1749" y="2343"/>
                <a:ext cx="0" cy="36"/>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6" name="Line 732"/>
              <p:cNvSpPr>
                <a:spLocks noChangeShapeType="1"/>
              </p:cNvSpPr>
              <p:nvPr/>
            </p:nvSpPr>
            <p:spPr bwMode="auto">
              <a:xfrm>
                <a:off x="1750" y="2343"/>
                <a:ext cx="0" cy="36"/>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7" name="Freeform 733"/>
              <p:cNvSpPr>
                <a:spLocks/>
              </p:cNvSpPr>
              <p:nvPr/>
            </p:nvSpPr>
            <p:spPr bwMode="auto">
              <a:xfrm>
                <a:off x="1750" y="2343"/>
                <a:ext cx="24" cy="36"/>
              </a:xfrm>
              <a:custGeom>
                <a:avLst/>
                <a:gdLst>
                  <a:gd name="T0" fmla="*/ 0 w 24"/>
                  <a:gd name="T1" fmla="*/ 9 h 36"/>
                  <a:gd name="T2" fmla="*/ 5 w 24"/>
                  <a:gd name="T3" fmla="*/ 3 h 36"/>
                  <a:gd name="T4" fmla="*/ 11 w 24"/>
                  <a:gd name="T5" fmla="*/ 0 h 36"/>
                  <a:gd name="T6" fmla="*/ 16 w 24"/>
                  <a:gd name="T7" fmla="*/ 0 h 36"/>
                  <a:gd name="T8" fmla="*/ 23 w 24"/>
                  <a:gd name="T9" fmla="*/ 3 h 36"/>
                  <a:gd name="T10" fmla="*/ 24 w 24"/>
                  <a:gd name="T11" fmla="*/ 9 h 36"/>
                  <a:gd name="T12" fmla="*/ 24 w 24"/>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24" h="36">
                    <a:moveTo>
                      <a:pt x="0" y="9"/>
                    </a:moveTo>
                    <a:lnTo>
                      <a:pt x="5" y="3"/>
                    </a:lnTo>
                    <a:lnTo>
                      <a:pt x="11" y="0"/>
                    </a:lnTo>
                    <a:lnTo>
                      <a:pt x="16" y="0"/>
                    </a:lnTo>
                    <a:lnTo>
                      <a:pt x="23" y="3"/>
                    </a:lnTo>
                    <a:lnTo>
                      <a:pt x="24" y="9"/>
                    </a:lnTo>
                    <a:lnTo>
                      <a:pt x="24" y="3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8" name="Freeform 734"/>
              <p:cNvSpPr>
                <a:spLocks/>
              </p:cNvSpPr>
              <p:nvPr/>
            </p:nvSpPr>
            <p:spPr bwMode="auto">
              <a:xfrm>
                <a:off x="1766" y="2343"/>
                <a:ext cx="7" cy="36"/>
              </a:xfrm>
              <a:custGeom>
                <a:avLst/>
                <a:gdLst>
                  <a:gd name="T0" fmla="*/ 0 w 7"/>
                  <a:gd name="T1" fmla="*/ 0 h 36"/>
                  <a:gd name="T2" fmla="*/ 4 w 7"/>
                  <a:gd name="T3" fmla="*/ 3 h 36"/>
                  <a:gd name="T4" fmla="*/ 7 w 7"/>
                  <a:gd name="T5" fmla="*/ 9 h 36"/>
                  <a:gd name="T6" fmla="*/ 7 w 7"/>
                  <a:gd name="T7" fmla="*/ 36 h 36"/>
                </a:gdLst>
                <a:ahLst/>
                <a:cxnLst>
                  <a:cxn ang="0">
                    <a:pos x="T0" y="T1"/>
                  </a:cxn>
                  <a:cxn ang="0">
                    <a:pos x="T2" y="T3"/>
                  </a:cxn>
                  <a:cxn ang="0">
                    <a:pos x="T4" y="T5"/>
                  </a:cxn>
                  <a:cxn ang="0">
                    <a:pos x="T6" y="T7"/>
                  </a:cxn>
                </a:cxnLst>
                <a:rect l="0" t="0" r="r" b="b"/>
                <a:pathLst>
                  <a:path w="7" h="36">
                    <a:moveTo>
                      <a:pt x="0" y="0"/>
                    </a:moveTo>
                    <a:lnTo>
                      <a:pt x="4" y="3"/>
                    </a:lnTo>
                    <a:lnTo>
                      <a:pt x="7" y="9"/>
                    </a:lnTo>
                    <a:lnTo>
                      <a:pt x="7" y="3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9" name="Line 735"/>
              <p:cNvSpPr>
                <a:spLocks noChangeShapeType="1"/>
              </p:cNvSpPr>
              <p:nvPr/>
            </p:nvSpPr>
            <p:spPr bwMode="auto">
              <a:xfrm>
                <a:off x="1743" y="2343"/>
                <a:ext cx="7"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0" name="Line 736"/>
              <p:cNvSpPr>
                <a:spLocks noChangeShapeType="1"/>
              </p:cNvSpPr>
              <p:nvPr/>
            </p:nvSpPr>
            <p:spPr bwMode="auto">
              <a:xfrm>
                <a:off x="1743" y="2379"/>
                <a:ext cx="1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1" name="Line 737"/>
              <p:cNvSpPr>
                <a:spLocks noChangeShapeType="1"/>
              </p:cNvSpPr>
              <p:nvPr/>
            </p:nvSpPr>
            <p:spPr bwMode="auto">
              <a:xfrm>
                <a:off x="1766" y="2379"/>
                <a:ext cx="16"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2" name="Freeform 738"/>
              <p:cNvSpPr>
                <a:spLocks/>
              </p:cNvSpPr>
              <p:nvPr/>
            </p:nvSpPr>
            <p:spPr bwMode="auto">
              <a:xfrm>
                <a:off x="1792" y="2343"/>
                <a:ext cx="29" cy="36"/>
              </a:xfrm>
              <a:custGeom>
                <a:avLst/>
                <a:gdLst>
                  <a:gd name="T0" fmla="*/ 2 w 29"/>
                  <a:gd name="T1" fmla="*/ 17 h 36"/>
                  <a:gd name="T2" fmla="*/ 29 w 29"/>
                  <a:gd name="T3" fmla="*/ 17 h 36"/>
                  <a:gd name="T4" fmla="*/ 29 w 29"/>
                  <a:gd name="T5" fmla="*/ 11 h 36"/>
                  <a:gd name="T6" fmla="*/ 26 w 29"/>
                  <a:gd name="T7" fmla="*/ 6 h 36"/>
                  <a:gd name="T8" fmla="*/ 24 w 29"/>
                  <a:gd name="T9" fmla="*/ 3 h 36"/>
                  <a:gd name="T10" fmla="*/ 20 w 29"/>
                  <a:gd name="T11" fmla="*/ 0 h 36"/>
                  <a:gd name="T12" fmla="*/ 13 w 29"/>
                  <a:gd name="T13" fmla="*/ 0 h 36"/>
                  <a:gd name="T14" fmla="*/ 6 w 29"/>
                  <a:gd name="T15" fmla="*/ 3 h 36"/>
                  <a:gd name="T16" fmla="*/ 2 w 29"/>
                  <a:gd name="T17" fmla="*/ 9 h 36"/>
                  <a:gd name="T18" fmla="*/ 0 w 29"/>
                  <a:gd name="T19" fmla="*/ 17 h 36"/>
                  <a:gd name="T20" fmla="*/ 0 w 29"/>
                  <a:gd name="T21" fmla="*/ 21 h 36"/>
                  <a:gd name="T22" fmla="*/ 2 w 29"/>
                  <a:gd name="T23" fmla="*/ 29 h 36"/>
                  <a:gd name="T24" fmla="*/ 6 w 29"/>
                  <a:gd name="T25" fmla="*/ 35 h 36"/>
                  <a:gd name="T26" fmla="*/ 13 w 29"/>
                  <a:gd name="T27" fmla="*/ 36 h 36"/>
                  <a:gd name="T28" fmla="*/ 17 w 29"/>
                  <a:gd name="T29" fmla="*/ 36 h 36"/>
                  <a:gd name="T30" fmla="*/ 24 w 29"/>
                  <a:gd name="T31" fmla="*/ 35 h 36"/>
                  <a:gd name="T32" fmla="*/ 29 w 29"/>
                  <a:gd name="T33" fmla="*/ 29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 h="36">
                    <a:moveTo>
                      <a:pt x="2" y="17"/>
                    </a:moveTo>
                    <a:lnTo>
                      <a:pt x="29" y="17"/>
                    </a:lnTo>
                    <a:lnTo>
                      <a:pt x="29" y="11"/>
                    </a:lnTo>
                    <a:lnTo>
                      <a:pt x="26" y="6"/>
                    </a:lnTo>
                    <a:lnTo>
                      <a:pt x="24" y="3"/>
                    </a:lnTo>
                    <a:lnTo>
                      <a:pt x="20" y="0"/>
                    </a:lnTo>
                    <a:lnTo>
                      <a:pt x="13" y="0"/>
                    </a:lnTo>
                    <a:lnTo>
                      <a:pt x="6" y="3"/>
                    </a:lnTo>
                    <a:lnTo>
                      <a:pt x="2" y="9"/>
                    </a:lnTo>
                    <a:lnTo>
                      <a:pt x="0" y="17"/>
                    </a:lnTo>
                    <a:lnTo>
                      <a:pt x="0" y="21"/>
                    </a:lnTo>
                    <a:lnTo>
                      <a:pt x="2" y="29"/>
                    </a:lnTo>
                    <a:lnTo>
                      <a:pt x="6" y="35"/>
                    </a:lnTo>
                    <a:lnTo>
                      <a:pt x="13" y="36"/>
                    </a:lnTo>
                    <a:lnTo>
                      <a:pt x="17" y="36"/>
                    </a:lnTo>
                    <a:lnTo>
                      <a:pt x="24" y="35"/>
                    </a:lnTo>
                    <a:lnTo>
                      <a:pt x="29" y="29"/>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3" name="Freeform 739"/>
              <p:cNvSpPr>
                <a:spLocks/>
              </p:cNvSpPr>
              <p:nvPr/>
            </p:nvSpPr>
            <p:spPr bwMode="auto">
              <a:xfrm>
                <a:off x="1816" y="2346"/>
                <a:ext cx="2" cy="14"/>
              </a:xfrm>
              <a:custGeom>
                <a:avLst/>
                <a:gdLst>
                  <a:gd name="T0" fmla="*/ 2 w 2"/>
                  <a:gd name="T1" fmla="*/ 14 h 14"/>
                  <a:gd name="T2" fmla="*/ 2 w 2"/>
                  <a:gd name="T3" fmla="*/ 6 h 14"/>
                  <a:gd name="T4" fmla="*/ 0 w 2"/>
                  <a:gd name="T5" fmla="*/ 0 h 14"/>
                </a:gdLst>
                <a:ahLst/>
                <a:cxnLst>
                  <a:cxn ang="0">
                    <a:pos x="T0" y="T1"/>
                  </a:cxn>
                  <a:cxn ang="0">
                    <a:pos x="T2" y="T3"/>
                  </a:cxn>
                  <a:cxn ang="0">
                    <a:pos x="T4" y="T5"/>
                  </a:cxn>
                </a:cxnLst>
                <a:rect l="0" t="0" r="r" b="b"/>
                <a:pathLst>
                  <a:path w="2" h="14">
                    <a:moveTo>
                      <a:pt x="2" y="14"/>
                    </a:moveTo>
                    <a:lnTo>
                      <a:pt x="2" y="6"/>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4" name="Freeform 740"/>
              <p:cNvSpPr>
                <a:spLocks/>
              </p:cNvSpPr>
              <p:nvPr/>
            </p:nvSpPr>
            <p:spPr bwMode="auto">
              <a:xfrm>
                <a:off x="1794" y="2343"/>
                <a:ext cx="11" cy="36"/>
              </a:xfrm>
              <a:custGeom>
                <a:avLst/>
                <a:gdLst>
                  <a:gd name="T0" fmla="*/ 11 w 11"/>
                  <a:gd name="T1" fmla="*/ 0 h 36"/>
                  <a:gd name="T2" fmla="*/ 6 w 11"/>
                  <a:gd name="T3" fmla="*/ 3 h 36"/>
                  <a:gd name="T4" fmla="*/ 3 w 11"/>
                  <a:gd name="T5" fmla="*/ 9 h 36"/>
                  <a:gd name="T6" fmla="*/ 0 w 11"/>
                  <a:gd name="T7" fmla="*/ 17 h 36"/>
                  <a:gd name="T8" fmla="*/ 0 w 11"/>
                  <a:gd name="T9" fmla="*/ 21 h 36"/>
                  <a:gd name="T10" fmla="*/ 3 w 11"/>
                  <a:gd name="T11" fmla="*/ 29 h 36"/>
                  <a:gd name="T12" fmla="*/ 6 w 11"/>
                  <a:gd name="T13" fmla="*/ 35 h 36"/>
                  <a:gd name="T14" fmla="*/ 11 w 11"/>
                  <a:gd name="T15" fmla="*/ 36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36">
                    <a:moveTo>
                      <a:pt x="11" y="0"/>
                    </a:moveTo>
                    <a:lnTo>
                      <a:pt x="6" y="3"/>
                    </a:lnTo>
                    <a:lnTo>
                      <a:pt x="3" y="9"/>
                    </a:lnTo>
                    <a:lnTo>
                      <a:pt x="0" y="17"/>
                    </a:lnTo>
                    <a:lnTo>
                      <a:pt x="0" y="21"/>
                    </a:lnTo>
                    <a:lnTo>
                      <a:pt x="3" y="29"/>
                    </a:lnTo>
                    <a:lnTo>
                      <a:pt x="6" y="35"/>
                    </a:lnTo>
                    <a:lnTo>
                      <a:pt x="11" y="3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5" name="Freeform 741"/>
              <p:cNvSpPr>
                <a:spLocks/>
              </p:cNvSpPr>
              <p:nvPr/>
            </p:nvSpPr>
            <p:spPr bwMode="auto">
              <a:xfrm>
                <a:off x="2085" y="762"/>
                <a:ext cx="38" cy="66"/>
              </a:xfrm>
              <a:custGeom>
                <a:avLst/>
                <a:gdLst>
                  <a:gd name="T0" fmla="*/ 16 w 38"/>
                  <a:gd name="T1" fmla="*/ 0 h 66"/>
                  <a:gd name="T2" fmla="*/ 9 w 38"/>
                  <a:gd name="T3" fmla="*/ 3 h 66"/>
                  <a:gd name="T4" fmla="*/ 2 w 38"/>
                  <a:gd name="T5" fmla="*/ 12 h 66"/>
                  <a:gd name="T6" fmla="*/ 0 w 38"/>
                  <a:gd name="T7" fmla="*/ 28 h 66"/>
                  <a:gd name="T8" fmla="*/ 0 w 38"/>
                  <a:gd name="T9" fmla="*/ 37 h 66"/>
                  <a:gd name="T10" fmla="*/ 2 w 38"/>
                  <a:gd name="T11" fmla="*/ 54 h 66"/>
                  <a:gd name="T12" fmla="*/ 9 w 38"/>
                  <a:gd name="T13" fmla="*/ 63 h 66"/>
                  <a:gd name="T14" fmla="*/ 16 w 38"/>
                  <a:gd name="T15" fmla="*/ 66 h 66"/>
                  <a:gd name="T16" fmla="*/ 21 w 38"/>
                  <a:gd name="T17" fmla="*/ 66 h 66"/>
                  <a:gd name="T18" fmla="*/ 30 w 38"/>
                  <a:gd name="T19" fmla="*/ 63 h 66"/>
                  <a:gd name="T20" fmla="*/ 35 w 38"/>
                  <a:gd name="T21" fmla="*/ 54 h 66"/>
                  <a:gd name="T22" fmla="*/ 38 w 38"/>
                  <a:gd name="T23" fmla="*/ 37 h 66"/>
                  <a:gd name="T24" fmla="*/ 38 w 38"/>
                  <a:gd name="T25" fmla="*/ 28 h 66"/>
                  <a:gd name="T26" fmla="*/ 35 w 38"/>
                  <a:gd name="T27" fmla="*/ 12 h 66"/>
                  <a:gd name="T28" fmla="*/ 30 w 38"/>
                  <a:gd name="T29" fmla="*/ 3 h 66"/>
                  <a:gd name="T30" fmla="*/ 21 w 38"/>
                  <a:gd name="T31" fmla="*/ 0 h 66"/>
                  <a:gd name="T32" fmla="*/ 16 w 38"/>
                  <a:gd name="T33" fmla="*/ 0 h 66"/>
                  <a:gd name="T34" fmla="*/ 11 w 38"/>
                  <a:gd name="T35" fmla="*/ 3 h 66"/>
                  <a:gd name="T36" fmla="*/ 9 w 38"/>
                  <a:gd name="T37" fmla="*/ 6 h 66"/>
                  <a:gd name="T38" fmla="*/ 6 w 38"/>
                  <a:gd name="T39" fmla="*/ 12 h 66"/>
                  <a:gd name="T40" fmla="*/ 2 w 38"/>
                  <a:gd name="T41" fmla="*/ 28 h 66"/>
                  <a:gd name="T42" fmla="*/ 2 w 38"/>
                  <a:gd name="T43" fmla="*/ 37 h 66"/>
                  <a:gd name="T44" fmla="*/ 6 w 38"/>
                  <a:gd name="T45" fmla="*/ 54 h 66"/>
                  <a:gd name="T46" fmla="*/ 9 w 38"/>
                  <a:gd name="T47" fmla="*/ 60 h 66"/>
                  <a:gd name="T48" fmla="*/ 11 w 38"/>
                  <a:gd name="T49" fmla="*/ 63 h 66"/>
                  <a:gd name="T50" fmla="*/ 16 w 38"/>
                  <a:gd name="T51"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8" h="66">
                    <a:moveTo>
                      <a:pt x="16" y="0"/>
                    </a:moveTo>
                    <a:lnTo>
                      <a:pt x="9" y="3"/>
                    </a:lnTo>
                    <a:lnTo>
                      <a:pt x="2" y="12"/>
                    </a:lnTo>
                    <a:lnTo>
                      <a:pt x="0" y="28"/>
                    </a:lnTo>
                    <a:lnTo>
                      <a:pt x="0" y="37"/>
                    </a:lnTo>
                    <a:lnTo>
                      <a:pt x="2" y="54"/>
                    </a:lnTo>
                    <a:lnTo>
                      <a:pt x="9" y="63"/>
                    </a:lnTo>
                    <a:lnTo>
                      <a:pt x="16" y="66"/>
                    </a:lnTo>
                    <a:lnTo>
                      <a:pt x="21" y="66"/>
                    </a:lnTo>
                    <a:lnTo>
                      <a:pt x="30" y="63"/>
                    </a:lnTo>
                    <a:lnTo>
                      <a:pt x="35" y="54"/>
                    </a:lnTo>
                    <a:lnTo>
                      <a:pt x="38" y="37"/>
                    </a:lnTo>
                    <a:lnTo>
                      <a:pt x="38" y="28"/>
                    </a:lnTo>
                    <a:lnTo>
                      <a:pt x="35" y="12"/>
                    </a:lnTo>
                    <a:lnTo>
                      <a:pt x="30" y="3"/>
                    </a:lnTo>
                    <a:lnTo>
                      <a:pt x="21" y="0"/>
                    </a:lnTo>
                    <a:lnTo>
                      <a:pt x="16" y="0"/>
                    </a:lnTo>
                    <a:lnTo>
                      <a:pt x="11" y="3"/>
                    </a:lnTo>
                    <a:lnTo>
                      <a:pt x="9" y="6"/>
                    </a:lnTo>
                    <a:lnTo>
                      <a:pt x="6" y="12"/>
                    </a:lnTo>
                    <a:lnTo>
                      <a:pt x="2" y="28"/>
                    </a:lnTo>
                    <a:lnTo>
                      <a:pt x="2" y="37"/>
                    </a:lnTo>
                    <a:lnTo>
                      <a:pt x="6" y="54"/>
                    </a:lnTo>
                    <a:lnTo>
                      <a:pt x="9" y="60"/>
                    </a:lnTo>
                    <a:lnTo>
                      <a:pt x="11" y="63"/>
                    </a:lnTo>
                    <a:lnTo>
                      <a:pt x="16" y="6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6" name="Freeform 742"/>
              <p:cNvSpPr>
                <a:spLocks/>
              </p:cNvSpPr>
              <p:nvPr/>
            </p:nvSpPr>
            <p:spPr bwMode="auto">
              <a:xfrm>
                <a:off x="2106" y="762"/>
                <a:ext cx="14" cy="66"/>
              </a:xfrm>
              <a:custGeom>
                <a:avLst/>
                <a:gdLst>
                  <a:gd name="T0" fmla="*/ 0 w 14"/>
                  <a:gd name="T1" fmla="*/ 66 h 66"/>
                  <a:gd name="T2" fmla="*/ 7 w 14"/>
                  <a:gd name="T3" fmla="*/ 63 h 66"/>
                  <a:gd name="T4" fmla="*/ 9 w 14"/>
                  <a:gd name="T5" fmla="*/ 60 h 66"/>
                  <a:gd name="T6" fmla="*/ 12 w 14"/>
                  <a:gd name="T7" fmla="*/ 54 h 66"/>
                  <a:gd name="T8" fmla="*/ 14 w 14"/>
                  <a:gd name="T9" fmla="*/ 37 h 66"/>
                  <a:gd name="T10" fmla="*/ 14 w 14"/>
                  <a:gd name="T11" fmla="*/ 28 h 66"/>
                  <a:gd name="T12" fmla="*/ 12 w 14"/>
                  <a:gd name="T13" fmla="*/ 12 h 66"/>
                  <a:gd name="T14" fmla="*/ 9 w 14"/>
                  <a:gd name="T15" fmla="*/ 6 h 66"/>
                  <a:gd name="T16" fmla="*/ 7 w 14"/>
                  <a:gd name="T17" fmla="*/ 3 h 66"/>
                  <a:gd name="T18" fmla="*/ 0 w 14"/>
                  <a:gd name="T19"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66">
                    <a:moveTo>
                      <a:pt x="0" y="66"/>
                    </a:moveTo>
                    <a:lnTo>
                      <a:pt x="7" y="63"/>
                    </a:lnTo>
                    <a:lnTo>
                      <a:pt x="9" y="60"/>
                    </a:lnTo>
                    <a:lnTo>
                      <a:pt x="12" y="54"/>
                    </a:lnTo>
                    <a:lnTo>
                      <a:pt x="14" y="37"/>
                    </a:lnTo>
                    <a:lnTo>
                      <a:pt x="14" y="28"/>
                    </a:lnTo>
                    <a:lnTo>
                      <a:pt x="12" y="12"/>
                    </a:lnTo>
                    <a:lnTo>
                      <a:pt x="9" y="6"/>
                    </a:lnTo>
                    <a:lnTo>
                      <a:pt x="7"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7" name="Freeform 743"/>
              <p:cNvSpPr>
                <a:spLocks/>
              </p:cNvSpPr>
              <p:nvPr/>
            </p:nvSpPr>
            <p:spPr bwMode="auto">
              <a:xfrm>
                <a:off x="2137" y="751"/>
                <a:ext cx="22" cy="29"/>
              </a:xfrm>
              <a:custGeom>
                <a:avLst/>
                <a:gdLst>
                  <a:gd name="T0" fmla="*/ 10 w 22"/>
                  <a:gd name="T1" fmla="*/ 0 h 29"/>
                  <a:gd name="T2" fmla="*/ 5 w 22"/>
                  <a:gd name="T3" fmla="*/ 3 h 29"/>
                  <a:gd name="T4" fmla="*/ 1 w 22"/>
                  <a:gd name="T5" fmla="*/ 6 h 29"/>
                  <a:gd name="T6" fmla="*/ 0 w 22"/>
                  <a:gd name="T7" fmla="*/ 12 h 29"/>
                  <a:gd name="T8" fmla="*/ 0 w 22"/>
                  <a:gd name="T9" fmla="*/ 17 h 29"/>
                  <a:gd name="T10" fmla="*/ 1 w 22"/>
                  <a:gd name="T11" fmla="*/ 23 h 29"/>
                  <a:gd name="T12" fmla="*/ 5 w 22"/>
                  <a:gd name="T13" fmla="*/ 27 h 29"/>
                  <a:gd name="T14" fmla="*/ 10 w 22"/>
                  <a:gd name="T15" fmla="*/ 29 h 29"/>
                  <a:gd name="T16" fmla="*/ 13 w 22"/>
                  <a:gd name="T17" fmla="*/ 29 h 29"/>
                  <a:gd name="T18" fmla="*/ 18 w 22"/>
                  <a:gd name="T19" fmla="*/ 27 h 29"/>
                  <a:gd name="T20" fmla="*/ 21 w 22"/>
                  <a:gd name="T21" fmla="*/ 23 h 29"/>
                  <a:gd name="T22" fmla="*/ 22 w 22"/>
                  <a:gd name="T23" fmla="*/ 17 h 29"/>
                  <a:gd name="T24" fmla="*/ 22 w 22"/>
                  <a:gd name="T25" fmla="*/ 12 h 29"/>
                  <a:gd name="T26" fmla="*/ 21 w 22"/>
                  <a:gd name="T27" fmla="*/ 6 h 29"/>
                  <a:gd name="T28" fmla="*/ 18 w 22"/>
                  <a:gd name="T29" fmla="*/ 3 h 29"/>
                  <a:gd name="T30" fmla="*/ 13 w 22"/>
                  <a:gd name="T31" fmla="*/ 0 h 29"/>
                  <a:gd name="T32" fmla="*/ 10 w 22"/>
                  <a:gd name="T33" fmla="*/ 0 h 29"/>
                  <a:gd name="T34" fmla="*/ 6 w 22"/>
                  <a:gd name="T35" fmla="*/ 3 h 29"/>
                  <a:gd name="T36" fmla="*/ 3 w 22"/>
                  <a:gd name="T37" fmla="*/ 6 h 29"/>
                  <a:gd name="T38" fmla="*/ 1 w 22"/>
                  <a:gd name="T39" fmla="*/ 12 h 29"/>
                  <a:gd name="T40" fmla="*/ 1 w 22"/>
                  <a:gd name="T41" fmla="*/ 17 h 29"/>
                  <a:gd name="T42" fmla="*/ 3 w 22"/>
                  <a:gd name="T43" fmla="*/ 23 h 29"/>
                  <a:gd name="T44" fmla="*/ 6 w 22"/>
                  <a:gd name="T45" fmla="*/ 27 h 29"/>
                  <a:gd name="T46" fmla="*/ 10 w 22"/>
                  <a:gd name="T47"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 h="29">
                    <a:moveTo>
                      <a:pt x="10" y="0"/>
                    </a:moveTo>
                    <a:lnTo>
                      <a:pt x="5" y="3"/>
                    </a:lnTo>
                    <a:lnTo>
                      <a:pt x="1" y="6"/>
                    </a:lnTo>
                    <a:lnTo>
                      <a:pt x="0" y="12"/>
                    </a:lnTo>
                    <a:lnTo>
                      <a:pt x="0" y="17"/>
                    </a:lnTo>
                    <a:lnTo>
                      <a:pt x="1" y="23"/>
                    </a:lnTo>
                    <a:lnTo>
                      <a:pt x="5" y="27"/>
                    </a:lnTo>
                    <a:lnTo>
                      <a:pt x="10" y="29"/>
                    </a:lnTo>
                    <a:lnTo>
                      <a:pt x="13" y="29"/>
                    </a:lnTo>
                    <a:lnTo>
                      <a:pt x="18" y="27"/>
                    </a:lnTo>
                    <a:lnTo>
                      <a:pt x="21" y="23"/>
                    </a:lnTo>
                    <a:lnTo>
                      <a:pt x="22" y="17"/>
                    </a:lnTo>
                    <a:lnTo>
                      <a:pt x="22" y="12"/>
                    </a:lnTo>
                    <a:lnTo>
                      <a:pt x="21" y="6"/>
                    </a:lnTo>
                    <a:lnTo>
                      <a:pt x="18" y="3"/>
                    </a:lnTo>
                    <a:lnTo>
                      <a:pt x="13" y="0"/>
                    </a:lnTo>
                    <a:lnTo>
                      <a:pt x="10" y="0"/>
                    </a:lnTo>
                    <a:lnTo>
                      <a:pt x="6" y="3"/>
                    </a:lnTo>
                    <a:lnTo>
                      <a:pt x="3" y="6"/>
                    </a:lnTo>
                    <a:lnTo>
                      <a:pt x="1" y="12"/>
                    </a:lnTo>
                    <a:lnTo>
                      <a:pt x="1" y="17"/>
                    </a:lnTo>
                    <a:lnTo>
                      <a:pt x="3" y="23"/>
                    </a:lnTo>
                    <a:lnTo>
                      <a:pt x="6" y="27"/>
                    </a:lnTo>
                    <a:lnTo>
                      <a:pt x="10" y="29"/>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8" name="Freeform 744"/>
              <p:cNvSpPr>
                <a:spLocks/>
              </p:cNvSpPr>
              <p:nvPr/>
            </p:nvSpPr>
            <p:spPr bwMode="auto">
              <a:xfrm>
                <a:off x="2150" y="751"/>
                <a:ext cx="8" cy="29"/>
              </a:xfrm>
              <a:custGeom>
                <a:avLst/>
                <a:gdLst>
                  <a:gd name="T0" fmla="*/ 0 w 8"/>
                  <a:gd name="T1" fmla="*/ 29 h 29"/>
                  <a:gd name="T2" fmla="*/ 3 w 8"/>
                  <a:gd name="T3" fmla="*/ 27 h 29"/>
                  <a:gd name="T4" fmla="*/ 7 w 8"/>
                  <a:gd name="T5" fmla="*/ 23 h 29"/>
                  <a:gd name="T6" fmla="*/ 8 w 8"/>
                  <a:gd name="T7" fmla="*/ 17 h 29"/>
                  <a:gd name="T8" fmla="*/ 8 w 8"/>
                  <a:gd name="T9" fmla="*/ 12 h 29"/>
                  <a:gd name="T10" fmla="*/ 7 w 8"/>
                  <a:gd name="T11" fmla="*/ 6 h 29"/>
                  <a:gd name="T12" fmla="*/ 3 w 8"/>
                  <a:gd name="T13" fmla="*/ 3 h 29"/>
                  <a:gd name="T14" fmla="*/ 0 w 8"/>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29">
                    <a:moveTo>
                      <a:pt x="0" y="29"/>
                    </a:moveTo>
                    <a:lnTo>
                      <a:pt x="3" y="27"/>
                    </a:lnTo>
                    <a:lnTo>
                      <a:pt x="7" y="23"/>
                    </a:lnTo>
                    <a:lnTo>
                      <a:pt x="8" y="17"/>
                    </a:lnTo>
                    <a:lnTo>
                      <a:pt x="8" y="12"/>
                    </a:lnTo>
                    <a:lnTo>
                      <a:pt x="7" y="6"/>
                    </a:lnTo>
                    <a:lnTo>
                      <a:pt x="3"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9" name="Freeform 745"/>
              <p:cNvSpPr>
                <a:spLocks/>
              </p:cNvSpPr>
              <p:nvPr/>
            </p:nvSpPr>
            <p:spPr bwMode="auto">
              <a:xfrm>
                <a:off x="2065" y="1269"/>
                <a:ext cx="35" cy="28"/>
              </a:xfrm>
              <a:custGeom>
                <a:avLst/>
                <a:gdLst>
                  <a:gd name="T0" fmla="*/ 2 w 35"/>
                  <a:gd name="T1" fmla="*/ 12 h 28"/>
                  <a:gd name="T2" fmla="*/ 5 w 35"/>
                  <a:gd name="T3" fmla="*/ 16 h 28"/>
                  <a:gd name="T4" fmla="*/ 2 w 35"/>
                  <a:gd name="T5" fmla="*/ 19 h 28"/>
                  <a:gd name="T6" fmla="*/ 0 w 35"/>
                  <a:gd name="T7" fmla="*/ 16 h 28"/>
                  <a:gd name="T8" fmla="*/ 0 w 35"/>
                  <a:gd name="T9" fmla="*/ 12 h 28"/>
                  <a:gd name="T10" fmla="*/ 2 w 35"/>
                  <a:gd name="T11" fmla="*/ 6 h 28"/>
                  <a:gd name="T12" fmla="*/ 5 w 35"/>
                  <a:gd name="T13" fmla="*/ 3 h 28"/>
                  <a:gd name="T14" fmla="*/ 14 w 35"/>
                  <a:gd name="T15" fmla="*/ 0 h 28"/>
                  <a:gd name="T16" fmla="*/ 24 w 35"/>
                  <a:gd name="T17" fmla="*/ 0 h 28"/>
                  <a:gd name="T18" fmla="*/ 31 w 35"/>
                  <a:gd name="T19" fmla="*/ 3 h 28"/>
                  <a:gd name="T20" fmla="*/ 35 w 35"/>
                  <a:gd name="T21" fmla="*/ 9 h 28"/>
                  <a:gd name="T22" fmla="*/ 35 w 35"/>
                  <a:gd name="T23" fmla="*/ 19 h 28"/>
                  <a:gd name="T24" fmla="*/ 31 w 35"/>
                  <a:gd name="T25" fmla="*/ 25 h 28"/>
                  <a:gd name="T26" fmla="*/ 24 w 35"/>
                  <a:gd name="T27" fmla="*/ 28 h 28"/>
                  <a:gd name="T28" fmla="*/ 16 w 35"/>
                  <a:gd name="T29"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 h="28">
                    <a:moveTo>
                      <a:pt x="2" y="12"/>
                    </a:moveTo>
                    <a:lnTo>
                      <a:pt x="5" y="16"/>
                    </a:lnTo>
                    <a:lnTo>
                      <a:pt x="2" y="19"/>
                    </a:lnTo>
                    <a:lnTo>
                      <a:pt x="0" y="16"/>
                    </a:lnTo>
                    <a:lnTo>
                      <a:pt x="0" y="12"/>
                    </a:lnTo>
                    <a:lnTo>
                      <a:pt x="2" y="6"/>
                    </a:lnTo>
                    <a:lnTo>
                      <a:pt x="5" y="3"/>
                    </a:lnTo>
                    <a:lnTo>
                      <a:pt x="14" y="0"/>
                    </a:lnTo>
                    <a:lnTo>
                      <a:pt x="24" y="0"/>
                    </a:lnTo>
                    <a:lnTo>
                      <a:pt x="31" y="3"/>
                    </a:lnTo>
                    <a:lnTo>
                      <a:pt x="35" y="9"/>
                    </a:lnTo>
                    <a:lnTo>
                      <a:pt x="35" y="19"/>
                    </a:lnTo>
                    <a:lnTo>
                      <a:pt x="31" y="25"/>
                    </a:lnTo>
                    <a:lnTo>
                      <a:pt x="24" y="28"/>
                    </a:lnTo>
                    <a:lnTo>
                      <a:pt x="16" y="28"/>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0" name="Freeform 746"/>
              <p:cNvSpPr>
                <a:spLocks/>
              </p:cNvSpPr>
              <p:nvPr/>
            </p:nvSpPr>
            <p:spPr bwMode="auto">
              <a:xfrm>
                <a:off x="2065" y="1269"/>
                <a:ext cx="38" cy="66"/>
              </a:xfrm>
              <a:custGeom>
                <a:avLst/>
                <a:gdLst>
                  <a:gd name="T0" fmla="*/ 24 w 38"/>
                  <a:gd name="T1" fmla="*/ 0 h 66"/>
                  <a:gd name="T2" fmla="*/ 29 w 38"/>
                  <a:gd name="T3" fmla="*/ 3 h 66"/>
                  <a:gd name="T4" fmla="*/ 31 w 38"/>
                  <a:gd name="T5" fmla="*/ 9 h 66"/>
                  <a:gd name="T6" fmla="*/ 31 w 38"/>
                  <a:gd name="T7" fmla="*/ 19 h 66"/>
                  <a:gd name="T8" fmla="*/ 29 w 38"/>
                  <a:gd name="T9" fmla="*/ 25 h 66"/>
                  <a:gd name="T10" fmla="*/ 24 w 38"/>
                  <a:gd name="T11" fmla="*/ 28 h 66"/>
                  <a:gd name="T12" fmla="*/ 29 w 38"/>
                  <a:gd name="T13" fmla="*/ 31 h 66"/>
                  <a:gd name="T14" fmla="*/ 35 w 38"/>
                  <a:gd name="T15" fmla="*/ 37 h 66"/>
                  <a:gd name="T16" fmla="*/ 38 w 38"/>
                  <a:gd name="T17" fmla="*/ 45 h 66"/>
                  <a:gd name="T18" fmla="*/ 38 w 38"/>
                  <a:gd name="T19" fmla="*/ 54 h 66"/>
                  <a:gd name="T20" fmla="*/ 35 w 38"/>
                  <a:gd name="T21" fmla="*/ 60 h 66"/>
                  <a:gd name="T22" fmla="*/ 31 w 38"/>
                  <a:gd name="T23" fmla="*/ 63 h 66"/>
                  <a:gd name="T24" fmla="*/ 24 w 38"/>
                  <a:gd name="T25" fmla="*/ 66 h 66"/>
                  <a:gd name="T26" fmla="*/ 14 w 38"/>
                  <a:gd name="T27" fmla="*/ 66 h 66"/>
                  <a:gd name="T28" fmla="*/ 5 w 38"/>
                  <a:gd name="T29" fmla="*/ 63 h 66"/>
                  <a:gd name="T30" fmla="*/ 2 w 38"/>
                  <a:gd name="T31" fmla="*/ 60 h 66"/>
                  <a:gd name="T32" fmla="*/ 0 w 38"/>
                  <a:gd name="T33" fmla="*/ 54 h 66"/>
                  <a:gd name="T34" fmla="*/ 0 w 38"/>
                  <a:gd name="T35" fmla="*/ 51 h 66"/>
                  <a:gd name="T36" fmla="*/ 2 w 38"/>
                  <a:gd name="T37" fmla="*/ 48 h 66"/>
                  <a:gd name="T38" fmla="*/ 5 w 38"/>
                  <a:gd name="T39" fmla="*/ 51 h 66"/>
                  <a:gd name="T40" fmla="*/ 2 w 38"/>
                  <a:gd name="T41" fmla="*/ 5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8" h="66">
                    <a:moveTo>
                      <a:pt x="24" y="0"/>
                    </a:moveTo>
                    <a:lnTo>
                      <a:pt x="29" y="3"/>
                    </a:lnTo>
                    <a:lnTo>
                      <a:pt x="31" y="9"/>
                    </a:lnTo>
                    <a:lnTo>
                      <a:pt x="31" y="19"/>
                    </a:lnTo>
                    <a:lnTo>
                      <a:pt x="29" y="25"/>
                    </a:lnTo>
                    <a:lnTo>
                      <a:pt x="24" y="28"/>
                    </a:lnTo>
                    <a:lnTo>
                      <a:pt x="29" y="31"/>
                    </a:lnTo>
                    <a:lnTo>
                      <a:pt x="35" y="37"/>
                    </a:lnTo>
                    <a:lnTo>
                      <a:pt x="38" y="45"/>
                    </a:lnTo>
                    <a:lnTo>
                      <a:pt x="38" y="54"/>
                    </a:lnTo>
                    <a:lnTo>
                      <a:pt x="35" y="60"/>
                    </a:lnTo>
                    <a:lnTo>
                      <a:pt x="31" y="63"/>
                    </a:lnTo>
                    <a:lnTo>
                      <a:pt x="24" y="66"/>
                    </a:lnTo>
                    <a:lnTo>
                      <a:pt x="14" y="66"/>
                    </a:lnTo>
                    <a:lnTo>
                      <a:pt x="5" y="63"/>
                    </a:lnTo>
                    <a:lnTo>
                      <a:pt x="2" y="60"/>
                    </a:lnTo>
                    <a:lnTo>
                      <a:pt x="0" y="54"/>
                    </a:lnTo>
                    <a:lnTo>
                      <a:pt x="0" y="51"/>
                    </a:lnTo>
                    <a:lnTo>
                      <a:pt x="2" y="48"/>
                    </a:lnTo>
                    <a:lnTo>
                      <a:pt x="5" y="51"/>
                    </a:lnTo>
                    <a:lnTo>
                      <a:pt x="2"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1" name="Freeform 747"/>
              <p:cNvSpPr>
                <a:spLocks/>
              </p:cNvSpPr>
              <p:nvPr/>
            </p:nvSpPr>
            <p:spPr bwMode="auto">
              <a:xfrm>
                <a:off x="2089" y="1303"/>
                <a:ext cx="11" cy="32"/>
              </a:xfrm>
              <a:custGeom>
                <a:avLst/>
                <a:gdLst>
                  <a:gd name="T0" fmla="*/ 7 w 11"/>
                  <a:gd name="T1" fmla="*/ 0 h 32"/>
                  <a:gd name="T2" fmla="*/ 11 w 11"/>
                  <a:gd name="T3" fmla="*/ 11 h 32"/>
                  <a:gd name="T4" fmla="*/ 11 w 11"/>
                  <a:gd name="T5" fmla="*/ 20 h 32"/>
                  <a:gd name="T6" fmla="*/ 7 w 11"/>
                  <a:gd name="T7" fmla="*/ 26 h 32"/>
                  <a:gd name="T8" fmla="*/ 5 w 11"/>
                  <a:gd name="T9" fmla="*/ 29 h 32"/>
                  <a:gd name="T10" fmla="*/ 0 w 11"/>
                  <a:gd name="T11" fmla="*/ 32 h 32"/>
                </a:gdLst>
                <a:ahLst/>
                <a:cxnLst>
                  <a:cxn ang="0">
                    <a:pos x="T0" y="T1"/>
                  </a:cxn>
                  <a:cxn ang="0">
                    <a:pos x="T2" y="T3"/>
                  </a:cxn>
                  <a:cxn ang="0">
                    <a:pos x="T4" y="T5"/>
                  </a:cxn>
                  <a:cxn ang="0">
                    <a:pos x="T6" y="T7"/>
                  </a:cxn>
                  <a:cxn ang="0">
                    <a:pos x="T8" y="T9"/>
                  </a:cxn>
                  <a:cxn ang="0">
                    <a:pos x="T10" y="T11"/>
                  </a:cxn>
                </a:cxnLst>
                <a:rect l="0" t="0" r="r" b="b"/>
                <a:pathLst>
                  <a:path w="11" h="32">
                    <a:moveTo>
                      <a:pt x="7" y="0"/>
                    </a:moveTo>
                    <a:lnTo>
                      <a:pt x="11" y="11"/>
                    </a:lnTo>
                    <a:lnTo>
                      <a:pt x="11" y="20"/>
                    </a:lnTo>
                    <a:lnTo>
                      <a:pt x="7" y="26"/>
                    </a:lnTo>
                    <a:lnTo>
                      <a:pt x="5" y="29"/>
                    </a:lnTo>
                    <a:lnTo>
                      <a:pt x="0" y="32"/>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2" name="Freeform 748"/>
              <p:cNvSpPr>
                <a:spLocks/>
              </p:cNvSpPr>
              <p:nvPr/>
            </p:nvSpPr>
            <p:spPr bwMode="auto">
              <a:xfrm>
                <a:off x="2118" y="1269"/>
                <a:ext cx="37" cy="66"/>
              </a:xfrm>
              <a:custGeom>
                <a:avLst/>
                <a:gdLst>
                  <a:gd name="T0" fmla="*/ 16 w 37"/>
                  <a:gd name="T1" fmla="*/ 0 h 66"/>
                  <a:gd name="T2" fmla="*/ 8 w 37"/>
                  <a:gd name="T3" fmla="*/ 3 h 66"/>
                  <a:gd name="T4" fmla="*/ 3 w 37"/>
                  <a:gd name="T5" fmla="*/ 12 h 66"/>
                  <a:gd name="T6" fmla="*/ 0 w 37"/>
                  <a:gd name="T7" fmla="*/ 28 h 66"/>
                  <a:gd name="T8" fmla="*/ 0 w 37"/>
                  <a:gd name="T9" fmla="*/ 37 h 66"/>
                  <a:gd name="T10" fmla="*/ 3 w 37"/>
                  <a:gd name="T11" fmla="*/ 54 h 66"/>
                  <a:gd name="T12" fmla="*/ 8 w 37"/>
                  <a:gd name="T13" fmla="*/ 63 h 66"/>
                  <a:gd name="T14" fmla="*/ 16 w 37"/>
                  <a:gd name="T15" fmla="*/ 66 h 66"/>
                  <a:gd name="T16" fmla="*/ 21 w 37"/>
                  <a:gd name="T17" fmla="*/ 66 h 66"/>
                  <a:gd name="T18" fmla="*/ 30 w 37"/>
                  <a:gd name="T19" fmla="*/ 63 h 66"/>
                  <a:gd name="T20" fmla="*/ 35 w 37"/>
                  <a:gd name="T21" fmla="*/ 54 h 66"/>
                  <a:gd name="T22" fmla="*/ 37 w 37"/>
                  <a:gd name="T23" fmla="*/ 37 h 66"/>
                  <a:gd name="T24" fmla="*/ 37 w 37"/>
                  <a:gd name="T25" fmla="*/ 28 h 66"/>
                  <a:gd name="T26" fmla="*/ 35 w 37"/>
                  <a:gd name="T27" fmla="*/ 12 h 66"/>
                  <a:gd name="T28" fmla="*/ 30 w 37"/>
                  <a:gd name="T29" fmla="*/ 3 h 66"/>
                  <a:gd name="T30" fmla="*/ 21 w 37"/>
                  <a:gd name="T31" fmla="*/ 0 h 66"/>
                  <a:gd name="T32" fmla="*/ 16 w 37"/>
                  <a:gd name="T33" fmla="*/ 0 h 66"/>
                  <a:gd name="T34" fmla="*/ 11 w 37"/>
                  <a:gd name="T35" fmla="*/ 3 h 66"/>
                  <a:gd name="T36" fmla="*/ 8 w 37"/>
                  <a:gd name="T37" fmla="*/ 6 h 66"/>
                  <a:gd name="T38" fmla="*/ 6 w 37"/>
                  <a:gd name="T39" fmla="*/ 12 h 66"/>
                  <a:gd name="T40" fmla="*/ 3 w 37"/>
                  <a:gd name="T41" fmla="*/ 28 h 66"/>
                  <a:gd name="T42" fmla="*/ 3 w 37"/>
                  <a:gd name="T43" fmla="*/ 37 h 66"/>
                  <a:gd name="T44" fmla="*/ 6 w 37"/>
                  <a:gd name="T45" fmla="*/ 54 h 66"/>
                  <a:gd name="T46" fmla="*/ 8 w 37"/>
                  <a:gd name="T47" fmla="*/ 60 h 66"/>
                  <a:gd name="T48" fmla="*/ 11 w 37"/>
                  <a:gd name="T49" fmla="*/ 63 h 66"/>
                  <a:gd name="T50" fmla="*/ 16 w 37"/>
                  <a:gd name="T51"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7" h="66">
                    <a:moveTo>
                      <a:pt x="16" y="0"/>
                    </a:moveTo>
                    <a:lnTo>
                      <a:pt x="8" y="3"/>
                    </a:lnTo>
                    <a:lnTo>
                      <a:pt x="3" y="12"/>
                    </a:lnTo>
                    <a:lnTo>
                      <a:pt x="0" y="28"/>
                    </a:lnTo>
                    <a:lnTo>
                      <a:pt x="0" y="37"/>
                    </a:lnTo>
                    <a:lnTo>
                      <a:pt x="3" y="54"/>
                    </a:lnTo>
                    <a:lnTo>
                      <a:pt x="8" y="63"/>
                    </a:lnTo>
                    <a:lnTo>
                      <a:pt x="16" y="66"/>
                    </a:lnTo>
                    <a:lnTo>
                      <a:pt x="21" y="66"/>
                    </a:lnTo>
                    <a:lnTo>
                      <a:pt x="30" y="63"/>
                    </a:lnTo>
                    <a:lnTo>
                      <a:pt x="35" y="54"/>
                    </a:lnTo>
                    <a:lnTo>
                      <a:pt x="37" y="37"/>
                    </a:lnTo>
                    <a:lnTo>
                      <a:pt x="37" y="28"/>
                    </a:lnTo>
                    <a:lnTo>
                      <a:pt x="35" y="12"/>
                    </a:lnTo>
                    <a:lnTo>
                      <a:pt x="30" y="3"/>
                    </a:lnTo>
                    <a:lnTo>
                      <a:pt x="21" y="0"/>
                    </a:lnTo>
                    <a:lnTo>
                      <a:pt x="16" y="0"/>
                    </a:lnTo>
                    <a:lnTo>
                      <a:pt x="11" y="3"/>
                    </a:lnTo>
                    <a:lnTo>
                      <a:pt x="8" y="6"/>
                    </a:lnTo>
                    <a:lnTo>
                      <a:pt x="6" y="12"/>
                    </a:lnTo>
                    <a:lnTo>
                      <a:pt x="3" y="28"/>
                    </a:lnTo>
                    <a:lnTo>
                      <a:pt x="3" y="37"/>
                    </a:lnTo>
                    <a:lnTo>
                      <a:pt x="6" y="54"/>
                    </a:lnTo>
                    <a:lnTo>
                      <a:pt x="8" y="60"/>
                    </a:lnTo>
                    <a:lnTo>
                      <a:pt x="11" y="63"/>
                    </a:lnTo>
                    <a:lnTo>
                      <a:pt x="16" y="6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3" name="Freeform 749"/>
              <p:cNvSpPr>
                <a:spLocks/>
              </p:cNvSpPr>
              <p:nvPr/>
            </p:nvSpPr>
            <p:spPr bwMode="auto">
              <a:xfrm>
                <a:off x="2139" y="1269"/>
                <a:ext cx="14" cy="66"/>
              </a:xfrm>
              <a:custGeom>
                <a:avLst/>
                <a:gdLst>
                  <a:gd name="T0" fmla="*/ 0 w 14"/>
                  <a:gd name="T1" fmla="*/ 66 h 66"/>
                  <a:gd name="T2" fmla="*/ 6 w 14"/>
                  <a:gd name="T3" fmla="*/ 63 h 66"/>
                  <a:gd name="T4" fmla="*/ 9 w 14"/>
                  <a:gd name="T5" fmla="*/ 60 h 66"/>
                  <a:gd name="T6" fmla="*/ 11 w 14"/>
                  <a:gd name="T7" fmla="*/ 54 h 66"/>
                  <a:gd name="T8" fmla="*/ 14 w 14"/>
                  <a:gd name="T9" fmla="*/ 37 h 66"/>
                  <a:gd name="T10" fmla="*/ 14 w 14"/>
                  <a:gd name="T11" fmla="*/ 28 h 66"/>
                  <a:gd name="T12" fmla="*/ 11 w 14"/>
                  <a:gd name="T13" fmla="*/ 12 h 66"/>
                  <a:gd name="T14" fmla="*/ 9 w 14"/>
                  <a:gd name="T15" fmla="*/ 6 h 66"/>
                  <a:gd name="T16" fmla="*/ 6 w 14"/>
                  <a:gd name="T17" fmla="*/ 3 h 66"/>
                  <a:gd name="T18" fmla="*/ 0 w 14"/>
                  <a:gd name="T19"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66">
                    <a:moveTo>
                      <a:pt x="0" y="66"/>
                    </a:moveTo>
                    <a:lnTo>
                      <a:pt x="6" y="63"/>
                    </a:lnTo>
                    <a:lnTo>
                      <a:pt x="9" y="60"/>
                    </a:lnTo>
                    <a:lnTo>
                      <a:pt x="11" y="54"/>
                    </a:lnTo>
                    <a:lnTo>
                      <a:pt x="14" y="37"/>
                    </a:lnTo>
                    <a:lnTo>
                      <a:pt x="14" y="28"/>
                    </a:lnTo>
                    <a:lnTo>
                      <a:pt x="11" y="12"/>
                    </a:lnTo>
                    <a:lnTo>
                      <a:pt x="9" y="6"/>
                    </a:lnTo>
                    <a:lnTo>
                      <a:pt x="6"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4" name="Freeform 750"/>
              <p:cNvSpPr>
                <a:spLocks/>
              </p:cNvSpPr>
              <p:nvPr/>
            </p:nvSpPr>
            <p:spPr bwMode="auto">
              <a:xfrm>
                <a:off x="2169" y="1260"/>
                <a:ext cx="23" cy="27"/>
              </a:xfrm>
              <a:custGeom>
                <a:avLst/>
                <a:gdLst>
                  <a:gd name="T0" fmla="*/ 10 w 23"/>
                  <a:gd name="T1" fmla="*/ 0 h 27"/>
                  <a:gd name="T2" fmla="*/ 5 w 23"/>
                  <a:gd name="T3" fmla="*/ 1 h 27"/>
                  <a:gd name="T4" fmla="*/ 2 w 23"/>
                  <a:gd name="T5" fmla="*/ 6 h 27"/>
                  <a:gd name="T6" fmla="*/ 0 w 23"/>
                  <a:gd name="T7" fmla="*/ 12 h 27"/>
                  <a:gd name="T8" fmla="*/ 0 w 23"/>
                  <a:gd name="T9" fmla="*/ 15 h 27"/>
                  <a:gd name="T10" fmla="*/ 2 w 23"/>
                  <a:gd name="T11" fmla="*/ 21 h 27"/>
                  <a:gd name="T12" fmla="*/ 5 w 23"/>
                  <a:gd name="T13" fmla="*/ 25 h 27"/>
                  <a:gd name="T14" fmla="*/ 10 w 23"/>
                  <a:gd name="T15" fmla="*/ 27 h 27"/>
                  <a:gd name="T16" fmla="*/ 14 w 23"/>
                  <a:gd name="T17" fmla="*/ 27 h 27"/>
                  <a:gd name="T18" fmla="*/ 19 w 23"/>
                  <a:gd name="T19" fmla="*/ 25 h 27"/>
                  <a:gd name="T20" fmla="*/ 22 w 23"/>
                  <a:gd name="T21" fmla="*/ 21 h 27"/>
                  <a:gd name="T22" fmla="*/ 23 w 23"/>
                  <a:gd name="T23" fmla="*/ 15 h 27"/>
                  <a:gd name="T24" fmla="*/ 23 w 23"/>
                  <a:gd name="T25" fmla="*/ 12 h 27"/>
                  <a:gd name="T26" fmla="*/ 22 w 23"/>
                  <a:gd name="T27" fmla="*/ 6 h 27"/>
                  <a:gd name="T28" fmla="*/ 19 w 23"/>
                  <a:gd name="T29" fmla="*/ 1 h 27"/>
                  <a:gd name="T30" fmla="*/ 14 w 23"/>
                  <a:gd name="T31" fmla="*/ 0 h 27"/>
                  <a:gd name="T32" fmla="*/ 10 w 23"/>
                  <a:gd name="T33" fmla="*/ 0 h 27"/>
                  <a:gd name="T34" fmla="*/ 7 w 23"/>
                  <a:gd name="T35" fmla="*/ 1 h 27"/>
                  <a:gd name="T36" fmla="*/ 4 w 23"/>
                  <a:gd name="T37" fmla="*/ 6 h 27"/>
                  <a:gd name="T38" fmla="*/ 2 w 23"/>
                  <a:gd name="T39" fmla="*/ 12 h 27"/>
                  <a:gd name="T40" fmla="*/ 2 w 23"/>
                  <a:gd name="T41" fmla="*/ 15 h 27"/>
                  <a:gd name="T42" fmla="*/ 4 w 23"/>
                  <a:gd name="T43" fmla="*/ 21 h 27"/>
                  <a:gd name="T44" fmla="*/ 7 w 23"/>
                  <a:gd name="T45" fmla="*/ 25 h 27"/>
                  <a:gd name="T46" fmla="*/ 10 w 23"/>
                  <a:gd name="T47"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3" h="27">
                    <a:moveTo>
                      <a:pt x="10" y="0"/>
                    </a:moveTo>
                    <a:lnTo>
                      <a:pt x="5" y="1"/>
                    </a:lnTo>
                    <a:lnTo>
                      <a:pt x="2" y="6"/>
                    </a:lnTo>
                    <a:lnTo>
                      <a:pt x="0" y="12"/>
                    </a:lnTo>
                    <a:lnTo>
                      <a:pt x="0" y="15"/>
                    </a:lnTo>
                    <a:lnTo>
                      <a:pt x="2" y="21"/>
                    </a:lnTo>
                    <a:lnTo>
                      <a:pt x="5" y="25"/>
                    </a:lnTo>
                    <a:lnTo>
                      <a:pt x="10" y="27"/>
                    </a:lnTo>
                    <a:lnTo>
                      <a:pt x="14" y="27"/>
                    </a:lnTo>
                    <a:lnTo>
                      <a:pt x="19" y="25"/>
                    </a:lnTo>
                    <a:lnTo>
                      <a:pt x="22" y="21"/>
                    </a:lnTo>
                    <a:lnTo>
                      <a:pt x="23" y="15"/>
                    </a:lnTo>
                    <a:lnTo>
                      <a:pt x="23" y="12"/>
                    </a:lnTo>
                    <a:lnTo>
                      <a:pt x="22" y="6"/>
                    </a:lnTo>
                    <a:lnTo>
                      <a:pt x="19" y="1"/>
                    </a:lnTo>
                    <a:lnTo>
                      <a:pt x="14" y="0"/>
                    </a:lnTo>
                    <a:lnTo>
                      <a:pt x="10" y="0"/>
                    </a:lnTo>
                    <a:lnTo>
                      <a:pt x="7" y="1"/>
                    </a:lnTo>
                    <a:lnTo>
                      <a:pt x="4" y="6"/>
                    </a:lnTo>
                    <a:lnTo>
                      <a:pt x="2" y="12"/>
                    </a:lnTo>
                    <a:lnTo>
                      <a:pt x="2" y="15"/>
                    </a:lnTo>
                    <a:lnTo>
                      <a:pt x="4" y="21"/>
                    </a:lnTo>
                    <a:lnTo>
                      <a:pt x="7" y="25"/>
                    </a:lnTo>
                    <a:lnTo>
                      <a:pt x="10" y="27"/>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5" name="Freeform 751"/>
              <p:cNvSpPr>
                <a:spLocks/>
              </p:cNvSpPr>
              <p:nvPr/>
            </p:nvSpPr>
            <p:spPr bwMode="auto">
              <a:xfrm>
                <a:off x="2183" y="1260"/>
                <a:ext cx="8" cy="27"/>
              </a:xfrm>
              <a:custGeom>
                <a:avLst/>
                <a:gdLst>
                  <a:gd name="T0" fmla="*/ 0 w 8"/>
                  <a:gd name="T1" fmla="*/ 27 h 27"/>
                  <a:gd name="T2" fmla="*/ 3 w 8"/>
                  <a:gd name="T3" fmla="*/ 25 h 27"/>
                  <a:gd name="T4" fmla="*/ 6 w 8"/>
                  <a:gd name="T5" fmla="*/ 21 h 27"/>
                  <a:gd name="T6" fmla="*/ 8 w 8"/>
                  <a:gd name="T7" fmla="*/ 15 h 27"/>
                  <a:gd name="T8" fmla="*/ 8 w 8"/>
                  <a:gd name="T9" fmla="*/ 12 h 27"/>
                  <a:gd name="T10" fmla="*/ 6 w 8"/>
                  <a:gd name="T11" fmla="*/ 6 h 27"/>
                  <a:gd name="T12" fmla="*/ 3 w 8"/>
                  <a:gd name="T13" fmla="*/ 1 h 27"/>
                  <a:gd name="T14" fmla="*/ 0 w 8"/>
                  <a:gd name="T15" fmla="*/ 0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27">
                    <a:moveTo>
                      <a:pt x="0" y="27"/>
                    </a:moveTo>
                    <a:lnTo>
                      <a:pt x="3" y="25"/>
                    </a:lnTo>
                    <a:lnTo>
                      <a:pt x="6" y="21"/>
                    </a:lnTo>
                    <a:lnTo>
                      <a:pt x="8" y="15"/>
                    </a:lnTo>
                    <a:lnTo>
                      <a:pt x="8" y="12"/>
                    </a:lnTo>
                    <a:lnTo>
                      <a:pt x="6" y="6"/>
                    </a:lnTo>
                    <a:lnTo>
                      <a:pt x="3" y="1"/>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6" name="Freeform 752"/>
              <p:cNvSpPr>
                <a:spLocks/>
              </p:cNvSpPr>
              <p:nvPr/>
            </p:nvSpPr>
            <p:spPr bwMode="auto">
              <a:xfrm>
                <a:off x="2065" y="2067"/>
                <a:ext cx="38" cy="66"/>
              </a:xfrm>
              <a:custGeom>
                <a:avLst/>
                <a:gdLst>
                  <a:gd name="T0" fmla="*/ 31 w 38"/>
                  <a:gd name="T1" fmla="*/ 9 h 66"/>
                  <a:gd name="T2" fmla="*/ 29 w 38"/>
                  <a:gd name="T3" fmla="*/ 12 h 66"/>
                  <a:gd name="T4" fmla="*/ 31 w 38"/>
                  <a:gd name="T5" fmla="*/ 15 h 66"/>
                  <a:gd name="T6" fmla="*/ 35 w 38"/>
                  <a:gd name="T7" fmla="*/ 12 h 66"/>
                  <a:gd name="T8" fmla="*/ 35 w 38"/>
                  <a:gd name="T9" fmla="*/ 9 h 66"/>
                  <a:gd name="T10" fmla="*/ 31 w 38"/>
                  <a:gd name="T11" fmla="*/ 3 h 66"/>
                  <a:gd name="T12" fmla="*/ 26 w 38"/>
                  <a:gd name="T13" fmla="*/ 0 h 66"/>
                  <a:gd name="T14" fmla="*/ 19 w 38"/>
                  <a:gd name="T15" fmla="*/ 0 h 66"/>
                  <a:gd name="T16" fmla="*/ 10 w 38"/>
                  <a:gd name="T17" fmla="*/ 3 h 66"/>
                  <a:gd name="T18" fmla="*/ 5 w 38"/>
                  <a:gd name="T19" fmla="*/ 9 h 66"/>
                  <a:gd name="T20" fmla="*/ 2 w 38"/>
                  <a:gd name="T21" fmla="*/ 15 h 66"/>
                  <a:gd name="T22" fmla="*/ 0 w 38"/>
                  <a:gd name="T23" fmla="*/ 29 h 66"/>
                  <a:gd name="T24" fmla="*/ 0 w 38"/>
                  <a:gd name="T25" fmla="*/ 47 h 66"/>
                  <a:gd name="T26" fmla="*/ 2 w 38"/>
                  <a:gd name="T27" fmla="*/ 57 h 66"/>
                  <a:gd name="T28" fmla="*/ 7 w 38"/>
                  <a:gd name="T29" fmla="*/ 63 h 66"/>
                  <a:gd name="T30" fmla="*/ 16 w 38"/>
                  <a:gd name="T31" fmla="*/ 66 h 66"/>
                  <a:gd name="T32" fmla="*/ 21 w 38"/>
                  <a:gd name="T33" fmla="*/ 66 h 66"/>
                  <a:gd name="T34" fmla="*/ 29 w 38"/>
                  <a:gd name="T35" fmla="*/ 63 h 66"/>
                  <a:gd name="T36" fmla="*/ 35 w 38"/>
                  <a:gd name="T37" fmla="*/ 57 h 66"/>
                  <a:gd name="T38" fmla="*/ 38 w 38"/>
                  <a:gd name="T39" fmla="*/ 47 h 66"/>
                  <a:gd name="T40" fmla="*/ 38 w 38"/>
                  <a:gd name="T41" fmla="*/ 44 h 66"/>
                  <a:gd name="T42" fmla="*/ 35 w 38"/>
                  <a:gd name="T43" fmla="*/ 35 h 66"/>
                  <a:gd name="T44" fmla="*/ 29 w 38"/>
                  <a:gd name="T45" fmla="*/ 29 h 66"/>
                  <a:gd name="T46" fmla="*/ 21 w 38"/>
                  <a:gd name="T47" fmla="*/ 26 h 66"/>
                  <a:gd name="T48" fmla="*/ 19 w 38"/>
                  <a:gd name="T49" fmla="*/ 26 h 66"/>
                  <a:gd name="T50" fmla="*/ 10 w 38"/>
                  <a:gd name="T51" fmla="*/ 29 h 66"/>
                  <a:gd name="T52" fmla="*/ 5 w 38"/>
                  <a:gd name="T53" fmla="*/ 35 h 66"/>
                  <a:gd name="T54" fmla="*/ 2 w 38"/>
                  <a:gd name="T55" fmla="*/ 4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8" h="66">
                    <a:moveTo>
                      <a:pt x="31" y="9"/>
                    </a:moveTo>
                    <a:lnTo>
                      <a:pt x="29" y="12"/>
                    </a:lnTo>
                    <a:lnTo>
                      <a:pt x="31" y="15"/>
                    </a:lnTo>
                    <a:lnTo>
                      <a:pt x="35" y="12"/>
                    </a:lnTo>
                    <a:lnTo>
                      <a:pt x="35" y="9"/>
                    </a:lnTo>
                    <a:lnTo>
                      <a:pt x="31" y="3"/>
                    </a:lnTo>
                    <a:lnTo>
                      <a:pt x="26" y="0"/>
                    </a:lnTo>
                    <a:lnTo>
                      <a:pt x="19" y="0"/>
                    </a:lnTo>
                    <a:lnTo>
                      <a:pt x="10" y="3"/>
                    </a:lnTo>
                    <a:lnTo>
                      <a:pt x="5" y="9"/>
                    </a:lnTo>
                    <a:lnTo>
                      <a:pt x="2" y="15"/>
                    </a:lnTo>
                    <a:lnTo>
                      <a:pt x="0" y="29"/>
                    </a:lnTo>
                    <a:lnTo>
                      <a:pt x="0" y="47"/>
                    </a:lnTo>
                    <a:lnTo>
                      <a:pt x="2" y="57"/>
                    </a:lnTo>
                    <a:lnTo>
                      <a:pt x="7" y="63"/>
                    </a:lnTo>
                    <a:lnTo>
                      <a:pt x="16" y="66"/>
                    </a:lnTo>
                    <a:lnTo>
                      <a:pt x="21" y="66"/>
                    </a:lnTo>
                    <a:lnTo>
                      <a:pt x="29" y="63"/>
                    </a:lnTo>
                    <a:lnTo>
                      <a:pt x="35" y="57"/>
                    </a:lnTo>
                    <a:lnTo>
                      <a:pt x="38" y="47"/>
                    </a:lnTo>
                    <a:lnTo>
                      <a:pt x="38" y="44"/>
                    </a:lnTo>
                    <a:lnTo>
                      <a:pt x="35" y="35"/>
                    </a:lnTo>
                    <a:lnTo>
                      <a:pt x="29" y="29"/>
                    </a:lnTo>
                    <a:lnTo>
                      <a:pt x="21" y="26"/>
                    </a:lnTo>
                    <a:lnTo>
                      <a:pt x="19" y="26"/>
                    </a:lnTo>
                    <a:lnTo>
                      <a:pt x="10" y="29"/>
                    </a:lnTo>
                    <a:lnTo>
                      <a:pt x="5" y="35"/>
                    </a:lnTo>
                    <a:lnTo>
                      <a:pt x="2" y="4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7" name="Freeform 753"/>
              <p:cNvSpPr>
                <a:spLocks/>
              </p:cNvSpPr>
              <p:nvPr/>
            </p:nvSpPr>
            <p:spPr bwMode="auto">
              <a:xfrm>
                <a:off x="2067" y="2067"/>
                <a:ext cx="17" cy="66"/>
              </a:xfrm>
              <a:custGeom>
                <a:avLst/>
                <a:gdLst>
                  <a:gd name="T0" fmla="*/ 17 w 17"/>
                  <a:gd name="T1" fmla="*/ 0 h 66"/>
                  <a:gd name="T2" fmla="*/ 12 w 17"/>
                  <a:gd name="T3" fmla="*/ 3 h 66"/>
                  <a:gd name="T4" fmla="*/ 5 w 17"/>
                  <a:gd name="T5" fmla="*/ 9 h 66"/>
                  <a:gd name="T6" fmla="*/ 3 w 17"/>
                  <a:gd name="T7" fmla="*/ 15 h 66"/>
                  <a:gd name="T8" fmla="*/ 0 w 17"/>
                  <a:gd name="T9" fmla="*/ 29 h 66"/>
                  <a:gd name="T10" fmla="*/ 0 w 17"/>
                  <a:gd name="T11" fmla="*/ 47 h 66"/>
                  <a:gd name="T12" fmla="*/ 3 w 17"/>
                  <a:gd name="T13" fmla="*/ 57 h 66"/>
                  <a:gd name="T14" fmla="*/ 8 w 17"/>
                  <a:gd name="T15" fmla="*/ 63 h 66"/>
                  <a:gd name="T16" fmla="*/ 14 w 17"/>
                  <a:gd name="T17"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66">
                    <a:moveTo>
                      <a:pt x="17" y="0"/>
                    </a:moveTo>
                    <a:lnTo>
                      <a:pt x="12" y="3"/>
                    </a:lnTo>
                    <a:lnTo>
                      <a:pt x="5" y="9"/>
                    </a:lnTo>
                    <a:lnTo>
                      <a:pt x="3" y="15"/>
                    </a:lnTo>
                    <a:lnTo>
                      <a:pt x="0" y="29"/>
                    </a:lnTo>
                    <a:lnTo>
                      <a:pt x="0" y="47"/>
                    </a:lnTo>
                    <a:lnTo>
                      <a:pt x="3" y="57"/>
                    </a:lnTo>
                    <a:lnTo>
                      <a:pt x="8" y="63"/>
                    </a:lnTo>
                    <a:lnTo>
                      <a:pt x="14" y="6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8" name="Freeform 754"/>
              <p:cNvSpPr>
                <a:spLocks/>
              </p:cNvSpPr>
              <p:nvPr/>
            </p:nvSpPr>
            <p:spPr bwMode="auto">
              <a:xfrm>
                <a:off x="2086" y="2093"/>
                <a:ext cx="14" cy="40"/>
              </a:xfrm>
              <a:custGeom>
                <a:avLst/>
                <a:gdLst>
                  <a:gd name="T0" fmla="*/ 0 w 14"/>
                  <a:gd name="T1" fmla="*/ 40 h 40"/>
                  <a:gd name="T2" fmla="*/ 5 w 14"/>
                  <a:gd name="T3" fmla="*/ 37 h 40"/>
                  <a:gd name="T4" fmla="*/ 10 w 14"/>
                  <a:gd name="T5" fmla="*/ 31 h 40"/>
                  <a:gd name="T6" fmla="*/ 14 w 14"/>
                  <a:gd name="T7" fmla="*/ 21 h 40"/>
                  <a:gd name="T8" fmla="*/ 14 w 14"/>
                  <a:gd name="T9" fmla="*/ 18 h 40"/>
                  <a:gd name="T10" fmla="*/ 10 w 14"/>
                  <a:gd name="T11" fmla="*/ 9 h 40"/>
                  <a:gd name="T12" fmla="*/ 5 w 14"/>
                  <a:gd name="T13" fmla="*/ 3 h 40"/>
                  <a:gd name="T14" fmla="*/ 0 w 14"/>
                  <a:gd name="T15" fmla="*/ 0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40">
                    <a:moveTo>
                      <a:pt x="0" y="40"/>
                    </a:moveTo>
                    <a:lnTo>
                      <a:pt x="5" y="37"/>
                    </a:lnTo>
                    <a:lnTo>
                      <a:pt x="10" y="31"/>
                    </a:lnTo>
                    <a:lnTo>
                      <a:pt x="14" y="21"/>
                    </a:lnTo>
                    <a:lnTo>
                      <a:pt x="14" y="18"/>
                    </a:lnTo>
                    <a:lnTo>
                      <a:pt x="10" y="9"/>
                    </a:lnTo>
                    <a:lnTo>
                      <a:pt x="5"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9" name="Freeform 755"/>
              <p:cNvSpPr>
                <a:spLocks/>
              </p:cNvSpPr>
              <p:nvPr/>
            </p:nvSpPr>
            <p:spPr bwMode="auto">
              <a:xfrm>
                <a:off x="2118" y="2067"/>
                <a:ext cx="37" cy="66"/>
              </a:xfrm>
              <a:custGeom>
                <a:avLst/>
                <a:gdLst>
                  <a:gd name="T0" fmla="*/ 16 w 37"/>
                  <a:gd name="T1" fmla="*/ 0 h 66"/>
                  <a:gd name="T2" fmla="*/ 8 w 37"/>
                  <a:gd name="T3" fmla="*/ 3 h 66"/>
                  <a:gd name="T4" fmla="*/ 3 w 37"/>
                  <a:gd name="T5" fmla="*/ 12 h 66"/>
                  <a:gd name="T6" fmla="*/ 0 w 37"/>
                  <a:gd name="T7" fmla="*/ 29 h 66"/>
                  <a:gd name="T8" fmla="*/ 0 w 37"/>
                  <a:gd name="T9" fmla="*/ 38 h 66"/>
                  <a:gd name="T10" fmla="*/ 3 w 37"/>
                  <a:gd name="T11" fmla="*/ 54 h 66"/>
                  <a:gd name="T12" fmla="*/ 8 w 37"/>
                  <a:gd name="T13" fmla="*/ 63 h 66"/>
                  <a:gd name="T14" fmla="*/ 16 w 37"/>
                  <a:gd name="T15" fmla="*/ 66 h 66"/>
                  <a:gd name="T16" fmla="*/ 21 w 37"/>
                  <a:gd name="T17" fmla="*/ 66 h 66"/>
                  <a:gd name="T18" fmla="*/ 30 w 37"/>
                  <a:gd name="T19" fmla="*/ 63 h 66"/>
                  <a:gd name="T20" fmla="*/ 35 w 37"/>
                  <a:gd name="T21" fmla="*/ 54 h 66"/>
                  <a:gd name="T22" fmla="*/ 37 w 37"/>
                  <a:gd name="T23" fmla="*/ 38 h 66"/>
                  <a:gd name="T24" fmla="*/ 37 w 37"/>
                  <a:gd name="T25" fmla="*/ 29 h 66"/>
                  <a:gd name="T26" fmla="*/ 35 w 37"/>
                  <a:gd name="T27" fmla="*/ 12 h 66"/>
                  <a:gd name="T28" fmla="*/ 30 w 37"/>
                  <a:gd name="T29" fmla="*/ 3 h 66"/>
                  <a:gd name="T30" fmla="*/ 21 w 37"/>
                  <a:gd name="T31" fmla="*/ 0 h 66"/>
                  <a:gd name="T32" fmla="*/ 16 w 37"/>
                  <a:gd name="T33" fmla="*/ 0 h 66"/>
                  <a:gd name="T34" fmla="*/ 11 w 37"/>
                  <a:gd name="T35" fmla="*/ 3 h 66"/>
                  <a:gd name="T36" fmla="*/ 8 w 37"/>
                  <a:gd name="T37" fmla="*/ 6 h 66"/>
                  <a:gd name="T38" fmla="*/ 6 w 37"/>
                  <a:gd name="T39" fmla="*/ 12 h 66"/>
                  <a:gd name="T40" fmla="*/ 3 w 37"/>
                  <a:gd name="T41" fmla="*/ 29 h 66"/>
                  <a:gd name="T42" fmla="*/ 3 w 37"/>
                  <a:gd name="T43" fmla="*/ 38 h 66"/>
                  <a:gd name="T44" fmla="*/ 6 w 37"/>
                  <a:gd name="T45" fmla="*/ 54 h 66"/>
                  <a:gd name="T46" fmla="*/ 8 w 37"/>
                  <a:gd name="T47" fmla="*/ 60 h 66"/>
                  <a:gd name="T48" fmla="*/ 11 w 37"/>
                  <a:gd name="T49" fmla="*/ 63 h 66"/>
                  <a:gd name="T50" fmla="*/ 16 w 37"/>
                  <a:gd name="T51"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7" h="66">
                    <a:moveTo>
                      <a:pt x="16" y="0"/>
                    </a:moveTo>
                    <a:lnTo>
                      <a:pt x="8" y="3"/>
                    </a:lnTo>
                    <a:lnTo>
                      <a:pt x="3" y="12"/>
                    </a:lnTo>
                    <a:lnTo>
                      <a:pt x="0" y="29"/>
                    </a:lnTo>
                    <a:lnTo>
                      <a:pt x="0" y="38"/>
                    </a:lnTo>
                    <a:lnTo>
                      <a:pt x="3" y="54"/>
                    </a:lnTo>
                    <a:lnTo>
                      <a:pt x="8" y="63"/>
                    </a:lnTo>
                    <a:lnTo>
                      <a:pt x="16" y="66"/>
                    </a:lnTo>
                    <a:lnTo>
                      <a:pt x="21" y="66"/>
                    </a:lnTo>
                    <a:lnTo>
                      <a:pt x="30" y="63"/>
                    </a:lnTo>
                    <a:lnTo>
                      <a:pt x="35" y="54"/>
                    </a:lnTo>
                    <a:lnTo>
                      <a:pt x="37" y="38"/>
                    </a:lnTo>
                    <a:lnTo>
                      <a:pt x="37" y="29"/>
                    </a:lnTo>
                    <a:lnTo>
                      <a:pt x="35" y="12"/>
                    </a:lnTo>
                    <a:lnTo>
                      <a:pt x="30" y="3"/>
                    </a:lnTo>
                    <a:lnTo>
                      <a:pt x="21" y="0"/>
                    </a:lnTo>
                    <a:lnTo>
                      <a:pt x="16" y="0"/>
                    </a:lnTo>
                    <a:lnTo>
                      <a:pt x="11" y="3"/>
                    </a:lnTo>
                    <a:lnTo>
                      <a:pt x="8" y="6"/>
                    </a:lnTo>
                    <a:lnTo>
                      <a:pt x="6" y="12"/>
                    </a:lnTo>
                    <a:lnTo>
                      <a:pt x="3" y="29"/>
                    </a:lnTo>
                    <a:lnTo>
                      <a:pt x="3" y="38"/>
                    </a:lnTo>
                    <a:lnTo>
                      <a:pt x="6" y="54"/>
                    </a:lnTo>
                    <a:lnTo>
                      <a:pt x="8" y="60"/>
                    </a:lnTo>
                    <a:lnTo>
                      <a:pt x="11" y="63"/>
                    </a:lnTo>
                    <a:lnTo>
                      <a:pt x="16" y="6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0" name="Freeform 756"/>
              <p:cNvSpPr>
                <a:spLocks/>
              </p:cNvSpPr>
              <p:nvPr/>
            </p:nvSpPr>
            <p:spPr bwMode="auto">
              <a:xfrm>
                <a:off x="2139" y="2067"/>
                <a:ext cx="14" cy="66"/>
              </a:xfrm>
              <a:custGeom>
                <a:avLst/>
                <a:gdLst>
                  <a:gd name="T0" fmla="*/ 0 w 14"/>
                  <a:gd name="T1" fmla="*/ 66 h 66"/>
                  <a:gd name="T2" fmla="*/ 6 w 14"/>
                  <a:gd name="T3" fmla="*/ 63 h 66"/>
                  <a:gd name="T4" fmla="*/ 9 w 14"/>
                  <a:gd name="T5" fmla="*/ 60 h 66"/>
                  <a:gd name="T6" fmla="*/ 11 w 14"/>
                  <a:gd name="T7" fmla="*/ 54 h 66"/>
                  <a:gd name="T8" fmla="*/ 14 w 14"/>
                  <a:gd name="T9" fmla="*/ 38 h 66"/>
                  <a:gd name="T10" fmla="*/ 14 w 14"/>
                  <a:gd name="T11" fmla="*/ 29 h 66"/>
                  <a:gd name="T12" fmla="*/ 11 w 14"/>
                  <a:gd name="T13" fmla="*/ 12 h 66"/>
                  <a:gd name="T14" fmla="*/ 9 w 14"/>
                  <a:gd name="T15" fmla="*/ 6 h 66"/>
                  <a:gd name="T16" fmla="*/ 6 w 14"/>
                  <a:gd name="T17" fmla="*/ 3 h 66"/>
                  <a:gd name="T18" fmla="*/ 0 w 14"/>
                  <a:gd name="T19"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66">
                    <a:moveTo>
                      <a:pt x="0" y="66"/>
                    </a:moveTo>
                    <a:lnTo>
                      <a:pt x="6" y="63"/>
                    </a:lnTo>
                    <a:lnTo>
                      <a:pt x="9" y="60"/>
                    </a:lnTo>
                    <a:lnTo>
                      <a:pt x="11" y="54"/>
                    </a:lnTo>
                    <a:lnTo>
                      <a:pt x="14" y="38"/>
                    </a:lnTo>
                    <a:lnTo>
                      <a:pt x="14" y="29"/>
                    </a:lnTo>
                    <a:lnTo>
                      <a:pt x="11" y="12"/>
                    </a:lnTo>
                    <a:lnTo>
                      <a:pt x="9" y="6"/>
                    </a:lnTo>
                    <a:lnTo>
                      <a:pt x="6"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1" name="Freeform 757"/>
              <p:cNvSpPr>
                <a:spLocks/>
              </p:cNvSpPr>
              <p:nvPr/>
            </p:nvSpPr>
            <p:spPr bwMode="auto">
              <a:xfrm>
                <a:off x="2169" y="2058"/>
                <a:ext cx="23" cy="27"/>
              </a:xfrm>
              <a:custGeom>
                <a:avLst/>
                <a:gdLst>
                  <a:gd name="T0" fmla="*/ 10 w 23"/>
                  <a:gd name="T1" fmla="*/ 0 h 27"/>
                  <a:gd name="T2" fmla="*/ 5 w 23"/>
                  <a:gd name="T3" fmla="*/ 2 h 27"/>
                  <a:gd name="T4" fmla="*/ 2 w 23"/>
                  <a:gd name="T5" fmla="*/ 5 h 27"/>
                  <a:gd name="T6" fmla="*/ 0 w 23"/>
                  <a:gd name="T7" fmla="*/ 11 h 27"/>
                  <a:gd name="T8" fmla="*/ 0 w 23"/>
                  <a:gd name="T9" fmla="*/ 15 h 27"/>
                  <a:gd name="T10" fmla="*/ 2 w 23"/>
                  <a:gd name="T11" fmla="*/ 21 h 27"/>
                  <a:gd name="T12" fmla="*/ 5 w 23"/>
                  <a:gd name="T13" fmla="*/ 26 h 27"/>
                  <a:gd name="T14" fmla="*/ 10 w 23"/>
                  <a:gd name="T15" fmla="*/ 27 h 27"/>
                  <a:gd name="T16" fmla="*/ 14 w 23"/>
                  <a:gd name="T17" fmla="*/ 27 h 27"/>
                  <a:gd name="T18" fmla="*/ 19 w 23"/>
                  <a:gd name="T19" fmla="*/ 26 h 27"/>
                  <a:gd name="T20" fmla="*/ 22 w 23"/>
                  <a:gd name="T21" fmla="*/ 21 h 27"/>
                  <a:gd name="T22" fmla="*/ 23 w 23"/>
                  <a:gd name="T23" fmla="*/ 15 h 27"/>
                  <a:gd name="T24" fmla="*/ 23 w 23"/>
                  <a:gd name="T25" fmla="*/ 11 h 27"/>
                  <a:gd name="T26" fmla="*/ 22 w 23"/>
                  <a:gd name="T27" fmla="*/ 5 h 27"/>
                  <a:gd name="T28" fmla="*/ 19 w 23"/>
                  <a:gd name="T29" fmla="*/ 2 h 27"/>
                  <a:gd name="T30" fmla="*/ 14 w 23"/>
                  <a:gd name="T31" fmla="*/ 0 h 27"/>
                  <a:gd name="T32" fmla="*/ 10 w 23"/>
                  <a:gd name="T33" fmla="*/ 0 h 27"/>
                  <a:gd name="T34" fmla="*/ 7 w 23"/>
                  <a:gd name="T35" fmla="*/ 2 h 27"/>
                  <a:gd name="T36" fmla="*/ 4 w 23"/>
                  <a:gd name="T37" fmla="*/ 5 h 27"/>
                  <a:gd name="T38" fmla="*/ 2 w 23"/>
                  <a:gd name="T39" fmla="*/ 11 h 27"/>
                  <a:gd name="T40" fmla="*/ 2 w 23"/>
                  <a:gd name="T41" fmla="*/ 15 h 27"/>
                  <a:gd name="T42" fmla="*/ 4 w 23"/>
                  <a:gd name="T43" fmla="*/ 21 h 27"/>
                  <a:gd name="T44" fmla="*/ 7 w 23"/>
                  <a:gd name="T45" fmla="*/ 26 h 27"/>
                  <a:gd name="T46" fmla="*/ 10 w 23"/>
                  <a:gd name="T47"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3" h="27">
                    <a:moveTo>
                      <a:pt x="10" y="0"/>
                    </a:moveTo>
                    <a:lnTo>
                      <a:pt x="5" y="2"/>
                    </a:lnTo>
                    <a:lnTo>
                      <a:pt x="2" y="5"/>
                    </a:lnTo>
                    <a:lnTo>
                      <a:pt x="0" y="11"/>
                    </a:lnTo>
                    <a:lnTo>
                      <a:pt x="0" y="15"/>
                    </a:lnTo>
                    <a:lnTo>
                      <a:pt x="2" y="21"/>
                    </a:lnTo>
                    <a:lnTo>
                      <a:pt x="5" y="26"/>
                    </a:lnTo>
                    <a:lnTo>
                      <a:pt x="10" y="27"/>
                    </a:lnTo>
                    <a:lnTo>
                      <a:pt x="14" y="27"/>
                    </a:lnTo>
                    <a:lnTo>
                      <a:pt x="19" y="26"/>
                    </a:lnTo>
                    <a:lnTo>
                      <a:pt x="22" y="21"/>
                    </a:lnTo>
                    <a:lnTo>
                      <a:pt x="23" y="15"/>
                    </a:lnTo>
                    <a:lnTo>
                      <a:pt x="23" y="11"/>
                    </a:lnTo>
                    <a:lnTo>
                      <a:pt x="22" y="5"/>
                    </a:lnTo>
                    <a:lnTo>
                      <a:pt x="19" y="2"/>
                    </a:lnTo>
                    <a:lnTo>
                      <a:pt x="14" y="0"/>
                    </a:lnTo>
                    <a:lnTo>
                      <a:pt x="10" y="0"/>
                    </a:lnTo>
                    <a:lnTo>
                      <a:pt x="7" y="2"/>
                    </a:lnTo>
                    <a:lnTo>
                      <a:pt x="4" y="5"/>
                    </a:lnTo>
                    <a:lnTo>
                      <a:pt x="2" y="11"/>
                    </a:lnTo>
                    <a:lnTo>
                      <a:pt x="2" y="15"/>
                    </a:lnTo>
                    <a:lnTo>
                      <a:pt x="4" y="21"/>
                    </a:lnTo>
                    <a:lnTo>
                      <a:pt x="7" y="26"/>
                    </a:lnTo>
                    <a:lnTo>
                      <a:pt x="10" y="27"/>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2" name="Freeform 758"/>
              <p:cNvSpPr>
                <a:spLocks/>
              </p:cNvSpPr>
              <p:nvPr/>
            </p:nvSpPr>
            <p:spPr bwMode="auto">
              <a:xfrm>
                <a:off x="2183" y="2058"/>
                <a:ext cx="8" cy="27"/>
              </a:xfrm>
              <a:custGeom>
                <a:avLst/>
                <a:gdLst>
                  <a:gd name="T0" fmla="*/ 0 w 8"/>
                  <a:gd name="T1" fmla="*/ 27 h 27"/>
                  <a:gd name="T2" fmla="*/ 3 w 8"/>
                  <a:gd name="T3" fmla="*/ 26 h 27"/>
                  <a:gd name="T4" fmla="*/ 6 w 8"/>
                  <a:gd name="T5" fmla="*/ 21 h 27"/>
                  <a:gd name="T6" fmla="*/ 8 w 8"/>
                  <a:gd name="T7" fmla="*/ 15 h 27"/>
                  <a:gd name="T8" fmla="*/ 8 w 8"/>
                  <a:gd name="T9" fmla="*/ 11 h 27"/>
                  <a:gd name="T10" fmla="*/ 6 w 8"/>
                  <a:gd name="T11" fmla="*/ 5 h 27"/>
                  <a:gd name="T12" fmla="*/ 3 w 8"/>
                  <a:gd name="T13" fmla="*/ 2 h 27"/>
                  <a:gd name="T14" fmla="*/ 0 w 8"/>
                  <a:gd name="T15" fmla="*/ 0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27">
                    <a:moveTo>
                      <a:pt x="0" y="27"/>
                    </a:moveTo>
                    <a:lnTo>
                      <a:pt x="3" y="26"/>
                    </a:lnTo>
                    <a:lnTo>
                      <a:pt x="6" y="21"/>
                    </a:lnTo>
                    <a:lnTo>
                      <a:pt x="8" y="15"/>
                    </a:lnTo>
                    <a:lnTo>
                      <a:pt x="8" y="11"/>
                    </a:lnTo>
                    <a:lnTo>
                      <a:pt x="6" y="5"/>
                    </a:lnTo>
                    <a:lnTo>
                      <a:pt x="3" y="2"/>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3" name="Freeform 759"/>
              <p:cNvSpPr>
                <a:spLocks/>
              </p:cNvSpPr>
              <p:nvPr/>
            </p:nvSpPr>
            <p:spPr bwMode="auto">
              <a:xfrm>
                <a:off x="2371" y="682"/>
                <a:ext cx="37" cy="1916"/>
              </a:xfrm>
              <a:custGeom>
                <a:avLst/>
                <a:gdLst>
                  <a:gd name="T0" fmla="*/ 37 w 37"/>
                  <a:gd name="T1" fmla="*/ 1916 h 1916"/>
                  <a:gd name="T2" fmla="*/ 37 w 37"/>
                  <a:gd name="T3" fmla="*/ 0 h 1916"/>
                  <a:gd name="T4" fmla="*/ 0 w 37"/>
                  <a:gd name="T5" fmla="*/ 0 h 1916"/>
                </a:gdLst>
                <a:ahLst/>
                <a:cxnLst>
                  <a:cxn ang="0">
                    <a:pos x="T0" y="T1"/>
                  </a:cxn>
                  <a:cxn ang="0">
                    <a:pos x="T2" y="T3"/>
                  </a:cxn>
                  <a:cxn ang="0">
                    <a:pos x="T4" y="T5"/>
                  </a:cxn>
                </a:cxnLst>
                <a:rect l="0" t="0" r="r" b="b"/>
                <a:pathLst>
                  <a:path w="37" h="1916">
                    <a:moveTo>
                      <a:pt x="37" y="1916"/>
                    </a:moveTo>
                    <a:lnTo>
                      <a:pt x="37" y="0"/>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4" name="Freeform 760"/>
              <p:cNvSpPr>
                <a:spLocks/>
              </p:cNvSpPr>
              <p:nvPr/>
            </p:nvSpPr>
            <p:spPr bwMode="auto">
              <a:xfrm>
                <a:off x="2434" y="684"/>
                <a:ext cx="30" cy="54"/>
              </a:xfrm>
              <a:custGeom>
                <a:avLst/>
                <a:gdLst>
                  <a:gd name="T0" fmla="*/ 2 w 30"/>
                  <a:gd name="T1" fmla="*/ 9 h 54"/>
                  <a:gd name="T2" fmla="*/ 3 w 30"/>
                  <a:gd name="T3" fmla="*/ 12 h 54"/>
                  <a:gd name="T4" fmla="*/ 2 w 30"/>
                  <a:gd name="T5" fmla="*/ 15 h 54"/>
                  <a:gd name="T6" fmla="*/ 0 w 30"/>
                  <a:gd name="T7" fmla="*/ 12 h 54"/>
                  <a:gd name="T8" fmla="*/ 0 w 30"/>
                  <a:gd name="T9" fmla="*/ 9 h 54"/>
                  <a:gd name="T10" fmla="*/ 2 w 30"/>
                  <a:gd name="T11" fmla="*/ 4 h 54"/>
                  <a:gd name="T12" fmla="*/ 3 w 30"/>
                  <a:gd name="T13" fmla="*/ 1 h 54"/>
                  <a:gd name="T14" fmla="*/ 10 w 30"/>
                  <a:gd name="T15" fmla="*/ 0 h 54"/>
                  <a:gd name="T16" fmla="*/ 19 w 30"/>
                  <a:gd name="T17" fmla="*/ 0 h 54"/>
                  <a:gd name="T18" fmla="*/ 26 w 30"/>
                  <a:gd name="T19" fmla="*/ 1 h 54"/>
                  <a:gd name="T20" fmla="*/ 27 w 30"/>
                  <a:gd name="T21" fmla="*/ 4 h 54"/>
                  <a:gd name="T22" fmla="*/ 30 w 30"/>
                  <a:gd name="T23" fmla="*/ 9 h 54"/>
                  <a:gd name="T24" fmla="*/ 30 w 30"/>
                  <a:gd name="T25" fmla="*/ 15 h 54"/>
                  <a:gd name="T26" fmla="*/ 27 w 30"/>
                  <a:gd name="T27" fmla="*/ 19 h 54"/>
                  <a:gd name="T28" fmla="*/ 21 w 30"/>
                  <a:gd name="T29" fmla="*/ 25 h 54"/>
                  <a:gd name="T30" fmla="*/ 10 w 30"/>
                  <a:gd name="T31" fmla="*/ 30 h 54"/>
                  <a:gd name="T32" fmla="*/ 6 w 30"/>
                  <a:gd name="T33" fmla="*/ 33 h 54"/>
                  <a:gd name="T34" fmla="*/ 2 w 30"/>
                  <a:gd name="T35" fmla="*/ 37 h 54"/>
                  <a:gd name="T36" fmla="*/ 0 w 30"/>
                  <a:gd name="T37" fmla="*/ 46 h 54"/>
                  <a:gd name="T38" fmla="*/ 0 w 30"/>
                  <a:gd name="T39"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 h="54">
                    <a:moveTo>
                      <a:pt x="2" y="9"/>
                    </a:moveTo>
                    <a:lnTo>
                      <a:pt x="3" y="12"/>
                    </a:lnTo>
                    <a:lnTo>
                      <a:pt x="2" y="15"/>
                    </a:lnTo>
                    <a:lnTo>
                      <a:pt x="0" y="12"/>
                    </a:lnTo>
                    <a:lnTo>
                      <a:pt x="0" y="9"/>
                    </a:lnTo>
                    <a:lnTo>
                      <a:pt x="2" y="4"/>
                    </a:lnTo>
                    <a:lnTo>
                      <a:pt x="3" y="1"/>
                    </a:lnTo>
                    <a:lnTo>
                      <a:pt x="10" y="0"/>
                    </a:lnTo>
                    <a:lnTo>
                      <a:pt x="19" y="0"/>
                    </a:lnTo>
                    <a:lnTo>
                      <a:pt x="26" y="1"/>
                    </a:lnTo>
                    <a:lnTo>
                      <a:pt x="27" y="4"/>
                    </a:lnTo>
                    <a:lnTo>
                      <a:pt x="30" y="9"/>
                    </a:lnTo>
                    <a:lnTo>
                      <a:pt x="30" y="15"/>
                    </a:lnTo>
                    <a:lnTo>
                      <a:pt x="27" y="19"/>
                    </a:lnTo>
                    <a:lnTo>
                      <a:pt x="21" y="25"/>
                    </a:lnTo>
                    <a:lnTo>
                      <a:pt x="10" y="30"/>
                    </a:lnTo>
                    <a:lnTo>
                      <a:pt x="6" y="33"/>
                    </a:lnTo>
                    <a:lnTo>
                      <a:pt x="2" y="37"/>
                    </a:lnTo>
                    <a:lnTo>
                      <a:pt x="0" y="46"/>
                    </a:lnTo>
                    <a:lnTo>
                      <a:pt x="0"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5" name="Freeform 761"/>
              <p:cNvSpPr>
                <a:spLocks/>
              </p:cNvSpPr>
              <p:nvPr/>
            </p:nvSpPr>
            <p:spPr bwMode="auto">
              <a:xfrm>
                <a:off x="2444" y="684"/>
                <a:ext cx="17" cy="30"/>
              </a:xfrm>
              <a:custGeom>
                <a:avLst/>
                <a:gdLst>
                  <a:gd name="T0" fmla="*/ 9 w 17"/>
                  <a:gd name="T1" fmla="*/ 0 h 30"/>
                  <a:gd name="T2" fmla="*/ 14 w 17"/>
                  <a:gd name="T3" fmla="*/ 1 h 30"/>
                  <a:gd name="T4" fmla="*/ 16 w 17"/>
                  <a:gd name="T5" fmla="*/ 4 h 30"/>
                  <a:gd name="T6" fmla="*/ 17 w 17"/>
                  <a:gd name="T7" fmla="*/ 9 h 30"/>
                  <a:gd name="T8" fmla="*/ 17 w 17"/>
                  <a:gd name="T9" fmla="*/ 15 h 30"/>
                  <a:gd name="T10" fmla="*/ 16 w 17"/>
                  <a:gd name="T11" fmla="*/ 19 h 30"/>
                  <a:gd name="T12" fmla="*/ 9 w 17"/>
                  <a:gd name="T13" fmla="*/ 25 h 30"/>
                  <a:gd name="T14" fmla="*/ 0 w 17"/>
                  <a:gd name="T15" fmla="*/ 30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30">
                    <a:moveTo>
                      <a:pt x="9" y="0"/>
                    </a:moveTo>
                    <a:lnTo>
                      <a:pt x="14" y="1"/>
                    </a:lnTo>
                    <a:lnTo>
                      <a:pt x="16" y="4"/>
                    </a:lnTo>
                    <a:lnTo>
                      <a:pt x="17" y="9"/>
                    </a:lnTo>
                    <a:lnTo>
                      <a:pt x="17" y="15"/>
                    </a:lnTo>
                    <a:lnTo>
                      <a:pt x="16" y="19"/>
                    </a:lnTo>
                    <a:lnTo>
                      <a:pt x="9" y="25"/>
                    </a:lnTo>
                    <a:lnTo>
                      <a:pt x="0" y="3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6" name="Freeform 762"/>
              <p:cNvSpPr>
                <a:spLocks/>
              </p:cNvSpPr>
              <p:nvPr/>
            </p:nvSpPr>
            <p:spPr bwMode="auto">
              <a:xfrm>
                <a:off x="2434" y="730"/>
                <a:ext cx="30" cy="5"/>
              </a:xfrm>
              <a:custGeom>
                <a:avLst/>
                <a:gdLst>
                  <a:gd name="T0" fmla="*/ 0 w 30"/>
                  <a:gd name="T1" fmla="*/ 2 h 5"/>
                  <a:gd name="T2" fmla="*/ 2 w 30"/>
                  <a:gd name="T3" fmla="*/ 0 h 5"/>
                  <a:gd name="T4" fmla="*/ 6 w 30"/>
                  <a:gd name="T5" fmla="*/ 0 h 5"/>
                  <a:gd name="T6" fmla="*/ 17 w 30"/>
                  <a:gd name="T7" fmla="*/ 5 h 5"/>
                  <a:gd name="T8" fmla="*/ 24 w 30"/>
                  <a:gd name="T9" fmla="*/ 5 h 5"/>
                  <a:gd name="T10" fmla="*/ 27 w 30"/>
                  <a:gd name="T11" fmla="*/ 2 h 5"/>
                  <a:gd name="T12" fmla="*/ 30 w 30"/>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30" h="5">
                    <a:moveTo>
                      <a:pt x="0" y="2"/>
                    </a:moveTo>
                    <a:lnTo>
                      <a:pt x="2" y="0"/>
                    </a:lnTo>
                    <a:lnTo>
                      <a:pt x="6" y="0"/>
                    </a:lnTo>
                    <a:lnTo>
                      <a:pt x="17" y="5"/>
                    </a:lnTo>
                    <a:lnTo>
                      <a:pt x="24" y="5"/>
                    </a:lnTo>
                    <a:lnTo>
                      <a:pt x="27" y="2"/>
                    </a:lnTo>
                    <a:lnTo>
                      <a:pt x="3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7" name="Freeform 763"/>
              <p:cNvSpPr>
                <a:spLocks/>
              </p:cNvSpPr>
              <p:nvPr/>
            </p:nvSpPr>
            <p:spPr bwMode="auto">
              <a:xfrm>
                <a:off x="2440" y="724"/>
                <a:ext cx="24" cy="14"/>
              </a:xfrm>
              <a:custGeom>
                <a:avLst/>
                <a:gdLst>
                  <a:gd name="T0" fmla="*/ 0 w 24"/>
                  <a:gd name="T1" fmla="*/ 6 h 14"/>
                  <a:gd name="T2" fmla="*/ 11 w 24"/>
                  <a:gd name="T3" fmla="*/ 14 h 14"/>
                  <a:gd name="T4" fmla="*/ 20 w 24"/>
                  <a:gd name="T5" fmla="*/ 14 h 14"/>
                  <a:gd name="T6" fmla="*/ 21 w 24"/>
                  <a:gd name="T7" fmla="*/ 11 h 14"/>
                  <a:gd name="T8" fmla="*/ 24 w 24"/>
                  <a:gd name="T9" fmla="*/ 6 h 14"/>
                  <a:gd name="T10" fmla="*/ 24 w 24"/>
                  <a:gd name="T11" fmla="*/ 0 h 14"/>
                </a:gdLst>
                <a:ahLst/>
                <a:cxnLst>
                  <a:cxn ang="0">
                    <a:pos x="T0" y="T1"/>
                  </a:cxn>
                  <a:cxn ang="0">
                    <a:pos x="T2" y="T3"/>
                  </a:cxn>
                  <a:cxn ang="0">
                    <a:pos x="T4" y="T5"/>
                  </a:cxn>
                  <a:cxn ang="0">
                    <a:pos x="T6" y="T7"/>
                  </a:cxn>
                  <a:cxn ang="0">
                    <a:pos x="T8" y="T9"/>
                  </a:cxn>
                  <a:cxn ang="0">
                    <a:pos x="T10" y="T11"/>
                  </a:cxn>
                </a:cxnLst>
                <a:rect l="0" t="0" r="r" b="b"/>
                <a:pathLst>
                  <a:path w="24" h="14">
                    <a:moveTo>
                      <a:pt x="0" y="6"/>
                    </a:moveTo>
                    <a:lnTo>
                      <a:pt x="11" y="14"/>
                    </a:lnTo>
                    <a:lnTo>
                      <a:pt x="20" y="14"/>
                    </a:lnTo>
                    <a:lnTo>
                      <a:pt x="21" y="11"/>
                    </a:lnTo>
                    <a:lnTo>
                      <a:pt x="24" y="6"/>
                    </a:lnTo>
                    <a:lnTo>
                      <a:pt x="24"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8" name="Line 764"/>
              <p:cNvSpPr>
                <a:spLocks noChangeShapeType="1"/>
              </p:cNvSpPr>
              <p:nvPr/>
            </p:nvSpPr>
            <p:spPr bwMode="auto">
              <a:xfrm>
                <a:off x="2497" y="688"/>
                <a:ext cx="0" cy="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9" name="Line 765"/>
              <p:cNvSpPr>
                <a:spLocks noChangeShapeType="1"/>
              </p:cNvSpPr>
              <p:nvPr/>
            </p:nvSpPr>
            <p:spPr bwMode="auto">
              <a:xfrm>
                <a:off x="2499" y="684"/>
                <a:ext cx="0" cy="54"/>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0" name="Freeform 766"/>
              <p:cNvSpPr>
                <a:spLocks/>
              </p:cNvSpPr>
              <p:nvPr/>
            </p:nvSpPr>
            <p:spPr bwMode="auto">
              <a:xfrm>
                <a:off x="2475" y="684"/>
                <a:ext cx="34" cy="37"/>
              </a:xfrm>
              <a:custGeom>
                <a:avLst/>
                <a:gdLst>
                  <a:gd name="T0" fmla="*/ 24 w 34"/>
                  <a:gd name="T1" fmla="*/ 0 h 37"/>
                  <a:gd name="T2" fmla="*/ 0 w 34"/>
                  <a:gd name="T3" fmla="*/ 37 h 37"/>
                  <a:gd name="T4" fmla="*/ 34 w 34"/>
                  <a:gd name="T5" fmla="*/ 37 h 37"/>
                </a:gdLst>
                <a:ahLst/>
                <a:cxnLst>
                  <a:cxn ang="0">
                    <a:pos x="T0" y="T1"/>
                  </a:cxn>
                  <a:cxn ang="0">
                    <a:pos x="T2" y="T3"/>
                  </a:cxn>
                  <a:cxn ang="0">
                    <a:pos x="T4" y="T5"/>
                  </a:cxn>
                </a:cxnLst>
                <a:rect l="0" t="0" r="r" b="b"/>
                <a:pathLst>
                  <a:path w="34" h="37">
                    <a:moveTo>
                      <a:pt x="24" y="0"/>
                    </a:moveTo>
                    <a:lnTo>
                      <a:pt x="0" y="37"/>
                    </a:lnTo>
                    <a:lnTo>
                      <a:pt x="34" y="37"/>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1" name="Line 767"/>
              <p:cNvSpPr>
                <a:spLocks noChangeShapeType="1"/>
              </p:cNvSpPr>
              <p:nvPr/>
            </p:nvSpPr>
            <p:spPr bwMode="auto">
              <a:xfrm>
                <a:off x="2490" y="738"/>
                <a:ext cx="1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2" name="Line 768"/>
              <p:cNvSpPr>
                <a:spLocks noChangeShapeType="1"/>
              </p:cNvSpPr>
              <p:nvPr/>
            </p:nvSpPr>
            <p:spPr bwMode="auto">
              <a:xfrm flipH="1">
                <a:off x="2371" y="963"/>
                <a:ext cx="37"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3" name="Freeform 769"/>
              <p:cNvSpPr>
                <a:spLocks/>
              </p:cNvSpPr>
              <p:nvPr/>
            </p:nvSpPr>
            <p:spPr bwMode="auto">
              <a:xfrm>
                <a:off x="2434" y="939"/>
                <a:ext cx="30" cy="54"/>
              </a:xfrm>
              <a:custGeom>
                <a:avLst/>
                <a:gdLst>
                  <a:gd name="T0" fmla="*/ 2 w 30"/>
                  <a:gd name="T1" fmla="*/ 10 h 54"/>
                  <a:gd name="T2" fmla="*/ 3 w 30"/>
                  <a:gd name="T3" fmla="*/ 13 h 54"/>
                  <a:gd name="T4" fmla="*/ 2 w 30"/>
                  <a:gd name="T5" fmla="*/ 15 h 54"/>
                  <a:gd name="T6" fmla="*/ 0 w 30"/>
                  <a:gd name="T7" fmla="*/ 13 h 54"/>
                  <a:gd name="T8" fmla="*/ 0 w 30"/>
                  <a:gd name="T9" fmla="*/ 10 h 54"/>
                  <a:gd name="T10" fmla="*/ 2 w 30"/>
                  <a:gd name="T11" fmla="*/ 6 h 54"/>
                  <a:gd name="T12" fmla="*/ 3 w 30"/>
                  <a:gd name="T13" fmla="*/ 3 h 54"/>
                  <a:gd name="T14" fmla="*/ 10 w 30"/>
                  <a:gd name="T15" fmla="*/ 0 h 54"/>
                  <a:gd name="T16" fmla="*/ 19 w 30"/>
                  <a:gd name="T17" fmla="*/ 0 h 54"/>
                  <a:gd name="T18" fmla="*/ 26 w 30"/>
                  <a:gd name="T19" fmla="*/ 3 h 54"/>
                  <a:gd name="T20" fmla="*/ 27 w 30"/>
                  <a:gd name="T21" fmla="*/ 6 h 54"/>
                  <a:gd name="T22" fmla="*/ 30 w 30"/>
                  <a:gd name="T23" fmla="*/ 10 h 54"/>
                  <a:gd name="T24" fmla="*/ 30 w 30"/>
                  <a:gd name="T25" fmla="*/ 15 h 54"/>
                  <a:gd name="T26" fmla="*/ 27 w 30"/>
                  <a:gd name="T27" fmla="*/ 21 h 54"/>
                  <a:gd name="T28" fmla="*/ 21 w 30"/>
                  <a:gd name="T29" fmla="*/ 25 h 54"/>
                  <a:gd name="T30" fmla="*/ 10 w 30"/>
                  <a:gd name="T31" fmla="*/ 31 h 54"/>
                  <a:gd name="T32" fmla="*/ 6 w 30"/>
                  <a:gd name="T33" fmla="*/ 34 h 54"/>
                  <a:gd name="T34" fmla="*/ 2 w 30"/>
                  <a:gd name="T35" fmla="*/ 39 h 54"/>
                  <a:gd name="T36" fmla="*/ 0 w 30"/>
                  <a:gd name="T37" fmla="*/ 46 h 54"/>
                  <a:gd name="T38" fmla="*/ 0 w 30"/>
                  <a:gd name="T39"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 h="54">
                    <a:moveTo>
                      <a:pt x="2" y="10"/>
                    </a:moveTo>
                    <a:lnTo>
                      <a:pt x="3" y="13"/>
                    </a:lnTo>
                    <a:lnTo>
                      <a:pt x="2" y="15"/>
                    </a:lnTo>
                    <a:lnTo>
                      <a:pt x="0" y="13"/>
                    </a:lnTo>
                    <a:lnTo>
                      <a:pt x="0" y="10"/>
                    </a:lnTo>
                    <a:lnTo>
                      <a:pt x="2" y="6"/>
                    </a:lnTo>
                    <a:lnTo>
                      <a:pt x="3" y="3"/>
                    </a:lnTo>
                    <a:lnTo>
                      <a:pt x="10" y="0"/>
                    </a:lnTo>
                    <a:lnTo>
                      <a:pt x="19" y="0"/>
                    </a:lnTo>
                    <a:lnTo>
                      <a:pt x="26" y="3"/>
                    </a:lnTo>
                    <a:lnTo>
                      <a:pt x="27" y="6"/>
                    </a:lnTo>
                    <a:lnTo>
                      <a:pt x="30" y="10"/>
                    </a:lnTo>
                    <a:lnTo>
                      <a:pt x="30" y="15"/>
                    </a:lnTo>
                    <a:lnTo>
                      <a:pt x="27" y="21"/>
                    </a:lnTo>
                    <a:lnTo>
                      <a:pt x="21" y="25"/>
                    </a:lnTo>
                    <a:lnTo>
                      <a:pt x="10" y="31"/>
                    </a:lnTo>
                    <a:lnTo>
                      <a:pt x="6" y="34"/>
                    </a:lnTo>
                    <a:lnTo>
                      <a:pt x="2" y="39"/>
                    </a:lnTo>
                    <a:lnTo>
                      <a:pt x="0" y="46"/>
                    </a:lnTo>
                    <a:lnTo>
                      <a:pt x="0"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4" name="Freeform 770"/>
              <p:cNvSpPr>
                <a:spLocks/>
              </p:cNvSpPr>
              <p:nvPr/>
            </p:nvSpPr>
            <p:spPr bwMode="auto">
              <a:xfrm>
                <a:off x="2444" y="939"/>
                <a:ext cx="17" cy="31"/>
              </a:xfrm>
              <a:custGeom>
                <a:avLst/>
                <a:gdLst>
                  <a:gd name="T0" fmla="*/ 9 w 17"/>
                  <a:gd name="T1" fmla="*/ 0 h 31"/>
                  <a:gd name="T2" fmla="*/ 14 w 17"/>
                  <a:gd name="T3" fmla="*/ 3 h 31"/>
                  <a:gd name="T4" fmla="*/ 16 w 17"/>
                  <a:gd name="T5" fmla="*/ 6 h 31"/>
                  <a:gd name="T6" fmla="*/ 17 w 17"/>
                  <a:gd name="T7" fmla="*/ 10 h 31"/>
                  <a:gd name="T8" fmla="*/ 17 w 17"/>
                  <a:gd name="T9" fmla="*/ 15 h 31"/>
                  <a:gd name="T10" fmla="*/ 16 w 17"/>
                  <a:gd name="T11" fmla="*/ 21 h 31"/>
                  <a:gd name="T12" fmla="*/ 9 w 17"/>
                  <a:gd name="T13" fmla="*/ 25 h 31"/>
                  <a:gd name="T14" fmla="*/ 0 w 17"/>
                  <a:gd name="T15" fmla="*/ 31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31">
                    <a:moveTo>
                      <a:pt x="9" y="0"/>
                    </a:moveTo>
                    <a:lnTo>
                      <a:pt x="14" y="3"/>
                    </a:lnTo>
                    <a:lnTo>
                      <a:pt x="16" y="6"/>
                    </a:lnTo>
                    <a:lnTo>
                      <a:pt x="17" y="10"/>
                    </a:lnTo>
                    <a:lnTo>
                      <a:pt x="17" y="15"/>
                    </a:lnTo>
                    <a:lnTo>
                      <a:pt x="16" y="21"/>
                    </a:lnTo>
                    <a:lnTo>
                      <a:pt x="9" y="25"/>
                    </a:lnTo>
                    <a:lnTo>
                      <a:pt x="0" y="31"/>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5" name="Freeform 771"/>
              <p:cNvSpPr>
                <a:spLocks/>
              </p:cNvSpPr>
              <p:nvPr/>
            </p:nvSpPr>
            <p:spPr bwMode="auto">
              <a:xfrm>
                <a:off x="2434" y="985"/>
                <a:ext cx="30" cy="6"/>
              </a:xfrm>
              <a:custGeom>
                <a:avLst/>
                <a:gdLst>
                  <a:gd name="T0" fmla="*/ 0 w 30"/>
                  <a:gd name="T1" fmla="*/ 3 h 6"/>
                  <a:gd name="T2" fmla="*/ 2 w 30"/>
                  <a:gd name="T3" fmla="*/ 0 h 6"/>
                  <a:gd name="T4" fmla="*/ 6 w 30"/>
                  <a:gd name="T5" fmla="*/ 0 h 6"/>
                  <a:gd name="T6" fmla="*/ 17 w 30"/>
                  <a:gd name="T7" fmla="*/ 6 h 6"/>
                  <a:gd name="T8" fmla="*/ 24 w 30"/>
                  <a:gd name="T9" fmla="*/ 6 h 6"/>
                  <a:gd name="T10" fmla="*/ 27 w 30"/>
                  <a:gd name="T11" fmla="*/ 3 h 6"/>
                  <a:gd name="T12" fmla="*/ 30 w 30"/>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30" h="6">
                    <a:moveTo>
                      <a:pt x="0" y="3"/>
                    </a:moveTo>
                    <a:lnTo>
                      <a:pt x="2" y="0"/>
                    </a:lnTo>
                    <a:lnTo>
                      <a:pt x="6" y="0"/>
                    </a:lnTo>
                    <a:lnTo>
                      <a:pt x="17" y="6"/>
                    </a:lnTo>
                    <a:lnTo>
                      <a:pt x="24" y="6"/>
                    </a:lnTo>
                    <a:lnTo>
                      <a:pt x="27" y="3"/>
                    </a:lnTo>
                    <a:lnTo>
                      <a:pt x="3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6" name="Freeform 772"/>
              <p:cNvSpPr>
                <a:spLocks/>
              </p:cNvSpPr>
              <p:nvPr/>
            </p:nvSpPr>
            <p:spPr bwMode="auto">
              <a:xfrm>
                <a:off x="2440" y="981"/>
                <a:ext cx="24" cy="12"/>
              </a:xfrm>
              <a:custGeom>
                <a:avLst/>
                <a:gdLst>
                  <a:gd name="T0" fmla="*/ 0 w 24"/>
                  <a:gd name="T1" fmla="*/ 4 h 12"/>
                  <a:gd name="T2" fmla="*/ 11 w 24"/>
                  <a:gd name="T3" fmla="*/ 12 h 12"/>
                  <a:gd name="T4" fmla="*/ 20 w 24"/>
                  <a:gd name="T5" fmla="*/ 12 h 12"/>
                  <a:gd name="T6" fmla="*/ 21 w 24"/>
                  <a:gd name="T7" fmla="*/ 10 h 12"/>
                  <a:gd name="T8" fmla="*/ 24 w 24"/>
                  <a:gd name="T9" fmla="*/ 4 h 12"/>
                  <a:gd name="T10" fmla="*/ 24 w 24"/>
                  <a:gd name="T11" fmla="*/ 0 h 12"/>
                </a:gdLst>
                <a:ahLst/>
                <a:cxnLst>
                  <a:cxn ang="0">
                    <a:pos x="T0" y="T1"/>
                  </a:cxn>
                  <a:cxn ang="0">
                    <a:pos x="T2" y="T3"/>
                  </a:cxn>
                  <a:cxn ang="0">
                    <a:pos x="T4" y="T5"/>
                  </a:cxn>
                  <a:cxn ang="0">
                    <a:pos x="T6" y="T7"/>
                  </a:cxn>
                  <a:cxn ang="0">
                    <a:pos x="T8" y="T9"/>
                  </a:cxn>
                  <a:cxn ang="0">
                    <a:pos x="T10" y="T11"/>
                  </a:cxn>
                </a:cxnLst>
                <a:rect l="0" t="0" r="r" b="b"/>
                <a:pathLst>
                  <a:path w="24" h="12">
                    <a:moveTo>
                      <a:pt x="0" y="4"/>
                    </a:moveTo>
                    <a:lnTo>
                      <a:pt x="11" y="12"/>
                    </a:lnTo>
                    <a:lnTo>
                      <a:pt x="20" y="12"/>
                    </a:lnTo>
                    <a:lnTo>
                      <a:pt x="21" y="10"/>
                    </a:lnTo>
                    <a:lnTo>
                      <a:pt x="24" y="4"/>
                    </a:lnTo>
                    <a:lnTo>
                      <a:pt x="24"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7" name="Freeform 773"/>
              <p:cNvSpPr>
                <a:spLocks/>
              </p:cNvSpPr>
              <p:nvPr/>
            </p:nvSpPr>
            <p:spPr bwMode="auto">
              <a:xfrm>
                <a:off x="2476" y="939"/>
                <a:ext cx="31" cy="54"/>
              </a:xfrm>
              <a:custGeom>
                <a:avLst/>
                <a:gdLst>
                  <a:gd name="T0" fmla="*/ 5 w 31"/>
                  <a:gd name="T1" fmla="*/ 0 h 54"/>
                  <a:gd name="T2" fmla="*/ 0 w 31"/>
                  <a:gd name="T3" fmla="*/ 25 h 54"/>
                  <a:gd name="T4" fmla="*/ 5 w 31"/>
                  <a:gd name="T5" fmla="*/ 21 h 54"/>
                  <a:gd name="T6" fmla="*/ 12 w 31"/>
                  <a:gd name="T7" fmla="*/ 18 h 54"/>
                  <a:gd name="T8" fmla="*/ 18 w 31"/>
                  <a:gd name="T9" fmla="*/ 18 h 54"/>
                  <a:gd name="T10" fmla="*/ 24 w 31"/>
                  <a:gd name="T11" fmla="*/ 21 h 54"/>
                  <a:gd name="T12" fmla="*/ 29 w 31"/>
                  <a:gd name="T13" fmla="*/ 25 h 54"/>
                  <a:gd name="T14" fmla="*/ 31 w 31"/>
                  <a:gd name="T15" fmla="*/ 34 h 54"/>
                  <a:gd name="T16" fmla="*/ 31 w 31"/>
                  <a:gd name="T17" fmla="*/ 39 h 54"/>
                  <a:gd name="T18" fmla="*/ 29 w 31"/>
                  <a:gd name="T19" fmla="*/ 46 h 54"/>
                  <a:gd name="T20" fmla="*/ 24 w 31"/>
                  <a:gd name="T21" fmla="*/ 52 h 54"/>
                  <a:gd name="T22" fmla="*/ 18 w 31"/>
                  <a:gd name="T23" fmla="*/ 54 h 54"/>
                  <a:gd name="T24" fmla="*/ 12 w 31"/>
                  <a:gd name="T25" fmla="*/ 54 h 54"/>
                  <a:gd name="T26" fmla="*/ 5 w 31"/>
                  <a:gd name="T27" fmla="*/ 52 h 54"/>
                  <a:gd name="T28" fmla="*/ 3 w 31"/>
                  <a:gd name="T29" fmla="*/ 49 h 54"/>
                  <a:gd name="T30" fmla="*/ 0 w 31"/>
                  <a:gd name="T31" fmla="*/ 43 h 54"/>
                  <a:gd name="T32" fmla="*/ 0 w 31"/>
                  <a:gd name="T33" fmla="*/ 42 h 54"/>
                  <a:gd name="T34" fmla="*/ 3 w 31"/>
                  <a:gd name="T35" fmla="*/ 39 h 54"/>
                  <a:gd name="T36" fmla="*/ 5 w 31"/>
                  <a:gd name="T37" fmla="*/ 42 h 54"/>
                  <a:gd name="T38" fmla="*/ 3 w 31"/>
                  <a:gd name="T39" fmla="*/ 43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1" h="54">
                    <a:moveTo>
                      <a:pt x="5" y="0"/>
                    </a:moveTo>
                    <a:lnTo>
                      <a:pt x="0" y="25"/>
                    </a:lnTo>
                    <a:lnTo>
                      <a:pt x="5" y="21"/>
                    </a:lnTo>
                    <a:lnTo>
                      <a:pt x="12" y="18"/>
                    </a:lnTo>
                    <a:lnTo>
                      <a:pt x="18" y="18"/>
                    </a:lnTo>
                    <a:lnTo>
                      <a:pt x="24" y="21"/>
                    </a:lnTo>
                    <a:lnTo>
                      <a:pt x="29" y="25"/>
                    </a:lnTo>
                    <a:lnTo>
                      <a:pt x="31" y="34"/>
                    </a:lnTo>
                    <a:lnTo>
                      <a:pt x="31" y="39"/>
                    </a:lnTo>
                    <a:lnTo>
                      <a:pt x="29" y="46"/>
                    </a:lnTo>
                    <a:lnTo>
                      <a:pt x="24" y="52"/>
                    </a:lnTo>
                    <a:lnTo>
                      <a:pt x="18" y="54"/>
                    </a:lnTo>
                    <a:lnTo>
                      <a:pt x="12" y="54"/>
                    </a:lnTo>
                    <a:lnTo>
                      <a:pt x="5" y="52"/>
                    </a:lnTo>
                    <a:lnTo>
                      <a:pt x="3" y="49"/>
                    </a:lnTo>
                    <a:lnTo>
                      <a:pt x="0" y="43"/>
                    </a:lnTo>
                    <a:lnTo>
                      <a:pt x="0" y="42"/>
                    </a:lnTo>
                    <a:lnTo>
                      <a:pt x="3" y="39"/>
                    </a:lnTo>
                    <a:lnTo>
                      <a:pt x="5" y="42"/>
                    </a:lnTo>
                    <a:lnTo>
                      <a:pt x="3" y="43"/>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8" name="Freeform 774"/>
              <p:cNvSpPr>
                <a:spLocks/>
              </p:cNvSpPr>
              <p:nvPr/>
            </p:nvSpPr>
            <p:spPr bwMode="auto">
              <a:xfrm>
                <a:off x="2494" y="957"/>
                <a:ext cx="11" cy="36"/>
              </a:xfrm>
              <a:custGeom>
                <a:avLst/>
                <a:gdLst>
                  <a:gd name="T0" fmla="*/ 0 w 11"/>
                  <a:gd name="T1" fmla="*/ 0 h 36"/>
                  <a:gd name="T2" fmla="*/ 5 w 11"/>
                  <a:gd name="T3" fmla="*/ 3 h 36"/>
                  <a:gd name="T4" fmla="*/ 9 w 11"/>
                  <a:gd name="T5" fmla="*/ 7 h 36"/>
                  <a:gd name="T6" fmla="*/ 11 w 11"/>
                  <a:gd name="T7" fmla="*/ 16 h 36"/>
                  <a:gd name="T8" fmla="*/ 11 w 11"/>
                  <a:gd name="T9" fmla="*/ 21 h 36"/>
                  <a:gd name="T10" fmla="*/ 9 w 11"/>
                  <a:gd name="T11" fmla="*/ 28 h 36"/>
                  <a:gd name="T12" fmla="*/ 5 w 11"/>
                  <a:gd name="T13" fmla="*/ 34 h 36"/>
                  <a:gd name="T14" fmla="*/ 0 w 11"/>
                  <a:gd name="T15" fmla="*/ 36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36">
                    <a:moveTo>
                      <a:pt x="0" y="0"/>
                    </a:moveTo>
                    <a:lnTo>
                      <a:pt x="5" y="3"/>
                    </a:lnTo>
                    <a:lnTo>
                      <a:pt x="9" y="7"/>
                    </a:lnTo>
                    <a:lnTo>
                      <a:pt x="11" y="16"/>
                    </a:lnTo>
                    <a:lnTo>
                      <a:pt x="11" y="21"/>
                    </a:lnTo>
                    <a:lnTo>
                      <a:pt x="9" y="28"/>
                    </a:lnTo>
                    <a:lnTo>
                      <a:pt x="5" y="34"/>
                    </a:lnTo>
                    <a:lnTo>
                      <a:pt x="0" y="3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9" name="Line 775"/>
              <p:cNvSpPr>
                <a:spLocks noChangeShapeType="1"/>
              </p:cNvSpPr>
              <p:nvPr/>
            </p:nvSpPr>
            <p:spPr bwMode="auto">
              <a:xfrm>
                <a:off x="2481" y="939"/>
                <a:ext cx="22"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0" name="Freeform 776"/>
              <p:cNvSpPr>
                <a:spLocks/>
              </p:cNvSpPr>
              <p:nvPr/>
            </p:nvSpPr>
            <p:spPr bwMode="auto">
              <a:xfrm>
                <a:off x="2481" y="939"/>
                <a:ext cx="22" cy="3"/>
              </a:xfrm>
              <a:custGeom>
                <a:avLst/>
                <a:gdLst>
                  <a:gd name="T0" fmla="*/ 0 w 22"/>
                  <a:gd name="T1" fmla="*/ 3 h 3"/>
                  <a:gd name="T2" fmla="*/ 11 w 22"/>
                  <a:gd name="T3" fmla="*/ 3 h 3"/>
                  <a:gd name="T4" fmla="*/ 22 w 22"/>
                  <a:gd name="T5" fmla="*/ 0 h 3"/>
                </a:gdLst>
                <a:ahLst/>
                <a:cxnLst>
                  <a:cxn ang="0">
                    <a:pos x="T0" y="T1"/>
                  </a:cxn>
                  <a:cxn ang="0">
                    <a:pos x="T2" y="T3"/>
                  </a:cxn>
                  <a:cxn ang="0">
                    <a:pos x="T4" y="T5"/>
                  </a:cxn>
                </a:cxnLst>
                <a:rect l="0" t="0" r="r" b="b"/>
                <a:pathLst>
                  <a:path w="22" h="3">
                    <a:moveTo>
                      <a:pt x="0" y="3"/>
                    </a:moveTo>
                    <a:lnTo>
                      <a:pt x="11" y="3"/>
                    </a:lnTo>
                    <a:lnTo>
                      <a:pt x="22"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1" name="Line 777"/>
              <p:cNvSpPr>
                <a:spLocks noChangeShapeType="1"/>
              </p:cNvSpPr>
              <p:nvPr/>
            </p:nvSpPr>
            <p:spPr bwMode="auto">
              <a:xfrm flipH="1">
                <a:off x="2371" y="1219"/>
                <a:ext cx="37"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2" name="Freeform 778"/>
              <p:cNvSpPr>
                <a:spLocks/>
              </p:cNvSpPr>
              <p:nvPr/>
            </p:nvSpPr>
            <p:spPr bwMode="auto">
              <a:xfrm>
                <a:off x="2434" y="1197"/>
                <a:ext cx="30" cy="54"/>
              </a:xfrm>
              <a:custGeom>
                <a:avLst/>
                <a:gdLst>
                  <a:gd name="T0" fmla="*/ 2 w 30"/>
                  <a:gd name="T1" fmla="*/ 10 h 54"/>
                  <a:gd name="T2" fmla="*/ 3 w 30"/>
                  <a:gd name="T3" fmla="*/ 13 h 54"/>
                  <a:gd name="T4" fmla="*/ 2 w 30"/>
                  <a:gd name="T5" fmla="*/ 15 h 54"/>
                  <a:gd name="T6" fmla="*/ 0 w 30"/>
                  <a:gd name="T7" fmla="*/ 13 h 54"/>
                  <a:gd name="T8" fmla="*/ 0 w 30"/>
                  <a:gd name="T9" fmla="*/ 10 h 54"/>
                  <a:gd name="T10" fmla="*/ 2 w 30"/>
                  <a:gd name="T11" fmla="*/ 4 h 54"/>
                  <a:gd name="T12" fmla="*/ 3 w 30"/>
                  <a:gd name="T13" fmla="*/ 3 h 54"/>
                  <a:gd name="T14" fmla="*/ 10 w 30"/>
                  <a:gd name="T15" fmla="*/ 0 h 54"/>
                  <a:gd name="T16" fmla="*/ 19 w 30"/>
                  <a:gd name="T17" fmla="*/ 0 h 54"/>
                  <a:gd name="T18" fmla="*/ 26 w 30"/>
                  <a:gd name="T19" fmla="*/ 3 h 54"/>
                  <a:gd name="T20" fmla="*/ 27 w 30"/>
                  <a:gd name="T21" fmla="*/ 4 h 54"/>
                  <a:gd name="T22" fmla="*/ 30 w 30"/>
                  <a:gd name="T23" fmla="*/ 10 h 54"/>
                  <a:gd name="T24" fmla="*/ 30 w 30"/>
                  <a:gd name="T25" fmla="*/ 15 h 54"/>
                  <a:gd name="T26" fmla="*/ 27 w 30"/>
                  <a:gd name="T27" fmla="*/ 21 h 54"/>
                  <a:gd name="T28" fmla="*/ 21 w 30"/>
                  <a:gd name="T29" fmla="*/ 25 h 54"/>
                  <a:gd name="T30" fmla="*/ 10 w 30"/>
                  <a:gd name="T31" fmla="*/ 31 h 54"/>
                  <a:gd name="T32" fmla="*/ 6 w 30"/>
                  <a:gd name="T33" fmla="*/ 33 h 54"/>
                  <a:gd name="T34" fmla="*/ 2 w 30"/>
                  <a:gd name="T35" fmla="*/ 39 h 54"/>
                  <a:gd name="T36" fmla="*/ 0 w 30"/>
                  <a:gd name="T37" fmla="*/ 46 h 54"/>
                  <a:gd name="T38" fmla="*/ 0 w 30"/>
                  <a:gd name="T39"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 h="54">
                    <a:moveTo>
                      <a:pt x="2" y="10"/>
                    </a:moveTo>
                    <a:lnTo>
                      <a:pt x="3" y="13"/>
                    </a:lnTo>
                    <a:lnTo>
                      <a:pt x="2" y="15"/>
                    </a:lnTo>
                    <a:lnTo>
                      <a:pt x="0" y="13"/>
                    </a:lnTo>
                    <a:lnTo>
                      <a:pt x="0" y="10"/>
                    </a:lnTo>
                    <a:lnTo>
                      <a:pt x="2" y="4"/>
                    </a:lnTo>
                    <a:lnTo>
                      <a:pt x="3" y="3"/>
                    </a:lnTo>
                    <a:lnTo>
                      <a:pt x="10" y="0"/>
                    </a:lnTo>
                    <a:lnTo>
                      <a:pt x="19" y="0"/>
                    </a:lnTo>
                    <a:lnTo>
                      <a:pt x="26" y="3"/>
                    </a:lnTo>
                    <a:lnTo>
                      <a:pt x="27" y="4"/>
                    </a:lnTo>
                    <a:lnTo>
                      <a:pt x="30" y="10"/>
                    </a:lnTo>
                    <a:lnTo>
                      <a:pt x="30" y="15"/>
                    </a:lnTo>
                    <a:lnTo>
                      <a:pt x="27" y="21"/>
                    </a:lnTo>
                    <a:lnTo>
                      <a:pt x="21" y="25"/>
                    </a:lnTo>
                    <a:lnTo>
                      <a:pt x="10" y="31"/>
                    </a:lnTo>
                    <a:lnTo>
                      <a:pt x="6" y="33"/>
                    </a:lnTo>
                    <a:lnTo>
                      <a:pt x="2" y="39"/>
                    </a:lnTo>
                    <a:lnTo>
                      <a:pt x="0" y="46"/>
                    </a:lnTo>
                    <a:lnTo>
                      <a:pt x="0"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3" name="Freeform 779"/>
              <p:cNvSpPr>
                <a:spLocks/>
              </p:cNvSpPr>
              <p:nvPr/>
            </p:nvSpPr>
            <p:spPr bwMode="auto">
              <a:xfrm>
                <a:off x="2444" y="1197"/>
                <a:ext cx="17" cy="31"/>
              </a:xfrm>
              <a:custGeom>
                <a:avLst/>
                <a:gdLst>
                  <a:gd name="T0" fmla="*/ 9 w 17"/>
                  <a:gd name="T1" fmla="*/ 0 h 31"/>
                  <a:gd name="T2" fmla="*/ 14 w 17"/>
                  <a:gd name="T3" fmla="*/ 3 h 31"/>
                  <a:gd name="T4" fmla="*/ 16 w 17"/>
                  <a:gd name="T5" fmla="*/ 4 h 31"/>
                  <a:gd name="T6" fmla="*/ 17 w 17"/>
                  <a:gd name="T7" fmla="*/ 10 h 31"/>
                  <a:gd name="T8" fmla="*/ 17 w 17"/>
                  <a:gd name="T9" fmla="*/ 15 h 31"/>
                  <a:gd name="T10" fmla="*/ 16 w 17"/>
                  <a:gd name="T11" fmla="*/ 21 h 31"/>
                  <a:gd name="T12" fmla="*/ 9 w 17"/>
                  <a:gd name="T13" fmla="*/ 25 h 31"/>
                  <a:gd name="T14" fmla="*/ 0 w 17"/>
                  <a:gd name="T15" fmla="*/ 31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31">
                    <a:moveTo>
                      <a:pt x="9" y="0"/>
                    </a:moveTo>
                    <a:lnTo>
                      <a:pt x="14" y="3"/>
                    </a:lnTo>
                    <a:lnTo>
                      <a:pt x="16" y="4"/>
                    </a:lnTo>
                    <a:lnTo>
                      <a:pt x="17" y="10"/>
                    </a:lnTo>
                    <a:lnTo>
                      <a:pt x="17" y="15"/>
                    </a:lnTo>
                    <a:lnTo>
                      <a:pt x="16" y="21"/>
                    </a:lnTo>
                    <a:lnTo>
                      <a:pt x="9" y="25"/>
                    </a:lnTo>
                    <a:lnTo>
                      <a:pt x="0" y="31"/>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4" name="Freeform 780"/>
              <p:cNvSpPr>
                <a:spLocks/>
              </p:cNvSpPr>
              <p:nvPr/>
            </p:nvSpPr>
            <p:spPr bwMode="auto">
              <a:xfrm>
                <a:off x="2434" y="1243"/>
                <a:ext cx="30" cy="5"/>
              </a:xfrm>
              <a:custGeom>
                <a:avLst/>
                <a:gdLst>
                  <a:gd name="T0" fmla="*/ 0 w 30"/>
                  <a:gd name="T1" fmla="*/ 3 h 5"/>
                  <a:gd name="T2" fmla="*/ 2 w 30"/>
                  <a:gd name="T3" fmla="*/ 0 h 5"/>
                  <a:gd name="T4" fmla="*/ 6 w 30"/>
                  <a:gd name="T5" fmla="*/ 0 h 5"/>
                  <a:gd name="T6" fmla="*/ 17 w 30"/>
                  <a:gd name="T7" fmla="*/ 5 h 5"/>
                  <a:gd name="T8" fmla="*/ 24 w 30"/>
                  <a:gd name="T9" fmla="*/ 5 h 5"/>
                  <a:gd name="T10" fmla="*/ 27 w 30"/>
                  <a:gd name="T11" fmla="*/ 3 h 5"/>
                  <a:gd name="T12" fmla="*/ 30 w 30"/>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30" h="5">
                    <a:moveTo>
                      <a:pt x="0" y="3"/>
                    </a:moveTo>
                    <a:lnTo>
                      <a:pt x="2" y="0"/>
                    </a:lnTo>
                    <a:lnTo>
                      <a:pt x="6" y="0"/>
                    </a:lnTo>
                    <a:lnTo>
                      <a:pt x="17" y="5"/>
                    </a:lnTo>
                    <a:lnTo>
                      <a:pt x="24" y="5"/>
                    </a:lnTo>
                    <a:lnTo>
                      <a:pt x="27" y="3"/>
                    </a:lnTo>
                    <a:lnTo>
                      <a:pt x="3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5" name="Freeform 781"/>
              <p:cNvSpPr>
                <a:spLocks/>
              </p:cNvSpPr>
              <p:nvPr/>
            </p:nvSpPr>
            <p:spPr bwMode="auto">
              <a:xfrm>
                <a:off x="2440" y="1239"/>
                <a:ext cx="24" cy="12"/>
              </a:xfrm>
              <a:custGeom>
                <a:avLst/>
                <a:gdLst>
                  <a:gd name="T0" fmla="*/ 0 w 24"/>
                  <a:gd name="T1" fmla="*/ 4 h 12"/>
                  <a:gd name="T2" fmla="*/ 11 w 24"/>
                  <a:gd name="T3" fmla="*/ 12 h 12"/>
                  <a:gd name="T4" fmla="*/ 20 w 24"/>
                  <a:gd name="T5" fmla="*/ 12 h 12"/>
                  <a:gd name="T6" fmla="*/ 21 w 24"/>
                  <a:gd name="T7" fmla="*/ 9 h 12"/>
                  <a:gd name="T8" fmla="*/ 24 w 24"/>
                  <a:gd name="T9" fmla="*/ 4 h 12"/>
                  <a:gd name="T10" fmla="*/ 24 w 24"/>
                  <a:gd name="T11" fmla="*/ 0 h 12"/>
                </a:gdLst>
                <a:ahLst/>
                <a:cxnLst>
                  <a:cxn ang="0">
                    <a:pos x="T0" y="T1"/>
                  </a:cxn>
                  <a:cxn ang="0">
                    <a:pos x="T2" y="T3"/>
                  </a:cxn>
                  <a:cxn ang="0">
                    <a:pos x="T4" y="T5"/>
                  </a:cxn>
                  <a:cxn ang="0">
                    <a:pos x="T6" y="T7"/>
                  </a:cxn>
                  <a:cxn ang="0">
                    <a:pos x="T8" y="T9"/>
                  </a:cxn>
                  <a:cxn ang="0">
                    <a:pos x="T10" y="T11"/>
                  </a:cxn>
                </a:cxnLst>
                <a:rect l="0" t="0" r="r" b="b"/>
                <a:pathLst>
                  <a:path w="24" h="12">
                    <a:moveTo>
                      <a:pt x="0" y="4"/>
                    </a:moveTo>
                    <a:lnTo>
                      <a:pt x="11" y="12"/>
                    </a:lnTo>
                    <a:lnTo>
                      <a:pt x="20" y="12"/>
                    </a:lnTo>
                    <a:lnTo>
                      <a:pt x="21" y="9"/>
                    </a:lnTo>
                    <a:lnTo>
                      <a:pt x="24" y="4"/>
                    </a:lnTo>
                    <a:lnTo>
                      <a:pt x="24"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6" name="Freeform 782"/>
              <p:cNvSpPr>
                <a:spLocks/>
              </p:cNvSpPr>
              <p:nvPr/>
            </p:nvSpPr>
            <p:spPr bwMode="auto">
              <a:xfrm>
                <a:off x="2476" y="1197"/>
                <a:ext cx="31" cy="54"/>
              </a:xfrm>
              <a:custGeom>
                <a:avLst/>
                <a:gdLst>
                  <a:gd name="T0" fmla="*/ 27 w 31"/>
                  <a:gd name="T1" fmla="*/ 7 h 54"/>
                  <a:gd name="T2" fmla="*/ 24 w 31"/>
                  <a:gd name="T3" fmla="*/ 10 h 54"/>
                  <a:gd name="T4" fmla="*/ 27 w 31"/>
                  <a:gd name="T5" fmla="*/ 13 h 54"/>
                  <a:gd name="T6" fmla="*/ 29 w 31"/>
                  <a:gd name="T7" fmla="*/ 10 h 54"/>
                  <a:gd name="T8" fmla="*/ 29 w 31"/>
                  <a:gd name="T9" fmla="*/ 7 h 54"/>
                  <a:gd name="T10" fmla="*/ 27 w 31"/>
                  <a:gd name="T11" fmla="*/ 3 h 54"/>
                  <a:gd name="T12" fmla="*/ 23 w 31"/>
                  <a:gd name="T13" fmla="*/ 0 h 54"/>
                  <a:gd name="T14" fmla="*/ 16 w 31"/>
                  <a:gd name="T15" fmla="*/ 0 h 54"/>
                  <a:gd name="T16" fmla="*/ 9 w 31"/>
                  <a:gd name="T17" fmla="*/ 3 h 54"/>
                  <a:gd name="T18" fmla="*/ 5 w 31"/>
                  <a:gd name="T19" fmla="*/ 7 h 54"/>
                  <a:gd name="T20" fmla="*/ 3 w 31"/>
                  <a:gd name="T21" fmla="*/ 13 h 54"/>
                  <a:gd name="T22" fmla="*/ 0 w 31"/>
                  <a:gd name="T23" fmla="*/ 22 h 54"/>
                  <a:gd name="T24" fmla="*/ 0 w 31"/>
                  <a:gd name="T25" fmla="*/ 39 h 54"/>
                  <a:gd name="T26" fmla="*/ 3 w 31"/>
                  <a:gd name="T27" fmla="*/ 46 h 54"/>
                  <a:gd name="T28" fmla="*/ 8 w 31"/>
                  <a:gd name="T29" fmla="*/ 51 h 54"/>
                  <a:gd name="T30" fmla="*/ 14 w 31"/>
                  <a:gd name="T31" fmla="*/ 54 h 54"/>
                  <a:gd name="T32" fmla="*/ 18 w 31"/>
                  <a:gd name="T33" fmla="*/ 54 h 54"/>
                  <a:gd name="T34" fmla="*/ 24 w 31"/>
                  <a:gd name="T35" fmla="*/ 51 h 54"/>
                  <a:gd name="T36" fmla="*/ 29 w 31"/>
                  <a:gd name="T37" fmla="*/ 46 h 54"/>
                  <a:gd name="T38" fmla="*/ 31 w 31"/>
                  <a:gd name="T39" fmla="*/ 39 h 54"/>
                  <a:gd name="T40" fmla="*/ 31 w 31"/>
                  <a:gd name="T41" fmla="*/ 36 h 54"/>
                  <a:gd name="T42" fmla="*/ 29 w 31"/>
                  <a:gd name="T43" fmla="*/ 28 h 54"/>
                  <a:gd name="T44" fmla="*/ 24 w 31"/>
                  <a:gd name="T45" fmla="*/ 22 h 54"/>
                  <a:gd name="T46" fmla="*/ 18 w 31"/>
                  <a:gd name="T47" fmla="*/ 21 h 54"/>
                  <a:gd name="T48" fmla="*/ 16 w 31"/>
                  <a:gd name="T49" fmla="*/ 21 h 54"/>
                  <a:gd name="T50" fmla="*/ 9 w 31"/>
                  <a:gd name="T51" fmla="*/ 22 h 54"/>
                  <a:gd name="T52" fmla="*/ 5 w 31"/>
                  <a:gd name="T53" fmla="*/ 28 h 54"/>
                  <a:gd name="T54" fmla="*/ 3 w 31"/>
                  <a:gd name="T55" fmla="*/ 3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 h="54">
                    <a:moveTo>
                      <a:pt x="27" y="7"/>
                    </a:moveTo>
                    <a:lnTo>
                      <a:pt x="24" y="10"/>
                    </a:lnTo>
                    <a:lnTo>
                      <a:pt x="27" y="13"/>
                    </a:lnTo>
                    <a:lnTo>
                      <a:pt x="29" y="10"/>
                    </a:lnTo>
                    <a:lnTo>
                      <a:pt x="29" y="7"/>
                    </a:lnTo>
                    <a:lnTo>
                      <a:pt x="27" y="3"/>
                    </a:lnTo>
                    <a:lnTo>
                      <a:pt x="23" y="0"/>
                    </a:lnTo>
                    <a:lnTo>
                      <a:pt x="16" y="0"/>
                    </a:lnTo>
                    <a:lnTo>
                      <a:pt x="9" y="3"/>
                    </a:lnTo>
                    <a:lnTo>
                      <a:pt x="5" y="7"/>
                    </a:lnTo>
                    <a:lnTo>
                      <a:pt x="3" y="13"/>
                    </a:lnTo>
                    <a:lnTo>
                      <a:pt x="0" y="22"/>
                    </a:lnTo>
                    <a:lnTo>
                      <a:pt x="0" y="39"/>
                    </a:lnTo>
                    <a:lnTo>
                      <a:pt x="3" y="46"/>
                    </a:lnTo>
                    <a:lnTo>
                      <a:pt x="8" y="51"/>
                    </a:lnTo>
                    <a:lnTo>
                      <a:pt x="14" y="54"/>
                    </a:lnTo>
                    <a:lnTo>
                      <a:pt x="18" y="54"/>
                    </a:lnTo>
                    <a:lnTo>
                      <a:pt x="24" y="51"/>
                    </a:lnTo>
                    <a:lnTo>
                      <a:pt x="29" y="46"/>
                    </a:lnTo>
                    <a:lnTo>
                      <a:pt x="31" y="39"/>
                    </a:lnTo>
                    <a:lnTo>
                      <a:pt x="31" y="36"/>
                    </a:lnTo>
                    <a:lnTo>
                      <a:pt x="29" y="28"/>
                    </a:lnTo>
                    <a:lnTo>
                      <a:pt x="24" y="22"/>
                    </a:lnTo>
                    <a:lnTo>
                      <a:pt x="18" y="21"/>
                    </a:lnTo>
                    <a:lnTo>
                      <a:pt x="16" y="21"/>
                    </a:lnTo>
                    <a:lnTo>
                      <a:pt x="9" y="22"/>
                    </a:lnTo>
                    <a:lnTo>
                      <a:pt x="5" y="28"/>
                    </a:lnTo>
                    <a:lnTo>
                      <a:pt x="3" y="3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7" name="Freeform 783"/>
              <p:cNvSpPr>
                <a:spLocks/>
              </p:cNvSpPr>
              <p:nvPr/>
            </p:nvSpPr>
            <p:spPr bwMode="auto">
              <a:xfrm>
                <a:off x="2479" y="1197"/>
                <a:ext cx="13" cy="54"/>
              </a:xfrm>
              <a:custGeom>
                <a:avLst/>
                <a:gdLst>
                  <a:gd name="T0" fmla="*/ 13 w 13"/>
                  <a:gd name="T1" fmla="*/ 0 h 54"/>
                  <a:gd name="T2" fmla="*/ 9 w 13"/>
                  <a:gd name="T3" fmla="*/ 3 h 54"/>
                  <a:gd name="T4" fmla="*/ 5 w 13"/>
                  <a:gd name="T5" fmla="*/ 7 h 54"/>
                  <a:gd name="T6" fmla="*/ 2 w 13"/>
                  <a:gd name="T7" fmla="*/ 13 h 54"/>
                  <a:gd name="T8" fmla="*/ 0 w 13"/>
                  <a:gd name="T9" fmla="*/ 22 h 54"/>
                  <a:gd name="T10" fmla="*/ 0 w 13"/>
                  <a:gd name="T11" fmla="*/ 39 h 54"/>
                  <a:gd name="T12" fmla="*/ 2 w 13"/>
                  <a:gd name="T13" fmla="*/ 46 h 54"/>
                  <a:gd name="T14" fmla="*/ 6 w 13"/>
                  <a:gd name="T15" fmla="*/ 51 h 54"/>
                  <a:gd name="T16" fmla="*/ 11 w 13"/>
                  <a:gd name="T17"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54">
                    <a:moveTo>
                      <a:pt x="13" y="0"/>
                    </a:moveTo>
                    <a:lnTo>
                      <a:pt x="9" y="3"/>
                    </a:lnTo>
                    <a:lnTo>
                      <a:pt x="5" y="7"/>
                    </a:lnTo>
                    <a:lnTo>
                      <a:pt x="2" y="13"/>
                    </a:lnTo>
                    <a:lnTo>
                      <a:pt x="0" y="22"/>
                    </a:lnTo>
                    <a:lnTo>
                      <a:pt x="0" y="39"/>
                    </a:lnTo>
                    <a:lnTo>
                      <a:pt x="2" y="46"/>
                    </a:lnTo>
                    <a:lnTo>
                      <a:pt x="6" y="51"/>
                    </a:lnTo>
                    <a:lnTo>
                      <a:pt x="11"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8" name="Freeform 784"/>
              <p:cNvSpPr>
                <a:spLocks/>
              </p:cNvSpPr>
              <p:nvPr/>
            </p:nvSpPr>
            <p:spPr bwMode="auto">
              <a:xfrm>
                <a:off x="2494" y="1218"/>
                <a:ext cx="11" cy="33"/>
              </a:xfrm>
              <a:custGeom>
                <a:avLst/>
                <a:gdLst>
                  <a:gd name="T0" fmla="*/ 0 w 11"/>
                  <a:gd name="T1" fmla="*/ 33 h 33"/>
                  <a:gd name="T2" fmla="*/ 5 w 11"/>
                  <a:gd name="T3" fmla="*/ 30 h 33"/>
                  <a:gd name="T4" fmla="*/ 9 w 11"/>
                  <a:gd name="T5" fmla="*/ 25 h 33"/>
                  <a:gd name="T6" fmla="*/ 11 w 11"/>
                  <a:gd name="T7" fmla="*/ 18 h 33"/>
                  <a:gd name="T8" fmla="*/ 11 w 11"/>
                  <a:gd name="T9" fmla="*/ 15 h 33"/>
                  <a:gd name="T10" fmla="*/ 9 w 11"/>
                  <a:gd name="T11" fmla="*/ 7 h 33"/>
                  <a:gd name="T12" fmla="*/ 5 w 11"/>
                  <a:gd name="T13" fmla="*/ 1 h 33"/>
                  <a:gd name="T14" fmla="*/ 0 w 11"/>
                  <a:gd name="T15" fmla="*/ 0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33">
                    <a:moveTo>
                      <a:pt x="0" y="33"/>
                    </a:moveTo>
                    <a:lnTo>
                      <a:pt x="5" y="30"/>
                    </a:lnTo>
                    <a:lnTo>
                      <a:pt x="9" y="25"/>
                    </a:lnTo>
                    <a:lnTo>
                      <a:pt x="11" y="18"/>
                    </a:lnTo>
                    <a:lnTo>
                      <a:pt x="11" y="15"/>
                    </a:lnTo>
                    <a:lnTo>
                      <a:pt x="9" y="7"/>
                    </a:lnTo>
                    <a:lnTo>
                      <a:pt x="5" y="1"/>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9" name="Line 785"/>
              <p:cNvSpPr>
                <a:spLocks noChangeShapeType="1"/>
              </p:cNvSpPr>
              <p:nvPr/>
            </p:nvSpPr>
            <p:spPr bwMode="auto">
              <a:xfrm flipH="1">
                <a:off x="2371" y="1458"/>
                <a:ext cx="37"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0" name="Freeform 786"/>
              <p:cNvSpPr>
                <a:spLocks/>
              </p:cNvSpPr>
              <p:nvPr/>
            </p:nvSpPr>
            <p:spPr bwMode="auto">
              <a:xfrm>
                <a:off x="2434" y="1435"/>
                <a:ext cx="30" cy="54"/>
              </a:xfrm>
              <a:custGeom>
                <a:avLst/>
                <a:gdLst>
                  <a:gd name="T0" fmla="*/ 2 w 30"/>
                  <a:gd name="T1" fmla="*/ 11 h 54"/>
                  <a:gd name="T2" fmla="*/ 3 w 30"/>
                  <a:gd name="T3" fmla="*/ 14 h 54"/>
                  <a:gd name="T4" fmla="*/ 2 w 30"/>
                  <a:gd name="T5" fmla="*/ 15 h 54"/>
                  <a:gd name="T6" fmla="*/ 0 w 30"/>
                  <a:gd name="T7" fmla="*/ 14 h 54"/>
                  <a:gd name="T8" fmla="*/ 0 w 30"/>
                  <a:gd name="T9" fmla="*/ 11 h 54"/>
                  <a:gd name="T10" fmla="*/ 2 w 30"/>
                  <a:gd name="T11" fmla="*/ 5 h 54"/>
                  <a:gd name="T12" fmla="*/ 3 w 30"/>
                  <a:gd name="T13" fmla="*/ 3 h 54"/>
                  <a:gd name="T14" fmla="*/ 10 w 30"/>
                  <a:gd name="T15" fmla="*/ 0 h 54"/>
                  <a:gd name="T16" fmla="*/ 19 w 30"/>
                  <a:gd name="T17" fmla="*/ 0 h 54"/>
                  <a:gd name="T18" fmla="*/ 26 w 30"/>
                  <a:gd name="T19" fmla="*/ 3 h 54"/>
                  <a:gd name="T20" fmla="*/ 27 w 30"/>
                  <a:gd name="T21" fmla="*/ 5 h 54"/>
                  <a:gd name="T22" fmla="*/ 30 w 30"/>
                  <a:gd name="T23" fmla="*/ 11 h 54"/>
                  <a:gd name="T24" fmla="*/ 30 w 30"/>
                  <a:gd name="T25" fmla="*/ 15 h 54"/>
                  <a:gd name="T26" fmla="*/ 27 w 30"/>
                  <a:gd name="T27" fmla="*/ 21 h 54"/>
                  <a:gd name="T28" fmla="*/ 21 w 30"/>
                  <a:gd name="T29" fmla="*/ 26 h 54"/>
                  <a:gd name="T30" fmla="*/ 10 w 30"/>
                  <a:gd name="T31" fmla="*/ 32 h 54"/>
                  <a:gd name="T32" fmla="*/ 6 w 30"/>
                  <a:gd name="T33" fmla="*/ 33 h 54"/>
                  <a:gd name="T34" fmla="*/ 2 w 30"/>
                  <a:gd name="T35" fmla="*/ 39 h 54"/>
                  <a:gd name="T36" fmla="*/ 0 w 30"/>
                  <a:gd name="T37" fmla="*/ 47 h 54"/>
                  <a:gd name="T38" fmla="*/ 0 w 30"/>
                  <a:gd name="T39"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 h="54">
                    <a:moveTo>
                      <a:pt x="2" y="11"/>
                    </a:moveTo>
                    <a:lnTo>
                      <a:pt x="3" y="14"/>
                    </a:lnTo>
                    <a:lnTo>
                      <a:pt x="2" y="15"/>
                    </a:lnTo>
                    <a:lnTo>
                      <a:pt x="0" y="14"/>
                    </a:lnTo>
                    <a:lnTo>
                      <a:pt x="0" y="11"/>
                    </a:lnTo>
                    <a:lnTo>
                      <a:pt x="2" y="5"/>
                    </a:lnTo>
                    <a:lnTo>
                      <a:pt x="3" y="3"/>
                    </a:lnTo>
                    <a:lnTo>
                      <a:pt x="10" y="0"/>
                    </a:lnTo>
                    <a:lnTo>
                      <a:pt x="19" y="0"/>
                    </a:lnTo>
                    <a:lnTo>
                      <a:pt x="26" y="3"/>
                    </a:lnTo>
                    <a:lnTo>
                      <a:pt x="27" y="5"/>
                    </a:lnTo>
                    <a:lnTo>
                      <a:pt x="30" y="11"/>
                    </a:lnTo>
                    <a:lnTo>
                      <a:pt x="30" y="15"/>
                    </a:lnTo>
                    <a:lnTo>
                      <a:pt x="27" y="21"/>
                    </a:lnTo>
                    <a:lnTo>
                      <a:pt x="21" y="26"/>
                    </a:lnTo>
                    <a:lnTo>
                      <a:pt x="10" y="32"/>
                    </a:lnTo>
                    <a:lnTo>
                      <a:pt x="6" y="33"/>
                    </a:lnTo>
                    <a:lnTo>
                      <a:pt x="2" y="39"/>
                    </a:lnTo>
                    <a:lnTo>
                      <a:pt x="0" y="47"/>
                    </a:lnTo>
                    <a:lnTo>
                      <a:pt x="0"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1" name="Freeform 787"/>
              <p:cNvSpPr>
                <a:spLocks/>
              </p:cNvSpPr>
              <p:nvPr/>
            </p:nvSpPr>
            <p:spPr bwMode="auto">
              <a:xfrm>
                <a:off x="2444" y="1435"/>
                <a:ext cx="17" cy="32"/>
              </a:xfrm>
              <a:custGeom>
                <a:avLst/>
                <a:gdLst>
                  <a:gd name="T0" fmla="*/ 9 w 17"/>
                  <a:gd name="T1" fmla="*/ 0 h 32"/>
                  <a:gd name="T2" fmla="*/ 14 w 17"/>
                  <a:gd name="T3" fmla="*/ 3 h 32"/>
                  <a:gd name="T4" fmla="*/ 16 w 17"/>
                  <a:gd name="T5" fmla="*/ 5 h 32"/>
                  <a:gd name="T6" fmla="*/ 17 w 17"/>
                  <a:gd name="T7" fmla="*/ 11 h 32"/>
                  <a:gd name="T8" fmla="*/ 17 w 17"/>
                  <a:gd name="T9" fmla="*/ 15 h 32"/>
                  <a:gd name="T10" fmla="*/ 16 w 17"/>
                  <a:gd name="T11" fmla="*/ 21 h 32"/>
                  <a:gd name="T12" fmla="*/ 9 w 17"/>
                  <a:gd name="T13" fmla="*/ 26 h 32"/>
                  <a:gd name="T14" fmla="*/ 0 w 17"/>
                  <a:gd name="T15" fmla="*/ 32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32">
                    <a:moveTo>
                      <a:pt x="9" y="0"/>
                    </a:moveTo>
                    <a:lnTo>
                      <a:pt x="14" y="3"/>
                    </a:lnTo>
                    <a:lnTo>
                      <a:pt x="16" y="5"/>
                    </a:lnTo>
                    <a:lnTo>
                      <a:pt x="17" y="11"/>
                    </a:lnTo>
                    <a:lnTo>
                      <a:pt x="17" y="15"/>
                    </a:lnTo>
                    <a:lnTo>
                      <a:pt x="16" y="21"/>
                    </a:lnTo>
                    <a:lnTo>
                      <a:pt x="9" y="26"/>
                    </a:lnTo>
                    <a:lnTo>
                      <a:pt x="0" y="32"/>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2" name="Freeform 788"/>
              <p:cNvSpPr>
                <a:spLocks/>
              </p:cNvSpPr>
              <p:nvPr/>
            </p:nvSpPr>
            <p:spPr bwMode="auto">
              <a:xfrm>
                <a:off x="2434" y="1482"/>
                <a:ext cx="30" cy="4"/>
              </a:xfrm>
              <a:custGeom>
                <a:avLst/>
                <a:gdLst>
                  <a:gd name="T0" fmla="*/ 0 w 30"/>
                  <a:gd name="T1" fmla="*/ 3 h 4"/>
                  <a:gd name="T2" fmla="*/ 2 w 30"/>
                  <a:gd name="T3" fmla="*/ 0 h 4"/>
                  <a:gd name="T4" fmla="*/ 6 w 30"/>
                  <a:gd name="T5" fmla="*/ 0 h 4"/>
                  <a:gd name="T6" fmla="*/ 17 w 30"/>
                  <a:gd name="T7" fmla="*/ 4 h 4"/>
                  <a:gd name="T8" fmla="*/ 24 w 30"/>
                  <a:gd name="T9" fmla="*/ 4 h 4"/>
                  <a:gd name="T10" fmla="*/ 27 w 30"/>
                  <a:gd name="T11" fmla="*/ 3 h 4"/>
                  <a:gd name="T12" fmla="*/ 30 w 30"/>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30" h="4">
                    <a:moveTo>
                      <a:pt x="0" y="3"/>
                    </a:moveTo>
                    <a:lnTo>
                      <a:pt x="2" y="0"/>
                    </a:lnTo>
                    <a:lnTo>
                      <a:pt x="6" y="0"/>
                    </a:lnTo>
                    <a:lnTo>
                      <a:pt x="17" y="4"/>
                    </a:lnTo>
                    <a:lnTo>
                      <a:pt x="24" y="4"/>
                    </a:lnTo>
                    <a:lnTo>
                      <a:pt x="27" y="3"/>
                    </a:lnTo>
                    <a:lnTo>
                      <a:pt x="3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3" name="Freeform 789"/>
              <p:cNvSpPr>
                <a:spLocks/>
              </p:cNvSpPr>
              <p:nvPr/>
            </p:nvSpPr>
            <p:spPr bwMode="auto">
              <a:xfrm>
                <a:off x="2440" y="1477"/>
                <a:ext cx="24" cy="12"/>
              </a:xfrm>
              <a:custGeom>
                <a:avLst/>
                <a:gdLst>
                  <a:gd name="T0" fmla="*/ 0 w 24"/>
                  <a:gd name="T1" fmla="*/ 5 h 12"/>
                  <a:gd name="T2" fmla="*/ 11 w 24"/>
                  <a:gd name="T3" fmla="*/ 12 h 12"/>
                  <a:gd name="T4" fmla="*/ 20 w 24"/>
                  <a:gd name="T5" fmla="*/ 12 h 12"/>
                  <a:gd name="T6" fmla="*/ 21 w 24"/>
                  <a:gd name="T7" fmla="*/ 9 h 12"/>
                  <a:gd name="T8" fmla="*/ 24 w 24"/>
                  <a:gd name="T9" fmla="*/ 5 h 12"/>
                  <a:gd name="T10" fmla="*/ 24 w 24"/>
                  <a:gd name="T11" fmla="*/ 0 h 12"/>
                </a:gdLst>
                <a:ahLst/>
                <a:cxnLst>
                  <a:cxn ang="0">
                    <a:pos x="T0" y="T1"/>
                  </a:cxn>
                  <a:cxn ang="0">
                    <a:pos x="T2" y="T3"/>
                  </a:cxn>
                  <a:cxn ang="0">
                    <a:pos x="T4" y="T5"/>
                  </a:cxn>
                  <a:cxn ang="0">
                    <a:pos x="T6" y="T7"/>
                  </a:cxn>
                  <a:cxn ang="0">
                    <a:pos x="T8" y="T9"/>
                  </a:cxn>
                  <a:cxn ang="0">
                    <a:pos x="T10" y="T11"/>
                  </a:cxn>
                </a:cxnLst>
                <a:rect l="0" t="0" r="r" b="b"/>
                <a:pathLst>
                  <a:path w="24" h="12">
                    <a:moveTo>
                      <a:pt x="0" y="5"/>
                    </a:moveTo>
                    <a:lnTo>
                      <a:pt x="11" y="12"/>
                    </a:lnTo>
                    <a:lnTo>
                      <a:pt x="20" y="12"/>
                    </a:lnTo>
                    <a:lnTo>
                      <a:pt x="21" y="9"/>
                    </a:lnTo>
                    <a:lnTo>
                      <a:pt x="24" y="5"/>
                    </a:lnTo>
                    <a:lnTo>
                      <a:pt x="24"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4" name="Line 790"/>
              <p:cNvSpPr>
                <a:spLocks noChangeShapeType="1"/>
              </p:cNvSpPr>
              <p:nvPr/>
            </p:nvSpPr>
            <p:spPr bwMode="auto">
              <a:xfrm>
                <a:off x="2476" y="1435"/>
                <a:ext cx="0" cy="15"/>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5" name="Freeform 791"/>
              <p:cNvSpPr>
                <a:spLocks/>
              </p:cNvSpPr>
              <p:nvPr/>
            </p:nvSpPr>
            <p:spPr bwMode="auto">
              <a:xfrm>
                <a:off x="2476" y="1435"/>
                <a:ext cx="31" cy="11"/>
              </a:xfrm>
              <a:custGeom>
                <a:avLst/>
                <a:gdLst>
                  <a:gd name="T0" fmla="*/ 0 w 31"/>
                  <a:gd name="T1" fmla="*/ 11 h 11"/>
                  <a:gd name="T2" fmla="*/ 3 w 31"/>
                  <a:gd name="T3" fmla="*/ 5 h 11"/>
                  <a:gd name="T4" fmla="*/ 8 w 31"/>
                  <a:gd name="T5" fmla="*/ 0 h 11"/>
                  <a:gd name="T6" fmla="*/ 12 w 31"/>
                  <a:gd name="T7" fmla="*/ 0 h 11"/>
                  <a:gd name="T8" fmla="*/ 23 w 31"/>
                  <a:gd name="T9" fmla="*/ 8 h 11"/>
                  <a:gd name="T10" fmla="*/ 27 w 31"/>
                  <a:gd name="T11" fmla="*/ 8 h 11"/>
                  <a:gd name="T12" fmla="*/ 29 w 31"/>
                  <a:gd name="T13" fmla="*/ 5 h 11"/>
                  <a:gd name="T14" fmla="*/ 31 w 31"/>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11">
                    <a:moveTo>
                      <a:pt x="0" y="11"/>
                    </a:moveTo>
                    <a:lnTo>
                      <a:pt x="3" y="5"/>
                    </a:lnTo>
                    <a:lnTo>
                      <a:pt x="8" y="0"/>
                    </a:lnTo>
                    <a:lnTo>
                      <a:pt x="12" y="0"/>
                    </a:lnTo>
                    <a:lnTo>
                      <a:pt x="23" y="8"/>
                    </a:lnTo>
                    <a:lnTo>
                      <a:pt x="27" y="8"/>
                    </a:lnTo>
                    <a:lnTo>
                      <a:pt x="29" y="5"/>
                    </a:lnTo>
                    <a:lnTo>
                      <a:pt x="31"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6" name="Freeform 792"/>
              <p:cNvSpPr>
                <a:spLocks/>
              </p:cNvSpPr>
              <p:nvPr/>
            </p:nvSpPr>
            <p:spPr bwMode="auto">
              <a:xfrm>
                <a:off x="2479" y="1438"/>
                <a:ext cx="20" cy="5"/>
              </a:xfrm>
              <a:custGeom>
                <a:avLst/>
                <a:gdLst>
                  <a:gd name="T0" fmla="*/ 0 w 20"/>
                  <a:gd name="T1" fmla="*/ 2 h 5"/>
                  <a:gd name="T2" fmla="*/ 5 w 20"/>
                  <a:gd name="T3" fmla="*/ 0 h 5"/>
                  <a:gd name="T4" fmla="*/ 9 w 20"/>
                  <a:gd name="T5" fmla="*/ 0 h 5"/>
                  <a:gd name="T6" fmla="*/ 20 w 20"/>
                  <a:gd name="T7" fmla="*/ 5 h 5"/>
                </a:gdLst>
                <a:ahLst/>
                <a:cxnLst>
                  <a:cxn ang="0">
                    <a:pos x="T0" y="T1"/>
                  </a:cxn>
                  <a:cxn ang="0">
                    <a:pos x="T2" y="T3"/>
                  </a:cxn>
                  <a:cxn ang="0">
                    <a:pos x="T4" y="T5"/>
                  </a:cxn>
                  <a:cxn ang="0">
                    <a:pos x="T6" y="T7"/>
                  </a:cxn>
                </a:cxnLst>
                <a:rect l="0" t="0" r="r" b="b"/>
                <a:pathLst>
                  <a:path w="20" h="5">
                    <a:moveTo>
                      <a:pt x="0" y="2"/>
                    </a:moveTo>
                    <a:lnTo>
                      <a:pt x="5" y="0"/>
                    </a:lnTo>
                    <a:lnTo>
                      <a:pt x="9" y="0"/>
                    </a:lnTo>
                    <a:lnTo>
                      <a:pt x="20" y="5"/>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7" name="Freeform 793"/>
              <p:cNvSpPr>
                <a:spLocks/>
              </p:cNvSpPr>
              <p:nvPr/>
            </p:nvSpPr>
            <p:spPr bwMode="auto">
              <a:xfrm>
                <a:off x="2492" y="1435"/>
                <a:ext cx="15" cy="54"/>
              </a:xfrm>
              <a:custGeom>
                <a:avLst/>
                <a:gdLst>
                  <a:gd name="T0" fmla="*/ 15 w 15"/>
                  <a:gd name="T1" fmla="*/ 0 h 54"/>
                  <a:gd name="T2" fmla="*/ 15 w 15"/>
                  <a:gd name="T3" fmla="*/ 8 h 54"/>
                  <a:gd name="T4" fmla="*/ 13 w 15"/>
                  <a:gd name="T5" fmla="*/ 15 h 54"/>
                  <a:gd name="T6" fmla="*/ 5 w 15"/>
                  <a:gd name="T7" fmla="*/ 29 h 54"/>
                  <a:gd name="T8" fmla="*/ 2 w 15"/>
                  <a:gd name="T9" fmla="*/ 33 h 54"/>
                  <a:gd name="T10" fmla="*/ 0 w 15"/>
                  <a:gd name="T11" fmla="*/ 42 h 54"/>
                  <a:gd name="T12" fmla="*/ 0 w 15"/>
                  <a:gd name="T13" fmla="*/ 54 h 54"/>
                </a:gdLst>
                <a:ahLst/>
                <a:cxnLst>
                  <a:cxn ang="0">
                    <a:pos x="T0" y="T1"/>
                  </a:cxn>
                  <a:cxn ang="0">
                    <a:pos x="T2" y="T3"/>
                  </a:cxn>
                  <a:cxn ang="0">
                    <a:pos x="T4" y="T5"/>
                  </a:cxn>
                  <a:cxn ang="0">
                    <a:pos x="T6" y="T7"/>
                  </a:cxn>
                  <a:cxn ang="0">
                    <a:pos x="T8" y="T9"/>
                  </a:cxn>
                  <a:cxn ang="0">
                    <a:pos x="T10" y="T11"/>
                  </a:cxn>
                  <a:cxn ang="0">
                    <a:pos x="T12" y="T13"/>
                  </a:cxn>
                </a:cxnLst>
                <a:rect l="0" t="0" r="r" b="b"/>
                <a:pathLst>
                  <a:path w="15" h="54">
                    <a:moveTo>
                      <a:pt x="15" y="0"/>
                    </a:moveTo>
                    <a:lnTo>
                      <a:pt x="15" y="8"/>
                    </a:lnTo>
                    <a:lnTo>
                      <a:pt x="13" y="15"/>
                    </a:lnTo>
                    <a:lnTo>
                      <a:pt x="5" y="29"/>
                    </a:lnTo>
                    <a:lnTo>
                      <a:pt x="2" y="33"/>
                    </a:lnTo>
                    <a:lnTo>
                      <a:pt x="0" y="42"/>
                    </a:lnTo>
                    <a:lnTo>
                      <a:pt x="0"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8" name="Freeform 794"/>
              <p:cNvSpPr>
                <a:spLocks/>
              </p:cNvSpPr>
              <p:nvPr/>
            </p:nvSpPr>
            <p:spPr bwMode="auto">
              <a:xfrm>
                <a:off x="2490" y="1450"/>
                <a:ext cx="15" cy="39"/>
              </a:xfrm>
              <a:custGeom>
                <a:avLst/>
                <a:gdLst>
                  <a:gd name="T0" fmla="*/ 15 w 15"/>
                  <a:gd name="T1" fmla="*/ 0 h 39"/>
                  <a:gd name="T2" fmla="*/ 4 w 15"/>
                  <a:gd name="T3" fmla="*/ 14 h 39"/>
                  <a:gd name="T4" fmla="*/ 2 w 15"/>
                  <a:gd name="T5" fmla="*/ 18 h 39"/>
                  <a:gd name="T6" fmla="*/ 0 w 15"/>
                  <a:gd name="T7" fmla="*/ 27 h 39"/>
                  <a:gd name="T8" fmla="*/ 0 w 15"/>
                  <a:gd name="T9" fmla="*/ 39 h 39"/>
                </a:gdLst>
                <a:ahLst/>
                <a:cxnLst>
                  <a:cxn ang="0">
                    <a:pos x="T0" y="T1"/>
                  </a:cxn>
                  <a:cxn ang="0">
                    <a:pos x="T2" y="T3"/>
                  </a:cxn>
                  <a:cxn ang="0">
                    <a:pos x="T4" y="T5"/>
                  </a:cxn>
                  <a:cxn ang="0">
                    <a:pos x="T6" y="T7"/>
                  </a:cxn>
                  <a:cxn ang="0">
                    <a:pos x="T8" y="T9"/>
                  </a:cxn>
                </a:cxnLst>
                <a:rect l="0" t="0" r="r" b="b"/>
                <a:pathLst>
                  <a:path w="15" h="39">
                    <a:moveTo>
                      <a:pt x="15" y="0"/>
                    </a:moveTo>
                    <a:lnTo>
                      <a:pt x="4" y="14"/>
                    </a:lnTo>
                    <a:lnTo>
                      <a:pt x="2" y="18"/>
                    </a:lnTo>
                    <a:lnTo>
                      <a:pt x="0" y="27"/>
                    </a:lnTo>
                    <a:lnTo>
                      <a:pt x="0" y="39"/>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9" name="Line 795"/>
              <p:cNvSpPr>
                <a:spLocks noChangeShapeType="1"/>
              </p:cNvSpPr>
              <p:nvPr/>
            </p:nvSpPr>
            <p:spPr bwMode="auto">
              <a:xfrm flipH="1">
                <a:off x="2371" y="1680"/>
                <a:ext cx="37"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0" name="Freeform 796"/>
              <p:cNvSpPr>
                <a:spLocks/>
              </p:cNvSpPr>
              <p:nvPr/>
            </p:nvSpPr>
            <p:spPr bwMode="auto">
              <a:xfrm>
                <a:off x="2434" y="1657"/>
                <a:ext cx="30" cy="54"/>
              </a:xfrm>
              <a:custGeom>
                <a:avLst/>
                <a:gdLst>
                  <a:gd name="T0" fmla="*/ 2 w 30"/>
                  <a:gd name="T1" fmla="*/ 11 h 54"/>
                  <a:gd name="T2" fmla="*/ 3 w 30"/>
                  <a:gd name="T3" fmla="*/ 12 h 54"/>
                  <a:gd name="T4" fmla="*/ 2 w 30"/>
                  <a:gd name="T5" fmla="*/ 15 h 54"/>
                  <a:gd name="T6" fmla="*/ 0 w 30"/>
                  <a:gd name="T7" fmla="*/ 12 h 54"/>
                  <a:gd name="T8" fmla="*/ 0 w 30"/>
                  <a:gd name="T9" fmla="*/ 11 h 54"/>
                  <a:gd name="T10" fmla="*/ 2 w 30"/>
                  <a:gd name="T11" fmla="*/ 5 h 54"/>
                  <a:gd name="T12" fmla="*/ 3 w 30"/>
                  <a:gd name="T13" fmla="*/ 3 h 54"/>
                  <a:gd name="T14" fmla="*/ 10 w 30"/>
                  <a:gd name="T15" fmla="*/ 0 h 54"/>
                  <a:gd name="T16" fmla="*/ 19 w 30"/>
                  <a:gd name="T17" fmla="*/ 0 h 54"/>
                  <a:gd name="T18" fmla="*/ 26 w 30"/>
                  <a:gd name="T19" fmla="*/ 3 h 54"/>
                  <a:gd name="T20" fmla="*/ 27 w 30"/>
                  <a:gd name="T21" fmla="*/ 5 h 54"/>
                  <a:gd name="T22" fmla="*/ 30 w 30"/>
                  <a:gd name="T23" fmla="*/ 11 h 54"/>
                  <a:gd name="T24" fmla="*/ 30 w 30"/>
                  <a:gd name="T25" fmla="*/ 15 h 54"/>
                  <a:gd name="T26" fmla="*/ 27 w 30"/>
                  <a:gd name="T27" fmla="*/ 21 h 54"/>
                  <a:gd name="T28" fmla="*/ 21 w 30"/>
                  <a:gd name="T29" fmla="*/ 26 h 54"/>
                  <a:gd name="T30" fmla="*/ 10 w 30"/>
                  <a:gd name="T31" fmla="*/ 30 h 54"/>
                  <a:gd name="T32" fmla="*/ 6 w 30"/>
                  <a:gd name="T33" fmla="*/ 33 h 54"/>
                  <a:gd name="T34" fmla="*/ 2 w 30"/>
                  <a:gd name="T35" fmla="*/ 39 h 54"/>
                  <a:gd name="T36" fmla="*/ 0 w 30"/>
                  <a:gd name="T37" fmla="*/ 47 h 54"/>
                  <a:gd name="T38" fmla="*/ 0 w 30"/>
                  <a:gd name="T39"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 h="54">
                    <a:moveTo>
                      <a:pt x="2" y="11"/>
                    </a:moveTo>
                    <a:lnTo>
                      <a:pt x="3" y="12"/>
                    </a:lnTo>
                    <a:lnTo>
                      <a:pt x="2" y="15"/>
                    </a:lnTo>
                    <a:lnTo>
                      <a:pt x="0" y="12"/>
                    </a:lnTo>
                    <a:lnTo>
                      <a:pt x="0" y="11"/>
                    </a:lnTo>
                    <a:lnTo>
                      <a:pt x="2" y="5"/>
                    </a:lnTo>
                    <a:lnTo>
                      <a:pt x="3" y="3"/>
                    </a:lnTo>
                    <a:lnTo>
                      <a:pt x="10" y="0"/>
                    </a:lnTo>
                    <a:lnTo>
                      <a:pt x="19" y="0"/>
                    </a:lnTo>
                    <a:lnTo>
                      <a:pt x="26" y="3"/>
                    </a:lnTo>
                    <a:lnTo>
                      <a:pt x="27" y="5"/>
                    </a:lnTo>
                    <a:lnTo>
                      <a:pt x="30" y="11"/>
                    </a:lnTo>
                    <a:lnTo>
                      <a:pt x="30" y="15"/>
                    </a:lnTo>
                    <a:lnTo>
                      <a:pt x="27" y="21"/>
                    </a:lnTo>
                    <a:lnTo>
                      <a:pt x="21" y="26"/>
                    </a:lnTo>
                    <a:lnTo>
                      <a:pt x="10" y="30"/>
                    </a:lnTo>
                    <a:lnTo>
                      <a:pt x="6" y="33"/>
                    </a:lnTo>
                    <a:lnTo>
                      <a:pt x="2" y="39"/>
                    </a:lnTo>
                    <a:lnTo>
                      <a:pt x="0" y="47"/>
                    </a:lnTo>
                    <a:lnTo>
                      <a:pt x="0"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1" name="Freeform 797"/>
              <p:cNvSpPr>
                <a:spLocks/>
              </p:cNvSpPr>
              <p:nvPr/>
            </p:nvSpPr>
            <p:spPr bwMode="auto">
              <a:xfrm>
                <a:off x="2444" y="1657"/>
                <a:ext cx="17" cy="30"/>
              </a:xfrm>
              <a:custGeom>
                <a:avLst/>
                <a:gdLst>
                  <a:gd name="T0" fmla="*/ 9 w 17"/>
                  <a:gd name="T1" fmla="*/ 0 h 30"/>
                  <a:gd name="T2" fmla="*/ 14 w 17"/>
                  <a:gd name="T3" fmla="*/ 3 h 30"/>
                  <a:gd name="T4" fmla="*/ 16 w 17"/>
                  <a:gd name="T5" fmla="*/ 5 h 30"/>
                  <a:gd name="T6" fmla="*/ 17 w 17"/>
                  <a:gd name="T7" fmla="*/ 11 h 30"/>
                  <a:gd name="T8" fmla="*/ 17 w 17"/>
                  <a:gd name="T9" fmla="*/ 15 h 30"/>
                  <a:gd name="T10" fmla="*/ 16 w 17"/>
                  <a:gd name="T11" fmla="*/ 21 h 30"/>
                  <a:gd name="T12" fmla="*/ 9 w 17"/>
                  <a:gd name="T13" fmla="*/ 26 h 30"/>
                  <a:gd name="T14" fmla="*/ 0 w 17"/>
                  <a:gd name="T15" fmla="*/ 30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30">
                    <a:moveTo>
                      <a:pt x="9" y="0"/>
                    </a:moveTo>
                    <a:lnTo>
                      <a:pt x="14" y="3"/>
                    </a:lnTo>
                    <a:lnTo>
                      <a:pt x="16" y="5"/>
                    </a:lnTo>
                    <a:lnTo>
                      <a:pt x="17" y="11"/>
                    </a:lnTo>
                    <a:lnTo>
                      <a:pt x="17" y="15"/>
                    </a:lnTo>
                    <a:lnTo>
                      <a:pt x="16" y="21"/>
                    </a:lnTo>
                    <a:lnTo>
                      <a:pt x="9" y="26"/>
                    </a:lnTo>
                    <a:lnTo>
                      <a:pt x="0" y="3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2" name="Freeform 798"/>
              <p:cNvSpPr>
                <a:spLocks/>
              </p:cNvSpPr>
              <p:nvPr/>
            </p:nvSpPr>
            <p:spPr bwMode="auto">
              <a:xfrm>
                <a:off x="2434" y="1704"/>
                <a:ext cx="30" cy="4"/>
              </a:xfrm>
              <a:custGeom>
                <a:avLst/>
                <a:gdLst>
                  <a:gd name="T0" fmla="*/ 0 w 30"/>
                  <a:gd name="T1" fmla="*/ 1 h 4"/>
                  <a:gd name="T2" fmla="*/ 2 w 30"/>
                  <a:gd name="T3" fmla="*/ 0 h 4"/>
                  <a:gd name="T4" fmla="*/ 6 w 30"/>
                  <a:gd name="T5" fmla="*/ 0 h 4"/>
                  <a:gd name="T6" fmla="*/ 17 w 30"/>
                  <a:gd name="T7" fmla="*/ 4 h 4"/>
                  <a:gd name="T8" fmla="*/ 24 w 30"/>
                  <a:gd name="T9" fmla="*/ 4 h 4"/>
                  <a:gd name="T10" fmla="*/ 27 w 30"/>
                  <a:gd name="T11" fmla="*/ 1 h 4"/>
                  <a:gd name="T12" fmla="*/ 30 w 30"/>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30" h="4">
                    <a:moveTo>
                      <a:pt x="0" y="1"/>
                    </a:moveTo>
                    <a:lnTo>
                      <a:pt x="2" y="0"/>
                    </a:lnTo>
                    <a:lnTo>
                      <a:pt x="6" y="0"/>
                    </a:lnTo>
                    <a:lnTo>
                      <a:pt x="17" y="4"/>
                    </a:lnTo>
                    <a:lnTo>
                      <a:pt x="24" y="4"/>
                    </a:lnTo>
                    <a:lnTo>
                      <a:pt x="27" y="1"/>
                    </a:lnTo>
                    <a:lnTo>
                      <a:pt x="3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3" name="Freeform 799"/>
              <p:cNvSpPr>
                <a:spLocks/>
              </p:cNvSpPr>
              <p:nvPr/>
            </p:nvSpPr>
            <p:spPr bwMode="auto">
              <a:xfrm>
                <a:off x="2440" y="1698"/>
                <a:ext cx="24" cy="13"/>
              </a:xfrm>
              <a:custGeom>
                <a:avLst/>
                <a:gdLst>
                  <a:gd name="T0" fmla="*/ 0 w 24"/>
                  <a:gd name="T1" fmla="*/ 6 h 13"/>
                  <a:gd name="T2" fmla="*/ 11 w 24"/>
                  <a:gd name="T3" fmla="*/ 13 h 13"/>
                  <a:gd name="T4" fmla="*/ 20 w 24"/>
                  <a:gd name="T5" fmla="*/ 13 h 13"/>
                  <a:gd name="T6" fmla="*/ 21 w 24"/>
                  <a:gd name="T7" fmla="*/ 10 h 13"/>
                  <a:gd name="T8" fmla="*/ 24 w 24"/>
                  <a:gd name="T9" fmla="*/ 6 h 13"/>
                  <a:gd name="T10" fmla="*/ 24 w 24"/>
                  <a:gd name="T11" fmla="*/ 0 h 13"/>
                </a:gdLst>
                <a:ahLst/>
                <a:cxnLst>
                  <a:cxn ang="0">
                    <a:pos x="T0" y="T1"/>
                  </a:cxn>
                  <a:cxn ang="0">
                    <a:pos x="T2" y="T3"/>
                  </a:cxn>
                  <a:cxn ang="0">
                    <a:pos x="T4" y="T5"/>
                  </a:cxn>
                  <a:cxn ang="0">
                    <a:pos x="T6" y="T7"/>
                  </a:cxn>
                  <a:cxn ang="0">
                    <a:pos x="T8" y="T9"/>
                  </a:cxn>
                  <a:cxn ang="0">
                    <a:pos x="T10" y="T11"/>
                  </a:cxn>
                </a:cxnLst>
                <a:rect l="0" t="0" r="r" b="b"/>
                <a:pathLst>
                  <a:path w="24" h="13">
                    <a:moveTo>
                      <a:pt x="0" y="6"/>
                    </a:moveTo>
                    <a:lnTo>
                      <a:pt x="11" y="13"/>
                    </a:lnTo>
                    <a:lnTo>
                      <a:pt x="20" y="13"/>
                    </a:lnTo>
                    <a:lnTo>
                      <a:pt x="21" y="10"/>
                    </a:lnTo>
                    <a:lnTo>
                      <a:pt x="24" y="6"/>
                    </a:lnTo>
                    <a:lnTo>
                      <a:pt x="24"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4" name="Freeform 800"/>
              <p:cNvSpPr>
                <a:spLocks/>
              </p:cNvSpPr>
              <p:nvPr/>
            </p:nvSpPr>
            <p:spPr bwMode="auto">
              <a:xfrm>
                <a:off x="2479" y="1657"/>
                <a:ext cx="26" cy="23"/>
              </a:xfrm>
              <a:custGeom>
                <a:avLst/>
                <a:gdLst>
                  <a:gd name="T0" fmla="*/ 9 w 26"/>
                  <a:gd name="T1" fmla="*/ 0 h 23"/>
                  <a:gd name="T2" fmla="*/ 2 w 26"/>
                  <a:gd name="T3" fmla="*/ 3 h 23"/>
                  <a:gd name="T4" fmla="*/ 0 w 26"/>
                  <a:gd name="T5" fmla="*/ 8 h 23"/>
                  <a:gd name="T6" fmla="*/ 0 w 26"/>
                  <a:gd name="T7" fmla="*/ 15 h 23"/>
                  <a:gd name="T8" fmla="*/ 2 w 26"/>
                  <a:gd name="T9" fmla="*/ 21 h 23"/>
                  <a:gd name="T10" fmla="*/ 9 w 26"/>
                  <a:gd name="T11" fmla="*/ 23 h 23"/>
                  <a:gd name="T12" fmla="*/ 18 w 26"/>
                  <a:gd name="T13" fmla="*/ 23 h 23"/>
                  <a:gd name="T14" fmla="*/ 24 w 26"/>
                  <a:gd name="T15" fmla="*/ 21 h 23"/>
                  <a:gd name="T16" fmla="*/ 26 w 26"/>
                  <a:gd name="T17" fmla="*/ 15 h 23"/>
                  <a:gd name="T18" fmla="*/ 26 w 26"/>
                  <a:gd name="T19" fmla="*/ 8 h 23"/>
                  <a:gd name="T20" fmla="*/ 24 w 26"/>
                  <a:gd name="T21" fmla="*/ 3 h 23"/>
                  <a:gd name="T22" fmla="*/ 18 w 26"/>
                  <a:gd name="T23" fmla="*/ 0 h 23"/>
                  <a:gd name="T24" fmla="*/ 9 w 26"/>
                  <a:gd name="T25" fmla="*/ 0 h 23"/>
                  <a:gd name="T26" fmla="*/ 5 w 26"/>
                  <a:gd name="T27" fmla="*/ 3 h 23"/>
                  <a:gd name="T28" fmla="*/ 2 w 26"/>
                  <a:gd name="T29" fmla="*/ 8 h 23"/>
                  <a:gd name="T30" fmla="*/ 2 w 26"/>
                  <a:gd name="T31" fmla="*/ 15 h 23"/>
                  <a:gd name="T32" fmla="*/ 5 w 26"/>
                  <a:gd name="T33" fmla="*/ 21 h 23"/>
                  <a:gd name="T34" fmla="*/ 9 w 26"/>
                  <a:gd name="T35"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 h="23">
                    <a:moveTo>
                      <a:pt x="9" y="0"/>
                    </a:moveTo>
                    <a:lnTo>
                      <a:pt x="2" y="3"/>
                    </a:lnTo>
                    <a:lnTo>
                      <a:pt x="0" y="8"/>
                    </a:lnTo>
                    <a:lnTo>
                      <a:pt x="0" y="15"/>
                    </a:lnTo>
                    <a:lnTo>
                      <a:pt x="2" y="21"/>
                    </a:lnTo>
                    <a:lnTo>
                      <a:pt x="9" y="23"/>
                    </a:lnTo>
                    <a:lnTo>
                      <a:pt x="18" y="23"/>
                    </a:lnTo>
                    <a:lnTo>
                      <a:pt x="24" y="21"/>
                    </a:lnTo>
                    <a:lnTo>
                      <a:pt x="26" y="15"/>
                    </a:lnTo>
                    <a:lnTo>
                      <a:pt x="26" y="8"/>
                    </a:lnTo>
                    <a:lnTo>
                      <a:pt x="24" y="3"/>
                    </a:lnTo>
                    <a:lnTo>
                      <a:pt x="18" y="0"/>
                    </a:lnTo>
                    <a:lnTo>
                      <a:pt x="9" y="0"/>
                    </a:lnTo>
                    <a:lnTo>
                      <a:pt x="5" y="3"/>
                    </a:lnTo>
                    <a:lnTo>
                      <a:pt x="2" y="8"/>
                    </a:lnTo>
                    <a:lnTo>
                      <a:pt x="2" y="15"/>
                    </a:lnTo>
                    <a:lnTo>
                      <a:pt x="5" y="21"/>
                    </a:lnTo>
                    <a:lnTo>
                      <a:pt x="9" y="23"/>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5" name="Freeform 801"/>
              <p:cNvSpPr>
                <a:spLocks/>
              </p:cNvSpPr>
              <p:nvPr/>
            </p:nvSpPr>
            <p:spPr bwMode="auto">
              <a:xfrm>
                <a:off x="2497" y="1657"/>
                <a:ext cx="6" cy="23"/>
              </a:xfrm>
              <a:custGeom>
                <a:avLst/>
                <a:gdLst>
                  <a:gd name="T0" fmla="*/ 0 w 6"/>
                  <a:gd name="T1" fmla="*/ 23 h 23"/>
                  <a:gd name="T2" fmla="*/ 3 w 6"/>
                  <a:gd name="T3" fmla="*/ 21 h 23"/>
                  <a:gd name="T4" fmla="*/ 6 w 6"/>
                  <a:gd name="T5" fmla="*/ 15 h 23"/>
                  <a:gd name="T6" fmla="*/ 6 w 6"/>
                  <a:gd name="T7" fmla="*/ 8 h 23"/>
                  <a:gd name="T8" fmla="*/ 3 w 6"/>
                  <a:gd name="T9" fmla="*/ 3 h 23"/>
                  <a:gd name="T10" fmla="*/ 0 w 6"/>
                  <a:gd name="T11" fmla="*/ 0 h 23"/>
                </a:gdLst>
                <a:ahLst/>
                <a:cxnLst>
                  <a:cxn ang="0">
                    <a:pos x="T0" y="T1"/>
                  </a:cxn>
                  <a:cxn ang="0">
                    <a:pos x="T2" y="T3"/>
                  </a:cxn>
                  <a:cxn ang="0">
                    <a:pos x="T4" y="T5"/>
                  </a:cxn>
                  <a:cxn ang="0">
                    <a:pos x="T6" y="T7"/>
                  </a:cxn>
                  <a:cxn ang="0">
                    <a:pos x="T8" y="T9"/>
                  </a:cxn>
                  <a:cxn ang="0">
                    <a:pos x="T10" y="T11"/>
                  </a:cxn>
                </a:cxnLst>
                <a:rect l="0" t="0" r="r" b="b"/>
                <a:pathLst>
                  <a:path w="6" h="23">
                    <a:moveTo>
                      <a:pt x="0" y="23"/>
                    </a:moveTo>
                    <a:lnTo>
                      <a:pt x="3" y="21"/>
                    </a:lnTo>
                    <a:lnTo>
                      <a:pt x="6" y="15"/>
                    </a:lnTo>
                    <a:lnTo>
                      <a:pt x="6" y="8"/>
                    </a:lnTo>
                    <a:lnTo>
                      <a:pt x="3"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6" name="Freeform 802"/>
              <p:cNvSpPr>
                <a:spLocks/>
              </p:cNvSpPr>
              <p:nvPr/>
            </p:nvSpPr>
            <p:spPr bwMode="auto">
              <a:xfrm>
                <a:off x="2476" y="1680"/>
                <a:ext cx="31" cy="31"/>
              </a:xfrm>
              <a:custGeom>
                <a:avLst/>
                <a:gdLst>
                  <a:gd name="T0" fmla="*/ 12 w 31"/>
                  <a:gd name="T1" fmla="*/ 0 h 31"/>
                  <a:gd name="T2" fmla="*/ 5 w 31"/>
                  <a:gd name="T3" fmla="*/ 3 h 31"/>
                  <a:gd name="T4" fmla="*/ 3 w 31"/>
                  <a:gd name="T5" fmla="*/ 6 h 31"/>
                  <a:gd name="T6" fmla="*/ 0 w 31"/>
                  <a:gd name="T7" fmla="*/ 10 h 31"/>
                  <a:gd name="T8" fmla="*/ 0 w 31"/>
                  <a:gd name="T9" fmla="*/ 21 h 31"/>
                  <a:gd name="T10" fmla="*/ 3 w 31"/>
                  <a:gd name="T11" fmla="*/ 25 h 31"/>
                  <a:gd name="T12" fmla="*/ 5 w 31"/>
                  <a:gd name="T13" fmla="*/ 28 h 31"/>
                  <a:gd name="T14" fmla="*/ 12 w 31"/>
                  <a:gd name="T15" fmla="*/ 31 h 31"/>
                  <a:gd name="T16" fmla="*/ 21 w 31"/>
                  <a:gd name="T17" fmla="*/ 31 h 31"/>
                  <a:gd name="T18" fmla="*/ 27 w 31"/>
                  <a:gd name="T19" fmla="*/ 28 h 31"/>
                  <a:gd name="T20" fmla="*/ 29 w 31"/>
                  <a:gd name="T21" fmla="*/ 25 h 31"/>
                  <a:gd name="T22" fmla="*/ 31 w 31"/>
                  <a:gd name="T23" fmla="*/ 21 h 31"/>
                  <a:gd name="T24" fmla="*/ 31 w 31"/>
                  <a:gd name="T25" fmla="*/ 10 h 31"/>
                  <a:gd name="T26" fmla="*/ 29 w 31"/>
                  <a:gd name="T27" fmla="*/ 6 h 31"/>
                  <a:gd name="T28" fmla="*/ 27 w 31"/>
                  <a:gd name="T29" fmla="*/ 3 h 31"/>
                  <a:gd name="T30" fmla="*/ 21 w 31"/>
                  <a:gd name="T3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 h="31">
                    <a:moveTo>
                      <a:pt x="12" y="0"/>
                    </a:moveTo>
                    <a:lnTo>
                      <a:pt x="5" y="3"/>
                    </a:lnTo>
                    <a:lnTo>
                      <a:pt x="3" y="6"/>
                    </a:lnTo>
                    <a:lnTo>
                      <a:pt x="0" y="10"/>
                    </a:lnTo>
                    <a:lnTo>
                      <a:pt x="0" y="21"/>
                    </a:lnTo>
                    <a:lnTo>
                      <a:pt x="3" y="25"/>
                    </a:lnTo>
                    <a:lnTo>
                      <a:pt x="5" y="28"/>
                    </a:lnTo>
                    <a:lnTo>
                      <a:pt x="12" y="31"/>
                    </a:lnTo>
                    <a:lnTo>
                      <a:pt x="21" y="31"/>
                    </a:lnTo>
                    <a:lnTo>
                      <a:pt x="27" y="28"/>
                    </a:lnTo>
                    <a:lnTo>
                      <a:pt x="29" y="25"/>
                    </a:lnTo>
                    <a:lnTo>
                      <a:pt x="31" y="21"/>
                    </a:lnTo>
                    <a:lnTo>
                      <a:pt x="31" y="10"/>
                    </a:lnTo>
                    <a:lnTo>
                      <a:pt x="29" y="6"/>
                    </a:lnTo>
                    <a:lnTo>
                      <a:pt x="27" y="3"/>
                    </a:lnTo>
                    <a:lnTo>
                      <a:pt x="21"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7" name="Freeform 803"/>
              <p:cNvSpPr>
                <a:spLocks/>
              </p:cNvSpPr>
              <p:nvPr/>
            </p:nvSpPr>
            <p:spPr bwMode="auto">
              <a:xfrm>
                <a:off x="2479" y="1680"/>
                <a:ext cx="9" cy="31"/>
              </a:xfrm>
              <a:custGeom>
                <a:avLst/>
                <a:gdLst>
                  <a:gd name="T0" fmla="*/ 9 w 9"/>
                  <a:gd name="T1" fmla="*/ 0 h 31"/>
                  <a:gd name="T2" fmla="*/ 5 w 9"/>
                  <a:gd name="T3" fmla="*/ 3 h 31"/>
                  <a:gd name="T4" fmla="*/ 2 w 9"/>
                  <a:gd name="T5" fmla="*/ 6 h 31"/>
                  <a:gd name="T6" fmla="*/ 0 w 9"/>
                  <a:gd name="T7" fmla="*/ 10 h 31"/>
                  <a:gd name="T8" fmla="*/ 0 w 9"/>
                  <a:gd name="T9" fmla="*/ 21 h 31"/>
                  <a:gd name="T10" fmla="*/ 2 w 9"/>
                  <a:gd name="T11" fmla="*/ 25 h 31"/>
                  <a:gd name="T12" fmla="*/ 5 w 9"/>
                  <a:gd name="T13" fmla="*/ 28 h 31"/>
                  <a:gd name="T14" fmla="*/ 9 w 9"/>
                  <a:gd name="T15" fmla="*/ 31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31">
                    <a:moveTo>
                      <a:pt x="9" y="0"/>
                    </a:moveTo>
                    <a:lnTo>
                      <a:pt x="5" y="3"/>
                    </a:lnTo>
                    <a:lnTo>
                      <a:pt x="2" y="6"/>
                    </a:lnTo>
                    <a:lnTo>
                      <a:pt x="0" y="10"/>
                    </a:lnTo>
                    <a:lnTo>
                      <a:pt x="0" y="21"/>
                    </a:lnTo>
                    <a:lnTo>
                      <a:pt x="2" y="25"/>
                    </a:lnTo>
                    <a:lnTo>
                      <a:pt x="5" y="28"/>
                    </a:lnTo>
                    <a:lnTo>
                      <a:pt x="9" y="31"/>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8" name="Freeform 804"/>
              <p:cNvSpPr>
                <a:spLocks/>
              </p:cNvSpPr>
              <p:nvPr/>
            </p:nvSpPr>
            <p:spPr bwMode="auto">
              <a:xfrm>
                <a:off x="2497" y="1680"/>
                <a:ext cx="8" cy="31"/>
              </a:xfrm>
              <a:custGeom>
                <a:avLst/>
                <a:gdLst>
                  <a:gd name="T0" fmla="*/ 0 w 8"/>
                  <a:gd name="T1" fmla="*/ 31 h 31"/>
                  <a:gd name="T2" fmla="*/ 3 w 8"/>
                  <a:gd name="T3" fmla="*/ 28 h 31"/>
                  <a:gd name="T4" fmla="*/ 6 w 8"/>
                  <a:gd name="T5" fmla="*/ 25 h 31"/>
                  <a:gd name="T6" fmla="*/ 8 w 8"/>
                  <a:gd name="T7" fmla="*/ 21 h 31"/>
                  <a:gd name="T8" fmla="*/ 8 w 8"/>
                  <a:gd name="T9" fmla="*/ 10 h 31"/>
                  <a:gd name="T10" fmla="*/ 6 w 8"/>
                  <a:gd name="T11" fmla="*/ 6 h 31"/>
                  <a:gd name="T12" fmla="*/ 3 w 8"/>
                  <a:gd name="T13" fmla="*/ 3 h 31"/>
                  <a:gd name="T14" fmla="*/ 0 w 8"/>
                  <a:gd name="T15" fmla="*/ 0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31">
                    <a:moveTo>
                      <a:pt x="0" y="31"/>
                    </a:moveTo>
                    <a:lnTo>
                      <a:pt x="3" y="28"/>
                    </a:lnTo>
                    <a:lnTo>
                      <a:pt x="6" y="25"/>
                    </a:lnTo>
                    <a:lnTo>
                      <a:pt x="8" y="21"/>
                    </a:lnTo>
                    <a:lnTo>
                      <a:pt x="8" y="10"/>
                    </a:lnTo>
                    <a:lnTo>
                      <a:pt x="6" y="6"/>
                    </a:lnTo>
                    <a:lnTo>
                      <a:pt x="3"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9" name="Line 805"/>
              <p:cNvSpPr>
                <a:spLocks noChangeShapeType="1"/>
              </p:cNvSpPr>
              <p:nvPr/>
            </p:nvSpPr>
            <p:spPr bwMode="auto">
              <a:xfrm flipH="1">
                <a:off x="2371" y="1887"/>
                <a:ext cx="37"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0" name="Freeform 806"/>
              <p:cNvSpPr>
                <a:spLocks/>
              </p:cNvSpPr>
              <p:nvPr/>
            </p:nvSpPr>
            <p:spPr bwMode="auto">
              <a:xfrm>
                <a:off x="2434" y="1863"/>
                <a:ext cx="30" cy="54"/>
              </a:xfrm>
              <a:custGeom>
                <a:avLst/>
                <a:gdLst>
                  <a:gd name="T0" fmla="*/ 2 w 30"/>
                  <a:gd name="T1" fmla="*/ 11 h 54"/>
                  <a:gd name="T2" fmla="*/ 3 w 30"/>
                  <a:gd name="T3" fmla="*/ 14 h 54"/>
                  <a:gd name="T4" fmla="*/ 2 w 30"/>
                  <a:gd name="T5" fmla="*/ 17 h 54"/>
                  <a:gd name="T6" fmla="*/ 0 w 30"/>
                  <a:gd name="T7" fmla="*/ 14 h 54"/>
                  <a:gd name="T8" fmla="*/ 0 w 30"/>
                  <a:gd name="T9" fmla="*/ 11 h 54"/>
                  <a:gd name="T10" fmla="*/ 2 w 30"/>
                  <a:gd name="T11" fmla="*/ 6 h 54"/>
                  <a:gd name="T12" fmla="*/ 3 w 30"/>
                  <a:gd name="T13" fmla="*/ 3 h 54"/>
                  <a:gd name="T14" fmla="*/ 10 w 30"/>
                  <a:gd name="T15" fmla="*/ 0 h 54"/>
                  <a:gd name="T16" fmla="*/ 19 w 30"/>
                  <a:gd name="T17" fmla="*/ 0 h 54"/>
                  <a:gd name="T18" fmla="*/ 26 w 30"/>
                  <a:gd name="T19" fmla="*/ 3 h 54"/>
                  <a:gd name="T20" fmla="*/ 27 w 30"/>
                  <a:gd name="T21" fmla="*/ 6 h 54"/>
                  <a:gd name="T22" fmla="*/ 30 w 30"/>
                  <a:gd name="T23" fmla="*/ 11 h 54"/>
                  <a:gd name="T24" fmla="*/ 30 w 30"/>
                  <a:gd name="T25" fmla="*/ 17 h 54"/>
                  <a:gd name="T26" fmla="*/ 27 w 30"/>
                  <a:gd name="T27" fmla="*/ 21 h 54"/>
                  <a:gd name="T28" fmla="*/ 21 w 30"/>
                  <a:gd name="T29" fmla="*/ 26 h 54"/>
                  <a:gd name="T30" fmla="*/ 10 w 30"/>
                  <a:gd name="T31" fmla="*/ 32 h 54"/>
                  <a:gd name="T32" fmla="*/ 6 w 30"/>
                  <a:gd name="T33" fmla="*/ 35 h 54"/>
                  <a:gd name="T34" fmla="*/ 2 w 30"/>
                  <a:gd name="T35" fmla="*/ 39 h 54"/>
                  <a:gd name="T36" fmla="*/ 0 w 30"/>
                  <a:gd name="T37" fmla="*/ 47 h 54"/>
                  <a:gd name="T38" fmla="*/ 0 w 30"/>
                  <a:gd name="T39"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 h="54">
                    <a:moveTo>
                      <a:pt x="2" y="11"/>
                    </a:moveTo>
                    <a:lnTo>
                      <a:pt x="3" y="14"/>
                    </a:lnTo>
                    <a:lnTo>
                      <a:pt x="2" y="17"/>
                    </a:lnTo>
                    <a:lnTo>
                      <a:pt x="0" y="14"/>
                    </a:lnTo>
                    <a:lnTo>
                      <a:pt x="0" y="11"/>
                    </a:lnTo>
                    <a:lnTo>
                      <a:pt x="2" y="6"/>
                    </a:lnTo>
                    <a:lnTo>
                      <a:pt x="3" y="3"/>
                    </a:lnTo>
                    <a:lnTo>
                      <a:pt x="10" y="0"/>
                    </a:lnTo>
                    <a:lnTo>
                      <a:pt x="19" y="0"/>
                    </a:lnTo>
                    <a:lnTo>
                      <a:pt x="26" y="3"/>
                    </a:lnTo>
                    <a:lnTo>
                      <a:pt x="27" y="6"/>
                    </a:lnTo>
                    <a:lnTo>
                      <a:pt x="30" y="11"/>
                    </a:lnTo>
                    <a:lnTo>
                      <a:pt x="30" y="17"/>
                    </a:lnTo>
                    <a:lnTo>
                      <a:pt x="27" y="21"/>
                    </a:lnTo>
                    <a:lnTo>
                      <a:pt x="21" y="26"/>
                    </a:lnTo>
                    <a:lnTo>
                      <a:pt x="10" y="32"/>
                    </a:lnTo>
                    <a:lnTo>
                      <a:pt x="6" y="35"/>
                    </a:lnTo>
                    <a:lnTo>
                      <a:pt x="2" y="39"/>
                    </a:lnTo>
                    <a:lnTo>
                      <a:pt x="0" y="47"/>
                    </a:lnTo>
                    <a:lnTo>
                      <a:pt x="0"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1" name="Freeform 807"/>
              <p:cNvSpPr>
                <a:spLocks/>
              </p:cNvSpPr>
              <p:nvPr/>
            </p:nvSpPr>
            <p:spPr bwMode="auto">
              <a:xfrm>
                <a:off x="2444" y="1863"/>
                <a:ext cx="17" cy="32"/>
              </a:xfrm>
              <a:custGeom>
                <a:avLst/>
                <a:gdLst>
                  <a:gd name="T0" fmla="*/ 9 w 17"/>
                  <a:gd name="T1" fmla="*/ 0 h 32"/>
                  <a:gd name="T2" fmla="*/ 14 w 17"/>
                  <a:gd name="T3" fmla="*/ 3 h 32"/>
                  <a:gd name="T4" fmla="*/ 16 w 17"/>
                  <a:gd name="T5" fmla="*/ 6 h 32"/>
                  <a:gd name="T6" fmla="*/ 17 w 17"/>
                  <a:gd name="T7" fmla="*/ 11 h 32"/>
                  <a:gd name="T8" fmla="*/ 17 w 17"/>
                  <a:gd name="T9" fmla="*/ 17 h 32"/>
                  <a:gd name="T10" fmla="*/ 16 w 17"/>
                  <a:gd name="T11" fmla="*/ 21 h 32"/>
                  <a:gd name="T12" fmla="*/ 9 w 17"/>
                  <a:gd name="T13" fmla="*/ 26 h 32"/>
                  <a:gd name="T14" fmla="*/ 0 w 17"/>
                  <a:gd name="T15" fmla="*/ 32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32">
                    <a:moveTo>
                      <a:pt x="9" y="0"/>
                    </a:moveTo>
                    <a:lnTo>
                      <a:pt x="14" y="3"/>
                    </a:lnTo>
                    <a:lnTo>
                      <a:pt x="16" y="6"/>
                    </a:lnTo>
                    <a:lnTo>
                      <a:pt x="17" y="11"/>
                    </a:lnTo>
                    <a:lnTo>
                      <a:pt x="17" y="17"/>
                    </a:lnTo>
                    <a:lnTo>
                      <a:pt x="16" y="21"/>
                    </a:lnTo>
                    <a:lnTo>
                      <a:pt x="9" y="26"/>
                    </a:lnTo>
                    <a:lnTo>
                      <a:pt x="0" y="32"/>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2" name="Freeform 808"/>
              <p:cNvSpPr>
                <a:spLocks/>
              </p:cNvSpPr>
              <p:nvPr/>
            </p:nvSpPr>
            <p:spPr bwMode="auto">
              <a:xfrm>
                <a:off x="2434" y="1910"/>
                <a:ext cx="30" cy="6"/>
              </a:xfrm>
              <a:custGeom>
                <a:avLst/>
                <a:gdLst>
                  <a:gd name="T0" fmla="*/ 0 w 30"/>
                  <a:gd name="T1" fmla="*/ 3 h 6"/>
                  <a:gd name="T2" fmla="*/ 2 w 30"/>
                  <a:gd name="T3" fmla="*/ 0 h 6"/>
                  <a:gd name="T4" fmla="*/ 6 w 30"/>
                  <a:gd name="T5" fmla="*/ 0 h 6"/>
                  <a:gd name="T6" fmla="*/ 17 w 30"/>
                  <a:gd name="T7" fmla="*/ 6 h 6"/>
                  <a:gd name="T8" fmla="*/ 24 w 30"/>
                  <a:gd name="T9" fmla="*/ 6 h 6"/>
                  <a:gd name="T10" fmla="*/ 27 w 30"/>
                  <a:gd name="T11" fmla="*/ 3 h 6"/>
                  <a:gd name="T12" fmla="*/ 30 w 30"/>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30" h="6">
                    <a:moveTo>
                      <a:pt x="0" y="3"/>
                    </a:moveTo>
                    <a:lnTo>
                      <a:pt x="2" y="0"/>
                    </a:lnTo>
                    <a:lnTo>
                      <a:pt x="6" y="0"/>
                    </a:lnTo>
                    <a:lnTo>
                      <a:pt x="17" y="6"/>
                    </a:lnTo>
                    <a:lnTo>
                      <a:pt x="24" y="6"/>
                    </a:lnTo>
                    <a:lnTo>
                      <a:pt x="27" y="3"/>
                    </a:lnTo>
                    <a:lnTo>
                      <a:pt x="3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3" name="Freeform 809"/>
              <p:cNvSpPr>
                <a:spLocks/>
              </p:cNvSpPr>
              <p:nvPr/>
            </p:nvSpPr>
            <p:spPr bwMode="auto">
              <a:xfrm>
                <a:off x="2440" y="1905"/>
                <a:ext cx="24" cy="12"/>
              </a:xfrm>
              <a:custGeom>
                <a:avLst/>
                <a:gdLst>
                  <a:gd name="T0" fmla="*/ 0 w 24"/>
                  <a:gd name="T1" fmla="*/ 5 h 12"/>
                  <a:gd name="T2" fmla="*/ 11 w 24"/>
                  <a:gd name="T3" fmla="*/ 12 h 12"/>
                  <a:gd name="T4" fmla="*/ 20 w 24"/>
                  <a:gd name="T5" fmla="*/ 12 h 12"/>
                  <a:gd name="T6" fmla="*/ 21 w 24"/>
                  <a:gd name="T7" fmla="*/ 11 h 12"/>
                  <a:gd name="T8" fmla="*/ 24 w 24"/>
                  <a:gd name="T9" fmla="*/ 5 h 12"/>
                  <a:gd name="T10" fmla="*/ 24 w 24"/>
                  <a:gd name="T11" fmla="*/ 0 h 12"/>
                </a:gdLst>
                <a:ahLst/>
                <a:cxnLst>
                  <a:cxn ang="0">
                    <a:pos x="T0" y="T1"/>
                  </a:cxn>
                  <a:cxn ang="0">
                    <a:pos x="T2" y="T3"/>
                  </a:cxn>
                  <a:cxn ang="0">
                    <a:pos x="T4" y="T5"/>
                  </a:cxn>
                  <a:cxn ang="0">
                    <a:pos x="T6" y="T7"/>
                  </a:cxn>
                  <a:cxn ang="0">
                    <a:pos x="T8" y="T9"/>
                  </a:cxn>
                  <a:cxn ang="0">
                    <a:pos x="T10" y="T11"/>
                  </a:cxn>
                </a:cxnLst>
                <a:rect l="0" t="0" r="r" b="b"/>
                <a:pathLst>
                  <a:path w="24" h="12">
                    <a:moveTo>
                      <a:pt x="0" y="5"/>
                    </a:moveTo>
                    <a:lnTo>
                      <a:pt x="11" y="12"/>
                    </a:lnTo>
                    <a:lnTo>
                      <a:pt x="20" y="12"/>
                    </a:lnTo>
                    <a:lnTo>
                      <a:pt x="21" y="11"/>
                    </a:lnTo>
                    <a:lnTo>
                      <a:pt x="24" y="5"/>
                    </a:lnTo>
                    <a:lnTo>
                      <a:pt x="24"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4" name="Freeform 810"/>
              <p:cNvSpPr>
                <a:spLocks/>
              </p:cNvSpPr>
              <p:nvPr/>
            </p:nvSpPr>
            <p:spPr bwMode="auto">
              <a:xfrm>
                <a:off x="2476" y="1863"/>
                <a:ext cx="31" cy="54"/>
              </a:xfrm>
              <a:custGeom>
                <a:avLst/>
                <a:gdLst>
                  <a:gd name="T0" fmla="*/ 29 w 31"/>
                  <a:gd name="T1" fmla="*/ 18 h 54"/>
                  <a:gd name="T2" fmla="*/ 27 w 31"/>
                  <a:gd name="T3" fmla="*/ 26 h 54"/>
                  <a:gd name="T4" fmla="*/ 23 w 31"/>
                  <a:gd name="T5" fmla="*/ 32 h 54"/>
                  <a:gd name="T6" fmla="*/ 16 w 31"/>
                  <a:gd name="T7" fmla="*/ 35 h 54"/>
                  <a:gd name="T8" fmla="*/ 14 w 31"/>
                  <a:gd name="T9" fmla="*/ 35 h 54"/>
                  <a:gd name="T10" fmla="*/ 8 w 31"/>
                  <a:gd name="T11" fmla="*/ 32 h 54"/>
                  <a:gd name="T12" fmla="*/ 3 w 31"/>
                  <a:gd name="T13" fmla="*/ 26 h 54"/>
                  <a:gd name="T14" fmla="*/ 0 w 31"/>
                  <a:gd name="T15" fmla="*/ 18 h 54"/>
                  <a:gd name="T16" fmla="*/ 0 w 31"/>
                  <a:gd name="T17" fmla="*/ 17 h 54"/>
                  <a:gd name="T18" fmla="*/ 3 w 31"/>
                  <a:gd name="T19" fmla="*/ 8 h 54"/>
                  <a:gd name="T20" fmla="*/ 8 w 31"/>
                  <a:gd name="T21" fmla="*/ 3 h 54"/>
                  <a:gd name="T22" fmla="*/ 14 w 31"/>
                  <a:gd name="T23" fmla="*/ 0 h 54"/>
                  <a:gd name="T24" fmla="*/ 18 w 31"/>
                  <a:gd name="T25" fmla="*/ 0 h 54"/>
                  <a:gd name="T26" fmla="*/ 24 w 31"/>
                  <a:gd name="T27" fmla="*/ 3 h 54"/>
                  <a:gd name="T28" fmla="*/ 29 w 31"/>
                  <a:gd name="T29" fmla="*/ 8 h 54"/>
                  <a:gd name="T30" fmla="*/ 31 w 31"/>
                  <a:gd name="T31" fmla="*/ 17 h 54"/>
                  <a:gd name="T32" fmla="*/ 31 w 31"/>
                  <a:gd name="T33" fmla="*/ 32 h 54"/>
                  <a:gd name="T34" fmla="*/ 29 w 31"/>
                  <a:gd name="T35" fmla="*/ 42 h 54"/>
                  <a:gd name="T36" fmla="*/ 27 w 31"/>
                  <a:gd name="T37" fmla="*/ 47 h 54"/>
                  <a:gd name="T38" fmla="*/ 23 w 31"/>
                  <a:gd name="T39" fmla="*/ 53 h 54"/>
                  <a:gd name="T40" fmla="*/ 16 w 31"/>
                  <a:gd name="T41" fmla="*/ 54 h 54"/>
                  <a:gd name="T42" fmla="*/ 9 w 31"/>
                  <a:gd name="T43" fmla="*/ 54 h 54"/>
                  <a:gd name="T44" fmla="*/ 5 w 31"/>
                  <a:gd name="T45" fmla="*/ 53 h 54"/>
                  <a:gd name="T46" fmla="*/ 3 w 31"/>
                  <a:gd name="T47" fmla="*/ 47 h 54"/>
                  <a:gd name="T48" fmla="*/ 3 w 31"/>
                  <a:gd name="T49" fmla="*/ 45 h 54"/>
                  <a:gd name="T50" fmla="*/ 5 w 31"/>
                  <a:gd name="T51" fmla="*/ 42 h 54"/>
                  <a:gd name="T52" fmla="*/ 8 w 31"/>
                  <a:gd name="T53" fmla="*/ 45 h 54"/>
                  <a:gd name="T54" fmla="*/ 5 w 31"/>
                  <a:gd name="T55" fmla="*/ 4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 h="54">
                    <a:moveTo>
                      <a:pt x="29" y="18"/>
                    </a:moveTo>
                    <a:lnTo>
                      <a:pt x="27" y="26"/>
                    </a:lnTo>
                    <a:lnTo>
                      <a:pt x="23" y="32"/>
                    </a:lnTo>
                    <a:lnTo>
                      <a:pt x="16" y="35"/>
                    </a:lnTo>
                    <a:lnTo>
                      <a:pt x="14" y="35"/>
                    </a:lnTo>
                    <a:lnTo>
                      <a:pt x="8" y="32"/>
                    </a:lnTo>
                    <a:lnTo>
                      <a:pt x="3" y="26"/>
                    </a:lnTo>
                    <a:lnTo>
                      <a:pt x="0" y="18"/>
                    </a:lnTo>
                    <a:lnTo>
                      <a:pt x="0" y="17"/>
                    </a:lnTo>
                    <a:lnTo>
                      <a:pt x="3" y="8"/>
                    </a:lnTo>
                    <a:lnTo>
                      <a:pt x="8" y="3"/>
                    </a:lnTo>
                    <a:lnTo>
                      <a:pt x="14" y="0"/>
                    </a:lnTo>
                    <a:lnTo>
                      <a:pt x="18" y="0"/>
                    </a:lnTo>
                    <a:lnTo>
                      <a:pt x="24" y="3"/>
                    </a:lnTo>
                    <a:lnTo>
                      <a:pt x="29" y="8"/>
                    </a:lnTo>
                    <a:lnTo>
                      <a:pt x="31" y="17"/>
                    </a:lnTo>
                    <a:lnTo>
                      <a:pt x="31" y="32"/>
                    </a:lnTo>
                    <a:lnTo>
                      <a:pt x="29" y="42"/>
                    </a:lnTo>
                    <a:lnTo>
                      <a:pt x="27" y="47"/>
                    </a:lnTo>
                    <a:lnTo>
                      <a:pt x="23" y="53"/>
                    </a:lnTo>
                    <a:lnTo>
                      <a:pt x="16" y="54"/>
                    </a:lnTo>
                    <a:lnTo>
                      <a:pt x="9" y="54"/>
                    </a:lnTo>
                    <a:lnTo>
                      <a:pt x="5" y="53"/>
                    </a:lnTo>
                    <a:lnTo>
                      <a:pt x="3" y="47"/>
                    </a:lnTo>
                    <a:lnTo>
                      <a:pt x="3" y="45"/>
                    </a:lnTo>
                    <a:lnTo>
                      <a:pt x="5" y="42"/>
                    </a:lnTo>
                    <a:lnTo>
                      <a:pt x="8" y="45"/>
                    </a:lnTo>
                    <a:lnTo>
                      <a:pt x="5" y="47"/>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5" name="Freeform 811"/>
              <p:cNvSpPr>
                <a:spLocks/>
              </p:cNvSpPr>
              <p:nvPr/>
            </p:nvSpPr>
            <p:spPr bwMode="auto">
              <a:xfrm>
                <a:off x="2479" y="1863"/>
                <a:ext cx="11" cy="35"/>
              </a:xfrm>
              <a:custGeom>
                <a:avLst/>
                <a:gdLst>
                  <a:gd name="T0" fmla="*/ 11 w 11"/>
                  <a:gd name="T1" fmla="*/ 35 h 35"/>
                  <a:gd name="T2" fmla="*/ 6 w 11"/>
                  <a:gd name="T3" fmla="*/ 32 h 35"/>
                  <a:gd name="T4" fmla="*/ 2 w 11"/>
                  <a:gd name="T5" fmla="*/ 26 h 35"/>
                  <a:gd name="T6" fmla="*/ 0 w 11"/>
                  <a:gd name="T7" fmla="*/ 18 h 35"/>
                  <a:gd name="T8" fmla="*/ 0 w 11"/>
                  <a:gd name="T9" fmla="*/ 17 h 35"/>
                  <a:gd name="T10" fmla="*/ 2 w 11"/>
                  <a:gd name="T11" fmla="*/ 8 h 35"/>
                  <a:gd name="T12" fmla="*/ 6 w 11"/>
                  <a:gd name="T13" fmla="*/ 3 h 35"/>
                  <a:gd name="T14" fmla="*/ 11 w 11"/>
                  <a:gd name="T15" fmla="*/ 0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35">
                    <a:moveTo>
                      <a:pt x="11" y="35"/>
                    </a:moveTo>
                    <a:lnTo>
                      <a:pt x="6" y="32"/>
                    </a:lnTo>
                    <a:lnTo>
                      <a:pt x="2" y="26"/>
                    </a:lnTo>
                    <a:lnTo>
                      <a:pt x="0" y="18"/>
                    </a:lnTo>
                    <a:lnTo>
                      <a:pt x="0" y="17"/>
                    </a:lnTo>
                    <a:lnTo>
                      <a:pt x="2" y="8"/>
                    </a:lnTo>
                    <a:lnTo>
                      <a:pt x="6" y="3"/>
                    </a:lnTo>
                    <a:lnTo>
                      <a:pt x="11"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6" name="Freeform 812"/>
              <p:cNvSpPr>
                <a:spLocks/>
              </p:cNvSpPr>
              <p:nvPr/>
            </p:nvSpPr>
            <p:spPr bwMode="auto">
              <a:xfrm>
                <a:off x="2492" y="1863"/>
                <a:ext cx="13" cy="54"/>
              </a:xfrm>
              <a:custGeom>
                <a:avLst/>
                <a:gdLst>
                  <a:gd name="T0" fmla="*/ 2 w 13"/>
                  <a:gd name="T1" fmla="*/ 0 h 54"/>
                  <a:gd name="T2" fmla="*/ 7 w 13"/>
                  <a:gd name="T3" fmla="*/ 3 h 54"/>
                  <a:gd name="T4" fmla="*/ 11 w 13"/>
                  <a:gd name="T5" fmla="*/ 8 h 54"/>
                  <a:gd name="T6" fmla="*/ 13 w 13"/>
                  <a:gd name="T7" fmla="*/ 17 h 54"/>
                  <a:gd name="T8" fmla="*/ 13 w 13"/>
                  <a:gd name="T9" fmla="*/ 32 h 54"/>
                  <a:gd name="T10" fmla="*/ 11 w 13"/>
                  <a:gd name="T11" fmla="*/ 42 h 54"/>
                  <a:gd name="T12" fmla="*/ 8 w 13"/>
                  <a:gd name="T13" fmla="*/ 47 h 54"/>
                  <a:gd name="T14" fmla="*/ 5 w 13"/>
                  <a:gd name="T15" fmla="*/ 53 h 54"/>
                  <a:gd name="T16" fmla="*/ 0 w 13"/>
                  <a:gd name="T17"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54">
                    <a:moveTo>
                      <a:pt x="2" y="0"/>
                    </a:moveTo>
                    <a:lnTo>
                      <a:pt x="7" y="3"/>
                    </a:lnTo>
                    <a:lnTo>
                      <a:pt x="11" y="8"/>
                    </a:lnTo>
                    <a:lnTo>
                      <a:pt x="13" y="17"/>
                    </a:lnTo>
                    <a:lnTo>
                      <a:pt x="13" y="32"/>
                    </a:lnTo>
                    <a:lnTo>
                      <a:pt x="11" y="42"/>
                    </a:lnTo>
                    <a:lnTo>
                      <a:pt x="8" y="47"/>
                    </a:lnTo>
                    <a:lnTo>
                      <a:pt x="5" y="53"/>
                    </a:lnTo>
                    <a:lnTo>
                      <a:pt x="0"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7" name="Line 813"/>
              <p:cNvSpPr>
                <a:spLocks noChangeShapeType="1"/>
              </p:cNvSpPr>
              <p:nvPr/>
            </p:nvSpPr>
            <p:spPr bwMode="auto">
              <a:xfrm flipH="1">
                <a:off x="2371" y="2079"/>
                <a:ext cx="37"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8" name="Freeform 814"/>
              <p:cNvSpPr>
                <a:spLocks/>
              </p:cNvSpPr>
              <p:nvPr/>
            </p:nvSpPr>
            <p:spPr bwMode="auto">
              <a:xfrm>
                <a:off x="2434" y="2057"/>
                <a:ext cx="27" cy="22"/>
              </a:xfrm>
              <a:custGeom>
                <a:avLst/>
                <a:gdLst>
                  <a:gd name="T0" fmla="*/ 2 w 27"/>
                  <a:gd name="T1" fmla="*/ 10 h 22"/>
                  <a:gd name="T2" fmla="*/ 3 w 27"/>
                  <a:gd name="T3" fmla="*/ 12 h 22"/>
                  <a:gd name="T4" fmla="*/ 2 w 27"/>
                  <a:gd name="T5" fmla="*/ 15 h 22"/>
                  <a:gd name="T6" fmla="*/ 0 w 27"/>
                  <a:gd name="T7" fmla="*/ 12 h 22"/>
                  <a:gd name="T8" fmla="*/ 0 w 27"/>
                  <a:gd name="T9" fmla="*/ 10 h 22"/>
                  <a:gd name="T10" fmla="*/ 2 w 27"/>
                  <a:gd name="T11" fmla="*/ 4 h 22"/>
                  <a:gd name="T12" fmla="*/ 3 w 27"/>
                  <a:gd name="T13" fmla="*/ 1 h 22"/>
                  <a:gd name="T14" fmla="*/ 10 w 27"/>
                  <a:gd name="T15" fmla="*/ 0 h 22"/>
                  <a:gd name="T16" fmla="*/ 19 w 27"/>
                  <a:gd name="T17" fmla="*/ 0 h 22"/>
                  <a:gd name="T18" fmla="*/ 26 w 27"/>
                  <a:gd name="T19" fmla="*/ 1 h 22"/>
                  <a:gd name="T20" fmla="*/ 27 w 27"/>
                  <a:gd name="T21" fmla="*/ 7 h 22"/>
                  <a:gd name="T22" fmla="*/ 27 w 27"/>
                  <a:gd name="T23" fmla="*/ 15 h 22"/>
                  <a:gd name="T24" fmla="*/ 26 w 27"/>
                  <a:gd name="T25" fmla="*/ 19 h 22"/>
                  <a:gd name="T26" fmla="*/ 19 w 27"/>
                  <a:gd name="T27" fmla="*/ 22 h 22"/>
                  <a:gd name="T28" fmla="*/ 12 w 27"/>
                  <a:gd name="T29"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22">
                    <a:moveTo>
                      <a:pt x="2" y="10"/>
                    </a:moveTo>
                    <a:lnTo>
                      <a:pt x="3" y="12"/>
                    </a:lnTo>
                    <a:lnTo>
                      <a:pt x="2" y="15"/>
                    </a:lnTo>
                    <a:lnTo>
                      <a:pt x="0" y="12"/>
                    </a:lnTo>
                    <a:lnTo>
                      <a:pt x="0" y="10"/>
                    </a:lnTo>
                    <a:lnTo>
                      <a:pt x="2" y="4"/>
                    </a:lnTo>
                    <a:lnTo>
                      <a:pt x="3" y="1"/>
                    </a:lnTo>
                    <a:lnTo>
                      <a:pt x="10" y="0"/>
                    </a:lnTo>
                    <a:lnTo>
                      <a:pt x="19" y="0"/>
                    </a:lnTo>
                    <a:lnTo>
                      <a:pt x="26" y="1"/>
                    </a:lnTo>
                    <a:lnTo>
                      <a:pt x="27" y="7"/>
                    </a:lnTo>
                    <a:lnTo>
                      <a:pt x="27" y="15"/>
                    </a:lnTo>
                    <a:lnTo>
                      <a:pt x="26" y="19"/>
                    </a:lnTo>
                    <a:lnTo>
                      <a:pt x="19" y="22"/>
                    </a:lnTo>
                    <a:lnTo>
                      <a:pt x="12" y="22"/>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9" name="Freeform 815"/>
              <p:cNvSpPr>
                <a:spLocks/>
              </p:cNvSpPr>
              <p:nvPr/>
            </p:nvSpPr>
            <p:spPr bwMode="auto">
              <a:xfrm>
                <a:off x="2434" y="2057"/>
                <a:ext cx="30" cy="54"/>
              </a:xfrm>
              <a:custGeom>
                <a:avLst/>
                <a:gdLst>
                  <a:gd name="T0" fmla="*/ 19 w 30"/>
                  <a:gd name="T1" fmla="*/ 0 h 54"/>
                  <a:gd name="T2" fmla="*/ 24 w 30"/>
                  <a:gd name="T3" fmla="*/ 1 h 54"/>
                  <a:gd name="T4" fmla="*/ 26 w 30"/>
                  <a:gd name="T5" fmla="*/ 7 h 54"/>
                  <a:gd name="T6" fmla="*/ 26 w 30"/>
                  <a:gd name="T7" fmla="*/ 15 h 54"/>
                  <a:gd name="T8" fmla="*/ 24 w 30"/>
                  <a:gd name="T9" fmla="*/ 19 h 54"/>
                  <a:gd name="T10" fmla="*/ 19 w 30"/>
                  <a:gd name="T11" fmla="*/ 22 h 54"/>
                  <a:gd name="T12" fmla="*/ 24 w 30"/>
                  <a:gd name="T13" fmla="*/ 25 h 54"/>
                  <a:gd name="T14" fmla="*/ 27 w 30"/>
                  <a:gd name="T15" fmla="*/ 30 h 54"/>
                  <a:gd name="T16" fmla="*/ 30 w 30"/>
                  <a:gd name="T17" fmla="*/ 36 h 54"/>
                  <a:gd name="T18" fmla="*/ 30 w 30"/>
                  <a:gd name="T19" fmla="*/ 43 h 54"/>
                  <a:gd name="T20" fmla="*/ 27 w 30"/>
                  <a:gd name="T21" fmla="*/ 48 h 54"/>
                  <a:gd name="T22" fmla="*/ 26 w 30"/>
                  <a:gd name="T23" fmla="*/ 51 h 54"/>
                  <a:gd name="T24" fmla="*/ 19 w 30"/>
                  <a:gd name="T25" fmla="*/ 54 h 54"/>
                  <a:gd name="T26" fmla="*/ 10 w 30"/>
                  <a:gd name="T27" fmla="*/ 54 h 54"/>
                  <a:gd name="T28" fmla="*/ 3 w 30"/>
                  <a:gd name="T29" fmla="*/ 51 h 54"/>
                  <a:gd name="T30" fmla="*/ 2 w 30"/>
                  <a:gd name="T31" fmla="*/ 48 h 54"/>
                  <a:gd name="T32" fmla="*/ 0 w 30"/>
                  <a:gd name="T33" fmla="*/ 43 h 54"/>
                  <a:gd name="T34" fmla="*/ 0 w 30"/>
                  <a:gd name="T35" fmla="*/ 40 h 54"/>
                  <a:gd name="T36" fmla="*/ 2 w 30"/>
                  <a:gd name="T37" fmla="*/ 37 h 54"/>
                  <a:gd name="T38" fmla="*/ 3 w 30"/>
                  <a:gd name="T39" fmla="*/ 40 h 54"/>
                  <a:gd name="T40" fmla="*/ 2 w 30"/>
                  <a:gd name="T41" fmla="*/ 43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0" h="54">
                    <a:moveTo>
                      <a:pt x="19" y="0"/>
                    </a:moveTo>
                    <a:lnTo>
                      <a:pt x="24" y="1"/>
                    </a:lnTo>
                    <a:lnTo>
                      <a:pt x="26" y="7"/>
                    </a:lnTo>
                    <a:lnTo>
                      <a:pt x="26" y="15"/>
                    </a:lnTo>
                    <a:lnTo>
                      <a:pt x="24" y="19"/>
                    </a:lnTo>
                    <a:lnTo>
                      <a:pt x="19" y="22"/>
                    </a:lnTo>
                    <a:lnTo>
                      <a:pt x="24" y="25"/>
                    </a:lnTo>
                    <a:lnTo>
                      <a:pt x="27" y="30"/>
                    </a:lnTo>
                    <a:lnTo>
                      <a:pt x="30" y="36"/>
                    </a:lnTo>
                    <a:lnTo>
                      <a:pt x="30" y="43"/>
                    </a:lnTo>
                    <a:lnTo>
                      <a:pt x="27" y="48"/>
                    </a:lnTo>
                    <a:lnTo>
                      <a:pt x="26" y="51"/>
                    </a:lnTo>
                    <a:lnTo>
                      <a:pt x="19" y="54"/>
                    </a:lnTo>
                    <a:lnTo>
                      <a:pt x="10" y="54"/>
                    </a:lnTo>
                    <a:lnTo>
                      <a:pt x="3" y="51"/>
                    </a:lnTo>
                    <a:lnTo>
                      <a:pt x="2" y="48"/>
                    </a:lnTo>
                    <a:lnTo>
                      <a:pt x="0" y="43"/>
                    </a:lnTo>
                    <a:lnTo>
                      <a:pt x="0" y="40"/>
                    </a:lnTo>
                    <a:lnTo>
                      <a:pt x="2" y="37"/>
                    </a:lnTo>
                    <a:lnTo>
                      <a:pt x="3" y="40"/>
                    </a:lnTo>
                    <a:lnTo>
                      <a:pt x="2" y="43"/>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0" name="Freeform 816"/>
              <p:cNvSpPr>
                <a:spLocks/>
              </p:cNvSpPr>
              <p:nvPr/>
            </p:nvSpPr>
            <p:spPr bwMode="auto">
              <a:xfrm>
                <a:off x="2453" y="2085"/>
                <a:ext cx="8" cy="26"/>
              </a:xfrm>
              <a:custGeom>
                <a:avLst/>
                <a:gdLst>
                  <a:gd name="T0" fmla="*/ 7 w 8"/>
                  <a:gd name="T1" fmla="*/ 0 h 26"/>
                  <a:gd name="T2" fmla="*/ 8 w 8"/>
                  <a:gd name="T3" fmla="*/ 8 h 26"/>
                  <a:gd name="T4" fmla="*/ 8 w 8"/>
                  <a:gd name="T5" fmla="*/ 15 h 26"/>
                  <a:gd name="T6" fmla="*/ 7 w 8"/>
                  <a:gd name="T7" fmla="*/ 20 h 26"/>
                  <a:gd name="T8" fmla="*/ 5 w 8"/>
                  <a:gd name="T9" fmla="*/ 23 h 26"/>
                  <a:gd name="T10" fmla="*/ 0 w 8"/>
                  <a:gd name="T11" fmla="*/ 26 h 26"/>
                </a:gdLst>
                <a:ahLst/>
                <a:cxnLst>
                  <a:cxn ang="0">
                    <a:pos x="T0" y="T1"/>
                  </a:cxn>
                  <a:cxn ang="0">
                    <a:pos x="T2" y="T3"/>
                  </a:cxn>
                  <a:cxn ang="0">
                    <a:pos x="T4" y="T5"/>
                  </a:cxn>
                  <a:cxn ang="0">
                    <a:pos x="T6" y="T7"/>
                  </a:cxn>
                  <a:cxn ang="0">
                    <a:pos x="T8" y="T9"/>
                  </a:cxn>
                  <a:cxn ang="0">
                    <a:pos x="T10" y="T11"/>
                  </a:cxn>
                </a:cxnLst>
                <a:rect l="0" t="0" r="r" b="b"/>
                <a:pathLst>
                  <a:path w="8" h="26">
                    <a:moveTo>
                      <a:pt x="7" y="0"/>
                    </a:moveTo>
                    <a:lnTo>
                      <a:pt x="8" y="8"/>
                    </a:lnTo>
                    <a:lnTo>
                      <a:pt x="8" y="15"/>
                    </a:lnTo>
                    <a:lnTo>
                      <a:pt x="7" y="20"/>
                    </a:lnTo>
                    <a:lnTo>
                      <a:pt x="5" y="23"/>
                    </a:lnTo>
                    <a:lnTo>
                      <a:pt x="0" y="2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1" name="Freeform 817"/>
              <p:cNvSpPr>
                <a:spLocks/>
              </p:cNvSpPr>
              <p:nvPr/>
            </p:nvSpPr>
            <p:spPr bwMode="auto">
              <a:xfrm>
                <a:off x="2476" y="2057"/>
                <a:ext cx="31" cy="54"/>
              </a:xfrm>
              <a:custGeom>
                <a:avLst/>
                <a:gdLst>
                  <a:gd name="T0" fmla="*/ 14 w 31"/>
                  <a:gd name="T1" fmla="*/ 0 h 54"/>
                  <a:gd name="T2" fmla="*/ 8 w 31"/>
                  <a:gd name="T3" fmla="*/ 1 h 54"/>
                  <a:gd name="T4" fmla="*/ 3 w 31"/>
                  <a:gd name="T5" fmla="*/ 10 h 54"/>
                  <a:gd name="T6" fmla="*/ 0 w 31"/>
                  <a:gd name="T7" fmla="*/ 22 h 54"/>
                  <a:gd name="T8" fmla="*/ 0 w 31"/>
                  <a:gd name="T9" fmla="*/ 30 h 54"/>
                  <a:gd name="T10" fmla="*/ 3 w 31"/>
                  <a:gd name="T11" fmla="*/ 43 h 54"/>
                  <a:gd name="T12" fmla="*/ 8 w 31"/>
                  <a:gd name="T13" fmla="*/ 51 h 54"/>
                  <a:gd name="T14" fmla="*/ 14 w 31"/>
                  <a:gd name="T15" fmla="*/ 54 h 54"/>
                  <a:gd name="T16" fmla="*/ 18 w 31"/>
                  <a:gd name="T17" fmla="*/ 54 h 54"/>
                  <a:gd name="T18" fmla="*/ 24 w 31"/>
                  <a:gd name="T19" fmla="*/ 51 h 54"/>
                  <a:gd name="T20" fmla="*/ 29 w 31"/>
                  <a:gd name="T21" fmla="*/ 43 h 54"/>
                  <a:gd name="T22" fmla="*/ 31 w 31"/>
                  <a:gd name="T23" fmla="*/ 30 h 54"/>
                  <a:gd name="T24" fmla="*/ 31 w 31"/>
                  <a:gd name="T25" fmla="*/ 22 h 54"/>
                  <a:gd name="T26" fmla="*/ 29 w 31"/>
                  <a:gd name="T27" fmla="*/ 10 h 54"/>
                  <a:gd name="T28" fmla="*/ 24 w 31"/>
                  <a:gd name="T29" fmla="*/ 1 h 54"/>
                  <a:gd name="T30" fmla="*/ 18 w 31"/>
                  <a:gd name="T31" fmla="*/ 0 h 54"/>
                  <a:gd name="T32" fmla="*/ 14 w 31"/>
                  <a:gd name="T33" fmla="*/ 0 h 54"/>
                  <a:gd name="T34" fmla="*/ 9 w 31"/>
                  <a:gd name="T35" fmla="*/ 1 h 54"/>
                  <a:gd name="T36" fmla="*/ 8 w 31"/>
                  <a:gd name="T37" fmla="*/ 4 h 54"/>
                  <a:gd name="T38" fmla="*/ 5 w 31"/>
                  <a:gd name="T39" fmla="*/ 10 h 54"/>
                  <a:gd name="T40" fmla="*/ 3 w 31"/>
                  <a:gd name="T41" fmla="*/ 22 h 54"/>
                  <a:gd name="T42" fmla="*/ 3 w 31"/>
                  <a:gd name="T43" fmla="*/ 30 h 54"/>
                  <a:gd name="T44" fmla="*/ 5 w 31"/>
                  <a:gd name="T45" fmla="*/ 43 h 54"/>
                  <a:gd name="T46" fmla="*/ 8 w 31"/>
                  <a:gd name="T47" fmla="*/ 48 h 54"/>
                  <a:gd name="T48" fmla="*/ 9 w 31"/>
                  <a:gd name="T49" fmla="*/ 51 h 54"/>
                  <a:gd name="T50" fmla="*/ 14 w 31"/>
                  <a:gd name="T5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54">
                    <a:moveTo>
                      <a:pt x="14" y="0"/>
                    </a:moveTo>
                    <a:lnTo>
                      <a:pt x="8" y="1"/>
                    </a:lnTo>
                    <a:lnTo>
                      <a:pt x="3" y="10"/>
                    </a:lnTo>
                    <a:lnTo>
                      <a:pt x="0" y="22"/>
                    </a:lnTo>
                    <a:lnTo>
                      <a:pt x="0" y="30"/>
                    </a:lnTo>
                    <a:lnTo>
                      <a:pt x="3" y="43"/>
                    </a:lnTo>
                    <a:lnTo>
                      <a:pt x="8" y="51"/>
                    </a:lnTo>
                    <a:lnTo>
                      <a:pt x="14" y="54"/>
                    </a:lnTo>
                    <a:lnTo>
                      <a:pt x="18" y="54"/>
                    </a:lnTo>
                    <a:lnTo>
                      <a:pt x="24" y="51"/>
                    </a:lnTo>
                    <a:lnTo>
                      <a:pt x="29" y="43"/>
                    </a:lnTo>
                    <a:lnTo>
                      <a:pt x="31" y="30"/>
                    </a:lnTo>
                    <a:lnTo>
                      <a:pt x="31" y="22"/>
                    </a:lnTo>
                    <a:lnTo>
                      <a:pt x="29" y="10"/>
                    </a:lnTo>
                    <a:lnTo>
                      <a:pt x="24" y="1"/>
                    </a:lnTo>
                    <a:lnTo>
                      <a:pt x="18" y="0"/>
                    </a:lnTo>
                    <a:lnTo>
                      <a:pt x="14" y="0"/>
                    </a:lnTo>
                    <a:lnTo>
                      <a:pt x="9" y="1"/>
                    </a:lnTo>
                    <a:lnTo>
                      <a:pt x="8" y="4"/>
                    </a:lnTo>
                    <a:lnTo>
                      <a:pt x="5" y="10"/>
                    </a:lnTo>
                    <a:lnTo>
                      <a:pt x="3" y="22"/>
                    </a:lnTo>
                    <a:lnTo>
                      <a:pt x="3" y="30"/>
                    </a:lnTo>
                    <a:lnTo>
                      <a:pt x="5" y="43"/>
                    </a:lnTo>
                    <a:lnTo>
                      <a:pt x="8" y="48"/>
                    </a:lnTo>
                    <a:lnTo>
                      <a:pt x="9" y="51"/>
                    </a:lnTo>
                    <a:lnTo>
                      <a:pt x="14"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209" name="Freeform 819"/>
            <p:cNvSpPr>
              <a:spLocks/>
            </p:cNvSpPr>
            <p:nvPr/>
          </p:nvSpPr>
          <p:spPr bwMode="auto">
            <a:xfrm>
              <a:off x="3959226" y="3265488"/>
              <a:ext cx="17463" cy="85725"/>
            </a:xfrm>
            <a:custGeom>
              <a:avLst/>
              <a:gdLst>
                <a:gd name="T0" fmla="*/ 0 w 11"/>
                <a:gd name="T1" fmla="*/ 54 h 54"/>
                <a:gd name="T2" fmla="*/ 5 w 11"/>
                <a:gd name="T3" fmla="*/ 51 h 54"/>
                <a:gd name="T4" fmla="*/ 6 w 11"/>
                <a:gd name="T5" fmla="*/ 48 h 54"/>
                <a:gd name="T6" fmla="*/ 9 w 11"/>
                <a:gd name="T7" fmla="*/ 43 h 54"/>
                <a:gd name="T8" fmla="*/ 11 w 11"/>
                <a:gd name="T9" fmla="*/ 30 h 54"/>
                <a:gd name="T10" fmla="*/ 11 w 11"/>
                <a:gd name="T11" fmla="*/ 22 h 54"/>
                <a:gd name="T12" fmla="*/ 9 w 11"/>
                <a:gd name="T13" fmla="*/ 10 h 54"/>
                <a:gd name="T14" fmla="*/ 6 w 11"/>
                <a:gd name="T15" fmla="*/ 4 h 54"/>
                <a:gd name="T16" fmla="*/ 5 w 11"/>
                <a:gd name="T17" fmla="*/ 1 h 54"/>
                <a:gd name="T18" fmla="*/ 0 w 11"/>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54">
                  <a:moveTo>
                    <a:pt x="0" y="54"/>
                  </a:moveTo>
                  <a:lnTo>
                    <a:pt x="5" y="51"/>
                  </a:lnTo>
                  <a:lnTo>
                    <a:pt x="6" y="48"/>
                  </a:lnTo>
                  <a:lnTo>
                    <a:pt x="9" y="43"/>
                  </a:lnTo>
                  <a:lnTo>
                    <a:pt x="11" y="30"/>
                  </a:lnTo>
                  <a:lnTo>
                    <a:pt x="11" y="22"/>
                  </a:lnTo>
                  <a:lnTo>
                    <a:pt x="9" y="10"/>
                  </a:lnTo>
                  <a:lnTo>
                    <a:pt x="6" y="4"/>
                  </a:lnTo>
                  <a:lnTo>
                    <a:pt x="5" y="1"/>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0" name="Line 820"/>
            <p:cNvSpPr>
              <a:spLocks noChangeShapeType="1"/>
            </p:cNvSpPr>
            <p:nvPr/>
          </p:nvSpPr>
          <p:spPr bwMode="auto">
            <a:xfrm flipH="1">
              <a:off x="3763963" y="3586163"/>
              <a:ext cx="58738"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1" name="Freeform 821"/>
            <p:cNvSpPr>
              <a:spLocks/>
            </p:cNvSpPr>
            <p:nvPr/>
          </p:nvSpPr>
          <p:spPr bwMode="auto">
            <a:xfrm>
              <a:off x="3863976" y="3551238"/>
              <a:ext cx="42863" cy="34925"/>
            </a:xfrm>
            <a:custGeom>
              <a:avLst/>
              <a:gdLst>
                <a:gd name="T0" fmla="*/ 2 w 27"/>
                <a:gd name="T1" fmla="*/ 10 h 22"/>
                <a:gd name="T2" fmla="*/ 3 w 27"/>
                <a:gd name="T3" fmla="*/ 12 h 22"/>
                <a:gd name="T4" fmla="*/ 2 w 27"/>
                <a:gd name="T5" fmla="*/ 15 h 22"/>
                <a:gd name="T6" fmla="*/ 0 w 27"/>
                <a:gd name="T7" fmla="*/ 12 h 22"/>
                <a:gd name="T8" fmla="*/ 0 w 27"/>
                <a:gd name="T9" fmla="*/ 10 h 22"/>
                <a:gd name="T10" fmla="*/ 2 w 27"/>
                <a:gd name="T11" fmla="*/ 4 h 22"/>
                <a:gd name="T12" fmla="*/ 3 w 27"/>
                <a:gd name="T13" fmla="*/ 1 h 22"/>
                <a:gd name="T14" fmla="*/ 10 w 27"/>
                <a:gd name="T15" fmla="*/ 0 h 22"/>
                <a:gd name="T16" fmla="*/ 19 w 27"/>
                <a:gd name="T17" fmla="*/ 0 h 22"/>
                <a:gd name="T18" fmla="*/ 26 w 27"/>
                <a:gd name="T19" fmla="*/ 1 h 22"/>
                <a:gd name="T20" fmla="*/ 27 w 27"/>
                <a:gd name="T21" fmla="*/ 7 h 22"/>
                <a:gd name="T22" fmla="*/ 27 w 27"/>
                <a:gd name="T23" fmla="*/ 15 h 22"/>
                <a:gd name="T24" fmla="*/ 26 w 27"/>
                <a:gd name="T25" fmla="*/ 21 h 22"/>
                <a:gd name="T26" fmla="*/ 19 w 27"/>
                <a:gd name="T27" fmla="*/ 22 h 22"/>
                <a:gd name="T28" fmla="*/ 12 w 27"/>
                <a:gd name="T29"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22">
                  <a:moveTo>
                    <a:pt x="2" y="10"/>
                  </a:moveTo>
                  <a:lnTo>
                    <a:pt x="3" y="12"/>
                  </a:lnTo>
                  <a:lnTo>
                    <a:pt x="2" y="15"/>
                  </a:lnTo>
                  <a:lnTo>
                    <a:pt x="0" y="12"/>
                  </a:lnTo>
                  <a:lnTo>
                    <a:pt x="0" y="10"/>
                  </a:lnTo>
                  <a:lnTo>
                    <a:pt x="2" y="4"/>
                  </a:lnTo>
                  <a:lnTo>
                    <a:pt x="3" y="1"/>
                  </a:lnTo>
                  <a:lnTo>
                    <a:pt x="10" y="0"/>
                  </a:lnTo>
                  <a:lnTo>
                    <a:pt x="19" y="0"/>
                  </a:lnTo>
                  <a:lnTo>
                    <a:pt x="26" y="1"/>
                  </a:lnTo>
                  <a:lnTo>
                    <a:pt x="27" y="7"/>
                  </a:lnTo>
                  <a:lnTo>
                    <a:pt x="27" y="15"/>
                  </a:lnTo>
                  <a:lnTo>
                    <a:pt x="26" y="21"/>
                  </a:lnTo>
                  <a:lnTo>
                    <a:pt x="19" y="22"/>
                  </a:lnTo>
                  <a:lnTo>
                    <a:pt x="12" y="22"/>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2" name="Freeform 822"/>
            <p:cNvSpPr>
              <a:spLocks/>
            </p:cNvSpPr>
            <p:nvPr/>
          </p:nvSpPr>
          <p:spPr bwMode="auto">
            <a:xfrm>
              <a:off x="3863976" y="3551238"/>
              <a:ext cx="47625" cy="85725"/>
            </a:xfrm>
            <a:custGeom>
              <a:avLst/>
              <a:gdLst>
                <a:gd name="T0" fmla="*/ 19 w 30"/>
                <a:gd name="T1" fmla="*/ 0 h 54"/>
                <a:gd name="T2" fmla="*/ 24 w 30"/>
                <a:gd name="T3" fmla="*/ 1 h 54"/>
                <a:gd name="T4" fmla="*/ 26 w 30"/>
                <a:gd name="T5" fmla="*/ 7 h 54"/>
                <a:gd name="T6" fmla="*/ 26 w 30"/>
                <a:gd name="T7" fmla="*/ 15 h 54"/>
                <a:gd name="T8" fmla="*/ 24 w 30"/>
                <a:gd name="T9" fmla="*/ 21 h 54"/>
                <a:gd name="T10" fmla="*/ 19 w 30"/>
                <a:gd name="T11" fmla="*/ 22 h 54"/>
                <a:gd name="T12" fmla="*/ 24 w 30"/>
                <a:gd name="T13" fmla="*/ 25 h 54"/>
                <a:gd name="T14" fmla="*/ 27 w 30"/>
                <a:gd name="T15" fmla="*/ 30 h 54"/>
                <a:gd name="T16" fmla="*/ 30 w 30"/>
                <a:gd name="T17" fmla="*/ 36 h 54"/>
                <a:gd name="T18" fmla="*/ 30 w 30"/>
                <a:gd name="T19" fmla="*/ 43 h 54"/>
                <a:gd name="T20" fmla="*/ 27 w 30"/>
                <a:gd name="T21" fmla="*/ 48 h 54"/>
                <a:gd name="T22" fmla="*/ 26 w 30"/>
                <a:gd name="T23" fmla="*/ 51 h 54"/>
                <a:gd name="T24" fmla="*/ 19 w 30"/>
                <a:gd name="T25" fmla="*/ 54 h 54"/>
                <a:gd name="T26" fmla="*/ 10 w 30"/>
                <a:gd name="T27" fmla="*/ 54 h 54"/>
                <a:gd name="T28" fmla="*/ 3 w 30"/>
                <a:gd name="T29" fmla="*/ 51 h 54"/>
                <a:gd name="T30" fmla="*/ 2 w 30"/>
                <a:gd name="T31" fmla="*/ 48 h 54"/>
                <a:gd name="T32" fmla="*/ 0 w 30"/>
                <a:gd name="T33" fmla="*/ 43 h 54"/>
                <a:gd name="T34" fmla="*/ 0 w 30"/>
                <a:gd name="T35" fmla="*/ 40 h 54"/>
                <a:gd name="T36" fmla="*/ 2 w 30"/>
                <a:gd name="T37" fmla="*/ 39 h 54"/>
                <a:gd name="T38" fmla="*/ 3 w 30"/>
                <a:gd name="T39" fmla="*/ 40 h 54"/>
                <a:gd name="T40" fmla="*/ 2 w 30"/>
                <a:gd name="T41" fmla="*/ 43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0" h="54">
                  <a:moveTo>
                    <a:pt x="19" y="0"/>
                  </a:moveTo>
                  <a:lnTo>
                    <a:pt x="24" y="1"/>
                  </a:lnTo>
                  <a:lnTo>
                    <a:pt x="26" y="7"/>
                  </a:lnTo>
                  <a:lnTo>
                    <a:pt x="26" y="15"/>
                  </a:lnTo>
                  <a:lnTo>
                    <a:pt x="24" y="21"/>
                  </a:lnTo>
                  <a:lnTo>
                    <a:pt x="19" y="22"/>
                  </a:lnTo>
                  <a:lnTo>
                    <a:pt x="24" y="25"/>
                  </a:lnTo>
                  <a:lnTo>
                    <a:pt x="27" y="30"/>
                  </a:lnTo>
                  <a:lnTo>
                    <a:pt x="30" y="36"/>
                  </a:lnTo>
                  <a:lnTo>
                    <a:pt x="30" y="43"/>
                  </a:lnTo>
                  <a:lnTo>
                    <a:pt x="27" y="48"/>
                  </a:lnTo>
                  <a:lnTo>
                    <a:pt x="26" y="51"/>
                  </a:lnTo>
                  <a:lnTo>
                    <a:pt x="19" y="54"/>
                  </a:lnTo>
                  <a:lnTo>
                    <a:pt x="10" y="54"/>
                  </a:lnTo>
                  <a:lnTo>
                    <a:pt x="3" y="51"/>
                  </a:lnTo>
                  <a:lnTo>
                    <a:pt x="2" y="48"/>
                  </a:lnTo>
                  <a:lnTo>
                    <a:pt x="0" y="43"/>
                  </a:lnTo>
                  <a:lnTo>
                    <a:pt x="0" y="40"/>
                  </a:lnTo>
                  <a:lnTo>
                    <a:pt x="2" y="39"/>
                  </a:lnTo>
                  <a:lnTo>
                    <a:pt x="3" y="40"/>
                  </a:lnTo>
                  <a:lnTo>
                    <a:pt x="2" y="43"/>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3" name="Freeform 823"/>
            <p:cNvSpPr>
              <a:spLocks/>
            </p:cNvSpPr>
            <p:nvPr/>
          </p:nvSpPr>
          <p:spPr bwMode="auto">
            <a:xfrm>
              <a:off x="3894138" y="3595688"/>
              <a:ext cx="12700" cy="41275"/>
            </a:xfrm>
            <a:custGeom>
              <a:avLst/>
              <a:gdLst>
                <a:gd name="T0" fmla="*/ 7 w 8"/>
                <a:gd name="T1" fmla="*/ 0 h 26"/>
                <a:gd name="T2" fmla="*/ 8 w 8"/>
                <a:gd name="T3" fmla="*/ 8 h 26"/>
                <a:gd name="T4" fmla="*/ 8 w 8"/>
                <a:gd name="T5" fmla="*/ 15 h 26"/>
                <a:gd name="T6" fmla="*/ 7 w 8"/>
                <a:gd name="T7" fmla="*/ 20 h 26"/>
                <a:gd name="T8" fmla="*/ 5 w 8"/>
                <a:gd name="T9" fmla="*/ 23 h 26"/>
                <a:gd name="T10" fmla="*/ 0 w 8"/>
                <a:gd name="T11" fmla="*/ 26 h 26"/>
              </a:gdLst>
              <a:ahLst/>
              <a:cxnLst>
                <a:cxn ang="0">
                  <a:pos x="T0" y="T1"/>
                </a:cxn>
                <a:cxn ang="0">
                  <a:pos x="T2" y="T3"/>
                </a:cxn>
                <a:cxn ang="0">
                  <a:pos x="T4" y="T5"/>
                </a:cxn>
                <a:cxn ang="0">
                  <a:pos x="T6" y="T7"/>
                </a:cxn>
                <a:cxn ang="0">
                  <a:pos x="T8" y="T9"/>
                </a:cxn>
                <a:cxn ang="0">
                  <a:pos x="T10" y="T11"/>
                </a:cxn>
              </a:cxnLst>
              <a:rect l="0" t="0" r="r" b="b"/>
              <a:pathLst>
                <a:path w="8" h="26">
                  <a:moveTo>
                    <a:pt x="7" y="0"/>
                  </a:moveTo>
                  <a:lnTo>
                    <a:pt x="8" y="8"/>
                  </a:lnTo>
                  <a:lnTo>
                    <a:pt x="8" y="15"/>
                  </a:lnTo>
                  <a:lnTo>
                    <a:pt x="7" y="20"/>
                  </a:lnTo>
                  <a:lnTo>
                    <a:pt x="5" y="23"/>
                  </a:lnTo>
                  <a:lnTo>
                    <a:pt x="0" y="2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4" name="Freeform 824"/>
            <p:cNvSpPr>
              <a:spLocks/>
            </p:cNvSpPr>
            <p:nvPr/>
          </p:nvSpPr>
          <p:spPr bwMode="auto">
            <a:xfrm>
              <a:off x="3943351" y="3551238"/>
              <a:ext cx="15875" cy="85725"/>
            </a:xfrm>
            <a:custGeom>
              <a:avLst/>
              <a:gdLst>
                <a:gd name="T0" fmla="*/ 0 w 10"/>
                <a:gd name="T1" fmla="*/ 10 h 54"/>
                <a:gd name="T2" fmla="*/ 4 w 10"/>
                <a:gd name="T3" fmla="*/ 7 h 54"/>
                <a:gd name="T4" fmla="*/ 10 w 10"/>
                <a:gd name="T5" fmla="*/ 0 h 54"/>
                <a:gd name="T6" fmla="*/ 10 w 10"/>
                <a:gd name="T7" fmla="*/ 54 h 54"/>
              </a:gdLst>
              <a:ahLst/>
              <a:cxnLst>
                <a:cxn ang="0">
                  <a:pos x="T0" y="T1"/>
                </a:cxn>
                <a:cxn ang="0">
                  <a:pos x="T2" y="T3"/>
                </a:cxn>
                <a:cxn ang="0">
                  <a:pos x="T4" y="T5"/>
                </a:cxn>
                <a:cxn ang="0">
                  <a:pos x="T6" y="T7"/>
                </a:cxn>
              </a:cxnLst>
              <a:rect l="0" t="0" r="r" b="b"/>
              <a:pathLst>
                <a:path w="10" h="54">
                  <a:moveTo>
                    <a:pt x="0" y="10"/>
                  </a:moveTo>
                  <a:lnTo>
                    <a:pt x="4" y="7"/>
                  </a:lnTo>
                  <a:lnTo>
                    <a:pt x="10" y="0"/>
                  </a:lnTo>
                  <a:lnTo>
                    <a:pt x="10"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5" name="Line 825"/>
            <p:cNvSpPr>
              <a:spLocks noChangeShapeType="1"/>
            </p:cNvSpPr>
            <p:nvPr/>
          </p:nvSpPr>
          <p:spPr bwMode="auto">
            <a:xfrm>
              <a:off x="3956051" y="3552825"/>
              <a:ext cx="0" cy="84138"/>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6" name="Line 826"/>
            <p:cNvSpPr>
              <a:spLocks noChangeShapeType="1"/>
            </p:cNvSpPr>
            <p:nvPr/>
          </p:nvSpPr>
          <p:spPr bwMode="auto">
            <a:xfrm>
              <a:off x="3943351" y="3636963"/>
              <a:ext cx="3016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7" name="Line 827"/>
            <p:cNvSpPr>
              <a:spLocks noChangeShapeType="1"/>
            </p:cNvSpPr>
            <p:nvPr/>
          </p:nvSpPr>
          <p:spPr bwMode="auto">
            <a:xfrm flipH="1">
              <a:off x="3763963" y="3856038"/>
              <a:ext cx="58738"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8" name="Freeform 828"/>
            <p:cNvSpPr>
              <a:spLocks/>
            </p:cNvSpPr>
            <p:nvPr/>
          </p:nvSpPr>
          <p:spPr bwMode="auto">
            <a:xfrm>
              <a:off x="3863976" y="3817938"/>
              <a:ext cx="42863" cy="38100"/>
            </a:xfrm>
            <a:custGeom>
              <a:avLst/>
              <a:gdLst>
                <a:gd name="T0" fmla="*/ 2 w 27"/>
                <a:gd name="T1" fmla="*/ 10 h 24"/>
                <a:gd name="T2" fmla="*/ 3 w 27"/>
                <a:gd name="T3" fmla="*/ 13 h 24"/>
                <a:gd name="T4" fmla="*/ 2 w 27"/>
                <a:gd name="T5" fmla="*/ 16 h 24"/>
                <a:gd name="T6" fmla="*/ 0 w 27"/>
                <a:gd name="T7" fmla="*/ 13 h 24"/>
                <a:gd name="T8" fmla="*/ 0 w 27"/>
                <a:gd name="T9" fmla="*/ 10 h 24"/>
                <a:gd name="T10" fmla="*/ 2 w 27"/>
                <a:gd name="T11" fmla="*/ 6 h 24"/>
                <a:gd name="T12" fmla="*/ 3 w 27"/>
                <a:gd name="T13" fmla="*/ 3 h 24"/>
                <a:gd name="T14" fmla="*/ 10 w 27"/>
                <a:gd name="T15" fmla="*/ 0 h 24"/>
                <a:gd name="T16" fmla="*/ 19 w 27"/>
                <a:gd name="T17" fmla="*/ 0 h 24"/>
                <a:gd name="T18" fmla="*/ 26 w 27"/>
                <a:gd name="T19" fmla="*/ 3 h 24"/>
                <a:gd name="T20" fmla="*/ 27 w 27"/>
                <a:gd name="T21" fmla="*/ 7 h 24"/>
                <a:gd name="T22" fmla="*/ 27 w 27"/>
                <a:gd name="T23" fmla="*/ 16 h 24"/>
                <a:gd name="T24" fmla="*/ 26 w 27"/>
                <a:gd name="T25" fmla="*/ 21 h 24"/>
                <a:gd name="T26" fmla="*/ 19 w 27"/>
                <a:gd name="T27" fmla="*/ 24 h 24"/>
                <a:gd name="T28" fmla="*/ 12 w 27"/>
                <a:gd name="T29"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24">
                  <a:moveTo>
                    <a:pt x="2" y="10"/>
                  </a:moveTo>
                  <a:lnTo>
                    <a:pt x="3" y="13"/>
                  </a:lnTo>
                  <a:lnTo>
                    <a:pt x="2" y="16"/>
                  </a:lnTo>
                  <a:lnTo>
                    <a:pt x="0" y="13"/>
                  </a:lnTo>
                  <a:lnTo>
                    <a:pt x="0" y="10"/>
                  </a:lnTo>
                  <a:lnTo>
                    <a:pt x="2" y="6"/>
                  </a:lnTo>
                  <a:lnTo>
                    <a:pt x="3" y="3"/>
                  </a:lnTo>
                  <a:lnTo>
                    <a:pt x="10" y="0"/>
                  </a:lnTo>
                  <a:lnTo>
                    <a:pt x="19" y="0"/>
                  </a:lnTo>
                  <a:lnTo>
                    <a:pt x="26" y="3"/>
                  </a:lnTo>
                  <a:lnTo>
                    <a:pt x="27" y="7"/>
                  </a:lnTo>
                  <a:lnTo>
                    <a:pt x="27" y="16"/>
                  </a:lnTo>
                  <a:lnTo>
                    <a:pt x="26" y="21"/>
                  </a:lnTo>
                  <a:lnTo>
                    <a:pt x="19" y="24"/>
                  </a:lnTo>
                  <a:lnTo>
                    <a:pt x="12" y="2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9" name="Freeform 829"/>
            <p:cNvSpPr>
              <a:spLocks/>
            </p:cNvSpPr>
            <p:nvPr/>
          </p:nvSpPr>
          <p:spPr bwMode="auto">
            <a:xfrm>
              <a:off x="3863976" y="3817938"/>
              <a:ext cx="47625" cy="85725"/>
            </a:xfrm>
            <a:custGeom>
              <a:avLst/>
              <a:gdLst>
                <a:gd name="T0" fmla="*/ 19 w 30"/>
                <a:gd name="T1" fmla="*/ 0 h 54"/>
                <a:gd name="T2" fmla="*/ 24 w 30"/>
                <a:gd name="T3" fmla="*/ 3 h 54"/>
                <a:gd name="T4" fmla="*/ 26 w 30"/>
                <a:gd name="T5" fmla="*/ 7 h 54"/>
                <a:gd name="T6" fmla="*/ 26 w 30"/>
                <a:gd name="T7" fmla="*/ 16 h 54"/>
                <a:gd name="T8" fmla="*/ 24 w 30"/>
                <a:gd name="T9" fmla="*/ 21 h 54"/>
                <a:gd name="T10" fmla="*/ 19 w 30"/>
                <a:gd name="T11" fmla="*/ 24 h 54"/>
                <a:gd name="T12" fmla="*/ 24 w 30"/>
                <a:gd name="T13" fmla="*/ 25 h 54"/>
                <a:gd name="T14" fmla="*/ 27 w 30"/>
                <a:gd name="T15" fmla="*/ 31 h 54"/>
                <a:gd name="T16" fmla="*/ 30 w 30"/>
                <a:gd name="T17" fmla="*/ 36 h 54"/>
                <a:gd name="T18" fmla="*/ 30 w 30"/>
                <a:gd name="T19" fmla="*/ 45 h 54"/>
                <a:gd name="T20" fmla="*/ 27 w 30"/>
                <a:gd name="T21" fmla="*/ 49 h 54"/>
                <a:gd name="T22" fmla="*/ 26 w 30"/>
                <a:gd name="T23" fmla="*/ 52 h 54"/>
                <a:gd name="T24" fmla="*/ 19 w 30"/>
                <a:gd name="T25" fmla="*/ 54 h 54"/>
                <a:gd name="T26" fmla="*/ 10 w 30"/>
                <a:gd name="T27" fmla="*/ 54 h 54"/>
                <a:gd name="T28" fmla="*/ 3 w 30"/>
                <a:gd name="T29" fmla="*/ 52 h 54"/>
                <a:gd name="T30" fmla="*/ 2 w 30"/>
                <a:gd name="T31" fmla="*/ 49 h 54"/>
                <a:gd name="T32" fmla="*/ 0 w 30"/>
                <a:gd name="T33" fmla="*/ 45 h 54"/>
                <a:gd name="T34" fmla="*/ 0 w 30"/>
                <a:gd name="T35" fmla="*/ 42 h 54"/>
                <a:gd name="T36" fmla="*/ 2 w 30"/>
                <a:gd name="T37" fmla="*/ 39 h 54"/>
                <a:gd name="T38" fmla="*/ 3 w 30"/>
                <a:gd name="T39" fmla="*/ 42 h 54"/>
                <a:gd name="T40" fmla="*/ 2 w 30"/>
                <a:gd name="T41" fmla="*/ 4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0" h="54">
                  <a:moveTo>
                    <a:pt x="19" y="0"/>
                  </a:moveTo>
                  <a:lnTo>
                    <a:pt x="24" y="3"/>
                  </a:lnTo>
                  <a:lnTo>
                    <a:pt x="26" y="7"/>
                  </a:lnTo>
                  <a:lnTo>
                    <a:pt x="26" y="16"/>
                  </a:lnTo>
                  <a:lnTo>
                    <a:pt x="24" y="21"/>
                  </a:lnTo>
                  <a:lnTo>
                    <a:pt x="19" y="24"/>
                  </a:lnTo>
                  <a:lnTo>
                    <a:pt x="24" y="25"/>
                  </a:lnTo>
                  <a:lnTo>
                    <a:pt x="27" y="31"/>
                  </a:lnTo>
                  <a:lnTo>
                    <a:pt x="30" y="36"/>
                  </a:lnTo>
                  <a:lnTo>
                    <a:pt x="30" y="45"/>
                  </a:lnTo>
                  <a:lnTo>
                    <a:pt x="27" y="49"/>
                  </a:lnTo>
                  <a:lnTo>
                    <a:pt x="26" y="52"/>
                  </a:lnTo>
                  <a:lnTo>
                    <a:pt x="19" y="54"/>
                  </a:lnTo>
                  <a:lnTo>
                    <a:pt x="10" y="54"/>
                  </a:lnTo>
                  <a:lnTo>
                    <a:pt x="3" y="52"/>
                  </a:lnTo>
                  <a:lnTo>
                    <a:pt x="2" y="49"/>
                  </a:lnTo>
                  <a:lnTo>
                    <a:pt x="0" y="45"/>
                  </a:lnTo>
                  <a:lnTo>
                    <a:pt x="0" y="42"/>
                  </a:lnTo>
                  <a:lnTo>
                    <a:pt x="2" y="39"/>
                  </a:lnTo>
                  <a:lnTo>
                    <a:pt x="3" y="42"/>
                  </a:lnTo>
                  <a:lnTo>
                    <a:pt x="2" y="45"/>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0" name="Freeform 830"/>
            <p:cNvSpPr>
              <a:spLocks/>
            </p:cNvSpPr>
            <p:nvPr/>
          </p:nvSpPr>
          <p:spPr bwMode="auto">
            <a:xfrm>
              <a:off x="3894138" y="3862388"/>
              <a:ext cx="12700" cy="41275"/>
            </a:xfrm>
            <a:custGeom>
              <a:avLst/>
              <a:gdLst>
                <a:gd name="T0" fmla="*/ 7 w 8"/>
                <a:gd name="T1" fmla="*/ 0 h 26"/>
                <a:gd name="T2" fmla="*/ 8 w 8"/>
                <a:gd name="T3" fmla="*/ 8 h 26"/>
                <a:gd name="T4" fmla="*/ 8 w 8"/>
                <a:gd name="T5" fmla="*/ 17 h 26"/>
                <a:gd name="T6" fmla="*/ 7 w 8"/>
                <a:gd name="T7" fmla="*/ 21 h 26"/>
                <a:gd name="T8" fmla="*/ 5 w 8"/>
                <a:gd name="T9" fmla="*/ 24 h 26"/>
                <a:gd name="T10" fmla="*/ 0 w 8"/>
                <a:gd name="T11" fmla="*/ 26 h 26"/>
              </a:gdLst>
              <a:ahLst/>
              <a:cxnLst>
                <a:cxn ang="0">
                  <a:pos x="T0" y="T1"/>
                </a:cxn>
                <a:cxn ang="0">
                  <a:pos x="T2" y="T3"/>
                </a:cxn>
                <a:cxn ang="0">
                  <a:pos x="T4" y="T5"/>
                </a:cxn>
                <a:cxn ang="0">
                  <a:pos x="T6" y="T7"/>
                </a:cxn>
                <a:cxn ang="0">
                  <a:pos x="T8" y="T9"/>
                </a:cxn>
                <a:cxn ang="0">
                  <a:pos x="T10" y="T11"/>
                </a:cxn>
              </a:cxnLst>
              <a:rect l="0" t="0" r="r" b="b"/>
              <a:pathLst>
                <a:path w="8" h="26">
                  <a:moveTo>
                    <a:pt x="7" y="0"/>
                  </a:moveTo>
                  <a:lnTo>
                    <a:pt x="8" y="8"/>
                  </a:lnTo>
                  <a:lnTo>
                    <a:pt x="8" y="17"/>
                  </a:lnTo>
                  <a:lnTo>
                    <a:pt x="7" y="21"/>
                  </a:lnTo>
                  <a:lnTo>
                    <a:pt x="5" y="24"/>
                  </a:lnTo>
                  <a:lnTo>
                    <a:pt x="0" y="2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1" name="Freeform 831"/>
            <p:cNvSpPr>
              <a:spLocks/>
            </p:cNvSpPr>
            <p:nvPr/>
          </p:nvSpPr>
          <p:spPr bwMode="auto">
            <a:xfrm>
              <a:off x="3930651" y="3817938"/>
              <a:ext cx="49213" cy="85725"/>
            </a:xfrm>
            <a:custGeom>
              <a:avLst/>
              <a:gdLst>
                <a:gd name="T0" fmla="*/ 3 w 31"/>
                <a:gd name="T1" fmla="*/ 10 h 54"/>
                <a:gd name="T2" fmla="*/ 5 w 31"/>
                <a:gd name="T3" fmla="*/ 13 h 54"/>
                <a:gd name="T4" fmla="*/ 3 w 31"/>
                <a:gd name="T5" fmla="*/ 16 h 54"/>
                <a:gd name="T6" fmla="*/ 0 w 31"/>
                <a:gd name="T7" fmla="*/ 13 h 54"/>
                <a:gd name="T8" fmla="*/ 0 w 31"/>
                <a:gd name="T9" fmla="*/ 10 h 54"/>
                <a:gd name="T10" fmla="*/ 3 w 31"/>
                <a:gd name="T11" fmla="*/ 6 h 54"/>
                <a:gd name="T12" fmla="*/ 5 w 31"/>
                <a:gd name="T13" fmla="*/ 3 h 54"/>
                <a:gd name="T14" fmla="*/ 12 w 31"/>
                <a:gd name="T15" fmla="*/ 0 h 54"/>
                <a:gd name="T16" fmla="*/ 21 w 31"/>
                <a:gd name="T17" fmla="*/ 0 h 54"/>
                <a:gd name="T18" fmla="*/ 27 w 31"/>
                <a:gd name="T19" fmla="*/ 3 h 54"/>
                <a:gd name="T20" fmla="*/ 29 w 31"/>
                <a:gd name="T21" fmla="*/ 6 h 54"/>
                <a:gd name="T22" fmla="*/ 31 w 31"/>
                <a:gd name="T23" fmla="*/ 10 h 54"/>
                <a:gd name="T24" fmla="*/ 31 w 31"/>
                <a:gd name="T25" fmla="*/ 16 h 54"/>
                <a:gd name="T26" fmla="*/ 29 w 31"/>
                <a:gd name="T27" fmla="*/ 21 h 54"/>
                <a:gd name="T28" fmla="*/ 23 w 31"/>
                <a:gd name="T29" fmla="*/ 25 h 54"/>
                <a:gd name="T30" fmla="*/ 12 w 31"/>
                <a:gd name="T31" fmla="*/ 31 h 54"/>
                <a:gd name="T32" fmla="*/ 8 w 31"/>
                <a:gd name="T33" fmla="*/ 34 h 54"/>
                <a:gd name="T34" fmla="*/ 3 w 31"/>
                <a:gd name="T35" fmla="*/ 39 h 54"/>
                <a:gd name="T36" fmla="*/ 0 w 31"/>
                <a:gd name="T37" fmla="*/ 46 h 54"/>
                <a:gd name="T38" fmla="*/ 0 w 31"/>
                <a:gd name="T39"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1" h="54">
                  <a:moveTo>
                    <a:pt x="3" y="10"/>
                  </a:moveTo>
                  <a:lnTo>
                    <a:pt x="5" y="13"/>
                  </a:lnTo>
                  <a:lnTo>
                    <a:pt x="3" y="16"/>
                  </a:lnTo>
                  <a:lnTo>
                    <a:pt x="0" y="13"/>
                  </a:lnTo>
                  <a:lnTo>
                    <a:pt x="0" y="10"/>
                  </a:lnTo>
                  <a:lnTo>
                    <a:pt x="3" y="6"/>
                  </a:lnTo>
                  <a:lnTo>
                    <a:pt x="5" y="3"/>
                  </a:lnTo>
                  <a:lnTo>
                    <a:pt x="12" y="0"/>
                  </a:lnTo>
                  <a:lnTo>
                    <a:pt x="21" y="0"/>
                  </a:lnTo>
                  <a:lnTo>
                    <a:pt x="27" y="3"/>
                  </a:lnTo>
                  <a:lnTo>
                    <a:pt x="29" y="6"/>
                  </a:lnTo>
                  <a:lnTo>
                    <a:pt x="31" y="10"/>
                  </a:lnTo>
                  <a:lnTo>
                    <a:pt x="31" y="16"/>
                  </a:lnTo>
                  <a:lnTo>
                    <a:pt x="29" y="21"/>
                  </a:lnTo>
                  <a:lnTo>
                    <a:pt x="23" y="25"/>
                  </a:lnTo>
                  <a:lnTo>
                    <a:pt x="12" y="31"/>
                  </a:lnTo>
                  <a:lnTo>
                    <a:pt x="8" y="34"/>
                  </a:lnTo>
                  <a:lnTo>
                    <a:pt x="3" y="39"/>
                  </a:lnTo>
                  <a:lnTo>
                    <a:pt x="0" y="46"/>
                  </a:lnTo>
                  <a:lnTo>
                    <a:pt x="0"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2" name="Freeform 832"/>
            <p:cNvSpPr>
              <a:spLocks/>
            </p:cNvSpPr>
            <p:nvPr/>
          </p:nvSpPr>
          <p:spPr bwMode="auto">
            <a:xfrm>
              <a:off x="3949701" y="3817938"/>
              <a:ext cx="26988" cy="49213"/>
            </a:xfrm>
            <a:custGeom>
              <a:avLst/>
              <a:gdLst>
                <a:gd name="T0" fmla="*/ 9 w 17"/>
                <a:gd name="T1" fmla="*/ 0 h 31"/>
                <a:gd name="T2" fmla="*/ 12 w 17"/>
                <a:gd name="T3" fmla="*/ 3 h 31"/>
                <a:gd name="T4" fmla="*/ 15 w 17"/>
                <a:gd name="T5" fmla="*/ 6 h 31"/>
                <a:gd name="T6" fmla="*/ 17 w 17"/>
                <a:gd name="T7" fmla="*/ 10 h 31"/>
                <a:gd name="T8" fmla="*/ 17 w 17"/>
                <a:gd name="T9" fmla="*/ 16 h 31"/>
                <a:gd name="T10" fmla="*/ 15 w 17"/>
                <a:gd name="T11" fmla="*/ 21 h 31"/>
                <a:gd name="T12" fmla="*/ 9 w 17"/>
                <a:gd name="T13" fmla="*/ 25 h 31"/>
                <a:gd name="T14" fmla="*/ 0 w 17"/>
                <a:gd name="T15" fmla="*/ 31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31">
                  <a:moveTo>
                    <a:pt x="9" y="0"/>
                  </a:moveTo>
                  <a:lnTo>
                    <a:pt x="12" y="3"/>
                  </a:lnTo>
                  <a:lnTo>
                    <a:pt x="15" y="6"/>
                  </a:lnTo>
                  <a:lnTo>
                    <a:pt x="17" y="10"/>
                  </a:lnTo>
                  <a:lnTo>
                    <a:pt x="17" y="16"/>
                  </a:lnTo>
                  <a:lnTo>
                    <a:pt x="15" y="21"/>
                  </a:lnTo>
                  <a:lnTo>
                    <a:pt x="9" y="25"/>
                  </a:lnTo>
                  <a:lnTo>
                    <a:pt x="0" y="31"/>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 name="Freeform 833"/>
            <p:cNvSpPr>
              <a:spLocks/>
            </p:cNvSpPr>
            <p:nvPr/>
          </p:nvSpPr>
          <p:spPr bwMode="auto">
            <a:xfrm>
              <a:off x="3930651" y="3890963"/>
              <a:ext cx="49213" cy="9525"/>
            </a:xfrm>
            <a:custGeom>
              <a:avLst/>
              <a:gdLst>
                <a:gd name="T0" fmla="*/ 0 w 31"/>
                <a:gd name="T1" fmla="*/ 3 h 6"/>
                <a:gd name="T2" fmla="*/ 3 w 31"/>
                <a:gd name="T3" fmla="*/ 0 h 6"/>
                <a:gd name="T4" fmla="*/ 8 w 31"/>
                <a:gd name="T5" fmla="*/ 0 h 6"/>
                <a:gd name="T6" fmla="*/ 18 w 31"/>
                <a:gd name="T7" fmla="*/ 6 h 6"/>
                <a:gd name="T8" fmla="*/ 24 w 31"/>
                <a:gd name="T9" fmla="*/ 6 h 6"/>
                <a:gd name="T10" fmla="*/ 29 w 31"/>
                <a:gd name="T11" fmla="*/ 3 h 6"/>
                <a:gd name="T12" fmla="*/ 31 w 31"/>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31" h="6">
                  <a:moveTo>
                    <a:pt x="0" y="3"/>
                  </a:moveTo>
                  <a:lnTo>
                    <a:pt x="3" y="0"/>
                  </a:lnTo>
                  <a:lnTo>
                    <a:pt x="8" y="0"/>
                  </a:lnTo>
                  <a:lnTo>
                    <a:pt x="18" y="6"/>
                  </a:lnTo>
                  <a:lnTo>
                    <a:pt x="24" y="6"/>
                  </a:lnTo>
                  <a:lnTo>
                    <a:pt x="29" y="3"/>
                  </a:lnTo>
                  <a:lnTo>
                    <a:pt x="31"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 name="Freeform 834"/>
            <p:cNvSpPr>
              <a:spLocks/>
            </p:cNvSpPr>
            <p:nvPr/>
          </p:nvSpPr>
          <p:spPr bwMode="auto">
            <a:xfrm>
              <a:off x="3943351" y="3884613"/>
              <a:ext cx="36513" cy="19050"/>
            </a:xfrm>
            <a:custGeom>
              <a:avLst/>
              <a:gdLst>
                <a:gd name="T0" fmla="*/ 0 w 23"/>
                <a:gd name="T1" fmla="*/ 4 h 12"/>
                <a:gd name="T2" fmla="*/ 10 w 23"/>
                <a:gd name="T3" fmla="*/ 12 h 12"/>
                <a:gd name="T4" fmla="*/ 19 w 23"/>
                <a:gd name="T5" fmla="*/ 12 h 12"/>
                <a:gd name="T6" fmla="*/ 21 w 23"/>
                <a:gd name="T7" fmla="*/ 10 h 12"/>
                <a:gd name="T8" fmla="*/ 23 w 23"/>
                <a:gd name="T9" fmla="*/ 4 h 12"/>
                <a:gd name="T10" fmla="*/ 23 w 23"/>
                <a:gd name="T11" fmla="*/ 0 h 12"/>
              </a:gdLst>
              <a:ahLst/>
              <a:cxnLst>
                <a:cxn ang="0">
                  <a:pos x="T0" y="T1"/>
                </a:cxn>
                <a:cxn ang="0">
                  <a:pos x="T2" y="T3"/>
                </a:cxn>
                <a:cxn ang="0">
                  <a:pos x="T4" y="T5"/>
                </a:cxn>
                <a:cxn ang="0">
                  <a:pos x="T6" y="T7"/>
                </a:cxn>
                <a:cxn ang="0">
                  <a:pos x="T8" y="T9"/>
                </a:cxn>
                <a:cxn ang="0">
                  <a:pos x="T10" y="T11"/>
                </a:cxn>
              </a:cxnLst>
              <a:rect l="0" t="0" r="r" b="b"/>
              <a:pathLst>
                <a:path w="23" h="12">
                  <a:moveTo>
                    <a:pt x="0" y="4"/>
                  </a:moveTo>
                  <a:lnTo>
                    <a:pt x="10" y="12"/>
                  </a:lnTo>
                  <a:lnTo>
                    <a:pt x="19" y="12"/>
                  </a:lnTo>
                  <a:lnTo>
                    <a:pt x="21" y="10"/>
                  </a:lnTo>
                  <a:lnTo>
                    <a:pt x="23" y="4"/>
                  </a:lnTo>
                  <a:lnTo>
                    <a:pt x="23"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 name="Freeform 835"/>
            <p:cNvSpPr>
              <a:spLocks/>
            </p:cNvSpPr>
            <p:nvPr/>
          </p:nvSpPr>
          <p:spPr bwMode="auto">
            <a:xfrm>
              <a:off x="4033838" y="3289300"/>
              <a:ext cx="47625" cy="57150"/>
            </a:xfrm>
            <a:custGeom>
              <a:avLst/>
              <a:gdLst>
                <a:gd name="T0" fmla="*/ 6 w 30"/>
                <a:gd name="T1" fmla="*/ 3 h 36"/>
                <a:gd name="T2" fmla="*/ 0 w 30"/>
                <a:gd name="T3" fmla="*/ 0 h 36"/>
                <a:gd name="T4" fmla="*/ 12 w 30"/>
                <a:gd name="T5" fmla="*/ 0 h 36"/>
                <a:gd name="T6" fmla="*/ 6 w 30"/>
                <a:gd name="T7" fmla="*/ 3 h 36"/>
                <a:gd name="T8" fmla="*/ 2 w 30"/>
                <a:gd name="T9" fmla="*/ 7 h 36"/>
                <a:gd name="T10" fmla="*/ 0 w 30"/>
                <a:gd name="T11" fmla="*/ 15 h 36"/>
                <a:gd name="T12" fmla="*/ 0 w 30"/>
                <a:gd name="T13" fmla="*/ 24 h 36"/>
                <a:gd name="T14" fmla="*/ 2 w 30"/>
                <a:gd name="T15" fmla="*/ 31 h 36"/>
                <a:gd name="T16" fmla="*/ 6 w 30"/>
                <a:gd name="T17" fmla="*/ 36 h 36"/>
                <a:gd name="T18" fmla="*/ 10 w 30"/>
                <a:gd name="T19" fmla="*/ 36 h 36"/>
                <a:gd name="T20" fmla="*/ 15 w 30"/>
                <a:gd name="T21" fmla="*/ 33 h 36"/>
                <a:gd name="T22" fmla="*/ 17 w 30"/>
                <a:gd name="T23" fmla="*/ 31 h 36"/>
                <a:gd name="T24" fmla="*/ 19 w 30"/>
                <a:gd name="T25" fmla="*/ 25 h 36"/>
                <a:gd name="T26" fmla="*/ 24 w 30"/>
                <a:gd name="T27" fmla="*/ 10 h 36"/>
                <a:gd name="T28" fmla="*/ 26 w 30"/>
                <a:gd name="T29" fmla="*/ 6 h 36"/>
                <a:gd name="T30" fmla="*/ 30 w 30"/>
                <a:gd name="T31"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0" h="36">
                  <a:moveTo>
                    <a:pt x="6" y="3"/>
                  </a:moveTo>
                  <a:lnTo>
                    <a:pt x="0" y="0"/>
                  </a:lnTo>
                  <a:lnTo>
                    <a:pt x="12" y="0"/>
                  </a:lnTo>
                  <a:lnTo>
                    <a:pt x="6" y="3"/>
                  </a:lnTo>
                  <a:lnTo>
                    <a:pt x="2" y="7"/>
                  </a:lnTo>
                  <a:lnTo>
                    <a:pt x="0" y="15"/>
                  </a:lnTo>
                  <a:lnTo>
                    <a:pt x="0" y="24"/>
                  </a:lnTo>
                  <a:lnTo>
                    <a:pt x="2" y="31"/>
                  </a:lnTo>
                  <a:lnTo>
                    <a:pt x="6" y="36"/>
                  </a:lnTo>
                  <a:lnTo>
                    <a:pt x="10" y="36"/>
                  </a:lnTo>
                  <a:lnTo>
                    <a:pt x="15" y="33"/>
                  </a:lnTo>
                  <a:lnTo>
                    <a:pt x="17" y="31"/>
                  </a:lnTo>
                  <a:lnTo>
                    <a:pt x="19" y="25"/>
                  </a:lnTo>
                  <a:lnTo>
                    <a:pt x="24" y="10"/>
                  </a:lnTo>
                  <a:lnTo>
                    <a:pt x="26" y="6"/>
                  </a:lnTo>
                  <a:lnTo>
                    <a:pt x="3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 name="Freeform 836"/>
            <p:cNvSpPr>
              <a:spLocks/>
            </p:cNvSpPr>
            <p:nvPr/>
          </p:nvSpPr>
          <p:spPr bwMode="auto">
            <a:xfrm>
              <a:off x="4049713" y="3289300"/>
              <a:ext cx="55563" cy="57150"/>
            </a:xfrm>
            <a:custGeom>
              <a:avLst/>
              <a:gdLst>
                <a:gd name="T0" fmla="*/ 0 w 35"/>
                <a:gd name="T1" fmla="*/ 36 h 36"/>
                <a:gd name="T2" fmla="*/ 5 w 35"/>
                <a:gd name="T3" fmla="*/ 31 h 36"/>
                <a:gd name="T4" fmla="*/ 7 w 35"/>
                <a:gd name="T5" fmla="*/ 25 h 36"/>
                <a:gd name="T6" fmla="*/ 11 w 35"/>
                <a:gd name="T7" fmla="*/ 10 h 36"/>
                <a:gd name="T8" fmla="*/ 14 w 35"/>
                <a:gd name="T9" fmla="*/ 6 h 36"/>
                <a:gd name="T10" fmla="*/ 16 w 35"/>
                <a:gd name="T11" fmla="*/ 3 h 36"/>
                <a:gd name="T12" fmla="*/ 20 w 35"/>
                <a:gd name="T13" fmla="*/ 0 h 36"/>
                <a:gd name="T14" fmla="*/ 29 w 35"/>
                <a:gd name="T15" fmla="*/ 0 h 36"/>
                <a:gd name="T16" fmla="*/ 32 w 35"/>
                <a:gd name="T17" fmla="*/ 6 h 36"/>
                <a:gd name="T18" fmla="*/ 35 w 35"/>
                <a:gd name="T19" fmla="*/ 13 h 36"/>
                <a:gd name="T20" fmla="*/ 35 w 35"/>
                <a:gd name="T21" fmla="*/ 21 h 36"/>
                <a:gd name="T22" fmla="*/ 32 w 35"/>
                <a:gd name="T23" fmla="*/ 28 h 36"/>
                <a:gd name="T24" fmla="*/ 29 w 35"/>
                <a:gd name="T25" fmla="*/ 33 h 36"/>
                <a:gd name="T26" fmla="*/ 22 w 35"/>
                <a:gd name="T27" fmla="*/ 36 h 36"/>
                <a:gd name="T28" fmla="*/ 35 w 35"/>
                <a:gd name="T29" fmla="*/ 36 h 36"/>
                <a:gd name="T30" fmla="*/ 29 w 35"/>
                <a:gd name="T31" fmla="*/ 3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5" h="36">
                  <a:moveTo>
                    <a:pt x="0" y="36"/>
                  </a:moveTo>
                  <a:lnTo>
                    <a:pt x="5" y="31"/>
                  </a:lnTo>
                  <a:lnTo>
                    <a:pt x="7" y="25"/>
                  </a:lnTo>
                  <a:lnTo>
                    <a:pt x="11" y="10"/>
                  </a:lnTo>
                  <a:lnTo>
                    <a:pt x="14" y="6"/>
                  </a:lnTo>
                  <a:lnTo>
                    <a:pt x="16" y="3"/>
                  </a:lnTo>
                  <a:lnTo>
                    <a:pt x="20" y="0"/>
                  </a:lnTo>
                  <a:lnTo>
                    <a:pt x="29" y="0"/>
                  </a:lnTo>
                  <a:lnTo>
                    <a:pt x="32" y="6"/>
                  </a:lnTo>
                  <a:lnTo>
                    <a:pt x="35" y="13"/>
                  </a:lnTo>
                  <a:lnTo>
                    <a:pt x="35" y="21"/>
                  </a:lnTo>
                  <a:lnTo>
                    <a:pt x="32" y="28"/>
                  </a:lnTo>
                  <a:lnTo>
                    <a:pt x="29" y="33"/>
                  </a:lnTo>
                  <a:lnTo>
                    <a:pt x="22" y="36"/>
                  </a:lnTo>
                  <a:lnTo>
                    <a:pt x="35" y="36"/>
                  </a:lnTo>
                  <a:lnTo>
                    <a:pt x="29" y="33"/>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 name="Freeform 837"/>
            <p:cNvSpPr>
              <a:spLocks/>
            </p:cNvSpPr>
            <p:nvPr/>
          </p:nvSpPr>
          <p:spPr bwMode="auto">
            <a:xfrm>
              <a:off x="4033838" y="3252788"/>
              <a:ext cx="4763" cy="7938"/>
            </a:xfrm>
            <a:custGeom>
              <a:avLst/>
              <a:gdLst>
                <a:gd name="T0" fmla="*/ 0 w 3"/>
                <a:gd name="T1" fmla="*/ 2 h 5"/>
                <a:gd name="T2" fmla="*/ 2 w 3"/>
                <a:gd name="T3" fmla="*/ 5 h 5"/>
                <a:gd name="T4" fmla="*/ 3 w 3"/>
                <a:gd name="T5" fmla="*/ 2 h 5"/>
                <a:gd name="T6" fmla="*/ 2 w 3"/>
                <a:gd name="T7" fmla="*/ 0 h 5"/>
                <a:gd name="T8" fmla="*/ 0 w 3"/>
                <a:gd name="T9" fmla="*/ 2 h 5"/>
              </a:gdLst>
              <a:ahLst/>
              <a:cxnLst>
                <a:cxn ang="0">
                  <a:pos x="T0" y="T1"/>
                </a:cxn>
                <a:cxn ang="0">
                  <a:pos x="T2" y="T3"/>
                </a:cxn>
                <a:cxn ang="0">
                  <a:pos x="T4" y="T5"/>
                </a:cxn>
                <a:cxn ang="0">
                  <a:pos x="T6" y="T7"/>
                </a:cxn>
                <a:cxn ang="0">
                  <a:pos x="T8" y="T9"/>
                </a:cxn>
              </a:cxnLst>
              <a:rect l="0" t="0" r="r" b="b"/>
              <a:pathLst>
                <a:path w="3" h="5">
                  <a:moveTo>
                    <a:pt x="0" y="2"/>
                  </a:moveTo>
                  <a:lnTo>
                    <a:pt x="2" y="5"/>
                  </a:lnTo>
                  <a:lnTo>
                    <a:pt x="3" y="2"/>
                  </a:lnTo>
                  <a:lnTo>
                    <a:pt x="2" y="0"/>
                  </a:lnTo>
                  <a:lnTo>
                    <a:pt x="0" y="2"/>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 name="Line 838"/>
            <p:cNvSpPr>
              <a:spLocks noChangeShapeType="1"/>
            </p:cNvSpPr>
            <p:nvPr/>
          </p:nvSpPr>
          <p:spPr bwMode="auto">
            <a:xfrm>
              <a:off x="4057651" y="3255963"/>
              <a:ext cx="4762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9" name="Line 839"/>
            <p:cNvSpPr>
              <a:spLocks noChangeShapeType="1"/>
            </p:cNvSpPr>
            <p:nvPr/>
          </p:nvSpPr>
          <p:spPr bwMode="auto">
            <a:xfrm>
              <a:off x="4057651" y="3252788"/>
              <a:ext cx="4762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0" name="Line 840"/>
            <p:cNvSpPr>
              <a:spLocks noChangeShapeType="1"/>
            </p:cNvSpPr>
            <p:nvPr/>
          </p:nvSpPr>
          <p:spPr bwMode="auto">
            <a:xfrm flipV="1">
              <a:off x="4057651" y="3252788"/>
              <a:ext cx="0" cy="174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1" name="Line 841"/>
            <p:cNvSpPr>
              <a:spLocks noChangeShapeType="1"/>
            </p:cNvSpPr>
            <p:nvPr/>
          </p:nvSpPr>
          <p:spPr bwMode="auto">
            <a:xfrm flipV="1">
              <a:off x="4105276" y="3238500"/>
              <a:ext cx="0" cy="317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2" name="Line 842"/>
            <p:cNvSpPr>
              <a:spLocks noChangeShapeType="1"/>
            </p:cNvSpPr>
            <p:nvPr/>
          </p:nvSpPr>
          <p:spPr bwMode="auto">
            <a:xfrm>
              <a:off x="4033838" y="3170238"/>
              <a:ext cx="71438"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3" name="Line 843"/>
            <p:cNvSpPr>
              <a:spLocks noChangeShapeType="1"/>
            </p:cNvSpPr>
            <p:nvPr/>
          </p:nvSpPr>
          <p:spPr bwMode="auto">
            <a:xfrm>
              <a:off x="4033838" y="3165475"/>
              <a:ext cx="71438"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4" name="Freeform 844"/>
            <p:cNvSpPr>
              <a:spLocks/>
            </p:cNvSpPr>
            <p:nvPr/>
          </p:nvSpPr>
          <p:spPr bwMode="auto">
            <a:xfrm>
              <a:off x="4057651" y="3170238"/>
              <a:ext cx="47625" cy="49213"/>
            </a:xfrm>
            <a:custGeom>
              <a:avLst/>
              <a:gdLst>
                <a:gd name="T0" fmla="*/ 6 w 30"/>
                <a:gd name="T1" fmla="*/ 0 h 31"/>
                <a:gd name="T2" fmla="*/ 2 w 30"/>
                <a:gd name="T3" fmla="*/ 6 h 31"/>
                <a:gd name="T4" fmla="*/ 0 w 30"/>
                <a:gd name="T5" fmla="*/ 10 h 31"/>
                <a:gd name="T6" fmla="*/ 0 w 30"/>
                <a:gd name="T7" fmla="*/ 15 h 31"/>
                <a:gd name="T8" fmla="*/ 2 w 30"/>
                <a:gd name="T9" fmla="*/ 24 h 31"/>
                <a:gd name="T10" fmla="*/ 6 w 30"/>
                <a:gd name="T11" fmla="*/ 28 h 31"/>
                <a:gd name="T12" fmla="*/ 12 w 30"/>
                <a:gd name="T13" fmla="*/ 31 h 31"/>
                <a:gd name="T14" fmla="*/ 17 w 30"/>
                <a:gd name="T15" fmla="*/ 31 h 31"/>
                <a:gd name="T16" fmla="*/ 24 w 30"/>
                <a:gd name="T17" fmla="*/ 28 h 31"/>
                <a:gd name="T18" fmla="*/ 27 w 30"/>
                <a:gd name="T19" fmla="*/ 24 h 31"/>
                <a:gd name="T20" fmla="*/ 30 w 30"/>
                <a:gd name="T21" fmla="*/ 15 h 31"/>
                <a:gd name="T22" fmla="*/ 30 w 30"/>
                <a:gd name="T23" fmla="*/ 10 h 31"/>
                <a:gd name="T24" fmla="*/ 27 w 30"/>
                <a:gd name="T25" fmla="*/ 6 h 31"/>
                <a:gd name="T26" fmla="*/ 24 w 30"/>
                <a:gd name="T27"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 h="31">
                  <a:moveTo>
                    <a:pt x="6" y="0"/>
                  </a:moveTo>
                  <a:lnTo>
                    <a:pt x="2" y="6"/>
                  </a:lnTo>
                  <a:lnTo>
                    <a:pt x="0" y="10"/>
                  </a:lnTo>
                  <a:lnTo>
                    <a:pt x="0" y="15"/>
                  </a:lnTo>
                  <a:lnTo>
                    <a:pt x="2" y="24"/>
                  </a:lnTo>
                  <a:lnTo>
                    <a:pt x="6" y="28"/>
                  </a:lnTo>
                  <a:lnTo>
                    <a:pt x="12" y="31"/>
                  </a:lnTo>
                  <a:lnTo>
                    <a:pt x="17" y="31"/>
                  </a:lnTo>
                  <a:lnTo>
                    <a:pt x="24" y="28"/>
                  </a:lnTo>
                  <a:lnTo>
                    <a:pt x="27" y="24"/>
                  </a:lnTo>
                  <a:lnTo>
                    <a:pt x="30" y="15"/>
                  </a:lnTo>
                  <a:lnTo>
                    <a:pt x="30" y="10"/>
                  </a:lnTo>
                  <a:lnTo>
                    <a:pt x="27" y="6"/>
                  </a:lnTo>
                  <a:lnTo>
                    <a:pt x="24"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5" name="Freeform 845"/>
            <p:cNvSpPr>
              <a:spLocks/>
            </p:cNvSpPr>
            <p:nvPr/>
          </p:nvSpPr>
          <p:spPr bwMode="auto">
            <a:xfrm>
              <a:off x="4057651" y="3194050"/>
              <a:ext cx="47625" cy="20638"/>
            </a:xfrm>
            <a:custGeom>
              <a:avLst/>
              <a:gdLst>
                <a:gd name="T0" fmla="*/ 0 w 30"/>
                <a:gd name="T1" fmla="*/ 0 h 13"/>
                <a:gd name="T2" fmla="*/ 2 w 30"/>
                <a:gd name="T3" fmla="*/ 6 h 13"/>
                <a:gd name="T4" fmla="*/ 6 w 30"/>
                <a:gd name="T5" fmla="*/ 10 h 13"/>
                <a:gd name="T6" fmla="*/ 12 w 30"/>
                <a:gd name="T7" fmla="*/ 13 h 13"/>
                <a:gd name="T8" fmla="*/ 17 w 30"/>
                <a:gd name="T9" fmla="*/ 13 h 13"/>
                <a:gd name="T10" fmla="*/ 24 w 30"/>
                <a:gd name="T11" fmla="*/ 10 h 13"/>
                <a:gd name="T12" fmla="*/ 27 w 30"/>
                <a:gd name="T13" fmla="*/ 6 h 13"/>
                <a:gd name="T14" fmla="*/ 30 w 30"/>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13">
                  <a:moveTo>
                    <a:pt x="0" y="0"/>
                  </a:moveTo>
                  <a:lnTo>
                    <a:pt x="2" y="6"/>
                  </a:lnTo>
                  <a:lnTo>
                    <a:pt x="6" y="10"/>
                  </a:lnTo>
                  <a:lnTo>
                    <a:pt x="12" y="13"/>
                  </a:lnTo>
                  <a:lnTo>
                    <a:pt x="17" y="13"/>
                  </a:lnTo>
                  <a:lnTo>
                    <a:pt x="24" y="10"/>
                  </a:lnTo>
                  <a:lnTo>
                    <a:pt x="27" y="6"/>
                  </a:lnTo>
                  <a:lnTo>
                    <a:pt x="3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 name="Line 846"/>
            <p:cNvSpPr>
              <a:spLocks noChangeShapeType="1"/>
            </p:cNvSpPr>
            <p:nvPr/>
          </p:nvSpPr>
          <p:spPr bwMode="auto">
            <a:xfrm flipV="1">
              <a:off x="4033838" y="3165475"/>
              <a:ext cx="0" cy="15875"/>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 name="Line 847"/>
            <p:cNvSpPr>
              <a:spLocks noChangeShapeType="1"/>
            </p:cNvSpPr>
            <p:nvPr/>
          </p:nvSpPr>
          <p:spPr bwMode="auto">
            <a:xfrm flipV="1">
              <a:off x="4105276" y="3152775"/>
              <a:ext cx="0" cy="174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 name="Freeform 848"/>
            <p:cNvSpPr>
              <a:spLocks/>
            </p:cNvSpPr>
            <p:nvPr/>
          </p:nvSpPr>
          <p:spPr bwMode="auto">
            <a:xfrm>
              <a:off x="4057651" y="3079750"/>
              <a:ext cx="47625" cy="53975"/>
            </a:xfrm>
            <a:custGeom>
              <a:avLst/>
              <a:gdLst>
                <a:gd name="T0" fmla="*/ 12 w 30"/>
                <a:gd name="T1" fmla="*/ 31 h 34"/>
                <a:gd name="T2" fmla="*/ 12 w 30"/>
                <a:gd name="T3" fmla="*/ 0 h 34"/>
                <a:gd name="T4" fmla="*/ 9 w 30"/>
                <a:gd name="T5" fmla="*/ 0 h 34"/>
                <a:gd name="T6" fmla="*/ 4 w 30"/>
                <a:gd name="T7" fmla="*/ 3 h 34"/>
                <a:gd name="T8" fmla="*/ 2 w 30"/>
                <a:gd name="T9" fmla="*/ 6 h 34"/>
                <a:gd name="T10" fmla="*/ 0 w 30"/>
                <a:gd name="T11" fmla="*/ 10 h 34"/>
                <a:gd name="T12" fmla="*/ 0 w 30"/>
                <a:gd name="T13" fmla="*/ 18 h 34"/>
                <a:gd name="T14" fmla="*/ 2 w 30"/>
                <a:gd name="T15" fmla="*/ 27 h 34"/>
                <a:gd name="T16" fmla="*/ 6 w 30"/>
                <a:gd name="T17" fmla="*/ 31 h 34"/>
                <a:gd name="T18" fmla="*/ 12 w 30"/>
                <a:gd name="T19" fmla="*/ 34 h 34"/>
                <a:gd name="T20" fmla="*/ 17 w 30"/>
                <a:gd name="T21" fmla="*/ 34 h 34"/>
                <a:gd name="T22" fmla="*/ 24 w 30"/>
                <a:gd name="T23" fmla="*/ 31 h 34"/>
                <a:gd name="T24" fmla="*/ 27 w 30"/>
                <a:gd name="T25" fmla="*/ 27 h 34"/>
                <a:gd name="T26" fmla="*/ 30 w 30"/>
                <a:gd name="T27" fmla="*/ 18 h 34"/>
                <a:gd name="T28" fmla="*/ 30 w 30"/>
                <a:gd name="T29" fmla="*/ 13 h 34"/>
                <a:gd name="T30" fmla="*/ 27 w 30"/>
                <a:gd name="T31" fmla="*/ 6 h 34"/>
                <a:gd name="T32" fmla="*/ 24 w 30"/>
                <a:gd name="T33"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 h="34">
                  <a:moveTo>
                    <a:pt x="12" y="31"/>
                  </a:moveTo>
                  <a:lnTo>
                    <a:pt x="12" y="0"/>
                  </a:lnTo>
                  <a:lnTo>
                    <a:pt x="9" y="0"/>
                  </a:lnTo>
                  <a:lnTo>
                    <a:pt x="4" y="3"/>
                  </a:lnTo>
                  <a:lnTo>
                    <a:pt x="2" y="6"/>
                  </a:lnTo>
                  <a:lnTo>
                    <a:pt x="0" y="10"/>
                  </a:lnTo>
                  <a:lnTo>
                    <a:pt x="0" y="18"/>
                  </a:lnTo>
                  <a:lnTo>
                    <a:pt x="2" y="27"/>
                  </a:lnTo>
                  <a:lnTo>
                    <a:pt x="6" y="31"/>
                  </a:lnTo>
                  <a:lnTo>
                    <a:pt x="12" y="34"/>
                  </a:lnTo>
                  <a:lnTo>
                    <a:pt x="17" y="34"/>
                  </a:lnTo>
                  <a:lnTo>
                    <a:pt x="24" y="31"/>
                  </a:lnTo>
                  <a:lnTo>
                    <a:pt x="27" y="27"/>
                  </a:lnTo>
                  <a:lnTo>
                    <a:pt x="30" y="18"/>
                  </a:lnTo>
                  <a:lnTo>
                    <a:pt x="30" y="13"/>
                  </a:lnTo>
                  <a:lnTo>
                    <a:pt x="27" y="6"/>
                  </a:lnTo>
                  <a:lnTo>
                    <a:pt x="24"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9" name="Freeform 849"/>
            <p:cNvSpPr>
              <a:spLocks/>
            </p:cNvSpPr>
            <p:nvPr/>
          </p:nvSpPr>
          <p:spPr bwMode="auto">
            <a:xfrm>
              <a:off x="4060826" y="3084513"/>
              <a:ext cx="15875" cy="4763"/>
            </a:xfrm>
            <a:custGeom>
              <a:avLst/>
              <a:gdLst>
                <a:gd name="T0" fmla="*/ 10 w 10"/>
                <a:gd name="T1" fmla="*/ 0 h 3"/>
                <a:gd name="T2" fmla="*/ 4 w 10"/>
                <a:gd name="T3" fmla="*/ 0 h 3"/>
                <a:gd name="T4" fmla="*/ 0 w 10"/>
                <a:gd name="T5" fmla="*/ 3 h 3"/>
              </a:gdLst>
              <a:ahLst/>
              <a:cxnLst>
                <a:cxn ang="0">
                  <a:pos x="T0" y="T1"/>
                </a:cxn>
                <a:cxn ang="0">
                  <a:pos x="T2" y="T3"/>
                </a:cxn>
                <a:cxn ang="0">
                  <a:pos x="T4" y="T5"/>
                </a:cxn>
              </a:cxnLst>
              <a:rect l="0" t="0" r="r" b="b"/>
              <a:pathLst>
                <a:path w="10" h="3">
                  <a:moveTo>
                    <a:pt x="10" y="0"/>
                  </a:moveTo>
                  <a:lnTo>
                    <a:pt x="4" y="0"/>
                  </a:lnTo>
                  <a:lnTo>
                    <a:pt x="0" y="3"/>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0" name="Freeform 850"/>
            <p:cNvSpPr>
              <a:spLocks/>
            </p:cNvSpPr>
            <p:nvPr/>
          </p:nvSpPr>
          <p:spPr bwMode="auto">
            <a:xfrm>
              <a:off x="4057651" y="3108325"/>
              <a:ext cx="47625" cy="20638"/>
            </a:xfrm>
            <a:custGeom>
              <a:avLst/>
              <a:gdLst>
                <a:gd name="T0" fmla="*/ 0 w 30"/>
                <a:gd name="T1" fmla="*/ 0 h 13"/>
                <a:gd name="T2" fmla="*/ 2 w 30"/>
                <a:gd name="T3" fmla="*/ 6 h 13"/>
                <a:gd name="T4" fmla="*/ 6 w 30"/>
                <a:gd name="T5" fmla="*/ 10 h 13"/>
                <a:gd name="T6" fmla="*/ 12 w 30"/>
                <a:gd name="T7" fmla="*/ 13 h 13"/>
                <a:gd name="T8" fmla="*/ 17 w 30"/>
                <a:gd name="T9" fmla="*/ 13 h 13"/>
                <a:gd name="T10" fmla="*/ 24 w 30"/>
                <a:gd name="T11" fmla="*/ 10 h 13"/>
                <a:gd name="T12" fmla="*/ 27 w 30"/>
                <a:gd name="T13" fmla="*/ 6 h 13"/>
                <a:gd name="T14" fmla="*/ 30 w 30"/>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13">
                  <a:moveTo>
                    <a:pt x="0" y="0"/>
                  </a:moveTo>
                  <a:lnTo>
                    <a:pt x="2" y="6"/>
                  </a:lnTo>
                  <a:lnTo>
                    <a:pt x="6" y="10"/>
                  </a:lnTo>
                  <a:lnTo>
                    <a:pt x="12" y="13"/>
                  </a:lnTo>
                  <a:lnTo>
                    <a:pt x="17" y="13"/>
                  </a:lnTo>
                  <a:lnTo>
                    <a:pt x="24" y="10"/>
                  </a:lnTo>
                  <a:lnTo>
                    <a:pt x="27" y="6"/>
                  </a:lnTo>
                  <a:lnTo>
                    <a:pt x="3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1" name="Line 851"/>
            <p:cNvSpPr>
              <a:spLocks noChangeShapeType="1"/>
            </p:cNvSpPr>
            <p:nvPr/>
          </p:nvSpPr>
          <p:spPr bwMode="auto">
            <a:xfrm>
              <a:off x="4057651" y="3046413"/>
              <a:ext cx="4762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2" name="Line 852"/>
            <p:cNvSpPr>
              <a:spLocks noChangeShapeType="1"/>
            </p:cNvSpPr>
            <p:nvPr/>
          </p:nvSpPr>
          <p:spPr bwMode="auto">
            <a:xfrm>
              <a:off x="4057651" y="3043238"/>
              <a:ext cx="4762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3" name="Freeform 853"/>
            <p:cNvSpPr>
              <a:spLocks/>
            </p:cNvSpPr>
            <p:nvPr/>
          </p:nvSpPr>
          <p:spPr bwMode="auto">
            <a:xfrm>
              <a:off x="4057651" y="3005138"/>
              <a:ext cx="19050" cy="38100"/>
            </a:xfrm>
            <a:custGeom>
              <a:avLst/>
              <a:gdLst>
                <a:gd name="T0" fmla="*/ 12 w 12"/>
                <a:gd name="T1" fmla="*/ 24 h 24"/>
                <a:gd name="T2" fmla="*/ 6 w 12"/>
                <a:gd name="T3" fmla="*/ 21 h 24"/>
                <a:gd name="T4" fmla="*/ 2 w 12"/>
                <a:gd name="T5" fmla="*/ 17 h 24"/>
                <a:gd name="T6" fmla="*/ 0 w 12"/>
                <a:gd name="T7" fmla="*/ 11 h 24"/>
                <a:gd name="T8" fmla="*/ 0 w 12"/>
                <a:gd name="T9" fmla="*/ 3 h 24"/>
                <a:gd name="T10" fmla="*/ 2 w 12"/>
                <a:gd name="T11" fmla="*/ 0 h 24"/>
                <a:gd name="T12" fmla="*/ 4 w 12"/>
                <a:gd name="T13" fmla="*/ 0 h 24"/>
                <a:gd name="T14" fmla="*/ 6 w 12"/>
                <a:gd name="T15" fmla="*/ 3 h 24"/>
                <a:gd name="T16" fmla="*/ 4 w 12"/>
                <a:gd name="T17" fmla="*/ 6 h 24"/>
                <a:gd name="T18" fmla="*/ 2 w 12"/>
                <a:gd name="T19" fmla="*/ 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24">
                  <a:moveTo>
                    <a:pt x="12" y="24"/>
                  </a:moveTo>
                  <a:lnTo>
                    <a:pt x="6" y="21"/>
                  </a:lnTo>
                  <a:lnTo>
                    <a:pt x="2" y="17"/>
                  </a:lnTo>
                  <a:lnTo>
                    <a:pt x="0" y="11"/>
                  </a:lnTo>
                  <a:lnTo>
                    <a:pt x="0" y="3"/>
                  </a:lnTo>
                  <a:lnTo>
                    <a:pt x="2" y="0"/>
                  </a:lnTo>
                  <a:lnTo>
                    <a:pt x="4" y="0"/>
                  </a:lnTo>
                  <a:lnTo>
                    <a:pt x="6" y="3"/>
                  </a:lnTo>
                  <a:lnTo>
                    <a:pt x="4" y="6"/>
                  </a:lnTo>
                  <a:lnTo>
                    <a:pt x="2" y="3"/>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4" name="Line 854"/>
            <p:cNvSpPr>
              <a:spLocks noChangeShapeType="1"/>
            </p:cNvSpPr>
            <p:nvPr/>
          </p:nvSpPr>
          <p:spPr bwMode="auto">
            <a:xfrm flipV="1">
              <a:off x="4057651" y="3043238"/>
              <a:ext cx="0" cy="174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5" name="Line 855"/>
            <p:cNvSpPr>
              <a:spLocks noChangeShapeType="1"/>
            </p:cNvSpPr>
            <p:nvPr/>
          </p:nvSpPr>
          <p:spPr bwMode="auto">
            <a:xfrm flipV="1">
              <a:off x="4105276" y="3032125"/>
              <a:ext cx="0" cy="28575"/>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6" name="Freeform 856"/>
            <p:cNvSpPr>
              <a:spLocks/>
            </p:cNvSpPr>
            <p:nvPr/>
          </p:nvSpPr>
          <p:spPr bwMode="auto">
            <a:xfrm>
              <a:off x="4057651" y="2932113"/>
              <a:ext cx="47625" cy="53975"/>
            </a:xfrm>
            <a:custGeom>
              <a:avLst/>
              <a:gdLst>
                <a:gd name="T0" fmla="*/ 12 w 30"/>
                <a:gd name="T1" fmla="*/ 31 h 34"/>
                <a:gd name="T2" fmla="*/ 12 w 30"/>
                <a:gd name="T3" fmla="*/ 0 h 34"/>
                <a:gd name="T4" fmla="*/ 9 w 30"/>
                <a:gd name="T5" fmla="*/ 0 h 34"/>
                <a:gd name="T6" fmla="*/ 4 w 30"/>
                <a:gd name="T7" fmla="*/ 3 h 34"/>
                <a:gd name="T8" fmla="*/ 2 w 30"/>
                <a:gd name="T9" fmla="*/ 6 h 34"/>
                <a:gd name="T10" fmla="*/ 0 w 30"/>
                <a:gd name="T11" fmla="*/ 10 h 34"/>
                <a:gd name="T12" fmla="*/ 0 w 30"/>
                <a:gd name="T13" fmla="*/ 18 h 34"/>
                <a:gd name="T14" fmla="*/ 2 w 30"/>
                <a:gd name="T15" fmla="*/ 25 h 34"/>
                <a:gd name="T16" fmla="*/ 6 w 30"/>
                <a:gd name="T17" fmla="*/ 31 h 34"/>
                <a:gd name="T18" fmla="*/ 12 w 30"/>
                <a:gd name="T19" fmla="*/ 34 h 34"/>
                <a:gd name="T20" fmla="*/ 17 w 30"/>
                <a:gd name="T21" fmla="*/ 34 h 34"/>
                <a:gd name="T22" fmla="*/ 24 w 30"/>
                <a:gd name="T23" fmla="*/ 31 h 34"/>
                <a:gd name="T24" fmla="*/ 27 w 30"/>
                <a:gd name="T25" fmla="*/ 25 h 34"/>
                <a:gd name="T26" fmla="*/ 30 w 30"/>
                <a:gd name="T27" fmla="*/ 18 h 34"/>
                <a:gd name="T28" fmla="*/ 30 w 30"/>
                <a:gd name="T29" fmla="*/ 13 h 34"/>
                <a:gd name="T30" fmla="*/ 27 w 30"/>
                <a:gd name="T31" fmla="*/ 6 h 34"/>
                <a:gd name="T32" fmla="*/ 24 w 30"/>
                <a:gd name="T33"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 h="34">
                  <a:moveTo>
                    <a:pt x="12" y="31"/>
                  </a:moveTo>
                  <a:lnTo>
                    <a:pt x="12" y="0"/>
                  </a:lnTo>
                  <a:lnTo>
                    <a:pt x="9" y="0"/>
                  </a:lnTo>
                  <a:lnTo>
                    <a:pt x="4" y="3"/>
                  </a:lnTo>
                  <a:lnTo>
                    <a:pt x="2" y="6"/>
                  </a:lnTo>
                  <a:lnTo>
                    <a:pt x="0" y="10"/>
                  </a:lnTo>
                  <a:lnTo>
                    <a:pt x="0" y="18"/>
                  </a:lnTo>
                  <a:lnTo>
                    <a:pt x="2" y="25"/>
                  </a:lnTo>
                  <a:lnTo>
                    <a:pt x="6" y="31"/>
                  </a:lnTo>
                  <a:lnTo>
                    <a:pt x="12" y="34"/>
                  </a:lnTo>
                  <a:lnTo>
                    <a:pt x="17" y="34"/>
                  </a:lnTo>
                  <a:lnTo>
                    <a:pt x="24" y="31"/>
                  </a:lnTo>
                  <a:lnTo>
                    <a:pt x="27" y="25"/>
                  </a:lnTo>
                  <a:lnTo>
                    <a:pt x="30" y="18"/>
                  </a:lnTo>
                  <a:lnTo>
                    <a:pt x="30" y="13"/>
                  </a:lnTo>
                  <a:lnTo>
                    <a:pt x="27" y="6"/>
                  </a:lnTo>
                  <a:lnTo>
                    <a:pt x="24"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7" name="Freeform 857"/>
            <p:cNvSpPr>
              <a:spLocks/>
            </p:cNvSpPr>
            <p:nvPr/>
          </p:nvSpPr>
          <p:spPr bwMode="auto">
            <a:xfrm>
              <a:off x="4060826" y="2936875"/>
              <a:ext cx="15875" cy="4763"/>
            </a:xfrm>
            <a:custGeom>
              <a:avLst/>
              <a:gdLst>
                <a:gd name="T0" fmla="*/ 10 w 10"/>
                <a:gd name="T1" fmla="*/ 0 h 3"/>
                <a:gd name="T2" fmla="*/ 4 w 10"/>
                <a:gd name="T3" fmla="*/ 0 h 3"/>
                <a:gd name="T4" fmla="*/ 0 w 10"/>
                <a:gd name="T5" fmla="*/ 3 h 3"/>
              </a:gdLst>
              <a:ahLst/>
              <a:cxnLst>
                <a:cxn ang="0">
                  <a:pos x="T0" y="T1"/>
                </a:cxn>
                <a:cxn ang="0">
                  <a:pos x="T2" y="T3"/>
                </a:cxn>
                <a:cxn ang="0">
                  <a:pos x="T4" y="T5"/>
                </a:cxn>
              </a:cxnLst>
              <a:rect l="0" t="0" r="r" b="b"/>
              <a:pathLst>
                <a:path w="10" h="3">
                  <a:moveTo>
                    <a:pt x="10" y="0"/>
                  </a:moveTo>
                  <a:lnTo>
                    <a:pt x="4" y="0"/>
                  </a:lnTo>
                  <a:lnTo>
                    <a:pt x="0" y="3"/>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8" name="Freeform 858"/>
            <p:cNvSpPr>
              <a:spLocks/>
            </p:cNvSpPr>
            <p:nvPr/>
          </p:nvSpPr>
          <p:spPr bwMode="auto">
            <a:xfrm>
              <a:off x="4057651" y="2960688"/>
              <a:ext cx="47625" cy="20638"/>
            </a:xfrm>
            <a:custGeom>
              <a:avLst/>
              <a:gdLst>
                <a:gd name="T0" fmla="*/ 0 w 30"/>
                <a:gd name="T1" fmla="*/ 0 h 13"/>
                <a:gd name="T2" fmla="*/ 2 w 30"/>
                <a:gd name="T3" fmla="*/ 6 h 13"/>
                <a:gd name="T4" fmla="*/ 6 w 30"/>
                <a:gd name="T5" fmla="*/ 10 h 13"/>
                <a:gd name="T6" fmla="*/ 12 w 30"/>
                <a:gd name="T7" fmla="*/ 13 h 13"/>
                <a:gd name="T8" fmla="*/ 17 w 30"/>
                <a:gd name="T9" fmla="*/ 13 h 13"/>
                <a:gd name="T10" fmla="*/ 24 w 30"/>
                <a:gd name="T11" fmla="*/ 10 h 13"/>
                <a:gd name="T12" fmla="*/ 27 w 30"/>
                <a:gd name="T13" fmla="*/ 6 h 13"/>
                <a:gd name="T14" fmla="*/ 30 w 30"/>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13">
                  <a:moveTo>
                    <a:pt x="0" y="0"/>
                  </a:moveTo>
                  <a:lnTo>
                    <a:pt x="2" y="6"/>
                  </a:lnTo>
                  <a:lnTo>
                    <a:pt x="6" y="10"/>
                  </a:lnTo>
                  <a:lnTo>
                    <a:pt x="12" y="13"/>
                  </a:lnTo>
                  <a:lnTo>
                    <a:pt x="17" y="13"/>
                  </a:lnTo>
                  <a:lnTo>
                    <a:pt x="24" y="10"/>
                  </a:lnTo>
                  <a:lnTo>
                    <a:pt x="27" y="6"/>
                  </a:lnTo>
                  <a:lnTo>
                    <a:pt x="3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9" name="Freeform 859"/>
            <p:cNvSpPr>
              <a:spLocks/>
            </p:cNvSpPr>
            <p:nvPr/>
          </p:nvSpPr>
          <p:spPr bwMode="auto">
            <a:xfrm>
              <a:off x="4057651" y="2851150"/>
              <a:ext cx="47625" cy="52388"/>
            </a:xfrm>
            <a:custGeom>
              <a:avLst/>
              <a:gdLst>
                <a:gd name="T0" fmla="*/ 4 w 30"/>
                <a:gd name="T1" fmla="*/ 30 h 33"/>
                <a:gd name="T2" fmla="*/ 6 w 30"/>
                <a:gd name="T3" fmla="*/ 30 h 33"/>
                <a:gd name="T4" fmla="*/ 6 w 30"/>
                <a:gd name="T5" fmla="*/ 33 h 33"/>
                <a:gd name="T6" fmla="*/ 4 w 30"/>
                <a:gd name="T7" fmla="*/ 33 h 33"/>
                <a:gd name="T8" fmla="*/ 2 w 30"/>
                <a:gd name="T9" fmla="*/ 30 h 33"/>
                <a:gd name="T10" fmla="*/ 0 w 30"/>
                <a:gd name="T11" fmla="*/ 25 h 33"/>
                <a:gd name="T12" fmla="*/ 0 w 30"/>
                <a:gd name="T13" fmla="*/ 15 h 33"/>
                <a:gd name="T14" fmla="*/ 2 w 30"/>
                <a:gd name="T15" fmla="*/ 10 h 33"/>
                <a:gd name="T16" fmla="*/ 4 w 30"/>
                <a:gd name="T17" fmla="*/ 7 h 33"/>
                <a:gd name="T18" fmla="*/ 9 w 30"/>
                <a:gd name="T19" fmla="*/ 4 h 33"/>
                <a:gd name="T20" fmla="*/ 24 w 30"/>
                <a:gd name="T21" fmla="*/ 4 h 33"/>
                <a:gd name="T22" fmla="*/ 27 w 30"/>
                <a:gd name="T23" fmla="*/ 1 h 33"/>
                <a:gd name="T24" fmla="*/ 30 w 30"/>
                <a:gd name="T25"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33">
                  <a:moveTo>
                    <a:pt x="4" y="30"/>
                  </a:moveTo>
                  <a:lnTo>
                    <a:pt x="6" y="30"/>
                  </a:lnTo>
                  <a:lnTo>
                    <a:pt x="6" y="33"/>
                  </a:lnTo>
                  <a:lnTo>
                    <a:pt x="4" y="33"/>
                  </a:lnTo>
                  <a:lnTo>
                    <a:pt x="2" y="30"/>
                  </a:lnTo>
                  <a:lnTo>
                    <a:pt x="0" y="25"/>
                  </a:lnTo>
                  <a:lnTo>
                    <a:pt x="0" y="15"/>
                  </a:lnTo>
                  <a:lnTo>
                    <a:pt x="2" y="10"/>
                  </a:lnTo>
                  <a:lnTo>
                    <a:pt x="4" y="7"/>
                  </a:lnTo>
                  <a:lnTo>
                    <a:pt x="9" y="4"/>
                  </a:lnTo>
                  <a:lnTo>
                    <a:pt x="24" y="4"/>
                  </a:lnTo>
                  <a:lnTo>
                    <a:pt x="27" y="1"/>
                  </a:lnTo>
                  <a:lnTo>
                    <a:pt x="3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0" name="Freeform 860"/>
            <p:cNvSpPr>
              <a:spLocks/>
            </p:cNvSpPr>
            <p:nvPr/>
          </p:nvSpPr>
          <p:spPr bwMode="auto">
            <a:xfrm>
              <a:off x="4064001" y="2846388"/>
              <a:ext cx="41275" cy="15875"/>
            </a:xfrm>
            <a:custGeom>
              <a:avLst/>
              <a:gdLst>
                <a:gd name="T0" fmla="*/ 0 w 26"/>
                <a:gd name="T1" fmla="*/ 10 h 10"/>
                <a:gd name="T2" fmla="*/ 20 w 26"/>
                <a:gd name="T3" fmla="*/ 10 h 10"/>
                <a:gd name="T4" fmla="*/ 23 w 26"/>
                <a:gd name="T5" fmla="*/ 7 h 10"/>
                <a:gd name="T6" fmla="*/ 26 w 26"/>
                <a:gd name="T7" fmla="*/ 3 h 10"/>
                <a:gd name="T8" fmla="*/ 26 w 26"/>
                <a:gd name="T9" fmla="*/ 0 h 10"/>
              </a:gdLst>
              <a:ahLst/>
              <a:cxnLst>
                <a:cxn ang="0">
                  <a:pos x="T0" y="T1"/>
                </a:cxn>
                <a:cxn ang="0">
                  <a:pos x="T2" y="T3"/>
                </a:cxn>
                <a:cxn ang="0">
                  <a:pos x="T4" y="T5"/>
                </a:cxn>
                <a:cxn ang="0">
                  <a:pos x="T6" y="T7"/>
                </a:cxn>
                <a:cxn ang="0">
                  <a:pos x="T8" y="T9"/>
                </a:cxn>
              </a:cxnLst>
              <a:rect l="0" t="0" r="r" b="b"/>
              <a:pathLst>
                <a:path w="26" h="10">
                  <a:moveTo>
                    <a:pt x="0" y="10"/>
                  </a:moveTo>
                  <a:lnTo>
                    <a:pt x="20" y="10"/>
                  </a:lnTo>
                  <a:lnTo>
                    <a:pt x="23" y="7"/>
                  </a:lnTo>
                  <a:lnTo>
                    <a:pt x="26" y="3"/>
                  </a:lnTo>
                  <a:lnTo>
                    <a:pt x="26"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1" name="Freeform 861"/>
            <p:cNvSpPr>
              <a:spLocks/>
            </p:cNvSpPr>
            <p:nvPr/>
          </p:nvSpPr>
          <p:spPr bwMode="auto">
            <a:xfrm>
              <a:off x="4071938" y="2862263"/>
              <a:ext cx="33338" cy="46038"/>
            </a:xfrm>
            <a:custGeom>
              <a:avLst/>
              <a:gdLst>
                <a:gd name="T0" fmla="*/ 0 w 21"/>
                <a:gd name="T1" fmla="*/ 0 h 29"/>
                <a:gd name="T2" fmla="*/ 2 w 21"/>
                <a:gd name="T3" fmla="*/ 3 h 29"/>
                <a:gd name="T4" fmla="*/ 3 w 21"/>
                <a:gd name="T5" fmla="*/ 18 h 29"/>
                <a:gd name="T6" fmla="*/ 6 w 21"/>
                <a:gd name="T7" fmla="*/ 26 h 29"/>
                <a:gd name="T8" fmla="*/ 10 w 21"/>
                <a:gd name="T9" fmla="*/ 29 h 29"/>
                <a:gd name="T10" fmla="*/ 15 w 21"/>
                <a:gd name="T11" fmla="*/ 29 h 29"/>
                <a:gd name="T12" fmla="*/ 18 w 21"/>
                <a:gd name="T13" fmla="*/ 26 h 29"/>
                <a:gd name="T14" fmla="*/ 21 w 21"/>
                <a:gd name="T15" fmla="*/ 18 h 29"/>
                <a:gd name="T16" fmla="*/ 21 w 21"/>
                <a:gd name="T17" fmla="*/ 11 h 29"/>
                <a:gd name="T18" fmla="*/ 18 w 21"/>
                <a:gd name="T19" fmla="*/ 5 h 29"/>
                <a:gd name="T20" fmla="*/ 15 w 21"/>
                <a:gd name="T21"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29">
                  <a:moveTo>
                    <a:pt x="0" y="0"/>
                  </a:moveTo>
                  <a:lnTo>
                    <a:pt x="2" y="3"/>
                  </a:lnTo>
                  <a:lnTo>
                    <a:pt x="3" y="18"/>
                  </a:lnTo>
                  <a:lnTo>
                    <a:pt x="6" y="26"/>
                  </a:lnTo>
                  <a:lnTo>
                    <a:pt x="10" y="29"/>
                  </a:lnTo>
                  <a:lnTo>
                    <a:pt x="15" y="29"/>
                  </a:lnTo>
                  <a:lnTo>
                    <a:pt x="18" y="26"/>
                  </a:lnTo>
                  <a:lnTo>
                    <a:pt x="21" y="18"/>
                  </a:lnTo>
                  <a:lnTo>
                    <a:pt x="21" y="11"/>
                  </a:lnTo>
                  <a:lnTo>
                    <a:pt x="18" y="5"/>
                  </a:lnTo>
                  <a:lnTo>
                    <a:pt x="15"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2" name="Freeform 862"/>
            <p:cNvSpPr>
              <a:spLocks/>
            </p:cNvSpPr>
            <p:nvPr/>
          </p:nvSpPr>
          <p:spPr bwMode="auto">
            <a:xfrm>
              <a:off x="4076701" y="2890838"/>
              <a:ext cx="28575" cy="12700"/>
            </a:xfrm>
            <a:custGeom>
              <a:avLst/>
              <a:gdLst>
                <a:gd name="T0" fmla="*/ 0 w 18"/>
                <a:gd name="T1" fmla="*/ 0 h 8"/>
                <a:gd name="T2" fmla="*/ 3 w 18"/>
                <a:gd name="T3" fmla="*/ 5 h 8"/>
                <a:gd name="T4" fmla="*/ 7 w 18"/>
                <a:gd name="T5" fmla="*/ 8 h 8"/>
                <a:gd name="T6" fmla="*/ 12 w 18"/>
                <a:gd name="T7" fmla="*/ 8 h 8"/>
                <a:gd name="T8" fmla="*/ 15 w 18"/>
                <a:gd name="T9" fmla="*/ 5 h 8"/>
                <a:gd name="T10" fmla="*/ 18 w 18"/>
                <a:gd name="T11" fmla="*/ 0 h 8"/>
              </a:gdLst>
              <a:ahLst/>
              <a:cxnLst>
                <a:cxn ang="0">
                  <a:pos x="T0" y="T1"/>
                </a:cxn>
                <a:cxn ang="0">
                  <a:pos x="T2" y="T3"/>
                </a:cxn>
                <a:cxn ang="0">
                  <a:pos x="T4" y="T5"/>
                </a:cxn>
                <a:cxn ang="0">
                  <a:pos x="T6" y="T7"/>
                </a:cxn>
                <a:cxn ang="0">
                  <a:pos x="T8" y="T9"/>
                </a:cxn>
                <a:cxn ang="0">
                  <a:pos x="T10" y="T11"/>
                </a:cxn>
              </a:cxnLst>
              <a:rect l="0" t="0" r="r" b="b"/>
              <a:pathLst>
                <a:path w="18" h="8">
                  <a:moveTo>
                    <a:pt x="0" y="0"/>
                  </a:moveTo>
                  <a:lnTo>
                    <a:pt x="3" y="5"/>
                  </a:lnTo>
                  <a:lnTo>
                    <a:pt x="7" y="8"/>
                  </a:lnTo>
                  <a:lnTo>
                    <a:pt x="12" y="8"/>
                  </a:lnTo>
                  <a:lnTo>
                    <a:pt x="15" y="5"/>
                  </a:lnTo>
                  <a:lnTo>
                    <a:pt x="18"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3" name="Line 863"/>
            <p:cNvSpPr>
              <a:spLocks noChangeShapeType="1"/>
            </p:cNvSpPr>
            <p:nvPr/>
          </p:nvSpPr>
          <p:spPr bwMode="auto">
            <a:xfrm>
              <a:off x="4033838" y="2816225"/>
              <a:ext cx="71438"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4" name="Line 864"/>
            <p:cNvSpPr>
              <a:spLocks noChangeShapeType="1"/>
            </p:cNvSpPr>
            <p:nvPr/>
          </p:nvSpPr>
          <p:spPr bwMode="auto">
            <a:xfrm>
              <a:off x="4033838" y="2811463"/>
              <a:ext cx="71438"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5" name="Line 865"/>
            <p:cNvSpPr>
              <a:spLocks noChangeShapeType="1"/>
            </p:cNvSpPr>
            <p:nvPr/>
          </p:nvSpPr>
          <p:spPr bwMode="auto">
            <a:xfrm flipV="1">
              <a:off x="4033838" y="2811463"/>
              <a:ext cx="0" cy="174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6" name="Line 866"/>
            <p:cNvSpPr>
              <a:spLocks noChangeShapeType="1"/>
            </p:cNvSpPr>
            <p:nvPr/>
          </p:nvSpPr>
          <p:spPr bwMode="auto">
            <a:xfrm flipV="1">
              <a:off x="4105276" y="2800350"/>
              <a:ext cx="0" cy="28575"/>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7" name="Line 867"/>
            <p:cNvSpPr>
              <a:spLocks noChangeShapeType="1"/>
            </p:cNvSpPr>
            <p:nvPr/>
          </p:nvSpPr>
          <p:spPr bwMode="auto">
            <a:xfrm>
              <a:off x="4057651" y="2706688"/>
              <a:ext cx="76200"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8" name="Line 868"/>
            <p:cNvSpPr>
              <a:spLocks noChangeShapeType="1"/>
            </p:cNvSpPr>
            <p:nvPr/>
          </p:nvSpPr>
          <p:spPr bwMode="auto">
            <a:xfrm>
              <a:off x="4057651" y="2701925"/>
              <a:ext cx="76200"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9" name="Freeform 869"/>
            <p:cNvSpPr>
              <a:spLocks/>
            </p:cNvSpPr>
            <p:nvPr/>
          </p:nvSpPr>
          <p:spPr bwMode="auto">
            <a:xfrm>
              <a:off x="4057651" y="2652713"/>
              <a:ext cx="47625" cy="49213"/>
            </a:xfrm>
            <a:custGeom>
              <a:avLst/>
              <a:gdLst>
                <a:gd name="T0" fmla="*/ 6 w 30"/>
                <a:gd name="T1" fmla="*/ 31 h 31"/>
                <a:gd name="T2" fmla="*/ 2 w 30"/>
                <a:gd name="T3" fmla="*/ 25 h 31"/>
                <a:gd name="T4" fmla="*/ 0 w 30"/>
                <a:gd name="T5" fmla="*/ 21 h 31"/>
                <a:gd name="T6" fmla="*/ 0 w 30"/>
                <a:gd name="T7" fmla="*/ 15 h 31"/>
                <a:gd name="T8" fmla="*/ 2 w 30"/>
                <a:gd name="T9" fmla="*/ 7 h 31"/>
                <a:gd name="T10" fmla="*/ 6 w 30"/>
                <a:gd name="T11" fmla="*/ 3 h 31"/>
                <a:gd name="T12" fmla="*/ 12 w 30"/>
                <a:gd name="T13" fmla="*/ 0 h 31"/>
                <a:gd name="T14" fmla="*/ 17 w 30"/>
                <a:gd name="T15" fmla="*/ 0 h 31"/>
                <a:gd name="T16" fmla="*/ 24 w 30"/>
                <a:gd name="T17" fmla="*/ 3 h 31"/>
                <a:gd name="T18" fmla="*/ 27 w 30"/>
                <a:gd name="T19" fmla="*/ 7 h 31"/>
                <a:gd name="T20" fmla="*/ 30 w 30"/>
                <a:gd name="T21" fmla="*/ 15 h 31"/>
                <a:gd name="T22" fmla="*/ 30 w 30"/>
                <a:gd name="T23" fmla="*/ 21 h 31"/>
                <a:gd name="T24" fmla="*/ 27 w 30"/>
                <a:gd name="T25" fmla="*/ 25 h 31"/>
                <a:gd name="T26" fmla="*/ 24 w 30"/>
                <a:gd name="T27"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 h="31">
                  <a:moveTo>
                    <a:pt x="6" y="31"/>
                  </a:moveTo>
                  <a:lnTo>
                    <a:pt x="2" y="25"/>
                  </a:lnTo>
                  <a:lnTo>
                    <a:pt x="0" y="21"/>
                  </a:lnTo>
                  <a:lnTo>
                    <a:pt x="0" y="15"/>
                  </a:lnTo>
                  <a:lnTo>
                    <a:pt x="2" y="7"/>
                  </a:lnTo>
                  <a:lnTo>
                    <a:pt x="6" y="3"/>
                  </a:lnTo>
                  <a:lnTo>
                    <a:pt x="12" y="0"/>
                  </a:lnTo>
                  <a:lnTo>
                    <a:pt x="17" y="0"/>
                  </a:lnTo>
                  <a:lnTo>
                    <a:pt x="24" y="3"/>
                  </a:lnTo>
                  <a:lnTo>
                    <a:pt x="27" y="7"/>
                  </a:lnTo>
                  <a:lnTo>
                    <a:pt x="30" y="15"/>
                  </a:lnTo>
                  <a:lnTo>
                    <a:pt x="30" y="21"/>
                  </a:lnTo>
                  <a:lnTo>
                    <a:pt x="27" y="25"/>
                  </a:lnTo>
                  <a:lnTo>
                    <a:pt x="24" y="31"/>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0" name="Freeform 870"/>
            <p:cNvSpPr>
              <a:spLocks/>
            </p:cNvSpPr>
            <p:nvPr/>
          </p:nvSpPr>
          <p:spPr bwMode="auto">
            <a:xfrm>
              <a:off x="4057651" y="2657475"/>
              <a:ext cx="47625" cy="19050"/>
            </a:xfrm>
            <a:custGeom>
              <a:avLst/>
              <a:gdLst>
                <a:gd name="T0" fmla="*/ 0 w 30"/>
                <a:gd name="T1" fmla="*/ 12 h 12"/>
                <a:gd name="T2" fmla="*/ 2 w 30"/>
                <a:gd name="T3" fmla="*/ 7 h 12"/>
                <a:gd name="T4" fmla="*/ 6 w 30"/>
                <a:gd name="T5" fmla="*/ 3 h 12"/>
                <a:gd name="T6" fmla="*/ 12 w 30"/>
                <a:gd name="T7" fmla="*/ 0 h 12"/>
                <a:gd name="T8" fmla="*/ 17 w 30"/>
                <a:gd name="T9" fmla="*/ 0 h 12"/>
                <a:gd name="T10" fmla="*/ 24 w 30"/>
                <a:gd name="T11" fmla="*/ 3 h 12"/>
                <a:gd name="T12" fmla="*/ 27 w 30"/>
                <a:gd name="T13" fmla="*/ 7 h 12"/>
                <a:gd name="T14" fmla="*/ 30 w 30"/>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12">
                  <a:moveTo>
                    <a:pt x="0" y="12"/>
                  </a:moveTo>
                  <a:lnTo>
                    <a:pt x="2" y="7"/>
                  </a:lnTo>
                  <a:lnTo>
                    <a:pt x="6" y="3"/>
                  </a:lnTo>
                  <a:lnTo>
                    <a:pt x="12" y="0"/>
                  </a:lnTo>
                  <a:lnTo>
                    <a:pt x="17" y="0"/>
                  </a:lnTo>
                  <a:lnTo>
                    <a:pt x="24" y="3"/>
                  </a:lnTo>
                  <a:lnTo>
                    <a:pt x="27" y="7"/>
                  </a:lnTo>
                  <a:lnTo>
                    <a:pt x="30" y="12"/>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1" name="Line 871"/>
            <p:cNvSpPr>
              <a:spLocks noChangeShapeType="1"/>
            </p:cNvSpPr>
            <p:nvPr/>
          </p:nvSpPr>
          <p:spPr bwMode="auto">
            <a:xfrm flipV="1">
              <a:off x="4057651" y="2701925"/>
              <a:ext cx="0" cy="174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2" name="Line 872"/>
            <p:cNvSpPr>
              <a:spLocks noChangeShapeType="1"/>
            </p:cNvSpPr>
            <p:nvPr/>
          </p:nvSpPr>
          <p:spPr bwMode="auto">
            <a:xfrm flipV="1">
              <a:off x="4133851" y="2690813"/>
              <a:ext cx="0" cy="28575"/>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3" name="Freeform 873"/>
            <p:cNvSpPr>
              <a:spLocks/>
            </p:cNvSpPr>
            <p:nvPr/>
          </p:nvSpPr>
          <p:spPr bwMode="auto">
            <a:xfrm>
              <a:off x="4057651" y="2573338"/>
              <a:ext cx="47625" cy="55563"/>
            </a:xfrm>
            <a:custGeom>
              <a:avLst/>
              <a:gdLst>
                <a:gd name="T0" fmla="*/ 12 w 30"/>
                <a:gd name="T1" fmla="*/ 32 h 35"/>
                <a:gd name="T2" fmla="*/ 12 w 30"/>
                <a:gd name="T3" fmla="*/ 0 h 35"/>
                <a:gd name="T4" fmla="*/ 9 w 30"/>
                <a:gd name="T5" fmla="*/ 0 h 35"/>
                <a:gd name="T6" fmla="*/ 4 w 30"/>
                <a:gd name="T7" fmla="*/ 3 h 35"/>
                <a:gd name="T8" fmla="*/ 2 w 30"/>
                <a:gd name="T9" fmla="*/ 6 h 35"/>
                <a:gd name="T10" fmla="*/ 0 w 30"/>
                <a:gd name="T11" fmla="*/ 11 h 35"/>
                <a:gd name="T12" fmla="*/ 0 w 30"/>
                <a:gd name="T13" fmla="*/ 18 h 35"/>
                <a:gd name="T14" fmla="*/ 2 w 30"/>
                <a:gd name="T15" fmla="*/ 27 h 35"/>
                <a:gd name="T16" fmla="*/ 6 w 30"/>
                <a:gd name="T17" fmla="*/ 32 h 35"/>
                <a:gd name="T18" fmla="*/ 12 w 30"/>
                <a:gd name="T19" fmla="*/ 35 h 35"/>
                <a:gd name="T20" fmla="*/ 17 w 30"/>
                <a:gd name="T21" fmla="*/ 35 h 35"/>
                <a:gd name="T22" fmla="*/ 24 w 30"/>
                <a:gd name="T23" fmla="*/ 32 h 35"/>
                <a:gd name="T24" fmla="*/ 27 w 30"/>
                <a:gd name="T25" fmla="*/ 27 h 35"/>
                <a:gd name="T26" fmla="*/ 30 w 30"/>
                <a:gd name="T27" fmla="*/ 18 h 35"/>
                <a:gd name="T28" fmla="*/ 30 w 30"/>
                <a:gd name="T29" fmla="*/ 14 h 35"/>
                <a:gd name="T30" fmla="*/ 27 w 30"/>
                <a:gd name="T31" fmla="*/ 6 h 35"/>
                <a:gd name="T32" fmla="*/ 24 w 30"/>
                <a:gd name="T33"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 h="35">
                  <a:moveTo>
                    <a:pt x="12" y="32"/>
                  </a:moveTo>
                  <a:lnTo>
                    <a:pt x="12" y="0"/>
                  </a:lnTo>
                  <a:lnTo>
                    <a:pt x="9" y="0"/>
                  </a:lnTo>
                  <a:lnTo>
                    <a:pt x="4" y="3"/>
                  </a:lnTo>
                  <a:lnTo>
                    <a:pt x="2" y="6"/>
                  </a:lnTo>
                  <a:lnTo>
                    <a:pt x="0" y="11"/>
                  </a:lnTo>
                  <a:lnTo>
                    <a:pt x="0" y="18"/>
                  </a:lnTo>
                  <a:lnTo>
                    <a:pt x="2" y="27"/>
                  </a:lnTo>
                  <a:lnTo>
                    <a:pt x="6" y="32"/>
                  </a:lnTo>
                  <a:lnTo>
                    <a:pt x="12" y="35"/>
                  </a:lnTo>
                  <a:lnTo>
                    <a:pt x="17" y="35"/>
                  </a:lnTo>
                  <a:lnTo>
                    <a:pt x="24" y="32"/>
                  </a:lnTo>
                  <a:lnTo>
                    <a:pt x="27" y="27"/>
                  </a:lnTo>
                  <a:lnTo>
                    <a:pt x="30" y="18"/>
                  </a:lnTo>
                  <a:lnTo>
                    <a:pt x="30" y="14"/>
                  </a:lnTo>
                  <a:lnTo>
                    <a:pt x="27" y="6"/>
                  </a:lnTo>
                  <a:lnTo>
                    <a:pt x="24"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4" name="Freeform 874"/>
            <p:cNvSpPr>
              <a:spLocks/>
            </p:cNvSpPr>
            <p:nvPr/>
          </p:nvSpPr>
          <p:spPr bwMode="auto">
            <a:xfrm>
              <a:off x="4060826" y="2578100"/>
              <a:ext cx="15875" cy="4763"/>
            </a:xfrm>
            <a:custGeom>
              <a:avLst/>
              <a:gdLst>
                <a:gd name="T0" fmla="*/ 10 w 10"/>
                <a:gd name="T1" fmla="*/ 0 h 3"/>
                <a:gd name="T2" fmla="*/ 4 w 10"/>
                <a:gd name="T3" fmla="*/ 0 h 3"/>
                <a:gd name="T4" fmla="*/ 0 w 10"/>
                <a:gd name="T5" fmla="*/ 3 h 3"/>
              </a:gdLst>
              <a:ahLst/>
              <a:cxnLst>
                <a:cxn ang="0">
                  <a:pos x="T0" y="T1"/>
                </a:cxn>
                <a:cxn ang="0">
                  <a:pos x="T2" y="T3"/>
                </a:cxn>
                <a:cxn ang="0">
                  <a:pos x="T4" y="T5"/>
                </a:cxn>
              </a:cxnLst>
              <a:rect l="0" t="0" r="r" b="b"/>
              <a:pathLst>
                <a:path w="10" h="3">
                  <a:moveTo>
                    <a:pt x="10" y="0"/>
                  </a:moveTo>
                  <a:lnTo>
                    <a:pt x="4" y="0"/>
                  </a:lnTo>
                  <a:lnTo>
                    <a:pt x="0" y="3"/>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5" name="Freeform 875"/>
            <p:cNvSpPr>
              <a:spLocks/>
            </p:cNvSpPr>
            <p:nvPr/>
          </p:nvSpPr>
          <p:spPr bwMode="auto">
            <a:xfrm>
              <a:off x="4057651" y="2601913"/>
              <a:ext cx="47625" cy="22225"/>
            </a:xfrm>
            <a:custGeom>
              <a:avLst/>
              <a:gdLst>
                <a:gd name="T0" fmla="*/ 0 w 30"/>
                <a:gd name="T1" fmla="*/ 0 h 14"/>
                <a:gd name="T2" fmla="*/ 2 w 30"/>
                <a:gd name="T3" fmla="*/ 6 h 14"/>
                <a:gd name="T4" fmla="*/ 6 w 30"/>
                <a:gd name="T5" fmla="*/ 11 h 14"/>
                <a:gd name="T6" fmla="*/ 12 w 30"/>
                <a:gd name="T7" fmla="*/ 14 h 14"/>
                <a:gd name="T8" fmla="*/ 17 w 30"/>
                <a:gd name="T9" fmla="*/ 14 h 14"/>
                <a:gd name="T10" fmla="*/ 24 w 30"/>
                <a:gd name="T11" fmla="*/ 11 h 14"/>
                <a:gd name="T12" fmla="*/ 27 w 30"/>
                <a:gd name="T13" fmla="*/ 6 h 14"/>
                <a:gd name="T14" fmla="*/ 30 w 30"/>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14">
                  <a:moveTo>
                    <a:pt x="0" y="0"/>
                  </a:moveTo>
                  <a:lnTo>
                    <a:pt x="2" y="6"/>
                  </a:lnTo>
                  <a:lnTo>
                    <a:pt x="6" y="11"/>
                  </a:lnTo>
                  <a:lnTo>
                    <a:pt x="12" y="14"/>
                  </a:lnTo>
                  <a:lnTo>
                    <a:pt x="17" y="14"/>
                  </a:lnTo>
                  <a:lnTo>
                    <a:pt x="24" y="11"/>
                  </a:lnTo>
                  <a:lnTo>
                    <a:pt x="27" y="6"/>
                  </a:lnTo>
                  <a:lnTo>
                    <a:pt x="3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6" name="Line 876"/>
            <p:cNvSpPr>
              <a:spLocks noChangeShapeType="1"/>
            </p:cNvSpPr>
            <p:nvPr/>
          </p:nvSpPr>
          <p:spPr bwMode="auto">
            <a:xfrm>
              <a:off x="4057651" y="2543175"/>
              <a:ext cx="4762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7" name="Line 877"/>
            <p:cNvSpPr>
              <a:spLocks noChangeShapeType="1"/>
            </p:cNvSpPr>
            <p:nvPr/>
          </p:nvSpPr>
          <p:spPr bwMode="auto">
            <a:xfrm>
              <a:off x="4057651" y="2538413"/>
              <a:ext cx="4762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8" name="Freeform 878"/>
            <p:cNvSpPr>
              <a:spLocks/>
            </p:cNvSpPr>
            <p:nvPr/>
          </p:nvSpPr>
          <p:spPr bwMode="auto">
            <a:xfrm>
              <a:off x="4057651" y="2500313"/>
              <a:ext cx="19050" cy="38100"/>
            </a:xfrm>
            <a:custGeom>
              <a:avLst/>
              <a:gdLst>
                <a:gd name="T0" fmla="*/ 12 w 12"/>
                <a:gd name="T1" fmla="*/ 24 h 24"/>
                <a:gd name="T2" fmla="*/ 6 w 12"/>
                <a:gd name="T3" fmla="*/ 21 h 24"/>
                <a:gd name="T4" fmla="*/ 2 w 12"/>
                <a:gd name="T5" fmla="*/ 16 h 24"/>
                <a:gd name="T6" fmla="*/ 0 w 12"/>
                <a:gd name="T7" fmla="*/ 10 h 24"/>
                <a:gd name="T8" fmla="*/ 0 w 12"/>
                <a:gd name="T9" fmla="*/ 3 h 24"/>
                <a:gd name="T10" fmla="*/ 2 w 12"/>
                <a:gd name="T11" fmla="*/ 0 h 24"/>
                <a:gd name="T12" fmla="*/ 4 w 12"/>
                <a:gd name="T13" fmla="*/ 0 h 24"/>
                <a:gd name="T14" fmla="*/ 6 w 12"/>
                <a:gd name="T15" fmla="*/ 3 h 24"/>
                <a:gd name="T16" fmla="*/ 4 w 12"/>
                <a:gd name="T17" fmla="*/ 6 h 24"/>
                <a:gd name="T18" fmla="*/ 2 w 12"/>
                <a:gd name="T19" fmla="*/ 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24">
                  <a:moveTo>
                    <a:pt x="12" y="24"/>
                  </a:moveTo>
                  <a:lnTo>
                    <a:pt x="6" y="21"/>
                  </a:lnTo>
                  <a:lnTo>
                    <a:pt x="2" y="16"/>
                  </a:lnTo>
                  <a:lnTo>
                    <a:pt x="0" y="10"/>
                  </a:lnTo>
                  <a:lnTo>
                    <a:pt x="0" y="3"/>
                  </a:lnTo>
                  <a:lnTo>
                    <a:pt x="2" y="0"/>
                  </a:lnTo>
                  <a:lnTo>
                    <a:pt x="4" y="0"/>
                  </a:lnTo>
                  <a:lnTo>
                    <a:pt x="6" y="3"/>
                  </a:lnTo>
                  <a:lnTo>
                    <a:pt x="4" y="6"/>
                  </a:lnTo>
                  <a:lnTo>
                    <a:pt x="2" y="3"/>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9" name="Line 879"/>
            <p:cNvSpPr>
              <a:spLocks noChangeShapeType="1"/>
            </p:cNvSpPr>
            <p:nvPr/>
          </p:nvSpPr>
          <p:spPr bwMode="auto">
            <a:xfrm flipV="1">
              <a:off x="4057651" y="2538413"/>
              <a:ext cx="0" cy="15875"/>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0" name="Line 880"/>
            <p:cNvSpPr>
              <a:spLocks noChangeShapeType="1"/>
            </p:cNvSpPr>
            <p:nvPr/>
          </p:nvSpPr>
          <p:spPr bwMode="auto">
            <a:xfrm flipV="1">
              <a:off x="4105276" y="2525713"/>
              <a:ext cx="0" cy="28575"/>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1" name="Freeform 881"/>
            <p:cNvSpPr>
              <a:spLocks/>
            </p:cNvSpPr>
            <p:nvPr/>
          </p:nvSpPr>
          <p:spPr bwMode="auto">
            <a:xfrm>
              <a:off x="4033838" y="2468563"/>
              <a:ext cx="4763" cy="7938"/>
            </a:xfrm>
            <a:custGeom>
              <a:avLst/>
              <a:gdLst>
                <a:gd name="T0" fmla="*/ 0 w 3"/>
                <a:gd name="T1" fmla="*/ 2 h 5"/>
                <a:gd name="T2" fmla="*/ 2 w 3"/>
                <a:gd name="T3" fmla="*/ 5 h 5"/>
                <a:gd name="T4" fmla="*/ 3 w 3"/>
                <a:gd name="T5" fmla="*/ 2 h 5"/>
                <a:gd name="T6" fmla="*/ 2 w 3"/>
                <a:gd name="T7" fmla="*/ 0 h 5"/>
                <a:gd name="T8" fmla="*/ 0 w 3"/>
                <a:gd name="T9" fmla="*/ 2 h 5"/>
              </a:gdLst>
              <a:ahLst/>
              <a:cxnLst>
                <a:cxn ang="0">
                  <a:pos x="T0" y="T1"/>
                </a:cxn>
                <a:cxn ang="0">
                  <a:pos x="T2" y="T3"/>
                </a:cxn>
                <a:cxn ang="0">
                  <a:pos x="T4" y="T5"/>
                </a:cxn>
                <a:cxn ang="0">
                  <a:pos x="T6" y="T7"/>
                </a:cxn>
                <a:cxn ang="0">
                  <a:pos x="T8" y="T9"/>
                </a:cxn>
              </a:cxnLst>
              <a:rect l="0" t="0" r="r" b="b"/>
              <a:pathLst>
                <a:path w="3" h="5">
                  <a:moveTo>
                    <a:pt x="0" y="2"/>
                  </a:moveTo>
                  <a:lnTo>
                    <a:pt x="2" y="5"/>
                  </a:lnTo>
                  <a:lnTo>
                    <a:pt x="3" y="2"/>
                  </a:lnTo>
                  <a:lnTo>
                    <a:pt x="2" y="0"/>
                  </a:lnTo>
                  <a:lnTo>
                    <a:pt x="0" y="2"/>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2" name="Line 882"/>
            <p:cNvSpPr>
              <a:spLocks noChangeShapeType="1"/>
            </p:cNvSpPr>
            <p:nvPr/>
          </p:nvSpPr>
          <p:spPr bwMode="auto">
            <a:xfrm>
              <a:off x="4057651" y="2471738"/>
              <a:ext cx="4762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3" name="Line 883"/>
            <p:cNvSpPr>
              <a:spLocks noChangeShapeType="1"/>
            </p:cNvSpPr>
            <p:nvPr/>
          </p:nvSpPr>
          <p:spPr bwMode="auto">
            <a:xfrm>
              <a:off x="4057651" y="2468563"/>
              <a:ext cx="4762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4" name="Line 884"/>
            <p:cNvSpPr>
              <a:spLocks noChangeShapeType="1"/>
            </p:cNvSpPr>
            <p:nvPr/>
          </p:nvSpPr>
          <p:spPr bwMode="auto">
            <a:xfrm flipV="1">
              <a:off x="4057651" y="2468563"/>
              <a:ext cx="0" cy="14288"/>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5" name="Line 885"/>
            <p:cNvSpPr>
              <a:spLocks noChangeShapeType="1"/>
            </p:cNvSpPr>
            <p:nvPr/>
          </p:nvSpPr>
          <p:spPr bwMode="auto">
            <a:xfrm flipV="1">
              <a:off x="4105276" y="2454275"/>
              <a:ext cx="0" cy="28575"/>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6" name="Freeform 886"/>
            <p:cNvSpPr>
              <a:spLocks/>
            </p:cNvSpPr>
            <p:nvPr/>
          </p:nvSpPr>
          <p:spPr bwMode="auto">
            <a:xfrm>
              <a:off x="4057651" y="2378075"/>
              <a:ext cx="47625" cy="57150"/>
            </a:xfrm>
            <a:custGeom>
              <a:avLst/>
              <a:gdLst>
                <a:gd name="T0" fmla="*/ 0 w 30"/>
                <a:gd name="T1" fmla="*/ 21 h 36"/>
                <a:gd name="T2" fmla="*/ 2 w 30"/>
                <a:gd name="T3" fmla="*/ 29 h 36"/>
                <a:gd name="T4" fmla="*/ 6 w 30"/>
                <a:gd name="T5" fmla="*/ 33 h 36"/>
                <a:gd name="T6" fmla="*/ 12 w 30"/>
                <a:gd name="T7" fmla="*/ 36 h 36"/>
                <a:gd name="T8" fmla="*/ 17 w 30"/>
                <a:gd name="T9" fmla="*/ 36 h 36"/>
                <a:gd name="T10" fmla="*/ 24 w 30"/>
                <a:gd name="T11" fmla="*/ 33 h 36"/>
                <a:gd name="T12" fmla="*/ 27 w 30"/>
                <a:gd name="T13" fmla="*/ 29 h 36"/>
                <a:gd name="T14" fmla="*/ 30 w 30"/>
                <a:gd name="T15" fmla="*/ 21 h 36"/>
                <a:gd name="T16" fmla="*/ 30 w 30"/>
                <a:gd name="T17" fmla="*/ 15 h 36"/>
                <a:gd name="T18" fmla="*/ 27 w 30"/>
                <a:gd name="T19" fmla="*/ 8 h 36"/>
                <a:gd name="T20" fmla="*/ 24 w 30"/>
                <a:gd name="T21" fmla="*/ 3 h 36"/>
                <a:gd name="T22" fmla="*/ 17 w 30"/>
                <a:gd name="T23" fmla="*/ 0 h 36"/>
                <a:gd name="T24" fmla="*/ 12 w 30"/>
                <a:gd name="T25" fmla="*/ 0 h 36"/>
                <a:gd name="T26" fmla="*/ 6 w 30"/>
                <a:gd name="T27" fmla="*/ 3 h 36"/>
                <a:gd name="T28" fmla="*/ 2 w 30"/>
                <a:gd name="T29" fmla="*/ 8 h 36"/>
                <a:gd name="T30" fmla="*/ 0 w 30"/>
                <a:gd name="T31" fmla="*/ 15 h 36"/>
                <a:gd name="T32" fmla="*/ 0 w 30"/>
                <a:gd name="T33" fmla="*/ 21 h 36"/>
                <a:gd name="T34" fmla="*/ 2 w 30"/>
                <a:gd name="T35" fmla="*/ 26 h 36"/>
                <a:gd name="T36" fmla="*/ 6 w 30"/>
                <a:gd name="T37" fmla="*/ 30 h 36"/>
                <a:gd name="T38" fmla="*/ 12 w 30"/>
                <a:gd name="T39" fmla="*/ 33 h 36"/>
                <a:gd name="T40" fmla="*/ 17 w 30"/>
                <a:gd name="T41" fmla="*/ 33 h 36"/>
                <a:gd name="T42" fmla="*/ 24 w 30"/>
                <a:gd name="T43" fmla="*/ 30 h 36"/>
                <a:gd name="T44" fmla="*/ 27 w 30"/>
                <a:gd name="T45" fmla="*/ 26 h 36"/>
                <a:gd name="T46" fmla="*/ 30 w 30"/>
                <a:gd name="T47" fmla="*/ 2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0" h="36">
                  <a:moveTo>
                    <a:pt x="0" y="21"/>
                  </a:moveTo>
                  <a:lnTo>
                    <a:pt x="2" y="29"/>
                  </a:lnTo>
                  <a:lnTo>
                    <a:pt x="6" y="33"/>
                  </a:lnTo>
                  <a:lnTo>
                    <a:pt x="12" y="36"/>
                  </a:lnTo>
                  <a:lnTo>
                    <a:pt x="17" y="36"/>
                  </a:lnTo>
                  <a:lnTo>
                    <a:pt x="24" y="33"/>
                  </a:lnTo>
                  <a:lnTo>
                    <a:pt x="27" y="29"/>
                  </a:lnTo>
                  <a:lnTo>
                    <a:pt x="30" y="21"/>
                  </a:lnTo>
                  <a:lnTo>
                    <a:pt x="30" y="15"/>
                  </a:lnTo>
                  <a:lnTo>
                    <a:pt x="27" y="8"/>
                  </a:lnTo>
                  <a:lnTo>
                    <a:pt x="24" y="3"/>
                  </a:lnTo>
                  <a:lnTo>
                    <a:pt x="17" y="0"/>
                  </a:lnTo>
                  <a:lnTo>
                    <a:pt x="12" y="0"/>
                  </a:lnTo>
                  <a:lnTo>
                    <a:pt x="6" y="3"/>
                  </a:lnTo>
                  <a:lnTo>
                    <a:pt x="2" y="8"/>
                  </a:lnTo>
                  <a:lnTo>
                    <a:pt x="0" y="15"/>
                  </a:lnTo>
                  <a:lnTo>
                    <a:pt x="0" y="21"/>
                  </a:lnTo>
                  <a:lnTo>
                    <a:pt x="2" y="26"/>
                  </a:lnTo>
                  <a:lnTo>
                    <a:pt x="6" y="30"/>
                  </a:lnTo>
                  <a:lnTo>
                    <a:pt x="12" y="33"/>
                  </a:lnTo>
                  <a:lnTo>
                    <a:pt x="17" y="33"/>
                  </a:lnTo>
                  <a:lnTo>
                    <a:pt x="24" y="30"/>
                  </a:lnTo>
                  <a:lnTo>
                    <a:pt x="27" y="26"/>
                  </a:lnTo>
                  <a:lnTo>
                    <a:pt x="30" y="21"/>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7" name="Freeform 887"/>
            <p:cNvSpPr>
              <a:spLocks/>
            </p:cNvSpPr>
            <p:nvPr/>
          </p:nvSpPr>
          <p:spPr bwMode="auto">
            <a:xfrm>
              <a:off x="4057651" y="2382838"/>
              <a:ext cx="47625" cy="19050"/>
            </a:xfrm>
            <a:custGeom>
              <a:avLst/>
              <a:gdLst>
                <a:gd name="T0" fmla="*/ 30 w 30"/>
                <a:gd name="T1" fmla="*/ 12 h 12"/>
                <a:gd name="T2" fmla="*/ 27 w 30"/>
                <a:gd name="T3" fmla="*/ 8 h 12"/>
                <a:gd name="T4" fmla="*/ 24 w 30"/>
                <a:gd name="T5" fmla="*/ 2 h 12"/>
                <a:gd name="T6" fmla="*/ 17 w 30"/>
                <a:gd name="T7" fmla="*/ 0 h 12"/>
                <a:gd name="T8" fmla="*/ 12 w 30"/>
                <a:gd name="T9" fmla="*/ 0 h 12"/>
                <a:gd name="T10" fmla="*/ 6 w 30"/>
                <a:gd name="T11" fmla="*/ 2 h 12"/>
                <a:gd name="T12" fmla="*/ 2 w 30"/>
                <a:gd name="T13" fmla="*/ 8 h 12"/>
                <a:gd name="T14" fmla="*/ 0 w 30"/>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12">
                  <a:moveTo>
                    <a:pt x="30" y="12"/>
                  </a:moveTo>
                  <a:lnTo>
                    <a:pt x="27" y="8"/>
                  </a:lnTo>
                  <a:lnTo>
                    <a:pt x="24" y="2"/>
                  </a:lnTo>
                  <a:lnTo>
                    <a:pt x="17" y="0"/>
                  </a:lnTo>
                  <a:lnTo>
                    <a:pt x="12" y="0"/>
                  </a:lnTo>
                  <a:lnTo>
                    <a:pt x="6" y="2"/>
                  </a:lnTo>
                  <a:lnTo>
                    <a:pt x="2" y="8"/>
                  </a:lnTo>
                  <a:lnTo>
                    <a:pt x="0" y="12"/>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8" name="Line 888"/>
            <p:cNvSpPr>
              <a:spLocks noChangeShapeType="1"/>
            </p:cNvSpPr>
            <p:nvPr/>
          </p:nvSpPr>
          <p:spPr bwMode="auto">
            <a:xfrm>
              <a:off x="4033838" y="2305050"/>
              <a:ext cx="71438"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9" name="Line 889"/>
            <p:cNvSpPr>
              <a:spLocks noChangeShapeType="1"/>
            </p:cNvSpPr>
            <p:nvPr/>
          </p:nvSpPr>
          <p:spPr bwMode="auto">
            <a:xfrm>
              <a:off x="4033838" y="2300288"/>
              <a:ext cx="71438"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0" name="Freeform 890"/>
            <p:cNvSpPr>
              <a:spLocks/>
            </p:cNvSpPr>
            <p:nvPr/>
          </p:nvSpPr>
          <p:spPr bwMode="auto">
            <a:xfrm>
              <a:off x="4057651" y="2305050"/>
              <a:ext cx="47625" cy="47625"/>
            </a:xfrm>
            <a:custGeom>
              <a:avLst/>
              <a:gdLst>
                <a:gd name="T0" fmla="*/ 6 w 30"/>
                <a:gd name="T1" fmla="*/ 0 h 30"/>
                <a:gd name="T2" fmla="*/ 2 w 30"/>
                <a:gd name="T3" fmla="*/ 4 h 30"/>
                <a:gd name="T4" fmla="*/ 0 w 30"/>
                <a:gd name="T5" fmla="*/ 10 h 30"/>
                <a:gd name="T6" fmla="*/ 0 w 30"/>
                <a:gd name="T7" fmla="*/ 15 h 30"/>
                <a:gd name="T8" fmla="*/ 2 w 30"/>
                <a:gd name="T9" fmla="*/ 22 h 30"/>
                <a:gd name="T10" fmla="*/ 6 w 30"/>
                <a:gd name="T11" fmla="*/ 28 h 30"/>
                <a:gd name="T12" fmla="*/ 12 w 30"/>
                <a:gd name="T13" fmla="*/ 30 h 30"/>
                <a:gd name="T14" fmla="*/ 17 w 30"/>
                <a:gd name="T15" fmla="*/ 30 h 30"/>
                <a:gd name="T16" fmla="*/ 24 w 30"/>
                <a:gd name="T17" fmla="*/ 28 h 30"/>
                <a:gd name="T18" fmla="*/ 27 w 30"/>
                <a:gd name="T19" fmla="*/ 22 h 30"/>
                <a:gd name="T20" fmla="*/ 30 w 30"/>
                <a:gd name="T21" fmla="*/ 15 h 30"/>
                <a:gd name="T22" fmla="*/ 30 w 30"/>
                <a:gd name="T23" fmla="*/ 10 h 30"/>
                <a:gd name="T24" fmla="*/ 27 w 30"/>
                <a:gd name="T25" fmla="*/ 4 h 30"/>
                <a:gd name="T26" fmla="*/ 24 w 30"/>
                <a:gd name="T2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 h="30">
                  <a:moveTo>
                    <a:pt x="6" y="0"/>
                  </a:moveTo>
                  <a:lnTo>
                    <a:pt x="2" y="4"/>
                  </a:lnTo>
                  <a:lnTo>
                    <a:pt x="0" y="10"/>
                  </a:lnTo>
                  <a:lnTo>
                    <a:pt x="0" y="15"/>
                  </a:lnTo>
                  <a:lnTo>
                    <a:pt x="2" y="22"/>
                  </a:lnTo>
                  <a:lnTo>
                    <a:pt x="6" y="28"/>
                  </a:lnTo>
                  <a:lnTo>
                    <a:pt x="12" y="30"/>
                  </a:lnTo>
                  <a:lnTo>
                    <a:pt x="17" y="30"/>
                  </a:lnTo>
                  <a:lnTo>
                    <a:pt x="24" y="28"/>
                  </a:lnTo>
                  <a:lnTo>
                    <a:pt x="27" y="22"/>
                  </a:lnTo>
                  <a:lnTo>
                    <a:pt x="30" y="15"/>
                  </a:lnTo>
                  <a:lnTo>
                    <a:pt x="30" y="10"/>
                  </a:lnTo>
                  <a:lnTo>
                    <a:pt x="27" y="4"/>
                  </a:lnTo>
                  <a:lnTo>
                    <a:pt x="24"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1" name="Freeform 891"/>
            <p:cNvSpPr>
              <a:spLocks/>
            </p:cNvSpPr>
            <p:nvPr/>
          </p:nvSpPr>
          <p:spPr bwMode="auto">
            <a:xfrm>
              <a:off x="4057651" y="2328863"/>
              <a:ext cx="47625" cy="20638"/>
            </a:xfrm>
            <a:custGeom>
              <a:avLst/>
              <a:gdLst>
                <a:gd name="T0" fmla="*/ 0 w 30"/>
                <a:gd name="T1" fmla="*/ 0 h 13"/>
                <a:gd name="T2" fmla="*/ 2 w 30"/>
                <a:gd name="T3" fmla="*/ 6 h 13"/>
                <a:gd name="T4" fmla="*/ 6 w 30"/>
                <a:gd name="T5" fmla="*/ 10 h 13"/>
                <a:gd name="T6" fmla="*/ 12 w 30"/>
                <a:gd name="T7" fmla="*/ 13 h 13"/>
                <a:gd name="T8" fmla="*/ 17 w 30"/>
                <a:gd name="T9" fmla="*/ 13 h 13"/>
                <a:gd name="T10" fmla="*/ 24 w 30"/>
                <a:gd name="T11" fmla="*/ 10 h 13"/>
                <a:gd name="T12" fmla="*/ 27 w 30"/>
                <a:gd name="T13" fmla="*/ 6 h 13"/>
                <a:gd name="T14" fmla="*/ 30 w 30"/>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13">
                  <a:moveTo>
                    <a:pt x="0" y="0"/>
                  </a:moveTo>
                  <a:lnTo>
                    <a:pt x="2" y="6"/>
                  </a:lnTo>
                  <a:lnTo>
                    <a:pt x="6" y="10"/>
                  </a:lnTo>
                  <a:lnTo>
                    <a:pt x="12" y="13"/>
                  </a:lnTo>
                  <a:lnTo>
                    <a:pt x="17" y="13"/>
                  </a:lnTo>
                  <a:lnTo>
                    <a:pt x="24" y="10"/>
                  </a:lnTo>
                  <a:lnTo>
                    <a:pt x="27" y="6"/>
                  </a:lnTo>
                  <a:lnTo>
                    <a:pt x="3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2" name="Line 892"/>
            <p:cNvSpPr>
              <a:spLocks noChangeShapeType="1"/>
            </p:cNvSpPr>
            <p:nvPr/>
          </p:nvSpPr>
          <p:spPr bwMode="auto">
            <a:xfrm flipV="1">
              <a:off x="4033838" y="2300288"/>
              <a:ext cx="0" cy="15875"/>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3" name="Line 893"/>
            <p:cNvSpPr>
              <a:spLocks noChangeShapeType="1"/>
            </p:cNvSpPr>
            <p:nvPr/>
          </p:nvSpPr>
          <p:spPr bwMode="auto">
            <a:xfrm flipV="1">
              <a:off x="4105276" y="2287588"/>
              <a:ext cx="0" cy="174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4" name="Freeform 894"/>
            <p:cNvSpPr>
              <a:spLocks/>
            </p:cNvSpPr>
            <p:nvPr/>
          </p:nvSpPr>
          <p:spPr bwMode="auto">
            <a:xfrm>
              <a:off x="4098926" y="2254250"/>
              <a:ext cx="23813" cy="9525"/>
            </a:xfrm>
            <a:custGeom>
              <a:avLst/>
              <a:gdLst>
                <a:gd name="T0" fmla="*/ 4 w 15"/>
                <a:gd name="T1" fmla="*/ 3 h 6"/>
                <a:gd name="T2" fmla="*/ 1 w 15"/>
                <a:gd name="T3" fmla="*/ 6 h 6"/>
                <a:gd name="T4" fmla="*/ 0 w 15"/>
                <a:gd name="T5" fmla="*/ 3 h 6"/>
                <a:gd name="T6" fmla="*/ 1 w 15"/>
                <a:gd name="T7" fmla="*/ 0 h 6"/>
                <a:gd name="T8" fmla="*/ 8 w 15"/>
                <a:gd name="T9" fmla="*/ 0 h 6"/>
                <a:gd name="T10" fmla="*/ 13 w 15"/>
                <a:gd name="T11" fmla="*/ 3 h 6"/>
                <a:gd name="T12" fmla="*/ 15 w 15"/>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5" h="6">
                  <a:moveTo>
                    <a:pt x="4" y="3"/>
                  </a:moveTo>
                  <a:lnTo>
                    <a:pt x="1" y="6"/>
                  </a:lnTo>
                  <a:lnTo>
                    <a:pt x="0" y="3"/>
                  </a:lnTo>
                  <a:lnTo>
                    <a:pt x="1" y="0"/>
                  </a:lnTo>
                  <a:lnTo>
                    <a:pt x="8" y="0"/>
                  </a:lnTo>
                  <a:lnTo>
                    <a:pt x="13" y="3"/>
                  </a:lnTo>
                  <a:lnTo>
                    <a:pt x="15" y="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5" name="Line 895"/>
            <p:cNvSpPr>
              <a:spLocks noChangeShapeType="1"/>
            </p:cNvSpPr>
            <p:nvPr/>
          </p:nvSpPr>
          <p:spPr bwMode="auto">
            <a:xfrm>
              <a:off x="4033838" y="2111375"/>
              <a:ext cx="71438"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6" name="Line 896"/>
            <p:cNvSpPr>
              <a:spLocks noChangeShapeType="1"/>
            </p:cNvSpPr>
            <p:nvPr/>
          </p:nvSpPr>
          <p:spPr bwMode="auto">
            <a:xfrm>
              <a:off x="4033838" y="2106613"/>
              <a:ext cx="71438"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7" name="Freeform 897"/>
            <p:cNvSpPr>
              <a:spLocks/>
            </p:cNvSpPr>
            <p:nvPr/>
          </p:nvSpPr>
          <p:spPr bwMode="auto">
            <a:xfrm>
              <a:off x="4057651" y="2111375"/>
              <a:ext cx="47625" cy="47625"/>
            </a:xfrm>
            <a:custGeom>
              <a:avLst/>
              <a:gdLst>
                <a:gd name="T0" fmla="*/ 6 w 30"/>
                <a:gd name="T1" fmla="*/ 0 h 30"/>
                <a:gd name="T2" fmla="*/ 2 w 30"/>
                <a:gd name="T3" fmla="*/ 5 h 30"/>
                <a:gd name="T4" fmla="*/ 0 w 30"/>
                <a:gd name="T5" fmla="*/ 11 h 30"/>
                <a:gd name="T6" fmla="*/ 0 w 30"/>
                <a:gd name="T7" fmla="*/ 15 h 30"/>
                <a:gd name="T8" fmla="*/ 2 w 30"/>
                <a:gd name="T9" fmla="*/ 23 h 30"/>
                <a:gd name="T10" fmla="*/ 6 w 30"/>
                <a:gd name="T11" fmla="*/ 29 h 30"/>
                <a:gd name="T12" fmla="*/ 12 w 30"/>
                <a:gd name="T13" fmla="*/ 30 h 30"/>
                <a:gd name="T14" fmla="*/ 17 w 30"/>
                <a:gd name="T15" fmla="*/ 30 h 30"/>
                <a:gd name="T16" fmla="*/ 24 w 30"/>
                <a:gd name="T17" fmla="*/ 29 h 30"/>
                <a:gd name="T18" fmla="*/ 27 w 30"/>
                <a:gd name="T19" fmla="*/ 23 h 30"/>
                <a:gd name="T20" fmla="*/ 30 w 30"/>
                <a:gd name="T21" fmla="*/ 15 h 30"/>
                <a:gd name="T22" fmla="*/ 30 w 30"/>
                <a:gd name="T23" fmla="*/ 11 h 30"/>
                <a:gd name="T24" fmla="*/ 27 w 30"/>
                <a:gd name="T25" fmla="*/ 5 h 30"/>
                <a:gd name="T26" fmla="*/ 24 w 30"/>
                <a:gd name="T2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 h="30">
                  <a:moveTo>
                    <a:pt x="6" y="0"/>
                  </a:moveTo>
                  <a:lnTo>
                    <a:pt x="2" y="5"/>
                  </a:lnTo>
                  <a:lnTo>
                    <a:pt x="0" y="11"/>
                  </a:lnTo>
                  <a:lnTo>
                    <a:pt x="0" y="15"/>
                  </a:lnTo>
                  <a:lnTo>
                    <a:pt x="2" y="23"/>
                  </a:lnTo>
                  <a:lnTo>
                    <a:pt x="6" y="29"/>
                  </a:lnTo>
                  <a:lnTo>
                    <a:pt x="12" y="30"/>
                  </a:lnTo>
                  <a:lnTo>
                    <a:pt x="17" y="30"/>
                  </a:lnTo>
                  <a:lnTo>
                    <a:pt x="24" y="29"/>
                  </a:lnTo>
                  <a:lnTo>
                    <a:pt x="27" y="23"/>
                  </a:lnTo>
                  <a:lnTo>
                    <a:pt x="30" y="15"/>
                  </a:lnTo>
                  <a:lnTo>
                    <a:pt x="30" y="11"/>
                  </a:lnTo>
                  <a:lnTo>
                    <a:pt x="27" y="5"/>
                  </a:lnTo>
                  <a:lnTo>
                    <a:pt x="24"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8" name="Freeform 898"/>
            <p:cNvSpPr>
              <a:spLocks/>
            </p:cNvSpPr>
            <p:nvPr/>
          </p:nvSpPr>
          <p:spPr bwMode="auto">
            <a:xfrm>
              <a:off x="4057651" y="2135188"/>
              <a:ext cx="47625" cy="22225"/>
            </a:xfrm>
            <a:custGeom>
              <a:avLst/>
              <a:gdLst>
                <a:gd name="T0" fmla="*/ 0 w 30"/>
                <a:gd name="T1" fmla="*/ 0 h 14"/>
                <a:gd name="T2" fmla="*/ 2 w 30"/>
                <a:gd name="T3" fmla="*/ 6 h 14"/>
                <a:gd name="T4" fmla="*/ 6 w 30"/>
                <a:gd name="T5" fmla="*/ 11 h 14"/>
                <a:gd name="T6" fmla="*/ 12 w 30"/>
                <a:gd name="T7" fmla="*/ 14 h 14"/>
                <a:gd name="T8" fmla="*/ 17 w 30"/>
                <a:gd name="T9" fmla="*/ 14 h 14"/>
                <a:gd name="T10" fmla="*/ 24 w 30"/>
                <a:gd name="T11" fmla="*/ 11 h 14"/>
                <a:gd name="T12" fmla="*/ 27 w 30"/>
                <a:gd name="T13" fmla="*/ 6 h 14"/>
                <a:gd name="T14" fmla="*/ 30 w 30"/>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14">
                  <a:moveTo>
                    <a:pt x="0" y="0"/>
                  </a:moveTo>
                  <a:lnTo>
                    <a:pt x="2" y="6"/>
                  </a:lnTo>
                  <a:lnTo>
                    <a:pt x="6" y="11"/>
                  </a:lnTo>
                  <a:lnTo>
                    <a:pt x="12" y="14"/>
                  </a:lnTo>
                  <a:lnTo>
                    <a:pt x="17" y="14"/>
                  </a:lnTo>
                  <a:lnTo>
                    <a:pt x="24" y="11"/>
                  </a:lnTo>
                  <a:lnTo>
                    <a:pt x="27" y="6"/>
                  </a:lnTo>
                  <a:lnTo>
                    <a:pt x="3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9" name="Line 899"/>
            <p:cNvSpPr>
              <a:spLocks noChangeShapeType="1"/>
            </p:cNvSpPr>
            <p:nvPr/>
          </p:nvSpPr>
          <p:spPr bwMode="auto">
            <a:xfrm flipV="1">
              <a:off x="4033838" y="2106613"/>
              <a:ext cx="0" cy="174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0" name="Line 900"/>
            <p:cNvSpPr>
              <a:spLocks noChangeShapeType="1"/>
            </p:cNvSpPr>
            <p:nvPr/>
          </p:nvSpPr>
          <p:spPr bwMode="auto">
            <a:xfrm flipV="1">
              <a:off x="4105276" y="2095500"/>
              <a:ext cx="0" cy="15875"/>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1" name="Freeform 901"/>
            <p:cNvSpPr>
              <a:spLocks/>
            </p:cNvSpPr>
            <p:nvPr/>
          </p:nvSpPr>
          <p:spPr bwMode="auto">
            <a:xfrm>
              <a:off x="4057651" y="2016125"/>
              <a:ext cx="47625" cy="55563"/>
            </a:xfrm>
            <a:custGeom>
              <a:avLst/>
              <a:gdLst>
                <a:gd name="T0" fmla="*/ 4 w 30"/>
                <a:gd name="T1" fmla="*/ 32 h 35"/>
                <a:gd name="T2" fmla="*/ 6 w 30"/>
                <a:gd name="T3" fmla="*/ 32 h 35"/>
                <a:gd name="T4" fmla="*/ 6 w 30"/>
                <a:gd name="T5" fmla="*/ 35 h 35"/>
                <a:gd name="T6" fmla="*/ 4 w 30"/>
                <a:gd name="T7" fmla="*/ 35 h 35"/>
                <a:gd name="T8" fmla="*/ 2 w 30"/>
                <a:gd name="T9" fmla="*/ 32 h 35"/>
                <a:gd name="T10" fmla="*/ 0 w 30"/>
                <a:gd name="T11" fmla="*/ 26 h 35"/>
                <a:gd name="T12" fmla="*/ 0 w 30"/>
                <a:gd name="T13" fmla="*/ 17 h 35"/>
                <a:gd name="T14" fmla="*/ 2 w 30"/>
                <a:gd name="T15" fmla="*/ 11 h 35"/>
                <a:gd name="T16" fmla="*/ 4 w 30"/>
                <a:gd name="T17" fmla="*/ 8 h 35"/>
                <a:gd name="T18" fmla="*/ 9 w 30"/>
                <a:gd name="T19" fmla="*/ 6 h 35"/>
                <a:gd name="T20" fmla="*/ 24 w 30"/>
                <a:gd name="T21" fmla="*/ 6 h 35"/>
                <a:gd name="T22" fmla="*/ 27 w 30"/>
                <a:gd name="T23" fmla="*/ 3 h 35"/>
                <a:gd name="T24" fmla="*/ 30 w 30"/>
                <a:gd name="T25"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35">
                  <a:moveTo>
                    <a:pt x="4" y="32"/>
                  </a:moveTo>
                  <a:lnTo>
                    <a:pt x="6" y="32"/>
                  </a:lnTo>
                  <a:lnTo>
                    <a:pt x="6" y="35"/>
                  </a:lnTo>
                  <a:lnTo>
                    <a:pt x="4" y="35"/>
                  </a:lnTo>
                  <a:lnTo>
                    <a:pt x="2" y="32"/>
                  </a:lnTo>
                  <a:lnTo>
                    <a:pt x="0" y="26"/>
                  </a:lnTo>
                  <a:lnTo>
                    <a:pt x="0" y="17"/>
                  </a:lnTo>
                  <a:lnTo>
                    <a:pt x="2" y="11"/>
                  </a:lnTo>
                  <a:lnTo>
                    <a:pt x="4" y="8"/>
                  </a:lnTo>
                  <a:lnTo>
                    <a:pt x="9" y="6"/>
                  </a:lnTo>
                  <a:lnTo>
                    <a:pt x="24" y="6"/>
                  </a:lnTo>
                  <a:lnTo>
                    <a:pt x="27" y="3"/>
                  </a:lnTo>
                  <a:lnTo>
                    <a:pt x="3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2" name="Freeform 902"/>
            <p:cNvSpPr>
              <a:spLocks/>
            </p:cNvSpPr>
            <p:nvPr/>
          </p:nvSpPr>
          <p:spPr bwMode="auto">
            <a:xfrm>
              <a:off x="4064001" y="2014538"/>
              <a:ext cx="41275" cy="14288"/>
            </a:xfrm>
            <a:custGeom>
              <a:avLst/>
              <a:gdLst>
                <a:gd name="T0" fmla="*/ 0 w 26"/>
                <a:gd name="T1" fmla="*/ 9 h 9"/>
                <a:gd name="T2" fmla="*/ 20 w 26"/>
                <a:gd name="T3" fmla="*/ 9 h 9"/>
                <a:gd name="T4" fmla="*/ 23 w 26"/>
                <a:gd name="T5" fmla="*/ 7 h 9"/>
                <a:gd name="T6" fmla="*/ 26 w 26"/>
                <a:gd name="T7" fmla="*/ 1 h 9"/>
                <a:gd name="T8" fmla="*/ 26 w 26"/>
                <a:gd name="T9" fmla="*/ 0 h 9"/>
              </a:gdLst>
              <a:ahLst/>
              <a:cxnLst>
                <a:cxn ang="0">
                  <a:pos x="T0" y="T1"/>
                </a:cxn>
                <a:cxn ang="0">
                  <a:pos x="T2" y="T3"/>
                </a:cxn>
                <a:cxn ang="0">
                  <a:pos x="T4" y="T5"/>
                </a:cxn>
                <a:cxn ang="0">
                  <a:pos x="T6" y="T7"/>
                </a:cxn>
                <a:cxn ang="0">
                  <a:pos x="T8" y="T9"/>
                </a:cxn>
              </a:cxnLst>
              <a:rect l="0" t="0" r="r" b="b"/>
              <a:pathLst>
                <a:path w="26" h="9">
                  <a:moveTo>
                    <a:pt x="0" y="9"/>
                  </a:moveTo>
                  <a:lnTo>
                    <a:pt x="20" y="9"/>
                  </a:lnTo>
                  <a:lnTo>
                    <a:pt x="23" y="7"/>
                  </a:lnTo>
                  <a:lnTo>
                    <a:pt x="26" y="1"/>
                  </a:lnTo>
                  <a:lnTo>
                    <a:pt x="26"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3" name="Freeform 903"/>
            <p:cNvSpPr>
              <a:spLocks/>
            </p:cNvSpPr>
            <p:nvPr/>
          </p:nvSpPr>
          <p:spPr bwMode="auto">
            <a:xfrm>
              <a:off x="4071938" y="2028825"/>
              <a:ext cx="33338" cy="44450"/>
            </a:xfrm>
            <a:custGeom>
              <a:avLst/>
              <a:gdLst>
                <a:gd name="T0" fmla="*/ 0 w 21"/>
                <a:gd name="T1" fmla="*/ 0 h 28"/>
                <a:gd name="T2" fmla="*/ 2 w 21"/>
                <a:gd name="T3" fmla="*/ 3 h 28"/>
                <a:gd name="T4" fmla="*/ 3 w 21"/>
                <a:gd name="T5" fmla="*/ 18 h 28"/>
                <a:gd name="T6" fmla="*/ 6 w 21"/>
                <a:gd name="T7" fmla="*/ 27 h 28"/>
                <a:gd name="T8" fmla="*/ 10 w 21"/>
                <a:gd name="T9" fmla="*/ 28 h 28"/>
                <a:gd name="T10" fmla="*/ 15 w 21"/>
                <a:gd name="T11" fmla="*/ 28 h 28"/>
                <a:gd name="T12" fmla="*/ 18 w 21"/>
                <a:gd name="T13" fmla="*/ 27 h 28"/>
                <a:gd name="T14" fmla="*/ 21 w 21"/>
                <a:gd name="T15" fmla="*/ 18 h 28"/>
                <a:gd name="T16" fmla="*/ 21 w 21"/>
                <a:gd name="T17" fmla="*/ 10 h 28"/>
                <a:gd name="T18" fmla="*/ 18 w 21"/>
                <a:gd name="T19" fmla="*/ 6 h 28"/>
                <a:gd name="T20" fmla="*/ 15 w 21"/>
                <a:gd name="T21"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28">
                  <a:moveTo>
                    <a:pt x="0" y="0"/>
                  </a:moveTo>
                  <a:lnTo>
                    <a:pt x="2" y="3"/>
                  </a:lnTo>
                  <a:lnTo>
                    <a:pt x="3" y="18"/>
                  </a:lnTo>
                  <a:lnTo>
                    <a:pt x="6" y="27"/>
                  </a:lnTo>
                  <a:lnTo>
                    <a:pt x="10" y="28"/>
                  </a:lnTo>
                  <a:lnTo>
                    <a:pt x="15" y="28"/>
                  </a:lnTo>
                  <a:lnTo>
                    <a:pt x="18" y="27"/>
                  </a:lnTo>
                  <a:lnTo>
                    <a:pt x="21" y="18"/>
                  </a:lnTo>
                  <a:lnTo>
                    <a:pt x="21" y="10"/>
                  </a:lnTo>
                  <a:lnTo>
                    <a:pt x="18" y="6"/>
                  </a:lnTo>
                  <a:lnTo>
                    <a:pt x="15"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4" name="Freeform 904"/>
            <p:cNvSpPr>
              <a:spLocks/>
            </p:cNvSpPr>
            <p:nvPr/>
          </p:nvSpPr>
          <p:spPr bwMode="auto">
            <a:xfrm>
              <a:off x="4076701" y="2057400"/>
              <a:ext cx="28575" cy="14288"/>
            </a:xfrm>
            <a:custGeom>
              <a:avLst/>
              <a:gdLst>
                <a:gd name="T0" fmla="*/ 0 w 18"/>
                <a:gd name="T1" fmla="*/ 0 h 9"/>
                <a:gd name="T2" fmla="*/ 3 w 18"/>
                <a:gd name="T3" fmla="*/ 6 h 9"/>
                <a:gd name="T4" fmla="*/ 7 w 18"/>
                <a:gd name="T5" fmla="*/ 9 h 9"/>
                <a:gd name="T6" fmla="*/ 12 w 18"/>
                <a:gd name="T7" fmla="*/ 9 h 9"/>
                <a:gd name="T8" fmla="*/ 15 w 18"/>
                <a:gd name="T9" fmla="*/ 6 h 9"/>
                <a:gd name="T10" fmla="*/ 18 w 18"/>
                <a:gd name="T11" fmla="*/ 0 h 9"/>
              </a:gdLst>
              <a:ahLst/>
              <a:cxnLst>
                <a:cxn ang="0">
                  <a:pos x="T0" y="T1"/>
                </a:cxn>
                <a:cxn ang="0">
                  <a:pos x="T2" y="T3"/>
                </a:cxn>
                <a:cxn ang="0">
                  <a:pos x="T4" y="T5"/>
                </a:cxn>
                <a:cxn ang="0">
                  <a:pos x="T6" y="T7"/>
                </a:cxn>
                <a:cxn ang="0">
                  <a:pos x="T8" y="T9"/>
                </a:cxn>
                <a:cxn ang="0">
                  <a:pos x="T10" y="T11"/>
                </a:cxn>
              </a:cxnLst>
              <a:rect l="0" t="0" r="r" b="b"/>
              <a:pathLst>
                <a:path w="18" h="9">
                  <a:moveTo>
                    <a:pt x="0" y="0"/>
                  </a:moveTo>
                  <a:lnTo>
                    <a:pt x="3" y="6"/>
                  </a:lnTo>
                  <a:lnTo>
                    <a:pt x="7" y="9"/>
                  </a:lnTo>
                  <a:lnTo>
                    <a:pt x="12" y="9"/>
                  </a:lnTo>
                  <a:lnTo>
                    <a:pt x="15" y="6"/>
                  </a:lnTo>
                  <a:lnTo>
                    <a:pt x="18"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5" name="Line 905"/>
            <p:cNvSpPr>
              <a:spLocks noChangeShapeType="1"/>
            </p:cNvSpPr>
            <p:nvPr/>
          </p:nvSpPr>
          <p:spPr bwMode="auto">
            <a:xfrm flipV="1">
              <a:off x="4057651" y="1963738"/>
              <a:ext cx="47625" cy="2381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6" name="Line 906"/>
            <p:cNvSpPr>
              <a:spLocks noChangeShapeType="1"/>
            </p:cNvSpPr>
            <p:nvPr/>
          </p:nvSpPr>
          <p:spPr bwMode="auto">
            <a:xfrm flipV="1">
              <a:off x="4057651" y="1963738"/>
              <a:ext cx="41275" cy="190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7" name="Freeform 907"/>
            <p:cNvSpPr>
              <a:spLocks/>
            </p:cNvSpPr>
            <p:nvPr/>
          </p:nvSpPr>
          <p:spPr bwMode="auto">
            <a:xfrm>
              <a:off x="4057651" y="1938338"/>
              <a:ext cx="76200" cy="58738"/>
            </a:xfrm>
            <a:custGeom>
              <a:avLst/>
              <a:gdLst>
                <a:gd name="T0" fmla="*/ 0 w 48"/>
                <a:gd name="T1" fmla="*/ 0 h 37"/>
                <a:gd name="T2" fmla="*/ 30 w 48"/>
                <a:gd name="T3" fmla="*/ 16 h 37"/>
                <a:gd name="T4" fmla="*/ 41 w 48"/>
                <a:gd name="T5" fmla="*/ 21 h 37"/>
                <a:gd name="T6" fmla="*/ 45 w 48"/>
                <a:gd name="T7" fmla="*/ 27 h 37"/>
                <a:gd name="T8" fmla="*/ 48 w 48"/>
                <a:gd name="T9" fmla="*/ 31 h 37"/>
                <a:gd name="T10" fmla="*/ 48 w 48"/>
                <a:gd name="T11" fmla="*/ 34 h 37"/>
                <a:gd name="T12" fmla="*/ 45 w 48"/>
                <a:gd name="T13" fmla="*/ 37 h 37"/>
                <a:gd name="T14" fmla="*/ 43 w 48"/>
                <a:gd name="T15" fmla="*/ 34 h 37"/>
                <a:gd name="T16" fmla="*/ 45 w 48"/>
                <a:gd name="T17" fmla="*/ 31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37">
                  <a:moveTo>
                    <a:pt x="0" y="0"/>
                  </a:moveTo>
                  <a:lnTo>
                    <a:pt x="30" y="16"/>
                  </a:lnTo>
                  <a:lnTo>
                    <a:pt x="41" y="21"/>
                  </a:lnTo>
                  <a:lnTo>
                    <a:pt x="45" y="27"/>
                  </a:lnTo>
                  <a:lnTo>
                    <a:pt x="48" y="31"/>
                  </a:lnTo>
                  <a:lnTo>
                    <a:pt x="48" y="34"/>
                  </a:lnTo>
                  <a:lnTo>
                    <a:pt x="45" y="37"/>
                  </a:lnTo>
                  <a:lnTo>
                    <a:pt x="43" y="34"/>
                  </a:lnTo>
                  <a:lnTo>
                    <a:pt x="45" y="31"/>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8" name="Line 908"/>
            <p:cNvSpPr>
              <a:spLocks noChangeShapeType="1"/>
            </p:cNvSpPr>
            <p:nvPr/>
          </p:nvSpPr>
          <p:spPr bwMode="auto">
            <a:xfrm flipV="1">
              <a:off x="4057651" y="1971675"/>
              <a:ext cx="0" cy="2540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9" name="Line 909"/>
            <p:cNvSpPr>
              <a:spLocks noChangeShapeType="1"/>
            </p:cNvSpPr>
            <p:nvPr/>
          </p:nvSpPr>
          <p:spPr bwMode="auto">
            <a:xfrm flipV="1">
              <a:off x="4057651" y="1930400"/>
              <a:ext cx="0" cy="2381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0" name="Freeform 910"/>
            <p:cNvSpPr>
              <a:spLocks/>
            </p:cNvSpPr>
            <p:nvPr/>
          </p:nvSpPr>
          <p:spPr bwMode="auto">
            <a:xfrm>
              <a:off x="4057651" y="1868488"/>
              <a:ext cx="33338" cy="46038"/>
            </a:xfrm>
            <a:custGeom>
              <a:avLst/>
              <a:gdLst>
                <a:gd name="T0" fmla="*/ 4 w 21"/>
                <a:gd name="T1" fmla="*/ 3 h 29"/>
                <a:gd name="T2" fmla="*/ 0 w 21"/>
                <a:gd name="T3" fmla="*/ 0 h 29"/>
                <a:gd name="T4" fmla="*/ 9 w 21"/>
                <a:gd name="T5" fmla="*/ 0 h 29"/>
                <a:gd name="T6" fmla="*/ 4 w 21"/>
                <a:gd name="T7" fmla="*/ 3 h 29"/>
                <a:gd name="T8" fmla="*/ 2 w 21"/>
                <a:gd name="T9" fmla="*/ 6 h 29"/>
                <a:gd name="T10" fmla="*/ 0 w 21"/>
                <a:gd name="T11" fmla="*/ 11 h 29"/>
                <a:gd name="T12" fmla="*/ 0 w 21"/>
                <a:gd name="T13" fmla="*/ 21 h 29"/>
                <a:gd name="T14" fmla="*/ 2 w 21"/>
                <a:gd name="T15" fmla="*/ 26 h 29"/>
                <a:gd name="T16" fmla="*/ 4 w 21"/>
                <a:gd name="T17" fmla="*/ 29 h 29"/>
                <a:gd name="T18" fmla="*/ 9 w 21"/>
                <a:gd name="T19" fmla="*/ 29 h 29"/>
                <a:gd name="T20" fmla="*/ 11 w 21"/>
                <a:gd name="T21" fmla="*/ 26 h 29"/>
                <a:gd name="T22" fmla="*/ 12 w 21"/>
                <a:gd name="T23" fmla="*/ 21 h 29"/>
                <a:gd name="T24" fmla="*/ 17 w 21"/>
                <a:gd name="T25" fmla="*/ 8 h 29"/>
                <a:gd name="T26" fmla="*/ 19 w 21"/>
                <a:gd name="T27" fmla="*/ 3 h 29"/>
                <a:gd name="T28" fmla="*/ 21 w 21"/>
                <a:gd name="T29"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 h="29">
                  <a:moveTo>
                    <a:pt x="4" y="3"/>
                  </a:moveTo>
                  <a:lnTo>
                    <a:pt x="0" y="0"/>
                  </a:lnTo>
                  <a:lnTo>
                    <a:pt x="9" y="0"/>
                  </a:lnTo>
                  <a:lnTo>
                    <a:pt x="4" y="3"/>
                  </a:lnTo>
                  <a:lnTo>
                    <a:pt x="2" y="6"/>
                  </a:lnTo>
                  <a:lnTo>
                    <a:pt x="0" y="11"/>
                  </a:lnTo>
                  <a:lnTo>
                    <a:pt x="0" y="21"/>
                  </a:lnTo>
                  <a:lnTo>
                    <a:pt x="2" y="26"/>
                  </a:lnTo>
                  <a:lnTo>
                    <a:pt x="4" y="29"/>
                  </a:lnTo>
                  <a:lnTo>
                    <a:pt x="9" y="29"/>
                  </a:lnTo>
                  <a:lnTo>
                    <a:pt x="11" y="26"/>
                  </a:lnTo>
                  <a:lnTo>
                    <a:pt x="12" y="21"/>
                  </a:lnTo>
                  <a:lnTo>
                    <a:pt x="17" y="8"/>
                  </a:lnTo>
                  <a:lnTo>
                    <a:pt x="19" y="3"/>
                  </a:lnTo>
                  <a:lnTo>
                    <a:pt x="21"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1" name="Freeform 911"/>
            <p:cNvSpPr>
              <a:spLocks/>
            </p:cNvSpPr>
            <p:nvPr/>
          </p:nvSpPr>
          <p:spPr bwMode="auto">
            <a:xfrm>
              <a:off x="4067176" y="1868488"/>
              <a:ext cx="38100" cy="46038"/>
            </a:xfrm>
            <a:custGeom>
              <a:avLst/>
              <a:gdLst>
                <a:gd name="T0" fmla="*/ 0 w 24"/>
                <a:gd name="T1" fmla="*/ 29 h 29"/>
                <a:gd name="T2" fmla="*/ 3 w 24"/>
                <a:gd name="T3" fmla="*/ 26 h 29"/>
                <a:gd name="T4" fmla="*/ 5 w 24"/>
                <a:gd name="T5" fmla="*/ 21 h 29"/>
                <a:gd name="T6" fmla="*/ 9 w 24"/>
                <a:gd name="T7" fmla="*/ 8 h 29"/>
                <a:gd name="T8" fmla="*/ 11 w 24"/>
                <a:gd name="T9" fmla="*/ 3 h 29"/>
                <a:gd name="T10" fmla="*/ 13 w 24"/>
                <a:gd name="T11" fmla="*/ 0 h 29"/>
                <a:gd name="T12" fmla="*/ 20 w 24"/>
                <a:gd name="T13" fmla="*/ 0 h 29"/>
                <a:gd name="T14" fmla="*/ 21 w 24"/>
                <a:gd name="T15" fmla="*/ 3 h 29"/>
                <a:gd name="T16" fmla="*/ 24 w 24"/>
                <a:gd name="T17" fmla="*/ 8 h 29"/>
                <a:gd name="T18" fmla="*/ 24 w 24"/>
                <a:gd name="T19" fmla="*/ 18 h 29"/>
                <a:gd name="T20" fmla="*/ 21 w 24"/>
                <a:gd name="T21" fmla="*/ 24 h 29"/>
                <a:gd name="T22" fmla="*/ 20 w 24"/>
                <a:gd name="T23" fmla="*/ 26 h 29"/>
                <a:gd name="T24" fmla="*/ 15 w 24"/>
                <a:gd name="T25" fmla="*/ 29 h 29"/>
                <a:gd name="T26" fmla="*/ 24 w 24"/>
                <a:gd name="T27" fmla="*/ 29 h 29"/>
                <a:gd name="T28" fmla="*/ 20 w 24"/>
                <a:gd name="T29" fmla="*/ 26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 h="29">
                  <a:moveTo>
                    <a:pt x="0" y="29"/>
                  </a:moveTo>
                  <a:lnTo>
                    <a:pt x="3" y="26"/>
                  </a:lnTo>
                  <a:lnTo>
                    <a:pt x="5" y="21"/>
                  </a:lnTo>
                  <a:lnTo>
                    <a:pt x="9" y="8"/>
                  </a:lnTo>
                  <a:lnTo>
                    <a:pt x="11" y="3"/>
                  </a:lnTo>
                  <a:lnTo>
                    <a:pt x="13" y="0"/>
                  </a:lnTo>
                  <a:lnTo>
                    <a:pt x="20" y="0"/>
                  </a:lnTo>
                  <a:lnTo>
                    <a:pt x="21" y="3"/>
                  </a:lnTo>
                  <a:lnTo>
                    <a:pt x="24" y="8"/>
                  </a:lnTo>
                  <a:lnTo>
                    <a:pt x="24" y="18"/>
                  </a:lnTo>
                  <a:lnTo>
                    <a:pt x="21" y="24"/>
                  </a:lnTo>
                  <a:lnTo>
                    <a:pt x="20" y="26"/>
                  </a:lnTo>
                  <a:lnTo>
                    <a:pt x="15" y="29"/>
                  </a:lnTo>
                  <a:lnTo>
                    <a:pt x="24" y="29"/>
                  </a:lnTo>
                  <a:lnTo>
                    <a:pt x="20" y="2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3" name="TextBox 2"/>
          <p:cNvSpPr txBox="1"/>
          <p:nvPr/>
        </p:nvSpPr>
        <p:spPr>
          <a:xfrm>
            <a:off x="4267200" y="2057400"/>
            <a:ext cx="4724400" cy="4985980"/>
          </a:xfrm>
          <a:prstGeom prst="rect">
            <a:avLst/>
          </a:prstGeom>
          <a:noFill/>
        </p:spPr>
        <p:txBody>
          <a:bodyPr wrap="square" rtlCol="0">
            <a:spAutoFit/>
          </a:bodyPr>
          <a:lstStyle/>
          <a:p>
            <a:r>
              <a:rPr lang="en-US" altLang="en-US" sz="2000" dirty="0">
                <a:latin typeface="Times New Roman" pitchFamily="18" charset="0"/>
              </a:rPr>
              <a:t>But, </a:t>
            </a:r>
            <a:r>
              <a:rPr lang="en-US" altLang="en-US" sz="2000" dirty="0" smtClean="0">
                <a:latin typeface="Times New Roman" pitchFamily="18" charset="0"/>
              </a:rPr>
              <a:t>in 90’s</a:t>
            </a:r>
            <a:r>
              <a:rPr lang="en-US" altLang="en-US" sz="2000" dirty="0">
                <a:latin typeface="Times New Roman" pitchFamily="18" charset="0"/>
              </a:rPr>
              <a:t>, helioseismic analysis inferred that </a:t>
            </a:r>
            <a:r>
              <a:rPr lang="en-US" altLang="en-US" sz="2000" dirty="0" smtClean="0">
                <a:latin typeface="Times New Roman" pitchFamily="18" charset="0"/>
              </a:rPr>
              <a:t>in the bulk of the convection zone the rotation rate decreases with depth. </a:t>
            </a:r>
          </a:p>
          <a:p>
            <a:r>
              <a:rPr lang="en-US" altLang="en-US" sz="2000" dirty="0" smtClean="0">
                <a:latin typeface="Times New Roman" pitchFamily="18" charset="0"/>
              </a:rPr>
              <a:t>The </a:t>
            </a:r>
            <a:r>
              <a:rPr lang="en-US" altLang="en-US" sz="2000" dirty="0">
                <a:latin typeface="Times New Roman" pitchFamily="18" charset="0"/>
              </a:rPr>
              <a:t>radial </a:t>
            </a:r>
            <a:r>
              <a:rPr lang="en-US" altLang="en-US" sz="2000" dirty="0" smtClean="0">
                <a:latin typeface="Times New Roman" pitchFamily="18" charset="0"/>
              </a:rPr>
              <a:t>gradient is strong at </a:t>
            </a:r>
            <a:r>
              <a:rPr lang="en-US" altLang="en-US" sz="2000" dirty="0">
                <a:latin typeface="Times New Roman" pitchFamily="18" charset="0"/>
              </a:rPr>
              <a:t>or below the base of the convection </a:t>
            </a:r>
            <a:r>
              <a:rPr lang="en-US" altLang="en-US" sz="2000" dirty="0" smtClean="0">
                <a:latin typeface="Times New Roman" pitchFamily="18" charset="0"/>
              </a:rPr>
              <a:t>zone in the </a:t>
            </a:r>
            <a:r>
              <a:rPr lang="en-US" altLang="en-US" sz="2000" dirty="0" err="1" smtClean="0">
                <a:latin typeface="Times New Roman" pitchFamily="18" charset="0"/>
              </a:rPr>
              <a:t>tachocline</a:t>
            </a:r>
            <a:r>
              <a:rPr lang="en-US" altLang="en-US" sz="2000" dirty="0" smtClean="0">
                <a:latin typeface="Times New Roman" pitchFamily="18" charset="0"/>
              </a:rPr>
              <a:t>, and it </a:t>
            </a:r>
            <a:r>
              <a:rPr lang="en-US" altLang="en-US" sz="2000" dirty="0">
                <a:latin typeface="Times New Roman" pitchFamily="18" charset="0"/>
              </a:rPr>
              <a:t>is </a:t>
            </a:r>
            <a:r>
              <a:rPr lang="en-US" altLang="en-US" sz="2000" dirty="0" smtClean="0">
                <a:latin typeface="Times New Roman" pitchFamily="18" charset="0"/>
              </a:rPr>
              <a:t>also decreasing </a:t>
            </a:r>
            <a:r>
              <a:rPr lang="en-US" altLang="en-US" sz="2000" dirty="0">
                <a:latin typeface="Times New Roman" pitchFamily="18" charset="0"/>
              </a:rPr>
              <a:t>inward at </a:t>
            </a:r>
            <a:r>
              <a:rPr lang="en-US" altLang="en-US" sz="2000" dirty="0" smtClean="0">
                <a:latin typeface="Times New Roman" pitchFamily="18" charset="0"/>
              </a:rPr>
              <a:t>the sunspot latitudes (0-30 degrees).</a:t>
            </a:r>
          </a:p>
          <a:p>
            <a:endParaRPr lang="en-US" altLang="en-US" sz="2000" dirty="0">
              <a:latin typeface="Times New Roman" pitchFamily="18" charset="0"/>
            </a:endParaRPr>
          </a:p>
          <a:p>
            <a:r>
              <a:rPr lang="en-US" altLang="en-US" sz="2000" dirty="0" smtClean="0">
                <a:latin typeface="Times New Roman" pitchFamily="18" charset="0"/>
              </a:rPr>
              <a:t>This means that the Parker’s dynamo model could not explain the sunspot cycles. Therefore, it was suggested that the dynamo operates in the </a:t>
            </a:r>
            <a:r>
              <a:rPr lang="en-US" altLang="en-US" sz="2000" dirty="0" err="1" smtClean="0">
                <a:latin typeface="Times New Roman" pitchFamily="18" charset="0"/>
              </a:rPr>
              <a:t>tachocline</a:t>
            </a:r>
            <a:r>
              <a:rPr lang="en-US" altLang="en-US" sz="2000" dirty="0" smtClean="0">
                <a:latin typeface="Times New Roman" pitchFamily="18" charset="0"/>
              </a:rPr>
              <a:t>, and that the butterfly diagram is due to   magnetic flux transport by the </a:t>
            </a:r>
            <a:r>
              <a:rPr lang="en-US" altLang="en-US" sz="2000" dirty="0" err="1" smtClean="0">
                <a:latin typeface="Times New Roman" pitchFamily="18" charset="0"/>
              </a:rPr>
              <a:t>meridional</a:t>
            </a:r>
            <a:r>
              <a:rPr lang="en-US" altLang="en-US" sz="2000" dirty="0" smtClean="0">
                <a:latin typeface="Times New Roman" pitchFamily="18" charset="0"/>
              </a:rPr>
              <a:t> circulation – </a:t>
            </a:r>
            <a:r>
              <a:rPr lang="en-US" altLang="en-US" sz="2000" b="1" dirty="0" smtClean="0">
                <a:latin typeface="Times New Roman" pitchFamily="18" charset="0"/>
              </a:rPr>
              <a:t>“flux-transport dynamo model”.</a:t>
            </a:r>
            <a:endParaRPr lang="en-US" altLang="en-US" sz="2000" b="1" dirty="0">
              <a:latin typeface="Times New Roman" pitchFamily="18" charset="0"/>
            </a:endParaRPr>
          </a:p>
          <a:p>
            <a:endParaRPr lang="en-US" dirty="0"/>
          </a:p>
        </p:txBody>
      </p:sp>
      <p:cxnSp>
        <p:nvCxnSpPr>
          <p:cNvPr id="33793" name="Straight Arrow Connector 33792"/>
          <p:cNvCxnSpPr>
            <a:endCxn id="820" idx="9"/>
          </p:cNvCxnSpPr>
          <p:nvPr/>
        </p:nvCxnSpPr>
        <p:spPr>
          <a:xfrm flipH="1" flipV="1">
            <a:off x="3095928" y="3141899"/>
            <a:ext cx="1171273" cy="58501"/>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3800" name="Straight Arrow Connector 33799"/>
          <p:cNvCxnSpPr>
            <a:stCxn id="3" idx="1"/>
            <a:endCxn id="820" idx="3"/>
          </p:cNvCxnSpPr>
          <p:nvPr/>
        </p:nvCxnSpPr>
        <p:spPr>
          <a:xfrm flipH="1" flipV="1">
            <a:off x="1879639" y="3478700"/>
            <a:ext cx="2387561" cy="1071690"/>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3802" name="TextBox 33801"/>
          <p:cNvSpPr txBox="1"/>
          <p:nvPr/>
        </p:nvSpPr>
        <p:spPr>
          <a:xfrm>
            <a:off x="1336833" y="2851720"/>
            <a:ext cx="923651" cy="307777"/>
          </a:xfrm>
          <a:prstGeom prst="rect">
            <a:avLst/>
          </a:prstGeom>
          <a:noFill/>
        </p:spPr>
        <p:txBody>
          <a:bodyPr wrap="none" rtlCol="0">
            <a:spAutoFit/>
          </a:bodyPr>
          <a:lstStyle/>
          <a:p>
            <a:r>
              <a:rPr lang="en-US" sz="1400" dirty="0" err="1" smtClean="0">
                <a:latin typeface="Times New Roman" panose="02020603050405020304" pitchFamily="18" charset="0"/>
                <a:cs typeface="Times New Roman" panose="02020603050405020304" pitchFamily="18" charset="0"/>
              </a:rPr>
              <a:t>tachocline</a:t>
            </a:r>
            <a:endParaRPr lang="en-US"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480476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4313237"/>
            <a:ext cx="5957888" cy="2745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962" name="Rectangle 2"/>
          <p:cNvSpPr>
            <a:spLocks noGrp="1" noChangeArrowheads="1"/>
          </p:cNvSpPr>
          <p:nvPr>
            <p:ph type="title" idx="4294967295"/>
          </p:nvPr>
        </p:nvSpPr>
        <p:spPr>
          <a:xfrm>
            <a:off x="0" y="3810000"/>
            <a:ext cx="8534400" cy="609600"/>
          </a:xfrm>
        </p:spPr>
        <p:txBody>
          <a:bodyPr/>
          <a:lstStyle/>
          <a:p>
            <a:r>
              <a:rPr lang="en-US" altLang="en-US" sz="4000" b="1" dirty="0">
                <a:solidFill>
                  <a:schemeClr val="tx1"/>
                </a:solidFill>
                <a:sym typeface="Symbol" pitchFamily="18" charset="2"/>
              </a:rPr>
              <a:t></a:t>
            </a:r>
            <a:r>
              <a:rPr lang="en-US" altLang="en-US" sz="4000" dirty="0">
                <a:solidFill>
                  <a:schemeClr val="tx1"/>
                </a:solidFill>
                <a:sym typeface="Symbol" pitchFamily="18" charset="2"/>
              </a:rPr>
              <a:t> </a:t>
            </a:r>
            <a:r>
              <a:rPr lang="en-US" altLang="en-US" sz="2000" b="1" dirty="0">
                <a:solidFill>
                  <a:schemeClr val="tx1"/>
                </a:solidFill>
                <a:sym typeface="Symbol" pitchFamily="18" charset="2"/>
              </a:rPr>
              <a:t>FLUX-TRANSPORT DYNAMO</a:t>
            </a:r>
            <a:endParaRPr lang="en-US" altLang="en-US" sz="2000" b="1" dirty="0">
              <a:solidFill>
                <a:schemeClr val="tx1"/>
              </a:solidFill>
            </a:endParaRPr>
          </a:p>
        </p:txBody>
      </p:sp>
      <p:pic>
        <p:nvPicPr>
          <p:cNvPr id="40964" name="Picture 4" descr="view1 top cop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09600"/>
            <a:ext cx="4114800" cy="3479800"/>
          </a:xfrm>
          <a:prstGeom prst="rect">
            <a:avLst/>
          </a:prstGeom>
          <a:noFill/>
          <a:extLst>
            <a:ext uri="{909E8E84-426E-40DD-AFC4-6F175D3DCCD1}">
              <a14:hiddenFill xmlns:a14="http://schemas.microsoft.com/office/drawing/2010/main">
                <a:solidFill>
                  <a:srgbClr val="FFFFFF"/>
                </a:solidFill>
              </a14:hiddenFill>
            </a:ext>
          </a:extLst>
        </p:spPr>
      </p:pic>
      <p:sp>
        <p:nvSpPr>
          <p:cNvPr id="40965" name="Rectangle 5"/>
          <p:cNvSpPr>
            <a:spLocks noChangeAspect="1" noChangeArrowheads="1"/>
          </p:cNvSpPr>
          <p:nvPr/>
        </p:nvSpPr>
        <p:spPr bwMode="auto">
          <a:xfrm>
            <a:off x="7380288" y="2933700"/>
            <a:ext cx="1560512" cy="250825"/>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rgbClr val="0000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defRPr>
            </a:lvl1pPr>
            <a:lvl2pPr eaLnBrk="0" hangingPunct="0">
              <a:defRPr>
                <a:solidFill>
                  <a:schemeClr val="tx1"/>
                </a:solidFill>
                <a:latin typeface="Arial" charset="0"/>
              </a:defRPr>
            </a:lvl2pPr>
            <a:lvl3pPr eaLnBrk="0" hangingPunct="0">
              <a:defRPr>
                <a:solidFill>
                  <a:schemeClr val="tx1"/>
                </a:solidFill>
                <a:latin typeface="Arial" charset="0"/>
              </a:defRPr>
            </a:lvl3pPr>
            <a:lvl4pPr eaLnBrk="0" hangingPunct="0">
              <a:defRPr>
                <a:solidFill>
                  <a:schemeClr val="tx1"/>
                </a:solidFill>
                <a:latin typeface="Arial" charset="0"/>
              </a:defRPr>
            </a:lvl4pPr>
            <a:lvl5pPr eaLnBrk="0" hangingPunct="0">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algn="ctr"/>
            <a:endParaRPr lang="en-US" altLang="en-US" sz="2000" b="1">
              <a:latin typeface="Arial Narrow" pitchFamily="34" charset="0"/>
            </a:endParaRPr>
          </a:p>
        </p:txBody>
      </p:sp>
      <p:sp>
        <p:nvSpPr>
          <p:cNvPr id="40966" name="Rectangle 6"/>
          <p:cNvSpPr>
            <a:spLocks noChangeAspect="1" noChangeArrowheads="1"/>
          </p:cNvSpPr>
          <p:nvPr/>
        </p:nvSpPr>
        <p:spPr bwMode="auto">
          <a:xfrm rot="-5400000">
            <a:off x="4587875" y="1127125"/>
            <a:ext cx="647700" cy="37465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rgbClr val="0000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defRPr>
            </a:lvl1pPr>
            <a:lvl2pPr eaLnBrk="0" hangingPunct="0">
              <a:defRPr>
                <a:solidFill>
                  <a:schemeClr val="tx1"/>
                </a:solidFill>
                <a:latin typeface="Arial" charset="0"/>
              </a:defRPr>
            </a:lvl2pPr>
            <a:lvl3pPr eaLnBrk="0" hangingPunct="0">
              <a:defRPr>
                <a:solidFill>
                  <a:schemeClr val="tx1"/>
                </a:solidFill>
                <a:latin typeface="Arial" charset="0"/>
              </a:defRPr>
            </a:lvl3pPr>
            <a:lvl4pPr eaLnBrk="0" hangingPunct="0">
              <a:defRPr>
                <a:solidFill>
                  <a:schemeClr val="tx1"/>
                </a:solidFill>
                <a:latin typeface="Arial" charset="0"/>
              </a:defRPr>
            </a:lvl4pPr>
            <a:lvl5pPr eaLnBrk="0" hangingPunct="0">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algn="ctr"/>
            <a:r>
              <a:rPr lang="en-US" altLang="en-US" sz="2000" b="1">
                <a:latin typeface="Arial Narrow" pitchFamily="34" charset="0"/>
                <a:sym typeface="Symbol" pitchFamily="18" charset="2"/>
              </a:rPr>
              <a:t>Pole</a:t>
            </a:r>
            <a:endParaRPr lang="en-US" altLang="en-US" sz="2000" b="1">
              <a:latin typeface="Arial Narrow" pitchFamily="34" charset="0"/>
            </a:endParaRPr>
          </a:p>
        </p:txBody>
      </p:sp>
      <p:sp>
        <p:nvSpPr>
          <p:cNvPr id="40967" name="Rectangle 7"/>
          <p:cNvSpPr>
            <a:spLocks noChangeAspect="1" noChangeArrowheads="1"/>
          </p:cNvSpPr>
          <p:nvPr/>
        </p:nvSpPr>
        <p:spPr bwMode="auto">
          <a:xfrm>
            <a:off x="6908800" y="2695575"/>
            <a:ext cx="642938" cy="180975"/>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rgbClr val="0000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defRPr>
            </a:lvl1pPr>
            <a:lvl2pPr eaLnBrk="0" hangingPunct="0">
              <a:defRPr>
                <a:solidFill>
                  <a:schemeClr val="tx1"/>
                </a:solidFill>
                <a:latin typeface="Arial" charset="0"/>
              </a:defRPr>
            </a:lvl2pPr>
            <a:lvl3pPr eaLnBrk="0" hangingPunct="0">
              <a:defRPr>
                <a:solidFill>
                  <a:schemeClr val="tx1"/>
                </a:solidFill>
                <a:latin typeface="Arial" charset="0"/>
              </a:defRPr>
            </a:lvl3pPr>
            <a:lvl4pPr eaLnBrk="0" hangingPunct="0">
              <a:defRPr>
                <a:solidFill>
                  <a:schemeClr val="tx1"/>
                </a:solidFill>
                <a:latin typeface="Arial" charset="0"/>
              </a:defRPr>
            </a:lvl4pPr>
            <a:lvl5pPr eaLnBrk="0" hangingPunct="0">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algn="ctr"/>
            <a:endParaRPr lang="en-US" altLang="en-US" sz="1400">
              <a:latin typeface="Arial Narrow" pitchFamily="34" charset="0"/>
            </a:endParaRPr>
          </a:p>
        </p:txBody>
      </p:sp>
      <p:sp>
        <p:nvSpPr>
          <p:cNvPr id="40968" name="Rectangle 8"/>
          <p:cNvSpPr>
            <a:spLocks noChangeAspect="1" noChangeArrowheads="1"/>
          </p:cNvSpPr>
          <p:nvPr/>
        </p:nvSpPr>
        <p:spPr bwMode="auto">
          <a:xfrm>
            <a:off x="8602663" y="2695575"/>
            <a:ext cx="642937" cy="180975"/>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rgbClr val="0000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defRPr>
            </a:lvl1pPr>
            <a:lvl2pPr eaLnBrk="0" hangingPunct="0">
              <a:defRPr>
                <a:solidFill>
                  <a:schemeClr val="tx1"/>
                </a:solidFill>
                <a:latin typeface="Arial" charset="0"/>
              </a:defRPr>
            </a:lvl2pPr>
            <a:lvl3pPr eaLnBrk="0" hangingPunct="0">
              <a:defRPr>
                <a:solidFill>
                  <a:schemeClr val="tx1"/>
                </a:solidFill>
                <a:latin typeface="Arial" charset="0"/>
              </a:defRPr>
            </a:lvl3pPr>
            <a:lvl4pPr eaLnBrk="0" hangingPunct="0">
              <a:defRPr>
                <a:solidFill>
                  <a:schemeClr val="tx1"/>
                </a:solidFill>
                <a:latin typeface="Arial" charset="0"/>
              </a:defRPr>
            </a:lvl4pPr>
            <a:lvl5pPr eaLnBrk="0" hangingPunct="0">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algn="ctr"/>
            <a:endParaRPr lang="en-US" altLang="en-US" sz="1400">
              <a:latin typeface="Arial Narrow" pitchFamily="34" charset="0"/>
            </a:endParaRPr>
          </a:p>
        </p:txBody>
      </p:sp>
      <p:sp>
        <p:nvSpPr>
          <p:cNvPr id="40969" name="Rectangle 9"/>
          <p:cNvSpPr>
            <a:spLocks noChangeAspect="1" noChangeArrowheads="1"/>
          </p:cNvSpPr>
          <p:nvPr/>
        </p:nvSpPr>
        <p:spPr bwMode="auto">
          <a:xfrm>
            <a:off x="7416800" y="2809875"/>
            <a:ext cx="642938" cy="180975"/>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rgbClr val="0000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defRPr>
            </a:lvl1pPr>
            <a:lvl2pPr eaLnBrk="0" hangingPunct="0">
              <a:defRPr>
                <a:solidFill>
                  <a:schemeClr val="tx1"/>
                </a:solidFill>
                <a:latin typeface="Arial" charset="0"/>
              </a:defRPr>
            </a:lvl2pPr>
            <a:lvl3pPr eaLnBrk="0" hangingPunct="0">
              <a:defRPr>
                <a:solidFill>
                  <a:schemeClr val="tx1"/>
                </a:solidFill>
                <a:latin typeface="Arial" charset="0"/>
              </a:defRPr>
            </a:lvl3pPr>
            <a:lvl4pPr eaLnBrk="0" hangingPunct="0">
              <a:defRPr>
                <a:solidFill>
                  <a:schemeClr val="tx1"/>
                </a:solidFill>
                <a:latin typeface="Arial" charset="0"/>
              </a:defRPr>
            </a:lvl4pPr>
            <a:lvl5pPr eaLnBrk="0" hangingPunct="0">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algn="ctr"/>
            <a:endParaRPr lang="en-US" altLang="en-US" sz="1400">
              <a:latin typeface="Arial Narrow" pitchFamily="34" charset="0"/>
            </a:endParaRPr>
          </a:p>
        </p:txBody>
      </p:sp>
      <p:grpSp>
        <p:nvGrpSpPr>
          <p:cNvPr id="40970" name="Group 10"/>
          <p:cNvGrpSpPr>
            <a:grpSpLocks/>
          </p:cNvGrpSpPr>
          <p:nvPr/>
        </p:nvGrpSpPr>
        <p:grpSpPr bwMode="auto">
          <a:xfrm>
            <a:off x="3886200" y="2743200"/>
            <a:ext cx="2895600" cy="609600"/>
            <a:chOff x="1656" y="1632"/>
            <a:chExt cx="1344" cy="528"/>
          </a:xfrm>
        </p:grpSpPr>
        <p:sp>
          <p:nvSpPr>
            <p:cNvPr id="40971" name="Rectangle 11"/>
            <p:cNvSpPr>
              <a:spLocks noChangeArrowheads="1"/>
            </p:cNvSpPr>
            <p:nvPr/>
          </p:nvSpPr>
          <p:spPr bwMode="auto">
            <a:xfrm>
              <a:off x="1656" y="1632"/>
              <a:ext cx="288" cy="48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rgbClr val="0000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defRPr>
              </a:lvl1pPr>
              <a:lvl2pPr eaLnBrk="0" hangingPunct="0">
                <a:defRPr>
                  <a:solidFill>
                    <a:schemeClr val="tx1"/>
                  </a:solidFill>
                  <a:latin typeface="Arial" charset="0"/>
                </a:defRPr>
              </a:lvl2pPr>
              <a:lvl3pPr eaLnBrk="0" hangingPunct="0">
                <a:defRPr>
                  <a:solidFill>
                    <a:schemeClr val="tx1"/>
                  </a:solidFill>
                  <a:latin typeface="Arial" charset="0"/>
                </a:defRPr>
              </a:lvl3pPr>
              <a:lvl4pPr eaLnBrk="0" hangingPunct="0">
                <a:defRPr>
                  <a:solidFill>
                    <a:schemeClr val="tx1"/>
                  </a:solidFill>
                  <a:latin typeface="Arial" charset="0"/>
                </a:defRPr>
              </a:lvl4pPr>
              <a:lvl5pPr eaLnBrk="0" hangingPunct="0">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algn="ctr"/>
              <a:r>
                <a:rPr lang="en-US" altLang="en-US" sz="4000" b="1">
                  <a:latin typeface="Arial Black" pitchFamily="34" charset="0"/>
                  <a:sym typeface="Symbol" pitchFamily="18" charset="2"/>
                </a:rPr>
                <a:t>+</a:t>
              </a:r>
              <a:endParaRPr lang="en-US" altLang="en-US" sz="4000" b="1"/>
            </a:p>
          </p:txBody>
        </p:sp>
        <p:sp>
          <p:nvSpPr>
            <p:cNvPr id="40972" name="Rectangle 12"/>
            <p:cNvSpPr>
              <a:spLocks noChangeArrowheads="1"/>
            </p:cNvSpPr>
            <p:nvPr/>
          </p:nvSpPr>
          <p:spPr bwMode="auto">
            <a:xfrm>
              <a:off x="1872" y="1632"/>
              <a:ext cx="1128" cy="528"/>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rgbClr val="0000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defRPr>
              </a:lvl1pPr>
              <a:lvl2pPr eaLnBrk="0" hangingPunct="0">
                <a:defRPr>
                  <a:solidFill>
                    <a:schemeClr val="tx1"/>
                  </a:solidFill>
                  <a:latin typeface="Arial" charset="0"/>
                </a:defRPr>
              </a:lvl2pPr>
              <a:lvl3pPr eaLnBrk="0" hangingPunct="0">
                <a:defRPr>
                  <a:solidFill>
                    <a:schemeClr val="tx1"/>
                  </a:solidFill>
                  <a:latin typeface="Arial" charset="0"/>
                </a:defRPr>
              </a:lvl3pPr>
              <a:lvl4pPr eaLnBrk="0" hangingPunct="0">
                <a:defRPr>
                  <a:solidFill>
                    <a:schemeClr val="tx1"/>
                  </a:solidFill>
                  <a:latin typeface="Arial" charset="0"/>
                </a:defRPr>
              </a:lvl4pPr>
              <a:lvl5pPr eaLnBrk="0" hangingPunct="0">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algn="ctr"/>
              <a:endParaRPr lang="en-US" altLang="en-US" b="1">
                <a:solidFill>
                  <a:srgbClr val="9966FF"/>
                </a:solidFill>
              </a:endParaRPr>
            </a:p>
          </p:txBody>
        </p:sp>
      </p:grpSp>
      <p:pic>
        <p:nvPicPr>
          <p:cNvPr id="40973" name="Picture 13" descr="vel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29200" y="609600"/>
            <a:ext cx="3429000" cy="3400425"/>
          </a:xfrm>
          <a:prstGeom prst="rect">
            <a:avLst/>
          </a:prstGeom>
          <a:noFill/>
          <a:extLst>
            <a:ext uri="{909E8E84-426E-40DD-AFC4-6F175D3DCCD1}">
              <a14:hiddenFill xmlns:a14="http://schemas.microsoft.com/office/drawing/2010/main">
                <a:solidFill>
                  <a:srgbClr val="FFFFFF"/>
                </a:solidFill>
              </a14:hiddenFill>
            </a:ext>
          </a:extLst>
        </p:spPr>
      </p:pic>
      <p:sp>
        <p:nvSpPr>
          <p:cNvPr id="40974" name="Text Box 14"/>
          <p:cNvSpPr txBox="1">
            <a:spLocks noChangeArrowheads="1"/>
          </p:cNvSpPr>
          <p:nvPr/>
        </p:nvSpPr>
        <p:spPr bwMode="auto">
          <a:xfrm>
            <a:off x="7620000" y="4114800"/>
            <a:ext cx="990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altLang="en-US" sz="2000">
                <a:latin typeface="Arial Narrow" pitchFamily="34" charset="0"/>
              </a:rPr>
              <a:t>Equator</a:t>
            </a:r>
          </a:p>
        </p:txBody>
      </p:sp>
      <p:sp>
        <p:nvSpPr>
          <p:cNvPr id="40975" name="Text Box 15"/>
          <p:cNvSpPr txBox="1">
            <a:spLocks noChangeArrowheads="1"/>
          </p:cNvSpPr>
          <p:nvPr/>
        </p:nvSpPr>
        <p:spPr bwMode="auto">
          <a:xfrm>
            <a:off x="4495800" y="2667000"/>
            <a:ext cx="1828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altLang="en-US">
                <a:solidFill>
                  <a:srgbClr val="CC3399"/>
                </a:solidFill>
                <a:latin typeface="Arial Black" pitchFamily="34" charset="0"/>
              </a:rPr>
              <a:t>Meridional</a:t>
            </a:r>
          </a:p>
          <a:p>
            <a:pPr algn="ctr" eaLnBrk="0" hangingPunct="0"/>
            <a:r>
              <a:rPr lang="en-US" altLang="en-US">
                <a:solidFill>
                  <a:srgbClr val="CC3399"/>
                </a:solidFill>
                <a:latin typeface="Arial Black" pitchFamily="34" charset="0"/>
              </a:rPr>
              <a:t>circulation</a:t>
            </a:r>
          </a:p>
        </p:txBody>
      </p:sp>
      <p:sp>
        <p:nvSpPr>
          <p:cNvPr id="40976" name="Text Box 16"/>
          <p:cNvSpPr txBox="1">
            <a:spLocks noChangeArrowheads="1"/>
          </p:cNvSpPr>
          <p:nvPr/>
        </p:nvSpPr>
        <p:spPr bwMode="auto">
          <a:xfrm>
            <a:off x="8382000" y="3886200"/>
            <a:ext cx="450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altLang="en-US" sz="2000">
                <a:latin typeface="Arial Narrow" pitchFamily="34" charset="0"/>
              </a:rPr>
              <a:t>1R</a:t>
            </a:r>
          </a:p>
        </p:txBody>
      </p:sp>
      <p:sp>
        <p:nvSpPr>
          <p:cNvPr id="40977" name="Text Box 17"/>
          <p:cNvSpPr txBox="1">
            <a:spLocks noChangeArrowheads="1"/>
          </p:cNvSpPr>
          <p:nvPr/>
        </p:nvSpPr>
        <p:spPr bwMode="auto">
          <a:xfrm>
            <a:off x="7086600" y="3962400"/>
            <a:ext cx="6238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altLang="en-US" sz="2000">
                <a:latin typeface="Arial Narrow" pitchFamily="34" charset="0"/>
              </a:rPr>
              <a:t>0.7R</a:t>
            </a:r>
          </a:p>
        </p:txBody>
      </p:sp>
      <p:sp>
        <p:nvSpPr>
          <p:cNvPr id="40978" name="Text Box 18"/>
          <p:cNvSpPr txBox="1">
            <a:spLocks noChangeArrowheads="1"/>
          </p:cNvSpPr>
          <p:nvPr/>
        </p:nvSpPr>
        <p:spPr bwMode="auto">
          <a:xfrm>
            <a:off x="6477000" y="3886200"/>
            <a:ext cx="6238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altLang="en-US" sz="2000">
                <a:latin typeface="Arial Narrow" pitchFamily="34" charset="0"/>
              </a:rPr>
              <a:t>0.6R</a:t>
            </a:r>
          </a:p>
        </p:txBody>
      </p:sp>
      <p:sp>
        <p:nvSpPr>
          <p:cNvPr id="40979" name="Text Box 19"/>
          <p:cNvSpPr txBox="1">
            <a:spLocks noChangeArrowheads="1"/>
          </p:cNvSpPr>
          <p:nvPr/>
        </p:nvSpPr>
        <p:spPr bwMode="auto">
          <a:xfrm>
            <a:off x="0" y="0"/>
            <a:ext cx="8839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altLang="en-US" sz="2400" u="sng">
                <a:solidFill>
                  <a:srgbClr val="000099"/>
                </a:solidFill>
                <a:latin typeface="Arial Black" pitchFamily="34" charset="0"/>
              </a:rPr>
              <a:t>What is a Flux-transport Dynamo?</a:t>
            </a:r>
          </a:p>
        </p:txBody>
      </p:sp>
      <p:sp>
        <p:nvSpPr>
          <p:cNvPr id="2" name="TextBox 1"/>
          <p:cNvSpPr txBox="1"/>
          <p:nvPr/>
        </p:nvSpPr>
        <p:spPr>
          <a:xfrm>
            <a:off x="6599714" y="6368534"/>
            <a:ext cx="2544286" cy="369332"/>
          </a:xfrm>
          <a:prstGeom prst="rect">
            <a:avLst/>
          </a:prstGeom>
          <a:noFill/>
        </p:spPr>
        <p:txBody>
          <a:bodyPr wrap="none" rtlCol="0">
            <a:spAutoFit/>
          </a:bodyPr>
          <a:lstStyle/>
          <a:p>
            <a:r>
              <a:rPr lang="en-US" dirty="0" smtClean="0"/>
              <a:t>(Courtesy of </a:t>
            </a:r>
            <a:r>
              <a:rPr lang="en-US" dirty="0" err="1" smtClean="0"/>
              <a:t>M.Dikpati</a:t>
            </a:r>
            <a:r>
              <a:rPr lang="en-US" dirty="0" smtClean="0"/>
              <a:t>)</a:t>
            </a:r>
            <a:endParaRPr lang="en-US" dirty="0"/>
          </a:p>
        </p:txBody>
      </p:sp>
      <p:cxnSp>
        <p:nvCxnSpPr>
          <p:cNvPr id="4" name="Straight Arrow Connector 3"/>
          <p:cNvCxnSpPr/>
          <p:nvPr/>
        </p:nvCxnSpPr>
        <p:spPr>
          <a:xfrm flipH="1">
            <a:off x="5257800" y="2743200"/>
            <a:ext cx="1651000" cy="26670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a:off x="4911725" y="1524000"/>
            <a:ext cx="2189163" cy="3581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6400800" y="4648200"/>
            <a:ext cx="2209800" cy="1600438"/>
          </a:xfrm>
          <a:prstGeom prst="rect">
            <a:avLst/>
          </a:prstGeom>
          <a:noFill/>
        </p:spPr>
        <p:txBody>
          <a:bodyPr wrap="square" rtlCol="0">
            <a:spAutoFit/>
          </a:bodyPr>
          <a:lstStyle/>
          <a:p>
            <a:r>
              <a:rPr lang="en-US" sz="1400" dirty="0" smtClean="0"/>
              <a:t>The butterfly diagram is explained by the flux transport at the bottom of the convection zone.</a:t>
            </a:r>
          </a:p>
          <a:p>
            <a:r>
              <a:rPr lang="en-US" sz="1400" dirty="0" smtClean="0"/>
              <a:t>The polar field reversals are explained by the surface flux transport.</a:t>
            </a:r>
            <a:endParaRPr lang="en-US" sz="1400" dirty="0"/>
          </a:p>
        </p:txBody>
      </p:sp>
      <p:sp>
        <p:nvSpPr>
          <p:cNvPr id="9" name="TextBox 8"/>
          <p:cNvSpPr txBox="1"/>
          <p:nvPr/>
        </p:nvSpPr>
        <p:spPr>
          <a:xfrm>
            <a:off x="7398544" y="685800"/>
            <a:ext cx="1525587" cy="738664"/>
          </a:xfrm>
          <a:prstGeom prst="rect">
            <a:avLst/>
          </a:prstGeom>
          <a:noFill/>
        </p:spPr>
        <p:txBody>
          <a:bodyPr wrap="square" rtlCol="0">
            <a:spAutoFit/>
          </a:bodyPr>
          <a:lstStyle/>
          <a:p>
            <a:r>
              <a:rPr lang="en-US" sz="1400" dirty="0" smtClean="0"/>
              <a:t>“Conveyor belt” of the magnetic flux transport.</a:t>
            </a:r>
            <a:endParaRPr lang="en-US" sz="1400" dirty="0"/>
          </a:p>
        </p:txBody>
      </p:sp>
    </p:spTree>
    <p:extLst>
      <p:ext uri="{BB962C8B-B14F-4D97-AF65-F5344CB8AC3E}">
        <p14:creationId xmlns:p14="http://schemas.microsoft.com/office/powerpoint/2010/main" val="1421735946"/>
      </p:ext>
    </p:extLst>
  </p:cSld>
  <p:clrMapOvr>
    <a:masterClrMapping/>
  </p:clrMapOvr>
  <p:transition>
    <p:random/>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idx="4294967295"/>
          </p:nvPr>
        </p:nvSpPr>
        <p:spPr>
          <a:xfrm>
            <a:off x="539750" y="0"/>
            <a:ext cx="8229600" cy="1066800"/>
          </a:xfrm>
        </p:spPr>
        <p:txBody>
          <a:bodyPr/>
          <a:lstStyle/>
          <a:p>
            <a:r>
              <a:rPr lang="en-US" altLang="en-US" sz="2900">
                <a:solidFill>
                  <a:schemeClr val="tx1"/>
                </a:solidFill>
              </a:rPr>
              <a:t>Evolution of Magnetic Fields</a:t>
            </a:r>
            <a:br>
              <a:rPr lang="en-US" altLang="en-US" sz="2900">
                <a:solidFill>
                  <a:schemeClr val="tx1"/>
                </a:solidFill>
              </a:rPr>
            </a:br>
            <a:r>
              <a:rPr lang="en-US" altLang="en-US" sz="2900">
                <a:solidFill>
                  <a:schemeClr val="tx1"/>
                </a:solidFill>
              </a:rPr>
              <a:t>In a Babcock-Leighton Flux-Transport Dynamo</a:t>
            </a:r>
          </a:p>
        </p:txBody>
      </p:sp>
      <p:pic>
        <p:nvPicPr>
          <p:cNvPr id="44035" name="sol_cycle.avi">
            <a:hlinkClick r:id="" action="ppaction://media"/>
          </p:cNvPr>
          <p:cNvPicPr>
            <a:picLocks noChangeAspect="1" noChangeArrowheads="1"/>
          </p:cNvPicPr>
          <p:nvPr>
            <a:videoFile r:link="rId2"/>
            <p:extLst>
              <p:ext uri="{DAA4B4D4-6D71-4841-9C94-3DE7FCFB9230}">
                <p14:media xmlns:p14="http://schemas.microsoft.com/office/powerpoint/2010/main" r:embed="rId1"/>
              </p:ext>
            </p:extLst>
          </p:nvPr>
        </p:nvPicPr>
        <p:blipFill>
          <a:blip r:embed="rId5">
            <a:extLst>
              <a:ext uri="{28A0092B-C50C-407E-A947-70E740481C1C}">
                <a14:useLocalDpi xmlns:a14="http://schemas.microsoft.com/office/drawing/2010/main" val="0"/>
              </a:ext>
            </a:extLst>
          </a:blip>
          <a:srcRect/>
          <a:stretch>
            <a:fillRect/>
          </a:stretch>
        </p:blipFill>
        <p:spPr bwMode="auto">
          <a:xfrm>
            <a:off x="539750" y="1268413"/>
            <a:ext cx="7620000" cy="5080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599714" y="6368534"/>
            <a:ext cx="2544286" cy="369332"/>
          </a:xfrm>
          <a:prstGeom prst="rect">
            <a:avLst/>
          </a:prstGeom>
          <a:noFill/>
        </p:spPr>
        <p:txBody>
          <a:bodyPr wrap="none" rtlCol="0">
            <a:spAutoFit/>
          </a:bodyPr>
          <a:lstStyle/>
          <a:p>
            <a:r>
              <a:rPr lang="en-US" dirty="0" smtClean="0"/>
              <a:t>(Courtesy of </a:t>
            </a:r>
            <a:r>
              <a:rPr lang="en-US" dirty="0" err="1" smtClean="0"/>
              <a:t>M.Dikpati</a:t>
            </a:r>
            <a:r>
              <a:rPr lang="en-US" dirty="0" smtClean="0"/>
              <a:t>)</a:t>
            </a:r>
            <a:endParaRPr lang="en-US" dirty="0"/>
          </a:p>
        </p:txBody>
      </p:sp>
    </p:spTree>
    <p:extLst>
      <p:ext uri="{BB962C8B-B14F-4D97-AF65-F5344CB8AC3E}">
        <p14:creationId xmlns:p14="http://schemas.microsoft.com/office/powerpoint/2010/main" val="452379109"/>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0200" fill="hold"/>
                                        <p:tgtEl>
                                          <p:spTgt spid="4403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repeatCount="indefinite" fill="hold" display="0">
                  <p:stCondLst>
                    <p:cond delay="indefinite"/>
                  </p:stCondLst>
                  <p:endCondLst>
                    <p:cond evt="onNext" delay="0">
                      <p:tgtEl>
                        <p:sldTgt/>
                      </p:tgtEl>
                    </p:cond>
                    <p:cond evt="onPrev" delay="0">
                      <p:tgtEl>
                        <p:sldTgt/>
                      </p:tgtEl>
                    </p:cond>
                  </p:endCondLst>
                </p:cTn>
                <p:tgtEl>
                  <p:spTgt spid="44035"/>
                </p:tgtEl>
              </p:cMediaNode>
            </p:video>
            <p:seq concurrent="1" nextAc="seek">
              <p:cTn id="8" restart="whenNotActive" fill="hold" evtFilter="cancelBubble" nodeType="interactiveSeq">
                <p:stCondLst>
                  <p:cond evt="onClick" delay="0">
                    <p:tgtEl>
                      <p:spTgt spid="44035"/>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44035"/>
                                        </p:tgtEl>
                                      </p:cBhvr>
                                    </p:cmd>
                                  </p:childTnLst>
                                </p:cTn>
                              </p:par>
                            </p:childTnLst>
                          </p:cTn>
                        </p:par>
                      </p:childTnLst>
                    </p:cTn>
                  </p:par>
                </p:childTnLst>
              </p:cTn>
              <p:nextCondLst>
                <p:cond evt="onClick" delay="0">
                  <p:tgtEl>
                    <p:spTgt spid="44035"/>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ChangeArrowheads="1"/>
          </p:cNvSpPr>
          <p:nvPr/>
        </p:nvSpPr>
        <p:spPr bwMode="auto">
          <a:xfrm>
            <a:off x="0" y="0"/>
            <a:ext cx="9144000" cy="83820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rgbClr val="0000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defRPr>
            </a:lvl1pPr>
            <a:lvl2pPr eaLnBrk="0" hangingPunct="0">
              <a:defRPr>
                <a:solidFill>
                  <a:schemeClr val="tx1"/>
                </a:solidFill>
                <a:latin typeface="Arial" charset="0"/>
              </a:defRPr>
            </a:lvl2pPr>
            <a:lvl3pPr eaLnBrk="0" hangingPunct="0">
              <a:defRPr>
                <a:solidFill>
                  <a:schemeClr val="tx1"/>
                </a:solidFill>
                <a:latin typeface="Arial" charset="0"/>
              </a:defRPr>
            </a:lvl3pPr>
            <a:lvl4pPr eaLnBrk="0" hangingPunct="0">
              <a:defRPr>
                <a:solidFill>
                  <a:schemeClr val="tx1"/>
                </a:solidFill>
                <a:latin typeface="Arial" charset="0"/>
              </a:defRPr>
            </a:lvl4pPr>
            <a:lvl5pPr eaLnBrk="0" hangingPunct="0">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algn="ctr"/>
            <a:r>
              <a:rPr lang="en-US" altLang="en-US" sz="2500">
                <a:solidFill>
                  <a:srgbClr val="000099"/>
                </a:solidFill>
                <a:latin typeface="Arial Black" pitchFamily="34" charset="0"/>
              </a:rPr>
              <a:t>Time-latitude Diagrams Produced from the</a:t>
            </a:r>
            <a:br>
              <a:rPr lang="en-US" altLang="en-US" sz="2500">
                <a:solidFill>
                  <a:srgbClr val="000099"/>
                </a:solidFill>
                <a:latin typeface="Arial Black" pitchFamily="34" charset="0"/>
              </a:rPr>
            </a:br>
            <a:r>
              <a:rPr lang="en-US" altLang="en-US" sz="2500">
                <a:solidFill>
                  <a:srgbClr val="000099"/>
                </a:solidFill>
                <a:latin typeface="Arial Black" pitchFamily="34" charset="0"/>
              </a:rPr>
              <a:t>Babcock-Leighton Flux-transport Dynamo Solution</a:t>
            </a:r>
          </a:p>
        </p:txBody>
      </p:sp>
      <p:sp>
        <p:nvSpPr>
          <p:cNvPr id="46083" name="Text Box 3"/>
          <p:cNvSpPr txBox="1">
            <a:spLocks noChangeArrowheads="1"/>
          </p:cNvSpPr>
          <p:nvPr/>
        </p:nvSpPr>
        <p:spPr bwMode="auto">
          <a:xfrm>
            <a:off x="1990725" y="990600"/>
            <a:ext cx="21637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altLang="en-US" sz="1600" b="1">
                <a:latin typeface="Arial Narrow" pitchFamily="34" charset="0"/>
              </a:rPr>
              <a:t>Toroidal Field at  r = 0.7R</a:t>
            </a:r>
          </a:p>
        </p:txBody>
      </p:sp>
      <p:sp>
        <p:nvSpPr>
          <p:cNvPr id="46084" name="Text Box 4"/>
          <p:cNvSpPr txBox="1">
            <a:spLocks noChangeArrowheads="1"/>
          </p:cNvSpPr>
          <p:nvPr/>
        </p:nvSpPr>
        <p:spPr bwMode="auto">
          <a:xfrm>
            <a:off x="2286000" y="3429000"/>
            <a:ext cx="17716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altLang="en-US" sz="1600" b="1">
                <a:latin typeface="Arial Narrow" pitchFamily="34" charset="0"/>
              </a:rPr>
              <a:t>Surface Radial Field</a:t>
            </a:r>
          </a:p>
        </p:txBody>
      </p:sp>
      <p:sp>
        <p:nvSpPr>
          <p:cNvPr id="46085" name="Text Box 5"/>
          <p:cNvSpPr txBox="1">
            <a:spLocks noChangeArrowheads="1"/>
          </p:cNvSpPr>
          <p:nvPr/>
        </p:nvSpPr>
        <p:spPr bwMode="auto">
          <a:xfrm>
            <a:off x="5791200" y="1066800"/>
            <a:ext cx="259238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buFontTx/>
              <a:buChar char="•"/>
            </a:pPr>
            <a:r>
              <a:rPr lang="en-US" altLang="en-US" sz="2000" b="1">
                <a:solidFill>
                  <a:schemeClr val="accent2"/>
                </a:solidFill>
                <a:latin typeface="Arial Narrow" pitchFamily="34" charset="0"/>
              </a:rPr>
              <a:t> Equatorward migrating sunspot belts</a:t>
            </a:r>
          </a:p>
        </p:txBody>
      </p:sp>
      <p:sp>
        <p:nvSpPr>
          <p:cNvPr id="46086" name="Text Box 6"/>
          <p:cNvSpPr txBox="1">
            <a:spLocks noChangeArrowheads="1"/>
          </p:cNvSpPr>
          <p:nvPr/>
        </p:nvSpPr>
        <p:spPr bwMode="auto">
          <a:xfrm>
            <a:off x="5257800" y="1828800"/>
            <a:ext cx="31686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buFontTx/>
              <a:buChar char="•"/>
            </a:pPr>
            <a:r>
              <a:rPr lang="en-US" altLang="en-US" sz="2000" b="1">
                <a:solidFill>
                  <a:schemeClr val="accent2"/>
                </a:solidFill>
                <a:latin typeface="Arial Narrow" pitchFamily="34" charset="0"/>
              </a:rPr>
              <a:t> Poleward drifting </a:t>
            </a:r>
          </a:p>
          <a:p>
            <a:pPr algn="ctr" eaLnBrk="0" hangingPunct="0"/>
            <a:r>
              <a:rPr lang="en-US" altLang="en-US" sz="2000" b="1">
                <a:solidFill>
                  <a:schemeClr val="accent2"/>
                </a:solidFill>
                <a:latin typeface="Arial Narrow" pitchFamily="34" charset="0"/>
              </a:rPr>
              <a:t>            large-scale radial fields</a:t>
            </a:r>
          </a:p>
        </p:txBody>
      </p:sp>
      <p:sp>
        <p:nvSpPr>
          <p:cNvPr id="46087" name="Text Box 7"/>
          <p:cNvSpPr txBox="1">
            <a:spLocks noChangeArrowheads="1"/>
          </p:cNvSpPr>
          <p:nvPr/>
        </p:nvSpPr>
        <p:spPr bwMode="auto">
          <a:xfrm>
            <a:off x="5562600" y="2743200"/>
            <a:ext cx="29781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buFontTx/>
              <a:buChar char="•"/>
            </a:pPr>
            <a:r>
              <a:rPr lang="en-US" altLang="en-US" sz="2000" b="1">
                <a:solidFill>
                  <a:schemeClr val="accent2"/>
                </a:solidFill>
                <a:latin typeface="Arial Narrow" pitchFamily="34" charset="0"/>
              </a:rPr>
              <a:t> Correct phase relation</a:t>
            </a:r>
          </a:p>
          <a:p>
            <a:pPr algn="ctr" eaLnBrk="0" hangingPunct="0"/>
            <a:r>
              <a:rPr lang="en-US" altLang="en-US" sz="2000" b="1">
                <a:solidFill>
                  <a:schemeClr val="accent2"/>
                </a:solidFill>
                <a:latin typeface="Arial Narrow" pitchFamily="34" charset="0"/>
              </a:rPr>
              <a:t>      between these two fields</a:t>
            </a:r>
          </a:p>
        </p:txBody>
      </p:sp>
      <p:sp>
        <p:nvSpPr>
          <p:cNvPr id="46088" name="Text Box 8"/>
          <p:cNvSpPr txBox="1">
            <a:spLocks noChangeArrowheads="1"/>
          </p:cNvSpPr>
          <p:nvPr/>
        </p:nvSpPr>
        <p:spPr bwMode="auto">
          <a:xfrm>
            <a:off x="5751513" y="3641725"/>
            <a:ext cx="28067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buFontTx/>
              <a:buChar char="•"/>
            </a:pPr>
            <a:r>
              <a:rPr lang="en-US" altLang="en-US" sz="2000" b="1">
                <a:solidFill>
                  <a:srgbClr val="CC0000"/>
                </a:solidFill>
                <a:latin typeface="Arial Narrow" pitchFamily="34" charset="0"/>
              </a:rPr>
              <a:t> Dynamo cycle period (</a:t>
            </a:r>
            <a:r>
              <a:rPr lang="en-US" altLang="en-US" sz="800" b="1">
                <a:solidFill>
                  <a:srgbClr val="CC0000"/>
                </a:solidFill>
                <a:latin typeface="Arial Narrow" pitchFamily="34" charset="0"/>
              </a:rPr>
              <a:t> </a:t>
            </a:r>
            <a:r>
              <a:rPr lang="en-US" altLang="en-US" sz="2000" b="1" i="1">
                <a:solidFill>
                  <a:srgbClr val="CC0000"/>
                </a:solidFill>
                <a:latin typeface="Times New Roman" pitchFamily="18" charset="0"/>
              </a:rPr>
              <a:t>T</a:t>
            </a:r>
            <a:r>
              <a:rPr lang="en-US" altLang="en-US" sz="800" b="1">
                <a:solidFill>
                  <a:srgbClr val="CC0000"/>
                </a:solidFill>
                <a:latin typeface="Arial Narrow" pitchFamily="34" charset="0"/>
              </a:rPr>
              <a:t> </a:t>
            </a:r>
            <a:r>
              <a:rPr lang="en-US" altLang="en-US" sz="2000" b="1">
                <a:solidFill>
                  <a:srgbClr val="CC0000"/>
                </a:solidFill>
                <a:latin typeface="Arial Narrow" pitchFamily="34" charset="0"/>
              </a:rPr>
              <a:t>)</a:t>
            </a:r>
          </a:p>
          <a:p>
            <a:pPr algn="ctr" eaLnBrk="0" hangingPunct="0"/>
            <a:r>
              <a:rPr lang="en-US" altLang="en-US" sz="2000" b="1">
                <a:solidFill>
                  <a:srgbClr val="CC0000"/>
                </a:solidFill>
                <a:latin typeface="Arial Narrow" pitchFamily="34" charset="0"/>
              </a:rPr>
              <a:t>primarily governed by</a:t>
            </a:r>
          </a:p>
          <a:p>
            <a:pPr algn="ctr" eaLnBrk="0" hangingPunct="0"/>
            <a:r>
              <a:rPr lang="en-US" altLang="en-US" sz="2000" b="1">
                <a:solidFill>
                  <a:srgbClr val="CC0000"/>
                </a:solidFill>
                <a:latin typeface="Arial Narrow" pitchFamily="34" charset="0"/>
              </a:rPr>
              <a:t> meridional flow speed</a:t>
            </a:r>
          </a:p>
        </p:txBody>
      </p:sp>
      <p:sp>
        <p:nvSpPr>
          <p:cNvPr id="46089" name="Text Box 9"/>
          <p:cNvSpPr txBox="1">
            <a:spLocks noChangeArrowheads="1"/>
          </p:cNvSpPr>
          <p:nvPr/>
        </p:nvSpPr>
        <p:spPr bwMode="auto">
          <a:xfrm>
            <a:off x="1524000" y="6096000"/>
            <a:ext cx="34766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altLang="en-US" sz="1600" i="1">
                <a:solidFill>
                  <a:srgbClr val="FF0000"/>
                </a:solidFill>
                <a:latin typeface="Arial Narrow" pitchFamily="34" charset="0"/>
              </a:rPr>
              <a:t>Dikpati &amp; Charbonneau, 1999, ApJ, 518, 508</a:t>
            </a:r>
          </a:p>
        </p:txBody>
      </p:sp>
      <p:sp>
        <p:nvSpPr>
          <p:cNvPr id="46090" name="Rectangle 10"/>
          <p:cNvSpPr>
            <a:spLocks noChangeArrowheads="1"/>
          </p:cNvSpPr>
          <p:nvPr/>
        </p:nvSpPr>
        <p:spPr bwMode="auto">
          <a:xfrm>
            <a:off x="8467725" y="6029325"/>
            <a:ext cx="127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2000">
                <a:solidFill>
                  <a:srgbClr val="000000"/>
                </a:solidFill>
                <a:latin typeface="Times New Roman" pitchFamily="18" charset="0"/>
              </a:rPr>
              <a:t>y</a:t>
            </a:r>
            <a:endParaRPr lang="en-US" altLang="en-US" sz="2400">
              <a:latin typeface="Arial Narrow" pitchFamily="34" charset="0"/>
            </a:endParaRPr>
          </a:p>
        </p:txBody>
      </p:sp>
      <p:sp>
        <p:nvSpPr>
          <p:cNvPr id="46091" name="Rectangle 11"/>
          <p:cNvSpPr>
            <a:spLocks noChangeArrowheads="1"/>
          </p:cNvSpPr>
          <p:nvPr/>
        </p:nvSpPr>
        <p:spPr bwMode="auto">
          <a:xfrm>
            <a:off x="7540625" y="6029325"/>
            <a:ext cx="9271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2000">
                <a:solidFill>
                  <a:srgbClr val="000000"/>
                </a:solidFill>
                <a:latin typeface="Times New Roman" pitchFamily="18" charset="0"/>
              </a:rPr>
              <a:t>diffusivit</a:t>
            </a:r>
            <a:endParaRPr lang="en-US" altLang="en-US" sz="2400">
              <a:latin typeface="Arial Narrow" pitchFamily="34" charset="0"/>
            </a:endParaRPr>
          </a:p>
        </p:txBody>
      </p:sp>
      <p:sp>
        <p:nvSpPr>
          <p:cNvPr id="46092" name="Rectangle 12"/>
          <p:cNvSpPr>
            <a:spLocks noChangeArrowheads="1"/>
          </p:cNvSpPr>
          <p:nvPr/>
        </p:nvSpPr>
        <p:spPr bwMode="auto">
          <a:xfrm>
            <a:off x="7483475" y="6029325"/>
            <a:ext cx="63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2000">
                <a:solidFill>
                  <a:srgbClr val="000000"/>
                </a:solidFill>
                <a:latin typeface="Times New Roman" pitchFamily="18" charset="0"/>
              </a:rPr>
              <a:t> </a:t>
            </a:r>
            <a:endParaRPr lang="en-US" altLang="en-US" sz="2400">
              <a:latin typeface="Arial Narrow" pitchFamily="34" charset="0"/>
            </a:endParaRPr>
          </a:p>
        </p:txBody>
      </p:sp>
      <p:sp>
        <p:nvSpPr>
          <p:cNvPr id="46093" name="Rectangle 13"/>
          <p:cNvSpPr>
            <a:spLocks noChangeArrowheads="1"/>
          </p:cNvSpPr>
          <p:nvPr/>
        </p:nvSpPr>
        <p:spPr bwMode="auto">
          <a:xfrm>
            <a:off x="6508750" y="6029325"/>
            <a:ext cx="9779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2000">
                <a:solidFill>
                  <a:srgbClr val="000000"/>
                </a:solidFill>
                <a:latin typeface="Times New Roman" pitchFamily="18" charset="0"/>
              </a:rPr>
              <a:t> turbulent</a:t>
            </a:r>
            <a:endParaRPr lang="en-US" altLang="en-US" sz="2400">
              <a:latin typeface="Arial Narrow" pitchFamily="34" charset="0"/>
            </a:endParaRPr>
          </a:p>
        </p:txBody>
      </p:sp>
      <p:sp>
        <p:nvSpPr>
          <p:cNvPr id="46094" name="Rectangle 14"/>
          <p:cNvSpPr>
            <a:spLocks noChangeArrowheads="1"/>
          </p:cNvSpPr>
          <p:nvPr/>
        </p:nvSpPr>
        <p:spPr bwMode="auto">
          <a:xfrm>
            <a:off x="6213475" y="6029325"/>
            <a:ext cx="63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2000">
                <a:solidFill>
                  <a:srgbClr val="000000"/>
                </a:solidFill>
                <a:latin typeface="Times New Roman" pitchFamily="18" charset="0"/>
              </a:rPr>
              <a:t> </a:t>
            </a:r>
            <a:endParaRPr lang="en-US" altLang="en-US" sz="2400">
              <a:latin typeface="Arial Narrow" pitchFamily="34" charset="0"/>
            </a:endParaRPr>
          </a:p>
        </p:txBody>
      </p:sp>
      <p:sp>
        <p:nvSpPr>
          <p:cNvPr id="46095" name="Rectangle 15"/>
          <p:cNvSpPr>
            <a:spLocks noChangeArrowheads="1"/>
          </p:cNvSpPr>
          <p:nvPr/>
        </p:nvSpPr>
        <p:spPr bwMode="auto">
          <a:xfrm>
            <a:off x="8162925" y="5667375"/>
            <a:ext cx="6619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2000">
                <a:solidFill>
                  <a:srgbClr val="000000"/>
                </a:solidFill>
                <a:latin typeface="Times New Roman" pitchFamily="18" charset="0"/>
              </a:rPr>
              <a:t>source</a:t>
            </a:r>
            <a:endParaRPr lang="en-US" altLang="en-US" sz="2400">
              <a:latin typeface="Arial Narrow" pitchFamily="34" charset="0"/>
            </a:endParaRPr>
          </a:p>
        </p:txBody>
      </p:sp>
      <p:sp>
        <p:nvSpPr>
          <p:cNvPr id="46096" name="Rectangle 16"/>
          <p:cNvSpPr>
            <a:spLocks noChangeArrowheads="1"/>
          </p:cNvSpPr>
          <p:nvPr/>
        </p:nvSpPr>
        <p:spPr bwMode="auto">
          <a:xfrm>
            <a:off x="8112125" y="5667375"/>
            <a:ext cx="63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2000">
                <a:solidFill>
                  <a:srgbClr val="000000"/>
                </a:solidFill>
                <a:latin typeface="Times New Roman" pitchFamily="18" charset="0"/>
              </a:rPr>
              <a:t> </a:t>
            </a:r>
            <a:endParaRPr lang="en-US" altLang="en-US" sz="2400">
              <a:latin typeface="Arial Narrow" pitchFamily="34" charset="0"/>
            </a:endParaRPr>
          </a:p>
        </p:txBody>
      </p:sp>
      <p:sp>
        <p:nvSpPr>
          <p:cNvPr id="46097" name="Rectangle 17"/>
          <p:cNvSpPr>
            <a:spLocks noChangeArrowheads="1"/>
          </p:cNvSpPr>
          <p:nvPr/>
        </p:nvSpPr>
        <p:spPr bwMode="auto">
          <a:xfrm>
            <a:off x="7296150" y="5667375"/>
            <a:ext cx="8302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2000">
                <a:solidFill>
                  <a:srgbClr val="000000"/>
                </a:solidFill>
                <a:latin typeface="Times New Roman" pitchFamily="18" charset="0"/>
              </a:rPr>
              <a:t>poloidal</a:t>
            </a:r>
            <a:endParaRPr lang="en-US" altLang="en-US" sz="2400">
              <a:latin typeface="Arial Narrow" pitchFamily="34" charset="0"/>
            </a:endParaRPr>
          </a:p>
        </p:txBody>
      </p:sp>
      <p:sp>
        <p:nvSpPr>
          <p:cNvPr id="46098" name="Rectangle 18"/>
          <p:cNvSpPr>
            <a:spLocks noChangeArrowheads="1"/>
          </p:cNvSpPr>
          <p:nvPr/>
        </p:nvSpPr>
        <p:spPr bwMode="auto">
          <a:xfrm>
            <a:off x="7234238" y="5667375"/>
            <a:ext cx="63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2000">
                <a:solidFill>
                  <a:srgbClr val="000000"/>
                </a:solidFill>
                <a:latin typeface="Times New Roman" pitchFamily="18" charset="0"/>
              </a:rPr>
              <a:t> </a:t>
            </a:r>
            <a:endParaRPr lang="en-US" altLang="en-US" sz="2400">
              <a:latin typeface="Arial Narrow" pitchFamily="34" charset="0"/>
            </a:endParaRPr>
          </a:p>
        </p:txBody>
      </p:sp>
      <p:sp>
        <p:nvSpPr>
          <p:cNvPr id="46099" name="Rectangle 19"/>
          <p:cNvSpPr>
            <a:spLocks noChangeArrowheads="1"/>
          </p:cNvSpPr>
          <p:nvPr/>
        </p:nvSpPr>
        <p:spPr bwMode="auto">
          <a:xfrm>
            <a:off x="6516688" y="5667375"/>
            <a:ext cx="73183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2000">
                <a:solidFill>
                  <a:srgbClr val="000000"/>
                </a:solidFill>
                <a:latin typeface="Times New Roman" pitchFamily="18" charset="0"/>
              </a:rPr>
              <a:t>surface</a:t>
            </a:r>
            <a:endParaRPr lang="en-US" altLang="en-US" sz="2400">
              <a:latin typeface="Arial Narrow" pitchFamily="34" charset="0"/>
            </a:endParaRPr>
          </a:p>
        </p:txBody>
      </p:sp>
      <p:sp>
        <p:nvSpPr>
          <p:cNvPr id="46100" name="Rectangle 20"/>
          <p:cNvSpPr>
            <a:spLocks noChangeArrowheads="1"/>
          </p:cNvSpPr>
          <p:nvPr/>
        </p:nvSpPr>
        <p:spPr bwMode="auto">
          <a:xfrm>
            <a:off x="6464300" y="5667375"/>
            <a:ext cx="63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2000">
                <a:solidFill>
                  <a:srgbClr val="000000"/>
                </a:solidFill>
                <a:latin typeface="Times New Roman" pitchFamily="18" charset="0"/>
              </a:rPr>
              <a:t> </a:t>
            </a:r>
            <a:endParaRPr lang="en-US" altLang="en-US" sz="2400">
              <a:latin typeface="Arial Narrow" pitchFamily="34" charset="0"/>
            </a:endParaRPr>
          </a:p>
        </p:txBody>
      </p:sp>
      <p:sp>
        <p:nvSpPr>
          <p:cNvPr id="46101" name="Rectangle 21"/>
          <p:cNvSpPr>
            <a:spLocks noChangeArrowheads="1"/>
          </p:cNvSpPr>
          <p:nvPr/>
        </p:nvSpPr>
        <p:spPr bwMode="auto">
          <a:xfrm>
            <a:off x="6170613" y="5667375"/>
            <a:ext cx="63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2000">
                <a:solidFill>
                  <a:srgbClr val="000000"/>
                </a:solidFill>
                <a:latin typeface="Times New Roman" pitchFamily="18" charset="0"/>
              </a:rPr>
              <a:t> </a:t>
            </a:r>
            <a:endParaRPr lang="en-US" altLang="en-US" sz="2400">
              <a:latin typeface="Arial Narrow" pitchFamily="34" charset="0"/>
            </a:endParaRPr>
          </a:p>
        </p:txBody>
      </p:sp>
      <p:sp>
        <p:nvSpPr>
          <p:cNvPr id="46102" name="Rectangle 22"/>
          <p:cNvSpPr>
            <a:spLocks noChangeArrowheads="1"/>
          </p:cNvSpPr>
          <p:nvPr/>
        </p:nvSpPr>
        <p:spPr bwMode="auto">
          <a:xfrm>
            <a:off x="5948363" y="5667375"/>
            <a:ext cx="984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2000">
                <a:solidFill>
                  <a:srgbClr val="000000"/>
                </a:solidFill>
                <a:latin typeface="Times New Roman" pitchFamily="18" charset="0"/>
              </a:rPr>
              <a:t>s</a:t>
            </a:r>
            <a:endParaRPr lang="en-US" altLang="en-US" sz="2400">
              <a:latin typeface="Arial Narrow" pitchFamily="34" charset="0"/>
            </a:endParaRPr>
          </a:p>
        </p:txBody>
      </p:sp>
      <p:sp>
        <p:nvSpPr>
          <p:cNvPr id="46103" name="Rectangle 23"/>
          <p:cNvSpPr>
            <a:spLocks noChangeArrowheads="1"/>
          </p:cNvSpPr>
          <p:nvPr/>
        </p:nvSpPr>
        <p:spPr bwMode="auto">
          <a:xfrm>
            <a:off x="7613650" y="5305425"/>
            <a:ext cx="5778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2000">
                <a:solidFill>
                  <a:srgbClr val="000000"/>
                </a:solidFill>
                <a:latin typeface="Times New Roman" pitchFamily="18" charset="0"/>
              </a:rPr>
              <a:t>speed</a:t>
            </a:r>
            <a:endParaRPr lang="en-US" altLang="en-US" sz="2400">
              <a:latin typeface="Arial Narrow" pitchFamily="34" charset="0"/>
            </a:endParaRPr>
          </a:p>
        </p:txBody>
      </p:sp>
      <p:sp>
        <p:nvSpPr>
          <p:cNvPr id="46104" name="Rectangle 24"/>
          <p:cNvSpPr>
            <a:spLocks noChangeArrowheads="1"/>
          </p:cNvSpPr>
          <p:nvPr/>
        </p:nvSpPr>
        <p:spPr bwMode="auto">
          <a:xfrm>
            <a:off x="7562850" y="5305425"/>
            <a:ext cx="63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2000">
                <a:solidFill>
                  <a:srgbClr val="000000"/>
                </a:solidFill>
                <a:latin typeface="Times New Roman" pitchFamily="18" charset="0"/>
              </a:rPr>
              <a:t> </a:t>
            </a:r>
            <a:endParaRPr lang="en-US" altLang="en-US" sz="2400">
              <a:latin typeface="Arial Narrow" pitchFamily="34" charset="0"/>
            </a:endParaRPr>
          </a:p>
        </p:txBody>
      </p:sp>
      <p:sp>
        <p:nvSpPr>
          <p:cNvPr id="46105" name="Rectangle 25"/>
          <p:cNvSpPr>
            <a:spLocks noChangeArrowheads="1"/>
          </p:cNvSpPr>
          <p:nvPr/>
        </p:nvSpPr>
        <p:spPr bwMode="auto">
          <a:xfrm>
            <a:off x="7097713" y="5305425"/>
            <a:ext cx="46513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2000">
                <a:solidFill>
                  <a:srgbClr val="000000"/>
                </a:solidFill>
                <a:latin typeface="Times New Roman" pitchFamily="18" charset="0"/>
              </a:rPr>
              <a:t>flow</a:t>
            </a:r>
            <a:endParaRPr lang="en-US" altLang="en-US" sz="2400">
              <a:latin typeface="Arial Narrow" pitchFamily="34" charset="0"/>
            </a:endParaRPr>
          </a:p>
        </p:txBody>
      </p:sp>
      <p:sp>
        <p:nvSpPr>
          <p:cNvPr id="46106" name="Rectangle 26"/>
          <p:cNvSpPr>
            <a:spLocks noChangeArrowheads="1"/>
          </p:cNvSpPr>
          <p:nvPr/>
        </p:nvSpPr>
        <p:spPr bwMode="auto">
          <a:xfrm>
            <a:off x="7042150" y="5305425"/>
            <a:ext cx="63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2000">
                <a:solidFill>
                  <a:srgbClr val="000000"/>
                </a:solidFill>
                <a:latin typeface="Times New Roman" pitchFamily="18" charset="0"/>
              </a:rPr>
              <a:t> </a:t>
            </a:r>
            <a:endParaRPr lang="en-US" altLang="en-US" sz="2400">
              <a:latin typeface="Arial Narrow" pitchFamily="34" charset="0"/>
            </a:endParaRPr>
          </a:p>
        </p:txBody>
      </p:sp>
      <p:sp>
        <p:nvSpPr>
          <p:cNvPr id="46107" name="Rectangle 27"/>
          <p:cNvSpPr>
            <a:spLocks noChangeArrowheads="1"/>
          </p:cNvSpPr>
          <p:nvPr/>
        </p:nvSpPr>
        <p:spPr bwMode="auto">
          <a:xfrm>
            <a:off x="6570663" y="5305425"/>
            <a:ext cx="5000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2000">
                <a:solidFill>
                  <a:srgbClr val="000000"/>
                </a:solidFill>
                <a:latin typeface="Times New Roman" pitchFamily="18" charset="0"/>
              </a:rPr>
              <a:t>max.</a:t>
            </a:r>
            <a:endParaRPr lang="en-US" altLang="en-US" sz="2400">
              <a:latin typeface="Arial Narrow" pitchFamily="34" charset="0"/>
            </a:endParaRPr>
          </a:p>
        </p:txBody>
      </p:sp>
      <p:sp>
        <p:nvSpPr>
          <p:cNvPr id="46108" name="Rectangle 28"/>
          <p:cNvSpPr>
            <a:spLocks noChangeArrowheads="1"/>
          </p:cNvSpPr>
          <p:nvPr/>
        </p:nvSpPr>
        <p:spPr bwMode="auto">
          <a:xfrm>
            <a:off x="6510338" y="5305425"/>
            <a:ext cx="63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2000">
                <a:solidFill>
                  <a:srgbClr val="000000"/>
                </a:solidFill>
                <a:latin typeface="Times New Roman" pitchFamily="18" charset="0"/>
              </a:rPr>
              <a:t> </a:t>
            </a:r>
            <a:endParaRPr lang="en-US" altLang="en-US" sz="2400">
              <a:latin typeface="Arial Narrow" pitchFamily="34" charset="0"/>
            </a:endParaRPr>
          </a:p>
        </p:txBody>
      </p:sp>
      <p:sp>
        <p:nvSpPr>
          <p:cNvPr id="46109" name="Rectangle 29"/>
          <p:cNvSpPr>
            <a:spLocks noChangeArrowheads="1"/>
          </p:cNvSpPr>
          <p:nvPr/>
        </p:nvSpPr>
        <p:spPr bwMode="auto">
          <a:xfrm>
            <a:off x="6216650" y="5305425"/>
            <a:ext cx="63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2000">
                <a:solidFill>
                  <a:srgbClr val="000000"/>
                </a:solidFill>
                <a:latin typeface="Times New Roman" pitchFamily="18" charset="0"/>
              </a:rPr>
              <a:t> </a:t>
            </a:r>
            <a:endParaRPr lang="en-US" altLang="en-US" sz="2400">
              <a:latin typeface="Arial Narrow" pitchFamily="34" charset="0"/>
            </a:endParaRPr>
          </a:p>
        </p:txBody>
      </p:sp>
      <p:sp>
        <p:nvSpPr>
          <p:cNvPr id="46110" name="Rectangle 30"/>
          <p:cNvSpPr>
            <a:spLocks noChangeArrowheads="1"/>
          </p:cNvSpPr>
          <p:nvPr/>
        </p:nvSpPr>
        <p:spPr bwMode="auto">
          <a:xfrm>
            <a:off x="8488363" y="4943475"/>
            <a:ext cx="63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2000">
                <a:solidFill>
                  <a:srgbClr val="000000"/>
                </a:solidFill>
                <a:latin typeface="Times New Roman" pitchFamily="18" charset="0"/>
              </a:rPr>
              <a:t>,</a:t>
            </a:r>
            <a:endParaRPr lang="en-US" altLang="en-US" sz="2400">
              <a:latin typeface="Arial Narrow" pitchFamily="34" charset="0"/>
            </a:endParaRPr>
          </a:p>
        </p:txBody>
      </p:sp>
      <p:sp>
        <p:nvSpPr>
          <p:cNvPr id="46111" name="Rectangle 31"/>
          <p:cNvSpPr>
            <a:spLocks noChangeArrowheads="1"/>
          </p:cNvSpPr>
          <p:nvPr/>
        </p:nvSpPr>
        <p:spPr bwMode="auto">
          <a:xfrm>
            <a:off x="8437563" y="4943475"/>
            <a:ext cx="63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2000">
                <a:solidFill>
                  <a:srgbClr val="000000"/>
                </a:solidFill>
                <a:latin typeface="Times New Roman" pitchFamily="18" charset="0"/>
              </a:rPr>
              <a:t> </a:t>
            </a:r>
            <a:endParaRPr lang="en-US" altLang="en-US" sz="2400">
              <a:latin typeface="Arial Narrow" pitchFamily="34" charset="0"/>
            </a:endParaRPr>
          </a:p>
        </p:txBody>
      </p:sp>
      <p:sp>
        <p:nvSpPr>
          <p:cNvPr id="46112" name="Rectangle 32"/>
          <p:cNvSpPr>
            <a:spLocks noChangeArrowheads="1"/>
          </p:cNvSpPr>
          <p:nvPr/>
        </p:nvSpPr>
        <p:spPr bwMode="auto">
          <a:xfrm>
            <a:off x="6799263" y="4943475"/>
            <a:ext cx="63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2000">
                <a:solidFill>
                  <a:srgbClr val="000000"/>
                </a:solidFill>
                <a:latin typeface="Times New Roman" pitchFamily="18" charset="0"/>
              </a:rPr>
              <a:t> </a:t>
            </a:r>
            <a:endParaRPr lang="en-US" altLang="en-US" sz="2400">
              <a:latin typeface="Arial Narrow" pitchFamily="34" charset="0"/>
            </a:endParaRPr>
          </a:p>
        </p:txBody>
      </p:sp>
      <p:sp>
        <p:nvSpPr>
          <p:cNvPr id="46113" name="Rectangle 33"/>
          <p:cNvSpPr>
            <a:spLocks noChangeArrowheads="1"/>
          </p:cNvSpPr>
          <p:nvPr/>
        </p:nvSpPr>
        <p:spPr bwMode="auto">
          <a:xfrm>
            <a:off x="6688138" y="4943475"/>
            <a:ext cx="127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2000">
                <a:solidFill>
                  <a:srgbClr val="000000"/>
                </a:solidFill>
                <a:latin typeface="Times New Roman" pitchFamily="18" charset="0"/>
              </a:rPr>
              <a:t>8</a:t>
            </a:r>
            <a:endParaRPr lang="en-US" altLang="en-US" sz="2400">
              <a:latin typeface="Arial Narrow" pitchFamily="34" charset="0"/>
            </a:endParaRPr>
          </a:p>
        </p:txBody>
      </p:sp>
      <p:sp>
        <p:nvSpPr>
          <p:cNvPr id="46114" name="Rectangle 34"/>
          <p:cNvSpPr>
            <a:spLocks noChangeArrowheads="1"/>
          </p:cNvSpPr>
          <p:nvPr/>
        </p:nvSpPr>
        <p:spPr bwMode="auto">
          <a:xfrm>
            <a:off x="6624638" y="4943475"/>
            <a:ext cx="63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2000">
                <a:solidFill>
                  <a:srgbClr val="000000"/>
                </a:solidFill>
                <a:latin typeface="Times New Roman" pitchFamily="18" charset="0"/>
              </a:rPr>
              <a:t>.</a:t>
            </a:r>
            <a:endParaRPr lang="en-US" altLang="en-US" sz="2400">
              <a:latin typeface="Arial Narrow" pitchFamily="34" charset="0"/>
            </a:endParaRPr>
          </a:p>
        </p:txBody>
      </p:sp>
      <p:sp>
        <p:nvSpPr>
          <p:cNvPr id="46115" name="Rectangle 35"/>
          <p:cNvSpPr>
            <a:spLocks noChangeArrowheads="1"/>
          </p:cNvSpPr>
          <p:nvPr/>
        </p:nvSpPr>
        <p:spPr bwMode="auto">
          <a:xfrm>
            <a:off x="6370638" y="4943475"/>
            <a:ext cx="254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2000">
                <a:solidFill>
                  <a:srgbClr val="000000"/>
                </a:solidFill>
                <a:latin typeface="Times New Roman" pitchFamily="18" charset="0"/>
              </a:rPr>
              <a:t>56</a:t>
            </a:r>
            <a:endParaRPr lang="en-US" altLang="en-US" sz="2400">
              <a:latin typeface="Arial Narrow" pitchFamily="34" charset="0"/>
            </a:endParaRPr>
          </a:p>
        </p:txBody>
      </p:sp>
      <p:sp>
        <p:nvSpPr>
          <p:cNvPr id="46116" name="Rectangle 36"/>
          <p:cNvSpPr>
            <a:spLocks noChangeArrowheads="1"/>
          </p:cNvSpPr>
          <p:nvPr/>
        </p:nvSpPr>
        <p:spPr bwMode="auto">
          <a:xfrm>
            <a:off x="6046788" y="5799138"/>
            <a:ext cx="889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1400">
                <a:solidFill>
                  <a:srgbClr val="000000"/>
                </a:solidFill>
                <a:latin typeface="Times New Roman" pitchFamily="18" charset="0"/>
              </a:rPr>
              <a:t>0</a:t>
            </a:r>
            <a:endParaRPr lang="en-US" altLang="en-US" sz="2400">
              <a:latin typeface="Arial Narrow" pitchFamily="34" charset="0"/>
            </a:endParaRPr>
          </a:p>
        </p:txBody>
      </p:sp>
      <p:sp>
        <p:nvSpPr>
          <p:cNvPr id="46117" name="Rectangle 37"/>
          <p:cNvSpPr>
            <a:spLocks noChangeArrowheads="1"/>
          </p:cNvSpPr>
          <p:nvPr/>
        </p:nvSpPr>
        <p:spPr bwMode="auto">
          <a:xfrm>
            <a:off x="8223250" y="4897438"/>
            <a:ext cx="1778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1400">
                <a:solidFill>
                  <a:srgbClr val="000000"/>
                </a:solidFill>
                <a:latin typeface="Times New Roman" pitchFamily="18" charset="0"/>
              </a:rPr>
              <a:t>22</a:t>
            </a:r>
            <a:endParaRPr lang="en-US" altLang="en-US" sz="2400">
              <a:latin typeface="Arial Narrow" pitchFamily="34" charset="0"/>
            </a:endParaRPr>
          </a:p>
        </p:txBody>
      </p:sp>
      <p:sp>
        <p:nvSpPr>
          <p:cNvPr id="46118" name="Rectangle 38"/>
          <p:cNvSpPr>
            <a:spLocks noChangeArrowheads="1"/>
          </p:cNvSpPr>
          <p:nvPr/>
        </p:nvSpPr>
        <p:spPr bwMode="auto">
          <a:xfrm>
            <a:off x="8178800" y="4897438"/>
            <a:ext cx="4445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1400">
                <a:solidFill>
                  <a:srgbClr val="000000"/>
                </a:solidFill>
                <a:latin typeface="Times New Roman" pitchFamily="18" charset="0"/>
              </a:rPr>
              <a:t>.</a:t>
            </a:r>
            <a:endParaRPr lang="en-US" altLang="en-US" sz="2400">
              <a:latin typeface="Arial Narrow" pitchFamily="34" charset="0"/>
            </a:endParaRPr>
          </a:p>
        </p:txBody>
      </p:sp>
      <p:sp>
        <p:nvSpPr>
          <p:cNvPr id="46119" name="Rectangle 39"/>
          <p:cNvSpPr>
            <a:spLocks noChangeArrowheads="1"/>
          </p:cNvSpPr>
          <p:nvPr/>
        </p:nvSpPr>
        <p:spPr bwMode="auto">
          <a:xfrm>
            <a:off x="8089900" y="4897438"/>
            <a:ext cx="889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1400">
                <a:solidFill>
                  <a:srgbClr val="000000"/>
                </a:solidFill>
                <a:latin typeface="Times New Roman" pitchFamily="18" charset="0"/>
              </a:rPr>
              <a:t>0</a:t>
            </a:r>
            <a:endParaRPr lang="en-US" altLang="en-US" sz="2400">
              <a:latin typeface="Arial Narrow" pitchFamily="34" charset="0"/>
            </a:endParaRPr>
          </a:p>
        </p:txBody>
      </p:sp>
      <p:sp>
        <p:nvSpPr>
          <p:cNvPr id="46120" name="Rectangle 40"/>
          <p:cNvSpPr>
            <a:spLocks noChangeArrowheads="1"/>
          </p:cNvSpPr>
          <p:nvPr/>
        </p:nvSpPr>
        <p:spPr bwMode="auto">
          <a:xfrm>
            <a:off x="7762875" y="4897438"/>
            <a:ext cx="1778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1400">
                <a:solidFill>
                  <a:srgbClr val="000000"/>
                </a:solidFill>
                <a:latin typeface="Times New Roman" pitchFamily="18" charset="0"/>
              </a:rPr>
              <a:t>13</a:t>
            </a:r>
            <a:endParaRPr lang="en-US" altLang="en-US" sz="2400">
              <a:latin typeface="Arial Narrow" pitchFamily="34" charset="0"/>
            </a:endParaRPr>
          </a:p>
        </p:txBody>
      </p:sp>
      <p:sp>
        <p:nvSpPr>
          <p:cNvPr id="46121" name="Rectangle 41"/>
          <p:cNvSpPr>
            <a:spLocks noChangeArrowheads="1"/>
          </p:cNvSpPr>
          <p:nvPr/>
        </p:nvSpPr>
        <p:spPr bwMode="auto">
          <a:xfrm>
            <a:off x="7718425" y="4897438"/>
            <a:ext cx="4445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1400">
                <a:solidFill>
                  <a:srgbClr val="000000"/>
                </a:solidFill>
                <a:latin typeface="Times New Roman" pitchFamily="18" charset="0"/>
              </a:rPr>
              <a:t>.</a:t>
            </a:r>
            <a:endParaRPr lang="en-US" altLang="en-US" sz="2400">
              <a:latin typeface="Arial Narrow" pitchFamily="34" charset="0"/>
            </a:endParaRPr>
          </a:p>
        </p:txBody>
      </p:sp>
      <p:sp>
        <p:nvSpPr>
          <p:cNvPr id="46122" name="Rectangle 42"/>
          <p:cNvSpPr>
            <a:spLocks noChangeArrowheads="1"/>
          </p:cNvSpPr>
          <p:nvPr/>
        </p:nvSpPr>
        <p:spPr bwMode="auto">
          <a:xfrm>
            <a:off x="7629525" y="4897438"/>
            <a:ext cx="889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1400">
                <a:solidFill>
                  <a:srgbClr val="000000"/>
                </a:solidFill>
                <a:latin typeface="Times New Roman" pitchFamily="18" charset="0"/>
              </a:rPr>
              <a:t>0</a:t>
            </a:r>
            <a:endParaRPr lang="en-US" altLang="en-US" sz="2400">
              <a:latin typeface="Arial Narrow" pitchFamily="34" charset="0"/>
            </a:endParaRPr>
          </a:p>
        </p:txBody>
      </p:sp>
      <p:sp>
        <p:nvSpPr>
          <p:cNvPr id="46123" name="Rectangle 43"/>
          <p:cNvSpPr>
            <a:spLocks noChangeArrowheads="1"/>
          </p:cNvSpPr>
          <p:nvPr/>
        </p:nvSpPr>
        <p:spPr bwMode="auto">
          <a:xfrm>
            <a:off x="7507288" y="5075238"/>
            <a:ext cx="889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1400">
                <a:solidFill>
                  <a:srgbClr val="000000"/>
                </a:solidFill>
                <a:latin typeface="Times New Roman" pitchFamily="18" charset="0"/>
              </a:rPr>
              <a:t>0</a:t>
            </a:r>
            <a:endParaRPr lang="en-US" altLang="en-US" sz="2400">
              <a:latin typeface="Arial Narrow" pitchFamily="34" charset="0"/>
            </a:endParaRPr>
          </a:p>
        </p:txBody>
      </p:sp>
      <p:sp>
        <p:nvSpPr>
          <p:cNvPr id="46124" name="Rectangle 44"/>
          <p:cNvSpPr>
            <a:spLocks noChangeArrowheads="1"/>
          </p:cNvSpPr>
          <p:nvPr/>
        </p:nvSpPr>
        <p:spPr bwMode="auto">
          <a:xfrm>
            <a:off x="7205663" y="4897438"/>
            <a:ext cx="1778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1400">
                <a:solidFill>
                  <a:srgbClr val="000000"/>
                </a:solidFill>
                <a:latin typeface="Times New Roman" pitchFamily="18" charset="0"/>
              </a:rPr>
              <a:t>89</a:t>
            </a:r>
            <a:endParaRPr lang="en-US" altLang="en-US" sz="2400">
              <a:latin typeface="Arial Narrow" pitchFamily="34" charset="0"/>
            </a:endParaRPr>
          </a:p>
        </p:txBody>
      </p:sp>
      <p:sp>
        <p:nvSpPr>
          <p:cNvPr id="46125" name="Rectangle 45"/>
          <p:cNvSpPr>
            <a:spLocks noChangeArrowheads="1"/>
          </p:cNvSpPr>
          <p:nvPr/>
        </p:nvSpPr>
        <p:spPr bwMode="auto">
          <a:xfrm>
            <a:off x="7161213" y="4897438"/>
            <a:ext cx="4445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1400">
                <a:solidFill>
                  <a:srgbClr val="000000"/>
                </a:solidFill>
                <a:latin typeface="Times New Roman" pitchFamily="18" charset="0"/>
              </a:rPr>
              <a:t>.</a:t>
            </a:r>
            <a:endParaRPr lang="en-US" altLang="en-US" sz="2400">
              <a:latin typeface="Arial Narrow" pitchFamily="34" charset="0"/>
            </a:endParaRPr>
          </a:p>
        </p:txBody>
      </p:sp>
      <p:sp>
        <p:nvSpPr>
          <p:cNvPr id="46126" name="Rectangle 46"/>
          <p:cNvSpPr>
            <a:spLocks noChangeArrowheads="1"/>
          </p:cNvSpPr>
          <p:nvPr/>
        </p:nvSpPr>
        <p:spPr bwMode="auto">
          <a:xfrm>
            <a:off x="7072313" y="4897438"/>
            <a:ext cx="889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1400">
                <a:solidFill>
                  <a:srgbClr val="000000"/>
                </a:solidFill>
                <a:latin typeface="Times New Roman" pitchFamily="18" charset="0"/>
              </a:rPr>
              <a:t>0</a:t>
            </a:r>
            <a:endParaRPr lang="en-US" altLang="en-US" sz="2400">
              <a:latin typeface="Arial Narrow" pitchFamily="34" charset="0"/>
            </a:endParaRPr>
          </a:p>
        </p:txBody>
      </p:sp>
      <p:sp>
        <p:nvSpPr>
          <p:cNvPr id="46127" name="Rectangle 47"/>
          <p:cNvSpPr>
            <a:spLocks noChangeArrowheads="1"/>
          </p:cNvSpPr>
          <p:nvPr/>
        </p:nvSpPr>
        <p:spPr bwMode="auto">
          <a:xfrm>
            <a:off x="6294438" y="6000750"/>
            <a:ext cx="2508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2000">
                <a:solidFill>
                  <a:srgbClr val="000000"/>
                </a:solidFill>
                <a:latin typeface="Symbol" pitchFamily="18" charset="2"/>
              </a:rPr>
              <a:t>®</a:t>
            </a:r>
            <a:endParaRPr lang="en-US" altLang="en-US" sz="2400">
              <a:latin typeface="Arial Narrow" pitchFamily="34" charset="0"/>
            </a:endParaRPr>
          </a:p>
        </p:txBody>
      </p:sp>
      <p:sp>
        <p:nvSpPr>
          <p:cNvPr id="46128" name="Rectangle 48"/>
          <p:cNvSpPr>
            <a:spLocks noChangeArrowheads="1"/>
          </p:cNvSpPr>
          <p:nvPr/>
        </p:nvSpPr>
        <p:spPr bwMode="auto">
          <a:xfrm>
            <a:off x="6251575" y="5638800"/>
            <a:ext cx="2508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2000">
                <a:solidFill>
                  <a:srgbClr val="000000"/>
                </a:solidFill>
                <a:latin typeface="Symbol" pitchFamily="18" charset="2"/>
              </a:rPr>
              <a:t>®</a:t>
            </a:r>
            <a:endParaRPr lang="en-US" altLang="en-US" sz="2400">
              <a:latin typeface="Arial Narrow" pitchFamily="34" charset="0"/>
            </a:endParaRPr>
          </a:p>
        </p:txBody>
      </p:sp>
      <p:sp>
        <p:nvSpPr>
          <p:cNvPr id="46129" name="Rectangle 49"/>
          <p:cNvSpPr>
            <a:spLocks noChangeArrowheads="1"/>
          </p:cNvSpPr>
          <p:nvPr/>
        </p:nvSpPr>
        <p:spPr bwMode="auto">
          <a:xfrm>
            <a:off x="6297613" y="5276850"/>
            <a:ext cx="2508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2000">
                <a:solidFill>
                  <a:srgbClr val="000000"/>
                </a:solidFill>
                <a:latin typeface="Symbol" pitchFamily="18" charset="2"/>
              </a:rPr>
              <a:t>®</a:t>
            </a:r>
            <a:endParaRPr lang="en-US" altLang="en-US" sz="2400">
              <a:latin typeface="Arial Narrow" pitchFamily="34" charset="0"/>
            </a:endParaRPr>
          </a:p>
        </p:txBody>
      </p:sp>
      <p:sp>
        <p:nvSpPr>
          <p:cNvPr id="46130" name="Rectangle 50"/>
          <p:cNvSpPr>
            <a:spLocks noChangeArrowheads="1"/>
          </p:cNvSpPr>
          <p:nvPr/>
        </p:nvSpPr>
        <p:spPr bwMode="auto">
          <a:xfrm>
            <a:off x="6200775" y="4914900"/>
            <a:ext cx="1397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2000">
                <a:solidFill>
                  <a:srgbClr val="000000"/>
                </a:solidFill>
                <a:latin typeface="Symbol" pitchFamily="18" charset="2"/>
              </a:rPr>
              <a:t>=</a:t>
            </a:r>
            <a:endParaRPr lang="en-US" altLang="en-US" sz="2400">
              <a:latin typeface="Arial Narrow" pitchFamily="34" charset="0"/>
            </a:endParaRPr>
          </a:p>
        </p:txBody>
      </p:sp>
      <p:sp>
        <p:nvSpPr>
          <p:cNvPr id="46131" name="Rectangle 51"/>
          <p:cNvSpPr>
            <a:spLocks noChangeArrowheads="1"/>
          </p:cNvSpPr>
          <p:nvPr/>
        </p:nvSpPr>
        <p:spPr bwMode="auto">
          <a:xfrm>
            <a:off x="7543800" y="4876800"/>
            <a:ext cx="96838"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1400">
                <a:solidFill>
                  <a:srgbClr val="000000"/>
                </a:solidFill>
                <a:latin typeface="Symbol" pitchFamily="18" charset="2"/>
              </a:rPr>
              <a:t>-</a:t>
            </a:r>
            <a:endParaRPr lang="en-US" altLang="en-US" sz="2400">
              <a:latin typeface="Arial Narrow" pitchFamily="34" charset="0"/>
            </a:endParaRPr>
          </a:p>
        </p:txBody>
      </p:sp>
      <p:sp>
        <p:nvSpPr>
          <p:cNvPr id="46132" name="Rectangle 52"/>
          <p:cNvSpPr>
            <a:spLocks noChangeArrowheads="1"/>
          </p:cNvSpPr>
          <p:nvPr/>
        </p:nvSpPr>
        <p:spPr bwMode="auto">
          <a:xfrm>
            <a:off x="6986588" y="4876800"/>
            <a:ext cx="96837"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1400">
                <a:solidFill>
                  <a:srgbClr val="000000"/>
                </a:solidFill>
                <a:latin typeface="Symbol" pitchFamily="18" charset="2"/>
              </a:rPr>
              <a:t>-</a:t>
            </a:r>
            <a:endParaRPr lang="en-US" altLang="en-US" sz="2400">
              <a:latin typeface="Arial Narrow" pitchFamily="34" charset="0"/>
            </a:endParaRPr>
          </a:p>
        </p:txBody>
      </p:sp>
      <p:sp>
        <p:nvSpPr>
          <p:cNvPr id="46133" name="Rectangle 53"/>
          <p:cNvSpPr>
            <a:spLocks noChangeArrowheads="1"/>
          </p:cNvSpPr>
          <p:nvPr/>
        </p:nvSpPr>
        <p:spPr bwMode="auto">
          <a:xfrm>
            <a:off x="6054725" y="6161088"/>
            <a:ext cx="98425"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1400" i="1">
                <a:solidFill>
                  <a:srgbClr val="000000"/>
                </a:solidFill>
                <a:latin typeface="Times New Roman" pitchFamily="18" charset="0"/>
              </a:rPr>
              <a:t>T</a:t>
            </a:r>
            <a:endParaRPr lang="en-US" altLang="en-US" sz="2400">
              <a:latin typeface="Arial Narrow" pitchFamily="34" charset="0"/>
            </a:endParaRPr>
          </a:p>
        </p:txBody>
      </p:sp>
      <p:sp>
        <p:nvSpPr>
          <p:cNvPr id="46134" name="Rectangle 54"/>
          <p:cNvSpPr>
            <a:spLocks noChangeArrowheads="1"/>
          </p:cNvSpPr>
          <p:nvPr/>
        </p:nvSpPr>
        <p:spPr bwMode="auto">
          <a:xfrm>
            <a:off x="6049963" y="5437188"/>
            <a:ext cx="128587"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1400" i="1">
                <a:solidFill>
                  <a:srgbClr val="000000"/>
                </a:solidFill>
                <a:latin typeface="Times New Roman" pitchFamily="18" charset="0"/>
              </a:rPr>
              <a:t>m</a:t>
            </a:r>
            <a:endParaRPr lang="en-US" altLang="en-US" sz="2400">
              <a:latin typeface="Arial Narrow" pitchFamily="34" charset="0"/>
            </a:endParaRPr>
          </a:p>
        </p:txBody>
      </p:sp>
      <p:sp>
        <p:nvSpPr>
          <p:cNvPr id="46135" name="Rectangle 55"/>
          <p:cNvSpPr>
            <a:spLocks noChangeArrowheads="1"/>
          </p:cNvSpPr>
          <p:nvPr/>
        </p:nvSpPr>
        <p:spPr bwMode="auto">
          <a:xfrm>
            <a:off x="8047351" y="5075238"/>
            <a:ext cx="99387"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1400" i="1" dirty="0">
                <a:solidFill>
                  <a:srgbClr val="000000"/>
                </a:solidFill>
                <a:latin typeface="Times New Roman" pitchFamily="18" charset="0"/>
              </a:rPr>
              <a:t>T</a:t>
            </a:r>
            <a:endParaRPr lang="en-US" altLang="en-US" sz="2400" dirty="0">
              <a:latin typeface="Arial Narrow" pitchFamily="34" charset="0"/>
            </a:endParaRPr>
          </a:p>
        </p:txBody>
      </p:sp>
      <p:sp>
        <p:nvSpPr>
          <p:cNvPr id="46136" name="Rectangle 56"/>
          <p:cNvSpPr>
            <a:spLocks noChangeArrowheads="1"/>
          </p:cNvSpPr>
          <p:nvPr/>
        </p:nvSpPr>
        <p:spPr bwMode="auto">
          <a:xfrm>
            <a:off x="6953250" y="5075238"/>
            <a:ext cx="128588"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1400" i="1">
                <a:solidFill>
                  <a:srgbClr val="000000"/>
                </a:solidFill>
                <a:latin typeface="Times New Roman" pitchFamily="18" charset="0"/>
              </a:rPr>
              <a:t>m</a:t>
            </a:r>
            <a:endParaRPr lang="en-US" altLang="en-US" sz="2400">
              <a:latin typeface="Arial Narrow" pitchFamily="34" charset="0"/>
            </a:endParaRPr>
          </a:p>
        </p:txBody>
      </p:sp>
      <p:sp>
        <p:nvSpPr>
          <p:cNvPr id="46137" name="Rectangle 57"/>
          <p:cNvSpPr>
            <a:spLocks noChangeArrowheads="1"/>
          </p:cNvSpPr>
          <p:nvPr/>
        </p:nvSpPr>
        <p:spPr bwMode="auto">
          <a:xfrm>
            <a:off x="5956300" y="6029325"/>
            <a:ext cx="1254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2000" i="1">
                <a:solidFill>
                  <a:srgbClr val="000000"/>
                </a:solidFill>
                <a:latin typeface="Times New Roman" pitchFamily="18" charset="0"/>
              </a:rPr>
              <a:t>η</a:t>
            </a:r>
            <a:endParaRPr lang="en-US" altLang="en-US" sz="2400">
              <a:latin typeface="Arial Narrow" pitchFamily="34" charset="0"/>
            </a:endParaRPr>
          </a:p>
        </p:txBody>
      </p:sp>
      <p:sp>
        <p:nvSpPr>
          <p:cNvPr id="46138" name="Rectangle 58"/>
          <p:cNvSpPr>
            <a:spLocks noChangeArrowheads="1"/>
          </p:cNvSpPr>
          <p:nvPr/>
        </p:nvSpPr>
        <p:spPr bwMode="auto">
          <a:xfrm>
            <a:off x="5948363" y="5305425"/>
            <a:ext cx="11588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2000" i="1">
                <a:solidFill>
                  <a:srgbClr val="000000"/>
                </a:solidFill>
                <a:latin typeface="Times New Roman" pitchFamily="18" charset="0"/>
              </a:rPr>
              <a:t>υ</a:t>
            </a:r>
            <a:endParaRPr lang="en-US" altLang="en-US" sz="2400">
              <a:latin typeface="Arial Narrow" pitchFamily="34" charset="0"/>
            </a:endParaRPr>
          </a:p>
        </p:txBody>
      </p:sp>
      <p:sp>
        <p:nvSpPr>
          <p:cNvPr id="46139" name="Rectangle 59"/>
          <p:cNvSpPr>
            <a:spLocks noChangeArrowheads="1"/>
          </p:cNvSpPr>
          <p:nvPr/>
        </p:nvSpPr>
        <p:spPr bwMode="auto">
          <a:xfrm>
            <a:off x="7967663" y="4943475"/>
            <a:ext cx="1254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2000" i="1">
                <a:solidFill>
                  <a:srgbClr val="000000"/>
                </a:solidFill>
                <a:latin typeface="Times New Roman" pitchFamily="18" charset="0"/>
              </a:rPr>
              <a:t>η</a:t>
            </a:r>
            <a:endParaRPr lang="en-US" altLang="en-US" sz="2400">
              <a:latin typeface="Arial Narrow" pitchFamily="34" charset="0"/>
            </a:endParaRPr>
          </a:p>
        </p:txBody>
      </p:sp>
      <p:sp>
        <p:nvSpPr>
          <p:cNvPr id="46140" name="Rectangle 60"/>
          <p:cNvSpPr>
            <a:spLocks noChangeArrowheads="1"/>
          </p:cNvSpPr>
          <p:nvPr/>
        </p:nvSpPr>
        <p:spPr bwMode="auto">
          <a:xfrm>
            <a:off x="7419975" y="4943475"/>
            <a:ext cx="984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2000" i="1">
                <a:solidFill>
                  <a:srgbClr val="000000"/>
                </a:solidFill>
                <a:latin typeface="Times New Roman" pitchFamily="18" charset="0"/>
              </a:rPr>
              <a:t>s</a:t>
            </a:r>
            <a:endParaRPr lang="en-US" altLang="en-US" sz="2400">
              <a:latin typeface="Arial Narrow" pitchFamily="34" charset="0"/>
            </a:endParaRPr>
          </a:p>
        </p:txBody>
      </p:sp>
      <p:sp>
        <p:nvSpPr>
          <p:cNvPr id="46141" name="Rectangle 61"/>
          <p:cNvSpPr>
            <a:spLocks noChangeArrowheads="1"/>
          </p:cNvSpPr>
          <p:nvPr/>
        </p:nvSpPr>
        <p:spPr bwMode="auto">
          <a:xfrm>
            <a:off x="6850063" y="4943475"/>
            <a:ext cx="11588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2000" i="1">
                <a:solidFill>
                  <a:srgbClr val="000000"/>
                </a:solidFill>
                <a:latin typeface="Times New Roman" pitchFamily="18" charset="0"/>
              </a:rPr>
              <a:t>υ</a:t>
            </a:r>
            <a:endParaRPr lang="en-US" altLang="en-US" sz="2400">
              <a:latin typeface="Arial Narrow" pitchFamily="34" charset="0"/>
            </a:endParaRPr>
          </a:p>
        </p:txBody>
      </p:sp>
      <p:sp>
        <p:nvSpPr>
          <p:cNvPr id="46142" name="Rectangle 62"/>
          <p:cNvSpPr>
            <a:spLocks noChangeArrowheads="1"/>
          </p:cNvSpPr>
          <p:nvPr/>
        </p:nvSpPr>
        <p:spPr bwMode="auto">
          <a:xfrm>
            <a:off x="5940425" y="4943475"/>
            <a:ext cx="1412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n-US" sz="2000" i="1">
                <a:solidFill>
                  <a:srgbClr val="000000"/>
                </a:solidFill>
                <a:latin typeface="Times New Roman" pitchFamily="18" charset="0"/>
              </a:rPr>
              <a:t>T</a:t>
            </a:r>
            <a:endParaRPr lang="en-US" altLang="en-US" sz="2400">
              <a:latin typeface="Arial Narrow" pitchFamily="34" charset="0"/>
            </a:endParaRPr>
          </a:p>
        </p:txBody>
      </p:sp>
      <p:sp>
        <p:nvSpPr>
          <p:cNvPr id="46143" name="Text Box 63"/>
          <p:cNvSpPr txBox="1">
            <a:spLocks noChangeArrowheads="1"/>
          </p:cNvSpPr>
          <p:nvPr/>
        </p:nvSpPr>
        <p:spPr bwMode="auto">
          <a:xfrm>
            <a:off x="225425" y="5181600"/>
            <a:ext cx="7651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altLang="en-US" sz="1600">
                <a:latin typeface="Arial Narrow" pitchFamily="34" charset="0"/>
              </a:rPr>
              <a:t>Equator</a:t>
            </a:r>
          </a:p>
        </p:txBody>
      </p:sp>
      <p:sp>
        <p:nvSpPr>
          <p:cNvPr id="46144" name="Text Box 64"/>
          <p:cNvSpPr txBox="1">
            <a:spLocks noChangeArrowheads="1"/>
          </p:cNvSpPr>
          <p:nvPr/>
        </p:nvSpPr>
        <p:spPr bwMode="auto">
          <a:xfrm>
            <a:off x="225425" y="2743200"/>
            <a:ext cx="7651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altLang="en-US" sz="1600">
                <a:latin typeface="Arial Narrow" pitchFamily="34" charset="0"/>
              </a:rPr>
              <a:t>Equator</a:t>
            </a:r>
          </a:p>
        </p:txBody>
      </p:sp>
      <p:sp>
        <p:nvSpPr>
          <p:cNvPr id="46145" name="Text Box 65"/>
          <p:cNvSpPr txBox="1">
            <a:spLocks noChangeArrowheads="1"/>
          </p:cNvSpPr>
          <p:nvPr/>
        </p:nvSpPr>
        <p:spPr bwMode="auto">
          <a:xfrm>
            <a:off x="2789238" y="5638800"/>
            <a:ext cx="4873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altLang="en-US" sz="1400">
                <a:latin typeface="Arial Narrow" pitchFamily="34" charset="0"/>
              </a:rPr>
              <a:t>t (yr)</a:t>
            </a:r>
          </a:p>
        </p:txBody>
      </p:sp>
      <p:sp>
        <p:nvSpPr>
          <p:cNvPr id="46146" name="Text Box 66"/>
          <p:cNvSpPr txBox="1">
            <a:spLocks noChangeArrowheads="1"/>
          </p:cNvSpPr>
          <p:nvPr/>
        </p:nvSpPr>
        <p:spPr bwMode="auto">
          <a:xfrm>
            <a:off x="2819400" y="3124200"/>
            <a:ext cx="4873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altLang="en-US" sz="1400">
                <a:latin typeface="Arial Narrow" pitchFamily="34" charset="0"/>
              </a:rPr>
              <a:t>t (yr)</a:t>
            </a:r>
          </a:p>
        </p:txBody>
      </p:sp>
      <p:sp>
        <p:nvSpPr>
          <p:cNvPr id="46147" name="Text Box 67"/>
          <p:cNvSpPr txBox="1">
            <a:spLocks noChangeArrowheads="1"/>
          </p:cNvSpPr>
          <p:nvPr/>
        </p:nvSpPr>
        <p:spPr bwMode="auto">
          <a:xfrm>
            <a:off x="914400" y="5334000"/>
            <a:ext cx="42068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49300" eaLnBrk="0" hangingPunct="0">
              <a:defRPr>
                <a:solidFill>
                  <a:schemeClr val="tx1"/>
                </a:solidFill>
                <a:latin typeface="Arial" charset="0"/>
              </a:defRPr>
            </a:lvl1pPr>
            <a:lvl2pPr defTabSz="749300" eaLnBrk="0" hangingPunct="0">
              <a:defRPr>
                <a:solidFill>
                  <a:schemeClr val="tx1"/>
                </a:solidFill>
                <a:latin typeface="Arial" charset="0"/>
              </a:defRPr>
            </a:lvl2pPr>
            <a:lvl3pPr defTabSz="749300" eaLnBrk="0" hangingPunct="0">
              <a:defRPr>
                <a:solidFill>
                  <a:schemeClr val="tx1"/>
                </a:solidFill>
                <a:latin typeface="Arial" charset="0"/>
              </a:defRPr>
            </a:lvl3pPr>
            <a:lvl4pPr defTabSz="749300" eaLnBrk="0" hangingPunct="0">
              <a:defRPr>
                <a:solidFill>
                  <a:schemeClr val="tx1"/>
                </a:solidFill>
                <a:latin typeface="Arial" charset="0"/>
              </a:defRPr>
            </a:lvl4pPr>
            <a:lvl5pPr defTabSz="749300" eaLnBrk="0" hangingPunct="0">
              <a:defRPr>
                <a:solidFill>
                  <a:schemeClr val="tx1"/>
                </a:solidFill>
                <a:latin typeface="Arial" charset="0"/>
              </a:defRPr>
            </a:lvl5pPr>
            <a:lvl6pPr defTabSz="749300" eaLnBrk="0" fontAlgn="base" hangingPunct="0">
              <a:spcBef>
                <a:spcPct val="0"/>
              </a:spcBef>
              <a:spcAft>
                <a:spcPct val="0"/>
              </a:spcAft>
              <a:defRPr>
                <a:solidFill>
                  <a:schemeClr val="tx1"/>
                </a:solidFill>
                <a:latin typeface="Arial" charset="0"/>
              </a:defRPr>
            </a:lvl6pPr>
            <a:lvl7pPr defTabSz="749300" eaLnBrk="0" fontAlgn="base" hangingPunct="0">
              <a:spcBef>
                <a:spcPct val="0"/>
              </a:spcBef>
              <a:spcAft>
                <a:spcPct val="0"/>
              </a:spcAft>
              <a:defRPr>
                <a:solidFill>
                  <a:schemeClr val="tx1"/>
                </a:solidFill>
                <a:latin typeface="Arial" charset="0"/>
              </a:defRPr>
            </a:lvl7pPr>
            <a:lvl8pPr defTabSz="749300" eaLnBrk="0" fontAlgn="base" hangingPunct="0">
              <a:spcBef>
                <a:spcPct val="0"/>
              </a:spcBef>
              <a:spcAft>
                <a:spcPct val="0"/>
              </a:spcAft>
              <a:defRPr>
                <a:solidFill>
                  <a:schemeClr val="tx1"/>
                </a:solidFill>
                <a:latin typeface="Arial" charset="0"/>
              </a:defRPr>
            </a:lvl8pPr>
            <a:lvl9pPr defTabSz="749300" eaLnBrk="0" fontAlgn="base" hangingPunct="0">
              <a:spcBef>
                <a:spcPct val="0"/>
              </a:spcBef>
              <a:spcAft>
                <a:spcPct val="0"/>
              </a:spcAft>
              <a:defRPr>
                <a:solidFill>
                  <a:schemeClr val="tx1"/>
                </a:solidFill>
                <a:latin typeface="Arial" charset="0"/>
              </a:defRPr>
            </a:lvl9pPr>
          </a:lstStyle>
          <a:p>
            <a:r>
              <a:rPr lang="en-US" altLang="en-US" sz="1600">
                <a:latin typeface="Arial Narrow" pitchFamily="34" charset="0"/>
              </a:rPr>
              <a:t>0	10	20	 30	  40	  50</a:t>
            </a:r>
          </a:p>
        </p:txBody>
      </p:sp>
      <p:sp>
        <p:nvSpPr>
          <p:cNvPr id="46148" name="Text Box 68"/>
          <p:cNvSpPr txBox="1">
            <a:spLocks noChangeArrowheads="1"/>
          </p:cNvSpPr>
          <p:nvPr/>
        </p:nvSpPr>
        <p:spPr bwMode="auto">
          <a:xfrm>
            <a:off x="898525" y="2940050"/>
            <a:ext cx="42068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49300" eaLnBrk="0" hangingPunct="0">
              <a:defRPr>
                <a:solidFill>
                  <a:schemeClr val="tx1"/>
                </a:solidFill>
                <a:latin typeface="Arial" charset="0"/>
              </a:defRPr>
            </a:lvl1pPr>
            <a:lvl2pPr defTabSz="749300" eaLnBrk="0" hangingPunct="0">
              <a:defRPr>
                <a:solidFill>
                  <a:schemeClr val="tx1"/>
                </a:solidFill>
                <a:latin typeface="Arial" charset="0"/>
              </a:defRPr>
            </a:lvl2pPr>
            <a:lvl3pPr defTabSz="749300" eaLnBrk="0" hangingPunct="0">
              <a:defRPr>
                <a:solidFill>
                  <a:schemeClr val="tx1"/>
                </a:solidFill>
                <a:latin typeface="Arial" charset="0"/>
              </a:defRPr>
            </a:lvl3pPr>
            <a:lvl4pPr defTabSz="749300" eaLnBrk="0" hangingPunct="0">
              <a:defRPr>
                <a:solidFill>
                  <a:schemeClr val="tx1"/>
                </a:solidFill>
                <a:latin typeface="Arial" charset="0"/>
              </a:defRPr>
            </a:lvl4pPr>
            <a:lvl5pPr defTabSz="749300" eaLnBrk="0" hangingPunct="0">
              <a:defRPr>
                <a:solidFill>
                  <a:schemeClr val="tx1"/>
                </a:solidFill>
                <a:latin typeface="Arial" charset="0"/>
              </a:defRPr>
            </a:lvl5pPr>
            <a:lvl6pPr defTabSz="749300" eaLnBrk="0" fontAlgn="base" hangingPunct="0">
              <a:spcBef>
                <a:spcPct val="0"/>
              </a:spcBef>
              <a:spcAft>
                <a:spcPct val="0"/>
              </a:spcAft>
              <a:defRPr>
                <a:solidFill>
                  <a:schemeClr val="tx1"/>
                </a:solidFill>
                <a:latin typeface="Arial" charset="0"/>
              </a:defRPr>
            </a:lvl6pPr>
            <a:lvl7pPr defTabSz="749300" eaLnBrk="0" fontAlgn="base" hangingPunct="0">
              <a:spcBef>
                <a:spcPct val="0"/>
              </a:spcBef>
              <a:spcAft>
                <a:spcPct val="0"/>
              </a:spcAft>
              <a:defRPr>
                <a:solidFill>
                  <a:schemeClr val="tx1"/>
                </a:solidFill>
                <a:latin typeface="Arial" charset="0"/>
              </a:defRPr>
            </a:lvl7pPr>
            <a:lvl8pPr defTabSz="749300" eaLnBrk="0" fontAlgn="base" hangingPunct="0">
              <a:spcBef>
                <a:spcPct val="0"/>
              </a:spcBef>
              <a:spcAft>
                <a:spcPct val="0"/>
              </a:spcAft>
              <a:defRPr>
                <a:solidFill>
                  <a:schemeClr val="tx1"/>
                </a:solidFill>
                <a:latin typeface="Arial" charset="0"/>
              </a:defRPr>
            </a:lvl8pPr>
            <a:lvl9pPr defTabSz="749300" eaLnBrk="0" fontAlgn="base" hangingPunct="0">
              <a:spcBef>
                <a:spcPct val="0"/>
              </a:spcBef>
              <a:spcAft>
                <a:spcPct val="0"/>
              </a:spcAft>
              <a:defRPr>
                <a:solidFill>
                  <a:schemeClr val="tx1"/>
                </a:solidFill>
                <a:latin typeface="Arial" charset="0"/>
              </a:defRPr>
            </a:lvl9pPr>
          </a:lstStyle>
          <a:p>
            <a:r>
              <a:rPr lang="en-US" altLang="en-US" sz="1600">
                <a:latin typeface="Arial Narrow" pitchFamily="34" charset="0"/>
              </a:rPr>
              <a:t>0	10	20	 30	  40	  50</a:t>
            </a:r>
          </a:p>
        </p:txBody>
      </p:sp>
      <p:sp>
        <p:nvSpPr>
          <p:cNvPr id="46149" name="Text Box 69"/>
          <p:cNvSpPr txBox="1">
            <a:spLocks noChangeArrowheads="1"/>
          </p:cNvSpPr>
          <p:nvPr/>
        </p:nvSpPr>
        <p:spPr bwMode="auto">
          <a:xfrm rot="-5400000">
            <a:off x="136525" y="1965325"/>
            <a:ext cx="1371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altLang="en-US" sz="1600">
                <a:latin typeface="Arial Narrow" pitchFamily="34" charset="0"/>
              </a:rPr>
              <a:t>Latitude </a:t>
            </a:r>
            <a:r>
              <a:rPr lang="en-US" altLang="en-US" sz="1400">
                <a:latin typeface="Arial Narrow" pitchFamily="34" charset="0"/>
              </a:rPr>
              <a:t>(degree)</a:t>
            </a:r>
          </a:p>
        </p:txBody>
      </p:sp>
      <p:sp>
        <p:nvSpPr>
          <p:cNvPr id="46150" name="Text Box 70"/>
          <p:cNvSpPr txBox="1">
            <a:spLocks noChangeArrowheads="1"/>
          </p:cNvSpPr>
          <p:nvPr/>
        </p:nvSpPr>
        <p:spPr bwMode="auto">
          <a:xfrm>
            <a:off x="533400" y="3625850"/>
            <a:ext cx="5159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altLang="en-US" sz="1600">
                <a:latin typeface="Arial Narrow" pitchFamily="34" charset="0"/>
              </a:rPr>
              <a:t>Pole</a:t>
            </a:r>
          </a:p>
        </p:txBody>
      </p:sp>
      <p:sp>
        <p:nvSpPr>
          <p:cNvPr id="46151" name="Text Box 71"/>
          <p:cNvSpPr txBox="1">
            <a:spLocks noChangeArrowheads="1"/>
          </p:cNvSpPr>
          <p:nvPr/>
        </p:nvSpPr>
        <p:spPr bwMode="auto">
          <a:xfrm>
            <a:off x="457200" y="1187450"/>
            <a:ext cx="5159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altLang="en-US" sz="1600">
                <a:latin typeface="Arial Narrow" pitchFamily="34" charset="0"/>
              </a:rPr>
              <a:t>Pole</a:t>
            </a:r>
          </a:p>
        </p:txBody>
      </p:sp>
      <p:pic>
        <p:nvPicPr>
          <p:cNvPr id="46152" name="Picture 72" descr="toroidal-field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371600"/>
            <a:ext cx="3962400" cy="1570038"/>
          </a:xfrm>
          <a:prstGeom prst="rect">
            <a:avLst/>
          </a:prstGeom>
          <a:noFill/>
          <a:extLst>
            <a:ext uri="{909E8E84-426E-40DD-AFC4-6F175D3DCCD1}">
              <a14:hiddenFill xmlns:a14="http://schemas.microsoft.com/office/drawing/2010/main">
                <a:solidFill>
                  <a:srgbClr val="FFFFFF"/>
                </a:solidFill>
              </a14:hiddenFill>
            </a:ext>
          </a:extLst>
        </p:spPr>
      </p:pic>
      <p:sp>
        <p:nvSpPr>
          <p:cNvPr id="46153" name="Text Box 73"/>
          <p:cNvSpPr txBox="1">
            <a:spLocks noChangeArrowheads="1"/>
          </p:cNvSpPr>
          <p:nvPr/>
        </p:nvSpPr>
        <p:spPr bwMode="auto">
          <a:xfrm rot="-5400000">
            <a:off x="244475" y="4403725"/>
            <a:ext cx="1371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altLang="en-US" sz="1600">
                <a:latin typeface="Arial Narrow" pitchFamily="34" charset="0"/>
              </a:rPr>
              <a:t>Latitude </a:t>
            </a:r>
            <a:r>
              <a:rPr lang="en-US" altLang="en-US" sz="1400">
                <a:latin typeface="Arial Narrow" pitchFamily="34" charset="0"/>
              </a:rPr>
              <a:t>(degree)</a:t>
            </a:r>
          </a:p>
        </p:txBody>
      </p:sp>
      <p:pic>
        <p:nvPicPr>
          <p:cNvPr id="46154" name="Picture 74" descr="surface-radial-fiel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3810000"/>
            <a:ext cx="3962400" cy="1550988"/>
          </a:xfrm>
          <a:prstGeom prst="rect">
            <a:avLst/>
          </a:prstGeom>
          <a:noFill/>
          <a:extLst>
            <a:ext uri="{909E8E84-426E-40DD-AFC4-6F175D3DCCD1}">
              <a14:hiddenFill xmlns:a14="http://schemas.microsoft.com/office/drawing/2010/main">
                <a:solidFill>
                  <a:srgbClr val="FFFFFF"/>
                </a:solidFill>
              </a14:hiddenFill>
            </a:ext>
          </a:extLst>
        </p:spPr>
      </p:pic>
      <p:sp>
        <p:nvSpPr>
          <p:cNvPr id="75" name="TextBox 74"/>
          <p:cNvSpPr txBox="1"/>
          <p:nvPr/>
        </p:nvSpPr>
        <p:spPr>
          <a:xfrm>
            <a:off x="6599714" y="6368534"/>
            <a:ext cx="2544286" cy="369332"/>
          </a:xfrm>
          <a:prstGeom prst="rect">
            <a:avLst/>
          </a:prstGeom>
          <a:noFill/>
        </p:spPr>
        <p:txBody>
          <a:bodyPr wrap="none" rtlCol="0">
            <a:spAutoFit/>
          </a:bodyPr>
          <a:lstStyle/>
          <a:p>
            <a:r>
              <a:rPr lang="en-US" dirty="0" smtClean="0"/>
              <a:t>(Courtesy of </a:t>
            </a:r>
            <a:r>
              <a:rPr lang="en-US" dirty="0" err="1" smtClean="0"/>
              <a:t>M.Dikpati</a:t>
            </a:r>
            <a:r>
              <a:rPr lang="en-US" dirty="0" smtClean="0"/>
              <a:t>)</a:t>
            </a:r>
            <a:endParaRPr lang="en-US" dirty="0"/>
          </a:p>
        </p:txBody>
      </p:sp>
    </p:spTree>
    <p:extLst>
      <p:ext uri="{BB962C8B-B14F-4D97-AF65-F5344CB8AC3E}">
        <p14:creationId xmlns:p14="http://schemas.microsoft.com/office/powerpoint/2010/main" val="30269912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457200" y="274638"/>
            <a:ext cx="8229600" cy="838200"/>
          </a:xfrm>
        </p:spPr>
        <p:txBody>
          <a:bodyPr/>
          <a:lstStyle/>
          <a:p>
            <a:r>
              <a:rPr lang="en-US" altLang="en-US" sz="2800" dirty="0"/>
              <a:t> </a:t>
            </a:r>
            <a:r>
              <a:rPr lang="en-US" altLang="en-US" sz="2800" u="sng" dirty="0" smtClean="0"/>
              <a:t>Conclusions of the flux-transport dynamo model </a:t>
            </a:r>
            <a:endParaRPr lang="en-US" altLang="en-US" sz="2800" u="sng" dirty="0"/>
          </a:p>
        </p:txBody>
      </p:sp>
      <p:sp>
        <p:nvSpPr>
          <p:cNvPr id="51203" name="Text Box 3"/>
          <p:cNvSpPr txBox="1">
            <a:spLocks noChangeArrowheads="1"/>
          </p:cNvSpPr>
          <p:nvPr/>
        </p:nvSpPr>
        <p:spPr bwMode="auto">
          <a:xfrm>
            <a:off x="457200" y="1066800"/>
            <a:ext cx="8534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80988" indent="-280988" eaLnBrk="0" hangingPunct="0">
              <a:defRPr>
                <a:solidFill>
                  <a:schemeClr val="tx1"/>
                </a:solidFill>
                <a:latin typeface="Arial" charset="0"/>
              </a:defRPr>
            </a:lvl1pPr>
            <a:lvl2pPr marL="633413" eaLnBrk="0" hangingPunct="0">
              <a:defRPr>
                <a:solidFill>
                  <a:schemeClr val="tx1"/>
                </a:solidFill>
                <a:latin typeface="Arial" charset="0"/>
              </a:defRPr>
            </a:lvl2pPr>
            <a:lvl3pPr eaLnBrk="0" hangingPunct="0">
              <a:defRPr>
                <a:solidFill>
                  <a:schemeClr val="tx1"/>
                </a:solidFill>
                <a:latin typeface="Arial" charset="0"/>
              </a:defRPr>
            </a:lvl3pPr>
            <a:lvl4pPr eaLnBrk="0" hangingPunct="0">
              <a:defRPr>
                <a:solidFill>
                  <a:schemeClr val="tx1"/>
                </a:solidFill>
                <a:latin typeface="Arial" charset="0"/>
              </a:defRPr>
            </a:lvl4pPr>
            <a:lvl5pPr eaLnBrk="0" hangingPunct="0">
              <a:defRPr>
                <a:solidFill>
                  <a:schemeClr val="tx1"/>
                </a:solidFill>
                <a:latin typeface="Arial" charset="0"/>
              </a:defRPr>
            </a:lvl5pPr>
            <a:lvl6pPr eaLnBrk="0" fontAlgn="base" hangingPunct="0">
              <a:spcBef>
                <a:spcPct val="0"/>
              </a:spcBef>
              <a:spcAft>
                <a:spcPct val="0"/>
              </a:spcAft>
              <a:defRPr>
                <a:solidFill>
                  <a:schemeClr val="tx1"/>
                </a:solidFill>
                <a:latin typeface="Arial" charset="0"/>
              </a:defRPr>
            </a:lvl6pPr>
            <a:lvl7pPr eaLnBrk="0" fontAlgn="base" hangingPunct="0">
              <a:spcBef>
                <a:spcPct val="0"/>
              </a:spcBef>
              <a:spcAft>
                <a:spcPct val="0"/>
              </a:spcAft>
              <a:defRPr>
                <a:solidFill>
                  <a:schemeClr val="tx1"/>
                </a:solidFill>
                <a:latin typeface="Arial" charset="0"/>
              </a:defRPr>
            </a:lvl7pPr>
            <a:lvl8pPr eaLnBrk="0" fontAlgn="base" hangingPunct="0">
              <a:spcBef>
                <a:spcPct val="0"/>
              </a:spcBef>
              <a:spcAft>
                <a:spcPct val="0"/>
              </a:spcAft>
              <a:defRPr>
                <a:solidFill>
                  <a:schemeClr val="tx1"/>
                </a:solidFill>
                <a:latin typeface="Arial" charset="0"/>
              </a:defRPr>
            </a:lvl8pPr>
            <a:lvl9pPr eaLnBrk="0" fontAlgn="base" hangingPunct="0">
              <a:spcBef>
                <a:spcPct val="0"/>
              </a:spcBef>
              <a:spcAft>
                <a:spcPct val="0"/>
              </a:spcAft>
              <a:defRPr>
                <a:solidFill>
                  <a:schemeClr val="tx1"/>
                </a:solidFill>
                <a:latin typeface="Arial" charset="0"/>
              </a:defRPr>
            </a:lvl9pPr>
          </a:lstStyle>
          <a:p>
            <a:pPr>
              <a:spcAft>
                <a:spcPct val="150000"/>
              </a:spcAft>
              <a:buClr>
                <a:schemeClr val="tx1"/>
              </a:buClr>
              <a:buSzPct val="150000"/>
              <a:buFontTx/>
              <a:buChar char="•"/>
            </a:pPr>
            <a:r>
              <a:rPr lang="en-US" altLang="en-US" sz="2400" b="1" dirty="0">
                <a:latin typeface="Arial Narrow" pitchFamily="34" charset="0"/>
              </a:rPr>
              <a:t>Large-scale solar dynamo mechanism involves 3 basic processes; </a:t>
            </a:r>
          </a:p>
        </p:txBody>
      </p:sp>
      <p:sp>
        <p:nvSpPr>
          <p:cNvPr id="51204" name="Rectangle 4"/>
          <p:cNvSpPr>
            <a:spLocks noChangeArrowheads="1"/>
          </p:cNvSpPr>
          <p:nvPr/>
        </p:nvSpPr>
        <p:spPr bwMode="auto">
          <a:xfrm>
            <a:off x="1143000" y="1524000"/>
            <a:ext cx="17176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495300" indent="-495300" eaLnBrk="0" hangingPunct="0">
              <a:defRPr>
                <a:solidFill>
                  <a:schemeClr val="tx1"/>
                </a:solidFill>
                <a:latin typeface="Arial" charset="0"/>
              </a:defRPr>
            </a:lvl1pPr>
            <a:lvl2pPr marL="952500" indent="-495300" eaLnBrk="0" hangingPunct="0">
              <a:defRPr>
                <a:solidFill>
                  <a:schemeClr val="tx1"/>
                </a:solidFill>
                <a:latin typeface="Arial" charset="0"/>
              </a:defRPr>
            </a:lvl2pPr>
            <a:lvl3pPr marL="1409700" indent="-495300" eaLnBrk="0" hangingPunct="0">
              <a:defRPr>
                <a:solidFill>
                  <a:schemeClr val="tx1"/>
                </a:solidFill>
                <a:latin typeface="Arial" charset="0"/>
              </a:defRPr>
            </a:lvl3pPr>
            <a:lvl4pPr marL="1866900" indent="-495300" eaLnBrk="0" hangingPunct="0">
              <a:defRPr>
                <a:solidFill>
                  <a:schemeClr val="tx1"/>
                </a:solidFill>
                <a:latin typeface="Arial" charset="0"/>
              </a:defRPr>
            </a:lvl4pPr>
            <a:lvl5pPr marL="2324100" indent="-495300" eaLnBrk="0" hangingPunct="0">
              <a:defRPr>
                <a:solidFill>
                  <a:schemeClr val="tx1"/>
                </a:solidFill>
                <a:latin typeface="Arial" charset="0"/>
              </a:defRPr>
            </a:lvl5pPr>
            <a:lvl6pPr marL="2781300" indent="-495300" eaLnBrk="0" fontAlgn="base" hangingPunct="0">
              <a:spcBef>
                <a:spcPct val="0"/>
              </a:spcBef>
              <a:spcAft>
                <a:spcPct val="0"/>
              </a:spcAft>
              <a:defRPr>
                <a:solidFill>
                  <a:schemeClr val="tx1"/>
                </a:solidFill>
                <a:latin typeface="Arial" charset="0"/>
              </a:defRPr>
            </a:lvl6pPr>
            <a:lvl7pPr marL="3238500" indent="-495300" eaLnBrk="0" fontAlgn="base" hangingPunct="0">
              <a:spcBef>
                <a:spcPct val="0"/>
              </a:spcBef>
              <a:spcAft>
                <a:spcPct val="0"/>
              </a:spcAft>
              <a:defRPr>
                <a:solidFill>
                  <a:schemeClr val="tx1"/>
                </a:solidFill>
                <a:latin typeface="Arial" charset="0"/>
              </a:defRPr>
            </a:lvl7pPr>
            <a:lvl8pPr marL="3695700" indent="-495300" eaLnBrk="0" fontAlgn="base" hangingPunct="0">
              <a:spcBef>
                <a:spcPct val="0"/>
              </a:spcBef>
              <a:spcAft>
                <a:spcPct val="0"/>
              </a:spcAft>
              <a:defRPr>
                <a:solidFill>
                  <a:schemeClr val="tx1"/>
                </a:solidFill>
                <a:latin typeface="Arial" charset="0"/>
              </a:defRPr>
            </a:lvl8pPr>
            <a:lvl9pPr marL="4152900" indent="-495300" eaLnBrk="0" fontAlgn="base" hangingPunct="0">
              <a:spcBef>
                <a:spcPct val="0"/>
              </a:spcBef>
              <a:spcAft>
                <a:spcPct val="0"/>
              </a:spcAft>
              <a:defRPr>
                <a:solidFill>
                  <a:schemeClr val="tx1"/>
                </a:solidFill>
                <a:latin typeface="Arial" charset="0"/>
              </a:defRPr>
            </a:lvl9pPr>
          </a:lstStyle>
          <a:p>
            <a:pPr algn="ctr">
              <a:spcAft>
                <a:spcPct val="150000"/>
              </a:spcAft>
              <a:buClr>
                <a:schemeClr val="tx1"/>
              </a:buClr>
              <a:buSzPct val="150000"/>
            </a:pPr>
            <a:r>
              <a:rPr lang="en-US" altLang="en-US" sz="2400" b="1">
                <a:latin typeface="Arial Narrow" pitchFamily="34" charset="0"/>
              </a:rPr>
              <a:t>(i) Ω-effect,   </a:t>
            </a:r>
          </a:p>
        </p:txBody>
      </p:sp>
      <p:sp>
        <p:nvSpPr>
          <p:cNvPr id="51205" name="Rectangle 5"/>
          <p:cNvSpPr>
            <a:spLocks noChangeArrowheads="1"/>
          </p:cNvSpPr>
          <p:nvPr/>
        </p:nvSpPr>
        <p:spPr bwMode="auto">
          <a:xfrm>
            <a:off x="1143000" y="2286000"/>
            <a:ext cx="54927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spcAft>
                <a:spcPct val="150000"/>
              </a:spcAft>
              <a:buClr>
                <a:schemeClr val="tx1"/>
              </a:buClr>
              <a:buSzPct val="150000"/>
            </a:pPr>
            <a:r>
              <a:rPr lang="en-US" altLang="en-US" sz="2400" b="1">
                <a:latin typeface="Arial Narrow" pitchFamily="34" charset="0"/>
              </a:rPr>
              <a:t>(iii) flux-transport by meridional circulation   </a:t>
            </a:r>
          </a:p>
        </p:txBody>
      </p:sp>
      <p:sp>
        <p:nvSpPr>
          <p:cNvPr id="51206" name="Rectangle 6"/>
          <p:cNvSpPr>
            <a:spLocks noChangeArrowheads="1"/>
          </p:cNvSpPr>
          <p:nvPr/>
        </p:nvSpPr>
        <p:spPr bwMode="auto">
          <a:xfrm>
            <a:off x="852487" y="3352800"/>
            <a:ext cx="53959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spcAft>
                <a:spcPct val="150000"/>
              </a:spcAft>
              <a:buClr>
                <a:schemeClr val="tx1"/>
              </a:buClr>
              <a:buSzPct val="150000"/>
              <a:buFontTx/>
              <a:buChar char="•"/>
            </a:pPr>
            <a:r>
              <a:rPr lang="en-US" altLang="en-US" sz="2400" b="1" dirty="0">
                <a:latin typeface="Arial Narrow" pitchFamily="34" charset="0"/>
              </a:rPr>
              <a:t> Mean </a:t>
            </a:r>
            <a:r>
              <a:rPr lang="en-US" altLang="en-US" sz="2400" b="1" dirty="0" err="1">
                <a:latin typeface="Arial Narrow" pitchFamily="34" charset="0"/>
              </a:rPr>
              <a:t>meridional</a:t>
            </a:r>
            <a:r>
              <a:rPr lang="en-US" altLang="en-US" sz="2400" b="1" dirty="0">
                <a:latin typeface="Arial Narrow" pitchFamily="34" charset="0"/>
              </a:rPr>
              <a:t> flow sets the solar clock </a:t>
            </a:r>
          </a:p>
        </p:txBody>
      </p:sp>
      <p:sp>
        <p:nvSpPr>
          <p:cNvPr id="51207" name="Rectangle 7"/>
          <p:cNvSpPr>
            <a:spLocks noChangeArrowheads="1"/>
          </p:cNvSpPr>
          <p:nvPr/>
        </p:nvSpPr>
        <p:spPr bwMode="auto">
          <a:xfrm>
            <a:off x="838200" y="4191000"/>
            <a:ext cx="64770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spcAft>
                <a:spcPct val="150000"/>
              </a:spcAft>
              <a:buClr>
                <a:schemeClr val="tx1"/>
              </a:buClr>
              <a:buSzPct val="150000"/>
              <a:buFontTx/>
              <a:buChar char="•"/>
            </a:pPr>
            <a:r>
              <a:rPr lang="en-US" altLang="en-US" sz="2400" b="1" dirty="0">
                <a:latin typeface="Arial Narrow" pitchFamily="34" charset="0"/>
              </a:rPr>
              <a:t> Sun is likely to have both Babcock-Leighton type </a:t>
            </a:r>
            <a:br>
              <a:rPr lang="en-US" altLang="en-US" sz="2400" b="1" dirty="0">
                <a:latin typeface="Arial Narrow" pitchFamily="34" charset="0"/>
              </a:rPr>
            </a:br>
            <a:r>
              <a:rPr lang="en-US" altLang="en-US" sz="2400" b="1" dirty="0" smtClean="0">
                <a:latin typeface="Arial Narrow" pitchFamily="34" charset="0"/>
              </a:rPr>
              <a:t>     and </a:t>
            </a:r>
            <a:r>
              <a:rPr lang="en-US" altLang="en-US" sz="2400" b="1" dirty="0" err="1">
                <a:latin typeface="Arial Narrow" pitchFamily="34" charset="0"/>
              </a:rPr>
              <a:t>tachocline</a:t>
            </a:r>
            <a:r>
              <a:rPr lang="en-US" altLang="en-US" sz="2400" b="1" dirty="0">
                <a:latin typeface="Arial Narrow" pitchFamily="34" charset="0"/>
              </a:rPr>
              <a:t> α-effect.</a:t>
            </a:r>
          </a:p>
        </p:txBody>
      </p:sp>
      <p:sp>
        <p:nvSpPr>
          <p:cNvPr id="51208" name="Rectangle 8"/>
          <p:cNvSpPr>
            <a:spLocks noChangeArrowheads="1"/>
          </p:cNvSpPr>
          <p:nvPr/>
        </p:nvSpPr>
        <p:spPr bwMode="auto">
          <a:xfrm>
            <a:off x="1143000" y="1905000"/>
            <a:ext cx="15319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altLang="en-US" sz="2400" b="1">
                <a:latin typeface="Arial Narrow" pitchFamily="34" charset="0"/>
              </a:rPr>
              <a:t>(ii) α-effect,</a:t>
            </a:r>
          </a:p>
        </p:txBody>
      </p:sp>
      <p:sp>
        <p:nvSpPr>
          <p:cNvPr id="9" name="TextBox 8"/>
          <p:cNvSpPr txBox="1"/>
          <p:nvPr/>
        </p:nvSpPr>
        <p:spPr>
          <a:xfrm>
            <a:off x="6599714" y="6368534"/>
            <a:ext cx="2544286" cy="369332"/>
          </a:xfrm>
          <a:prstGeom prst="rect">
            <a:avLst/>
          </a:prstGeom>
          <a:noFill/>
        </p:spPr>
        <p:txBody>
          <a:bodyPr wrap="none" rtlCol="0">
            <a:spAutoFit/>
          </a:bodyPr>
          <a:lstStyle/>
          <a:p>
            <a:r>
              <a:rPr lang="en-US" dirty="0" smtClean="0"/>
              <a:t>(Courtesy of </a:t>
            </a:r>
            <a:r>
              <a:rPr lang="en-US" dirty="0" err="1" smtClean="0"/>
              <a:t>M.Dikpati</a:t>
            </a:r>
            <a:r>
              <a:rPr lang="en-US" dirty="0" smtClean="0"/>
              <a:t>)</a:t>
            </a:r>
            <a:endParaRPr lang="en-US" dirty="0"/>
          </a:p>
        </p:txBody>
      </p:sp>
    </p:spTree>
    <p:extLst>
      <p:ext uri="{BB962C8B-B14F-4D97-AF65-F5344CB8AC3E}">
        <p14:creationId xmlns:p14="http://schemas.microsoft.com/office/powerpoint/2010/main" val="21891124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00" y="2590800"/>
            <a:ext cx="8222352" cy="3352724"/>
          </a:xfrm>
          <a:prstGeom prst="rect">
            <a:avLst/>
          </a:prstGeom>
        </p:spPr>
      </p:pic>
      <p:graphicFrame>
        <p:nvGraphicFramePr>
          <p:cNvPr id="4098" name="Object 2"/>
          <p:cNvGraphicFramePr>
            <a:graphicFrameLocks noChangeAspect="1"/>
          </p:cNvGraphicFramePr>
          <p:nvPr>
            <p:extLst>
              <p:ext uri="{D42A27DB-BD31-4B8C-83A1-F6EECF244321}">
                <p14:modId xmlns:p14="http://schemas.microsoft.com/office/powerpoint/2010/main" val="1892114233"/>
              </p:ext>
            </p:extLst>
          </p:nvPr>
        </p:nvGraphicFramePr>
        <p:xfrm>
          <a:off x="615950" y="609600"/>
          <a:ext cx="7947025" cy="2427288"/>
        </p:xfrm>
        <a:graphic>
          <a:graphicData uri="http://schemas.openxmlformats.org/presentationml/2006/ole">
            <mc:AlternateContent xmlns:mc="http://schemas.openxmlformats.org/markup-compatibility/2006">
              <mc:Choice xmlns:v="urn:schemas-microsoft-com:vml" Requires="v">
                <p:oleObj spid="_x0000_s77844" name="Document" r:id="rId4" imgW="4948788" imgH="1523541" progId="Word.Document.8">
                  <p:embed/>
                </p:oleObj>
              </mc:Choice>
              <mc:Fallback>
                <p:oleObj name="Document" r:id="rId4" imgW="4948788" imgH="1523541" progId="Word.Document.8">
                  <p:embed/>
                  <p:pic>
                    <p:nvPicPr>
                      <p:cNvPr id="0" name=""/>
                      <p:cNvPicPr>
                        <a:picLocks noChangeAspect="1" noChangeArrowheads="1"/>
                      </p:cNvPicPr>
                      <p:nvPr/>
                    </p:nvPicPr>
                    <p:blipFill>
                      <a:blip r:embed="rId5"/>
                      <a:srcRect/>
                      <a:stretch>
                        <a:fillRect/>
                      </a:stretch>
                    </p:blipFill>
                    <p:spPr bwMode="auto">
                      <a:xfrm>
                        <a:off x="615950" y="609600"/>
                        <a:ext cx="7947025" cy="2427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100" name="Object 4"/>
          <p:cNvGraphicFramePr>
            <a:graphicFrameLocks noChangeAspect="1"/>
          </p:cNvGraphicFramePr>
          <p:nvPr>
            <p:extLst>
              <p:ext uri="{D42A27DB-BD31-4B8C-83A1-F6EECF244321}">
                <p14:modId xmlns:p14="http://schemas.microsoft.com/office/powerpoint/2010/main" val="3143288554"/>
              </p:ext>
            </p:extLst>
          </p:nvPr>
        </p:nvGraphicFramePr>
        <p:xfrm>
          <a:off x="611188" y="6056313"/>
          <a:ext cx="8064500" cy="573087"/>
        </p:xfrm>
        <a:graphic>
          <a:graphicData uri="http://schemas.openxmlformats.org/presentationml/2006/ole">
            <mc:AlternateContent xmlns:mc="http://schemas.openxmlformats.org/markup-compatibility/2006">
              <mc:Choice xmlns:v="urn:schemas-microsoft-com:vml" Requires="v">
                <p:oleObj spid="_x0000_s77845" name="Document" r:id="rId6" imgW="4943147" imgH="350872" progId="Word.Document.8">
                  <p:embed/>
                </p:oleObj>
              </mc:Choice>
              <mc:Fallback>
                <p:oleObj name="Document" r:id="rId6" imgW="4943147" imgH="350872" progId="Word.Document.8">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1188" y="6056313"/>
                        <a:ext cx="8064500" cy="573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TextBox 2"/>
          <p:cNvSpPr txBox="1"/>
          <p:nvPr/>
        </p:nvSpPr>
        <p:spPr>
          <a:xfrm>
            <a:off x="5508580" y="2971800"/>
            <a:ext cx="1120820" cy="646331"/>
          </a:xfrm>
          <a:prstGeom prst="rect">
            <a:avLst/>
          </a:prstGeom>
          <a:noFill/>
        </p:spPr>
        <p:txBody>
          <a:bodyPr wrap="none" rtlCol="0">
            <a:spAutoFit/>
          </a:bodyPr>
          <a:lstStyle/>
          <a:p>
            <a:r>
              <a:rPr lang="en-US" dirty="0" smtClean="0"/>
              <a:t>Dalton</a:t>
            </a:r>
          </a:p>
          <a:p>
            <a:r>
              <a:rPr lang="en-US" dirty="0"/>
              <a:t>M</a:t>
            </a:r>
            <a:r>
              <a:rPr lang="en-US" dirty="0" smtClean="0"/>
              <a:t>inimum</a:t>
            </a:r>
            <a:endParaRPr lang="en-US" dirty="0"/>
          </a:p>
        </p:txBody>
      </p:sp>
    </p:spTree>
    <p:extLst>
      <p:ext uri="{BB962C8B-B14F-4D97-AF65-F5344CB8AC3E}">
        <p14:creationId xmlns:p14="http://schemas.microsoft.com/office/powerpoint/2010/main" val="223318804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ChangeArrowheads="1"/>
          </p:cNvSpPr>
          <p:nvPr/>
        </p:nvSpPr>
        <p:spPr bwMode="auto">
          <a:xfrm>
            <a:off x="0" y="152400"/>
            <a:ext cx="9144000" cy="45720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rgbClr val="0000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defRPr>
            </a:lvl1pPr>
            <a:lvl2pPr eaLnBrk="0" hangingPunct="0">
              <a:defRPr>
                <a:solidFill>
                  <a:schemeClr val="tx1"/>
                </a:solidFill>
                <a:latin typeface="Arial" charset="0"/>
              </a:defRPr>
            </a:lvl2pPr>
            <a:lvl3pPr eaLnBrk="0" hangingPunct="0">
              <a:defRPr>
                <a:solidFill>
                  <a:schemeClr val="tx1"/>
                </a:solidFill>
                <a:latin typeface="Arial" charset="0"/>
              </a:defRPr>
            </a:lvl3pPr>
            <a:lvl4pPr eaLnBrk="0" hangingPunct="0">
              <a:defRPr>
                <a:solidFill>
                  <a:schemeClr val="tx1"/>
                </a:solidFill>
                <a:latin typeface="Arial" charset="0"/>
              </a:defRPr>
            </a:lvl4pPr>
            <a:lvl5pPr eaLnBrk="0" hangingPunct="0">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algn="ctr"/>
            <a:r>
              <a:rPr lang="en-US" altLang="en-US" sz="2400" u="sng">
                <a:solidFill>
                  <a:schemeClr val="accent2"/>
                </a:solidFill>
                <a:latin typeface="Arial Black" pitchFamily="34" charset="0"/>
              </a:rPr>
              <a:t> Validity test of calibration: </a:t>
            </a:r>
            <a:br>
              <a:rPr lang="en-US" altLang="en-US" sz="2400" u="sng">
                <a:solidFill>
                  <a:schemeClr val="accent2"/>
                </a:solidFill>
                <a:latin typeface="Arial Black" pitchFamily="34" charset="0"/>
              </a:rPr>
            </a:br>
            <a:r>
              <a:rPr lang="en-US" altLang="en-US" sz="2400" u="sng">
                <a:solidFill>
                  <a:schemeClr val="accent2"/>
                </a:solidFill>
                <a:latin typeface="Arial Black" pitchFamily="34" charset="0"/>
              </a:rPr>
              <a:t>Time-latitude diagram to match with observation</a:t>
            </a:r>
          </a:p>
        </p:txBody>
      </p:sp>
      <p:sp>
        <p:nvSpPr>
          <p:cNvPr id="55299" name="Text Box 3"/>
          <p:cNvSpPr txBox="1">
            <a:spLocks noChangeArrowheads="1"/>
          </p:cNvSpPr>
          <p:nvPr/>
        </p:nvSpPr>
        <p:spPr bwMode="auto">
          <a:xfrm>
            <a:off x="3810000" y="60960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endParaRPr lang="en-US" altLang="en-US" sz="2400">
              <a:latin typeface="Arial Narrow" pitchFamily="34" charset="0"/>
            </a:endParaRPr>
          </a:p>
        </p:txBody>
      </p:sp>
      <p:sp>
        <p:nvSpPr>
          <p:cNvPr id="55300" name="Text Box 4"/>
          <p:cNvSpPr txBox="1">
            <a:spLocks noChangeArrowheads="1"/>
          </p:cNvSpPr>
          <p:nvPr/>
        </p:nvSpPr>
        <p:spPr bwMode="auto">
          <a:xfrm>
            <a:off x="228600" y="1295400"/>
            <a:ext cx="1676400" cy="201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altLang="en-US" b="1">
                <a:solidFill>
                  <a:srgbClr val="FF33CC"/>
                </a:solidFill>
                <a:latin typeface="Arial Narrow" pitchFamily="34" charset="0"/>
              </a:rPr>
              <a:t>Contours: toroidal fields at CZ base</a:t>
            </a:r>
          </a:p>
          <a:p>
            <a:pPr algn="ctr" eaLnBrk="0" hangingPunct="0"/>
            <a:endParaRPr lang="en-US" altLang="en-US" b="1">
              <a:solidFill>
                <a:srgbClr val="FF33CC"/>
              </a:solidFill>
              <a:latin typeface="Arial Narrow" pitchFamily="34" charset="0"/>
            </a:endParaRPr>
          </a:p>
          <a:p>
            <a:pPr algn="ctr" eaLnBrk="0" hangingPunct="0"/>
            <a:r>
              <a:rPr lang="en-US" altLang="en-US" b="1">
                <a:solidFill>
                  <a:srgbClr val="FF33CC"/>
                </a:solidFill>
                <a:latin typeface="Arial Narrow" pitchFamily="34" charset="0"/>
              </a:rPr>
              <a:t>Gray-shades: surface radial fields</a:t>
            </a:r>
          </a:p>
        </p:txBody>
      </p:sp>
      <p:pic>
        <p:nvPicPr>
          <p:cNvPr id="55301" name="Picture 5" descr="f9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066800"/>
            <a:ext cx="5791200" cy="2549525"/>
          </a:xfrm>
          <a:prstGeom prst="rect">
            <a:avLst/>
          </a:prstGeom>
          <a:noFill/>
          <a:extLst>
            <a:ext uri="{909E8E84-426E-40DD-AFC4-6F175D3DCCD1}">
              <a14:hiddenFill xmlns:a14="http://schemas.microsoft.com/office/drawing/2010/main">
                <a:solidFill>
                  <a:srgbClr val="FFFFFF"/>
                </a:solidFill>
              </a14:hiddenFill>
            </a:ext>
          </a:extLst>
        </p:spPr>
      </p:pic>
      <p:pic>
        <p:nvPicPr>
          <p:cNvPr id="55302" name="Picture 6" descr="f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3810000"/>
            <a:ext cx="5410200" cy="2470150"/>
          </a:xfrm>
          <a:prstGeom prst="rect">
            <a:avLst/>
          </a:prstGeom>
          <a:noFill/>
          <a:extLst>
            <a:ext uri="{909E8E84-426E-40DD-AFC4-6F175D3DCCD1}">
              <a14:hiddenFill xmlns:a14="http://schemas.microsoft.com/office/drawing/2010/main">
                <a:solidFill>
                  <a:srgbClr val="FFFFFF"/>
                </a:solidFill>
              </a14:hiddenFill>
            </a:ext>
          </a:extLst>
        </p:spPr>
      </p:pic>
      <p:sp>
        <p:nvSpPr>
          <p:cNvPr id="55303" name="Rectangle 7"/>
          <p:cNvSpPr>
            <a:spLocks noChangeArrowheads="1"/>
          </p:cNvSpPr>
          <p:nvPr/>
        </p:nvSpPr>
        <p:spPr bwMode="auto">
          <a:xfrm>
            <a:off x="3962400" y="685800"/>
            <a:ext cx="2514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n-US" altLang="en-US" b="1">
                <a:solidFill>
                  <a:srgbClr val="FF33CC"/>
                </a:solidFill>
                <a:latin typeface="Arial Narrow" pitchFamily="34" charset="0"/>
              </a:rPr>
              <a:t>Model output</a:t>
            </a:r>
          </a:p>
        </p:txBody>
      </p:sp>
      <p:sp>
        <p:nvSpPr>
          <p:cNvPr id="55304" name="Rectangle 8"/>
          <p:cNvSpPr>
            <a:spLocks noChangeArrowheads="1"/>
          </p:cNvSpPr>
          <p:nvPr/>
        </p:nvSpPr>
        <p:spPr bwMode="auto">
          <a:xfrm>
            <a:off x="0" y="4648200"/>
            <a:ext cx="22098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n-US" altLang="en-US" b="1">
                <a:solidFill>
                  <a:srgbClr val="FF33CC"/>
                </a:solidFill>
                <a:latin typeface="Arial Narrow" pitchFamily="34" charset="0"/>
              </a:rPr>
              <a:t>Observed NSO map of longitude-averaged photospheric fields</a:t>
            </a:r>
          </a:p>
        </p:txBody>
      </p:sp>
      <p:sp>
        <p:nvSpPr>
          <p:cNvPr id="9" name="TextBox 8"/>
          <p:cNvSpPr txBox="1"/>
          <p:nvPr/>
        </p:nvSpPr>
        <p:spPr>
          <a:xfrm>
            <a:off x="6599714" y="6368534"/>
            <a:ext cx="2544286" cy="369332"/>
          </a:xfrm>
          <a:prstGeom prst="rect">
            <a:avLst/>
          </a:prstGeom>
          <a:noFill/>
        </p:spPr>
        <p:txBody>
          <a:bodyPr wrap="none" rtlCol="0">
            <a:spAutoFit/>
          </a:bodyPr>
          <a:lstStyle/>
          <a:p>
            <a:r>
              <a:rPr lang="en-US" dirty="0" smtClean="0"/>
              <a:t>(Courtesy of </a:t>
            </a:r>
            <a:r>
              <a:rPr lang="en-US" dirty="0" err="1" smtClean="0"/>
              <a:t>M.Dikpati</a:t>
            </a:r>
            <a:r>
              <a:rPr lang="en-US" dirty="0" smtClean="0"/>
              <a:t>)</a:t>
            </a:r>
            <a:endParaRPr lang="en-US" dirty="0"/>
          </a:p>
        </p:txBody>
      </p:sp>
    </p:spTree>
    <p:extLst>
      <p:ext uri="{BB962C8B-B14F-4D97-AF65-F5344CB8AC3E}">
        <p14:creationId xmlns:p14="http://schemas.microsoft.com/office/powerpoint/2010/main" val="12018395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914400"/>
            <a:ext cx="5486400" cy="5660020"/>
          </a:xfrm>
          <a:prstGeom prst="rect">
            <a:avLst/>
          </a:prstGeom>
        </p:spPr>
      </p:pic>
      <p:sp>
        <p:nvSpPr>
          <p:cNvPr id="5" name="TextBox 4"/>
          <p:cNvSpPr txBox="1"/>
          <p:nvPr/>
        </p:nvSpPr>
        <p:spPr>
          <a:xfrm>
            <a:off x="6599714" y="6368534"/>
            <a:ext cx="2544286" cy="369332"/>
          </a:xfrm>
          <a:prstGeom prst="rect">
            <a:avLst/>
          </a:prstGeom>
          <a:noFill/>
        </p:spPr>
        <p:txBody>
          <a:bodyPr wrap="none" rtlCol="0">
            <a:spAutoFit/>
          </a:bodyPr>
          <a:lstStyle/>
          <a:p>
            <a:r>
              <a:rPr lang="en-US" dirty="0" smtClean="0"/>
              <a:t>(Courtesy of </a:t>
            </a:r>
            <a:r>
              <a:rPr lang="en-US" dirty="0" err="1" smtClean="0"/>
              <a:t>M.Dikpati</a:t>
            </a:r>
            <a:r>
              <a:rPr lang="en-US" dirty="0" smtClean="0"/>
              <a:t>)</a:t>
            </a:r>
            <a:endParaRPr lang="en-US" dirty="0"/>
          </a:p>
        </p:txBody>
      </p:sp>
      <p:sp>
        <p:nvSpPr>
          <p:cNvPr id="6" name="TextBox 5"/>
          <p:cNvSpPr txBox="1"/>
          <p:nvPr/>
        </p:nvSpPr>
        <p:spPr>
          <a:xfrm>
            <a:off x="2209800" y="152400"/>
            <a:ext cx="6477000" cy="523220"/>
          </a:xfrm>
          <a:prstGeom prst="rect">
            <a:avLst/>
          </a:prstGeom>
          <a:noFill/>
        </p:spPr>
        <p:txBody>
          <a:bodyPr wrap="square" rtlCol="0">
            <a:spAutoFit/>
          </a:bodyPr>
          <a:lstStyle/>
          <a:p>
            <a:r>
              <a:rPr lang="en-US" sz="2800" b="1" dirty="0" smtClean="0">
                <a:latin typeface="Times New Roman" panose="02020603050405020304" pitchFamily="18" charset="0"/>
                <a:cs typeface="Times New Roman" panose="02020603050405020304" pitchFamily="18" charset="0"/>
              </a:rPr>
              <a:t>Solar-cycle prediction</a:t>
            </a:r>
            <a:endParaRPr lang="en-US" sz="2800" b="1" dirty="0">
              <a:latin typeface="Times New Roman" panose="02020603050405020304" pitchFamily="18" charset="0"/>
              <a:cs typeface="Times New Roman" panose="02020603050405020304" pitchFamily="18" charset="0"/>
            </a:endParaRPr>
          </a:p>
        </p:txBody>
      </p:sp>
      <p:sp>
        <p:nvSpPr>
          <p:cNvPr id="7" name="TextBox 6"/>
          <p:cNvSpPr txBox="1"/>
          <p:nvPr/>
        </p:nvSpPr>
        <p:spPr>
          <a:xfrm>
            <a:off x="6477000" y="838200"/>
            <a:ext cx="2209800" cy="2031325"/>
          </a:xfrm>
          <a:prstGeom prst="rect">
            <a:avLst/>
          </a:prstGeom>
          <a:noFill/>
        </p:spPr>
        <p:txBody>
          <a:bodyPr wrap="square" rtlCol="0">
            <a:spAutoFit/>
          </a:bodyPr>
          <a:lstStyle/>
          <a:p>
            <a:r>
              <a:rPr lang="en-US" dirty="0" smtClean="0"/>
              <a:t>The calibrated flux-transport dynamo model predicted that Solar Cycle 24 will be much stronger than Cycle 23.</a:t>
            </a:r>
            <a:endParaRPr lang="en-US" dirty="0"/>
          </a:p>
        </p:txBody>
      </p:sp>
      <p:sp>
        <p:nvSpPr>
          <p:cNvPr id="8" name="TextBox 7"/>
          <p:cNvSpPr txBox="1"/>
          <p:nvPr/>
        </p:nvSpPr>
        <p:spPr>
          <a:xfrm>
            <a:off x="6599714" y="3048000"/>
            <a:ext cx="2087086" cy="2862322"/>
          </a:xfrm>
          <a:prstGeom prst="rect">
            <a:avLst/>
          </a:prstGeom>
          <a:noFill/>
        </p:spPr>
        <p:txBody>
          <a:bodyPr wrap="square" rtlCol="0">
            <a:spAutoFit/>
          </a:bodyPr>
          <a:lstStyle/>
          <a:p>
            <a:r>
              <a:rPr lang="en-US" dirty="0" smtClean="0"/>
              <a:t>Solid curve shows the prediction for constant </a:t>
            </a:r>
            <a:r>
              <a:rPr lang="en-US" dirty="0" err="1" smtClean="0"/>
              <a:t>meridional</a:t>
            </a:r>
            <a:r>
              <a:rPr lang="en-US" dirty="0" smtClean="0"/>
              <a:t> circulation speed; the dashed curve is the prediction in the case of varying circulation speed.</a:t>
            </a:r>
            <a:endParaRPr lang="en-US" dirty="0"/>
          </a:p>
        </p:txBody>
      </p:sp>
      <p:cxnSp>
        <p:nvCxnSpPr>
          <p:cNvPr id="12" name="Straight Arrow Connector 11"/>
          <p:cNvCxnSpPr>
            <a:stCxn id="7" idx="1"/>
          </p:cNvCxnSpPr>
          <p:nvPr/>
        </p:nvCxnSpPr>
        <p:spPr>
          <a:xfrm flipH="1">
            <a:off x="5562600" y="1853863"/>
            <a:ext cx="914400" cy="2870537"/>
          </a:xfrm>
          <a:prstGeom prst="straightConnector1">
            <a:avLst/>
          </a:prstGeom>
          <a:ln w="15875">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412497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ssn_predict_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649" y="128174"/>
            <a:ext cx="8667751" cy="6501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640094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5943600" y="1810940"/>
            <a:ext cx="2514600" cy="923330"/>
          </a:xfrm>
          <a:prstGeom prst="rect">
            <a:avLst/>
          </a:prstGeom>
          <a:noFill/>
        </p:spPr>
        <p:txBody>
          <a:bodyPr wrap="square" rtlCol="0">
            <a:spAutoFit/>
          </a:bodyPr>
          <a:lstStyle/>
          <a:p>
            <a:r>
              <a:rPr lang="en-US" b="1" dirty="0" smtClean="0">
                <a:solidFill>
                  <a:schemeClr val="accent3"/>
                </a:solidFill>
              </a:rPr>
              <a:t>The model prediction failed. Cycle 24 is very weak.</a:t>
            </a:r>
            <a:endParaRPr lang="en-US" b="1" dirty="0">
              <a:solidFill>
                <a:schemeClr val="accent3"/>
              </a:solidFill>
            </a:endParaRPr>
          </a:p>
        </p:txBody>
      </p:sp>
    </p:spTree>
    <p:extLst>
      <p:ext uri="{BB962C8B-B14F-4D97-AF65-F5344CB8AC3E}">
        <p14:creationId xmlns:p14="http://schemas.microsoft.com/office/powerpoint/2010/main" val="377272586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soda_press_conf_F06_AGU.png                                    0021F308Macintosh HD                   BB59F49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246" y="1219200"/>
            <a:ext cx="8840788" cy="5303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3"/>
          <p:cNvSpPr txBox="1">
            <a:spLocks/>
          </p:cNvSpPr>
          <p:nvPr/>
        </p:nvSpPr>
        <p:spPr>
          <a:xfrm>
            <a:off x="504264" y="139039"/>
            <a:ext cx="8229600" cy="1143000"/>
          </a:xfrm>
          <a:prstGeom prst="rect">
            <a:avLst/>
          </a:prstGeom>
        </p:spPr>
        <p:txBody>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dirty="0" smtClean="0"/>
              <a:t>Solar cycle precursors: </a:t>
            </a:r>
          </a:p>
          <a:p>
            <a:r>
              <a:rPr lang="en-US" sz="3200" dirty="0" smtClean="0"/>
              <a:t>polar magnetic field strength</a:t>
            </a:r>
            <a:endParaRPr lang="en-US" sz="3200" dirty="0"/>
          </a:p>
        </p:txBody>
      </p:sp>
    </p:spTree>
    <p:extLst>
      <p:ext uri="{BB962C8B-B14F-4D97-AF65-F5344CB8AC3E}">
        <p14:creationId xmlns:p14="http://schemas.microsoft.com/office/powerpoint/2010/main" val="110070886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2419592687"/>
              </p:ext>
            </p:extLst>
          </p:nvPr>
        </p:nvGraphicFramePr>
        <p:xfrm>
          <a:off x="800100" y="514350"/>
          <a:ext cx="7543800" cy="5829300"/>
        </p:xfrm>
        <a:graphic>
          <a:graphicData uri="http://schemas.openxmlformats.org/presentationml/2006/ole">
            <mc:AlternateContent xmlns:mc="http://schemas.openxmlformats.org/markup-compatibility/2006">
              <mc:Choice xmlns:v="urn:schemas-microsoft-com:vml" Requires="v">
                <p:oleObj spid="_x0000_s82949" name="Acrobat Document" r:id="rId3" imgW="7543800" imgH="5829300" progId="AcroExch.Document.11">
                  <p:embed/>
                </p:oleObj>
              </mc:Choice>
              <mc:Fallback>
                <p:oleObj name="Acrobat Document" r:id="rId3" imgW="7543800" imgH="5829300" progId="AcroExch.Document.11">
                  <p:embed/>
                  <p:pic>
                    <p:nvPicPr>
                      <p:cNvPr id="0" name=""/>
                      <p:cNvPicPr/>
                      <p:nvPr/>
                    </p:nvPicPr>
                    <p:blipFill>
                      <a:blip r:embed="rId4"/>
                      <a:stretch>
                        <a:fillRect/>
                      </a:stretch>
                    </p:blipFill>
                    <p:spPr>
                      <a:xfrm>
                        <a:off x="800100" y="514350"/>
                        <a:ext cx="7543800" cy="5829300"/>
                      </a:xfrm>
                      <a:prstGeom prst="rect">
                        <a:avLst/>
                      </a:prstGeom>
                    </p:spPr>
                  </p:pic>
                </p:oleObj>
              </mc:Fallback>
            </mc:AlternateContent>
          </a:graphicData>
        </a:graphic>
      </p:graphicFrame>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0600" y="1250371"/>
            <a:ext cx="7256929" cy="5607627"/>
          </a:xfrm>
          <a:prstGeom prst="rect">
            <a:avLst/>
          </a:prstGeom>
        </p:spPr>
      </p:pic>
      <p:sp>
        <p:nvSpPr>
          <p:cNvPr id="4" name="Title 3"/>
          <p:cNvSpPr>
            <a:spLocks noGrp="1"/>
          </p:cNvSpPr>
          <p:nvPr>
            <p:ph type="title"/>
          </p:nvPr>
        </p:nvSpPr>
        <p:spPr>
          <a:xfrm>
            <a:off x="504264" y="139039"/>
            <a:ext cx="8229600" cy="1143000"/>
          </a:xfrm>
        </p:spPr>
        <p:txBody>
          <a:bodyPr/>
          <a:lstStyle/>
          <a:p>
            <a:r>
              <a:rPr lang="en-US" dirty="0" smtClean="0"/>
              <a:t>Solar cycle precursors: </a:t>
            </a:r>
            <a:r>
              <a:rPr lang="en-US" sz="3200" dirty="0" smtClean="0"/>
              <a:t>geomagnetic </a:t>
            </a:r>
            <a:r>
              <a:rPr lang="en-US" sz="3200" dirty="0" err="1" smtClean="0"/>
              <a:t>Ap</a:t>
            </a:r>
            <a:r>
              <a:rPr lang="en-US" sz="3200" dirty="0" smtClean="0"/>
              <a:t> index</a:t>
            </a:r>
            <a:endParaRPr lang="en-US" sz="3200" dirty="0"/>
          </a:p>
        </p:txBody>
      </p:sp>
    </p:spTree>
    <p:extLst>
      <p:ext uri="{BB962C8B-B14F-4D97-AF65-F5344CB8AC3E}">
        <p14:creationId xmlns:p14="http://schemas.microsoft.com/office/powerpoint/2010/main" val="49684381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txBox="1">
            <a:spLocks/>
          </p:cNvSpPr>
          <p:nvPr/>
        </p:nvSpPr>
        <p:spPr>
          <a:xfrm>
            <a:off x="504264" y="139039"/>
            <a:ext cx="8229600" cy="1143000"/>
          </a:xfrm>
          <a:prstGeom prst="rect">
            <a:avLst/>
          </a:prstGeom>
        </p:spPr>
        <p:txBody>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dirty="0" smtClean="0"/>
              <a:t>Solar cycle precursors: </a:t>
            </a:r>
          </a:p>
          <a:p>
            <a:r>
              <a:rPr lang="en-US" sz="3200" dirty="0" smtClean="0"/>
              <a:t>polar magnetic field strength</a:t>
            </a:r>
            <a:endParaRPr lang="en-US" sz="3200"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6799" y="1368137"/>
            <a:ext cx="7104529" cy="5489863"/>
          </a:xfrm>
          <a:prstGeom prst="rect">
            <a:avLst/>
          </a:prstGeom>
        </p:spPr>
      </p:pic>
    </p:spTree>
    <p:extLst>
      <p:ext uri="{BB962C8B-B14F-4D97-AF65-F5344CB8AC3E}">
        <p14:creationId xmlns:p14="http://schemas.microsoft.com/office/powerpoint/2010/main" val="369508537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657" y="1219200"/>
            <a:ext cx="9144000" cy="4945487"/>
          </a:xfrm>
          <a:prstGeom prst="rect">
            <a:avLst/>
          </a:prstGeom>
        </p:spPr>
      </p:pic>
      <p:sp>
        <p:nvSpPr>
          <p:cNvPr id="3" name="Title 2"/>
          <p:cNvSpPr>
            <a:spLocks noGrp="1"/>
          </p:cNvSpPr>
          <p:nvPr>
            <p:ph type="title"/>
          </p:nvPr>
        </p:nvSpPr>
        <p:spPr/>
        <p:txBody>
          <a:bodyPr/>
          <a:lstStyle/>
          <a:p>
            <a:r>
              <a:rPr lang="en-US" sz="3600" dirty="0" smtClean="0"/>
              <a:t>Measurements of the polar magnetic field at Wilcox Solar Observatory</a:t>
            </a:r>
            <a:endParaRPr lang="en-US" sz="3600" dirty="0"/>
          </a:p>
        </p:txBody>
      </p:sp>
      <p:sp>
        <p:nvSpPr>
          <p:cNvPr id="5" name="Down Arrow 4"/>
          <p:cNvSpPr/>
          <p:nvPr/>
        </p:nvSpPr>
        <p:spPr>
          <a:xfrm rot="10800000">
            <a:off x="7282048" y="3429000"/>
            <a:ext cx="345374" cy="762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877296" y="4343400"/>
            <a:ext cx="1905000" cy="1200329"/>
          </a:xfrm>
          <a:prstGeom prst="rect">
            <a:avLst/>
          </a:prstGeom>
          <a:noFill/>
        </p:spPr>
        <p:txBody>
          <a:bodyPr wrap="square" rtlCol="0">
            <a:spAutoFit/>
          </a:bodyPr>
          <a:lstStyle/>
          <a:p>
            <a:r>
              <a:rPr lang="en-US" dirty="0" smtClean="0"/>
              <a:t>The max value will predict the next solar maximum</a:t>
            </a:r>
            <a:endParaRPr lang="en-US" dirty="0"/>
          </a:p>
        </p:txBody>
      </p:sp>
    </p:spTree>
    <p:extLst>
      <p:ext uri="{BB962C8B-B14F-4D97-AF65-F5344CB8AC3E}">
        <p14:creationId xmlns:p14="http://schemas.microsoft.com/office/powerpoint/2010/main" val="349404438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ChangeArrowheads="1"/>
          </p:cNvSpPr>
          <p:nvPr/>
        </p:nvSpPr>
        <p:spPr bwMode="auto">
          <a:xfrm>
            <a:off x="228600" y="457200"/>
            <a:ext cx="8077200" cy="73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a:solidFill>
                  <a:schemeClr val="tx1"/>
                </a:solidFill>
                <a:latin typeface="Arial" charset="0"/>
              </a:defRPr>
            </a:lvl1pPr>
            <a:lvl2pPr marL="914400" indent="-457200" eaLnBrk="0" hangingPunct="0">
              <a:defRPr>
                <a:solidFill>
                  <a:schemeClr val="tx1"/>
                </a:solidFill>
                <a:latin typeface="Arial" charset="0"/>
              </a:defRPr>
            </a:lvl2pPr>
            <a:lvl3pPr marL="1371600" indent="-457200" eaLnBrk="0" hangingPunct="0">
              <a:defRPr>
                <a:solidFill>
                  <a:schemeClr val="tx1"/>
                </a:solidFill>
                <a:latin typeface="Arial" charset="0"/>
              </a:defRPr>
            </a:lvl3pPr>
            <a:lvl4pPr marL="1828800" indent="-457200" eaLnBrk="0" hangingPunct="0">
              <a:defRPr>
                <a:solidFill>
                  <a:schemeClr val="tx1"/>
                </a:solidFill>
                <a:latin typeface="Arial" charset="0"/>
              </a:defRPr>
            </a:lvl4pPr>
            <a:lvl5pPr marL="2286000" indent="-457200" eaLnBrk="0" hangingPunct="0">
              <a:defRPr>
                <a:solidFill>
                  <a:schemeClr val="tx1"/>
                </a:solidFill>
                <a:latin typeface="Arial" charset="0"/>
              </a:defRPr>
            </a:lvl5pPr>
            <a:lvl6pPr marL="2743200" indent="-457200" eaLnBrk="0" fontAlgn="base" hangingPunct="0">
              <a:spcBef>
                <a:spcPct val="0"/>
              </a:spcBef>
              <a:spcAft>
                <a:spcPct val="0"/>
              </a:spcAft>
              <a:defRPr>
                <a:solidFill>
                  <a:schemeClr val="tx1"/>
                </a:solidFill>
                <a:latin typeface="Arial" charset="0"/>
              </a:defRPr>
            </a:lvl6pPr>
            <a:lvl7pPr marL="3200400" indent="-457200" eaLnBrk="0" fontAlgn="base" hangingPunct="0">
              <a:spcBef>
                <a:spcPct val="0"/>
              </a:spcBef>
              <a:spcAft>
                <a:spcPct val="0"/>
              </a:spcAft>
              <a:defRPr>
                <a:solidFill>
                  <a:schemeClr val="tx1"/>
                </a:solidFill>
                <a:latin typeface="Arial" charset="0"/>
              </a:defRPr>
            </a:lvl7pPr>
            <a:lvl8pPr marL="3657600" indent="-457200" eaLnBrk="0" fontAlgn="base" hangingPunct="0">
              <a:spcBef>
                <a:spcPct val="0"/>
              </a:spcBef>
              <a:spcAft>
                <a:spcPct val="0"/>
              </a:spcAft>
              <a:defRPr>
                <a:solidFill>
                  <a:schemeClr val="tx1"/>
                </a:solidFill>
                <a:latin typeface="Arial" charset="0"/>
              </a:defRPr>
            </a:lvl8pPr>
            <a:lvl9pPr marL="4114800" indent="-457200" eaLnBrk="0" fontAlgn="base" hangingPunct="0">
              <a:spcBef>
                <a:spcPct val="0"/>
              </a:spcBef>
              <a:spcAft>
                <a:spcPct val="0"/>
              </a:spcAft>
              <a:defRPr>
                <a:solidFill>
                  <a:schemeClr val="tx1"/>
                </a:solidFill>
                <a:latin typeface="Arial" charset="0"/>
              </a:defRPr>
            </a:lvl9pPr>
          </a:lstStyle>
          <a:p>
            <a:pPr algn="ctr">
              <a:spcBef>
                <a:spcPct val="50000"/>
              </a:spcBef>
              <a:buFontTx/>
              <a:buAutoNum type="arabicPeriod"/>
            </a:pPr>
            <a:r>
              <a:rPr lang="en-US" altLang="en-US" sz="2100" b="1">
                <a:latin typeface="Times New Roman" pitchFamily="18" charset="0"/>
              </a:rPr>
              <a:t>A Babcock-Leighton dynamo is not self-excited; won’t revive after Maunder minima</a:t>
            </a:r>
          </a:p>
        </p:txBody>
      </p:sp>
      <p:sp>
        <p:nvSpPr>
          <p:cNvPr id="48131" name="Text Box 3"/>
          <p:cNvSpPr txBox="1">
            <a:spLocks noChangeArrowheads="1"/>
          </p:cNvSpPr>
          <p:nvPr/>
        </p:nvSpPr>
        <p:spPr bwMode="auto">
          <a:xfrm>
            <a:off x="3440113" y="-25400"/>
            <a:ext cx="1416050"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altLang="en-US" sz="2200" b="1" u="sng">
                <a:solidFill>
                  <a:srgbClr val="000099"/>
                </a:solidFill>
                <a:latin typeface="Arial Narrow" pitchFamily="34" charset="0"/>
              </a:rPr>
              <a:t>Difficulties </a:t>
            </a:r>
          </a:p>
        </p:txBody>
      </p:sp>
      <p:sp>
        <p:nvSpPr>
          <p:cNvPr id="48132" name="Text Box 4"/>
          <p:cNvSpPr txBox="1">
            <a:spLocks noChangeArrowheads="1"/>
          </p:cNvSpPr>
          <p:nvPr/>
        </p:nvSpPr>
        <p:spPr bwMode="auto">
          <a:xfrm>
            <a:off x="381000" y="1219200"/>
            <a:ext cx="79454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altLang="en-US" sz="2400">
                <a:solidFill>
                  <a:srgbClr val="CC0000"/>
                </a:solidFill>
                <a:latin typeface="Times New Roman" pitchFamily="18" charset="0"/>
              </a:rPr>
              <a:t>Can there be other poloidal sources to revive the solar dynamo?</a:t>
            </a:r>
          </a:p>
        </p:txBody>
      </p:sp>
      <p:sp>
        <p:nvSpPr>
          <p:cNvPr id="48133" name="Rectangle 5"/>
          <p:cNvSpPr>
            <a:spLocks noChangeArrowheads="1"/>
          </p:cNvSpPr>
          <p:nvPr/>
        </p:nvSpPr>
        <p:spPr bwMode="auto">
          <a:xfrm>
            <a:off x="228600" y="2057400"/>
            <a:ext cx="7696200" cy="105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n-US" altLang="en-US" sz="2100" b="1">
                <a:latin typeface="Times New Roman" pitchFamily="18" charset="0"/>
              </a:rPr>
              <a:t>2. Furthermore, N &amp; S hemispheres are coupled by an antisymmetric magnetic field about the equator, as inferred from Hale’s polarity rule</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00400"/>
            <a:ext cx="9144000" cy="2857500"/>
          </a:xfrm>
          <a:prstGeom prst="rect">
            <a:avLst/>
          </a:prstGeom>
        </p:spPr>
      </p:pic>
    </p:spTree>
    <p:extLst>
      <p:ext uri="{BB962C8B-B14F-4D97-AF65-F5344CB8AC3E}">
        <p14:creationId xmlns:p14="http://schemas.microsoft.com/office/powerpoint/2010/main" val="69257725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39912" y="182823"/>
            <a:ext cx="6629400" cy="461665"/>
          </a:xfrm>
          <a:prstGeom prst="rect">
            <a:avLst/>
          </a:prstGeom>
          <a:noFill/>
        </p:spPr>
        <p:txBody>
          <a:bodyPr wrap="square" rtlCol="0">
            <a:spAutoFit/>
          </a:bodyPr>
          <a:lstStyle/>
          <a:p>
            <a:r>
              <a:rPr lang="en-US" sz="2400" b="1" dirty="0" smtClean="0">
                <a:latin typeface="Times New Roman" panose="02020603050405020304" pitchFamily="18" charset="0"/>
                <a:cs typeface="Times New Roman" panose="02020603050405020304" pitchFamily="18" charset="0"/>
              </a:rPr>
              <a:t>New ideas in the solar dynamo theories</a:t>
            </a:r>
            <a:endParaRPr lang="en-US" sz="2400" b="1" dirty="0">
              <a:latin typeface="Times New Roman" panose="02020603050405020304" pitchFamily="18" charset="0"/>
              <a:cs typeface="Times New Roman" panose="02020603050405020304" pitchFamily="18" charset="0"/>
            </a:endParaRPr>
          </a:p>
        </p:txBody>
      </p:sp>
      <p:pic>
        <p:nvPicPr>
          <p:cNvPr id="3"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370" y="1949624"/>
            <a:ext cx="3962400" cy="411371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TextBox 7"/>
          <p:cNvSpPr txBox="1">
            <a:spLocks noChangeArrowheads="1"/>
          </p:cNvSpPr>
          <p:nvPr/>
        </p:nvSpPr>
        <p:spPr bwMode="auto">
          <a:xfrm>
            <a:off x="838200" y="6194085"/>
            <a:ext cx="18510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dirty="0"/>
              <a:t>Zhao et al, 2013</a:t>
            </a:r>
          </a:p>
        </p:txBody>
      </p:sp>
      <p:pic>
        <p:nvPicPr>
          <p:cNvPr id="6" name="Picture 2" descr="figure_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2641600"/>
            <a:ext cx="4598670" cy="345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500743" y="939706"/>
            <a:ext cx="3276600" cy="830997"/>
          </a:xfrm>
          <a:prstGeom prst="rect">
            <a:avLst/>
          </a:prstGeom>
          <a:noFill/>
        </p:spPr>
        <p:txBody>
          <a:bodyPr wrap="square" rtlCol="0">
            <a:spAutoFit/>
          </a:bodyPr>
          <a:lstStyle/>
          <a:p>
            <a:r>
              <a:rPr lang="en-US" sz="1600" dirty="0" smtClean="0">
                <a:latin typeface="Times New Roman" panose="02020603050405020304" pitchFamily="18" charset="0"/>
                <a:cs typeface="Times New Roman" panose="02020603050405020304" pitchFamily="18" charset="0"/>
              </a:rPr>
              <a:t>The discovery of the double-cell </a:t>
            </a:r>
            <a:r>
              <a:rPr lang="en-US" sz="1600" dirty="0" err="1" smtClean="0">
                <a:latin typeface="Times New Roman" panose="02020603050405020304" pitchFamily="18" charset="0"/>
                <a:cs typeface="Times New Roman" panose="02020603050405020304" pitchFamily="18" charset="0"/>
              </a:rPr>
              <a:t>meridional</a:t>
            </a:r>
            <a:r>
              <a:rPr lang="en-US" sz="1600" dirty="0" smtClean="0">
                <a:latin typeface="Times New Roman" panose="02020603050405020304" pitchFamily="18" charset="0"/>
                <a:cs typeface="Times New Roman" panose="02020603050405020304" pitchFamily="18" charset="0"/>
              </a:rPr>
              <a:t> circulation is another difficulty of the flux-transport model.</a:t>
            </a:r>
            <a:endParaRPr lang="en-US" sz="160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4724400" y="838200"/>
            <a:ext cx="3886200" cy="1754326"/>
          </a:xfrm>
          <a:prstGeom prst="rect">
            <a:avLst/>
          </a:prstGeom>
          <a:noFill/>
        </p:spPr>
        <p:txBody>
          <a:bodyPr wrap="square" rtlCol="0">
            <a:spAutoFit/>
          </a:bodyPr>
          <a:lstStyle/>
          <a:p>
            <a:r>
              <a:rPr lang="en-US" u="sng" dirty="0" smtClean="0">
                <a:latin typeface="Times New Roman" panose="02020603050405020304" pitchFamily="18" charset="0"/>
                <a:cs typeface="Times New Roman" panose="02020603050405020304" pitchFamily="18" charset="0"/>
              </a:rPr>
              <a:t>New idea</a:t>
            </a:r>
            <a:r>
              <a:rPr lang="en-US" dirty="0" smtClean="0">
                <a:latin typeface="Times New Roman" panose="02020603050405020304" pitchFamily="18" charset="0"/>
                <a:cs typeface="Times New Roman" panose="02020603050405020304" pitchFamily="18" charset="0"/>
              </a:rPr>
              <a:t>: the solar dynamo works in the whole convection zone, but the butterfly diagram is formed by the Parker-Yoshimura mechanism in the near-surface shear layer (Brandenburg, 2005).</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628688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274638"/>
            <a:ext cx="8229600" cy="792162"/>
          </a:xfrm>
        </p:spPr>
        <p:txBody>
          <a:bodyPr/>
          <a:lstStyle/>
          <a:p>
            <a:r>
              <a:rPr lang="en-US" altLang="en-US" sz="3600" dirty="0"/>
              <a:t>Sunspot numbers</a:t>
            </a:r>
          </a:p>
        </p:txBody>
      </p:sp>
      <p:sp>
        <p:nvSpPr>
          <p:cNvPr id="5123" name="Rectangle 3"/>
          <p:cNvSpPr>
            <a:spLocks noChangeArrowheads="1"/>
          </p:cNvSpPr>
          <p:nvPr/>
        </p:nvSpPr>
        <p:spPr bwMode="auto">
          <a:xfrm>
            <a:off x="827088" y="990600"/>
            <a:ext cx="7848600"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dirty="0"/>
              <a:t>There are two official sunspot numbers in common use. The first, the daily "</a:t>
            </a:r>
            <a:r>
              <a:rPr lang="en-US" altLang="en-US" i="1" dirty="0">
                <a:effectLst>
                  <a:outerShdw blurRad="38100" dist="38100" dir="2700000" algn="tl">
                    <a:srgbClr val="000000">
                      <a:alpha val="43137"/>
                    </a:srgbClr>
                  </a:outerShdw>
                </a:effectLst>
              </a:rPr>
              <a:t>Boulder Sunspot Number</a:t>
            </a:r>
            <a:r>
              <a:rPr lang="en-US" altLang="en-US" dirty="0"/>
              <a:t>," is computed by the NOAA Space Environment Center using a formula devised by Rudolph Wolf in 1848: </a:t>
            </a:r>
            <a:r>
              <a:rPr lang="en-US" altLang="en-US" b="1" u="sng" dirty="0"/>
              <a:t>R=k (10g+s), where R is the sunspot number; g is the number of sunspot groups on the solar disk; s is the total number of individual spots in all the groups; and k is a variable scaling factor</a:t>
            </a:r>
            <a:r>
              <a:rPr lang="en-US" altLang="en-US" dirty="0"/>
              <a:t> (usually &lt;1) that accounts for observing conditions and the type of telescope (binoculars, space telescopes, etc.). Scientists combine data from lots of observatories -- each with its own k factor -- to arrive at a daily value.</a:t>
            </a:r>
          </a:p>
          <a:p>
            <a:pPr>
              <a:spcBef>
                <a:spcPct val="50000"/>
              </a:spcBef>
            </a:pPr>
            <a:r>
              <a:rPr lang="en-US" altLang="en-US" dirty="0"/>
              <a:t> The Boulder number (reported daily on SpaceWeather.com) is usually about 25% higher than the second official index, the "</a:t>
            </a:r>
            <a:r>
              <a:rPr lang="en-US" altLang="en-US" b="1" i="1" dirty="0"/>
              <a:t>International Sunspot Number</a:t>
            </a:r>
            <a:r>
              <a:rPr lang="en-US" altLang="en-US" dirty="0"/>
              <a:t>," published daily by the </a:t>
            </a:r>
            <a:r>
              <a:rPr lang="en-US" altLang="en-US" dirty="0">
                <a:hlinkClick r:id="rId2"/>
              </a:rPr>
              <a:t>Sunspot Index Data Center</a:t>
            </a:r>
            <a:r>
              <a:rPr lang="en-US" altLang="en-US" dirty="0"/>
              <a:t> in Belgium. Both the Boulder and the International numbers are calculated from the same basic formula, but they incorporate data from different observatories.</a:t>
            </a:r>
          </a:p>
          <a:p>
            <a:pPr>
              <a:spcBef>
                <a:spcPct val="50000"/>
              </a:spcBef>
            </a:pPr>
            <a:r>
              <a:rPr lang="en-US" altLang="en-US" dirty="0"/>
              <a:t>As a rule of thumb, if you divide either of the official sunspot numbers by 15, you'll get the approximate number of individual sunspots visible on the solar disk if you look at the Sun by projecting its image on a paper plate with a small telescope. </a:t>
            </a:r>
          </a:p>
        </p:txBody>
      </p:sp>
    </p:spTree>
    <p:extLst>
      <p:ext uri="{BB962C8B-B14F-4D97-AF65-F5344CB8AC3E}">
        <p14:creationId xmlns:p14="http://schemas.microsoft.com/office/powerpoint/2010/main" val="104220096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noAutofit/>
          </a:bodyPr>
          <a:lstStyle/>
          <a:p>
            <a:r>
              <a:rPr lang="en-US" altLang="en-US" sz="2800" dirty="0" smtClean="0">
                <a:latin typeface="Times New Roman" panose="02020603050405020304" pitchFamily="18" charset="0"/>
                <a:cs typeface="Times New Roman" panose="02020603050405020304" pitchFamily="18" charset="0"/>
              </a:rPr>
              <a:t>Magnetic butterfly diagram for the distributed dynamo models with the double-cell </a:t>
            </a:r>
            <a:r>
              <a:rPr lang="en-US" altLang="en-US" sz="2800" dirty="0" err="1" smtClean="0">
                <a:latin typeface="Times New Roman" panose="02020603050405020304" pitchFamily="18" charset="0"/>
                <a:cs typeface="Times New Roman" panose="02020603050405020304" pitchFamily="18" charset="0"/>
              </a:rPr>
              <a:t>meridional</a:t>
            </a:r>
            <a:r>
              <a:rPr lang="en-US" altLang="en-US" sz="2800" dirty="0" smtClean="0">
                <a:latin typeface="Times New Roman" panose="02020603050405020304" pitchFamily="18" charset="0"/>
                <a:cs typeface="Times New Roman" panose="02020603050405020304" pitchFamily="18" charset="0"/>
              </a:rPr>
              <a:t> circulation</a:t>
            </a:r>
            <a:r>
              <a:rPr lang="en-US" altLang="en-US" sz="2000" dirty="0" smtClean="0">
                <a:latin typeface="Times New Roman" panose="02020603050405020304" pitchFamily="18" charset="0"/>
                <a:cs typeface="Times New Roman" panose="02020603050405020304" pitchFamily="18" charset="0"/>
              </a:rPr>
              <a:t> </a:t>
            </a:r>
            <a:br>
              <a:rPr lang="en-US" altLang="en-US" sz="2000" dirty="0" smtClean="0">
                <a:latin typeface="Times New Roman" panose="02020603050405020304" pitchFamily="18" charset="0"/>
                <a:cs typeface="Times New Roman" panose="02020603050405020304" pitchFamily="18" charset="0"/>
              </a:rPr>
            </a:br>
            <a:r>
              <a:rPr lang="en-US" altLang="en-US" sz="2000" dirty="0" smtClean="0">
                <a:latin typeface="Times New Roman" panose="02020603050405020304" pitchFamily="18" charset="0"/>
                <a:cs typeface="Times New Roman" panose="02020603050405020304" pitchFamily="18" charset="0"/>
              </a:rPr>
              <a:t>(colors - </a:t>
            </a:r>
            <a:r>
              <a:rPr lang="en-US" altLang="en-US" sz="2000" dirty="0" err="1" smtClean="0">
                <a:latin typeface="Times New Roman" panose="02020603050405020304" pitchFamily="18" charset="0"/>
                <a:cs typeface="Times New Roman" panose="02020603050405020304" pitchFamily="18" charset="0"/>
              </a:rPr>
              <a:t>toroidal</a:t>
            </a:r>
            <a:r>
              <a:rPr lang="en-US" altLang="en-US" sz="2000" dirty="0" smtClean="0">
                <a:latin typeface="Times New Roman" panose="02020603050405020304" pitchFamily="18" charset="0"/>
                <a:cs typeface="Times New Roman" panose="02020603050405020304" pitchFamily="18" charset="0"/>
              </a:rPr>
              <a:t> magnetic field, contours – radial field) </a:t>
            </a:r>
          </a:p>
        </p:txBody>
      </p:sp>
      <p:pic>
        <p:nvPicPr>
          <p:cNvPr id="3"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4800" y="2105025"/>
            <a:ext cx="8506045" cy="1988288"/>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040" y="4038600"/>
            <a:ext cx="8506047" cy="1828800"/>
          </a:xfrm>
          <a:prstGeom prst="rect">
            <a:avLst/>
          </a:prstGeom>
        </p:spPr>
      </p:pic>
      <p:sp>
        <p:nvSpPr>
          <p:cNvPr id="7" name="TextBox 6"/>
          <p:cNvSpPr txBox="1"/>
          <p:nvPr/>
        </p:nvSpPr>
        <p:spPr>
          <a:xfrm>
            <a:off x="762000" y="1828800"/>
            <a:ext cx="1007007" cy="400110"/>
          </a:xfrm>
          <a:prstGeom prst="rect">
            <a:avLst/>
          </a:prstGeom>
          <a:noFill/>
        </p:spPr>
        <p:txBody>
          <a:bodyPr wrap="none" rtlCol="0">
            <a:spAutoFit/>
          </a:bodyPr>
          <a:lstStyle/>
          <a:p>
            <a:r>
              <a:rPr lang="en-US" sz="2000" b="1" dirty="0"/>
              <a:t>r</a:t>
            </a:r>
            <a:r>
              <a:rPr lang="en-US" sz="2000" b="1" dirty="0" smtClean="0"/>
              <a:t>=0.82R</a:t>
            </a:r>
            <a:endParaRPr lang="en-US" sz="2000" b="1" dirty="0"/>
          </a:p>
        </p:txBody>
      </p:sp>
      <p:sp>
        <p:nvSpPr>
          <p:cNvPr id="2" name="TextBox 1"/>
          <p:cNvSpPr txBox="1"/>
          <p:nvPr/>
        </p:nvSpPr>
        <p:spPr>
          <a:xfrm>
            <a:off x="1769007" y="6019800"/>
            <a:ext cx="6553200" cy="646331"/>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The butterfly diagram can be explained by the dynamo wave in the near-surface rotational shear layer (</a:t>
            </a:r>
            <a:r>
              <a:rPr lang="en-US" dirty="0" err="1" smtClean="0">
                <a:latin typeface="Times New Roman" panose="02020603050405020304" pitchFamily="18" charset="0"/>
                <a:cs typeface="Times New Roman" panose="02020603050405020304" pitchFamily="18" charset="0"/>
              </a:rPr>
              <a:t>Pipin</a:t>
            </a:r>
            <a:r>
              <a:rPr lang="en-US" dirty="0" smtClean="0">
                <a:latin typeface="Times New Roman" panose="02020603050405020304" pitchFamily="18" charset="0"/>
                <a:cs typeface="Times New Roman" panose="02020603050405020304" pitchFamily="18" charset="0"/>
              </a:rPr>
              <a:t> &amp; Kosovichev, 2013)</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087080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457200" y="274638"/>
            <a:ext cx="8458200" cy="1143000"/>
          </a:xfrm>
        </p:spPr>
        <p:txBody>
          <a:bodyPr>
            <a:noAutofit/>
          </a:bodyPr>
          <a:lstStyle/>
          <a:p>
            <a:r>
              <a:rPr lang="en-US" altLang="en-US" sz="2400" b="1" dirty="0" smtClean="0">
                <a:latin typeface="Times New Roman" panose="02020603050405020304" pitchFamily="18" charset="0"/>
                <a:cs typeface="Times New Roman" panose="02020603050405020304" pitchFamily="18" charset="0"/>
              </a:rPr>
              <a:t>Evolution of magnetic field in the solar interior in the dynamo model with the field migration in the near-surface rotational shear layer</a:t>
            </a:r>
          </a:p>
        </p:txBody>
      </p:sp>
      <p:pic>
        <p:nvPicPr>
          <p:cNvPr id="24582" name="Content Placeholder 8" descr="spd.gif"/>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057400" y="1600200"/>
            <a:ext cx="5939383" cy="5334000"/>
          </a:xfrm>
        </p:spPr>
      </p:pic>
      <p:sp>
        <p:nvSpPr>
          <p:cNvPr id="2" name="TextBox 1"/>
          <p:cNvSpPr txBox="1"/>
          <p:nvPr/>
        </p:nvSpPr>
        <p:spPr>
          <a:xfrm>
            <a:off x="152400" y="6477000"/>
            <a:ext cx="1689565" cy="369332"/>
          </a:xfrm>
          <a:prstGeom prst="rect">
            <a:avLst/>
          </a:prstGeom>
          <a:noFill/>
        </p:spPr>
        <p:txBody>
          <a:bodyPr wrap="none" rtlCol="0">
            <a:spAutoFit/>
          </a:bodyPr>
          <a:lstStyle/>
          <a:p>
            <a:r>
              <a:rPr lang="en-US" dirty="0" smtClean="0"/>
              <a:t>(V. </a:t>
            </a:r>
            <a:r>
              <a:rPr lang="en-US" dirty="0" err="1" smtClean="0"/>
              <a:t>Pipin</a:t>
            </a:r>
            <a:r>
              <a:rPr lang="en-US" dirty="0" smtClean="0"/>
              <a:t> 2013)</a:t>
            </a:r>
            <a:endParaRPr lang="en-US" dirty="0"/>
          </a:p>
        </p:txBody>
      </p:sp>
    </p:spTree>
    <p:extLst>
      <p:ext uri="{BB962C8B-B14F-4D97-AF65-F5344CB8AC3E}">
        <p14:creationId xmlns:p14="http://schemas.microsoft.com/office/powerpoint/2010/main" val="340106564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latin typeface="Times New Roman" panose="02020603050405020304" pitchFamily="18" charset="0"/>
                <a:cs typeface="Times New Roman" panose="02020603050405020304" pitchFamily="18" charset="0"/>
              </a:rPr>
              <a:t>Future development of the dynamo theory: understanding of the turbulence physics, differential rotation and the alpha-effect from 3D numerical MHD simulations </a:t>
            </a:r>
            <a:endParaRPr lang="en-US" sz="2400" dirty="0">
              <a:latin typeface="Times New Roman" panose="02020603050405020304" pitchFamily="18" charset="0"/>
              <a:cs typeface="Times New Roman" panose="02020603050405020304" pitchFamily="18" charset="0"/>
            </a:endParaRPr>
          </a:p>
        </p:txBody>
      </p:sp>
      <p:pic>
        <p:nvPicPr>
          <p:cNvPr id="4" name="tac-14_BX.v01.mp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309813" y="1600200"/>
            <a:ext cx="4525962" cy="4525963"/>
          </a:xfrm>
        </p:spPr>
      </p:pic>
      <p:sp>
        <p:nvSpPr>
          <p:cNvPr id="5" name="TextBox 4"/>
          <p:cNvSpPr txBox="1"/>
          <p:nvPr/>
        </p:nvSpPr>
        <p:spPr>
          <a:xfrm>
            <a:off x="7010400" y="4191000"/>
            <a:ext cx="1904999" cy="1754326"/>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Evolution of the </a:t>
            </a:r>
            <a:r>
              <a:rPr lang="en-US" dirty="0" err="1" smtClean="0">
                <a:latin typeface="Times New Roman" panose="02020603050405020304" pitchFamily="18" charset="0"/>
                <a:cs typeface="Times New Roman" panose="02020603050405020304" pitchFamily="18" charset="0"/>
              </a:rPr>
              <a:t>toroidal</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magnetic field in the convection zone (</a:t>
            </a:r>
            <a:r>
              <a:rPr lang="en-US" dirty="0" err="1" smtClean="0">
                <a:latin typeface="Times New Roman" panose="02020603050405020304" pitchFamily="18" charset="0"/>
                <a:cs typeface="Times New Roman" panose="02020603050405020304" pitchFamily="18" charset="0"/>
              </a:rPr>
              <a:t>A.Stejko</a:t>
            </a:r>
            <a:r>
              <a:rPr lang="en-US" dirty="0" smtClean="0">
                <a:latin typeface="Times New Roman" panose="02020603050405020304" pitchFamily="18" charset="0"/>
                <a:cs typeface="Times New Roman" panose="02020603050405020304" pitchFamily="18" charset="0"/>
              </a:rPr>
              <a:t>)</a:t>
            </a:r>
          </a:p>
          <a:p>
            <a:endParaRPr lang="en-US" dirty="0"/>
          </a:p>
        </p:txBody>
      </p:sp>
    </p:spTree>
    <p:extLst>
      <p:ext uri="{BB962C8B-B14F-4D97-AF65-F5344CB8AC3E}">
        <p14:creationId xmlns:p14="http://schemas.microsoft.com/office/powerpoint/2010/main" val="344699993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3429000" cy="6126162"/>
          </a:xfrm>
        </p:spPr>
        <p:txBody>
          <a:bodyPr/>
          <a:lstStyle/>
          <a:p>
            <a:pPr algn="l"/>
            <a:r>
              <a:rPr lang="en-US" sz="2800" dirty="0" smtClean="0">
                <a:latin typeface="Times New Roman" panose="02020603050405020304" pitchFamily="18" charset="0"/>
                <a:cs typeface="Times New Roman" panose="02020603050405020304" pitchFamily="18" charset="0"/>
              </a:rPr>
              <a:t>Numbering of solar cycles starts from 1755. </a:t>
            </a:r>
            <a:br>
              <a:rPr lang="en-US" sz="2800" dirty="0" smtClean="0">
                <a:latin typeface="Times New Roman" panose="02020603050405020304" pitchFamily="18" charset="0"/>
                <a:cs typeface="Times New Roman" panose="02020603050405020304" pitchFamily="18" charset="0"/>
              </a:rPr>
            </a:br>
            <a:r>
              <a:rPr lang="en-US" sz="2800" dirty="0" smtClean="0">
                <a:latin typeface="Times New Roman" panose="02020603050405020304" pitchFamily="18" charset="0"/>
                <a:cs typeface="Times New Roman" panose="02020603050405020304" pitchFamily="18" charset="0"/>
              </a:rPr>
              <a:t>The current cycle is number 24. </a:t>
            </a:r>
            <a:br>
              <a:rPr lang="en-US" sz="2800" dirty="0" smtClean="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
            </a:r>
            <a:br>
              <a:rPr lang="en-US" sz="2800" dirty="0">
                <a:latin typeface="Times New Roman" panose="02020603050405020304" pitchFamily="18" charset="0"/>
                <a:cs typeface="Times New Roman" panose="02020603050405020304" pitchFamily="18" charset="0"/>
              </a:rPr>
            </a:br>
            <a:r>
              <a:rPr lang="en-US" sz="2800" dirty="0" err="1" smtClean="0">
                <a:latin typeface="Times New Roman" panose="02020603050405020304" pitchFamily="18" charset="0"/>
                <a:cs typeface="Times New Roman" panose="02020603050405020304" pitchFamily="18" charset="0"/>
              </a:rPr>
              <a:t>Waldmeier’s</a:t>
            </a:r>
            <a:r>
              <a:rPr lang="en-US" sz="2800" dirty="0" smtClean="0">
                <a:latin typeface="Times New Roman" panose="02020603050405020304" pitchFamily="18" charset="0"/>
                <a:cs typeface="Times New Roman" panose="02020603050405020304" pitchFamily="18" charset="0"/>
              </a:rPr>
              <a:t> effects:</a:t>
            </a:r>
            <a:br>
              <a:rPr lang="en-US" sz="2800" dirty="0" smtClean="0">
                <a:latin typeface="Times New Roman" panose="02020603050405020304" pitchFamily="18" charset="0"/>
                <a:cs typeface="Times New Roman" panose="02020603050405020304" pitchFamily="18" charset="0"/>
              </a:rPr>
            </a:br>
            <a:r>
              <a:rPr lang="en-US" sz="2800" dirty="0" smtClean="0">
                <a:latin typeface="Times New Roman" panose="02020603050405020304" pitchFamily="18" charset="0"/>
                <a:cs typeface="Times New Roman" panose="02020603050405020304" pitchFamily="18" charset="0"/>
              </a:rPr>
              <a:t>1) stronger cycles have shorter rise time;</a:t>
            </a:r>
            <a:br>
              <a:rPr lang="en-US" sz="2800" dirty="0" smtClean="0">
                <a:latin typeface="Times New Roman" panose="02020603050405020304" pitchFamily="18" charset="0"/>
                <a:cs typeface="Times New Roman" panose="02020603050405020304" pitchFamily="18" charset="0"/>
              </a:rPr>
            </a:br>
            <a:r>
              <a:rPr lang="en-US" sz="2800" dirty="0" smtClean="0">
                <a:latin typeface="Times New Roman" panose="02020603050405020304" pitchFamily="18" charset="0"/>
                <a:cs typeface="Times New Roman" panose="02020603050405020304" pitchFamily="18" charset="0"/>
              </a:rPr>
              <a:t>2) weaker cycles are longer.</a:t>
            </a:r>
            <a:br>
              <a:rPr lang="en-US" sz="2800" dirty="0" smtClean="0">
                <a:latin typeface="Times New Roman" panose="02020603050405020304" pitchFamily="18" charset="0"/>
                <a:cs typeface="Times New Roman" panose="02020603050405020304" pitchFamily="18" charset="0"/>
              </a:rPr>
            </a:br>
            <a:endParaRPr lang="en-US" sz="28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10058" t="8369" r="8884" b="6295"/>
          <a:stretch/>
        </p:blipFill>
        <p:spPr>
          <a:xfrm>
            <a:off x="4109323" y="133593"/>
            <a:ext cx="4882277" cy="6648207"/>
          </a:xfrm>
          <a:prstGeom prst="rect">
            <a:avLst/>
          </a:prstGeom>
        </p:spPr>
      </p:pic>
    </p:spTree>
    <p:extLst>
      <p:ext uri="{BB962C8B-B14F-4D97-AF65-F5344CB8AC3E}">
        <p14:creationId xmlns:p14="http://schemas.microsoft.com/office/powerpoint/2010/main" val="40470513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46" name="Object 2"/>
          <p:cNvGraphicFramePr>
            <a:graphicFrameLocks noChangeAspect="1"/>
          </p:cNvGraphicFramePr>
          <p:nvPr>
            <p:extLst>
              <p:ext uri="{D42A27DB-BD31-4B8C-83A1-F6EECF244321}">
                <p14:modId xmlns:p14="http://schemas.microsoft.com/office/powerpoint/2010/main" val="1131247188"/>
              </p:ext>
            </p:extLst>
          </p:nvPr>
        </p:nvGraphicFramePr>
        <p:xfrm>
          <a:off x="611188" y="733425"/>
          <a:ext cx="7921625" cy="561975"/>
        </p:xfrm>
        <a:graphic>
          <a:graphicData uri="http://schemas.openxmlformats.org/presentationml/2006/ole">
            <mc:AlternateContent xmlns:mc="http://schemas.openxmlformats.org/markup-compatibility/2006">
              <mc:Choice xmlns:v="urn:schemas-microsoft-com:vml" Requires="v">
                <p:oleObj spid="_x0000_s78868" name="Document" r:id="rId3" imgW="4943147" imgH="350872" progId="Word.Document.8">
                  <p:embed/>
                </p:oleObj>
              </mc:Choice>
              <mc:Fallback>
                <p:oleObj name="Document" r:id="rId3" imgW="4943147" imgH="350872"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188" y="733425"/>
                        <a:ext cx="7921625" cy="56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147" name="Object 3"/>
          <p:cNvGraphicFramePr>
            <a:graphicFrameLocks noChangeAspect="1"/>
          </p:cNvGraphicFramePr>
          <p:nvPr>
            <p:extLst>
              <p:ext uri="{D42A27DB-BD31-4B8C-83A1-F6EECF244321}">
                <p14:modId xmlns:p14="http://schemas.microsoft.com/office/powerpoint/2010/main" val="3485389926"/>
              </p:ext>
            </p:extLst>
          </p:nvPr>
        </p:nvGraphicFramePr>
        <p:xfrm>
          <a:off x="0" y="6021388"/>
          <a:ext cx="9144000" cy="989012"/>
        </p:xfrm>
        <a:graphic>
          <a:graphicData uri="http://schemas.openxmlformats.org/presentationml/2006/ole">
            <mc:AlternateContent xmlns:mc="http://schemas.openxmlformats.org/markup-compatibility/2006">
              <mc:Choice xmlns:v="urn:schemas-microsoft-com:vml" Requires="v">
                <p:oleObj spid="_x0000_s78869" name="Document" r:id="rId5" imgW="4943147" imgH="679026" progId="Word.Document.8">
                  <p:embed/>
                </p:oleObj>
              </mc:Choice>
              <mc:Fallback>
                <p:oleObj name="Document" r:id="rId5" imgW="4943147" imgH="679026" progId="Word.Document.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6021388"/>
                        <a:ext cx="9144000" cy="989012"/>
                      </a:xfrm>
                      <a:prstGeom prst="rect">
                        <a:avLst/>
                      </a:prstGeom>
                      <a:noFill/>
                      <a:ln>
                        <a:noFill/>
                      </a:ln>
                      <a:effectLst/>
                      <a:extLst/>
                    </p:spPr>
                  </p:pic>
                </p:oleObj>
              </mc:Fallback>
            </mc:AlternateContent>
          </a:graphicData>
        </a:graphic>
      </p:graphicFrame>
      <p:sp>
        <p:nvSpPr>
          <p:cNvPr id="3" name="TextBox 2"/>
          <p:cNvSpPr txBox="1"/>
          <p:nvPr/>
        </p:nvSpPr>
        <p:spPr>
          <a:xfrm>
            <a:off x="2784104" y="228600"/>
            <a:ext cx="3616696" cy="523220"/>
          </a:xfrm>
          <a:prstGeom prst="rect">
            <a:avLst/>
          </a:prstGeom>
          <a:noFill/>
        </p:spPr>
        <p:txBody>
          <a:bodyPr wrap="none" rtlCol="0">
            <a:spAutoFit/>
          </a:bodyPr>
          <a:lstStyle/>
          <a:p>
            <a:r>
              <a:rPr lang="en-US" sz="2800" b="1" dirty="0" smtClean="0">
                <a:latin typeface="Times New Roman" panose="02020603050405020304" pitchFamily="18" charset="0"/>
                <a:cs typeface="Times New Roman" panose="02020603050405020304" pitchFamily="18" charset="0"/>
              </a:rPr>
              <a:t>The butterfly diagram</a:t>
            </a:r>
            <a:endParaRPr lang="en-US" sz="2800" b="1"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rotWithShape="1">
          <a:blip r:embed="rId7" cstate="print">
            <a:extLst>
              <a:ext uri="{28A0092B-C50C-407E-A947-70E740481C1C}">
                <a14:useLocalDpi xmlns:a14="http://schemas.microsoft.com/office/drawing/2010/main" val="0"/>
              </a:ext>
            </a:extLst>
          </a:blip>
          <a:srcRect l="9004" t="7707" r="10996" b="3947"/>
          <a:stretch/>
        </p:blipFill>
        <p:spPr>
          <a:xfrm>
            <a:off x="533400" y="1371600"/>
            <a:ext cx="7909560" cy="4646867"/>
          </a:xfrm>
          <a:prstGeom prst="rect">
            <a:avLst/>
          </a:prstGeom>
        </p:spPr>
      </p:pic>
    </p:spTree>
    <p:extLst>
      <p:ext uri="{BB962C8B-B14F-4D97-AF65-F5344CB8AC3E}">
        <p14:creationId xmlns:p14="http://schemas.microsoft.com/office/powerpoint/2010/main" val="24842907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ale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2286000"/>
            <a:ext cx="8761031" cy="455262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171" name="Object 3"/>
          <p:cNvGraphicFramePr>
            <a:graphicFrameLocks noChangeAspect="1"/>
          </p:cNvGraphicFramePr>
          <p:nvPr>
            <p:extLst>
              <p:ext uri="{D42A27DB-BD31-4B8C-83A1-F6EECF244321}">
                <p14:modId xmlns:p14="http://schemas.microsoft.com/office/powerpoint/2010/main" val="2492308782"/>
              </p:ext>
            </p:extLst>
          </p:nvPr>
        </p:nvGraphicFramePr>
        <p:xfrm>
          <a:off x="684213" y="990600"/>
          <a:ext cx="7937500" cy="1295400"/>
        </p:xfrm>
        <a:graphic>
          <a:graphicData uri="http://schemas.openxmlformats.org/presentationml/2006/ole">
            <mc:AlternateContent xmlns:mc="http://schemas.openxmlformats.org/markup-compatibility/2006">
              <mc:Choice xmlns:v="urn:schemas-microsoft-com:vml" Requires="v">
                <p:oleObj spid="_x0000_s79883" name="Document" r:id="rId4" imgW="4972897" imgH="820174" progId="Word.Document.8">
                  <p:embed/>
                </p:oleObj>
              </mc:Choice>
              <mc:Fallback>
                <p:oleObj name="Document" r:id="rId4" imgW="4972897" imgH="820174" progId="Word.Document.8">
                  <p:embed/>
                  <p:pic>
                    <p:nvPicPr>
                      <p:cNvPr id="0" name=""/>
                      <p:cNvPicPr>
                        <a:picLocks noChangeAspect="1" noChangeArrowheads="1"/>
                      </p:cNvPicPr>
                      <p:nvPr/>
                    </p:nvPicPr>
                    <p:blipFill>
                      <a:blip r:embed="rId5"/>
                      <a:srcRect/>
                      <a:stretch>
                        <a:fillRect/>
                      </a:stretch>
                    </p:blipFill>
                    <p:spPr bwMode="auto">
                      <a:xfrm>
                        <a:off x="684213" y="990600"/>
                        <a:ext cx="79375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extBox 1"/>
          <p:cNvSpPr txBox="1"/>
          <p:nvPr/>
        </p:nvSpPr>
        <p:spPr>
          <a:xfrm>
            <a:off x="914400" y="314980"/>
            <a:ext cx="7467600" cy="523220"/>
          </a:xfrm>
          <a:prstGeom prst="rect">
            <a:avLst/>
          </a:prstGeom>
          <a:noFill/>
        </p:spPr>
        <p:txBody>
          <a:bodyPr wrap="square" rtlCol="0">
            <a:spAutoFit/>
          </a:bodyPr>
          <a:lstStyle/>
          <a:p>
            <a:pPr algn="ctr"/>
            <a:r>
              <a:rPr lang="en-US" sz="2800" b="1" dirty="0" smtClean="0">
                <a:latin typeface="Times New Roman" panose="02020603050405020304" pitchFamily="18" charset="0"/>
                <a:cs typeface="Times New Roman" panose="02020603050405020304" pitchFamily="18" charset="0"/>
              </a:rPr>
              <a:t>Hale’s Polarity </a:t>
            </a:r>
            <a:r>
              <a:rPr lang="en-US" sz="2800" b="1" dirty="0">
                <a:latin typeface="Times New Roman" panose="02020603050405020304" pitchFamily="18" charset="0"/>
                <a:cs typeface="Times New Roman" panose="02020603050405020304" pitchFamily="18" charset="0"/>
              </a:rPr>
              <a:t>L</a:t>
            </a:r>
            <a:r>
              <a:rPr lang="en-US" sz="2800" b="1" dirty="0" smtClean="0">
                <a:latin typeface="Times New Roman" panose="02020603050405020304" pitchFamily="18" charset="0"/>
                <a:cs typeface="Times New Roman" panose="02020603050405020304" pitchFamily="18" charset="0"/>
              </a:rPr>
              <a:t>aw</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927996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al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2030412"/>
            <a:ext cx="8062912" cy="467518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195" name="Object 3"/>
          <p:cNvGraphicFramePr>
            <a:graphicFrameLocks noChangeAspect="1"/>
          </p:cNvGraphicFramePr>
          <p:nvPr>
            <p:extLst>
              <p:ext uri="{D42A27DB-BD31-4B8C-83A1-F6EECF244321}">
                <p14:modId xmlns:p14="http://schemas.microsoft.com/office/powerpoint/2010/main" val="3455462431"/>
              </p:ext>
            </p:extLst>
          </p:nvPr>
        </p:nvGraphicFramePr>
        <p:xfrm>
          <a:off x="250825" y="952500"/>
          <a:ext cx="8604250" cy="876300"/>
        </p:xfrm>
        <a:graphic>
          <a:graphicData uri="http://schemas.openxmlformats.org/presentationml/2006/ole">
            <mc:AlternateContent xmlns:mc="http://schemas.openxmlformats.org/markup-compatibility/2006">
              <mc:Choice xmlns:v="urn:schemas-microsoft-com:vml" Requires="v">
                <p:oleObj spid="_x0000_s80907" name="Document" r:id="rId4" imgW="4943147" imgH="503409" progId="Word.Document.8">
                  <p:embed/>
                </p:oleObj>
              </mc:Choice>
              <mc:Fallback>
                <p:oleObj name="Document" r:id="rId4" imgW="4943147" imgH="503409" progId="Word.Documen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825" y="952500"/>
                        <a:ext cx="8604250" cy="87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extBox 1"/>
          <p:cNvSpPr txBox="1"/>
          <p:nvPr/>
        </p:nvSpPr>
        <p:spPr>
          <a:xfrm>
            <a:off x="228600" y="391180"/>
            <a:ext cx="9144000" cy="523220"/>
          </a:xfrm>
          <a:prstGeom prst="rect">
            <a:avLst/>
          </a:prstGeom>
          <a:noFill/>
        </p:spPr>
        <p:txBody>
          <a:bodyPr wrap="square" rtlCol="0">
            <a:spAutoFit/>
          </a:bodyPr>
          <a:lstStyle/>
          <a:p>
            <a:r>
              <a:rPr lang="en-US" sz="2800" b="1" dirty="0" smtClean="0">
                <a:latin typeface="Times New Roman" panose="02020603050405020304" pitchFamily="18" charset="0"/>
                <a:cs typeface="Times New Roman" panose="02020603050405020304" pitchFamily="18" charset="0"/>
              </a:rPr>
              <a:t>During solar minima two consecutive cycles may overlap</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317721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ChangeArrowheads="1"/>
          </p:cNvSpPr>
          <p:nvPr/>
        </p:nvSpPr>
        <p:spPr bwMode="auto">
          <a:xfrm>
            <a:off x="1447800" y="191117"/>
            <a:ext cx="6396303" cy="836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ts val="500"/>
              </a:spcBef>
              <a:spcAft>
                <a:spcPts val="500"/>
              </a:spcAft>
            </a:pPr>
            <a:r>
              <a:rPr lang="en-US" altLang="en-US" sz="2000" b="1" dirty="0" smtClean="0"/>
              <a:t>Evolution </a:t>
            </a:r>
            <a:r>
              <a:rPr lang="en-US" altLang="en-US" sz="2000" b="1" dirty="0"/>
              <a:t>of the Sun's magnetic field </a:t>
            </a:r>
            <a:r>
              <a:rPr lang="en-US" altLang="en-US" sz="2000" b="1" dirty="0" smtClean="0"/>
              <a:t>over 30-years</a:t>
            </a:r>
          </a:p>
          <a:p>
            <a:pPr>
              <a:spcBef>
                <a:spcPts val="500"/>
              </a:spcBef>
              <a:spcAft>
                <a:spcPts val="500"/>
              </a:spcAft>
            </a:pPr>
            <a:r>
              <a:rPr lang="en-US" altLang="en-US" sz="2000" b="1" dirty="0" smtClean="0"/>
              <a:t>(D. Hathaway) </a:t>
            </a:r>
            <a:endParaRPr lang="en-US" altLang="en-US" sz="2000" b="1" dirty="0"/>
          </a:p>
        </p:txBody>
      </p:sp>
      <p:pic>
        <p:nvPicPr>
          <p:cNvPr id="2" name="MagnetogramMovie2009.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151418" y="1371600"/>
            <a:ext cx="6705600" cy="5029200"/>
          </a:xfrm>
          <a:prstGeom prst="rect">
            <a:avLst/>
          </a:prstGeom>
        </p:spPr>
      </p:pic>
    </p:spTree>
    <p:extLst>
      <p:ext uri="{BB962C8B-B14F-4D97-AF65-F5344CB8AC3E}">
        <p14:creationId xmlns:p14="http://schemas.microsoft.com/office/powerpoint/2010/main" val="19542422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3689</TotalTime>
  <Words>1310</Words>
  <Application>Microsoft Office PowerPoint</Application>
  <PresentationFormat>On-screen Show (4:3)</PresentationFormat>
  <Paragraphs>185</Paragraphs>
  <Slides>42</Slides>
  <Notes>2</Notes>
  <HiddenSlides>0</HiddenSlides>
  <MMClips>5</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42</vt:i4>
      </vt:variant>
    </vt:vector>
  </HeadingPairs>
  <TitlesOfParts>
    <vt:vector size="45" baseType="lpstr">
      <vt:lpstr>Default Design</vt:lpstr>
      <vt:lpstr>Document</vt:lpstr>
      <vt:lpstr>Adobe Acrobat Document</vt:lpstr>
      <vt:lpstr>   16. Solar Cycle and Dynamo Theory</vt:lpstr>
      <vt:lpstr>Solar Dynamo </vt:lpstr>
      <vt:lpstr>PowerPoint Presentation</vt:lpstr>
      <vt:lpstr>Sunspot numbers</vt:lpstr>
      <vt:lpstr>Numbering of solar cycles starts from 1755.  The current cycle is number 24.   Waldmeier’s effects: 1) stronger cycles have shorter rise time; 2) weaker cycles are longer. </vt:lpstr>
      <vt:lpstr>PowerPoint Presentation</vt:lpstr>
      <vt:lpstr>PowerPoint Presentation</vt:lpstr>
      <vt:lpstr>PowerPoint Presentation</vt:lpstr>
      <vt:lpstr>PowerPoint Presentation</vt:lpstr>
      <vt:lpstr>PowerPoint Presentation</vt:lpstr>
      <vt:lpstr>Joy’s law: the leading spot is closer to equator than the following one</vt:lpstr>
      <vt:lpstr>A successful model for the solar dynamo must explain several observations: </vt:lpstr>
      <vt:lpstr>PowerPoint Presentation</vt:lpstr>
      <vt:lpstr>PowerPoint Presentation</vt:lpstr>
      <vt:lpstr>PowerPoint Presentation</vt:lpstr>
      <vt:lpstr>PowerPoint Presentation</vt:lpstr>
      <vt:lpstr>PowerPoint Presentation</vt:lpstr>
      <vt:lpstr>Illustration of the W-effect</vt:lpstr>
      <vt:lpstr>Illustration of the a-effect</vt:lpstr>
      <vt:lpstr>PowerPoint Presentation</vt:lpstr>
      <vt:lpstr>PowerPoint Presentation</vt:lpstr>
      <vt:lpstr>PowerPoint Presentation</vt:lpstr>
      <vt:lpstr>PowerPoint Presentation</vt:lpstr>
      <vt:lpstr>PowerPoint Presentation</vt:lpstr>
      <vt:lpstr>Difficulties of the Parker-Yoshimura’s model</vt:lpstr>
      <vt:lpstr> FLUX-TRANSPORT DYNAMO</vt:lpstr>
      <vt:lpstr>Evolution of Magnetic Fields In a Babcock-Leighton Flux-Transport Dynamo</vt:lpstr>
      <vt:lpstr>PowerPoint Presentation</vt:lpstr>
      <vt:lpstr> Conclusions of the flux-transport dynamo model </vt:lpstr>
      <vt:lpstr>PowerPoint Presentation</vt:lpstr>
      <vt:lpstr>PowerPoint Presentation</vt:lpstr>
      <vt:lpstr>PowerPoint Presentation</vt:lpstr>
      <vt:lpstr>PowerPoint Presentation</vt:lpstr>
      <vt:lpstr>PowerPoint Presentation</vt:lpstr>
      <vt:lpstr>Solar cycle precursors: geomagnetic Ap index</vt:lpstr>
      <vt:lpstr>PowerPoint Presentation</vt:lpstr>
      <vt:lpstr>Measurements of the polar magnetic field at Wilcox Solar Observatory</vt:lpstr>
      <vt:lpstr>PowerPoint Presentation</vt:lpstr>
      <vt:lpstr>PowerPoint Presentation</vt:lpstr>
      <vt:lpstr>Magnetic butterfly diagram for the distributed dynamo models with the double-cell meridional circulation  (colors - toroidal magnetic field, contours – radial field) </vt:lpstr>
      <vt:lpstr>Evolution of magnetic field in the solar interior in the dynamo model with the field migration in the near-surface rotational shear layer</vt:lpstr>
      <vt:lpstr>Future development of the dynamo theory: understanding of the turbulence physics, differential rotation and the alpha-effect from 3D numerical MHD simulations </vt:lpstr>
    </vt:vector>
  </TitlesOfParts>
  <Company>Stanford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Solar Dynamo</dc:title>
  <dc:creator>Alexander Kosovichev</dc:creator>
  <cp:lastModifiedBy>sasha</cp:lastModifiedBy>
  <cp:revision>32</cp:revision>
  <cp:lastPrinted>2018-10-29T14:45:24Z</cp:lastPrinted>
  <dcterms:created xsi:type="dcterms:W3CDTF">2008-02-07T19:49:54Z</dcterms:created>
  <dcterms:modified xsi:type="dcterms:W3CDTF">2018-10-29T16:33:24Z</dcterms:modified>
</cp:coreProperties>
</file>