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doc" ContentType="application/msword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6" r:id="rId2"/>
    <p:sldId id="257" r:id="rId3"/>
    <p:sldId id="258" r:id="rId4"/>
    <p:sldId id="289" r:id="rId5"/>
    <p:sldId id="259" r:id="rId6"/>
    <p:sldId id="260" r:id="rId7"/>
    <p:sldId id="261" r:id="rId8"/>
    <p:sldId id="262" r:id="rId9"/>
    <p:sldId id="264" r:id="rId10"/>
    <p:sldId id="307" r:id="rId11"/>
    <p:sldId id="265" r:id="rId12"/>
    <p:sldId id="266" r:id="rId13"/>
    <p:sldId id="267" r:id="rId14"/>
    <p:sldId id="268" r:id="rId15"/>
    <p:sldId id="269" r:id="rId16"/>
    <p:sldId id="294" r:id="rId17"/>
    <p:sldId id="271" r:id="rId18"/>
    <p:sldId id="272" r:id="rId19"/>
    <p:sldId id="293" r:id="rId20"/>
    <p:sldId id="273" r:id="rId21"/>
    <p:sldId id="274" r:id="rId22"/>
    <p:sldId id="275" r:id="rId23"/>
    <p:sldId id="276" r:id="rId24"/>
    <p:sldId id="292" r:id="rId25"/>
    <p:sldId id="279" r:id="rId26"/>
    <p:sldId id="280" r:id="rId27"/>
    <p:sldId id="281" r:id="rId28"/>
    <p:sldId id="283" r:id="rId29"/>
    <p:sldId id="296" r:id="rId30"/>
    <p:sldId id="305" r:id="rId31"/>
    <p:sldId id="284" r:id="rId32"/>
    <p:sldId id="286" r:id="rId33"/>
    <p:sldId id="287" r:id="rId34"/>
    <p:sldId id="285" r:id="rId35"/>
    <p:sldId id="308" r:id="rId36"/>
    <p:sldId id="291" r:id="rId37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7" d="100"/>
        <a:sy n="47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image" Target="../media/image28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image" Target="../media/image35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FF760-7081-435E-B641-66CC12EE3A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4902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67AEC6-2E85-4EC4-A44F-3C06ABE235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7470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B90AC4-16AA-4D47-B839-B26B92D846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1570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BCD0B6E-3186-4B61-B4B9-782CF71D3A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9967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26107A-2C1F-4AA9-BF2A-8D60E76B4D5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1590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7E98CE-D61E-4CD3-9DE2-BD7EBA700A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230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CE625F-940A-44C2-BACF-232C13F910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100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45829B-42C3-4691-BF31-AF3309180D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7479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9B19C0-3475-45EC-8B36-71B6534E25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7277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FBDB46-CDF6-4717-B2FE-6EC905BAA1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9600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9F87F9-C924-4010-B805-2637249B08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326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E97564-5278-4033-ADBF-A5C679110F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1383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BEF8DE1-99FF-4A01-8D7F-34A3ECB7A36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2.wmf"/><Relationship Id="rId3" Type="http://schemas.openxmlformats.org/officeDocument/2006/relationships/image" Target="../media/image13.png"/><Relationship Id="rId7" Type="http://schemas.openxmlformats.org/officeDocument/2006/relationships/image" Target="../media/image9.wmf"/><Relationship Id="rId12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1.wmf"/><Relationship Id="rId5" Type="http://schemas.openxmlformats.org/officeDocument/2006/relationships/image" Target="../media/image8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10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6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7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5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8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9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0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1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19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2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2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21.emf"/><Relationship Id="rId4" Type="http://schemas.openxmlformats.org/officeDocument/2006/relationships/oleObject" Target="../embeddings/oleObject7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3.doc"/><Relationship Id="rId7" Type="http://schemas.openxmlformats.org/officeDocument/2006/relationships/image" Target="../media/image2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26.wmf"/><Relationship Id="rId4" Type="http://schemas.openxmlformats.org/officeDocument/2006/relationships/image" Target="../media/image24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4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26.wmf"/><Relationship Id="rId4" Type="http://schemas.openxmlformats.org/officeDocument/2006/relationships/image" Target="../media/image27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5.doc"/><Relationship Id="rId7" Type="http://schemas.openxmlformats.org/officeDocument/2006/relationships/image" Target="../media/image29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30.wmf"/><Relationship Id="rId4" Type="http://schemas.openxmlformats.org/officeDocument/2006/relationships/image" Target="../media/image28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31.emf"/><Relationship Id="rId4" Type="http://schemas.openxmlformats.org/officeDocument/2006/relationships/oleObject" Target="../embeddings/oleObject10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6.doc"/><Relationship Id="rId7" Type="http://schemas.openxmlformats.org/officeDocument/2006/relationships/image" Target="../media/image36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37.wmf"/><Relationship Id="rId4" Type="http://schemas.openxmlformats.org/officeDocument/2006/relationships/image" Target="../media/image35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38.emf"/><Relationship Id="rId4" Type="http://schemas.openxmlformats.org/officeDocument/2006/relationships/oleObject" Target="../embeddings/Microsoft_Word_97_-_2003_Document17.doc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40.emf"/><Relationship Id="rId4" Type="http://schemas.openxmlformats.org/officeDocument/2006/relationships/oleObject" Target="../embeddings/oleObject12.bin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8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4" Type="http://schemas.openxmlformats.org/officeDocument/2006/relationships/image" Target="../media/image47.e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w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49.emf"/><Relationship Id="rId4" Type="http://schemas.openxmlformats.org/officeDocument/2006/relationships/oleObject" Target="../embeddings/oleObject13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9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4" Type="http://schemas.openxmlformats.org/officeDocument/2006/relationships/image" Target="../media/image51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hyperlink" Target="http://mrx.pppl.gov/Main/main.html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2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3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4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5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57400"/>
            <a:ext cx="7772400" cy="1470025"/>
          </a:xfrm>
        </p:spPr>
        <p:txBody>
          <a:bodyPr/>
          <a:lstStyle/>
          <a:p>
            <a:r>
              <a:rPr lang="en-US" sz="2400" b="1" u="sng" dirty="0">
                <a:solidFill>
                  <a:srgbClr val="0000FF"/>
                </a:solidFill>
              </a:rPr>
              <a:t/>
            </a:r>
            <a:br>
              <a:rPr lang="en-US" sz="2400" b="1" u="sng" dirty="0">
                <a:solidFill>
                  <a:srgbClr val="0000FF"/>
                </a:solidFill>
              </a:rPr>
            </a:br>
            <a:r>
              <a:rPr lang="en-US" sz="2400" b="1" u="sng" dirty="0">
                <a:solidFill>
                  <a:srgbClr val="0000FF"/>
                </a:solidFill>
              </a:rPr>
              <a:t/>
            </a:r>
            <a:br>
              <a:rPr lang="en-US" sz="2400" b="1" u="sng" dirty="0">
                <a:solidFill>
                  <a:srgbClr val="0000FF"/>
                </a:solidFill>
              </a:rPr>
            </a:br>
            <a:r>
              <a:rPr lang="en-US" sz="4800" b="1" u="sng" dirty="0" smtClean="0">
                <a:solidFill>
                  <a:srgbClr val="FF0000"/>
                </a:solidFill>
              </a:rPr>
              <a:t>17. Magnetic Energy Release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57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200" y="152400"/>
            <a:ext cx="861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" panose="02020603050405020304" pitchFamily="18" charset="0"/>
                <a:cs typeface="Times" panose="02020603050405020304" pitchFamily="18" charset="0"/>
              </a:rPr>
              <a:t>Example: The  </a:t>
            </a:r>
            <a:r>
              <a:rPr lang="en-US" sz="2400" b="1" dirty="0" err="1">
                <a:latin typeface="Times" panose="02020603050405020304" pitchFamily="18" charset="0"/>
                <a:cs typeface="Times" panose="02020603050405020304" pitchFamily="18" charset="0"/>
              </a:rPr>
              <a:t>Poynting</a:t>
            </a:r>
            <a:r>
              <a:rPr lang="en-US" sz="2400" b="1" dirty="0">
                <a:latin typeface="Times" panose="02020603050405020304" pitchFamily="18" charset="0"/>
                <a:cs typeface="Times" panose="02020603050405020304" pitchFamily="18" charset="0"/>
              </a:rPr>
              <a:t> Flux and Coronal </a:t>
            </a:r>
            <a:r>
              <a:rPr lang="en-US" sz="2400" b="1" dirty="0" smtClean="0">
                <a:latin typeface="Times" panose="02020603050405020304" pitchFamily="18" charset="0"/>
                <a:cs typeface="Times" panose="02020603050405020304" pitchFamily="18" charset="0"/>
              </a:rPr>
              <a:t>Heating (</a:t>
            </a:r>
            <a:r>
              <a:rPr lang="en-US" sz="2400" b="1" dirty="0" err="1" smtClean="0">
                <a:latin typeface="Times" panose="02020603050405020304" pitchFamily="18" charset="0"/>
                <a:cs typeface="Times" panose="02020603050405020304" pitchFamily="18" charset="0"/>
              </a:rPr>
              <a:t>B.Welsch</a:t>
            </a:r>
            <a:r>
              <a:rPr lang="en-US" sz="2400" b="1" dirty="0" smtClean="0">
                <a:latin typeface="Times" panose="02020603050405020304" pitchFamily="18" charset="0"/>
                <a:cs typeface="Times" panose="02020603050405020304" pitchFamily="18" charset="0"/>
              </a:rPr>
              <a:t>)</a:t>
            </a:r>
            <a:endParaRPr lang="en-US" sz="2400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pic>
        <p:nvPicPr>
          <p:cNvPr id="4" name="Picture 3" descr="below_the_surfac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066800"/>
            <a:ext cx="3810000" cy="2574878"/>
          </a:xfrm>
          <a:prstGeom prst="rect">
            <a:avLst/>
          </a:prstGeom>
          <a:noFill/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786023"/>
              </p:ext>
            </p:extLst>
          </p:nvPr>
        </p:nvGraphicFramePr>
        <p:xfrm>
          <a:off x="5029200" y="1066800"/>
          <a:ext cx="3798162" cy="1001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4" name="Equation" r:id="rId4" imgW="1841400" imgH="482400" progId="Equation.DSMT4">
                  <p:embed/>
                </p:oleObj>
              </mc:Choice>
              <mc:Fallback>
                <p:oleObj name="Equation" r:id="rId4" imgW="1841400" imgH="4824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1066800"/>
                        <a:ext cx="3798162" cy="10017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882242" y="762000"/>
            <a:ext cx="3880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" panose="02020603050405020304" pitchFamily="18" charset="0"/>
                <a:cs typeface="Times" panose="02020603050405020304" pitchFamily="18" charset="0"/>
              </a:rPr>
              <a:t>The magnetic energy balance:</a:t>
            </a:r>
            <a:endParaRPr lang="en-US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10" name="Cube 9"/>
          <p:cNvSpPr/>
          <p:nvPr/>
        </p:nvSpPr>
        <p:spPr>
          <a:xfrm>
            <a:off x="2286000" y="762000"/>
            <a:ext cx="2133600" cy="1143000"/>
          </a:xfrm>
          <a:prstGeom prst="cube">
            <a:avLst/>
          </a:prstGeom>
          <a:solidFill>
            <a:schemeClr val="accent1">
              <a:alpha val="1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495800" y="1981200"/>
            <a:ext cx="4114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" panose="02020603050405020304" pitchFamily="18" charset="0"/>
                <a:cs typeface="Times" panose="02020603050405020304" pitchFamily="18" charset="0"/>
              </a:rPr>
              <a:t>Assume the ideal MHD approximation    and integrate this equation over a volume in the atmosphere with the bottom boundary in the photosphere and apply the Gauss theorem:</a:t>
            </a:r>
            <a:endParaRPr lang="en-US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0169958"/>
              </p:ext>
            </p:extLst>
          </p:nvPr>
        </p:nvGraphicFramePr>
        <p:xfrm>
          <a:off x="8137753" y="1981201"/>
          <a:ext cx="91522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5" name="Equation" r:id="rId6" imgW="520560" imgH="203040" progId="Equation.DSMT4">
                  <p:embed/>
                </p:oleObj>
              </mc:Choice>
              <mc:Fallback>
                <p:oleObj name="Equation" r:id="rId6" imgW="52056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137753" y="1981201"/>
                        <a:ext cx="915223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9536301"/>
              </p:ext>
            </p:extLst>
          </p:nvPr>
        </p:nvGraphicFramePr>
        <p:xfrm>
          <a:off x="4521200" y="27686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6" name="Equation" r:id="rId8" imgW="914400" imgH="198720" progId="Equation.DSMT4">
                  <p:embed/>
                </p:oleObj>
              </mc:Choice>
              <mc:Fallback>
                <p:oleObj name="Equation" r:id="rId8" imgW="914400" imgH="198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521200" y="2768600"/>
                        <a:ext cx="914400" cy="198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3322924"/>
              </p:ext>
            </p:extLst>
          </p:nvPr>
        </p:nvGraphicFramePr>
        <p:xfrm>
          <a:off x="1600200" y="3641678"/>
          <a:ext cx="6781800" cy="83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7" name="Equation" r:id="rId10" imgW="3924000" imgH="482400" progId="Equation.DSMT4">
                  <p:embed/>
                </p:oleObj>
              </mc:Choice>
              <mc:Fallback>
                <p:oleObj name="Equation" r:id="rId10" imgW="3924000" imgH="482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3641678"/>
                        <a:ext cx="6781800" cy="839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6" name="Straight Arrow Connector 15"/>
          <p:cNvCxnSpPr/>
          <p:nvPr/>
        </p:nvCxnSpPr>
        <p:spPr>
          <a:xfrm flipH="1" flipV="1">
            <a:off x="3200400" y="1447800"/>
            <a:ext cx="9525" cy="381000"/>
          </a:xfrm>
          <a:prstGeom prst="straightConnector1">
            <a:avLst/>
          </a:prstGeom>
          <a:ln w="44450" cmpd="dbl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352800" y="13055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latin typeface="Times" panose="02020603050405020304" pitchFamily="18" charset="0"/>
                <a:cs typeface="Times" panose="02020603050405020304" pitchFamily="18" charset="0"/>
              </a:rPr>
              <a:t>F</a:t>
            </a:r>
            <a:r>
              <a:rPr lang="en-US" sz="2800" b="1" i="1" baseline="-25000" dirty="0" smtClean="0">
                <a:latin typeface="Times" panose="02020603050405020304" pitchFamily="18" charset="0"/>
                <a:cs typeface="Times" panose="02020603050405020304" pitchFamily="18" charset="0"/>
              </a:rPr>
              <a:t>P</a:t>
            </a:r>
            <a:endParaRPr lang="en-US" sz="2800" b="1" i="1" baseline="-25000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6382779"/>
              </p:ext>
            </p:extLst>
          </p:nvPr>
        </p:nvGraphicFramePr>
        <p:xfrm>
          <a:off x="152400" y="4419600"/>
          <a:ext cx="9002713" cy="10279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8" name="Equation" r:id="rId12" imgW="5562360" imgH="634680" progId="Equation.DSMT4">
                  <p:embed/>
                </p:oleObj>
              </mc:Choice>
              <mc:Fallback>
                <p:oleObj name="Equation" r:id="rId12" imgW="5562360" imgH="6346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52400" y="4419600"/>
                        <a:ext cx="9002713" cy="10279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9"/>
          <p:cNvSpPr/>
          <p:nvPr/>
        </p:nvSpPr>
        <p:spPr>
          <a:xfrm>
            <a:off x="76201" y="5486400"/>
            <a:ext cx="9067799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Times" panose="02020603050405020304" pitchFamily="18" charset="0"/>
                <a:cs typeface="Times" panose="02020603050405020304" pitchFamily="18" charset="0"/>
              </a:rPr>
              <a:t>It was </a:t>
            </a:r>
            <a:r>
              <a:rPr lang="en-US" sz="2000" dirty="0">
                <a:latin typeface="Times" panose="02020603050405020304" pitchFamily="18" charset="0"/>
                <a:cs typeface="Times" panose="02020603050405020304" pitchFamily="18" charset="0"/>
              </a:rPr>
              <a:t>found that the average </a:t>
            </a:r>
            <a:r>
              <a:rPr lang="en-US" sz="2000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n-US" sz="2000" b="1" i="1" dirty="0" smtClean="0">
                <a:latin typeface="Times" panose="02020603050405020304" pitchFamily="18" charset="0"/>
                <a:cs typeface="Times" panose="02020603050405020304" pitchFamily="18" charset="0"/>
              </a:rPr>
              <a:t>F</a:t>
            </a:r>
            <a:r>
              <a:rPr lang="en-US" sz="2000" baseline="-25000" dirty="0" smtClean="0">
                <a:latin typeface="Times" panose="02020603050405020304" pitchFamily="18" charset="0"/>
                <a:cs typeface="Times" panose="02020603050405020304" pitchFamily="18" charset="0"/>
              </a:rPr>
              <a:t>P</a:t>
            </a:r>
            <a:r>
              <a:rPr lang="en-US" sz="2000" dirty="0" smtClean="0">
                <a:latin typeface="Times" panose="02020603050405020304" pitchFamily="18" charset="0"/>
                <a:cs typeface="Times" panose="02020603050405020304" pitchFamily="18" charset="0"/>
              </a:rPr>
              <a:t> is sufficient </a:t>
            </a:r>
            <a:r>
              <a:rPr lang="en-US" sz="2000" dirty="0">
                <a:latin typeface="Times" panose="02020603050405020304" pitchFamily="18" charset="0"/>
                <a:cs typeface="Times" panose="02020603050405020304" pitchFamily="18" charset="0"/>
              </a:rPr>
              <a:t>to explain coronal heating, with </a:t>
            </a:r>
            <a:r>
              <a:rPr lang="en-US" sz="2000" dirty="0" smtClean="0">
                <a:latin typeface="Times" panose="02020603050405020304" pitchFamily="18" charset="0"/>
                <a:cs typeface="Times" panose="02020603050405020304" pitchFamily="18" charset="0"/>
              </a:rPr>
              <a:t>values </a:t>
            </a:r>
            <a:r>
              <a:rPr lang="nl-NL" sz="2000" dirty="0" smtClean="0">
                <a:latin typeface="Times" panose="02020603050405020304" pitchFamily="18" charset="0"/>
                <a:cs typeface="Times" panose="02020603050405020304" pitchFamily="18" charset="0"/>
              </a:rPr>
              <a:t>near </a:t>
            </a:r>
            <a:r>
              <a:rPr lang="nl-NL" sz="2000" dirty="0">
                <a:latin typeface="Times" panose="02020603050405020304" pitchFamily="18" charset="0"/>
                <a:cs typeface="Times" panose="02020603050405020304" pitchFamily="18" charset="0"/>
              </a:rPr>
              <a:t>(5±1)×10</a:t>
            </a:r>
            <a:r>
              <a:rPr lang="nl-NL" sz="2000" baseline="30000" dirty="0">
                <a:latin typeface="Times" panose="02020603050405020304" pitchFamily="18" charset="0"/>
                <a:cs typeface="Times" panose="02020603050405020304" pitchFamily="18" charset="0"/>
              </a:rPr>
              <a:t>7</a:t>
            </a:r>
            <a:r>
              <a:rPr lang="nl-NL" sz="2000" dirty="0">
                <a:latin typeface="Times" panose="02020603050405020304" pitchFamily="18" charset="0"/>
                <a:cs typeface="Times" panose="02020603050405020304" pitchFamily="18" charset="0"/>
              </a:rPr>
              <a:t> erg cm</a:t>
            </a:r>
            <a:r>
              <a:rPr lang="nl-NL" sz="2000" baseline="30000" dirty="0">
                <a:latin typeface="Times" panose="02020603050405020304" pitchFamily="18" charset="0"/>
                <a:cs typeface="Times" panose="02020603050405020304" pitchFamily="18" charset="0"/>
              </a:rPr>
              <a:t>−2</a:t>
            </a:r>
            <a:r>
              <a:rPr lang="nl-NL" sz="2000" dirty="0">
                <a:latin typeface="Times" panose="02020603050405020304" pitchFamily="18" charset="0"/>
                <a:cs typeface="Times" panose="02020603050405020304" pitchFamily="18" charset="0"/>
              </a:rPr>
              <a:t> s</a:t>
            </a:r>
            <a:r>
              <a:rPr lang="nl-NL" sz="2000" baseline="30000" dirty="0">
                <a:latin typeface="Times" panose="02020603050405020304" pitchFamily="18" charset="0"/>
                <a:cs typeface="Times" panose="02020603050405020304" pitchFamily="18" charset="0"/>
              </a:rPr>
              <a:t>−</a:t>
            </a:r>
            <a:r>
              <a:rPr lang="nl-NL" sz="2000" baseline="30000" dirty="0" smtClean="0">
                <a:latin typeface="Times" panose="02020603050405020304" pitchFamily="18" charset="0"/>
                <a:cs typeface="Times" panose="02020603050405020304" pitchFamily="18" charset="0"/>
              </a:rPr>
              <a:t>1</a:t>
            </a:r>
            <a:r>
              <a:rPr lang="nl-NL" sz="2000" dirty="0" smtClean="0">
                <a:latin typeface="Times" panose="02020603050405020304" pitchFamily="18" charset="0"/>
                <a:cs typeface="Times" panose="02020603050405020304" pitchFamily="18" charset="0"/>
              </a:rPr>
              <a:t>. </a:t>
            </a:r>
            <a:r>
              <a:rPr lang="en-US" sz="2000" dirty="0" smtClean="0">
                <a:latin typeface="Times" panose="02020603050405020304" pitchFamily="18" charset="0"/>
                <a:cs typeface="Times" panose="02020603050405020304" pitchFamily="18" charset="0"/>
              </a:rPr>
              <a:t>The energy flux required for coronal heating ~</a:t>
            </a:r>
            <a:r>
              <a:rPr lang="nl-NL" sz="2000" dirty="0">
                <a:latin typeface="Times" panose="02020603050405020304" pitchFamily="18" charset="0"/>
                <a:cs typeface="Times" panose="02020603050405020304" pitchFamily="18" charset="0"/>
              </a:rPr>
              <a:t> 10</a:t>
            </a:r>
            <a:r>
              <a:rPr lang="nl-NL" sz="2000" baseline="30000" dirty="0">
                <a:latin typeface="Times" panose="02020603050405020304" pitchFamily="18" charset="0"/>
                <a:cs typeface="Times" panose="02020603050405020304" pitchFamily="18" charset="0"/>
              </a:rPr>
              <a:t>7</a:t>
            </a:r>
            <a:r>
              <a:rPr lang="nl-NL" sz="2000" dirty="0">
                <a:latin typeface="Times" panose="02020603050405020304" pitchFamily="18" charset="0"/>
                <a:cs typeface="Times" panose="02020603050405020304" pitchFamily="18" charset="0"/>
              </a:rPr>
              <a:t> erg cm</a:t>
            </a:r>
            <a:r>
              <a:rPr lang="nl-NL" sz="2000" baseline="30000" dirty="0">
                <a:latin typeface="Times" panose="02020603050405020304" pitchFamily="18" charset="0"/>
                <a:cs typeface="Times" panose="02020603050405020304" pitchFamily="18" charset="0"/>
              </a:rPr>
              <a:t>−</a:t>
            </a:r>
            <a:r>
              <a:rPr lang="nl-NL" sz="2000" baseline="30000" dirty="0" smtClean="0">
                <a:latin typeface="Times" panose="02020603050405020304" pitchFamily="18" charset="0"/>
                <a:cs typeface="Times" panose="02020603050405020304" pitchFamily="18" charset="0"/>
              </a:rPr>
              <a:t>2</a:t>
            </a:r>
            <a:r>
              <a:rPr lang="nl-NL" sz="2000" dirty="0" smtClean="0">
                <a:latin typeface="Times" panose="02020603050405020304" pitchFamily="18" charset="0"/>
                <a:cs typeface="Times" panose="02020603050405020304" pitchFamily="18" charset="0"/>
              </a:rPr>
              <a:t>s</a:t>
            </a:r>
            <a:r>
              <a:rPr lang="nl-NL" sz="2000" baseline="30000" dirty="0">
                <a:latin typeface="Times" panose="02020603050405020304" pitchFamily="18" charset="0"/>
                <a:cs typeface="Times" panose="02020603050405020304" pitchFamily="18" charset="0"/>
              </a:rPr>
              <a:t>−</a:t>
            </a:r>
            <a:r>
              <a:rPr lang="nl-NL" sz="2000" baseline="30000" dirty="0" smtClean="0">
                <a:latin typeface="Times" panose="02020603050405020304" pitchFamily="18" charset="0"/>
                <a:cs typeface="Times" panose="02020603050405020304" pitchFamily="18" charset="0"/>
              </a:rPr>
              <a:t>1</a:t>
            </a:r>
            <a:r>
              <a:rPr lang="nl-NL" sz="2000" dirty="0" smtClean="0">
                <a:latin typeface="Times" panose="02020603050405020304" pitchFamily="18" charset="0"/>
                <a:cs typeface="Times" panose="02020603050405020304" pitchFamily="18" charset="0"/>
              </a:rPr>
              <a:t>, for chromospheric heating: 2×10</a:t>
            </a:r>
            <a:r>
              <a:rPr lang="nl-NL" sz="2000" baseline="30000" dirty="0" smtClean="0">
                <a:latin typeface="Times" panose="02020603050405020304" pitchFamily="18" charset="0"/>
                <a:cs typeface="Times" panose="02020603050405020304" pitchFamily="18" charset="0"/>
              </a:rPr>
              <a:t>7</a:t>
            </a:r>
            <a:r>
              <a:rPr lang="nl-NL" sz="2000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nl-NL" sz="2000" dirty="0">
                <a:latin typeface="Times" panose="02020603050405020304" pitchFamily="18" charset="0"/>
                <a:cs typeface="Times" panose="02020603050405020304" pitchFamily="18" charset="0"/>
              </a:rPr>
              <a:t>erg cm</a:t>
            </a:r>
            <a:r>
              <a:rPr lang="nl-NL" sz="2000" baseline="30000" dirty="0">
                <a:latin typeface="Times" panose="02020603050405020304" pitchFamily="18" charset="0"/>
                <a:cs typeface="Times" panose="02020603050405020304" pitchFamily="18" charset="0"/>
              </a:rPr>
              <a:t>−2</a:t>
            </a:r>
            <a:r>
              <a:rPr lang="nl-NL" sz="2000" dirty="0">
                <a:latin typeface="Times" panose="02020603050405020304" pitchFamily="18" charset="0"/>
                <a:cs typeface="Times" panose="02020603050405020304" pitchFamily="18" charset="0"/>
              </a:rPr>
              <a:t> s</a:t>
            </a:r>
            <a:r>
              <a:rPr lang="nl-NL" sz="2000" baseline="30000" dirty="0">
                <a:latin typeface="Times" panose="02020603050405020304" pitchFamily="18" charset="0"/>
                <a:cs typeface="Times" panose="02020603050405020304" pitchFamily="18" charset="0"/>
              </a:rPr>
              <a:t>−1</a:t>
            </a:r>
            <a:r>
              <a:rPr lang="nl-NL" sz="2000" dirty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nl-NL" sz="1600" dirty="0">
                <a:latin typeface="Times" panose="02020603050405020304" pitchFamily="18" charset="0"/>
                <a:cs typeface="Times" panose="02020603050405020304" pitchFamily="18" charset="0"/>
              </a:rPr>
              <a:t>(Welsch, 2015, </a:t>
            </a:r>
            <a:r>
              <a:rPr lang="en-US" sz="1600" i="1" dirty="0">
                <a:latin typeface="Times" panose="02020603050405020304" pitchFamily="18" charset="0"/>
                <a:cs typeface="Times" panose="02020603050405020304" pitchFamily="18" charset="0"/>
              </a:rPr>
              <a:t>Publ. </a:t>
            </a:r>
            <a:r>
              <a:rPr lang="en-US" sz="1600" i="1" dirty="0" err="1">
                <a:latin typeface="Times" panose="02020603050405020304" pitchFamily="18" charset="0"/>
                <a:cs typeface="Times" panose="02020603050405020304" pitchFamily="18" charset="0"/>
              </a:rPr>
              <a:t>Astr.Soc.Jap</a:t>
            </a:r>
            <a:r>
              <a:rPr lang="en-US" sz="1600" i="1" dirty="0">
                <a:latin typeface="Times" panose="02020603050405020304" pitchFamily="18" charset="0"/>
                <a:cs typeface="Times" panose="02020603050405020304" pitchFamily="18" charset="0"/>
              </a:rPr>
              <a:t>. </a:t>
            </a:r>
            <a:r>
              <a:rPr lang="en-US" sz="1600" dirty="0">
                <a:latin typeface="Times" panose="02020603050405020304" pitchFamily="18" charset="0"/>
                <a:cs typeface="Times" panose="02020603050405020304" pitchFamily="18" charset="0"/>
              </a:rPr>
              <a:t>67 (2), 18). </a:t>
            </a:r>
          </a:p>
        </p:txBody>
      </p:sp>
    </p:spTree>
    <p:extLst>
      <p:ext uri="{BB962C8B-B14F-4D97-AF65-F5344CB8AC3E}">
        <p14:creationId xmlns:p14="http://schemas.microsoft.com/office/powerpoint/2010/main" val="1889749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6810152"/>
              </p:ext>
            </p:extLst>
          </p:nvPr>
        </p:nvGraphicFramePr>
        <p:xfrm>
          <a:off x="522288" y="150813"/>
          <a:ext cx="8205787" cy="655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9" name="Document" r:id="rId3" imgW="4609479" imgH="3675731" progId="Word.Document.8">
                  <p:embed/>
                </p:oleObj>
              </mc:Choice>
              <mc:Fallback>
                <p:oleObj name="Document" r:id="rId3" imgW="4609479" imgH="3675731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288" y="150813"/>
                        <a:ext cx="8205787" cy="6554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438400" y="5040868"/>
            <a:ext cx="1982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k</a:t>
            </a:r>
            <a:r>
              <a:rPr lang="en-US" dirty="0" smtClean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inetic energy flux </a:t>
            </a:r>
            <a:endParaRPr lang="en-US" dirty="0">
              <a:solidFill>
                <a:srgbClr val="FF00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19600" y="5040477"/>
            <a:ext cx="1409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e</a:t>
            </a:r>
            <a:r>
              <a:rPr lang="en-US" dirty="0" smtClean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nthalpy flux</a:t>
            </a:r>
            <a:endParaRPr lang="en-US" dirty="0">
              <a:solidFill>
                <a:srgbClr val="FF00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67400" y="5040477"/>
            <a:ext cx="1447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Poynting</a:t>
            </a:r>
            <a:r>
              <a:rPr lang="en-US" dirty="0" smtClean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flux</a:t>
            </a:r>
            <a:endParaRPr lang="en-US" dirty="0">
              <a:solidFill>
                <a:srgbClr val="FF00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3657600" y="4964668"/>
            <a:ext cx="0" cy="152400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4953000" y="4964668"/>
            <a:ext cx="0" cy="15240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6096000" y="4964668"/>
            <a:ext cx="0" cy="15240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3612240"/>
              </p:ext>
            </p:extLst>
          </p:nvPr>
        </p:nvGraphicFramePr>
        <p:xfrm>
          <a:off x="676275" y="760413"/>
          <a:ext cx="7945438" cy="544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3" name="Document" r:id="rId3" imgW="4353106" imgH="2977696" progId="Word.Document.8">
                  <p:embed/>
                </p:oleObj>
              </mc:Choice>
              <mc:Fallback>
                <p:oleObj name="Document" r:id="rId3" imgW="4353106" imgH="2977696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275" y="760413"/>
                        <a:ext cx="7945438" cy="5449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5439823"/>
              </p:ext>
            </p:extLst>
          </p:nvPr>
        </p:nvGraphicFramePr>
        <p:xfrm>
          <a:off x="688975" y="403225"/>
          <a:ext cx="7908925" cy="551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7" name="Document" r:id="rId3" imgW="4507094" imgH="3133257" progId="Word.Document.8">
                  <p:embed/>
                </p:oleObj>
              </mc:Choice>
              <mc:Fallback>
                <p:oleObj name="Document" r:id="rId3" imgW="4507094" imgH="3133257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975" y="403225"/>
                        <a:ext cx="7908925" cy="551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5977844"/>
              </p:ext>
            </p:extLst>
          </p:nvPr>
        </p:nvGraphicFramePr>
        <p:xfrm>
          <a:off x="463550" y="304800"/>
          <a:ext cx="8216900" cy="6281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1" name="Document" r:id="rId3" imgW="4483523" imgH="3433556" progId="Word.Document.8">
                  <p:embed/>
                </p:oleObj>
              </mc:Choice>
              <mc:Fallback>
                <p:oleObj name="Document" r:id="rId3" imgW="4483523" imgH="3433556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550" y="304800"/>
                        <a:ext cx="8216900" cy="6281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2791934"/>
              </p:ext>
            </p:extLst>
          </p:nvPr>
        </p:nvGraphicFramePr>
        <p:xfrm>
          <a:off x="463550" y="665163"/>
          <a:ext cx="8074025" cy="553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5" name="Document" r:id="rId3" imgW="4507094" imgH="3141531" progId="Word.Document.8">
                  <p:embed/>
                </p:oleObj>
              </mc:Choice>
              <mc:Fallback>
                <p:oleObj name="Document" r:id="rId3" imgW="4507094" imgH="3141531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550" y="665163"/>
                        <a:ext cx="8074025" cy="553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3300375"/>
              </p:ext>
            </p:extLst>
          </p:nvPr>
        </p:nvGraphicFramePr>
        <p:xfrm>
          <a:off x="762000" y="228600"/>
          <a:ext cx="7373937" cy="631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9" name="Document" r:id="rId3" imgW="4237072" imgH="3623570" progId="Word.Document.8">
                  <p:embed/>
                </p:oleObj>
              </mc:Choice>
              <mc:Fallback>
                <p:oleObj name="Document" r:id="rId3" imgW="4237072" imgH="3623570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228600"/>
                        <a:ext cx="7373937" cy="6318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8996351"/>
              </p:ext>
            </p:extLst>
          </p:nvPr>
        </p:nvGraphicFramePr>
        <p:xfrm>
          <a:off x="1235075" y="463550"/>
          <a:ext cx="7124700" cy="516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3" name="Document" r:id="rId3" imgW="3957677" imgH="2865207" progId="Word.Document.8">
                  <p:embed/>
                </p:oleObj>
              </mc:Choice>
              <mc:Fallback>
                <p:oleObj name="Document" r:id="rId3" imgW="3957677" imgH="2865207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5075" y="463550"/>
                        <a:ext cx="7124700" cy="5165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ig5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700" y="1282700"/>
            <a:ext cx="6832600" cy="429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968375" y="5805488"/>
          <a:ext cx="8175625" cy="79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8" name="Document" r:id="rId4" imgW="1788261" imgH="174895" progId="Word.Document.8">
                  <p:embed/>
                </p:oleObj>
              </mc:Choice>
              <mc:Fallback>
                <p:oleObj name="Document" r:id="rId4" imgW="1788261" imgH="174895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8375" y="5805488"/>
                        <a:ext cx="8175625" cy="790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14400" y="152400"/>
            <a:ext cx="739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" panose="02020603050405020304" pitchFamily="18" charset="0"/>
                <a:cs typeface="Times" panose="02020603050405020304" pitchFamily="18" charset="0"/>
              </a:rPr>
              <a:t>Example: formation of thin current sheets due to winding of magnetic field lines by photospheric motions (Parker)</a:t>
            </a:r>
            <a:endParaRPr lang="en-US" sz="2400" b="1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2D_pontin.mpeg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-26988"/>
            <a:ext cx="6985000" cy="698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4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84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3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843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Magnetic Energy Release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en-US"/>
              <a:t>Solar Energetic Phenomena 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en-US"/>
              <a:t>Energy Equation 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en-US"/>
              <a:t>Two Types of Magnetic Energy Release 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en-US"/>
              <a:t>Rapid Dissipation: Sweet’s Mechanism 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en-US"/>
              <a:t>Petschek’s Mechanism 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en-US"/>
              <a:t>Numerical Models of Magnetic Reconnection 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en-US"/>
              <a:t>Observations of Magnetic Reconnection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6900581"/>
              </p:ext>
            </p:extLst>
          </p:nvPr>
        </p:nvGraphicFramePr>
        <p:xfrm>
          <a:off x="760413" y="546100"/>
          <a:ext cx="7291387" cy="170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3" name="Document" r:id="rId3" imgW="4507094" imgH="1056530" progId="Word.Document.8">
                  <p:embed/>
                </p:oleObj>
              </mc:Choice>
              <mc:Fallback>
                <p:oleObj name="Document" r:id="rId3" imgW="4507094" imgH="1056530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413" y="546100"/>
                        <a:ext cx="7291387" cy="1709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459" name="Picture 3" descr="fig1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22" b="20010"/>
          <a:stretch/>
        </p:blipFill>
        <p:spPr bwMode="auto">
          <a:xfrm>
            <a:off x="1908175" y="2468880"/>
            <a:ext cx="5491163" cy="246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827088" y="5670550"/>
          <a:ext cx="8066087" cy="630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4" name="Document" r:id="rId6" imgW="4493476" imgH="350872" progId="Word.Document.8">
                  <p:embed/>
                </p:oleObj>
              </mc:Choice>
              <mc:Fallback>
                <p:oleObj name="Document" r:id="rId6" imgW="4493476" imgH="350872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5670550"/>
                        <a:ext cx="8066087" cy="630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6788277"/>
              </p:ext>
            </p:extLst>
          </p:nvPr>
        </p:nvGraphicFramePr>
        <p:xfrm>
          <a:off x="962025" y="3455988"/>
          <a:ext cx="7943850" cy="3122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9" name="Document" r:id="rId3" imgW="4499524" imgH="1776352" progId="Word.Document.8">
                  <p:embed/>
                </p:oleObj>
              </mc:Choice>
              <mc:Fallback>
                <p:oleObj name="Document" r:id="rId3" imgW="4499524" imgH="1776352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2025" y="3455988"/>
                        <a:ext cx="7943850" cy="3122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 descr="fig1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22" b="20010"/>
          <a:stretch/>
        </p:blipFill>
        <p:spPr bwMode="auto">
          <a:xfrm>
            <a:off x="1828800" y="762000"/>
            <a:ext cx="5491163" cy="246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4800" y="228600"/>
            <a:ext cx="883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" panose="02020603050405020304" pitchFamily="18" charset="0"/>
                <a:cs typeface="Times" panose="02020603050405020304" pitchFamily="18" charset="0"/>
              </a:rPr>
              <a:t>Calculation of the characteristic reconnection time (Parker, 1957)</a:t>
            </a:r>
            <a:endParaRPr lang="en-US" sz="2400" b="1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6836350"/>
              </p:ext>
            </p:extLst>
          </p:nvPr>
        </p:nvGraphicFramePr>
        <p:xfrm>
          <a:off x="688975" y="228600"/>
          <a:ext cx="8123238" cy="2160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1" name="Document" r:id="rId3" imgW="5309229" imgH="1413383" progId="Word.Document.8">
                  <p:embed/>
                </p:oleObj>
              </mc:Choice>
              <mc:Fallback>
                <p:oleObj name="Document" r:id="rId3" imgW="5309229" imgH="1413383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975" y="228600"/>
                        <a:ext cx="8123238" cy="2160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507" name="Picture 3" descr="fig2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205038"/>
            <a:ext cx="6408738" cy="3935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1508" name="Object 4"/>
          <p:cNvGraphicFramePr>
            <a:graphicFrameLocks noChangeAspect="1"/>
          </p:cNvGraphicFramePr>
          <p:nvPr/>
        </p:nvGraphicFramePr>
        <p:xfrm>
          <a:off x="827088" y="6097588"/>
          <a:ext cx="7345362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2" name="Document" r:id="rId6" imgW="4583698" imgH="350872" progId="Word.Document.8">
                  <p:embed/>
                </p:oleObj>
              </mc:Choice>
              <mc:Fallback>
                <p:oleObj name="Document" r:id="rId6" imgW="4583698" imgH="350872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6097588"/>
                        <a:ext cx="7345362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riest_fig1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60350"/>
            <a:ext cx="4191000" cy="633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3555" name="Object 3"/>
          <p:cNvGraphicFramePr>
            <a:graphicFrameLocks noChangeAspect="1"/>
          </p:cNvGraphicFramePr>
          <p:nvPr/>
        </p:nvGraphicFramePr>
        <p:xfrm>
          <a:off x="5159375" y="831850"/>
          <a:ext cx="3643313" cy="4873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2" name="Document" r:id="rId4" imgW="2953595" imgH="3959481" progId="Word.Document.8">
                  <p:embed/>
                </p:oleObj>
              </mc:Choice>
              <mc:Fallback>
                <p:oleObj name="Document" r:id="rId4" imgW="2953595" imgH="3959481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9375" y="831850"/>
                        <a:ext cx="3643313" cy="4873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558800" y="254000"/>
            <a:ext cx="8204200" cy="6350000"/>
            <a:chOff x="352" y="160"/>
            <a:chExt cx="5168" cy="4000"/>
          </a:xfrm>
        </p:grpSpPr>
        <p:sp>
          <p:nvSpPr>
            <p:cNvPr id="3" name="AutoShape 3"/>
            <p:cNvSpPr>
              <a:spLocks noChangeAspect="1" noChangeArrowheads="1" noTextEdit="1"/>
            </p:cNvSpPr>
            <p:nvPr/>
          </p:nvSpPr>
          <p:spPr bwMode="auto">
            <a:xfrm>
              <a:off x="736" y="160"/>
              <a:ext cx="4784" cy="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4" name="Group 205"/>
            <p:cNvGrpSpPr>
              <a:grpSpLocks/>
            </p:cNvGrpSpPr>
            <p:nvPr/>
          </p:nvGrpSpPr>
          <p:grpSpPr bwMode="auto">
            <a:xfrm>
              <a:off x="352" y="247"/>
              <a:ext cx="4872" cy="3897"/>
              <a:chOff x="352" y="247"/>
              <a:chExt cx="4872" cy="3897"/>
            </a:xfrm>
          </p:grpSpPr>
          <p:sp>
            <p:nvSpPr>
              <p:cNvPr id="24710" name="Rectangle 5"/>
              <p:cNvSpPr>
                <a:spLocks noChangeArrowheads="1"/>
              </p:cNvSpPr>
              <p:nvPr/>
            </p:nvSpPr>
            <p:spPr bwMode="auto">
              <a:xfrm>
                <a:off x="3540" y="2484"/>
                <a:ext cx="16" cy="16"/>
              </a:xfrm>
              <a:prstGeom prst="rect">
                <a:avLst/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11" name="Line 6"/>
              <p:cNvSpPr>
                <a:spLocks noChangeShapeType="1"/>
              </p:cNvSpPr>
              <p:nvPr/>
            </p:nvSpPr>
            <p:spPr bwMode="auto">
              <a:xfrm>
                <a:off x="3608" y="1776"/>
                <a:ext cx="1264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12" name="Line 7"/>
              <p:cNvSpPr>
                <a:spLocks noChangeShapeType="1"/>
              </p:cNvSpPr>
              <p:nvPr/>
            </p:nvSpPr>
            <p:spPr bwMode="auto">
              <a:xfrm>
                <a:off x="2232" y="1776"/>
                <a:ext cx="1304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13" name="Freeform 8"/>
              <p:cNvSpPr>
                <a:spLocks/>
              </p:cNvSpPr>
              <p:nvPr/>
            </p:nvSpPr>
            <p:spPr bwMode="auto">
              <a:xfrm>
                <a:off x="3552" y="2424"/>
                <a:ext cx="1192" cy="64"/>
              </a:xfrm>
              <a:custGeom>
                <a:avLst/>
                <a:gdLst>
                  <a:gd name="T0" fmla="*/ 1192 w 1192"/>
                  <a:gd name="T1" fmla="*/ 64 h 64"/>
                  <a:gd name="T2" fmla="*/ 1072 w 1192"/>
                  <a:gd name="T3" fmla="*/ 48 h 64"/>
                  <a:gd name="T4" fmla="*/ 952 w 1192"/>
                  <a:gd name="T5" fmla="*/ 32 h 64"/>
                  <a:gd name="T6" fmla="*/ 824 w 1192"/>
                  <a:gd name="T7" fmla="*/ 8 h 64"/>
                  <a:gd name="T8" fmla="*/ 696 w 1192"/>
                  <a:gd name="T9" fmla="*/ 0 h 64"/>
                  <a:gd name="T10" fmla="*/ 648 w 1192"/>
                  <a:gd name="T11" fmla="*/ 0 h 64"/>
                  <a:gd name="T12" fmla="*/ 608 w 1192"/>
                  <a:gd name="T13" fmla="*/ 8 h 64"/>
                  <a:gd name="T14" fmla="*/ 576 w 1192"/>
                  <a:gd name="T15" fmla="*/ 8 h 64"/>
                  <a:gd name="T16" fmla="*/ 544 w 1192"/>
                  <a:gd name="T17" fmla="*/ 16 h 64"/>
                  <a:gd name="T18" fmla="*/ 488 w 1192"/>
                  <a:gd name="T19" fmla="*/ 24 h 64"/>
                  <a:gd name="T20" fmla="*/ 440 w 1192"/>
                  <a:gd name="T21" fmla="*/ 32 h 64"/>
                  <a:gd name="T22" fmla="*/ 408 w 1192"/>
                  <a:gd name="T23" fmla="*/ 40 h 64"/>
                  <a:gd name="T24" fmla="*/ 376 w 1192"/>
                  <a:gd name="T25" fmla="*/ 48 h 64"/>
                  <a:gd name="T26" fmla="*/ 336 w 1192"/>
                  <a:gd name="T27" fmla="*/ 48 h 64"/>
                  <a:gd name="T28" fmla="*/ 288 w 1192"/>
                  <a:gd name="T29" fmla="*/ 56 h 64"/>
                  <a:gd name="T30" fmla="*/ 232 w 1192"/>
                  <a:gd name="T31" fmla="*/ 56 h 64"/>
                  <a:gd name="T32" fmla="*/ 168 w 1192"/>
                  <a:gd name="T33" fmla="*/ 64 h 64"/>
                  <a:gd name="T34" fmla="*/ 88 w 1192"/>
                  <a:gd name="T35" fmla="*/ 64 h 64"/>
                  <a:gd name="T36" fmla="*/ 0 w 1192"/>
                  <a:gd name="T37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92" h="64">
                    <a:moveTo>
                      <a:pt x="1192" y="64"/>
                    </a:moveTo>
                    <a:lnTo>
                      <a:pt x="1072" y="48"/>
                    </a:lnTo>
                    <a:lnTo>
                      <a:pt x="952" y="32"/>
                    </a:lnTo>
                    <a:lnTo>
                      <a:pt x="824" y="8"/>
                    </a:lnTo>
                    <a:lnTo>
                      <a:pt x="696" y="0"/>
                    </a:lnTo>
                    <a:lnTo>
                      <a:pt x="648" y="0"/>
                    </a:lnTo>
                    <a:lnTo>
                      <a:pt x="608" y="8"/>
                    </a:lnTo>
                    <a:lnTo>
                      <a:pt x="576" y="8"/>
                    </a:lnTo>
                    <a:lnTo>
                      <a:pt x="544" y="16"/>
                    </a:lnTo>
                    <a:lnTo>
                      <a:pt x="488" y="24"/>
                    </a:lnTo>
                    <a:lnTo>
                      <a:pt x="440" y="32"/>
                    </a:lnTo>
                    <a:lnTo>
                      <a:pt x="408" y="40"/>
                    </a:lnTo>
                    <a:lnTo>
                      <a:pt x="376" y="48"/>
                    </a:lnTo>
                    <a:lnTo>
                      <a:pt x="336" y="48"/>
                    </a:lnTo>
                    <a:lnTo>
                      <a:pt x="288" y="56"/>
                    </a:lnTo>
                    <a:lnTo>
                      <a:pt x="232" y="56"/>
                    </a:lnTo>
                    <a:lnTo>
                      <a:pt x="168" y="64"/>
                    </a:lnTo>
                    <a:lnTo>
                      <a:pt x="88" y="64"/>
                    </a:lnTo>
                    <a:lnTo>
                      <a:pt x="0" y="64"/>
                    </a:lnTo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14" name="Freeform 9"/>
              <p:cNvSpPr>
                <a:spLocks/>
              </p:cNvSpPr>
              <p:nvPr/>
            </p:nvSpPr>
            <p:spPr bwMode="auto">
              <a:xfrm>
                <a:off x="3552" y="2488"/>
                <a:ext cx="1192" cy="64"/>
              </a:xfrm>
              <a:custGeom>
                <a:avLst/>
                <a:gdLst>
                  <a:gd name="T0" fmla="*/ 1192 w 1192"/>
                  <a:gd name="T1" fmla="*/ 8 h 64"/>
                  <a:gd name="T2" fmla="*/ 1072 w 1192"/>
                  <a:gd name="T3" fmla="*/ 16 h 64"/>
                  <a:gd name="T4" fmla="*/ 952 w 1192"/>
                  <a:gd name="T5" fmla="*/ 40 h 64"/>
                  <a:gd name="T6" fmla="*/ 824 w 1192"/>
                  <a:gd name="T7" fmla="*/ 56 h 64"/>
                  <a:gd name="T8" fmla="*/ 696 w 1192"/>
                  <a:gd name="T9" fmla="*/ 64 h 64"/>
                  <a:gd name="T10" fmla="*/ 648 w 1192"/>
                  <a:gd name="T11" fmla="*/ 64 h 64"/>
                  <a:gd name="T12" fmla="*/ 608 w 1192"/>
                  <a:gd name="T13" fmla="*/ 64 h 64"/>
                  <a:gd name="T14" fmla="*/ 576 w 1192"/>
                  <a:gd name="T15" fmla="*/ 56 h 64"/>
                  <a:gd name="T16" fmla="*/ 544 w 1192"/>
                  <a:gd name="T17" fmla="*/ 56 h 64"/>
                  <a:gd name="T18" fmla="*/ 488 w 1192"/>
                  <a:gd name="T19" fmla="*/ 48 h 64"/>
                  <a:gd name="T20" fmla="*/ 440 w 1192"/>
                  <a:gd name="T21" fmla="*/ 32 h 64"/>
                  <a:gd name="T22" fmla="*/ 408 w 1192"/>
                  <a:gd name="T23" fmla="*/ 32 h 64"/>
                  <a:gd name="T24" fmla="*/ 376 w 1192"/>
                  <a:gd name="T25" fmla="*/ 24 h 64"/>
                  <a:gd name="T26" fmla="*/ 336 w 1192"/>
                  <a:gd name="T27" fmla="*/ 16 h 64"/>
                  <a:gd name="T28" fmla="*/ 288 w 1192"/>
                  <a:gd name="T29" fmla="*/ 16 h 64"/>
                  <a:gd name="T30" fmla="*/ 232 w 1192"/>
                  <a:gd name="T31" fmla="*/ 8 h 64"/>
                  <a:gd name="T32" fmla="*/ 168 w 1192"/>
                  <a:gd name="T33" fmla="*/ 8 h 64"/>
                  <a:gd name="T34" fmla="*/ 88 w 1192"/>
                  <a:gd name="T35" fmla="*/ 0 h 64"/>
                  <a:gd name="T36" fmla="*/ 0 w 1192"/>
                  <a:gd name="T37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92" h="64">
                    <a:moveTo>
                      <a:pt x="1192" y="8"/>
                    </a:moveTo>
                    <a:lnTo>
                      <a:pt x="1072" y="16"/>
                    </a:lnTo>
                    <a:lnTo>
                      <a:pt x="952" y="40"/>
                    </a:lnTo>
                    <a:lnTo>
                      <a:pt x="824" y="56"/>
                    </a:lnTo>
                    <a:lnTo>
                      <a:pt x="696" y="64"/>
                    </a:lnTo>
                    <a:lnTo>
                      <a:pt x="648" y="64"/>
                    </a:lnTo>
                    <a:lnTo>
                      <a:pt x="608" y="64"/>
                    </a:lnTo>
                    <a:lnTo>
                      <a:pt x="576" y="56"/>
                    </a:lnTo>
                    <a:lnTo>
                      <a:pt x="544" y="56"/>
                    </a:lnTo>
                    <a:lnTo>
                      <a:pt x="488" y="48"/>
                    </a:lnTo>
                    <a:lnTo>
                      <a:pt x="440" y="32"/>
                    </a:lnTo>
                    <a:lnTo>
                      <a:pt x="408" y="32"/>
                    </a:lnTo>
                    <a:lnTo>
                      <a:pt x="376" y="24"/>
                    </a:lnTo>
                    <a:lnTo>
                      <a:pt x="336" y="16"/>
                    </a:lnTo>
                    <a:lnTo>
                      <a:pt x="288" y="16"/>
                    </a:lnTo>
                    <a:lnTo>
                      <a:pt x="232" y="8"/>
                    </a:lnTo>
                    <a:lnTo>
                      <a:pt x="168" y="8"/>
                    </a:lnTo>
                    <a:lnTo>
                      <a:pt x="88" y="0"/>
                    </a:lnTo>
                    <a:lnTo>
                      <a:pt x="0" y="0"/>
                    </a:lnTo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15" name="Freeform 10"/>
              <p:cNvSpPr>
                <a:spLocks/>
              </p:cNvSpPr>
              <p:nvPr/>
            </p:nvSpPr>
            <p:spPr bwMode="auto">
              <a:xfrm>
                <a:off x="2344" y="2424"/>
                <a:ext cx="1192" cy="64"/>
              </a:xfrm>
              <a:custGeom>
                <a:avLst/>
                <a:gdLst>
                  <a:gd name="T0" fmla="*/ 0 w 1192"/>
                  <a:gd name="T1" fmla="*/ 64 h 64"/>
                  <a:gd name="T2" fmla="*/ 120 w 1192"/>
                  <a:gd name="T3" fmla="*/ 48 h 64"/>
                  <a:gd name="T4" fmla="*/ 240 w 1192"/>
                  <a:gd name="T5" fmla="*/ 32 h 64"/>
                  <a:gd name="T6" fmla="*/ 368 w 1192"/>
                  <a:gd name="T7" fmla="*/ 8 h 64"/>
                  <a:gd name="T8" fmla="*/ 496 w 1192"/>
                  <a:gd name="T9" fmla="*/ 0 h 64"/>
                  <a:gd name="T10" fmla="*/ 536 w 1192"/>
                  <a:gd name="T11" fmla="*/ 0 h 64"/>
                  <a:gd name="T12" fmla="*/ 584 w 1192"/>
                  <a:gd name="T13" fmla="*/ 8 h 64"/>
                  <a:gd name="T14" fmla="*/ 616 w 1192"/>
                  <a:gd name="T15" fmla="*/ 8 h 64"/>
                  <a:gd name="T16" fmla="*/ 648 w 1192"/>
                  <a:gd name="T17" fmla="*/ 16 h 64"/>
                  <a:gd name="T18" fmla="*/ 696 w 1192"/>
                  <a:gd name="T19" fmla="*/ 24 h 64"/>
                  <a:gd name="T20" fmla="*/ 752 w 1192"/>
                  <a:gd name="T21" fmla="*/ 32 h 64"/>
                  <a:gd name="T22" fmla="*/ 784 w 1192"/>
                  <a:gd name="T23" fmla="*/ 40 h 64"/>
                  <a:gd name="T24" fmla="*/ 816 w 1192"/>
                  <a:gd name="T25" fmla="*/ 48 h 64"/>
                  <a:gd name="T26" fmla="*/ 856 w 1192"/>
                  <a:gd name="T27" fmla="*/ 48 h 64"/>
                  <a:gd name="T28" fmla="*/ 904 w 1192"/>
                  <a:gd name="T29" fmla="*/ 56 h 64"/>
                  <a:gd name="T30" fmla="*/ 960 w 1192"/>
                  <a:gd name="T31" fmla="*/ 56 h 64"/>
                  <a:gd name="T32" fmla="*/ 1024 w 1192"/>
                  <a:gd name="T33" fmla="*/ 64 h 64"/>
                  <a:gd name="T34" fmla="*/ 1104 w 1192"/>
                  <a:gd name="T35" fmla="*/ 64 h 64"/>
                  <a:gd name="T36" fmla="*/ 1192 w 1192"/>
                  <a:gd name="T37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92" h="64">
                    <a:moveTo>
                      <a:pt x="0" y="64"/>
                    </a:moveTo>
                    <a:lnTo>
                      <a:pt x="120" y="48"/>
                    </a:lnTo>
                    <a:lnTo>
                      <a:pt x="240" y="32"/>
                    </a:lnTo>
                    <a:lnTo>
                      <a:pt x="368" y="8"/>
                    </a:lnTo>
                    <a:lnTo>
                      <a:pt x="496" y="0"/>
                    </a:lnTo>
                    <a:lnTo>
                      <a:pt x="536" y="0"/>
                    </a:lnTo>
                    <a:lnTo>
                      <a:pt x="584" y="8"/>
                    </a:lnTo>
                    <a:lnTo>
                      <a:pt x="616" y="8"/>
                    </a:lnTo>
                    <a:lnTo>
                      <a:pt x="648" y="16"/>
                    </a:lnTo>
                    <a:lnTo>
                      <a:pt x="696" y="24"/>
                    </a:lnTo>
                    <a:lnTo>
                      <a:pt x="752" y="32"/>
                    </a:lnTo>
                    <a:lnTo>
                      <a:pt x="784" y="40"/>
                    </a:lnTo>
                    <a:lnTo>
                      <a:pt x="816" y="48"/>
                    </a:lnTo>
                    <a:lnTo>
                      <a:pt x="856" y="48"/>
                    </a:lnTo>
                    <a:lnTo>
                      <a:pt x="904" y="56"/>
                    </a:lnTo>
                    <a:lnTo>
                      <a:pt x="960" y="56"/>
                    </a:lnTo>
                    <a:lnTo>
                      <a:pt x="1024" y="64"/>
                    </a:lnTo>
                    <a:lnTo>
                      <a:pt x="1104" y="64"/>
                    </a:lnTo>
                    <a:lnTo>
                      <a:pt x="1192" y="64"/>
                    </a:lnTo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16" name="Freeform 11"/>
              <p:cNvSpPr>
                <a:spLocks/>
              </p:cNvSpPr>
              <p:nvPr/>
            </p:nvSpPr>
            <p:spPr bwMode="auto">
              <a:xfrm>
                <a:off x="2344" y="2488"/>
                <a:ext cx="1192" cy="64"/>
              </a:xfrm>
              <a:custGeom>
                <a:avLst/>
                <a:gdLst>
                  <a:gd name="T0" fmla="*/ 0 w 1192"/>
                  <a:gd name="T1" fmla="*/ 8 h 64"/>
                  <a:gd name="T2" fmla="*/ 120 w 1192"/>
                  <a:gd name="T3" fmla="*/ 16 h 64"/>
                  <a:gd name="T4" fmla="*/ 240 w 1192"/>
                  <a:gd name="T5" fmla="*/ 40 h 64"/>
                  <a:gd name="T6" fmla="*/ 368 w 1192"/>
                  <a:gd name="T7" fmla="*/ 56 h 64"/>
                  <a:gd name="T8" fmla="*/ 496 w 1192"/>
                  <a:gd name="T9" fmla="*/ 64 h 64"/>
                  <a:gd name="T10" fmla="*/ 536 w 1192"/>
                  <a:gd name="T11" fmla="*/ 64 h 64"/>
                  <a:gd name="T12" fmla="*/ 584 w 1192"/>
                  <a:gd name="T13" fmla="*/ 64 h 64"/>
                  <a:gd name="T14" fmla="*/ 616 w 1192"/>
                  <a:gd name="T15" fmla="*/ 56 h 64"/>
                  <a:gd name="T16" fmla="*/ 648 w 1192"/>
                  <a:gd name="T17" fmla="*/ 56 h 64"/>
                  <a:gd name="T18" fmla="*/ 696 w 1192"/>
                  <a:gd name="T19" fmla="*/ 48 h 64"/>
                  <a:gd name="T20" fmla="*/ 752 w 1192"/>
                  <a:gd name="T21" fmla="*/ 32 h 64"/>
                  <a:gd name="T22" fmla="*/ 784 w 1192"/>
                  <a:gd name="T23" fmla="*/ 32 h 64"/>
                  <a:gd name="T24" fmla="*/ 816 w 1192"/>
                  <a:gd name="T25" fmla="*/ 24 h 64"/>
                  <a:gd name="T26" fmla="*/ 856 w 1192"/>
                  <a:gd name="T27" fmla="*/ 16 h 64"/>
                  <a:gd name="T28" fmla="*/ 904 w 1192"/>
                  <a:gd name="T29" fmla="*/ 16 h 64"/>
                  <a:gd name="T30" fmla="*/ 960 w 1192"/>
                  <a:gd name="T31" fmla="*/ 8 h 64"/>
                  <a:gd name="T32" fmla="*/ 1024 w 1192"/>
                  <a:gd name="T33" fmla="*/ 8 h 64"/>
                  <a:gd name="T34" fmla="*/ 1104 w 1192"/>
                  <a:gd name="T35" fmla="*/ 0 h 64"/>
                  <a:gd name="T36" fmla="*/ 1192 w 1192"/>
                  <a:gd name="T37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92" h="64">
                    <a:moveTo>
                      <a:pt x="0" y="8"/>
                    </a:moveTo>
                    <a:lnTo>
                      <a:pt x="120" y="16"/>
                    </a:lnTo>
                    <a:lnTo>
                      <a:pt x="240" y="40"/>
                    </a:lnTo>
                    <a:lnTo>
                      <a:pt x="368" y="56"/>
                    </a:lnTo>
                    <a:lnTo>
                      <a:pt x="496" y="64"/>
                    </a:lnTo>
                    <a:lnTo>
                      <a:pt x="536" y="64"/>
                    </a:lnTo>
                    <a:lnTo>
                      <a:pt x="584" y="64"/>
                    </a:lnTo>
                    <a:lnTo>
                      <a:pt x="616" y="56"/>
                    </a:lnTo>
                    <a:lnTo>
                      <a:pt x="648" y="56"/>
                    </a:lnTo>
                    <a:lnTo>
                      <a:pt x="696" y="48"/>
                    </a:lnTo>
                    <a:lnTo>
                      <a:pt x="752" y="32"/>
                    </a:lnTo>
                    <a:lnTo>
                      <a:pt x="784" y="32"/>
                    </a:lnTo>
                    <a:lnTo>
                      <a:pt x="816" y="24"/>
                    </a:lnTo>
                    <a:lnTo>
                      <a:pt x="856" y="16"/>
                    </a:lnTo>
                    <a:lnTo>
                      <a:pt x="904" y="16"/>
                    </a:lnTo>
                    <a:lnTo>
                      <a:pt x="960" y="8"/>
                    </a:lnTo>
                    <a:lnTo>
                      <a:pt x="1024" y="8"/>
                    </a:lnTo>
                    <a:lnTo>
                      <a:pt x="1104" y="0"/>
                    </a:lnTo>
                    <a:lnTo>
                      <a:pt x="1192" y="0"/>
                    </a:lnTo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17" name="Rectangle 12"/>
              <p:cNvSpPr>
                <a:spLocks noChangeArrowheads="1"/>
              </p:cNvSpPr>
              <p:nvPr/>
            </p:nvSpPr>
            <p:spPr bwMode="auto">
              <a:xfrm>
                <a:off x="352" y="247"/>
                <a:ext cx="3776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" charset="0"/>
                    <a:cs typeface="Arial" pitchFamily="34" charset="0"/>
                  </a:rPr>
                  <a:t>Physical Interpretation of </a:t>
                </a:r>
                <a:r>
                  <a:rPr kumimoji="0" lang="en-US" altLang="en-US" sz="2400" b="1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" charset="0"/>
                    <a:cs typeface="Arial" pitchFamily="34" charset="0"/>
                  </a:rPr>
                  <a:t>Petschek's</a:t>
                </a:r>
                <a:r>
                  <a:rPr kumimoji="0" lang="en-US" alt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" charset="0"/>
                    <a:cs typeface="Arial" pitchFamily="34" charset="0"/>
                  </a:rPr>
                  <a:t> Solution</a:t>
                </a:r>
                <a:endParaRPr kumimoji="0" lang="en-US" alt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4718" name="Line 13"/>
              <p:cNvSpPr>
                <a:spLocks noChangeShapeType="1"/>
              </p:cNvSpPr>
              <p:nvPr/>
            </p:nvSpPr>
            <p:spPr bwMode="auto">
              <a:xfrm flipH="1" flipV="1">
                <a:off x="3576" y="3736"/>
                <a:ext cx="784" cy="3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19" name="Line 14"/>
              <p:cNvSpPr>
                <a:spLocks noChangeShapeType="1"/>
              </p:cNvSpPr>
              <p:nvPr/>
            </p:nvSpPr>
            <p:spPr bwMode="auto">
              <a:xfrm flipV="1">
                <a:off x="4424" y="3736"/>
                <a:ext cx="784" cy="4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20" name="Line 15"/>
              <p:cNvSpPr>
                <a:spLocks noChangeShapeType="1"/>
              </p:cNvSpPr>
              <p:nvPr/>
            </p:nvSpPr>
            <p:spPr bwMode="auto">
              <a:xfrm flipH="1">
                <a:off x="3576" y="3784"/>
                <a:ext cx="784" cy="3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21" name="Line 16"/>
              <p:cNvSpPr>
                <a:spLocks noChangeShapeType="1"/>
              </p:cNvSpPr>
              <p:nvPr/>
            </p:nvSpPr>
            <p:spPr bwMode="auto">
              <a:xfrm>
                <a:off x="4424" y="3784"/>
                <a:ext cx="784" cy="3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22" name="Line 17"/>
              <p:cNvSpPr>
                <a:spLocks noChangeShapeType="1"/>
              </p:cNvSpPr>
              <p:nvPr/>
            </p:nvSpPr>
            <p:spPr bwMode="auto">
              <a:xfrm>
                <a:off x="3976" y="3752"/>
                <a:ext cx="0" cy="2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23" name="Freeform 18"/>
              <p:cNvSpPr>
                <a:spLocks/>
              </p:cNvSpPr>
              <p:nvPr/>
            </p:nvSpPr>
            <p:spPr bwMode="auto">
              <a:xfrm>
                <a:off x="3576" y="3448"/>
                <a:ext cx="816" cy="48"/>
              </a:xfrm>
              <a:custGeom>
                <a:avLst/>
                <a:gdLst>
                  <a:gd name="T0" fmla="*/ 0 w 816"/>
                  <a:gd name="T1" fmla="*/ 0 h 48"/>
                  <a:gd name="T2" fmla="*/ 136 w 816"/>
                  <a:gd name="T3" fmla="*/ 8 h 48"/>
                  <a:gd name="T4" fmla="*/ 264 w 816"/>
                  <a:gd name="T5" fmla="*/ 24 h 48"/>
                  <a:gd name="T6" fmla="*/ 384 w 816"/>
                  <a:gd name="T7" fmla="*/ 32 h 48"/>
                  <a:gd name="T8" fmla="*/ 488 w 816"/>
                  <a:gd name="T9" fmla="*/ 40 h 48"/>
                  <a:gd name="T10" fmla="*/ 584 w 816"/>
                  <a:gd name="T11" fmla="*/ 40 h 48"/>
                  <a:gd name="T12" fmla="*/ 672 w 816"/>
                  <a:gd name="T13" fmla="*/ 48 h 48"/>
                  <a:gd name="T14" fmla="*/ 752 w 816"/>
                  <a:gd name="T15" fmla="*/ 48 h 48"/>
                  <a:gd name="T16" fmla="*/ 816 w 816"/>
                  <a:gd name="T1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16" h="48">
                    <a:moveTo>
                      <a:pt x="0" y="0"/>
                    </a:moveTo>
                    <a:lnTo>
                      <a:pt x="136" y="8"/>
                    </a:lnTo>
                    <a:lnTo>
                      <a:pt x="264" y="24"/>
                    </a:lnTo>
                    <a:lnTo>
                      <a:pt x="384" y="32"/>
                    </a:lnTo>
                    <a:lnTo>
                      <a:pt x="488" y="40"/>
                    </a:lnTo>
                    <a:lnTo>
                      <a:pt x="584" y="40"/>
                    </a:lnTo>
                    <a:lnTo>
                      <a:pt x="672" y="48"/>
                    </a:lnTo>
                    <a:lnTo>
                      <a:pt x="752" y="48"/>
                    </a:lnTo>
                    <a:lnTo>
                      <a:pt x="816" y="48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24" name="Freeform 19"/>
              <p:cNvSpPr>
                <a:spLocks/>
              </p:cNvSpPr>
              <p:nvPr/>
            </p:nvSpPr>
            <p:spPr bwMode="auto">
              <a:xfrm>
                <a:off x="3568" y="3528"/>
                <a:ext cx="824" cy="64"/>
              </a:xfrm>
              <a:custGeom>
                <a:avLst/>
                <a:gdLst>
                  <a:gd name="T0" fmla="*/ 0 w 824"/>
                  <a:gd name="T1" fmla="*/ 0 h 64"/>
                  <a:gd name="T2" fmla="*/ 88 w 824"/>
                  <a:gd name="T3" fmla="*/ 8 h 64"/>
                  <a:gd name="T4" fmla="*/ 168 w 824"/>
                  <a:gd name="T5" fmla="*/ 16 h 64"/>
                  <a:gd name="T6" fmla="*/ 240 w 824"/>
                  <a:gd name="T7" fmla="*/ 24 h 64"/>
                  <a:gd name="T8" fmla="*/ 304 w 824"/>
                  <a:gd name="T9" fmla="*/ 32 h 64"/>
                  <a:gd name="T10" fmla="*/ 360 w 824"/>
                  <a:gd name="T11" fmla="*/ 40 h 64"/>
                  <a:gd name="T12" fmla="*/ 408 w 824"/>
                  <a:gd name="T13" fmla="*/ 40 h 64"/>
                  <a:gd name="T14" fmla="*/ 456 w 824"/>
                  <a:gd name="T15" fmla="*/ 48 h 64"/>
                  <a:gd name="T16" fmla="*/ 496 w 824"/>
                  <a:gd name="T17" fmla="*/ 48 h 64"/>
                  <a:gd name="T18" fmla="*/ 576 w 824"/>
                  <a:gd name="T19" fmla="*/ 56 h 64"/>
                  <a:gd name="T20" fmla="*/ 656 w 824"/>
                  <a:gd name="T21" fmla="*/ 64 h 64"/>
                  <a:gd name="T22" fmla="*/ 736 w 824"/>
                  <a:gd name="T23" fmla="*/ 64 h 64"/>
                  <a:gd name="T24" fmla="*/ 824 w 824"/>
                  <a:gd name="T25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24" h="64">
                    <a:moveTo>
                      <a:pt x="0" y="0"/>
                    </a:moveTo>
                    <a:lnTo>
                      <a:pt x="88" y="8"/>
                    </a:lnTo>
                    <a:lnTo>
                      <a:pt x="168" y="16"/>
                    </a:lnTo>
                    <a:lnTo>
                      <a:pt x="240" y="24"/>
                    </a:lnTo>
                    <a:lnTo>
                      <a:pt x="304" y="32"/>
                    </a:lnTo>
                    <a:lnTo>
                      <a:pt x="360" y="40"/>
                    </a:lnTo>
                    <a:lnTo>
                      <a:pt x="408" y="40"/>
                    </a:lnTo>
                    <a:lnTo>
                      <a:pt x="456" y="48"/>
                    </a:lnTo>
                    <a:lnTo>
                      <a:pt x="496" y="48"/>
                    </a:lnTo>
                    <a:lnTo>
                      <a:pt x="576" y="56"/>
                    </a:lnTo>
                    <a:lnTo>
                      <a:pt x="656" y="64"/>
                    </a:lnTo>
                    <a:lnTo>
                      <a:pt x="736" y="64"/>
                    </a:lnTo>
                    <a:lnTo>
                      <a:pt x="824" y="64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25" name="Freeform 20"/>
              <p:cNvSpPr>
                <a:spLocks/>
              </p:cNvSpPr>
              <p:nvPr/>
            </p:nvSpPr>
            <p:spPr bwMode="auto">
              <a:xfrm>
                <a:off x="3576" y="3608"/>
                <a:ext cx="832" cy="104"/>
              </a:xfrm>
              <a:custGeom>
                <a:avLst/>
                <a:gdLst>
                  <a:gd name="T0" fmla="*/ 0 w 832"/>
                  <a:gd name="T1" fmla="*/ 0 h 104"/>
                  <a:gd name="T2" fmla="*/ 136 w 832"/>
                  <a:gd name="T3" fmla="*/ 24 h 104"/>
                  <a:gd name="T4" fmla="*/ 272 w 832"/>
                  <a:gd name="T5" fmla="*/ 40 h 104"/>
                  <a:gd name="T6" fmla="*/ 392 w 832"/>
                  <a:gd name="T7" fmla="*/ 56 h 104"/>
                  <a:gd name="T8" fmla="*/ 512 w 832"/>
                  <a:gd name="T9" fmla="*/ 72 h 104"/>
                  <a:gd name="T10" fmla="*/ 608 w 832"/>
                  <a:gd name="T11" fmla="*/ 88 h 104"/>
                  <a:gd name="T12" fmla="*/ 704 w 832"/>
                  <a:gd name="T13" fmla="*/ 96 h 104"/>
                  <a:gd name="T14" fmla="*/ 776 w 832"/>
                  <a:gd name="T15" fmla="*/ 104 h 104"/>
                  <a:gd name="T16" fmla="*/ 832 w 832"/>
                  <a:gd name="T17" fmla="*/ 104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2" h="104">
                    <a:moveTo>
                      <a:pt x="0" y="0"/>
                    </a:moveTo>
                    <a:lnTo>
                      <a:pt x="136" y="24"/>
                    </a:lnTo>
                    <a:lnTo>
                      <a:pt x="272" y="40"/>
                    </a:lnTo>
                    <a:lnTo>
                      <a:pt x="392" y="56"/>
                    </a:lnTo>
                    <a:lnTo>
                      <a:pt x="512" y="72"/>
                    </a:lnTo>
                    <a:lnTo>
                      <a:pt x="608" y="88"/>
                    </a:lnTo>
                    <a:lnTo>
                      <a:pt x="704" y="96"/>
                    </a:lnTo>
                    <a:lnTo>
                      <a:pt x="776" y="104"/>
                    </a:lnTo>
                    <a:lnTo>
                      <a:pt x="832" y="104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26" name="Freeform 21"/>
              <p:cNvSpPr>
                <a:spLocks/>
              </p:cNvSpPr>
              <p:nvPr/>
            </p:nvSpPr>
            <p:spPr bwMode="auto">
              <a:xfrm>
                <a:off x="3576" y="3696"/>
                <a:ext cx="400" cy="56"/>
              </a:xfrm>
              <a:custGeom>
                <a:avLst/>
                <a:gdLst>
                  <a:gd name="T0" fmla="*/ 0 w 400"/>
                  <a:gd name="T1" fmla="*/ 0 h 56"/>
                  <a:gd name="T2" fmla="*/ 56 w 400"/>
                  <a:gd name="T3" fmla="*/ 8 h 56"/>
                  <a:gd name="T4" fmla="*/ 104 w 400"/>
                  <a:gd name="T5" fmla="*/ 16 h 56"/>
                  <a:gd name="T6" fmla="*/ 144 w 400"/>
                  <a:gd name="T7" fmla="*/ 16 h 56"/>
                  <a:gd name="T8" fmla="*/ 184 w 400"/>
                  <a:gd name="T9" fmla="*/ 24 h 56"/>
                  <a:gd name="T10" fmla="*/ 240 w 400"/>
                  <a:gd name="T11" fmla="*/ 32 h 56"/>
                  <a:gd name="T12" fmla="*/ 280 w 400"/>
                  <a:gd name="T13" fmla="*/ 40 h 56"/>
                  <a:gd name="T14" fmla="*/ 320 w 400"/>
                  <a:gd name="T15" fmla="*/ 48 h 56"/>
                  <a:gd name="T16" fmla="*/ 344 w 400"/>
                  <a:gd name="T17" fmla="*/ 48 h 56"/>
                  <a:gd name="T18" fmla="*/ 368 w 400"/>
                  <a:gd name="T19" fmla="*/ 56 h 56"/>
                  <a:gd name="T20" fmla="*/ 400 w 400"/>
                  <a:gd name="T21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0" h="56">
                    <a:moveTo>
                      <a:pt x="0" y="0"/>
                    </a:moveTo>
                    <a:lnTo>
                      <a:pt x="56" y="8"/>
                    </a:lnTo>
                    <a:lnTo>
                      <a:pt x="104" y="16"/>
                    </a:lnTo>
                    <a:lnTo>
                      <a:pt x="144" y="16"/>
                    </a:lnTo>
                    <a:lnTo>
                      <a:pt x="184" y="24"/>
                    </a:lnTo>
                    <a:lnTo>
                      <a:pt x="240" y="32"/>
                    </a:lnTo>
                    <a:lnTo>
                      <a:pt x="280" y="40"/>
                    </a:lnTo>
                    <a:lnTo>
                      <a:pt x="320" y="48"/>
                    </a:lnTo>
                    <a:lnTo>
                      <a:pt x="344" y="48"/>
                    </a:lnTo>
                    <a:lnTo>
                      <a:pt x="368" y="56"/>
                    </a:lnTo>
                    <a:lnTo>
                      <a:pt x="400" y="56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27" name="Line 22"/>
              <p:cNvSpPr>
                <a:spLocks noChangeShapeType="1"/>
              </p:cNvSpPr>
              <p:nvPr/>
            </p:nvSpPr>
            <p:spPr bwMode="auto">
              <a:xfrm>
                <a:off x="4808" y="3752"/>
                <a:ext cx="0" cy="2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28" name="Freeform 23"/>
              <p:cNvSpPr>
                <a:spLocks/>
              </p:cNvSpPr>
              <p:nvPr/>
            </p:nvSpPr>
            <p:spPr bwMode="auto">
              <a:xfrm>
                <a:off x="4392" y="3448"/>
                <a:ext cx="816" cy="48"/>
              </a:xfrm>
              <a:custGeom>
                <a:avLst/>
                <a:gdLst>
                  <a:gd name="T0" fmla="*/ 816 w 816"/>
                  <a:gd name="T1" fmla="*/ 0 h 48"/>
                  <a:gd name="T2" fmla="*/ 680 w 816"/>
                  <a:gd name="T3" fmla="*/ 8 h 48"/>
                  <a:gd name="T4" fmla="*/ 552 w 816"/>
                  <a:gd name="T5" fmla="*/ 24 h 48"/>
                  <a:gd name="T6" fmla="*/ 432 w 816"/>
                  <a:gd name="T7" fmla="*/ 32 h 48"/>
                  <a:gd name="T8" fmla="*/ 328 w 816"/>
                  <a:gd name="T9" fmla="*/ 40 h 48"/>
                  <a:gd name="T10" fmla="*/ 232 w 816"/>
                  <a:gd name="T11" fmla="*/ 48 h 48"/>
                  <a:gd name="T12" fmla="*/ 144 w 816"/>
                  <a:gd name="T13" fmla="*/ 48 h 48"/>
                  <a:gd name="T14" fmla="*/ 64 w 816"/>
                  <a:gd name="T15" fmla="*/ 48 h 48"/>
                  <a:gd name="T16" fmla="*/ 0 w 816"/>
                  <a:gd name="T1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16" h="48">
                    <a:moveTo>
                      <a:pt x="816" y="0"/>
                    </a:moveTo>
                    <a:lnTo>
                      <a:pt x="680" y="8"/>
                    </a:lnTo>
                    <a:lnTo>
                      <a:pt x="552" y="24"/>
                    </a:lnTo>
                    <a:lnTo>
                      <a:pt x="432" y="32"/>
                    </a:lnTo>
                    <a:lnTo>
                      <a:pt x="328" y="40"/>
                    </a:lnTo>
                    <a:lnTo>
                      <a:pt x="232" y="48"/>
                    </a:lnTo>
                    <a:lnTo>
                      <a:pt x="144" y="48"/>
                    </a:lnTo>
                    <a:lnTo>
                      <a:pt x="64" y="48"/>
                    </a:lnTo>
                    <a:lnTo>
                      <a:pt x="0" y="48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29" name="Freeform 24"/>
              <p:cNvSpPr>
                <a:spLocks/>
              </p:cNvSpPr>
              <p:nvPr/>
            </p:nvSpPr>
            <p:spPr bwMode="auto">
              <a:xfrm>
                <a:off x="4392" y="3528"/>
                <a:ext cx="824" cy="64"/>
              </a:xfrm>
              <a:custGeom>
                <a:avLst/>
                <a:gdLst>
                  <a:gd name="T0" fmla="*/ 824 w 824"/>
                  <a:gd name="T1" fmla="*/ 0 h 64"/>
                  <a:gd name="T2" fmla="*/ 736 w 824"/>
                  <a:gd name="T3" fmla="*/ 16 h 64"/>
                  <a:gd name="T4" fmla="*/ 656 w 824"/>
                  <a:gd name="T5" fmla="*/ 24 h 64"/>
                  <a:gd name="T6" fmla="*/ 584 w 824"/>
                  <a:gd name="T7" fmla="*/ 32 h 64"/>
                  <a:gd name="T8" fmla="*/ 520 w 824"/>
                  <a:gd name="T9" fmla="*/ 32 h 64"/>
                  <a:gd name="T10" fmla="*/ 464 w 824"/>
                  <a:gd name="T11" fmla="*/ 40 h 64"/>
                  <a:gd name="T12" fmla="*/ 416 w 824"/>
                  <a:gd name="T13" fmla="*/ 48 h 64"/>
                  <a:gd name="T14" fmla="*/ 368 w 824"/>
                  <a:gd name="T15" fmla="*/ 48 h 64"/>
                  <a:gd name="T16" fmla="*/ 328 w 824"/>
                  <a:gd name="T17" fmla="*/ 56 h 64"/>
                  <a:gd name="T18" fmla="*/ 248 w 824"/>
                  <a:gd name="T19" fmla="*/ 56 h 64"/>
                  <a:gd name="T20" fmla="*/ 176 w 824"/>
                  <a:gd name="T21" fmla="*/ 64 h 64"/>
                  <a:gd name="T22" fmla="*/ 96 w 824"/>
                  <a:gd name="T23" fmla="*/ 64 h 64"/>
                  <a:gd name="T24" fmla="*/ 0 w 824"/>
                  <a:gd name="T25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24" h="64">
                    <a:moveTo>
                      <a:pt x="824" y="0"/>
                    </a:moveTo>
                    <a:lnTo>
                      <a:pt x="736" y="16"/>
                    </a:lnTo>
                    <a:lnTo>
                      <a:pt x="656" y="24"/>
                    </a:lnTo>
                    <a:lnTo>
                      <a:pt x="584" y="32"/>
                    </a:lnTo>
                    <a:lnTo>
                      <a:pt x="520" y="32"/>
                    </a:lnTo>
                    <a:lnTo>
                      <a:pt x="464" y="40"/>
                    </a:lnTo>
                    <a:lnTo>
                      <a:pt x="416" y="48"/>
                    </a:lnTo>
                    <a:lnTo>
                      <a:pt x="368" y="48"/>
                    </a:lnTo>
                    <a:lnTo>
                      <a:pt x="328" y="56"/>
                    </a:lnTo>
                    <a:lnTo>
                      <a:pt x="248" y="56"/>
                    </a:lnTo>
                    <a:lnTo>
                      <a:pt x="176" y="64"/>
                    </a:lnTo>
                    <a:lnTo>
                      <a:pt x="96" y="64"/>
                    </a:lnTo>
                    <a:lnTo>
                      <a:pt x="0" y="64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30" name="Freeform 25"/>
              <p:cNvSpPr>
                <a:spLocks/>
              </p:cNvSpPr>
              <p:nvPr/>
            </p:nvSpPr>
            <p:spPr bwMode="auto">
              <a:xfrm>
                <a:off x="4376" y="3616"/>
                <a:ext cx="832" cy="96"/>
              </a:xfrm>
              <a:custGeom>
                <a:avLst/>
                <a:gdLst>
                  <a:gd name="T0" fmla="*/ 832 w 832"/>
                  <a:gd name="T1" fmla="*/ 0 h 96"/>
                  <a:gd name="T2" fmla="*/ 696 w 832"/>
                  <a:gd name="T3" fmla="*/ 16 h 96"/>
                  <a:gd name="T4" fmla="*/ 560 w 832"/>
                  <a:gd name="T5" fmla="*/ 32 h 96"/>
                  <a:gd name="T6" fmla="*/ 440 w 832"/>
                  <a:gd name="T7" fmla="*/ 48 h 96"/>
                  <a:gd name="T8" fmla="*/ 328 w 832"/>
                  <a:gd name="T9" fmla="*/ 64 h 96"/>
                  <a:gd name="T10" fmla="*/ 224 w 832"/>
                  <a:gd name="T11" fmla="*/ 80 h 96"/>
                  <a:gd name="T12" fmla="*/ 136 w 832"/>
                  <a:gd name="T13" fmla="*/ 88 h 96"/>
                  <a:gd name="T14" fmla="*/ 56 w 832"/>
                  <a:gd name="T15" fmla="*/ 96 h 96"/>
                  <a:gd name="T16" fmla="*/ 0 w 832"/>
                  <a:gd name="T17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2" h="96">
                    <a:moveTo>
                      <a:pt x="832" y="0"/>
                    </a:moveTo>
                    <a:lnTo>
                      <a:pt x="696" y="16"/>
                    </a:lnTo>
                    <a:lnTo>
                      <a:pt x="560" y="32"/>
                    </a:lnTo>
                    <a:lnTo>
                      <a:pt x="440" y="48"/>
                    </a:lnTo>
                    <a:lnTo>
                      <a:pt x="328" y="64"/>
                    </a:lnTo>
                    <a:lnTo>
                      <a:pt x="224" y="80"/>
                    </a:lnTo>
                    <a:lnTo>
                      <a:pt x="136" y="88"/>
                    </a:lnTo>
                    <a:lnTo>
                      <a:pt x="56" y="96"/>
                    </a:lnTo>
                    <a:lnTo>
                      <a:pt x="0" y="96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31" name="Freeform 26"/>
              <p:cNvSpPr>
                <a:spLocks/>
              </p:cNvSpPr>
              <p:nvPr/>
            </p:nvSpPr>
            <p:spPr bwMode="auto">
              <a:xfrm>
                <a:off x="4808" y="3696"/>
                <a:ext cx="400" cy="56"/>
              </a:xfrm>
              <a:custGeom>
                <a:avLst/>
                <a:gdLst>
                  <a:gd name="T0" fmla="*/ 400 w 400"/>
                  <a:gd name="T1" fmla="*/ 0 h 56"/>
                  <a:gd name="T2" fmla="*/ 344 w 400"/>
                  <a:gd name="T3" fmla="*/ 8 h 56"/>
                  <a:gd name="T4" fmla="*/ 296 w 400"/>
                  <a:gd name="T5" fmla="*/ 16 h 56"/>
                  <a:gd name="T6" fmla="*/ 256 w 400"/>
                  <a:gd name="T7" fmla="*/ 24 h 56"/>
                  <a:gd name="T8" fmla="*/ 224 w 400"/>
                  <a:gd name="T9" fmla="*/ 24 h 56"/>
                  <a:gd name="T10" fmla="*/ 160 w 400"/>
                  <a:gd name="T11" fmla="*/ 32 h 56"/>
                  <a:gd name="T12" fmla="*/ 120 w 400"/>
                  <a:gd name="T13" fmla="*/ 40 h 56"/>
                  <a:gd name="T14" fmla="*/ 88 w 400"/>
                  <a:gd name="T15" fmla="*/ 48 h 56"/>
                  <a:gd name="T16" fmla="*/ 56 w 400"/>
                  <a:gd name="T17" fmla="*/ 48 h 56"/>
                  <a:gd name="T18" fmla="*/ 32 w 400"/>
                  <a:gd name="T19" fmla="*/ 56 h 56"/>
                  <a:gd name="T20" fmla="*/ 0 w 400"/>
                  <a:gd name="T21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0" h="56">
                    <a:moveTo>
                      <a:pt x="400" y="0"/>
                    </a:moveTo>
                    <a:lnTo>
                      <a:pt x="344" y="8"/>
                    </a:lnTo>
                    <a:lnTo>
                      <a:pt x="296" y="16"/>
                    </a:lnTo>
                    <a:lnTo>
                      <a:pt x="256" y="24"/>
                    </a:lnTo>
                    <a:lnTo>
                      <a:pt x="224" y="24"/>
                    </a:lnTo>
                    <a:lnTo>
                      <a:pt x="160" y="32"/>
                    </a:lnTo>
                    <a:lnTo>
                      <a:pt x="120" y="40"/>
                    </a:lnTo>
                    <a:lnTo>
                      <a:pt x="88" y="48"/>
                    </a:lnTo>
                    <a:lnTo>
                      <a:pt x="56" y="48"/>
                    </a:lnTo>
                    <a:lnTo>
                      <a:pt x="32" y="56"/>
                    </a:lnTo>
                    <a:lnTo>
                      <a:pt x="0" y="56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32" name="Freeform 27"/>
              <p:cNvSpPr>
                <a:spLocks/>
              </p:cNvSpPr>
              <p:nvPr/>
            </p:nvSpPr>
            <p:spPr bwMode="auto">
              <a:xfrm>
                <a:off x="3704" y="3704"/>
                <a:ext cx="56" cy="16"/>
              </a:xfrm>
              <a:custGeom>
                <a:avLst/>
                <a:gdLst>
                  <a:gd name="T0" fmla="*/ 8 w 56"/>
                  <a:gd name="T1" fmla="*/ 0 h 16"/>
                  <a:gd name="T2" fmla="*/ 56 w 56"/>
                  <a:gd name="T3" fmla="*/ 16 h 16"/>
                  <a:gd name="T4" fmla="*/ 0 w 56"/>
                  <a:gd name="T5" fmla="*/ 16 h 16"/>
                  <a:gd name="T6" fmla="*/ 32 w 56"/>
                  <a:gd name="T7" fmla="*/ 16 h 16"/>
                  <a:gd name="T8" fmla="*/ 8 w 56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16">
                    <a:moveTo>
                      <a:pt x="8" y="0"/>
                    </a:moveTo>
                    <a:lnTo>
                      <a:pt x="56" y="16"/>
                    </a:lnTo>
                    <a:lnTo>
                      <a:pt x="0" y="16"/>
                    </a:lnTo>
                    <a:lnTo>
                      <a:pt x="32" y="16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33" name="Freeform 28"/>
              <p:cNvSpPr>
                <a:spLocks/>
              </p:cNvSpPr>
              <p:nvPr/>
            </p:nvSpPr>
            <p:spPr bwMode="auto">
              <a:xfrm>
                <a:off x="3704" y="3704"/>
                <a:ext cx="56" cy="16"/>
              </a:xfrm>
              <a:custGeom>
                <a:avLst/>
                <a:gdLst>
                  <a:gd name="T0" fmla="*/ 8 w 56"/>
                  <a:gd name="T1" fmla="*/ 0 h 16"/>
                  <a:gd name="T2" fmla="*/ 56 w 56"/>
                  <a:gd name="T3" fmla="*/ 16 h 16"/>
                  <a:gd name="T4" fmla="*/ 0 w 56"/>
                  <a:gd name="T5" fmla="*/ 16 h 16"/>
                  <a:gd name="T6" fmla="*/ 32 w 56"/>
                  <a:gd name="T7" fmla="*/ 16 h 16"/>
                  <a:gd name="T8" fmla="*/ 8 w 56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16">
                    <a:moveTo>
                      <a:pt x="8" y="0"/>
                    </a:moveTo>
                    <a:lnTo>
                      <a:pt x="56" y="16"/>
                    </a:lnTo>
                    <a:lnTo>
                      <a:pt x="0" y="16"/>
                    </a:lnTo>
                    <a:lnTo>
                      <a:pt x="32" y="16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00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34" name="Freeform 29"/>
              <p:cNvSpPr>
                <a:spLocks/>
              </p:cNvSpPr>
              <p:nvPr/>
            </p:nvSpPr>
            <p:spPr bwMode="auto">
              <a:xfrm>
                <a:off x="4360" y="3488"/>
                <a:ext cx="56" cy="16"/>
              </a:xfrm>
              <a:custGeom>
                <a:avLst/>
                <a:gdLst>
                  <a:gd name="T0" fmla="*/ 0 w 56"/>
                  <a:gd name="T1" fmla="*/ 0 h 16"/>
                  <a:gd name="T2" fmla="*/ 56 w 56"/>
                  <a:gd name="T3" fmla="*/ 8 h 16"/>
                  <a:gd name="T4" fmla="*/ 0 w 56"/>
                  <a:gd name="T5" fmla="*/ 16 h 16"/>
                  <a:gd name="T6" fmla="*/ 24 w 56"/>
                  <a:gd name="T7" fmla="*/ 8 h 16"/>
                  <a:gd name="T8" fmla="*/ 0 w 56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16">
                    <a:moveTo>
                      <a:pt x="0" y="0"/>
                    </a:moveTo>
                    <a:lnTo>
                      <a:pt x="56" y="8"/>
                    </a:lnTo>
                    <a:lnTo>
                      <a:pt x="0" y="16"/>
                    </a:lnTo>
                    <a:lnTo>
                      <a:pt x="24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35" name="Freeform 30"/>
              <p:cNvSpPr>
                <a:spLocks/>
              </p:cNvSpPr>
              <p:nvPr/>
            </p:nvSpPr>
            <p:spPr bwMode="auto">
              <a:xfrm>
                <a:off x="4360" y="3488"/>
                <a:ext cx="56" cy="16"/>
              </a:xfrm>
              <a:custGeom>
                <a:avLst/>
                <a:gdLst>
                  <a:gd name="T0" fmla="*/ 0 w 56"/>
                  <a:gd name="T1" fmla="*/ 0 h 16"/>
                  <a:gd name="T2" fmla="*/ 56 w 56"/>
                  <a:gd name="T3" fmla="*/ 8 h 16"/>
                  <a:gd name="T4" fmla="*/ 0 w 56"/>
                  <a:gd name="T5" fmla="*/ 16 h 16"/>
                  <a:gd name="T6" fmla="*/ 24 w 56"/>
                  <a:gd name="T7" fmla="*/ 8 h 16"/>
                  <a:gd name="T8" fmla="*/ 0 w 56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16">
                    <a:moveTo>
                      <a:pt x="0" y="0"/>
                    </a:moveTo>
                    <a:lnTo>
                      <a:pt x="56" y="8"/>
                    </a:lnTo>
                    <a:lnTo>
                      <a:pt x="0" y="16"/>
                    </a:lnTo>
                    <a:lnTo>
                      <a:pt x="24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36" name="Freeform 31"/>
              <p:cNvSpPr>
                <a:spLocks/>
              </p:cNvSpPr>
              <p:nvPr/>
            </p:nvSpPr>
            <p:spPr bwMode="auto">
              <a:xfrm>
                <a:off x="4368" y="3584"/>
                <a:ext cx="48" cy="16"/>
              </a:xfrm>
              <a:custGeom>
                <a:avLst/>
                <a:gdLst>
                  <a:gd name="T0" fmla="*/ 0 w 48"/>
                  <a:gd name="T1" fmla="*/ 0 h 16"/>
                  <a:gd name="T2" fmla="*/ 48 w 48"/>
                  <a:gd name="T3" fmla="*/ 8 h 16"/>
                  <a:gd name="T4" fmla="*/ 0 w 48"/>
                  <a:gd name="T5" fmla="*/ 16 h 16"/>
                  <a:gd name="T6" fmla="*/ 24 w 48"/>
                  <a:gd name="T7" fmla="*/ 8 h 16"/>
                  <a:gd name="T8" fmla="*/ 0 w 48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16">
                    <a:moveTo>
                      <a:pt x="0" y="0"/>
                    </a:moveTo>
                    <a:lnTo>
                      <a:pt x="48" y="8"/>
                    </a:lnTo>
                    <a:lnTo>
                      <a:pt x="0" y="16"/>
                    </a:lnTo>
                    <a:lnTo>
                      <a:pt x="24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37" name="Freeform 32"/>
              <p:cNvSpPr>
                <a:spLocks/>
              </p:cNvSpPr>
              <p:nvPr/>
            </p:nvSpPr>
            <p:spPr bwMode="auto">
              <a:xfrm>
                <a:off x="4368" y="3584"/>
                <a:ext cx="48" cy="16"/>
              </a:xfrm>
              <a:custGeom>
                <a:avLst/>
                <a:gdLst>
                  <a:gd name="T0" fmla="*/ 0 w 48"/>
                  <a:gd name="T1" fmla="*/ 0 h 16"/>
                  <a:gd name="T2" fmla="*/ 48 w 48"/>
                  <a:gd name="T3" fmla="*/ 8 h 16"/>
                  <a:gd name="T4" fmla="*/ 0 w 48"/>
                  <a:gd name="T5" fmla="*/ 16 h 16"/>
                  <a:gd name="T6" fmla="*/ 24 w 48"/>
                  <a:gd name="T7" fmla="*/ 8 h 16"/>
                  <a:gd name="T8" fmla="*/ 0 w 48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16">
                    <a:moveTo>
                      <a:pt x="0" y="0"/>
                    </a:moveTo>
                    <a:lnTo>
                      <a:pt x="48" y="8"/>
                    </a:lnTo>
                    <a:lnTo>
                      <a:pt x="0" y="16"/>
                    </a:lnTo>
                    <a:lnTo>
                      <a:pt x="24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38" name="Freeform 33"/>
              <p:cNvSpPr>
                <a:spLocks/>
              </p:cNvSpPr>
              <p:nvPr/>
            </p:nvSpPr>
            <p:spPr bwMode="auto">
              <a:xfrm>
                <a:off x="5040" y="3712"/>
                <a:ext cx="56" cy="16"/>
              </a:xfrm>
              <a:custGeom>
                <a:avLst/>
                <a:gdLst>
                  <a:gd name="T0" fmla="*/ 16 w 56"/>
                  <a:gd name="T1" fmla="*/ 16 h 16"/>
                  <a:gd name="T2" fmla="*/ 56 w 56"/>
                  <a:gd name="T3" fmla="*/ 0 h 16"/>
                  <a:gd name="T4" fmla="*/ 0 w 56"/>
                  <a:gd name="T5" fmla="*/ 0 h 16"/>
                  <a:gd name="T6" fmla="*/ 32 w 56"/>
                  <a:gd name="T7" fmla="*/ 0 h 16"/>
                  <a:gd name="T8" fmla="*/ 16 w 56"/>
                  <a:gd name="T9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16">
                    <a:moveTo>
                      <a:pt x="16" y="16"/>
                    </a:moveTo>
                    <a:lnTo>
                      <a:pt x="56" y="0"/>
                    </a:lnTo>
                    <a:lnTo>
                      <a:pt x="0" y="0"/>
                    </a:lnTo>
                    <a:lnTo>
                      <a:pt x="32" y="0"/>
                    </a:lnTo>
                    <a:lnTo>
                      <a:pt x="16" y="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39" name="Freeform 34"/>
              <p:cNvSpPr>
                <a:spLocks/>
              </p:cNvSpPr>
              <p:nvPr/>
            </p:nvSpPr>
            <p:spPr bwMode="auto">
              <a:xfrm>
                <a:off x="5040" y="3712"/>
                <a:ext cx="56" cy="16"/>
              </a:xfrm>
              <a:custGeom>
                <a:avLst/>
                <a:gdLst>
                  <a:gd name="T0" fmla="*/ 16 w 56"/>
                  <a:gd name="T1" fmla="*/ 16 h 16"/>
                  <a:gd name="T2" fmla="*/ 56 w 56"/>
                  <a:gd name="T3" fmla="*/ 0 h 16"/>
                  <a:gd name="T4" fmla="*/ 0 w 56"/>
                  <a:gd name="T5" fmla="*/ 0 h 16"/>
                  <a:gd name="T6" fmla="*/ 32 w 56"/>
                  <a:gd name="T7" fmla="*/ 0 h 16"/>
                  <a:gd name="T8" fmla="*/ 16 w 56"/>
                  <a:gd name="T9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16">
                    <a:moveTo>
                      <a:pt x="16" y="16"/>
                    </a:moveTo>
                    <a:lnTo>
                      <a:pt x="56" y="0"/>
                    </a:lnTo>
                    <a:lnTo>
                      <a:pt x="0" y="0"/>
                    </a:lnTo>
                    <a:lnTo>
                      <a:pt x="32" y="0"/>
                    </a:lnTo>
                    <a:lnTo>
                      <a:pt x="16" y="16"/>
                    </a:lnTo>
                    <a:close/>
                  </a:path>
                </a:pathLst>
              </a:custGeom>
              <a:solidFill>
                <a:srgbClr val="00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40" name="Line 35"/>
              <p:cNvSpPr>
                <a:spLocks noChangeShapeType="1"/>
              </p:cNvSpPr>
              <p:nvPr/>
            </p:nvSpPr>
            <p:spPr bwMode="auto">
              <a:xfrm flipV="1">
                <a:off x="3976" y="3776"/>
                <a:ext cx="0" cy="2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41" name="Freeform 36"/>
              <p:cNvSpPr>
                <a:spLocks/>
              </p:cNvSpPr>
              <p:nvPr/>
            </p:nvSpPr>
            <p:spPr bwMode="auto">
              <a:xfrm>
                <a:off x="3576" y="4056"/>
                <a:ext cx="816" cy="56"/>
              </a:xfrm>
              <a:custGeom>
                <a:avLst/>
                <a:gdLst>
                  <a:gd name="T0" fmla="*/ 0 w 816"/>
                  <a:gd name="T1" fmla="*/ 56 h 56"/>
                  <a:gd name="T2" fmla="*/ 136 w 816"/>
                  <a:gd name="T3" fmla="*/ 40 h 56"/>
                  <a:gd name="T4" fmla="*/ 264 w 816"/>
                  <a:gd name="T5" fmla="*/ 32 h 56"/>
                  <a:gd name="T6" fmla="*/ 384 w 816"/>
                  <a:gd name="T7" fmla="*/ 24 h 56"/>
                  <a:gd name="T8" fmla="*/ 488 w 816"/>
                  <a:gd name="T9" fmla="*/ 16 h 56"/>
                  <a:gd name="T10" fmla="*/ 584 w 816"/>
                  <a:gd name="T11" fmla="*/ 8 h 56"/>
                  <a:gd name="T12" fmla="*/ 672 w 816"/>
                  <a:gd name="T13" fmla="*/ 8 h 56"/>
                  <a:gd name="T14" fmla="*/ 752 w 816"/>
                  <a:gd name="T15" fmla="*/ 0 h 56"/>
                  <a:gd name="T16" fmla="*/ 816 w 816"/>
                  <a:gd name="T17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16" h="56">
                    <a:moveTo>
                      <a:pt x="0" y="56"/>
                    </a:moveTo>
                    <a:lnTo>
                      <a:pt x="136" y="40"/>
                    </a:lnTo>
                    <a:lnTo>
                      <a:pt x="264" y="32"/>
                    </a:lnTo>
                    <a:lnTo>
                      <a:pt x="384" y="24"/>
                    </a:lnTo>
                    <a:lnTo>
                      <a:pt x="488" y="16"/>
                    </a:lnTo>
                    <a:lnTo>
                      <a:pt x="584" y="8"/>
                    </a:lnTo>
                    <a:lnTo>
                      <a:pt x="672" y="8"/>
                    </a:lnTo>
                    <a:lnTo>
                      <a:pt x="752" y="0"/>
                    </a:lnTo>
                    <a:lnTo>
                      <a:pt x="816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42" name="Freeform 37"/>
              <p:cNvSpPr>
                <a:spLocks/>
              </p:cNvSpPr>
              <p:nvPr/>
            </p:nvSpPr>
            <p:spPr bwMode="auto">
              <a:xfrm>
                <a:off x="3568" y="3968"/>
                <a:ext cx="824" cy="56"/>
              </a:xfrm>
              <a:custGeom>
                <a:avLst/>
                <a:gdLst>
                  <a:gd name="T0" fmla="*/ 0 w 824"/>
                  <a:gd name="T1" fmla="*/ 56 h 56"/>
                  <a:gd name="T2" fmla="*/ 88 w 824"/>
                  <a:gd name="T3" fmla="*/ 48 h 56"/>
                  <a:gd name="T4" fmla="*/ 168 w 824"/>
                  <a:gd name="T5" fmla="*/ 40 h 56"/>
                  <a:gd name="T6" fmla="*/ 240 w 824"/>
                  <a:gd name="T7" fmla="*/ 32 h 56"/>
                  <a:gd name="T8" fmla="*/ 304 w 824"/>
                  <a:gd name="T9" fmla="*/ 24 h 56"/>
                  <a:gd name="T10" fmla="*/ 360 w 824"/>
                  <a:gd name="T11" fmla="*/ 24 h 56"/>
                  <a:gd name="T12" fmla="*/ 408 w 824"/>
                  <a:gd name="T13" fmla="*/ 16 h 56"/>
                  <a:gd name="T14" fmla="*/ 456 w 824"/>
                  <a:gd name="T15" fmla="*/ 8 h 56"/>
                  <a:gd name="T16" fmla="*/ 496 w 824"/>
                  <a:gd name="T17" fmla="*/ 8 h 56"/>
                  <a:gd name="T18" fmla="*/ 576 w 824"/>
                  <a:gd name="T19" fmla="*/ 0 h 56"/>
                  <a:gd name="T20" fmla="*/ 656 w 824"/>
                  <a:gd name="T21" fmla="*/ 0 h 56"/>
                  <a:gd name="T22" fmla="*/ 736 w 824"/>
                  <a:gd name="T23" fmla="*/ 0 h 56"/>
                  <a:gd name="T24" fmla="*/ 824 w 824"/>
                  <a:gd name="T25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24" h="56">
                    <a:moveTo>
                      <a:pt x="0" y="56"/>
                    </a:moveTo>
                    <a:lnTo>
                      <a:pt x="88" y="48"/>
                    </a:lnTo>
                    <a:lnTo>
                      <a:pt x="168" y="40"/>
                    </a:lnTo>
                    <a:lnTo>
                      <a:pt x="240" y="32"/>
                    </a:lnTo>
                    <a:lnTo>
                      <a:pt x="304" y="24"/>
                    </a:lnTo>
                    <a:lnTo>
                      <a:pt x="360" y="24"/>
                    </a:lnTo>
                    <a:lnTo>
                      <a:pt x="408" y="16"/>
                    </a:lnTo>
                    <a:lnTo>
                      <a:pt x="456" y="8"/>
                    </a:lnTo>
                    <a:lnTo>
                      <a:pt x="496" y="8"/>
                    </a:lnTo>
                    <a:lnTo>
                      <a:pt x="576" y="0"/>
                    </a:lnTo>
                    <a:lnTo>
                      <a:pt x="656" y="0"/>
                    </a:lnTo>
                    <a:lnTo>
                      <a:pt x="736" y="0"/>
                    </a:lnTo>
                    <a:lnTo>
                      <a:pt x="824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43" name="Freeform 38"/>
              <p:cNvSpPr>
                <a:spLocks/>
              </p:cNvSpPr>
              <p:nvPr/>
            </p:nvSpPr>
            <p:spPr bwMode="auto">
              <a:xfrm>
                <a:off x="3576" y="3840"/>
                <a:ext cx="832" cy="104"/>
              </a:xfrm>
              <a:custGeom>
                <a:avLst/>
                <a:gdLst>
                  <a:gd name="T0" fmla="*/ 0 w 832"/>
                  <a:gd name="T1" fmla="*/ 104 h 104"/>
                  <a:gd name="T2" fmla="*/ 136 w 832"/>
                  <a:gd name="T3" fmla="*/ 88 h 104"/>
                  <a:gd name="T4" fmla="*/ 272 w 832"/>
                  <a:gd name="T5" fmla="*/ 64 h 104"/>
                  <a:gd name="T6" fmla="*/ 392 w 832"/>
                  <a:gd name="T7" fmla="*/ 48 h 104"/>
                  <a:gd name="T8" fmla="*/ 512 w 832"/>
                  <a:gd name="T9" fmla="*/ 32 h 104"/>
                  <a:gd name="T10" fmla="*/ 608 w 832"/>
                  <a:gd name="T11" fmla="*/ 24 h 104"/>
                  <a:gd name="T12" fmla="*/ 704 w 832"/>
                  <a:gd name="T13" fmla="*/ 8 h 104"/>
                  <a:gd name="T14" fmla="*/ 776 w 832"/>
                  <a:gd name="T15" fmla="*/ 8 h 104"/>
                  <a:gd name="T16" fmla="*/ 832 w 832"/>
                  <a:gd name="T17" fmla="*/ 0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2" h="104">
                    <a:moveTo>
                      <a:pt x="0" y="104"/>
                    </a:moveTo>
                    <a:lnTo>
                      <a:pt x="136" y="88"/>
                    </a:lnTo>
                    <a:lnTo>
                      <a:pt x="272" y="64"/>
                    </a:lnTo>
                    <a:lnTo>
                      <a:pt x="392" y="48"/>
                    </a:lnTo>
                    <a:lnTo>
                      <a:pt x="512" y="32"/>
                    </a:lnTo>
                    <a:lnTo>
                      <a:pt x="608" y="24"/>
                    </a:lnTo>
                    <a:lnTo>
                      <a:pt x="704" y="8"/>
                    </a:lnTo>
                    <a:lnTo>
                      <a:pt x="776" y="8"/>
                    </a:lnTo>
                    <a:lnTo>
                      <a:pt x="832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44" name="Freeform 39"/>
              <p:cNvSpPr>
                <a:spLocks/>
              </p:cNvSpPr>
              <p:nvPr/>
            </p:nvSpPr>
            <p:spPr bwMode="auto">
              <a:xfrm>
                <a:off x="3576" y="3800"/>
                <a:ext cx="400" cy="64"/>
              </a:xfrm>
              <a:custGeom>
                <a:avLst/>
                <a:gdLst>
                  <a:gd name="T0" fmla="*/ 0 w 400"/>
                  <a:gd name="T1" fmla="*/ 64 h 64"/>
                  <a:gd name="T2" fmla="*/ 56 w 400"/>
                  <a:gd name="T3" fmla="*/ 56 h 64"/>
                  <a:gd name="T4" fmla="*/ 104 w 400"/>
                  <a:gd name="T5" fmla="*/ 48 h 64"/>
                  <a:gd name="T6" fmla="*/ 144 w 400"/>
                  <a:gd name="T7" fmla="*/ 40 h 64"/>
                  <a:gd name="T8" fmla="*/ 184 w 400"/>
                  <a:gd name="T9" fmla="*/ 32 h 64"/>
                  <a:gd name="T10" fmla="*/ 240 w 400"/>
                  <a:gd name="T11" fmla="*/ 24 h 64"/>
                  <a:gd name="T12" fmla="*/ 280 w 400"/>
                  <a:gd name="T13" fmla="*/ 16 h 64"/>
                  <a:gd name="T14" fmla="*/ 320 w 400"/>
                  <a:gd name="T15" fmla="*/ 16 h 64"/>
                  <a:gd name="T16" fmla="*/ 344 w 400"/>
                  <a:gd name="T17" fmla="*/ 8 h 64"/>
                  <a:gd name="T18" fmla="*/ 368 w 400"/>
                  <a:gd name="T19" fmla="*/ 8 h 64"/>
                  <a:gd name="T20" fmla="*/ 400 w 400"/>
                  <a:gd name="T21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0" h="64">
                    <a:moveTo>
                      <a:pt x="0" y="64"/>
                    </a:moveTo>
                    <a:lnTo>
                      <a:pt x="56" y="56"/>
                    </a:lnTo>
                    <a:lnTo>
                      <a:pt x="104" y="48"/>
                    </a:lnTo>
                    <a:lnTo>
                      <a:pt x="144" y="40"/>
                    </a:lnTo>
                    <a:lnTo>
                      <a:pt x="184" y="32"/>
                    </a:lnTo>
                    <a:lnTo>
                      <a:pt x="240" y="24"/>
                    </a:lnTo>
                    <a:lnTo>
                      <a:pt x="280" y="16"/>
                    </a:lnTo>
                    <a:lnTo>
                      <a:pt x="320" y="16"/>
                    </a:lnTo>
                    <a:lnTo>
                      <a:pt x="344" y="8"/>
                    </a:lnTo>
                    <a:lnTo>
                      <a:pt x="368" y="8"/>
                    </a:lnTo>
                    <a:lnTo>
                      <a:pt x="40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45" name="Line 40"/>
              <p:cNvSpPr>
                <a:spLocks noChangeShapeType="1"/>
              </p:cNvSpPr>
              <p:nvPr/>
            </p:nvSpPr>
            <p:spPr bwMode="auto">
              <a:xfrm flipV="1">
                <a:off x="4808" y="3776"/>
                <a:ext cx="0" cy="2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46" name="Freeform 41"/>
              <p:cNvSpPr>
                <a:spLocks/>
              </p:cNvSpPr>
              <p:nvPr/>
            </p:nvSpPr>
            <p:spPr bwMode="auto">
              <a:xfrm>
                <a:off x="4392" y="4056"/>
                <a:ext cx="816" cy="56"/>
              </a:xfrm>
              <a:custGeom>
                <a:avLst/>
                <a:gdLst>
                  <a:gd name="T0" fmla="*/ 816 w 816"/>
                  <a:gd name="T1" fmla="*/ 56 h 56"/>
                  <a:gd name="T2" fmla="*/ 680 w 816"/>
                  <a:gd name="T3" fmla="*/ 40 h 56"/>
                  <a:gd name="T4" fmla="*/ 552 w 816"/>
                  <a:gd name="T5" fmla="*/ 32 h 56"/>
                  <a:gd name="T6" fmla="*/ 432 w 816"/>
                  <a:gd name="T7" fmla="*/ 16 h 56"/>
                  <a:gd name="T8" fmla="*/ 328 w 816"/>
                  <a:gd name="T9" fmla="*/ 16 h 56"/>
                  <a:gd name="T10" fmla="*/ 232 w 816"/>
                  <a:gd name="T11" fmla="*/ 8 h 56"/>
                  <a:gd name="T12" fmla="*/ 144 w 816"/>
                  <a:gd name="T13" fmla="*/ 8 h 56"/>
                  <a:gd name="T14" fmla="*/ 64 w 816"/>
                  <a:gd name="T15" fmla="*/ 0 h 56"/>
                  <a:gd name="T16" fmla="*/ 0 w 816"/>
                  <a:gd name="T17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16" h="56">
                    <a:moveTo>
                      <a:pt x="816" y="56"/>
                    </a:moveTo>
                    <a:lnTo>
                      <a:pt x="680" y="40"/>
                    </a:lnTo>
                    <a:lnTo>
                      <a:pt x="552" y="32"/>
                    </a:lnTo>
                    <a:lnTo>
                      <a:pt x="432" y="16"/>
                    </a:lnTo>
                    <a:lnTo>
                      <a:pt x="328" y="16"/>
                    </a:lnTo>
                    <a:lnTo>
                      <a:pt x="232" y="8"/>
                    </a:lnTo>
                    <a:lnTo>
                      <a:pt x="144" y="8"/>
                    </a:lnTo>
                    <a:lnTo>
                      <a:pt x="64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47" name="Freeform 42"/>
              <p:cNvSpPr>
                <a:spLocks/>
              </p:cNvSpPr>
              <p:nvPr/>
            </p:nvSpPr>
            <p:spPr bwMode="auto">
              <a:xfrm>
                <a:off x="4392" y="3960"/>
                <a:ext cx="824" cy="64"/>
              </a:xfrm>
              <a:custGeom>
                <a:avLst/>
                <a:gdLst>
                  <a:gd name="T0" fmla="*/ 824 w 824"/>
                  <a:gd name="T1" fmla="*/ 64 h 64"/>
                  <a:gd name="T2" fmla="*/ 736 w 824"/>
                  <a:gd name="T3" fmla="*/ 56 h 64"/>
                  <a:gd name="T4" fmla="*/ 656 w 824"/>
                  <a:gd name="T5" fmla="*/ 48 h 64"/>
                  <a:gd name="T6" fmla="*/ 584 w 824"/>
                  <a:gd name="T7" fmla="*/ 40 h 64"/>
                  <a:gd name="T8" fmla="*/ 520 w 824"/>
                  <a:gd name="T9" fmla="*/ 32 h 64"/>
                  <a:gd name="T10" fmla="*/ 464 w 824"/>
                  <a:gd name="T11" fmla="*/ 24 h 64"/>
                  <a:gd name="T12" fmla="*/ 416 w 824"/>
                  <a:gd name="T13" fmla="*/ 24 h 64"/>
                  <a:gd name="T14" fmla="*/ 368 w 824"/>
                  <a:gd name="T15" fmla="*/ 16 h 64"/>
                  <a:gd name="T16" fmla="*/ 328 w 824"/>
                  <a:gd name="T17" fmla="*/ 16 h 64"/>
                  <a:gd name="T18" fmla="*/ 248 w 824"/>
                  <a:gd name="T19" fmla="*/ 8 h 64"/>
                  <a:gd name="T20" fmla="*/ 176 w 824"/>
                  <a:gd name="T21" fmla="*/ 8 h 64"/>
                  <a:gd name="T22" fmla="*/ 96 w 824"/>
                  <a:gd name="T23" fmla="*/ 0 h 64"/>
                  <a:gd name="T24" fmla="*/ 0 w 824"/>
                  <a:gd name="T25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24" h="64">
                    <a:moveTo>
                      <a:pt x="824" y="64"/>
                    </a:moveTo>
                    <a:lnTo>
                      <a:pt x="736" y="56"/>
                    </a:lnTo>
                    <a:lnTo>
                      <a:pt x="656" y="48"/>
                    </a:lnTo>
                    <a:lnTo>
                      <a:pt x="584" y="40"/>
                    </a:lnTo>
                    <a:lnTo>
                      <a:pt x="520" y="32"/>
                    </a:lnTo>
                    <a:lnTo>
                      <a:pt x="464" y="24"/>
                    </a:lnTo>
                    <a:lnTo>
                      <a:pt x="416" y="24"/>
                    </a:lnTo>
                    <a:lnTo>
                      <a:pt x="368" y="16"/>
                    </a:lnTo>
                    <a:lnTo>
                      <a:pt x="328" y="16"/>
                    </a:lnTo>
                    <a:lnTo>
                      <a:pt x="248" y="8"/>
                    </a:lnTo>
                    <a:lnTo>
                      <a:pt x="176" y="8"/>
                    </a:lnTo>
                    <a:lnTo>
                      <a:pt x="9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48" name="Freeform 43"/>
              <p:cNvSpPr>
                <a:spLocks/>
              </p:cNvSpPr>
              <p:nvPr/>
            </p:nvSpPr>
            <p:spPr bwMode="auto">
              <a:xfrm>
                <a:off x="4376" y="3840"/>
                <a:ext cx="832" cy="104"/>
              </a:xfrm>
              <a:custGeom>
                <a:avLst/>
                <a:gdLst>
                  <a:gd name="T0" fmla="*/ 832 w 832"/>
                  <a:gd name="T1" fmla="*/ 104 h 104"/>
                  <a:gd name="T2" fmla="*/ 696 w 832"/>
                  <a:gd name="T3" fmla="*/ 88 h 104"/>
                  <a:gd name="T4" fmla="*/ 560 w 832"/>
                  <a:gd name="T5" fmla="*/ 64 h 104"/>
                  <a:gd name="T6" fmla="*/ 440 w 832"/>
                  <a:gd name="T7" fmla="*/ 48 h 104"/>
                  <a:gd name="T8" fmla="*/ 328 w 832"/>
                  <a:gd name="T9" fmla="*/ 32 h 104"/>
                  <a:gd name="T10" fmla="*/ 224 w 832"/>
                  <a:gd name="T11" fmla="*/ 16 h 104"/>
                  <a:gd name="T12" fmla="*/ 136 w 832"/>
                  <a:gd name="T13" fmla="*/ 8 h 104"/>
                  <a:gd name="T14" fmla="*/ 56 w 832"/>
                  <a:gd name="T15" fmla="*/ 0 h 104"/>
                  <a:gd name="T16" fmla="*/ 0 w 832"/>
                  <a:gd name="T17" fmla="*/ 0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2" h="104">
                    <a:moveTo>
                      <a:pt x="832" y="104"/>
                    </a:moveTo>
                    <a:lnTo>
                      <a:pt x="696" y="88"/>
                    </a:lnTo>
                    <a:lnTo>
                      <a:pt x="560" y="64"/>
                    </a:lnTo>
                    <a:lnTo>
                      <a:pt x="440" y="48"/>
                    </a:lnTo>
                    <a:lnTo>
                      <a:pt x="328" y="32"/>
                    </a:lnTo>
                    <a:lnTo>
                      <a:pt x="224" y="16"/>
                    </a:lnTo>
                    <a:lnTo>
                      <a:pt x="136" y="8"/>
                    </a:lnTo>
                    <a:lnTo>
                      <a:pt x="5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49" name="Freeform 44"/>
              <p:cNvSpPr>
                <a:spLocks/>
              </p:cNvSpPr>
              <p:nvPr/>
            </p:nvSpPr>
            <p:spPr bwMode="auto">
              <a:xfrm>
                <a:off x="4808" y="3800"/>
                <a:ext cx="400" cy="64"/>
              </a:xfrm>
              <a:custGeom>
                <a:avLst/>
                <a:gdLst>
                  <a:gd name="T0" fmla="*/ 400 w 400"/>
                  <a:gd name="T1" fmla="*/ 64 h 64"/>
                  <a:gd name="T2" fmla="*/ 344 w 400"/>
                  <a:gd name="T3" fmla="*/ 56 h 64"/>
                  <a:gd name="T4" fmla="*/ 296 w 400"/>
                  <a:gd name="T5" fmla="*/ 48 h 64"/>
                  <a:gd name="T6" fmla="*/ 256 w 400"/>
                  <a:gd name="T7" fmla="*/ 40 h 64"/>
                  <a:gd name="T8" fmla="*/ 224 w 400"/>
                  <a:gd name="T9" fmla="*/ 32 h 64"/>
                  <a:gd name="T10" fmla="*/ 160 w 400"/>
                  <a:gd name="T11" fmla="*/ 24 h 64"/>
                  <a:gd name="T12" fmla="*/ 120 w 400"/>
                  <a:gd name="T13" fmla="*/ 16 h 64"/>
                  <a:gd name="T14" fmla="*/ 88 w 400"/>
                  <a:gd name="T15" fmla="*/ 16 h 64"/>
                  <a:gd name="T16" fmla="*/ 56 w 400"/>
                  <a:gd name="T17" fmla="*/ 8 h 64"/>
                  <a:gd name="T18" fmla="*/ 32 w 400"/>
                  <a:gd name="T19" fmla="*/ 8 h 64"/>
                  <a:gd name="T20" fmla="*/ 0 w 400"/>
                  <a:gd name="T21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0" h="64">
                    <a:moveTo>
                      <a:pt x="400" y="64"/>
                    </a:moveTo>
                    <a:lnTo>
                      <a:pt x="344" y="56"/>
                    </a:lnTo>
                    <a:lnTo>
                      <a:pt x="296" y="48"/>
                    </a:lnTo>
                    <a:lnTo>
                      <a:pt x="256" y="40"/>
                    </a:lnTo>
                    <a:lnTo>
                      <a:pt x="224" y="32"/>
                    </a:lnTo>
                    <a:lnTo>
                      <a:pt x="160" y="24"/>
                    </a:lnTo>
                    <a:lnTo>
                      <a:pt x="120" y="16"/>
                    </a:lnTo>
                    <a:lnTo>
                      <a:pt x="88" y="16"/>
                    </a:lnTo>
                    <a:lnTo>
                      <a:pt x="56" y="8"/>
                    </a:lnTo>
                    <a:lnTo>
                      <a:pt x="32" y="8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50" name="Freeform 45"/>
              <p:cNvSpPr>
                <a:spLocks/>
              </p:cNvSpPr>
              <p:nvPr/>
            </p:nvSpPr>
            <p:spPr bwMode="auto">
              <a:xfrm>
                <a:off x="3704" y="3832"/>
                <a:ext cx="56" cy="16"/>
              </a:xfrm>
              <a:custGeom>
                <a:avLst/>
                <a:gdLst>
                  <a:gd name="T0" fmla="*/ 8 w 56"/>
                  <a:gd name="T1" fmla="*/ 16 h 16"/>
                  <a:gd name="T2" fmla="*/ 56 w 56"/>
                  <a:gd name="T3" fmla="*/ 0 h 16"/>
                  <a:gd name="T4" fmla="*/ 0 w 56"/>
                  <a:gd name="T5" fmla="*/ 0 h 16"/>
                  <a:gd name="T6" fmla="*/ 32 w 56"/>
                  <a:gd name="T7" fmla="*/ 8 h 16"/>
                  <a:gd name="T8" fmla="*/ 8 w 56"/>
                  <a:gd name="T9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16">
                    <a:moveTo>
                      <a:pt x="8" y="16"/>
                    </a:moveTo>
                    <a:lnTo>
                      <a:pt x="56" y="0"/>
                    </a:lnTo>
                    <a:lnTo>
                      <a:pt x="0" y="0"/>
                    </a:lnTo>
                    <a:lnTo>
                      <a:pt x="32" y="8"/>
                    </a:lnTo>
                    <a:lnTo>
                      <a:pt x="8" y="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51" name="Freeform 46"/>
              <p:cNvSpPr>
                <a:spLocks/>
              </p:cNvSpPr>
              <p:nvPr/>
            </p:nvSpPr>
            <p:spPr bwMode="auto">
              <a:xfrm>
                <a:off x="3704" y="3832"/>
                <a:ext cx="56" cy="16"/>
              </a:xfrm>
              <a:custGeom>
                <a:avLst/>
                <a:gdLst>
                  <a:gd name="T0" fmla="*/ 8 w 56"/>
                  <a:gd name="T1" fmla="*/ 16 h 16"/>
                  <a:gd name="T2" fmla="*/ 56 w 56"/>
                  <a:gd name="T3" fmla="*/ 0 h 16"/>
                  <a:gd name="T4" fmla="*/ 0 w 56"/>
                  <a:gd name="T5" fmla="*/ 0 h 16"/>
                  <a:gd name="T6" fmla="*/ 32 w 56"/>
                  <a:gd name="T7" fmla="*/ 8 h 16"/>
                  <a:gd name="T8" fmla="*/ 8 w 56"/>
                  <a:gd name="T9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16">
                    <a:moveTo>
                      <a:pt x="8" y="16"/>
                    </a:moveTo>
                    <a:lnTo>
                      <a:pt x="56" y="0"/>
                    </a:lnTo>
                    <a:lnTo>
                      <a:pt x="0" y="0"/>
                    </a:lnTo>
                    <a:lnTo>
                      <a:pt x="32" y="8"/>
                    </a:lnTo>
                    <a:lnTo>
                      <a:pt x="8" y="16"/>
                    </a:lnTo>
                    <a:close/>
                  </a:path>
                </a:pathLst>
              </a:custGeom>
              <a:solidFill>
                <a:srgbClr val="00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52" name="Freeform 47"/>
              <p:cNvSpPr>
                <a:spLocks/>
              </p:cNvSpPr>
              <p:nvPr/>
            </p:nvSpPr>
            <p:spPr bwMode="auto">
              <a:xfrm>
                <a:off x="4360" y="4048"/>
                <a:ext cx="56" cy="16"/>
              </a:xfrm>
              <a:custGeom>
                <a:avLst/>
                <a:gdLst>
                  <a:gd name="T0" fmla="*/ 0 w 56"/>
                  <a:gd name="T1" fmla="*/ 16 h 16"/>
                  <a:gd name="T2" fmla="*/ 56 w 56"/>
                  <a:gd name="T3" fmla="*/ 8 h 16"/>
                  <a:gd name="T4" fmla="*/ 0 w 56"/>
                  <a:gd name="T5" fmla="*/ 0 h 16"/>
                  <a:gd name="T6" fmla="*/ 24 w 56"/>
                  <a:gd name="T7" fmla="*/ 8 h 16"/>
                  <a:gd name="T8" fmla="*/ 0 w 56"/>
                  <a:gd name="T9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16">
                    <a:moveTo>
                      <a:pt x="0" y="16"/>
                    </a:moveTo>
                    <a:lnTo>
                      <a:pt x="56" y="8"/>
                    </a:lnTo>
                    <a:lnTo>
                      <a:pt x="0" y="0"/>
                    </a:lnTo>
                    <a:lnTo>
                      <a:pt x="24" y="8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53" name="Freeform 48"/>
              <p:cNvSpPr>
                <a:spLocks/>
              </p:cNvSpPr>
              <p:nvPr/>
            </p:nvSpPr>
            <p:spPr bwMode="auto">
              <a:xfrm>
                <a:off x="4360" y="4048"/>
                <a:ext cx="56" cy="16"/>
              </a:xfrm>
              <a:custGeom>
                <a:avLst/>
                <a:gdLst>
                  <a:gd name="T0" fmla="*/ 0 w 56"/>
                  <a:gd name="T1" fmla="*/ 16 h 16"/>
                  <a:gd name="T2" fmla="*/ 56 w 56"/>
                  <a:gd name="T3" fmla="*/ 8 h 16"/>
                  <a:gd name="T4" fmla="*/ 0 w 56"/>
                  <a:gd name="T5" fmla="*/ 0 h 16"/>
                  <a:gd name="T6" fmla="*/ 24 w 56"/>
                  <a:gd name="T7" fmla="*/ 8 h 16"/>
                  <a:gd name="T8" fmla="*/ 0 w 56"/>
                  <a:gd name="T9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16">
                    <a:moveTo>
                      <a:pt x="0" y="16"/>
                    </a:moveTo>
                    <a:lnTo>
                      <a:pt x="56" y="8"/>
                    </a:lnTo>
                    <a:lnTo>
                      <a:pt x="0" y="0"/>
                    </a:lnTo>
                    <a:lnTo>
                      <a:pt x="24" y="8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00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54" name="Freeform 49"/>
              <p:cNvSpPr>
                <a:spLocks/>
              </p:cNvSpPr>
              <p:nvPr/>
            </p:nvSpPr>
            <p:spPr bwMode="auto">
              <a:xfrm>
                <a:off x="4368" y="3952"/>
                <a:ext cx="48" cy="16"/>
              </a:xfrm>
              <a:custGeom>
                <a:avLst/>
                <a:gdLst>
                  <a:gd name="T0" fmla="*/ 0 w 48"/>
                  <a:gd name="T1" fmla="*/ 16 h 16"/>
                  <a:gd name="T2" fmla="*/ 48 w 48"/>
                  <a:gd name="T3" fmla="*/ 8 h 16"/>
                  <a:gd name="T4" fmla="*/ 0 w 48"/>
                  <a:gd name="T5" fmla="*/ 0 h 16"/>
                  <a:gd name="T6" fmla="*/ 24 w 48"/>
                  <a:gd name="T7" fmla="*/ 8 h 16"/>
                  <a:gd name="T8" fmla="*/ 0 w 48"/>
                  <a:gd name="T9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16">
                    <a:moveTo>
                      <a:pt x="0" y="16"/>
                    </a:moveTo>
                    <a:lnTo>
                      <a:pt x="48" y="8"/>
                    </a:lnTo>
                    <a:lnTo>
                      <a:pt x="0" y="0"/>
                    </a:lnTo>
                    <a:lnTo>
                      <a:pt x="24" y="8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55" name="Freeform 50"/>
              <p:cNvSpPr>
                <a:spLocks/>
              </p:cNvSpPr>
              <p:nvPr/>
            </p:nvSpPr>
            <p:spPr bwMode="auto">
              <a:xfrm>
                <a:off x="4368" y="3952"/>
                <a:ext cx="48" cy="16"/>
              </a:xfrm>
              <a:custGeom>
                <a:avLst/>
                <a:gdLst>
                  <a:gd name="T0" fmla="*/ 0 w 48"/>
                  <a:gd name="T1" fmla="*/ 16 h 16"/>
                  <a:gd name="T2" fmla="*/ 48 w 48"/>
                  <a:gd name="T3" fmla="*/ 8 h 16"/>
                  <a:gd name="T4" fmla="*/ 0 w 48"/>
                  <a:gd name="T5" fmla="*/ 0 h 16"/>
                  <a:gd name="T6" fmla="*/ 24 w 48"/>
                  <a:gd name="T7" fmla="*/ 8 h 16"/>
                  <a:gd name="T8" fmla="*/ 0 w 48"/>
                  <a:gd name="T9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16">
                    <a:moveTo>
                      <a:pt x="0" y="16"/>
                    </a:moveTo>
                    <a:lnTo>
                      <a:pt x="48" y="8"/>
                    </a:lnTo>
                    <a:lnTo>
                      <a:pt x="0" y="0"/>
                    </a:lnTo>
                    <a:lnTo>
                      <a:pt x="24" y="8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00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56" name="Freeform 51"/>
              <p:cNvSpPr>
                <a:spLocks/>
              </p:cNvSpPr>
              <p:nvPr/>
            </p:nvSpPr>
            <p:spPr bwMode="auto">
              <a:xfrm>
                <a:off x="5040" y="3824"/>
                <a:ext cx="56" cy="24"/>
              </a:xfrm>
              <a:custGeom>
                <a:avLst/>
                <a:gdLst>
                  <a:gd name="T0" fmla="*/ 16 w 56"/>
                  <a:gd name="T1" fmla="*/ 0 h 24"/>
                  <a:gd name="T2" fmla="*/ 56 w 56"/>
                  <a:gd name="T3" fmla="*/ 24 h 24"/>
                  <a:gd name="T4" fmla="*/ 0 w 56"/>
                  <a:gd name="T5" fmla="*/ 24 h 24"/>
                  <a:gd name="T6" fmla="*/ 32 w 56"/>
                  <a:gd name="T7" fmla="*/ 16 h 24"/>
                  <a:gd name="T8" fmla="*/ 16 w 56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4">
                    <a:moveTo>
                      <a:pt x="16" y="0"/>
                    </a:moveTo>
                    <a:lnTo>
                      <a:pt x="56" y="24"/>
                    </a:lnTo>
                    <a:lnTo>
                      <a:pt x="0" y="24"/>
                    </a:lnTo>
                    <a:lnTo>
                      <a:pt x="32" y="16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57" name="Freeform 52"/>
              <p:cNvSpPr>
                <a:spLocks/>
              </p:cNvSpPr>
              <p:nvPr/>
            </p:nvSpPr>
            <p:spPr bwMode="auto">
              <a:xfrm>
                <a:off x="5040" y="3824"/>
                <a:ext cx="56" cy="24"/>
              </a:xfrm>
              <a:custGeom>
                <a:avLst/>
                <a:gdLst>
                  <a:gd name="T0" fmla="*/ 16 w 56"/>
                  <a:gd name="T1" fmla="*/ 0 h 24"/>
                  <a:gd name="T2" fmla="*/ 56 w 56"/>
                  <a:gd name="T3" fmla="*/ 24 h 24"/>
                  <a:gd name="T4" fmla="*/ 0 w 56"/>
                  <a:gd name="T5" fmla="*/ 24 h 24"/>
                  <a:gd name="T6" fmla="*/ 32 w 56"/>
                  <a:gd name="T7" fmla="*/ 16 h 24"/>
                  <a:gd name="T8" fmla="*/ 16 w 56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4">
                    <a:moveTo>
                      <a:pt x="16" y="0"/>
                    </a:moveTo>
                    <a:lnTo>
                      <a:pt x="56" y="24"/>
                    </a:lnTo>
                    <a:lnTo>
                      <a:pt x="0" y="24"/>
                    </a:lnTo>
                    <a:lnTo>
                      <a:pt x="32" y="16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00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58" name="Freeform 53"/>
              <p:cNvSpPr>
                <a:spLocks/>
              </p:cNvSpPr>
              <p:nvPr/>
            </p:nvSpPr>
            <p:spPr bwMode="auto">
              <a:xfrm>
                <a:off x="3544" y="2352"/>
                <a:ext cx="1320" cy="96"/>
              </a:xfrm>
              <a:custGeom>
                <a:avLst/>
                <a:gdLst>
                  <a:gd name="T0" fmla="*/ 1320 w 1320"/>
                  <a:gd name="T1" fmla="*/ 32 h 96"/>
                  <a:gd name="T2" fmla="*/ 1240 w 1320"/>
                  <a:gd name="T3" fmla="*/ 32 h 96"/>
                  <a:gd name="T4" fmla="*/ 1176 w 1320"/>
                  <a:gd name="T5" fmla="*/ 32 h 96"/>
                  <a:gd name="T6" fmla="*/ 1112 w 1320"/>
                  <a:gd name="T7" fmla="*/ 24 h 96"/>
                  <a:gd name="T8" fmla="*/ 1056 w 1320"/>
                  <a:gd name="T9" fmla="*/ 16 h 96"/>
                  <a:gd name="T10" fmla="*/ 944 w 1320"/>
                  <a:gd name="T11" fmla="*/ 0 h 96"/>
                  <a:gd name="T12" fmla="*/ 824 w 1320"/>
                  <a:gd name="T13" fmla="*/ 0 h 96"/>
                  <a:gd name="T14" fmla="*/ 768 w 1320"/>
                  <a:gd name="T15" fmla="*/ 0 h 96"/>
                  <a:gd name="T16" fmla="*/ 720 w 1320"/>
                  <a:gd name="T17" fmla="*/ 0 h 96"/>
                  <a:gd name="T18" fmla="*/ 672 w 1320"/>
                  <a:gd name="T19" fmla="*/ 8 h 96"/>
                  <a:gd name="T20" fmla="*/ 632 w 1320"/>
                  <a:gd name="T21" fmla="*/ 16 h 96"/>
                  <a:gd name="T22" fmla="*/ 552 w 1320"/>
                  <a:gd name="T23" fmla="*/ 24 h 96"/>
                  <a:gd name="T24" fmla="*/ 472 w 1320"/>
                  <a:gd name="T25" fmla="*/ 48 h 96"/>
                  <a:gd name="T26" fmla="*/ 384 w 1320"/>
                  <a:gd name="T27" fmla="*/ 64 h 96"/>
                  <a:gd name="T28" fmla="*/ 280 w 1320"/>
                  <a:gd name="T29" fmla="*/ 80 h 96"/>
                  <a:gd name="T30" fmla="*/ 224 w 1320"/>
                  <a:gd name="T31" fmla="*/ 80 h 96"/>
                  <a:gd name="T32" fmla="*/ 152 w 1320"/>
                  <a:gd name="T33" fmla="*/ 88 h 96"/>
                  <a:gd name="T34" fmla="*/ 80 w 1320"/>
                  <a:gd name="T35" fmla="*/ 88 h 96"/>
                  <a:gd name="T36" fmla="*/ 0 w 1320"/>
                  <a:gd name="T37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20" h="96">
                    <a:moveTo>
                      <a:pt x="1320" y="32"/>
                    </a:moveTo>
                    <a:lnTo>
                      <a:pt x="1240" y="32"/>
                    </a:lnTo>
                    <a:lnTo>
                      <a:pt x="1176" y="32"/>
                    </a:lnTo>
                    <a:lnTo>
                      <a:pt x="1112" y="24"/>
                    </a:lnTo>
                    <a:lnTo>
                      <a:pt x="1056" y="16"/>
                    </a:lnTo>
                    <a:lnTo>
                      <a:pt x="944" y="0"/>
                    </a:lnTo>
                    <a:lnTo>
                      <a:pt x="824" y="0"/>
                    </a:lnTo>
                    <a:lnTo>
                      <a:pt x="768" y="0"/>
                    </a:lnTo>
                    <a:lnTo>
                      <a:pt x="720" y="0"/>
                    </a:lnTo>
                    <a:lnTo>
                      <a:pt x="672" y="8"/>
                    </a:lnTo>
                    <a:lnTo>
                      <a:pt x="632" y="16"/>
                    </a:lnTo>
                    <a:lnTo>
                      <a:pt x="552" y="24"/>
                    </a:lnTo>
                    <a:lnTo>
                      <a:pt x="472" y="48"/>
                    </a:lnTo>
                    <a:lnTo>
                      <a:pt x="384" y="64"/>
                    </a:lnTo>
                    <a:lnTo>
                      <a:pt x="280" y="80"/>
                    </a:lnTo>
                    <a:lnTo>
                      <a:pt x="224" y="80"/>
                    </a:lnTo>
                    <a:lnTo>
                      <a:pt x="152" y="88"/>
                    </a:lnTo>
                    <a:lnTo>
                      <a:pt x="80" y="88"/>
                    </a:lnTo>
                    <a:lnTo>
                      <a:pt x="0" y="96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59" name="Freeform 54"/>
              <p:cNvSpPr>
                <a:spLocks/>
              </p:cNvSpPr>
              <p:nvPr/>
            </p:nvSpPr>
            <p:spPr bwMode="auto">
              <a:xfrm>
                <a:off x="3544" y="2368"/>
                <a:ext cx="1320" cy="104"/>
              </a:xfrm>
              <a:custGeom>
                <a:avLst/>
                <a:gdLst>
                  <a:gd name="T0" fmla="*/ 1320 w 1320"/>
                  <a:gd name="T1" fmla="*/ 40 h 104"/>
                  <a:gd name="T2" fmla="*/ 1232 w 1320"/>
                  <a:gd name="T3" fmla="*/ 40 h 104"/>
                  <a:gd name="T4" fmla="*/ 1160 w 1320"/>
                  <a:gd name="T5" fmla="*/ 32 h 104"/>
                  <a:gd name="T6" fmla="*/ 1096 w 1320"/>
                  <a:gd name="T7" fmla="*/ 24 h 104"/>
                  <a:gd name="T8" fmla="*/ 1040 w 1320"/>
                  <a:gd name="T9" fmla="*/ 16 h 104"/>
                  <a:gd name="T10" fmla="*/ 928 w 1320"/>
                  <a:gd name="T11" fmla="*/ 8 h 104"/>
                  <a:gd name="T12" fmla="*/ 824 w 1320"/>
                  <a:gd name="T13" fmla="*/ 0 h 104"/>
                  <a:gd name="T14" fmla="*/ 728 w 1320"/>
                  <a:gd name="T15" fmla="*/ 8 h 104"/>
                  <a:gd name="T16" fmla="*/ 640 w 1320"/>
                  <a:gd name="T17" fmla="*/ 16 h 104"/>
                  <a:gd name="T18" fmla="*/ 552 w 1320"/>
                  <a:gd name="T19" fmla="*/ 32 h 104"/>
                  <a:gd name="T20" fmla="*/ 472 w 1320"/>
                  <a:gd name="T21" fmla="*/ 48 h 104"/>
                  <a:gd name="T22" fmla="*/ 376 w 1320"/>
                  <a:gd name="T23" fmla="*/ 72 h 104"/>
                  <a:gd name="T24" fmla="*/ 272 w 1320"/>
                  <a:gd name="T25" fmla="*/ 88 h 104"/>
                  <a:gd name="T26" fmla="*/ 208 w 1320"/>
                  <a:gd name="T27" fmla="*/ 88 h 104"/>
                  <a:gd name="T28" fmla="*/ 144 w 1320"/>
                  <a:gd name="T29" fmla="*/ 96 h 104"/>
                  <a:gd name="T30" fmla="*/ 72 w 1320"/>
                  <a:gd name="T31" fmla="*/ 104 h 104"/>
                  <a:gd name="T32" fmla="*/ 0 w 1320"/>
                  <a:gd name="T33" fmla="*/ 104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20" h="104">
                    <a:moveTo>
                      <a:pt x="1320" y="40"/>
                    </a:moveTo>
                    <a:lnTo>
                      <a:pt x="1232" y="40"/>
                    </a:lnTo>
                    <a:lnTo>
                      <a:pt x="1160" y="32"/>
                    </a:lnTo>
                    <a:lnTo>
                      <a:pt x="1096" y="24"/>
                    </a:lnTo>
                    <a:lnTo>
                      <a:pt x="1040" y="16"/>
                    </a:lnTo>
                    <a:lnTo>
                      <a:pt x="928" y="8"/>
                    </a:lnTo>
                    <a:lnTo>
                      <a:pt x="824" y="0"/>
                    </a:lnTo>
                    <a:lnTo>
                      <a:pt x="728" y="8"/>
                    </a:lnTo>
                    <a:lnTo>
                      <a:pt x="640" y="16"/>
                    </a:lnTo>
                    <a:lnTo>
                      <a:pt x="552" y="32"/>
                    </a:lnTo>
                    <a:lnTo>
                      <a:pt x="472" y="48"/>
                    </a:lnTo>
                    <a:lnTo>
                      <a:pt x="376" y="72"/>
                    </a:lnTo>
                    <a:lnTo>
                      <a:pt x="272" y="88"/>
                    </a:lnTo>
                    <a:lnTo>
                      <a:pt x="208" y="88"/>
                    </a:lnTo>
                    <a:lnTo>
                      <a:pt x="144" y="96"/>
                    </a:lnTo>
                    <a:lnTo>
                      <a:pt x="72" y="104"/>
                    </a:lnTo>
                    <a:lnTo>
                      <a:pt x="0" y="104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60" name="Freeform 55"/>
              <p:cNvSpPr>
                <a:spLocks/>
              </p:cNvSpPr>
              <p:nvPr/>
            </p:nvSpPr>
            <p:spPr bwMode="auto">
              <a:xfrm>
                <a:off x="3544" y="2392"/>
                <a:ext cx="1320" cy="96"/>
              </a:xfrm>
              <a:custGeom>
                <a:avLst/>
                <a:gdLst>
                  <a:gd name="T0" fmla="*/ 1320 w 1320"/>
                  <a:gd name="T1" fmla="*/ 40 h 96"/>
                  <a:gd name="T2" fmla="*/ 1264 w 1320"/>
                  <a:gd name="T3" fmla="*/ 32 h 96"/>
                  <a:gd name="T4" fmla="*/ 1216 w 1320"/>
                  <a:gd name="T5" fmla="*/ 32 h 96"/>
                  <a:gd name="T6" fmla="*/ 1176 w 1320"/>
                  <a:gd name="T7" fmla="*/ 32 h 96"/>
                  <a:gd name="T8" fmla="*/ 1144 w 1320"/>
                  <a:gd name="T9" fmla="*/ 24 h 96"/>
                  <a:gd name="T10" fmla="*/ 1080 w 1320"/>
                  <a:gd name="T11" fmla="*/ 24 h 96"/>
                  <a:gd name="T12" fmla="*/ 1032 w 1320"/>
                  <a:gd name="T13" fmla="*/ 16 h 96"/>
                  <a:gd name="T14" fmla="*/ 984 w 1320"/>
                  <a:gd name="T15" fmla="*/ 8 h 96"/>
                  <a:gd name="T16" fmla="*/ 944 w 1320"/>
                  <a:gd name="T17" fmla="*/ 0 h 96"/>
                  <a:gd name="T18" fmla="*/ 888 w 1320"/>
                  <a:gd name="T19" fmla="*/ 0 h 96"/>
                  <a:gd name="T20" fmla="*/ 824 w 1320"/>
                  <a:gd name="T21" fmla="*/ 0 h 96"/>
                  <a:gd name="T22" fmla="*/ 720 w 1320"/>
                  <a:gd name="T23" fmla="*/ 0 h 96"/>
                  <a:gd name="T24" fmla="*/ 632 w 1320"/>
                  <a:gd name="T25" fmla="*/ 16 h 96"/>
                  <a:gd name="T26" fmla="*/ 552 w 1320"/>
                  <a:gd name="T27" fmla="*/ 32 h 96"/>
                  <a:gd name="T28" fmla="*/ 472 w 1320"/>
                  <a:gd name="T29" fmla="*/ 48 h 96"/>
                  <a:gd name="T30" fmla="*/ 384 w 1320"/>
                  <a:gd name="T31" fmla="*/ 64 h 96"/>
                  <a:gd name="T32" fmla="*/ 280 w 1320"/>
                  <a:gd name="T33" fmla="*/ 80 h 96"/>
                  <a:gd name="T34" fmla="*/ 224 w 1320"/>
                  <a:gd name="T35" fmla="*/ 88 h 96"/>
                  <a:gd name="T36" fmla="*/ 152 w 1320"/>
                  <a:gd name="T37" fmla="*/ 96 h 96"/>
                  <a:gd name="T38" fmla="*/ 80 w 1320"/>
                  <a:gd name="T39" fmla="*/ 96 h 96"/>
                  <a:gd name="T40" fmla="*/ 0 w 1320"/>
                  <a:gd name="T41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320" h="96">
                    <a:moveTo>
                      <a:pt x="1320" y="40"/>
                    </a:moveTo>
                    <a:lnTo>
                      <a:pt x="1264" y="32"/>
                    </a:lnTo>
                    <a:lnTo>
                      <a:pt x="1216" y="32"/>
                    </a:lnTo>
                    <a:lnTo>
                      <a:pt x="1176" y="32"/>
                    </a:lnTo>
                    <a:lnTo>
                      <a:pt x="1144" y="24"/>
                    </a:lnTo>
                    <a:lnTo>
                      <a:pt x="1080" y="24"/>
                    </a:lnTo>
                    <a:lnTo>
                      <a:pt x="1032" y="16"/>
                    </a:lnTo>
                    <a:lnTo>
                      <a:pt x="984" y="8"/>
                    </a:lnTo>
                    <a:lnTo>
                      <a:pt x="944" y="0"/>
                    </a:lnTo>
                    <a:lnTo>
                      <a:pt x="888" y="0"/>
                    </a:lnTo>
                    <a:lnTo>
                      <a:pt x="824" y="0"/>
                    </a:lnTo>
                    <a:lnTo>
                      <a:pt x="720" y="0"/>
                    </a:lnTo>
                    <a:lnTo>
                      <a:pt x="632" y="16"/>
                    </a:lnTo>
                    <a:lnTo>
                      <a:pt x="552" y="32"/>
                    </a:lnTo>
                    <a:lnTo>
                      <a:pt x="472" y="48"/>
                    </a:lnTo>
                    <a:lnTo>
                      <a:pt x="384" y="64"/>
                    </a:lnTo>
                    <a:lnTo>
                      <a:pt x="280" y="80"/>
                    </a:lnTo>
                    <a:lnTo>
                      <a:pt x="224" y="88"/>
                    </a:lnTo>
                    <a:lnTo>
                      <a:pt x="152" y="96"/>
                    </a:lnTo>
                    <a:lnTo>
                      <a:pt x="80" y="96"/>
                    </a:lnTo>
                    <a:lnTo>
                      <a:pt x="0" y="96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61" name="Freeform 56"/>
              <p:cNvSpPr>
                <a:spLocks/>
              </p:cNvSpPr>
              <p:nvPr/>
            </p:nvSpPr>
            <p:spPr bwMode="auto">
              <a:xfrm>
                <a:off x="4344" y="2432"/>
                <a:ext cx="520" cy="64"/>
              </a:xfrm>
              <a:custGeom>
                <a:avLst/>
                <a:gdLst>
                  <a:gd name="T0" fmla="*/ 520 w 520"/>
                  <a:gd name="T1" fmla="*/ 40 h 64"/>
                  <a:gd name="T2" fmla="*/ 432 w 520"/>
                  <a:gd name="T3" fmla="*/ 32 h 64"/>
                  <a:gd name="T4" fmla="*/ 352 w 520"/>
                  <a:gd name="T5" fmla="*/ 32 h 64"/>
                  <a:gd name="T6" fmla="*/ 280 w 520"/>
                  <a:gd name="T7" fmla="*/ 24 h 64"/>
                  <a:gd name="T8" fmla="*/ 216 w 520"/>
                  <a:gd name="T9" fmla="*/ 16 h 64"/>
                  <a:gd name="T10" fmla="*/ 104 w 520"/>
                  <a:gd name="T11" fmla="*/ 0 h 64"/>
                  <a:gd name="T12" fmla="*/ 0 w 520"/>
                  <a:gd name="T13" fmla="*/ 0 h 64"/>
                  <a:gd name="T14" fmla="*/ 0 w 520"/>
                  <a:gd name="T15" fmla="*/ 8 h 64"/>
                  <a:gd name="T16" fmla="*/ 0 w 520"/>
                  <a:gd name="T17" fmla="*/ 32 h 64"/>
                  <a:gd name="T18" fmla="*/ 0 w 520"/>
                  <a:gd name="T19" fmla="*/ 48 h 64"/>
                  <a:gd name="T20" fmla="*/ 0 w 520"/>
                  <a:gd name="T2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0" h="64">
                    <a:moveTo>
                      <a:pt x="520" y="40"/>
                    </a:moveTo>
                    <a:lnTo>
                      <a:pt x="432" y="32"/>
                    </a:lnTo>
                    <a:lnTo>
                      <a:pt x="352" y="32"/>
                    </a:lnTo>
                    <a:lnTo>
                      <a:pt x="280" y="24"/>
                    </a:lnTo>
                    <a:lnTo>
                      <a:pt x="216" y="16"/>
                    </a:lnTo>
                    <a:lnTo>
                      <a:pt x="104" y="0"/>
                    </a:lnTo>
                    <a:lnTo>
                      <a:pt x="0" y="0"/>
                    </a:lnTo>
                    <a:lnTo>
                      <a:pt x="0" y="8"/>
                    </a:lnTo>
                    <a:lnTo>
                      <a:pt x="0" y="32"/>
                    </a:lnTo>
                    <a:lnTo>
                      <a:pt x="0" y="48"/>
                    </a:lnTo>
                    <a:lnTo>
                      <a:pt x="0" y="64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62" name="Freeform 57"/>
              <p:cNvSpPr>
                <a:spLocks/>
              </p:cNvSpPr>
              <p:nvPr/>
            </p:nvSpPr>
            <p:spPr bwMode="auto">
              <a:xfrm>
                <a:off x="4080" y="2408"/>
                <a:ext cx="784" cy="80"/>
              </a:xfrm>
              <a:custGeom>
                <a:avLst/>
                <a:gdLst>
                  <a:gd name="T0" fmla="*/ 784 w 784"/>
                  <a:gd name="T1" fmla="*/ 40 h 80"/>
                  <a:gd name="T2" fmla="*/ 696 w 784"/>
                  <a:gd name="T3" fmla="*/ 40 h 80"/>
                  <a:gd name="T4" fmla="*/ 624 w 784"/>
                  <a:gd name="T5" fmla="*/ 32 h 80"/>
                  <a:gd name="T6" fmla="*/ 560 w 784"/>
                  <a:gd name="T7" fmla="*/ 24 h 80"/>
                  <a:gd name="T8" fmla="*/ 496 w 784"/>
                  <a:gd name="T9" fmla="*/ 16 h 80"/>
                  <a:gd name="T10" fmla="*/ 392 w 784"/>
                  <a:gd name="T11" fmla="*/ 8 h 80"/>
                  <a:gd name="T12" fmla="*/ 304 w 784"/>
                  <a:gd name="T13" fmla="*/ 0 h 80"/>
                  <a:gd name="T14" fmla="*/ 248 w 784"/>
                  <a:gd name="T15" fmla="*/ 0 h 80"/>
                  <a:gd name="T16" fmla="*/ 208 w 784"/>
                  <a:gd name="T17" fmla="*/ 0 h 80"/>
                  <a:gd name="T18" fmla="*/ 168 w 784"/>
                  <a:gd name="T19" fmla="*/ 8 h 80"/>
                  <a:gd name="T20" fmla="*/ 136 w 784"/>
                  <a:gd name="T21" fmla="*/ 8 h 80"/>
                  <a:gd name="T22" fmla="*/ 104 w 784"/>
                  <a:gd name="T23" fmla="*/ 16 h 80"/>
                  <a:gd name="T24" fmla="*/ 72 w 784"/>
                  <a:gd name="T25" fmla="*/ 24 h 80"/>
                  <a:gd name="T26" fmla="*/ 40 w 784"/>
                  <a:gd name="T27" fmla="*/ 24 h 80"/>
                  <a:gd name="T28" fmla="*/ 0 w 784"/>
                  <a:gd name="T29" fmla="*/ 32 h 80"/>
                  <a:gd name="T30" fmla="*/ 0 w 784"/>
                  <a:gd name="T31" fmla="*/ 40 h 80"/>
                  <a:gd name="T32" fmla="*/ 0 w 784"/>
                  <a:gd name="T33" fmla="*/ 56 h 80"/>
                  <a:gd name="T34" fmla="*/ 0 w 784"/>
                  <a:gd name="T35" fmla="*/ 72 h 80"/>
                  <a:gd name="T36" fmla="*/ 0 w 784"/>
                  <a:gd name="T37" fmla="*/ 8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84" h="80">
                    <a:moveTo>
                      <a:pt x="784" y="40"/>
                    </a:moveTo>
                    <a:lnTo>
                      <a:pt x="696" y="40"/>
                    </a:lnTo>
                    <a:lnTo>
                      <a:pt x="624" y="32"/>
                    </a:lnTo>
                    <a:lnTo>
                      <a:pt x="560" y="24"/>
                    </a:lnTo>
                    <a:lnTo>
                      <a:pt x="496" y="16"/>
                    </a:lnTo>
                    <a:lnTo>
                      <a:pt x="392" y="8"/>
                    </a:lnTo>
                    <a:lnTo>
                      <a:pt x="304" y="0"/>
                    </a:lnTo>
                    <a:lnTo>
                      <a:pt x="248" y="0"/>
                    </a:lnTo>
                    <a:lnTo>
                      <a:pt x="208" y="0"/>
                    </a:lnTo>
                    <a:lnTo>
                      <a:pt x="168" y="8"/>
                    </a:lnTo>
                    <a:lnTo>
                      <a:pt x="136" y="8"/>
                    </a:lnTo>
                    <a:lnTo>
                      <a:pt x="104" y="16"/>
                    </a:lnTo>
                    <a:lnTo>
                      <a:pt x="72" y="24"/>
                    </a:lnTo>
                    <a:lnTo>
                      <a:pt x="40" y="24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56"/>
                    </a:lnTo>
                    <a:lnTo>
                      <a:pt x="0" y="72"/>
                    </a:lnTo>
                    <a:lnTo>
                      <a:pt x="0" y="8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63" name="Line 58"/>
              <p:cNvSpPr>
                <a:spLocks noChangeShapeType="1"/>
              </p:cNvSpPr>
              <p:nvPr/>
            </p:nvSpPr>
            <p:spPr bwMode="auto">
              <a:xfrm>
                <a:off x="4824" y="2376"/>
                <a:ext cx="16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64" name="Line 59"/>
              <p:cNvSpPr>
                <a:spLocks noChangeShapeType="1"/>
              </p:cNvSpPr>
              <p:nvPr/>
            </p:nvSpPr>
            <p:spPr bwMode="auto">
              <a:xfrm flipV="1">
                <a:off x="4824" y="2384"/>
                <a:ext cx="16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65" name="Line 60"/>
              <p:cNvSpPr>
                <a:spLocks noChangeShapeType="1"/>
              </p:cNvSpPr>
              <p:nvPr/>
            </p:nvSpPr>
            <p:spPr bwMode="auto">
              <a:xfrm flipV="1">
                <a:off x="4824" y="2424"/>
                <a:ext cx="16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66" name="Line 61"/>
              <p:cNvSpPr>
                <a:spLocks noChangeShapeType="1"/>
              </p:cNvSpPr>
              <p:nvPr/>
            </p:nvSpPr>
            <p:spPr bwMode="auto">
              <a:xfrm>
                <a:off x="4824" y="2416"/>
                <a:ext cx="16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67" name="Line 62"/>
              <p:cNvSpPr>
                <a:spLocks noChangeShapeType="1"/>
              </p:cNvSpPr>
              <p:nvPr/>
            </p:nvSpPr>
            <p:spPr bwMode="auto">
              <a:xfrm flipV="1">
                <a:off x="4824" y="2464"/>
                <a:ext cx="16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68" name="Line 63"/>
              <p:cNvSpPr>
                <a:spLocks noChangeShapeType="1"/>
              </p:cNvSpPr>
              <p:nvPr/>
            </p:nvSpPr>
            <p:spPr bwMode="auto">
              <a:xfrm>
                <a:off x="4824" y="2456"/>
                <a:ext cx="16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69" name="Line 64"/>
              <p:cNvSpPr>
                <a:spLocks noChangeShapeType="1"/>
              </p:cNvSpPr>
              <p:nvPr/>
            </p:nvSpPr>
            <p:spPr bwMode="auto">
              <a:xfrm flipH="1">
                <a:off x="4824" y="2504"/>
                <a:ext cx="16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70" name="Line 65"/>
              <p:cNvSpPr>
                <a:spLocks noChangeShapeType="1"/>
              </p:cNvSpPr>
              <p:nvPr/>
            </p:nvSpPr>
            <p:spPr bwMode="auto">
              <a:xfrm flipH="1" flipV="1">
                <a:off x="4824" y="2512"/>
                <a:ext cx="16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71" name="Line 66"/>
              <p:cNvSpPr>
                <a:spLocks noChangeShapeType="1"/>
              </p:cNvSpPr>
              <p:nvPr/>
            </p:nvSpPr>
            <p:spPr bwMode="auto">
              <a:xfrm flipH="1" flipV="1">
                <a:off x="4824" y="2552"/>
                <a:ext cx="16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72" name="Line 67"/>
              <p:cNvSpPr>
                <a:spLocks noChangeShapeType="1"/>
              </p:cNvSpPr>
              <p:nvPr/>
            </p:nvSpPr>
            <p:spPr bwMode="auto">
              <a:xfrm flipH="1">
                <a:off x="4824" y="2544"/>
                <a:ext cx="16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73" name="Line 68"/>
              <p:cNvSpPr>
                <a:spLocks noChangeShapeType="1"/>
              </p:cNvSpPr>
              <p:nvPr/>
            </p:nvSpPr>
            <p:spPr bwMode="auto">
              <a:xfrm flipH="1" flipV="1">
                <a:off x="4824" y="2592"/>
                <a:ext cx="16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74" name="Line 69"/>
              <p:cNvSpPr>
                <a:spLocks noChangeShapeType="1"/>
              </p:cNvSpPr>
              <p:nvPr/>
            </p:nvSpPr>
            <p:spPr bwMode="auto">
              <a:xfrm flipH="1">
                <a:off x="4824" y="2584"/>
                <a:ext cx="16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75" name="Line 70"/>
              <p:cNvSpPr>
                <a:spLocks noChangeShapeType="1"/>
              </p:cNvSpPr>
              <p:nvPr/>
            </p:nvSpPr>
            <p:spPr bwMode="auto">
              <a:xfrm flipV="1">
                <a:off x="4072" y="2472"/>
                <a:ext cx="8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76" name="Line 71"/>
              <p:cNvSpPr>
                <a:spLocks noChangeShapeType="1"/>
              </p:cNvSpPr>
              <p:nvPr/>
            </p:nvSpPr>
            <p:spPr bwMode="auto">
              <a:xfrm flipH="1" flipV="1">
                <a:off x="4080" y="2472"/>
                <a:ext cx="8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77" name="Line 72"/>
              <p:cNvSpPr>
                <a:spLocks noChangeShapeType="1"/>
              </p:cNvSpPr>
              <p:nvPr/>
            </p:nvSpPr>
            <p:spPr bwMode="auto">
              <a:xfrm flipV="1">
                <a:off x="4336" y="2464"/>
                <a:ext cx="8" cy="2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78" name="Line 73"/>
              <p:cNvSpPr>
                <a:spLocks noChangeShapeType="1"/>
              </p:cNvSpPr>
              <p:nvPr/>
            </p:nvSpPr>
            <p:spPr bwMode="auto">
              <a:xfrm flipH="1" flipV="1">
                <a:off x="4344" y="2464"/>
                <a:ext cx="8" cy="2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79" name="Line 74"/>
              <p:cNvSpPr>
                <a:spLocks noChangeShapeType="1"/>
              </p:cNvSpPr>
              <p:nvPr/>
            </p:nvSpPr>
            <p:spPr bwMode="auto">
              <a:xfrm>
                <a:off x="4744" y="2488"/>
                <a:ext cx="16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80" name="Line 75"/>
              <p:cNvSpPr>
                <a:spLocks noChangeShapeType="1"/>
              </p:cNvSpPr>
              <p:nvPr/>
            </p:nvSpPr>
            <p:spPr bwMode="auto">
              <a:xfrm>
                <a:off x="4792" y="2488"/>
                <a:ext cx="16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81" name="Line 76"/>
              <p:cNvSpPr>
                <a:spLocks noChangeShapeType="1"/>
              </p:cNvSpPr>
              <p:nvPr/>
            </p:nvSpPr>
            <p:spPr bwMode="auto">
              <a:xfrm>
                <a:off x="4832" y="2488"/>
                <a:ext cx="16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82" name="Freeform 77"/>
              <p:cNvSpPr>
                <a:spLocks/>
              </p:cNvSpPr>
              <p:nvPr/>
            </p:nvSpPr>
            <p:spPr bwMode="auto">
              <a:xfrm>
                <a:off x="3544" y="2536"/>
                <a:ext cx="1320" cy="96"/>
              </a:xfrm>
              <a:custGeom>
                <a:avLst/>
                <a:gdLst>
                  <a:gd name="T0" fmla="*/ 1320 w 1320"/>
                  <a:gd name="T1" fmla="*/ 64 h 96"/>
                  <a:gd name="T2" fmla="*/ 1240 w 1320"/>
                  <a:gd name="T3" fmla="*/ 64 h 96"/>
                  <a:gd name="T4" fmla="*/ 1176 w 1320"/>
                  <a:gd name="T5" fmla="*/ 64 h 96"/>
                  <a:gd name="T6" fmla="*/ 1112 w 1320"/>
                  <a:gd name="T7" fmla="*/ 72 h 96"/>
                  <a:gd name="T8" fmla="*/ 1056 w 1320"/>
                  <a:gd name="T9" fmla="*/ 80 h 96"/>
                  <a:gd name="T10" fmla="*/ 944 w 1320"/>
                  <a:gd name="T11" fmla="*/ 96 h 96"/>
                  <a:gd name="T12" fmla="*/ 824 w 1320"/>
                  <a:gd name="T13" fmla="*/ 96 h 96"/>
                  <a:gd name="T14" fmla="*/ 768 w 1320"/>
                  <a:gd name="T15" fmla="*/ 96 h 96"/>
                  <a:gd name="T16" fmla="*/ 720 w 1320"/>
                  <a:gd name="T17" fmla="*/ 96 h 96"/>
                  <a:gd name="T18" fmla="*/ 672 w 1320"/>
                  <a:gd name="T19" fmla="*/ 88 h 96"/>
                  <a:gd name="T20" fmla="*/ 632 w 1320"/>
                  <a:gd name="T21" fmla="*/ 80 h 96"/>
                  <a:gd name="T22" fmla="*/ 552 w 1320"/>
                  <a:gd name="T23" fmla="*/ 72 h 96"/>
                  <a:gd name="T24" fmla="*/ 472 w 1320"/>
                  <a:gd name="T25" fmla="*/ 48 h 96"/>
                  <a:gd name="T26" fmla="*/ 384 w 1320"/>
                  <a:gd name="T27" fmla="*/ 32 h 96"/>
                  <a:gd name="T28" fmla="*/ 280 w 1320"/>
                  <a:gd name="T29" fmla="*/ 16 h 96"/>
                  <a:gd name="T30" fmla="*/ 224 w 1320"/>
                  <a:gd name="T31" fmla="*/ 16 h 96"/>
                  <a:gd name="T32" fmla="*/ 152 w 1320"/>
                  <a:gd name="T33" fmla="*/ 8 h 96"/>
                  <a:gd name="T34" fmla="*/ 80 w 1320"/>
                  <a:gd name="T35" fmla="*/ 8 h 96"/>
                  <a:gd name="T36" fmla="*/ 0 w 1320"/>
                  <a:gd name="T37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20" h="96">
                    <a:moveTo>
                      <a:pt x="1320" y="64"/>
                    </a:moveTo>
                    <a:lnTo>
                      <a:pt x="1240" y="64"/>
                    </a:lnTo>
                    <a:lnTo>
                      <a:pt x="1176" y="64"/>
                    </a:lnTo>
                    <a:lnTo>
                      <a:pt x="1112" y="72"/>
                    </a:lnTo>
                    <a:lnTo>
                      <a:pt x="1056" y="80"/>
                    </a:lnTo>
                    <a:lnTo>
                      <a:pt x="944" y="96"/>
                    </a:lnTo>
                    <a:lnTo>
                      <a:pt x="824" y="96"/>
                    </a:lnTo>
                    <a:lnTo>
                      <a:pt x="768" y="96"/>
                    </a:lnTo>
                    <a:lnTo>
                      <a:pt x="720" y="96"/>
                    </a:lnTo>
                    <a:lnTo>
                      <a:pt x="672" y="88"/>
                    </a:lnTo>
                    <a:lnTo>
                      <a:pt x="632" y="80"/>
                    </a:lnTo>
                    <a:lnTo>
                      <a:pt x="552" y="72"/>
                    </a:lnTo>
                    <a:lnTo>
                      <a:pt x="472" y="48"/>
                    </a:lnTo>
                    <a:lnTo>
                      <a:pt x="384" y="32"/>
                    </a:lnTo>
                    <a:lnTo>
                      <a:pt x="280" y="16"/>
                    </a:lnTo>
                    <a:lnTo>
                      <a:pt x="224" y="16"/>
                    </a:lnTo>
                    <a:lnTo>
                      <a:pt x="152" y="8"/>
                    </a:lnTo>
                    <a:lnTo>
                      <a:pt x="80" y="8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83" name="Freeform 78"/>
              <p:cNvSpPr>
                <a:spLocks/>
              </p:cNvSpPr>
              <p:nvPr/>
            </p:nvSpPr>
            <p:spPr bwMode="auto">
              <a:xfrm>
                <a:off x="3544" y="2512"/>
                <a:ext cx="1320" cy="104"/>
              </a:xfrm>
              <a:custGeom>
                <a:avLst/>
                <a:gdLst>
                  <a:gd name="T0" fmla="*/ 1320 w 1320"/>
                  <a:gd name="T1" fmla="*/ 64 h 104"/>
                  <a:gd name="T2" fmla="*/ 1232 w 1320"/>
                  <a:gd name="T3" fmla="*/ 64 h 104"/>
                  <a:gd name="T4" fmla="*/ 1160 w 1320"/>
                  <a:gd name="T5" fmla="*/ 72 h 104"/>
                  <a:gd name="T6" fmla="*/ 1096 w 1320"/>
                  <a:gd name="T7" fmla="*/ 80 h 104"/>
                  <a:gd name="T8" fmla="*/ 1040 w 1320"/>
                  <a:gd name="T9" fmla="*/ 88 h 104"/>
                  <a:gd name="T10" fmla="*/ 928 w 1320"/>
                  <a:gd name="T11" fmla="*/ 96 h 104"/>
                  <a:gd name="T12" fmla="*/ 824 w 1320"/>
                  <a:gd name="T13" fmla="*/ 104 h 104"/>
                  <a:gd name="T14" fmla="*/ 728 w 1320"/>
                  <a:gd name="T15" fmla="*/ 96 h 104"/>
                  <a:gd name="T16" fmla="*/ 640 w 1320"/>
                  <a:gd name="T17" fmla="*/ 88 h 104"/>
                  <a:gd name="T18" fmla="*/ 552 w 1320"/>
                  <a:gd name="T19" fmla="*/ 72 h 104"/>
                  <a:gd name="T20" fmla="*/ 472 w 1320"/>
                  <a:gd name="T21" fmla="*/ 56 h 104"/>
                  <a:gd name="T22" fmla="*/ 376 w 1320"/>
                  <a:gd name="T23" fmla="*/ 32 h 104"/>
                  <a:gd name="T24" fmla="*/ 272 w 1320"/>
                  <a:gd name="T25" fmla="*/ 16 h 104"/>
                  <a:gd name="T26" fmla="*/ 208 w 1320"/>
                  <a:gd name="T27" fmla="*/ 8 h 104"/>
                  <a:gd name="T28" fmla="*/ 144 w 1320"/>
                  <a:gd name="T29" fmla="*/ 8 h 104"/>
                  <a:gd name="T30" fmla="*/ 72 w 1320"/>
                  <a:gd name="T31" fmla="*/ 0 h 104"/>
                  <a:gd name="T32" fmla="*/ 0 w 1320"/>
                  <a:gd name="T33" fmla="*/ 0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20" h="104">
                    <a:moveTo>
                      <a:pt x="1320" y="64"/>
                    </a:moveTo>
                    <a:lnTo>
                      <a:pt x="1232" y="64"/>
                    </a:lnTo>
                    <a:lnTo>
                      <a:pt x="1160" y="72"/>
                    </a:lnTo>
                    <a:lnTo>
                      <a:pt x="1096" y="80"/>
                    </a:lnTo>
                    <a:lnTo>
                      <a:pt x="1040" y="88"/>
                    </a:lnTo>
                    <a:lnTo>
                      <a:pt x="928" y="96"/>
                    </a:lnTo>
                    <a:lnTo>
                      <a:pt x="824" y="104"/>
                    </a:lnTo>
                    <a:lnTo>
                      <a:pt x="728" y="96"/>
                    </a:lnTo>
                    <a:lnTo>
                      <a:pt x="640" y="88"/>
                    </a:lnTo>
                    <a:lnTo>
                      <a:pt x="552" y="72"/>
                    </a:lnTo>
                    <a:lnTo>
                      <a:pt x="472" y="56"/>
                    </a:lnTo>
                    <a:lnTo>
                      <a:pt x="376" y="32"/>
                    </a:lnTo>
                    <a:lnTo>
                      <a:pt x="272" y="16"/>
                    </a:lnTo>
                    <a:lnTo>
                      <a:pt x="208" y="8"/>
                    </a:lnTo>
                    <a:lnTo>
                      <a:pt x="144" y="8"/>
                    </a:lnTo>
                    <a:lnTo>
                      <a:pt x="72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84" name="Freeform 79"/>
              <p:cNvSpPr>
                <a:spLocks/>
              </p:cNvSpPr>
              <p:nvPr/>
            </p:nvSpPr>
            <p:spPr bwMode="auto">
              <a:xfrm>
                <a:off x="3544" y="2496"/>
                <a:ext cx="1320" cy="96"/>
              </a:xfrm>
              <a:custGeom>
                <a:avLst/>
                <a:gdLst>
                  <a:gd name="T0" fmla="*/ 1320 w 1320"/>
                  <a:gd name="T1" fmla="*/ 56 h 96"/>
                  <a:gd name="T2" fmla="*/ 1264 w 1320"/>
                  <a:gd name="T3" fmla="*/ 64 h 96"/>
                  <a:gd name="T4" fmla="*/ 1216 w 1320"/>
                  <a:gd name="T5" fmla="*/ 64 h 96"/>
                  <a:gd name="T6" fmla="*/ 1176 w 1320"/>
                  <a:gd name="T7" fmla="*/ 64 h 96"/>
                  <a:gd name="T8" fmla="*/ 1144 w 1320"/>
                  <a:gd name="T9" fmla="*/ 64 h 96"/>
                  <a:gd name="T10" fmla="*/ 1080 w 1320"/>
                  <a:gd name="T11" fmla="*/ 72 h 96"/>
                  <a:gd name="T12" fmla="*/ 1032 w 1320"/>
                  <a:gd name="T13" fmla="*/ 80 h 96"/>
                  <a:gd name="T14" fmla="*/ 984 w 1320"/>
                  <a:gd name="T15" fmla="*/ 88 h 96"/>
                  <a:gd name="T16" fmla="*/ 944 w 1320"/>
                  <a:gd name="T17" fmla="*/ 96 h 96"/>
                  <a:gd name="T18" fmla="*/ 888 w 1320"/>
                  <a:gd name="T19" fmla="*/ 96 h 96"/>
                  <a:gd name="T20" fmla="*/ 824 w 1320"/>
                  <a:gd name="T21" fmla="*/ 96 h 96"/>
                  <a:gd name="T22" fmla="*/ 720 w 1320"/>
                  <a:gd name="T23" fmla="*/ 96 h 96"/>
                  <a:gd name="T24" fmla="*/ 632 w 1320"/>
                  <a:gd name="T25" fmla="*/ 80 h 96"/>
                  <a:gd name="T26" fmla="*/ 552 w 1320"/>
                  <a:gd name="T27" fmla="*/ 64 h 96"/>
                  <a:gd name="T28" fmla="*/ 472 w 1320"/>
                  <a:gd name="T29" fmla="*/ 48 h 96"/>
                  <a:gd name="T30" fmla="*/ 384 w 1320"/>
                  <a:gd name="T31" fmla="*/ 32 h 96"/>
                  <a:gd name="T32" fmla="*/ 280 w 1320"/>
                  <a:gd name="T33" fmla="*/ 16 h 96"/>
                  <a:gd name="T34" fmla="*/ 224 w 1320"/>
                  <a:gd name="T35" fmla="*/ 8 h 96"/>
                  <a:gd name="T36" fmla="*/ 152 w 1320"/>
                  <a:gd name="T37" fmla="*/ 0 h 96"/>
                  <a:gd name="T38" fmla="*/ 80 w 1320"/>
                  <a:gd name="T39" fmla="*/ 0 h 96"/>
                  <a:gd name="T40" fmla="*/ 0 w 1320"/>
                  <a:gd name="T41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320" h="96">
                    <a:moveTo>
                      <a:pt x="1320" y="56"/>
                    </a:moveTo>
                    <a:lnTo>
                      <a:pt x="1264" y="64"/>
                    </a:lnTo>
                    <a:lnTo>
                      <a:pt x="1216" y="64"/>
                    </a:lnTo>
                    <a:lnTo>
                      <a:pt x="1176" y="64"/>
                    </a:lnTo>
                    <a:lnTo>
                      <a:pt x="1144" y="64"/>
                    </a:lnTo>
                    <a:lnTo>
                      <a:pt x="1080" y="72"/>
                    </a:lnTo>
                    <a:lnTo>
                      <a:pt x="1032" y="80"/>
                    </a:lnTo>
                    <a:lnTo>
                      <a:pt x="984" y="88"/>
                    </a:lnTo>
                    <a:lnTo>
                      <a:pt x="944" y="96"/>
                    </a:lnTo>
                    <a:lnTo>
                      <a:pt x="888" y="96"/>
                    </a:lnTo>
                    <a:lnTo>
                      <a:pt x="824" y="96"/>
                    </a:lnTo>
                    <a:lnTo>
                      <a:pt x="720" y="96"/>
                    </a:lnTo>
                    <a:lnTo>
                      <a:pt x="632" y="80"/>
                    </a:lnTo>
                    <a:lnTo>
                      <a:pt x="552" y="64"/>
                    </a:lnTo>
                    <a:lnTo>
                      <a:pt x="472" y="48"/>
                    </a:lnTo>
                    <a:lnTo>
                      <a:pt x="384" y="32"/>
                    </a:lnTo>
                    <a:lnTo>
                      <a:pt x="280" y="16"/>
                    </a:lnTo>
                    <a:lnTo>
                      <a:pt x="224" y="8"/>
                    </a:lnTo>
                    <a:lnTo>
                      <a:pt x="152" y="0"/>
                    </a:lnTo>
                    <a:lnTo>
                      <a:pt x="80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85" name="Freeform 80"/>
              <p:cNvSpPr>
                <a:spLocks/>
              </p:cNvSpPr>
              <p:nvPr/>
            </p:nvSpPr>
            <p:spPr bwMode="auto">
              <a:xfrm>
                <a:off x="4344" y="2488"/>
                <a:ext cx="520" cy="64"/>
              </a:xfrm>
              <a:custGeom>
                <a:avLst/>
                <a:gdLst>
                  <a:gd name="T0" fmla="*/ 520 w 520"/>
                  <a:gd name="T1" fmla="*/ 24 h 64"/>
                  <a:gd name="T2" fmla="*/ 432 w 520"/>
                  <a:gd name="T3" fmla="*/ 32 h 64"/>
                  <a:gd name="T4" fmla="*/ 352 w 520"/>
                  <a:gd name="T5" fmla="*/ 32 h 64"/>
                  <a:gd name="T6" fmla="*/ 280 w 520"/>
                  <a:gd name="T7" fmla="*/ 40 h 64"/>
                  <a:gd name="T8" fmla="*/ 216 w 520"/>
                  <a:gd name="T9" fmla="*/ 48 h 64"/>
                  <a:gd name="T10" fmla="*/ 104 w 520"/>
                  <a:gd name="T11" fmla="*/ 64 h 64"/>
                  <a:gd name="T12" fmla="*/ 0 w 520"/>
                  <a:gd name="T13" fmla="*/ 64 h 64"/>
                  <a:gd name="T14" fmla="*/ 0 w 520"/>
                  <a:gd name="T15" fmla="*/ 56 h 64"/>
                  <a:gd name="T16" fmla="*/ 0 w 520"/>
                  <a:gd name="T17" fmla="*/ 32 h 64"/>
                  <a:gd name="T18" fmla="*/ 0 w 520"/>
                  <a:gd name="T19" fmla="*/ 16 h 64"/>
                  <a:gd name="T20" fmla="*/ 0 w 520"/>
                  <a:gd name="T21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0" h="64">
                    <a:moveTo>
                      <a:pt x="520" y="24"/>
                    </a:moveTo>
                    <a:lnTo>
                      <a:pt x="432" y="32"/>
                    </a:lnTo>
                    <a:lnTo>
                      <a:pt x="352" y="32"/>
                    </a:lnTo>
                    <a:lnTo>
                      <a:pt x="280" y="40"/>
                    </a:lnTo>
                    <a:lnTo>
                      <a:pt x="216" y="48"/>
                    </a:lnTo>
                    <a:lnTo>
                      <a:pt x="104" y="64"/>
                    </a:lnTo>
                    <a:lnTo>
                      <a:pt x="0" y="64"/>
                    </a:lnTo>
                    <a:lnTo>
                      <a:pt x="0" y="56"/>
                    </a:lnTo>
                    <a:lnTo>
                      <a:pt x="0" y="32"/>
                    </a:lnTo>
                    <a:lnTo>
                      <a:pt x="0" y="16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86" name="Freeform 81"/>
              <p:cNvSpPr>
                <a:spLocks/>
              </p:cNvSpPr>
              <p:nvPr/>
            </p:nvSpPr>
            <p:spPr bwMode="auto">
              <a:xfrm>
                <a:off x="4080" y="2496"/>
                <a:ext cx="784" cy="80"/>
              </a:xfrm>
              <a:custGeom>
                <a:avLst/>
                <a:gdLst>
                  <a:gd name="T0" fmla="*/ 784 w 784"/>
                  <a:gd name="T1" fmla="*/ 40 h 80"/>
                  <a:gd name="T2" fmla="*/ 696 w 784"/>
                  <a:gd name="T3" fmla="*/ 40 h 80"/>
                  <a:gd name="T4" fmla="*/ 624 w 784"/>
                  <a:gd name="T5" fmla="*/ 48 h 80"/>
                  <a:gd name="T6" fmla="*/ 560 w 784"/>
                  <a:gd name="T7" fmla="*/ 56 h 80"/>
                  <a:gd name="T8" fmla="*/ 496 w 784"/>
                  <a:gd name="T9" fmla="*/ 64 h 80"/>
                  <a:gd name="T10" fmla="*/ 392 w 784"/>
                  <a:gd name="T11" fmla="*/ 72 h 80"/>
                  <a:gd name="T12" fmla="*/ 304 w 784"/>
                  <a:gd name="T13" fmla="*/ 80 h 80"/>
                  <a:gd name="T14" fmla="*/ 248 w 784"/>
                  <a:gd name="T15" fmla="*/ 80 h 80"/>
                  <a:gd name="T16" fmla="*/ 208 w 784"/>
                  <a:gd name="T17" fmla="*/ 80 h 80"/>
                  <a:gd name="T18" fmla="*/ 168 w 784"/>
                  <a:gd name="T19" fmla="*/ 72 h 80"/>
                  <a:gd name="T20" fmla="*/ 136 w 784"/>
                  <a:gd name="T21" fmla="*/ 72 h 80"/>
                  <a:gd name="T22" fmla="*/ 104 w 784"/>
                  <a:gd name="T23" fmla="*/ 64 h 80"/>
                  <a:gd name="T24" fmla="*/ 72 w 784"/>
                  <a:gd name="T25" fmla="*/ 56 h 80"/>
                  <a:gd name="T26" fmla="*/ 40 w 784"/>
                  <a:gd name="T27" fmla="*/ 56 h 80"/>
                  <a:gd name="T28" fmla="*/ 0 w 784"/>
                  <a:gd name="T29" fmla="*/ 48 h 80"/>
                  <a:gd name="T30" fmla="*/ 0 w 784"/>
                  <a:gd name="T31" fmla="*/ 40 h 80"/>
                  <a:gd name="T32" fmla="*/ 0 w 784"/>
                  <a:gd name="T33" fmla="*/ 24 h 80"/>
                  <a:gd name="T34" fmla="*/ 0 w 784"/>
                  <a:gd name="T35" fmla="*/ 8 h 80"/>
                  <a:gd name="T36" fmla="*/ 0 w 784"/>
                  <a:gd name="T37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84" h="80">
                    <a:moveTo>
                      <a:pt x="784" y="40"/>
                    </a:moveTo>
                    <a:lnTo>
                      <a:pt x="696" y="40"/>
                    </a:lnTo>
                    <a:lnTo>
                      <a:pt x="624" y="48"/>
                    </a:lnTo>
                    <a:lnTo>
                      <a:pt x="560" y="56"/>
                    </a:lnTo>
                    <a:lnTo>
                      <a:pt x="496" y="64"/>
                    </a:lnTo>
                    <a:lnTo>
                      <a:pt x="392" y="72"/>
                    </a:lnTo>
                    <a:lnTo>
                      <a:pt x="304" y="80"/>
                    </a:lnTo>
                    <a:lnTo>
                      <a:pt x="248" y="80"/>
                    </a:lnTo>
                    <a:lnTo>
                      <a:pt x="208" y="80"/>
                    </a:lnTo>
                    <a:lnTo>
                      <a:pt x="168" y="72"/>
                    </a:lnTo>
                    <a:lnTo>
                      <a:pt x="136" y="72"/>
                    </a:lnTo>
                    <a:lnTo>
                      <a:pt x="104" y="64"/>
                    </a:lnTo>
                    <a:lnTo>
                      <a:pt x="72" y="56"/>
                    </a:lnTo>
                    <a:lnTo>
                      <a:pt x="40" y="56"/>
                    </a:lnTo>
                    <a:lnTo>
                      <a:pt x="0" y="48"/>
                    </a:lnTo>
                    <a:lnTo>
                      <a:pt x="0" y="40"/>
                    </a:lnTo>
                    <a:lnTo>
                      <a:pt x="0" y="24"/>
                    </a:lnTo>
                    <a:lnTo>
                      <a:pt x="0" y="8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87" name="Line 82"/>
              <p:cNvSpPr>
                <a:spLocks noChangeShapeType="1"/>
              </p:cNvSpPr>
              <p:nvPr/>
            </p:nvSpPr>
            <p:spPr bwMode="auto">
              <a:xfrm>
                <a:off x="3000" y="2480"/>
                <a:ext cx="8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88" name="Line 83"/>
              <p:cNvSpPr>
                <a:spLocks noChangeShapeType="1"/>
              </p:cNvSpPr>
              <p:nvPr/>
            </p:nvSpPr>
            <p:spPr bwMode="auto">
              <a:xfrm flipH="1">
                <a:off x="3008" y="2480"/>
                <a:ext cx="8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89" name="Line 84"/>
              <p:cNvSpPr>
                <a:spLocks noChangeShapeType="1"/>
              </p:cNvSpPr>
              <p:nvPr/>
            </p:nvSpPr>
            <p:spPr bwMode="auto">
              <a:xfrm>
                <a:off x="2736" y="2480"/>
                <a:ext cx="8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90" name="Line 85"/>
              <p:cNvSpPr>
                <a:spLocks noChangeShapeType="1"/>
              </p:cNvSpPr>
              <p:nvPr/>
            </p:nvSpPr>
            <p:spPr bwMode="auto">
              <a:xfrm flipH="1">
                <a:off x="2744" y="2480"/>
                <a:ext cx="8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91" name="Line 86"/>
              <p:cNvSpPr>
                <a:spLocks noChangeShapeType="1"/>
              </p:cNvSpPr>
              <p:nvPr/>
            </p:nvSpPr>
            <p:spPr bwMode="auto">
              <a:xfrm>
                <a:off x="2240" y="2376"/>
                <a:ext cx="16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92" name="Line 87"/>
              <p:cNvSpPr>
                <a:spLocks noChangeShapeType="1"/>
              </p:cNvSpPr>
              <p:nvPr/>
            </p:nvSpPr>
            <p:spPr bwMode="auto">
              <a:xfrm flipV="1">
                <a:off x="2240" y="2384"/>
                <a:ext cx="16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93" name="Line 88"/>
              <p:cNvSpPr>
                <a:spLocks noChangeShapeType="1"/>
              </p:cNvSpPr>
              <p:nvPr/>
            </p:nvSpPr>
            <p:spPr bwMode="auto">
              <a:xfrm flipV="1">
                <a:off x="2240" y="2424"/>
                <a:ext cx="16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94" name="Line 89"/>
              <p:cNvSpPr>
                <a:spLocks noChangeShapeType="1"/>
              </p:cNvSpPr>
              <p:nvPr/>
            </p:nvSpPr>
            <p:spPr bwMode="auto">
              <a:xfrm>
                <a:off x="2240" y="2416"/>
                <a:ext cx="16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95" name="Line 90"/>
              <p:cNvSpPr>
                <a:spLocks noChangeShapeType="1"/>
              </p:cNvSpPr>
              <p:nvPr/>
            </p:nvSpPr>
            <p:spPr bwMode="auto">
              <a:xfrm flipV="1">
                <a:off x="2240" y="2464"/>
                <a:ext cx="16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96" name="Line 91"/>
              <p:cNvSpPr>
                <a:spLocks noChangeShapeType="1"/>
              </p:cNvSpPr>
              <p:nvPr/>
            </p:nvSpPr>
            <p:spPr bwMode="auto">
              <a:xfrm>
                <a:off x="2240" y="2456"/>
                <a:ext cx="16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97" name="Line 92"/>
              <p:cNvSpPr>
                <a:spLocks noChangeShapeType="1"/>
              </p:cNvSpPr>
              <p:nvPr/>
            </p:nvSpPr>
            <p:spPr bwMode="auto">
              <a:xfrm flipH="1">
                <a:off x="2240" y="2504"/>
                <a:ext cx="16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98" name="Line 93"/>
              <p:cNvSpPr>
                <a:spLocks noChangeShapeType="1"/>
              </p:cNvSpPr>
              <p:nvPr/>
            </p:nvSpPr>
            <p:spPr bwMode="auto">
              <a:xfrm flipH="1" flipV="1">
                <a:off x="2240" y="2512"/>
                <a:ext cx="16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99" name="Line 94"/>
              <p:cNvSpPr>
                <a:spLocks noChangeShapeType="1"/>
              </p:cNvSpPr>
              <p:nvPr/>
            </p:nvSpPr>
            <p:spPr bwMode="auto">
              <a:xfrm flipH="1" flipV="1">
                <a:off x="2240" y="2592"/>
                <a:ext cx="16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00" name="Line 95"/>
              <p:cNvSpPr>
                <a:spLocks noChangeShapeType="1"/>
              </p:cNvSpPr>
              <p:nvPr/>
            </p:nvSpPr>
            <p:spPr bwMode="auto">
              <a:xfrm flipH="1">
                <a:off x="2240" y="2584"/>
                <a:ext cx="16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01" name="Line 96"/>
              <p:cNvSpPr>
                <a:spLocks noChangeShapeType="1"/>
              </p:cNvSpPr>
              <p:nvPr/>
            </p:nvSpPr>
            <p:spPr bwMode="auto">
              <a:xfrm flipH="1">
                <a:off x="2320" y="2488"/>
                <a:ext cx="16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02" name="Line 97"/>
              <p:cNvSpPr>
                <a:spLocks noChangeShapeType="1"/>
              </p:cNvSpPr>
              <p:nvPr/>
            </p:nvSpPr>
            <p:spPr bwMode="auto">
              <a:xfrm flipH="1">
                <a:off x="2280" y="2488"/>
                <a:ext cx="16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03" name="Line 98"/>
              <p:cNvSpPr>
                <a:spLocks noChangeShapeType="1"/>
              </p:cNvSpPr>
              <p:nvPr/>
            </p:nvSpPr>
            <p:spPr bwMode="auto">
              <a:xfrm flipH="1">
                <a:off x="2232" y="2488"/>
                <a:ext cx="16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04" name="Line 99"/>
              <p:cNvSpPr>
                <a:spLocks noChangeShapeType="1"/>
              </p:cNvSpPr>
              <p:nvPr/>
            </p:nvSpPr>
            <p:spPr bwMode="auto">
              <a:xfrm flipH="1" flipV="1">
                <a:off x="2240" y="2552"/>
                <a:ext cx="16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05" name="Line 100"/>
              <p:cNvSpPr>
                <a:spLocks noChangeShapeType="1"/>
              </p:cNvSpPr>
              <p:nvPr/>
            </p:nvSpPr>
            <p:spPr bwMode="auto">
              <a:xfrm flipH="1">
                <a:off x="2240" y="2544"/>
                <a:ext cx="16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06" name="Freeform 101"/>
              <p:cNvSpPr>
                <a:spLocks/>
              </p:cNvSpPr>
              <p:nvPr/>
            </p:nvSpPr>
            <p:spPr bwMode="auto">
              <a:xfrm>
                <a:off x="2232" y="2352"/>
                <a:ext cx="1312" cy="96"/>
              </a:xfrm>
              <a:custGeom>
                <a:avLst/>
                <a:gdLst>
                  <a:gd name="T0" fmla="*/ 0 w 1312"/>
                  <a:gd name="T1" fmla="*/ 32 h 96"/>
                  <a:gd name="T2" fmla="*/ 72 w 1312"/>
                  <a:gd name="T3" fmla="*/ 32 h 96"/>
                  <a:gd name="T4" fmla="*/ 144 w 1312"/>
                  <a:gd name="T5" fmla="*/ 32 h 96"/>
                  <a:gd name="T6" fmla="*/ 200 w 1312"/>
                  <a:gd name="T7" fmla="*/ 24 h 96"/>
                  <a:gd name="T8" fmla="*/ 264 w 1312"/>
                  <a:gd name="T9" fmla="*/ 16 h 96"/>
                  <a:gd name="T10" fmla="*/ 376 w 1312"/>
                  <a:gd name="T11" fmla="*/ 0 h 96"/>
                  <a:gd name="T12" fmla="*/ 488 w 1312"/>
                  <a:gd name="T13" fmla="*/ 0 h 96"/>
                  <a:gd name="T14" fmla="*/ 544 w 1312"/>
                  <a:gd name="T15" fmla="*/ 0 h 96"/>
                  <a:gd name="T16" fmla="*/ 592 w 1312"/>
                  <a:gd name="T17" fmla="*/ 0 h 96"/>
                  <a:gd name="T18" fmla="*/ 640 w 1312"/>
                  <a:gd name="T19" fmla="*/ 8 h 96"/>
                  <a:gd name="T20" fmla="*/ 688 w 1312"/>
                  <a:gd name="T21" fmla="*/ 16 h 96"/>
                  <a:gd name="T22" fmla="*/ 768 w 1312"/>
                  <a:gd name="T23" fmla="*/ 24 h 96"/>
                  <a:gd name="T24" fmla="*/ 848 w 1312"/>
                  <a:gd name="T25" fmla="*/ 48 h 96"/>
                  <a:gd name="T26" fmla="*/ 936 w 1312"/>
                  <a:gd name="T27" fmla="*/ 64 h 96"/>
                  <a:gd name="T28" fmla="*/ 1032 w 1312"/>
                  <a:gd name="T29" fmla="*/ 80 h 96"/>
                  <a:gd name="T30" fmla="*/ 1096 w 1312"/>
                  <a:gd name="T31" fmla="*/ 80 h 96"/>
                  <a:gd name="T32" fmla="*/ 1160 w 1312"/>
                  <a:gd name="T33" fmla="*/ 88 h 96"/>
                  <a:gd name="T34" fmla="*/ 1232 w 1312"/>
                  <a:gd name="T35" fmla="*/ 88 h 96"/>
                  <a:gd name="T36" fmla="*/ 1312 w 1312"/>
                  <a:gd name="T37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12" h="96">
                    <a:moveTo>
                      <a:pt x="0" y="32"/>
                    </a:moveTo>
                    <a:lnTo>
                      <a:pt x="72" y="32"/>
                    </a:lnTo>
                    <a:lnTo>
                      <a:pt x="144" y="32"/>
                    </a:lnTo>
                    <a:lnTo>
                      <a:pt x="200" y="24"/>
                    </a:lnTo>
                    <a:lnTo>
                      <a:pt x="264" y="16"/>
                    </a:lnTo>
                    <a:lnTo>
                      <a:pt x="376" y="0"/>
                    </a:lnTo>
                    <a:lnTo>
                      <a:pt x="488" y="0"/>
                    </a:lnTo>
                    <a:lnTo>
                      <a:pt x="544" y="0"/>
                    </a:lnTo>
                    <a:lnTo>
                      <a:pt x="592" y="0"/>
                    </a:lnTo>
                    <a:lnTo>
                      <a:pt x="640" y="8"/>
                    </a:lnTo>
                    <a:lnTo>
                      <a:pt x="688" y="16"/>
                    </a:lnTo>
                    <a:lnTo>
                      <a:pt x="768" y="24"/>
                    </a:lnTo>
                    <a:lnTo>
                      <a:pt x="848" y="48"/>
                    </a:lnTo>
                    <a:lnTo>
                      <a:pt x="936" y="64"/>
                    </a:lnTo>
                    <a:lnTo>
                      <a:pt x="1032" y="80"/>
                    </a:lnTo>
                    <a:lnTo>
                      <a:pt x="1096" y="80"/>
                    </a:lnTo>
                    <a:lnTo>
                      <a:pt x="1160" y="88"/>
                    </a:lnTo>
                    <a:lnTo>
                      <a:pt x="1232" y="88"/>
                    </a:lnTo>
                    <a:lnTo>
                      <a:pt x="1312" y="96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07" name="Freeform 102"/>
              <p:cNvSpPr>
                <a:spLocks/>
              </p:cNvSpPr>
              <p:nvPr/>
            </p:nvSpPr>
            <p:spPr bwMode="auto">
              <a:xfrm>
                <a:off x="2232" y="2368"/>
                <a:ext cx="1312" cy="104"/>
              </a:xfrm>
              <a:custGeom>
                <a:avLst/>
                <a:gdLst>
                  <a:gd name="T0" fmla="*/ 0 w 1312"/>
                  <a:gd name="T1" fmla="*/ 40 h 104"/>
                  <a:gd name="T2" fmla="*/ 80 w 1312"/>
                  <a:gd name="T3" fmla="*/ 40 h 104"/>
                  <a:gd name="T4" fmla="*/ 152 w 1312"/>
                  <a:gd name="T5" fmla="*/ 32 h 104"/>
                  <a:gd name="T6" fmla="*/ 216 w 1312"/>
                  <a:gd name="T7" fmla="*/ 24 h 104"/>
                  <a:gd name="T8" fmla="*/ 280 w 1312"/>
                  <a:gd name="T9" fmla="*/ 16 h 104"/>
                  <a:gd name="T10" fmla="*/ 384 w 1312"/>
                  <a:gd name="T11" fmla="*/ 8 h 104"/>
                  <a:gd name="T12" fmla="*/ 488 w 1312"/>
                  <a:gd name="T13" fmla="*/ 0 h 104"/>
                  <a:gd name="T14" fmla="*/ 584 w 1312"/>
                  <a:gd name="T15" fmla="*/ 8 h 104"/>
                  <a:gd name="T16" fmla="*/ 672 w 1312"/>
                  <a:gd name="T17" fmla="*/ 16 h 104"/>
                  <a:gd name="T18" fmla="*/ 760 w 1312"/>
                  <a:gd name="T19" fmla="*/ 32 h 104"/>
                  <a:gd name="T20" fmla="*/ 848 w 1312"/>
                  <a:gd name="T21" fmla="*/ 48 h 104"/>
                  <a:gd name="T22" fmla="*/ 944 w 1312"/>
                  <a:gd name="T23" fmla="*/ 72 h 104"/>
                  <a:gd name="T24" fmla="*/ 1048 w 1312"/>
                  <a:gd name="T25" fmla="*/ 88 h 104"/>
                  <a:gd name="T26" fmla="*/ 1104 w 1312"/>
                  <a:gd name="T27" fmla="*/ 88 h 104"/>
                  <a:gd name="T28" fmla="*/ 1168 w 1312"/>
                  <a:gd name="T29" fmla="*/ 96 h 104"/>
                  <a:gd name="T30" fmla="*/ 1240 w 1312"/>
                  <a:gd name="T31" fmla="*/ 104 h 104"/>
                  <a:gd name="T32" fmla="*/ 1312 w 1312"/>
                  <a:gd name="T33" fmla="*/ 104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12" h="104">
                    <a:moveTo>
                      <a:pt x="0" y="40"/>
                    </a:moveTo>
                    <a:lnTo>
                      <a:pt x="80" y="40"/>
                    </a:lnTo>
                    <a:lnTo>
                      <a:pt x="152" y="32"/>
                    </a:lnTo>
                    <a:lnTo>
                      <a:pt x="216" y="24"/>
                    </a:lnTo>
                    <a:lnTo>
                      <a:pt x="280" y="16"/>
                    </a:lnTo>
                    <a:lnTo>
                      <a:pt x="384" y="8"/>
                    </a:lnTo>
                    <a:lnTo>
                      <a:pt x="488" y="0"/>
                    </a:lnTo>
                    <a:lnTo>
                      <a:pt x="584" y="8"/>
                    </a:lnTo>
                    <a:lnTo>
                      <a:pt x="672" y="16"/>
                    </a:lnTo>
                    <a:lnTo>
                      <a:pt x="760" y="32"/>
                    </a:lnTo>
                    <a:lnTo>
                      <a:pt x="848" y="48"/>
                    </a:lnTo>
                    <a:lnTo>
                      <a:pt x="944" y="72"/>
                    </a:lnTo>
                    <a:lnTo>
                      <a:pt x="1048" y="88"/>
                    </a:lnTo>
                    <a:lnTo>
                      <a:pt x="1104" y="88"/>
                    </a:lnTo>
                    <a:lnTo>
                      <a:pt x="1168" y="96"/>
                    </a:lnTo>
                    <a:lnTo>
                      <a:pt x="1240" y="104"/>
                    </a:lnTo>
                    <a:lnTo>
                      <a:pt x="1312" y="104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08" name="Freeform 103"/>
              <p:cNvSpPr>
                <a:spLocks/>
              </p:cNvSpPr>
              <p:nvPr/>
            </p:nvSpPr>
            <p:spPr bwMode="auto">
              <a:xfrm>
                <a:off x="2232" y="2392"/>
                <a:ext cx="1312" cy="96"/>
              </a:xfrm>
              <a:custGeom>
                <a:avLst/>
                <a:gdLst>
                  <a:gd name="T0" fmla="*/ 0 w 1312"/>
                  <a:gd name="T1" fmla="*/ 40 h 96"/>
                  <a:gd name="T2" fmla="*/ 48 w 1312"/>
                  <a:gd name="T3" fmla="*/ 32 h 96"/>
                  <a:gd name="T4" fmla="*/ 96 w 1312"/>
                  <a:gd name="T5" fmla="*/ 32 h 96"/>
                  <a:gd name="T6" fmla="*/ 136 w 1312"/>
                  <a:gd name="T7" fmla="*/ 32 h 96"/>
                  <a:gd name="T8" fmla="*/ 176 w 1312"/>
                  <a:gd name="T9" fmla="*/ 24 h 96"/>
                  <a:gd name="T10" fmla="*/ 232 w 1312"/>
                  <a:gd name="T11" fmla="*/ 24 h 96"/>
                  <a:gd name="T12" fmla="*/ 288 w 1312"/>
                  <a:gd name="T13" fmla="*/ 16 h 96"/>
                  <a:gd name="T14" fmla="*/ 328 w 1312"/>
                  <a:gd name="T15" fmla="*/ 8 h 96"/>
                  <a:gd name="T16" fmla="*/ 376 w 1312"/>
                  <a:gd name="T17" fmla="*/ 0 h 96"/>
                  <a:gd name="T18" fmla="*/ 424 w 1312"/>
                  <a:gd name="T19" fmla="*/ 0 h 96"/>
                  <a:gd name="T20" fmla="*/ 488 w 1312"/>
                  <a:gd name="T21" fmla="*/ 0 h 96"/>
                  <a:gd name="T22" fmla="*/ 592 w 1312"/>
                  <a:gd name="T23" fmla="*/ 0 h 96"/>
                  <a:gd name="T24" fmla="*/ 680 w 1312"/>
                  <a:gd name="T25" fmla="*/ 16 h 96"/>
                  <a:gd name="T26" fmla="*/ 760 w 1312"/>
                  <a:gd name="T27" fmla="*/ 32 h 96"/>
                  <a:gd name="T28" fmla="*/ 840 w 1312"/>
                  <a:gd name="T29" fmla="*/ 48 h 96"/>
                  <a:gd name="T30" fmla="*/ 928 w 1312"/>
                  <a:gd name="T31" fmla="*/ 64 h 96"/>
                  <a:gd name="T32" fmla="*/ 1032 w 1312"/>
                  <a:gd name="T33" fmla="*/ 80 h 96"/>
                  <a:gd name="T34" fmla="*/ 1096 w 1312"/>
                  <a:gd name="T35" fmla="*/ 88 h 96"/>
                  <a:gd name="T36" fmla="*/ 1160 w 1312"/>
                  <a:gd name="T37" fmla="*/ 96 h 96"/>
                  <a:gd name="T38" fmla="*/ 1232 w 1312"/>
                  <a:gd name="T39" fmla="*/ 96 h 96"/>
                  <a:gd name="T40" fmla="*/ 1312 w 1312"/>
                  <a:gd name="T41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312" h="96">
                    <a:moveTo>
                      <a:pt x="0" y="40"/>
                    </a:moveTo>
                    <a:lnTo>
                      <a:pt x="48" y="32"/>
                    </a:lnTo>
                    <a:lnTo>
                      <a:pt x="96" y="32"/>
                    </a:lnTo>
                    <a:lnTo>
                      <a:pt x="136" y="32"/>
                    </a:lnTo>
                    <a:lnTo>
                      <a:pt x="176" y="24"/>
                    </a:lnTo>
                    <a:lnTo>
                      <a:pt x="232" y="24"/>
                    </a:lnTo>
                    <a:lnTo>
                      <a:pt x="288" y="16"/>
                    </a:lnTo>
                    <a:lnTo>
                      <a:pt x="328" y="8"/>
                    </a:lnTo>
                    <a:lnTo>
                      <a:pt x="376" y="0"/>
                    </a:lnTo>
                    <a:lnTo>
                      <a:pt x="424" y="0"/>
                    </a:lnTo>
                    <a:lnTo>
                      <a:pt x="488" y="0"/>
                    </a:lnTo>
                    <a:lnTo>
                      <a:pt x="592" y="0"/>
                    </a:lnTo>
                    <a:lnTo>
                      <a:pt x="680" y="16"/>
                    </a:lnTo>
                    <a:lnTo>
                      <a:pt x="760" y="32"/>
                    </a:lnTo>
                    <a:lnTo>
                      <a:pt x="840" y="48"/>
                    </a:lnTo>
                    <a:lnTo>
                      <a:pt x="928" y="64"/>
                    </a:lnTo>
                    <a:lnTo>
                      <a:pt x="1032" y="80"/>
                    </a:lnTo>
                    <a:lnTo>
                      <a:pt x="1096" y="88"/>
                    </a:lnTo>
                    <a:lnTo>
                      <a:pt x="1160" y="96"/>
                    </a:lnTo>
                    <a:lnTo>
                      <a:pt x="1232" y="96"/>
                    </a:lnTo>
                    <a:lnTo>
                      <a:pt x="1312" y="96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09" name="Freeform 104"/>
              <p:cNvSpPr>
                <a:spLocks/>
              </p:cNvSpPr>
              <p:nvPr/>
            </p:nvSpPr>
            <p:spPr bwMode="auto">
              <a:xfrm>
                <a:off x="2232" y="2432"/>
                <a:ext cx="512" cy="64"/>
              </a:xfrm>
              <a:custGeom>
                <a:avLst/>
                <a:gdLst>
                  <a:gd name="T0" fmla="*/ 0 w 512"/>
                  <a:gd name="T1" fmla="*/ 40 h 64"/>
                  <a:gd name="T2" fmla="*/ 80 w 512"/>
                  <a:gd name="T3" fmla="*/ 32 h 64"/>
                  <a:gd name="T4" fmla="*/ 160 w 512"/>
                  <a:gd name="T5" fmla="*/ 32 h 64"/>
                  <a:gd name="T6" fmla="*/ 232 w 512"/>
                  <a:gd name="T7" fmla="*/ 24 h 64"/>
                  <a:gd name="T8" fmla="*/ 296 w 512"/>
                  <a:gd name="T9" fmla="*/ 16 h 64"/>
                  <a:gd name="T10" fmla="*/ 416 w 512"/>
                  <a:gd name="T11" fmla="*/ 0 h 64"/>
                  <a:gd name="T12" fmla="*/ 512 w 512"/>
                  <a:gd name="T13" fmla="*/ 0 h 64"/>
                  <a:gd name="T14" fmla="*/ 512 w 512"/>
                  <a:gd name="T15" fmla="*/ 8 h 64"/>
                  <a:gd name="T16" fmla="*/ 512 w 512"/>
                  <a:gd name="T17" fmla="*/ 32 h 64"/>
                  <a:gd name="T18" fmla="*/ 512 w 512"/>
                  <a:gd name="T19" fmla="*/ 48 h 64"/>
                  <a:gd name="T20" fmla="*/ 512 w 512"/>
                  <a:gd name="T2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2" h="64">
                    <a:moveTo>
                      <a:pt x="0" y="40"/>
                    </a:moveTo>
                    <a:lnTo>
                      <a:pt x="80" y="32"/>
                    </a:lnTo>
                    <a:lnTo>
                      <a:pt x="160" y="32"/>
                    </a:lnTo>
                    <a:lnTo>
                      <a:pt x="232" y="24"/>
                    </a:lnTo>
                    <a:lnTo>
                      <a:pt x="296" y="16"/>
                    </a:lnTo>
                    <a:lnTo>
                      <a:pt x="416" y="0"/>
                    </a:lnTo>
                    <a:lnTo>
                      <a:pt x="512" y="0"/>
                    </a:lnTo>
                    <a:lnTo>
                      <a:pt x="512" y="8"/>
                    </a:lnTo>
                    <a:lnTo>
                      <a:pt x="512" y="32"/>
                    </a:lnTo>
                    <a:lnTo>
                      <a:pt x="512" y="48"/>
                    </a:lnTo>
                    <a:lnTo>
                      <a:pt x="512" y="64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10" name="Freeform 105"/>
              <p:cNvSpPr>
                <a:spLocks/>
              </p:cNvSpPr>
              <p:nvPr/>
            </p:nvSpPr>
            <p:spPr bwMode="auto">
              <a:xfrm>
                <a:off x="2232" y="2408"/>
                <a:ext cx="776" cy="80"/>
              </a:xfrm>
              <a:custGeom>
                <a:avLst/>
                <a:gdLst>
                  <a:gd name="T0" fmla="*/ 0 w 776"/>
                  <a:gd name="T1" fmla="*/ 40 h 80"/>
                  <a:gd name="T2" fmla="*/ 80 w 776"/>
                  <a:gd name="T3" fmla="*/ 40 h 80"/>
                  <a:gd name="T4" fmla="*/ 152 w 776"/>
                  <a:gd name="T5" fmla="*/ 32 h 80"/>
                  <a:gd name="T6" fmla="*/ 224 w 776"/>
                  <a:gd name="T7" fmla="*/ 24 h 80"/>
                  <a:gd name="T8" fmla="*/ 280 w 776"/>
                  <a:gd name="T9" fmla="*/ 16 h 80"/>
                  <a:gd name="T10" fmla="*/ 392 w 776"/>
                  <a:gd name="T11" fmla="*/ 8 h 80"/>
                  <a:gd name="T12" fmla="*/ 480 w 776"/>
                  <a:gd name="T13" fmla="*/ 0 h 80"/>
                  <a:gd name="T14" fmla="*/ 528 w 776"/>
                  <a:gd name="T15" fmla="*/ 0 h 80"/>
                  <a:gd name="T16" fmla="*/ 568 w 776"/>
                  <a:gd name="T17" fmla="*/ 0 h 80"/>
                  <a:gd name="T18" fmla="*/ 608 w 776"/>
                  <a:gd name="T19" fmla="*/ 8 h 80"/>
                  <a:gd name="T20" fmla="*/ 640 w 776"/>
                  <a:gd name="T21" fmla="*/ 8 h 80"/>
                  <a:gd name="T22" fmla="*/ 672 w 776"/>
                  <a:gd name="T23" fmla="*/ 16 h 80"/>
                  <a:gd name="T24" fmla="*/ 704 w 776"/>
                  <a:gd name="T25" fmla="*/ 24 h 80"/>
                  <a:gd name="T26" fmla="*/ 736 w 776"/>
                  <a:gd name="T27" fmla="*/ 24 h 80"/>
                  <a:gd name="T28" fmla="*/ 776 w 776"/>
                  <a:gd name="T29" fmla="*/ 32 h 80"/>
                  <a:gd name="T30" fmla="*/ 776 w 776"/>
                  <a:gd name="T31" fmla="*/ 40 h 80"/>
                  <a:gd name="T32" fmla="*/ 776 w 776"/>
                  <a:gd name="T33" fmla="*/ 56 h 80"/>
                  <a:gd name="T34" fmla="*/ 776 w 776"/>
                  <a:gd name="T35" fmla="*/ 72 h 80"/>
                  <a:gd name="T36" fmla="*/ 776 w 776"/>
                  <a:gd name="T37" fmla="*/ 8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76" h="80">
                    <a:moveTo>
                      <a:pt x="0" y="40"/>
                    </a:moveTo>
                    <a:lnTo>
                      <a:pt x="80" y="40"/>
                    </a:lnTo>
                    <a:lnTo>
                      <a:pt x="152" y="32"/>
                    </a:lnTo>
                    <a:lnTo>
                      <a:pt x="224" y="24"/>
                    </a:lnTo>
                    <a:lnTo>
                      <a:pt x="280" y="16"/>
                    </a:lnTo>
                    <a:lnTo>
                      <a:pt x="392" y="8"/>
                    </a:lnTo>
                    <a:lnTo>
                      <a:pt x="480" y="0"/>
                    </a:lnTo>
                    <a:lnTo>
                      <a:pt x="528" y="0"/>
                    </a:lnTo>
                    <a:lnTo>
                      <a:pt x="568" y="0"/>
                    </a:lnTo>
                    <a:lnTo>
                      <a:pt x="608" y="8"/>
                    </a:lnTo>
                    <a:lnTo>
                      <a:pt x="640" y="8"/>
                    </a:lnTo>
                    <a:lnTo>
                      <a:pt x="672" y="16"/>
                    </a:lnTo>
                    <a:lnTo>
                      <a:pt x="704" y="24"/>
                    </a:lnTo>
                    <a:lnTo>
                      <a:pt x="736" y="24"/>
                    </a:lnTo>
                    <a:lnTo>
                      <a:pt x="776" y="32"/>
                    </a:lnTo>
                    <a:lnTo>
                      <a:pt x="776" y="40"/>
                    </a:lnTo>
                    <a:lnTo>
                      <a:pt x="776" y="56"/>
                    </a:lnTo>
                    <a:lnTo>
                      <a:pt x="776" y="72"/>
                    </a:lnTo>
                    <a:lnTo>
                      <a:pt x="776" y="8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11" name="Freeform 106"/>
              <p:cNvSpPr>
                <a:spLocks/>
              </p:cNvSpPr>
              <p:nvPr/>
            </p:nvSpPr>
            <p:spPr bwMode="auto">
              <a:xfrm>
                <a:off x="2232" y="2536"/>
                <a:ext cx="1312" cy="96"/>
              </a:xfrm>
              <a:custGeom>
                <a:avLst/>
                <a:gdLst>
                  <a:gd name="T0" fmla="*/ 0 w 1312"/>
                  <a:gd name="T1" fmla="*/ 64 h 96"/>
                  <a:gd name="T2" fmla="*/ 72 w 1312"/>
                  <a:gd name="T3" fmla="*/ 64 h 96"/>
                  <a:gd name="T4" fmla="*/ 144 w 1312"/>
                  <a:gd name="T5" fmla="*/ 64 h 96"/>
                  <a:gd name="T6" fmla="*/ 200 w 1312"/>
                  <a:gd name="T7" fmla="*/ 72 h 96"/>
                  <a:gd name="T8" fmla="*/ 264 w 1312"/>
                  <a:gd name="T9" fmla="*/ 80 h 96"/>
                  <a:gd name="T10" fmla="*/ 376 w 1312"/>
                  <a:gd name="T11" fmla="*/ 96 h 96"/>
                  <a:gd name="T12" fmla="*/ 488 w 1312"/>
                  <a:gd name="T13" fmla="*/ 96 h 96"/>
                  <a:gd name="T14" fmla="*/ 544 w 1312"/>
                  <a:gd name="T15" fmla="*/ 96 h 96"/>
                  <a:gd name="T16" fmla="*/ 592 w 1312"/>
                  <a:gd name="T17" fmla="*/ 96 h 96"/>
                  <a:gd name="T18" fmla="*/ 640 w 1312"/>
                  <a:gd name="T19" fmla="*/ 88 h 96"/>
                  <a:gd name="T20" fmla="*/ 688 w 1312"/>
                  <a:gd name="T21" fmla="*/ 80 h 96"/>
                  <a:gd name="T22" fmla="*/ 768 w 1312"/>
                  <a:gd name="T23" fmla="*/ 72 h 96"/>
                  <a:gd name="T24" fmla="*/ 848 w 1312"/>
                  <a:gd name="T25" fmla="*/ 48 h 96"/>
                  <a:gd name="T26" fmla="*/ 936 w 1312"/>
                  <a:gd name="T27" fmla="*/ 32 h 96"/>
                  <a:gd name="T28" fmla="*/ 1032 w 1312"/>
                  <a:gd name="T29" fmla="*/ 16 h 96"/>
                  <a:gd name="T30" fmla="*/ 1096 w 1312"/>
                  <a:gd name="T31" fmla="*/ 16 h 96"/>
                  <a:gd name="T32" fmla="*/ 1160 w 1312"/>
                  <a:gd name="T33" fmla="*/ 8 h 96"/>
                  <a:gd name="T34" fmla="*/ 1232 w 1312"/>
                  <a:gd name="T35" fmla="*/ 8 h 96"/>
                  <a:gd name="T36" fmla="*/ 1312 w 1312"/>
                  <a:gd name="T37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12" h="96">
                    <a:moveTo>
                      <a:pt x="0" y="64"/>
                    </a:moveTo>
                    <a:lnTo>
                      <a:pt x="72" y="64"/>
                    </a:lnTo>
                    <a:lnTo>
                      <a:pt x="144" y="64"/>
                    </a:lnTo>
                    <a:lnTo>
                      <a:pt x="200" y="72"/>
                    </a:lnTo>
                    <a:lnTo>
                      <a:pt x="264" y="80"/>
                    </a:lnTo>
                    <a:lnTo>
                      <a:pt x="376" y="96"/>
                    </a:lnTo>
                    <a:lnTo>
                      <a:pt x="488" y="96"/>
                    </a:lnTo>
                    <a:lnTo>
                      <a:pt x="544" y="96"/>
                    </a:lnTo>
                    <a:lnTo>
                      <a:pt x="592" y="96"/>
                    </a:lnTo>
                    <a:lnTo>
                      <a:pt x="640" y="88"/>
                    </a:lnTo>
                    <a:lnTo>
                      <a:pt x="688" y="80"/>
                    </a:lnTo>
                    <a:lnTo>
                      <a:pt x="768" y="72"/>
                    </a:lnTo>
                    <a:lnTo>
                      <a:pt x="848" y="48"/>
                    </a:lnTo>
                    <a:lnTo>
                      <a:pt x="936" y="32"/>
                    </a:lnTo>
                    <a:lnTo>
                      <a:pt x="1032" y="16"/>
                    </a:lnTo>
                    <a:lnTo>
                      <a:pt x="1096" y="16"/>
                    </a:lnTo>
                    <a:lnTo>
                      <a:pt x="1160" y="8"/>
                    </a:lnTo>
                    <a:lnTo>
                      <a:pt x="1232" y="8"/>
                    </a:lnTo>
                    <a:lnTo>
                      <a:pt x="1312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12" name="Freeform 107"/>
              <p:cNvSpPr>
                <a:spLocks/>
              </p:cNvSpPr>
              <p:nvPr/>
            </p:nvSpPr>
            <p:spPr bwMode="auto">
              <a:xfrm>
                <a:off x="2232" y="2512"/>
                <a:ext cx="1312" cy="104"/>
              </a:xfrm>
              <a:custGeom>
                <a:avLst/>
                <a:gdLst>
                  <a:gd name="T0" fmla="*/ 0 w 1312"/>
                  <a:gd name="T1" fmla="*/ 64 h 104"/>
                  <a:gd name="T2" fmla="*/ 80 w 1312"/>
                  <a:gd name="T3" fmla="*/ 64 h 104"/>
                  <a:gd name="T4" fmla="*/ 152 w 1312"/>
                  <a:gd name="T5" fmla="*/ 72 h 104"/>
                  <a:gd name="T6" fmla="*/ 216 w 1312"/>
                  <a:gd name="T7" fmla="*/ 80 h 104"/>
                  <a:gd name="T8" fmla="*/ 280 w 1312"/>
                  <a:gd name="T9" fmla="*/ 88 h 104"/>
                  <a:gd name="T10" fmla="*/ 384 w 1312"/>
                  <a:gd name="T11" fmla="*/ 96 h 104"/>
                  <a:gd name="T12" fmla="*/ 488 w 1312"/>
                  <a:gd name="T13" fmla="*/ 104 h 104"/>
                  <a:gd name="T14" fmla="*/ 584 w 1312"/>
                  <a:gd name="T15" fmla="*/ 96 h 104"/>
                  <a:gd name="T16" fmla="*/ 672 w 1312"/>
                  <a:gd name="T17" fmla="*/ 88 h 104"/>
                  <a:gd name="T18" fmla="*/ 760 w 1312"/>
                  <a:gd name="T19" fmla="*/ 72 h 104"/>
                  <a:gd name="T20" fmla="*/ 848 w 1312"/>
                  <a:gd name="T21" fmla="*/ 56 h 104"/>
                  <a:gd name="T22" fmla="*/ 944 w 1312"/>
                  <a:gd name="T23" fmla="*/ 32 h 104"/>
                  <a:gd name="T24" fmla="*/ 1048 w 1312"/>
                  <a:gd name="T25" fmla="*/ 16 h 104"/>
                  <a:gd name="T26" fmla="*/ 1104 w 1312"/>
                  <a:gd name="T27" fmla="*/ 8 h 104"/>
                  <a:gd name="T28" fmla="*/ 1168 w 1312"/>
                  <a:gd name="T29" fmla="*/ 8 h 104"/>
                  <a:gd name="T30" fmla="*/ 1240 w 1312"/>
                  <a:gd name="T31" fmla="*/ 0 h 104"/>
                  <a:gd name="T32" fmla="*/ 1312 w 1312"/>
                  <a:gd name="T33" fmla="*/ 0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12" h="104">
                    <a:moveTo>
                      <a:pt x="0" y="64"/>
                    </a:moveTo>
                    <a:lnTo>
                      <a:pt x="80" y="64"/>
                    </a:lnTo>
                    <a:lnTo>
                      <a:pt x="152" y="72"/>
                    </a:lnTo>
                    <a:lnTo>
                      <a:pt x="216" y="80"/>
                    </a:lnTo>
                    <a:lnTo>
                      <a:pt x="280" y="88"/>
                    </a:lnTo>
                    <a:lnTo>
                      <a:pt x="384" y="96"/>
                    </a:lnTo>
                    <a:lnTo>
                      <a:pt x="488" y="104"/>
                    </a:lnTo>
                    <a:lnTo>
                      <a:pt x="584" y="96"/>
                    </a:lnTo>
                    <a:lnTo>
                      <a:pt x="672" y="88"/>
                    </a:lnTo>
                    <a:lnTo>
                      <a:pt x="760" y="72"/>
                    </a:lnTo>
                    <a:lnTo>
                      <a:pt x="848" y="56"/>
                    </a:lnTo>
                    <a:lnTo>
                      <a:pt x="944" y="32"/>
                    </a:lnTo>
                    <a:lnTo>
                      <a:pt x="1048" y="16"/>
                    </a:lnTo>
                    <a:lnTo>
                      <a:pt x="1104" y="8"/>
                    </a:lnTo>
                    <a:lnTo>
                      <a:pt x="1168" y="8"/>
                    </a:lnTo>
                    <a:lnTo>
                      <a:pt x="1240" y="0"/>
                    </a:lnTo>
                    <a:lnTo>
                      <a:pt x="1312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13" name="Freeform 108"/>
              <p:cNvSpPr>
                <a:spLocks/>
              </p:cNvSpPr>
              <p:nvPr/>
            </p:nvSpPr>
            <p:spPr bwMode="auto">
              <a:xfrm>
                <a:off x="2232" y="2496"/>
                <a:ext cx="1312" cy="96"/>
              </a:xfrm>
              <a:custGeom>
                <a:avLst/>
                <a:gdLst>
                  <a:gd name="T0" fmla="*/ 0 w 1312"/>
                  <a:gd name="T1" fmla="*/ 56 h 96"/>
                  <a:gd name="T2" fmla="*/ 48 w 1312"/>
                  <a:gd name="T3" fmla="*/ 64 h 96"/>
                  <a:gd name="T4" fmla="*/ 96 w 1312"/>
                  <a:gd name="T5" fmla="*/ 64 h 96"/>
                  <a:gd name="T6" fmla="*/ 136 w 1312"/>
                  <a:gd name="T7" fmla="*/ 64 h 96"/>
                  <a:gd name="T8" fmla="*/ 176 w 1312"/>
                  <a:gd name="T9" fmla="*/ 64 h 96"/>
                  <a:gd name="T10" fmla="*/ 232 w 1312"/>
                  <a:gd name="T11" fmla="*/ 72 h 96"/>
                  <a:gd name="T12" fmla="*/ 288 w 1312"/>
                  <a:gd name="T13" fmla="*/ 80 h 96"/>
                  <a:gd name="T14" fmla="*/ 328 w 1312"/>
                  <a:gd name="T15" fmla="*/ 88 h 96"/>
                  <a:gd name="T16" fmla="*/ 376 w 1312"/>
                  <a:gd name="T17" fmla="*/ 96 h 96"/>
                  <a:gd name="T18" fmla="*/ 424 w 1312"/>
                  <a:gd name="T19" fmla="*/ 96 h 96"/>
                  <a:gd name="T20" fmla="*/ 488 w 1312"/>
                  <a:gd name="T21" fmla="*/ 96 h 96"/>
                  <a:gd name="T22" fmla="*/ 592 w 1312"/>
                  <a:gd name="T23" fmla="*/ 96 h 96"/>
                  <a:gd name="T24" fmla="*/ 680 w 1312"/>
                  <a:gd name="T25" fmla="*/ 80 h 96"/>
                  <a:gd name="T26" fmla="*/ 760 w 1312"/>
                  <a:gd name="T27" fmla="*/ 64 h 96"/>
                  <a:gd name="T28" fmla="*/ 840 w 1312"/>
                  <a:gd name="T29" fmla="*/ 48 h 96"/>
                  <a:gd name="T30" fmla="*/ 928 w 1312"/>
                  <a:gd name="T31" fmla="*/ 32 h 96"/>
                  <a:gd name="T32" fmla="*/ 1032 w 1312"/>
                  <a:gd name="T33" fmla="*/ 16 h 96"/>
                  <a:gd name="T34" fmla="*/ 1096 w 1312"/>
                  <a:gd name="T35" fmla="*/ 8 h 96"/>
                  <a:gd name="T36" fmla="*/ 1160 w 1312"/>
                  <a:gd name="T37" fmla="*/ 0 h 96"/>
                  <a:gd name="T38" fmla="*/ 1232 w 1312"/>
                  <a:gd name="T39" fmla="*/ 0 h 96"/>
                  <a:gd name="T40" fmla="*/ 1312 w 1312"/>
                  <a:gd name="T41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312" h="96">
                    <a:moveTo>
                      <a:pt x="0" y="56"/>
                    </a:moveTo>
                    <a:lnTo>
                      <a:pt x="48" y="64"/>
                    </a:lnTo>
                    <a:lnTo>
                      <a:pt x="96" y="64"/>
                    </a:lnTo>
                    <a:lnTo>
                      <a:pt x="136" y="64"/>
                    </a:lnTo>
                    <a:lnTo>
                      <a:pt x="176" y="64"/>
                    </a:lnTo>
                    <a:lnTo>
                      <a:pt x="232" y="72"/>
                    </a:lnTo>
                    <a:lnTo>
                      <a:pt x="288" y="80"/>
                    </a:lnTo>
                    <a:lnTo>
                      <a:pt x="328" y="88"/>
                    </a:lnTo>
                    <a:lnTo>
                      <a:pt x="376" y="96"/>
                    </a:lnTo>
                    <a:lnTo>
                      <a:pt x="424" y="96"/>
                    </a:lnTo>
                    <a:lnTo>
                      <a:pt x="488" y="96"/>
                    </a:lnTo>
                    <a:lnTo>
                      <a:pt x="592" y="96"/>
                    </a:lnTo>
                    <a:lnTo>
                      <a:pt x="680" y="80"/>
                    </a:lnTo>
                    <a:lnTo>
                      <a:pt x="760" y="64"/>
                    </a:lnTo>
                    <a:lnTo>
                      <a:pt x="840" y="48"/>
                    </a:lnTo>
                    <a:lnTo>
                      <a:pt x="928" y="32"/>
                    </a:lnTo>
                    <a:lnTo>
                      <a:pt x="1032" y="16"/>
                    </a:lnTo>
                    <a:lnTo>
                      <a:pt x="1096" y="8"/>
                    </a:lnTo>
                    <a:lnTo>
                      <a:pt x="1160" y="0"/>
                    </a:lnTo>
                    <a:lnTo>
                      <a:pt x="1232" y="0"/>
                    </a:lnTo>
                    <a:lnTo>
                      <a:pt x="1312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14" name="Freeform 109"/>
              <p:cNvSpPr>
                <a:spLocks/>
              </p:cNvSpPr>
              <p:nvPr/>
            </p:nvSpPr>
            <p:spPr bwMode="auto">
              <a:xfrm>
                <a:off x="2232" y="2488"/>
                <a:ext cx="512" cy="64"/>
              </a:xfrm>
              <a:custGeom>
                <a:avLst/>
                <a:gdLst>
                  <a:gd name="T0" fmla="*/ 0 w 512"/>
                  <a:gd name="T1" fmla="*/ 24 h 64"/>
                  <a:gd name="T2" fmla="*/ 80 w 512"/>
                  <a:gd name="T3" fmla="*/ 32 h 64"/>
                  <a:gd name="T4" fmla="*/ 160 w 512"/>
                  <a:gd name="T5" fmla="*/ 32 h 64"/>
                  <a:gd name="T6" fmla="*/ 232 w 512"/>
                  <a:gd name="T7" fmla="*/ 40 h 64"/>
                  <a:gd name="T8" fmla="*/ 296 w 512"/>
                  <a:gd name="T9" fmla="*/ 48 h 64"/>
                  <a:gd name="T10" fmla="*/ 416 w 512"/>
                  <a:gd name="T11" fmla="*/ 64 h 64"/>
                  <a:gd name="T12" fmla="*/ 512 w 512"/>
                  <a:gd name="T13" fmla="*/ 64 h 64"/>
                  <a:gd name="T14" fmla="*/ 512 w 512"/>
                  <a:gd name="T15" fmla="*/ 56 h 64"/>
                  <a:gd name="T16" fmla="*/ 512 w 512"/>
                  <a:gd name="T17" fmla="*/ 32 h 64"/>
                  <a:gd name="T18" fmla="*/ 512 w 512"/>
                  <a:gd name="T19" fmla="*/ 16 h 64"/>
                  <a:gd name="T20" fmla="*/ 512 w 512"/>
                  <a:gd name="T21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2" h="64">
                    <a:moveTo>
                      <a:pt x="0" y="24"/>
                    </a:moveTo>
                    <a:lnTo>
                      <a:pt x="80" y="32"/>
                    </a:lnTo>
                    <a:lnTo>
                      <a:pt x="160" y="32"/>
                    </a:lnTo>
                    <a:lnTo>
                      <a:pt x="232" y="40"/>
                    </a:lnTo>
                    <a:lnTo>
                      <a:pt x="296" y="48"/>
                    </a:lnTo>
                    <a:lnTo>
                      <a:pt x="416" y="64"/>
                    </a:lnTo>
                    <a:lnTo>
                      <a:pt x="512" y="64"/>
                    </a:lnTo>
                    <a:lnTo>
                      <a:pt x="512" y="56"/>
                    </a:lnTo>
                    <a:lnTo>
                      <a:pt x="512" y="32"/>
                    </a:lnTo>
                    <a:lnTo>
                      <a:pt x="512" y="16"/>
                    </a:lnTo>
                    <a:lnTo>
                      <a:pt x="512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15" name="Freeform 110"/>
              <p:cNvSpPr>
                <a:spLocks/>
              </p:cNvSpPr>
              <p:nvPr/>
            </p:nvSpPr>
            <p:spPr bwMode="auto">
              <a:xfrm>
                <a:off x="2232" y="2496"/>
                <a:ext cx="776" cy="80"/>
              </a:xfrm>
              <a:custGeom>
                <a:avLst/>
                <a:gdLst>
                  <a:gd name="T0" fmla="*/ 0 w 776"/>
                  <a:gd name="T1" fmla="*/ 40 h 80"/>
                  <a:gd name="T2" fmla="*/ 80 w 776"/>
                  <a:gd name="T3" fmla="*/ 40 h 80"/>
                  <a:gd name="T4" fmla="*/ 152 w 776"/>
                  <a:gd name="T5" fmla="*/ 48 h 80"/>
                  <a:gd name="T6" fmla="*/ 224 w 776"/>
                  <a:gd name="T7" fmla="*/ 56 h 80"/>
                  <a:gd name="T8" fmla="*/ 280 w 776"/>
                  <a:gd name="T9" fmla="*/ 64 h 80"/>
                  <a:gd name="T10" fmla="*/ 392 w 776"/>
                  <a:gd name="T11" fmla="*/ 72 h 80"/>
                  <a:gd name="T12" fmla="*/ 480 w 776"/>
                  <a:gd name="T13" fmla="*/ 80 h 80"/>
                  <a:gd name="T14" fmla="*/ 528 w 776"/>
                  <a:gd name="T15" fmla="*/ 80 h 80"/>
                  <a:gd name="T16" fmla="*/ 568 w 776"/>
                  <a:gd name="T17" fmla="*/ 80 h 80"/>
                  <a:gd name="T18" fmla="*/ 608 w 776"/>
                  <a:gd name="T19" fmla="*/ 72 h 80"/>
                  <a:gd name="T20" fmla="*/ 640 w 776"/>
                  <a:gd name="T21" fmla="*/ 72 h 80"/>
                  <a:gd name="T22" fmla="*/ 672 w 776"/>
                  <a:gd name="T23" fmla="*/ 64 h 80"/>
                  <a:gd name="T24" fmla="*/ 704 w 776"/>
                  <a:gd name="T25" fmla="*/ 56 h 80"/>
                  <a:gd name="T26" fmla="*/ 736 w 776"/>
                  <a:gd name="T27" fmla="*/ 56 h 80"/>
                  <a:gd name="T28" fmla="*/ 776 w 776"/>
                  <a:gd name="T29" fmla="*/ 48 h 80"/>
                  <a:gd name="T30" fmla="*/ 776 w 776"/>
                  <a:gd name="T31" fmla="*/ 40 h 80"/>
                  <a:gd name="T32" fmla="*/ 776 w 776"/>
                  <a:gd name="T33" fmla="*/ 24 h 80"/>
                  <a:gd name="T34" fmla="*/ 776 w 776"/>
                  <a:gd name="T35" fmla="*/ 8 h 80"/>
                  <a:gd name="T36" fmla="*/ 776 w 776"/>
                  <a:gd name="T37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76" h="80">
                    <a:moveTo>
                      <a:pt x="0" y="40"/>
                    </a:moveTo>
                    <a:lnTo>
                      <a:pt x="80" y="40"/>
                    </a:lnTo>
                    <a:lnTo>
                      <a:pt x="152" y="48"/>
                    </a:lnTo>
                    <a:lnTo>
                      <a:pt x="224" y="56"/>
                    </a:lnTo>
                    <a:lnTo>
                      <a:pt x="280" y="64"/>
                    </a:lnTo>
                    <a:lnTo>
                      <a:pt x="392" y="72"/>
                    </a:lnTo>
                    <a:lnTo>
                      <a:pt x="480" y="80"/>
                    </a:lnTo>
                    <a:lnTo>
                      <a:pt x="528" y="80"/>
                    </a:lnTo>
                    <a:lnTo>
                      <a:pt x="568" y="80"/>
                    </a:lnTo>
                    <a:lnTo>
                      <a:pt x="608" y="72"/>
                    </a:lnTo>
                    <a:lnTo>
                      <a:pt x="640" y="72"/>
                    </a:lnTo>
                    <a:lnTo>
                      <a:pt x="672" y="64"/>
                    </a:lnTo>
                    <a:lnTo>
                      <a:pt x="704" y="56"/>
                    </a:lnTo>
                    <a:lnTo>
                      <a:pt x="736" y="56"/>
                    </a:lnTo>
                    <a:lnTo>
                      <a:pt x="776" y="48"/>
                    </a:lnTo>
                    <a:lnTo>
                      <a:pt x="776" y="40"/>
                    </a:lnTo>
                    <a:lnTo>
                      <a:pt x="776" y="24"/>
                    </a:lnTo>
                    <a:lnTo>
                      <a:pt x="776" y="8"/>
                    </a:lnTo>
                    <a:lnTo>
                      <a:pt x="776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16" name="Rectangle 111"/>
              <p:cNvSpPr>
                <a:spLocks noChangeArrowheads="1"/>
              </p:cNvSpPr>
              <p:nvPr/>
            </p:nvSpPr>
            <p:spPr bwMode="auto">
              <a:xfrm>
                <a:off x="1397" y="3672"/>
                <a:ext cx="1819" cy="4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4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" charset="0"/>
                    <a:cs typeface="Arial" pitchFamily="34" charset="0"/>
                  </a:rPr>
                  <a:t>Petschek</a:t>
                </a:r>
                <a:r>
                  <a:rPr kumimoji="0" lang="en-US" altLang="en-US" sz="2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" charset="0"/>
                    <a:cs typeface="Arial" pitchFamily="34" charset="0"/>
                  </a:rPr>
                  <a:t> (quasi-steady 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en-US" sz="2400" dirty="0" smtClean="0">
                    <a:solidFill>
                      <a:srgbClr val="000000"/>
                    </a:solidFill>
                    <a:latin typeface="Times" charset="0"/>
                  </a:rPr>
                  <a:t>Reconnection regime</a:t>
                </a:r>
                <a:r>
                  <a:rPr kumimoji="0" lang="en-US" altLang="en-US" sz="24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" charset="0"/>
                    <a:cs typeface="Arial" pitchFamily="34" charset="0"/>
                  </a:rPr>
                  <a:t>):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817" name="Freeform 112"/>
              <p:cNvSpPr>
                <a:spLocks noEditPoints="1"/>
              </p:cNvSpPr>
              <p:nvPr/>
            </p:nvSpPr>
            <p:spPr bwMode="auto">
              <a:xfrm>
                <a:off x="3568" y="3424"/>
                <a:ext cx="1656" cy="720"/>
              </a:xfrm>
              <a:custGeom>
                <a:avLst/>
                <a:gdLst>
                  <a:gd name="T0" fmla="*/ 0 w 1656"/>
                  <a:gd name="T1" fmla="*/ 0 h 720"/>
                  <a:gd name="T2" fmla="*/ 1656 w 1656"/>
                  <a:gd name="T3" fmla="*/ 0 h 720"/>
                  <a:gd name="T4" fmla="*/ 1656 w 1656"/>
                  <a:gd name="T5" fmla="*/ 720 h 720"/>
                  <a:gd name="T6" fmla="*/ 0 w 1656"/>
                  <a:gd name="T7" fmla="*/ 720 h 720"/>
                  <a:gd name="T8" fmla="*/ 0 w 1656"/>
                  <a:gd name="T9" fmla="*/ 0 h 720"/>
                  <a:gd name="T10" fmla="*/ 8 w 1656"/>
                  <a:gd name="T11" fmla="*/ 8 h 720"/>
                  <a:gd name="T12" fmla="*/ 1648 w 1656"/>
                  <a:gd name="T13" fmla="*/ 8 h 720"/>
                  <a:gd name="T14" fmla="*/ 1648 w 1656"/>
                  <a:gd name="T15" fmla="*/ 712 h 720"/>
                  <a:gd name="T16" fmla="*/ 8 w 1656"/>
                  <a:gd name="T17" fmla="*/ 712 h 720"/>
                  <a:gd name="T18" fmla="*/ 8 w 1656"/>
                  <a:gd name="T19" fmla="*/ 8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56" h="720">
                    <a:moveTo>
                      <a:pt x="0" y="0"/>
                    </a:moveTo>
                    <a:lnTo>
                      <a:pt x="1656" y="0"/>
                    </a:lnTo>
                    <a:lnTo>
                      <a:pt x="1656" y="720"/>
                    </a:lnTo>
                    <a:lnTo>
                      <a:pt x="0" y="720"/>
                    </a:lnTo>
                    <a:lnTo>
                      <a:pt x="0" y="0"/>
                    </a:lnTo>
                    <a:close/>
                    <a:moveTo>
                      <a:pt x="8" y="8"/>
                    </a:moveTo>
                    <a:lnTo>
                      <a:pt x="1648" y="8"/>
                    </a:lnTo>
                    <a:lnTo>
                      <a:pt x="1648" y="712"/>
                    </a:lnTo>
                    <a:lnTo>
                      <a:pt x="8" y="712"/>
                    </a:lnTo>
                    <a:lnTo>
                      <a:pt x="8" y="8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18" name="Rectangle 113"/>
              <p:cNvSpPr>
                <a:spLocks noChangeArrowheads="1"/>
              </p:cNvSpPr>
              <p:nvPr/>
            </p:nvSpPr>
            <p:spPr bwMode="auto">
              <a:xfrm>
                <a:off x="3208" y="2352"/>
                <a:ext cx="24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19" name="Rectangle 114"/>
              <p:cNvSpPr>
                <a:spLocks noChangeArrowheads="1"/>
              </p:cNvSpPr>
              <p:nvPr/>
            </p:nvSpPr>
            <p:spPr bwMode="auto">
              <a:xfrm>
                <a:off x="3248" y="2352"/>
                <a:ext cx="24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20" name="Rectangle 115"/>
              <p:cNvSpPr>
                <a:spLocks noChangeArrowheads="1"/>
              </p:cNvSpPr>
              <p:nvPr/>
            </p:nvSpPr>
            <p:spPr bwMode="auto">
              <a:xfrm>
                <a:off x="3288" y="2352"/>
                <a:ext cx="24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21" name="Rectangle 116"/>
              <p:cNvSpPr>
                <a:spLocks noChangeArrowheads="1"/>
              </p:cNvSpPr>
              <p:nvPr/>
            </p:nvSpPr>
            <p:spPr bwMode="auto">
              <a:xfrm>
                <a:off x="3336" y="2352"/>
                <a:ext cx="24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22" name="Rectangle 117"/>
              <p:cNvSpPr>
                <a:spLocks noChangeArrowheads="1"/>
              </p:cNvSpPr>
              <p:nvPr/>
            </p:nvSpPr>
            <p:spPr bwMode="auto">
              <a:xfrm>
                <a:off x="3376" y="2352"/>
                <a:ext cx="24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23" name="Rectangle 118"/>
              <p:cNvSpPr>
                <a:spLocks noChangeArrowheads="1"/>
              </p:cNvSpPr>
              <p:nvPr/>
            </p:nvSpPr>
            <p:spPr bwMode="auto">
              <a:xfrm>
                <a:off x="3416" y="2352"/>
                <a:ext cx="24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24" name="Rectangle 119"/>
              <p:cNvSpPr>
                <a:spLocks noChangeArrowheads="1"/>
              </p:cNvSpPr>
              <p:nvPr/>
            </p:nvSpPr>
            <p:spPr bwMode="auto">
              <a:xfrm>
                <a:off x="3456" y="2352"/>
                <a:ext cx="24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25" name="Rectangle 120"/>
              <p:cNvSpPr>
                <a:spLocks noChangeArrowheads="1"/>
              </p:cNvSpPr>
              <p:nvPr/>
            </p:nvSpPr>
            <p:spPr bwMode="auto">
              <a:xfrm>
                <a:off x="3496" y="2352"/>
                <a:ext cx="24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26" name="Rectangle 121"/>
              <p:cNvSpPr>
                <a:spLocks noChangeArrowheads="1"/>
              </p:cNvSpPr>
              <p:nvPr/>
            </p:nvSpPr>
            <p:spPr bwMode="auto">
              <a:xfrm>
                <a:off x="3544" y="2352"/>
                <a:ext cx="24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27" name="Rectangle 122"/>
              <p:cNvSpPr>
                <a:spLocks noChangeArrowheads="1"/>
              </p:cNvSpPr>
              <p:nvPr/>
            </p:nvSpPr>
            <p:spPr bwMode="auto">
              <a:xfrm>
                <a:off x="3584" y="2352"/>
                <a:ext cx="24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28" name="Rectangle 123"/>
              <p:cNvSpPr>
                <a:spLocks noChangeArrowheads="1"/>
              </p:cNvSpPr>
              <p:nvPr/>
            </p:nvSpPr>
            <p:spPr bwMode="auto">
              <a:xfrm>
                <a:off x="3624" y="2352"/>
                <a:ext cx="24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29" name="Rectangle 124"/>
              <p:cNvSpPr>
                <a:spLocks noChangeArrowheads="1"/>
              </p:cNvSpPr>
              <p:nvPr/>
            </p:nvSpPr>
            <p:spPr bwMode="auto">
              <a:xfrm>
                <a:off x="3664" y="2352"/>
                <a:ext cx="24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30" name="Rectangle 125"/>
              <p:cNvSpPr>
                <a:spLocks noChangeArrowheads="1"/>
              </p:cNvSpPr>
              <p:nvPr/>
            </p:nvSpPr>
            <p:spPr bwMode="auto">
              <a:xfrm>
                <a:off x="3704" y="2352"/>
                <a:ext cx="24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31" name="Rectangle 126"/>
              <p:cNvSpPr>
                <a:spLocks noChangeArrowheads="1"/>
              </p:cNvSpPr>
              <p:nvPr/>
            </p:nvSpPr>
            <p:spPr bwMode="auto">
              <a:xfrm>
                <a:off x="3752" y="2352"/>
                <a:ext cx="24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32" name="Rectangle 127"/>
              <p:cNvSpPr>
                <a:spLocks noChangeArrowheads="1"/>
              </p:cNvSpPr>
              <p:nvPr/>
            </p:nvSpPr>
            <p:spPr bwMode="auto">
              <a:xfrm>
                <a:off x="3792" y="2352"/>
                <a:ext cx="24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33" name="Rectangle 128"/>
              <p:cNvSpPr>
                <a:spLocks noChangeArrowheads="1"/>
              </p:cNvSpPr>
              <p:nvPr/>
            </p:nvSpPr>
            <p:spPr bwMode="auto">
              <a:xfrm>
                <a:off x="3832" y="2352"/>
                <a:ext cx="24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34" name="Rectangle 129"/>
              <p:cNvSpPr>
                <a:spLocks noChangeArrowheads="1"/>
              </p:cNvSpPr>
              <p:nvPr/>
            </p:nvSpPr>
            <p:spPr bwMode="auto">
              <a:xfrm>
                <a:off x="3872" y="2352"/>
                <a:ext cx="16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35" name="Rectangle 130"/>
              <p:cNvSpPr>
                <a:spLocks noChangeArrowheads="1"/>
              </p:cNvSpPr>
              <p:nvPr/>
            </p:nvSpPr>
            <p:spPr bwMode="auto">
              <a:xfrm>
                <a:off x="3880" y="2352"/>
                <a:ext cx="8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36" name="Rectangle 131"/>
              <p:cNvSpPr>
                <a:spLocks noChangeArrowheads="1"/>
              </p:cNvSpPr>
              <p:nvPr/>
            </p:nvSpPr>
            <p:spPr bwMode="auto">
              <a:xfrm>
                <a:off x="3880" y="2376"/>
                <a:ext cx="8" cy="32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37" name="Rectangle 132"/>
              <p:cNvSpPr>
                <a:spLocks noChangeArrowheads="1"/>
              </p:cNvSpPr>
              <p:nvPr/>
            </p:nvSpPr>
            <p:spPr bwMode="auto">
              <a:xfrm>
                <a:off x="3880" y="2424"/>
                <a:ext cx="8" cy="24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38" name="Rectangle 133"/>
              <p:cNvSpPr>
                <a:spLocks noChangeArrowheads="1"/>
              </p:cNvSpPr>
              <p:nvPr/>
            </p:nvSpPr>
            <p:spPr bwMode="auto">
              <a:xfrm>
                <a:off x="3880" y="2464"/>
                <a:ext cx="8" cy="24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39" name="Rectangle 134"/>
              <p:cNvSpPr>
                <a:spLocks noChangeArrowheads="1"/>
              </p:cNvSpPr>
              <p:nvPr/>
            </p:nvSpPr>
            <p:spPr bwMode="auto">
              <a:xfrm>
                <a:off x="3880" y="2504"/>
                <a:ext cx="8" cy="24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40" name="Rectangle 135"/>
              <p:cNvSpPr>
                <a:spLocks noChangeArrowheads="1"/>
              </p:cNvSpPr>
              <p:nvPr/>
            </p:nvSpPr>
            <p:spPr bwMode="auto">
              <a:xfrm>
                <a:off x="3880" y="2544"/>
                <a:ext cx="8" cy="24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41" name="Rectangle 136"/>
              <p:cNvSpPr>
                <a:spLocks noChangeArrowheads="1"/>
              </p:cNvSpPr>
              <p:nvPr/>
            </p:nvSpPr>
            <p:spPr bwMode="auto">
              <a:xfrm>
                <a:off x="3880" y="2584"/>
                <a:ext cx="8" cy="32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42" name="Rectangle 137"/>
              <p:cNvSpPr>
                <a:spLocks noChangeArrowheads="1"/>
              </p:cNvSpPr>
              <p:nvPr/>
            </p:nvSpPr>
            <p:spPr bwMode="auto">
              <a:xfrm>
                <a:off x="3880" y="2632"/>
                <a:ext cx="8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43" name="Rectangle 138"/>
              <p:cNvSpPr>
                <a:spLocks noChangeArrowheads="1"/>
              </p:cNvSpPr>
              <p:nvPr/>
            </p:nvSpPr>
            <p:spPr bwMode="auto">
              <a:xfrm>
                <a:off x="3872" y="2632"/>
                <a:ext cx="16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44" name="Rectangle 139"/>
              <p:cNvSpPr>
                <a:spLocks noChangeArrowheads="1"/>
              </p:cNvSpPr>
              <p:nvPr/>
            </p:nvSpPr>
            <p:spPr bwMode="auto">
              <a:xfrm>
                <a:off x="3832" y="2632"/>
                <a:ext cx="24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45" name="Rectangle 140"/>
              <p:cNvSpPr>
                <a:spLocks noChangeArrowheads="1"/>
              </p:cNvSpPr>
              <p:nvPr/>
            </p:nvSpPr>
            <p:spPr bwMode="auto">
              <a:xfrm>
                <a:off x="3784" y="2632"/>
                <a:ext cx="24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46" name="Rectangle 141"/>
              <p:cNvSpPr>
                <a:spLocks noChangeArrowheads="1"/>
              </p:cNvSpPr>
              <p:nvPr/>
            </p:nvSpPr>
            <p:spPr bwMode="auto">
              <a:xfrm>
                <a:off x="3744" y="2632"/>
                <a:ext cx="24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47" name="Rectangle 142"/>
              <p:cNvSpPr>
                <a:spLocks noChangeArrowheads="1"/>
              </p:cNvSpPr>
              <p:nvPr/>
            </p:nvSpPr>
            <p:spPr bwMode="auto">
              <a:xfrm>
                <a:off x="3704" y="2632"/>
                <a:ext cx="24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48" name="Rectangle 143"/>
              <p:cNvSpPr>
                <a:spLocks noChangeArrowheads="1"/>
              </p:cNvSpPr>
              <p:nvPr/>
            </p:nvSpPr>
            <p:spPr bwMode="auto">
              <a:xfrm>
                <a:off x="3664" y="2632"/>
                <a:ext cx="24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49" name="Rectangle 144"/>
              <p:cNvSpPr>
                <a:spLocks noChangeArrowheads="1"/>
              </p:cNvSpPr>
              <p:nvPr/>
            </p:nvSpPr>
            <p:spPr bwMode="auto">
              <a:xfrm>
                <a:off x="3624" y="2632"/>
                <a:ext cx="24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50" name="Rectangle 145"/>
              <p:cNvSpPr>
                <a:spLocks noChangeArrowheads="1"/>
              </p:cNvSpPr>
              <p:nvPr/>
            </p:nvSpPr>
            <p:spPr bwMode="auto">
              <a:xfrm>
                <a:off x="3576" y="2632"/>
                <a:ext cx="24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51" name="Rectangle 146"/>
              <p:cNvSpPr>
                <a:spLocks noChangeArrowheads="1"/>
              </p:cNvSpPr>
              <p:nvPr/>
            </p:nvSpPr>
            <p:spPr bwMode="auto">
              <a:xfrm>
                <a:off x="3536" y="2632"/>
                <a:ext cx="24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52" name="Rectangle 147"/>
              <p:cNvSpPr>
                <a:spLocks noChangeArrowheads="1"/>
              </p:cNvSpPr>
              <p:nvPr/>
            </p:nvSpPr>
            <p:spPr bwMode="auto">
              <a:xfrm>
                <a:off x="3496" y="2632"/>
                <a:ext cx="24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53" name="Rectangle 148"/>
              <p:cNvSpPr>
                <a:spLocks noChangeArrowheads="1"/>
              </p:cNvSpPr>
              <p:nvPr/>
            </p:nvSpPr>
            <p:spPr bwMode="auto">
              <a:xfrm>
                <a:off x="3456" y="2632"/>
                <a:ext cx="24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54" name="Rectangle 149"/>
              <p:cNvSpPr>
                <a:spLocks noChangeArrowheads="1"/>
              </p:cNvSpPr>
              <p:nvPr/>
            </p:nvSpPr>
            <p:spPr bwMode="auto">
              <a:xfrm>
                <a:off x="3416" y="2632"/>
                <a:ext cx="24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55" name="Rectangle 150"/>
              <p:cNvSpPr>
                <a:spLocks noChangeArrowheads="1"/>
              </p:cNvSpPr>
              <p:nvPr/>
            </p:nvSpPr>
            <p:spPr bwMode="auto">
              <a:xfrm>
                <a:off x="3368" y="2632"/>
                <a:ext cx="24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56" name="Rectangle 151"/>
              <p:cNvSpPr>
                <a:spLocks noChangeArrowheads="1"/>
              </p:cNvSpPr>
              <p:nvPr/>
            </p:nvSpPr>
            <p:spPr bwMode="auto">
              <a:xfrm>
                <a:off x="3328" y="2632"/>
                <a:ext cx="24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57" name="Rectangle 152"/>
              <p:cNvSpPr>
                <a:spLocks noChangeArrowheads="1"/>
              </p:cNvSpPr>
              <p:nvPr/>
            </p:nvSpPr>
            <p:spPr bwMode="auto">
              <a:xfrm>
                <a:off x="3288" y="2632"/>
                <a:ext cx="24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58" name="Rectangle 153"/>
              <p:cNvSpPr>
                <a:spLocks noChangeArrowheads="1"/>
              </p:cNvSpPr>
              <p:nvPr/>
            </p:nvSpPr>
            <p:spPr bwMode="auto">
              <a:xfrm>
                <a:off x="3248" y="2632"/>
                <a:ext cx="24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59" name="Rectangle 154"/>
              <p:cNvSpPr>
                <a:spLocks noChangeArrowheads="1"/>
              </p:cNvSpPr>
              <p:nvPr/>
            </p:nvSpPr>
            <p:spPr bwMode="auto">
              <a:xfrm>
                <a:off x="3208" y="2632"/>
                <a:ext cx="24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60" name="Rectangle 155"/>
              <p:cNvSpPr>
                <a:spLocks noChangeArrowheads="1"/>
              </p:cNvSpPr>
              <p:nvPr/>
            </p:nvSpPr>
            <p:spPr bwMode="auto">
              <a:xfrm>
                <a:off x="3208" y="2632"/>
                <a:ext cx="8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61" name="Rectangle 156"/>
              <p:cNvSpPr>
                <a:spLocks noChangeArrowheads="1"/>
              </p:cNvSpPr>
              <p:nvPr/>
            </p:nvSpPr>
            <p:spPr bwMode="auto">
              <a:xfrm>
                <a:off x="3208" y="2584"/>
                <a:ext cx="8" cy="32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62" name="Rectangle 157"/>
              <p:cNvSpPr>
                <a:spLocks noChangeArrowheads="1"/>
              </p:cNvSpPr>
              <p:nvPr/>
            </p:nvSpPr>
            <p:spPr bwMode="auto">
              <a:xfrm>
                <a:off x="3208" y="2544"/>
                <a:ext cx="8" cy="24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63" name="Rectangle 158"/>
              <p:cNvSpPr>
                <a:spLocks noChangeArrowheads="1"/>
              </p:cNvSpPr>
              <p:nvPr/>
            </p:nvSpPr>
            <p:spPr bwMode="auto">
              <a:xfrm>
                <a:off x="3208" y="2504"/>
                <a:ext cx="8" cy="24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64" name="Rectangle 159"/>
              <p:cNvSpPr>
                <a:spLocks noChangeArrowheads="1"/>
              </p:cNvSpPr>
              <p:nvPr/>
            </p:nvSpPr>
            <p:spPr bwMode="auto">
              <a:xfrm>
                <a:off x="3208" y="2464"/>
                <a:ext cx="8" cy="24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65" name="Rectangle 160"/>
              <p:cNvSpPr>
                <a:spLocks noChangeArrowheads="1"/>
              </p:cNvSpPr>
              <p:nvPr/>
            </p:nvSpPr>
            <p:spPr bwMode="auto">
              <a:xfrm>
                <a:off x="3208" y="2424"/>
                <a:ext cx="8" cy="24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66" name="Rectangle 161"/>
              <p:cNvSpPr>
                <a:spLocks noChangeArrowheads="1"/>
              </p:cNvSpPr>
              <p:nvPr/>
            </p:nvSpPr>
            <p:spPr bwMode="auto">
              <a:xfrm>
                <a:off x="3208" y="2376"/>
                <a:ext cx="8" cy="32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67" name="Rectangle 162"/>
              <p:cNvSpPr>
                <a:spLocks noChangeArrowheads="1"/>
              </p:cNvSpPr>
              <p:nvPr/>
            </p:nvSpPr>
            <p:spPr bwMode="auto">
              <a:xfrm>
                <a:off x="3208" y="2352"/>
                <a:ext cx="8" cy="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68" name="Line 163"/>
              <p:cNvSpPr>
                <a:spLocks noChangeShapeType="1"/>
              </p:cNvSpPr>
              <p:nvPr/>
            </p:nvSpPr>
            <p:spPr bwMode="auto">
              <a:xfrm>
                <a:off x="3208" y="2632"/>
                <a:ext cx="0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69" name="Line 164"/>
              <p:cNvSpPr>
                <a:spLocks noChangeShapeType="1"/>
              </p:cNvSpPr>
              <p:nvPr/>
            </p:nvSpPr>
            <p:spPr bwMode="auto">
              <a:xfrm>
                <a:off x="3216" y="2672"/>
                <a:ext cx="8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70" name="Line 165"/>
              <p:cNvSpPr>
                <a:spLocks noChangeShapeType="1"/>
              </p:cNvSpPr>
              <p:nvPr/>
            </p:nvSpPr>
            <p:spPr bwMode="auto">
              <a:xfrm>
                <a:off x="3224" y="2712"/>
                <a:ext cx="8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71" name="Line 166"/>
              <p:cNvSpPr>
                <a:spLocks noChangeShapeType="1"/>
              </p:cNvSpPr>
              <p:nvPr/>
            </p:nvSpPr>
            <p:spPr bwMode="auto">
              <a:xfrm>
                <a:off x="3240" y="2752"/>
                <a:ext cx="0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72" name="Line 167"/>
              <p:cNvSpPr>
                <a:spLocks noChangeShapeType="1"/>
              </p:cNvSpPr>
              <p:nvPr/>
            </p:nvSpPr>
            <p:spPr bwMode="auto">
              <a:xfrm>
                <a:off x="3248" y="2792"/>
                <a:ext cx="0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73" name="Line 168"/>
              <p:cNvSpPr>
                <a:spLocks noChangeShapeType="1"/>
              </p:cNvSpPr>
              <p:nvPr/>
            </p:nvSpPr>
            <p:spPr bwMode="auto">
              <a:xfrm>
                <a:off x="3256" y="2832"/>
                <a:ext cx="0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74" name="Line 169"/>
              <p:cNvSpPr>
                <a:spLocks noChangeShapeType="1"/>
              </p:cNvSpPr>
              <p:nvPr/>
            </p:nvSpPr>
            <p:spPr bwMode="auto">
              <a:xfrm>
                <a:off x="3264" y="2872"/>
                <a:ext cx="8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75" name="Line 170"/>
              <p:cNvSpPr>
                <a:spLocks noChangeShapeType="1"/>
              </p:cNvSpPr>
              <p:nvPr/>
            </p:nvSpPr>
            <p:spPr bwMode="auto">
              <a:xfrm>
                <a:off x="3272" y="2912"/>
                <a:ext cx="8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76" name="Line 171"/>
              <p:cNvSpPr>
                <a:spLocks noChangeShapeType="1"/>
              </p:cNvSpPr>
              <p:nvPr/>
            </p:nvSpPr>
            <p:spPr bwMode="auto">
              <a:xfrm>
                <a:off x="3280" y="2960"/>
                <a:ext cx="8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77" name="Line 172"/>
              <p:cNvSpPr>
                <a:spLocks noChangeShapeType="1"/>
              </p:cNvSpPr>
              <p:nvPr/>
            </p:nvSpPr>
            <p:spPr bwMode="auto">
              <a:xfrm>
                <a:off x="3296" y="3000"/>
                <a:ext cx="0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78" name="Line 173"/>
              <p:cNvSpPr>
                <a:spLocks noChangeShapeType="1"/>
              </p:cNvSpPr>
              <p:nvPr/>
            </p:nvSpPr>
            <p:spPr bwMode="auto">
              <a:xfrm>
                <a:off x="3304" y="3040"/>
                <a:ext cx="0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79" name="Line 174"/>
              <p:cNvSpPr>
                <a:spLocks noChangeShapeType="1"/>
              </p:cNvSpPr>
              <p:nvPr/>
            </p:nvSpPr>
            <p:spPr bwMode="auto">
              <a:xfrm>
                <a:off x="3312" y="3080"/>
                <a:ext cx="0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80" name="Line 175"/>
              <p:cNvSpPr>
                <a:spLocks noChangeShapeType="1"/>
              </p:cNvSpPr>
              <p:nvPr/>
            </p:nvSpPr>
            <p:spPr bwMode="auto">
              <a:xfrm>
                <a:off x="3320" y="3120"/>
                <a:ext cx="8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81" name="Line 176"/>
              <p:cNvSpPr>
                <a:spLocks noChangeShapeType="1"/>
              </p:cNvSpPr>
              <p:nvPr/>
            </p:nvSpPr>
            <p:spPr bwMode="auto">
              <a:xfrm>
                <a:off x="3328" y="3160"/>
                <a:ext cx="8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82" name="Line 177"/>
              <p:cNvSpPr>
                <a:spLocks noChangeShapeType="1"/>
              </p:cNvSpPr>
              <p:nvPr/>
            </p:nvSpPr>
            <p:spPr bwMode="auto">
              <a:xfrm>
                <a:off x="3344" y="3200"/>
                <a:ext cx="0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83" name="Line 178"/>
              <p:cNvSpPr>
                <a:spLocks noChangeShapeType="1"/>
              </p:cNvSpPr>
              <p:nvPr/>
            </p:nvSpPr>
            <p:spPr bwMode="auto">
              <a:xfrm>
                <a:off x="3352" y="3240"/>
                <a:ext cx="0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84" name="Line 179"/>
              <p:cNvSpPr>
                <a:spLocks noChangeShapeType="1"/>
              </p:cNvSpPr>
              <p:nvPr/>
            </p:nvSpPr>
            <p:spPr bwMode="auto">
              <a:xfrm>
                <a:off x="3360" y="3280"/>
                <a:ext cx="0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85" name="Line 180"/>
              <p:cNvSpPr>
                <a:spLocks noChangeShapeType="1"/>
              </p:cNvSpPr>
              <p:nvPr/>
            </p:nvSpPr>
            <p:spPr bwMode="auto">
              <a:xfrm>
                <a:off x="3368" y="3320"/>
                <a:ext cx="8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86" name="Line 181"/>
              <p:cNvSpPr>
                <a:spLocks noChangeShapeType="1"/>
              </p:cNvSpPr>
              <p:nvPr/>
            </p:nvSpPr>
            <p:spPr bwMode="auto">
              <a:xfrm>
                <a:off x="3376" y="3360"/>
                <a:ext cx="8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87" name="Line 182"/>
              <p:cNvSpPr>
                <a:spLocks noChangeShapeType="1"/>
              </p:cNvSpPr>
              <p:nvPr/>
            </p:nvSpPr>
            <p:spPr bwMode="auto">
              <a:xfrm>
                <a:off x="3384" y="3400"/>
                <a:ext cx="8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88" name="Line 183"/>
              <p:cNvSpPr>
                <a:spLocks noChangeShapeType="1"/>
              </p:cNvSpPr>
              <p:nvPr/>
            </p:nvSpPr>
            <p:spPr bwMode="auto">
              <a:xfrm>
                <a:off x="3400" y="3440"/>
                <a:ext cx="0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89" name="Line 184"/>
              <p:cNvSpPr>
                <a:spLocks noChangeShapeType="1"/>
              </p:cNvSpPr>
              <p:nvPr/>
            </p:nvSpPr>
            <p:spPr bwMode="auto">
              <a:xfrm>
                <a:off x="3408" y="3480"/>
                <a:ext cx="0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90" name="Line 185"/>
              <p:cNvSpPr>
                <a:spLocks noChangeShapeType="1"/>
              </p:cNvSpPr>
              <p:nvPr/>
            </p:nvSpPr>
            <p:spPr bwMode="auto">
              <a:xfrm>
                <a:off x="3416" y="3520"/>
                <a:ext cx="0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91" name="Line 186"/>
              <p:cNvSpPr>
                <a:spLocks noChangeShapeType="1"/>
              </p:cNvSpPr>
              <p:nvPr/>
            </p:nvSpPr>
            <p:spPr bwMode="auto">
              <a:xfrm>
                <a:off x="3424" y="3560"/>
                <a:ext cx="8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92" name="Line 187"/>
              <p:cNvSpPr>
                <a:spLocks noChangeShapeType="1"/>
              </p:cNvSpPr>
              <p:nvPr/>
            </p:nvSpPr>
            <p:spPr bwMode="auto">
              <a:xfrm>
                <a:off x="3432" y="3608"/>
                <a:ext cx="8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93" name="Line 188"/>
              <p:cNvSpPr>
                <a:spLocks noChangeShapeType="1"/>
              </p:cNvSpPr>
              <p:nvPr/>
            </p:nvSpPr>
            <p:spPr bwMode="auto">
              <a:xfrm>
                <a:off x="3448" y="3648"/>
                <a:ext cx="0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94" name="Line 189"/>
              <p:cNvSpPr>
                <a:spLocks noChangeShapeType="1"/>
              </p:cNvSpPr>
              <p:nvPr/>
            </p:nvSpPr>
            <p:spPr bwMode="auto">
              <a:xfrm>
                <a:off x="3456" y="3688"/>
                <a:ext cx="0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95" name="Line 190"/>
              <p:cNvSpPr>
                <a:spLocks noChangeShapeType="1"/>
              </p:cNvSpPr>
              <p:nvPr/>
            </p:nvSpPr>
            <p:spPr bwMode="auto">
              <a:xfrm>
                <a:off x="3464" y="3728"/>
                <a:ext cx="0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96" name="Line 191"/>
              <p:cNvSpPr>
                <a:spLocks noChangeShapeType="1"/>
              </p:cNvSpPr>
              <p:nvPr/>
            </p:nvSpPr>
            <p:spPr bwMode="auto">
              <a:xfrm>
                <a:off x="3472" y="3768"/>
                <a:ext cx="8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97" name="Line 192"/>
              <p:cNvSpPr>
                <a:spLocks noChangeShapeType="1"/>
              </p:cNvSpPr>
              <p:nvPr/>
            </p:nvSpPr>
            <p:spPr bwMode="auto">
              <a:xfrm>
                <a:off x="3480" y="3808"/>
                <a:ext cx="8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98" name="Line 193"/>
              <p:cNvSpPr>
                <a:spLocks noChangeShapeType="1"/>
              </p:cNvSpPr>
              <p:nvPr/>
            </p:nvSpPr>
            <p:spPr bwMode="auto">
              <a:xfrm>
                <a:off x="3488" y="3848"/>
                <a:ext cx="8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99" name="Line 194"/>
              <p:cNvSpPr>
                <a:spLocks noChangeShapeType="1"/>
              </p:cNvSpPr>
              <p:nvPr/>
            </p:nvSpPr>
            <p:spPr bwMode="auto">
              <a:xfrm>
                <a:off x="3504" y="3888"/>
                <a:ext cx="0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00" name="Line 195"/>
              <p:cNvSpPr>
                <a:spLocks noChangeShapeType="1"/>
              </p:cNvSpPr>
              <p:nvPr/>
            </p:nvSpPr>
            <p:spPr bwMode="auto">
              <a:xfrm>
                <a:off x="3512" y="3928"/>
                <a:ext cx="0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01" name="Line 196"/>
              <p:cNvSpPr>
                <a:spLocks noChangeShapeType="1"/>
              </p:cNvSpPr>
              <p:nvPr/>
            </p:nvSpPr>
            <p:spPr bwMode="auto">
              <a:xfrm>
                <a:off x="3520" y="3968"/>
                <a:ext cx="0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02" name="Line 197"/>
              <p:cNvSpPr>
                <a:spLocks noChangeShapeType="1"/>
              </p:cNvSpPr>
              <p:nvPr/>
            </p:nvSpPr>
            <p:spPr bwMode="auto">
              <a:xfrm>
                <a:off x="3528" y="4008"/>
                <a:ext cx="8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03" name="Line 198"/>
              <p:cNvSpPr>
                <a:spLocks noChangeShapeType="1"/>
              </p:cNvSpPr>
              <p:nvPr/>
            </p:nvSpPr>
            <p:spPr bwMode="auto">
              <a:xfrm>
                <a:off x="3536" y="4048"/>
                <a:ext cx="8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04" name="Line 199"/>
              <p:cNvSpPr>
                <a:spLocks noChangeShapeType="1"/>
              </p:cNvSpPr>
              <p:nvPr/>
            </p:nvSpPr>
            <p:spPr bwMode="auto">
              <a:xfrm>
                <a:off x="3552" y="4088"/>
                <a:ext cx="0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05" name="Line 200"/>
              <p:cNvSpPr>
                <a:spLocks noChangeShapeType="1"/>
              </p:cNvSpPr>
              <p:nvPr/>
            </p:nvSpPr>
            <p:spPr bwMode="auto">
              <a:xfrm>
                <a:off x="3560" y="4128"/>
                <a:ext cx="0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06" name="Line 201"/>
              <p:cNvSpPr>
                <a:spLocks noChangeShapeType="1"/>
              </p:cNvSpPr>
              <p:nvPr/>
            </p:nvSpPr>
            <p:spPr bwMode="auto">
              <a:xfrm>
                <a:off x="3208" y="2352"/>
                <a:ext cx="8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07" name="Line 202"/>
              <p:cNvSpPr>
                <a:spLocks noChangeShapeType="1"/>
              </p:cNvSpPr>
              <p:nvPr/>
            </p:nvSpPr>
            <p:spPr bwMode="auto">
              <a:xfrm>
                <a:off x="3224" y="2384"/>
                <a:ext cx="0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08" name="Line 203"/>
              <p:cNvSpPr>
                <a:spLocks noChangeShapeType="1"/>
              </p:cNvSpPr>
              <p:nvPr/>
            </p:nvSpPr>
            <p:spPr bwMode="auto">
              <a:xfrm>
                <a:off x="3232" y="2424"/>
                <a:ext cx="8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09" name="Line 204"/>
              <p:cNvSpPr>
                <a:spLocks noChangeShapeType="1"/>
              </p:cNvSpPr>
              <p:nvPr/>
            </p:nvSpPr>
            <p:spPr bwMode="auto">
              <a:xfrm>
                <a:off x="3248" y="2464"/>
                <a:ext cx="8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5" name="Line 206"/>
            <p:cNvSpPr>
              <a:spLocks noChangeShapeType="1"/>
            </p:cNvSpPr>
            <p:nvPr/>
          </p:nvSpPr>
          <p:spPr bwMode="auto">
            <a:xfrm>
              <a:off x="3264" y="2504"/>
              <a:ext cx="0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Line 207"/>
            <p:cNvSpPr>
              <a:spLocks noChangeShapeType="1"/>
            </p:cNvSpPr>
            <p:nvPr/>
          </p:nvSpPr>
          <p:spPr bwMode="auto">
            <a:xfrm>
              <a:off x="3272" y="2544"/>
              <a:ext cx="8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Line 208"/>
            <p:cNvSpPr>
              <a:spLocks noChangeShapeType="1"/>
            </p:cNvSpPr>
            <p:nvPr/>
          </p:nvSpPr>
          <p:spPr bwMode="auto">
            <a:xfrm>
              <a:off x="3288" y="2584"/>
              <a:ext cx="8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Line 209"/>
            <p:cNvSpPr>
              <a:spLocks noChangeShapeType="1"/>
            </p:cNvSpPr>
            <p:nvPr/>
          </p:nvSpPr>
          <p:spPr bwMode="auto">
            <a:xfrm>
              <a:off x="3304" y="2624"/>
              <a:ext cx="0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Line 210"/>
            <p:cNvSpPr>
              <a:spLocks noChangeShapeType="1"/>
            </p:cNvSpPr>
            <p:nvPr/>
          </p:nvSpPr>
          <p:spPr bwMode="auto">
            <a:xfrm>
              <a:off x="3312" y="2664"/>
              <a:ext cx="8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Line 211"/>
            <p:cNvSpPr>
              <a:spLocks noChangeShapeType="1"/>
            </p:cNvSpPr>
            <p:nvPr/>
          </p:nvSpPr>
          <p:spPr bwMode="auto">
            <a:xfrm>
              <a:off x="3328" y="2704"/>
              <a:ext cx="8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Line 212"/>
            <p:cNvSpPr>
              <a:spLocks noChangeShapeType="1"/>
            </p:cNvSpPr>
            <p:nvPr/>
          </p:nvSpPr>
          <p:spPr bwMode="auto">
            <a:xfrm>
              <a:off x="3344" y="2744"/>
              <a:ext cx="0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Line 213"/>
            <p:cNvSpPr>
              <a:spLocks noChangeShapeType="1"/>
            </p:cNvSpPr>
            <p:nvPr/>
          </p:nvSpPr>
          <p:spPr bwMode="auto">
            <a:xfrm>
              <a:off x="3352" y="2784"/>
              <a:ext cx="8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Line 214"/>
            <p:cNvSpPr>
              <a:spLocks noChangeShapeType="1"/>
            </p:cNvSpPr>
            <p:nvPr/>
          </p:nvSpPr>
          <p:spPr bwMode="auto">
            <a:xfrm>
              <a:off x="3368" y="2824"/>
              <a:ext cx="8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Line 215"/>
            <p:cNvSpPr>
              <a:spLocks noChangeShapeType="1"/>
            </p:cNvSpPr>
            <p:nvPr/>
          </p:nvSpPr>
          <p:spPr bwMode="auto">
            <a:xfrm>
              <a:off x="3384" y="2864"/>
              <a:ext cx="0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Line 216"/>
            <p:cNvSpPr>
              <a:spLocks noChangeShapeType="1"/>
            </p:cNvSpPr>
            <p:nvPr/>
          </p:nvSpPr>
          <p:spPr bwMode="auto">
            <a:xfrm>
              <a:off x="3392" y="2904"/>
              <a:ext cx="8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Line 217"/>
            <p:cNvSpPr>
              <a:spLocks noChangeShapeType="1"/>
            </p:cNvSpPr>
            <p:nvPr/>
          </p:nvSpPr>
          <p:spPr bwMode="auto">
            <a:xfrm>
              <a:off x="3408" y="2936"/>
              <a:ext cx="0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Line 218"/>
            <p:cNvSpPr>
              <a:spLocks noChangeShapeType="1"/>
            </p:cNvSpPr>
            <p:nvPr/>
          </p:nvSpPr>
          <p:spPr bwMode="auto">
            <a:xfrm>
              <a:off x="3416" y="2976"/>
              <a:ext cx="8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Line 219"/>
            <p:cNvSpPr>
              <a:spLocks noChangeShapeType="1"/>
            </p:cNvSpPr>
            <p:nvPr/>
          </p:nvSpPr>
          <p:spPr bwMode="auto">
            <a:xfrm>
              <a:off x="3432" y="3016"/>
              <a:ext cx="8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Line 220"/>
            <p:cNvSpPr>
              <a:spLocks noChangeShapeType="1"/>
            </p:cNvSpPr>
            <p:nvPr/>
          </p:nvSpPr>
          <p:spPr bwMode="auto">
            <a:xfrm>
              <a:off x="3448" y="3056"/>
              <a:ext cx="0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Line 221"/>
            <p:cNvSpPr>
              <a:spLocks noChangeShapeType="1"/>
            </p:cNvSpPr>
            <p:nvPr/>
          </p:nvSpPr>
          <p:spPr bwMode="auto">
            <a:xfrm>
              <a:off x="3456" y="3096"/>
              <a:ext cx="8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Line 222"/>
            <p:cNvSpPr>
              <a:spLocks noChangeShapeType="1"/>
            </p:cNvSpPr>
            <p:nvPr/>
          </p:nvSpPr>
          <p:spPr bwMode="auto">
            <a:xfrm>
              <a:off x="3472" y="3136"/>
              <a:ext cx="8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Line 223"/>
            <p:cNvSpPr>
              <a:spLocks noChangeShapeType="1"/>
            </p:cNvSpPr>
            <p:nvPr/>
          </p:nvSpPr>
          <p:spPr bwMode="auto">
            <a:xfrm>
              <a:off x="3488" y="3176"/>
              <a:ext cx="0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224"/>
            <p:cNvSpPr>
              <a:spLocks noChangeShapeType="1"/>
            </p:cNvSpPr>
            <p:nvPr/>
          </p:nvSpPr>
          <p:spPr bwMode="auto">
            <a:xfrm>
              <a:off x="3496" y="3216"/>
              <a:ext cx="8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225"/>
            <p:cNvSpPr>
              <a:spLocks noChangeShapeType="1"/>
            </p:cNvSpPr>
            <p:nvPr/>
          </p:nvSpPr>
          <p:spPr bwMode="auto">
            <a:xfrm>
              <a:off x="3512" y="3256"/>
              <a:ext cx="8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226"/>
            <p:cNvSpPr>
              <a:spLocks noChangeShapeType="1"/>
            </p:cNvSpPr>
            <p:nvPr/>
          </p:nvSpPr>
          <p:spPr bwMode="auto">
            <a:xfrm>
              <a:off x="3528" y="3296"/>
              <a:ext cx="0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227"/>
            <p:cNvSpPr>
              <a:spLocks noChangeShapeType="1"/>
            </p:cNvSpPr>
            <p:nvPr/>
          </p:nvSpPr>
          <p:spPr bwMode="auto">
            <a:xfrm>
              <a:off x="3536" y="3336"/>
              <a:ext cx="8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228"/>
            <p:cNvSpPr>
              <a:spLocks noChangeShapeType="1"/>
            </p:cNvSpPr>
            <p:nvPr/>
          </p:nvSpPr>
          <p:spPr bwMode="auto">
            <a:xfrm>
              <a:off x="3552" y="3376"/>
              <a:ext cx="8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Line 229"/>
            <p:cNvSpPr>
              <a:spLocks noChangeShapeType="1"/>
            </p:cNvSpPr>
            <p:nvPr/>
          </p:nvSpPr>
          <p:spPr bwMode="auto">
            <a:xfrm>
              <a:off x="3568" y="3416"/>
              <a:ext cx="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Line 230"/>
            <p:cNvSpPr>
              <a:spLocks noChangeShapeType="1"/>
            </p:cNvSpPr>
            <p:nvPr/>
          </p:nvSpPr>
          <p:spPr bwMode="auto">
            <a:xfrm>
              <a:off x="3880" y="2352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Line 231"/>
            <p:cNvSpPr>
              <a:spLocks noChangeShapeType="1"/>
            </p:cNvSpPr>
            <p:nvPr/>
          </p:nvSpPr>
          <p:spPr bwMode="auto">
            <a:xfrm>
              <a:off x="3912" y="2376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232"/>
            <p:cNvSpPr>
              <a:spLocks noChangeShapeType="1"/>
            </p:cNvSpPr>
            <p:nvPr/>
          </p:nvSpPr>
          <p:spPr bwMode="auto">
            <a:xfrm>
              <a:off x="3944" y="2400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Line 233"/>
            <p:cNvSpPr>
              <a:spLocks noChangeShapeType="1"/>
            </p:cNvSpPr>
            <p:nvPr/>
          </p:nvSpPr>
          <p:spPr bwMode="auto">
            <a:xfrm>
              <a:off x="3976" y="2424"/>
              <a:ext cx="16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Line 234"/>
            <p:cNvSpPr>
              <a:spLocks noChangeShapeType="1"/>
            </p:cNvSpPr>
            <p:nvPr/>
          </p:nvSpPr>
          <p:spPr bwMode="auto">
            <a:xfrm>
              <a:off x="4008" y="2456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Line 235"/>
            <p:cNvSpPr>
              <a:spLocks noChangeShapeType="1"/>
            </p:cNvSpPr>
            <p:nvPr/>
          </p:nvSpPr>
          <p:spPr bwMode="auto">
            <a:xfrm>
              <a:off x="4040" y="2480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Line 236"/>
            <p:cNvSpPr>
              <a:spLocks noChangeShapeType="1"/>
            </p:cNvSpPr>
            <p:nvPr/>
          </p:nvSpPr>
          <p:spPr bwMode="auto">
            <a:xfrm>
              <a:off x="4072" y="2504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Line 237"/>
            <p:cNvSpPr>
              <a:spLocks noChangeShapeType="1"/>
            </p:cNvSpPr>
            <p:nvPr/>
          </p:nvSpPr>
          <p:spPr bwMode="auto">
            <a:xfrm>
              <a:off x="4104" y="2528"/>
              <a:ext cx="16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Line 238"/>
            <p:cNvSpPr>
              <a:spLocks noChangeShapeType="1"/>
            </p:cNvSpPr>
            <p:nvPr/>
          </p:nvSpPr>
          <p:spPr bwMode="auto">
            <a:xfrm>
              <a:off x="4136" y="2560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Line 239"/>
            <p:cNvSpPr>
              <a:spLocks noChangeShapeType="1"/>
            </p:cNvSpPr>
            <p:nvPr/>
          </p:nvSpPr>
          <p:spPr bwMode="auto">
            <a:xfrm>
              <a:off x="4176" y="2584"/>
              <a:ext cx="8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Line 240"/>
            <p:cNvSpPr>
              <a:spLocks noChangeShapeType="1"/>
            </p:cNvSpPr>
            <p:nvPr/>
          </p:nvSpPr>
          <p:spPr bwMode="auto">
            <a:xfrm>
              <a:off x="4208" y="2608"/>
              <a:ext cx="8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Line 241"/>
            <p:cNvSpPr>
              <a:spLocks noChangeShapeType="1"/>
            </p:cNvSpPr>
            <p:nvPr/>
          </p:nvSpPr>
          <p:spPr bwMode="auto">
            <a:xfrm>
              <a:off x="4240" y="2632"/>
              <a:ext cx="8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Line 242"/>
            <p:cNvSpPr>
              <a:spLocks noChangeShapeType="1"/>
            </p:cNvSpPr>
            <p:nvPr/>
          </p:nvSpPr>
          <p:spPr bwMode="auto">
            <a:xfrm>
              <a:off x="4272" y="2664"/>
              <a:ext cx="8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Line 243"/>
            <p:cNvSpPr>
              <a:spLocks noChangeShapeType="1"/>
            </p:cNvSpPr>
            <p:nvPr/>
          </p:nvSpPr>
          <p:spPr bwMode="auto">
            <a:xfrm>
              <a:off x="4304" y="2688"/>
              <a:ext cx="8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Line 244"/>
            <p:cNvSpPr>
              <a:spLocks noChangeShapeType="1"/>
            </p:cNvSpPr>
            <p:nvPr/>
          </p:nvSpPr>
          <p:spPr bwMode="auto">
            <a:xfrm>
              <a:off x="4336" y="2712"/>
              <a:ext cx="8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Line 245"/>
            <p:cNvSpPr>
              <a:spLocks noChangeShapeType="1"/>
            </p:cNvSpPr>
            <p:nvPr/>
          </p:nvSpPr>
          <p:spPr bwMode="auto">
            <a:xfrm>
              <a:off x="4368" y="2736"/>
              <a:ext cx="8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Line 246"/>
            <p:cNvSpPr>
              <a:spLocks noChangeShapeType="1"/>
            </p:cNvSpPr>
            <p:nvPr/>
          </p:nvSpPr>
          <p:spPr bwMode="auto">
            <a:xfrm>
              <a:off x="4400" y="2768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Line 247"/>
            <p:cNvSpPr>
              <a:spLocks noChangeShapeType="1"/>
            </p:cNvSpPr>
            <p:nvPr/>
          </p:nvSpPr>
          <p:spPr bwMode="auto">
            <a:xfrm>
              <a:off x="4432" y="2792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Line 248"/>
            <p:cNvSpPr>
              <a:spLocks noChangeShapeType="1"/>
            </p:cNvSpPr>
            <p:nvPr/>
          </p:nvSpPr>
          <p:spPr bwMode="auto">
            <a:xfrm>
              <a:off x="4464" y="2816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Line 249"/>
            <p:cNvSpPr>
              <a:spLocks noChangeShapeType="1"/>
            </p:cNvSpPr>
            <p:nvPr/>
          </p:nvSpPr>
          <p:spPr bwMode="auto">
            <a:xfrm>
              <a:off x="4496" y="2840"/>
              <a:ext cx="16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Line 250"/>
            <p:cNvSpPr>
              <a:spLocks noChangeShapeType="1"/>
            </p:cNvSpPr>
            <p:nvPr/>
          </p:nvSpPr>
          <p:spPr bwMode="auto">
            <a:xfrm>
              <a:off x="4528" y="2872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Line 251"/>
            <p:cNvSpPr>
              <a:spLocks noChangeShapeType="1"/>
            </p:cNvSpPr>
            <p:nvPr/>
          </p:nvSpPr>
          <p:spPr bwMode="auto">
            <a:xfrm>
              <a:off x="4560" y="2896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Line 252"/>
            <p:cNvSpPr>
              <a:spLocks noChangeShapeType="1"/>
            </p:cNvSpPr>
            <p:nvPr/>
          </p:nvSpPr>
          <p:spPr bwMode="auto">
            <a:xfrm>
              <a:off x="4592" y="2920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Line 253"/>
            <p:cNvSpPr>
              <a:spLocks noChangeShapeType="1"/>
            </p:cNvSpPr>
            <p:nvPr/>
          </p:nvSpPr>
          <p:spPr bwMode="auto">
            <a:xfrm>
              <a:off x="4624" y="2944"/>
              <a:ext cx="16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Line 254"/>
            <p:cNvSpPr>
              <a:spLocks noChangeShapeType="1"/>
            </p:cNvSpPr>
            <p:nvPr/>
          </p:nvSpPr>
          <p:spPr bwMode="auto">
            <a:xfrm>
              <a:off x="4656" y="2976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Line 255"/>
            <p:cNvSpPr>
              <a:spLocks noChangeShapeType="1"/>
            </p:cNvSpPr>
            <p:nvPr/>
          </p:nvSpPr>
          <p:spPr bwMode="auto">
            <a:xfrm>
              <a:off x="4688" y="3000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Line 256"/>
            <p:cNvSpPr>
              <a:spLocks noChangeShapeType="1"/>
            </p:cNvSpPr>
            <p:nvPr/>
          </p:nvSpPr>
          <p:spPr bwMode="auto">
            <a:xfrm>
              <a:off x="4720" y="3024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Line 257"/>
            <p:cNvSpPr>
              <a:spLocks noChangeShapeType="1"/>
            </p:cNvSpPr>
            <p:nvPr/>
          </p:nvSpPr>
          <p:spPr bwMode="auto">
            <a:xfrm>
              <a:off x="4760" y="3048"/>
              <a:ext cx="8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Line 258"/>
            <p:cNvSpPr>
              <a:spLocks noChangeShapeType="1"/>
            </p:cNvSpPr>
            <p:nvPr/>
          </p:nvSpPr>
          <p:spPr bwMode="auto">
            <a:xfrm>
              <a:off x="4792" y="3080"/>
              <a:ext cx="8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Line 259"/>
            <p:cNvSpPr>
              <a:spLocks noChangeShapeType="1"/>
            </p:cNvSpPr>
            <p:nvPr/>
          </p:nvSpPr>
          <p:spPr bwMode="auto">
            <a:xfrm>
              <a:off x="4824" y="3104"/>
              <a:ext cx="8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Line 260"/>
            <p:cNvSpPr>
              <a:spLocks noChangeShapeType="1"/>
            </p:cNvSpPr>
            <p:nvPr/>
          </p:nvSpPr>
          <p:spPr bwMode="auto">
            <a:xfrm>
              <a:off x="4856" y="3128"/>
              <a:ext cx="8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Line 261"/>
            <p:cNvSpPr>
              <a:spLocks noChangeShapeType="1"/>
            </p:cNvSpPr>
            <p:nvPr/>
          </p:nvSpPr>
          <p:spPr bwMode="auto">
            <a:xfrm>
              <a:off x="4888" y="3152"/>
              <a:ext cx="8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Line 262"/>
            <p:cNvSpPr>
              <a:spLocks noChangeShapeType="1"/>
            </p:cNvSpPr>
            <p:nvPr/>
          </p:nvSpPr>
          <p:spPr bwMode="auto">
            <a:xfrm>
              <a:off x="4920" y="3184"/>
              <a:ext cx="8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Line 263"/>
            <p:cNvSpPr>
              <a:spLocks noChangeShapeType="1"/>
            </p:cNvSpPr>
            <p:nvPr/>
          </p:nvSpPr>
          <p:spPr bwMode="auto">
            <a:xfrm>
              <a:off x="4952" y="3208"/>
              <a:ext cx="8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Line 264"/>
            <p:cNvSpPr>
              <a:spLocks noChangeShapeType="1"/>
            </p:cNvSpPr>
            <p:nvPr/>
          </p:nvSpPr>
          <p:spPr bwMode="auto">
            <a:xfrm>
              <a:off x="4984" y="3232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76" name="Line 265"/>
            <p:cNvSpPr>
              <a:spLocks noChangeShapeType="1"/>
            </p:cNvSpPr>
            <p:nvPr/>
          </p:nvSpPr>
          <p:spPr bwMode="auto">
            <a:xfrm>
              <a:off x="5016" y="3256"/>
              <a:ext cx="16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77" name="Line 266"/>
            <p:cNvSpPr>
              <a:spLocks noChangeShapeType="1"/>
            </p:cNvSpPr>
            <p:nvPr/>
          </p:nvSpPr>
          <p:spPr bwMode="auto">
            <a:xfrm>
              <a:off x="5048" y="3288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79" name="Line 267"/>
            <p:cNvSpPr>
              <a:spLocks noChangeShapeType="1"/>
            </p:cNvSpPr>
            <p:nvPr/>
          </p:nvSpPr>
          <p:spPr bwMode="auto">
            <a:xfrm>
              <a:off x="5080" y="3312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80" name="Line 268"/>
            <p:cNvSpPr>
              <a:spLocks noChangeShapeType="1"/>
            </p:cNvSpPr>
            <p:nvPr/>
          </p:nvSpPr>
          <p:spPr bwMode="auto">
            <a:xfrm>
              <a:off x="5112" y="3336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81" name="Line 269"/>
            <p:cNvSpPr>
              <a:spLocks noChangeShapeType="1"/>
            </p:cNvSpPr>
            <p:nvPr/>
          </p:nvSpPr>
          <p:spPr bwMode="auto">
            <a:xfrm>
              <a:off x="5144" y="3360"/>
              <a:ext cx="16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82" name="Line 270"/>
            <p:cNvSpPr>
              <a:spLocks noChangeShapeType="1"/>
            </p:cNvSpPr>
            <p:nvPr/>
          </p:nvSpPr>
          <p:spPr bwMode="auto">
            <a:xfrm>
              <a:off x="5176" y="3392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83" name="Line 271"/>
            <p:cNvSpPr>
              <a:spLocks noChangeShapeType="1"/>
            </p:cNvSpPr>
            <p:nvPr/>
          </p:nvSpPr>
          <p:spPr bwMode="auto">
            <a:xfrm>
              <a:off x="5208" y="3416"/>
              <a:ext cx="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84" name="Line 272"/>
            <p:cNvSpPr>
              <a:spLocks noChangeShapeType="1"/>
            </p:cNvSpPr>
            <p:nvPr/>
          </p:nvSpPr>
          <p:spPr bwMode="auto">
            <a:xfrm>
              <a:off x="3888" y="2632"/>
              <a:ext cx="8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85" name="Line 273"/>
            <p:cNvSpPr>
              <a:spLocks noChangeShapeType="1"/>
            </p:cNvSpPr>
            <p:nvPr/>
          </p:nvSpPr>
          <p:spPr bwMode="auto">
            <a:xfrm>
              <a:off x="3912" y="2664"/>
              <a:ext cx="8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86" name="Line 274"/>
            <p:cNvSpPr>
              <a:spLocks noChangeShapeType="1"/>
            </p:cNvSpPr>
            <p:nvPr/>
          </p:nvSpPr>
          <p:spPr bwMode="auto">
            <a:xfrm>
              <a:off x="3936" y="2696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87" name="Line 275"/>
            <p:cNvSpPr>
              <a:spLocks noChangeShapeType="1"/>
            </p:cNvSpPr>
            <p:nvPr/>
          </p:nvSpPr>
          <p:spPr bwMode="auto">
            <a:xfrm>
              <a:off x="3968" y="2728"/>
              <a:ext cx="8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88" name="Line 276"/>
            <p:cNvSpPr>
              <a:spLocks noChangeShapeType="1"/>
            </p:cNvSpPr>
            <p:nvPr/>
          </p:nvSpPr>
          <p:spPr bwMode="auto">
            <a:xfrm>
              <a:off x="3992" y="2760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89" name="Line 277"/>
            <p:cNvSpPr>
              <a:spLocks noChangeShapeType="1"/>
            </p:cNvSpPr>
            <p:nvPr/>
          </p:nvSpPr>
          <p:spPr bwMode="auto">
            <a:xfrm>
              <a:off x="4024" y="2784"/>
              <a:ext cx="8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90" name="Line 278"/>
            <p:cNvSpPr>
              <a:spLocks noChangeShapeType="1"/>
            </p:cNvSpPr>
            <p:nvPr/>
          </p:nvSpPr>
          <p:spPr bwMode="auto">
            <a:xfrm>
              <a:off x="4048" y="2816"/>
              <a:ext cx="16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91" name="Line 279"/>
            <p:cNvSpPr>
              <a:spLocks noChangeShapeType="1"/>
            </p:cNvSpPr>
            <p:nvPr/>
          </p:nvSpPr>
          <p:spPr bwMode="auto">
            <a:xfrm>
              <a:off x="4080" y="2848"/>
              <a:ext cx="8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92" name="Line 280"/>
            <p:cNvSpPr>
              <a:spLocks noChangeShapeType="1"/>
            </p:cNvSpPr>
            <p:nvPr/>
          </p:nvSpPr>
          <p:spPr bwMode="auto">
            <a:xfrm>
              <a:off x="4104" y="2880"/>
              <a:ext cx="16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93" name="Line 281"/>
            <p:cNvSpPr>
              <a:spLocks noChangeShapeType="1"/>
            </p:cNvSpPr>
            <p:nvPr/>
          </p:nvSpPr>
          <p:spPr bwMode="auto">
            <a:xfrm>
              <a:off x="4136" y="2912"/>
              <a:ext cx="8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94" name="Line 282"/>
            <p:cNvSpPr>
              <a:spLocks noChangeShapeType="1"/>
            </p:cNvSpPr>
            <p:nvPr/>
          </p:nvSpPr>
          <p:spPr bwMode="auto">
            <a:xfrm>
              <a:off x="4160" y="2944"/>
              <a:ext cx="8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95" name="Line 283"/>
            <p:cNvSpPr>
              <a:spLocks noChangeShapeType="1"/>
            </p:cNvSpPr>
            <p:nvPr/>
          </p:nvSpPr>
          <p:spPr bwMode="auto">
            <a:xfrm>
              <a:off x="4184" y="2976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96" name="Line 284"/>
            <p:cNvSpPr>
              <a:spLocks noChangeShapeType="1"/>
            </p:cNvSpPr>
            <p:nvPr/>
          </p:nvSpPr>
          <p:spPr bwMode="auto">
            <a:xfrm>
              <a:off x="4216" y="3008"/>
              <a:ext cx="8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97" name="Line 285"/>
            <p:cNvSpPr>
              <a:spLocks noChangeShapeType="1"/>
            </p:cNvSpPr>
            <p:nvPr/>
          </p:nvSpPr>
          <p:spPr bwMode="auto">
            <a:xfrm>
              <a:off x="4240" y="3040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98" name="Line 286"/>
            <p:cNvSpPr>
              <a:spLocks noChangeShapeType="1"/>
            </p:cNvSpPr>
            <p:nvPr/>
          </p:nvSpPr>
          <p:spPr bwMode="auto">
            <a:xfrm>
              <a:off x="4272" y="3064"/>
              <a:ext cx="8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99" name="Line 287"/>
            <p:cNvSpPr>
              <a:spLocks noChangeShapeType="1"/>
            </p:cNvSpPr>
            <p:nvPr/>
          </p:nvSpPr>
          <p:spPr bwMode="auto">
            <a:xfrm>
              <a:off x="4296" y="3096"/>
              <a:ext cx="16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00" name="Line 288"/>
            <p:cNvSpPr>
              <a:spLocks noChangeShapeType="1"/>
            </p:cNvSpPr>
            <p:nvPr/>
          </p:nvSpPr>
          <p:spPr bwMode="auto">
            <a:xfrm>
              <a:off x="4328" y="3128"/>
              <a:ext cx="8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01" name="Line 289"/>
            <p:cNvSpPr>
              <a:spLocks noChangeShapeType="1"/>
            </p:cNvSpPr>
            <p:nvPr/>
          </p:nvSpPr>
          <p:spPr bwMode="auto">
            <a:xfrm>
              <a:off x="4352" y="3160"/>
              <a:ext cx="16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02" name="Line 290"/>
            <p:cNvSpPr>
              <a:spLocks noChangeShapeType="1"/>
            </p:cNvSpPr>
            <p:nvPr/>
          </p:nvSpPr>
          <p:spPr bwMode="auto">
            <a:xfrm>
              <a:off x="4384" y="3192"/>
              <a:ext cx="8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03" name="Line 291"/>
            <p:cNvSpPr>
              <a:spLocks noChangeShapeType="1"/>
            </p:cNvSpPr>
            <p:nvPr/>
          </p:nvSpPr>
          <p:spPr bwMode="auto">
            <a:xfrm>
              <a:off x="4408" y="3224"/>
              <a:ext cx="8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04" name="Line 292"/>
            <p:cNvSpPr>
              <a:spLocks noChangeShapeType="1"/>
            </p:cNvSpPr>
            <p:nvPr/>
          </p:nvSpPr>
          <p:spPr bwMode="auto">
            <a:xfrm>
              <a:off x="4440" y="3256"/>
              <a:ext cx="8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05" name="Line 293"/>
            <p:cNvSpPr>
              <a:spLocks noChangeShapeType="1"/>
            </p:cNvSpPr>
            <p:nvPr/>
          </p:nvSpPr>
          <p:spPr bwMode="auto">
            <a:xfrm>
              <a:off x="4464" y="3288"/>
              <a:ext cx="8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06" name="Line 294"/>
            <p:cNvSpPr>
              <a:spLocks noChangeShapeType="1"/>
            </p:cNvSpPr>
            <p:nvPr/>
          </p:nvSpPr>
          <p:spPr bwMode="auto">
            <a:xfrm>
              <a:off x="4488" y="3320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07" name="Line 295"/>
            <p:cNvSpPr>
              <a:spLocks noChangeShapeType="1"/>
            </p:cNvSpPr>
            <p:nvPr/>
          </p:nvSpPr>
          <p:spPr bwMode="auto">
            <a:xfrm>
              <a:off x="4520" y="3344"/>
              <a:ext cx="8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08" name="Line 296"/>
            <p:cNvSpPr>
              <a:spLocks noChangeShapeType="1"/>
            </p:cNvSpPr>
            <p:nvPr/>
          </p:nvSpPr>
          <p:spPr bwMode="auto">
            <a:xfrm>
              <a:off x="4544" y="3376"/>
              <a:ext cx="16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09" name="Line 297"/>
            <p:cNvSpPr>
              <a:spLocks noChangeShapeType="1"/>
            </p:cNvSpPr>
            <p:nvPr/>
          </p:nvSpPr>
          <p:spPr bwMode="auto">
            <a:xfrm>
              <a:off x="4576" y="3408"/>
              <a:ext cx="8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10" name="Freeform 298"/>
            <p:cNvSpPr>
              <a:spLocks/>
            </p:cNvSpPr>
            <p:nvPr/>
          </p:nvSpPr>
          <p:spPr bwMode="auto">
            <a:xfrm>
              <a:off x="4968" y="2448"/>
              <a:ext cx="160" cy="112"/>
            </a:xfrm>
            <a:custGeom>
              <a:avLst/>
              <a:gdLst>
                <a:gd name="T0" fmla="*/ 0 w 160"/>
                <a:gd name="T1" fmla="*/ 40 h 112"/>
                <a:gd name="T2" fmla="*/ 96 w 160"/>
                <a:gd name="T3" fmla="*/ 40 h 112"/>
                <a:gd name="T4" fmla="*/ 96 w 160"/>
                <a:gd name="T5" fmla="*/ 0 h 112"/>
                <a:gd name="T6" fmla="*/ 160 w 160"/>
                <a:gd name="T7" fmla="*/ 56 h 112"/>
                <a:gd name="T8" fmla="*/ 96 w 160"/>
                <a:gd name="T9" fmla="*/ 112 h 112"/>
                <a:gd name="T10" fmla="*/ 96 w 160"/>
                <a:gd name="T11" fmla="*/ 72 h 112"/>
                <a:gd name="T12" fmla="*/ 0 w 160"/>
                <a:gd name="T13" fmla="*/ 72 h 112"/>
                <a:gd name="T14" fmla="*/ 0 w 160"/>
                <a:gd name="T15" fmla="*/ 4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112">
                  <a:moveTo>
                    <a:pt x="0" y="40"/>
                  </a:moveTo>
                  <a:lnTo>
                    <a:pt x="96" y="40"/>
                  </a:lnTo>
                  <a:lnTo>
                    <a:pt x="96" y="0"/>
                  </a:lnTo>
                  <a:lnTo>
                    <a:pt x="160" y="56"/>
                  </a:lnTo>
                  <a:lnTo>
                    <a:pt x="96" y="112"/>
                  </a:lnTo>
                  <a:lnTo>
                    <a:pt x="96" y="72"/>
                  </a:lnTo>
                  <a:lnTo>
                    <a:pt x="0" y="72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11" name="Freeform 299"/>
            <p:cNvSpPr>
              <a:spLocks/>
            </p:cNvSpPr>
            <p:nvPr/>
          </p:nvSpPr>
          <p:spPr bwMode="auto">
            <a:xfrm>
              <a:off x="4968" y="2448"/>
              <a:ext cx="160" cy="112"/>
            </a:xfrm>
            <a:custGeom>
              <a:avLst/>
              <a:gdLst>
                <a:gd name="T0" fmla="*/ 0 w 160"/>
                <a:gd name="T1" fmla="*/ 40 h 112"/>
                <a:gd name="T2" fmla="*/ 96 w 160"/>
                <a:gd name="T3" fmla="*/ 40 h 112"/>
                <a:gd name="T4" fmla="*/ 96 w 160"/>
                <a:gd name="T5" fmla="*/ 0 h 112"/>
                <a:gd name="T6" fmla="*/ 160 w 160"/>
                <a:gd name="T7" fmla="*/ 56 h 112"/>
                <a:gd name="T8" fmla="*/ 96 w 160"/>
                <a:gd name="T9" fmla="*/ 112 h 112"/>
                <a:gd name="T10" fmla="*/ 96 w 160"/>
                <a:gd name="T11" fmla="*/ 72 h 112"/>
                <a:gd name="T12" fmla="*/ 0 w 160"/>
                <a:gd name="T13" fmla="*/ 72 h 112"/>
                <a:gd name="T14" fmla="*/ 0 w 160"/>
                <a:gd name="T15" fmla="*/ 4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112">
                  <a:moveTo>
                    <a:pt x="0" y="40"/>
                  </a:moveTo>
                  <a:lnTo>
                    <a:pt x="96" y="40"/>
                  </a:lnTo>
                  <a:lnTo>
                    <a:pt x="96" y="0"/>
                  </a:lnTo>
                  <a:lnTo>
                    <a:pt x="160" y="56"/>
                  </a:lnTo>
                  <a:lnTo>
                    <a:pt x="96" y="112"/>
                  </a:lnTo>
                  <a:lnTo>
                    <a:pt x="96" y="72"/>
                  </a:lnTo>
                  <a:lnTo>
                    <a:pt x="0" y="72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CC99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12" name="Freeform 300"/>
            <p:cNvSpPr>
              <a:spLocks/>
            </p:cNvSpPr>
            <p:nvPr/>
          </p:nvSpPr>
          <p:spPr bwMode="auto">
            <a:xfrm>
              <a:off x="1976" y="2448"/>
              <a:ext cx="160" cy="112"/>
            </a:xfrm>
            <a:custGeom>
              <a:avLst/>
              <a:gdLst>
                <a:gd name="T0" fmla="*/ 160 w 160"/>
                <a:gd name="T1" fmla="*/ 40 h 112"/>
                <a:gd name="T2" fmla="*/ 64 w 160"/>
                <a:gd name="T3" fmla="*/ 40 h 112"/>
                <a:gd name="T4" fmla="*/ 64 w 160"/>
                <a:gd name="T5" fmla="*/ 0 h 112"/>
                <a:gd name="T6" fmla="*/ 0 w 160"/>
                <a:gd name="T7" fmla="*/ 56 h 112"/>
                <a:gd name="T8" fmla="*/ 64 w 160"/>
                <a:gd name="T9" fmla="*/ 112 h 112"/>
                <a:gd name="T10" fmla="*/ 64 w 160"/>
                <a:gd name="T11" fmla="*/ 72 h 112"/>
                <a:gd name="T12" fmla="*/ 160 w 160"/>
                <a:gd name="T13" fmla="*/ 72 h 112"/>
                <a:gd name="T14" fmla="*/ 160 w 160"/>
                <a:gd name="T15" fmla="*/ 4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112">
                  <a:moveTo>
                    <a:pt x="160" y="40"/>
                  </a:moveTo>
                  <a:lnTo>
                    <a:pt x="64" y="40"/>
                  </a:lnTo>
                  <a:lnTo>
                    <a:pt x="64" y="0"/>
                  </a:lnTo>
                  <a:lnTo>
                    <a:pt x="0" y="56"/>
                  </a:lnTo>
                  <a:lnTo>
                    <a:pt x="64" y="112"/>
                  </a:lnTo>
                  <a:lnTo>
                    <a:pt x="64" y="72"/>
                  </a:lnTo>
                  <a:lnTo>
                    <a:pt x="160" y="72"/>
                  </a:lnTo>
                  <a:lnTo>
                    <a:pt x="160" y="40"/>
                  </a:ln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13" name="Freeform 301"/>
            <p:cNvSpPr>
              <a:spLocks/>
            </p:cNvSpPr>
            <p:nvPr/>
          </p:nvSpPr>
          <p:spPr bwMode="auto">
            <a:xfrm>
              <a:off x="1976" y="2448"/>
              <a:ext cx="160" cy="112"/>
            </a:xfrm>
            <a:custGeom>
              <a:avLst/>
              <a:gdLst>
                <a:gd name="T0" fmla="*/ 160 w 160"/>
                <a:gd name="T1" fmla="*/ 40 h 112"/>
                <a:gd name="T2" fmla="*/ 64 w 160"/>
                <a:gd name="T3" fmla="*/ 40 h 112"/>
                <a:gd name="T4" fmla="*/ 64 w 160"/>
                <a:gd name="T5" fmla="*/ 0 h 112"/>
                <a:gd name="T6" fmla="*/ 0 w 160"/>
                <a:gd name="T7" fmla="*/ 56 h 112"/>
                <a:gd name="T8" fmla="*/ 64 w 160"/>
                <a:gd name="T9" fmla="*/ 112 h 112"/>
                <a:gd name="T10" fmla="*/ 64 w 160"/>
                <a:gd name="T11" fmla="*/ 72 h 112"/>
                <a:gd name="T12" fmla="*/ 160 w 160"/>
                <a:gd name="T13" fmla="*/ 72 h 112"/>
                <a:gd name="T14" fmla="*/ 160 w 160"/>
                <a:gd name="T15" fmla="*/ 4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112">
                  <a:moveTo>
                    <a:pt x="160" y="40"/>
                  </a:moveTo>
                  <a:lnTo>
                    <a:pt x="64" y="40"/>
                  </a:lnTo>
                  <a:lnTo>
                    <a:pt x="64" y="0"/>
                  </a:lnTo>
                  <a:lnTo>
                    <a:pt x="0" y="56"/>
                  </a:lnTo>
                  <a:lnTo>
                    <a:pt x="64" y="112"/>
                  </a:lnTo>
                  <a:lnTo>
                    <a:pt x="64" y="72"/>
                  </a:lnTo>
                  <a:lnTo>
                    <a:pt x="160" y="72"/>
                  </a:lnTo>
                  <a:lnTo>
                    <a:pt x="160" y="40"/>
                  </a:lnTo>
                  <a:close/>
                </a:path>
              </a:pathLst>
            </a:custGeom>
            <a:solidFill>
              <a:srgbClr val="00CC99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14" name="Rectangle 302"/>
            <p:cNvSpPr>
              <a:spLocks noChangeArrowheads="1"/>
            </p:cNvSpPr>
            <p:nvPr/>
          </p:nvSpPr>
          <p:spPr bwMode="auto">
            <a:xfrm>
              <a:off x="4140" y="254"/>
              <a:ext cx="708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" charset="0"/>
                  <a:cs typeface="Arial" pitchFamily="34" charset="0"/>
                </a:rPr>
                <a:t>(Semenov)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15" name="Line 303"/>
            <p:cNvSpPr>
              <a:spLocks noChangeShapeType="1"/>
            </p:cNvSpPr>
            <p:nvPr/>
          </p:nvSpPr>
          <p:spPr bwMode="auto">
            <a:xfrm>
              <a:off x="2256" y="1048"/>
              <a:ext cx="263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16" name="Line 304"/>
            <p:cNvSpPr>
              <a:spLocks noChangeShapeType="1"/>
            </p:cNvSpPr>
            <p:nvPr/>
          </p:nvSpPr>
          <p:spPr bwMode="auto">
            <a:xfrm>
              <a:off x="2256" y="1088"/>
              <a:ext cx="263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17" name="Line 305"/>
            <p:cNvSpPr>
              <a:spLocks noChangeShapeType="1"/>
            </p:cNvSpPr>
            <p:nvPr/>
          </p:nvSpPr>
          <p:spPr bwMode="auto">
            <a:xfrm>
              <a:off x="2256" y="1072"/>
              <a:ext cx="263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18" name="Line 306"/>
            <p:cNvSpPr>
              <a:spLocks noChangeShapeType="1"/>
            </p:cNvSpPr>
            <p:nvPr/>
          </p:nvSpPr>
          <p:spPr bwMode="auto">
            <a:xfrm>
              <a:off x="2256" y="1112"/>
              <a:ext cx="263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19" name="Line 307"/>
            <p:cNvSpPr>
              <a:spLocks noChangeShapeType="1"/>
            </p:cNvSpPr>
            <p:nvPr/>
          </p:nvSpPr>
          <p:spPr bwMode="auto">
            <a:xfrm>
              <a:off x="2256" y="1128"/>
              <a:ext cx="263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20" name="Line 308"/>
            <p:cNvSpPr>
              <a:spLocks noChangeShapeType="1"/>
            </p:cNvSpPr>
            <p:nvPr/>
          </p:nvSpPr>
          <p:spPr bwMode="auto">
            <a:xfrm>
              <a:off x="2256" y="1168"/>
              <a:ext cx="263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21" name="Line 309"/>
            <p:cNvSpPr>
              <a:spLocks noChangeShapeType="1"/>
            </p:cNvSpPr>
            <p:nvPr/>
          </p:nvSpPr>
          <p:spPr bwMode="auto">
            <a:xfrm>
              <a:off x="2256" y="1208"/>
              <a:ext cx="263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22" name="Line 310"/>
            <p:cNvSpPr>
              <a:spLocks noChangeShapeType="1"/>
            </p:cNvSpPr>
            <p:nvPr/>
          </p:nvSpPr>
          <p:spPr bwMode="auto">
            <a:xfrm>
              <a:off x="2256" y="1192"/>
              <a:ext cx="263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23" name="Line 311"/>
            <p:cNvSpPr>
              <a:spLocks noChangeShapeType="1"/>
            </p:cNvSpPr>
            <p:nvPr/>
          </p:nvSpPr>
          <p:spPr bwMode="auto">
            <a:xfrm>
              <a:off x="2256" y="1232"/>
              <a:ext cx="263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24" name="Line 312"/>
            <p:cNvSpPr>
              <a:spLocks noChangeShapeType="1"/>
            </p:cNvSpPr>
            <p:nvPr/>
          </p:nvSpPr>
          <p:spPr bwMode="auto">
            <a:xfrm>
              <a:off x="2256" y="1248"/>
              <a:ext cx="263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25" name="Line 313"/>
            <p:cNvSpPr>
              <a:spLocks noChangeShapeType="1"/>
            </p:cNvSpPr>
            <p:nvPr/>
          </p:nvSpPr>
          <p:spPr bwMode="auto">
            <a:xfrm>
              <a:off x="2664" y="1040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26" name="Line 314"/>
            <p:cNvSpPr>
              <a:spLocks noChangeShapeType="1"/>
            </p:cNvSpPr>
            <p:nvPr/>
          </p:nvSpPr>
          <p:spPr bwMode="auto">
            <a:xfrm flipV="1">
              <a:off x="2664" y="1048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27" name="Line 315"/>
            <p:cNvSpPr>
              <a:spLocks noChangeShapeType="1"/>
            </p:cNvSpPr>
            <p:nvPr/>
          </p:nvSpPr>
          <p:spPr bwMode="auto">
            <a:xfrm flipV="1">
              <a:off x="2664" y="1088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28" name="Line 316"/>
            <p:cNvSpPr>
              <a:spLocks noChangeShapeType="1"/>
            </p:cNvSpPr>
            <p:nvPr/>
          </p:nvSpPr>
          <p:spPr bwMode="auto">
            <a:xfrm>
              <a:off x="2664" y="1080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29" name="Line 317"/>
            <p:cNvSpPr>
              <a:spLocks noChangeShapeType="1"/>
            </p:cNvSpPr>
            <p:nvPr/>
          </p:nvSpPr>
          <p:spPr bwMode="auto">
            <a:xfrm flipV="1">
              <a:off x="2664" y="1128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30" name="Line 318"/>
            <p:cNvSpPr>
              <a:spLocks noChangeShapeType="1"/>
            </p:cNvSpPr>
            <p:nvPr/>
          </p:nvSpPr>
          <p:spPr bwMode="auto">
            <a:xfrm>
              <a:off x="2664" y="1120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31" name="Line 319"/>
            <p:cNvSpPr>
              <a:spLocks noChangeShapeType="1"/>
            </p:cNvSpPr>
            <p:nvPr/>
          </p:nvSpPr>
          <p:spPr bwMode="auto">
            <a:xfrm flipH="1">
              <a:off x="2664" y="1160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32" name="Line 320"/>
            <p:cNvSpPr>
              <a:spLocks noChangeShapeType="1"/>
            </p:cNvSpPr>
            <p:nvPr/>
          </p:nvSpPr>
          <p:spPr bwMode="auto">
            <a:xfrm flipH="1" flipV="1">
              <a:off x="2664" y="1168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33" name="Line 321"/>
            <p:cNvSpPr>
              <a:spLocks noChangeShapeType="1"/>
            </p:cNvSpPr>
            <p:nvPr/>
          </p:nvSpPr>
          <p:spPr bwMode="auto">
            <a:xfrm flipH="1" flipV="1">
              <a:off x="2664" y="1248"/>
              <a:ext cx="16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34" name="Line 322"/>
            <p:cNvSpPr>
              <a:spLocks noChangeShapeType="1"/>
            </p:cNvSpPr>
            <p:nvPr/>
          </p:nvSpPr>
          <p:spPr bwMode="auto">
            <a:xfrm flipH="1">
              <a:off x="2664" y="1240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35" name="Line 323"/>
            <p:cNvSpPr>
              <a:spLocks noChangeShapeType="1"/>
            </p:cNvSpPr>
            <p:nvPr/>
          </p:nvSpPr>
          <p:spPr bwMode="auto">
            <a:xfrm flipH="1" flipV="1">
              <a:off x="2664" y="1208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36" name="Line 324"/>
            <p:cNvSpPr>
              <a:spLocks noChangeShapeType="1"/>
            </p:cNvSpPr>
            <p:nvPr/>
          </p:nvSpPr>
          <p:spPr bwMode="auto">
            <a:xfrm flipH="1">
              <a:off x="2664" y="1200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37" name="Line 325"/>
            <p:cNvSpPr>
              <a:spLocks noChangeShapeType="1"/>
            </p:cNvSpPr>
            <p:nvPr/>
          </p:nvSpPr>
          <p:spPr bwMode="auto">
            <a:xfrm>
              <a:off x="4392" y="1040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38" name="Line 326"/>
            <p:cNvSpPr>
              <a:spLocks noChangeShapeType="1"/>
            </p:cNvSpPr>
            <p:nvPr/>
          </p:nvSpPr>
          <p:spPr bwMode="auto">
            <a:xfrm flipV="1">
              <a:off x="4392" y="1048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39" name="Line 327"/>
            <p:cNvSpPr>
              <a:spLocks noChangeShapeType="1"/>
            </p:cNvSpPr>
            <p:nvPr/>
          </p:nvSpPr>
          <p:spPr bwMode="auto">
            <a:xfrm flipV="1">
              <a:off x="4392" y="1088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40" name="Line 328"/>
            <p:cNvSpPr>
              <a:spLocks noChangeShapeType="1"/>
            </p:cNvSpPr>
            <p:nvPr/>
          </p:nvSpPr>
          <p:spPr bwMode="auto">
            <a:xfrm>
              <a:off x="4392" y="1080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41" name="Line 329"/>
            <p:cNvSpPr>
              <a:spLocks noChangeShapeType="1"/>
            </p:cNvSpPr>
            <p:nvPr/>
          </p:nvSpPr>
          <p:spPr bwMode="auto">
            <a:xfrm flipV="1">
              <a:off x="4392" y="1128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42" name="Line 330"/>
            <p:cNvSpPr>
              <a:spLocks noChangeShapeType="1"/>
            </p:cNvSpPr>
            <p:nvPr/>
          </p:nvSpPr>
          <p:spPr bwMode="auto">
            <a:xfrm>
              <a:off x="4392" y="1120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43" name="Line 331"/>
            <p:cNvSpPr>
              <a:spLocks noChangeShapeType="1"/>
            </p:cNvSpPr>
            <p:nvPr/>
          </p:nvSpPr>
          <p:spPr bwMode="auto">
            <a:xfrm flipH="1">
              <a:off x="4392" y="1160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44" name="Line 332"/>
            <p:cNvSpPr>
              <a:spLocks noChangeShapeType="1"/>
            </p:cNvSpPr>
            <p:nvPr/>
          </p:nvSpPr>
          <p:spPr bwMode="auto">
            <a:xfrm flipH="1" flipV="1">
              <a:off x="4392" y="1168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45" name="Line 333"/>
            <p:cNvSpPr>
              <a:spLocks noChangeShapeType="1"/>
            </p:cNvSpPr>
            <p:nvPr/>
          </p:nvSpPr>
          <p:spPr bwMode="auto">
            <a:xfrm flipH="1" flipV="1">
              <a:off x="4392" y="1248"/>
              <a:ext cx="16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46" name="Line 334"/>
            <p:cNvSpPr>
              <a:spLocks noChangeShapeType="1"/>
            </p:cNvSpPr>
            <p:nvPr/>
          </p:nvSpPr>
          <p:spPr bwMode="auto">
            <a:xfrm flipH="1">
              <a:off x="4392" y="1240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47" name="Line 335"/>
            <p:cNvSpPr>
              <a:spLocks noChangeShapeType="1"/>
            </p:cNvSpPr>
            <p:nvPr/>
          </p:nvSpPr>
          <p:spPr bwMode="auto">
            <a:xfrm flipH="1" flipV="1">
              <a:off x="4392" y="1208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48" name="Line 336"/>
            <p:cNvSpPr>
              <a:spLocks noChangeShapeType="1"/>
            </p:cNvSpPr>
            <p:nvPr/>
          </p:nvSpPr>
          <p:spPr bwMode="auto">
            <a:xfrm flipH="1">
              <a:off x="4392" y="1200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49" name="Line 337"/>
            <p:cNvSpPr>
              <a:spLocks noChangeShapeType="1"/>
            </p:cNvSpPr>
            <p:nvPr/>
          </p:nvSpPr>
          <p:spPr bwMode="auto">
            <a:xfrm>
              <a:off x="2240" y="1672"/>
              <a:ext cx="263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50" name="Line 338"/>
            <p:cNvSpPr>
              <a:spLocks noChangeShapeType="1"/>
            </p:cNvSpPr>
            <p:nvPr/>
          </p:nvSpPr>
          <p:spPr bwMode="auto">
            <a:xfrm>
              <a:off x="2240" y="1712"/>
              <a:ext cx="263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51" name="Line 339"/>
            <p:cNvSpPr>
              <a:spLocks noChangeShapeType="1"/>
            </p:cNvSpPr>
            <p:nvPr/>
          </p:nvSpPr>
          <p:spPr bwMode="auto">
            <a:xfrm>
              <a:off x="2240" y="1696"/>
              <a:ext cx="263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52" name="Line 340"/>
            <p:cNvSpPr>
              <a:spLocks noChangeShapeType="1"/>
            </p:cNvSpPr>
            <p:nvPr/>
          </p:nvSpPr>
          <p:spPr bwMode="auto">
            <a:xfrm>
              <a:off x="2240" y="1736"/>
              <a:ext cx="263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53" name="Freeform 341"/>
            <p:cNvSpPr>
              <a:spLocks/>
            </p:cNvSpPr>
            <p:nvPr/>
          </p:nvSpPr>
          <p:spPr bwMode="auto">
            <a:xfrm>
              <a:off x="2240" y="1752"/>
              <a:ext cx="1304" cy="24"/>
            </a:xfrm>
            <a:custGeom>
              <a:avLst/>
              <a:gdLst>
                <a:gd name="T0" fmla="*/ 0 w 1304"/>
                <a:gd name="T1" fmla="*/ 8 h 24"/>
                <a:gd name="T2" fmla="*/ 8 w 1304"/>
                <a:gd name="T3" fmla="*/ 8 h 24"/>
                <a:gd name="T4" fmla="*/ 16 w 1304"/>
                <a:gd name="T5" fmla="*/ 8 h 24"/>
                <a:gd name="T6" fmla="*/ 32 w 1304"/>
                <a:gd name="T7" fmla="*/ 0 h 24"/>
                <a:gd name="T8" fmla="*/ 56 w 1304"/>
                <a:gd name="T9" fmla="*/ 0 h 24"/>
                <a:gd name="T10" fmla="*/ 120 w 1304"/>
                <a:gd name="T11" fmla="*/ 0 h 24"/>
                <a:gd name="T12" fmla="*/ 200 w 1304"/>
                <a:gd name="T13" fmla="*/ 0 h 24"/>
                <a:gd name="T14" fmla="*/ 296 w 1304"/>
                <a:gd name="T15" fmla="*/ 0 h 24"/>
                <a:gd name="T16" fmla="*/ 400 w 1304"/>
                <a:gd name="T17" fmla="*/ 0 h 24"/>
                <a:gd name="T18" fmla="*/ 520 w 1304"/>
                <a:gd name="T19" fmla="*/ 0 h 24"/>
                <a:gd name="T20" fmla="*/ 640 w 1304"/>
                <a:gd name="T21" fmla="*/ 0 h 24"/>
                <a:gd name="T22" fmla="*/ 760 w 1304"/>
                <a:gd name="T23" fmla="*/ 0 h 24"/>
                <a:gd name="T24" fmla="*/ 872 w 1304"/>
                <a:gd name="T25" fmla="*/ 8 h 24"/>
                <a:gd name="T26" fmla="*/ 984 w 1304"/>
                <a:gd name="T27" fmla="*/ 8 h 24"/>
                <a:gd name="T28" fmla="*/ 1080 w 1304"/>
                <a:gd name="T29" fmla="*/ 8 h 24"/>
                <a:gd name="T30" fmla="*/ 1168 w 1304"/>
                <a:gd name="T31" fmla="*/ 8 h 24"/>
                <a:gd name="T32" fmla="*/ 1232 w 1304"/>
                <a:gd name="T33" fmla="*/ 16 h 24"/>
                <a:gd name="T34" fmla="*/ 1264 w 1304"/>
                <a:gd name="T35" fmla="*/ 16 h 24"/>
                <a:gd name="T36" fmla="*/ 1280 w 1304"/>
                <a:gd name="T37" fmla="*/ 16 h 24"/>
                <a:gd name="T38" fmla="*/ 1296 w 1304"/>
                <a:gd name="T39" fmla="*/ 16 h 24"/>
                <a:gd name="T40" fmla="*/ 1304 w 1304"/>
                <a:gd name="T4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04" h="24">
                  <a:moveTo>
                    <a:pt x="0" y="8"/>
                  </a:moveTo>
                  <a:lnTo>
                    <a:pt x="8" y="8"/>
                  </a:lnTo>
                  <a:lnTo>
                    <a:pt x="16" y="8"/>
                  </a:lnTo>
                  <a:lnTo>
                    <a:pt x="32" y="0"/>
                  </a:lnTo>
                  <a:lnTo>
                    <a:pt x="56" y="0"/>
                  </a:lnTo>
                  <a:lnTo>
                    <a:pt x="120" y="0"/>
                  </a:lnTo>
                  <a:lnTo>
                    <a:pt x="200" y="0"/>
                  </a:lnTo>
                  <a:lnTo>
                    <a:pt x="296" y="0"/>
                  </a:lnTo>
                  <a:lnTo>
                    <a:pt x="400" y="0"/>
                  </a:lnTo>
                  <a:lnTo>
                    <a:pt x="520" y="0"/>
                  </a:lnTo>
                  <a:lnTo>
                    <a:pt x="640" y="0"/>
                  </a:lnTo>
                  <a:lnTo>
                    <a:pt x="760" y="0"/>
                  </a:lnTo>
                  <a:lnTo>
                    <a:pt x="872" y="8"/>
                  </a:lnTo>
                  <a:lnTo>
                    <a:pt x="984" y="8"/>
                  </a:lnTo>
                  <a:lnTo>
                    <a:pt x="1080" y="8"/>
                  </a:lnTo>
                  <a:lnTo>
                    <a:pt x="1168" y="8"/>
                  </a:lnTo>
                  <a:lnTo>
                    <a:pt x="1232" y="16"/>
                  </a:lnTo>
                  <a:lnTo>
                    <a:pt x="1264" y="16"/>
                  </a:lnTo>
                  <a:lnTo>
                    <a:pt x="1280" y="16"/>
                  </a:lnTo>
                  <a:lnTo>
                    <a:pt x="1296" y="16"/>
                  </a:lnTo>
                  <a:lnTo>
                    <a:pt x="1304" y="24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54" name="Freeform 342"/>
            <p:cNvSpPr>
              <a:spLocks/>
            </p:cNvSpPr>
            <p:nvPr/>
          </p:nvSpPr>
          <p:spPr bwMode="auto">
            <a:xfrm>
              <a:off x="3608" y="1760"/>
              <a:ext cx="1272" cy="16"/>
            </a:xfrm>
            <a:custGeom>
              <a:avLst/>
              <a:gdLst>
                <a:gd name="T0" fmla="*/ 1272 w 1272"/>
                <a:gd name="T1" fmla="*/ 0 h 16"/>
                <a:gd name="T2" fmla="*/ 1224 w 1272"/>
                <a:gd name="T3" fmla="*/ 0 h 16"/>
                <a:gd name="T4" fmla="*/ 1160 w 1272"/>
                <a:gd name="T5" fmla="*/ 0 h 16"/>
                <a:gd name="T6" fmla="*/ 1088 w 1272"/>
                <a:gd name="T7" fmla="*/ 0 h 16"/>
                <a:gd name="T8" fmla="*/ 992 w 1272"/>
                <a:gd name="T9" fmla="*/ 0 h 16"/>
                <a:gd name="T10" fmla="*/ 896 w 1272"/>
                <a:gd name="T11" fmla="*/ 0 h 16"/>
                <a:gd name="T12" fmla="*/ 792 w 1272"/>
                <a:gd name="T13" fmla="*/ 0 h 16"/>
                <a:gd name="T14" fmla="*/ 680 w 1272"/>
                <a:gd name="T15" fmla="*/ 0 h 16"/>
                <a:gd name="T16" fmla="*/ 576 w 1272"/>
                <a:gd name="T17" fmla="*/ 0 h 16"/>
                <a:gd name="T18" fmla="*/ 472 w 1272"/>
                <a:gd name="T19" fmla="*/ 0 h 16"/>
                <a:gd name="T20" fmla="*/ 368 w 1272"/>
                <a:gd name="T21" fmla="*/ 0 h 16"/>
                <a:gd name="T22" fmla="*/ 272 w 1272"/>
                <a:gd name="T23" fmla="*/ 0 h 16"/>
                <a:gd name="T24" fmla="*/ 184 w 1272"/>
                <a:gd name="T25" fmla="*/ 0 h 16"/>
                <a:gd name="T26" fmla="*/ 112 w 1272"/>
                <a:gd name="T27" fmla="*/ 0 h 16"/>
                <a:gd name="T28" fmla="*/ 56 w 1272"/>
                <a:gd name="T29" fmla="*/ 8 h 16"/>
                <a:gd name="T30" fmla="*/ 16 w 1272"/>
                <a:gd name="T31" fmla="*/ 8 h 16"/>
                <a:gd name="T32" fmla="*/ 0 w 1272"/>
                <a:gd name="T3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72" h="16">
                  <a:moveTo>
                    <a:pt x="1272" y="0"/>
                  </a:moveTo>
                  <a:lnTo>
                    <a:pt x="1224" y="0"/>
                  </a:lnTo>
                  <a:lnTo>
                    <a:pt x="1160" y="0"/>
                  </a:lnTo>
                  <a:lnTo>
                    <a:pt x="1088" y="0"/>
                  </a:lnTo>
                  <a:lnTo>
                    <a:pt x="992" y="0"/>
                  </a:lnTo>
                  <a:lnTo>
                    <a:pt x="896" y="0"/>
                  </a:lnTo>
                  <a:lnTo>
                    <a:pt x="792" y="0"/>
                  </a:lnTo>
                  <a:lnTo>
                    <a:pt x="680" y="0"/>
                  </a:lnTo>
                  <a:lnTo>
                    <a:pt x="576" y="0"/>
                  </a:lnTo>
                  <a:lnTo>
                    <a:pt x="472" y="0"/>
                  </a:lnTo>
                  <a:lnTo>
                    <a:pt x="368" y="0"/>
                  </a:lnTo>
                  <a:lnTo>
                    <a:pt x="272" y="0"/>
                  </a:lnTo>
                  <a:lnTo>
                    <a:pt x="184" y="0"/>
                  </a:lnTo>
                  <a:lnTo>
                    <a:pt x="112" y="0"/>
                  </a:lnTo>
                  <a:lnTo>
                    <a:pt x="56" y="8"/>
                  </a:lnTo>
                  <a:lnTo>
                    <a:pt x="16" y="8"/>
                  </a:lnTo>
                  <a:lnTo>
                    <a:pt x="0" y="16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55" name="Line 343"/>
            <p:cNvSpPr>
              <a:spLocks noChangeShapeType="1"/>
            </p:cNvSpPr>
            <p:nvPr/>
          </p:nvSpPr>
          <p:spPr bwMode="auto">
            <a:xfrm>
              <a:off x="2240" y="1832"/>
              <a:ext cx="263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56" name="Line 344"/>
            <p:cNvSpPr>
              <a:spLocks noChangeShapeType="1"/>
            </p:cNvSpPr>
            <p:nvPr/>
          </p:nvSpPr>
          <p:spPr bwMode="auto">
            <a:xfrm>
              <a:off x="2240" y="1816"/>
              <a:ext cx="263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57" name="Line 345"/>
            <p:cNvSpPr>
              <a:spLocks noChangeShapeType="1"/>
            </p:cNvSpPr>
            <p:nvPr/>
          </p:nvSpPr>
          <p:spPr bwMode="auto">
            <a:xfrm>
              <a:off x="2240" y="1856"/>
              <a:ext cx="263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58" name="Line 346"/>
            <p:cNvSpPr>
              <a:spLocks noChangeShapeType="1"/>
            </p:cNvSpPr>
            <p:nvPr/>
          </p:nvSpPr>
          <p:spPr bwMode="auto">
            <a:xfrm>
              <a:off x="2240" y="1872"/>
              <a:ext cx="263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59" name="Line 347"/>
            <p:cNvSpPr>
              <a:spLocks noChangeShapeType="1"/>
            </p:cNvSpPr>
            <p:nvPr/>
          </p:nvSpPr>
          <p:spPr bwMode="auto">
            <a:xfrm>
              <a:off x="2648" y="1664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60" name="Line 348"/>
            <p:cNvSpPr>
              <a:spLocks noChangeShapeType="1"/>
            </p:cNvSpPr>
            <p:nvPr/>
          </p:nvSpPr>
          <p:spPr bwMode="auto">
            <a:xfrm flipV="1">
              <a:off x="2648" y="1672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61" name="Line 349"/>
            <p:cNvSpPr>
              <a:spLocks noChangeShapeType="1"/>
            </p:cNvSpPr>
            <p:nvPr/>
          </p:nvSpPr>
          <p:spPr bwMode="auto">
            <a:xfrm flipV="1">
              <a:off x="2648" y="1712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62" name="Line 350"/>
            <p:cNvSpPr>
              <a:spLocks noChangeShapeType="1"/>
            </p:cNvSpPr>
            <p:nvPr/>
          </p:nvSpPr>
          <p:spPr bwMode="auto">
            <a:xfrm>
              <a:off x="2648" y="1704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63" name="Line 351"/>
            <p:cNvSpPr>
              <a:spLocks noChangeShapeType="1"/>
            </p:cNvSpPr>
            <p:nvPr/>
          </p:nvSpPr>
          <p:spPr bwMode="auto">
            <a:xfrm flipV="1">
              <a:off x="2648" y="1752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64" name="Line 352"/>
            <p:cNvSpPr>
              <a:spLocks noChangeShapeType="1"/>
            </p:cNvSpPr>
            <p:nvPr/>
          </p:nvSpPr>
          <p:spPr bwMode="auto">
            <a:xfrm>
              <a:off x="2648" y="1744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65" name="Line 353"/>
            <p:cNvSpPr>
              <a:spLocks noChangeShapeType="1"/>
            </p:cNvSpPr>
            <p:nvPr/>
          </p:nvSpPr>
          <p:spPr bwMode="auto">
            <a:xfrm flipH="1">
              <a:off x="2648" y="1784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66" name="Line 354"/>
            <p:cNvSpPr>
              <a:spLocks noChangeShapeType="1"/>
            </p:cNvSpPr>
            <p:nvPr/>
          </p:nvSpPr>
          <p:spPr bwMode="auto">
            <a:xfrm flipH="1" flipV="1">
              <a:off x="2648" y="1792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67" name="Line 355"/>
            <p:cNvSpPr>
              <a:spLocks noChangeShapeType="1"/>
            </p:cNvSpPr>
            <p:nvPr/>
          </p:nvSpPr>
          <p:spPr bwMode="auto">
            <a:xfrm flipH="1" flipV="1">
              <a:off x="2648" y="1872"/>
              <a:ext cx="16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68" name="Line 356"/>
            <p:cNvSpPr>
              <a:spLocks noChangeShapeType="1"/>
            </p:cNvSpPr>
            <p:nvPr/>
          </p:nvSpPr>
          <p:spPr bwMode="auto">
            <a:xfrm flipH="1">
              <a:off x="2648" y="1864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69" name="Line 357"/>
            <p:cNvSpPr>
              <a:spLocks noChangeShapeType="1"/>
            </p:cNvSpPr>
            <p:nvPr/>
          </p:nvSpPr>
          <p:spPr bwMode="auto">
            <a:xfrm flipH="1" flipV="1">
              <a:off x="2648" y="1832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70" name="Line 358"/>
            <p:cNvSpPr>
              <a:spLocks noChangeShapeType="1"/>
            </p:cNvSpPr>
            <p:nvPr/>
          </p:nvSpPr>
          <p:spPr bwMode="auto">
            <a:xfrm flipH="1">
              <a:off x="2648" y="1824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71" name="Line 359"/>
            <p:cNvSpPr>
              <a:spLocks noChangeShapeType="1"/>
            </p:cNvSpPr>
            <p:nvPr/>
          </p:nvSpPr>
          <p:spPr bwMode="auto">
            <a:xfrm>
              <a:off x="4376" y="1664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72" name="Line 360"/>
            <p:cNvSpPr>
              <a:spLocks noChangeShapeType="1"/>
            </p:cNvSpPr>
            <p:nvPr/>
          </p:nvSpPr>
          <p:spPr bwMode="auto">
            <a:xfrm flipV="1">
              <a:off x="4376" y="1672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73" name="Line 361"/>
            <p:cNvSpPr>
              <a:spLocks noChangeShapeType="1"/>
            </p:cNvSpPr>
            <p:nvPr/>
          </p:nvSpPr>
          <p:spPr bwMode="auto">
            <a:xfrm flipV="1">
              <a:off x="4376" y="1712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74" name="Line 362"/>
            <p:cNvSpPr>
              <a:spLocks noChangeShapeType="1"/>
            </p:cNvSpPr>
            <p:nvPr/>
          </p:nvSpPr>
          <p:spPr bwMode="auto">
            <a:xfrm>
              <a:off x="4376" y="1704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75" name="Line 363"/>
            <p:cNvSpPr>
              <a:spLocks noChangeShapeType="1"/>
            </p:cNvSpPr>
            <p:nvPr/>
          </p:nvSpPr>
          <p:spPr bwMode="auto">
            <a:xfrm flipV="1">
              <a:off x="4376" y="1752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76" name="Line 364"/>
            <p:cNvSpPr>
              <a:spLocks noChangeShapeType="1"/>
            </p:cNvSpPr>
            <p:nvPr/>
          </p:nvSpPr>
          <p:spPr bwMode="auto">
            <a:xfrm>
              <a:off x="4376" y="1744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77" name="Line 365"/>
            <p:cNvSpPr>
              <a:spLocks noChangeShapeType="1"/>
            </p:cNvSpPr>
            <p:nvPr/>
          </p:nvSpPr>
          <p:spPr bwMode="auto">
            <a:xfrm flipH="1">
              <a:off x="4376" y="1784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78" name="Line 366"/>
            <p:cNvSpPr>
              <a:spLocks noChangeShapeType="1"/>
            </p:cNvSpPr>
            <p:nvPr/>
          </p:nvSpPr>
          <p:spPr bwMode="auto">
            <a:xfrm flipH="1" flipV="1">
              <a:off x="4376" y="1792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79" name="Line 367"/>
            <p:cNvSpPr>
              <a:spLocks noChangeShapeType="1"/>
            </p:cNvSpPr>
            <p:nvPr/>
          </p:nvSpPr>
          <p:spPr bwMode="auto">
            <a:xfrm flipH="1" flipV="1">
              <a:off x="4376" y="1872"/>
              <a:ext cx="16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80" name="Line 368"/>
            <p:cNvSpPr>
              <a:spLocks noChangeShapeType="1"/>
            </p:cNvSpPr>
            <p:nvPr/>
          </p:nvSpPr>
          <p:spPr bwMode="auto">
            <a:xfrm flipH="1">
              <a:off x="4376" y="1864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81" name="Line 369"/>
            <p:cNvSpPr>
              <a:spLocks noChangeShapeType="1"/>
            </p:cNvSpPr>
            <p:nvPr/>
          </p:nvSpPr>
          <p:spPr bwMode="auto">
            <a:xfrm flipH="1" flipV="1">
              <a:off x="4376" y="1832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82" name="Line 370"/>
            <p:cNvSpPr>
              <a:spLocks noChangeShapeType="1"/>
            </p:cNvSpPr>
            <p:nvPr/>
          </p:nvSpPr>
          <p:spPr bwMode="auto">
            <a:xfrm flipH="1">
              <a:off x="4376" y="1824"/>
              <a:ext cx="1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83" name="Freeform 371"/>
            <p:cNvSpPr>
              <a:spLocks/>
            </p:cNvSpPr>
            <p:nvPr/>
          </p:nvSpPr>
          <p:spPr bwMode="auto">
            <a:xfrm>
              <a:off x="2240" y="1776"/>
              <a:ext cx="1304" cy="24"/>
            </a:xfrm>
            <a:custGeom>
              <a:avLst/>
              <a:gdLst>
                <a:gd name="T0" fmla="*/ 0 w 1304"/>
                <a:gd name="T1" fmla="*/ 24 h 24"/>
                <a:gd name="T2" fmla="*/ 8 w 1304"/>
                <a:gd name="T3" fmla="*/ 24 h 24"/>
                <a:gd name="T4" fmla="*/ 16 w 1304"/>
                <a:gd name="T5" fmla="*/ 24 h 24"/>
                <a:gd name="T6" fmla="*/ 32 w 1304"/>
                <a:gd name="T7" fmla="*/ 24 h 24"/>
                <a:gd name="T8" fmla="*/ 56 w 1304"/>
                <a:gd name="T9" fmla="*/ 24 h 24"/>
                <a:gd name="T10" fmla="*/ 120 w 1304"/>
                <a:gd name="T11" fmla="*/ 24 h 24"/>
                <a:gd name="T12" fmla="*/ 200 w 1304"/>
                <a:gd name="T13" fmla="*/ 24 h 24"/>
                <a:gd name="T14" fmla="*/ 296 w 1304"/>
                <a:gd name="T15" fmla="*/ 24 h 24"/>
                <a:gd name="T16" fmla="*/ 400 w 1304"/>
                <a:gd name="T17" fmla="*/ 24 h 24"/>
                <a:gd name="T18" fmla="*/ 520 w 1304"/>
                <a:gd name="T19" fmla="*/ 24 h 24"/>
                <a:gd name="T20" fmla="*/ 640 w 1304"/>
                <a:gd name="T21" fmla="*/ 24 h 24"/>
                <a:gd name="T22" fmla="*/ 760 w 1304"/>
                <a:gd name="T23" fmla="*/ 24 h 24"/>
                <a:gd name="T24" fmla="*/ 872 w 1304"/>
                <a:gd name="T25" fmla="*/ 24 h 24"/>
                <a:gd name="T26" fmla="*/ 984 w 1304"/>
                <a:gd name="T27" fmla="*/ 16 h 24"/>
                <a:gd name="T28" fmla="*/ 1080 w 1304"/>
                <a:gd name="T29" fmla="*/ 16 h 24"/>
                <a:gd name="T30" fmla="*/ 1168 w 1304"/>
                <a:gd name="T31" fmla="*/ 16 h 24"/>
                <a:gd name="T32" fmla="*/ 1232 w 1304"/>
                <a:gd name="T33" fmla="*/ 8 h 24"/>
                <a:gd name="T34" fmla="*/ 1264 w 1304"/>
                <a:gd name="T35" fmla="*/ 8 h 24"/>
                <a:gd name="T36" fmla="*/ 1280 w 1304"/>
                <a:gd name="T37" fmla="*/ 8 h 24"/>
                <a:gd name="T38" fmla="*/ 1296 w 1304"/>
                <a:gd name="T39" fmla="*/ 8 h 24"/>
                <a:gd name="T40" fmla="*/ 1304 w 1304"/>
                <a:gd name="T41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04" h="24">
                  <a:moveTo>
                    <a:pt x="0" y="24"/>
                  </a:moveTo>
                  <a:lnTo>
                    <a:pt x="8" y="24"/>
                  </a:lnTo>
                  <a:lnTo>
                    <a:pt x="16" y="24"/>
                  </a:lnTo>
                  <a:lnTo>
                    <a:pt x="32" y="24"/>
                  </a:lnTo>
                  <a:lnTo>
                    <a:pt x="56" y="24"/>
                  </a:lnTo>
                  <a:lnTo>
                    <a:pt x="120" y="24"/>
                  </a:lnTo>
                  <a:lnTo>
                    <a:pt x="200" y="24"/>
                  </a:lnTo>
                  <a:lnTo>
                    <a:pt x="296" y="24"/>
                  </a:lnTo>
                  <a:lnTo>
                    <a:pt x="400" y="24"/>
                  </a:lnTo>
                  <a:lnTo>
                    <a:pt x="520" y="24"/>
                  </a:lnTo>
                  <a:lnTo>
                    <a:pt x="640" y="24"/>
                  </a:lnTo>
                  <a:lnTo>
                    <a:pt x="760" y="24"/>
                  </a:lnTo>
                  <a:lnTo>
                    <a:pt x="872" y="24"/>
                  </a:lnTo>
                  <a:lnTo>
                    <a:pt x="984" y="16"/>
                  </a:lnTo>
                  <a:lnTo>
                    <a:pt x="1080" y="16"/>
                  </a:lnTo>
                  <a:lnTo>
                    <a:pt x="1168" y="16"/>
                  </a:lnTo>
                  <a:lnTo>
                    <a:pt x="1232" y="8"/>
                  </a:lnTo>
                  <a:lnTo>
                    <a:pt x="1264" y="8"/>
                  </a:lnTo>
                  <a:lnTo>
                    <a:pt x="1280" y="8"/>
                  </a:lnTo>
                  <a:lnTo>
                    <a:pt x="1296" y="8"/>
                  </a:lnTo>
                  <a:lnTo>
                    <a:pt x="1304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84" name="Freeform 372"/>
            <p:cNvSpPr>
              <a:spLocks/>
            </p:cNvSpPr>
            <p:nvPr/>
          </p:nvSpPr>
          <p:spPr bwMode="auto">
            <a:xfrm>
              <a:off x="3608" y="1776"/>
              <a:ext cx="1272" cy="24"/>
            </a:xfrm>
            <a:custGeom>
              <a:avLst/>
              <a:gdLst>
                <a:gd name="T0" fmla="*/ 1272 w 1272"/>
                <a:gd name="T1" fmla="*/ 16 h 24"/>
                <a:gd name="T2" fmla="*/ 1224 w 1272"/>
                <a:gd name="T3" fmla="*/ 16 h 24"/>
                <a:gd name="T4" fmla="*/ 1160 w 1272"/>
                <a:gd name="T5" fmla="*/ 16 h 24"/>
                <a:gd name="T6" fmla="*/ 1088 w 1272"/>
                <a:gd name="T7" fmla="*/ 16 h 24"/>
                <a:gd name="T8" fmla="*/ 992 w 1272"/>
                <a:gd name="T9" fmla="*/ 24 h 24"/>
                <a:gd name="T10" fmla="*/ 896 w 1272"/>
                <a:gd name="T11" fmla="*/ 24 h 24"/>
                <a:gd name="T12" fmla="*/ 792 w 1272"/>
                <a:gd name="T13" fmla="*/ 24 h 24"/>
                <a:gd name="T14" fmla="*/ 680 w 1272"/>
                <a:gd name="T15" fmla="*/ 24 h 24"/>
                <a:gd name="T16" fmla="*/ 576 w 1272"/>
                <a:gd name="T17" fmla="*/ 24 h 24"/>
                <a:gd name="T18" fmla="*/ 472 w 1272"/>
                <a:gd name="T19" fmla="*/ 16 h 24"/>
                <a:gd name="T20" fmla="*/ 368 w 1272"/>
                <a:gd name="T21" fmla="*/ 16 h 24"/>
                <a:gd name="T22" fmla="*/ 272 w 1272"/>
                <a:gd name="T23" fmla="*/ 16 h 24"/>
                <a:gd name="T24" fmla="*/ 184 w 1272"/>
                <a:gd name="T25" fmla="*/ 16 h 24"/>
                <a:gd name="T26" fmla="*/ 112 w 1272"/>
                <a:gd name="T27" fmla="*/ 16 h 24"/>
                <a:gd name="T28" fmla="*/ 56 w 1272"/>
                <a:gd name="T29" fmla="*/ 8 h 24"/>
                <a:gd name="T30" fmla="*/ 16 w 1272"/>
                <a:gd name="T31" fmla="*/ 8 h 24"/>
                <a:gd name="T32" fmla="*/ 0 w 1272"/>
                <a:gd name="T3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72" h="24">
                  <a:moveTo>
                    <a:pt x="1272" y="16"/>
                  </a:moveTo>
                  <a:lnTo>
                    <a:pt x="1224" y="16"/>
                  </a:lnTo>
                  <a:lnTo>
                    <a:pt x="1160" y="16"/>
                  </a:lnTo>
                  <a:lnTo>
                    <a:pt x="1088" y="16"/>
                  </a:lnTo>
                  <a:lnTo>
                    <a:pt x="992" y="24"/>
                  </a:lnTo>
                  <a:lnTo>
                    <a:pt x="896" y="24"/>
                  </a:lnTo>
                  <a:lnTo>
                    <a:pt x="792" y="24"/>
                  </a:lnTo>
                  <a:lnTo>
                    <a:pt x="680" y="24"/>
                  </a:lnTo>
                  <a:lnTo>
                    <a:pt x="576" y="24"/>
                  </a:lnTo>
                  <a:lnTo>
                    <a:pt x="472" y="16"/>
                  </a:lnTo>
                  <a:lnTo>
                    <a:pt x="368" y="16"/>
                  </a:lnTo>
                  <a:lnTo>
                    <a:pt x="272" y="16"/>
                  </a:lnTo>
                  <a:lnTo>
                    <a:pt x="184" y="16"/>
                  </a:lnTo>
                  <a:lnTo>
                    <a:pt x="112" y="16"/>
                  </a:lnTo>
                  <a:lnTo>
                    <a:pt x="56" y="8"/>
                  </a:lnTo>
                  <a:lnTo>
                    <a:pt x="16" y="8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85" name="Freeform 373"/>
            <p:cNvSpPr>
              <a:spLocks/>
            </p:cNvSpPr>
            <p:nvPr/>
          </p:nvSpPr>
          <p:spPr bwMode="auto">
            <a:xfrm>
              <a:off x="3760" y="1720"/>
              <a:ext cx="160" cy="112"/>
            </a:xfrm>
            <a:custGeom>
              <a:avLst/>
              <a:gdLst>
                <a:gd name="T0" fmla="*/ 0 w 160"/>
                <a:gd name="T1" fmla="*/ 40 h 112"/>
                <a:gd name="T2" fmla="*/ 96 w 160"/>
                <a:gd name="T3" fmla="*/ 40 h 112"/>
                <a:gd name="T4" fmla="*/ 96 w 160"/>
                <a:gd name="T5" fmla="*/ 0 h 112"/>
                <a:gd name="T6" fmla="*/ 160 w 160"/>
                <a:gd name="T7" fmla="*/ 56 h 112"/>
                <a:gd name="T8" fmla="*/ 96 w 160"/>
                <a:gd name="T9" fmla="*/ 112 h 112"/>
                <a:gd name="T10" fmla="*/ 96 w 160"/>
                <a:gd name="T11" fmla="*/ 72 h 112"/>
                <a:gd name="T12" fmla="*/ 0 w 160"/>
                <a:gd name="T13" fmla="*/ 72 h 112"/>
                <a:gd name="T14" fmla="*/ 0 w 160"/>
                <a:gd name="T15" fmla="*/ 4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112">
                  <a:moveTo>
                    <a:pt x="0" y="40"/>
                  </a:moveTo>
                  <a:lnTo>
                    <a:pt x="96" y="40"/>
                  </a:lnTo>
                  <a:lnTo>
                    <a:pt x="96" y="0"/>
                  </a:lnTo>
                  <a:lnTo>
                    <a:pt x="160" y="56"/>
                  </a:lnTo>
                  <a:lnTo>
                    <a:pt x="96" y="112"/>
                  </a:lnTo>
                  <a:lnTo>
                    <a:pt x="96" y="72"/>
                  </a:lnTo>
                  <a:lnTo>
                    <a:pt x="0" y="72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86" name="Freeform 374"/>
            <p:cNvSpPr>
              <a:spLocks/>
            </p:cNvSpPr>
            <p:nvPr/>
          </p:nvSpPr>
          <p:spPr bwMode="auto">
            <a:xfrm>
              <a:off x="3760" y="1720"/>
              <a:ext cx="160" cy="112"/>
            </a:xfrm>
            <a:custGeom>
              <a:avLst/>
              <a:gdLst>
                <a:gd name="T0" fmla="*/ 0 w 160"/>
                <a:gd name="T1" fmla="*/ 40 h 112"/>
                <a:gd name="T2" fmla="*/ 96 w 160"/>
                <a:gd name="T3" fmla="*/ 40 h 112"/>
                <a:gd name="T4" fmla="*/ 96 w 160"/>
                <a:gd name="T5" fmla="*/ 0 h 112"/>
                <a:gd name="T6" fmla="*/ 160 w 160"/>
                <a:gd name="T7" fmla="*/ 56 h 112"/>
                <a:gd name="T8" fmla="*/ 96 w 160"/>
                <a:gd name="T9" fmla="*/ 112 h 112"/>
                <a:gd name="T10" fmla="*/ 96 w 160"/>
                <a:gd name="T11" fmla="*/ 72 h 112"/>
                <a:gd name="T12" fmla="*/ 0 w 160"/>
                <a:gd name="T13" fmla="*/ 72 h 112"/>
                <a:gd name="T14" fmla="*/ 0 w 160"/>
                <a:gd name="T15" fmla="*/ 4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112">
                  <a:moveTo>
                    <a:pt x="0" y="40"/>
                  </a:moveTo>
                  <a:lnTo>
                    <a:pt x="96" y="40"/>
                  </a:lnTo>
                  <a:lnTo>
                    <a:pt x="96" y="0"/>
                  </a:lnTo>
                  <a:lnTo>
                    <a:pt x="160" y="56"/>
                  </a:lnTo>
                  <a:lnTo>
                    <a:pt x="96" y="112"/>
                  </a:lnTo>
                  <a:lnTo>
                    <a:pt x="96" y="72"/>
                  </a:lnTo>
                  <a:lnTo>
                    <a:pt x="0" y="72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CC99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87" name="Freeform 375"/>
            <p:cNvSpPr>
              <a:spLocks/>
            </p:cNvSpPr>
            <p:nvPr/>
          </p:nvSpPr>
          <p:spPr bwMode="auto">
            <a:xfrm>
              <a:off x="3216" y="1720"/>
              <a:ext cx="160" cy="112"/>
            </a:xfrm>
            <a:custGeom>
              <a:avLst/>
              <a:gdLst>
                <a:gd name="T0" fmla="*/ 160 w 160"/>
                <a:gd name="T1" fmla="*/ 40 h 112"/>
                <a:gd name="T2" fmla="*/ 64 w 160"/>
                <a:gd name="T3" fmla="*/ 40 h 112"/>
                <a:gd name="T4" fmla="*/ 64 w 160"/>
                <a:gd name="T5" fmla="*/ 0 h 112"/>
                <a:gd name="T6" fmla="*/ 0 w 160"/>
                <a:gd name="T7" fmla="*/ 56 h 112"/>
                <a:gd name="T8" fmla="*/ 64 w 160"/>
                <a:gd name="T9" fmla="*/ 112 h 112"/>
                <a:gd name="T10" fmla="*/ 64 w 160"/>
                <a:gd name="T11" fmla="*/ 72 h 112"/>
                <a:gd name="T12" fmla="*/ 160 w 160"/>
                <a:gd name="T13" fmla="*/ 72 h 112"/>
                <a:gd name="T14" fmla="*/ 160 w 160"/>
                <a:gd name="T15" fmla="*/ 4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112">
                  <a:moveTo>
                    <a:pt x="160" y="40"/>
                  </a:moveTo>
                  <a:lnTo>
                    <a:pt x="64" y="40"/>
                  </a:lnTo>
                  <a:lnTo>
                    <a:pt x="64" y="0"/>
                  </a:lnTo>
                  <a:lnTo>
                    <a:pt x="0" y="56"/>
                  </a:lnTo>
                  <a:lnTo>
                    <a:pt x="64" y="112"/>
                  </a:lnTo>
                  <a:lnTo>
                    <a:pt x="64" y="72"/>
                  </a:lnTo>
                  <a:lnTo>
                    <a:pt x="160" y="72"/>
                  </a:lnTo>
                  <a:lnTo>
                    <a:pt x="160" y="40"/>
                  </a:ln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88" name="Freeform 376"/>
            <p:cNvSpPr>
              <a:spLocks/>
            </p:cNvSpPr>
            <p:nvPr/>
          </p:nvSpPr>
          <p:spPr bwMode="auto">
            <a:xfrm>
              <a:off x="3216" y="1720"/>
              <a:ext cx="160" cy="112"/>
            </a:xfrm>
            <a:custGeom>
              <a:avLst/>
              <a:gdLst>
                <a:gd name="T0" fmla="*/ 160 w 160"/>
                <a:gd name="T1" fmla="*/ 40 h 112"/>
                <a:gd name="T2" fmla="*/ 64 w 160"/>
                <a:gd name="T3" fmla="*/ 40 h 112"/>
                <a:gd name="T4" fmla="*/ 64 w 160"/>
                <a:gd name="T5" fmla="*/ 0 h 112"/>
                <a:gd name="T6" fmla="*/ 0 w 160"/>
                <a:gd name="T7" fmla="*/ 56 h 112"/>
                <a:gd name="T8" fmla="*/ 64 w 160"/>
                <a:gd name="T9" fmla="*/ 112 h 112"/>
                <a:gd name="T10" fmla="*/ 64 w 160"/>
                <a:gd name="T11" fmla="*/ 72 h 112"/>
                <a:gd name="T12" fmla="*/ 160 w 160"/>
                <a:gd name="T13" fmla="*/ 72 h 112"/>
                <a:gd name="T14" fmla="*/ 160 w 160"/>
                <a:gd name="T15" fmla="*/ 4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112">
                  <a:moveTo>
                    <a:pt x="160" y="40"/>
                  </a:moveTo>
                  <a:lnTo>
                    <a:pt x="64" y="40"/>
                  </a:lnTo>
                  <a:lnTo>
                    <a:pt x="64" y="0"/>
                  </a:lnTo>
                  <a:lnTo>
                    <a:pt x="0" y="56"/>
                  </a:lnTo>
                  <a:lnTo>
                    <a:pt x="64" y="112"/>
                  </a:lnTo>
                  <a:lnTo>
                    <a:pt x="64" y="72"/>
                  </a:lnTo>
                  <a:lnTo>
                    <a:pt x="160" y="72"/>
                  </a:lnTo>
                  <a:lnTo>
                    <a:pt x="160" y="40"/>
                  </a:lnTo>
                  <a:close/>
                </a:path>
              </a:pathLst>
            </a:custGeom>
            <a:solidFill>
              <a:srgbClr val="00CC99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89" name="Rectangle 377"/>
            <p:cNvSpPr>
              <a:spLocks noChangeArrowheads="1"/>
            </p:cNvSpPr>
            <p:nvPr/>
          </p:nvSpPr>
          <p:spPr bwMode="auto">
            <a:xfrm>
              <a:off x="1295" y="583"/>
              <a:ext cx="355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" charset="0"/>
                  <a:cs typeface="Arial" pitchFamily="34" charset="0"/>
                </a:rPr>
                <a:t>temporarily enhanced “anomalous” resistivity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90" name="Line 378"/>
            <p:cNvSpPr>
              <a:spLocks noChangeShapeType="1"/>
            </p:cNvSpPr>
            <p:nvPr/>
          </p:nvSpPr>
          <p:spPr bwMode="auto">
            <a:xfrm flipH="1" flipV="1">
              <a:off x="3344" y="848"/>
              <a:ext cx="216" cy="30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91" name="Rectangle 379"/>
            <p:cNvSpPr>
              <a:spLocks noChangeArrowheads="1"/>
            </p:cNvSpPr>
            <p:nvPr/>
          </p:nvSpPr>
          <p:spPr bwMode="auto">
            <a:xfrm>
              <a:off x="2248" y="1144"/>
              <a:ext cx="2648" cy="24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92" name="Line 380"/>
            <p:cNvSpPr>
              <a:spLocks noChangeShapeType="1"/>
            </p:cNvSpPr>
            <p:nvPr/>
          </p:nvSpPr>
          <p:spPr bwMode="auto">
            <a:xfrm>
              <a:off x="3536" y="1152"/>
              <a:ext cx="4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93" name="Line 381"/>
            <p:cNvSpPr>
              <a:spLocks noChangeShapeType="1"/>
            </p:cNvSpPr>
            <p:nvPr/>
          </p:nvSpPr>
          <p:spPr bwMode="auto">
            <a:xfrm>
              <a:off x="3560" y="1128"/>
              <a:ext cx="0" cy="4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94" name="Line 382"/>
            <p:cNvSpPr>
              <a:spLocks noChangeShapeType="1"/>
            </p:cNvSpPr>
            <p:nvPr/>
          </p:nvSpPr>
          <p:spPr bwMode="auto">
            <a:xfrm>
              <a:off x="3544" y="1128"/>
              <a:ext cx="40" cy="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95" name="Line 383"/>
            <p:cNvSpPr>
              <a:spLocks noChangeShapeType="1"/>
            </p:cNvSpPr>
            <p:nvPr/>
          </p:nvSpPr>
          <p:spPr bwMode="auto">
            <a:xfrm flipH="1">
              <a:off x="3544" y="1128"/>
              <a:ext cx="40" cy="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96" name="Freeform 384"/>
            <p:cNvSpPr>
              <a:spLocks/>
            </p:cNvSpPr>
            <p:nvPr/>
          </p:nvSpPr>
          <p:spPr bwMode="auto">
            <a:xfrm>
              <a:off x="3496" y="1304"/>
              <a:ext cx="176" cy="272"/>
            </a:xfrm>
            <a:custGeom>
              <a:avLst/>
              <a:gdLst>
                <a:gd name="T0" fmla="*/ 112 w 176"/>
                <a:gd name="T1" fmla="*/ 0 h 272"/>
                <a:gd name="T2" fmla="*/ 112 w 176"/>
                <a:gd name="T3" fmla="*/ 160 h 272"/>
                <a:gd name="T4" fmla="*/ 176 w 176"/>
                <a:gd name="T5" fmla="*/ 168 h 272"/>
                <a:gd name="T6" fmla="*/ 80 w 176"/>
                <a:gd name="T7" fmla="*/ 272 h 272"/>
                <a:gd name="T8" fmla="*/ 0 w 176"/>
                <a:gd name="T9" fmla="*/ 160 h 272"/>
                <a:gd name="T10" fmla="*/ 56 w 176"/>
                <a:gd name="T11" fmla="*/ 160 h 272"/>
                <a:gd name="T12" fmla="*/ 56 w 176"/>
                <a:gd name="T13" fmla="*/ 0 h 272"/>
                <a:gd name="T14" fmla="*/ 112 w 176"/>
                <a:gd name="T15" fmla="*/ 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6" h="272">
                  <a:moveTo>
                    <a:pt x="112" y="0"/>
                  </a:moveTo>
                  <a:lnTo>
                    <a:pt x="112" y="160"/>
                  </a:lnTo>
                  <a:lnTo>
                    <a:pt x="176" y="168"/>
                  </a:lnTo>
                  <a:lnTo>
                    <a:pt x="80" y="272"/>
                  </a:lnTo>
                  <a:lnTo>
                    <a:pt x="0" y="160"/>
                  </a:lnTo>
                  <a:lnTo>
                    <a:pt x="56" y="160"/>
                  </a:lnTo>
                  <a:lnTo>
                    <a:pt x="56" y="0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97" name="Freeform 385"/>
            <p:cNvSpPr>
              <a:spLocks/>
            </p:cNvSpPr>
            <p:nvPr/>
          </p:nvSpPr>
          <p:spPr bwMode="auto">
            <a:xfrm>
              <a:off x="3496" y="1304"/>
              <a:ext cx="176" cy="272"/>
            </a:xfrm>
            <a:custGeom>
              <a:avLst/>
              <a:gdLst>
                <a:gd name="T0" fmla="*/ 112 w 176"/>
                <a:gd name="T1" fmla="*/ 0 h 272"/>
                <a:gd name="T2" fmla="*/ 112 w 176"/>
                <a:gd name="T3" fmla="*/ 160 h 272"/>
                <a:gd name="T4" fmla="*/ 176 w 176"/>
                <a:gd name="T5" fmla="*/ 168 h 272"/>
                <a:gd name="T6" fmla="*/ 80 w 176"/>
                <a:gd name="T7" fmla="*/ 272 h 272"/>
                <a:gd name="T8" fmla="*/ 0 w 176"/>
                <a:gd name="T9" fmla="*/ 160 h 272"/>
                <a:gd name="T10" fmla="*/ 56 w 176"/>
                <a:gd name="T11" fmla="*/ 160 h 272"/>
                <a:gd name="T12" fmla="*/ 56 w 176"/>
                <a:gd name="T13" fmla="*/ 0 h 272"/>
                <a:gd name="T14" fmla="*/ 112 w 176"/>
                <a:gd name="T15" fmla="*/ 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6" h="272">
                  <a:moveTo>
                    <a:pt x="112" y="0"/>
                  </a:moveTo>
                  <a:lnTo>
                    <a:pt x="112" y="160"/>
                  </a:lnTo>
                  <a:lnTo>
                    <a:pt x="176" y="168"/>
                  </a:lnTo>
                  <a:lnTo>
                    <a:pt x="80" y="272"/>
                  </a:lnTo>
                  <a:lnTo>
                    <a:pt x="0" y="160"/>
                  </a:lnTo>
                  <a:lnTo>
                    <a:pt x="56" y="160"/>
                  </a:lnTo>
                  <a:lnTo>
                    <a:pt x="56" y="0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98" name="Freeform 386"/>
            <p:cNvSpPr>
              <a:spLocks/>
            </p:cNvSpPr>
            <p:nvPr/>
          </p:nvSpPr>
          <p:spPr bwMode="auto">
            <a:xfrm>
              <a:off x="3504" y="2016"/>
              <a:ext cx="176" cy="264"/>
            </a:xfrm>
            <a:custGeom>
              <a:avLst/>
              <a:gdLst>
                <a:gd name="T0" fmla="*/ 112 w 176"/>
                <a:gd name="T1" fmla="*/ 0 h 264"/>
                <a:gd name="T2" fmla="*/ 112 w 176"/>
                <a:gd name="T3" fmla="*/ 160 h 264"/>
                <a:gd name="T4" fmla="*/ 176 w 176"/>
                <a:gd name="T5" fmla="*/ 160 h 264"/>
                <a:gd name="T6" fmla="*/ 80 w 176"/>
                <a:gd name="T7" fmla="*/ 264 h 264"/>
                <a:gd name="T8" fmla="*/ 0 w 176"/>
                <a:gd name="T9" fmla="*/ 160 h 264"/>
                <a:gd name="T10" fmla="*/ 56 w 176"/>
                <a:gd name="T11" fmla="*/ 160 h 264"/>
                <a:gd name="T12" fmla="*/ 56 w 176"/>
                <a:gd name="T13" fmla="*/ 0 h 264"/>
                <a:gd name="T14" fmla="*/ 112 w 176"/>
                <a:gd name="T15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6" h="264">
                  <a:moveTo>
                    <a:pt x="112" y="0"/>
                  </a:moveTo>
                  <a:lnTo>
                    <a:pt x="112" y="160"/>
                  </a:lnTo>
                  <a:lnTo>
                    <a:pt x="176" y="160"/>
                  </a:lnTo>
                  <a:lnTo>
                    <a:pt x="80" y="264"/>
                  </a:lnTo>
                  <a:lnTo>
                    <a:pt x="0" y="160"/>
                  </a:lnTo>
                  <a:lnTo>
                    <a:pt x="56" y="160"/>
                  </a:lnTo>
                  <a:lnTo>
                    <a:pt x="56" y="0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99" name="Freeform 387"/>
            <p:cNvSpPr>
              <a:spLocks/>
            </p:cNvSpPr>
            <p:nvPr/>
          </p:nvSpPr>
          <p:spPr bwMode="auto">
            <a:xfrm>
              <a:off x="3504" y="2016"/>
              <a:ext cx="176" cy="264"/>
            </a:xfrm>
            <a:custGeom>
              <a:avLst/>
              <a:gdLst>
                <a:gd name="T0" fmla="*/ 112 w 176"/>
                <a:gd name="T1" fmla="*/ 0 h 264"/>
                <a:gd name="T2" fmla="*/ 112 w 176"/>
                <a:gd name="T3" fmla="*/ 160 h 264"/>
                <a:gd name="T4" fmla="*/ 176 w 176"/>
                <a:gd name="T5" fmla="*/ 160 h 264"/>
                <a:gd name="T6" fmla="*/ 80 w 176"/>
                <a:gd name="T7" fmla="*/ 264 h 264"/>
                <a:gd name="T8" fmla="*/ 0 w 176"/>
                <a:gd name="T9" fmla="*/ 160 h 264"/>
                <a:gd name="T10" fmla="*/ 56 w 176"/>
                <a:gd name="T11" fmla="*/ 160 h 264"/>
                <a:gd name="T12" fmla="*/ 56 w 176"/>
                <a:gd name="T13" fmla="*/ 0 h 264"/>
                <a:gd name="T14" fmla="*/ 112 w 176"/>
                <a:gd name="T15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6" h="264">
                  <a:moveTo>
                    <a:pt x="112" y="0"/>
                  </a:moveTo>
                  <a:lnTo>
                    <a:pt x="112" y="160"/>
                  </a:lnTo>
                  <a:lnTo>
                    <a:pt x="176" y="160"/>
                  </a:lnTo>
                  <a:lnTo>
                    <a:pt x="80" y="264"/>
                  </a:lnTo>
                  <a:lnTo>
                    <a:pt x="0" y="160"/>
                  </a:lnTo>
                  <a:lnTo>
                    <a:pt x="56" y="160"/>
                  </a:lnTo>
                  <a:lnTo>
                    <a:pt x="56" y="0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01" name="Rectangle 389"/>
            <p:cNvSpPr>
              <a:spLocks noChangeArrowheads="1"/>
            </p:cNvSpPr>
            <p:nvPr/>
          </p:nvSpPr>
          <p:spPr bwMode="auto">
            <a:xfrm>
              <a:off x="4364" y="3764"/>
              <a:ext cx="64" cy="40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02" name="Freeform 390"/>
            <p:cNvSpPr>
              <a:spLocks/>
            </p:cNvSpPr>
            <p:nvPr/>
          </p:nvSpPr>
          <p:spPr bwMode="auto">
            <a:xfrm>
              <a:off x="5352" y="3720"/>
              <a:ext cx="160" cy="104"/>
            </a:xfrm>
            <a:custGeom>
              <a:avLst/>
              <a:gdLst>
                <a:gd name="T0" fmla="*/ 0 w 160"/>
                <a:gd name="T1" fmla="*/ 32 h 104"/>
                <a:gd name="T2" fmla="*/ 96 w 160"/>
                <a:gd name="T3" fmla="*/ 32 h 104"/>
                <a:gd name="T4" fmla="*/ 96 w 160"/>
                <a:gd name="T5" fmla="*/ 0 h 104"/>
                <a:gd name="T6" fmla="*/ 160 w 160"/>
                <a:gd name="T7" fmla="*/ 56 h 104"/>
                <a:gd name="T8" fmla="*/ 96 w 160"/>
                <a:gd name="T9" fmla="*/ 104 h 104"/>
                <a:gd name="T10" fmla="*/ 96 w 160"/>
                <a:gd name="T11" fmla="*/ 72 h 104"/>
                <a:gd name="T12" fmla="*/ 0 w 160"/>
                <a:gd name="T13" fmla="*/ 72 h 104"/>
                <a:gd name="T14" fmla="*/ 0 w 160"/>
                <a:gd name="T15" fmla="*/ 3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104">
                  <a:moveTo>
                    <a:pt x="0" y="32"/>
                  </a:moveTo>
                  <a:lnTo>
                    <a:pt x="96" y="32"/>
                  </a:lnTo>
                  <a:lnTo>
                    <a:pt x="96" y="0"/>
                  </a:lnTo>
                  <a:lnTo>
                    <a:pt x="160" y="56"/>
                  </a:lnTo>
                  <a:lnTo>
                    <a:pt x="96" y="104"/>
                  </a:lnTo>
                  <a:lnTo>
                    <a:pt x="96" y="72"/>
                  </a:lnTo>
                  <a:lnTo>
                    <a:pt x="0" y="72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03" name="Freeform 391"/>
            <p:cNvSpPr>
              <a:spLocks/>
            </p:cNvSpPr>
            <p:nvPr/>
          </p:nvSpPr>
          <p:spPr bwMode="auto">
            <a:xfrm>
              <a:off x="5352" y="3720"/>
              <a:ext cx="160" cy="104"/>
            </a:xfrm>
            <a:custGeom>
              <a:avLst/>
              <a:gdLst>
                <a:gd name="T0" fmla="*/ 0 w 160"/>
                <a:gd name="T1" fmla="*/ 32 h 104"/>
                <a:gd name="T2" fmla="*/ 96 w 160"/>
                <a:gd name="T3" fmla="*/ 32 h 104"/>
                <a:gd name="T4" fmla="*/ 96 w 160"/>
                <a:gd name="T5" fmla="*/ 0 h 104"/>
                <a:gd name="T6" fmla="*/ 160 w 160"/>
                <a:gd name="T7" fmla="*/ 56 h 104"/>
                <a:gd name="T8" fmla="*/ 96 w 160"/>
                <a:gd name="T9" fmla="*/ 104 h 104"/>
                <a:gd name="T10" fmla="*/ 96 w 160"/>
                <a:gd name="T11" fmla="*/ 72 h 104"/>
                <a:gd name="T12" fmla="*/ 0 w 160"/>
                <a:gd name="T13" fmla="*/ 72 h 104"/>
                <a:gd name="T14" fmla="*/ 0 w 160"/>
                <a:gd name="T15" fmla="*/ 3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104">
                  <a:moveTo>
                    <a:pt x="0" y="32"/>
                  </a:moveTo>
                  <a:lnTo>
                    <a:pt x="96" y="32"/>
                  </a:lnTo>
                  <a:lnTo>
                    <a:pt x="96" y="0"/>
                  </a:lnTo>
                  <a:lnTo>
                    <a:pt x="160" y="56"/>
                  </a:lnTo>
                  <a:lnTo>
                    <a:pt x="96" y="104"/>
                  </a:lnTo>
                  <a:lnTo>
                    <a:pt x="96" y="72"/>
                  </a:lnTo>
                  <a:lnTo>
                    <a:pt x="0" y="72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00CC99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04" name="Freeform 392"/>
            <p:cNvSpPr>
              <a:spLocks/>
            </p:cNvSpPr>
            <p:nvPr/>
          </p:nvSpPr>
          <p:spPr bwMode="auto">
            <a:xfrm>
              <a:off x="3232" y="3720"/>
              <a:ext cx="160" cy="104"/>
            </a:xfrm>
            <a:custGeom>
              <a:avLst/>
              <a:gdLst>
                <a:gd name="T0" fmla="*/ 160 w 160"/>
                <a:gd name="T1" fmla="*/ 32 h 104"/>
                <a:gd name="T2" fmla="*/ 64 w 160"/>
                <a:gd name="T3" fmla="*/ 32 h 104"/>
                <a:gd name="T4" fmla="*/ 56 w 160"/>
                <a:gd name="T5" fmla="*/ 0 h 104"/>
                <a:gd name="T6" fmla="*/ 0 w 160"/>
                <a:gd name="T7" fmla="*/ 56 h 104"/>
                <a:gd name="T8" fmla="*/ 64 w 160"/>
                <a:gd name="T9" fmla="*/ 104 h 104"/>
                <a:gd name="T10" fmla="*/ 64 w 160"/>
                <a:gd name="T11" fmla="*/ 72 h 104"/>
                <a:gd name="T12" fmla="*/ 160 w 160"/>
                <a:gd name="T13" fmla="*/ 72 h 104"/>
                <a:gd name="T14" fmla="*/ 160 w 160"/>
                <a:gd name="T15" fmla="*/ 3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104">
                  <a:moveTo>
                    <a:pt x="160" y="32"/>
                  </a:moveTo>
                  <a:lnTo>
                    <a:pt x="64" y="32"/>
                  </a:lnTo>
                  <a:lnTo>
                    <a:pt x="56" y="0"/>
                  </a:lnTo>
                  <a:lnTo>
                    <a:pt x="0" y="56"/>
                  </a:lnTo>
                  <a:lnTo>
                    <a:pt x="64" y="104"/>
                  </a:lnTo>
                  <a:lnTo>
                    <a:pt x="64" y="72"/>
                  </a:lnTo>
                  <a:lnTo>
                    <a:pt x="160" y="72"/>
                  </a:lnTo>
                  <a:lnTo>
                    <a:pt x="160" y="32"/>
                  </a:ln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05" name="Freeform 393"/>
            <p:cNvSpPr>
              <a:spLocks/>
            </p:cNvSpPr>
            <p:nvPr/>
          </p:nvSpPr>
          <p:spPr bwMode="auto">
            <a:xfrm>
              <a:off x="3232" y="3720"/>
              <a:ext cx="160" cy="104"/>
            </a:xfrm>
            <a:custGeom>
              <a:avLst/>
              <a:gdLst>
                <a:gd name="T0" fmla="*/ 160 w 160"/>
                <a:gd name="T1" fmla="*/ 32 h 104"/>
                <a:gd name="T2" fmla="*/ 64 w 160"/>
                <a:gd name="T3" fmla="*/ 32 h 104"/>
                <a:gd name="T4" fmla="*/ 56 w 160"/>
                <a:gd name="T5" fmla="*/ 0 h 104"/>
                <a:gd name="T6" fmla="*/ 0 w 160"/>
                <a:gd name="T7" fmla="*/ 56 h 104"/>
                <a:gd name="T8" fmla="*/ 64 w 160"/>
                <a:gd name="T9" fmla="*/ 104 h 104"/>
                <a:gd name="T10" fmla="*/ 64 w 160"/>
                <a:gd name="T11" fmla="*/ 72 h 104"/>
                <a:gd name="T12" fmla="*/ 160 w 160"/>
                <a:gd name="T13" fmla="*/ 72 h 104"/>
                <a:gd name="T14" fmla="*/ 160 w 160"/>
                <a:gd name="T15" fmla="*/ 3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104">
                  <a:moveTo>
                    <a:pt x="160" y="32"/>
                  </a:moveTo>
                  <a:lnTo>
                    <a:pt x="64" y="32"/>
                  </a:lnTo>
                  <a:lnTo>
                    <a:pt x="56" y="0"/>
                  </a:lnTo>
                  <a:lnTo>
                    <a:pt x="0" y="56"/>
                  </a:lnTo>
                  <a:lnTo>
                    <a:pt x="64" y="104"/>
                  </a:lnTo>
                  <a:lnTo>
                    <a:pt x="64" y="72"/>
                  </a:lnTo>
                  <a:lnTo>
                    <a:pt x="160" y="72"/>
                  </a:lnTo>
                  <a:lnTo>
                    <a:pt x="160" y="32"/>
                  </a:lnTo>
                  <a:close/>
                </a:path>
              </a:pathLst>
            </a:custGeom>
            <a:solidFill>
              <a:srgbClr val="00CC99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06" name="Freeform 394"/>
            <p:cNvSpPr>
              <a:spLocks/>
            </p:cNvSpPr>
            <p:nvPr/>
          </p:nvSpPr>
          <p:spPr bwMode="auto">
            <a:xfrm>
              <a:off x="4344" y="3944"/>
              <a:ext cx="112" cy="160"/>
            </a:xfrm>
            <a:custGeom>
              <a:avLst/>
              <a:gdLst>
                <a:gd name="T0" fmla="*/ 72 w 112"/>
                <a:gd name="T1" fmla="*/ 160 h 160"/>
                <a:gd name="T2" fmla="*/ 72 w 112"/>
                <a:gd name="T3" fmla="*/ 64 h 160"/>
                <a:gd name="T4" fmla="*/ 112 w 112"/>
                <a:gd name="T5" fmla="*/ 64 h 160"/>
                <a:gd name="T6" fmla="*/ 56 w 112"/>
                <a:gd name="T7" fmla="*/ 0 h 160"/>
                <a:gd name="T8" fmla="*/ 0 w 112"/>
                <a:gd name="T9" fmla="*/ 64 h 160"/>
                <a:gd name="T10" fmla="*/ 32 w 112"/>
                <a:gd name="T11" fmla="*/ 64 h 160"/>
                <a:gd name="T12" fmla="*/ 32 w 112"/>
                <a:gd name="T13" fmla="*/ 160 h 160"/>
                <a:gd name="T14" fmla="*/ 72 w 112"/>
                <a:gd name="T15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160">
                  <a:moveTo>
                    <a:pt x="72" y="160"/>
                  </a:moveTo>
                  <a:lnTo>
                    <a:pt x="72" y="64"/>
                  </a:lnTo>
                  <a:lnTo>
                    <a:pt x="112" y="64"/>
                  </a:lnTo>
                  <a:lnTo>
                    <a:pt x="56" y="0"/>
                  </a:lnTo>
                  <a:lnTo>
                    <a:pt x="0" y="64"/>
                  </a:lnTo>
                  <a:lnTo>
                    <a:pt x="32" y="64"/>
                  </a:lnTo>
                  <a:lnTo>
                    <a:pt x="32" y="160"/>
                  </a:lnTo>
                  <a:lnTo>
                    <a:pt x="72" y="160"/>
                  </a:ln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07" name="Freeform 395"/>
            <p:cNvSpPr>
              <a:spLocks/>
            </p:cNvSpPr>
            <p:nvPr/>
          </p:nvSpPr>
          <p:spPr bwMode="auto">
            <a:xfrm>
              <a:off x="4344" y="3944"/>
              <a:ext cx="112" cy="160"/>
            </a:xfrm>
            <a:custGeom>
              <a:avLst/>
              <a:gdLst>
                <a:gd name="T0" fmla="*/ 72 w 112"/>
                <a:gd name="T1" fmla="*/ 160 h 160"/>
                <a:gd name="T2" fmla="*/ 72 w 112"/>
                <a:gd name="T3" fmla="*/ 64 h 160"/>
                <a:gd name="T4" fmla="*/ 112 w 112"/>
                <a:gd name="T5" fmla="*/ 64 h 160"/>
                <a:gd name="T6" fmla="*/ 56 w 112"/>
                <a:gd name="T7" fmla="*/ 0 h 160"/>
                <a:gd name="T8" fmla="*/ 0 w 112"/>
                <a:gd name="T9" fmla="*/ 64 h 160"/>
                <a:gd name="T10" fmla="*/ 32 w 112"/>
                <a:gd name="T11" fmla="*/ 64 h 160"/>
                <a:gd name="T12" fmla="*/ 32 w 112"/>
                <a:gd name="T13" fmla="*/ 160 h 160"/>
                <a:gd name="T14" fmla="*/ 72 w 112"/>
                <a:gd name="T15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160">
                  <a:moveTo>
                    <a:pt x="72" y="160"/>
                  </a:moveTo>
                  <a:lnTo>
                    <a:pt x="72" y="64"/>
                  </a:lnTo>
                  <a:lnTo>
                    <a:pt x="112" y="64"/>
                  </a:lnTo>
                  <a:lnTo>
                    <a:pt x="56" y="0"/>
                  </a:lnTo>
                  <a:lnTo>
                    <a:pt x="0" y="64"/>
                  </a:lnTo>
                  <a:lnTo>
                    <a:pt x="32" y="64"/>
                  </a:lnTo>
                  <a:lnTo>
                    <a:pt x="32" y="160"/>
                  </a:lnTo>
                  <a:lnTo>
                    <a:pt x="72" y="160"/>
                  </a:lnTo>
                  <a:close/>
                </a:path>
              </a:pathLst>
            </a:custGeom>
            <a:solidFill>
              <a:srgbClr val="00CC99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08" name="Freeform 396"/>
            <p:cNvSpPr>
              <a:spLocks/>
            </p:cNvSpPr>
            <p:nvPr/>
          </p:nvSpPr>
          <p:spPr bwMode="auto">
            <a:xfrm>
              <a:off x="4328" y="3488"/>
              <a:ext cx="112" cy="160"/>
            </a:xfrm>
            <a:custGeom>
              <a:avLst/>
              <a:gdLst>
                <a:gd name="T0" fmla="*/ 72 w 112"/>
                <a:gd name="T1" fmla="*/ 8 h 160"/>
                <a:gd name="T2" fmla="*/ 72 w 112"/>
                <a:gd name="T3" fmla="*/ 104 h 160"/>
                <a:gd name="T4" fmla="*/ 112 w 112"/>
                <a:gd name="T5" fmla="*/ 104 h 160"/>
                <a:gd name="T6" fmla="*/ 56 w 112"/>
                <a:gd name="T7" fmla="*/ 160 h 160"/>
                <a:gd name="T8" fmla="*/ 0 w 112"/>
                <a:gd name="T9" fmla="*/ 104 h 160"/>
                <a:gd name="T10" fmla="*/ 32 w 112"/>
                <a:gd name="T11" fmla="*/ 104 h 160"/>
                <a:gd name="T12" fmla="*/ 32 w 112"/>
                <a:gd name="T13" fmla="*/ 0 h 160"/>
                <a:gd name="T14" fmla="*/ 72 w 112"/>
                <a:gd name="T15" fmla="*/ 8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160">
                  <a:moveTo>
                    <a:pt x="72" y="8"/>
                  </a:moveTo>
                  <a:lnTo>
                    <a:pt x="72" y="104"/>
                  </a:lnTo>
                  <a:lnTo>
                    <a:pt x="112" y="104"/>
                  </a:lnTo>
                  <a:lnTo>
                    <a:pt x="56" y="160"/>
                  </a:lnTo>
                  <a:lnTo>
                    <a:pt x="0" y="104"/>
                  </a:lnTo>
                  <a:lnTo>
                    <a:pt x="32" y="104"/>
                  </a:lnTo>
                  <a:lnTo>
                    <a:pt x="32" y="0"/>
                  </a:lnTo>
                  <a:lnTo>
                    <a:pt x="72" y="8"/>
                  </a:ln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09" name="Freeform 397"/>
            <p:cNvSpPr>
              <a:spLocks/>
            </p:cNvSpPr>
            <p:nvPr/>
          </p:nvSpPr>
          <p:spPr bwMode="auto">
            <a:xfrm>
              <a:off x="4328" y="3488"/>
              <a:ext cx="112" cy="160"/>
            </a:xfrm>
            <a:custGeom>
              <a:avLst/>
              <a:gdLst>
                <a:gd name="T0" fmla="*/ 72 w 112"/>
                <a:gd name="T1" fmla="*/ 8 h 160"/>
                <a:gd name="T2" fmla="*/ 72 w 112"/>
                <a:gd name="T3" fmla="*/ 104 h 160"/>
                <a:gd name="T4" fmla="*/ 112 w 112"/>
                <a:gd name="T5" fmla="*/ 104 h 160"/>
                <a:gd name="T6" fmla="*/ 56 w 112"/>
                <a:gd name="T7" fmla="*/ 160 h 160"/>
                <a:gd name="T8" fmla="*/ 0 w 112"/>
                <a:gd name="T9" fmla="*/ 104 h 160"/>
                <a:gd name="T10" fmla="*/ 32 w 112"/>
                <a:gd name="T11" fmla="*/ 104 h 160"/>
                <a:gd name="T12" fmla="*/ 32 w 112"/>
                <a:gd name="T13" fmla="*/ 0 h 160"/>
                <a:gd name="T14" fmla="*/ 72 w 112"/>
                <a:gd name="T15" fmla="*/ 8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160">
                  <a:moveTo>
                    <a:pt x="72" y="8"/>
                  </a:moveTo>
                  <a:lnTo>
                    <a:pt x="72" y="104"/>
                  </a:lnTo>
                  <a:lnTo>
                    <a:pt x="112" y="104"/>
                  </a:lnTo>
                  <a:lnTo>
                    <a:pt x="56" y="160"/>
                  </a:lnTo>
                  <a:lnTo>
                    <a:pt x="0" y="104"/>
                  </a:lnTo>
                  <a:lnTo>
                    <a:pt x="32" y="104"/>
                  </a:lnTo>
                  <a:lnTo>
                    <a:pt x="32" y="0"/>
                  </a:lnTo>
                  <a:lnTo>
                    <a:pt x="72" y="8"/>
                  </a:lnTo>
                  <a:close/>
                </a:path>
              </a:pathLst>
            </a:custGeom>
            <a:solidFill>
              <a:srgbClr val="00CC99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4910" name="TextBox 24909"/>
          <p:cNvSpPr txBox="1"/>
          <p:nvPr/>
        </p:nvSpPr>
        <p:spPr>
          <a:xfrm>
            <a:off x="228600" y="1516082"/>
            <a:ext cx="2438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" panose="02020603050405020304" pitchFamily="18" charset="0"/>
                <a:cs typeface="Times" panose="02020603050405020304" pitchFamily="18" charset="0"/>
              </a:rPr>
              <a:t>Anomalous resistivity may occur as a result of plasma instabilities in regions of high electric current density when the speed of electrons reaches the speed of plasma </a:t>
            </a:r>
            <a:r>
              <a:rPr lang="en-US" dirty="0" smtClean="0">
                <a:latin typeface="Times" panose="02020603050405020304" pitchFamily="18" charset="0"/>
                <a:cs typeface="Times" panose="02020603050405020304" pitchFamily="18" charset="0"/>
              </a:rPr>
              <a:t>waves, or  due to small-scale turbulence.</a:t>
            </a:r>
            <a:endParaRPr lang="en-US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r>
              <a:rPr lang="en-US" dirty="0">
                <a:latin typeface="Times" panose="02020603050405020304" pitchFamily="18" charset="0"/>
                <a:cs typeface="Times" panose="02020603050405020304" pitchFamily="18" charset="0"/>
              </a:rPr>
              <a:t> </a:t>
            </a:r>
          </a:p>
          <a:p>
            <a:r>
              <a:rPr lang="en-US" dirty="0">
                <a:latin typeface="Times" panose="02020603050405020304" pitchFamily="18" charset="0"/>
                <a:cs typeface="Times" panose="02020603050405020304" pitchFamily="18" charset="0"/>
              </a:rPr>
              <a:t>Anomalous resistivity may significantly decrease the dissipation time.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79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1479737"/>
              </p:ext>
            </p:extLst>
          </p:nvPr>
        </p:nvGraphicFramePr>
        <p:xfrm>
          <a:off x="1068388" y="403225"/>
          <a:ext cx="7362825" cy="165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29" name="Document" r:id="rId3" imgW="4932135" imgH="1166608" progId="Word.Document.8">
                  <p:embed/>
                </p:oleObj>
              </mc:Choice>
              <mc:Fallback>
                <p:oleObj name="Document" r:id="rId3" imgW="4932135" imgH="1166608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8388" y="403225"/>
                        <a:ext cx="7362825" cy="165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3795" name="Picture 3" descr="shibata_fg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205038"/>
            <a:ext cx="3695700" cy="3805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379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0671149"/>
              </p:ext>
            </p:extLst>
          </p:nvPr>
        </p:nvGraphicFramePr>
        <p:xfrm>
          <a:off x="4500563" y="2168525"/>
          <a:ext cx="4260850" cy="400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30" name="Document" r:id="rId6" imgW="2965457" imgH="2785340" progId="Word.Document.8">
                  <p:embed/>
                </p:oleObj>
              </mc:Choice>
              <mc:Fallback>
                <p:oleObj name="Document" r:id="rId6" imgW="2965457" imgH="2785340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3" y="2168525"/>
                        <a:ext cx="4260850" cy="4003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shibata_fg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04813"/>
            <a:ext cx="4679950" cy="6192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481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7686352"/>
              </p:ext>
            </p:extLst>
          </p:nvPr>
        </p:nvGraphicFramePr>
        <p:xfrm>
          <a:off x="5029200" y="404813"/>
          <a:ext cx="3516312" cy="324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6" name="Document" r:id="rId4" imgW="2620546" imgH="2408039" progId="Word.Document.8">
                  <p:embed/>
                </p:oleObj>
              </mc:Choice>
              <mc:Fallback>
                <p:oleObj name="Document" r:id="rId4" imgW="2620546" imgH="2408039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404813"/>
                        <a:ext cx="3516312" cy="3241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shibata_fg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60350"/>
            <a:ext cx="4198937" cy="633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5843" name="Object 3"/>
          <p:cNvGraphicFramePr>
            <a:graphicFrameLocks noChangeAspect="1"/>
          </p:cNvGraphicFramePr>
          <p:nvPr/>
        </p:nvGraphicFramePr>
        <p:xfrm>
          <a:off x="4787900" y="1628775"/>
          <a:ext cx="3975100" cy="1881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0" name="Document" r:id="rId4" imgW="2606008" imgH="1233642" progId="Word.Document.8">
                  <p:embed/>
                </p:oleObj>
              </mc:Choice>
              <mc:Fallback>
                <p:oleObj name="Document" r:id="rId4" imgW="2606008" imgH="1233642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1628775"/>
                        <a:ext cx="3975100" cy="1881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648200" y="381000"/>
            <a:ext cx="419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" panose="02020603050405020304" pitchFamily="18" charset="0"/>
                <a:cs typeface="Times" panose="02020603050405020304" pitchFamily="18" charset="0"/>
              </a:rPr>
              <a:t>Electric current density</a:t>
            </a:r>
            <a:endParaRPr lang="en-US" sz="2400" b="1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shibata_fg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838200"/>
            <a:ext cx="6694951" cy="583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00200" y="300335"/>
            <a:ext cx="609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" panose="02020603050405020304" pitchFamily="18" charset="0"/>
                <a:cs typeface="Times" panose="02020603050405020304" pitchFamily="18" charset="0"/>
              </a:rPr>
              <a:t>Evolution of plasma temperature and density</a:t>
            </a:r>
            <a:endParaRPr lang="en-US" sz="2400" b="1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054098"/>
            <a:ext cx="5270500" cy="527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5181600" y="6400800"/>
            <a:ext cx="3257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en-US" dirty="0">
                <a:latin typeface="Times"/>
              </a:rPr>
              <a:t>Gallagher et al., Solar Phys. 2002</a:t>
            </a:r>
            <a:endParaRPr lang="en-US" altLang="en-US" sz="2400" dirty="0">
              <a:latin typeface="Times"/>
            </a:endParaRP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819150" y="204051"/>
            <a:ext cx="7620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400" b="1" dirty="0">
                <a:latin typeface="Times" panose="02020603050405020304" pitchFamily="18" charset="0"/>
                <a:cs typeface="Times" panose="02020603050405020304" pitchFamily="18" charset="0"/>
              </a:rPr>
              <a:t>Observational evidence for magnetic </a:t>
            </a:r>
            <a:r>
              <a:rPr lang="en-US" altLang="en-US" sz="2400" b="1" dirty="0" smtClean="0">
                <a:latin typeface="Times" panose="02020603050405020304" pitchFamily="18" charset="0"/>
                <a:cs typeface="Times" panose="02020603050405020304" pitchFamily="18" charset="0"/>
              </a:rPr>
              <a:t>reconnection – plasma heating  at the top of magnetic loops</a:t>
            </a:r>
            <a:endParaRPr lang="en-US" altLang="en-US" b="1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539750" y="1052513"/>
          <a:ext cx="7993063" cy="497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Document" r:id="rId3" imgW="3819149" imgH="2381098" progId="Word.Document.8">
                  <p:embed/>
                </p:oleObj>
              </mc:Choice>
              <mc:Fallback>
                <p:oleObj name="Document" r:id="rId3" imgW="3819149" imgH="2381098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1052513"/>
                        <a:ext cx="7993063" cy="497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 descr="ピンクの画用紙"/>
          <p:cNvSpPr txBox="1">
            <a:spLocks noChangeArrowheads="1"/>
          </p:cNvSpPr>
          <p:nvPr/>
        </p:nvSpPr>
        <p:spPr bwMode="auto">
          <a:xfrm>
            <a:off x="609600" y="228600"/>
            <a:ext cx="7848600" cy="523220"/>
          </a:xfrm>
          <a:prstGeom prst="rect">
            <a:avLst/>
          </a:prstGeom>
          <a:blipFill dpi="0" rotWithShape="0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encilSketch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1" lang="en-US" altLang="ja-JP" sz="2800" b="1" dirty="0" smtClean="0">
                <a:latin typeface="Times New Roman" pitchFamily="18" charset="0"/>
                <a:ea typeface="MS PGothic" pitchFamily="34" charset="-128"/>
              </a:rPr>
              <a:t>X-ray sources during the 2002/08/24 </a:t>
            </a:r>
            <a:r>
              <a:rPr kumimoji="1" lang="en-US" altLang="ja-JP" sz="2800" b="1" dirty="0">
                <a:latin typeface="Times New Roman" pitchFamily="18" charset="0"/>
                <a:ea typeface="MS PGothic" pitchFamily="34" charset="-128"/>
              </a:rPr>
              <a:t>X3.1 </a:t>
            </a:r>
            <a:r>
              <a:rPr kumimoji="1" lang="en-US" altLang="ja-JP" sz="2800" b="1" dirty="0" smtClean="0">
                <a:latin typeface="Times New Roman" pitchFamily="18" charset="0"/>
                <a:ea typeface="MS PGothic" pitchFamily="34" charset="-128"/>
              </a:rPr>
              <a:t>flare </a:t>
            </a:r>
            <a:endParaRPr kumimoji="1" lang="en-US" altLang="ja-JP" sz="2800" b="1" dirty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28675" name="Line 3"/>
          <p:cNvSpPr>
            <a:spLocks noChangeShapeType="1"/>
          </p:cNvSpPr>
          <p:nvPr/>
        </p:nvSpPr>
        <p:spPr bwMode="auto">
          <a:xfrm flipV="1">
            <a:off x="1981200" y="2590800"/>
            <a:ext cx="2590800" cy="9906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6" name="Line 4"/>
          <p:cNvSpPr>
            <a:spLocks noChangeShapeType="1"/>
          </p:cNvSpPr>
          <p:nvPr/>
        </p:nvSpPr>
        <p:spPr bwMode="auto">
          <a:xfrm flipV="1">
            <a:off x="914400" y="3733800"/>
            <a:ext cx="5029200" cy="5334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5257800" y="3733800"/>
            <a:ext cx="11128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ja-JP" sz="28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rPr>
              <a:t>43MK</a:t>
            </a: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6019800" y="2986088"/>
            <a:ext cx="11128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ja-JP" sz="28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rPr>
              <a:t>34MK</a:t>
            </a: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3733800" y="2286000"/>
            <a:ext cx="2057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ja-JP" sz="1600" b="1" i="1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rPr>
              <a:t>Thermal emission</a:t>
            </a:r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57150" y="5334000"/>
            <a:ext cx="16954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ja-JP" sz="28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rPr>
              <a:t>12-18 keV</a:t>
            </a:r>
          </a:p>
        </p:txBody>
      </p:sp>
      <p:sp>
        <p:nvSpPr>
          <p:cNvPr id="28681" name="Freeform 9"/>
          <p:cNvSpPr>
            <a:spLocks/>
          </p:cNvSpPr>
          <p:nvPr/>
        </p:nvSpPr>
        <p:spPr bwMode="auto">
          <a:xfrm>
            <a:off x="1905000" y="2133600"/>
            <a:ext cx="228600" cy="3911600"/>
          </a:xfrm>
          <a:custGeom>
            <a:avLst/>
            <a:gdLst>
              <a:gd name="T0" fmla="*/ 240 w 240"/>
              <a:gd name="T1" fmla="*/ 0 h 2416"/>
              <a:gd name="T2" fmla="*/ 48 w 240"/>
              <a:gd name="T3" fmla="*/ 384 h 2416"/>
              <a:gd name="T4" fmla="*/ 0 w 240"/>
              <a:gd name="T5" fmla="*/ 912 h 2416"/>
              <a:gd name="T6" fmla="*/ 48 w 240"/>
              <a:gd name="T7" fmla="*/ 2016 h 2416"/>
              <a:gd name="T8" fmla="*/ 144 w 240"/>
              <a:gd name="T9" fmla="*/ 2352 h 2416"/>
              <a:gd name="T10" fmla="*/ 192 w 240"/>
              <a:gd name="T11" fmla="*/ 2400 h 2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0" h="2416">
                <a:moveTo>
                  <a:pt x="240" y="0"/>
                </a:moveTo>
                <a:cubicBezTo>
                  <a:pt x="164" y="116"/>
                  <a:pt x="88" y="232"/>
                  <a:pt x="48" y="384"/>
                </a:cubicBezTo>
                <a:cubicBezTo>
                  <a:pt x="8" y="536"/>
                  <a:pt x="0" y="640"/>
                  <a:pt x="0" y="912"/>
                </a:cubicBezTo>
                <a:cubicBezTo>
                  <a:pt x="0" y="1184"/>
                  <a:pt x="24" y="1776"/>
                  <a:pt x="48" y="2016"/>
                </a:cubicBezTo>
                <a:cubicBezTo>
                  <a:pt x="72" y="2256"/>
                  <a:pt x="120" y="2288"/>
                  <a:pt x="144" y="2352"/>
                </a:cubicBezTo>
                <a:cubicBezTo>
                  <a:pt x="168" y="2416"/>
                  <a:pt x="180" y="2408"/>
                  <a:pt x="192" y="2400"/>
                </a:cubicBezTo>
              </a:path>
            </a:pathLst>
          </a:cu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1295400" y="2224088"/>
            <a:ext cx="16748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ja-JP" sz="28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rPr>
              <a:t>Solar limb</a:t>
            </a:r>
          </a:p>
        </p:txBody>
      </p:sp>
      <p:pic>
        <p:nvPicPr>
          <p:cNvPr id="28683" name="Picture 11" descr="20020824_12-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085850"/>
            <a:ext cx="4476750" cy="447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4" name="Picture 12" descr="20020824_25-4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050" y="1085850"/>
            <a:ext cx="4476750" cy="447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85" name="Text Box 13"/>
          <p:cNvSpPr txBox="1">
            <a:spLocks noChangeArrowheads="1"/>
          </p:cNvSpPr>
          <p:nvPr/>
        </p:nvSpPr>
        <p:spPr bwMode="auto">
          <a:xfrm>
            <a:off x="1111250" y="5530850"/>
            <a:ext cx="2470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ja-JP" sz="3600">
                <a:latin typeface="Times New Roman" pitchFamily="18" charset="0"/>
                <a:ea typeface="MS PGothic" pitchFamily="34" charset="-128"/>
              </a:rPr>
              <a:t>12  - 25 keV</a:t>
            </a:r>
          </a:p>
        </p:txBody>
      </p:sp>
      <p:sp>
        <p:nvSpPr>
          <p:cNvPr id="28686" name="Text Box 14"/>
          <p:cNvSpPr txBox="1">
            <a:spLocks noChangeArrowheads="1"/>
          </p:cNvSpPr>
          <p:nvPr/>
        </p:nvSpPr>
        <p:spPr bwMode="auto">
          <a:xfrm>
            <a:off x="5454650" y="5530850"/>
            <a:ext cx="23558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ja-JP" sz="3600">
                <a:latin typeface="Times New Roman" pitchFamily="18" charset="0"/>
                <a:ea typeface="MS PGothic" pitchFamily="34" charset="-128"/>
              </a:rPr>
              <a:t>25 - 40 keV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89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4048700"/>
              </p:ext>
            </p:extLst>
          </p:nvPr>
        </p:nvGraphicFramePr>
        <p:xfrm>
          <a:off x="1044575" y="546100"/>
          <a:ext cx="7161213" cy="560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7" name="Document" r:id="rId3" imgW="4326479" imgH="3616376" progId="Word.Document.8">
                  <p:embed/>
                </p:oleObj>
              </mc:Choice>
              <mc:Fallback>
                <p:oleObj name="Document" r:id="rId3" imgW="4326479" imgH="3616376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4575" y="546100"/>
                        <a:ext cx="7161213" cy="5605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asch_fg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486" y="710918"/>
            <a:ext cx="6045200" cy="4394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3286" y="5105400"/>
            <a:ext cx="8991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" panose="02020603050405020304" pitchFamily="18" charset="0"/>
                <a:cs typeface="Times" panose="02020603050405020304" pitchFamily="18" charset="0"/>
              </a:rPr>
              <a:t>T</a:t>
            </a:r>
            <a:r>
              <a:rPr lang="en-US" dirty="0" smtClean="0">
                <a:latin typeface="Times" panose="02020603050405020304" pitchFamily="18" charset="0"/>
                <a:cs typeface="Times" panose="02020603050405020304" pitchFamily="18" charset="0"/>
              </a:rPr>
              <a:t>he </a:t>
            </a:r>
            <a:r>
              <a:rPr lang="en-US" dirty="0">
                <a:latin typeface="Times" panose="02020603050405020304" pitchFamily="18" charset="0"/>
                <a:cs typeface="Times" panose="02020603050405020304" pitchFamily="18" charset="0"/>
              </a:rPr>
              <a:t>three-dimensional geometry of the four involved magnetic field lines with circular segments, additionally constrained by the geometric condition that the two pre-reconnection field lines have to intersect each other at the onset of the reconnection process, leading to a 10 parameter model. They fit this 10 parameter model to </a:t>
            </a:r>
            <a:r>
              <a:rPr lang="en-US" dirty="0" err="1">
                <a:latin typeface="Times" panose="02020603050405020304" pitchFamily="18" charset="0"/>
                <a:cs typeface="Times" panose="02020603050405020304" pitchFamily="18" charset="0"/>
              </a:rPr>
              <a:t>Yohkoh</a:t>
            </a:r>
            <a:r>
              <a:rPr lang="en-US" dirty="0">
                <a:latin typeface="Times" panose="02020603050405020304" pitchFamily="18" charset="0"/>
                <a:cs typeface="Times" panose="02020603050405020304" pitchFamily="18" charset="0"/>
              </a:rPr>
              <a:t> Soft and Hard X-Ray Telescopes (SXT and HXT) data of 10 solar flares and determine in this way the loop sizes and relative orientation of interacting field lines before and after reconnection. 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057400" y="228600"/>
            <a:ext cx="594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" panose="02020603050405020304" pitchFamily="18" charset="0"/>
                <a:cs typeface="Times" panose="02020603050405020304" pitchFamily="18" charset="0"/>
              </a:rPr>
              <a:t>Geometrical model of magnetic loops</a:t>
            </a:r>
            <a:endParaRPr lang="en-US" sz="2400" b="1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asch_fig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06829"/>
            <a:ext cx="4079875" cy="6443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096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4604019"/>
              </p:ext>
            </p:extLst>
          </p:nvPr>
        </p:nvGraphicFramePr>
        <p:xfrm>
          <a:off x="4724400" y="1143000"/>
          <a:ext cx="4127500" cy="511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0" name="Document" r:id="rId4" imgW="3684715" imgH="4563861" progId="Word.Document.8">
                  <p:embed/>
                </p:oleObj>
              </mc:Choice>
              <mc:Fallback>
                <p:oleObj name="Document" r:id="rId4" imgW="3684715" imgH="4563861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1143000"/>
                        <a:ext cx="4127500" cy="5111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914900" y="228600"/>
            <a:ext cx="3619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" panose="02020603050405020304" pitchFamily="18" charset="0"/>
                <a:cs typeface="Times" panose="02020603050405020304" pitchFamily="18" charset="0"/>
              </a:rPr>
              <a:t>Fitting the model to X-ray images of magnetic loops </a:t>
            </a:r>
            <a:endParaRPr lang="en-US" sz="2000" b="1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93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2668708"/>
              </p:ext>
            </p:extLst>
          </p:nvPr>
        </p:nvGraphicFramePr>
        <p:xfrm>
          <a:off x="606425" y="842963"/>
          <a:ext cx="7694613" cy="530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5" name="Document" r:id="rId3" imgW="4326479" imgH="2979652" progId="Word.Document.8">
                  <p:embed/>
                </p:oleObj>
              </mc:Choice>
              <mc:Fallback>
                <p:oleObj name="Document" r:id="rId3" imgW="4326479" imgH="2979652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425" y="842963"/>
                        <a:ext cx="7694613" cy="530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cdn.iopscience.com/images/0004-637X/788/1/60/Full/apj495323f7_l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92148"/>
            <a:ext cx="3913007" cy="470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" y="228600"/>
            <a:ext cx="792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" panose="02020603050405020304" pitchFamily="18" charset="0"/>
                <a:cs typeface="Times" panose="02020603050405020304" pitchFamily="18" charset="0"/>
              </a:rPr>
              <a:t>Recent development – models and observations of “slipping” reconnection: the footpoints of reconnecting magnetic lines “slip” along the flare ribbons of a “J-shape” that is formed by a overlying flux rope (Javier, et al, 2014, </a:t>
            </a:r>
            <a:r>
              <a:rPr lang="en-US" sz="2000" b="1" dirty="0" err="1" smtClean="0">
                <a:latin typeface="Times" panose="02020603050405020304" pitchFamily="18" charset="0"/>
                <a:cs typeface="Times" panose="02020603050405020304" pitchFamily="18" charset="0"/>
              </a:rPr>
              <a:t>ApJ</a:t>
            </a:r>
            <a:r>
              <a:rPr lang="en-US" sz="2000" b="1" dirty="0" smtClean="0">
                <a:latin typeface="Times" panose="02020603050405020304" pitchFamily="18" charset="0"/>
                <a:cs typeface="Times" panose="02020603050405020304" pitchFamily="18" charset="0"/>
              </a:rPr>
              <a:t>, 788:60, 1)</a:t>
            </a:r>
            <a:endParaRPr lang="en-US" sz="2000" b="1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pic>
        <p:nvPicPr>
          <p:cNvPr id="4" name="First sightings of solar flare phenomena confirm 3D models of space weather - YouTube [720p]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91000" y="2190750"/>
            <a:ext cx="5046134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79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hlinkClick r:id="rId2"/>
              </a:rPr>
              <a:t>Reconnection experiments - MRX</a:t>
            </a:r>
            <a:endParaRPr lang="en-US" altLang="en-US" dirty="0"/>
          </a:p>
        </p:txBody>
      </p:sp>
      <p:pic>
        <p:nvPicPr>
          <p:cNvPr id="4198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524000"/>
            <a:ext cx="2590800" cy="2438400"/>
          </a:xfrm>
        </p:spPr>
      </p:pic>
      <p:sp>
        <p:nvSpPr>
          <p:cNvPr id="4198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743200" y="1905000"/>
            <a:ext cx="3657600" cy="1828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/>
              <a:t>Magnetic Reconnection eXperiment (Princeton) </a:t>
            </a:r>
            <a:r>
              <a:rPr lang="en-US" altLang="en-US" sz="2800" i="1"/>
              <a:t>T</a:t>
            </a:r>
            <a:r>
              <a:rPr lang="en-US" altLang="en-US" sz="2800" baseline="-25000"/>
              <a:t>e </a:t>
            </a:r>
            <a:r>
              <a:rPr lang="en-US" altLang="en-US" sz="2800" i="1">
                <a:sym typeface="Symbol" pitchFamily="18" charset="2"/>
              </a:rPr>
              <a:t></a:t>
            </a:r>
            <a:r>
              <a:rPr lang="en-US" altLang="en-US" sz="2800">
                <a:sym typeface="Math1" pitchFamily="2" charset="2"/>
              </a:rPr>
              <a:t> </a:t>
            </a:r>
            <a:r>
              <a:rPr lang="en-US" altLang="en-US" sz="2800"/>
              <a:t>50,000 - 300,000 K, </a:t>
            </a:r>
            <a:r>
              <a:rPr lang="en-US" altLang="en-US" sz="2800" i="1"/>
              <a:t>n</a:t>
            </a:r>
            <a:r>
              <a:rPr lang="en-US" altLang="en-US" sz="2800" baseline="-25000"/>
              <a:t>e </a:t>
            </a:r>
            <a:r>
              <a:rPr lang="en-US" altLang="en-US" sz="2800" i="1">
                <a:sym typeface="Symbol" pitchFamily="18" charset="2"/>
              </a:rPr>
              <a:t></a:t>
            </a:r>
            <a:r>
              <a:rPr lang="en-US" altLang="en-US" sz="2800">
                <a:sym typeface="Math1" pitchFamily="2" charset="2"/>
              </a:rPr>
              <a:t> 0.1 - 1.5 10</a:t>
            </a:r>
            <a:r>
              <a:rPr lang="en-US" altLang="en-US" sz="2800" baseline="30000">
                <a:sym typeface="Math1" pitchFamily="2" charset="2"/>
              </a:rPr>
              <a:t>20</a:t>
            </a:r>
            <a:r>
              <a:rPr lang="en-US" altLang="en-US" sz="2800">
                <a:sym typeface="Math1" pitchFamily="2" charset="2"/>
              </a:rPr>
              <a:t> m</a:t>
            </a:r>
            <a:r>
              <a:rPr lang="en-US" altLang="en-US" sz="2800" baseline="30000">
                <a:sym typeface="Math1" pitchFamily="2" charset="2"/>
              </a:rPr>
              <a:t>-3</a:t>
            </a:r>
            <a:r>
              <a:rPr lang="en-US" altLang="en-US" sz="2800">
                <a:sym typeface="Math1" pitchFamily="2" charset="2"/>
              </a:rPr>
              <a:t>, </a:t>
            </a:r>
            <a:r>
              <a:rPr lang="en-US" altLang="en-US" sz="2800" i="1">
                <a:sym typeface="Math1" pitchFamily="2" charset="2"/>
              </a:rPr>
              <a:t>B </a:t>
            </a:r>
            <a:r>
              <a:rPr lang="en-US" altLang="en-US" sz="2800" i="1">
                <a:sym typeface="Symbol" pitchFamily="18" charset="2"/>
              </a:rPr>
              <a:t></a:t>
            </a:r>
            <a:r>
              <a:rPr lang="en-US" altLang="en-US" sz="2800">
                <a:sym typeface="Math1" pitchFamily="2" charset="2"/>
              </a:rPr>
              <a:t> 0.5 kG</a:t>
            </a:r>
          </a:p>
        </p:txBody>
      </p:sp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962400"/>
            <a:ext cx="4419600" cy="245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9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676400"/>
            <a:ext cx="2746375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0" y="4724400"/>
            <a:ext cx="13716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2000" i="1">
                <a:latin typeface="Times New Roman" pitchFamily="18" charset="0"/>
              </a:rPr>
              <a:t>Yamada et al, 1997, Ji et al, 2001)...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emerge_20010809.avi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160463"/>
            <a:ext cx="6192838" cy="464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0" y="304800"/>
            <a:ext cx="662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Observations of emerging magnetic flux and magnetic energy release in EUV from TRACE satellite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0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098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9273897"/>
              </p:ext>
            </p:extLst>
          </p:nvPr>
        </p:nvGraphicFramePr>
        <p:xfrm>
          <a:off x="533400" y="304800"/>
          <a:ext cx="8145463" cy="6138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" name="Document" r:id="rId3" imgW="3786075" imgH="2849429" progId="Word.Document.8">
                  <p:embed/>
                </p:oleObj>
              </mc:Choice>
              <mc:Fallback>
                <p:oleObj name="Document" r:id="rId3" imgW="3786075" imgH="2849429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04800"/>
                        <a:ext cx="8145463" cy="6138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8161970"/>
              </p:ext>
            </p:extLst>
          </p:nvPr>
        </p:nvGraphicFramePr>
        <p:xfrm>
          <a:off x="225425" y="71438"/>
          <a:ext cx="8812213" cy="705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" name="Document" r:id="rId3" imgW="5048068" imgH="4045105" progId="Word.Document.8">
                  <p:embed/>
                </p:oleObj>
              </mc:Choice>
              <mc:Fallback>
                <p:oleObj name="Document" r:id="rId3" imgW="5048068" imgH="4045105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425" y="71438"/>
                        <a:ext cx="8812213" cy="7053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5247592"/>
              </p:ext>
            </p:extLst>
          </p:nvPr>
        </p:nvGraphicFramePr>
        <p:xfrm>
          <a:off x="439738" y="498475"/>
          <a:ext cx="8513762" cy="711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7" name="Document" r:id="rId3" imgW="4361809" imgH="3634362" progId="Word.Document.8">
                  <p:embed/>
                </p:oleObj>
              </mc:Choice>
              <mc:Fallback>
                <p:oleObj name="Document" r:id="rId3" imgW="4361809" imgH="3634362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738" y="498475"/>
                        <a:ext cx="8513762" cy="7113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8979488"/>
              </p:ext>
            </p:extLst>
          </p:nvPr>
        </p:nvGraphicFramePr>
        <p:xfrm>
          <a:off x="296863" y="153988"/>
          <a:ext cx="8502650" cy="750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1" name="Document" r:id="rId3" imgW="4493755" imgH="3963915" progId="Word.Document.8">
                  <p:embed/>
                </p:oleObj>
              </mc:Choice>
              <mc:Fallback>
                <p:oleObj name="Document" r:id="rId3" imgW="4493755" imgH="3963915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863" y="153988"/>
                        <a:ext cx="8502650" cy="750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1407569"/>
              </p:ext>
            </p:extLst>
          </p:nvPr>
        </p:nvGraphicFramePr>
        <p:xfrm>
          <a:off x="557212" y="152400"/>
          <a:ext cx="8205788" cy="6472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" name="Document" r:id="rId3" imgW="4523317" imgH="3555679" progId="Word.Document.8">
                  <p:embed/>
                </p:oleObj>
              </mc:Choice>
              <mc:Fallback>
                <p:oleObj name="Document" r:id="rId3" imgW="4523317" imgH="3555679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212" y="152400"/>
                        <a:ext cx="8205788" cy="6472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1416</TotalTime>
  <Words>504</Words>
  <Application>Microsoft Office PowerPoint</Application>
  <PresentationFormat>On-screen Show (4:3)</PresentationFormat>
  <Paragraphs>47</Paragraphs>
  <Slides>36</Slides>
  <Notes>0</Notes>
  <HiddenSlides>0</HiddenSlides>
  <MMClips>3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39" baseType="lpstr">
      <vt:lpstr>Default Design</vt:lpstr>
      <vt:lpstr>Document</vt:lpstr>
      <vt:lpstr>Equation</vt:lpstr>
      <vt:lpstr>  17. Magnetic Energy Release</vt:lpstr>
      <vt:lpstr>Magnetic Energy Release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Reconnection experiments - MRX</vt:lpstr>
    </vt:vector>
  </TitlesOfParts>
  <Company>Stanford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Magnetic Energy Release</dc:title>
  <dc:creator>Alexander Kosovichev</dc:creator>
  <cp:lastModifiedBy>sasha</cp:lastModifiedBy>
  <cp:revision>21</cp:revision>
  <dcterms:created xsi:type="dcterms:W3CDTF">2008-02-12T04:25:12Z</dcterms:created>
  <dcterms:modified xsi:type="dcterms:W3CDTF">2018-10-15T22:18:25Z</dcterms:modified>
</cp:coreProperties>
</file>