
<file path=[Content_Types].xml><?xml version="1.0" encoding="utf-8"?>
<Types xmlns="http://schemas.openxmlformats.org/package/2006/content-types">
  <Default Extension="png" ContentType="image/png"/>
  <Default Extension="mpg" ContentType="video/mpe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avi" ContentType="video/avi"/>
  <Default Extension="doc" ContentType="application/msword"/>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307" r:id="rId2"/>
    <p:sldId id="257" r:id="rId3"/>
    <p:sldId id="258" r:id="rId4"/>
    <p:sldId id="259" r:id="rId5"/>
    <p:sldId id="260" r:id="rId6"/>
    <p:sldId id="263" r:id="rId7"/>
    <p:sldId id="261" r:id="rId8"/>
    <p:sldId id="264" r:id="rId9"/>
    <p:sldId id="265" r:id="rId10"/>
    <p:sldId id="266" r:id="rId11"/>
    <p:sldId id="313" r:id="rId12"/>
    <p:sldId id="294" r:id="rId13"/>
    <p:sldId id="312" r:id="rId14"/>
    <p:sldId id="314" r:id="rId15"/>
    <p:sldId id="308" r:id="rId16"/>
    <p:sldId id="267" r:id="rId17"/>
    <p:sldId id="268" r:id="rId18"/>
    <p:sldId id="269" r:id="rId19"/>
    <p:sldId id="270" r:id="rId20"/>
    <p:sldId id="273" r:id="rId21"/>
    <p:sldId id="274" r:id="rId22"/>
    <p:sldId id="272" r:id="rId23"/>
    <p:sldId id="275" r:id="rId24"/>
    <p:sldId id="276" r:id="rId25"/>
    <p:sldId id="277" r:id="rId26"/>
    <p:sldId id="297" r:id="rId27"/>
    <p:sldId id="298" r:id="rId28"/>
    <p:sldId id="278" r:id="rId29"/>
    <p:sldId id="279" r:id="rId30"/>
    <p:sldId id="280" r:id="rId31"/>
    <p:sldId id="281" r:id="rId32"/>
    <p:sldId id="282" r:id="rId33"/>
    <p:sldId id="299" r:id="rId34"/>
    <p:sldId id="283" r:id="rId35"/>
    <p:sldId id="284" r:id="rId36"/>
    <p:sldId id="315" r:id="rId37"/>
    <p:sldId id="316" r:id="rId38"/>
    <p:sldId id="285" r:id="rId39"/>
    <p:sldId id="286" r:id="rId40"/>
    <p:sldId id="288" r:id="rId41"/>
    <p:sldId id="289" r:id="rId42"/>
    <p:sldId id="296" r:id="rId43"/>
    <p:sldId id="290" r:id="rId44"/>
    <p:sldId id="291" r:id="rId45"/>
    <p:sldId id="293" r:id="rId46"/>
    <p:sldId id="302" r:id="rId47"/>
    <p:sldId id="304" r:id="rId48"/>
    <p:sldId id="305" r:id="rId49"/>
    <p:sldId id="306" r:id="rId50"/>
    <p:sldId id="317" r:id="rId51"/>
    <p:sldId id="318" r:id="rId52"/>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96" y="-636"/>
      </p:cViewPr>
      <p:guideLst>
        <p:guide orient="horz" pos="2160"/>
        <p:guide pos="2880"/>
      </p:guideLst>
    </p:cSldViewPr>
  </p:slideViewPr>
  <p:notesTextViewPr>
    <p:cViewPr>
      <p:scale>
        <a:sx n="100" d="100"/>
        <a:sy n="100" d="100"/>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2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image" Target="../media/image28.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image" Target="../media/image39.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7.e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image" Target="../media/image49.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57.e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image" Target="../media/image62.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65.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66.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68.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7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72.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7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a:defRPr sz="1300"/>
            </a:lvl1pPr>
          </a:lstStyle>
          <a:p>
            <a:endParaRPr lang="en-US" altLang="en-US"/>
          </a:p>
        </p:txBody>
      </p:sp>
      <p:sp>
        <p:nvSpPr>
          <p:cNvPr id="2051" name="Rectangle 3"/>
          <p:cNvSpPr>
            <a:spLocks noGrp="1" noChangeArrowheads="1"/>
          </p:cNvSpPr>
          <p:nvPr>
            <p:ph type="dt" idx="1"/>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a:defRPr sz="1300"/>
            </a:lvl1pPr>
          </a:lstStyle>
          <a:p>
            <a:endParaRPr lang="en-US" altLang="en-US"/>
          </a:p>
        </p:txBody>
      </p:sp>
      <p:sp>
        <p:nvSpPr>
          <p:cNvPr id="2052"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3" name="Rectangle 5"/>
          <p:cNvSpPr>
            <a:spLocks noGrp="1" noChangeArrowheads="1"/>
          </p:cNvSpPr>
          <p:nvPr>
            <p:ph type="body" sz="quarter" idx="3"/>
          </p:nvPr>
        </p:nvSpPr>
        <p:spPr bwMode="auto">
          <a:xfrm>
            <a:off x="709613" y="4860925"/>
            <a:ext cx="5680075"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54" name="Rectangle 6"/>
          <p:cNvSpPr>
            <a:spLocks noGrp="1" noChangeArrowheads="1"/>
          </p:cNvSpPr>
          <p:nvPr>
            <p:ph type="ftr" sz="quarter" idx="4"/>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a:defRPr sz="1300"/>
            </a:lvl1pPr>
          </a:lstStyle>
          <a:p>
            <a:endParaRPr lang="en-US" altLang="en-US"/>
          </a:p>
        </p:txBody>
      </p:sp>
      <p:sp>
        <p:nvSpPr>
          <p:cNvPr id="2055" name="Rectangle 7"/>
          <p:cNvSpPr>
            <a:spLocks noGrp="1" noChangeArrowheads="1"/>
          </p:cNvSpPr>
          <p:nvPr>
            <p:ph type="sldNum" sz="quarter" idx="5"/>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a:defRPr sz="1300"/>
            </a:lvl1pPr>
          </a:lstStyle>
          <a:p>
            <a:fld id="{8EB5338E-17CE-49FD-8BD9-B202469C061C}" type="slidenum">
              <a:rPr lang="en-US" altLang="en-US"/>
              <a:pPr/>
              <a:t>‹#›</a:t>
            </a:fld>
            <a:endParaRPr lang="en-US" altLang="en-US"/>
          </a:p>
        </p:txBody>
      </p:sp>
    </p:spTree>
    <p:extLst>
      <p:ext uri="{BB962C8B-B14F-4D97-AF65-F5344CB8AC3E}">
        <p14:creationId xmlns:p14="http://schemas.microsoft.com/office/powerpoint/2010/main" val="261071880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txBox="1">
            <a:spLocks noGrp="1" noChangeArrowheads="1"/>
          </p:cNvSpPr>
          <p:nvPr/>
        </p:nvSpPr>
        <p:spPr bwMode="auto">
          <a:xfrm>
            <a:off x="4021088" y="9720176"/>
            <a:ext cx="3076672" cy="512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69" tIns="47335" rIns="94669" bIns="47335" anchor="b"/>
          <a:lstStyle>
            <a:lvl1pPr algn="l" defTabSz="969963" eaLnBrk="0" hangingPunct="0">
              <a:spcBef>
                <a:spcPct val="30000"/>
              </a:spcBef>
              <a:defRPr sz="1200">
                <a:solidFill>
                  <a:schemeClr val="tx1"/>
                </a:solidFill>
                <a:latin typeface="Times New Roman" pitchFamily="18" charset="0"/>
                <a:ea typeface="MS PGothic" pitchFamily="34" charset="-128"/>
              </a:defRPr>
            </a:lvl1pPr>
            <a:lvl2pPr marL="742950" indent="-285750" algn="l" defTabSz="969963" eaLnBrk="0" hangingPunct="0">
              <a:spcBef>
                <a:spcPct val="30000"/>
              </a:spcBef>
              <a:defRPr sz="1200">
                <a:solidFill>
                  <a:schemeClr val="tx1"/>
                </a:solidFill>
                <a:latin typeface="Times New Roman" pitchFamily="18" charset="0"/>
                <a:ea typeface="MS PGothic" pitchFamily="34" charset="-128"/>
              </a:defRPr>
            </a:lvl2pPr>
            <a:lvl3pPr marL="1143000" indent="-228600" algn="l" defTabSz="969963" eaLnBrk="0" hangingPunct="0">
              <a:spcBef>
                <a:spcPct val="30000"/>
              </a:spcBef>
              <a:defRPr sz="1200">
                <a:solidFill>
                  <a:schemeClr val="tx1"/>
                </a:solidFill>
                <a:latin typeface="Times New Roman" pitchFamily="18" charset="0"/>
                <a:ea typeface="MS PGothic" pitchFamily="34" charset="-128"/>
              </a:defRPr>
            </a:lvl3pPr>
            <a:lvl4pPr marL="1600200" indent="-228600" algn="l" defTabSz="969963" eaLnBrk="0" hangingPunct="0">
              <a:spcBef>
                <a:spcPct val="30000"/>
              </a:spcBef>
              <a:defRPr sz="1200">
                <a:solidFill>
                  <a:schemeClr val="tx1"/>
                </a:solidFill>
                <a:latin typeface="Times New Roman" pitchFamily="18" charset="0"/>
                <a:ea typeface="MS PGothic" pitchFamily="34" charset="-128"/>
              </a:defRPr>
            </a:lvl4pPr>
            <a:lvl5pPr marL="2057400" indent="-228600" algn="l" defTabSz="969963" eaLnBrk="0" hangingPunct="0">
              <a:spcBef>
                <a:spcPct val="30000"/>
              </a:spcBef>
              <a:defRPr sz="1200">
                <a:solidFill>
                  <a:schemeClr val="tx1"/>
                </a:solidFill>
                <a:latin typeface="Times New Roman" pitchFamily="18" charset="0"/>
                <a:ea typeface="MS PGothic" pitchFamily="34" charset="-128"/>
              </a:defRPr>
            </a:lvl5pPr>
            <a:lvl6pPr marL="2514600" indent="-228600" defTabSz="969963"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971800" indent="-228600" defTabSz="969963"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29000" indent="-228600" defTabSz="969963"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86200" indent="-228600" defTabSz="969963"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algn="r" eaLnBrk="1" hangingPunct="1">
              <a:spcBef>
                <a:spcPct val="0"/>
              </a:spcBef>
            </a:pPr>
            <a:fld id="{9E18B66D-7200-4119-A252-4B926AC9C70B}" type="slidenum">
              <a:rPr lang="zh-CN" altLang="en-US" b="0">
                <a:latin typeface="Arial" pitchFamily="34" charset="0"/>
              </a:rPr>
              <a:pPr algn="r" eaLnBrk="1" hangingPunct="1">
                <a:spcBef>
                  <a:spcPct val="0"/>
                </a:spcBef>
              </a:pPr>
              <a:t>13</a:t>
            </a:fld>
            <a:endParaRPr lang="en-US" altLang="zh-CN" b="0">
              <a:latin typeface="Arial" pitchFamily="34" charset="0"/>
            </a:endParaRPr>
          </a:p>
        </p:txBody>
      </p:sp>
      <p:sp>
        <p:nvSpPr>
          <p:cNvPr id="133123" name="Rectangle 2"/>
          <p:cNvSpPr>
            <a:spLocks noGrp="1" noRot="1" noChangeAspect="1" noChangeArrowheads="1" noTextEdit="1"/>
          </p:cNvSpPr>
          <p:nvPr>
            <p:ph type="sldImg"/>
          </p:nvPr>
        </p:nvSpPr>
        <p:spPr>
          <a:xfrm>
            <a:off x="992188" y="768350"/>
            <a:ext cx="5114925" cy="3836988"/>
          </a:xfrm>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dirty="0" smtClean="0">
                <a:ea typeface="SimSun" pitchFamily="2" charset="-122"/>
              </a:rPr>
              <a:t>The 1</a:t>
            </a:r>
            <a:r>
              <a:rPr lang="en-US" altLang="zh-CN" baseline="30000" dirty="0" smtClean="0">
                <a:ea typeface="SimSun" pitchFamily="2" charset="-122"/>
              </a:rPr>
              <a:t>st</a:t>
            </a:r>
            <a:r>
              <a:rPr lang="en-US" altLang="zh-CN" dirty="0" smtClean="0">
                <a:ea typeface="SimSun" pitchFamily="2" charset="-122"/>
              </a:rPr>
              <a:t> light observations of VIS on 22May2013 have revealed quite good image quality. </a:t>
            </a:r>
          </a:p>
          <a:p>
            <a:pPr eaLnBrk="1" hangingPunct="1"/>
            <a:r>
              <a:rPr lang="en-US" altLang="zh-CN" dirty="0" smtClean="0">
                <a:ea typeface="SimSun" pitchFamily="2" charset="-122"/>
              </a:rPr>
              <a:t>This image was taken in the line center of Ha line. </a:t>
            </a:r>
          </a:p>
          <a:p>
            <a:pPr eaLnBrk="1" hangingPunct="1"/>
            <a:r>
              <a:rPr lang="en-US" altLang="zh-CN" dirty="0" smtClean="0">
                <a:ea typeface="SimSun" pitchFamily="2" charset="-122"/>
              </a:rPr>
              <a:t>And this movie illustrates a spectroscopic scan over the Ha line.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C21ABD-4AF4-454D-A6F2-43C6525DBA12}" type="slidenum">
              <a:rPr lang="en-US" altLang="en-US"/>
              <a:pPr/>
              <a:t>27</a:t>
            </a:fld>
            <a:endParaRPr lang="en-US" altLang="en-US"/>
          </a:p>
        </p:txBody>
      </p:sp>
      <p:sp>
        <p:nvSpPr>
          <p:cNvPr id="27650" name="Rectangle 2"/>
          <p:cNvSpPr>
            <a:spLocks noGrp="1" noRot="1" noChangeAspect="1" noChangeArrowheads="1" noTextEdit="1"/>
          </p:cNvSpPr>
          <p:nvPr>
            <p:ph type="sldImg"/>
          </p:nvPr>
        </p:nvSpPr>
        <p:spPr>
          <a:xfrm>
            <a:off x="992188" y="768350"/>
            <a:ext cx="5118100" cy="3838575"/>
          </a:xfrm>
          <a:ln/>
        </p:spPr>
      </p:sp>
      <p:sp>
        <p:nvSpPr>
          <p:cNvPr id="27651" name="Rectangle 3"/>
          <p:cNvSpPr>
            <a:spLocks noGrp="1" noChangeArrowheads="1"/>
          </p:cNvSpPr>
          <p:nvPr>
            <p:ph type="body" idx="1"/>
          </p:nvPr>
        </p:nvSpPr>
        <p:spPr>
          <a:xfrm>
            <a:off x="946150" y="4860925"/>
            <a:ext cx="5207000" cy="4605338"/>
          </a:xfrm>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260">
              <a:defRPr sz="3000" b="1">
                <a:solidFill>
                  <a:schemeClr val="tx1"/>
                </a:solidFill>
                <a:latin typeface="Times New Roman" pitchFamily="18" charset="0"/>
                <a:ea typeface="MS PGothic" pitchFamily="34" charset="-128"/>
              </a:defRPr>
            </a:lvl1pPr>
            <a:lvl2pPr marL="40446598" indent="-39959086" defTabSz="990260">
              <a:defRPr sz="3000" b="1">
                <a:solidFill>
                  <a:schemeClr val="tx1"/>
                </a:solidFill>
                <a:latin typeface="Times New Roman" pitchFamily="18" charset="0"/>
                <a:ea typeface="MS PGothic" pitchFamily="34" charset="-128"/>
              </a:defRPr>
            </a:lvl2pPr>
            <a:lvl3pPr>
              <a:defRPr sz="3000" b="1">
                <a:solidFill>
                  <a:schemeClr val="tx1"/>
                </a:solidFill>
                <a:latin typeface="Times New Roman" pitchFamily="18" charset="0"/>
                <a:ea typeface="MS PGothic" pitchFamily="34" charset="-128"/>
              </a:defRPr>
            </a:lvl3pPr>
            <a:lvl4pPr>
              <a:defRPr sz="3000" b="1">
                <a:solidFill>
                  <a:schemeClr val="tx1"/>
                </a:solidFill>
                <a:latin typeface="Times New Roman" pitchFamily="18" charset="0"/>
                <a:ea typeface="MS PGothic" pitchFamily="34" charset="-128"/>
              </a:defRPr>
            </a:lvl4pPr>
            <a:lvl5pPr>
              <a:defRPr sz="3000" b="1">
                <a:solidFill>
                  <a:schemeClr val="tx1"/>
                </a:solidFill>
                <a:latin typeface="Times New Roman" pitchFamily="18" charset="0"/>
                <a:ea typeface="MS PGothic" pitchFamily="34" charset="-128"/>
              </a:defRPr>
            </a:lvl5pPr>
            <a:lvl6pPr marL="487512" eaLnBrk="0" fontAlgn="base" hangingPunct="0">
              <a:spcBef>
                <a:spcPct val="0"/>
              </a:spcBef>
              <a:spcAft>
                <a:spcPct val="0"/>
              </a:spcAft>
              <a:defRPr sz="3000" b="1">
                <a:solidFill>
                  <a:schemeClr val="tx1"/>
                </a:solidFill>
                <a:latin typeface="Times New Roman" pitchFamily="18" charset="0"/>
                <a:ea typeface="MS PGothic" pitchFamily="34" charset="-128"/>
              </a:defRPr>
            </a:lvl6pPr>
            <a:lvl7pPr marL="975025" eaLnBrk="0" fontAlgn="base" hangingPunct="0">
              <a:spcBef>
                <a:spcPct val="0"/>
              </a:spcBef>
              <a:spcAft>
                <a:spcPct val="0"/>
              </a:spcAft>
              <a:defRPr sz="3000" b="1">
                <a:solidFill>
                  <a:schemeClr val="tx1"/>
                </a:solidFill>
                <a:latin typeface="Times New Roman" pitchFamily="18" charset="0"/>
                <a:ea typeface="MS PGothic" pitchFamily="34" charset="-128"/>
              </a:defRPr>
            </a:lvl7pPr>
            <a:lvl8pPr marL="1462537" eaLnBrk="0" fontAlgn="base" hangingPunct="0">
              <a:spcBef>
                <a:spcPct val="0"/>
              </a:spcBef>
              <a:spcAft>
                <a:spcPct val="0"/>
              </a:spcAft>
              <a:defRPr sz="3000" b="1">
                <a:solidFill>
                  <a:schemeClr val="tx1"/>
                </a:solidFill>
                <a:latin typeface="Times New Roman" pitchFamily="18" charset="0"/>
                <a:ea typeface="MS PGothic" pitchFamily="34" charset="-128"/>
              </a:defRPr>
            </a:lvl8pPr>
            <a:lvl9pPr marL="1950049" eaLnBrk="0" fontAlgn="base" hangingPunct="0">
              <a:spcBef>
                <a:spcPct val="0"/>
              </a:spcBef>
              <a:spcAft>
                <a:spcPct val="0"/>
              </a:spcAft>
              <a:defRPr sz="3000" b="1">
                <a:solidFill>
                  <a:schemeClr val="tx1"/>
                </a:solidFill>
                <a:latin typeface="Times New Roman" pitchFamily="18" charset="0"/>
                <a:ea typeface="MS PGothic" pitchFamily="34" charset="-128"/>
              </a:defRPr>
            </a:lvl9pPr>
          </a:lstStyle>
          <a:p>
            <a:fld id="{0A6BAF7F-2C1D-408E-8A64-E64B9BED1F04}" type="slidenum">
              <a:rPr lang="en-US" altLang="en-US" sz="1300" b="0"/>
              <a:pPr/>
              <a:t>36</a:t>
            </a:fld>
            <a:endParaRPr lang="en-US" altLang="en-US" sz="1300" b="0"/>
          </a:p>
        </p:txBody>
      </p:sp>
      <p:sp>
        <p:nvSpPr>
          <p:cNvPr id="38915" name="Rectangle 2"/>
          <p:cNvSpPr>
            <a:spLocks noGrp="1" noRot="1" noChangeAspect="1" noChangeArrowheads="1" noTextEdit="1"/>
          </p:cNvSpPr>
          <p:nvPr>
            <p:ph type="sldImg"/>
          </p:nvPr>
        </p:nvSpPr>
        <p:spPr>
          <a:xfrm>
            <a:off x="992188" y="768350"/>
            <a:ext cx="5114925" cy="3836988"/>
          </a:xfrm>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8EA0B38-CF37-40CC-86A1-9696CE8E19E3}" type="slidenum">
              <a:rPr lang="en-US" altLang="en-US"/>
              <a:pPr/>
              <a:t>‹#›</a:t>
            </a:fld>
            <a:endParaRPr lang="en-US" altLang="en-US"/>
          </a:p>
        </p:txBody>
      </p:sp>
    </p:spTree>
    <p:extLst>
      <p:ext uri="{BB962C8B-B14F-4D97-AF65-F5344CB8AC3E}">
        <p14:creationId xmlns:p14="http://schemas.microsoft.com/office/powerpoint/2010/main" val="3662699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6531F810-63C2-47D2-AAE1-BEF1FFFD9B43}" type="slidenum">
              <a:rPr lang="en-US" altLang="en-US"/>
              <a:pPr/>
              <a:t>‹#›</a:t>
            </a:fld>
            <a:endParaRPr lang="en-US" altLang="en-US"/>
          </a:p>
        </p:txBody>
      </p:sp>
    </p:spTree>
    <p:extLst>
      <p:ext uri="{BB962C8B-B14F-4D97-AF65-F5344CB8AC3E}">
        <p14:creationId xmlns:p14="http://schemas.microsoft.com/office/powerpoint/2010/main" val="3302324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A62F800-CCEB-4987-AECB-4BD58E6BEE30}" type="slidenum">
              <a:rPr lang="en-US" altLang="en-US"/>
              <a:pPr/>
              <a:t>‹#›</a:t>
            </a:fld>
            <a:endParaRPr lang="en-US" altLang="en-US"/>
          </a:p>
        </p:txBody>
      </p:sp>
    </p:spTree>
    <p:extLst>
      <p:ext uri="{BB962C8B-B14F-4D97-AF65-F5344CB8AC3E}">
        <p14:creationId xmlns:p14="http://schemas.microsoft.com/office/powerpoint/2010/main" val="2037956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B3E9DC4A-AA85-4063-90EB-9D9175FDFAE9}" type="slidenum">
              <a:rPr lang="en-US" altLang="en-US"/>
              <a:pPr/>
              <a:t>‹#›</a:t>
            </a:fld>
            <a:endParaRPr lang="en-US" altLang="en-US"/>
          </a:p>
        </p:txBody>
      </p:sp>
    </p:spTree>
    <p:extLst>
      <p:ext uri="{BB962C8B-B14F-4D97-AF65-F5344CB8AC3E}">
        <p14:creationId xmlns:p14="http://schemas.microsoft.com/office/powerpoint/2010/main" val="1213617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7BC2182B-7B7F-4987-B976-40A9EA5F3444}" type="slidenum">
              <a:rPr lang="en-US" altLang="en-US"/>
              <a:pPr/>
              <a:t>‹#›</a:t>
            </a:fld>
            <a:endParaRPr lang="en-US" altLang="en-US"/>
          </a:p>
        </p:txBody>
      </p:sp>
    </p:spTree>
    <p:extLst>
      <p:ext uri="{BB962C8B-B14F-4D97-AF65-F5344CB8AC3E}">
        <p14:creationId xmlns:p14="http://schemas.microsoft.com/office/powerpoint/2010/main" val="793435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571A84F3-0556-4CE8-B83B-8D8BDEA07528}" type="slidenum">
              <a:rPr lang="en-US" altLang="en-US"/>
              <a:pPr/>
              <a:t>‹#›</a:t>
            </a:fld>
            <a:endParaRPr lang="en-US" altLang="en-US"/>
          </a:p>
        </p:txBody>
      </p:sp>
    </p:spTree>
    <p:extLst>
      <p:ext uri="{BB962C8B-B14F-4D97-AF65-F5344CB8AC3E}">
        <p14:creationId xmlns:p14="http://schemas.microsoft.com/office/powerpoint/2010/main" val="3594134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D830DBA8-14CA-4DD5-BEEB-68ACE833002E}" type="slidenum">
              <a:rPr lang="en-US" altLang="en-US"/>
              <a:pPr/>
              <a:t>‹#›</a:t>
            </a:fld>
            <a:endParaRPr lang="en-US" altLang="en-US"/>
          </a:p>
        </p:txBody>
      </p:sp>
    </p:spTree>
    <p:extLst>
      <p:ext uri="{BB962C8B-B14F-4D97-AF65-F5344CB8AC3E}">
        <p14:creationId xmlns:p14="http://schemas.microsoft.com/office/powerpoint/2010/main" val="3369253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636D911A-4F1F-4516-BEDE-5C6204D06A10}" type="slidenum">
              <a:rPr lang="en-US" altLang="en-US"/>
              <a:pPr/>
              <a:t>‹#›</a:t>
            </a:fld>
            <a:endParaRPr lang="en-US" altLang="en-US"/>
          </a:p>
        </p:txBody>
      </p:sp>
    </p:spTree>
    <p:extLst>
      <p:ext uri="{BB962C8B-B14F-4D97-AF65-F5344CB8AC3E}">
        <p14:creationId xmlns:p14="http://schemas.microsoft.com/office/powerpoint/2010/main" val="2144334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4B50C92B-DE34-400A-B6C3-4C4E21723F1F}" type="slidenum">
              <a:rPr lang="en-US" altLang="en-US"/>
              <a:pPr/>
              <a:t>‹#›</a:t>
            </a:fld>
            <a:endParaRPr lang="en-US" altLang="en-US"/>
          </a:p>
        </p:txBody>
      </p:sp>
    </p:spTree>
    <p:extLst>
      <p:ext uri="{BB962C8B-B14F-4D97-AF65-F5344CB8AC3E}">
        <p14:creationId xmlns:p14="http://schemas.microsoft.com/office/powerpoint/2010/main" val="4151035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3532341B-918A-4FCF-B171-CADFA5F7E6DB}" type="slidenum">
              <a:rPr lang="en-US" altLang="en-US"/>
              <a:pPr/>
              <a:t>‹#›</a:t>
            </a:fld>
            <a:endParaRPr lang="en-US" altLang="en-US"/>
          </a:p>
        </p:txBody>
      </p:sp>
    </p:spTree>
    <p:extLst>
      <p:ext uri="{BB962C8B-B14F-4D97-AF65-F5344CB8AC3E}">
        <p14:creationId xmlns:p14="http://schemas.microsoft.com/office/powerpoint/2010/main" val="480805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D1A74AF1-3858-4E34-A920-BFA66FF53DA6}" type="slidenum">
              <a:rPr lang="en-US" altLang="en-US"/>
              <a:pPr/>
              <a:t>‹#›</a:t>
            </a:fld>
            <a:endParaRPr lang="en-US" altLang="en-US"/>
          </a:p>
        </p:txBody>
      </p:sp>
    </p:spTree>
    <p:extLst>
      <p:ext uri="{BB962C8B-B14F-4D97-AF65-F5344CB8AC3E}">
        <p14:creationId xmlns:p14="http://schemas.microsoft.com/office/powerpoint/2010/main" val="2114439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40AB12A2-DBA2-45B1-93BC-52D2C3B5AFE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14.emf"/><Relationship Id="rId4" Type="http://schemas.openxmlformats.org/officeDocument/2006/relationships/oleObject" Target="../embeddings/Microsoft_Word_97_-_2003_Document8.doc"/></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file:///C:\Users\sasha\TALKS\UCLA2014\vis_1st_scan2_fast.avi" TargetMode="External"/><Relationship Id="rId1" Type="http://schemas.microsoft.com/office/2007/relationships/media" Target="file:///C:\Users\sasha\TALKS\UCLA2014\vis_1st_scan2_fast.avi" TargetMode="Externa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Microsoft_Word_97_-_2003_Document9.doc"/><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20.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Microsoft_Word_97_-_2003_Document10.doc"/><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22.wmf"/><Relationship Id="rId4" Type="http://schemas.openxmlformats.org/officeDocument/2006/relationships/image" Target="../media/image21.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Microsoft_Word_97_-_2003_Document11.doc"/><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23.emf"/></Relationships>
</file>

<file path=ppt/slides/_rels/slide18.xml.rels><?xml version="1.0" encoding="UTF-8" standalone="yes"?>
<Relationships xmlns="http://schemas.openxmlformats.org/package/2006/relationships"><Relationship Id="rId3" Type="http://schemas.openxmlformats.org/officeDocument/2006/relationships/image" Target="../media/image26.wmf"/><Relationship Id="rId7" Type="http://schemas.openxmlformats.org/officeDocument/2006/relationships/image" Target="../media/image25.emf"/><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Microsoft_Word_97_-_2003_Document13.doc"/><Relationship Id="rId5" Type="http://schemas.openxmlformats.org/officeDocument/2006/relationships/image" Target="../media/image24.emf"/><Relationship Id="rId4" Type="http://schemas.openxmlformats.org/officeDocument/2006/relationships/oleObject" Target="../embeddings/Microsoft_Word_97_-_2003_Document12.doc"/></Relationships>
</file>

<file path=ppt/slides/_rels/slide19.xml.rels><?xml version="1.0" encoding="UTF-8" standalone="yes"?>
<Relationships xmlns="http://schemas.openxmlformats.org/package/2006/relationships"><Relationship Id="rId3" Type="http://schemas.openxmlformats.org/officeDocument/2006/relationships/oleObject" Target="../embeddings/Microsoft_Word_97_-_2003_Document14.doc"/><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2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wmf"/><Relationship Id="rId7" Type="http://schemas.openxmlformats.org/officeDocument/2006/relationships/image" Target="../media/image29.emf"/><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oleObject" Target="../embeddings/Microsoft_Word_97_-_2003_Document16.doc"/><Relationship Id="rId5" Type="http://schemas.openxmlformats.org/officeDocument/2006/relationships/image" Target="../media/image28.emf"/><Relationship Id="rId4" Type="http://schemas.openxmlformats.org/officeDocument/2006/relationships/oleObject" Target="../embeddings/Microsoft_Word_97_-_2003_Document15.doc"/></Relationships>
</file>

<file path=ppt/slides/_rels/slide21.xml.rels><?xml version="1.0" encoding="UTF-8" standalone="yes"?>
<Relationships xmlns="http://schemas.openxmlformats.org/package/2006/relationships"><Relationship Id="rId3" Type="http://schemas.openxmlformats.org/officeDocument/2006/relationships/oleObject" Target="../embeddings/Microsoft_Word_97_-_2003_Document17.doc"/><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32.gif"/><Relationship Id="rId4" Type="http://schemas.openxmlformats.org/officeDocument/2006/relationships/image" Target="../media/image31.emf"/></Relationships>
</file>

<file path=ppt/slides/_rels/slide22.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33.emf"/><Relationship Id="rId4" Type="http://schemas.openxmlformats.org/officeDocument/2006/relationships/oleObject" Target="../embeddings/Microsoft_Word_97_-_2003_Document18.doc"/></Relationships>
</file>

<file path=ppt/slides/_rels/slide23.xml.rels><?xml version="1.0" encoding="UTF-8" standalone="yes"?>
<Relationships xmlns="http://schemas.openxmlformats.org/package/2006/relationships"><Relationship Id="rId3" Type="http://schemas.openxmlformats.org/officeDocument/2006/relationships/oleObject" Target="../embeddings/Microsoft_Word_97_-_2003_Document19.doc"/><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36.png"/><Relationship Id="rId4" Type="http://schemas.openxmlformats.org/officeDocument/2006/relationships/image" Target="../media/image35.emf"/></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37.emf"/><Relationship Id="rId4" Type="http://schemas.openxmlformats.org/officeDocument/2006/relationships/oleObject" Target="../embeddings/Microsoft_Word_97_-_2003_Document20.doc"/></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0.emf"/><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oleObject" Target="../embeddings/Microsoft_Word_97_-_2003_Document22.doc"/><Relationship Id="rId5" Type="http://schemas.openxmlformats.org/officeDocument/2006/relationships/image" Target="../media/image39.emf"/><Relationship Id="rId4" Type="http://schemas.openxmlformats.org/officeDocument/2006/relationships/oleObject" Target="../embeddings/Microsoft_Word_97_-_2003_Document21.doc"/></Relationships>
</file>

<file path=ppt/slides/_rels/slide2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g"/><Relationship Id="rId1" Type="http://schemas.microsoft.com/office/2007/relationships/media" Target="../media/media1.mpg"/><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notesSlide" Target="../notesSlides/notesSlide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Microsoft_Word_97_-_2003_Document23.doc"/><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46.png"/><Relationship Id="rId4" Type="http://schemas.openxmlformats.org/officeDocument/2006/relationships/image" Target="../media/image45.emf"/></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47.emf"/><Relationship Id="rId4" Type="http://schemas.openxmlformats.org/officeDocument/2006/relationships/oleObject" Target="../embeddings/Microsoft_Word_97_-_2003_Document24.doc"/></Relationships>
</file>

<file path=ppt/slides/_rels/slide3.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7" Type="http://schemas.openxmlformats.org/officeDocument/2006/relationships/image" Target="../media/image2.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Microsoft_Word_97_-_2003_Document2.doc"/><Relationship Id="rId5" Type="http://schemas.openxmlformats.org/officeDocument/2006/relationships/image" Target="../media/image3.png"/><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3" Type="http://schemas.openxmlformats.org/officeDocument/2006/relationships/oleObject" Target="../embeddings/Microsoft_Word_97_-_2003_Document25.doc"/><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image" Target="../media/image50.emf"/><Relationship Id="rId5" Type="http://schemas.openxmlformats.org/officeDocument/2006/relationships/oleObject" Target="../embeddings/Microsoft_Word_97_-_2003_Document26.doc"/><Relationship Id="rId4" Type="http://schemas.openxmlformats.org/officeDocument/2006/relationships/image" Target="../media/image49.emf"/></Relationships>
</file>

<file path=ppt/slides/_rels/slide31.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slideLayout" Target="../slideLayouts/slideLayout7.xml"/><Relationship Id="rId1" Type="http://schemas.openxmlformats.org/officeDocument/2006/relationships/vmlDrawing" Target="../drawings/vmlDrawing22.vml"/><Relationship Id="rId5" Type="http://schemas.openxmlformats.org/officeDocument/2006/relationships/image" Target="../media/image51.emf"/><Relationship Id="rId4" Type="http://schemas.openxmlformats.org/officeDocument/2006/relationships/oleObject" Target="../embeddings/Microsoft_Word_97_-_2003_Document27.doc"/></Relationships>
</file>

<file path=ppt/slides/_rels/slide32.x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slideLayout" Target="../slideLayouts/slideLayout7.xml"/><Relationship Id="rId1" Type="http://schemas.openxmlformats.org/officeDocument/2006/relationships/vmlDrawing" Target="../drawings/vmlDrawing23.vml"/><Relationship Id="rId5" Type="http://schemas.openxmlformats.org/officeDocument/2006/relationships/image" Target="../media/image53.emf"/><Relationship Id="rId4" Type="http://schemas.openxmlformats.org/officeDocument/2006/relationships/oleObject" Target="../embeddings/Microsoft_Word_97_-_2003_Document28.doc"/></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6.png"/><Relationship Id="rId4" Type="http://schemas.openxmlformats.org/officeDocument/2006/relationships/image" Target="../media/image55.jpeg"/></Relationships>
</file>

<file path=ppt/slides/_rels/slide34.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slideLayout" Target="../slideLayouts/slideLayout6.xml"/><Relationship Id="rId1" Type="http://schemas.openxmlformats.org/officeDocument/2006/relationships/vmlDrawing" Target="../drawings/vmlDrawing24.vml"/><Relationship Id="rId5" Type="http://schemas.openxmlformats.org/officeDocument/2006/relationships/image" Target="../media/image57.emf"/><Relationship Id="rId4" Type="http://schemas.openxmlformats.org/officeDocument/2006/relationships/oleObject" Target="../embeddings/Microsoft_Word_97_-_2003_Document29.doc"/></Relationships>
</file>

<file path=ppt/slides/_rels/slide35.xml.rels><?xml version="1.0" encoding="UTF-8" standalone="yes"?>
<Relationships xmlns="http://schemas.openxmlformats.org/package/2006/relationships"><Relationship Id="rId2" Type="http://schemas.openxmlformats.org/officeDocument/2006/relationships/image" Target="../media/image59.w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0.png"/><Relationship Id="rId4" Type="http://schemas.openxmlformats.org/officeDocument/2006/relationships/notesSlide" Target="../notesSlides/notesSlide3.xml"/></Relationships>
</file>

<file path=ppt/slides/_rels/slide3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Microsoft_Word_97_-_2003_Document30.doc"/><Relationship Id="rId7" Type="http://schemas.openxmlformats.org/officeDocument/2006/relationships/image" Target="../media/image63.emf"/><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oleObject" Target="../embeddings/Microsoft_Word_97_-_2003_Document31.doc"/><Relationship Id="rId5" Type="http://schemas.openxmlformats.org/officeDocument/2006/relationships/image" Target="../media/image64.png"/><Relationship Id="rId4" Type="http://schemas.openxmlformats.org/officeDocument/2006/relationships/image" Target="../media/image62.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Microsoft_Word_97_-_2003_Document32.doc"/><Relationship Id="rId2" Type="http://schemas.openxmlformats.org/officeDocument/2006/relationships/slideLayout" Target="../slideLayouts/slideLayout7.xml"/><Relationship Id="rId1" Type="http://schemas.openxmlformats.org/officeDocument/2006/relationships/vmlDrawing" Target="../drawings/vmlDrawing26.vml"/><Relationship Id="rId4" Type="http://schemas.openxmlformats.org/officeDocument/2006/relationships/image" Target="../media/image65.emf"/></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4.emf"/><Relationship Id="rId4" Type="http://schemas.openxmlformats.org/officeDocument/2006/relationships/oleObject" Target="../embeddings/Microsoft_Word_97_-_2003_Document3.doc"/></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slideLayout" Target="../slideLayouts/slideLayout7.xml"/><Relationship Id="rId1" Type="http://schemas.openxmlformats.org/officeDocument/2006/relationships/vmlDrawing" Target="../drawings/vmlDrawing27.vml"/><Relationship Id="rId5" Type="http://schemas.openxmlformats.org/officeDocument/2006/relationships/image" Target="../media/image66.emf"/><Relationship Id="rId4" Type="http://schemas.openxmlformats.org/officeDocument/2006/relationships/oleObject" Target="../embeddings/Microsoft_Word_97_-_2003_Document33.doc"/></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slideLayout" Target="../slideLayouts/slideLayout7.xml"/><Relationship Id="rId1" Type="http://schemas.openxmlformats.org/officeDocument/2006/relationships/vmlDrawing" Target="../drawings/vmlDrawing28.vml"/><Relationship Id="rId5" Type="http://schemas.openxmlformats.org/officeDocument/2006/relationships/image" Target="../media/image68.emf"/><Relationship Id="rId4" Type="http://schemas.openxmlformats.org/officeDocument/2006/relationships/oleObject" Target="../embeddings/Microsoft_Word_97_-_2003_Document34.doc"/></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avi"/><Relationship Id="rId1" Type="http://schemas.microsoft.com/office/2007/relationships/media" Target="../media/media4.avi"/><Relationship Id="rId4" Type="http://schemas.openxmlformats.org/officeDocument/2006/relationships/image" Target="../media/image70.png"/></Relationships>
</file>

<file path=ppt/slides/_rels/slide43.xml.rels><?xml version="1.0" encoding="UTF-8" standalone="yes"?>
<Relationships xmlns="http://schemas.openxmlformats.org/package/2006/relationships"><Relationship Id="rId3" Type="http://schemas.openxmlformats.org/officeDocument/2006/relationships/oleObject" Target="../embeddings/Microsoft_Word_97_-_2003_Document35.doc"/><Relationship Id="rId2" Type="http://schemas.openxmlformats.org/officeDocument/2006/relationships/slideLayout" Target="../slideLayouts/slideLayout7.xml"/><Relationship Id="rId1" Type="http://schemas.openxmlformats.org/officeDocument/2006/relationships/vmlDrawing" Target="../drawings/vmlDrawing29.vml"/><Relationship Id="rId4" Type="http://schemas.openxmlformats.org/officeDocument/2006/relationships/image" Target="../media/image71.emf"/></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7.xml"/><Relationship Id="rId1" Type="http://schemas.openxmlformats.org/officeDocument/2006/relationships/vmlDrawing" Target="../drawings/vmlDrawing30.vml"/><Relationship Id="rId5" Type="http://schemas.openxmlformats.org/officeDocument/2006/relationships/image" Target="../media/image72.emf"/><Relationship Id="rId4" Type="http://schemas.openxmlformats.org/officeDocument/2006/relationships/oleObject" Target="../embeddings/Microsoft_Word_97_-_2003_Document36.doc"/></Relationships>
</file>

<file path=ppt/slides/_rels/slide4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slideLayout" Target="../slideLayouts/slideLayout7.xml"/><Relationship Id="rId1" Type="http://schemas.openxmlformats.org/officeDocument/2006/relationships/vmlDrawing" Target="../drawings/vmlDrawing31.vml"/><Relationship Id="rId5" Type="http://schemas.openxmlformats.org/officeDocument/2006/relationships/image" Target="../media/image74.emf"/><Relationship Id="rId4" Type="http://schemas.openxmlformats.org/officeDocument/2006/relationships/oleObject" Target="../embeddings/Microsoft_Word_97_-_2003_Document37.doc"/></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g"/><Relationship Id="rId1" Type="http://schemas.microsoft.com/office/2007/relationships/media" Target="../media/media5.mpg"/><Relationship Id="rId4" Type="http://schemas.openxmlformats.org/officeDocument/2006/relationships/image" Target="../media/image76.png"/></Relationships>
</file>

<file path=ppt/slides/_rels/slide4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Microsoft_Word_97_-_2003_Document4.doc"/><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7.jpeg"/><Relationship Id="rId4" Type="http://schemas.openxmlformats.org/officeDocument/2006/relationships/image" Target="../media/image6.emf"/></Relationships>
</file>

<file path=ppt/slides/_rels/slide50.xml.rels><?xml version="1.0" encoding="UTF-8" standalone="yes"?>
<Relationships xmlns="http://schemas.openxmlformats.org/package/2006/relationships"><Relationship Id="rId2" Type="http://schemas.openxmlformats.org/officeDocument/2006/relationships/image" Target="../media/image80.w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1.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8.emf"/><Relationship Id="rId4" Type="http://schemas.openxmlformats.org/officeDocument/2006/relationships/oleObject" Target="../embeddings/Microsoft_Word_97_-_2003_Document5.doc"/></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0.emf"/><Relationship Id="rId4" Type="http://schemas.openxmlformats.org/officeDocument/2006/relationships/oleObject" Target="../embeddings/Microsoft_Word_97_-_2003_Document6.doc"/></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2.emf"/><Relationship Id="rId4" Type="http://schemas.openxmlformats.org/officeDocument/2006/relationships/oleObject" Target="../embeddings/Microsoft_Word_97_-_2003_Document7.doc"/></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57400"/>
            <a:ext cx="7772400" cy="1470025"/>
          </a:xfrm>
        </p:spPr>
        <p:txBody>
          <a:bodyPr/>
          <a:lstStyle/>
          <a:p>
            <a:r>
              <a:rPr lang="en-US" sz="2400" b="1" u="sng" dirty="0">
                <a:solidFill>
                  <a:srgbClr val="0000FF"/>
                </a:solidFill>
              </a:rPr>
              <a:t/>
            </a:r>
            <a:br>
              <a:rPr lang="en-US" sz="2400" b="1" u="sng" dirty="0">
                <a:solidFill>
                  <a:srgbClr val="0000FF"/>
                </a:solidFill>
              </a:rPr>
            </a:br>
            <a:r>
              <a:rPr lang="en-US" sz="2400" b="1" u="sng" dirty="0">
                <a:solidFill>
                  <a:srgbClr val="0000FF"/>
                </a:solidFill>
              </a:rPr>
              <a:t/>
            </a:r>
            <a:br>
              <a:rPr lang="en-US" sz="2400" b="1" u="sng" dirty="0">
                <a:solidFill>
                  <a:srgbClr val="0000FF"/>
                </a:solidFill>
              </a:rPr>
            </a:br>
            <a:r>
              <a:rPr lang="en-US" sz="4800" b="1" u="sng" dirty="0" smtClean="0">
                <a:solidFill>
                  <a:srgbClr val="FF0000"/>
                </a:solidFill>
              </a:rPr>
              <a:t>18. Solar Atmosphere</a:t>
            </a:r>
            <a:endParaRPr lang="en-US" dirty="0"/>
          </a:p>
        </p:txBody>
      </p:sp>
    </p:spTree>
    <p:extLst>
      <p:ext uri="{BB962C8B-B14F-4D97-AF65-F5344CB8AC3E}">
        <p14:creationId xmlns:p14="http://schemas.microsoft.com/office/powerpoint/2010/main" val="21924868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seit_00304_fd_20020220_19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
            <a:ext cx="6877050" cy="68770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315" name="Object 3"/>
          <p:cNvGraphicFramePr>
            <a:graphicFrameLocks noChangeAspect="1"/>
          </p:cNvGraphicFramePr>
          <p:nvPr/>
        </p:nvGraphicFramePr>
        <p:xfrm>
          <a:off x="7096125" y="914400"/>
          <a:ext cx="1760538" cy="3479800"/>
        </p:xfrm>
        <a:graphic>
          <a:graphicData uri="http://schemas.openxmlformats.org/presentationml/2006/ole">
            <mc:AlternateContent xmlns:mc="http://schemas.openxmlformats.org/markup-compatibility/2006">
              <mc:Choice xmlns:v="urn:schemas-microsoft-com:vml" Requires="v">
                <p:oleObj spid="_x0000_s13339" name="Document" r:id="rId4" imgW="1788261" imgH="3540093" progId="Word.Document.8">
                  <p:embed/>
                </p:oleObj>
              </mc:Choice>
              <mc:Fallback>
                <p:oleObj name="Document" r:id="rId4" imgW="1788261" imgH="3540093"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6125" y="914400"/>
                        <a:ext cx="1760538" cy="347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130143" y="685800"/>
            <a:ext cx="1676400" cy="3139321"/>
          </a:xfrm>
          <a:prstGeom prst="rect">
            <a:avLst/>
          </a:prstGeom>
          <a:noFill/>
        </p:spPr>
        <p:txBody>
          <a:bodyPr wrap="square" rtlCol="0">
            <a:spAutoFit/>
          </a:bodyPr>
          <a:lstStyle/>
          <a:p>
            <a:r>
              <a:rPr lang="en-US" dirty="0" smtClean="0"/>
              <a:t>Today’s image from the HMI instrument (Helioseismic and Magnetic Imager) on SDO.</a:t>
            </a:r>
          </a:p>
          <a:p>
            <a:endParaRPr lang="en-US" dirty="0"/>
          </a:p>
          <a:p>
            <a:r>
              <a:rPr lang="en-US" dirty="0" smtClean="0"/>
              <a:t>Notice the limb darkening.</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7" y="22042"/>
            <a:ext cx="6858000" cy="6858000"/>
          </a:xfrm>
          <a:prstGeom prst="rect">
            <a:avLst/>
          </a:prstGeom>
        </p:spPr>
      </p:pic>
    </p:spTree>
    <p:extLst>
      <p:ext uri="{BB962C8B-B14F-4D97-AF65-F5344CB8AC3E}">
        <p14:creationId xmlns:p14="http://schemas.microsoft.com/office/powerpoint/2010/main" val="4004015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391275" cy="6858000"/>
          </a:xfrm>
          <a:prstGeom prst="rect">
            <a:avLst/>
          </a:prstGeom>
        </p:spPr>
      </p:pic>
      <p:sp>
        <p:nvSpPr>
          <p:cNvPr id="3" name="TextBox 2"/>
          <p:cNvSpPr txBox="1"/>
          <p:nvPr/>
        </p:nvSpPr>
        <p:spPr>
          <a:xfrm>
            <a:off x="6553200" y="304800"/>
            <a:ext cx="2286000" cy="6524863"/>
          </a:xfrm>
          <a:prstGeom prst="rect">
            <a:avLst/>
          </a:prstGeom>
          <a:noFill/>
        </p:spPr>
        <p:txBody>
          <a:bodyPr wrap="square" rtlCol="0">
            <a:spAutoFit/>
          </a:bodyPr>
          <a:lstStyle/>
          <a:p>
            <a:r>
              <a:rPr lang="en-US" sz="1600" dirty="0"/>
              <a:t>Full disk of the Sun on 12 May 1996, </a:t>
            </a:r>
            <a:r>
              <a:rPr lang="en-US" sz="1600" dirty="0" smtClean="0"/>
              <a:t>observed by SUMER instrument on SOHO alternating </a:t>
            </a:r>
            <a:r>
              <a:rPr lang="en-US" sz="1600" dirty="0"/>
              <a:t>in H I </a:t>
            </a:r>
            <a:r>
              <a:rPr lang="en-US" sz="1600" dirty="0" smtClean="0"/>
              <a:t>Ly</a:t>
            </a:r>
            <a:r>
              <a:rPr lang="en-US" sz="1600" dirty="0" smtClean="0">
                <a:latin typeface="Symbol" pitchFamily="18" charset="2"/>
              </a:rPr>
              <a:t>e </a:t>
            </a:r>
            <a:r>
              <a:rPr lang="en-US" sz="1600" dirty="0" smtClean="0"/>
              <a:t>(937 </a:t>
            </a:r>
            <a:r>
              <a:rPr lang="en-US" sz="1600" dirty="0"/>
              <a:t>Å), S VI (933 Å), and S VI (944 Å) blended with Si VIII. </a:t>
            </a:r>
            <a:endParaRPr lang="en-US" sz="1600" dirty="0" smtClean="0"/>
          </a:p>
          <a:p>
            <a:r>
              <a:rPr lang="en-US" sz="1600" dirty="0" smtClean="0"/>
              <a:t>An </a:t>
            </a:r>
            <a:r>
              <a:rPr lang="en-US" sz="1600" dirty="0"/>
              <a:t>isolated active region can be seen near the center of the disk. Note the changing length of the plasma structures with the formation temperature of the emission lines and the absence of any significant limb brightening of the H I line, which is emitted from optically thick plasmas. </a:t>
            </a:r>
            <a:endParaRPr lang="en-US" sz="1600" dirty="0" smtClean="0"/>
          </a:p>
          <a:p>
            <a:endParaRPr lang="en-US" dirty="0"/>
          </a:p>
          <a:p>
            <a:r>
              <a:rPr lang="en-US" sz="1600" dirty="0" smtClean="0"/>
              <a:t>Notice that the limb </a:t>
            </a:r>
            <a:r>
              <a:rPr lang="en-US" sz="1600" dirty="0"/>
              <a:t>is b</a:t>
            </a:r>
            <a:r>
              <a:rPr lang="en-US" sz="1600" dirty="0" smtClean="0"/>
              <a:t>righter in UV.</a:t>
            </a:r>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228600" y="228600"/>
            <a:ext cx="868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spcBef>
                <a:spcPct val="20000"/>
              </a:spcBef>
              <a:buChar char="•"/>
              <a:defRPr sz="2200">
                <a:solidFill>
                  <a:schemeClr val="tx1"/>
                </a:solidFill>
                <a:latin typeface="Times New Roman" pitchFamily="18" charset="0"/>
                <a:ea typeface="MS PGothic" pitchFamily="34" charset="-128"/>
              </a:defRPr>
            </a:lvl1pPr>
            <a:lvl2pPr marL="742950" indent="-285750" algn="l" eaLnBrk="0" hangingPunct="0">
              <a:spcBef>
                <a:spcPct val="20000"/>
              </a:spcBef>
              <a:buChar char="–"/>
              <a:defRPr sz="2000">
                <a:solidFill>
                  <a:schemeClr val="tx1"/>
                </a:solidFill>
                <a:latin typeface="Times New Roman" pitchFamily="18" charset="0"/>
                <a:ea typeface="MS PGothic" pitchFamily="34" charset="-128"/>
              </a:defRPr>
            </a:lvl2pPr>
            <a:lvl3pPr marL="1143000" indent="-228600" algn="l" eaLnBrk="0" hangingPunct="0">
              <a:spcBef>
                <a:spcPct val="20000"/>
              </a:spcBef>
              <a:buChar char="•"/>
              <a:defRPr>
                <a:solidFill>
                  <a:schemeClr val="tx1"/>
                </a:solidFill>
                <a:latin typeface="Times New Roman" pitchFamily="18" charset="0"/>
                <a:ea typeface="MS PGothic" pitchFamily="34" charset="-128"/>
              </a:defRPr>
            </a:lvl3pPr>
            <a:lvl4pPr marL="1600200" indent="-228600" algn="l" eaLnBrk="0" hangingPunct="0">
              <a:spcBef>
                <a:spcPct val="20000"/>
              </a:spcBef>
              <a:buChar char="–"/>
              <a:defRPr sz="1600">
                <a:solidFill>
                  <a:schemeClr val="tx1"/>
                </a:solidFill>
                <a:latin typeface="Times New Roman" pitchFamily="18" charset="0"/>
                <a:ea typeface="MS PGothic" pitchFamily="34" charset="-128"/>
              </a:defRPr>
            </a:lvl4pPr>
            <a:lvl5pPr marL="2057400" indent="-228600" algn="l" eaLnBrk="0" hangingPunct="0">
              <a:spcBef>
                <a:spcPct val="20000"/>
              </a:spcBef>
              <a:buChar char="»"/>
              <a:defRPr sz="14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1400">
                <a:solidFill>
                  <a:schemeClr val="tx1"/>
                </a:solidFill>
                <a:latin typeface="Times New Roman" pitchFamily="18" charset="0"/>
                <a:ea typeface="MS PGothic" pitchFamily="34" charset="-128"/>
              </a:defRPr>
            </a:lvl9pPr>
          </a:lstStyle>
          <a:p>
            <a:pPr algn="ctr" eaLnBrk="1" hangingPunct="1">
              <a:lnSpc>
                <a:spcPct val="125000"/>
              </a:lnSpc>
              <a:spcBef>
                <a:spcPct val="0"/>
              </a:spcBef>
              <a:buFontTx/>
              <a:buNone/>
            </a:pPr>
            <a:r>
              <a:rPr lang="en-US" altLang="zh-CN" sz="3600">
                <a:solidFill>
                  <a:srgbClr val="FF0000"/>
                </a:solidFill>
                <a:latin typeface="Tahoma" pitchFamily="34" charset="0"/>
                <a:ea typeface="SimSun" pitchFamily="2" charset="-122"/>
              </a:rPr>
              <a:t>VIS: H-alpha Observations</a:t>
            </a:r>
          </a:p>
        </p:txBody>
      </p:sp>
      <p:pic>
        <p:nvPicPr>
          <p:cNvPr id="72707" name="Picture 6" descr="VIS_1st light_R_Ca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1157288"/>
            <a:ext cx="6019800" cy="479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6297" name="vis_1st_scan2_fast.avi" descr="/Users/philgoode/Documents/press_talks/Goode_SPIE_1July2012/SPD2013_Cao_4Phil/vis_1st_scan2_fast.avi">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42863" y="1085850"/>
            <a:ext cx="9101137" cy="487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562600" y="6411295"/>
            <a:ext cx="3352800" cy="369332"/>
          </a:xfrm>
          <a:prstGeom prst="rect">
            <a:avLst/>
          </a:prstGeom>
          <a:noFill/>
        </p:spPr>
        <p:txBody>
          <a:bodyPr wrap="square" rtlCol="0">
            <a:spAutoFit/>
          </a:bodyPr>
          <a:lstStyle/>
          <a:p>
            <a:r>
              <a:rPr lang="en-US" dirty="0" smtClean="0"/>
              <a:t>(Courtesy of </a:t>
            </a:r>
            <a:r>
              <a:rPr lang="en-US" dirty="0" err="1" smtClean="0"/>
              <a:t>W.Cao</a:t>
            </a:r>
            <a:r>
              <a:rPr lang="en-US" dirty="0" smtClean="0"/>
              <a:t>)</a:t>
            </a:r>
            <a:endParaRPr lang="en-US" dirty="0"/>
          </a:p>
        </p:txBody>
      </p:sp>
    </p:spTree>
    <p:extLst>
      <p:ext uri="{BB962C8B-B14F-4D97-AF65-F5344CB8AC3E}">
        <p14:creationId xmlns:p14="http://schemas.microsoft.com/office/powerpoint/2010/main" val="24746751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9000" fill="hold"/>
                                        <p:tgtEl>
                                          <p:spTgt spid="39629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remove" display="0">
                  <p:stCondLst>
                    <p:cond delay="indefinite"/>
                  </p:stCondLst>
                  <p:endCondLst>
                    <p:cond evt="onNext" delay="0">
                      <p:tgtEl>
                        <p:sldTgt/>
                      </p:tgtEl>
                    </p:cond>
                    <p:cond evt="onPrev" delay="0">
                      <p:tgtEl>
                        <p:sldTgt/>
                      </p:tgtEl>
                    </p:cond>
                  </p:endCondLst>
                </p:cTn>
                <p:tgtEl>
                  <p:spTgt spid="396297"/>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Temperature structure of the solar atmosphere</a:t>
            </a:r>
            <a:endParaRPr lang="en-US" dirty="0"/>
          </a:p>
        </p:txBody>
      </p:sp>
      <p:sp>
        <p:nvSpPr>
          <p:cNvPr id="3" name="Content Placeholder 2"/>
          <p:cNvSpPr>
            <a:spLocks noGrp="1"/>
          </p:cNvSpPr>
          <p:nvPr>
            <p:ph idx="1"/>
          </p:nvPr>
        </p:nvSpPr>
        <p:spPr/>
        <p:txBody>
          <a:bodyPr/>
          <a:lstStyle/>
          <a:p>
            <a:r>
              <a:rPr lang="en-US" dirty="0" smtClean="0"/>
              <a:t>To determine the temperature structure we need to consider the equation of radiative transfer and identify the sources of radiation absorption and emission.</a:t>
            </a:r>
            <a:endParaRPr lang="en-US" dirty="0"/>
          </a:p>
        </p:txBody>
      </p:sp>
    </p:spTree>
    <p:extLst>
      <p:ext uri="{BB962C8B-B14F-4D97-AF65-F5344CB8AC3E}">
        <p14:creationId xmlns:p14="http://schemas.microsoft.com/office/powerpoint/2010/main" val="27391848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698" name="Object 2"/>
          <p:cNvGraphicFramePr>
            <a:graphicFrameLocks noChangeAspect="1"/>
          </p:cNvGraphicFramePr>
          <p:nvPr>
            <p:extLst>
              <p:ext uri="{D42A27DB-BD31-4B8C-83A1-F6EECF244321}">
                <p14:modId xmlns:p14="http://schemas.microsoft.com/office/powerpoint/2010/main" val="1098919357"/>
              </p:ext>
            </p:extLst>
          </p:nvPr>
        </p:nvGraphicFramePr>
        <p:xfrm>
          <a:off x="498475" y="153988"/>
          <a:ext cx="8301038" cy="6567487"/>
        </p:xfrm>
        <a:graphic>
          <a:graphicData uri="http://schemas.openxmlformats.org/presentationml/2006/ole">
            <mc:AlternateContent xmlns:mc="http://schemas.openxmlformats.org/markup-compatibility/2006">
              <mc:Choice xmlns:v="urn:schemas-microsoft-com:vml" Requires="v">
                <p:oleObj spid="_x0000_s48151" name="Document" r:id="rId3" imgW="4969304" imgH="3932421" progId="Word.Document.8">
                  <p:embed/>
                </p:oleObj>
              </mc:Choice>
              <mc:Fallback>
                <p:oleObj name="Document" r:id="rId3" imgW="4969304" imgH="3932421" progId="Word.Document.8">
                  <p:embed/>
                  <p:pic>
                    <p:nvPicPr>
                      <p:cNvPr id="0" name=""/>
                      <p:cNvPicPr>
                        <a:picLocks noChangeAspect="1" noChangeArrowheads="1"/>
                      </p:cNvPicPr>
                      <p:nvPr/>
                    </p:nvPicPr>
                    <p:blipFill>
                      <a:blip r:embed="rId4"/>
                      <a:srcRect/>
                      <a:stretch>
                        <a:fillRect/>
                      </a:stretch>
                    </p:blipFill>
                    <p:spPr bwMode="auto">
                      <a:xfrm>
                        <a:off x="498475" y="153988"/>
                        <a:ext cx="8301038" cy="656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4" name="Group 3"/>
          <p:cNvGrpSpPr/>
          <p:nvPr/>
        </p:nvGrpSpPr>
        <p:grpSpPr>
          <a:xfrm>
            <a:off x="6629400" y="2161477"/>
            <a:ext cx="2523450" cy="1267523"/>
            <a:chOff x="6629400" y="2161477"/>
            <a:chExt cx="2523450" cy="1267523"/>
          </a:xfrm>
        </p:grpSpPr>
        <p:sp>
          <p:nvSpPr>
            <p:cNvPr id="2" name="Rectangle 1"/>
            <p:cNvSpPr/>
            <p:nvPr/>
          </p:nvSpPr>
          <p:spPr bwMode="auto">
            <a:xfrm>
              <a:off x="6629400" y="2647890"/>
              <a:ext cx="2133600" cy="685800"/>
            </a:xfrm>
            <a:prstGeom prst="rect">
              <a:avLst/>
            </a:prstGeom>
            <a:solidFill>
              <a:srgbClr val="F7FEA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cxnSp>
          <p:nvCxnSpPr>
            <p:cNvPr id="6" name="Straight Arrow Connector 5"/>
            <p:cNvCxnSpPr/>
            <p:nvPr/>
          </p:nvCxnSpPr>
          <p:spPr bwMode="auto">
            <a:xfrm flipV="1">
              <a:off x="7086600" y="2495490"/>
              <a:ext cx="762000" cy="914400"/>
            </a:xfrm>
            <a:prstGeom prst="straightConnector1">
              <a:avLst/>
            </a:prstGeom>
            <a:solidFill>
              <a:srgbClr val="F7FEA0"/>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Box 6"/>
            <p:cNvSpPr txBox="1"/>
            <p:nvPr/>
          </p:nvSpPr>
          <p:spPr>
            <a:xfrm>
              <a:off x="8763000" y="2806124"/>
              <a:ext cx="389850" cy="369332"/>
            </a:xfrm>
            <a:prstGeom prst="rect">
              <a:avLst/>
            </a:prstGeom>
            <a:noFill/>
          </p:spPr>
          <p:txBody>
            <a:bodyPr wrap="none" rtlCol="0">
              <a:spAutoFit/>
            </a:bodyPr>
            <a:lstStyle/>
            <a:p>
              <a:r>
                <a:rPr lang="en-US" i="1" dirty="0" err="1" smtClean="0">
                  <a:latin typeface="Times New Roman" panose="02020603050405020304" pitchFamily="18" charset="0"/>
                  <a:cs typeface="Times New Roman" panose="02020603050405020304" pitchFamily="18" charset="0"/>
                </a:rPr>
                <a:t>dz</a:t>
              </a:r>
              <a:endParaRPr lang="en-US" i="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7080284" y="2768024"/>
              <a:ext cx="389850" cy="369332"/>
            </a:xfrm>
            <a:prstGeom prst="rect">
              <a:avLst/>
            </a:prstGeom>
            <a:noFill/>
          </p:spPr>
          <p:txBody>
            <a:bodyPr wrap="none" rtlCol="0">
              <a:spAutoFit/>
            </a:bodyPr>
            <a:lstStyle/>
            <a:p>
              <a:r>
                <a:rPr lang="en-US" i="1" dirty="0" smtClean="0">
                  <a:latin typeface="Times New Roman" panose="02020603050405020304" pitchFamily="18" charset="0"/>
                  <a:cs typeface="Times New Roman" panose="02020603050405020304" pitchFamily="18" charset="0"/>
                </a:rPr>
                <a:t>ds</a:t>
              </a:r>
              <a:endParaRPr lang="en-US" i="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7226085" y="3028890"/>
              <a:ext cx="317715" cy="400110"/>
            </a:xfrm>
            <a:prstGeom prst="rect">
              <a:avLst/>
            </a:prstGeom>
            <a:noFill/>
          </p:spPr>
          <p:txBody>
            <a:bodyPr wrap="none" rtlCol="0">
              <a:spAutoFit/>
            </a:bodyPr>
            <a:lstStyle/>
            <a:p>
              <a:r>
                <a:rPr lang="en-US" sz="2000" i="1" dirty="0" smtClean="0">
                  <a:latin typeface="Symbol" panose="05050102010706020507" pitchFamily="18" charset="2"/>
                </a:rPr>
                <a:t>q</a:t>
              </a:r>
              <a:endParaRPr lang="en-US" sz="2000" i="1" dirty="0">
                <a:latin typeface="Symbol" panose="05050102010706020507" pitchFamily="18" charset="2"/>
              </a:endParaRPr>
            </a:p>
          </p:txBody>
        </p:sp>
        <p:sp>
          <p:nvSpPr>
            <p:cNvPr id="10" name="TextBox 9"/>
            <p:cNvSpPr txBox="1"/>
            <p:nvPr/>
          </p:nvSpPr>
          <p:spPr>
            <a:xfrm>
              <a:off x="7872646" y="2161477"/>
              <a:ext cx="457176" cy="369332"/>
            </a:xfrm>
            <a:prstGeom prst="rect">
              <a:avLst/>
            </a:prstGeom>
            <a:noFill/>
          </p:spPr>
          <p:txBody>
            <a:bodyPr wrap="none" rtlCol="0">
              <a:spAutoFit/>
            </a:bodyPr>
            <a:lstStyle/>
            <a:p>
              <a:r>
                <a:rPr lang="en-US" i="1" dirty="0" err="1" smtClean="0">
                  <a:latin typeface="Times New Roman" panose="02020603050405020304" pitchFamily="18" charset="0"/>
                  <a:cs typeface="Times New Roman" panose="02020603050405020304" pitchFamily="18" charset="0"/>
                </a:rPr>
                <a:t>dI</a:t>
              </a:r>
              <a:r>
                <a:rPr lang="en-US" i="1" baseline="-25000" dirty="0" err="1" smtClean="0">
                  <a:latin typeface="Symbol" panose="05050102010706020507" pitchFamily="18" charset="2"/>
                </a:rPr>
                <a:t>n</a:t>
              </a:r>
              <a:endParaRPr lang="en-US" i="1" baseline="-25000" dirty="0">
                <a:latin typeface="Symbol" panose="05050102010706020507" pitchFamily="18" charset="2"/>
              </a:endParaRPr>
            </a:p>
          </p:txBody>
        </p:sp>
      </p:grpSp>
      <p:sp>
        <p:nvSpPr>
          <p:cNvPr id="13" name="Rectangle 12"/>
          <p:cNvSpPr/>
          <p:nvPr/>
        </p:nvSpPr>
        <p:spPr bwMode="auto">
          <a:xfrm>
            <a:off x="6544350" y="5896613"/>
            <a:ext cx="2133600" cy="685800"/>
          </a:xfrm>
          <a:prstGeom prst="rect">
            <a:avLst/>
          </a:prstGeom>
          <a:solidFill>
            <a:srgbClr val="F7FEA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endParaRPr>
          </a:p>
        </p:txBody>
      </p:sp>
      <p:cxnSp>
        <p:nvCxnSpPr>
          <p:cNvPr id="14" name="Straight Arrow Connector 13"/>
          <p:cNvCxnSpPr/>
          <p:nvPr/>
        </p:nvCxnSpPr>
        <p:spPr bwMode="auto">
          <a:xfrm flipV="1">
            <a:off x="7001550" y="5744213"/>
            <a:ext cx="762000" cy="914400"/>
          </a:xfrm>
          <a:prstGeom prst="straightConnector1">
            <a:avLst/>
          </a:prstGeom>
          <a:solidFill>
            <a:srgbClr val="F7FEA0"/>
          </a:solidFill>
          <a:ln w="9525" cap="flat" cmpd="sng" algn="ctr">
            <a:solidFill>
              <a:schemeClr val="tx1"/>
            </a:solidFill>
            <a:prstDash val="solid"/>
            <a:round/>
            <a:headEnd type="arrow"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Box 14"/>
          <p:cNvSpPr txBox="1"/>
          <p:nvPr/>
        </p:nvSpPr>
        <p:spPr>
          <a:xfrm>
            <a:off x="8677950" y="6054847"/>
            <a:ext cx="389850" cy="369332"/>
          </a:xfrm>
          <a:prstGeom prst="rect">
            <a:avLst/>
          </a:prstGeom>
          <a:noFill/>
        </p:spPr>
        <p:txBody>
          <a:bodyPr wrap="none" rtlCol="0">
            <a:spAutoFit/>
          </a:bodyPr>
          <a:lstStyle/>
          <a:p>
            <a:r>
              <a:rPr lang="en-US" i="1" dirty="0" err="1" smtClean="0">
                <a:latin typeface="Times New Roman" panose="02020603050405020304" pitchFamily="18" charset="0"/>
                <a:cs typeface="Times New Roman" panose="02020603050405020304" pitchFamily="18" charset="0"/>
              </a:rPr>
              <a:t>dz</a:t>
            </a:r>
            <a:endParaRPr lang="en-US" i="1"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6958132" y="5926999"/>
            <a:ext cx="365806" cy="369332"/>
          </a:xfrm>
          <a:prstGeom prst="rect">
            <a:avLst/>
          </a:prstGeom>
          <a:noFill/>
        </p:spPr>
        <p:txBody>
          <a:bodyPr wrap="none" rtlCol="0">
            <a:spAutoFit/>
          </a:bodyPr>
          <a:lstStyle/>
          <a:p>
            <a:r>
              <a:rPr lang="en-US" i="1" dirty="0" err="1" smtClean="0">
                <a:latin typeface="Symbol" panose="05050102010706020507" pitchFamily="18" charset="2"/>
                <a:cs typeface="Times New Roman" panose="02020603050405020304" pitchFamily="18" charset="0"/>
              </a:rPr>
              <a:t>t</a:t>
            </a:r>
            <a:r>
              <a:rPr lang="en-US" i="1" baseline="-25000" dirty="0" err="1" smtClean="0">
                <a:latin typeface="Symbol" panose="05050102010706020507" pitchFamily="18" charset="2"/>
                <a:cs typeface="Times New Roman" panose="02020603050405020304" pitchFamily="18" charset="0"/>
              </a:rPr>
              <a:t>n</a:t>
            </a:r>
            <a:endParaRPr lang="en-US" i="1" baseline="-25000" dirty="0">
              <a:latin typeface="Symbol" panose="05050102010706020507" pitchFamily="18" charset="2"/>
              <a:cs typeface="Times New Roman" panose="02020603050405020304" pitchFamily="18" charset="0"/>
            </a:endParaRPr>
          </a:p>
        </p:txBody>
      </p:sp>
      <p:sp>
        <p:nvSpPr>
          <p:cNvPr id="17" name="TextBox 16"/>
          <p:cNvSpPr txBox="1"/>
          <p:nvPr/>
        </p:nvSpPr>
        <p:spPr>
          <a:xfrm>
            <a:off x="7141035" y="6277613"/>
            <a:ext cx="317715" cy="400110"/>
          </a:xfrm>
          <a:prstGeom prst="rect">
            <a:avLst/>
          </a:prstGeom>
          <a:noFill/>
        </p:spPr>
        <p:txBody>
          <a:bodyPr wrap="none" rtlCol="0">
            <a:spAutoFit/>
          </a:bodyPr>
          <a:lstStyle/>
          <a:p>
            <a:r>
              <a:rPr lang="en-US" sz="2000" i="1" dirty="0" smtClean="0">
                <a:latin typeface="Symbol" panose="05050102010706020507" pitchFamily="18" charset="2"/>
              </a:rPr>
              <a:t>q</a:t>
            </a:r>
            <a:endParaRPr lang="en-US" sz="2000" i="1" dirty="0">
              <a:latin typeface="Symbol" panose="05050102010706020507" pitchFamily="18" charset="2"/>
            </a:endParaRPr>
          </a:p>
        </p:txBody>
      </p:sp>
      <p:sp>
        <p:nvSpPr>
          <p:cNvPr id="21" name="TextBox 20"/>
          <p:cNvSpPr txBox="1"/>
          <p:nvPr/>
        </p:nvSpPr>
        <p:spPr>
          <a:xfrm>
            <a:off x="7720228" y="5380051"/>
            <a:ext cx="609594" cy="369332"/>
          </a:xfrm>
          <a:prstGeom prst="rect">
            <a:avLst/>
          </a:prstGeom>
          <a:noFill/>
        </p:spPr>
        <p:txBody>
          <a:bodyPr wrap="square" rtlCol="0">
            <a:spAutoFit/>
          </a:bodyPr>
          <a:lstStyle/>
          <a:p>
            <a:r>
              <a:rPr lang="en-US" i="1" dirty="0" err="1" smtClean="0">
                <a:latin typeface="Symbol" panose="05050102010706020507" pitchFamily="18" charset="2"/>
                <a:cs typeface="Times New Roman" panose="02020603050405020304" pitchFamily="18" charset="0"/>
              </a:rPr>
              <a:t>t</a:t>
            </a:r>
            <a:r>
              <a:rPr lang="en-US" i="1" baseline="-25000" dirty="0" err="1" smtClean="0">
                <a:latin typeface="Symbol" panose="05050102010706020507" pitchFamily="18" charset="2"/>
                <a:cs typeface="Times New Roman" panose="02020603050405020304" pitchFamily="18" charset="0"/>
              </a:rPr>
              <a:t>n</a:t>
            </a:r>
            <a:r>
              <a:rPr lang="en-US" dirty="0" smtClean="0">
                <a:latin typeface="Symbol" panose="05050102010706020507" pitchFamily="18" charset="2"/>
                <a:cs typeface="Times New Roman" panose="02020603050405020304" pitchFamily="18" charset="0"/>
              </a:rPr>
              <a:t>=0</a:t>
            </a:r>
            <a:endParaRPr lang="en-US" baseline="-25000" dirty="0">
              <a:latin typeface="Symbol" panose="05050102010706020507" pitchFamily="18" charset="2"/>
              <a:cs typeface="Times New Roman" panose="02020603050405020304" pitchFamily="18" charset="0"/>
            </a:endParaRPr>
          </a:p>
        </p:txBody>
      </p:sp>
    </p:spTree>
    <p:extLst>
      <p:ext uri="{BB962C8B-B14F-4D97-AF65-F5344CB8AC3E}">
        <p14:creationId xmlns:p14="http://schemas.microsoft.com/office/powerpoint/2010/main" val="40588390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2"/>
          <p:cNvGraphicFramePr>
            <a:graphicFrameLocks noChangeAspect="1"/>
          </p:cNvGraphicFramePr>
          <p:nvPr>
            <p:extLst>
              <p:ext uri="{D42A27DB-BD31-4B8C-83A1-F6EECF244321}">
                <p14:modId xmlns:p14="http://schemas.microsoft.com/office/powerpoint/2010/main" val="1581655128"/>
              </p:ext>
            </p:extLst>
          </p:nvPr>
        </p:nvGraphicFramePr>
        <p:xfrm>
          <a:off x="355600" y="511175"/>
          <a:ext cx="5854700" cy="6103938"/>
        </p:xfrm>
        <a:graphic>
          <a:graphicData uri="http://schemas.openxmlformats.org/presentationml/2006/ole">
            <mc:AlternateContent xmlns:mc="http://schemas.openxmlformats.org/markup-compatibility/2006">
              <mc:Choice xmlns:v="urn:schemas-microsoft-com:vml" Requires="v">
                <p:oleObj spid="_x0000_s15387" name="Document" r:id="rId3" imgW="3133086" imgH="3265677" progId="Word.Document.8">
                  <p:embed/>
                </p:oleObj>
              </mc:Choice>
              <mc:Fallback>
                <p:oleObj name="Document" r:id="rId3" imgW="3133086" imgH="3265677" progId="Word.Document.8">
                  <p:embed/>
                  <p:pic>
                    <p:nvPicPr>
                      <p:cNvPr id="0" name="Object 2"/>
                      <p:cNvPicPr>
                        <a:picLocks noChangeAspect="1" noChangeArrowheads="1"/>
                      </p:cNvPicPr>
                      <p:nvPr/>
                    </p:nvPicPr>
                    <p:blipFill>
                      <a:blip r:embed="rId4"/>
                      <a:srcRect/>
                      <a:stretch>
                        <a:fillRect/>
                      </a:stretch>
                    </p:blipFill>
                    <p:spPr bwMode="auto">
                      <a:xfrm>
                        <a:off x="355600" y="511175"/>
                        <a:ext cx="5854700" cy="6103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5363" name="Picture 3" descr="fouk_fig1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2114" y="152400"/>
            <a:ext cx="2921000" cy="40259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010400" y="4722674"/>
            <a:ext cx="1981200" cy="1938992"/>
          </a:xfrm>
          <a:prstGeom prst="rect">
            <a:avLst/>
          </a:prstGeom>
          <a:noFill/>
        </p:spPr>
        <p:txBody>
          <a:bodyPr wrap="square" rtlCol="0">
            <a:spAutoFit/>
          </a:bodyPr>
          <a:lstStyle/>
          <a:p>
            <a:r>
              <a:rPr lang="en-US" sz="2000" dirty="0" smtClean="0">
                <a:latin typeface="Times New Roman" panose="02020603050405020304" pitchFamily="18" charset="0"/>
                <a:cs typeface="Times New Roman" panose="02020603050405020304" pitchFamily="18" charset="0"/>
              </a:rPr>
              <a:t>The radiative transfer equation (Eq.1) can be easily solved the integrating factor method</a:t>
            </a:r>
            <a:r>
              <a:rPr lang="en-US" sz="2000" dirty="0" smtClean="0"/>
              <a:t>. </a:t>
            </a:r>
            <a:endParaRPr lang="en-US"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extLst>
              <p:ext uri="{D42A27DB-BD31-4B8C-83A1-F6EECF244321}">
                <p14:modId xmlns:p14="http://schemas.microsoft.com/office/powerpoint/2010/main" val="3900002057"/>
              </p:ext>
            </p:extLst>
          </p:nvPr>
        </p:nvGraphicFramePr>
        <p:xfrm>
          <a:off x="304800" y="260350"/>
          <a:ext cx="8645525" cy="6673850"/>
        </p:xfrm>
        <a:graphic>
          <a:graphicData uri="http://schemas.openxmlformats.org/presentationml/2006/ole">
            <mc:AlternateContent xmlns:mc="http://schemas.openxmlformats.org/markup-compatibility/2006">
              <mc:Choice xmlns:v="urn:schemas-microsoft-com:vml" Requires="v">
                <p:oleObj spid="_x0000_s16411" name="Document" r:id="rId3" imgW="5328940" imgH="4119628" progId="Word.Document.8">
                  <p:embed/>
                </p:oleObj>
              </mc:Choice>
              <mc:Fallback>
                <p:oleObj name="Document" r:id="rId3" imgW="5328940" imgH="4119628" progId="Word.Document.8">
                  <p:embed/>
                  <p:pic>
                    <p:nvPicPr>
                      <p:cNvPr id="0" name="Object 2"/>
                      <p:cNvPicPr>
                        <a:picLocks noChangeAspect="1" noChangeArrowheads="1"/>
                      </p:cNvPicPr>
                      <p:nvPr/>
                    </p:nvPicPr>
                    <p:blipFill>
                      <a:blip r:embed="rId4"/>
                      <a:srcRect/>
                      <a:stretch>
                        <a:fillRect/>
                      </a:stretch>
                    </p:blipFill>
                    <p:spPr bwMode="auto">
                      <a:xfrm>
                        <a:off x="304800" y="260350"/>
                        <a:ext cx="8645525" cy="667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3" name="Straight Connector 2"/>
          <p:cNvCxnSpPr/>
          <p:nvPr/>
        </p:nvCxnSpPr>
        <p:spPr>
          <a:xfrm>
            <a:off x="6629400" y="2667000"/>
            <a:ext cx="18288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2362200" y="4114800"/>
            <a:ext cx="18288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fouk_fig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2044700"/>
            <a:ext cx="6446694" cy="48133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7411" name="Object 3"/>
          <p:cNvGraphicFramePr>
            <a:graphicFrameLocks noChangeAspect="1"/>
          </p:cNvGraphicFramePr>
          <p:nvPr>
            <p:extLst>
              <p:ext uri="{D42A27DB-BD31-4B8C-83A1-F6EECF244321}">
                <p14:modId xmlns:p14="http://schemas.microsoft.com/office/powerpoint/2010/main" val="367851557"/>
              </p:ext>
            </p:extLst>
          </p:nvPr>
        </p:nvGraphicFramePr>
        <p:xfrm>
          <a:off x="609600" y="228600"/>
          <a:ext cx="8301038" cy="2732088"/>
        </p:xfrm>
        <a:graphic>
          <a:graphicData uri="http://schemas.openxmlformats.org/presentationml/2006/ole">
            <mc:AlternateContent xmlns:mc="http://schemas.openxmlformats.org/markup-compatibility/2006">
              <mc:Choice xmlns:v="urn:schemas-microsoft-com:vml" Requires="v">
                <p:oleObj spid="_x0000_s17460" name="Document" r:id="rId4" imgW="5120788" imgH="1690100" progId="Word.Document.8">
                  <p:embed/>
                </p:oleObj>
              </mc:Choice>
              <mc:Fallback>
                <p:oleObj name="Document" r:id="rId4" imgW="5120788" imgH="1690100" progId="Word.Document.8">
                  <p:embed/>
                  <p:pic>
                    <p:nvPicPr>
                      <p:cNvPr id="0" name="Object 3"/>
                      <p:cNvPicPr>
                        <a:picLocks noChangeAspect="1" noChangeArrowheads="1"/>
                      </p:cNvPicPr>
                      <p:nvPr/>
                    </p:nvPicPr>
                    <p:blipFill>
                      <a:blip r:embed="rId5"/>
                      <a:srcRect/>
                      <a:stretch>
                        <a:fillRect/>
                      </a:stretch>
                    </p:blipFill>
                    <p:spPr bwMode="auto">
                      <a:xfrm>
                        <a:off x="609600" y="228600"/>
                        <a:ext cx="8301038" cy="273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1171516714"/>
              </p:ext>
            </p:extLst>
          </p:nvPr>
        </p:nvGraphicFramePr>
        <p:xfrm>
          <a:off x="304800" y="2307431"/>
          <a:ext cx="4418012" cy="4287837"/>
        </p:xfrm>
        <a:graphic>
          <a:graphicData uri="http://schemas.openxmlformats.org/presentationml/2006/ole">
            <mc:AlternateContent xmlns:mc="http://schemas.openxmlformats.org/markup-compatibility/2006">
              <mc:Choice xmlns:v="urn:schemas-microsoft-com:vml" Requires="v">
                <p:oleObj spid="_x0000_s17461" name="Document" r:id="rId6" imgW="2743465" imgH="2787580" progId="Word.Document.8">
                  <p:embed/>
                </p:oleObj>
              </mc:Choice>
              <mc:Fallback>
                <p:oleObj name="Document" r:id="rId6" imgW="2743465" imgH="2787580" progId="Word.Document.8">
                  <p:embed/>
                  <p:pic>
                    <p:nvPicPr>
                      <p:cNvPr id="0" name="Object 1"/>
                      <p:cNvPicPr>
                        <a:picLocks noChangeAspect="1" noChangeArrowheads="1"/>
                      </p:cNvPicPr>
                      <p:nvPr/>
                    </p:nvPicPr>
                    <p:blipFill>
                      <a:blip r:embed="rId7"/>
                      <a:srcRect/>
                      <a:stretch>
                        <a:fillRect/>
                      </a:stretch>
                    </p:blipFill>
                    <p:spPr bwMode="auto">
                      <a:xfrm>
                        <a:off x="304800" y="2307431"/>
                        <a:ext cx="4418012" cy="428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2"/>
          <p:cNvGraphicFramePr>
            <a:graphicFrameLocks noChangeAspect="1"/>
          </p:cNvGraphicFramePr>
          <p:nvPr>
            <p:extLst>
              <p:ext uri="{D42A27DB-BD31-4B8C-83A1-F6EECF244321}">
                <p14:modId xmlns:p14="http://schemas.microsoft.com/office/powerpoint/2010/main" val="135202776"/>
              </p:ext>
            </p:extLst>
          </p:nvPr>
        </p:nvGraphicFramePr>
        <p:xfrm>
          <a:off x="381000" y="152400"/>
          <a:ext cx="8474075" cy="6454775"/>
        </p:xfrm>
        <a:graphic>
          <a:graphicData uri="http://schemas.openxmlformats.org/presentationml/2006/ole">
            <mc:AlternateContent xmlns:mc="http://schemas.openxmlformats.org/markup-compatibility/2006">
              <mc:Choice xmlns:v="urn:schemas-microsoft-com:vml" Requires="v">
                <p:oleObj spid="_x0000_s18458" name="Document" r:id="rId3" imgW="5828002" imgH="4432246" progId="Word.Document.8">
                  <p:embed/>
                </p:oleObj>
              </mc:Choice>
              <mc:Fallback>
                <p:oleObj name="Document" r:id="rId3" imgW="5828002" imgH="4432246" progId="Word.Document.8">
                  <p:embed/>
                  <p:pic>
                    <p:nvPicPr>
                      <p:cNvPr id="0" name="Object 2"/>
                      <p:cNvPicPr>
                        <a:picLocks noChangeAspect="1" noChangeArrowheads="1"/>
                      </p:cNvPicPr>
                      <p:nvPr/>
                    </p:nvPicPr>
                    <p:blipFill>
                      <a:blip r:embed="rId4"/>
                      <a:srcRect/>
                      <a:stretch>
                        <a:fillRect/>
                      </a:stretch>
                    </p:blipFill>
                    <p:spPr bwMode="auto">
                      <a:xfrm>
                        <a:off x="381000" y="152400"/>
                        <a:ext cx="8474075" cy="645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a:t>Solar Atmosphere</a:t>
            </a:r>
          </a:p>
        </p:txBody>
      </p:sp>
      <p:sp>
        <p:nvSpPr>
          <p:cNvPr id="3075" name="Rectangle 3"/>
          <p:cNvSpPr>
            <a:spLocks noGrp="1" noChangeArrowheads="1"/>
          </p:cNvSpPr>
          <p:nvPr>
            <p:ph type="body" idx="1"/>
          </p:nvPr>
        </p:nvSpPr>
        <p:spPr/>
        <p:txBody>
          <a:bodyPr/>
          <a:lstStyle/>
          <a:p>
            <a:pPr marL="609600" indent="-609600"/>
            <a:r>
              <a:rPr lang="en-US" altLang="en-US"/>
              <a:t>Structure of the Solar Atmosphere </a:t>
            </a:r>
          </a:p>
          <a:p>
            <a:pPr marL="609600" indent="-609600"/>
            <a:r>
              <a:rPr lang="en-US" altLang="en-US"/>
              <a:t>Models of the Solar Atmosphere </a:t>
            </a:r>
          </a:p>
          <a:p>
            <a:pPr marL="609600" indent="-609600"/>
            <a:r>
              <a:rPr lang="en-US" altLang="en-US"/>
              <a:t>Filaments and Prominences </a:t>
            </a:r>
          </a:p>
          <a:p>
            <a:pPr marL="609600" indent="-609600"/>
            <a:r>
              <a:rPr lang="en-US" altLang="en-US"/>
              <a:t>Chromospheric Structures </a:t>
            </a:r>
            <a:endParaRPr lang="en-US" altLang="ja-JP">
              <a:ea typeface="MS PGothic" pitchFamily="34" charset="-128"/>
            </a:endParaRPr>
          </a:p>
          <a:p>
            <a:pPr marL="609600" indent="-609600"/>
            <a:r>
              <a:rPr lang="en-US" altLang="ja-JP">
                <a:ea typeface="MS PGothic" pitchFamily="34" charset="-128"/>
              </a:rPr>
              <a:t>Spicules </a:t>
            </a:r>
            <a:endParaRPr lang="en-US"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fouk_fig3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791615"/>
            <a:ext cx="6186488" cy="538058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9459" name="Object 3"/>
          <p:cNvGraphicFramePr>
            <a:graphicFrameLocks noChangeAspect="1"/>
          </p:cNvGraphicFramePr>
          <p:nvPr>
            <p:extLst>
              <p:ext uri="{D42A27DB-BD31-4B8C-83A1-F6EECF244321}">
                <p14:modId xmlns:p14="http://schemas.microsoft.com/office/powerpoint/2010/main" val="2803141008"/>
              </p:ext>
            </p:extLst>
          </p:nvPr>
        </p:nvGraphicFramePr>
        <p:xfrm>
          <a:off x="685800" y="6019800"/>
          <a:ext cx="7850188" cy="1031875"/>
        </p:xfrm>
        <a:graphic>
          <a:graphicData uri="http://schemas.openxmlformats.org/presentationml/2006/ole">
            <mc:AlternateContent xmlns:mc="http://schemas.openxmlformats.org/markup-compatibility/2006">
              <mc:Choice xmlns:v="urn:schemas-microsoft-com:vml" Requires="v">
                <p:oleObj spid="_x0000_s19507" name="Document" r:id="rId4" imgW="5882800" imgH="773422" progId="Word.Document.8">
                  <p:embed/>
                </p:oleObj>
              </mc:Choice>
              <mc:Fallback>
                <p:oleObj name="Document" r:id="rId4" imgW="5882800" imgH="773422" progId="Word.Document.8">
                  <p:embed/>
                  <p:pic>
                    <p:nvPicPr>
                      <p:cNvPr id="0" name="Object 3"/>
                      <p:cNvPicPr>
                        <a:picLocks noChangeAspect="1" noChangeArrowheads="1"/>
                      </p:cNvPicPr>
                      <p:nvPr/>
                    </p:nvPicPr>
                    <p:blipFill>
                      <a:blip r:embed="rId5"/>
                      <a:srcRect/>
                      <a:stretch>
                        <a:fillRect/>
                      </a:stretch>
                    </p:blipFill>
                    <p:spPr bwMode="auto">
                      <a:xfrm>
                        <a:off x="685800" y="6019800"/>
                        <a:ext cx="7850188"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60" name="Object 4"/>
          <p:cNvGraphicFramePr>
            <a:graphicFrameLocks noChangeAspect="1"/>
          </p:cNvGraphicFramePr>
          <p:nvPr>
            <p:extLst>
              <p:ext uri="{D42A27DB-BD31-4B8C-83A1-F6EECF244321}">
                <p14:modId xmlns:p14="http://schemas.microsoft.com/office/powerpoint/2010/main" val="2456406309"/>
              </p:ext>
            </p:extLst>
          </p:nvPr>
        </p:nvGraphicFramePr>
        <p:xfrm>
          <a:off x="6324600" y="1371600"/>
          <a:ext cx="2066925" cy="4418012"/>
        </p:xfrm>
        <a:graphic>
          <a:graphicData uri="http://schemas.openxmlformats.org/presentationml/2006/ole">
            <mc:AlternateContent xmlns:mc="http://schemas.openxmlformats.org/markup-compatibility/2006">
              <mc:Choice xmlns:v="urn:schemas-microsoft-com:vml" Requires="v">
                <p:oleObj spid="_x0000_s19508" name="Document" r:id="rId6" imgW="2128811" imgH="4551428" progId="Word.Document.8">
                  <p:embed/>
                </p:oleObj>
              </mc:Choice>
              <mc:Fallback>
                <p:oleObj name="Document" r:id="rId6" imgW="2128811" imgH="4551428" progId="Word.Document.8">
                  <p:embed/>
                  <p:pic>
                    <p:nvPicPr>
                      <p:cNvPr id="0" name="Object 4"/>
                      <p:cNvPicPr>
                        <a:picLocks noChangeAspect="1" noChangeArrowheads="1"/>
                      </p:cNvPicPr>
                      <p:nvPr/>
                    </p:nvPicPr>
                    <p:blipFill>
                      <a:blip r:embed="rId7"/>
                      <a:srcRect/>
                      <a:stretch>
                        <a:fillRect/>
                      </a:stretch>
                    </p:blipFill>
                    <p:spPr bwMode="auto">
                      <a:xfrm>
                        <a:off x="6324600" y="1371600"/>
                        <a:ext cx="2066925" cy="4418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914400" y="152400"/>
            <a:ext cx="7620000" cy="1107996"/>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N</a:t>
            </a:r>
            <a:r>
              <a:rPr lang="en-US" sz="2400" b="1" dirty="0" smtClean="0">
                <a:latin typeface="Times New Roman" panose="02020603050405020304" pitchFamily="18" charset="0"/>
                <a:cs typeface="Times New Roman" panose="02020603050405020304" pitchFamily="18" charset="0"/>
              </a:rPr>
              <a:t>egative </a:t>
            </a:r>
            <a:r>
              <a:rPr lang="en-US" sz="2400" b="1" dirty="0">
                <a:latin typeface="Times New Roman" panose="02020603050405020304" pitchFamily="18" charset="0"/>
                <a:cs typeface="Times New Roman" panose="02020603050405020304" pitchFamily="18" charset="0"/>
              </a:rPr>
              <a:t>ions of hydrogen </a:t>
            </a:r>
            <a:r>
              <a:rPr lang="en-US" sz="2400" b="1" dirty="0" smtClean="0">
                <a:latin typeface="Times New Roman" panose="02020603050405020304" pitchFamily="18" charset="0"/>
                <a:cs typeface="Times New Roman" panose="02020603050405020304" pitchFamily="18" charset="0"/>
              </a:rPr>
              <a:t>are </a:t>
            </a:r>
            <a:r>
              <a:rPr lang="en-US" sz="2400" b="1" dirty="0">
                <a:latin typeface="Times New Roman" panose="02020603050405020304" pitchFamily="18" charset="0"/>
                <a:cs typeface="Times New Roman" panose="02020603050405020304" pitchFamily="18" charset="0"/>
              </a:rPr>
              <a:t>the main source of photospheric absorption and emission. </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2" name="Object 2"/>
          <p:cNvGraphicFramePr>
            <a:graphicFrameLocks noChangeAspect="1"/>
          </p:cNvGraphicFramePr>
          <p:nvPr>
            <p:extLst>
              <p:ext uri="{D42A27DB-BD31-4B8C-83A1-F6EECF244321}">
                <p14:modId xmlns:p14="http://schemas.microsoft.com/office/powerpoint/2010/main" val="258843812"/>
              </p:ext>
            </p:extLst>
          </p:nvPr>
        </p:nvGraphicFramePr>
        <p:xfrm>
          <a:off x="763588" y="4873625"/>
          <a:ext cx="7396162" cy="2117725"/>
        </p:xfrm>
        <a:graphic>
          <a:graphicData uri="http://schemas.openxmlformats.org/presentationml/2006/ole">
            <mc:AlternateContent xmlns:mc="http://schemas.openxmlformats.org/markup-compatibility/2006">
              <mc:Choice xmlns:v="urn:schemas-microsoft-com:vml" Requires="v">
                <p:oleObj spid="_x0000_s20506" name="Document" r:id="rId3" imgW="3050411" imgH="876271" progId="Word.Document.8">
                  <p:embed/>
                </p:oleObj>
              </mc:Choice>
              <mc:Fallback>
                <p:oleObj name="Document" r:id="rId3" imgW="3050411" imgH="876271" progId="Word.Document.8">
                  <p:embed/>
                  <p:pic>
                    <p:nvPicPr>
                      <p:cNvPr id="0" name="Object 2"/>
                      <p:cNvPicPr>
                        <a:picLocks noChangeAspect="1" noChangeArrowheads="1"/>
                      </p:cNvPicPr>
                      <p:nvPr/>
                    </p:nvPicPr>
                    <p:blipFill>
                      <a:blip r:embed="rId4"/>
                      <a:srcRect/>
                      <a:stretch>
                        <a:fillRect/>
                      </a:stretch>
                    </p:blipFill>
                    <p:spPr bwMode="auto">
                      <a:xfrm>
                        <a:off x="763588" y="4873625"/>
                        <a:ext cx="7396162" cy="211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81200" y="1143000"/>
            <a:ext cx="5379142" cy="3424237"/>
          </a:xfrm>
          <a:prstGeom prst="rect">
            <a:avLst/>
          </a:prstGeom>
        </p:spPr>
      </p:pic>
      <p:sp>
        <p:nvSpPr>
          <p:cNvPr id="4" name="TextBox 3"/>
          <p:cNvSpPr txBox="1"/>
          <p:nvPr/>
        </p:nvSpPr>
        <p:spPr>
          <a:xfrm>
            <a:off x="1143000" y="381000"/>
            <a:ext cx="6629400" cy="461665"/>
          </a:xfrm>
          <a:prstGeom prst="rect">
            <a:avLst/>
          </a:prstGeom>
          <a:noFill/>
        </p:spPr>
        <p:txBody>
          <a:bodyPr wrap="square" rtlCol="0">
            <a:spAutoFit/>
          </a:bodyPr>
          <a:lstStyle/>
          <a:p>
            <a:pPr algn="ctr"/>
            <a:r>
              <a:rPr lang="en-US" sz="2400" b="1" dirty="0" smtClean="0">
                <a:latin typeface="Times New Roman" panose="02020603050405020304" pitchFamily="18" charset="0"/>
                <a:cs typeface="Times New Roman" panose="02020603050405020304" pitchFamily="18" charset="0"/>
              </a:rPr>
              <a:t>Illustration of the negative hydrogen ion</a:t>
            </a:r>
            <a:endParaRPr lang="en-US" sz="24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fouk_fig5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5809"/>
            <a:ext cx="6870700" cy="67818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1507" name="Object 3"/>
          <p:cNvGraphicFramePr>
            <a:graphicFrameLocks noChangeAspect="1"/>
          </p:cNvGraphicFramePr>
          <p:nvPr>
            <p:extLst>
              <p:ext uri="{D42A27DB-BD31-4B8C-83A1-F6EECF244321}">
                <p14:modId xmlns:p14="http://schemas.microsoft.com/office/powerpoint/2010/main" val="900181573"/>
              </p:ext>
            </p:extLst>
          </p:nvPr>
        </p:nvGraphicFramePr>
        <p:xfrm>
          <a:off x="6760936" y="202582"/>
          <a:ext cx="2152650" cy="3275013"/>
        </p:xfrm>
        <a:graphic>
          <a:graphicData uri="http://schemas.openxmlformats.org/presentationml/2006/ole">
            <mc:AlternateContent xmlns:mc="http://schemas.openxmlformats.org/markup-compatibility/2006">
              <mc:Choice xmlns:v="urn:schemas-microsoft-com:vml" Requires="v">
                <p:oleObj spid="_x0000_s21531" name="Document" r:id="rId4" imgW="2230093" imgH="3381241" progId="Word.Document.8">
                  <p:embed/>
                </p:oleObj>
              </mc:Choice>
              <mc:Fallback>
                <p:oleObj name="Document" r:id="rId4" imgW="2230093" imgH="3381241" progId="Word.Document.8">
                  <p:embed/>
                  <p:pic>
                    <p:nvPicPr>
                      <p:cNvPr id="0" name="Object 3"/>
                      <p:cNvPicPr>
                        <a:picLocks noChangeAspect="1" noChangeArrowheads="1"/>
                      </p:cNvPicPr>
                      <p:nvPr/>
                    </p:nvPicPr>
                    <p:blipFill>
                      <a:blip r:embed="rId5"/>
                      <a:srcRect/>
                      <a:stretch>
                        <a:fillRect/>
                      </a:stretch>
                    </p:blipFill>
                    <p:spPr bwMode="auto">
                      <a:xfrm>
                        <a:off x="6760936" y="202582"/>
                        <a:ext cx="2152650" cy="327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extBox 2"/>
          <p:cNvSpPr txBox="1"/>
          <p:nvPr/>
        </p:nvSpPr>
        <p:spPr>
          <a:xfrm>
            <a:off x="6945086" y="5463845"/>
            <a:ext cx="1968500" cy="369332"/>
          </a:xfrm>
          <a:prstGeom prst="rect">
            <a:avLst/>
          </a:prstGeom>
          <a:noFill/>
        </p:spPr>
        <p:txBody>
          <a:bodyPr wrap="square" rtlCol="0">
            <a:spAutoFit/>
          </a:bodyPr>
          <a:lstStyle/>
          <a:p>
            <a:r>
              <a:rPr lang="en-US" dirty="0" smtClean="0">
                <a:solidFill>
                  <a:srgbClr val="FF0000"/>
                </a:solidFill>
              </a:rPr>
              <a:t>photosphere</a:t>
            </a:r>
            <a:endParaRPr lang="en-US" dirty="0">
              <a:solidFill>
                <a:srgbClr val="FF0000"/>
              </a:solidFill>
            </a:endParaRPr>
          </a:p>
        </p:txBody>
      </p:sp>
      <p:cxnSp>
        <p:nvCxnSpPr>
          <p:cNvPr id="5" name="Straight Arrow Connector 4"/>
          <p:cNvCxnSpPr>
            <a:stCxn id="3" idx="1"/>
          </p:cNvCxnSpPr>
          <p:nvPr/>
        </p:nvCxnSpPr>
        <p:spPr>
          <a:xfrm flipH="1" flipV="1">
            <a:off x="5867400" y="4876408"/>
            <a:ext cx="1077686" cy="772103"/>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870700" y="6172200"/>
            <a:ext cx="2042886" cy="646331"/>
          </a:xfrm>
          <a:prstGeom prst="rect">
            <a:avLst/>
          </a:prstGeom>
          <a:noFill/>
        </p:spPr>
        <p:txBody>
          <a:bodyPr wrap="square" rtlCol="0">
            <a:spAutoFit/>
          </a:bodyPr>
          <a:lstStyle/>
          <a:p>
            <a:r>
              <a:rPr lang="en-US" dirty="0">
                <a:solidFill>
                  <a:srgbClr val="FF0000"/>
                </a:solidFill>
              </a:rPr>
              <a:t>t</a:t>
            </a:r>
            <a:r>
              <a:rPr lang="en-US" dirty="0" smtClean="0">
                <a:solidFill>
                  <a:srgbClr val="FF0000"/>
                </a:solidFill>
              </a:rPr>
              <a:t>emperature minimum</a:t>
            </a:r>
            <a:endParaRPr lang="en-US" dirty="0">
              <a:solidFill>
                <a:srgbClr val="FF0000"/>
              </a:solidFill>
            </a:endParaRPr>
          </a:p>
        </p:txBody>
      </p:sp>
      <p:cxnSp>
        <p:nvCxnSpPr>
          <p:cNvPr id="10" name="Straight Arrow Connector 9"/>
          <p:cNvCxnSpPr/>
          <p:nvPr/>
        </p:nvCxnSpPr>
        <p:spPr>
          <a:xfrm flipH="1" flipV="1">
            <a:off x="5334000" y="5262851"/>
            <a:ext cx="1536700" cy="1232514"/>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488293" y="3758701"/>
            <a:ext cx="1894114" cy="369332"/>
          </a:xfrm>
          <a:prstGeom prst="rect">
            <a:avLst/>
          </a:prstGeom>
          <a:noFill/>
        </p:spPr>
        <p:txBody>
          <a:bodyPr wrap="square" rtlCol="0">
            <a:spAutoFit/>
          </a:bodyPr>
          <a:lstStyle/>
          <a:p>
            <a:r>
              <a:rPr lang="en-US" dirty="0" smtClean="0">
                <a:solidFill>
                  <a:srgbClr val="FF0000"/>
                </a:solidFill>
              </a:rPr>
              <a:t>c</a:t>
            </a:r>
            <a:r>
              <a:rPr lang="en-US" b="1" dirty="0" smtClean="0">
                <a:solidFill>
                  <a:srgbClr val="FF0000"/>
                </a:solidFill>
              </a:rPr>
              <a:t>hr</a:t>
            </a:r>
            <a:r>
              <a:rPr lang="en-US" dirty="0" smtClean="0">
                <a:solidFill>
                  <a:srgbClr val="FF0000"/>
                </a:solidFill>
              </a:rPr>
              <a:t>omosphere</a:t>
            </a:r>
            <a:endParaRPr lang="en-US" dirty="0">
              <a:solidFill>
                <a:srgbClr val="FF0000"/>
              </a:solidFill>
            </a:endParaRPr>
          </a:p>
        </p:txBody>
      </p:sp>
      <p:sp>
        <p:nvSpPr>
          <p:cNvPr id="14" name="TextBox 13"/>
          <p:cNvSpPr txBox="1"/>
          <p:nvPr/>
        </p:nvSpPr>
        <p:spPr>
          <a:xfrm>
            <a:off x="6870700" y="3664803"/>
            <a:ext cx="1894114" cy="923330"/>
          </a:xfrm>
          <a:prstGeom prst="rect">
            <a:avLst/>
          </a:prstGeom>
          <a:noFill/>
        </p:spPr>
        <p:txBody>
          <a:bodyPr wrap="square" rtlCol="0">
            <a:spAutoFit/>
          </a:bodyPr>
          <a:lstStyle/>
          <a:p>
            <a:r>
              <a:rPr lang="en-US" dirty="0">
                <a:solidFill>
                  <a:srgbClr val="FF0000"/>
                </a:solidFill>
              </a:rPr>
              <a:t>c</a:t>
            </a:r>
            <a:r>
              <a:rPr lang="en-US" dirty="0" smtClean="0">
                <a:solidFill>
                  <a:srgbClr val="FF0000"/>
                </a:solidFill>
              </a:rPr>
              <a:t>hromosphere-corona transition region</a:t>
            </a:r>
            <a:endParaRPr lang="en-US" dirty="0">
              <a:solidFill>
                <a:srgbClr val="FF0000"/>
              </a:solidFill>
            </a:endParaRPr>
          </a:p>
        </p:txBody>
      </p:sp>
      <p:cxnSp>
        <p:nvCxnSpPr>
          <p:cNvPr id="16" name="Straight Arrow Connector 15"/>
          <p:cNvCxnSpPr>
            <a:stCxn id="14" idx="1"/>
          </p:cNvCxnSpPr>
          <p:nvPr/>
        </p:nvCxnSpPr>
        <p:spPr>
          <a:xfrm flipH="1" flipV="1">
            <a:off x="1676400" y="2667000"/>
            <a:ext cx="5194300" cy="1459468"/>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
          <p:cNvGraphicFramePr>
            <a:graphicFrameLocks noChangeAspect="1"/>
          </p:cNvGraphicFramePr>
          <p:nvPr>
            <p:extLst>
              <p:ext uri="{D42A27DB-BD31-4B8C-83A1-F6EECF244321}">
                <p14:modId xmlns:p14="http://schemas.microsoft.com/office/powerpoint/2010/main" val="588522466"/>
              </p:ext>
            </p:extLst>
          </p:nvPr>
        </p:nvGraphicFramePr>
        <p:xfrm>
          <a:off x="395288" y="1341438"/>
          <a:ext cx="8424862" cy="2173287"/>
        </p:xfrm>
        <a:graphic>
          <a:graphicData uri="http://schemas.openxmlformats.org/presentationml/2006/ole">
            <mc:AlternateContent xmlns:mc="http://schemas.openxmlformats.org/markup-compatibility/2006">
              <mc:Choice xmlns:v="urn:schemas-microsoft-com:vml" Requires="v">
                <p:oleObj spid="_x0000_s22555" name="Document" r:id="rId3" imgW="4768511" imgH="1285961" progId="Word.Document.8">
                  <p:embed/>
                </p:oleObj>
              </mc:Choice>
              <mc:Fallback>
                <p:oleObj name="Document" r:id="rId3" imgW="4768511" imgH="1285961" progId="Word.Document.8">
                  <p:embed/>
                  <p:pic>
                    <p:nvPicPr>
                      <p:cNvPr id="0" name="Object 2"/>
                      <p:cNvPicPr>
                        <a:picLocks noChangeAspect="1" noChangeArrowheads="1"/>
                      </p:cNvPicPr>
                      <p:nvPr/>
                    </p:nvPicPr>
                    <p:blipFill>
                      <a:blip r:embed="rId4"/>
                      <a:srcRect/>
                      <a:stretch>
                        <a:fillRect/>
                      </a:stretch>
                    </p:blipFill>
                    <p:spPr bwMode="auto">
                      <a:xfrm>
                        <a:off x="395288" y="1341438"/>
                        <a:ext cx="8424862" cy="2173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2531" name="Picture 3" descr="3c37-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2138" y="4005263"/>
            <a:ext cx="3862387" cy="1924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pikel_fi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1196975"/>
            <a:ext cx="5549900" cy="28035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3555" name="Object 3"/>
          <p:cNvGraphicFramePr>
            <a:graphicFrameLocks noChangeAspect="1"/>
          </p:cNvGraphicFramePr>
          <p:nvPr/>
        </p:nvGraphicFramePr>
        <p:xfrm>
          <a:off x="971550" y="4533900"/>
          <a:ext cx="7345363" cy="1978025"/>
        </p:xfrm>
        <a:graphic>
          <a:graphicData uri="http://schemas.openxmlformats.org/presentationml/2006/ole">
            <mc:AlternateContent xmlns:mc="http://schemas.openxmlformats.org/markup-compatibility/2006">
              <mc:Choice xmlns:v="urn:schemas-microsoft-com:vml" Requires="v">
                <p:oleObj spid="_x0000_s23579" name="Document" r:id="rId4" imgW="4763063" imgH="1281963" progId="Word.Document.8">
                  <p:embed/>
                </p:oleObj>
              </mc:Choice>
              <mc:Fallback>
                <p:oleObj name="Document" r:id="rId4" imgW="4763063" imgH="1281963"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550" y="4533900"/>
                        <a:ext cx="7345363" cy="197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1828800" y="381000"/>
            <a:ext cx="6096000" cy="523220"/>
          </a:xfrm>
          <a:prstGeom prst="rect">
            <a:avLst/>
          </a:prstGeom>
          <a:noFill/>
        </p:spPr>
        <p:txBody>
          <a:bodyPr wrap="square" rtlCol="0">
            <a:spAutoFit/>
          </a:bodyPr>
          <a:lstStyle/>
          <a:p>
            <a:pPr algn="ctr"/>
            <a:r>
              <a:rPr lang="en-US" sz="2800" b="1" dirty="0" smtClean="0">
                <a:latin typeface="Times New Roman" panose="02020603050405020304" pitchFamily="18" charset="0"/>
                <a:cs typeface="Times New Roman" panose="02020603050405020304" pitchFamily="18" charset="0"/>
              </a:rPr>
              <a:t>Formation of prominences</a:t>
            </a:r>
            <a:endParaRPr lang="en-US" sz="28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14400" y="2438400"/>
            <a:ext cx="1676400" cy="1200329"/>
          </a:xfrm>
          <a:prstGeom prst="rect">
            <a:avLst/>
          </a:prstGeom>
          <a:noFill/>
        </p:spPr>
        <p:txBody>
          <a:bodyPr wrap="square" rtlCol="0">
            <a:spAutoFit/>
          </a:bodyPr>
          <a:lstStyle/>
          <a:p>
            <a:r>
              <a:rPr lang="en-US" dirty="0" smtClean="0">
                <a:solidFill>
                  <a:srgbClr val="FF0000"/>
                </a:solidFill>
              </a:rPr>
              <a:t>Siphon flow</a:t>
            </a:r>
          </a:p>
          <a:p>
            <a:r>
              <a:rPr lang="en-US" dirty="0">
                <a:solidFill>
                  <a:srgbClr val="FF0000"/>
                </a:solidFill>
              </a:rPr>
              <a:t>d</a:t>
            </a:r>
            <a:r>
              <a:rPr lang="en-US" dirty="0" smtClean="0">
                <a:solidFill>
                  <a:srgbClr val="FF0000"/>
                </a:solidFill>
              </a:rPr>
              <a:t>riven by pressure</a:t>
            </a:r>
          </a:p>
          <a:p>
            <a:r>
              <a:rPr lang="en-US" dirty="0" smtClean="0">
                <a:solidFill>
                  <a:srgbClr val="FF0000"/>
                </a:solidFill>
              </a:rPr>
              <a:t>gradient</a:t>
            </a:r>
            <a:endParaRPr lang="en-US" dirty="0">
              <a:solidFill>
                <a:srgbClr val="FF0000"/>
              </a:solidFill>
            </a:endParaRPr>
          </a:p>
        </p:txBody>
      </p:sp>
      <p:cxnSp>
        <p:nvCxnSpPr>
          <p:cNvPr id="5" name="Straight Arrow Connector 4"/>
          <p:cNvCxnSpPr/>
          <p:nvPr/>
        </p:nvCxnSpPr>
        <p:spPr>
          <a:xfrm flipV="1">
            <a:off x="2286000" y="2362200"/>
            <a:ext cx="1066800" cy="2667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380510" y="1066800"/>
            <a:ext cx="1120820" cy="646331"/>
          </a:xfrm>
          <a:prstGeom prst="rect">
            <a:avLst/>
          </a:prstGeom>
          <a:noFill/>
        </p:spPr>
        <p:txBody>
          <a:bodyPr wrap="none" rtlCol="0">
            <a:spAutoFit/>
          </a:bodyPr>
          <a:lstStyle/>
          <a:p>
            <a:r>
              <a:rPr lang="en-US" dirty="0" smtClean="0">
                <a:solidFill>
                  <a:srgbClr val="FF0000"/>
                </a:solidFill>
              </a:rPr>
              <a:t>radiative </a:t>
            </a:r>
          </a:p>
          <a:p>
            <a:r>
              <a:rPr lang="en-US" dirty="0" smtClean="0">
                <a:solidFill>
                  <a:srgbClr val="FF0000"/>
                </a:solidFill>
              </a:rPr>
              <a:t>cooling</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wang_fg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260350"/>
            <a:ext cx="4591050" cy="45910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4579" name="Object 3"/>
          <p:cNvGraphicFramePr>
            <a:graphicFrameLocks noChangeAspect="1"/>
          </p:cNvGraphicFramePr>
          <p:nvPr>
            <p:extLst>
              <p:ext uri="{D42A27DB-BD31-4B8C-83A1-F6EECF244321}">
                <p14:modId xmlns:p14="http://schemas.microsoft.com/office/powerpoint/2010/main" val="2785832064"/>
              </p:ext>
            </p:extLst>
          </p:nvPr>
        </p:nvGraphicFramePr>
        <p:xfrm>
          <a:off x="5254625" y="463550"/>
          <a:ext cx="3495675" cy="6619875"/>
        </p:xfrm>
        <a:graphic>
          <a:graphicData uri="http://schemas.openxmlformats.org/presentationml/2006/ole">
            <mc:AlternateContent xmlns:mc="http://schemas.openxmlformats.org/markup-compatibility/2006">
              <mc:Choice xmlns:v="urn:schemas-microsoft-com:vml" Requires="v">
                <p:oleObj spid="_x0000_s24627" name="Document" r:id="rId4" imgW="3687199" imgH="6988571" progId="Word.Document.8">
                  <p:embed/>
                </p:oleObj>
              </mc:Choice>
              <mc:Fallback>
                <p:oleObj name="Document" r:id="rId4" imgW="3687199" imgH="6988571" progId="Word.Document.8">
                  <p:embed/>
                  <p:pic>
                    <p:nvPicPr>
                      <p:cNvPr id="0" name="Object 3"/>
                      <p:cNvPicPr>
                        <a:picLocks noChangeAspect="1" noChangeArrowheads="1"/>
                      </p:cNvPicPr>
                      <p:nvPr/>
                    </p:nvPicPr>
                    <p:blipFill>
                      <a:blip r:embed="rId5"/>
                      <a:srcRect/>
                      <a:stretch>
                        <a:fillRect/>
                      </a:stretch>
                    </p:blipFill>
                    <p:spPr bwMode="auto">
                      <a:xfrm>
                        <a:off x="5254625" y="463550"/>
                        <a:ext cx="3495675" cy="661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580" name="Object 4"/>
          <p:cNvGraphicFramePr>
            <a:graphicFrameLocks noChangeAspect="1"/>
          </p:cNvGraphicFramePr>
          <p:nvPr>
            <p:extLst>
              <p:ext uri="{D42A27DB-BD31-4B8C-83A1-F6EECF244321}">
                <p14:modId xmlns:p14="http://schemas.microsoft.com/office/powerpoint/2010/main" val="2683999065"/>
              </p:ext>
            </p:extLst>
          </p:nvPr>
        </p:nvGraphicFramePr>
        <p:xfrm>
          <a:off x="468313" y="5257800"/>
          <a:ext cx="4762500" cy="965200"/>
        </p:xfrm>
        <a:graphic>
          <a:graphicData uri="http://schemas.openxmlformats.org/presentationml/2006/ole">
            <mc:AlternateContent xmlns:mc="http://schemas.openxmlformats.org/markup-compatibility/2006">
              <mc:Choice xmlns:v="urn:schemas-microsoft-com:vml" Requires="v">
                <p:oleObj spid="_x0000_s24628" name="Document" r:id="rId6" imgW="4763063" imgH="964988" progId="Word.Document.8">
                  <p:embed/>
                </p:oleObj>
              </mc:Choice>
              <mc:Fallback>
                <p:oleObj name="Document" r:id="rId6" imgW="4763063" imgH="964988" progId="Word.Document.8">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8313" y="5257800"/>
                        <a:ext cx="4762500" cy="96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229600" cy="685800"/>
          </a:xfrm>
        </p:spPr>
        <p:txBody>
          <a:bodyPr/>
          <a:lstStyle/>
          <a:p>
            <a:r>
              <a:rPr lang="en-US" altLang="en-US" sz="4000"/>
              <a:t>Filament Observations</a:t>
            </a:r>
            <a:endParaRPr lang="en-US" altLang="en-US"/>
          </a:p>
        </p:txBody>
      </p:sp>
      <p:sp>
        <p:nvSpPr>
          <p:cNvPr id="25603" name="Text Box 3"/>
          <p:cNvSpPr txBox="1">
            <a:spLocks noChangeArrowheads="1"/>
          </p:cNvSpPr>
          <p:nvPr/>
        </p:nvSpPr>
        <p:spPr bwMode="auto">
          <a:xfrm>
            <a:off x="838200" y="1371600"/>
            <a:ext cx="784860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90000"/>
              </a:lnSpc>
            </a:pPr>
            <a:r>
              <a:rPr lang="en-US" altLang="en-US" sz="2400">
                <a:latin typeface="Times New Roman" pitchFamily="18" charset="0"/>
              </a:rPr>
              <a:t>Obtained at the Swedish Vacuum Solar Telescope, La Palma, using the Lockheed Tunable Filter in H</a:t>
            </a:r>
            <a:r>
              <a:rPr lang="en-US" altLang="en-US" sz="2400">
                <a:latin typeface="Times New Roman" pitchFamily="18" charset="0"/>
                <a:sym typeface="Symbol" pitchFamily="18" charset="2"/>
              </a:rPr>
              <a:t> </a:t>
            </a:r>
            <a:r>
              <a:rPr lang="en-US" altLang="en-US" sz="2400">
                <a:latin typeface="Times New Roman" pitchFamily="18" charset="0"/>
              </a:rPr>
              <a:t>(1998, June 21):</a:t>
            </a:r>
          </a:p>
        </p:txBody>
      </p:sp>
      <p:pic>
        <p:nvPicPr>
          <p:cNvPr id="25604" name="Picture 4" descr="fila1_ag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133600"/>
            <a:ext cx="5562600" cy="4092575"/>
          </a:xfrm>
          <a:prstGeom prst="rect">
            <a:avLst/>
          </a:prstGeom>
          <a:noFill/>
          <a:extLst>
            <a:ext uri="{909E8E84-426E-40DD-AFC4-6F175D3DCCD1}">
              <a14:hiddenFill xmlns:a14="http://schemas.microsoft.com/office/drawing/2010/main">
                <a:solidFill>
                  <a:srgbClr val="FFFFFF"/>
                </a:solidFill>
              </a14:hiddenFill>
            </a:ext>
          </a:extLst>
        </p:spPr>
      </p:pic>
      <p:sp>
        <p:nvSpPr>
          <p:cNvPr id="25605" name="Text Box 5"/>
          <p:cNvSpPr txBox="1">
            <a:spLocks noChangeArrowheads="1"/>
          </p:cNvSpPr>
          <p:nvPr/>
        </p:nvSpPr>
        <p:spPr bwMode="auto">
          <a:xfrm>
            <a:off x="6781800" y="5638800"/>
            <a:ext cx="136525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600">
                <a:latin typeface="Times New Roman" pitchFamily="18" charset="0"/>
              </a:rPr>
              <a:t>H</a:t>
            </a:r>
            <a:r>
              <a:rPr lang="en-US" altLang="en-US" sz="1600">
                <a:latin typeface="Times New Roman" pitchFamily="18" charset="0"/>
                <a:sym typeface="Symbol" pitchFamily="18" charset="2"/>
              </a:rPr>
              <a:t> line center</a:t>
            </a:r>
          </a:p>
          <a:p>
            <a:pPr eaLnBrk="0" hangingPunct="0"/>
            <a:r>
              <a:rPr lang="en-US" altLang="en-US" sz="1600">
                <a:latin typeface="Times New Roman" pitchFamily="18" charset="0"/>
              </a:rPr>
              <a:t>18:15:47 UT</a:t>
            </a:r>
            <a:endParaRPr lang="en-US" altLang="en-US" sz="2400">
              <a:latin typeface="Times New Roman" pitchFamily="18" charset="0"/>
            </a:endParaRPr>
          </a:p>
        </p:txBody>
      </p:sp>
      <p:sp>
        <p:nvSpPr>
          <p:cNvPr id="25606" name="Text Box 6"/>
          <p:cNvSpPr txBox="1">
            <a:spLocks noChangeArrowheads="1"/>
          </p:cNvSpPr>
          <p:nvPr/>
        </p:nvSpPr>
        <p:spPr bwMode="auto">
          <a:xfrm>
            <a:off x="6858000" y="2133600"/>
            <a:ext cx="16129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a:latin typeface="Times New Roman" pitchFamily="18" charset="0"/>
              </a:rPr>
              <a:t>filament “barb”</a:t>
            </a:r>
          </a:p>
        </p:txBody>
      </p:sp>
      <p:sp>
        <p:nvSpPr>
          <p:cNvPr id="25607" name="Text Box 7"/>
          <p:cNvSpPr txBox="1">
            <a:spLocks noChangeArrowheads="1"/>
          </p:cNvSpPr>
          <p:nvPr/>
        </p:nvSpPr>
        <p:spPr bwMode="auto">
          <a:xfrm>
            <a:off x="6842125" y="2781300"/>
            <a:ext cx="15875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a:latin typeface="Times New Roman" pitchFamily="18" charset="0"/>
              </a:rPr>
              <a:t>parallel threads</a:t>
            </a:r>
          </a:p>
        </p:txBody>
      </p:sp>
      <p:sp>
        <p:nvSpPr>
          <p:cNvPr id="25608" name="Line 8"/>
          <p:cNvSpPr>
            <a:spLocks noChangeShapeType="1"/>
          </p:cNvSpPr>
          <p:nvPr/>
        </p:nvSpPr>
        <p:spPr bwMode="auto">
          <a:xfrm flipH="1">
            <a:off x="5486400" y="2971800"/>
            <a:ext cx="1371600" cy="3810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09" name="Line 9"/>
          <p:cNvSpPr>
            <a:spLocks noChangeShapeType="1"/>
          </p:cNvSpPr>
          <p:nvPr/>
        </p:nvSpPr>
        <p:spPr bwMode="auto">
          <a:xfrm flipH="1">
            <a:off x="3657600" y="2286000"/>
            <a:ext cx="3200400" cy="8382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10" name="Text Box 10"/>
          <p:cNvSpPr txBox="1">
            <a:spLocks noChangeArrowheads="1"/>
          </p:cNvSpPr>
          <p:nvPr/>
        </p:nvSpPr>
        <p:spPr bwMode="auto">
          <a:xfrm>
            <a:off x="6858000" y="4191000"/>
            <a:ext cx="15478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600">
                <a:latin typeface="Times New Roman" pitchFamily="18" charset="0"/>
              </a:rPr>
              <a:t>network element</a:t>
            </a:r>
          </a:p>
        </p:txBody>
      </p:sp>
      <p:sp>
        <p:nvSpPr>
          <p:cNvPr id="25611" name="Line 11"/>
          <p:cNvSpPr>
            <a:spLocks noChangeShapeType="1"/>
          </p:cNvSpPr>
          <p:nvPr/>
        </p:nvSpPr>
        <p:spPr bwMode="auto">
          <a:xfrm flipH="1">
            <a:off x="6400800" y="4419600"/>
            <a:ext cx="457200" cy="6096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457200"/>
            <a:ext cx="7772400" cy="838200"/>
          </a:xfrm>
        </p:spPr>
        <p:txBody>
          <a:bodyPr/>
          <a:lstStyle/>
          <a:p>
            <a:r>
              <a:rPr lang="en-US" altLang="en-US" sz="4000"/>
              <a:t>Filament Observations</a:t>
            </a:r>
            <a:endParaRPr lang="en-US" altLang="en-US"/>
          </a:p>
        </p:txBody>
      </p:sp>
      <p:sp>
        <p:nvSpPr>
          <p:cNvPr id="26627" name="Text Box 3"/>
          <p:cNvSpPr txBox="1">
            <a:spLocks noChangeArrowheads="1"/>
          </p:cNvSpPr>
          <p:nvPr/>
        </p:nvSpPr>
        <p:spPr bwMode="auto">
          <a:xfrm>
            <a:off x="685800" y="1219200"/>
            <a:ext cx="784860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90000"/>
              </a:lnSpc>
            </a:pPr>
            <a:r>
              <a:rPr lang="en-US" altLang="en-US" sz="2400">
                <a:latin typeface="Times New Roman" pitchFamily="18" charset="0"/>
              </a:rPr>
              <a:t>Dopplergrams based on off-band H</a:t>
            </a:r>
            <a:r>
              <a:rPr lang="en-US" altLang="en-US" sz="2400">
                <a:latin typeface="Times New Roman" pitchFamily="18" charset="0"/>
                <a:sym typeface="Symbol" pitchFamily="18" charset="2"/>
              </a:rPr>
              <a:t> </a:t>
            </a:r>
            <a:r>
              <a:rPr lang="en-US" altLang="en-US" sz="2400">
                <a:latin typeface="Times New Roman" pitchFamily="18" charset="0"/>
              </a:rPr>
              <a:t>images (</a:t>
            </a:r>
            <a:r>
              <a:rPr lang="en-US" altLang="en-US" sz="2400">
                <a:latin typeface="Times New Roman" pitchFamily="18" charset="0"/>
                <a:sym typeface="Symbol" pitchFamily="18" charset="2"/>
              </a:rPr>
              <a:t></a:t>
            </a:r>
            <a:r>
              <a:rPr lang="en-US" altLang="en-US" sz="2400">
                <a:latin typeface="Times New Roman" pitchFamily="18" charset="0"/>
              </a:rPr>
              <a:t>0.3 Å) show threads within filament:</a:t>
            </a:r>
          </a:p>
        </p:txBody>
      </p:sp>
      <p:pic>
        <p:nvPicPr>
          <p:cNvPr id="26628" name="Picture 4" descr="fila2_ag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2057400"/>
            <a:ext cx="4786313" cy="4162425"/>
          </a:xfrm>
          <a:prstGeom prst="rect">
            <a:avLst/>
          </a:prstGeom>
          <a:noFill/>
          <a:extLst>
            <a:ext uri="{909E8E84-426E-40DD-AFC4-6F175D3DCCD1}">
              <a14:hiddenFill xmlns:a14="http://schemas.microsoft.com/office/drawing/2010/main">
                <a:solidFill>
                  <a:srgbClr val="FFFFFF"/>
                </a:solidFill>
              </a14:hiddenFill>
            </a:ext>
          </a:extLst>
        </p:spPr>
      </p:pic>
      <p:pic>
        <p:nvPicPr>
          <p:cNvPr id="26629" name="fila2a_agu.mpg">
            <a:hlinkClick r:id="" action="ppaction://media"/>
          </p:cNvPr>
          <p:cNvPicPr>
            <a:picLocks noChangeAspect="1" noChangeArrowheads="1"/>
          </p:cNvPicPr>
          <p:nvPr>
            <a:vide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5638800" y="2057400"/>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629"/>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6629"/>
                                        </p:tgtEl>
                                      </p:cBhvr>
                                    </p:cmd>
                                  </p:childTnLst>
                                </p:cTn>
                              </p:par>
                            </p:childTnLst>
                          </p:cTn>
                        </p:par>
                      </p:childTnLst>
                    </p:cTn>
                  </p:par>
                </p:childTnLst>
              </p:cTn>
              <p:nextCondLst>
                <p:cond evt="onClick" delay="0">
                  <p:tgtEl>
                    <p:spTgt spid="26629"/>
                  </p:tgtEl>
                </p:cond>
              </p:nextCondLst>
            </p:seq>
            <p:video>
              <p:cMediaNode>
                <p:cTn id="7" fill="hold" display="0">
                  <p:stCondLst>
                    <p:cond delay="indefinite"/>
                  </p:stCondLst>
                  <p:endCondLst>
                    <p:cond evt="onNext" delay="0">
                      <p:tgtEl>
                        <p:sldTgt/>
                      </p:tgtEl>
                    </p:cond>
                    <p:cond evt="onPrev" delay="0">
                      <p:tgtEl>
                        <p:sldTgt/>
                      </p:tgtEl>
                    </p:cond>
                  </p:endCondLst>
                </p:cTn>
                <p:tgtEl>
                  <p:spTgt spid="26629"/>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2"/>
          <p:cNvGraphicFramePr>
            <a:graphicFrameLocks noChangeAspect="1"/>
          </p:cNvGraphicFramePr>
          <p:nvPr/>
        </p:nvGraphicFramePr>
        <p:xfrm>
          <a:off x="3635375" y="260350"/>
          <a:ext cx="5241925" cy="7685088"/>
        </p:xfrm>
        <a:graphic>
          <a:graphicData uri="http://schemas.openxmlformats.org/presentationml/2006/ole">
            <mc:AlternateContent xmlns:mc="http://schemas.openxmlformats.org/markup-compatibility/2006">
              <mc:Choice xmlns:v="urn:schemas-microsoft-com:vml" Requires="v">
                <p:oleObj spid="_x0000_s28699" name="Document" r:id="rId3" imgW="5334841" imgH="7807942" progId="Word.Document.8">
                  <p:embed/>
                </p:oleObj>
              </mc:Choice>
              <mc:Fallback>
                <p:oleObj name="Document" r:id="rId3" imgW="5334841" imgH="7807942"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375" y="260350"/>
                        <a:ext cx="5241925" cy="768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8675" name="Picture 3" descr="wang_fg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3975"/>
            <a:ext cx="3349625" cy="6911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wang_fg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0"/>
            <a:ext cx="2781300" cy="65976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9699" name="Object 3"/>
          <p:cNvGraphicFramePr>
            <a:graphicFrameLocks noChangeAspect="1"/>
          </p:cNvGraphicFramePr>
          <p:nvPr/>
        </p:nvGraphicFramePr>
        <p:xfrm>
          <a:off x="3998913" y="327025"/>
          <a:ext cx="4681537" cy="6005513"/>
        </p:xfrm>
        <a:graphic>
          <a:graphicData uri="http://schemas.openxmlformats.org/presentationml/2006/ole">
            <mc:AlternateContent xmlns:mc="http://schemas.openxmlformats.org/markup-compatibility/2006">
              <mc:Choice xmlns:v="urn:schemas-microsoft-com:vml" Requires="v">
                <p:oleObj spid="_x0000_s29723" name="Document" r:id="rId4" imgW="4747966" imgH="6109428" progId="Word.Document.8">
                  <p:embed/>
                </p:oleObj>
              </mc:Choice>
              <mc:Fallback>
                <p:oleObj name="Document" r:id="rId4" imgW="4747966" imgH="6109428"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8913" y="327025"/>
                        <a:ext cx="4681537" cy="6005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ChangeAspect="1"/>
          </p:cNvGraphicFramePr>
          <p:nvPr>
            <p:extLst>
              <p:ext uri="{D42A27DB-BD31-4B8C-83A1-F6EECF244321}">
                <p14:modId xmlns:p14="http://schemas.microsoft.com/office/powerpoint/2010/main" val="2673694954"/>
              </p:ext>
            </p:extLst>
          </p:nvPr>
        </p:nvGraphicFramePr>
        <p:xfrm>
          <a:off x="98425" y="457200"/>
          <a:ext cx="4549775" cy="6008688"/>
        </p:xfrm>
        <a:graphic>
          <a:graphicData uri="http://schemas.openxmlformats.org/presentationml/2006/ole">
            <mc:AlternateContent xmlns:mc="http://schemas.openxmlformats.org/markup-compatibility/2006">
              <mc:Choice xmlns:v="urn:schemas-microsoft-com:vml" Requires="v">
                <p:oleObj spid="_x0000_s4130" name="Document" r:id="rId3" imgW="2739953" imgH="3630730" progId="Word.Document.8">
                  <p:embed/>
                </p:oleObj>
              </mc:Choice>
              <mc:Fallback>
                <p:oleObj name="Document" r:id="rId3" imgW="2739953" imgH="3630730" progId="Word.Document.8">
                  <p:embed/>
                  <p:pic>
                    <p:nvPicPr>
                      <p:cNvPr id="0" name="Object 2"/>
                      <p:cNvPicPr>
                        <a:picLocks noChangeAspect="1" noChangeArrowheads="1"/>
                      </p:cNvPicPr>
                      <p:nvPr/>
                    </p:nvPicPr>
                    <p:blipFill>
                      <a:blip r:embed="rId4"/>
                      <a:srcRect/>
                      <a:stretch>
                        <a:fillRect/>
                      </a:stretch>
                    </p:blipFill>
                    <p:spPr bwMode="auto">
                      <a:xfrm>
                        <a:off x="98425" y="457200"/>
                        <a:ext cx="4549775" cy="6008688"/>
                      </a:xfrm>
                      <a:prstGeom prst="rect">
                        <a:avLst/>
                      </a:prstGeom>
                      <a:noFill/>
                      <a:ln>
                        <a:noFill/>
                      </a:ln>
                      <a:effectLst/>
                      <a:extLst/>
                    </p:spPr>
                  </p:pic>
                </p:oleObj>
              </mc:Fallback>
            </mc:AlternateContent>
          </a:graphicData>
        </a:graphic>
      </p:graphicFrame>
      <p:pic>
        <p:nvPicPr>
          <p:cNvPr id="3" name="Picture 2" descr="3c37-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8780" y="1295400"/>
            <a:ext cx="4403449" cy="31813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Object 1"/>
          <p:cNvGraphicFramePr>
            <a:graphicFrameLocks noChangeAspect="1"/>
          </p:cNvGraphicFramePr>
          <p:nvPr>
            <p:extLst>
              <p:ext uri="{D42A27DB-BD31-4B8C-83A1-F6EECF244321}">
                <p14:modId xmlns:p14="http://schemas.microsoft.com/office/powerpoint/2010/main" val="2914191240"/>
              </p:ext>
            </p:extLst>
          </p:nvPr>
        </p:nvGraphicFramePr>
        <p:xfrm>
          <a:off x="131762" y="5257800"/>
          <a:ext cx="8859838" cy="2706688"/>
        </p:xfrm>
        <a:graphic>
          <a:graphicData uri="http://schemas.openxmlformats.org/presentationml/2006/ole">
            <mc:AlternateContent xmlns:mc="http://schemas.openxmlformats.org/markup-compatibility/2006">
              <mc:Choice xmlns:v="urn:schemas-microsoft-com:vml" Requires="v">
                <p:oleObj spid="_x0000_s4131" name="Document" r:id="rId6" imgW="5324645" imgH="1632659" progId="Word.Document.8">
                  <p:embed/>
                </p:oleObj>
              </mc:Choice>
              <mc:Fallback>
                <p:oleObj name="Document" r:id="rId6" imgW="5324645" imgH="1632659" progId="Word.Document.8">
                  <p:embed/>
                  <p:pic>
                    <p:nvPicPr>
                      <p:cNvPr id="0" name="Object 2"/>
                      <p:cNvPicPr>
                        <a:picLocks noChangeAspect="1" noChangeArrowheads="1"/>
                      </p:cNvPicPr>
                      <p:nvPr/>
                    </p:nvPicPr>
                    <p:blipFill>
                      <a:blip r:embed="rId7"/>
                      <a:srcRect/>
                      <a:stretch>
                        <a:fillRect/>
                      </a:stretch>
                    </p:blipFill>
                    <p:spPr bwMode="auto">
                      <a:xfrm>
                        <a:off x="131762" y="5257800"/>
                        <a:ext cx="8859838" cy="270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Object 2"/>
          <p:cNvGraphicFramePr>
            <a:graphicFrameLocks noChangeAspect="1"/>
          </p:cNvGraphicFramePr>
          <p:nvPr/>
        </p:nvGraphicFramePr>
        <p:xfrm>
          <a:off x="395288" y="549275"/>
          <a:ext cx="8424862" cy="2889250"/>
        </p:xfrm>
        <a:graphic>
          <a:graphicData uri="http://schemas.openxmlformats.org/presentationml/2006/ole">
            <mc:AlternateContent xmlns:mc="http://schemas.openxmlformats.org/markup-compatibility/2006">
              <mc:Choice xmlns:v="urn:schemas-microsoft-com:vml" Requires="v">
                <p:oleObj spid="_x0000_s30770" name="Document" r:id="rId3" imgW="6142630" imgH="2106314" progId="Word.Document.8">
                  <p:embed/>
                </p:oleObj>
              </mc:Choice>
              <mc:Fallback>
                <p:oleObj name="Document" r:id="rId3" imgW="6142630" imgH="2106314"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549275"/>
                        <a:ext cx="8424862" cy="288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23" name="Object 3"/>
          <p:cNvGraphicFramePr>
            <a:graphicFrameLocks noChangeAspect="1"/>
          </p:cNvGraphicFramePr>
          <p:nvPr/>
        </p:nvGraphicFramePr>
        <p:xfrm>
          <a:off x="971550" y="3357563"/>
          <a:ext cx="7200900" cy="3184525"/>
        </p:xfrm>
        <a:graphic>
          <a:graphicData uri="http://schemas.openxmlformats.org/presentationml/2006/ole">
            <mc:AlternateContent xmlns:mc="http://schemas.openxmlformats.org/markup-compatibility/2006">
              <mc:Choice xmlns:v="urn:schemas-microsoft-com:vml" Requires="v">
                <p:oleObj spid="_x0000_s30771" name="Document" r:id="rId5" imgW="4763063" imgH="2106314" progId="Word.Document.8">
                  <p:embed/>
                </p:oleObj>
              </mc:Choice>
              <mc:Fallback>
                <p:oleObj name="Document" r:id="rId5" imgW="4763063" imgH="2106314" progId="Word.Documen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550" y="3357563"/>
                        <a:ext cx="7200900" cy="318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anti_f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0"/>
            <a:ext cx="7943850" cy="52959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1747" name="Object 3"/>
          <p:cNvGraphicFramePr>
            <a:graphicFrameLocks noChangeAspect="1"/>
          </p:cNvGraphicFramePr>
          <p:nvPr/>
        </p:nvGraphicFramePr>
        <p:xfrm>
          <a:off x="430213" y="5327650"/>
          <a:ext cx="8713787" cy="1530350"/>
        </p:xfrm>
        <a:graphic>
          <a:graphicData uri="http://schemas.openxmlformats.org/presentationml/2006/ole">
            <mc:AlternateContent xmlns:mc="http://schemas.openxmlformats.org/markup-compatibility/2006">
              <mc:Choice xmlns:v="urn:schemas-microsoft-com:vml" Requires="v">
                <p:oleObj spid="_x0000_s31771" name="Document" r:id="rId4" imgW="5841411" imgH="1024849" progId="Word.Document.8">
                  <p:embed/>
                </p:oleObj>
              </mc:Choice>
              <mc:Fallback>
                <p:oleObj name="Document" r:id="rId4" imgW="5841411" imgH="1024849"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213" y="5327650"/>
                        <a:ext cx="8713787" cy="153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anti_fg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476250"/>
            <a:ext cx="3851275" cy="47164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2771" name="Object 3"/>
          <p:cNvGraphicFramePr>
            <a:graphicFrameLocks noChangeAspect="1"/>
          </p:cNvGraphicFramePr>
          <p:nvPr/>
        </p:nvGraphicFramePr>
        <p:xfrm>
          <a:off x="323850" y="6021388"/>
          <a:ext cx="9621838" cy="573087"/>
        </p:xfrm>
        <a:graphic>
          <a:graphicData uri="http://schemas.openxmlformats.org/presentationml/2006/ole">
            <mc:AlternateContent xmlns:mc="http://schemas.openxmlformats.org/markup-compatibility/2006">
              <mc:Choice xmlns:v="urn:schemas-microsoft-com:vml" Requires="v">
                <p:oleObj spid="_x0000_s32795" name="Document" r:id="rId4" imgW="5833863" imgH="355921" progId="Word.Document.8">
                  <p:embed/>
                </p:oleObj>
              </mc:Choice>
              <mc:Fallback>
                <p:oleObj name="Document" r:id="rId4" imgW="5833863" imgH="355921"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6021388"/>
                        <a:ext cx="9621838" cy="57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487362"/>
          </a:xfrm>
        </p:spPr>
        <p:txBody>
          <a:bodyPr/>
          <a:lstStyle/>
          <a:p>
            <a:r>
              <a:rPr lang="en-US" altLang="en-US" sz="4000" dirty="0">
                <a:latin typeface="Times New Roman" panose="02020603050405020304" pitchFamily="18" charset="0"/>
                <a:cs typeface="Times New Roman" panose="02020603050405020304" pitchFamily="18" charset="0"/>
              </a:rPr>
              <a:t>3D </a:t>
            </a:r>
            <a:r>
              <a:rPr lang="en-US" altLang="en-US" sz="4000" dirty="0" smtClean="0">
                <a:latin typeface="Times New Roman" panose="02020603050405020304" pitchFamily="18" charset="0"/>
                <a:cs typeface="Times New Roman" panose="02020603050405020304" pitchFamily="18" charset="0"/>
              </a:rPr>
              <a:t>modeling of prominences</a:t>
            </a:r>
            <a:endParaRPr lang="en-US" altLang="en-US" sz="4000" dirty="0">
              <a:latin typeface="Times New Roman" panose="02020603050405020304" pitchFamily="18" charset="0"/>
              <a:cs typeface="Times New Roman" panose="02020603050405020304" pitchFamily="18" charset="0"/>
            </a:endParaRPr>
          </a:p>
        </p:txBody>
      </p:sp>
      <p:pic>
        <p:nvPicPr>
          <p:cNvPr id="33795" name="Picture 3" descr="model4_ag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800" y="1600201"/>
            <a:ext cx="2131942"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 name="apjl514927f4_video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71800" y="962794"/>
            <a:ext cx="5780908" cy="3455978"/>
          </a:xfrm>
          <a:prstGeom prst="rect">
            <a:avLst/>
          </a:prstGeom>
        </p:spPr>
      </p:pic>
      <p:sp>
        <p:nvSpPr>
          <p:cNvPr id="4" name="TextBox 3"/>
          <p:cNvSpPr txBox="1"/>
          <p:nvPr/>
        </p:nvSpPr>
        <p:spPr>
          <a:xfrm>
            <a:off x="457200" y="4419600"/>
            <a:ext cx="8382000" cy="2123658"/>
          </a:xfrm>
          <a:prstGeom prst="rect">
            <a:avLst/>
          </a:prstGeom>
          <a:noFill/>
        </p:spPr>
        <p:txBody>
          <a:bodyPr wrap="square" rtlCol="0">
            <a:spAutoFit/>
          </a:bodyPr>
          <a:lstStyle/>
          <a:p>
            <a:r>
              <a:rPr lang="en-US" sz="1200" dirty="0">
                <a:latin typeface="AdvOTf9433e2d"/>
              </a:rPr>
              <a:t>Observations revealed rich dynamics within prominences, the cool </a:t>
            </a:r>
            <a:r>
              <a:rPr lang="en-US" sz="1200" dirty="0">
                <a:latin typeface="AdvTTab7e17fd"/>
              </a:rPr>
              <a:t>(</a:t>
            </a:r>
            <a:r>
              <a:rPr lang="en-US" sz="1200" dirty="0" smtClean="0">
                <a:latin typeface="AdvOTf9433e2d"/>
              </a:rPr>
              <a:t>10000</a:t>
            </a:r>
            <a:r>
              <a:rPr lang="en-US" sz="500" dirty="0" smtClean="0">
                <a:latin typeface="AdvOTf9433e2d"/>
              </a:rPr>
              <a:t> </a:t>
            </a:r>
            <a:r>
              <a:rPr lang="en-US" sz="1200" dirty="0">
                <a:latin typeface="AdvOTf9433e2d"/>
              </a:rPr>
              <a:t>K</a:t>
            </a:r>
            <a:r>
              <a:rPr lang="en-US" sz="1200" dirty="0">
                <a:latin typeface="AdvTTab7e17fd"/>
              </a:rPr>
              <a:t>)</a:t>
            </a:r>
            <a:r>
              <a:rPr lang="en-US" sz="1200" dirty="0">
                <a:latin typeface="AdvOTf9433e2d"/>
              </a:rPr>
              <a:t>, macroscopic </a:t>
            </a:r>
            <a:r>
              <a:rPr lang="en-US" sz="1200" dirty="0">
                <a:latin typeface="AdvTTab7e17fd"/>
              </a:rPr>
              <a:t>(</a:t>
            </a:r>
            <a:r>
              <a:rPr lang="en-US" sz="1200" dirty="0">
                <a:latin typeface="AdvOTf9433e2d"/>
              </a:rPr>
              <a:t>sizes of order 100Mm</a:t>
            </a:r>
            <a:r>
              <a:rPr lang="en-US" sz="1200" dirty="0">
                <a:latin typeface="AdvTTab7e17fd"/>
              </a:rPr>
              <a:t>)</a:t>
            </a:r>
          </a:p>
          <a:p>
            <a:r>
              <a:rPr lang="en-US" sz="1200" dirty="0">
                <a:latin typeface="AdvOTf9433e2d+20"/>
              </a:rPr>
              <a:t>“</a:t>
            </a:r>
            <a:r>
              <a:rPr lang="en-US" sz="1200" dirty="0">
                <a:latin typeface="AdvOTf9433e2d"/>
              </a:rPr>
              <a:t>clouds</a:t>
            </a:r>
            <a:r>
              <a:rPr lang="en-US" sz="1200" dirty="0">
                <a:latin typeface="AdvOTf9433e2d+20"/>
              </a:rPr>
              <a:t>” </a:t>
            </a:r>
            <a:r>
              <a:rPr lang="en-US" sz="1200" dirty="0">
                <a:latin typeface="AdvOTf9433e2d"/>
              </a:rPr>
              <a:t>in the million degree solar corona. Even quiescent prominences are continuously perturbed by hot, rising</a:t>
            </a:r>
          </a:p>
          <a:p>
            <a:r>
              <a:rPr lang="en-US" sz="1200" dirty="0">
                <a:latin typeface="AdvOTf9433e2d"/>
              </a:rPr>
              <a:t>bubbles. Since prominence matter is hundredfold denser than coronal plasma, this bubbling is related to Rayleigh</a:t>
            </a:r>
            <a:r>
              <a:rPr lang="en-US" sz="1200" dirty="0">
                <a:latin typeface="AdvOTf9433e2d+20"/>
              </a:rPr>
              <a:t>–</a:t>
            </a:r>
          </a:p>
          <a:p>
            <a:r>
              <a:rPr lang="en-US" sz="1200" dirty="0">
                <a:latin typeface="AdvOTf9433e2d"/>
              </a:rPr>
              <a:t>Taylor instabilities. </a:t>
            </a:r>
            <a:r>
              <a:rPr lang="en-US" sz="1200" dirty="0" smtClean="0">
                <a:latin typeface="AdvOTf9433e2d"/>
              </a:rPr>
              <a:t>The movie shows </a:t>
            </a:r>
            <a:r>
              <a:rPr lang="en-US" sz="1200" dirty="0">
                <a:latin typeface="AdvOTf9433e2d"/>
              </a:rPr>
              <a:t>true macroscopic simulations well into this bubbling phase, adopting an</a:t>
            </a:r>
          </a:p>
          <a:p>
            <a:r>
              <a:rPr lang="en-US" sz="1200" dirty="0">
                <a:latin typeface="AdvOTf9433e2d"/>
              </a:rPr>
              <a:t>MHD description from chromospheric layers up to 30Mm height. Our virtual prominences rapidly establish fully</a:t>
            </a:r>
          </a:p>
          <a:p>
            <a:r>
              <a:rPr lang="en-US" sz="1200" dirty="0">
                <a:latin typeface="AdvOTf9433e2d"/>
              </a:rPr>
              <a:t>nonlinear </a:t>
            </a:r>
            <a:r>
              <a:rPr lang="en-US" sz="1200" dirty="0">
                <a:latin typeface="AdvTTab7e17fd"/>
              </a:rPr>
              <a:t>(</a:t>
            </a:r>
            <a:r>
              <a:rPr lang="en-US" sz="1200" dirty="0">
                <a:latin typeface="AdvOTf9433e2d"/>
              </a:rPr>
              <a:t>magneto</a:t>
            </a:r>
            <a:r>
              <a:rPr lang="en-US" sz="1200" dirty="0">
                <a:latin typeface="AdvTTab7e17fd"/>
              </a:rPr>
              <a:t>)</a:t>
            </a:r>
            <a:r>
              <a:rPr lang="en-US" sz="1200" dirty="0">
                <a:latin typeface="AdvOTf9433e2d"/>
              </a:rPr>
              <a:t>convective motions where hot bubbles interplay with falling pillars, with dynamical details</a:t>
            </a:r>
          </a:p>
          <a:p>
            <a:r>
              <a:rPr lang="en-US" sz="1200" dirty="0">
                <a:latin typeface="AdvOTf9433e2d"/>
              </a:rPr>
              <a:t>including upwelling pillars forming within bubbles. </a:t>
            </a:r>
            <a:r>
              <a:rPr lang="en-US" sz="1200" dirty="0" smtClean="0">
                <a:latin typeface="AdvOTf9433e2d"/>
              </a:rPr>
              <a:t>The </a:t>
            </a:r>
            <a:r>
              <a:rPr lang="en-US" sz="1200" dirty="0">
                <a:latin typeface="AdvOTf9433e2d"/>
              </a:rPr>
              <a:t>simulations show impacting Rayleigh</a:t>
            </a:r>
            <a:r>
              <a:rPr lang="en-US" sz="1200" dirty="0">
                <a:latin typeface="AdvOTf9433e2d+20"/>
              </a:rPr>
              <a:t>–</a:t>
            </a:r>
            <a:r>
              <a:rPr lang="en-US" sz="1200" dirty="0">
                <a:latin typeface="AdvOTf9433e2d"/>
              </a:rPr>
              <a:t>Taylor </a:t>
            </a:r>
            <a:r>
              <a:rPr lang="en-US" sz="1200" dirty="0">
                <a:latin typeface="AdvOTf9433e2d+fb"/>
              </a:rPr>
              <a:t>fi</a:t>
            </a:r>
            <a:r>
              <a:rPr lang="en-US" sz="1200" dirty="0">
                <a:latin typeface="AdvOTf9433e2d"/>
              </a:rPr>
              <a:t>ngers</a:t>
            </a:r>
          </a:p>
          <a:p>
            <a:r>
              <a:rPr lang="en-US" sz="1200" dirty="0">
                <a:latin typeface="AdvOTf9433e2d"/>
              </a:rPr>
              <a:t>re</a:t>
            </a:r>
            <a:r>
              <a:rPr lang="en-US" sz="1200" dirty="0">
                <a:latin typeface="AdvOTf9433e2d+fb"/>
              </a:rPr>
              <a:t>fl</a:t>
            </a:r>
            <a:r>
              <a:rPr lang="en-US" sz="1200" dirty="0">
                <a:latin typeface="AdvOTf9433e2d"/>
              </a:rPr>
              <a:t>ecting on transition region plasma, ensuring that cool, dense chromospheric material gets mixed with</a:t>
            </a:r>
          </a:p>
          <a:p>
            <a:r>
              <a:rPr lang="en-US" sz="1200" dirty="0">
                <a:latin typeface="AdvOTf9433e2d"/>
              </a:rPr>
              <a:t>prominence matter up to very large heights. This offers an explanation for the return mass cycle mystery for</a:t>
            </a:r>
          </a:p>
          <a:p>
            <a:r>
              <a:rPr lang="en-US" sz="1200" dirty="0">
                <a:latin typeface="AdvOTf9433e2d"/>
              </a:rPr>
              <a:t>prominence material. Synthetic views at extreme ultraviolet wavelengths show remarkable agreement with</a:t>
            </a:r>
          </a:p>
          <a:p>
            <a:r>
              <a:rPr lang="en-US" sz="1200" dirty="0">
                <a:latin typeface="AdvOTf9433e2d"/>
              </a:rPr>
              <a:t>observations, with clear indications of shear-</a:t>
            </a:r>
            <a:r>
              <a:rPr lang="en-US" sz="1200" dirty="0">
                <a:latin typeface="AdvOTf9433e2d+fb"/>
              </a:rPr>
              <a:t>fl</a:t>
            </a:r>
            <a:r>
              <a:rPr lang="en-US" sz="1200" dirty="0">
                <a:latin typeface="AdvOTf9433e2d"/>
              </a:rPr>
              <a:t>ow induced fragmentations.</a:t>
            </a:r>
            <a:endParaRPr lang="en-US" sz="1200" dirty="0"/>
          </a:p>
        </p:txBody>
      </p:sp>
      <p:sp>
        <p:nvSpPr>
          <p:cNvPr id="5" name="TextBox 4"/>
          <p:cNvSpPr txBox="1"/>
          <p:nvPr/>
        </p:nvSpPr>
        <p:spPr>
          <a:xfrm>
            <a:off x="5867400" y="6543258"/>
            <a:ext cx="2362200" cy="307777"/>
          </a:xfrm>
          <a:prstGeom prst="rect">
            <a:avLst/>
          </a:prstGeom>
          <a:noFill/>
        </p:spPr>
        <p:txBody>
          <a:bodyPr wrap="square" rtlCol="0">
            <a:spAutoFit/>
          </a:bodyPr>
          <a:lstStyle/>
          <a:p>
            <a:r>
              <a:rPr lang="en-US" sz="1400" dirty="0" smtClean="0"/>
              <a:t>(</a:t>
            </a:r>
            <a:r>
              <a:rPr lang="en-US" sz="1400" dirty="0" err="1" smtClean="0"/>
              <a:t>Keppens</a:t>
            </a:r>
            <a:r>
              <a:rPr lang="en-US" sz="1400" dirty="0" smtClean="0"/>
              <a:t> et al 2015)</a:t>
            </a:r>
            <a:endParaRPr lang="en-US" sz="14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ltLang="en-US" b="1"/>
              <a:t>Chromosperic Structures</a:t>
            </a:r>
          </a:p>
        </p:txBody>
      </p:sp>
      <p:pic>
        <p:nvPicPr>
          <p:cNvPr id="34819" name="Picture 3" descr="fouk_fig7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268413"/>
            <a:ext cx="3906837" cy="504031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4820" name="Object 4"/>
          <p:cNvGraphicFramePr>
            <a:graphicFrameLocks noChangeAspect="1"/>
          </p:cNvGraphicFramePr>
          <p:nvPr/>
        </p:nvGraphicFramePr>
        <p:xfrm>
          <a:off x="5513388" y="1870075"/>
          <a:ext cx="2647950" cy="2374900"/>
        </p:xfrm>
        <a:graphic>
          <a:graphicData uri="http://schemas.openxmlformats.org/presentationml/2006/ole">
            <mc:AlternateContent xmlns:mc="http://schemas.openxmlformats.org/markup-compatibility/2006">
              <mc:Choice xmlns:v="urn:schemas-microsoft-com:vml" Requires="v">
                <p:oleObj spid="_x0000_s34844" name="Document" r:id="rId4" imgW="2687243" imgH="2419322" progId="Word.Document.8">
                  <p:embed/>
                </p:oleObj>
              </mc:Choice>
              <mc:Fallback>
                <p:oleObj name="Document" r:id="rId4" imgW="2687243" imgH="2419322" progId="Word.Documen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3388" y="1870075"/>
                        <a:ext cx="2647950" cy="237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fouk_fig4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257" y="0"/>
            <a:ext cx="8458200" cy="67602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3"/>
          <p:cNvSpPr txBox="1">
            <a:spLocks noChangeArrowheads="1"/>
          </p:cNvSpPr>
          <p:nvPr/>
        </p:nvSpPr>
        <p:spPr bwMode="auto">
          <a:xfrm>
            <a:off x="228600" y="5334000"/>
            <a:ext cx="27432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Times New Roman" pitchFamily="18" charset="0"/>
                <a:ea typeface="MS PGothic" pitchFamily="34" charset="-128"/>
              </a:defRPr>
            </a:lvl1pPr>
            <a:lvl2pPr marL="37931725" indent="-37474525">
              <a:defRPr sz="2800" b="1">
                <a:solidFill>
                  <a:schemeClr val="tx1"/>
                </a:solidFill>
                <a:latin typeface="Times New Roman" pitchFamily="18" charset="0"/>
                <a:ea typeface="MS PGothic" pitchFamily="34" charset="-128"/>
              </a:defRPr>
            </a:lvl2pPr>
            <a:lvl3pPr>
              <a:defRPr sz="2800" b="1">
                <a:solidFill>
                  <a:schemeClr val="tx1"/>
                </a:solidFill>
                <a:latin typeface="Times New Roman" pitchFamily="18" charset="0"/>
                <a:ea typeface="MS PGothic" pitchFamily="34" charset="-128"/>
              </a:defRPr>
            </a:lvl3pPr>
            <a:lvl4pPr>
              <a:defRPr sz="2800" b="1">
                <a:solidFill>
                  <a:schemeClr val="tx1"/>
                </a:solidFill>
                <a:latin typeface="Times New Roman" pitchFamily="18" charset="0"/>
                <a:ea typeface="MS PGothic" pitchFamily="34" charset="-128"/>
              </a:defRPr>
            </a:lvl4pPr>
            <a:lvl5pPr>
              <a:defRPr sz="2800" b="1">
                <a:solidFill>
                  <a:schemeClr val="tx1"/>
                </a:solidFill>
                <a:latin typeface="Times New Roman" pitchFamily="18" charset="0"/>
                <a:ea typeface="MS PGothic" pitchFamily="34" charset="-128"/>
              </a:defRPr>
            </a:lvl5pPr>
            <a:lvl6pPr marL="457200" eaLnBrk="0" fontAlgn="base" hangingPunct="0">
              <a:spcBef>
                <a:spcPct val="0"/>
              </a:spcBef>
              <a:spcAft>
                <a:spcPct val="0"/>
              </a:spcAft>
              <a:defRPr sz="2800" b="1">
                <a:solidFill>
                  <a:schemeClr val="tx1"/>
                </a:solidFill>
                <a:latin typeface="Times New Roman" pitchFamily="18" charset="0"/>
                <a:ea typeface="MS PGothic" pitchFamily="34" charset="-128"/>
              </a:defRPr>
            </a:lvl6pPr>
            <a:lvl7pPr marL="914400" eaLnBrk="0" fontAlgn="base" hangingPunct="0">
              <a:spcBef>
                <a:spcPct val="0"/>
              </a:spcBef>
              <a:spcAft>
                <a:spcPct val="0"/>
              </a:spcAft>
              <a:defRPr sz="2800" b="1">
                <a:solidFill>
                  <a:schemeClr val="tx1"/>
                </a:solidFill>
                <a:latin typeface="Times New Roman" pitchFamily="18" charset="0"/>
                <a:ea typeface="MS PGothic" pitchFamily="34" charset="-128"/>
              </a:defRPr>
            </a:lvl7pPr>
            <a:lvl8pPr marL="1371600" eaLnBrk="0" fontAlgn="base" hangingPunct="0">
              <a:spcBef>
                <a:spcPct val="0"/>
              </a:spcBef>
              <a:spcAft>
                <a:spcPct val="0"/>
              </a:spcAft>
              <a:defRPr sz="2800" b="1">
                <a:solidFill>
                  <a:schemeClr val="tx1"/>
                </a:solidFill>
                <a:latin typeface="Times New Roman" pitchFamily="18" charset="0"/>
                <a:ea typeface="MS PGothic" pitchFamily="34" charset="-128"/>
              </a:defRPr>
            </a:lvl8pPr>
            <a:lvl9pPr marL="1828800" eaLnBrk="0" fontAlgn="base" hangingPunct="0">
              <a:spcBef>
                <a:spcPct val="0"/>
              </a:spcBef>
              <a:spcAft>
                <a:spcPct val="0"/>
              </a:spcAft>
              <a:defRPr sz="2800" b="1">
                <a:solidFill>
                  <a:schemeClr val="tx1"/>
                </a:solidFill>
                <a:latin typeface="Times New Roman" pitchFamily="18" charset="0"/>
                <a:ea typeface="MS PGothic" pitchFamily="34" charset="-128"/>
              </a:defRPr>
            </a:lvl9pPr>
          </a:lstStyle>
          <a:p>
            <a:pPr>
              <a:spcBef>
                <a:spcPct val="50000"/>
              </a:spcBef>
            </a:pPr>
            <a:r>
              <a:rPr lang="en-US" altLang="en-US" sz="1800" dirty="0"/>
              <a:t>H</a:t>
            </a:r>
            <a:r>
              <a:rPr lang="el-GR" altLang="en-US" sz="1800" dirty="0">
                <a:cs typeface="Times New Roman" pitchFamily="18" charset="0"/>
              </a:rPr>
              <a:t>α</a:t>
            </a:r>
            <a:r>
              <a:rPr lang="en-US" altLang="en-US" sz="1800" dirty="0">
                <a:cs typeface="Times New Roman" pitchFamily="18" charset="0"/>
              </a:rPr>
              <a:t> line center imaging from the Swedish Solar Telescope, Courtesy of G. </a:t>
            </a:r>
            <a:r>
              <a:rPr lang="en-US" altLang="en-US" sz="1800" dirty="0" err="1">
                <a:cs typeface="Times New Roman" pitchFamily="18" charset="0"/>
              </a:rPr>
              <a:t>Scharmer</a:t>
            </a:r>
            <a:r>
              <a:rPr lang="en-US" altLang="en-US" sz="1800" dirty="0">
                <a:cs typeface="Times New Roman" pitchFamily="18" charset="0"/>
              </a:rPr>
              <a:t>, M. Carlsson</a:t>
            </a:r>
          </a:p>
        </p:txBody>
      </p:sp>
      <p:pic>
        <p:nvPicPr>
          <p:cNvPr id="2" name="halpha set2 04Oct2005 region dt5s[Low,480x360, Mp4].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38400" y="447340"/>
            <a:ext cx="6083693" cy="4581860"/>
          </a:xfrm>
          <a:prstGeom prst="rect">
            <a:avLst/>
          </a:prstGeom>
        </p:spPr>
      </p:pic>
    </p:spTree>
    <p:extLst>
      <p:ext uri="{BB962C8B-B14F-4D97-AF65-F5344CB8AC3E}">
        <p14:creationId xmlns:p14="http://schemas.microsoft.com/office/powerpoint/2010/main" val="2918681992"/>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descr="depontieu_cartoon09.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6958" y="1210235"/>
            <a:ext cx="9414115"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extBox 2"/>
          <p:cNvSpPr txBox="1">
            <a:spLocks noChangeArrowheads="1"/>
          </p:cNvSpPr>
          <p:nvPr/>
        </p:nvSpPr>
        <p:spPr bwMode="auto">
          <a:xfrm>
            <a:off x="1295400" y="5867400"/>
            <a:ext cx="6705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Times New Roman" pitchFamily="18" charset="0"/>
                <a:ea typeface="MS PGothic" pitchFamily="34" charset="-128"/>
              </a:defRPr>
            </a:lvl1pPr>
            <a:lvl2pPr marL="37931725" indent="-37474525">
              <a:defRPr sz="2800" b="1">
                <a:solidFill>
                  <a:schemeClr val="tx1"/>
                </a:solidFill>
                <a:latin typeface="Times New Roman" pitchFamily="18" charset="0"/>
                <a:ea typeface="MS PGothic" pitchFamily="34" charset="-128"/>
              </a:defRPr>
            </a:lvl2pPr>
            <a:lvl3pPr>
              <a:defRPr sz="2800" b="1">
                <a:solidFill>
                  <a:schemeClr val="tx1"/>
                </a:solidFill>
                <a:latin typeface="Times New Roman" pitchFamily="18" charset="0"/>
                <a:ea typeface="MS PGothic" pitchFamily="34" charset="-128"/>
              </a:defRPr>
            </a:lvl3pPr>
            <a:lvl4pPr>
              <a:defRPr sz="2800" b="1">
                <a:solidFill>
                  <a:schemeClr val="tx1"/>
                </a:solidFill>
                <a:latin typeface="Times New Roman" pitchFamily="18" charset="0"/>
                <a:ea typeface="MS PGothic" pitchFamily="34" charset="-128"/>
              </a:defRPr>
            </a:lvl4pPr>
            <a:lvl5pPr>
              <a:defRPr sz="2800" b="1">
                <a:solidFill>
                  <a:schemeClr val="tx1"/>
                </a:solidFill>
                <a:latin typeface="Times New Roman" pitchFamily="18" charset="0"/>
                <a:ea typeface="MS PGothic" pitchFamily="34" charset="-128"/>
              </a:defRPr>
            </a:lvl5pPr>
            <a:lvl6pPr marL="457200" eaLnBrk="0" fontAlgn="base" hangingPunct="0">
              <a:spcBef>
                <a:spcPct val="0"/>
              </a:spcBef>
              <a:spcAft>
                <a:spcPct val="0"/>
              </a:spcAft>
              <a:defRPr sz="2800" b="1">
                <a:solidFill>
                  <a:schemeClr val="tx1"/>
                </a:solidFill>
                <a:latin typeface="Times New Roman" pitchFamily="18" charset="0"/>
                <a:ea typeface="MS PGothic" pitchFamily="34" charset="-128"/>
              </a:defRPr>
            </a:lvl6pPr>
            <a:lvl7pPr marL="914400" eaLnBrk="0" fontAlgn="base" hangingPunct="0">
              <a:spcBef>
                <a:spcPct val="0"/>
              </a:spcBef>
              <a:spcAft>
                <a:spcPct val="0"/>
              </a:spcAft>
              <a:defRPr sz="2800" b="1">
                <a:solidFill>
                  <a:schemeClr val="tx1"/>
                </a:solidFill>
                <a:latin typeface="Times New Roman" pitchFamily="18" charset="0"/>
                <a:ea typeface="MS PGothic" pitchFamily="34" charset="-128"/>
              </a:defRPr>
            </a:lvl7pPr>
            <a:lvl8pPr marL="1371600" eaLnBrk="0" fontAlgn="base" hangingPunct="0">
              <a:spcBef>
                <a:spcPct val="0"/>
              </a:spcBef>
              <a:spcAft>
                <a:spcPct val="0"/>
              </a:spcAft>
              <a:defRPr sz="2800" b="1">
                <a:solidFill>
                  <a:schemeClr val="tx1"/>
                </a:solidFill>
                <a:latin typeface="Times New Roman" pitchFamily="18" charset="0"/>
                <a:ea typeface="MS PGothic" pitchFamily="34" charset="-128"/>
              </a:defRPr>
            </a:lvl8pPr>
            <a:lvl9pPr marL="1828800" eaLnBrk="0" fontAlgn="base" hangingPunct="0">
              <a:spcBef>
                <a:spcPct val="0"/>
              </a:spcBef>
              <a:spcAft>
                <a:spcPct val="0"/>
              </a:spcAft>
              <a:defRPr sz="2800" b="1">
                <a:solidFill>
                  <a:schemeClr val="tx1"/>
                </a:solidFill>
                <a:latin typeface="Times New Roman" pitchFamily="18" charset="0"/>
                <a:ea typeface="MS PGothic" pitchFamily="34" charset="-128"/>
              </a:defRPr>
            </a:lvl9pPr>
          </a:lstStyle>
          <a:p>
            <a:r>
              <a:rPr lang="en-US" altLang="en-US" sz="1600"/>
              <a:t>[ From De Pontieu, McIntosh, Hansteen, &amp; Schrijver, ApJ 701, L1 (2009) ]</a:t>
            </a:r>
          </a:p>
        </p:txBody>
      </p:sp>
      <p:sp>
        <p:nvSpPr>
          <p:cNvPr id="39940" name="TextBox 3"/>
          <p:cNvSpPr txBox="1">
            <a:spLocks noChangeArrowheads="1"/>
          </p:cNvSpPr>
          <p:nvPr/>
        </p:nvSpPr>
        <p:spPr bwMode="auto">
          <a:xfrm>
            <a:off x="609600" y="304800"/>
            <a:ext cx="800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Times New Roman" pitchFamily="18" charset="0"/>
                <a:ea typeface="MS PGothic" pitchFamily="34" charset="-128"/>
              </a:defRPr>
            </a:lvl1pPr>
            <a:lvl2pPr marL="37931725" indent="-37474525">
              <a:defRPr sz="2800" b="1">
                <a:solidFill>
                  <a:schemeClr val="tx1"/>
                </a:solidFill>
                <a:latin typeface="Times New Roman" pitchFamily="18" charset="0"/>
                <a:ea typeface="MS PGothic" pitchFamily="34" charset="-128"/>
              </a:defRPr>
            </a:lvl2pPr>
            <a:lvl3pPr>
              <a:defRPr sz="2800" b="1">
                <a:solidFill>
                  <a:schemeClr val="tx1"/>
                </a:solidFill>
                <a:latin typeface="Times New Roman" pitchFamily="18" charset="0"/>
                <a:ea typeface="MS PGothic" pitchFamily="34" charset="-128"/>
              </a:defRPr>
            </a:lvl3pPr>
            <a:lvl4pPr>
              <a:defRPr sz="2800" b="1">
                <a:solidFill>
                  <a:schemeClr val="tx1"/>
                </a:solidFill>
                <a:latin typeface="Times New Roman" pitchFamily="18" charset="0"/>
                <a:ea typeface="MS PGothic" pitchFamily="34" charset="-128"/>
              </a:defRPr>
            </a:lvl4pPr>
            <a:lvl5pPr>
              <a:defRPr sz="2800" b="1">
                <a:solidFill>
                  <a:schemeClr val="tx1"/>
                </a:solidFill>
                <a:latin typeface="Times New Roman" pitchFamily="18" charset="0"/>
                <a:ea typeface="MS PGothic" pitchFamily="34" charset="-128"/>
              </a:defRPr>
            </a:lvl5pPr>
            <a:lvl6pPr marL="457200" eaLnBrk="0" fontAlgn="base" hangingPunct="0">
              <a:spcBef>
                <a:spcPct val="0"/>
              </a:spcBef>
              <a:spcAft>
                <a:spcPct val="0"/>
              </a:spcAft>
              <a:defRPr sz="2800" b="1">
                <a:solidFill>
                  <a:schemeClr val="tx1"/>
                </a:solidFill>
                <a:latin typeface="Times New Roman" pitchFamily="18" charset="0"/>
                <a:ea typeface="MS PGothic" pitchFamily="34" charset="-128"/>
              </a:defRPr>
            </a:lvl6pPr>
            <a:lvl7pPr marL="914400" eaLnBrk="0" fontAlgn="base" hangingPunct="0">
              <a:spcBef>
                <a:spcPct val="0"/>
              </a:spcBef>
              <a:spcAft>
                <a:spcPct val="0"/>
              </a:spcAft>
              <a:defRPr sz="2800" b="1">
                <a:solidFill>
                  <a:schemeClr val="tx1"/>
                </a:solidFill>
                <a:latin typeface="Times New Roman" pitchFamily="18" charset="0"/>
                <a:ea typeface="MS PGothic" pitchFamily="34" charset="-128"/>
              </a:defRPr>
            </a:lvl7pPr>
            <a:lvl8pPr marL="1371600" eaLnBrk="0" fontAlgn="base" hangingPunct="0">
              <a:spcBef>
                <a:spcPct val="0"/>
              </a:spcBef>
              <a:spcAft>
                <a:spcPct val="0"/>
              </a:spcAft>
              <a:defRPr sz="2800" b="1">
                <a:solidFill>
                  <a:schemeClr val="tx1"/>
                </a:solidFill>
                <a:latin typeface="Times New Roman" pitchFamily="18" charset="0"/>
                <a:ea typeface="MS PGothic" pitchFamily="34" charset="-128"/>
              </a:defRPr>
            </a:lvl8pPr>
            <a:lvl9pPr marL="1828800" eaLnBrk="0" fontAlgn="base" hangingPunct="0">
              <a:spcBef>
                <a:spcPct val="0"/>
              </a:spcBef>
              <a:spcAft>
                <a:spcPct val="0"/>
              </a:spcAft>
              <a:defRPr sz="2800" b="1">
                <a:solidFill>
                  <a:schemeClr val="tx1"/>
                </a:solidFill>
                <a:latin typeface="Times New Roman" pitchFamily="18" charset="0"/>
                <a:ea typeface="MS PGothic" pitchFamily="34" charset="-128"/>
              </a:defRPr>
            </a:lvl9pPr>
          </a:lstStyle>
          <a:p>
            <a:pPr algn="ctr"/>
            <a:r>
              <a:rPr lang="en-US" altLang="en-US">
                <a:solidFill>
                  <a:srgbClr val="000099"/>
                </a:solidFill>
              </a:rPr>
              <a:t>Spicule Dynamics</a:t>
            </a:r>
          </a:p>
        </p:txBody>
      </p:sp>
    </p:spTree>
    <p:extLst>
      <p:ext uri="{BB962C8B-B14F-4D97-AF65-F5344CB8AC3E}">
        <p14:creationId xmlns:p14="http://schemas.microsoft.com/office/powerpoint/2010/main" val="9690426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866" name="Object 2"/>
          <p:cNvGraphicFramePr>
            <a:graphicFrameLocks noChangeAspect="1"/>
          </p:cNvGraphicFramePr>
          <p:nvPr>
            <p:extLst>
              <p:ext uri="{D42A27DB-BD31-4B8C-83A1-F6EECF244321}">
                <p14:modId xmlns:p14="http://schemas.microsoft.com/office/powerpoint/2010/main" val="3210797426"/>
              </p:ext>
            </p:extLst>
          </p:nvPr>
        </p:nvGraphicFramePr>
        <p:xfrm>
          <a:off x="393700" y="254000"/>
          <a:ext cx="8170863" cy="1631950"/>
        </p:xfrm>
        <a:graphic>
          <a:graphicData uri="http://schemas.openxmlformats.org/presentationml/2006/ole">
            <mc:AlternateContent xmlns:mc="http://schemas.openxmlformats.org/markup-compatibility/2006">
              <mc:Choice xmlns:v="urn:schemas-microsoft-com:vml" Requires="v">
                <p:oleObj spid="_x0000_s36915" name="Document" r:id="rId3" imgW="5848011" imgH="1172038" progId="Word.Document.8">
                  <p:embed/>
                </p:oleObj>
              </mc:Choice>
              <mc:Fallback>
                <p:oleObj name="Document" r:id="rId3" imgW="5848011" imgH="1172038" progId="Word.Document.8">
                  <p:embed/>
                  <p:pic>
                    <p:nvPicPr>
                      <p:cNvPr id="0" name="Object 2"/>
                      <p:cNvPicPr>
                        <a:picLocks noChangeAspect="1" noChangeArrowheads="1"/>
                      </p:cNvPicPr>
                      <p:nvPr/>
                    </p:nvPicPr>
                    <p:blipFill>
                      <a:blip r:embed="rId4"/>
                      <a:srcRect/>
                      <a:stretch>
                        <a:fillRect/>
                      </a:stretch>
                    </p:blipFill>
                    <p:spPr bwMode="auto">
                      <a:xfrm>
                        <a:off x="393700" y="254000"/>
                        <a:ext cx="8170863" cy="163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6867" name="Picture 3" descr="zirin_Image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916113"/>
            <a:ext cx="9563100" cy="22606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6868" name="Object 4"/>
          <p:cNvGraphicFramePr>
            <a:graphicFrameLocks noChangeAspect="1"/>
          </p:cNvGraphicFramePr>
          <p:nvPr>
            <p:extLst>
              <p:ext uri="{D42A27DB-BD31-4B8C-83A1-F6EECF244321}">
                <p14:modId xmlns:p14="http://schemas.microsoft.com/office/powerpoint/2010/main" val="1845299089"/>
              </p:ext>
            </p:extLst>
          </p:nvPr>
        </p:nvGraphicFramePr>
        <p:xfrm>
          <a:off x="152400" y="4209370"/>
          <a:ext cx="8831262" cy="2894012"/>
        </p:xfrm>
        <a:graphic>
          <a:graphicData uri="http://schemas.openxmlformats.org/presentationml/2006/ole">
            <mc:AlternateContent xmlns:mc="http://schemas.openxmlformats.org/markup-compatibility/2006">
              <mc:Choice xmlns:v="urn:schemas-microsoft-com:vml" Requires="v">
                <p:oleObj spid="_x0000_s36916" name="Document" r:id="rId6" imgW="6395175" imgH="2088435" progId="Word.Document.8">
                  <p:embed/>
                </p:oleObj>
              </mc:Choice>
              <mc:Fallback>
                <p:oleObj name="Document" r:id="rId6" imgW="6395175" imgH="2088435" progId="Word.Document.8">
                  <p:embed/>
                  <p:pic>
                    <p:nvPicPr>
                      <p:cNvPr id="0" name="Object 4"/>
                      <p:cNvPicPr>
                        <a:picLocks noChangeAspect="1" noChangeArrowheads="1"/>
                      </p:cNvPicPr>
                      <p:nvPr/>
                    </p:nvPicPr>
                    <p:blipFill>
                      <a:blip r:embed="rId7"/>
                      <a:srcRect/>
                      <a:stretch>
                        <a:fillRect/>
                      </a:stretch>
                    </p:blipFill>
                    <p:spPr bwMode="auto">
                      <a:xfrm>
                        <a:off x="152400" y="4209370"/>
                        <a:ext cx="8831262" cy="289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6690530" y="6550223"/>
            <a:ext cx="2103461" cy="307777"/>
          </a:xfrm>
          <a:prstGeom prst="rect">
            <a:avLst/>
          </a:prstGeom>
          <a:noFill/>
        </p:spPr>
        <p:txBody>
          <a:bodyPr wrap="none" rtlCol="0">
            <a:spAutoFit/>
          </a:bodyPr>
          <a:lstStyle/>
          <a:p>
            <a:r>
              <a:rPr lang="en-US" sz="1400" dirty="0" smtClean="0"/>
              <a:t>(</a:t>
            </a:r>
            <a:r>
              <a:rPr lang="en-US" sz="1400" dirty="0" err="1" smtClean="0"/>
              <a:t>Zirin</a:t>
            </a:r>
            <a:r>
              <a:rPr lang="en-US" sz="1400" dirty="0" smtClean="0"/>
              <a:t> &amp; Cameron, 1997)</a:t>
            </a:r>
            <a:endParaRPr lang="en-US" sz="14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890" name="Object 2"/>
          <p:cNvGraphicFramePr>
            <a:graphicFrameLocks noChangeAspect="1"/>
          </p:cNvGraphicFramePr>
          <p:nvPr>
            <p:extLst>
              <p:ext uri="{D42A27DB-BD31-4B8C-83A1-F6EECF244321}">
                <p14:modId xmlns:p14="http://schemas.microsoft.com/office/powerpoint/2010/main" val="2614850960"/>
              </p:ext>
            </p:extLst>
          </p:nvPr>
        </p:nvGraphicFramePr>
        <p:xfrm>
          <a:off x="381000" y="914400"/>
          <a:ext cx="8599487" cy="4814888"/>
        </p:xfrm>
        <a:graphic>
          <a:graphicData uri="http://schemas.openxmlformats.org/presentationml/2006/ole">
            <mc:AlternateContent xmlns:mc="http://schemas.openxmlformats.org/markup-compatibility/2006">
              <mc:Choice xmlns:v="urn:schemas-microsoft-com:vml" Requires="v">
                <p:oleObj spid="_x0000_s37914" name="Document" r:id="rId3" imgW="5949844" imgH="3747205" progId="Word.Document.8">
                  <p:embed/>
                </p:oleObj>
              </mc:Choice>
              <mc:Fallback>
                <p:oleObj name="Document" r:id="rId3" imgW="5949844" imgH="3747205" progId="Word.Document.8">
                  <p:embed/>
                  <p:pic>
                    <p:nvPicPr>
                      <p:cNvPr id="0" name="Object 2"/>
                      <p:cNvPicPr>
                        <a:picLocks noChangeAspect="1" noChangeArrowheads="1"/>
                      </p:cNvPicPr>
                      <p:nvPr/>
                    </p:nvPicPr>
                    <p:blipFill>
                      <a:blip r:embed="rId4"/>
                      <a:srcRect/>
                      <a:stretch>
                        <a:fillRect/>
                      </a:stretch>
                    </p:blipFill>
                    <p:spPr bwMode="auto">
                      <a:xfrm>
                        <a:off x="381000" y="914400"/>
                        <a:ext cx="8599487" cy="481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hoto_tab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0788" y="0"/>
            <a:ext cx="4408487" cy="52355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147" name="Object 3"/>
          <p:cNvGraphicFramePr>
            <a:graphicFrameLocks noChangeAspect="1"/>
          </p:cNvGraphicFramePr>
          <p:nvPr/>
        </p:nvGraphicFramePr>
        <p:xfrm>
          <a:off x="684213" y="5051425"/>
          <a:ext cx="7991475" cy="1560513"/>
        </p:xfrm>
        <a:graphic>
          <a:graphicData uri="http://schemas.openxmlformats.org/presentationml/2006/ole">
            <mc:AlternateContent xmlns:mc="http://schemas.openxmlformats.org/markup-compatibility/2006">
              <mc:Choice xmlns:v="urn:schemas-microsoft-com:vml" Requires="v">
                <p:oleObj spid="_x0000_s6171" name="Document" r:id="rId4" imgW="4493476" imgH="877360" progId="Word.Document.8">
                  <p:embed/>
                </p:oleObj>
              </mc:Choice>
              <mc:Fallback>
                <p:oleObj name="Document" r:id="rId4" imgW="4493476" imgH="877360"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5051425"/>
                        <a:ext cx="7991475" cy="156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zirin_Image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908050"/>
            <a:ext cx="8128000" cy="37020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9939" name="Object 3"/>
          <p:cNvGraphicFramePr>
            <a:graphicFrameLocks noChangeAspect="1"/>
          </p:cNvGraphicFramePr>
          <p:nvPr/>
        </p:nvGraphicFramePr>
        <p:xfrm>
          <a:off x="179388" y="4941888"/>
          <a:ext cx="8964612" cy="1220787"/>
        </p:xfrm>
        <a:graphic>
          <a:graphicData uri="http://schemas.openxmlformats.org/presentationml/2006/ole">
            <mc:AlternateContent xmlns:mc="http://schemas.openxmlformats.org/markup-compatibility/2006">
              <mc:Choice xmlns:v="urn:schemas-microsoft-com:vml" Requires="v">
                <p:oleObj spid="_x0000_s39963" name="Document" r:id="rId4" imgW="5841411" imgH="795863" progId="Word.Document.8">
                  <p:embed/>
                </p:oleObj>
              </mc:Choice>
              <mc:Fallback>
                <p:oleObj name="Document" r:id="rId4" imgW="5841411" imgH="795863"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4941888"/>
                        <a:ext cx="8964612" cy="1220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zirin_Image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333375"/>
            <a:ext cx="6372225" cy="46609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0963" name="Object 3"/>
          <p:cNvGraphicFramePr>
            <a:graphicFrameLocks noChangeAspect="1"/>
          </p:cNvGraphicFramePr>
          <p:nvPr/>
        </p:nvGraphicFramePr>
        <p:xfrm>
          <a:off x="323850" y="4941888"/>
          <a:ext cx="8820150" cy="1544637"/>
        </p:xfrm>
        <a:graphic>
          <a:graphicData uri="http://schemas.openxmlformats.org/presentationml/2006/ole">
            <mc:AlternateContent xmlns:mc="http://schemas.openxmlformats.org/markup-compatibility/2006">
              <mc:Choice xmlns:v="urn:schemas-microsoft-com:vml" Requires="v">
                <p:oleObj spid="_x0000_s40987" name="Document" r:id="rId4" imgW="5841411" imgH="1023767" progId="Word.Document.8">
                  <p:embed/>
                </p:oleObj>
              </mc:Choice>
              <mc:Fallback>
                <p:oleObj name="Document" r:id="rId4" imgW="5841411" imgH="1023767"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4941888"/>
                        <a:ext cx="8820150" cy="154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eit_jop057_19961210_a.avi">
            <a:hlinkClick r:id="" action="ppaction://media"/>
          </p:cNvPr>
          <p:cNvPicPr>
            <a:picLocks noChangeAspect="1" noChangeArrowheads="1"/>
          </p:cNvPicPr>
          <p:nvPr>
            <a:vide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a:fillRect/>
          </a:stretch>
        </p:blipFill>
        <p:spPr bwMode="auto">
          <a:xfrm>
            <a:off x="900113" y="692150"/>
            <a:ext cx="7670800" cy="2876550"/>
          </a:xfrm>
          <a:prstGeom prst="rect">
            <a:avLst/>
          </a:prstGeom>
          <a:noFill/>
          <a:extLst>
            <a:ext uri="{909E8E84-426E-40DD-AFC4-6F175D3DCCD1}">
              <a14:hiddenFill xmlns:a14="http://schemas.microsoft.com/office/drawing/2010/main">
                <a:solidFill>
                  <a:srgbClr val="FFFFFF"/>
                </a:solidFill>
              </a14:hiddenFill>
            </a:ext>
          </a:extLst>
        </p:spPr>
      </p:pic>
      <p:sp>
        <p:nvSpPr>
          <p:cNvPr id="43011" name="Text Box 3"/>
          <p:cNvSpPr txBox="1">
            <a:spLocks noChangeArrowheads="1"/>
          </p:cNvSpPr>
          <p:nvPr/>
        </p:nvSpPr>
        <p:spPr bwMode="auto">
          <a:xfrm>
            <a:off x="2967038" y="4456113"/>
            <a:ext cx="1263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He II 284A</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301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3010"/>
                                        </p:tgtEl>
                                      </p:cBhvr>
                                    </p:cmd>
                                  </p:childTnLst>
                                </p:cTn>
                              </p:par>
                            </p:childTnLst>
                          </p:cTn>
                        </p:par>
                      </p:childTnLst>
                    </p:cTn>
                  </p:par>
                </p:childTnLst>
              </p:cTn>
              <p:nextCondLst>
                <p:cond evt="onClick" delay="0">
                  <p:tgtEl>
                    <p:spTgt spid="43010"/>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43010"/>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34" name="Object 2"/>
          <p:cNvGraphicFramePr>
            <a:graphicFrameLocks noChangeAspect="1"/>
          </p:cNvGraphicFramePr>
          <p:nvPr/>
        </p:nvGraphicFramePr>
        <p:xfrm>
          <a:off x="323850" y="404813"/>
          <a:ext cx="8543925" cy="6783387"/>
        </p:xfrm>
        <a:graphic>
          <a:graphicData uri="http://schemas.openxmlformats.org/presentationml/2006/ole">
            <mc:AlternateContent xmlns:mc="http://schemas.openxmlformats.org/markup-compatibility/2006">
              <mc:Choice xmlns:v="urn:schemas-microsoft-com:vml" Requires="v">
                <p:oleObj spid="_x0000_s44058" name="Document" r:id="rId3" imgW="6047404" imgH="4785710" progId="Word.Document.8">
                  <p:embed/>
                </p:oleObj>
              </mc:Choice>
              <mc:Fallback>
                <p:oleObj name="Document" r:id="rId3" imgW="6047404" imgH="4785710"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04813"/>
                        <a:ext cx="8543925" cy="678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kudoh_f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0"/>
            <a:ext cx="5116513" cy="56816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5059" name="Object 3"/>
          <p:cNvGraphicFramePr>
            <a:graphicFrameLocks noChangeAspect="1"/>
          </p:cNvGraphicFramePr>
          <p:nvPr/>
        </p:nvGraphicFramePr>
        <p:xfrm>
          <a:off x="1692275" y="6021388"/>
          <a:ext cx="5745163" cy="504825"/>
        </p:xfrm>
        <a:graphic>
          <a:graphicData uri="http://schemas.openxmlformats.org/presentationml/2006/ole">
            <mc:AlternateContent xmlns:mc="http://schemas.openxmlformats.org/markup-compatibility/2006">
              <mc:Choice xmlns:v="urn:schemas-microsoft-com:vml" Requires="v">
                <p:oleObj spid="_x0000_s45083" name="Document" r:id="rId4" imgW="5833863" imgH="525767" progId="Word.Document.8">
                  <p:embed/>
                </p:oleObj>
              </mc:Choice>
              <mc:Fallback>
                <p:oleObj name="Document" r:id="rId4" imgW="5833863" imgH="525767"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2275" y="6021388"/>
                        <a:ext cx="5745163"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kudoh_fg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404813"/>
            <a:ext cx="4516438" cy="64531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7107" name="Object 3"/>
          <p:cNvGraphicFramePr>
            <a:graphicFrameLocks noChangeAspect="1"/>
          </p:cNvGraphicFramePr>
          <p:nvPr/>
        </p:nvGraphicFramePr>
        <p:xfrm>
          <a:off x="5745163" y="1241425"/>
          <a:ext cx="2935287" cy="2840038"/>
        </p:xfrm>
        <a:graphic>
          <a:graphicData uri="http://schemas.openxmlformats.org/presentationml/2006/ole">
            <mc:AlternateContent xmlns:mc="http://schemas.openxmlformats.org/markup-compatibility/2006">
              <mc:Choice xmlns:v="urn:schemas-microsoft-com:vml" Requires="v">
                <p:oleObj spid="_x0000_s47131" name="Document" r:id="rId4" imgW="2979116" imgH="2885589" progId="Word.Document.8">
                  <p:embed/>
                </p:oleObj>
              </mc:Choice>
              <mc:Fallback>
                <p:oleObj name="Document" r:id="rId4" imgW="2979116" imgH="2885589"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5163" y="1241425"/>
                        <a:ext cx="2935287" cy="284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5" name="okamoto.mpg">
            <a:hlinkClick r:id="" action="ppaction://media"/>
          </p:cNvPr>
          <p:cNvPicPr>
            <a:picLocks noGrp="1" noChangeAspect="1" noChangeArrowheads="1"/>
          </p:cNvPicPr>
          <p:nvPr>
            <p:ph idx="1"/>
            <a:vide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a:fillRect/>
          </a:stretch>
        </p:blipFill>
        <p:spPr>
          <a:xfrm>
            <a:off x="669925" y="1911350"/>
            <a:ext cx="7802563" cy="3902075"/>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2"/>
          <p:cNvSpPr txBox="1">
            <a:spLocks noChangeArrowheads="1"/>
          </p:cNvSpPr>
          <p:nvPr/>
        </p:nvSpPr>
        <p:spPr bwMode="auto">
          <a:xfrm>
            <a:off x="457200" y="437217"/>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r>
              <a:rPr lang="en-US" altLang="en-US" sz="4000" dirty="0" smtClean="0"/>
              <a:t>Observation of atmospheric dynamics from Hinode</a:t>
            </a:r>
            <a:endParaRPr lang="en-US" altLang="en-US" sz="4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9468" fill="hold"/>
                                        <p:tgtEl>
                                          <p:spTgt spid="5120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1205"/>
                </p:tgtEl>
              </p:cMediaNode>
            </p:video>
            <p:seq concurrent="1" nextAc="seek">
              <p:cTn id="8" restart="whenNotActive" fill="hold" evtFilter="cancelBubble" nodeType="interactiveSeq">
                <p:stCondLst>
                  <p:cond evt="onClick" delay="0">
                    <p:tgtEl>
                      <p:spTgt spid="5120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51205"/>
                                        </p:tgtEl>
                                      </p:cBhvr>
                                    </p:cmd>
                                  </p:childTnLst>
                                </p:cTn>
                              </p:par>
                            </p:childTnLst>
                          </p:cTn>
                        </p:par>
                      </p:childTnLst>
                    </p:cTn>
                  </p:par>
                </p:childTnLst>
              </p:cTn>
              <p:nextCondLst>
                <p:cond evt="onClick" delay="0">
                  <p:tgtEl>
                    <p:spTgt spid="51205"/>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3500"/>
            <a:ext cx="7848600" cy="666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52400"/>
            <a:ext cx="7620000" cy="651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00050"/>
            <a:ext cx="8305800" cy="607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2"/>
          <p:cNvGraphicFramePr>
            <a:graphicFrameLocks noChangeAspect="1"/>
          </p:cNvGraphicFramePr>
          <p:nvPr/>
        </p:nvGraphicFramePr>
        <p:xfrm>
          <a:off x="1187450" y="404813"/>
          <a:ext cx="7131050" cy="1112837"/>
        </p:xfrm>
        <a:graphic>
          <a:graphicData uri="http://schemas.openxmlformats.org/presentationml/2006/ole">
            <mc:AlternateContent xmlns:mc="http://schemas.openxmlformats.org/markup-compatibility/2006">
              <mc:Choice xmlns:v="urn:schemas-microsoft-com:vml" Requires="v">
                <p:oleObj spid="_x0000_s7195" name="Document" r:id="rId3" imgW="4493476" imgH="701744" progId="Word.Document.8">
                  <p:embed/>
                </p:oleObj>
              </mc:Choice>
              <mc:Fallback>
                <p:oleObj name="Document" r:id="rId3" imgW="4493476" imgH="701744" progId="Word.Documen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404813"/>
                        <a:ext cx="7131050" cy="1112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171" name="Picture 3" descr="chromo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0" y="1744663"/>
            <a:ext cx="5976938" cy="47450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sz="3200" dirty="0" smtClean="0"/>
              <a:t>Hinode observations provided evidence of two types of spicules</a:t>
            </a:r>
            <a:endParaRPr lang="en-US" sz="3200" dirty="0"/>
          </a:p>
        </p:txBody>
      </p:sp>
      <p:sp>
        <p:nvSpPr>
          <p:cNvPr id="3" name="Content Placeholder 2"/>
          <p:cNvSpPr>
            <a:spLocks noGrp="1"/>
          </p:cNvSpPr>
          <p:nvPr>
            <p:ph idx="1"/>
          </p:nvPr>
        </p:nvSpPr>
        <p:spPr>
          <a:xfrm>
            <a:off x="76200" y="1295400"/>
            <a:ext cx="5029200" cy="4525963"/>
          </a:xfrm>
        </p:spPr>
        <p:txBody>
          <a:bodyPr/>
          <a:lstStyle/>
          <a:p>
            <a:r>
              <a:rPr lang="en-US" sz="1800" dirty="0">
                <a:latin typeface="Times New Roman" panose="02020603050405020304" pitchFamily="18" charset="0"/>
                <a:cs typeface="Times New Roman" panose="02020603050405020304" pitchFamily="18" charset="0"/>
              </a:rPr>
              <a:t>“Type-I” spicules </a:t>
            </a:r>
            <a:r>
              <a:rPr lang="en-US" sz="1800" dirty="0" smtClean="0">
                <a:latin typeface="Times New Roman" panose="02020603050405020304" pitchFamily="18" charset="0"/>
                <a:cs typeface="Times New Roman" panose="02020603050405020304" pitchFamily="18" charset="0"/>
              </a:rPr>
              <a:t>– material returns to the surface. They are possibly driven </a:t>
            </a:r>
            <a:r>
              <a:rPr lang="en-US" sz="1800" dirty="0">
                <a:latin typeface="Times New Roman" panose="02020603050405020304" pitchFamily="18" charset="0"/>
                <a:cs typeface="Times New Roman" panose="02020603050405020304" pitchFamily="18" charset="0"/>
              </a:rPr>
              <a:t>by shock waves that form when global oscillations and convective flows leak into the upper atmosphere along magnetic field lines on 3–7 minute timescales. </a:t>
            </a:r>
            <a:endParaRPr lang="en-US" sz="1800" dirty="0" smtClean="0">
              <a:latin typeface="Times New Roman" panose="02020603050405020304" pitchFamily="18" charset="0"/>
              <a:cs typeface="Times New Roman" panose="02020603050405020304" pitchFamily="18" charset="0"/>
            </a:endParaRPr>
          </a:p>
          <a:p>
            <a:r>
              <a:rPr lang="en-US" sz="1800" dirty="0" smtClean="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Type-II” spicules </a:t>
            </a:r>
            <a:r>
              <a:rPr lang="en-US" sz="1800" dirty="0" smtClean="0">
                <a:latin typeface="Times New Roman" panose="02020603050405020304" pitchFamily="18" charset="0"/>
                <a:cs typeface="Times New Roman" panose="02020603050405020304" pitchFamily="18" charset="0"/>
              </a:rPr>
              <a:t>do not return - “fade out”. They are </a:t>
            </a:r>
            <a:r>
              <a:rPr lang="en-US" sz="1800" dirty="0">
                <a:latin typeface="Times New Roman" panose="02020603050405020304" pitchFamily="18" charset="0"/>
                <a:cs typeface="Times New Roman" panose="02020603050405020304" pitchFamily="18" charset="0"/>
              </a:rPr>
              <a:t>much more dynamic: they form rapidly (in ∼10s), are very thin (≤200 km wide), have lifetimes of 10–150s (at any one height), and seem to be rapidly heated to (at least) transition region temperatures, sending material through the chromosphere at speeds of order 50–150 km s</a:t>
            </a:r>
            <a:r>
              <a:rPr lang="en-US" sz="1800" baseline="30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 </a:t>
            </a:r>
            <a:endParaRPr lang="en-US" sz="1800" dirty="0" smtClean="0">
              <a:latin typeface="Times New Roman" panose="02020603050405020304" pitchFamily="18" charset="0"/>
              <a:cs typeface="Times New Roman" panose="02020603050405020304" pitchFamily="18" charset="0"/>
            </a:endParaRPr>
          </a:p>
          <a:p>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properties of Type II spicules suggest a formation process that is a consequence of magnetic reconnection, typically in the vicinity of magnetic flux concentrations in plage and network. </a:t>
            </a:r>
            <a:endParaRPr lang="en-US" sz="1800"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4" name="TextBox 3"/>
          <p:cNvSpPr txBox="1"/>
          <p:nvPr/>
        </p:nvSpPr>
        <p:spPr>
          <a:xfrm>
            <a:off x="6019800" y="6314105"/>
            <a:ext cx="2557110" cy="369332"/>
          </a:xfrm>
          <a:prstGeom prst="rect">
            <a:avLst/>
          </a:prstGeom>
          <a:noFill/>
        </p:spPr>
        <p:txBody>
          <a:bodyPr wrap="none" rtlCol="0">
            <a:spAutoFit/>
          </a:bodyPr>
          <a:lstStyle/>
          <a:p>
            <a:r>
              <a:rPr lang="en-US" dirty="0" smtClean="0"/>
              <a:t>(De </a:t>
            </a:r>
            <a:r>
              <a:rPr lang="en-US" dirty="0" err="1" smtClean="0"/>
              <a:t>Pontieu</a:t>
            </a:r>
            <a:r>
              <a:rPr lang="en-US" dirty="0" smtClean="0"/>
              <a:t> et al 2007)</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4416" y="1415534"/>
            <a:ext cx="3899584" cy="4898571"/>
          </a:xfrm>
          <a:prstGeom prst="rect">
            <a:avLst/>
          </a:prstGeom>
        </p:spPr>
      </p:pic>
    </p:spTree>
    <p:extLst>
      <p:ext uri="{BB962C8B-B14F-4D97-AF65-F5344CB8AC3E}">
        <p14:creationId xmlns:p14="http://schemas.microsoft.com/office/powerpoint/2010/main" val="2541183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The observations of spicules from IRIS (Interface Region Imaging Spectrograph)</a:t>
            </a:r>
            <a:endParaRPr lang="en-US" sz="3200" dirty="0"/>
          </a:p>
        </p:txBody>
      </p:sp>
      <p:pic>
        <p:nvPicPr>
          <p:cNvPr id="51202" name="Picture 2" descr="C:\Users\sasha\CLASSES\SOLPHYS_2015\Lec18\apjl499613f1_h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2922"/>
            <a:ext cx="4953000" cy="523665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638800" y="1522922"/>
            <a:ext cx="3124200" cy="4401205"/>
          </a:xfrm>
          <a:prstGeom prst="rect">
            <a:avLst/>
          </a:prstGeom>
          <a:noFill/>
        </p:spPr>
        <p:txBody>
          <a:bodyPr wrap="square" rtlCol="0">
            <a:spAutoFit/>
          </a:bodyPr>
          <a:lstStyle/>
          <a:p>
            <a:r>
              <a:rPr lang="en-US" sz="1400" dirty="0"/>
              <a:t>The group behavior of spicules is clearer in the IRIS observations. What is often perceived as one or two spicules in SOT turns out to be a much wider structure in </a:t>
            </a:r>
            <a:r>
              <a:rPr lang="en-US" sz="1400" dirty="0" smtClean="0"/>
              <a:t>IRIS. </a:t>
            </a:r>
            <a:r>
              <a:rPr lang="en-US" sz="1400" dirty="0"/>
              <a:t>With clearly defined multiple strands, these wide bunches of spicules have the same time evolution, and extend to areas with little or no emission in Ca ii. Such group behavior plausibly contributes to the appearance of seemingly co-spatial spicules in lower-resolution observations </a:t>
            </a:r>
            <a:r>
              <a:rPr lang="en-US" sz="1400" dirty="0" smtClean="0"/>
              <a:t>It </a:t>
            </a:r>
            <a:r>
              <a:rPr lang="en-US" sz="1400" dirty="0"/>
              <a:t>is likely that only the cooler strands of such groups become visible in Ca ii. The group behavior, multi-thermal nature, and apparent heating of these spicules indicate that these features are likely not driven in the same way as dynamic </a:t>
            </a:r>
            <a:r>
              <a:rPr lang="en-US" sz="1400" dirty="0" smtClean="0"/>
              <a:t>fibrils.</a:t>
            </a:r>
            <a:endParaRPr lang="en-US" sz="1400" dirty="0"/>
          </a:p>
        </p:txBody>
      </p:sp>
      <p:sp>
        <p:nvSpPr>
          <p:cNvPr id="12" name="Rectangle 11"/>
          <p:cNvSpPr/>
          <p:nvPr/>
        </p:nvSpPr>
        <p:spPr>
          <a:xfrm>
            <a:off x="6427525" y="6102873"/>
            <a:ext cx="1864613" cy="307777"/>
          </a:xfrm>
          <a:prstGeom prst="rect">
            <a:avLst/>
          </a:prstGeom>
        </p:spPr>
        <p:txBody>
          <a:bodyPr wrap="none">
            <a:spAutoFit/>
          </a:bodyPr>
          <a:lstStyle/>
          <a:p>
            <a:r>
              <a:rPr lang="en-US" sz="1400" dirty="0">
                <a:solidFill>
                  <a:srgbClr val="000000"/>
                </a:solidFill>
              </a:rPr>
              <a:t>(Pereira et al. </a:t>
            </a:r>
            <a:r>
              <a:rPr lang="en-US" sz="1400" dirty="0" smtClean="0">
                <a:solidFill>
                  <a:srgbClr val="000000"/>
                </a:solidFill>
              </a:rPr>
              <a:t>2014). </a:t>
            </a:r>
            <a:endParaRPr lang="en-US" dirty="0"/>
          </a:p>
        </p:txBody>
      </p:sp>
    </p:spTree>
    <p:extLst>
      <p:ext uri="{BB962C8B-B14F-4D97-AF65-F5344CB8AC3E}">
        <p14:creationId xmlns:p14="http://schemas.microsoft.com/office/powerpoint/2010/main" val="27274508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971550" y="1052513"/>
            <a:ext cx="6985000" cy="366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spcAft>
                <a:spcPts val="500"/>
              </a:spcAft>
            </a:pPr>
            <a:r>
              <a:rPr lang="en-US" altLang="en-US" sz="2000"/>
              <a:t>The chromosphere is 2000-3000 km thick. It glows faintly relative to the photosphere and can only be seen easily in a total solar eclipse. When it can be seen it is reddish in color (because of strong Balmer H-alpha emission). This color is the origin of its name (</a:t>
            </a:r>
            <a:r>
              <a:rPr lang="en-US" altLang="en-US" sz="2000" i="1"/>
              <a:t>chromos</a:t>
            </a:r>
            <a:r>
              <a:rPr lang="en-US" altLang="en-US" sz="2000"/>
              <a:t> meaning ``color''). </a:t>
            </a:r>
          </a:p>
          <a:p>
            <a:pPr>
              <a:spcBef>
                <a:spcPct val="50000"/>
              </a:spcBef>
              <a:spcAft>
                <a:spcPts val="500"/>
              </a:spcAft>
            </a:pPr>
            <a:r>
              <a:rPr lang="en-US" altLang="en-US" sz="2000"/>
              <a:t>The faint flow of the chromosphere is due to an emission spectrum from hot, low density gases emitting at discrete wavelengths. The discovery of helium noted earlier was from emission lines seen in the chromosphere during an eclipse in 1868. This new element was only found on the Earth in 1895.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wfull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188913"/>
            <a:ext cx="5114925" cy="51149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195" name="Object 3"/>
          <p:cNvGraphicFramePr>
            <a:graphicFrameLocks noChangeAspect="1"/>
          </p:cNvGraphicFramePr>
          <p:nvPr/>
        </p:nvGraphicFramePr>
        <p:xfrm>
          <a:off x="1187450" y="5345113"/>
          <a:ext cx="7956550" cy="1512887"/>
        </p:xfrm>
        <a:graphic>
          <a:graphicData uri="http://schemas.openxmlformats.org/presentationml/2006/ole">
            <mc:AlternateContent xmlns:mc="http://schemas.openxmlformats.org/markup-compatibility/2006">
              <mc:Choice xmlns:v="urn:schemas-microsoft-com:vml" Requires="v">
                <p:oleObj spid="_x0000_s8219" name="Document" r:id="rId4" imgW="4493476" imgH="854642" progId="Word.Document.8">
                  <p:embed/>
                </p:oleObj>
              </mc:Choice>
              <mc:Fallback>
                <p:oleObj name="Document" r:id="rId4" imgW="4493476" imgH="854642"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450" y="5345113"/>
                        <a:ext cx="7956550" cy="151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fu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76200"/>
            <a:ext cx="6781800" cy="67818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267" name="Object 3"/>
          <p:cNvGraphicFramePr>
            <a:graphicFrameLocks noChangeAspect="1"/>
          </p:cNvGraphicFramePr>
          <p:nvPr/>
        </p:nvGraphicFramePr>
        <p:xfrm>
          <a:off x="6804025" y="188913"/>
          <a:ext cx="2074863" cy="6346825"/>
        </p:xfrm>
        <a:graphic>
          <a:graphicData uri="http://schemas.openxmlformats.org/presentationml/2006/ole">
            <mc:AlternateContent xmlns:mc="http://schemas.openxmlformats.org/markup-compatibility/2006">
              <mc:Choice xmlns:v="urn:schemas-microsoft-com:vml" Requires="v">
                <p:oleObj spid="_x0000_s11291" name="Document" r:id="rId4" imgW="2114281" imgH="6466791" progId="Word.Document.8">
                  <p:embed/>
                </p:oleObj>
              </mc:Choice>
              <mc:Fallback>
                <p:oleObj name="Document" r:id="rId4" imgW="2114281" imgH="6466791"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4025" y="188913"/>
                        <a:ext cx="2074863" cy="634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kfull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948488" cy="69484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291" name="Object 3"/>
          <p:cNvGraphicFramePr>
            <a:graphicFrameLocks noChangeAspect="1"/>
          </p:cNvGraphicFramePr>
          <p:nvPr/>
        </p:nvGraphicFramePr>
        <p:xfrm>
          <a:off x="7232650" y="546100"/>
          <a:ext cx="1870075" cy="6005513"/>
        </p:xfrm>
        <a:graphic>
          <a:graphicData uri="http://schemas.openxmlformats.org/presentationml/2006/ole">
            <mc:AlternateContent xmlns:mc="http://schemas.openxmlformats.org/markup-compatibility/2006">
              <mc:Choice xmlns:v="urn:schemas-microsoft-com:vml" Requires="v">
                <p:oleObj spid="_x0000_s12315" name="Document" r:id="rId4" imgW="1645559" imgH="5330154" progId="Word.Document.8">
                  <p:embed/>
                </p:oleObj>
              </mc:Choice>
              <mc:Fallback>
                <p:oleObj name="Document" r:id="rId4" imgW="1645559" imgH="5330154"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2650" y="546100"/>
                        <a:ext cx="1870075" cy="6005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1118</TotalTime>
  <Words>903</Words>
  <Application>Microsoft Office PowerPoint</Application>
  <PresentationFormat>On-screen Show (4:3)</PresentationFormat>
  <Paragraphs>84</Paragraphs>
  <Slides>51</Slides>
  <Notes>3</Notes>
  <HiddenSlides>0</HiddenSlides>
  <MMClips>6</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53" baseType="lpstr">
      <vt:lpstr>Default Design</vt:lpstr>
      <vt:lpstr>Microsoft Word 97 - 2003 Document</vt:lpstr>
      <vt:lpstr>  18. Solar Atmosphere</vt:lpstr>
      <vt:lpstr>Solar Atmosphere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Temperature structure of the solar atmosphere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Filament Observations</vt:lpstr>
      <vt:lpstr>Filament Observations</vt:lpstr>
      <vt:lpstr>PowerPoint Presentation</vt:lpstr>
      <vt:lpstr>PowerPoint Presentation</vt:lpstr>
      <vt:lpstr>PowerPoint Presentation</vt:lpstr>
      <vt:lpstr>PowerPoint Presentation</vt:lpstr>
      <vt:lpstr>PowerPoint Presentation</vt:lpstr>
      <vt:lpstr>3D modeling of prominences</vt:lpstr>
      <vt:lpstr>Chromosperic Structures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Hinode observations provided evidence of two types of spicules</vt:lpstr>
      <vt:lpstr>The observations of spicules from IRIS (Interface Region Imaging Spectrograph)</vt:lpstr>
    </vt:vector>
  </TitlesOfParts>
  <Company>Stanford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Solar Atmosphere</dc:title>
  <dc:creator>Alexander Kosovichev</dc:creator>
  <cp:lastModifiedBy>sasha</cp:lastModifiedBy>
  <cp:revision>27</cp:revision>
  <cp:lastPrinted>2015-11-04T17:39:09Z</cp:lastPrinted>
  <dcterms:created xsi:type="dcterms:W3CDTF">2008-02-14T20:29:40Z</dcterms:created>
  <dcterms:modified xsi:type="dcterms:W3CDTF">2018-11-05T07:56:48Z</dcterms:modified>
</cp:coreProperties>
</file>